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81" r:id="rId10"/>
    <p:sldId id="265" r:id="rId11"/>
    <p:sldId id="266" r:id="rId12"/>
    <p:sldId id="264" r:id="rId13"/>
    <p:sldId id="267"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BF659411-E243-4D79-841A-65081865A176}" type="datetimeFigureOut">
              <a:rPr lang="en-US" smtClean="0"/>
              <a:pPr/>
              <a:t>11/30/2024</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C44749BD-C71B-4986-98A7-3F55F2D0A4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BF659411-E243-4D79-841A-65081865A176}" type="datetimeFigureOut">
              <a:rPr lang="en-US" smtClean="0"/>
              <a:pPr/>
              <a:t>11/30/2024</a:t>
            </a:fld>
            <a:endParaRPr lang="en-US"/>
          </a:p>
        </p:txBody>
      </p:sp>
      <p:sp>
        <p:nvSpPr>
          <p:cNvPr id="27" name="Slide Number Placeholder 26"/>
          <p:cNvSpPr>
            <a:spLocks noGrp="1"/>
          </p:cNvSpPr>
          <p:nvPr>
            <p:ph type="sldNum" sz="quarter" idx="11"/>
          </p:nvPr>
        </p:nvSpPr>
        <p:spPr/>
        <p:txBody>
          <a:bodyPr rtlCol="0"/>
          <a:lstStyle/>
          <a:p>
            <a:fld id="{C44749BD-C71B-4986-98A7-3F55F2D0A44D}"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BF659411-E243-4D79-841A-65081865A176}" type="datetimeFigureOut">
              <a:rPr lang="en-US" smtClean="0"/>
              <a:pPr/>
              <a:t>11/30/2024</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C44749BD-C71B-4986-98A7-3F55F2D0A4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F659411-E243-4D79-841A-65081865A176}" type="datetimeFigureOut">
              <a:rPr lang="en-US" smtClean="0"/>
              <a:pPr/>
              <a:t>11/30/2024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749BD-C71B-4986-98A7-3F55F2D0A4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F659411-E243-4D79-841A-65081865A176}" type="datetimeFigureOut">
              <a:rPr lang="en-US" smtClean="0"/>
              <a:pPr/>
              <a:t>11/30/2024</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C44749BD-C71B-4986-98A7-3F55F2D0A4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500174"/>
            <a:ext cx="8072446" cy="1928826"/>
          </a:xfrm>
        </p:spPr>
        <p:txBody>
          <a:bodyPr>
            <a:noAutofit/>
          </a:bodyPr>
          <a:lstStyle/>
          <a:p>
            <a:r>
              <a:rPr lang="sq-AL" sz="2400" dirty="0" smtClean="0"/>
              <a:t>“Çmuarja e provave në procesin civil” – standartet e ligjit, jurisprudencës dhe doktrinës italiane</a:t>
            </a:r>
            <a:br>
              <a:rPr lang="sq-AL" sz="2400" dirty="0" smtClean="0"/>
            </a:br>
            <a:r>
              <a:rPr lang="sq-AL" sz="2400" dirty="0" smtClean="0"/>
              <a:t/>
            </a:r>
            <a:br>
              <a:rPr lang="sq-AL" sz="2400" dirty="0" smtClean="0"/>
            </a:br>
            <a:r>
              <a:rPr lang="sq-AL" sz="2400" i="1" dirty="0" smtClean="0"/>
              <a:t/>
            </a:r>
            <a:br>
              <a:rPr lang="sq-AL" sz="2400" i="1" dirty="0" smtClean="0"/>
            </a:br>
            <a:r>
              <a:rPr lang="en-GB" sz="2400" i="1" dirty="0" smtClean="0"/>
              <a:t>“</a:t>
            </a:r>
            <a:r>
              <a:rPr lang="en-GB" sz="2400" i="1" dirty="0" err="1" smtClean="0"/>
              <a:t>Iudex</a:t>
            </a:r>
            <a:r>
              <a:rPr lang="en-GB" sz="2400" i="1" dirty="0" smtClean="0"/>
              <a:t> </a:t>
            </a:r>
            <a:r>
              <a:rPr lang="en-GB" sz="2400" i="1" dirty="0" err="1" smtClean="0"/>
              <a:t>debet</a:t>
            </a:r>
            <a:r>
              <a:rPr lang="en-GB" sz="2400" i="1" dirty="0" smtClean="0"/>
              <a:t> </a:t>
            </a:r>
            <a:r>
              <a:rPr lang="en-GB" sz="2400" i="1" dirty="0" err="1" smtClean="0"/>
              <a:t>iudicare</a:t>
            </a:r>
            <a:r>
              <a:rPr lang="en-GB" sz="2400" i="1" dirty="0" smtClean="0"/>
              <a:t> </a:t>
            </a:r>
            <a:r>
              <a:rPr lang="en-GB" sz="2400" i="1" dirty="0" err="1" smtClean="0"/>
              <a:t>secundum</a:t>
            </a:r>
            <a:r>
              <a:rPr lang="en-GB" sz="2400" i="1" dirty="0" smtClean="0"/>
              <a:t> </a:t>
            </a:r>
            <a:r>
              <a:rPr lang="en-GB" sz="2400" i="1" dirty="0" err="1" smtClean="0"/>
              <a:t>alligata</a:t>
            </a:r>
            <a:r>
              <a:rPr lang="en-GB" sz="2400" i="1" dirty="0" smtClean="0"/>
              <a:t> et probate</a:t>
            </a:r>
            <a:r>
              <a:rPr lang="sq-AL" sz="2400" i="1" dirty="0" smtClean="0"/>
              <a:t>” –</a:t>
            </a:r>
            <a:br>
              <a:rPr lang="sq-AL" sz="2400" i="1" dirty="0" smtClean="0"/>
            </a:br>
            <a:r>
              <a:rPr lang="en-US" sz="2400" dirty="0" smtClean="0"/>
              <a:t/>
            </a:r>
            <a:br>
              <a:rPr lang="en-US" sz="2400" dirty="0" smtClean="0"/>
            </a:br>
            <a:r>
              <a:rPr lang="sq-AL" sz="2400" i="1" dirty="0" smtClean="0"/>
              <a:t>Gjyqtari duhet të gjykojë sipas fakteve të provuara. </a:t>
            </a:r>
            <a:endParaRPr lang="en-US" sz="2400" dirty="0"/>
          </a:p>
        </p:txBody>
      </p:sp>
      <p:sp>
        <p:nvSpPr>
          <p:cNvPr id="3" name="Subtitle 2"/>
          <p:cNvSpPr>
            <a:spLocks noGrp="1"/>
          </p:cNvSpPr>
          <p:nvPr>
            <p:ph type="subTitle" idx="1"/>
          </p:nvPr>
        </p:nvSpPr>
        <p:spPr>
          <a:xfrm>
            <a:off x="4214810" y="5572140"/>
            <a:ext cx="7406640" cy="1752600"/>
          </a:xfrm>
        </p:spPr>
        <p:txBody>
          <a:bodyPr/>
          <a:lstStyle/>
          <a:p>
            <a:r>
              <a:rPr lang="sq-AL" dirty="0" smtClean="0"/>
              <a:t>Erlanda Agaj, 3 Dhjetor 2024</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dirty="0" smtClean="0"/>
              <a:t>Neni 116 i Kodit të Procedurës Civile të Republikës së Italisë</a:t>
            </a:r>
            <a:endParaRPr lang="en-US" dirty="0"/>
          </a:p>
        </p:txBody>
      </p:sp>
      <p:sp>
        <p:nvSpPr>
          <p:cNvPr id="3" name="Content Placeholder 2"/>
          <p:cNvSpPr>
            <a:spLocks noGrp="1"/>
          </p:cNvSpPr>
          <p:nvPr>
            <p:ph idx="1"/>
          </p:nvPr>
        </p:nvSpPr>
        <p:spPr/>
        <p:txBody>
          <a:bodyPr>
            <a:normAutofit/>
          </a:bodyPr>
          <a:lstStyle/>
          <a:p>
            <a:pPr>
              <a:buNone/>
            </a:pPr>
            <a:r>
              <a:rPr lang="sq-AL" dirty="0" smtClean="0"/>
              <a:t>“</a:t>
            </a:r>
            <a:r>
              <a:rPr lang="sq-AL" i="1" dirty="0" smtClean="0"/>
              <a:t>Gjyqtari </a:t>
            </a:r>
            <a:r>
              <a:rPr lang="sq-AL" b="1" i="1" dirty="0" smtClean="0"/>
              <a:t>duhet të </a:t>
            </a:r>
            <a:r>
              <a:rPr lang="sq-AL" b="1" i="1" dirty="0" smtClean="0"/>
              <a:t>çmojë </a:t>
            </a:r>
            <a:r>
              <a:rPr lang="sq-AL" b="1" i="1" dirty="0" smtClean="0"/>
              <a:t>provat </a:t>
            </a:r>
            <a:r>
              <a:rPr lang="sq-AL" i="1" dirty="0" smtClean="0"/>
              <a:t>sipas </a:t>
            </a:r>
            <a:r>
              <a:rPr lang="sq-AL" b="1" i="1" dirty="0" smtClean="0"/>
              <a:t>vlerësimit të tij të kujdesshëm </a:t>
            </a:r>
            <a:r>
              <a:rPr lang="sq-AL" i="1" dirty="0" smtClean="0"/>
              <a:t>(1), përveç nëse ligji parashikon ndryshe (2).Gjyqtari </a:t>
            </a:r>
            <a:r>
              <a:rPr lang="sq-AL" b="1" i="1" dirty="0" smtClean="0"/>
              <a:t>mund të nxjerrë argumente provuese nga përgjigjet që palët i japin sipas nenit vijues, nga refuzimi i pajustifikuar i tyre për të lejuar inspektimet që ai ka urdhëruar dhe, në përgjithësi, nga sjellja e vetë palëve në gjykim</a:t>
            </a:r>
            <a:r>
              <a:rPr lang="sq-AL" i="1" dirty="0" smtClean="0"/>
              <a:t> (3).”</a:t>
            </a:r>
            <a:endParaRPr lang="en-US" i="1"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571480"/>
            <a:ext cx="8229600" cy="1066800"/>
          </a:xfrm>
        </p:spPr>
        <p:txBody>
          <a:bodyPr/>
          <a:lstStyle/>
          <a:p>
            <a:r>
              <a:rPr lang="sq-AL" dirty="0" smtClean="0"/>
              <a:t>Interpretim i nenit 116</a:t>
            </a:r>
            <a:endParaRPr lang="en-US" dirty="0"/>
          </a:p>
        </p:txBody>
      </p:sp>
      <p:sp>
        <p:nvSpPr>
          <p:cNvPr id="3" name="Content Placeholder 2"/>
          <p:cNvSpPr>
            <a:spLocks noGrp="1"/>
          </p:cNvSpPr>
          <p:nvPr>
            <p:ph idx="1"/>
          </p:nvPr>
        </p:nvSpPr>
        <p:spPr/>
        <p:txBody>
          <a:bodyPr>
            <a:normAutofit fontScale="92500" lnSpcReduction="10000"/>
          </a:bodyPr>
          <a:lstStyle/>
          <a:p>
            <a:r>
              <a:rPr lang="sq-AL" i="1" dirty="0" smtClean="0"/>
              <a:t>(</a:t>
            </a:r>
            <a:r>
              <a:rPr lang="sq-AL" dirty="0" smtClean="0"/>
              <a:t>1) Me "vlerësim të kujdesshëm" – gjyqtari vlerëson besueshmërinë e çdo rrethane që i vihet në vëmendje, por jo domosdoshmërisht ta përdorë</a:t>
            </a:r>
            <a:r>
              <a:rPr lang="sq-AL" dirty="0" smtClean="0"/>
              <a:t>.</a:t>
            </a:r>
          </a:p>
          <a:p>
            <a:pPr>
              <a:buNone/>
            </a:pPr>
            <a:endParaRPr lang="en-US" dirty="0" smtClean="0"/>
          </a:p>
          <a:p>
            <a:r>
              <a:rPr lang="sq-AL" dirty="0" smtClean="0"/>
              <a:t>(2) provat </a:t>
            </a:r>
            <a:r>
              <a:rPr lang="sq-AL" dirty="0" smtClean="0"/>
              <a:t>ligjore</a:t>
            </a:r>
            <a:r>
              <a:rPr lang="sq-AL" dirty="0" smtClean="0"/>
              <a:t>-</a:t>
            </a:r>
            <a:r>
              <a:rPr lang="sq-AL" dirty="0" smtClean="0"/>
              <a:t> </a:t>
            </a:r>
            <a:r>
              <a:rPr lang="sq-AL" dirty="0" smtClean="0"/>
              <a:t>efektiviteti i të cilave është i paracaktuar me ligj dhe përballë të cilave gjyqtari nuk lejohet të bëjë çdo vlerësim të përmbajtjes së </a:t>
            </a:r>
            <a:r>
              <a:rPr lang="sq-AL" dirty="0" smtClean="0"/>
              <a:t>tyre.</a:t>
            </a:r>
          </a:p>
          <a:p>
            <a:pPr>
              <a:buNone/>
            </a:pPr>
            <a:endParaRPr lang="en-US" dirty="0" smtClean="0"/>
          </a:p>
          <a:p>
            <a:r>
              <a:rPr lang="sq-AL" dirty="0" smtClean="0"/>
              <a:t>(3) Sjellja </a:t>
            </a:r>
            <a:r>
              <a:rPr lang="sq-AL" dirty="0" smtClean="0"/>
              <a:t>- sjellje domethënëse </a:t>
            </a:r>
            <a:r>
              <a:rPr lang="sq-AL" dirty="0" smtClean="0"/>
              <a:t>e </a:t>
            </a:r>
            <a:r>
              <a:rPr lang="sq-AL" dirty="0" smtClean="0"/>
              <a:t>palëve, jo çdo sjellje.</a:t>
            </a:r>
            <a:endParaRPr lang="en-US"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smtClean="0"/>
              <a:t>Neni 116</a:t>
            </a:r>
            <a:endParaRPr lang="en-US" dirty="0"/>
          </a:p>
        </p:txBody>
      </p:sp>
      <p:sp>
        <p:nvSpPr>
          <p:cNvPr id="3" name="Content Placeholder 2"/>
          <p:cNvSpPr>
            <a:spLocks noGrp="1"/>
          </p:cNvSpPr>
          <p:nvPr>
            <p:ph idx="1"/>
          </p:nvPr>
        </p:nvSpPr>
        <p:spPr/>
        <p:txBody>
          <a:bodyPr>
            <a:normAutofit/>
          </a:bodyPr>
          <a:lstStyle/>
          <a:p>
            <a:r>
              <a:rPr lang="sq-AL" dirty="0" smtClean="0"/>
              <a:t>vendos parimin e bindjes së lirë të gjyqtarit në lidhje me vlerësimin e provave</a:t>
            </a:r>
            <a:endParaRPr lang="en-US" dirty="0" smtClean="0"/>
          </a:p>
          <a:p>
            <a:r>
              <a:rPr lang="sq-AL" dirty="0" smtClean="0"/>
              <a:t>Parimi- </a:t>
            </a:r>
            <a:r>
              <a:rPr lang="sq-AL" dirty="0" smtClean="0"/>
              <a:t>nuk zbatohet në rast se ekzistojnë </a:t>
            </a:r>
            <a:r>
              <a:rPr lang="sq-AL" dirty="0" smtClean="0"/>
              <a:t>prova </a:t>
            </a:r>
            <a:r>
              <a:rPr lang="sq-AL" dirty="0" smtClean="0"/>
              <a:t>ligjore, </a:t>
            </a:r>
            <a:r>
              <a:rPr lang="sq-AL" dirty="0" smtClean="0"/>
              <a:t>(vlera </a:t>
            </a:r>
            <a:r>
              <a:rPr lang="sq-AL" dirty="0" smtClean="0"/>
              <a:t>e të cilave i atribuohet me </a:t>
            </a:r>
            <a:r>
              <a:rPr lang="sq-AL" dirty="0" smtClean="0"/>
              <a:t>ligj), </a:t>
            </a:r>
            <a:r>
              <a:rPr lang="sq-AL" dirty="0" smtClean="0"/>
              <a:t>duke mos lënë vend për vlerësimin e gjyqtarit</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sq-AL" i="1" dirty="0" smtClean="0"/>
              <a:t>“vlerësim të kujdesshëm"</a:t>
            </a:r>
            <a:r>
              <a:rPr lang="sq-AL" dirty="0" smtClean="0"/>
              <a:t> dhe jo </a:t>
            </a:r>
            <a:r>
              <a:rPr lang="sq-AL" i="1" dirty="0" smtClean="0"/>
              <a:t>"besimin e lirë"</a:t>
            </a:r>
            <a:r>
              <a:rPr lang="sq-AL" dirty="0" smtClean="0"/>
              <a:t> - ligjvënësi ka dashur të bazonte provat e lira (atipike) në një gjykim relativ të gjyqtarit, për të </a:t>
            </a:r>
            <a:r>
              <a:rPr lang="sq-AL" b="1" dirty="0" smtClean="0"/>
              <a:t>cilat rregullat logjike dhe maksima e përvojës </a:t>
            </a:r>
            <a:r>
              <a:rPr lang="sq-AL" dirty="0" smtClean="0"/>
              <a:t>përbëjnë kufij të pakapërcyeshëm.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smtClean="0"/>
              <a:t>Vlerësimi i lirë i provave</a:t>
            </a:r>
            <a:endParaRPr lang="en-US" dirty="0"/>
          </a:p>
        </p:txBody>
      </p:sp>
      <p:sp>
        <p:nvSpPr>
          <p:cNvPr id="3" name="Content Placeholder 2"/>
          <p:cNvSpPr>
            <a:spLocks noGrp="1"/>
          </p:cNvSpPr>
          <p:nvPr>
            <p:ph idx="1"/>
          </p:nvPr>
        </p:nvSpPr>
        <p:spPr/>
        <p:txBody>
          <a:bodyPr>
            <a:normAutofit fontScale="77500" lnSpcReduction="20000"/>
          </a:bodyPr>
          <a:lstStyle/>
          <a:p>
            <a:r>
              <a:rPr lang="sq-AL" dirty="0" smtClean="0"/>
              <a:t>pa rëndësia absolute e origjinës së ndryshme të të dhënave provuese të marra</a:t>
            </a:r>
          </a:p>
          <a:p>
            <a:r>
              <a:rPr lang="sq-AL" dirty="0" smtClean="0"/>
              <a:t>mosekzistenca e ndonjë hierarkie të tyre të paracaktuar</a:t>
            </a:r>
            <a:endParaRPr lang="en-US" dirty="0" smtClean="0"/>
          </a:p>
          <a:p>
            <a:r>
              <a:rPr lang="sq-AL" dirty="0" smtClean="0"/>
              <a:t>çdo element njohës, i pajisur me një përshtatshmëri të supozuar për të provuar disa fakte të pasigurta, mund të përdoret lirisht nga gjyqtari, pavarësisht nga burimet përkatëse ose format ose metodat me të cilat ato janë fituar në gjykatë. (në këtë drejtim flasim për prova atipike). </a:t>
            </a:r>
          </a:p>
          <a:p>
            <a:r>
              <a:rPr lang="sq-AL" i="1" dirty="0" smtClean="0"/>
              <a:t>Shkrimet nga palët e treta janë identifikuar si prova atipike, dokumente dhe vërtetime që vijnë nga administrata publike ose organet publike, deklaratat, raportet e provave të marra në gjykime të tjera, formularët për njoftimin miqësor të një aksidenti rrugor etj.</a:t>
            </a:r>
            <a:endParaRPr lang="en-US" i="1"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dirty="0" smtClean="0"/>
              <a:t>Paragrafi i dytë i nenit 116 K.Pr.C</a:t>
            </a:r>
            <a:endParaRPr lang="en-US" dirty="0"/>
          </a:p>
        </p:txBody>
      </p:sp>
      <p:sp>
        <p:nvSpPr>
          <p:cNvPr id="3" name="Content Placeholder 2"/>
          <p:cNvSpPr>
            <a:spLocks noGrp="1"/>
          </p:cNvSpPr>
          <p:nvPr>
            <p:ph idx="1"/>
          </p:nvPr>
        </p:nvSpPr>
        <p:spPr/>
        <p:txBody>
          <a:bodyPr>
            <a:normAutofit fontScale="85000" lnSpcReduction="20000"/>
          </a:bodyPr>
          <a:lstStyle/>
          <a:p>
            <a:r>
              <a:rPr lang="sq-AL" dirty="0" smtClean="0"/>
              <a:t>mundësia për të nxjerrë argumente dëshmuese nga disa veprime dhe sjellje specifike të palëve, si dhe në përgjithësi nga sjellja e tyre në proces.                                     </a:t>
            </a:r>
          </a:p>
          <a:p>
            <a:r>
              <a:rPr lang="sq-AL" dirty="0" smtClean="0"/>
              <a:t> Nga ky qëndrim mund të nxirren vetëm elemente të vlerësimit të provave të tjera, të cilave mund t'u atribuohet një vlerë plotësuese dhe ndihmëse, e cila nuk mund t'i atribuohet kurrë një prove të plotë, si e tillë e pajisur me vetë-mjaftueshmërinë vendimmarrëse.                                                                                                                     </a:t>
            </a:r>
          </a:p>
          <a:p>
            <a:r>
              <a:rPr lang="sq-AL" dirty="0" smtClean="0"/>
              <a:t>mund të jenë </a:t>
            </a:r>
            <a:r>
              <a:rPr lang="sq-AL" u="sng" dirty="0" smtClean="0"/>
              <a:t>vetëm në raste të veçanta burime prezumimi</a:t>
            </a:r>
            <a:r>
              <a:rPr lang="sq-AL" dirty="0" smtClean="0"/>
              <a:t>; në çdo rast, </a:t>
            </a:r>
            <a:r>
              <a:rPr lang="sq-AL" b="1" dirty="0" smtClean="0"/>
              <a:t>ato nuk mund të përdoren kurrë nga gjyqtari në mungesë të provave ose, akoma më keq, për të kundërshtuar rezultatin e provave në kuptimin e plotë</a:t>
            </a:r>
            <a:r>
              <a:rPr lang="sq-AL" dirty="0" smtClean="0"/>
              <a:t>.</a:t>
            </a:r>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357298"/>
            <a:ext cx="8647968" cy="4891102"/>
          </a:xfrm>
        </p:spPr>
        <p:txBody>
          <a:bodyPr>
            <a:normAutofit/>
          </a:bodyPr>
          <a:lstStyle/>
          <a:p>
            <a:r>
              <a:rPr lang="en-GB" dirty="0" smtClean="0"/>
              <a:t>S</a:t>
            </a:r>
            <a:r>
              <a:rPr lang="sq-AL" dirty="0" smtClean="0"/>
              <a:t>jellja e palëve në gjykim duhet të përkthehet gjithmonë në fakte dhe sjellje procedurale </a:t>
            </a:r>
            <a:r>
              <a:rPr lang="sq-AL" dirty="0" smtClean="0"/>
              <a:t>dhe </a:t>
            </a:r>
            <a:r>
              <a:rPr lang="sq-AL" dirty="0" smtClean="0"/>
              <a:t>jo në fakte apo akte krejtësisht të përgjithshme, si e tillë pa ndonjë rëndësi provuese. </a:t>
            </a:r>
            <a:endParaRPr lang="en-US" dirty="0" smtClean="0"/>
          </a:p>
          <a:p>
            <a:r>
              <a:rPr lang="en-GB" dirty="0" smtClean="0"/>
              <a:t>N</a:t>
            </a:r>
            <a:r>
              <a:rPr lang="sq-AL" dirty="0" smtClean="0"/>
              <a:t>uk do të ishte e mundur t'i atribuohej ndonjë vlerë provuese sjelljes proceduriale shpërfillëse</a:t>
            </a:r>
            <a:r>
              <a:rPr lang="en-GB" dirty="0" smtClean="0"/>
              <a:t>.</a:t>
            </a:r>
            <a:endParaRPr lang="en-US" dirty="0" smtClean="0"/>
          </a:p>
          <a:p>
            <a:r>
              <a:rPr lang="sq-AL" dirty="0" smtClean="0"/>
              <a:t>Përdorimi i arsyes dhe përvojës</a:t>
            </a:r>
            <a:r>
              <a:rPr lang="en-GB" dirty="0" smtClean="0"/>
              <a:t>- </a:t>
            </a:r>
            <a:r>
              <a:rPr lang="sq-AL" dirty="0" smtClean="0"/>
              <a:t>përbëjnë një garanci kundër çdo forme të subjektivizmit arbitrar</a:t>
            </a:r>
            <a:r>
              <a:rPr lang="en-GB" dirty="0" smtClean="0"/>
              <a:t>.</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3071810"/>
            <a:ext cx="8229600" cy="1069848"/>
          </a:xfrm>
        </p:spPr>
        <p:txBody>
          <a:bodyPr>
            <a:normAutofit fontScale="90000"/>
          </a:bodyPr>
          <a:lstStyle/>
          <a:p>
            <a:pPr algn="ctr"/>
            <a:r>
              <a:rPr lang="sq-AL" dirty="0" smtClean="0"/>
              <a:t>Standarte të vlerësimit të provave sipas jurisprudencës italiane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20553/2021</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sq-AL" dirty="0" smtClean="0"/>
              <a:t>Vlerësimi i provave të mbledhura, edhe nëse ka të bëjë me supozime, përbën një veprimtari të rezervuar ekskluzivisht për vlerësimin diskrecional të gjyqtarit të themeli</a:t>
            </a:r>
            <a:r>
              <a:rPr lang="en-GB" dirty="0" smtClean="0"/>
              <a:t>t</a:t>
            </a:r>
            <a:r>
              <a:rPr lang="sq-AL" dirty="0" smtClean="0"/>
              <a:t> konkluzionet e të cilit në lidhje me rindërtimin e ngjarjes faktike nuk mund të kundërshtohen në kasacion, </a:t>
            </a:r>
            <a:r>
              <a:rPr lang="en-GB" dirty="0" smtClean="0"/>
              <a:t>…</a:t>
            </a:r>
            <a:r>
              <a:rPr lang="sq-AL" dirty="0" smtClean="0"/>
              <a:t>. (Refuzuar, GJYKATA E APELIT TRENTO, 12/05/2015).</a:t>
            </a:r>
            <a:endParaRPr lang="en-US" dirty="0" smtClean="0"/>
          </a:p>
          <a:p>
            <a:r>
              <a:rPr lang="sq-AL" i="1" u="sng" dirty="0" smtClean="0"/>
              <a:t> (Gjykata e Lartë Civile, Seksioni II, Urdhri Nr. 20553, datë 19 Korrik 2021)</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12164/2021</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sq-AL" dirty="0" smtClean="0"/>
              <a:t>Gjyqtari civil, përballë kërkesës për kompensimin e dëmit të shkaktuar nga krimi, mund të përdorë, pa pasur detyrimin për ta bërë këtë, </a:t>
            </a:r>
            <a:r>
              <a:rPr lang="sq-AL" b="1" dirty="0" smtClean="0"/>
              <a:t>provat e mbledhura në një proces penal të përcaktuar me vendim të formës së prerë si burim dënimi dhe të mbështesë vendimin e tij mbi elementet dhe rrethanat e fituara tashmë me garancitë ligjore në atë kontekst, </a:t>
            </a:r>
            <a:r>
              <a:rPr lang="sq-AL" dirty="0" smtClean="0"/>
              <a:t>duke u kërkuar edhe në këtë rast të vijojë me njohuri të plotë vlerësimin përkatës për të konstatuar faktet materiale si rezultat i shqyrtimit kritik të tij.. (Shpallur e papranueshme, GJYKATA E APELIT CAGLIARI, 07.10.2018).</a:t>
            </a:r>
            <a:endParaRPr lang="en-US" dirty="0" smtClean="0"/>
          </a:p>
          <a:p>
            <a:r>
              <a:rPr lang="sq-AL" i="1" u="sng" dirty="0" smtClean="0"/>
              <a:t>(Gjykata e Lartë Civile, Seksioni III, Urdhri Nr. 12164, datë 7 Maj 2021)</a:t>
            </a:r>
            <a:endParaRPr lang="en-US" dirty="0" smtClean="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sz="half" idx="1"/>
          </p:nvPr>
        </p:nvSpPr>
        <p:spPr>
          <a:xfrm>
            <a:off x="142844" y="357166"/>
            <a:ext cx="4950364" cy="5830274"/>
          </a:xfrm>
        </p:spPr>
        <p:txBody>
          <a:bodyPr>
            <a:normAutofit lnSpcReduction="10000"/>
          </a:bodyPr>
          <a:lstStyle/>
          <a:p>
            <a:r>
              <a:rPr lang="sq-AL" b="1" dirty="0" smtClean="0"/>
              <a:t>Kazusi civil Nr. 3689/2021</a:t>
            </a:r>
            <a:endParaRPr lang="en-GB" b="1" dirty="0" smtClean="0"/>
          </a:p>
          <a:p>
            <a:r>
              <a:rPr lang="sq-AL" dirty="0" smtClean="0"/>
              <a:t>Deklaratat e pafavorshme për veten e tij, të kryera nga personi i akuzuar në Prokurori dhe te </a:t>
            </a:r>
            <a:r>
              <a:rPr lang="en-GB" dirty="0" smtClean="0"/>
              <a:t>OPGJ</a:t>
            </a:r>
            <a:r>
              <a:rPr lang="sq-AL" dirty="0" smtClean="0"/>
              <a:t> në fazën e hetimit paraprak ato mund të përfshihen në kategorinë e rrëfimit jashtëgjyqësor dhe të përdoren për qëllime të vendimit në proce</a:t>
            </a:r>
            <a:r>
              <a:rPr lang="en-GB" dirty="0" smtClean="0"/>
              <a:t>sin</a:t>
            </a:r>
            <a:r>
              <a:rPr lang="sq-AL" dirty="0" smtClean="0"/>
              <a:t> </a:t>
            </a:r>
            <a:r>
              <a:rPr lang="sq-AL" dirty="0" smtClean="0"/>
              <a:t>civil, </a:t>
            </a:r>
            <a:r>
              <a:rPr lang="sq-AL" dirty="0" smtClean="0"/>
              <a:t>pasi mungon, në sistemin aktual procedural, një rregull </a:t>
            </a:r>
            <a:r>
              <a:rPr lang="en-GB" dirty="0" err="1" smtClean="0"/>
              <a:t>ndalues</a:t>
            </a:r>
            <a:r>
              <a:rPr lang="sq-AL" dirty="0" smtClean="0"/>
              <a:t> për natyrën e detyrueshme të mjeteve të provës i lejon gjykatësit të vendosë, në bazë të besimit të dikujt, edhe të ashtuquajturat prova atipike, siç janë, pikërisht, konstatimet e dala nga dokumentet e hetimeve paraprake. (Rasti me shtyrje, GJYKATA E APELIT BARI, 08.02.2016).</a:t>
            </a:r>
            <a:endParaRPr lang="en-US" dirty="0" smtClean="0"/>
          </a:p>
          <a:p>
            <a:r>
              <a:rPr lang="sq-AL" i="1" u="sng" dirty="0" smtClean="0"/>
              <a:t>(Gjykata e Lartë Civile, Seksioni II, Urdhri Nr. 3689, datë 12 Shkurt 2021)</a:t>
            </a:r>
            <a:endParaRPr lang="en-US" dirty="0" smtClean="0"/>
          </a:p>
          <a:p>
            <a:endParaRPr lang="en-US" dirty="0"/>
          </a:p>
        </p:txBody>
      </p:sp>
      <p:sp>
        <p:nvSpPr>
          <p:cNvPr id="4" name="Content Placeholder 3"/>
          <p:cNvSpPr>
            <a:spLocks noGrp="1"/>
          </p:cNvSpPr>
          <p:nvPr>
            <p:ph sz="half" idx="2"/>
          </p:nvPr>
        </p:nvSpPr>
        <p:spPr>
          <a:xfrm>
            <a:off x="4786314" y="285728"/>
            <a:ext cx="4147374" cy="5901712"/>
          </a:xfrm>
        </p:spPr>
        <p:txBody>
          <a:bodyPr>
            <a:normAutofit lnSpcReduction="10000"/>
          </a:bodyPr>
          <a:lstStyle/>
          <a:p>
            <a:r>
              <a:rPr lang="sq-AL" b="1" dirty="0" smtClean="0"/>
              <a:t>Kazusi civil Nr. 20255/2019</a:t>
            </a:r>
            <a:endParaRPr lang="en-US" dirty="0" smtClean="0"/>
          </a:p>
          <a:p>
            <a:r>
              <a:rPr lang="sq-AL" dirty="0" smtClean="0"/>
              <a:t>Deklaratat e bëra nga i akuzuari në gjykimin penal i nënshtrohen vlerësimit të lirë të gjyqtarit civil dhe nuk mund të integrojnë një rrëfim gjyqësor në gjykimin civil, duke qenë se kjo ndodh, në zbatim të nenit 228 c.p.c., vetëm në rastet kur është spontan ose provokuar gjatë marrjes në pyetje formale, pra brenda vetë gjykimit civil.</a:t>
            </a:r>
            <a:endParaRPr lang="en-US" dirty="0" smtClean="0"/>
          </a:p>
          <a:p>
            <a:r>
              <a:rPr lang="sq-AL" i="1" u="sng" dirty="0" smtClean="0"/>
              <a:t>(Gjykata e Lartë Civile, Seksioni VI-1, Urdhri Nr. 20255, datë 25 Korrik 2019)</a:t>
            </a:r>
            <a:endParaRPr lang="en-US" dirty="0" smtClean="0"/>
          </a:p>
          <a:p>
            <a:pPr>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25162/2020</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sq-AL" dirty="0" smtClean="0"/>
              <a:t>Në sistemin aktual procedural, bazuar në parimin e bindjes së lirë të gjyqtarit, vendimi mund të bazohet edhe në prova që nuk parashikohen shprehimisht në kodin e procedurës, për aq kohë sa është e përshtatshme </a:t>
            </a:r>
            <a:r>
              <a:rPr lang="sq-AL" b="1" dirty="0" smtClean="0"/>
              <a:t>për të dhënë elementë të mjaftueshëm gjykimi, nëse dhe për aq sa pasi nuk kundërshtohet nga krahasimi kritik me rezultatet e tjera të procesit. Në veçanti, gjyqtari </a:t>
            </a:r>
            <a:r>
              <a:rPr lang="en-GB" b="1" dirty="0" smtClean="0"/>
              <a:t>i </a:t>
            </a:r>
            <a:r>
              <a:rPr lang="en-GB" b="1" dirty="0" err="1" smtClean="0"/>
              <a:t>themelit</a:t>
            </a:r>
            <a:r>
              <a:rPr lang="en-GB" b="1" dirty="0" smtClean="0"/>
              <a:t> </a:t>
            </a:r>
            <a:r>
              <a:rPr lang="sq-AL" b="1" dirty="0" smtClean="0"/>
              <a:t>mund të nxjerrë elemente bindjeje edhe nga pjesa e konsulencës zyrtare që tejkalon kufijtë e mandatit, por jo thelbësisht të jashtëm për objektin e hetimit për të cilin është urdhëruar.</a:t>
            </a:r>
            <a:r>
              <a:rPr lang="sq-AL" dirty="0" smtClean="0"/>
              <a:t> (Në këtë rast, </a:t>
            </a:r>
            <a:r>
              <a:rPr lang="sq-AL" dirty="0" smtClean="0"/>
              <a:t>GJL-ja </a:t>
            </a:r>
            <a:r>
              <a:rPr lang="sq-AL" dirty="0" smtClean="0"/>
              <a:t>konfirmoi </a:t>
            </a:r>
            <a:r>
              <a:rPr lang="sq-AL" dirty="0" smtClean="0"/>
              <a:t>vendimin, </a:t>
            </a:r>
            <a:r>
              <a:rPr lang="sq-AL" dirty="0" smtClean="0"/>
              <a:t>i cili, duke refuzuar kërkesën për kompensim për dëmtimin e shëndetit si rezultat i një operacioni kirurgjikal të kryer pa pëlqimin e pacientit, kishte mbështetur gjetjet e një konsulence teknike zyrtare, hetimet teknike të së cilës ishin shtrirë në Faza para operacionit, duke vlerësuar saktë punën e mjekëve, të cilët pasi kishin konstatuar një neoplazi malinje gjatë një laparotomie eksplorative, kishin vendosur të procedonin urgjentisht me heqjen e organeve të brendshme që kërcënoheshin). (Refuzuar, GJYKATA E APELIT KATANIA, 19.11.2018).</a:t>
            </a:r>
            <a:endParaRPr lang="en-US" dirty="0" smtClean="0"/>
          </a:p>
          <a:p>
            <a:r>
              <a:rPr lang="sq-AL" i="1" u="sng" dirty="0" smtClean="0"/>
              <a:t>(Gjykata e Lartë Civile, Seksioni III, Urdhri Nr. 25162, datë 10 Nëntor 2020)</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21187/2019</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sq-AL" dirty="0" smtClean="0"/>
              <a:t>Është </a:t>
            </a:r>
            <a:r>
              <a:rPr lang="sq-AL" dirty="0" smtClean="0"/>
              <a:t>e </a:t>
            </a:r>
            <a:r>
              <a:rPr lang="sq-AL" dirty="0" smtClean="0"/>
              <a:t>padiskutueshme, për nga legjitimiteti, “pesha dëshmuese” e disa dëshmive në krahasim me të tjerat, mbi bazën e të cilave gjyqtari i shkallës së dytë ka arritur në një mendim të motivuar logjikisht, të ndryshëm nga ai i formuluar nga gjyqtari i parë.</a:t>
            </a:r>
            <a:endParaRPr lang="en-US" dirty="0" smtClean="0"/>
          </a:p>
          <a:p>
            <a:r>
              <a:rPr lang="sq-AL" i="1" u="sng" dirty="0" smtClean="0"/>
              <a:t>(Gjykata e Lartë Civile, Seksioni II, Urdhri Nr. 21187, datë 8 Gusht 2019)</a:t>
            </a:r>
            <a:endParaRPr lang="en-US" dirty="0" smtClean="0"/>
          </a:p>
          <a:p>
            <a:r>
              <a:rPr lang="sq-AL" i="1" dirty="0" smtClean="0"/>
              <a:t> </a:t>
            </a: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19521/2019</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sq-AL" dirty="0" smtClean="0"/>
              <a:t>Gjyqtari i themelit, në mungesë të ndonjë ndalimi ligjor, përveç përdorimit të provave të mbledhura në procese të ndryshme ndërmjet të njëjtës palë ose palëve të tjera, mund të përdorë edhe konstatimet që rrjedhin nga hetimet paraprake të kryera në procesin penal, të cilat megjithatë duhet të konsiderohen si të dhëna të thjeshta të përshtatshme për sigurimin e elementeve të dobishme dhe të njëkohshme të gjykimit, </a:t>
            </a:r>
            <a:r>
              <a:rPr lang="sq-AL" b="1" dirty="0" smtClean="0"/>
              <a:t>efektiviteti simptomatik konkret i fakteve individuale të njohura duhet të vlerësohet - në përputhje me rregullin e diktuar për subjektin e provës për </a:t>
            </a:r>
            <a:r>
              <a:rPr lang="sq-AL" b="1" dirty="0" smtClean="0"/>
              <a:t>- </a:t>
            </a:r>
            <a:r>
              <a:rPr lang="sq-AL" b="1" dirty="0" smtClean="0"/>
              <a:t>jo vetëm në mënyrë analitike, por edhe në konvergjencën e tyre globale, duke konstatuar rëndësinë përfundimtare të saj mbi bazën e një vlerësimi, i cili, nëse mbështetet nga arsyetimi adekuat dhe i saktë nga pikëpamja logjike dhe juridike, nuk mund të vihet në dyshim për sa i përket legjitimitetit. </a:t>
            </a:r>
            <a:endParaRPr lang="en-GB" dirty="0" smtClean="0"/>
          </a:p>
          <a:p>
            <a:pPr>
              <a:buNone/>
            </a:pPr>
            <a:endParaRPr lang="en-US" dirty="0" smtClean="0"/>
          </a:p>
          <a:p>
            <a:r>
              <a:rPr lang="sq-AL" i="1" u="sng" dirty="0" smtClean="0"/>
              <a:t>(Gjykata e Lartë Civile, Seksioni III, Urdhri Nr. 19521, datë 19 Korrik 2019)</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29146/2017</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sq-AL" b="1" dirty="0" smtClean="0"/>
              <a:t>Përsa i përket përgjegjësisë civile për aksidentet rrugore, nënshkrimi nga të dy drejtuesit e raportit të aksidentit në mënyrë miqësore</a:t>
            </a:r>
            <a:r>
              <a:rPr lang="sq-AL" dirty="0" smtClean="0"/>
              <a:t>, siç parashikohet tashmë nga neni 5 të ligjit nr. 39 të vitit 1977 dhe të përsëritur nga neni 143, paragrafi 2, i Dekretit Legjislativ nr. 209 i vitit 2005, </a:t>
            </a:r>
            <a:r>
              <a:rPr lang="sq-AL" b="1" dirty="0" smtClean="0"/>
              <a:t>përcakton një supozim të vlefshëm derisa të provohet e kundërta, për faktin se aksidenti ka ndodhur në mënyrën e treguar në të, i cili padyshim mund të kapërcehet, por është e nevojshme që gjyqtari i themeli</a:t>
            </a:r>
            <a:r>
              <a:rPr lang="en-GB" b="1" dirty="0" smtClean="0"/>
              <a:t>t</a:t>
            </a:r>
            <a:r>
              <a:rPr lang="sq-AL" b="1" dirty="0" smtClean="0"/>
              <a:t> të shpjegojë arsyet</a:t>
            </a:r>
            <a:r>
              <a:rPr lang="sq-AL" dirty="0" smtClean="0"/>
              <a:t>.</a:t>
            </a:r>
            <a:endParaRPr lang="en-US" dirty="0" smtClean="0"/>
          </a:p>
          <a:p>
            <a:r>
              <a:rPr lang="sq-AL" i="1" u="sng" dirty="0" smtClean="0"/>
              <a:t>(Gjykata e Lartë Civile, Seksioni VI-3, Urdhri Nr. 29146, datë 6 Dhjetor 2017)</a:t>
            </a:r>
            <a:endParaRPr lang="en-US" dirty="0" smtClean="0"/>
          </a:p>
          <a:p>
            <a:pPr>
              <a:buNone/>
            </a:pP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24976/2017</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sq-AL" dirty="0" smtClean="0"/>
              <a:t>Deklaratat me shkrim, që vijnë nga palë të treta që nuk kanë lidhje me mosmarrëveshjen për faktet përkatëse, nuk mund të kenë efekt provues në gjykim nëse nuk vërtetohen nëpërmjet dëshmisë së pranuar dhe të marrë në përputhje me ligjin, por mund të marrin vetëm vlerën e provës, </a:t>
            </a:r>
            <a:r>
              <a:rPr lang="sq-AL" b="1" dirty="0" smtClean="0"/>
              <a:t>e cila nuk përbën tashmë një detyrim të gjyqtarit të themeli</a:t>
            </a:r>
            <a:r>
              <a:rPr lang="en-GB" b="1" dirty="0" smtClean="0"/>
              <a:t>t</a:t>
            </a:r>
            <a:r>
              <a:rPr lang="sq-AL" b="1" dirty="0" smtClean="0"/>
              <a:t>, por më tepër një opsion, dështimi i të cilit nuk mund të jetë objekt kufizimi i dobishëm për sa i përket legjitimitetit, </a:t>
            </a:r>
            <a:r>
              <a:rPr lang="sq-AL" dirty="0" smtClean="0"/>
              <a:t>si në aspektin e shkeljes së artit. 115 c.p.c., dhe nën atë të mosshqyrtimit të një pike vendimtare të mosmarrëveshjes.</a:t>
            </a:r>
            <a:endParaRPr lang="en-US" dirty="0" smtClean="0"/>
          </a:p>
          <a:p>
            <a:r>
              <a:rPr lang="sq-AL" i="1" u="sng" dirty="0" smtClean="0"/>
              <a:t>(Gjykata e Lartë Civile, Seksioni II, Urdhri Nr. 24976, datë 23 Tetor 2017)</a:t>
            </a:r>
            <a:endParaRPr lang="en-US" dirty="0" smtClean="0"/>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1547/2015</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sq-AL" dirty="0" smtClean="0"/>
              <a:t>Nëse ka një kundërshtim ndërmjet thënieve të dëshmitarëve të pyetur, gjyqtarit i kërkohet të krahasojë deklarimet e mbledhura dhe të vlerësojë besueshmërinë e dëshmitarëve në bazë të elementeve subjektive dhe objektive, si cilësia dhe afërsia e tyre me palët, përputhshmëria e brendshme e deklaratave të përmendura dhe koherenca e tyre me çdo provë të fituar, për të shpjeguar më pas arsyet që e shtynë atë të konsideronte një dëshmi më të besueshme se tjetrën ose të përjashtonte besueshmërinë e të dyjave.</a:t>
            </a:r>
            <a:endParaRPr lang="en-US" dirty="0" smtClean="0"/>
          </a:p>
          <a:p>
            <a:r>
              <a:rPr lang="sq-AL" i="1" u="sng" dirty="0" smtClean="0"/>
              <a:t>(Gjykata e Lartë Civile, Seksioni VI-1, Urdhri Nr. 1547, datë 27 Janar 2015)</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 11223/2014</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sq-AL" dirty="0" smtClean="0"/>
              <a:t>Në procesin gjyqësor për njohjen e atësisë, refuzimi i pajustifikuar i babait për t'iu nënshtruar analizave hematologjike mund të vlerësohet lirisht nga gjyqtari, në zbatim të nenit 116, paragrafi i dytë, kod. proc. civile, edhe në mungesë të provave të marrëdhënieve seksuale ndërmjet palëve, duke mos rezultuar në kufizimin e lirisë personale të babait të pretenduar, i cili ruan kompetencën e plotë të përcaktimit nëse do t'i nënshtrohet ose jo taksave, as cenimi i të drejtës për konfidencialitet, pasi përdorimi i të dhënave në kontekstin e gjykimit synon vetëm qëllimet e drejtësisë, ndërsa profesionistit të kujdesit shëndetësor, i thirrur për të kryer vlerësimin, i kërkohet të ruajë sekretin profesional dhe të respektojë rregulloret për mbrojtjen e të dhënave personale.</a:t>
            </a:r>
            <a:endParaRPr lang="en-US" dirty="0" smtClean="0"/>
          </a:p>
          <a:p>
            <a:r>
              <a:rPr lang="sq-AL" i="1" u="sng" dirty="0" smtClean="0"/>
              <a:t>(Gjykata e Lartë Civile, Seksioni I, dënimi Nr. 11223, datë 21 Maj 2014)</a:t>
            </a:r>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12971/2012</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sq-AL" dirty="0" smtClean="0"/>
              <a:t>Në procesin gjyqësor për njohjen e atësisë, vërtetimi i vlefshmërisë së kërkesës mund të merret vetëm nga sjellja procedurale e palëve, për t'u vlerësuar në tërësi, duke marrë parasysh deklarimet e nënës biologjike dhe aktet e mbrojtjes të të paditurit. Prandaj, duke qenë se nuk ka rend hierarkik të provave në lidhje me verifikimin gjyqësor të atësisë  dhe amësisë, mund të vlerësohet lirisht refuzimi i pajustifikuar i babait për t'iu nënshtruar testeve hematologjike, duke pasur parasysh kontekstin social dhe vështirësinë e mundshme më të madhe të konfirmimit objektiv të deklaratave të nënës nga gjyqtari, në bazë të nenit 116, paragrafi i dytë, k.p.c., edhe në mungesë të vërtetimit të marrëdhënieve seksuale ndërmjet palëve.</a:t>
            </a:r>
            <a:endParaRPr lang="en-US" dirty="0" smtClean="0"/>
          </a:p>
          <a:p>
            <a:r>
              <a:rPr lang="sq-AL" i="1" u="sng" dirty="0" smtClean="0"/>
              <a:t>(Gjykata e Lartë Civile, Seksioni I, dënimi Nr. 12971, datë 24 Korrik 2012)</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21909/2013</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sq-AL" dirty="0" smtClean="0"/>
              <a:t>Parimi i përgjithshëm i shpërndarjes së barrës së provave duhet të pajtohet me parimin e fitimit provues, - detyrën e gjyqtarit për të vendosur mbi themelin e çështjes në bazë të materialit provues të përvetësuar procedurialisht - nga cilado palë procedurale nga vjen - </a:t>
            </a:r>
            <a:r>
              <a:rPr lang="sq-AL" b="1" dirty="0" smtClean="0"/>
              <a:t>me një vlerësim joatomistik, por tërësor, </a:t>
            </a:r>
            <a:r>
              <a:rPr lang="sq-AL" dirty="0" smtClean="0"/>
              <a:t>në kuadër të një hetimi unitar dhe organik, të ndjeshëm për t'u rishikuar, për sa i përket legjitimitetit, për shkak të defekteve në motivim dhe, kur zbatohen ekstremet, për shkak të zbatimit të gabuar të rregullave në lidhje me marrjen e provave.</a:t>
            </a:r>
            <a:endParaRPr lang="en-US" dirty="0" smtClean="0"/>
          </a:p>
          <a:p>
            <a:r>
              <a:rPr lang="sq-AL" i="1" u="sng" dirty="0" smtClean="0"/>
              <a:t>(Gjykata e Lartë Civile, Seksioni i Punës, dënimi Nr. 21909, datë 25 Shtator 2013)</a:t>
            </a:r>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26088/2011</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sq-AL" dirty="0" smtClean="0"/>
              <a:t>Neni 116 k.p.c. i jep gjyqtarit të themelit kompetencën diskrecionale për të nxjerrë prova nga sjellja procedurale e palëve dhe mospërdorimi i këtij pushteti nuk mund të kritikohet për nga legjitimiteti, as për mungesë arsyetimi, kur gjyqtari ka vendosur të mos përdorë këtë argument ndihmës, duke qënë se tashmë ka marrë provat e nevojshme bazuar në gjetjet e hetimit.</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Kazusi civil Nr. 4777/1998</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r>
              <a:rPr lang="sq-AL" dirty="0" smtClean="0"/>
              <a:t>Jashtë rasteve të provave ligjore, në sistemin tonë nuk ka hierarki provash, ndaj rezultatet e disave prej tyre duhet domosdoshmërisht të mbizotërojnë mbi të dhënat e tjera provuese, duke i lënë vlerësimin e provave vlerësimit të matur të gjyqtarit. Nga kjo rrjedh se besimi i gjyqtarit të themelit në të vërtetën e një fakti mund të bazohet edhe në një supozim që është në kundërshtim me provat e tjera të marra, nëse ai e konsideron atë të saktësisë dhe peshës së tillë që të bëjë elementët e tjerë të gjykimit të pabesueshëm, në kundërshtim me të, me kushtin e vetëm që ai të japë një justifikim adekuat dhe logjikisht jo kontradiktor për besueshmërinë. </a:t>
            </a:r>
            <a:endParaRPr lang="en-US" dirty="0" smtClean="0"/>
          </a:p>
          <a:p>
            <a:r>
              <a:rPr lang="sq-AL" i="1" u="sng" dirty="0" smtClean="0"/>
              <a:t>(Gjykata e Lartë Civile, Seksioni III, dënimi Nr. 4777, datë 12 Maj 1998)</a:t>
            </a:r>
            <a:endParaRPr lang="en-US" dirty="0" smtClean="0"/>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GB" i="1" dirty="0" smtClean="0"/>
              <a:t>“Cum </a:t>
            </a:r>
            <a:r>
              <a:rPr lang="en-GB" i="1" dirty="0" err="1" smtClean="0"/>
              <a:t>sunt</a:t>
            </a:r>
            <a:r>
              <a:rPr lang="en-GB" i="1" dirty="0" smtClean="0"/>
              <a:t> </a:t>
            </a:r>
            <a:r>
              <a:rPr lang="en-GB" i="1" dirty="0" err="1" smtClean="0"/>
              <a:t>partium</a:t>
            </a:r>
            <a:r>
              <a:rPr lang="en-GB" i="1" dirty="0" smtClean="0"/>
              <a:t> </a:t>
            </a:r>
            <a:r>
              <a:rPr lang="en-GB" i="1" dirty="0" err="1" smtClean="0"/>
              <a:t>iura</a:t>
            </a:r>
            <a:r>
              <a:rPr lang="en-GB" i="1" dirty="0" smtClean="0"/>
              <a:t> </a:t>
            </a:r>
            <a:r>
              <a:rPr lang="en-GB" i="1" dirty="0" err="1" smtClean="0"/>
              <a:t>obscura</a:t>
            </a:r>
            <a:r>
              <a:rPr lang="en-GB" i="1" dirty="0" smtClean="0"/>
              <a:t>, reo </a:t>
            </a:r>
            <a:r>
              <a:rPr lang="en-GB" i="1" dirty="0" err="1" smtClean="0"/>
              <a:t>favendum</a:t>
            </a:r>
            <a:r>
              <a:rPr lang="en-GB" i="1" dirty="0" smtClean="0"/>
              <a:t> </a:t>
            </a:r>
            <a:r>
              <a:rPr lang="en-GB" i="1" dirty="0" err="1" smtClean="0"/>
              <a:t>est</a:t>
            </a:r>
            <a:r>
              <a:rPr lang="en-GB" i="1" dirty="0" smtClean="0"/>
              <a:t> </a:t>
            </a:r>
            <a:r>
              <a:rPr lang="en-GB" i="1" dirty="0" err="1" smtClean="0"/>
              <a:t>potius</a:t>
            </a:r>
            <a:r>
              <a:rPr lang="en-GB" i="1" dirty="0" smtClean="0"/>
              <a:t> quam </a:t>
            </a:r>
            <a:r>
              <a:rPr lang="en-GB" i="1" dirty="0" err="1" smtClean="0"/>
              <a:t>actori</a:t>
            </a:r>
            <a:r>
              <a:rPr lang="en-GB" i="1" dirty="0" smtClean="0"/>
              <a:t>”</a:t>
            </a:r>
            <a:endParaRPr lang="sq-AL" i="1" dirty="0" smtClean="0"/>
          </a:p>
          <a:p>
            <a:pPr>
              <a:buNone/>
            </a:pPr>
            <a:endParaRPr lang="en-US" dirty="0" smtClean="0"/>
          </a:p>
          <a:p>
            <a:pPr algn="just"/>
            <a:r>
              <a:rPr lang="sq-AL" i="1" dirty="0" smtClean="0"/>
              <a:t>“Kur pretendimet e palëve janë të paqarta, i padituri duhet të favorizohet në vend të paditësit”.</a:t>
            </a:r>
            <a:endParaRPr 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2857496"/>
            <a:ext cx="7498080" cy="1143000"/>
          </a:xfrm>
        </p:spPr>
        <p:txBody>
          <a:bodyPr/>
          <a:lstStyle/>
          <a:p>
            <a:r>
              <a:rPr lang="sq-AL" dirty="0" smtClean="0"/>
              <a:t>Faleminderit për vëmendjen!</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235</TotalTime>
  <Words>2546</Words>
  <Application>Microsoft Office PowerPoint</Application>
  <PresentationFormat>On-screen Show (4:3)</PresentationFormat>
  <Paragraphs>78</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Urban</vt:lpstr>
      <vt:lpstr>“Çmuarja e provave në procesin civil” – standartet e ligjit, jurisprudencës dhe doktrinës italiane   “Iudex debet iudicare secundum alligata et probate” –  Gjyqtari duhet të gjykojë sipas fakteve të provuara. </vt:lpstr>
      <vt:lpstr>Neni 116 i Kodit të Procedurës Civile të Republikës së Italisë</vt:lpstr>
      <vt:lpstr>Interpretim i nenit 116</vt:lpstr>
      <vt:lpstr>Neni 116</vt:lpstr>
      <vt:lpstr>Slide 5</vt:lpstr>
      <vt:lpstr>Vlerësimi i lirë i provave</vt:lpstr>
      <vt:lpstr>Paragrafi i dytë i nenit 116 K.Pr.C</vt:lpstr>
      <vt:lpstr>Slide 8</vt:lpstr>
      <vt:lpstr>Standarte të vlerësimit të provave sipas jurisprudencës italiane</vt:lpstr>
      <vt:lpstr>Kazusi civil Nr. 20553/2021 </vt:lpstr>
      <vt:lpstr>Kazusi civil Nr. 12164/2021 </vt:lpstr>
      <vt:lpstr> </vt:lpstr>
      <vt:lpstr>Kazusi civil Nr. 25162/2020 </vt:lpstr>
      <vt:lpstr>Kazusi civil Nr. 21187/2019 </vt:lpstr>
      <vt:lpstr>Kazusi civil Nr. 19521/2019 </vt:lpstr>
      <vt:lpstr>Kazusi civil Nr. 29146/2017 </vt:lpstr>
      <vt:lpstr>Kazusi civil Nr. 24976/2017 </vt:lpstr>
      <vt:lpstr>Kazusi civil Nr. 1547/2015 </vt:lpstr>
      <vt:lpstr>Kazusi civil N. 11223/2014 </vt:lpstr>
      <vt:lpstr>Kazusi civil Nr. 12971/2012 </vt:lpstr>
      <vt:lpstr>Kazusi civil Nr. 21909/2013 </vt:lpstr>
      <vt:lpstr>Kazusi civil Nr. 26088/2011 </vt:lpstr>
      <vt:lpstr>Kazusi civil Nr. 4777/1998 </vt:lpstr>
      <vt:lpstr>Slide 24</vt:lpstr>
      <vt:lpstr>Faleminderit për vëmendjen!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“Çmuarja e provave në procesin civil” – standartet e ligjit, jurisprudencës dhe doktrinës italiane   “Iudex debet iudicare secundum alligata et probate” –  Gjyqtari duhet të gjykojë sipas fakteve të provuara.</dc:title>
  <dc:creator>era</dc:creator>
  <cp:lastModifiedBy>era</cp:lastModifiedBy>
  <cp:revision>5</cp:revision>
  <dcterms:created xsi:type="dcterms:W3CDTF">2024-11-29T17:03:09Z</dcterms:created>
  <dcterms:modified xsi:type="dcterms:W3CDTF">2024-11-30T19:49:03Z</dcterms:modified>
</cp:coreProperties>
</file>