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6" r:id="rId14"/>
    <p:sldId id="275" r:id="rId15"/>
    <p:sldId id="276" r:id="rId16"/>
    <p:sldId id="277" r:id="rId17"/>
    <p:sldId id="278" r:id="rId18"/>
    <p:sldId id="279" r:id="rId19"/>
    <p:sldId id="280" r:id="rId20"/>
    <p:sldId id="273" r:id="rId21"/>
    <p:sldId id="274" r:id="rId22"/>
    <p:sldId id="270" r:id="rId23"/>
    <p:sldId id="272" r:id="rId24"/>
    <p:sldId id="271" r:id="rId25"/>
    <p:sldId id="269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6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30F017-7C8B-4122-8DC1-56F855DDDBC2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D00BDC-5F91-42CF-A762-2CA609873E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1088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D00BDC-5F91-42CF-A762-2CA609873ED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7957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D5B7FA9-E0F9-4D88-A1D9-5C838B43177C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C48B5629-1E92-4CFA-8AF4-0EB8C8939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78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B7FA9-E0F9-4D88-A1D9-5C838B43177C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B5629-1E92-4CFA-8AF4-0EB8C8939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802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B7FA9-E0F9-4D88-A1D9-5C838B43177C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B5629-1E92-4CFA-8AF4-0EB8C8939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8169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B7FA9-E0F9-4D88-A1D9-5C838B43177C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B5629-1E92-4CFA-8AF4-0EB8C8939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269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B7FA9-E0F9-4D88-A1D9-5C838B43177C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B5629-1E92-4CFA-8AF4-0EB8C8939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316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B7FA9-E0F9-4D88-A1D9-5C838B43177C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B5629-1E92-4CFA-8AF4-0EB8C8939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4581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B7FA9-E0F9-4D88-A1D9-5C838B43177C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B5629-1E92-4CFA-8AF4-0EB8C8939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229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B7FA9-E0F9-4D88-A1D9-5C838B43177C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B5629-1E92-4CFA-8AF4-0EB8C8939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4986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B7FA9-E0F9-4D88-A1D9-5C838B43177C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B5629-1E92-4CFA-8AF4-0EB8C8939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0212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B7FA9-E0F9-4D88-A1D9-5C838B43177C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B5629-1E92-4CFA-8AF4-0EB8C8939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268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B7FA9-E0F9-4D88-A1D9-5C838B43177C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B5629-1E92-4CFA-8AF4-0EB8C8939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350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B7FA9-E0F9-4D88-A1D9-5C838B43177C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B5629-1E92-4CFA-8AF4-0EB8C8939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459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B7FA9-E0F9-4D88-A1D9-5C838B43177C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B5629-1E92-4CFA-8AF4-0EB8C8939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600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B7FA9-E0F9-4D88-A1D9-5C838B43177C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B5629-1E92-4CFA-8AF4-0EB8C8939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0390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B7FA9-E0F9-4D88-A1D9-5C838B43177C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B5629-1E92-4CFA-8AF4-0EB8C8939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7313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D5B7FA9-E0F9-4D88-A1D9-5C838B43177C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B5629-1E92-4CFA-8AF4-0EB8C8939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3718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5D5B7FA9-E0F9-4D88-A1D9-5C838B43177C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B5629-1E92-4CFA-8AF4-0EB8C8939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4477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5D5B7FA9-E0F9-4D88-A1D9-5C838B43177C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C48B5629-1E92-4CFA-8AF4-0EB8C8939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761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08783D8-8209-A255-7B29-E695AB9AE5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785" y="474784"/>
            <a:ext cx="10879015" cy="5718197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400" b="1" dirty="0" smtClean="0">
                <a:solidFill>
                  <a:schemeClr val="tx1"/>
                </a:solidFill>
              </a:rPr>
              <a:t/>
            </a:r>
            <a:br>
              <a:rPr lang="en-US" sz="5400" b="1" dirty="0" smtClean="0">
                <a:solidFill>
                  <a:schemeClr val="tx1"/>
                </a:solidFill>
              </a:rPr>
            </a:br>
            <a:r>
              <a:rPr lang="en-US" sz="5400" b="1" dirty="0">
                <a:solidFill>
                  <a:schemeClr val="tx1"/>
                </a:solidFill>
              </a:rPr>
              <a:t/>
            </a:r>
            <a:br>
              <a:rPr lang="en-US" sz="5400" b="1" dirty="0">
                <a:solidFill>
                  <a:schemeClr val="tx1"/>
                </a:solidFill>
              </a:rPr>
            </a:br>
            <a:r>
              <a:rPr lang="en-US" sz="5400" b="1" dirty="0" smtClean="0">
                <a:solidFill>
                  <a:schemeClr val="tx1"/>
                </a:solidFill>
              </a:rPr>
              <a:t/>
            </a:r>
            <a:br>
              <a:rPr lang="en-US" sz="5400" b="1" dirty="0" smtClean="0">
                <a:solidFill>
                  <a:schemeClr val="tx1"/>
                </a:solidFill>
              </a:rPr>
            </a:br>
            <a:r>
              <a:rPr lang="en-US" sz="5400" b="1" dirty="0" smtClean="0">
                <a:solidFill>
                  <a:schemeClr val="tx1"/>
                </a:solidFill>
              </a:rPr>
              <a:t>EKSPERTIMI </a:t>
            </a:r>
            <a:r>
              <a:rPr lang="en-US" sz="5400" b="1" dirty="0">
                <a:solidFill>
                  <a:schemeClr val="tx1"/>
                </a:solidFill>
              </a:rPr>
              <a:t>SI PROVË NË PROCESIN </a:t>
            </a:r>
            <a:r>
              <a:rPr lang="en-US" sz="5400" b="1" dirty="0" smtClean="0">
                <a:solidFill>
                  <a:schemeClr val="tx1"/>
                </a:solidFill>
              </a:rPr>
              <a:t>PENAL</a:t>
            </a:r>
            <a:br>
              <a:rPr lang="en-US" sz="5400" b="1" dirty="0" smtClean="0">
                <a:solidFill>
                  <a:schemeClr val="tx1"/>
                </a:solidFill>
              </a:rPr>
            </a:br>
            <a:r>
              <a:rPr lang="en-US" sz="5400" b="1" dirty="0" smtClean="0">
                <a:solidFill>
                  <a:schemeClr val="tx1"/>
                </a:solidFill>
              </a:rPr>
              <a:t/>
            </a:r>
            <a:br>
              <a:rPr lang="en-US" sz="5400" b="1" dirty="0" smtClean="0">
                <a:solidFill>
                  <a:schemeClr val="tx1"/>
                </a:solidFill>
              </a:rPr>
            </a:br>
            <a:r>
              <a:rPr lang="en-US" sz="2700" b="1" dirty="0" err="1" smtClean="0">
                <a:solidFill>
                  <a:schemeClr val="tx1"/>
                </a:solidFill>
              </a:rPr>
              <a:t>Punoi</a:t>
            </a:r>
            <a:r>
              <a:rPr lang="en-US" sz="2700" b="1" dirty="0" smtClean="0">
                <a:solidFill>
                  <a:schemeClr val="tx1"/>
                </a:solidFill>
              </a:rPr>
              <a:t>: Engert Pëllumbi</a:t>
            </a:r>
            <a:r>
              <a:rPr lang="en-US" sz="5400" b="1" dirty="0" smtClean="0">
                <a:solidFill>
                  <a:schemeClr val="tx1"/>
                </a:solidFill>
              </a:rPr>
              <a:t/>
            </a:r>
            <a:br>
              <a:rPr lang="en-US" sz="5400" b="1" dirty="0" smtClean="0">
                <a:solidFill>
                  <a:schemeClr val="tx1"/>
                </a:solidFill>
              </a:rPr>
            </a:br>
            <a:r>
              <a:rPr lang="en-US" sz="3200" b="1" dirty="0">
                <a:solidFill>
                  <a:schemeClr val="tx1"/>
                </a:solidFill>
              </a:rPr>
              <a:t/>
            </a:r>
            <a:br>
              <a:rPr lang="en-US" sz="3200" b="1" dirty="0">
                <a:solidFill>
                  <a:schemeClr val="tx1"/>
                </a:solidFill>
              </a:rPr>
            </a:br>
            <a:endParaRPr lang="en-US" sz="5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5925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988F37-5C4E-F1CC-AF72-1A85AB47B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q-AL" b="1" dirty="0"/>
              <a:t>Objekti i ekspertimit dhe caktimi i ekspertit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9046F1-D3D1-B213-53A5-0A3D4C5B5E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116" y="2362199"/>
            <a:ext cx="11208774" cy="4294239"/>
          </a:xfrm>
        </p:spPr>
        <p:txBody>
          <a:bodyPr>
            <a:noAutofit/>
          </a:bodyPr>
          <a:lstStyle/>
          <a:p>
            <a:pPr algn="just"/>
            <a:r>
              <a:rPr lang="sq-AL" sz="1200" b="1" dirty="0"/>
              <a:t>Neni 178 i </a:t>
            </a:r>
            <a:r>
              <a:rPr lang="sq-AL" sz="1200" b="1" dirty="0" err="1"/>
              <a:t>K.Pr.Penale</a:t>
            </a:r>
            <a:r>
              <a:rPr lang="sq-AL" sz="1200" b="1" dirty="0"/>
              <a:t> – Objekti i ekspertimit</a:t>
            </a:r>
            <a:r>
              <a:rPr lang="en-US" sz="1200" b="1" dirty="0"/>
              <a:t>:</a:t>
            </a:r>
          </a:p>
          <a:p>
            <a:pPr algn="just"/>
            <a:r>
              <a:rPr lang="sq-AL" sz="1200" b="0" i="0" u="none" strike="noStrike" baseline="0" dirty="0"/>
              <a:t>1. Ekspertimi lejohet kur është i nevojshëm zhvillimi i kërkimeve ose marrja e të dhënave ose</a:t>
            </a:r>
            <a:r>
              <a:rPr lang="en-US" sz="1200" b="0" i="0" u="none" strike="noStrike" baseline="0" dirty="0"/>
              <a:t> </a:t>
            </a:r>
            <a:r>
              <a:rPr lang="sq-AL" sz="1200" b="0" i="0" u="none" strike="noStrike" baseline="0" dirty="0"/>
              <a:t>e vlerësimeve që kërkojnë njohuri të posaçme teknike, shkencore ose kulturore.</a:t>
            </a:r>
          </a:p>
          <a:p>
            <a:pPr algn="just"/>
            <a:r>
              <a:rPr lang="sq-AL" sz="1200" b="0" i="0" u="none" strike="noStrike" baseline="0" dirty="0"/>
              <a:t>2. Nuk lejohen ekspertimet për të përcaktuar </a:t>
            </a:r>
            <a:r>
              <a:rPr lang="sq-AL" sz="1200" b="0" i="0" u="none" strike="noStrike" baseline="0" dirty="0" err="1"/>
              <a:t>profesionizmin</a:t>
            </a:r>
            <a:r>
              <a:rPr lang="sq-AL" sz="1200" b="0" i="0" u="none" strike="noStrike" baseline="0" dirty="0"/>
              <a:t> në veprën penale, prirjet</a:t>
            </a:r>
            <a:r>
              <a:rPr lang="en-US" sz="1200" b="0" i="0" u="none" strike="noStrike" baseline="0" dirty="0"/>
              <a:t> </a:t>
            </a:r>
            <a:r>
              <a:rPr lang="sq-AL" sz="1200" b="0" i="0" u="none" strike="noStrike" baseline="0" dirty="0"/>
              <a:t>kriminale, karakterin dhe personalitetin e të pandehurit dhe në përgjithësi cilësitë psikike që nuk</a:t>
            </a:r>
            <a:r>
              <a:rPr lang="en-US" sz="1200" b="0" i="0" u="none" strike="noStrike" baseline="0" dirty="0"/>
              <a:t> </a:t>
            </a:r>
            <a:r>
              <a:rPr lang="sq-AL" sz="1200" b="0" i="0" u="none" strike="noStrike" baseline="0" dirty="0"/>
              <a:t>varen nga shkaqet patologjike.</a:t>
            </a:r>
            <a:endParaRPr lang="en-US" sz="1200" b="0" i="0" u="none" strike="noStrike" baseline="0" dirty="0"/>
          </a:p>
          <a:p>
            <a:pPr algn="just"/>
            <a:r>
              <a:rPr lang="en-US" sz="1200" b="1" dirty="0"/>
              <a:t>Neni 179 </a:t>
            </a:r>
            <a:r>
              <a:rPr lang="en-US" sz="1200" b="1" dirty="0" err="1"/>
              <a:t>i</a:t>
            </a:r>
            <a:r>
              <a:rPr lang="en-US" sz="1200" b="1" dirty="0"/>
              <a:t> </a:t>
            </a:r>
            <a:r>
              <a:rPr lang="en-US" sz="1200" b="1" dirty="0" err="1"/>
              <a:t>K.Pr.Penale</a:t>
            </a:r>
            <a:r>
              <a:rPr lang="en-US" sz="1200" b="1" dirty="0"/>
              <a:t> – </a:t>
            </a:r>
            <a:r>
              <a:rPr lang="en-US" sz="1200" b="1" dirty="0" err="1"/>
              <a:t>Caktimi</a:t>
            </a:r>
            <a:r>
              <a:rPr lang="en-US" sz="1200" b="1" dirty="0"/>
              <a:t> </a:t>
            </a:r>
            <a:r>
              <a:rPr lang="en-US" sz="1200" b="1" dirty="0" err="1"/>
              <a:t>i</a:t>
            </a:r>
            <a:r>
              <a:rPr lang="en-US" sz="1200" b="1" dirty="0"/>
              <a:t> </a:t>
            </a:r>
            <a:r>
              <a:rPr lang="en-US" sz="1200" b="1" dirty="0" err="1"/>
              <a:t>ekspertit</a:t>
            </a:r>
            <a:r>
              <a:rPr lang="en-US" sz="1200" b="1" dirty="0"/>
              <a:t>:</a:t>
            </a:r>
          </a:p>
          <a:p>
            <a:pPr algn="just"/>
            <a:r>
              <a:rPr lang="en-US" sz="1200" b="0" i="0" u="none" strike="noStrike" baseline="0" dirty="0"/>
              <a:t>1. </a:t>
            </a:r>
            <a:r>
              <a:rPr lang="en-US" sz="1200" b="0" i="0" u="none" strike="noStrike" baseline="0" dirty="0" err="1"/>
              <a:t>Caktimi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i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ekspertit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bëhet</a:t>
            </a:r>
            <a:r>
              <a:rPr lang="en-US" sz="1200" b="0" i="0" u="none" strike="noStrike" baseline="0" dirty="0"/>
              <a:t> duke e </a:t>
            </a:r>
            <a:r>
              <a:rPr lang="en-US" sz="1200" b="0" i="0" u="none" strike="noStrike" baseline="0" dirty="0" err="1"/>
              <a:t>zgjedhur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atë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ndërmjet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personave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që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janë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regjistruar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në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librat</a:t>
            </a:r>
            <a:r>
              <a:rPr lang="en-US" sz="1200" b="0" i="0" u="none" strike="noStrike" baseline="0" dirty="0"/>
              <a:t> e </a:t>
            </a:r>
            <a:r>
              <a:rPr lang="en-US" sz="1200" b="0" i="0" u="none" strike="noStrike" baseline="0" dirty="0" err="1"/>
              <a:t>caktuar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për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këtë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qëllim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ose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ndërmjet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atyre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që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kanë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njohuri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të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posaçme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në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degën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përkatëse</a:t>
            </a:r>
            <a:r>
              <a:rPr lang="en-US" sz="1200" b="0" i="0" u="none" strike="noStrike" baseline="0" dirty="0"/>
              <a:t>. Kur </a:t>
            </a:r>
            <a:r>
              <a:rPr lang="en-US" sz="1200" b="0" i="0" u="none" strike="noStrike" baseline="0" dirty="0" err="1"/>
              <a:t>ekspertimi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shpallet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i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pavlefshëm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ose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duhet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të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bëhet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ekspertim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i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ri</a:t>
            </a:r>
            <a:r>
              <a:rPr lang="en-US" sz="1200" b="0" i="0" u="none" strike="noStrike" baseline="0" dirty="0"/>
              <a:t>, </a:t>
            </a:r>
            <a:r>
              <a:rPr lang="en-US" sz="1200" b="0" i="0" u="none" strike="noStrike" baseline="0" dirty="0" err="1"/>
              <a:t>organi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procedues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merr</a:t>
            </a:r>
            <a:r>
              <a:rPr lang="en-US" sz="1200" b="0" i="0" u="none" strike="noStrike" baseline="0" dirty="0"/>
              <a:t> masa, </a:t>
            </a:r>
            <a:r>
              <a:rPr lang="en-US" sz="1200" b="0" i="0" u="none" strike="noStrike" baseline="0" dirty="0" err="1"/>
              <a:t>kur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është</a:t>
            </a:r>
            <a:r>
              <a:rPr lang="en-US" sz="1200" b="0" i="0" u="none" strike="noStrike" baseline="0" dirty="0"/>
              <a:t> e </a:t>
            </a:r>
            <a:r>
              <a:rPr lang="en-US" sz="1200" b="0" i="0" u="none" strike="noStrike" baseline="0" dirty="0" err="1"/>
              <a:t>mundshme</a:t>
            </a:r>
            <a:r>
              <a:rPr lang="en-US" sz="1200" b="0" i="0" u="none" strike="noStrike" baseline="0" dirty="0"/>
              <a:t>, </a:t>
            </a:r>
            <a:r>
              <a:rPr lang="en-US" sz="1200" b="0" i="0" u="none" strike="noStrike" baseline="0" dirty="0" err="1"/>
              <a:t>që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detyra</a:t>
            </a:r>
            <a:r>
              <a:rPr lang="en-US" sz="1200" b="0" i="0" u="none" strike="noStrike" baseline="0" dirty="0"/>
              <a:t> e re </a:t>
            </a:r>
            <a:r>
              <a:rPr lang="en-US" sz="1200" b="0" i="0" u="none" strike="noStrike" baseline="0" dirty="0" err="1"/>
              <a:t>t’i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besohet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një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eksperti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tjetër</a:t>
            </a:r>
            <a:r>
              <a:rPr lang="en-US" sz="1200" b="0" i="0" u="none" strike="noStrike" baseline="0" dirty="0"/>
              <a:t>.</a:t>
            </a:r>
          </a:p>
          <a:p>
            <a:pPr algn="just"/>
            <a:r>
              <a:rPr lang="da-DK" sz="1200" b="0" i="0" u="none" strike="noStrike" baseline="0" dirty="0"/>
              <a:t>2. Vendimi i organit procedues për caktimin e ekspertit i njoftohet të pandehurit ose mbrojtësit </a:t>
            </a:r>
            <a:r>
              <a:rPr lang="en-US" sz="1200" b="0" i="0" u="none" strike="noStrike" baseline="0" dirty="0" err="1"/>
              <a:t>të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tij</a:t>
            </a:r>
            <a:r>
              <a:rPr lang="en-US" sz="1200" b="0" i="0" u="none" strike="noStrike" baseline="0" dirty="0"/>
              <a:t>, duke </a:t>
            </a:r>
            <a:r>
              <a:rPr lang="en-US" sz="1200" b="0" i="0" u="none" strike="noStrike" baseline="0" dirty="0" err="1"/>
              <a:t>i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bërë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të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ditur</a:t>
            </a:r>
            <a:r>
              <a:rPr lang="en-US" sz="1200" b="0" i="0" u="none" strike="noStrike" baseline="0" dirty="0"/>
              <a:t> se ka </a:t>
            </a:r>
            <a:r>
              <a:rPr lang="en-US" sz="1200" b="0" i="0" u="none" strike="noStrike" baseline="0" dirty="0" err="1"/>
              <a:t>të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drejtë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të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kërkojë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përjashtimin</a:t>
            </a:r>
            <a:r>
              <a:rPr lang="en-US" sz="1200" b="0" i="0" u="none" strike="noStrike" baseline="0" dirty="0"/>
              <a:t> e </a:t>
            </a:r>
            <a:r>
              <a:rPr lang="en-US" sz="1200" b="0" i="0" u="none" strike="noStrike" baseline="0" dirty="0" err="1"/>
              <a:t>ekspertit</a:t>
            </a:r>
            <a:r>
              <a:rPr lang="en-US" sz="1200" b="0" i="0" u="none" strike="noStrike" baseline="0" dirty="0"/>
              <a:t>, </a:t>
            </a:r>
            <a:r>
              <a:rPr lang="en-US" sz="1200" b="0" i="0" u="none" strike="noStrike" baseline="0" dirty="0" err="1"/>
              <a:t>të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propozojë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ekspertë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të</a:t>
            </a:r>
            <a:r>
              <a:rPr lang="en-US" sz="1200" dirty="0"/>
              <a:t> </a:t>
            </a:r>
            <a:r>
              <a:rPr lang="en-US" sz="1200" b="0" i="0" u="none" strike="noStrike" baseline="0" dirty="0" err="1"/>
              <a:t>tjerë</a:t>
            </a:r>
            <a:r>
              <a:rPr lang="en-US" sz="1200" b="0" i="0" u="none" strike="noStrike" baseline="0" dirty="0"/>
              <a:t>, </a:t>
            </a:r>
            <a:r>
              <a:rPr lang="en-US" sz="1200" b="0" i="0" u="none" strike="noStrike" baseline="0" dirty="0" err="1"/>
              <a:t>të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marrë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pjesë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vetë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në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ekspertim</a:t>
            </a:r>
            <a:r>
              <a:rPr lang="en-US" sz="1200" b="0" i="0" u="none" strike="noStrike" baseline="0" dirty="0"/>
              <a:t>, </a:t>
            </a:r>
            <a:r>
              <a:rPr lang="en-US" sz="1200" b="0" i="0" u="none" strike="noStrike" baseline="0" dirty="0" err="1"/>
              <a:t>kur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është</a:t>
            </a:r>
            <a:r>
              <a:rPr lang="en-US" sz="1200" b="0" i="0" u="none" strike="noStrike" baseline="0" dirty="0"/>
              <a:t> e </a:t>
            </a:r>
            <a:r>
              <a:rPr lang="en-US" sz="1200" b="0" i="0" u="none" strike="noStrike" baseline="0" dirty="0" err="1"/>
              <a:t>mundur</a:t>
            </a:r>
            <a:r>
              <a:rPr lang="en-US" sz="1200" b="0" i="0" u="none" strike="noStrike" baseline="0" dirty="0"/>
              <a:t>, </a:t>
            </a:r>
            <a:r>
              <a:rPr lang="en-US" sz="1200" b="0" i="0" u="none" strike="noStrike" baseline="0" dirty="0" err="1"/>
              <a:t>dhe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të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parashtrojë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pyetje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për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ekspertin</a:t>
            </a:r>
            <a:r>
              <a:rPr lang="en-US" sz="1200" b="0" i="0" u="none" strike="noStrike" baseline="0" dirty="0"/>
              <a:t>.</a:t>
            </a:r>
          </a:p>
          <a:p>
            <a:pPr algn="just"/>
            <a:r>
              <a:rPr lang="en-US" sz="1200" b="0" i="0" u="none" strike="noStrike" baseline="0" dirty="0"/>
              <a:t>3. Kur </a:t>
            </a:r>
            <a:r>
              <a:rPr lang="en-US" sz="1200" b="0" i="0" u="none" strike="noStrike" baseline="0" dirty="0" err="1"/>
              <a:t>kërkimet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dhe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vlerësimet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paraqiten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shumë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komplekse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ose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kërkojnë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njohuri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të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ndryshme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në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disa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degë</a:t>
            </a:r>
            <a:r>
              <a:rPr lang="en-US" sz="1200" b="0" i="0" u="none" strike="noStrike" baseline="0" dirty="0"/>
              <a:t>, </a:t>
            </a:r>
            <a:r>
              <a:rPr lang="en-US" sz="1200" b="0" i="0" u="none" strike="noStrike" baseline="0" dirty="0" err="1"/>
              <a:t>organi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procedues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i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ngarkon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kryerjen</a:t>
            </a:r>
            <a:r>
              <a:rPr lang="en-US" sz="1200" b="0" i="0" u="none" strike="noStrike" baseline="0" dirty="0"/>
              <a:t> e </a:t>
            </a:r>
            <a:r>
              <a:rPr lang="en-US" sz="1200" b="0" i="0" u="none" strike="noStrike" baseline="0" dirty="0" err="1"/>
              <a:t>ekspertimit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disa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ekspertëve</a:t>
            </a:r>
            <a:r>
              <a:rPr lang="en-US" sz="1200" b="0" i="0" u="none" strike="noStrike" baseline="0" dirty="0"/>
              <a:t>. </a:t>
            </a:r>
            <a:r>
              <a:rPr lang="en-US" sz="1200" b="0" i="0" u="none" strike="noStrike" baseline="0" dirty="0" err="1"/>
              <a:t>Në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raste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të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veçanta</a:t>
            </a:r>
            <a:r>
              <a:rPr lang="en-US" sz="1200" b="0" i="0" u="none" strike="noStrike" baseline="0" dirty="0"/>
              <a:t>, </a:t>
            </a:r>
            <a:r>
              <a:rPr lang="en-US" sz="1200" b="0" i="0" u="none" strike="noStrike" baseline="0" dirty="0" err="1"/>
              <a:t>kur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ekspertimi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nuk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mund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të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kryhet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nga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lista</a:t>
            </a:r>
            <a:r>
              <a:rPr lang="en-US" sz="1200" b="0" i="0" u="none" strike="noStrike" baseline="0" dirty="0"/>
              <a:t> e </a:t>
            </a:r>
            <a:r>
              <a:rPr lang="en-US" sz="1200" b="0" i="0" u="none" strike="noStrike" baseline="0" dirty="0" err="1"/>
              <a:t>ekspertëve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të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regjistruar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pranë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gjykatës</a:t>
            </a:r>
            <a:r>
              <a:rPr lang="en-US" sz="1200" b="0" i="0" u="none" strike="noStrike" baseline="0" dirty="0"/>
              <a:t>, </a:t>
            </a:r>
            <a:r>
              <a:rPr lang="en-US" sz="1200" b="0" i="0" u="none" strike="noStrike" baseline="0" dirty="0" err="1"/>
              <a:t>organi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procedues</a:t>
            </a:r>
            <a:r>
              <a:rPr lang="en-US" sz="1200" b="0" i="0" u="none" strike="noStrike" baseline="0" dirty="0"/>
              <a:t>, </a:t>
            </a:r>
            <a:r>
              <a:rPr lang="en-US" sz="1200" b="0" i="0" u="none" strike="noStrike" baseline="0" dirty="0" err="1"/>
              <a:t>pasi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merr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paraprakisht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mendimin</a:t>
            </a:r>
            <a:r>
              <a:rPr lang="en-US" sz="1200" b="0" i="0" u="none" strike="noStrike" baseline="0" dirty="0"/>
              <a:t> e </a:t>
            </a:r>
            <a:r>
              <a:rPr lang="en-US" sz="1200" b="0" i="0" u="none" strike="noStrike" baseline="0" dirty="0" err="1"/>
              <a:t>palëve</a:t>
            </a:r>
            <a:r>
              <a:rPr lang="en-US" sz="1200" b="0" i="0" u="none" strike="noStrike" baseline="0" dirty="0"/>
              <a:t>, </a:t>
            </a:r>
            <a:r>
              <a:rPr lang="en-US" sz="1200" b="0" i="0" u="none" strike="noStrike" baseline="0" dirty="0" err="1"/>
              <a:t>cakton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ekspertë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të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tjerë</a:t>
            </a:r>
            <a:r>
              <a:rPr lang="en-US" sz="1200" b="0" i="0" u="none" strike="noStrike" baseline="0" dirty="0"/>
              <a:t>, </a:t>
            </a:r>
            <a:r>
              <a:rPr lang="en-US" sz="1200" b="0" i="0" u="none" strike="noStrike" baseline="0" dirty="0" err="1"/>
              <a:t>vendas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ose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të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huaj</a:t>
            </a:r>
            <a:r>
              <a:rPr lang="en-US" sz="1200" b="0" i="0" u="none" strike="noStrike" baseline="0" dirty="0"/>
              <a:t>, </a:t>
            </a:r>
            <a:r>
              <a:rPr lang="en-US" sz="1200" b="0" i="0" u="none" strike="noStrike" baseline="0" dirty="0" err="1"/>
              <a:t>jashtë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kësaj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liste</a:t>
            </a:r>
            <a:r>
              <a:rPr lang="en-US" sz="1200" b="0" i="0" u="none" strike="noStrike" baseline="0" dirty="0"/>
              <a:t>.</a:t>
            </a:r>
          </a:p>
          <a:p>
            <a:pPr algn="just"/>
            <a:r>
              <a:rPr lang="en-US" sz="1200" b="0" i="0" u="none" strike="noStrike" baseline="0" dirty="0"/>
              <a:t>4. </a:t>
            </a:r>
            <a:r>
              <a:rPr lang="en-US" sz="1200" b="0" i="0" u="none" strike="noStrike" baseline="0" dirty="0" err="1"/>
              <a:t>Eksperti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është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i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detyruar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të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kryejë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detyrën</a:t>
            </a:r>
            <a:r>
              <a:rPr lang="en-US" sz="1200" b="0" i="0" u="none" strike="noStrike" baseline="0" dirty="0"/>
              <a:t> e </a:t>
            </a:r>
            <a:r>
              <a:rPr lang="en-US" sz="1200" b="0" i="0" u="none" strike="noStrike" baseline="0" dirty="0" err="1"/>
              <a:t>tij</a:t>
            </a:r>
            <a:r>
              <a:rPr lang="en-US" sz="1200" b="0" i="0" u="none" strike="noStrike" baseline="0" dirty="0"/>
              <a:t>, me </a:t>
            </a:r>
            <a:r>
              <a:rPr lang="en-US" sz="1200" b="0" i="0" u="none" strike="noStrike" baseline="0" dirty="0" err="1"/>
              <a:t>përjashtim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të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rasteve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kur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ekziston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një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nga</a:t>
            </a:r>
            <a:r>
              <a:rPr lang="en-US" sz="1200" dirty="0"/>
              <a:t> </a:t>
            </a:r>
            <a:r>
              <a:rPr lang="en-US" sz="1200" b="0" i="0" u="none" strike="noStrike" baseline="0" dirty="0" err="1"/>
              <a:t>shkaqet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që</a:t>
            </a:r>
            <a:r>
              <a:rPr lang="en-US" sz="1200" b="0" i="0" u="none" strike="noStrike" baseline="0" dirty="0"/>
              <a:t> e </a:t>
            </a:r>
            <a:r>
              <a:rPr lang="en-US" sz="1200" b="0" i="0" u="none" strike="noStrike" baseline="0" dirty="0" err="1"/>
              <a:t>përjashtojnë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atë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nga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qenia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ekspert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ose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kur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pretendon</a:t>
            </a:r>
            <a:r>
              <a:rPr lang="en-US" sz="1200" b="0" i="0" u="none" strike="noStrike" baseline="0" dirty="0"/>
              <a:t> se </a:t>
            </a:r>
            <a:r>
              <a:rPr lang="en-US" sz="1200" b="0" i="0" u="none" strike="noStrike" baseline="0" dirty="0" err="1"/>
              <a:t>nuk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është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kompetent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ose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nuk</a:t>
            </a:r>
            <a:r>
              <a:rPr lang="en-US" sz="1200" dirty="0"/>
              <a:t> </a:t>
            </a:r>
            <a:r>
              <a:rPr lang="en-US" sz="1200" b="0" i="0" u="none" strike="noStrike" baseline="0" dirty="0"/>
              <a:t>ka </a:t>
            </a:r>
            <a:r>
              <a:rPr lang="en-US" sz="1200" b="0" i="0" u="none" strike="noStrike" baseline="0" dirty="0" err="1"/>
              <a:t>mundësi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të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kryejë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ekspertimin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dhe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kërkesa</a:t>
            </a:r>
            <a:r>
              <a:rPr lang="en-US" sz="1200" b="0" i="0" u="none" strike="noStrike" baseline="0" dirty="0"/>
              <a:t> e </a:t>
            </a:r>
            <a:r>
              <a:rPr lang="en-US" sz="1200" b="0" i="0" u="none" strike="noStrike" baseline="0" dirty="0" err="1"/>
              <a:t>tij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pranohet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nga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organi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procedues</a:t>
            </a:r>
            <a:r>
              <a:rPr lang="en-US" sz="1200" b="0" i="0" u="none" strike="noStrike" baseline="0" dirty="0"/>
              <a:t>.</a:t>
            </a:r>
            <a:endParaRPr lang="sq-AL" sz="1200" dirty="0"/>
          </a:p>
        </p:txBody>
      </p:sp>
    </p:spTree>
    <p:extLst>
      <p:ext uri="{BB962C8B-B14F-4D97-AF65-F5344CB8AC3E}">
        <p14:creationId xmlns:p14="http://schemas.microsoft.com/office/powerpoint/2010/main" val="1894886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1F4B1-56A3-FEB0-AE46-6EF4FF22C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q-AL" sz="3200" b="1" dirty="0"/>
              <a:t>Objekti i ekspertimit dhe caktimi i ekspertit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897DF8-A43A-D446-89A6-418F1EDBF5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020" y="2446019"/>
            <a:ext cx="11109960" cy="4161257"/>
          </a:xfrm>
        </p:spPr>
        <p:txBody>
          <a:bodyPr>
            <a:normAutofit fontScale="85000" lnSpcReduction="20000"/>
          </a:bodyPr>
          <a:lstStyle/>
          <a:p>
            <a:r>
              <a:rPr lang="sq-AL" b="1" dirty="0">
                <a:effectLst/>
                <a:ea typeface="Calibri" panose="020F0502020204030204" pitchFamily="34" charset="0"/>
              </a:rPr>
              <a:t>Vendimi nr. 148, datë 27.06.2024, i Kolegjit Penal të Gjykatës së Lartë</a:t>
            </a:r>
            <a:r>
              <a:rPr lang="en-US" b="1" dirty="0">
                <a:ea typeface="Calibri" panose="020F0502020204030204" pitchFamily="34" charset="0"/>
              </a:rPr>
              <a:t>:</a:t>
            </a:r>
          </a:p>
          <a:p>
            <a:pPr algn="just"/>
            <a:r>
              <a:rPr lang="sq-AL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18. Kolegji Penal i Gjykatës së Lartë edhe më parë ka evidentuar se vërtetimi i një fakti apo konstatimi i qenies ose jo të një rrethane që ka rëndësi për çështjen bëhet me ndihmën e specialistëve që realizojnë këqyrjen apo analizën e një objekti ose fenomeni mbi bazën e njohurive të posaçme që ato kanë në fusha të ndryshme të shkencës, teknikës ose kulturës. Eksperti nxjerrë përfundime shkencore për mënyrën e ndodhjes së faktit dhe pasojave të tij. Ai pranon ose përjashton një fakt që mund të ndodhë në një mënyrë të caktuar si rezultat i analizës shkencore që ai i bën atij </a:t>
            </a:r>
            <a:r>
              <a:rPr lang="sq-AL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(Shih vendimin nr. 04, datë 12.01.2005 të Kolegjit Penal të Gjykatës së Lartë)</a:t>
            </a:r>
            <a:r>
              <a:rPr lang="sq-AL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Eksperti nuk është organ i ndjekjes penale që të nxjerrë përfundime lidhur me mekanizmin e ngjarjes, por e ndihmon këtë të fundit me përfundimet e tij shkencore të cilat, të marra e të analizuara në tërësi me provat e tjera, e çojnë organin procedues në përfundimet përkatëse për rastin objekt shqyrtimi </a:t>
            </a:r>
            <a:r>
              <a:rPr lang="sq-AL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(shih vendimin nr. 203, datë 09.12.2015 të Kolegjit Penal të Gjykatës së Lartë). </a:t>
            </a:r>
            <a:r>
              <a:rPr lang="sq-AL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Pra, detyra e ekspertit është pikërisht që të sqarojë e zbulojë rrethanat e faktit për të cilat nevojiten njohuri të posaçme shkencore, të evidentojë shkaqet duke shpjeguar arsyet e shfaqjes, dinamikës së zhvillimit dhe përmbajtjen e fenomenit e të veprimeve që ekspertohen, veçanërisht të atyre që zbulohen a definohen prej vetë ekspertëve si të mundshme apo si anomali, të cilat mund të jenë të pashpjegueshme për njeriun e zakonshëm, por si rregull, jo për personat e profilizuar, me përvojë e njohuri të thella shkencore e që disponojnë pajisjet dhe teknologjinë e duhur. Nëse eksperti nuk arrin të japë konkluzione kategorike për detyrat e pyetjet e dhëna nga gjykata, ka detyrimin ligjor dhe </a:t>
            </a:r>
            <a:r>
              <a:rPr lang="sq-AL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etiko</a:t>
            </a:r>
            <a:r>
              <a:rPr lang="sq-AL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-profesional që të argumentojë shkencërisht se cilat janë arsyet e </a:t>
            </a:r>
            <a:r>
              <a:rPr lang="sq-AL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pashpjegueshmërisë</a:t>
            </a:r>
            <a:r>
              <a:rPr lang="sq-AL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së fenomenit që ekspertohet apo të pamundësisë së tij për të </a:t>
            </a:r>
            <a:r>
              <a:rPr lang="sq-AL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konkluduar</a:t>
            </a:r>
            <a:r>
              <a:rPr lang="sq-AL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cilat janë limitet e tij profesionale si dhe të mjeteve e teknologjisë që ai ka në dispozicion për kryerjen e ekspertimit </a:t>
            </a:r>
            <a:r>
              <a:rPr lang="sq-AL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(shih vendimin nr. 08, datë 16.01.2013 të Kolegjit Penal të Gjykatës së Lartë)</a:t>
            </a:r>
            <a:r>
              <a:rPr lang="sq-AL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38013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3F7E9-F45B-0A1B-DDA3-645097A365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sq-AL" sz="3200" b="1" dirty="0"/>
              <a:t>Objekti i ekspertimit dhe caktimi i ekspertit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EA0E2C-9913-C7CB-E839-548C9007FD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680" y="2400300"/>
            <a:ext cx="11186160" cy="3619500"/>
          </a:xfrm>
        </p:spPr>
        <p:txBody>
          <a:bodyPr>
            <a:normAutofit fontScale="92500" lnSpcReduction="10000"/>
          </a:bodyPr>
          <a:lstStyle/>
          <a:p>
            <a:r>
              <a:rPr lang="sq-AL" b="1" dirty="0">
                <a:effectLst/>
                <a:ea typeface="Calibri" panose="020F0502020204030204" pitchFamily="34" charset="0"/>
              </a:rPr>
              <a:t>Vendimi nr. 148, datë 27.06.2024, i Kolegjit Penal të Gjykatës së Lartë</a:t>
            </a:r>
            <a:r>
              <a:rPr lang="en-US" b="1" dirty="0">
                <a:ea typeface="Calibri" panose="020F0502020204030204" pitchFamily="34" charset="0"/>
              </a:rPr>
              <a:t>:</a:t>
            </a:r>
          </a:p>
          <a:p>
            <a:pPr algn="just"/>
            <a:r>
              <a:rPr lang="sq-AL" sz="1800" dirty="0">
                <a:effectLst/>
                <a:ea typeface="Calibri" panose="020F0502020204030204" pitchFamily="34" charset="0"/>
              </a:rPr>
              <a:t>21. Duke iu rikthyer rastit konkret, Kolegji konstaton se ka rezultuar që pacienti i mitur është konstatuar me shkolitje të retinës, e cila trajtohet nga mjek në fushën e kirurgjisë </a:t>
            </a:r>
            <a:r>
              <a:rPr lang="sq-AL" sz="1800" dirty="0" err="1">
                <a:effectLst/>
                <a:ea typeface="Calibri" panose="020F0502020204030204" pitchFamily="34" charset="0"/>
              </a:rPr>
              <a:t>vitroretinale</a:t>
            </a:r>
            <a:r>
              <a:rPr lang="sq-AL" sz="1800" dirty="0">
                <a:effectLst/>
                <a:ea typeface="Calibri" panose="020F0502020204030204" pitchFamily="34" charset="0"/>
              </a:rPr>
              <a:t> dhe është pretenduar nga kallëzuesit se ka arritur në këtë shkallë për shkak të pakujdesisë së mjekes kuruese. Në këto kushte, Kolegji vlerëson se, përfundimi i gjykatës së shkallës së parë, se organi procedues nuk ka respektuar detyrimet sipas neneve 178 dhe 179 të KPP, pasi në marrjen e të dhënave me ekspert, në </a:t>
            </a:r>
            <a:r>
              <a:rPr lang="sq-AL" sz="1800" dirty="0" err="1">
                <a:effectLst/>
                <a:ea typeface="Calibri" panose="020F0502020204030204" pitchFamily="34" charset="0"/>
              </a:rPr>
              <a:t>riekspertim</a:t>
            </a:r>
            <a:r>
              <a:rPr lang="sq-AL" sz="1800" dirty="0">
                <a:effectLst/>
                <a:ea typeface="Calibri" panose="020F0502020204030204" pitchFamily="34" charset="0"/>
              </a:rPr>
              <a:t> nuk është verifikuar shkalla dhe njohuritë e ekspertit okulist në fushën përkatëse dhe nëse ka njohuri për kirurgjinë </a:t>
            </a:r>
            <a:r>
              <a:rPr lang="sq-AL" sz="1800" dirty="0" err="1">
                <a:effectLst/>
                <a:ea typeface="Calibri" panose="020F0502020204030204" pitchFamily="34" charset="0"/>
              </a:rPr>
              <a:t>vitroretinale</a:t>
            </a:r>
            <a:r>
              <a:rPr lang="sq-AL" sz="1800" dirty="0">
                <a:effectLst/>
                <a:ea typeface="Calibri" panose="020F0502020204030204" pitchFamily="34" charset="0"/>
              </a:rPr>
              <a:t> për të cilën është trajtuar pacienti, ndryshe nga gjykata e apelit që nuk e ka analizuar këtë pretendim, duke </a:t>
            </a:r>
            <a:r>
              <a:rPr lang="sq-AL" sz="1800" dirty="0" err="1">
                <a:effectLst/>
                <a:ea typeface="Calibri" panose="020F0502020204030204" pitchFamily="34" charset="0"/>
              </a:rPr>
              <a:t>ometuar</a:t>
            </a:r>
            <a:r>
              <a:rPr lang="sq-AL" sz="1800" dirty="0">
                <a:effectLst/>
                <a:ea typeface="Calibri" panose="020F0502020204030204" pitchFamily="34" charset="0"/>
              </a:rPr>
              <a:t> në arsyetim, është në respektim të ligjit procedural penal (dispozitave lidhur me caktimin e ekspertëve) dhe detyrimin e prokurorisë për të kryer hetime të plota për faktin e kallëzuar, duke qenë se eksperti duhet të ketë njohuri të caktuara në fushën e shkencës (rasti konkret në fushën e kirurgjisë </a:t>
            </a:r>
            <a:r>
              <a:rPr lang="sq-AL" sz="1800" dirty="0" err="1">
                <a:effectLst/>
                <a:ea typeface="Calibri" panose="020F0502020204030204" pitchFamily="34" charset="0"/>
              </a:rPr>
              <a:t>vitroretinale</a:t>
            </a:r>
            <a:r>
              <a:rPr lang="sq-AL" sz="1800" dirty="0">
                <a:effectLst/>
                <a:ea typeface="Calibri" panose="020F0502020204030204" pitchFamily="34" charset="0"/>
              </a:rPr>
              <a:t>), me qëllim që duke përdorur këto njohuri, të sjellë para organit procedues informacion mbi faktet dhe rrethanat që kanë lidhje me elementet e veprës penale për të cilën është regjistruar ky procedim penal</a:t>
            </a:r>
            <a:r>
              <a:rPr lang="en-US" sz="1800" dirty="0">
                <a:effectLst/>
                <a:ea typeface="Calibri" panose="020F0502020204030204" pitchFamily="34" charset="0"/>
              </a:rPr>
              <a:t>.</a:t>
            </a:r>
            <a:r>
              <a:rPr lang="sq-AL" sz="1800" dirty="0">
                <a:effectLst/>
                <a:ea typeface="Calibri" panose="020F0502020204030204" pitchFamily="34" charset="0"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29465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DC124B-058D-F872-43F9-B9CB46057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q-AL" sz="3200" b="1" dirty="0"/>
              <a:t>Objekti i ekspertimit dhe caktimi i ekspertit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E8C929-48BB-8C6E-6320-C8E0F56DEF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160" y="2446020"/>
            <a:ext cx="11209020" cy="4038600"/>
          </a:xfrm>
        </p:spPr>
        <p:txBody>
          <a:bodyPr>
            <a:normAutofit fontScale="85000" lnSpcReduction="10000"/>
          </a:bodyPr>
          <a:lstStyle/>
          <a:p>
            <a:r>
              <a:rPr lang="en-US" b="1" dirty="0" err="1"/>
              <a:t>Vendimi</a:t>
            </a:r>
            <a:r>
              <a:rPr lang="en-US" b="1" dirty="0"/>
              <a:t> nr. </a:t>
            </a:r>
            <a:r>
              <a:rPr lang="it-IT" sz="1800" b="1" dirty="0">
                <a:effectLst/>
                <a:ea typeface="Calibri" panose="020F0502020204030204" pitchFamily="34" charset="0"/>
              </a:rPr>
              <a:t>3952/1994 i Kolegjit Penal të Gjykatës Supreme të Kasacionit të Republikë së Italisë:</a:t>
            </a:r>
          </a:p>
          <a:p>
            <a:pPr algn="just"/>
            <a:r>
              <a:rPr lang="en-US" dirty="0" err="1"/>
              <a:t>Ekspertiza</a:t>
            </a:r>
            <a:r>
              <a:rPr lang="en-US" dirty="0"/>
              <a:t>,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fakt</a:t>
            </a:r>
            <a:r>
              <a:rPr lang="en-US" dirty="0"/>
              <a:t>,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konceptimin</a:t>
            </a:r>
            <a:r>
              <a:rPr lang="en-US" dirty="0"/>
              <a:t> </a:t>
            </a:r>
            <a:r>
              <a:rPr lang="en-US" dirty="0" err="1"/>
              <a:t>aktual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ligjvënësit</a:t>
            </a:r>
            <a:r>
              <a:rPr lang="en-US" dirty="0"/>
              <a:t>, </a:t>
            </a:r>
            <a:r>
              <a:rPr lang="en-US" dirty="0" err="1"/>
              <a:t>nuk</a:t>
            </a:r>
            <a:r>
              <a:rPr lang="en-US" dirty="0"/>
              <a:t> </a:t>
            </a:r>
            <a:r>
              <a:rPr lang="en-US" dirty="0" err="1"/>
              <a:t>është</a:t>
            </a:r>
            <a:r>
              <a:rPr lang="en-US" dirty="0"/>
              <a:t> </a:t>
            </a:r>
            <a:r>
              <a:rPr lang="en-US" dirty="0" err="1"/>
              <a:t>më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kodin</a:t>
            </a:r>
            <a:r>
              <a:rPr lang="en-US" dirty="0"/>
              <a:t> e </a:t>
            </a:r>
            <a:r>
              <a:rPr lang="en-US" dirty="0" err="1"/>
              <a:t>shfuqizuar</a:t>
            </a:r>
            <a:r>
              <a:rPr lang="en-US" dirty="0"/>
              <a:t>, </a:t>
            </a:r>
            <a:r>
              <a:rPr lang="en-US" dirty="0" err="1"/>
              <a:t>një</a:t>
            </a:r>
            <a:r>
              <a:rPr lang="en-US" dirty="0"/>
              <a:t> </a:t>
            </a:r>
            <a:r>
              <a:rPr lang="en-US" dirty="0" err="1"/>
              <a:t>mjet</a:t>
            </a:r>
            <a:r>
              <a:rPr lang="en-US" dirty="0"/>
              <a:t> </a:t>
            </a:r>
            <a:r>
              <a:rPr lang="en-US" dirty="0" err="1"/>
              <a:t>provues</a:t>
            </a:r>
            <a:r>
              <a:rPr lang="en-US" dirty="0"/>
              <a:t>,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një</a:t>
            </a:r>
            <a:r>
              <a:rPr lang="en-US" dirty="0"/>
              <a:t> </a:t>
            </a:r>
            <a:r>
              <a:rPr lang="en-US" dirty="0" err="1"/>
              <a:t>mjet</a:t>
            </a:r>
            <a:r>
              <a:rPr lang="en-US" dirty="0"/>
              <a:t> </a:t>
            </a:r>
            <a:r>
              <a:rPr lang="en-US" dirty="0" err="1"/>
              <a:t>teknik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interpretimin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/>
              <a:t>zgjidhjen</a:t>
            </a:r>
            <a:r>
              <a:rPr lang="en-US" dirty="0"/>
              <a:t> e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gjitha</a:t>
            </a:r>
            <a:r>
              <a:rPr lang="en-US" dirty="0"/>
              <a:t> </a:t>
            </a:r>
            <a:r>
              <a:rPr lang="en-US" dirty="0" err="1"/>
              <a:t>problemeve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/>
              <a:t>pyetjeve</a:t>
            </a:r>
            <a:r>
              <a:rPr lang="en-US" dirty="0"/>
              <a:t> </a:t>
            </a:r>
            <a:r>
              <a:rPr lang="en-US" dirty="0" err="1"/>
              <a:t>që</a:t>
            </a:r>
            <a:r>
              <a:rPr lang="en-US" dirty="0"/>
              <a:t> </a:t>
            </a:r>
            <a:r>
              <a:rPr lang="en-US" dirty="0" err="1"/>
              <a:t>kërkojnë</a:t>
            </a:r>
            <a:r>
              <a:rPr lang="en-US" dirty="0"/>
              <a:t> </a:t>
            </a:r>
            <a:r>
              <a:rPr lang="en-US" dirty="0" err="1"/>
              <a:t>njohuri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veçanta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fushën</a:t>
            </a:r>
            <a:r>
              <a:rPr lang="en-US" dirty="0"/>
              <a:t> </a:t>
            </a:r>
            <a:r>
              <a:rPr lang="en-US" dirty="0" err="1"/>
              <a:t>teknike</a:t>
            </a:r>
            <a:r>
              <a:rPr lang="en-US" dirty="0"/>
              <a:t>, </a:t>
            </a:r>
            <a:r>
              <a:rPr lang="en-US" dirty="0" err="1"/>
              <a:t>shkencore</a:t>
            </a:r>
            <a:r>
              <a:rPr lang="en-US" dirty="0"/>
              <a:t>, </a:t>
            </a:r>
            <a:r>
              <a:rPr lang="en-US" dirty="0" err="1"/>
              <a:t>artistike</a:t>
            </a:r>
            <a:r>
              <a:rPr lang="en-US" dirty="0"/>
              <a:t>.</a:t>
            </a:r>
          </a:p>
          <a:p>
            <a:pPr algn="just"/>
            <a:r>
              <a:rPr lang="en-US" b="1" dirty="0" err="1"/>
              <a:t>Vendimi</a:t>
            </a:r>
            <a:r>
              <a:rPr lang="en-US" b="1" dirty="0"/>
              <a:t> nr. 3633/1995</a:t>
            </a:r>
            <a:r>
              <a:rPr lang="it-IT" sz="1800" b="1" dirty="0">
                <a:effectLst/>
                <a:ea typeface="Calibri" panose="020F0502020204030204" pitchFamily="34" charset="0"/>
              </a:rPr>
              <a:t> i Kolegjit Penal të Gjykatës Supreme të Kasacionit të Republikë së Italisë:</a:t>
            </a:r>
            <a:endParaRPr lang="en-US" dirty="0"/>
          </a:p>
          <a:p>
            <a:pPr algn="just"/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çështjen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shqyrtim</a:t>
            </a:r>
            <a:r>
              <a:rPr lang="en-US" dirty="0"/>
              <a:t>, e </a:t>
            </a:r>
            <a:r>
              <a:rPr lang="en-US" dirty="0" err="1"/>
              <a:t>cila</a:t>
            </a:r>
            <a:r>
              <a:rPr lang="en-US" dirty="0"/>
              <a:t> </a:t>
            </a:r>
            <a:r>
              <a:rPr lang="en-US" dirty="0" err="1"/>
              <a:t>karakterizohet</a:t>
            </a:r>
            <a:r>
              <a:rPr lang="en-US" dirty="0"/>
              <a:t> </a:t>
            </a:r>
            <a:r>
              <a:rPr lang="en-US" dirty="0" err="1"/>
              <a:t>nga</a:t>
            </a:r>
            <a:r>
              <a:rPr lang="en-US" dirty="0"/>
              <a:t> </a:t>
            </a:r>
            <a:r>
              <a:rPr lang="en-US" dirty="0" err="1"/>
              <a:t>zbatimi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parimit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konstradiktoritetit</a:t>
            </a:r>
            <a:r>
              <a:rPr lang="en-US" dirty="0"/>
              <a:t> </a:t>
            </a:r>
            <a:r>
              <a:rPr lang="en-US" dirty="0" err="1"/>
              <a:t>ndërmjet</a:t>
            </a:r>
            <a:r>
              <a:rPr lang="en-US" dirty="0"/>
              <a:t> </a:t>
            </a:r>
            <a:r>
              <a:rPr lang="en-US" dirty="0" err="1"/>
              <a:t>palëve</a:t>
            </a:r>
            <a:r>
              <a:rPr lang="en-US" dirty="0"/>
              <a:t>,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cilave</a:t>
            </a:r>
            <a:r>
              <a:rPr lang="en-US" dirty="0"/>
              <a:t> </a:t>
            </a:r>
            <a:r>
              <a:rPr lang="en-US" dirty="0" err="1"/>
              <a:t>ligjvënësi</a:t>
            </a:r>
            <a:r>
              <a:rPr lang="en-US" dirty="0"/>
              <a:t> u </a:t>
            </a:r>
            <a:r>
              <a:rPr lang="en-US" dirty="0" err="1"/>
              <a:t>atribuon</a:t>
            </a:r>
            <a:r>
              <a:rPr lang="en-US" dirty="0"/>
              <a:t> </a:t>
            </a:r>
            <a:r>
              <a:rPr lang="en-US" dirty="0" err="1"/>
              <a:t>një</a:t>
            </a:r>
            <a:r>
              <a:rPr lang="en-US" dirty="0"/>
              <a:t> </a:t>
            </a:r>
            <a:r>
              <a:rPr lang="en-US" dirty="0" err="1"/>
              <a:t>pozicion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barabartë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procesin</a:t>
            </a:r>
            <a:r>
              <a:rPr lang="en-US" dirty="0"/>
              <a:t> </a:t>
            </a:r>
            <a:r>
              <a:rPr lang="en-US" dirty="0" err="1"/>
              <a:t>formimit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provave</a:t>
            </a:r>
            <a:r>
              <a:rPr lang="en-US" dirty="0"/>
              <a:t> (</a:t>
            </a:r>
            <a:r>
              <a:rPr lang="en-US" dirty="0" err="1"/>
              <a:t>neni</a:t>
            </a:r>
            <a:r>
              <a:rPr lang="en-US" dirty="0"/>
              <a:t> 468 </a:t>
            </a:r>
            <a:r>
              <a:rPr lang="en-US" dirty="0" err="1"/>
              <a:t>i</a:t>
            </a:r>
            <a:r>
              <a:rPr lang="en-US" dirty="0"/>
              <a:t> K.P.P.), </a:t>
            </a:r>
            <a:r>
              <a:rPr lang="en-US" dirty="0" err="1"/>
              <a:t>vendimi</a:t>
            </a:r>
            <a:r>
              <a:rPr lang="en-US" dirty="0"/>
              <a:t> </a:t>
            </a:r>
            <a:r>
              <a:rPr lang="en-US" dirty="0" err="1"/>
              <a:t>që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jep</a:t>
            </a:r>
            <a:r>
              <a:rPr lang="en-US" dirty="0"/>
              <a:t> </a:t>
            </a:r>
            <a:r>
              <a:rPr lang="en-US" dirty="0" err="1"/>
              <a:t>përparësi</a:t>
            </a:r>
            <a:r>
              <a:rPr lang="en-US" dirty="0"/>
              <a:t> </a:t>
            </a:r>
            <a:r>
              <a:rPr lang="en-US" dirty="0" err="1"/>
              <a:t>opinionit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ekspertit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caktuar</a:t>
            </a:r>
            <a:r>
              <a:rPr lang="en-US" dirty="0"/>
              <a:t> </a:t>
            </a:r>
            <a:r>
              <a:rPr lang="en-US" dirty="0" err="1"/>
              <a:t>nga</a:t>
            </a:r>
            <a:r>
              <a:rPr lang="en-US" dirty="0"/>
              <a:t> </a:t>
            </a:r>
            <a:r>
              <a:rPr lang="en-US" dirty="0" err="1"/>
              <a:t>organi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akuzës</a:t>
            </a:r>
            <a:r>
              <a:rPr lang="en-US" dirty="0"/>
              <a:t> </a:t>
            </a:r>
            <a:r>
              <a:rPr lang="en-US" dirty="0" err="1"/>
              <a:t>mbi</a:t>
            </a:r>
            <a:r>
              <a:rPr lang="en-US" dirty="0"/>
              <a:t> </a:t>
            </a:r>
            <a:r>
              <a:rPr lang="en-US" dirty="0" err="1"/>
              <a:t>mendimi</a:t>
            </a:r>
            <a:r>
              <a:rPr lang="en-US" dirty="0"/>
              <a:t> e </a:t>
            </a:r>
            <a:r>
              <a:rPr lang="en-US" dirty="0" err="1"/>
              <a:t>konsulentit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mbrojtjes</a:t>
            </a:r>
            <a:r>
              <a:rPr lang="en-US" dirty="0"/>
              <a:t> </a:t>
            </a:r>
            <a:r>
              <a:rPr lang="en-US" dirty="0" err="1"/>
              <a:t>është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pasaktë</a:t>
            </a:r>
            <a:r>
              <a:rPr lang="en-US" dirty="0"/>
              <a:t>, pa </a:t>
            </a:r>
            <a:r>
              <a:rPr lang="en-US" dirty="0" err="1"/>
              <a:t>një</a:t>
            </a:r>
            <a:r>
              <a:rPr lang="en-US" dirty="0"/>
              <a:t> </a:t>
            </a:r>
            <a:r>
              <a:rPr lang="en-US" dirty="0" err="1"/>
              <a:t>motivim</a:t>
            </a:r>
            <a:r>
              <a:rPr lang="en-US" dirty="0"/>
              <a:t> </a:t>
            </a:r>
            <a:r>
              <a:rPr lang="en-US" dirty="0" err="1"/>
              <a:t>adekuat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,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këtë</a:t>
            </a:r>
            <a:r>
              <a:rPr lang="en-US" dirty="0"/>
              <a:t> </a:t>
            </a:r>
            <a:r>
              <a:rPr lang="en-US" dirty="0" err="1"/>
              <a:t>rast</a:t>
            </a:r>
            <a:r>
              <a:rPr lang="en-US" dirty="0"/>
              <a:t> </a:t>
            </a:r>
            <a:r>
              <a:rPr lang="en-US" dirty="0" err="1"/>
              <a:t>duhet</a:t>
            </a:r>
            <a:r>
              <a:rPr lang="en-US" dirty="0"/>
              <a:t> </a:t>
            </a:r>
            <a:r>
              <a:rPr lang="en-US" dirty="0" err="1"/>
              <a:t>që</a:t>
            </a:r>
            <a:r>
              <a:rPr lang="en-US" dirty="0"/>
              <a:t> </a:t>
            </a:r>
            <a:r>
              <a:rPr lang="en-US" dirty="0" err="1"/>
              <a:t>gjyqtari</a:t>
            </a:r>
            <a:r>
              <a:rPr lang="en-US" dirty="0"/>
              <a:t>, </a:t>
            </a:r>
            <a:r>
              <a:rPr lang="en-US" dirty="0" err="1"/>
              <a:t>përballë</a:t>
            </a:r>
            <a:r>
              <a:rPr lang="en-US" dirty="0"/>
              <a:t> </a:t>
            </a:r>
            <a:r>
              <a:rPr lang="en-US" dirty="0" err="1"/>
              <a:t>dy</a:t>
            </a:r>
            <a:r>
              <a:rPr lang="en-US" dirty="0"/>
              <a:t> </a:t>
            </a:r>
            <a:r>
              <a:rPr lang="en-US" dirty="0" err="1"/>
              <a:t>pikëpamjeve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kundërta</a:t>
            </a:r>
            <a:r>
              <a:rPr lang="en-US" dirty="0"/>
              <a:t>,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lidhje</a:t>
            </a:r>
            <a:r>
              <a:rPr lang="en-US" dirty="0"/>
              <a:t> me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cilat</a:t>
            </a:r>
            <a:r>
              <a:rPr lang="en-US" dirty="0"/>
              <a:t> </a:t>
            </a:r>
            <a:r>
              <a:rPr lang="en-US" dirty="0" err="1"/>
              <a:t>zgjedhja</a:t>
            </a:r>
            <a:r>
              <a:rPr lang="en-US" dirty="0"/>
              <a:t> </a:t>
            </a:r>
            <a:r>
              <a:rPr lang="en-US" dirty="0" err="1"/>
              <a:t>paraqet</a:t>
            </a:r>
            <a:r>
              <a:rPr lang="en-US" dirty="0"/>
              <a:t> </a:t>
            </a:r>
            <a:r>
              <a:rPr lang="en-US" dirty="0" err="1"/>
              <a:t>vështirësi</a:t>
            </a:r>
            <a:r>
              <a:rPr lang="en-US" dirty="0"/>
              <a:t> </a:t>
            </a:r>
            <a:r>
              <a:rPr lang="en-US" dirty="0" err="1"/>
              <a:t>teknike</a:t>
            </a:r>
            <a:r>
              <a:rPr lang="en-US" dirty="0"/>
              <a:t> objective,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urdhërojë</a:t>
            </a:r>
            <a:r>
              <a:rPr lang="en-US" dirty="0"/>
              <a:t> </a:t>
            </a:r>
            <a:r>
              <a:rPr lang="en-US" dirty="0" err="1"/>
              <a:t>riekspertimin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bazë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nenit</a:t>
            </a:r>
            <a:r>
              <a:rPr lang="en-US" dirty="0"/>
              <a:t> 508 </a:t>
            </a:r>
            <a:r>
              <a:rPr lang="en-US" dirty="0" err="1"/>
              <a:t>të</a:t>
            </a:r>
            <a:r>
              <a:rPr lang="en-US" dirty="0"/>
              <a:t> K.P.P, duke u </a:t>
            </a:r>
            <a:r>
              <a:rPr lang="en-US" dirty="0" err="1"/>
              <a:t>mbështetur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argumente</a:t>
            </a:r>
            <a:r>
              <a:rPr lang="en-US" dirty="0"/>
              <a:t> </a:t>
            </a:r>
            <a:r>
              <a:rPr lang="en-US" dirty="0" err="1"/>
              <a:t>specifike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fushës</a:t>
            </a:r>
            <a:r>
              <a:rPr lang="en-US" dirty="0"/>
              <a:t>.</a:t>
            </a:r>
          </a:p>
          <a:p>
            <a:pPr algn="just"/>
            <a:r>
              <a:rPr lang="en-US" b="1" dirty="0" err="1"/>
              <a:t>Vendimi</a:t>
            </a:r>
            <a:r>
              <a:rPr lang="en-US" b="1" dirty="0"/>
              <a:t> nr. 10058/2000</a:t>
            </a:r>
            <a:r>
              <a:rPr lang="it-IT" sz="1800" b="1" dirty="0">
                <a:effectLst/>
                <a:ea typeface="Calibri" panose="020F0502020204030204" pitchFamily="34" charset="0"/>
              </a:rPr>
              <a:t> i Kolegjit Penal të Gjykatës Supreme të Kasacionit të Republikë së Italisë:</a:t>
            </a:r>
            <a:endParaRPr lang="en-US" dirty="0"/>
          </a:p>
          <a:p>
            <a:pPr algn="just"/>
            <a:r>
              <a:rPr lang="en-US" dirty="0"/>
              <a:t>Pasi </a:t>
            </a:r>
            <a:r>
              <a:rPr lang="en-US" dirty="0" err="1"/>
              <a:t>është</a:t>
            </a:r>
            <a:r>
              <a:rPr lang="en-US" dirty="0"/>
              <a:t> </a:t>
            </a:r>
            <a:r>
              <a:rPr lang="en-US" dirty="0" err="1"/>
              <a:t>shpallur</a:t>
            </a:r>
            <a:r>
              <a:rPr lang="en-US" dirty="0"/>
              <a:t> </a:t>
            </a:r>
            <a:r>
              <a:rPr lang="en-US" dirty="0" err="1"/>
              <a:t>pavlefshmëria</a:t>
            </a:r>
            <a:r>
              <a:rPr lang="en-US" dirty="0"/>
              <a:t> e </a:t>
            </a:r>
            <a:r>
              <a:rPr lang="en-US" dirty="0" err="1"/>
              <a:t>një</a:t>
            </a:r>
            <a:r>
              <a:rPr lang="en-US" dirty="0"/>
              <a:t> </a:t>
            </a:r>
            <a:r>
              <a:rPr lang="en-US" dirty="0" err="1"/>
              <a:t>ekspertimipër</a:t>
            </a:r>
            <a:r>
              <a:rPr lang="en-US" dirty="0"/>
              <a:t> </a:t>
            </a:r>
            <a:r>
              <a:rPr lang="en-US" dirty="0" err="1"/>
              <a:t>shkak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mosnjoftimit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palëve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fillimin</a:t>
            </a:r>
            <a:r>
              <a:rPr lang="en-US" dirty="0"/>
              <a:t> e </a:t>
            </a:r>
            <a:r>
              <a:rPr lang="en-US" dirty="0" err="1"/>
              <a:t>veprimeve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ekspertimit</a:t>
            </a:r>
            <a:r>
              <a:rPr lang="en-US" dirty="0"/>
              <a:t>, </a:t>
            </a:r>
            <a:r>
              <a:rPr lang="en-US" dirty="0" err="1"/>
              <a:t>riemërimi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njëjtëve</a:t>
            </a:r>
            <a:r>
              <a:rPr lang="en-US" dirty="0"/>
              <a:t> </a:t>
            </a:r>
            <a:r>
              <a:rPr lang="en-US" dirty="0" err="1"/>
              <a:t>ekspertë</a:t>
            </a:r>
            <a:r>
              <a:rPr lang="en-US" dirty="0"/>
              <a:t> </a:t>
            </a:r>
            <a:r>
              <a:rPr lang="en-US" dirty="0" err="1"/>
              <a:t>është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ligjshëm</a:t>
            </a:r>
            <a:r>
              <a:rPr lang="en-US" dirty="0"/>
              <a:t>, </a:t>
            </a:r>
            <a:r>
              <a:rPr lang="en-US" dirty="0" err="1"/>
              <a:t>veçanërisht</a:t>
            </a:r>
            <a:r>
              <a:rPr lang="en-US" dirty="0"/>
              <a:t> </a:t>
            </a:r>
            <a:r>
              <a:rPr lang="en-US" dirty="0" err="1"/>
              <a:t>kur</a:t>
            </a:r>
            <a:r>
              <a:rPr lang="en-US" dirty="0"/>
              <a:t> </a:t>
            </a:r>
            <a:r>
              <a:rPr lang="en-US" dirty="0" err="1"/>
              <a:t>nuk</a:t>
            </a:r>
            <a:r>
              <a:rPr lang="en-US" dirty="0"/>
              <a:t> </a:t>
            </a:r>
            <a:r>
              <a:rPr lang="en-US" dirty="0" err="1"/>
              <a:t>është</a:t>
            </a:r>
            <a:r>
              <a:rPr lang="en-US" dirty="0"/>
              <a:t> e </a:t>
            </a:r>
            <a:r>
              <a:rPr lang="en-US" dirty="0" err="1"/>
              <a:t>mundur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gjenden</a:t>
            </a:r>
            <a:r>
              <a:rPr lang="en-US" dirty="0"/>
              <a:t> </a:t>
            </a:r>
            <a:r>
              <a:rPr lang="en-US" dirty="0" err="1"/>
              <a:t>ekspertë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tjerë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njëjtin</a:t>
            </a:r>
            <a:r>
              <a:rPr lang="en-US" dirty="0"/>
              <a:t> </a:t>
            </a:r>
            <a:r>
              <a:rPr lang="en-US" dirty="0" err="1"/>
              <a:t>procedim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43617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530B01-D6A2-57F5-1896-0D5BBC3C3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q-AL" sz="3200" b="1" dirty="0"/>
              <a:t>Objekti i ekspertimit dhe caktimi i ekspertit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A0C7C3-316F-F868-468C-269C094431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430780"/>
            <a:ext cx="11247120" cy="3947160"/>
          </a:xfrm>
        </p:spPr>
        <p:txBody>
          <a:bodyPr>
            <a:normAutofit lnSpcReduction="10000"/>
          </a:bodyPr>
          <a:lstStyle/>
          <a:p>
            <a:r>
              <a:rPr lang="en-US" b="1" dirty="0" err="1"/>
              <a:t>Vendimi</a:t>
            </a:r>
            <a:r>
              <a:rPr lang="en-US" b="1" dirty="0"/>
              <a:t> nr. 5030/1994</a:t>
            </a:r>
            <a:r>
              <a:rPr lang="it-IT" sz="1800" b="1" dirty="0">
                <a:effectLst/>
                <a:ea typeface="Calibri" panose="020F0502020204030204" pitchFamily="34" charset="0"/>
              </a:rPr>
              <a:t> i Kolegjit Penal të Gjykatës Supreme të Kasacionit të Republikë së Italisë:</a:t>
            </a:r>
            <a:endParaRPr lang="en-US" dirty="0"/>
          </a:p>
          <a:p>
            <a:pPr algn="just"/>
            <a:r>
              <a:rPr lang="en-US" dirty="0" err="1"/>
              <a:t>Nëse</a:t>
            </a:r>
            <a:r>
              <a:rPr lang="en-US" dirty="0"/>
              <a:t> </a:t>
            </a:r>
            <a:r>
              <a:rPr lang="en-US" dirty="0" err="1"/>
              <a:t>kryerja</a:t>
            </a:r>
            <a:r>
              <a:rPr lang="en-US" dirty="0"/>
              <a:t> e </a:t>
            </a:r>
            <a:r>
              <a:rPr lang="en-US" dirty="0" err="1"/>
              <a:t>një</a:t>
            </a:r>
            <a:r>
              <a:rPr lang="en-US" dirty="0"/>
              <a:t> </a:t>
            </a:r>
            <a:r>
              <a:rPr lang="en-US" dirty="0" err="1"/>
              <a:t>vlerësimi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është</a:t>
            </a:r>
            <a:r>
              <a:rPr lang="en-US" dirty="0"/>
              <a:t> </a:t>
            </a:r>
            <a:r>
              <a:rPr lang="en-US" dirty="0" err="1"/>
              <a:t>besuar</a:t>
            </a:r>
            <a:r>
              <a:rPr lang="en-US" dirty="0"/>
              <a:t> </a:t>
            </a:r>
            <a:r>
              <a:rPr lang="en-US" dirty="0" err="1"/>
              <a:t>një</a:t>
            </a:r>
            <a:r>
              <a:rPr lang="en-US" dirty="0"/>
              <a:t> </a:t>
            </a:r>
            <a:r>
              <a:rPr lang="en-US" dirty="0" err="1"/>
              <a:t>paneli</a:t>
            </a:r>
            <a:r>
              <a:rPr lang="en-US" dirty="0"/>
              <a:t> </a:t>
            </a:r>
            <a:r>
              <a:rPr lang="en-US" dirty="0" err="1"/>
              <a:t>prej</a:t>
            </a:r>
            <a:r>
              <a:rPr lang="en-US" dirty="0"/>
              <a:t> </a:t>
            </a:r>
            <a:r>
              <a:rPr lang="en-US" dirty="0" err="1"/>
              <a:t>tre</a:t>
            </a:r>
            <a:r>
              <a:rPr lang="en-US" dirty="0"/>
              <a:t> </a:t>
            </a:r>
            <a:r>
              <a:rPr lang="en-US" dirty="0" err="1"/>
              <a:t>ekspertësh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/>
              <a:t>njëri</a:t>
            </a:r>
            <a:r>
              <a:rPr lang="en-US" dirty="0"/>
              <a:t> </a:t>
            </a:r>
            <a:r>
              <a:rPr lang="en-US" dirty="0" err="1"/>
              <a:t>prej</a:t>
            </a:r>
            <a:r>
              <a:rPr lang="en-US" dirty="0"/>
              <a:t> </a:t>
            </a:r>
            <a:r>
              <a:rPr lang="en-US" dirty="0" err="1"/>
              <a:t>tyre</a:t>
            </a:r>
            <a:r>
              <a:rPr lang="en-US" dirty="0"/>
              <a:t> </a:t>
            </a:r>
            <a:r>
              <a:rPr lang="en-US" dirty="0" err="1"/>
              <a:t>nuk</a:t>
            </a:r>
            <a:r>
              <a:rPr lang="en-US" dirty="0"/>
              <a:t> </a:t>
            </a:r>
            <a:r>
              <a:rPr lang="en-US" dirty="0" err="1"/>
              <a:t>merr</a:t>
            </a:r>
            <a:r>
              <a:rPr lang="en-US" dirty="0"/>
              <a:t> </a:t>
            </a:r>
            <a:r>
              <a:rPr lang="en-US" dirty="0" err="1"/>
              <a:t>pjesë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veprimet</a:t>
            </a:r>
            <a:r>
              <a:rPr lang="en-US" dirty="0"/>
              <a:t> e </a:t>
            </a:r>
            <a:r>
              <a:rPr lang="en-US" dirty="0" err="1"/>
              <a:t>ekspertimit</a:t>
            </a:r>
            <a:r>
              <a:rPr lang="en-US" dirty="0"/>
              <a:t>, </a:t>
            </a:r>
            <a:r>
              <a:rPr lang="en-US" dirty="0" err="1"/>
              <a:t>mendimi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ekspertëve</a:t>
            </a:r>
            <a:r>
              <a:rPr lang="en-US" dirty="0"/>
              <a:t> </a:t>
            </a:r>
            <a:r>
              <a:rPr lang="en-US" dirty="0" err="1"/>
              <a:t>konsiderohet</a:t>
            </a:r>
            <a:r>
              <a:rPr lang="en-US" dirty="0"/>
              <a:t> </a:t>
            </a:r>
            <a:r>
              <a:rPr lang="en-US" dirty="0" err="1"/>
              <a:t>inekzistent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,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rrjedhojë</a:t>
            </a:r>
            <a:r>
              <a:rPr lang="en-US" dirty="0"/>
              <a:t>,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papërdorshëm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qëllime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vendimmarrjejes</a:t>
            </a:r>
            <a:r>
              <a:rPr lang="en-US" dirty="0"/>
              <a:t>.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fakt</a:t>
            </a:r>
            <a:r>
              <a:rPr lang="en-US" dirty="0"/>
              <a:t>,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shkak</a:t>
            </a:r>
            <a:r>
              <a:rPr lang="en-US" dirty="0"/>
              <a:t> se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bazë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nenit</a:t>
            </a:r>
            <a:r>
              <a:rPr lang="en-US" dirty="0"/>
              <a:t> 221, </a:t>
            </a:r>
            <a:r>
              <a:rPr lang="en-US" dirty="0" err="1"/>
              <a:t>paragrafi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dytë</a:t>
            </a:r>
            <a:r>
              <a:rPr lang="en-US" dirty="0"/>
              <a:t>, </a:t>
            </a:r>
            <a:r>
              <a:rPr lang="en-US" dirty="0" err="1"/>
              <a:t>të</a:t>
            </a:r>
            <a:r>
              <a:rPr lang="en-US" dirty="0"/>
              <a:t> K.P.P, </a:t>
            </a:r>
            <a:r>
              <a:rPr lang="en-US" dirty="0" err="1"/>
              <a:t>gjyqtari</a:t>
            </a:r>
            <a:r>
              <a:rPr lang="en-US" dirty="0"/>
              <a:t> </a:t>
            </a:r>
            <a:r>
              <a:rPr lang="en-US" dirty="0" err="1"/>
              <a:t>ia</a:t>
            </a:r>
            <a:r>
              <a:rPr lang="en-US" dirty="0"/>
              <a:t> </a:t>
            </a:r>
            <a:r>
              <a:rPr lang="en-US" dirty="0" err="1"/>
              <a:t>beson</a:t>
            </a:r>
            <a:r>
              <a:rPr lang="en-US" dirty="0"/>
              <a:t> </a:t>
            </a:r>
            <a:r>
              <a:rPr lang="en-US" dirty="0" err="1"/>
              <a:t>kryerjen</a:t>
            </a:r>
            <a:r>
              <a:rPr lang="en-US" dirty="0"/>
              <a:t> e </a:t>
            </a:r>
            <a:r>
              <a:rPr lang="en-US" dirty="0" err="1"/>
              <a:t>ekspertimit</a:t>
            </a:r>
            <a:r>
              <a:rPr lang="en-US" dirty="0"/>
              <a:t> </a:t>
            </a:r>
            <a:r>
              <a:rPr lang="en-US" dirty="0" err="1"/>
              <a:t>disa</a:t>
            </a:r>
            <a:r>
              <a:rPr lang="en-US" dirty="0"/>
              <a:t> </a:t>
            </a:r>
            <a:r>
              <a:rPr lang="en-US" dirty="0" err="1"/>
              <a:t>personave</a:t>
            </a:r>
            <a:r>
              <a:rPr lang="en-US" dirty="0"/>
              <a:t> </a:t>
            </a:r>
            <a:r>
              <a:rPr lang="en-US" dirty="0" err="1"/>
              <a:t>kur</a:t>
            </a:r>
            <a:r>
              <a:rPr lang="en-US" dirty="0"/>
              <a:t> </a:t>
            </a:r>
            <a:r>
              <a:rPr lang="en-US" dirty="0" err="1"/>
              <a:t>objekti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tij</a:t>
            </a:r>
            <a:r>
              <a:rPr lang="en-US" dirty="0"/>
              <a:t> </a:t>
            </a:r>
            <a:r>
              <a:rPr lang="en-US" dirty="0" err="1"/>
              <a:t>është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një</a:t>
            </a:r>
            <a:r>
              <a:rPr lang="en-US" dirty="0"/>
              <a:t> </a:t>
            </a:r>
            <a:r>
              <a:rPr lang="en-US" dirty="0" err="1"/>
              <a:t>kompleksiteti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konsiderueshëm</a:t>
            </a:r>
            <a:r>
              <a:rPr lang="en-US" dirty="0"/>
              <a:t> </a:t>
            </a:r>
            <a:r>
              <a:rPr lang="en-US" dirty="0" err="1"/>
              <a:t>ose</a:t>
            </a:r>
            <a:r>
              <a:rPr lang="en-US" dirty="0"/>
              <a:t> </a:t>
            </a:r>
            <a:r>
              <a:rPr lang="en-US" dirty="0" err="1"/>
              <a:t>kërkon</a:t>
            </a:r>
            <a:r>
              <a:rPr lang="en-US" dirty="0"/>
              <a:t> </a:t>
            </a:r>
            <a:r>
              <a:rPr lang="en-US" dirty="0" err="1"/>
              <a:t>njohuri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specializuara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disiplina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ndryshme</a:t>
            </a:r>
            <a:r>
              <a:rPr lang="en-US" dirty="0"/>
              <a:t>, </a:t>
            </a:r>
            <a:r>
              <a:rPr lang="en-US" dirty="0" err="1"/>
              <a:t>kryerja</a:t>
            </a:r>
            <a:r>
              <a:rPr lang="en-US" dirty="0"/>
              <a:t> e </a:t>
            </a:r>
            <a:r>
              <a:rPr lang="en-US" dirty="0" err="1"/>
              <a:t>aktit</a:t>
            </a:r>
            <a:r>
              <a:rPr lang="en-US" dirty="0"/>
              <a:t> </a:t>
            </a:r>
            <a:r>
              <a:rPr lang="en-US" dirty="0" err="1"/>
              <a:t>vetëm</a:t>
            </a:r>
            <a:r>
              <a:rPr lang="en-US" dirty="0"/>
              <a:t> </a:t>
            </a:r>
            <a:r>
              <a:rPr lang="en-US" dirty="0" err="1"/>
              <a:t>nga</a:t>
            </a:r>
            <a:r>
              <a:rPr lang="en-US" dirty="0"/>
              <a:t> </a:t>
            </a:r>
            <a:r>
              <a:rPr lang="en-US" dirty="0" err="1"/>
              <a:t>disa</a:t>
            </a:r>
            <a:r>
              <a:rPr lang="en-US" dirty="0"/>
              <a:t> </a:t>
            </a:r>
            <a:r>
              <a:rPr lang="en-US" dirty="0" err="1"/>
              <a:t>nga</a:t>
            </a:r>
            <a:r>
              <a:rPr lang="en-US" dirty="0"/>
              <a:t> </a:t>
            </a:r>
            <a:r>
              <a:rPr lang="en-US" dirty="0" err="1"/>
              <a:t>ekpspertët</a:t>
            </a:r>
            <a:r>
              <a:rPr lang="en-US" dirty="0"/>
              <a:t> </a:t>
            </a:r>
            <a:r>
              <a:rPr lang="en-US" dirty="0" err="1"/>
              <a:t>nuk</a:t>
            </a:r>
            <a:r>
              <a:rPr lang="en-US" dirty="0"/>
              <a:t> </a:t>
            </a:r>
            <a:r>
              <a:rPr lang="en-US" dirty="0" err="1"/>
              <a:t>mund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arrijë</a:t>
            </a:r>
            <a:r>
              <a:rPr lang="en-US" dirty="0"/>
              <a:t> </a:t>
            </a:r>
            <a:r>
              <a:rPr lang="en-US" dirty="0" err="1"/>
              <a:t>qëllimin</a:t>
            </a:r>
            <a:r>
              <a:rPr lang="en-US" dirty="0"/>
              <a:t> e </a:t>
            </a:r>
            <a:r>
              <a:rPr lang="en-US" dirty="0" err="1"/>
              <a:t>ndjekur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,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rrjedhojë</a:t>
            </a:r>
            <a:r>
              <a:rPr lang="en-US" dirty="0"/>
              <a:t>, </a:t>
            </a:r>
            <a:r>
              <a:rPr lang="en-US" dirty="0" err="1"/>
              <a:t>nuk</a:t>
            </a:r>
            <a:r>
              <a:rPr lang="en-US" dirty="0"/>
              <a:t> </a:t>
            </a:r>
            <a:r>
              <a:rPr lang="en-US" dirty="0" err="1"/>
              <a:t>mund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përdoret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qëllimin</a:t>
            </a:r>
            <a:r>
              <a:rPr lang="en-US" dirty="0"/>
              <a:t> e </a:t>
            </a:r>
            <a:r>
              <a:rPr lang="en-US" dirty="0" err="1"/>
              <a:t>caktuar</a:t>
            </a:r>
            <a:r>
              <a:rPr lang="en-US" dirty="0"/>
              <a:t>.</a:t>
            </a:r>
          </a:p>
          <a:p>
            <a:pPr algn="just"/>
            <a:r>
              <a:rPr lang="en-US" b="1" dirty="0" err="1"/>
              <a:t>Vendimi</a:t>
            </a:r>
            <a:r>
              <a:rPr lang="en-US" b="1" dirty="0"/>
              <a:t> nr. 26431/2003</a:t>
            </a:r>
            <a:r>
              <a:rPr lang="it-IT" sz="1800" b="1" dirty="0">
                <a:effectLst/>
                <a:ea typeface="Calibri" panose="020F0502020204030204" pitchFamily="34" charset="0"/>
              </a:rPr>
              <a:t> i Kolegjit Penal të Gjykatës Supreme të Kasacionit të Republikë së Italisë:</a:t>
            </a:r>
            <a:endParaRPr lang="en-US" dirty="0"/>
          </a:p>
          <a:p>
            <a:pPr algn="just"/>
            <a:r>
              <a:rPr lang="en-US" dirty="0" err="1"/>
              <a:t>Nëse</a:t>
            </a:r>
            <a:r>
              <a:rPr lang="en-US" dirty="0"/>
              <a:t> </a:t>
            </a:r>
            <a:r>
              <a:rPr lang="en-US" dirty="0" err="1"/>
              <a:t>gjyqtari</a:t>
            </a:r>
            <a:r>
              <a:rPr lang="en-US" dirty="0"/>
              <a:t>, </a:t>
            </a:r>
            <a:r>
              <a:rPr lang="en-US" dirty="0" err="1"/>
              <a:t>pasi</a:t>
            </a:r>
            <a:r>
              <a:rPr lang="en-US" dirty="0"/>
              <a:t> ka </a:t>
            </a:r>
            <a:r>
              <a:rPr lang="en-US" dirty="0" err="1"/>
              <a:t>shpallur</a:t>
            </a:r>
            <a:r>
              <a:rPr lang="en-US" dirty="0"/>
              <a:t> </a:t>
            </a:r>
            <a:r>
              <a:rPr lang="en-US" dirty="0" err="1"/>
              <a:t>pavlefshmërinë</a:t>
            </a:r>
            <a:r>
              <a:rPr lang="en-US" dirty="0"/>
              <a:t> e </a:t>
            </a:r>
            <a:r>
              <a:rPr lang="en-US" dirty="0" err="1"/>
              <a:t>një</a:t>
            </a:r>
            <a:r>
              <a:rPr lang="en-US" dirty="0"/>
              <a:t> </a:t>
            </a:r>
            <a:r>
              <a:rPr lang="en-US" dirty="0" err="1"/>
              <a:t>ekspertize</a:t>
            </a:r>
            <a:r>
              <a:rPr lang="en-US" dirty="0"/>
              <a:t>, </a:t>
            </a:r>
            <a:r>
              <a:rPr lang="en-US" dirty="0" err="1"/>
              <a:t>cakton</a:t>
            </a:r>
            <a:r>
              <a:rPr lang="en-US" dirty="0"/>
              <a:t> </a:t>
            </a:r>
            <a:r>
              <a:rPr lang="en-US" dirty="0" err="1"/>
              <a:t>përsëri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njëjtin</a:t>
            </a:r>
            <a:r>
              <a:rPr lang="en-US" dirty="0"/>
              <a:t> </a:t>
            </a:r>
            <a:r>
              <a:rPr lang="en-US" dirty="0" err="1"/>
              <a:t>ekspert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 jo </a:t>
            </a:r>
            <a:r>
              <a:rPr lang="en-US" dirty="0" err="1"/>
              <a:t>një</a:t>
            </a:r>
            <a:r>
              <a:rPr lang="en-US" dirty="0"/>
              <a:t> </a:t>
            </a:r>
            <a:r>
              <a:rPr lang="en-US" dirty="0" err="1"/>
              <a:t>tjetër</a:t>
            </a:r>
            <a:r>
              <a:rPr lang="en-US" dirty="0"/>
              <a:t>, "</a:t>
            </a:r>
            <a:r>
              <a:rPr lang="en-US" dirty="0" err="1"/>
              <a:t>kur</a:t>
            </a:r>
            <a:r>
              <a:rPr lang="en-US" dirty="0"/>
              <a:t> </a:t>
            </a:r>
            <a:r>
              <a:rPr lang="en-US" dirty="0" err="1"/>
              <a:t>është</a:t>
            </a:r>
            <a:r>
              <a:rPr lang="en-US" dirty="0"/>
              <a:t> e </a:t>
            </a:r>
            <a:r>
              <a:rPr lang="en-US" dirty="0" err="1"/>
              <a:t>mundur</a:t>
            </a:r>
            <a:r>
              <a:rPr lang="en-US" dirty="0"/>
              <a:t>“, </a:t>
            </a:r>
            <a:r>
              <a:rPr lang="en-US" dirty="0" err="1"/>
              <a:t>siç</a:t>
            </a:r>
            <a:r>
              <a:rPr lang="en-US" dirty="0"/>
              <a:t> </a:t>
            </a:r>
            <a:r>
              <a:rPr lang="en-US" dirty="0" err="1"/>
              <a:t>parashikohet</a:t>
            </a:r>
            <a:r>
              <a:rPr lang="en-US" dirty="0"/>
              <a:t> </a:t>
            </a:r>
            <a:r>
              <a:rPr lang="en-US" dirty="0" err="1"/>
              <a:t>kjo</a:t>
            </a:r>
            <a:r>
              <a:rPr lang="en-US" dirty="0"/>
              <a:t> </a:t>
            </a:r>
            <a:r>
              <a:rPr lang="en-US" dirty="0" err="1"/>
              <a:t>nga</a:t>
            </a:r>
            <a:r>
              <a:rPr lang="en-US" dirty="0"/>
              <a:t> </a:t>
            </a:r>
            <a:r>
              <a:rPr lang="en-US" dirty="0" err="1"/>
              <a:t>neni</a:t>
            </a:r>
            <a:r>
              <a:rPr lang="en-US" dirty="0"/>
              <a:t> 221, </a:t>
            </a:r>
            <a:r>
              <a:rPr lang="en-US" dirty="0" err="1"/>
              <a:t>paragrafi</a:t>
            </a:r>
            <a:r>
              <a:rPr lang="en-US" dirty="0"/>
              <a:t> 1, </a:t>
            </a:r>
            <a:r>
              <a:rPr lang="en-US" dirty="0" err="1"/>
              <a:t>i</a:t>
            </a:r>
            <a:r>
              <a:rPr lang="en-US" dirty="0"/>
              <a:t> K.P.P., </a:t>
            </a:r>
            <a:r>
              <a:rPr lang="en-US" dirty="0" err="1"/>
              <a:t>eksperti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caktuar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këtë</a:t>
            </a:r>
            <a:r>
              <a:rPr lang="en-US" dirty="0"/>
              <a:t> </a:t>
            </a:r>
            <a:r>
              <a:rPr lang="en-US" dirty="0" err="1"/>
              <a:t>mënyrë</a:t>
            </a:r>
            <a:r>
              <a:rPr lang="en-US" dirty="0"/>
              <a:t> </a:t>
            </a:r>
            <a:r>
              <a:rPr lang="en-US" dirty="0" err="1"/>
              <a:t>nuk</a:t>
            </a:r>
            <a:r>
              <a:rPr lang="en-US" dirty="0"/>
              <a:t> </a:t>
            </a:r>
            <a:r>
              <a:rPr lang="en-US" dirty="0" err="1"/>
              <a:t>mund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konsiderohet</a:t>
            </a:r>
            <a:r>
              <a:rPr lang="en-US" dirty="0"/>
              <a:t>, </a:t>
            </a:r>
            <a:r>
              <a:rPr lang="en-US" dirty="0" err="1"/>
              <a:t>vetëm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këtë</a:t>
            </a:r>
            <a:r>
              <a:rPr lang="en-US" dirty="0"/>
              <a:t> </a:t>
            </a:r>
            <a:r>
              <a:rPr lang="en-US" dirty="0" err="1"/>
              <a:t>arsye</a:t>
            </a:r>
            <a:r>
              <a:rPr lang="en-US" dirty="0"/>
              <a:t>,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një</a:t>
            </a:r>
            <a:r>
              <a:rPr lang="en-US" dirty="0"/>
              <a:t> </a:t>
            </a:r>
            <a:r>
              <a:rPr lang="en-US" dirty="0" err="1"/>
              <a:t>situatë</a:t>
            </a:r>
            <a:r>
              <a:rPr lang="en-US" dirty="0"/>
              <a:t> </a:t>
            </a:r>
            <a:r>
              <a:rPr lang="en-US" dirty="0" err="1"/>
              <a:t>papajtueshmërie</a:t>
            </a:r>
            <a:r>
              <a:rPr lang="en-US" dirty="0"/>
              <a:t> e </a:t>
            </a:r>
            <a:r>
              <a:rPr lang="en-US" dirty="0" err="1"/>
              <a:t>cila</a:t>
            </a:r>
            <a:r>
              <a:rPr lang="en-US" dirty="0"/>
              <a:t> </a:t>
            </a:r>
            <a:r>
              <a:rPr lang="en-US" dirty="0" err="1"/>
              <a:t>sjell</a:t>
            </a:r>
            <a:r>
              <a:rPr lang="en-US" dirty="0"/>
              <a:t> </a:t>
            </a:r>
            <a:r>
              <a:rPr lang="en-US" dirty="0" err="1"/>
              <a:t>detyrimin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hequr</a:t>
            </a:r>
            <a:r>
              <a:rPr lang="en-US" dirty="0"/>
              <a:t> </a:t>
            </a:r>
            <a:r>
              <a:rPr lang="en-US" dirty="0" err="1"/>
              <a:t>dorë</a:t>
            </a:r>
            <a:r>
              <a:rPr lang="en-US" dirty="0"/>
              <a:t> </a:t>
            </a:r>
            <a:r>
              <a:rPr lang="en-US" dirty="0" err="1"/>
              <a:t>ose</a:t>
            </a:r>
            <a:r>
              <a:rPr lang="en-US" dirty="0"/>
              <a:t> </a:t>
            </a:r>
            <a:r>
              <a:rPr lang="en-US" dirty="0" err="1"/>
              <a:t>mundësinë</a:t>
            </a:r>
            <a:r>
              <a:rPr lang="en-US" dirty="0"/>
              <a:t> e </a:t>
            </a:r>
            <a:r>
              <a:rPr lang="en-US" dirty="0" err="1"/>
              <a:t>përjashtimit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tij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366712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E17E12-2B2A-C075-2270-F544C2BE5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b="1" dirty="0" err="1"/>
              <a:t>Papajtueshmëria</a:t>
            </a:r>
            <a:r>
              <a:rPr lang="en-US" sz="3200" b="1" dirty="0"/>
              <a:t> me </a:t>
            </a:r>
            <a:r>
              <a:rPr lang="en-US" sz="3200" b="1" dirty="0" err="1"/>
              <a:t>detyrën</a:t>
            </a:r>
            <a:r>
              <a:rPr lang="en-US" sz="3200" b="1" dirty="0"/>
              <a:t> e </a:t>
            </a:r>
            <a:r>
              <a:rPr lang="en-US" sz="3200" b="1" dirty="0" err="1"/>
              <a:t>ekspertit</a:t>
            </a:r>
            <a:endParaRPr lang="en-US" sz="32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D8E49E-5963-9CED-6415-E455BF55FB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300" y="2415540"/>
            <a:ext cx="11178540" cy="4015740"/>
          </a:xfrm>
        </p:spPr>
        <p:txBody>
          <a:bodyPr/>
          <a:lstStyle/>
          <a:p>
            <a:r>
              <a:rPr lang="en-US" b="1" dirty="0"/>
              <a:t>Neni 180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K.Pr.Penale</a:t>
            </a:r>
            <a:r>
              <a:rPr lang="en-US" b="1" dirty="0"/>
              <a:t> – </a:t>
            </a:r>
            <a:r>
              <a:rPr lang="en-US" b="1" dirty="0" err="1"/>
              <a:t>Papajtueshmëria</a:t>
            </a:r>
            <a:r>
              <a:rPr lang="en-US" b="1" dirty="0"/>
              <a:t> me </a:t>
            </a:r>
            <a:r>
              <a:rPr lang="en-US" b="1" dirty="0" err="1"/>
              <a:t>detyrën</a:t>
            </a:r>
            <a:r>
              <a:rPr lang="en-US" b="1" dirty="0"/>
              <a:t> e </a:t>
            </a:r>
            <a:r>
              <a:rPr lang="en-US" b="1" dirty="0" err="1"/>
              <a:t>ekspertit</a:t>
            </a:r>
            <a:r>
              <a:rPr lang="en-US" b="1" dirty="0"/>
              <a:t>:</a:t>
            </a:r>
          </a:p>
          <a:p>
            <a:pPr algn="l"/>
            <a:r>
              <a:rPr lang="en-US" sz="1800" b="0" i="0" u="none" strike="noStrike" baseline="0" dirty="0"/>
              <a:t>1. </a:t>
            </a:r>
            <a:r>
              <a:rPr lang="en-US" sz="1800" b="0" i="0" u="none" strike="noStrike" baseline="0" dirty="0" err="1"/>
              <a:t>Nuk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mund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të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kryejë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detyrën</a:t>
            </a:r>
            <a:r>
              <a:rPr lang="en-US" sz="1800" b="0" i="0" u="none" strike="noStrike" baseline="0" dirty="0"/>
              <a:t> e </a:t>
            </a:r>
            <a:r>
              <a:rPr lang="en-US" sz="1800" b="0" i="0" u="none" strike="noStrike" baseline="0" dirty="0" err="1"/>
              <a:t>ekspertit</a:t>
            </a:r>
            <a:r>
              <a:rPr lang="en-US" sz="1800" b="0" i="0" u="none" strike="noStrike" baseline="0" dirty="0"/>
              <a:t>: </a:t>
            </a:r>
          </a:p>
          <a:p>
            <a:pPr algn="l"/>
            <a:r>
              <a:rPr lang="en-US" sz="1800" b="0" i="0" u="none" strike="noStrike" baseline="0" dirty="0"/>
              <a:t>a) </a:t>
            </a:r>
            <a:r>
              <a:rPr lang="en-US" sz="1800" b="0" i="0" u="none" strike="noStrike" baseline="0" dirty="0" err="1"/>
              <a:t>i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mituri</a:t>
            </a:r>
            <a:r>
              <a:rPr lang="en-US" sz="1800" b="0" i="0" u="none" strike="noStrike" baseline="0" dirty="0"/>
              <a:t>, ai </a:t>
            </a:r>
            <a:r>
              <a:rPr lang="en-US" sz="1800" b="0" i="0" u="none" strike="noStrike" baseline="0" dirty="0" err="1"/>
              <a:t>që</a:t>
            </a:r>
            <a:r>
              <a:rPr lang="en-US" sz="1800" b="0" i="0" u="none" strike="noStrike" baseline="0" dirty="0"/>
              <a:t> ka </a:t>
            </a:r>
            <a:r>
              <a:rPr lang="en-US" sz="1800" b="0" i="0" u="none" strike="noStrike" baseline="0" dirty="0" err="1"/>
              <a:t>ndalim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ligjor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ose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i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është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hequr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zotësia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juridike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për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të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vepruar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ose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vuan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nga</a:t>
            </a:r>
            <a:r>
              <a:rPr lang="en-US" dirty="0"/>
              <a:t> </a:t>
            </a:r>
            <a:r>
              <a:rPr lang="en-US" sz="1800" b="0" i="0" u="none" strike="noStrike" baseline="0" dirty="0" err="1"/>
              <a:t>një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sëmundje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mendore</a:t>
            </a:r>
            <a:r>
              <a:rPr lang="en-US" sz="1800" b="0" i="0" u="none" strike="noStrike" baseline="0" dirty="0"/>
              <a:t>;</a:t>
            </a:r>
          </a:p>
          <a:p>
            <a:pPr algn="l"/>
            <a:r>
              <a:rPr lang="en-US" sz="1800" b="0" i="0" u="none" strike="noStrike" baseline="0" dirty="0"/>
              <a:t>b) ai </a:t>
            </a:r>
            <a:r>
              <a:rPr lang="en-US" sz="1800" b="0" i="0" u="none" strike="noStrike" baseline="0" dirty="0" err="1"/>
              <a:t>që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është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pezulluar</a:t>
            </a:r>
            <a:r>
              <a:rPr lang="en-US" sz="1800" b="0" i="0" u="none" strike="noStrike" baseline="0" dirty="0"/>
              <a:t>, </a:t>
            </a:r>
            <a:r>
              <a:rPr lang="en-US" sz="1800" b="0" i="0" u="none" strike="noStrike" baseline="0" dirty="0" err="1"/>
              <a:t>qoftë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edhe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përkohësisht</a:t>
            </a:r>
            <a:r>
              <a:rPr lang="en-US" sz="1800" b="0" i="0" u="none" strike="noStrike" baseline="0" dirty="0"/>
              <a:t>, </a:t>
            </a:r>
            <a:r>
              <a:rPr lang="en-US" sz="1800" b="0" i="0" u="none" strike="noStrike" baseline="0" dirty="0" err="1"/>
              <a:t>nga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detyrat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publike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ose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nga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ushtrimi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i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një</a:t>
            </a:r>
            <a:r>
              <a:rPr lang="en-US" dirty="0"/>
              <a:t> </a:t>
            </a:r>
            <a:r>
              <a:rPr lang="en-US" sz="1800" b="0" i="0" u="none" strike="noStrike" baseline="0" dirty="0" err="1"/>
              <a:t>profesioni</a:t>
            </a:r>
            <a:r>
              <a:rPr lang="en-US" sz="1800" b="0" i="0" u="none" strike="noStrike" baseline="0" dirty="0"/>
              <a:t>;</a:t>
            </a:r>
          </a:p>
          <a:p>
            <a:pPr algn="l"/>
            <a:r>
              <a:rPr lang="it-IT" sz="1800" b="0" i="0" u="none" strike="noStrike" baseline="0" dirty="0"/>
              <a:t>c) ai, ndaj të cilit janë marrë masa sigurimi personal;</a:t>
            </a:r>
          </a:p>
          <a:p>
            <a:pPr algn="l"/>
            <a:r>
              <a:rPr lang="en-US" sz="1800" b="0" i="0" u="none" strike="noStrike" baseline="0" dirty="0"/>
              <a:t>ç) ai </a:t>
            </a:r>
            <a:r>
              <a:rPr lang="en-US" sz="1800" b="0" i="0" u="none" strike="noStrike" baseline="0" dirty="0" err="1"/>
              <a:t>që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nuk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mund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të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pyetet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dëshmitar</a:t>
            </a:r>
            <a:r>
              <a:rPr lang="en-US" sz="1800" b="0" i="0" u="none" strike="noStrike" baseline="0" dirty="0"/>
              <a:t> apo </a:t>
            </a:r>
            <a:r>
              <a:rPr lang="en-US" sz="1800" b="0" i="0" u="none" strike="noStrike" baseline="0" dirty="0" err="1"/>
              <a:t>të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merret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përkthyes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ose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që</a:t>
            </a:r>
            <a:r>
              <a:rPr lang="en-US" sz="1800" b="0" i="0" u="none" strike="noStrike" baseline="0" dirty="0"/>
              <a:t> ka </a:t>
            </a:r>
            <a:r>
              <a:rPr lang="en-US" sz="1800" b="0" i="0" u="none" strike="noStrike" baseline="0" dirty="0" err="1"/>
              <a:t>të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drejtë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të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mos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bëjë</a:t>
            </a:r>
            <a:r>
              <a:rPr lang="en-US" dirty="0"/>
              <a:t> </a:t>
            </a:r>
            <a:r>
              <a:rPr lang="en-US" sz="1800" b="0" i="0" u="none" strike="noStrike" baseline="0" dirty="0" err="1"/>
              <a:t>dëshmi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ose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përkthim</a:t>
            </a:r>
            <a:r>
              <a:rPr lang="en-US" sz="1800" b="0" i="0" u="none" strike="noStrike" baseline="0" dirty="0"/>
              <a:t>.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006462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B13328-9B25-7DCD-A9FA-FFDD94FAF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b="1" dirty="0" err="1"/>
              <a:t>Papajtueshmëria</a:t>
            </a:r>
            <a:r>
              <a:rPr lang="en-US" sz="3200" b="1" dirty="0"/>
              <a:t> me </a:t>
            </a:r>
            <a:r>
              <a:rPr lang="en-US" sz="3200" b="1" dirty="0" err="1"/>
              <a:t>detyrën</a:t>
            </a:r>
            <a:r>
              <a:rPr lang="en-US" sz="3200" b="1" dirty="0"/>
              <a:t> e </a:t>
            </a:r>
            <a:r>
              <a:rPr lang="en-US" sz="3200" b="1" dirty="0" err="1"/>
              <a:t>ekspertit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918EA4-7019-824B-B556-3C18736693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720" y="2362200"/>
            <a:ext cx="11262360" cy="3916680"/>
          </a:xfrm>
        </p:spPr>
        <p:txBody>
          <a:bodyPr>
            <a:normAutofit fontScale="77500" lnSpcReduction="20000"/>
          </a:bodyPr>
          <a:lstStyle/>
          <a:p>
            <a:endParaRPr lang="en-US" dirty="0"/>
          </a:p>
          <a:p>
            <a:pPr algn="just"/>
            <a:r>
              <a:rPr lang="en-US" b="1" dirty="0" err="1"/>
              <a:t>Vendimi</a:t>
            </a:r>
            <a:r>
              <a:rPr lang="en-US" b="1" dirty="0"/>
              <a:t> nr. </a:t>
            </a:r>
            <a:r>
              <a:rPr lang="it-IT" sz="1800" b="1" dirty="0">
                <a:effectLst/>
                <a:ea typeface="Calibri" panose="020F0502020204030204" pitchFamily="34" charset="0"/>
              </a:rPr>
              <a:t>5386/1994 i Kolegjit Penal të Gjykatës Supreme të Kasacionit të Republikë së Italisë:</a:t>
            </a:r>
            <a:endParaRPr lang="en-US" dirty="0"/>
          </a:p>
          <a:p>
            <a:pPr algn="just"/>
            <a:r>
              <a:rPr lang="en-US" dirty="0" err="1"/>
              <a:t>Nuliteti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parashikuar</a:t>
            </a:r>
            <a:r>
              <a:rPr lang="en-US" dirty="0"/>
              <a:t> </a:t>
            </a:r>
            <a:r>
              <a:rPr lang="en-US" dirty="0" err="1"/>
              <a:t>nga</a:t>
            </a:r>
            <a:r>
              <a:rPr lang="en-US" dirty="0"/>
              <a:t> </a:t>
            </a:r>
            <a:r>
              <a:rPr lang="en-US" dirty="0" err="1"/>
              <a:t>neni</a:t>
            </a:r>
            <a:r>
              <a:rPr lang="en-US" dirty="0"/>
              <a:t> 222 </a:t>
            </a:r>
            <a:r>
              <a:rPr lang="en-US" dirty="0" err="1"/>
              <a:t>i</a:t>
            </a:r>
            <a:r>
              <a:rPr lang="en-US" dirty="0"/>
              <a:t> K.P.P. ka </a:t>
            </a:r>
            <a:r>
              <a:rPr lang="en-US" dirty="0" err="1"/>
              <a:t>një</a:t>
            </a:r>
            <a:r>
              <a:rPr lang="en-US" dirty="0"/>
              <a:t> </a:t>
            </a:r>
            <a:r>
              <a:rPr lang="en-US" dirty="0" err="1"/>
              <a:t>natyrë</a:t>
            </a:r>
            <a:r>
              <a:rPr lang="en-US" dirty="0"/>
              <a:t> relative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këtë</a:t>
            </a:r>
            <a:r>
              <a:rPr lang="en-US" dirty="0"/>
              <a:t> </a:t>
            </a:r>
            <a:r>
              <a:rPr lang="en-US" dirty="0" err="1"/>
              <a:t>arsye</a:t>
            </a:r>
            <a:r>
              <a:rPr lang="en-US" dirty="0"/>
              <a:t> </a:t>
            </a:r>
            <a:r>
              <a:rPr lang="en-US" dirty="0" err="1"/>
              <a:t>duhet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ngrihet</a:t>
            </a:r>
            <a:r>
              <a:rPr lang="en-US" dirty="0"/>
              <a:t>, </a:t>
            </a:r>
            <a:r>
              <a:rPr lang="en-US" dirty="0" err="1"/>
              <a:t>nën</a:t>
            </a:r>
            <a:r>
              <a:rPr lang="en-US" dirty="0"/>
              <a:t> </a:t>
            </a:r>
            <a:r>
              <a:rPr lang="en-US" dirty="0" err="1"/>
              <a:t>sanksionin</a:t>
            </a:r>
            <a:r>
              <a:rPr lang="en-US" dirty="0"/>
              <a:t> e </a:t>
            </a:r>
            <a:r>
              <a:rPr lang="en-US" dirty="0" err="1"/>
              <a:t>rënies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dekadencë</a:t>
            </a:r>
            <a:r>
              <a:rPr lang="en-US" dirty="0"/>
              <a:t>, </a:t>
            </a:r>
            <a:r>
              <a:rPr lang="en-US" dirty="0" err="1"/>
              <a:t>brenda</a:t>
            </a:r>
            <a:r>
              <a:rPr lang="en-US" dirty="0"/>
              <a:t> </a:t>
            </a:r>
            <a:r>
              <a:rPr lang="en-US" dirty="0" err="1"/>
              <a:t>kushteve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përcaktuara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nenin182 </a:t>
            </a:r>
            <a:r>
              <a:rPr lang="en-US" dirty="0" err="1"/>
              <a:t>të</a:t>
            </a:r>
            <a:r>
              <a:rPr lang="en-US" dirty="0"/>
              <a:t> K.P.P.</a:t>
            </a:r>
          </a:p>
          <a:p>
            <a:pPr algn="just"/>
            <a:r>
              <a:rPr lang="en-US" b="1" dirty="0" err="1"/>
              <a:t>Vendimi</a:t>
            </a:r>
            <a:r>
              <a:rPr lang="en-US" b="1" dirty="0"/>
              <a:t> nr. 10713/2000</a:t>
            </a:r>
            <a:r>
              <a:rPr lang="it-IT" sz="1800" b="1" dirty="0">
                <a:effectLst/>
                <a:ea typeface="Calibri" panose="020F0502020204030204" pitchFamily="34" charset="0"/>
              </a:rPr>
              <a:t> i Kolegjit Penal të Gjykatës Supreme të Kasacionit të Republikë së Italisë:</a:t>
            </a:r>
            <a:endParaRPr lang="en-US" dirty="0"/>
          </a:p>
          <a:p>
            <a:pPr algn="just"/>
            <a:r>
              <a:rPr lang="en-US" dirty="0"/>
              <a:t>Neni 222 </a:t>
            </a:r>
            <a:r>
              <a:rPr lang="en-US" dirty="0" err="1"/>
              <a:t>i</a:t>
            </a:r>
            <a:r>
              <a:rPr lang="en-US" dirty="0"/>
              <a:t> K.P.P. </a:t>
            </a:r>
            <a:r>
              <a:rPr lang="en-US" dirty="0" err="1"/>
              <a:t>ndalon</a:t>
            </a:r>
            <a:r>
              <a:rPr lang="en-US" dirty="0"/>
              <a:t> </a:t>
            </a:r>
            <a:r>
              <a:rPr lang="en-US" dirty="0" err="1"/>
              <a:t>caktimin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rolin</a:t>
            </a:r>
            <a:r>
              <a:rPr lang="en-US" dirty="0"/>
              <a:t> e </a:t>
            </a:r>
            <a:r>
              <a:rPr lang="en-US" dirty="0" err="1"/>
              <a:t>ekspertit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cilitdo</a:t>
            </a:r>
            <a:r>
              <a:rPr lang="en-US" dirty="0"/>
              <a:t> </a:t>
            </a:r>
            <a:r>
              <a:rPr lang="en-US" dirty="0" err="1"/>
              <a:t>që</a:t>
            </a:r>
            <a:r>
              <a:rPr lang="en-US" dirty="0"/>
              <a:t> </a:t>
            </a:r>
            <a:r>
              <a:rPr lang="en-US" dirty="0" err="1"/>
              <a:t>tashmë</a:t>
            </a:r>
            <a:r>
              <a:rPr lang="en-US" dirty="0"/>
              <a:t> </a:t>
            </a:r>
            <a:r>
              <a:rPr lang="en-US" dirty="0" err="1"/>
              <a:t>është</a:t>
            </a:r>
            <a:r>
              <a:rPr lang="en-US" dirty="0"/>
              <a:t> </a:t>
            </a:r>
            <a:r>
              <a:rPr lang="en-US" dirty="0" err="1"/>
              <a:t>emëruar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konsulent</a:t>
            </a:r>
            <a:r>
              <a:rPr lang="en-US" dirty="0"/>
              <a:t> </a:t>
            </a:r>
            <a:r>
              <a:rPr lang="en-US" dirty="0" err="1"/>
              <a:t>teknik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njëjtin</a:t>
            </a:r>
            <a:r>
              <a:rPr lang="en-US" dirty="0"/>
              <a:t> </a:t>
            </a:r>
            <a:r>
              <a:rPr lang="en-US" dirty="0" err="1"/>
              <a:t>proces</a:t>
            </a:r>
            <a:r>
              <a:rPr lang="en-US" dirty="0"/>
              <a:t> apo </a:t>
            </a:r>
            <a:r>
              <a:rPr lang="en-US" dirty="0" err="1"/>
              <a:t>procedim</a:t>
            </a:r>
            <a:r>
              <a:rPr lang="en-US" dirty="0"/>
              <a:t> </a:t>
            </a:r>
            <a:r>
              <a:rPr lang="en-US" dirty="0" err="1"/>
              <a:t>tjetër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lidhur</a:t>
            </a:r>
            <a:r>
              <a:rPr lang="en-US" dirty="0"/>
              <a:t>,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gjithashtu</a:t>
            </a:r>
            <a:r>
              <a:rPr lang="en-US" dirty="0"/>
              <a:t> </a:t>
            </a:r>
            <a:r>
              <a:rPr lang="en-US" dirty="0" err="1"/>
              <a:t>nuk</a:t>
            </a:r>
            <a:r>
              <a:rPr lang="en-US" dirty="0"/>
              <a:t> </a:t>
            </a:r>
            <a:r>
              <a:rPr lang="en-US" dirty="0" err="1"/>
              <a:t>ndalon</a:t>
            </a:r>
            <a:r>
              <a:rPr lang="en-US" dirty="0"/>
              <a:t> </a:t>
            </a:r>
            <a:r>
              <a:rPr lang="en-US" dirty="0" err="1"/>
              <a:t>marrjen</a:t>
            </a:r>
            <a:r>
              <a:rPr lang="en-US" dirty="0"/>
              <a:t> e </a:t>
            </a:r>
            <a:r>
              <a:rPr lang="en-US" dirty="0" err="1"/>
              <a:t>rolit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ekspertit</a:t>
            </a:r>
            <a:r>
              <a:rPr lang="en-US" dirty="0"/>
              <a:t> </a:t>
            </a:r>
            <a:r>
              <a:rPr lang="en-US" dirty="0" err="1"/>
              <a:t>nga</a:t>
            </a:r>
            <a:r>
              <a:rPr lang="en-US" dirty="0"/>
              <a:t> </a:t>
            </a:r>
            <a:r>
              <a:rPr lang="en-US" dirty="0" err="1"/>
              <a:t>kushdo</a:t>
            </a:r>
            <a:r>
              <a:rPr lang="en-US" dirty="0"/>
              <a:t> </a:t>
            </a:r>
            <a:r>
              <a:rPr lang="en-US" dirty="0" err="1"/>
              <a:t>që</a:t>
            </a:r>
            <a:r>
              <a:rPr lang="en-US" dirty="0"/>
              <a:t>, </a:t>
            </a:r>
            <a:r>
              <a:rPr lang="en-US" dirty="0" err="1"/>
              <a:t>pasi</a:t>
            </a:r>
            <a:r>
              <a:rPr lang="en-US" dirty="0"/>
              <a:t> </a:t>
            </a:r>
            <a:r>
              <a:rPr lang="en-US" dirty="0" err="1"/>
              <a:t>është</a:t>
            </a:r>
            <a:r>
              <a:rPr lang="en-US" dirty="0"/>
              <a:t> </a:t>
            </a:r>
            <a:r>
              <a:rPr lang="en-US" dirty="0" err="1"/>
              <a:t>emëruar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tillë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njëjtin</a:t>
            </a:r>
            <a:r>
              <a:rPr lang="en-US" dirty="0"/>
              <a:t> </a:t>
            </a:r>
            <a:r>
              <a:rPr lang="en-US" dirty="0" err="1"/>
              <a:t>procedim</a:t>
            </a:r>
            <a:r>
              <a:rPr lang="en-US" dirty="0"/>
              <a:t>,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ngarkohet</a:t>
            </a:r>
            <a:r>
              <a:rPr lang="en-US" dirty="0"/>
              <a:t> </a:t>
            </a:r>
            <a:r>
              <a:rPr lang="en-US" dirty="0" err="1"/>
              <a:t>sërish</a:t>
            </a:r>
            <a:r>
              <a:rPr lang="en-US" dirty="0"/>
              <a:t> </a:t>
            </a:r>
            <a:r>
              <a:rPr lang="en-US" dirty="0" err="1"/>
              <a:t>detyra</a:t>
            </a:r>
            <a:r>
              <a:rPr lang="en-US" dirty="0"/>
              <a:t> </a:t>
            </a:r>
            <a:r>
              <a:rPr lang="en-US" dirty="0" err="1"/>
              <a:t>nga</a:t>
            </a:r>
            <a:r>
              <a:rPr lang="en-US" dirty="0"/>
              <a:t> </a:t>
            </a:r>
            <a:r>
              <a:rPr lang="en-US" dirty="0" err="1"/>
              <a:t>një</a:t>
            </a:r>
            <a:r>
              <a:rPr lang="en-US" dirty="0"/>
              <a:t> </a:t>
            </a:r>
            <a:r>
              <a:rPr lang="en-US" dirty="0" err="1"/>
              <a:t>gjyqtar</a:t>
            </a:r>
            <a:r>
              <a:rPr lang="en-US" dirty="0"/>
              <a:t> </a:t>
            </a:r>
            <a:r>
              <a:rPr lang="en-US" dirty="0" err="1"/>
              <a:t>tjetër</a:t>
            </a:r>
            <a:r>
              <a:rPr lang="en-US" dirty="0"/>
              <a:t> (, </a:t>
            </a:r>
            <a:r>
              <a:rPr lang="en-US" dirty="0" err="1"/>
              <a:t>rv</a:t>
            </a:r>
            <a:r>
              <a:rPr lang="en-US" dirty="0"/>
              <a:t> 217693).</a:t>
            </a:r>
          </a:p>
          <a:p>
            <a:pPr algn="just"/>
            <a:r>
              <a:rPr lang="en-US" b="1" dirty="0" err="1"/>
              <a:t>Vendimi</a:t>
            </a:r>
            <a:r>
              <a:rPr lang="en-US" b="1" dirty="0"/>
              <a:t> nr. 8587/2001</a:t>
            </a:r>
            <a:r>
              <a:rPr lang="it-IT" sz="1800" b="1" dirty="0">
                <a:effectLst/>
                <a:ea typeface="Calibri" panose="020F0502020204030204" pitchFamily="34" charset="0"/>
              </a:rPr>
              <a:t> i Kolegjit Penal të Gjykatës Supreme të Kasacionit të Republikë së Italisë:</a:t>
            </a:r>
            <a:endParaRPr lang="en-US" dirty="0"/>
          </a:p>
          <a:p>
            <a:pPr algn="just"/>
            <a:r>
              <a:rPr lang="en-US" dirty="0" err="1"/>
              <a:t>Marrja</a:t>
            </a:r>
            <a:r>
              <a:rPr lang="en-US" dirty="0"/>
              <a:t> e </a:t>
            </a:r>
            <a:r>
              <a:rPr lang="en-US" dirty="0" err="1"/>
              <a:t>detyrës</a:t>
            </a:r>
            <a:r>
              <a:rPr lang="en-US" dirty="0"/>
              <a:t> </a:t>
            </a:r>
            <a:r>
              <a:rPr lang="en-US" dirty="0" err="1"/>
              <a:t>së</a:t>
            </a:r>
            <a:r>
              <a:rPr lang="en-US" dirty="0"/>
              <a:t> </a:t>
            </a:r>
            <a:r>
              <a:rPr lang="en-US" dirty="0" err="1"/>
              <a:t>ekspertit</a:t>
            </a:r>
            <a:r>
              <a:rPr lang="en-US" dirty="0"/>
              <a:t> </a:t>
            </a:r>
            <a:r>
              <a:rPr lang="en-US" dirty="0" err="1"/>
              <a:t>nga</a:t>
            </a:r>
            <a:r>
              <a:rPr lang="en-US" dirty="0"/>
              <a:t> </a:t>
            </a:r>
            <a:r>
              <a:rPr lang="en-US" dirty="0" err="1"/>
              <a:t>dikush</a:t>
            </a:r>
            <a:r>
              <a:rPr lang="en-US" dirty="0"/>
              <a:t> </a:t>
            </a:r>
            <a:r>
              <a:rPr lang="en-US" dirty="0" err="1"/>
              <a:t>që</a:t>
            </a:r>
            <a:r>
              <a:rPr lang="en-US" dirty="0"/>
              <a:t> ka </a:t>
            </a:r>
            <a:r>
              <a:rPr lang="en-US" dirty="0" err="1"/>
              <a:t>kryer</a:t>
            </a:r>
            <a:r>
              <a:rPr lang="en-US" dirty="0"/>
              <a:t> </a:t>
            </a:r>
            <a:r>
              <a:rPr lang="en-US" dirty="0" err="1"/>
              <a:t>detyrën</a:t>
            </a:r>
            <a:r>
              <a:rPr lang="en-US" dirty="0"/>
              <a:t> e </a:t>
            </a:r>
            <a:r>
              <a:rPr lang="en-US" dirty="0" err="1"/>
              <a:t>përkthyesit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njëjtën</a:t>
            </a:r>
            <a:r>
              <a:rPr lang="en-US" dirty="0"/>
              <a:t> </a:t>
            </a:r>
            <a:r>
              <a:rPr lang="en-US" dirty="0" err="1"/>
              <a:t>procedim</a:t>
            </a:r>
            <a:r>
              <a:rPr lang="en-US" dirty="0"/>
              <a:t> </a:t>
            </a:r>
            <a:r>
              <a:rPr lang="en-US" dirty="0" err="1"/>
              <a:t>përbën</a:t>
            </a:r>
            <a:r>
              <a:rPr lang="en-US" dirty="0"/>
              <a:t> </a:t>
            </a:r>
            <a:r>
              <a:rPr lang="en-US" dirty="0" err="1"/>
              <a:t>një</a:t>
            </a:r>
            <a:r>
              <a:rPr lang="en-US" dirty="0"/>
              <a:t> </a:t>
            </a:r>
            <a:r>
              <a:rPr lang="en-US" dirty="0" err="1"/>
              <a:t>nulitet</a:t>
            </a:r>
            <a:r>
              <a:rPr lang="en-US" dirty="0"/>
              <a:t> </a:t>
            </a:r>
            <a:r>
              <a:rPr lang="en-US" dirty="0" err="1"/>
              <a:t>relativ</a:t>
            </a:r>
            <a:r>
              <a:rPr lang="en-US" dirty="0"/>
              <a:t>,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cili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tillë</a:t>
            </a:r>
            <a:r>
              <a:rPr lang="en-US" dirty="0"/>
              <a:t>, </a:t>
            </a:r>
            <a:r>
              <a:rPr lang="en-US" dirty="0" err="1"/>
              <a:t>është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kundërshtueshëm</a:t>
            </a:r>
            <a:r>
              <a:rPr lang="en-US" dirty="0"/>
              <a:t>, me </a:t>
            </a:r>
            <a:r>
              <a:rPr lang="en-US" dirty="0" err="1"/>
              <a:t>sanksion</a:t>
            </a:r>
            <a:r>
              <a:rPr lang="en-US" dirty="0"/>
              <a:t> </a:t>
            </a:r>
            <a:r>
              <a:rPr lang="en-US" dirty="0" err="1"/>
              <a:t>prekluziviteti</a:t>
            </a:r>
            <a:r>
              <a:rPr lang="en-US" dirty="0"/>
              <a:t>, </a:t>
            </a:r>
            <a:r>
              <a:rPr lang="en-US" dirty="0" err="1"/>
              <a:t>brenda</a:t>
            </a:r>
            <a:r>
              <a:rPr lang="en-US" dirty="0"/>
              <a:t> </a:t>
            </a:r>
            <a:r>
              <a:rPr lang="en-US" dirty="0" err="1"/>
              <a:t>afateve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përcaktuara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nenin</a:t>
            </a:r>
            <a:r>
              <a:rPr lang="en-US" dirty="0"/>
              <a:t> 182 </a:t>
            </a:r>
            <a:r>
              <a:rPr lang="en-US" dirty="0" err="1"/>
              <a:t>të</a:t>
            </a:r>
            <a:r>
              <a:rPr lang="en-US" dirty="0"/>
              <a:t> K.P.P.</a:t>
            </a:r>
          </a:p>
          <a:p>
            <a:pPr algn="just"/>
            <a:r>
              <a:rPr lang="en-US" b="1" dirty="0" err="1"/>
              <a:t>Vendimi</a:t>
            </a:r>
            <a:r>
              <a:rPr lang="en-US" b="1" dirty="0"/>
              <a:t> nr. 18268/2011</a:t>
            </a:r>
            <a:r>
              <a:rPr lang="it-IT" sz="1800" b="1" dirty="0">
                <a:effectLst/>
                <a:ea typeface="Calibri" panose="020F0502020204030204" pitchFamily="34" charset="0"/>
              </a:rPr>
              <a:t> i Kolegjieve të Bashkuara të Gjykatës Supreme të Kasacionit të Republikë së Italisë:</a:t>
            </a:r>
            <a:endParaRPr lang="en-US" dirty="0"/>
          </a:p>
          <a:p>
            <a:pPr algn="just"/>
            <a:r>
              <a:rPr lang="en-US" dirty="0"/>
              <a:t>Ka </a:t>
            </a:r>
            <a:r>
              <a:rPr lang="en-US" dirty="0" err="1"/>
              <a:t>papajtueshmëri</a:t>
            </a:r>
            <a:r>
              <a:rPr lang="en-US" dirty="0"/>
              <a:t> me </a:t>
            </a:r>
            <a:r>
              <a:rPr lang="en-US" dirty="0" err="1"/>
              <a:t>detyrën</a:t>
            </a:r>
            <a:r>
              <a:rPr lang="en-US" dirty="0"/>
              <a:t> e </a:t>
            </a:r>
            <a:r>
              <a:rPr lang="en-US" dirty="0" err="1"/>
              <a:t>përkthyesit</a:t>
            </a:r>
            <a:r>
              <a:rPr lang="en-US" dirty="0"/>
              <a:t> </a:t>
            </a:r>
            <a:r>
              <a:rPr lang="en-US" dirty="0" err="1"/>
              <a:t>personi</a:t>
            </a:r>
            <a:r>
              <a:rPr lang="en-US" dirty="0"/>
              <a:t> </a:t>
            </a:r>
            <a:r>
              <a:rPr lang="en-US" dirty="0" err="1"/>
              <a:t>që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njëjtën</a:t>
            </a:r>
            <a:r>
              <a:rPr lang="en-US" dirty="0"/>
              <a:t> </a:t>
            </a:r>
            <a:r>
              <a:rPr lang="en-US" dirty="0" err="1"/>
              <a:t>procedim</a:t>
            </a:r>
            <a:r>
              <a:rPr lang="en-US" dirty="0"/>
              <a:t> ka </a:t>
            </a:r>
            <a:r>
              <a:rPr lang="en-US" dirty="0" err="1"/>
              <a:t>kryer</a:t>
            </a:r>
            <a:r>
              <a:rPr lang="en-US" dirty="0"/>
              <a:t> </a:t>
            </a:r>
            <a:r>
              <a:rPr lang="en-US" dirty="0" err="1"/>
              <a:t>detyrën</a:t>
            </a:r>
            <a:r>
              <a:rPr lang="en-US" dirty="0"/>
              <a:t> e </a:t>
            </a:r>
            <a:r>
              <a:rPr lang="en-US" dirty="0" err="1"/>
              <a:t>transkriptimit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regjistrimeve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komunikimeve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përgjuara</a:t>
            </a:r>
            <a:r>
              <a:rPr lang="en-US" dirty="0"/>
              <a:t>. (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arsyetimin</a:t>
            </a:r>
            <a:r>
              <a:rPr lang="en-US" dirty="0"/>
              <a:t> e </a:t>
            </a:r>
            <a:r>
              <a:rPr lang="en-US" dirty="0" err="1"/>
              <a:t>saj</a:t>
            </a:r>
            <a:r>
              <a:rPr lang="en-US" dirty="0"/>
              <a:t>, </a:t>
            </a:r>
            <a:r>
              <a:rPr lang="en-US" dirty="0" err="1"/>
              <a:t>Gjykata</a:t>
            </a:r>
            <a:r>
              <a:rPr lang="en-US" dirty="0"/>
              <a:t> </a:t>
            </a:r>
            <a:r>
              <a:rPr lang="en-US" dirty="0" err="1"/>
              <a:t>saktësoi</a:t>
            </a:r>
            <a:r>
              <a:rPr lang="en-US" dirty="0"/>
              <a:t> se </a:t>
            </a:r>
            <a:r>
              <a:rPr lang="en-US" dirty="0" err="1"/>
              <a:t>një</a:t>
            </a:r>
            <a:r>
              <a:rPr lang="en-US" dirty="0"/>
              <a:t> </a:t>
            </a:r>
            <a:r>
              <a:rPr lang="en-US" dirty="0" err="1"/>
              <a:t>papajtueshmëri</a:t>
            </a:r>
            <a:r>
              <a:rPr lang="en-US" dirty="0"/>
              <a:t> e </a:t>
            </a:r>
            <a:r>
              <a:rPr lang="en-US" dirty="0" err="1"/>
              <a:t>ngjashme</a:t>
            </a:r>
            <a:r>
              <a:rPr lang="en-US" dirty="0"/>
              <a:t> </a:t>
            </a:r>
            <a:r>
              <a:rPr lang="en-US" dirty="0" err="1"/>
              <a:t>ekziston</a:t>
            </a:r>
            <a:r>
              <a:rPr lang="en-US" dirty="0"/>
              <a:t> </a:t>
            </a:r>
            <a:r>
              <a:rPr lang="en-US" dirty="0" err="1"/>
              <a:t>edhe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personin</a:t>
            </a:r>
            <a:r>
              <a:rPr lang="en-US" dirty="0"/>
              <a:t> e </a:t>
            </a:r>
            <a:r>
              <a:rPr lang="en-US" dirty="0" err="1"/>
              <a:t>ngarkuar</a:t>
            </a:r>
            <a:r>
              <a:rPr lang="en-US" dirty="0"/>
              <a:t> </a:t>
            </a:r>
            <a:r>
              <a:rPr lang="en-US" dirty="0" err="1"/>
              <a:t>më</a:t>
            </a:r>
            <a:r>
              <a:rPr lang="en-US" dirty="0"/>
              <a:t> </a:t>
            </a:r>
            <a:r>
              <a:rPr lang="en-US" dirty="0" err="1"/>
              <a:t>parë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kryerjen</a:t>
            </a:r>
            <a:r>
              <a:rPr lang="en-US" dirty="0"/>
              <a:t> e </a:t>
            </a:r>
            <a:r>
              <a:rPr lang="en-US" dirty="0" err="1"/>
              <a:t>përkthimit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italisht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bisedave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përgjuara</a:t>
            </a:r>
            <a:r>
              <a:rPr lang="en-US" dirty="0"/>
              <a:t>, </a:t>
            </a:r>
            <a:r>
              <a:rPr lang="en-US" dirty="0" err="1"/>
              <a:t>transkriptimi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cilave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është</a:t>
            </a:r>
            <a:r>
              <a:rPr lang="en-US" dirty="0"/>
              <a:t> </a:t>
            </a:r>
            <a:r>
              <a:rPr lang="en-US" dirty="0" err="1"/>
              <a:t>besuar</a:t>
            </a:r>
            <a:r>
              <a:rPr lang="en-US" dirty="0"/>
              <a:t> </a:t>
            </a:r>
            <a:r>
              <a:rPr lang="en-US" dirty="0" err="1"/>
              <a:t>një</a:t>
            </a:r>
            <a:r>
              <a:rPr lang="en-US" dirty="0"/>
              <a:t> pale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tretë</a:t>
            </a:r>
            <a:r>
              <a:rPr lang="en-US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7820213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ABC57B-0606-05B7-28B1-BA1063D3E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b="1" dirty="0" err="1"/>
              <a:t>Përjashtimi</a:t>
            </a:r>
            <a:r>
              <a:rPr lang="en-US" sz="3200" b="1" dirty="0"/>
              <a:t> </a:t>
            </a:r>
            <a:r>
              <a:rPr lang="en-US" sz="3200" b="1" dirty="0" err="1"/>
              <a:t>i</a:t>
            </a:r>
            <a:r>
              <a:rPr lang="en-US" sz="3200" b="1" dirty="0"/>
              <a:t> </a:t>
            </a:r>
            <a:r>
              <a:rPr lang="en-US" sz="3200" b="1" dirty="0" err="1"/>
              <a:t>ekspertit</a:t>
            </a:r>
            <a:endParaRPr lang="en-US" sz="32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C3F684-AA10-85A4-7F77-B040AD3512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780" y="2423159"/>
            <a:ext cx="11155680" cy="4105459"/>
          </a:xfrm>
        </p:spPr>
        <p:txBody>
          <a:bodyPr>
            <a:normAutofit/>
          </a:bodyPr>
          <a:lstStyle/>
          <a:p>
            <a:pPr algn="just"/>
            <a:r>
              <a:rPr lang="en-US" sz="2000" b="1" dirty="0"/>
              <a:t>Neni 181 </a:t>
            </a:r>
            <a:r>
              <a:rPr lang="en-US" sz="2000" b="1" dirty="0" err="1"/>
              <a:t>i</a:t>
            </a:r>
            <a:r>
              <a:rPr lang="en-US" sz="2000" b="1" dirty="0"/>
              <a:t> </a:t>
            </a:r>
            <a:r>
              <a:rPr lang="en-US" sz="2000" b="1" dirty="0" err="1"/>
              <a:t>K.Pr.Penale</a:t>
            </a:r>
            <a:r>
              <a:rPr lang="en-US" sz="2000" b="1" dirty="0"/>
              <a:t> – </a:t>
            </a:r>
            <a:r>
              <a:rPr lang="en-US" sz="2000" b="1" dirty="0" err="1"/>
              <a:t>Përjashtimi</a:t>
            </a:r>
            <a:r>
              <a:rPr lang="en-US" sz="2000" b="1" dirty="0"/>
              <a:t> </a:t>
            </a:r>
            <a:r>
              <a:rPr lang="en-US" sz="2000" b="1" dirty="0" err="1"/>
              <a:t>i</a:t>
            </a:r>
            <a:r>
              <a:rPr lang="en-US" sz="2000" b="1" dirty="0"/>
              <a:t> </a:t>
            </a:r>
            <a:r>
              <a:rPr lang="en-US" sz="2000" b="1" dirty="0" err="1"/>
              <a:t>eksperti</a:t>
            </a:r>
            <a:r>
              <a:rPr lang="en-US" sz="2000" b="1" dirty="0"/>
              <a:t>:</a:t>
            </a:r>
          </a:p>
          <a:p>
            <a:pPr algn="just"/>
            <a:r>
              <a:rPr lang="en-US" sz="2000" b="0" i="0" u="none" strike="noStrike" baseline="0" dirty="0"/>
              <a:t>1. </a:t>
            </a:r>
            <a:r>
              <a:rPr lang="en-US" sz="2000" b="0" i="0" u="none" strike="noStrike" baseline="0" dirty="0" err="1"/>
              <a:t>Palët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mund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të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kërkojnë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përjashtimin</a:t>
            </a:r>
            <a:r>
              <a:rPr lang="en-US" sz="2000" b="0" i="0" u="none" strike="noStrike" baseline="0" dirty="0"/>
              <a:t> e </a:t>
            </a:r>
            <a:r>
              <a:rPr lang="en-US" sz="2000" b="0" i="0" u="none" strike="noStrike" baseline="0" dirty="0" err="1"/>
              <a:t>ekspertit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në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rastet</a:t>
            </a:r>
            <a:r>
              <a:rPr lang="en-US" sz="2000" b="0" i="0" u="none" strike="noStrike" baseline="0" dirty="0"/>
              <a:t> e </a:t>
            </a:r>
            <a:r>
              <a:rPr lang="en-US" sz="2000" b="0" i="0" u="none" strike="noStrike" baseline="0" dirty="0" err="1"/>
              <a:t>parashikuara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nga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ky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Kod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për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përjashtimin</a:t>
            </a:r>
            <a:r>
              <a:rPr lang="en-US" sz="2000" b="0" i="0" u="none" strike="noStrike" baseline="0" dirty="0"/>
              <a:t> e </a:t>
            </a:r>
            <a:r>
              <a:rPr lang="en-US" sz="2000" b="0" i="0" u="none" strike="noStrike" baseline="0" dirty="0" err="1"/>
              <a:t>gjyqtarit</a:t>
            </a:r>
            <a:r>
              <a:rPr lang="en-US" sz="2000" b="0" i="0" u="none" strike="noStrike" baseline="0" dirty="0"/>
              <a:t>.</a:t>
            </a:r>
          </a:p>
          <a:p>
            <a:pPr algn="just"/>
            <a:r>
              <a:rPr lang="en-US" sz="2000" b="0" i="0" u="none" strike="noStrike" baseline="0" dirty="0"/>
              <a:t>2. Kur </a:t>
            </a:r>
            <a:r>
              <a:rPr lang="en-US" sz="2000" b="0" i="0" u="none" strike="noStrike" baseline="0" dirty="0" err="1"/>
              <a:t>ekziston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një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shkak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përjashtimi</a:t>
            </a:r>
            <a:r>
              <a:rPr lang="en-US" sz="2000" b="0" i="0" u="none" strike="noStrike" baseline="0" dirty="0"/>
              <a:t>, </a:t>
            </a:r>
            <a:r>
              <a:rPr lang="en-US" sz="2000" b="0" i="0" u="none" strike="noStrike" baseline="0" dirty="0" err="1"/>
              <a:t>eksperti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është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i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detyruar</a:t>
            </a:r>
            <a:r>
              <a:rPr lang="en-US" sz="2000" b="0" i="0" u="none" strike="noStrike" baseline="0" dirty="0"/>
              <a:t> ta </a:t>
            </a:r>
            <a:r>
              <a:rPr lang="en-US" sz="2000" b="0" i="0" u="none" strike="noStrike" baseline="0" dirty="0" err="1"/>
              <a:t>deklarojë</a:t>
            </a:r>
            <a:r>
              <a:rPr lang="en-US" sz="2000" b="0" i="0" u="none" strike="noStrike" baseline="0" dirty="0"/>
              <a:t>.</a:t>
            </a:r>
          </a:p>
          <a:p>
            <a:pPr algn="just"/>
            <a:r>
              <a:rPr lang="en-US" sz="2000" b="0" i="0" u="none" strike="noStrike" baseline="0" dirty="0"/>
              <a:t>3. </a:t>
            </a:r>
            <a:r>
              <a:rPr lang="en-US" sz="2000" b="0" i="0" u="none" strike="noStrike" baseline="0" dirty="0" err="1"/>
              <a:t>Deklarimi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i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shkakut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të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përjashtimit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nga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vetë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eksperti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ose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kërkimi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i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përjashtimit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nga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palët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mund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të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paraqiten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derisa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të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mos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jetë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bërë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caktimi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i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detyrës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dhe</a:t>
            </a:r>
            <a:r>
              <a:rPr lang="en-US" sz="2000" b="0" i="0" u="none" strike="noStrike" baseline="0" dirty="0"/>
              <a:t>, </a:t>
            </a:r>
            <a:r>
              <a:rPr lang="en-US" sz="2000" b="0" i="0" u="none" strike="noStrike" baseline="0" dirty="0" err="1"/>
              <a:t>kur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shkaqet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kanë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lindur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aty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për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aty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ose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janë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njohur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më</a:t>
            </a:r>
            <a:r>
              <a:rPr lang="en-US" sz="2000" b="0" i="0" u="none" strike="noStrike" baseline="0" dirty="0"/>
              <a:t> pas, para se </a:t>
            </a:r>
            <a:r>
              <a:rPr lang="en-US" sz="2000" b="0" i="0" u="none" strike="noStrike" baseline="0" dirty="0" err="1"/>
              <a:t>eksperti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të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ketë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dhënë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mendimin</a:t>
            </a:r>
            <a:r>
              <a:rPr lang="en-US" sz="2000" b="0" i="0" u="none" strike="noStrike" baseline="0" dirty="0"/>
              <a:t> e </a:t>
            </a:r>
            <a:r>
              <a:rPr lang="en-US" sz="2000" b="0" i="0" u="none" strike="noStrike" baseline="0" dirty="0" err="1"/>
              <a:t>tij</a:t>
            </a:r>
            <a:r>
              <a:rPr lang="en-US" sz="2000" b="0" i="0" u="none" strike="noStrike" baseline="0" dirty="0"/>
              <a:t>.</a:t>
            </a:r>
          </a:p>
          <a:p>
            <a:pPr algn="just"/>
            <a:r>
              <a:rPr lang="en-US" sz="2000" b="0" i="0" u="none" strike="noStrike" baseline="0" dirty="0"/>
              <a:t>4. </a:t>
            </a:r>
            <a:r>
              <a:rPr lang="en-US" sz="2000" b="0" i="0" u="none" strike="noStrike" baseline="0" dirty="0" err="1"/>
              <a:t>Mbi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deklarimin</a:t>
            </a:r>
            <a:r>
              <a:rPr lang="en-US" sz="2000" b="0" i="0" u="none" strike="noStrike" baseline="0" dirty="0"/>
              <a:t> e </a:t>
            </a:r>
            <a:r>
              <a:rPr lang="en-US" sz="2000" b="0" i="0" u="none" strike="noStrike" baseline="0" dirty="0" err="1"/>
              <a:t>ekspertit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për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përjashtim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ose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të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kërkesës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për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përjashtimin</a:t>
            </a:r>
            <a:r>
              <a:rPr lang="en-US" sz="2000" b="0" i="0" u="none" strike="noStrike" baseline="0" dirty="0"/>
              <a:t> e </a:t>
            </a:r>
            <a:r>
              <a:rPr lang="en-US" sz="2000" b="0" i="0" u="none" strike="noStrike" baseline="0" dirty="0" err="1"/>
              <a:t>tij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vendos</a:t>
            </a:r>
            <a:r>
              <a:rPr lang="en-US" sz="2000" b="0" i="0" u="none" strike="noStrike" baseline="0" dirty="0"/>
              <a:t>, me </a:t>
            </a:r>
            <a:r>
              <a:rPr lang="en-US" sz="2000" b="0" i="0" u="none" strike="noStrike" baseline="0" dirty="0" err="1"/>
              <a:t>urdhër</a:t>
            </a:r>
            <a:r>
              <a:rPr lang="en-US" sz="2000" b="0" i="0" u="none" strike="noStrike" baseline="0" dirty="0"/>
              <a:t>, </a:t>
            </a:r>
            <a:r>
              <a:rPr lang="en-US" sz="2000" b="0" i="0" u="none" strike="noStrike" baseline="0" dirty="0" err="1"/>
              <a:t>organi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procedues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që</a:t>
            </a:r>
            <a:r>
              <a:rPr lang="en-US" sz="2000" b="0" i="0" u="none" strike="noStrike" baseline="0" dirty="0"/>
              <a:t> ka </a:t>
            </a:r>
            <a:r>
              <a:rPr lang="en-US" sz="2000" b="0" i="0" u="none" strike="noStrike" baseline="0" dirty="0" err="1"/>
              <a:t>caktuar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ekspertimin</a:t>
            </a:r>
            <a:r>
              <a:rPr lang="en-US" sz="2000" b="0" i="0" u="none" strike="noStrike" baseline="0" dirty="0"/>
              <a:t>.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969404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F5BEE8-AC1F-EE83-44A6-0309E64C5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b="1" dirty="0" err="1"/>
              <a:t>Përjashtimi</a:t>
            </a:r>
            <a:r>
              <a:rPr lang="en-US" sz="3200" b="1" dirty="0"/>
              <a:t> </a:t>
            </a:r>
            <a:r>
              <a:rPr lang="en-US" sz="3200" b="1" dirty="0" err="1"/>
              <a:t>i</a:t>
            </a:r>
            <a:r>
              <a:rPr lang="en-US" sz="3200" b="1" dirty="0"/>
              <a:t> </a:t>
            </a:r>
            <a:r>
              <a:rPr lang="en-US" sz="3200" b="1" dirty="0" err="1"/>
              <a:t>ekspertit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A4351B-CAC2-D74A-8034-3040C38EB3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440" y="2392680"/>
            <a:ext cx="11178540" cy="4198620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 err="1"/>
              <a:t>Vendimi</a:t>
            </a:r>
            <a:r>
              <a:rPr lang="en-US" b="1" dirty="0"/>
              <a:t> nr. 26431/2003</a:t>
            </a:r>
            <a:r>
              <a:rPr lang="it-IT" sz="1800" b="1" dirty="0">
                <a:effectLst/>
                <a:ea typeface="Calibri" panose="020F0502020204030204" pitchFamily="34" charset="0"/>
              </a:rPr>
              <a:t> i Kolegjit Penal të Gjykatës Supreme të Kasacionit të Republikë së Italisë:</a:t>
            </a:r>
            <a:endParaRPr lang="en-US" dirty="0"/>
          </a:p>
          <a:p>
            <a:pPr algn="just"/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çështjen</a:t>
            </a:r>
            <a:r>
              <a:rPr lang="en-US" dirty="0"/>
              <a:t> e </a:t>
            </a:r>
            <a:r>
              <a:rPr lang="en-US" dirty="0" err="1"/>
              <a:t>përjashtimit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ekspertit</a:t>
            </a:r>
            <a:r>
              <a:rPr lang="en-US" dirty="0"/>
              <a:t>, </a:t>
            </a:r>
            <a:r>
              <a:rPr lang="en-US" dirty="0" err="1"/>
              <a:t>neni</a:t>
            </a:r>
            <a:r>
              <a:rPr lang="en-US" dirty="0"/>
              <a:t> 223, </a:t>
            </a:r>
            <a:r>
              <a:rPr lang="en-US" dirty="0" err="1"/>
              <a:t>paragrafi</a:t>
            </a:r>
            <a:r>
              <a:rPr lang="en-US" dirty="0"/>
              <a:t> 5, </a:t>
            </a:r>
            <a:r>
              <a:rPr lang="en-US" dirty="0" err="1"/>
              <a:t>i</a:t>
            </a:r>
            <a:r>
              <a:rPr lang="en-US" dirty="0"/>
              <a:t> K.P.P.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përcaktimin</a:t>
            </a:r>
            <a:r>
              <a:rPr lang="en-US" dirty="0"/>
              <a:t> "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aq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janë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zbatueshme</a:t>
            </a:r>
            <a:r>
              <a:rPr lang="en-US" dirty="0"/>
              <a:t>“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rregullave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përjashtimit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gjyqtarit</a:t>
            </a:r>
            <a:r>
              <a:rPr lang="en-US" dirty="0"/>
              <a:t>, </a:t>
            </a:r>
            <a:r>
              <a:rPr lang="en-US" dirty="0" err="1"/>
              <a:t>nuk</a:t>
            </a:r>
            <a:r>
              <a:rPr lang="en-US" dirty="0"/>
              <a:t> </a:t>
            </a:r>
            <a:r>
              <a:rPr lang="en-US" dirty="0" err="1"/>
              <a:t>përjashton</a:t>
            </a:r>
            <a:r>
              <a:rPr lang="en-US" dirty="0"/>
              <a:t> me </a:t>
            </a:r>
            <a:r>
              <a:rPr lang="en-US" dirty="0" err="1"/>
              <a:t>këtë</a:t>
            </a:r>
            <a:r>
              <a:rPr lang="en-US" dirty="0"/>
              <a:t> </a:t>
            </a:r>
            <a:r>
              <a:rPr lang="en-US" dirty="0" err="1"/>
              <a:t>rezerve</a:t>
            </a:r>
            <a:r>
              <a:rPr lang="en-US" dirty="0"/>
              <a:t> </a:t>
            </a:r>
            <a:r>
              <a:rPr lang="en-US" dirty="0" err="1"/>
              <a:t>rregullat</a:t>
            </a:r>
            <a:r>
              <a:rPr lang="en-US" dirty="0"/>
              <a:t> </a:t>
            </a:r>
            <a:r>
              <a:rPr lang="en-US" dirty="0" err="1"/>
              <a:t>që</a:t>
            </a:r>
            <a:r>
              <a:rPr lang="en-US" dirty="0"/>
              <a:t> </a:t>
            </a:r>
            <a:r>
              <a:rPr lang="en-US" dirty="0" err="1"/>
              <a:t>lidhen</a:t>
            </a:r>
            <a:r>
              <a:rPr lang="en-US" dirty="0"/>
              <a:t> me </a:t>
            </a:r>
            <a:r>
              <a:rPr lang="en-US" dirty="0" err="1"/>
              <a:t>ankimin</a:t>
            </a:r>
            <a:r>
              <a:rPr lang="en-US" dirty="0"/>
              <a:t>, duke </a:t>
            </a:r>
            <a:r>
              <a:rPr lang="en-US" dirty="0" err="1"/>
              <a:t>pasur</a:t>
            </a:r>
            <a:r>
              <a:rPr lang="en-US" dirty="0"/>
              <a:t> </a:t>
            </a:r>
            <a:r>
              <a:rPr lang="en-US" dirty="0" err="1"/>
              <a:t>parasysh</a:t>
            </a:r>
            <a:r>
              <a:rPr lang="en-US" dirty="0"/>
              <a:t> se </a:t>
            </a:r>
            <a:r>
              <a:rPr lang="en-US" dirty="0" err="1"/>
              <a:t>kufiri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lartpërmendur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referohet</a:t>
            </a:r>
            <a:r>
              <a:rPr lang="en-US" dirty="0"/>
              <a:t>,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realitet</a:t>
            </a:r>
            <a:r>
              <a:rPr lang="en-US" dirty="0"/>
              <a:t>, </a:t>
            </a:r>
            <a:r>
              <a:rPr lang="en-US" dirty="0" err="1"/>
              <a:t>vetëm</a:t>
            </a:r>
            <a:r>
              <a:rPr lang="en-US" dirty="0"/>
              <a:t> </a:t>
            </a:r>
            <a:r>
              <a:rPr lang="en-US" dirty="0" err="1"/>
              <a:t>mundësisë</a:t>
            </a:r>
            <a:r>
              <a:rPr lang="en-US" dirty="0"/>
              <a:t> </a:t>
            </a:r>
            <a:r>
              <a:rPr lang="en-US" dirty="0" err="1"/>
              <a:t>që</a:t>
            </a:r>
            <a:r>
              <a:rPr lang="en-US" dirty="0"/>
              <a:t> </a:t>
            </a:r>
            <a:r>
              <a:rPr lang="en-US" dirty="0" err="1"/>
              <a:t>disa</a:t>
            </a:r>
            <a:r>
              <a:rPr lang="en-US" dirty="0"/>
              <a:t> </a:t>
            </a:r>
            <a:r>
              <a:rPr lang="en-US" dirty="0" err="1"/>
              <a:t>nga</a:t>
            </a:r>
            <a:r>
              <a:rPr lang="en-US" dirty="0"/>
              <a:t> </a:t>
            </a:r>
            <a:r>
              <a:rPr lang="en-US" dirty="0" err="1"/>
              <a:t>dispozitat</a:t>
            </a:r>
            <a:r>
              <a:rPr lang="en-US" dirty="0"/>
              <a:t> </a:t>
            </a:r>
            <a:r>
              <a:rPr lang="en-US" dirty="0" err="1"/>
              <a:t>që</a:t>
            </a:r>
            <a:r>
              <a:rPr lang="en-US" dirty="0"/>
              <a:t> </a:t>
            </a:r>
            <a:r>
              <a:rPr lang="en-US" dirty="0" err="1"/>
              <a:t>kanë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bëjnë</a:t>
            </a:r>
            <a:r>
              <a:rPr lang="en-US" dirty="0"/>
              <a:t> me </a:t>
            </a:r>
            <a:r>
              <a:rPr lang="en-US" dirty="0" err="1"/>
              <a:t>përjashtimin</a:t>
            </a:r>
            <a:r>
              <a:rPr lang="en-US" dirty="0"/>
              <a:t> e </a:t>
            </a:r>
            <a:r>
              <a:rPr lang="en-US" dirty="0" err="1"/>
              <a:t>gjyqtarit</a:t>
            </a:r>
            <a:r>
              <a:rPr lang="en-US" dirty="0"/>
              <a:t> </a:t>
            </a:r>
            <a:r>
              <a:rPr lang="en-US" dirty="0" err="1"/>
              <a:t>nuk</a:t>
            </a:r>
            <a:r>
              <a:rPr lang="en-US" dirty="0"/>
              <a:t> </a:t>
            </a:r>
            <a:r>
              <a:rPr lang="en-US" dirty="0" err="1"/>
              <a:t>janë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zbatueshme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situatën</a:t>
            </a:r>
            <a:r>
              <a:rPr lang="en-US" dirty="0"/>
              <a:t> e </a:t>
            </a:r>
            <a:r>
              <a:rPr lang="en-US" dirty="0" err="1"/>
              <a:t>ndryshme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ekspertit</a:t>
            </a:r>
            <a:r>
              <a:rPr lang="en-US" dirty="0"/>
              <a:t>.</a:t>
            </a:r>
          </a:p>
          <a:p>
            <a:r>
              <a:rPr lang="en-US" b="1" dirty="0" err="1"/>
              <a:t>Vendimi</a:t>
            </a:r>
            <a:r>
              <a:rPr lang="en-US" b="1" dirty="0"/>
              <a:t> nr. 7318/2010</a:t>
            </a:r>
            <a:r>
              <a:rPr lang="it-IT" sz="1800" b="1" dirty="0">
                <a:effectLst/>
                <a:ea typeface="Calibri" panose="020F0502020204030204" pitchFamily="34" charset="0"/>
              </a:rPr>
              <a:t> i Kolegjit Penal të Gjykatës Supreme të Kasacionit të Republikë së Italisë:</a:t>
            </a:r>
            <a:endParaRPr lang="en-US" dirty="0"/>
          </a:p>
          <a:p>
            <a:r>
              <a:rPr lang="en-US" dirty="0" err="1"/>
              <a:t>Vendimi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deklarimin</a:t>
            </a:r>
            <a:r>
              <a:rPr lang="en-US" dirty="0"/>
              <a:t> e </a:t>
            </a:r>
            <a:r>
              <a:rPr lang="en-US" dirty="0" err="1"/>
              <a:t>përjashtimit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ekspertit</a:t>
            </a:r>
            <a:r>
              <a:rPr lang="en-US" dirty="0"/>
              <a:t> </a:t>
            </a:r>
            <a:r>
              <a:rPr lang="en-US" dirty="0" err="1"/>
              <a:t>kërkon</a:t>
            </a:r>
            <a:r>
              <a:rPr lang="en-US" dirty="0"/>
              <a:t> </a:t>
            </a:r>
            <a:r>
              <a:rPr lang="en-US" dirty="0" err="1"/>
              <a:t>respektimin</a:t>
            </a:r>
            <a:r>
              <a:rPr lang="en-US" dirty="0"/>
              <a:t> e </a:t>
            </a:r>
            <a:r>
              <a:rPr lang="en-US" dirty="0" err="1"/>
              <a:t>ritit</a:t>
            </a:r>
            <a:r>
              <a:rPr lang="en-US" dirty="0"/>
              <a:t> </a:t>
            </a:r>
            <a:r>
              <a:rPr lang="en-US" dirty="0" err="1"/>
              <a:t>kameral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gjykimit</a:t>
            </a:r>
            <a:r>
              <a:rPr lang="en-US" dirty="0"/>
              <a:t>,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parashikuar</a:t>
            </a:r>
            <a:r>
              <a:rPr lang="en-US" dirty="0"/>
              <a:t> </a:t>
            </a:r>
            <a:r>
              <a:rPr lang="en-US" dirty="0" err="1"/>
              <a:t>nga</a:t>
            </a:r>
            <a:r>
              <a:rPr lang="en-US" dirty="0"/>
              <a:t> </a:t>
            </a:r>
            <a:r>
              <a:rPr lang="en-US" dirty="0" err="1"/>
              <a:t>neni</a:t>
            </a:r>
            <a:r>
              <a:rPr lang="en-US" dirty="0"/>
              <a:t> 127 </a:t>
            </a:r>
            <a:r>
              <a:rPr lang="en-US" dirty="0" err="1"/>
              <a:t>i</a:t>
            </a:r>
            <a:r>
              <a:rPr lang="en-US" dirty="0"/>
              <a:t> K.P.P.</a:t>
            </a:r>
          </a:p>
          <a:p>
            <a:r>
              <a:rPr lang="en-US" b="1" dirty="0" err="1"/>
              <a:t>Vendimi</a:t>
            </a:r>
            <a:r>
              <a:rPr lang="en-US" b="1" dirty="0"/>
              <a:t> nr. 6805/2015</a:t>
            </a:r>
            <a:r>
              <a:rPr lang="it-IT" sz="1800" b="1" dirty="0">
                <a:effectLst/>
                <a:ea typeface="Calibri" panose="020F0502020204030204" pitchFamily="34" charset="0"/>
              </a:rPr>
              <a:t> i Kolegjit Penal të Gjykatës Supreme të Kasacionit të Republikë së Italisë:</a:t>
            </a:r>
            <a:endParaRPr lang="en-US" dirty="0"/>
          </a:p>
          <a:p>
            <a:pPr algn="just"/>
            <a:r>
              <a:rPr lang="en-US" dirty="0" err="1"/>
              <a:t>Nuk</a:t>
            </a:r>
            <a:r>
              <a:rPr lang="en-US" dirty="0"/>
              <a:t> </a:t>
            </a:r>
            <a:r>
              <a:rPr lang="en-US" dirty="0" err="1"/>
              <a:t>përbën</a:t>
            </a:r>
            <a:r>
              <a:rPr lang="en-US" dirty="0"/>
              <a:t> </a:t>
            </a:r>
            <a:r>
              <a:rPr lang="en-US" dirty="0" err="1"/>
              <a:t>arsye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përjashtimin</a:t>
            </a:r>
            <a:r>
              <a:rPr lang="en-US" dirty="0"/>
              <a:t> e </a:t>
            </a:r>
            <a:r>
              <a:rPr lang="en-US" dirty="0" err="1"/>
              <a:t>ekspertit</a:t>
            </a:r>
            <a:r>
              <a:rPr lang="en-US" dirty="0"/>
              <a:t>, </a:t>
            </a:r>
            <a:r>
              <a:rPr lang="en-US" dirty="0" err="1"/>
              <a:t>sipas</a:t>
            </a:r>
            <a:r>
              <a:rPr lang="en-US" dirty="0"/>
              <a:t> </a:t>
            </a:r>
            <a:r>
              <a:rPr lang="en-US" dirty="0" err="1"/>
              <a:t>nenit</a:t>
            </a:r>
            <a:r>
              <a:rPr lang="en-US" dirty="0"/>
              <a:t> 36, </a:t>
            </a:r>
            <a:r>
              <a:rPr lang="en-US" dirty="0" err="1"/>
              <a:t>shkronjat</a:t>
            </a:r>
            <a:r>
              <a:rPr lang="en-US" dirty="0"/>
              <a:t> (a) </a:t>
            </a:r>
            <a:r>
              <a:rPr lang="en-US" dirty="0" err="1"/>
              <a:t>dhe</a:t>
            </a:r>
            <a:r>
              <a:rPr lang="en-US" dirty="0"/>
              <a:t> (d), </a:t>
            </a:r>
            <a:r>
              <a:rPr lang="en-US" dirty="0" err="1"/>
              <a:t>të</a:t>
            </a:r>
            <a:r>
              <a:rPr lang="en-US" dirty="0"/>
              <a:t> K.P.P. </a:t>
            </a:r>
            <a:r>
              <a:rPr lang="en-US" dirty="0" err="1"/>
              <a:t>fakti</a:t>
            </a:r>
            <a:r>
              <a:rPr lang="en-US" dirty="0"/>
              <a:t> </a:t>
            </a:r>
            <a:r>
              <a:rPr lang="en-US" dirty="0" err="1"/>
              <a:t>që</a:t>
            </a:r>
            <a:r>
              <a:rPr lang="en-US" dirty="0"/>
              <a:t> </a:t>
            </a:r>
            <a:r>
              <a:rPr lang="en-US" dirty="0" err="1"/>
              <a:t>ky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fundit</a:t>
            </a:r>
            <a:r>
              <a:rPr lang="en-US" dirty="0"/>
              <a:t> ka </a:t>
            </a:r>
            <a:r>
              <a:rPr lang="en-US" dirty="0" err="1"/>
              <a:t>qenë</a:t>
            </a:r>
            <a:r>
              <a:rPr lang="en-US" dirty="0"/>
              <a:t> </a:t>
            </a:r>
            <a:r>
              <a:rPr lang="en-US" dirty="0" err="1"/>
              <a:t>objekt</a:t>
            </a:r>
            <a:r>
              <a:rPr lang="en-US" dirty="0"/>
              <a:t> </a:t>
            </a:r>
            <a:r>
              <a:rPr lang="en-US" dirty="0" err="1"/>
              <a:t>kallëzimi</a:t>
            </a:r>
            <a:r>
              <a:rPr lang="en-US" dirty="0"/>
              <a:t> penal </a:t>
            </a:r>
            <a:r>
              <a:rPr lang="en-US" dirty="0" err="1"/>
              <a:t>nga</a:t>
            </a:r>
            <a:r>
              <a:rPr lang="en-US" dirty="0"/>
              <a:t> </a:t>
            </a:r>
            <a:r>
              <a:rPr lang="en-US" dirty="0" err="1"/>
              <a:t>pala</a:t>
            </a:r>
            <a:r>
              <a:rPr lang="en-US" dirty="0"/>
              <a:t> </a:t>
            </a:r>
            <a:r>
              <a:rPr lang="en-US" dirty="0" err="1"/>
              <a:t>kundërshtuese</a:t>
            </a:r>
            <a:r>
              <a:rPr lang="en-US" dirty="0"/>
              <a:t>, </a:t>
            </a:r>
            <a:r>
              <a:rPr lang="en-US" dirty="0" err="1"/>
              <a:t>pasi</a:t>
            </a:r>
            <a:r>
              <a:rPr lang="en-US" dirty="0"/>
              <a:t> </a:t>
            </a:r>
            <a:r>
              <a:rPr lang="en-US" dirty="0" err="1"/>
              <a:t>ndjenja</a:t>
            </a:r>
            <a:r>
              <a:rPr lang="en-US" dirty="0"/>
              <a:t> e </a:t>
            </a:r>
            <a:r>
              <a:rPr lang="en-US" dirty="0" err="1"/>
              <a:t>armiqësisë</a:t>
            </a:r>
            <a:r>
              <a:rPr lang="en-US" dirty="0"/>
              <a:t> </a:t>
            </a:r>
            <a:r>
              <a:rPr lang="en-US" dirty="0" err="1"/>
              <a:t>së</a:t>
            </a:r>
            <a:r>
              <a:rPr lang="en-US" dirty="0"/>
              <a:t> </a:t>
            </a:r>
            <a:r>
              <a:rPr lang="en-US" dirty="0" err="1"/>
              <a:t>rëndë</a:t>
            </a:r>
            <a:r>
              <a:rPr lang="en-US" dirty="0"/>
              <a:t>,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qenë</a:t>
            </a:r>
            <a:r>
              <a:rPr lang="en-US" dirty="0"/>
              <a:t> </a:t>
            </a:r>
            <a:r>
              <a:rPr lang="en-US" dirty="0" err="1"/>
              <a:t>paragjykuese</a:t>
            </a:r>
            <a:r>
              <a:rPr lang="en-US" dirty="0"/>
              <a:t>, </a:t>
            </a:r>
            <a:r>
              <a:rPr lang="en-US" dirty="0" err="1"/>
              <a:t>duhet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jetë</a:t>
            </a:r>
            <a:r>
              <a:rPr lang="en-US" dirty="0"/>
              <a:t> e </a:t>
            </a:r>
            <a:r>
              <a:rPr lang="en-US" dirty="0" err="1"/>
              <a:t>ndërsjellë</a:t>
            </a:r>
            <a:r>
              <a:rPr lang="en-US" dirty="0"/>
              <a:t>, </a:t>
            </a:r>
            <a:r>
              <a:rPr lang="en-US" dirty="0" err="1"/>
              <a:t>pra</a:t>
            </a:r>
            <a:r>
              <a:rPr lang="en-US" dirty="0"/>
              <a:t> </a:t>
            </a:r>
            <a:r>
              <a:rPr lang="en-US" dirty="0" err="1"/>
              <a:t>duhet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lindë</a:t>
            </a:r>
            <a:r>
              <a:rPr lang="en-US" dirty="0"/>
              <a:t> </a:t>
            </a:r>
            <a:r>
              <a:rPr lang="en-US" dirty="0" err="1"/>
              <a:t>ose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jetë</a:t>
            </a:r>
            <a:r>
              <a:rPr lang="en-US" dirty="0"/>
              <a:t> </a:t>
            </a:r>
            <a:r>
              <a:rPr lang="en-US" dirty="0" err="1"/>
              <a:t>reciproke</a:t>
            </a:r>
            <a:r>
              <a:rPr lang="en-US" dirty="0"/>
              <a:t> </a:t>
            </a:r>
            <a:r>
              <a:rPr lang="en-US" dirty="0" err="1"/>
              <a:t>nga</a:t>
            </a:r>
            <a:r>
              <a:rPr lang="en-US" dirty="0"/>
              <a:t> </a:t>
            </a:r>
            <a:r>
              <a:rPr lang="en-US" dirty="0" err="1"/>
              <a:t>eksperti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/>
              <a:t>duhet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burojë</a:t>
            </a:r>
            <a:r>
              <a:rPr lang="en-US" dirty="0"/>
              <a:t> </a:t>
            </a:r>
            <a:r>
              <a:rPr lang="en-US" dirty="0" err="1"/>
              <a:t>nga</a:t>
            </a:r>
            <a:r>
              <a:rPr lang="en-US" dirty="0"/>
              <a:t> </a:t>
            </a:r>
            <a:r>
              <a:rPr lang="en-US" dirty="0" err="1"/>
              <a:t>marrëdhënie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natyrës</a:t>
            </a:r>
            <a:r>
              <a:rPr lang="en-US" dirty="0"/>
              <a:t> private,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palidhura</a:t>
            </a:r>
            <a:r>
              <a:rPr lang="en-US" dirty="0"/>
              <a:t> me </a:t>
            </a:r>
            <a:r>
              <a:rPr lang="en-US" dirty="0" err="1"/>
              <a:t>gjykimin</a:t>
            </a:r>
            <a:r>
              <a:rPr lang="en-US" dirty="0"/>
              <a:t>,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cilat</a:t>
            </a:r>
            <a:r>
              <a:rPr lang="en-US" dirty="0"/>
              <a:t> </a:t>
            </a:r>
            <a:r>
              <a:rPr lang="en-US" dirty="0" err="1"/>
              <a:t>nuk</a:t>
            </a:r>
            <a:r>
              <a:rPr lang="en-US" dirty="0"/>
              <a:t> </a:t>
            </a:r>
            <a:r>
              <a:rPr lang="en-US" dirty="0" err="1"/>
              <a:t>mund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nxirren</a:t>
            </a:r>
            <a:r>
              <a:rPr lang="en-US" dirty="0"/>
              <a:t> </a:t>
            </a:r>
            <a:r>
              <a:rPr lang="en-US" dirty="0" err="1"/>
              <a:t>nga</a:t>
            </a:r>
            <a:r>
              <a:rPr lang="en-US" dirty="0"/>
              <a:t> </a:t>
            </a:r>
            <a:r>
              <a:rPr lang="en-US" dirty="0" err="1"/>
              <a:t>trajtimi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thjeshtë</a:t>
            </a:r>
            <a:r>
              <a:rPr lang="en-US" dirty="0"/>
              <a:t> </a:t>
            </a:r>
            <a:r>
              <a:rPr lang="en-US" dirty="0" err="1"/>
              <a:t>që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rezervohet</a:t>
            </a:r>
            <a:r>
              <a:rPr lang="en-US" dirty="0"/>
              <a:t> </a:t>
            </a:r>
            <a:r>
              <a:rPr lang="en-US" dirty="0" err="1"/>
              <a:t>palës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; </a:t>
            </a:r>
            <a:r>
              <a:rPr lang="en-US" dirty="0" err="1"/>
              <a:t>ndërsa</a:t>
            </a:r>
            <a:r>
              <a:rPr lang="en-US" dirty="0"/>
              <a:t> </a:t>
            </a:r>
            <a:r>
              <a:rPr lang="en-US" dirty="0" err="1"/>
              <a:t>interesi</a:t>
            </a:r>
            <a:r>
              <a:rPr lang="en-US" dirty="0"/>
              <a:t> personal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shkak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përjashtimit</a:t>
            </a:r>
            <a:r>
              <a:rPr lang="en-US" dirty="0"/>
              <a:t> </a:t>
            </a:r>
            <a:r>
              <a:rPr lang="en-US" dirty="0" err="1"/>
              <a:t>duhet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kufizohet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ndikimin</a:t>
            </a:r>
            <a:r>
              <a:rPr lang="en-US" dirty="0"/>
              <a:t> </a:t>
            </a:r>
            <a:r>
              <a:rPr lang="en-US" dirty="0" err="1"/>
              <a:t>që</a:t>
            </a:r>
            <a:r>
              <a:rPr lang="en-US" dirty="0"/>
              <a:t> </a:t>
            </a:r>
            <a:r>
              <a:rPr lang="en-US" dirty="0" err="1"/>
              <a:t>mund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ketë</a:t>
            </a:r>
            <a:r>
              <a:rPr lang="en-US" dirty="0"/>
              <a:t> </a:t>
            </a:r>
            <a:r>
              <a:rPr lang="en-US" dirty="0" err="1"/>
              <a:t>zgjidhja</a:t>
            </a:r>
            <a:r>
              <a:rPr lang="en-US" dirty="0"/>
              <a:t> e </a:t>
            </a:r>
            <a:r>
              <a:rPr lang="en-US" dirty="0" err="1"/>
              <a:t>mosmarrëveshjes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një</a:t>
            </a:r>
            <a:r>
              <a:rPr lang="en-US" dirty="0"/>
              <a:t> </a:t>
            </a:r>
            <a:r>
              <a:rPr lang="en-US" dirty="0" err="1"/>
              <a:t>kuptim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caktuar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sferën</a:t>
            </a:r>
            <a:r>
              <a:rPr lang="en-US" dirty="0"/>
              <a:t> </a:t>
            </a:r>
            <a:r>
              <a:rPr lang="en-US" dirty="0" err="1"/>
              <a:t>pasurore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kundërshtuesit</a:t>
            </a:r>
            <a:r>
              <a:rPr lang="en-US" dirty="0"/>
              <a:t>, </a:t>
            </a:r>
            <a:r>
              <a:rPr lang="en-US" dirty="0" err="1"/>
              <a:t>gjë</a:t>
            </a:r>
            <a:r>
              <a:rPr lang="en-US" dirty="0"/>
              <a:t> </a:t>
            </a:r>
            <a:r>
              <a:rPr lang="en-US" dirty="0" err="1"/>
              <a:t>që</a:t>
            </a:r>
            <a:r>
              <a:rPr lang="en-US" dirty="0"/>
              <a:t> </a:t>
            </a:r>
            <a:r>
              <a:rPr lang="en-US" dirty="0" err="1"/>
              <a:t>nuk</a:t>
            </a:r>
            <a:r>
              <a:rPr lang="en-US" dirty="0"/>
              <a:t> </a:t>
            </a:r>
            <a:r>
              <a:rPr lang="en-US" dirty="0" err="1"/>
              <a:t>rrjedh</a:t>
            </a:r>
            <a:r>
              <a:rPr lang="en-US" dirty="0"/>
              <a:t> </a:t>
            </a:r>
            <a:r>
              <a:rPr lang="en-US" dirty="0" err="1"/>
              <a:t>nga</a:t>
            </a:r>
            <a:r>
              <a:rPr lang="en-US" dirty="0"/>
              <a:t> </a:t>
            </a:r>
            <a:r>
              <a:rPr lang="en-US" dirty="0" err="1"/>
              <a:t>paraqitja</a:t>
            </a:r>
            <a:r>
              <a:rPr lang="en-US" dirty="0"/>
              <a:t> e </a:t>
            </a:r>
            <a:r>
              <a:rPr lang="en-US" dirty="0" err="1"/>
              <a:t>ankesës</a:t>
            </a:r>
            <a:r>
              <a:rPr lang="en-US" dirty="0"/>
              <a:t> </a:t>
            </a:r>
            <a:r>
              <a:rPr lang="en-US" dirty="0" err="1"/>
              <a:t>kundër</a:t>
            </a:r>
            <a:r>
              <a:rPr lang="en-US" dirty="0"/>
              <a:t> </a:t>
            </a:r>
            <a:r>
              <a:rPr lang="en-US" dirty="0" err="1"/>
              <a:t>ekspertit</a:t>
            </a:r>
            <a:r>
              <a:rPr lang="en-US" dirty="0"/>
              <a:t>.</a:t>
            </a:r>
          </a:p>
          <a:p>
            <a:r>
              <a:rPr lang="en-US" b="1" dirty="0" err="1"/>
              <a:t>Vendimi</a:t>
            </a:r>
            <a:r>
              <a:rPr lang="en-US" b="1" dirty="0"/>
              <a:t> nr. 2356/2017</a:t>
            </a:r>
            <a:r>
              <a:rPr lang="it-IT" sz="1800" b="1" dirty="0">
                <a:effectLst/>
                <a:ea typeface="Calibri" panose="020F0502020204030204" pitchFamily="34" charset="0"/>
              </a:rPr>
              <a:t> i Kolegjit Penal të Gjykatës Supreme të Kasacionit të Republikë së Italisë:</a:t>
            </a:r>
            <a:endParaRPr lang="en-US" dirty="0"/>
          </a:p>
          <a:p>
            <a:pPr algn="just"/>
            <a:r>
              <a:rPr lang="en-US" dirty="0" err="1"/>
              <a:t>Lidhur</a:t>
            </a:r>
            <a:r>
              <a:rPr lang="en-US" dirty="0"/>
              <a:t> me </a:t>
            </a:r>
            <a:r>
              <a:rPr lang="en-US" dirty="0" err="1"/>
              <a:t>kohën</a:t>
            </a:r>
            <a:r>
              <a:rPr lang="en-US" dirty="0"/>
              <a:t> se </a:t>
            </a:r>
            <a:r>
              <a:rPr lang="en-US" dirty="0" err="1"/>
              <a:t>kur</a:t>
            </a:r>
            <a:r>
              <a:rPr lang="en-US" dirty="0"/>
              <a:t> </a:t>
            </a:r>
            <a:r>
              <a:rPr lang="en-US" dirty="0" err="1"/>
              <a:t>duhet</a:t>
            </a:r>
            <a:r>
              <a:rPr lang="en-US" dirty="0"/>
              <a:t> </a:t>
            </a:r>
            <a:r>
              <a:rPr lang="en-US" dirty="0" err="1"/>
              <a:t>kërkuar</a:t>
            </a:r>
            <a:r>
              <a:rPr lang="en-US" dirty="0"/>
              <a:t> </a:t>
            </a:r>
            <a:r>
              <a:rPr lang="en-US" dirty="0" err="1"/>
              <a:t>përjashtimi</a:t>
            </a:r>
            <a:r>
              <a:rPr lang="en-US" dirty="0"/>
              <a:t> I </a:t>
            </a:r>
            <a:r>
              <a:rPr lang="en-US" dirty="0" err="1"/>
              <a:t>ekspertit</a:t>
            </a:r>
            <a:r>
              <a:rPr lang="en-US" dirty="0"/>
              <a:t>, </a:t>
            </a:r>
            <a:r>
              <a:rPr lang="en-US" dirty="0" err="1"/>
              <a:t>deklarimi</a:t>
            </a:r>
            <a:r>
              <a:rPr lang="en-US" dirty="0"/>
              <a:t> </a:t>
            </a:r>
            <a:r>
              <a:rPr lang="en-US" dirty="0" err="1"/>
              <a:t>përkatës</a:t>
            </a:r>
            <a:r>
              <a:rPr lang="en-US" dirty="0"/>
              <a:t> </a:t>
            </a:r>
            <a:r>
              <a:rPr lang="en-US" dirty="0" err="1"/>
              <a:t>duhet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bëhet</a:t>
            </a:r>
            <a:r>
              <a:rPr lang="en-US" dirty="0"/>
              <a:t> </a:t>
            </a:r>
            <a:r>
              <a:rPr lang="en-US" dirty="0" err="1"/>
              <a:t>përpara</a:t>
            </a:r>
            <a:r>
              <a:rPr lang="en-US" dirty="0"/>
              <a:t> </a:t>
            </a:r>
            <a:r>
              <a:rPr lang="en-US" dirty="0" err="1"/>
              <a:t>dhënies</a:t>
            </a:r>
            <a:r>
              <a:rPr lang="en-US" dirty="0"/>
              <a:t> </a:t>
            </a:r>
            <a:r>
              <a:rPr lang="en-US" dirty="0" err="1"/>
              <a:t>së</a:t>
            </a:r>
            <a:r>
              <a:rPr lang="en-US" dirty="0"/>
              <a:t> </a:t>
            </a:r>
            <a:r>
              <a:rPr lang="en-US" dirty="0" err="1"/>
              <a:t>mendimit</a:t>
            </a:r>
            <a:r>
              <a:rPr lang="en-US" dirty="0"/>
              <a:t> </a:t>
            </a:r>
            <a:r>
              <a:rPr lang="en-US" dirty="0" err="1"/>
              <a:t>nga</a:t>
            </a:r>
            <a:r>
              <a:rPr lang="en-US" dirty="0"/>
              <a:t> ana e </a:t>
            </a:r>
            <a:r>
              <a:rPr lang="en-US" dirty="0" err="1"/>
              <a:t>ekspertit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shprehur</a:t>
            </a:r>
            <a:r>
              <a:rPr lang="en-US" dirty="0"/>
              <a:t> me </a:t>
            </a:r>
            <a:r>
              <a:rPr lang="en-US" dirty="0" err="1"/>
              <a:t>depozitimin</a:t>
            </a:r>
            <a:r>
              <a:rPr lang="en-US" dirty="0"/>
              <a:t> e </a:t>
            </a:r>
            <a:r>
              <a:rPr lang="en-US" dirty="0" err="1"/>
              <a:t>raportit</a:t>
            </a:r>
            <a:r>
              <a:rPr lang="en-US" dirty="0"/>
              <a:t> </a:t>
            </a:r>
            <a:r>
              <a:rPr lang="en-US" dirty="0" err="1"/>
              <a:t>përkatës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 jo pas </a:t>
            </a:r>
            <a:r>
              <a:rPr lang="en-US" dirty="0" err="1"/>
              <a:t>pyetjes</a:t>
            </a:r>
            <a:r>
              <a:rPr lang="en-US" dirty="0"/>
              <a:t> </a:t>
            </a:r>
            <a:r>
              <a:rPr lang="en-US" dirty="0" err="1"/>
              <a:t>së</a:t>
            </a:r>
            <a:r>
              <a:rPr lang="en-US" dirty="0"/>
              <a:t> </a:t>
            </a:r>
            <a:r>
              <a:rPr lang="en-US" dirty="0" err="1"/>
              <a:t>tij</a:t>
            </a:r>
            <a:r>
              <a:rPr lang="en-US" dirty="0"/>
              <a:t>,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parashikuar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nenin</a:t>
            </a:r>
            <a:r>
              <a:rPr lang="en-US" dirty="0"/>
              <a:t> 511, </a:t>
            </a:r>
            <a:r>
              <a:rPr lang="en-US" dirty="0" err="1"/>
              <a:t>paragrafi</a:t>
            </a:r>
            <a:r>
              <a:rPr lang="en-US" dirty="0"/>
              <a:t> 3, </a:t>
            </a:r>
            <a:r>
              <a:rPr lang="en-US" dirty="0" err="1"/>
              <a:t>të</a:t>
            </a:r>
            <a:r>
              <a:rPr lang="en-US" dirty="0"/>
              <a:t> K.P.P., duke u </a:t>
            </a:r>
            <a:r>
              <a:rPr lang="en-US" dirty="0" err="1"/>
              <a:t>shmangur</a:t>
            </a:r>
            <a:r>
              <a:rPr lang="en-US" dirty="0"/>
              <a:t> </a:t>
            </a:r>
            <a:r>
              <a:rPr lang="en-US" dirty="0" err="1"/>
              <a:t>që</a:t>
            </a:r>
            <a:r>
              <a:rPr lang="en-US" dirty="0"/>
              <a:t> </a:t>
            </a:r>
            <a:r>
              <a:rPr lang="en-US" dirty="0" err="1"/>
              <a:t>kërkimi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përjashtimit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ekspertit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mund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ndikohet</a:t>
            </a:r>
            <a:r>
              <a:rPr lang="en-US" dirty="0"/>
              <a:t> </a:t>
            </a:r>
            <a:r>
              <a:rPr lang="en-US" dirty="0" err="1"/>
              <a:t>nga</a:t>
            </a:r>
            <a:r>
              <a:rPr lang="en-US" dirty="0"/>
              <a:t> </a:t>
            </a:r>
            <a:r>
              <a:rPr lang="en-US" dirty="0" err="1"/>
              <a:t>mendimi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shprehur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934709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357F9-72FC-02E6-DDAC-2B1633285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b="1" dirty="0" err="1"/>
              <a:t>Veprimet</a:t>
            </a:r>
            <a:r>
              <a:rPr lang="en-US" sz="3200" b="1" dirty="0"/>
              <a:t> e </a:t>
            </a:r>
            <a:r>
              <a:rPr lang="en-US" sz="3200" b="1" dirty="0" err="1"/>
              <a:t>ekspertit</a:t>
            </a:r>
            <a:endParaRPr lang="en-US" sz="32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2B1D6D-7762-C7EC-BC5F-58593B0764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445" y="2408903"/>
            <a:ext cx="11218607" cy="4198374"/>
          </a:xfrm>
        </p:spPr>
        <p:txBody>
          <a:bodyPr>
            <a:noAutofit/>
          </a:bodyPr>
          <a:lstStyle/>
          <a:p>
            <a:pPr algn="just"/>
            <a:r>
              <a:rPr lang="en-US" sz="2000" b="1" dirty="0"/>
              <a:t>Neni 184 – </a:t>
            </a:r>
            <a:r>
              <a:rPr lang="en-US" sz="2000" b="1" dirty="0" err="1"/>
              <a:t>Veprimet</a:t>
            </a:r>
            <a:r>
              <a:rPr lang="en-US" sz="2000" b="1" dirty="0"/>
              <a:t> e </a:t>
            </a:r>
            <a:r>
              <a:rPr lang="en-US" sz="2000" b="1" dirty="0" err="1"/>
              <a:t>ekspertit</a:t>
            </a:r>
            <a:r>
              <a:rPr lang="en-US" sz="2000" b="1" dirty="0"/>
              <a:t>:</a:t>
            </a:r>
          </a:p>
          <a:p>
            <a:pPr algn="just"/>
            <a:r>
              <a:rPr lang="en-US" sz="2000" b="0" i="0" u="none" strike="noStrike" baseline="0" dirty="0"/>
              <a:t>1. </a:t>
            </a:r>
            <a:r>
              <a:rPr lang="en-US" sz="2000" b="0" i="0" u="none" strike="noStrike" baseline="0" dirty="0" err="1"/>
              <a:t>Për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t’iu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përgjigjur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kërkesave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të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ekspertimit</a:t>
            </a:r>
            <a:r>
              <a:rPr lang="en-US" sz="2000" b="0" i="0" u="none" strike="noStrike" baseline="0" dirty="0"/>
              <a:t>, </a:t>
            </a:r>
            <a:r>
              <a:rPr lang="en-US" sz="2000" b="0" i="0" u="none" strike="noStrike" baseline="0" dirty="0" err="1"/>
              <a:t>eksperti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mund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të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autorizohet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nga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organi</a:t>
            </a:r>
            <a:r>
              <a:rPr lang="en-US" sz="2000" dirty="0"/>
              <a:t> </a:t>
            </a:r>
            <a:r>
              <a:rPr lang="en-US" sz="2000" b="0" i="0" u="none" strike="noStrike" baseline="0" dirty="0" err="1"/>
              <a:t>procedues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që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të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shohë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aktet</a:t>
            </a:r>
            <a:r>
              <a:rPr lang="en-US" sz="2000" b="0" i="0" u="none" strike="noStrike" baseline="0" dirty="0"/>
              <a:t>, </a:t>
            </a:r>
            <a:r>
              <a:rPr lang="en-US" sz="2000" b="0" i="0" u="none" strike="noStrike" baseline="0" dirty="0" err="1"/>
              <a:t>dokumentet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dhe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gjithçka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që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përfshihet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në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fashikullin</a:t>
            </a:r>
            <a:r>
              <a:rPr lang="en-US" sz="2000" b="0" i="0" u="none" strike="noStrike" baseline="0" dirty="0"/>
              <a:t> e </a:t>
            </a:r>
            <a:r>
              <a:rPr lang="en-US" sz="2000" b="0" i="0" u="none" strike="noStrike" baseline="0" dirty="0" err="1"/>
              <a:t>prokurorit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ose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të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gjykatës</a:t>
            </a:r>
            <a:r>
              <a:rPr lang="en-US" sz="2000" b="0" i="0" u="none" strike="noStrike" baseline="0" dirty="0"/>
              <a:t>.</a:t>
            </a:r>
          </a:p>
          <a:p>
            <a:pPr algn="just"/>
            <a:r>
              <a:rPr lang="en-US" sz="2000" b="0" i="0" u="none" strike="noStrike" baseline="0" dirty="0"/>
              <a:t>2. </a:t>
            </a:r>
            <a:r>
              <a:rPr lang="en-US" sz="2000" b="0" i="0" u="none" strike="noStrike" baseline="0" dirty="0" err="1"/>
              <a:t>Eksperti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mund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të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autorizohet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të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marrë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pjesë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edhe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në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pyetjen</a:t>
            </a:r>
            <a:r>
              <a:rPr lang="en-US" sz="2000" b="0" i="0" u="none" strike="noStrike" baseline="0" dirty="0"/>
              <a:t> e </a:t>
            </a:r>
            <a:r>
              <a:rPr lang="en-US" sz="2000" b="0" i="0" u="none" strike="noStrike" baseline="0" dirty="0" err="1"/>
              <a:t>palëve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dhe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marrjen</a:t>
            </a:r>
            <a:r>
              <a:rPr lang="en-US" sz="2000" b="0" i="0" u="none" strike="noStrike" baseline="0" dirty="0"/>
              <a:t> e </a:t>
            </a:r>
            <a:r>
              <a:rPr lang="en-US" sz="2000" b="0" i="0" u="none" strike="noStrike" baseline="0" dirty="0" err="1"/>
              <a:t>provave</a:t>
            </a:r>
            <a:r>
              <a:rPr lang="en-US" sz="2000" b="0" i="0" u="none" strike="noStrike" baseline="0" dirty="0"/>
              <a:t>.</a:t>
            </a:r>
          </a:p>
          <a:p>
            <a:pPr algn="just"/>
            <a:r>
              <a:rPr lang="en-US" sz="2000" b="0" i="0" u="none" strike="noStrike" baseline="0" dirty="0"/>
              <a:t>3. Kur </a:t>
            </a:r>
            <a:r>
              <a:rPr lang="en-US" sz="2000" b="0" i="0" u="none" strike="noStrike" baseline="0" dirty="0" err="1"/>
              <a:t>eksperti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kërkon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të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dhëna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nga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i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pandehuri</a:t>
            </a:r>
            <a:r>
              <a:rPr lang="en-US" sz="2000" b="0" i="0" u="none" strike="noStrike" baseline="0" dirty="0"/>
              <a:t>, </a:t>
            </a:r>
            <a:r>
              <a:rPr lang="en-US" sz="2000" b="0" i="0" u="none" strike="noStrike" baseline="0" dirty="0" err="1"/>
              <a:t>viktima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ose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nga</a:t>
            </a:r>
            <a:r>
              <a:rPr lang="en-US" sz="2000" b="0" i="0" u="none" strike="noStrike" baseline="0" dirty="0"/>
              <a:t> persona </a:t>
            </a:r>
            <a:r>
              <a:rPr lang="en-US" sz="2000" b="0" i="0" u="none" strike="noStrike" baseline="0" dirty="0" err="1"/>
              <a:t>të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tjerë</a:t>
            </a:r>
            <a:r>
              <a:rPr lang="en-US" sz="2000" b="0" i="0" u="none" strike="noStrike" baseline="0" dirty="0"/>
              <a:t>, </a:t>
            </a:r>
            <a:r>
              <a:rPr lang="en-US" sz="2000" b="0" i="0" u="none" strike="noStrike" baseline="0" dirty="0" err="1"/>
              <a:t>këto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të</a:t>
            </a:r>
            <a:r>
              <a:rPr lang="en-US" sz="2000" dirty="0"/>
              <a:t> </a:t>
            </a:r>
            <a:r>
              <a:rPr lang="en-US" sz="2000" b="0" i="0" u="none" strike="noStrike" baseline="0" dirty="0" err="1"/>
              <a:t>dhëna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përdoren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vetëm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për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qëllimet</a:t>
            </a:r>
            <a:r>
              <a:rPr lang="en-US" sz="2000" b="0" i="0" u="none" strike="noStrike" baseline="0" dirty="0"/>
              <a:t> e </a:t>
            </a:r>
            <a:r>
              <a:rPr lang="en-US" sz="2000" b="0" i="0" u="none" strike="noStrike" baseline="0" dirty="0" err="1"/>
              <a:t>ekspertimit</a:t>
            </a:r>
            <a:r>
              <a:rPr lang="en-US" sz="2000" b="0" i="0" u="none" strike="noStrike" baseline="0" dirty="0"/>
              <a:t>.</a:t>
            </a:r>
          </a:p>
          <a:p>
            <a:pPr algn="just"/>
            <a:r>
              <a:rPr lang="en-US" sz="2000" b="0" i="0" u="none" strike="noStrike" baseline="0" dirty="0"/>
              <a:t>4. Kur </a:t>
            </a:r>
            <a:r>
              <a:rPr lang="en-US" sz="2000" b="0" i="0" u="none" strike="noStrike" baseline="0" dirty="0" err="1"/>
              <a:t>për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nevojat</a:t>
            </a:r>
            <a:r>
              <a:rPr lang="en-US" sz="2000" b="0" i="0" u="none" strike="noStrike" baseline="0" dirty="0"/>
              <a:t> e </a:t>
            </a:r>
            <a:r>
              <a:rPr lang="en-US" sz="2000" b="0" i="0" u="none" strike="noStrike" baseline="0" dirty="0" err="1"/>
              <a:t>ekspertimit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është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i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domosdoshëm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shkatërrimi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ose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ndryshimi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i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thelbit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të</a:t>
            </a:r>
            <a:r>
              <a:rPr lang="en-US" sz="2000" dirty="0"/>
              <a:t> </a:t>
            </a:r>
            <a:r>
              <a:rPr lang="en-US" sz="2000" b="0" i="0" u="none" strike="noStrike" baseline="0" dirty="0" err="1"/>
              <a:t>sendit</a:t>
            </a:r>
            <a:r>
              <a:rPr lang="en-US" sz="2000" b="0" i="0" u="none" strike="noStrike" baseline="0" dirty="0"/>
              <a:t>, </a:t>
            </a:r>
            <a:r>
              <a:rPr lang="en-US" sz="2000" b="0" i="0" u="none" strike="noStrike" baseline="0" dirty="0" err="1"/>
              <a:t>kur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është</a:t>
            </a:r>
            <a:r>
              <a:rPr lang="en-US" sz="2000" b="0" i="0" u="none" strike="noStrike" baseline="0" dirty="0"/>
              <a:t> e </a:t>
            </a:r>
            <a:r>
              <a:rPr lang="en-US" sz="2000" b="0" i="0" u="none" strike="noStrike" baseline="0" dirty="0" err="1"/>
              <a:t>mundur</a:t>
            </a:r>
            <a:r>
              <a:rPr lang="en-US" sz="2000" b="0" i="0" u="none" strike="noStrike" baseline="0" dirty="0"/>
              <a:t>, </a:t>
            </a:r>
            <a:r>
              <a:rPr lang="en-US" sz="2000" b="0" i="0" u="none" strike="noStrike" baseline="0" dirty="0" err="1"/>
              <a:t>ekspertët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detyrohen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të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ruajnë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atë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pjesë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të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tij</a:t>
            </a:r>
            <a:r>
              <a:rPr lang="en-US" sz="2000" b="0" i="0" u="none" strike="noStrike" baseline="0" dirty="0"/>
              <a:t>, </a:t>
            </a:r>
            <a:r>
              <a:rPr lang="en-US" sz="2000" b="0" i="0" u="none" strike="noStrike" baseline="0" dirty="0" err="1"/>
              <a:t>si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dhe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të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dokumentojnë</a:t>
            </a:r>
            <a:r>
              <a:rPr lang="en-US" sz="2000" dirty="0"/>
              <a:t> </a:t>
            </a:r>
            <a:r>
              <a:rPr lang="en-US" sz="2000" b="0" i="0" u="none" strike="noStrike" baseline="0" dirty="0" err="1"/>
              <a:t>pjesën</a:t>
            </a:r>
            <a:r>
              <a:rPr lang="en-US" sz="2000" b="0" i="0" u="none" strike="noStrike" baseline="0" dirty="0"/>
              <a:t> e </a:t>
            </a:r>
            <a:r>
              <a:rPr lang="en-US" sz="2000" b="0" i="0" u="none" strike="noStrike" baseline="0" dirty="0" err="1"/>
              <a:t>përdorur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për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ekspertim</a:t>
            </a:r>
            <a:r>
              <a:rPr lang="en-US" sz="2000" b="0" i="0" u="none" strike="noStrike" baseline="0" dirty="0"/>
              <a:t>, duke </a:t>
            </a:r>
            <a:r>
              <a:rPr lang="en-US" sz="2000" b="0" i="0" u="none" strike="noStrike" baseline="0" dirty="0" err="1"/>
              <a:t>vënë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në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dijeni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organin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procedues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dhe</a:t>
            </a:r>
            <a:r>
              <a:rPr lang="en-US" sz="2000" b="0" i="0" u="none" strike="noStrike" baseline="0" dirty="0"/>
              <a:t> </a:t>
            </a:r>
            <a:r>
              <a:rPr lang="en-US" sz="2000" b="0" i="0" u="none" strike="noStrike" baseline="0" dirty="0" err="1"/>
              <a:t>palët</a:t>
            </a:r>
            <a:r>
              <a:rPr lang="en-US" sz="2000" b="0" i="0" u="none" strike="noStrike" baseline="0" dirty="0"/>
              <a:t>.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3799660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E839A-061F-8630-6376-6569BFD40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b="1" dirty="0" err="1"/>
              <a:t>Veprimet</a:t>
            </a:r>
            <a:r>
              <a:rPr lang="en-US" sz="3200" b="1" dirty="0"/>
              <a:t> e </a:t>
            </a:r>
            <a:r>
              <a:rPr lang="en-US" sz="3200" b="1" dirty="0" err="1"/>
              <a:t>ekspertit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45E766-D9D1-0815-2735-AF205BE882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613" y="2418735"/>
            <a:ext cx="11159613" cy="4168878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 err="1"/>
              <a:t>Vendimi</a:t>
            </a:r>
            <a:r>
              <a:rPr lang="en-US" b="1" dirty="0"/>
              <a:t> nr. 1064/1995</a:t>
            </a:r>
            <a:r>
              <a:rPr lang="it-IT" sz="1800" b="1" dirty="0">
                <a:effectLst/>
                <a:ea typeface="Calibri" panose="020F0502020204030204" pitchFamily="34" charset="0"/>
              </a:rPr>
              <a:t> i Kolegjit Penal të Gjykatës Supreme të Kasacionit të Republikë së Italisë:</a:t>
            </a:r>
            <a:endParaRPr lang="en-US" dirty="0"/>
          </a:p>
          <a:p>
            <a:pPr algn="just"/>
            <a:r>
              <a:rPr lang="en-US" dirty="0" err="1"/>
              <a:t>Meqenëse</a:t>
            </a:r>
            <a:r>
              <a:rPr lang="en-US" dirty="0"/>
              <a:t>,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kryer</a:t>
            </a:r>
            <a:r>
              <a:rPr lang="en-US" dirty="0"/>
              <a:t> </a:t>
            </a:r>
            <a:r>
              <a:rPr lang="en-US" dirty="0" err="1"/>
              <a:t>ekspertimin</a:t>
            </a:r>
            <a:r>
              <a:rPr lang="en-US" dirty="0"/>
              <a:t>, </a:t>
            </a:r>
            <a:r>
              <a:rPr lang="en-US" dirty="0" err="1"/>
              <a:t>eksperti</a:t>
            </a:r>
            <a:r>
              <a:rPr lang="en-US" dirty="0"/>
              <a:t> </a:t>
            </a:r>
            <a:r>
              <a:rPr lang="en-US" dirty="0" err="1"/>
              <a:t>mund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kërkojë</a:t>
            </a:r>
            <a:r>
              <a:rPr lang="en-US" dirty="0"/>
              <a:t>,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bazë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nenit</a:t>
            </a:r>
            <a:r>
              <a:rPr lang="en-US" dirty="0"/>
              <a:t> 228, </a:t>
            </a:r>
            <a:r>
              <a:rPr lang="en-US" dirty="0" err="1"/>
              <a:t>paragrafi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tretë</a:t>
            </a:r>
            <a:r>
              <a:rPr lang="en-US" dirty="0"/>
              <a:t>, </a:t>
            </a:r>
            <a:r>
              <a:rPr lang="en-US" dirty="0" err="1"/>
              <a:t>të</a:t>
            </a:r>
            <a:r>
              <a:rPr lang="en-US" dirty="0"/>
              <a:t> K.P.P.,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dhëna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akuzuarin</a:t>
            </a:r>
            <a:r>
              <a:rPr lang="en-US" dirty="0"/>
              <a:t>,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personin</a:t>
            </a:r>
            <a:r>
              <a:rPr lang="en-US" dirty="0"/>
              <a:t> e </a:t>
            </a:r>
            <a:r>
              <a:rPr lang="en-US" dirty="0" err="1"/>
              <a:t>dëmtuar</a:t>
            </a:r>
            <a:r>
              <a:rPr lang="en-US" dirty="0"/>
              <a:t> </a:t>
            </a:r>
            <a:r>
              <a:rPr lang="en-US" dirty="0" err="1"/>
              <a:t>nga</a:t>
            </a:r>
            <a:r>
              <a:rPr lang="en-US" dirty="0"/>
              <a:t> </a:t>
            </a:r>
            <a:r>
              <a:rPr lang="en-US" dirty="0" err="1"/>
              <a:t>krimi</a:t>
            </a:r>
            <a:r>
              <a:rPr lang="en-US" dirty="0"/>
              <a:t> </a:t>
            </a:r>
            <a:r>
              <a:rPr lang="en-US" dirty="0" err="1"/>
              <a:t>ose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një</a:t>
            </a:r>
            <a:r>
              <a:rPr lang="en-US" dirty="0"/>
              <a:t> person </a:t>
            </a:r>
            <a:r>
              <a:rPr lang="en-US" dirty="0" err="1"/>
              <a:t>tjetër</a:t>
            </a:r>
            <a:r>
              <a:rPr lang="en-US" dirty="0"/>
              <a:t>, </a:t>
            </a:r>
            <a:r>
              <a:rPr lang="en-US" dirty="0" err="1"/>
              <a:t>ndërsa</a:t>
            </a:r>
            <a:r>
              <a:rPr lang="en-US" dirty="0"/>
              <a:t> </a:t>
            </a:r>
            <a:r>
              <a:rPr lang="en-US" dirty="0" err="1"/>
              <a:t>përdorimi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elementeve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fituara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këtë</a:t>
            </a:r>
            <a:r>
              <a:rPr lang="en-US" dirty="0"/>
              <a:t> </a:t>
            </a:r>
            <a:r>
              <a:rPr lang="en-US" dirty="0" err="1"/>
              <a:t>mënyrë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qëllimin</a:t>
            </a:r>
            <a:r>
              <a:rPr lang="en-US" dirty="0"/>
              <a:t> e </a:t>
            </a:r>
            <a:r>
              <a:rPr lang="en-US" dirty="0" err="1"/>
              <a:t>vetëm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ekspertizës</a:t>
            </a:r>
            <a:r>
              <a:rPr lang="en-US" dirty="0"/>
              <a:t> </a:t>
            </a:r>
            <a:r>
              <a:rPr lang="en-US" dirty="0" err="1"/>
              <a:t>mbetet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kufizuar</a:t>
            </a:r>
            <a:r>
              <a:rPr lang="en-US" dirty="0"/>
              <a:t>, ai </a:t>
            </a:r>
            <a:r>
              <a:rPr lang="en-US" dirty="0" err="1"/>
              <a:t>nuk</a:t>
            </a:r>
            <a:r>
              <a:rPr lang="en-US" dirty="0"/>
              <a:t> </a:t>
            </a:r>
            <a:r>
              <a:rPr lang="en-US" dirty="0" err="1"/>
              <a:t>mund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ndalohet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parë</a:t>
            </a:r>
            <a:r>
              <a:rPr lang="en-US" dirty="0"/>
              <a:t> </a:t>
            </a:r>
            <a:r>
              <a:rPr lang="en-US" dirty="0" err="1"/>
              <a:t>aktet</a:t>
            </a:r>
            <a:r>
              <a:rPr lang="en-US" dirty="0"/>
              <a:t> </a:t>
            </a:r>
            <a:r>
              <a:rPr lang="en-US" dirty="0" err="1"/>
              <a:t>procedurale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cilat</a:t>
            </a:r>
            <a:r>
              <a:rPr lang="en-US" dirty="0"/>
              <a:t> </a:t>
            </a:r>
            <a:r>
              <a:rPr lang="en-US" dirty="0" err="1"/>
              <a:t>informacioni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përmendur</a:t>
            </a:r>
            <a:r>
              <a:rPr lang="en-US" dirty="0"/>
              <a:t> </a:t>
            </a:r>
            <a:r>
              <a:rPr lang="en-US" dirty="0" err="1"/>
              <a:t>tashmë</a:t>
            </a:r>
            <a:r>
              <a:rPr lang="en-US" dirty="0"/>
              <a:t> </a:t>
            </a:r>
            <a:r>
              <a:rPr lang="en-US" dirty="0" err="1"/>
              <a:t>është</a:t>
            </a:r>
            <a:r>
              <a:rPr lang="en-US" dirty="0"/>
              <a:t> </a:t>
            </a:r>
            <a:r>
              <a:rPr lang="en-US" dirty="0" err="1"/>
              <a:t>mbledhur</a:t>
            </a:r>
            <a:r>
              <a:rPr lang="en-US" dirty="0"/>
              <a:t> me </a:t>
            </a:r>
            <a:r>
              <a:rPr lang="en-US" dirty="0" err="1"/>
              <a:t>iniciativë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Policisë</a:t>
            </a:r>
            <a:r>
              <a:rPr lang="en-US" dirty="0"/>
              <a:t> </a:t>
            </a:r>
            <a:r>
              <a:rPr lang="en-US" dirty="0" err="1"/>
              <a:t>Gjyqësore</a:t>
            </a:r>
            <a:r>
              <a:rPr lang="en-US" dirty="0"/>
              <a:t> </a:t>
            </a:r>
            <a:r>
              <a:rPr lang="en-US" dirty="0" err="1"/>
              <a:t>ose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prokurorit</a:t>
            </a:r>
            <a:r>
              <a:rPr lang="en-US" dirty="0"/>
              <a:t>. Nga </a:t>
            </a:r>
            <a:r>
              <a:rPr lang="en-US" dirty="0" err="1"/>
              <a:t>ky</a:t>
            </a:r>
            <a:r>
              <a:rPr lang="en-US" dirty="0"/>
              <a:t> </a:t>
            </a:r>
            <a:r>
              <a:rPr lang="en-US" dirty="0" err="1"/>
              <a:t>këndvështrim</a:t>
            </a:r>
            <a:r>
              <a:rPr lang="en-US" dirty="0"/>
              <a:t> </a:t>
            </a:r>
            <a:r>
              <a:rPr lang="en-US" dirty="0" err="1"/>
              <a:t>nuk</a:t>
            </a:r>
            <a:r>
              <a:rPr lang="en-US" dirty="0"/>
              <a:t> </a:t>
            </a:r>
            <a:r>
              <a:rPr lang="en-US" dirty="0" err="1"/>
              <a:t>mund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burojë</a:t>
            </a:r>
            <a:r>
              <a:rPr lang="en-US" dirty="0"/>
              <a:t> </a:t>
            </a:r>
            <a:r>
              <a:rPr lang="en-US" dirty="0" err="1"/>
              <a:t>ndalimi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përfshirjes</a:t>
            </a:r>
            <a:r>
              <a:rPr lang="en-US" dirty="0"/>
              <a:t> </a:t>
            </a:r>
            <a:r>
              <a:rPr lang="en-US" dirty="0" err="1"/>
              <a:t>së</a:t>
            </a:r>
            <a:r>
              <a:rPr lang="en-US" dirty="0"/>
              <a:t> </a:t>
            </a:r>
            <a:r>
              <a:rPr lang="en-US" dirty="0" err="1"/>
              <a:t>mundshme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akteve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përmendura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dosjen</a:t>
            </a:r>
            <a:r>
              <a:rPr lang="en-US" dirty="0"/>
              <a:t> e </a:t>
            </a:r>
            <a:r>
              <a:rPr lang="en-US" dirty="0" err="1"/>
              <a:t>seancës</a:t>
            </a:r>
            <a:r>
              <a:rPr lang="en-US" dirty="0"/>
              <a:t> </a:t>
            </a:r>
            <a:r>
              <a:rPr lang="en-US" dirty="0" err="1"/>
              <a:t>gjyqësore</a:t>
            </a:r>
            <a:r>
              <a:rPr lang="en-US" dirty="0"/>
              <a:t>, </a:t>
            </a:r>
            <a:r>
              <a:rPr lang="en-US" dirty="0" err="1"/>
              <a:t>kur</a:t>
            </a:r>
            <a:r>
              <a:rPr lang="en-US" dirty="0"/>
              <a:t> </a:t>
            </a:r>
            <a:r>
              <a:rPr lang="en-US" dirty="0" err="1"/>
              <a:t>ekziston</a:t>
            </a:r>
            <a:r>
              <a:rPr lang="en-US" dirty="0"/>
              <a:t> </a:t>
            </a:r>
            <a:r>
              <a:rPr lang="en-US" dirty="0" err="1"/>
              <a:t>siguria</a:t>
            </a:r>
            <a:r>
              <a:rPr lang="en-US" dirty="0"/>
              <a:t> se </a:t>
            </a:r>
            <a:r>
              <a:rPr lang="en-US" dirty="0" err="1"/>
              <a:t>eksperti</a:t>
            </a:r>
            <a:r>
              <a:rPr lang="en-US" dirty="0"/>
              <a:t> ka </a:t>
            </a:r>
            <a:r>
              <a:rPr lang="en-US" dirty="0" err="1"/>
              <a:t>përdorur</a:t>
            </a:r>
            <a:r>
              <a:rPr lang="en-US" dirty="0"/>
              <a:t> </a:t>
            </a:r>
            <a:r>
              <a:rPr lang="en-US" dirty="0" err="1"/>
              <a:t>informacionin</a:t>
            </a:r>
            <a:r>
              <a:rPr lang="en-US" dirty="0"/>
              <a:t> e </a:t>
            </a:r>
            <a:r>
              <a:rPr lang="en-US" dirty="0" err="1"/>
              <a:t>njohur</a:t>
            </a:r>
            <a:r>
              <a:rPr lang="en-US" dirty="0"/>
              <a:t> </a:t>
            </a:r>
            <a:r>
              <a:rPr lang="en-US" dirty="0" err="1"/>
              <a:t>vetëm</a:t>
            </a:r>
            <a:r>
              <a:rPr lang="en-US" dirty="0"/>
              <a:t> me </a:t>
            </a:r>
            <a:r>
              <a:rPr lang="en-US" dirty="0" err="1"/>
              <a:t>qëllimin</a:t>
            </a:r>
            <a:r>
              <a:rPr lang="en-US" dirty="0"/>
              <a:t> e </a:t>
            </a:r>
            <a:r>
              <a:rPr lang="en-US" dirty="0" err="1"/>
              <a:t>kryerjes</a:t>
            </a:r>
            <a:r>
              <a:rPr lang="en-US" dirty="0"/>
              <a:t> </a:t>
            </a:r>
            <a:r>
              <a:rPr lang="en-US" dirty="0" err="1"/>
              <a:t>së</a:t>
            </a:r>
            <a:r>
              <a:rPr lang="en-US" dirty="0"/>
              <a:t> </a:t>
            </a:r>
            <a:r>
              <a:rPr lang="en-US" dirty="0" err="1"/>
              <a:t>menjëhershme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detyrës</a:t>
            </a:r>
            <a:r>
              <a:rPr lang="en-US" dirty="0"/>
              <a:t> </a:t>
            </a:r>
            <a:r>
              <a:rPr lang="en-US" dirty="0" err="1"/>
              <a:t>së</a:t>
            </a:r>
            <a:r>
              <a:rPr lang="en-US" dirty="0"/>
              <a:t> </a:t>
            </a:r>
            <a:r>
              <a:rPr lang="en-US" dirty="0" err="1"/>
              <a:t>ekspertimit</a:t>
            </a:r>
            <a:r>
              <a:rPr lang="en-US" dirty="0"/>
              <a:t>. , </a:t>
            </a:r>
            <a:r>
              <a:rPr lang="en-US" dirty="0" err="1"/>
              <a:t>sipas</a:t>
            </a:r>
            <a:r>
              <a:rPr lang="en-US" dirty="0"/>
              <a:t> </a:t>
            </a:r>
            <a:r>
              <a:rPr lang="en-US" dirty="0" err="1"/>
              <a:t>pyetjeve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propozuara</a:t>
            </a:r>
            <a:r>
              <a:rPr lang="en-US" dirty="0"/>
              <a:t>.</a:t>
            </a:r>
          </a:p>
          <a:p>
            <a:pPr algn="just"/>
            <a:r>
              <a:rPr lang="en-US" b="1" dirty="0" err="1"/>
              <a:t>Vendimi</a:t>
            </a:r>
            <a:r>
              <a:rPr lang="en-US" b="1" dirty="0"/>
              <a:t> nr. 10058/2000</a:t>
            </a:r>
            <a:r>
              <a:rPr lang="it-IT" sz="1800" b="1" dirty="0">
                <a:effectLst/>
                <a:ea typeface="Calibri" panose="020F0502020204030204" pitchFamily="34" charset="0"/>
              </a:rPr>
              <a:t> i Kolegjit Penal të Gjykatës Supreme të Kasacionit të Republikë së Italisë:</a:t>
            </a:r>
            <a:endParaRPr lang="en-US" dirty="0"/>
          </a:p>
          <a:p>
            <a:pPr algn="just"/>
            <a:r>
              <a:rPr lang="en-US" dirty="0" err="1"/>
              <a:t>Eksperti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caktuar</a:t>
            </a:r>
            <a:r>
              <a:rPr lang="en-US" dirty="0"/>
              <a:t> </a:t>
            </a:r>
            <a:r>
              <a:rPr lang="en-US" dirty="0" err="1"/>
              <a:t>nga</a:t>
            </a:r>
            <a:r>
              <a:rPr lang="en-US" dirty="0"/>
              <a:t> </a:t>
            </a:r>
            <a:r>
              <a:rPr lang="en-US" dirty="0" err="1"/>
              <a:t>organi</a:t>
            </a:r>
            <a:r>
              <a:rPr lang="en-US" dirty="0"/>
              <a:t> </a:t>
            </a:r>
            <a:r>
              <a:rPr lang="en-US" dirty="0" err="1"/>
              <a:t>procedues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lejohet</a:t>
            </a:r>
            <a:r>
              <a:rPr lang="en-US" dirty="0"/>
              <a:t> </a:t>
            </a:r>
            <a:r>
              <a:rPr lang="en-US" dirty="0" err="1"/>
              <a:t>t'u</a:t>
            </a:r>
            <a:r>
              <a:rPr lang="en-US" dirty="0"/>
              <a:t> </a:t>
            </a:r>
            <a:r>
              <a:rPr lang="en-US" dirty="0" err="1"/>
              <a:t>besojë</a:t>
            </a:r>
            <a:r>
              <a:rPr lang="en-US" dirty="0"/>
              <a:t> </a:t>
            </a:r>
            <a:r>
              <a:rPr lang="en-US" dirty="0" err="1"/>
              <a:t>palëve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treta</a:t>
            </a:r>
            <a:r>
              <a:rPr lang="en-US" dirty="0"/>
              <a:t> </a:t>
            </a:r>
            <a:r>
              <a:rPr lang="en-US" dirty="0" err="1"/>
              <a:t>kryerjen</a:t>
            </a:r>
            <a:r>
              <a:rPr lang="en-US" dirty="0"/>
              <a:t> e </a:t>
            </a:r>
            <a:r>
              <a:rPr lang="en-US" dirty="0" err="1"/>
              <a:t>detyrave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caktuara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/>
              <a:t>realizimin</a:t>
            </a:r>
            <a:r>
              <a:rPr lang="en-US" dirty="0"/>
              <a:t> e </a:t>
            </a:r>
            <a:r>
              <a:rPr lang="en-US" dirty="0" err="1"/>
              <a:t>analizave</a:t>
            </a:r>
            <a:r>
              <a:rPr lang="en-US" dirty="0"/>
              <a:t> </a:t>
            </a:r>
            <a:r>
              <a:rPr lang="en-US" dirty="0" err="1"/>
              <a:t>laboratorike</a:t>
            </a:r>
            <a:r>
              <a:rPr lang="en-US" dirty="0"/>
              <a:t>, me </a:t>
            </a:r>
            <a:r>
              <a:rPr lang="en-US" dirty="0" err="1"/>
              <a:t>kusht</a:t>
            </a:r>
            <a:r>
              <a:rPr lang="en-US" dirty="0"/>
              <a:t> </a:t>
            </a:r>
            <a:r>
              <a:rPr lang="en-US" dirty="0" err="1"/>
              <a:t>që</a:t>
            </a:r>
            <a:r>
              <a:rPr lang="en-US" dirty="0"/>
              <a:t> </a:t>
            </a:r>
            <a:r>
              <a:rPr lang="en-US" dirty="0" err="1"/>
              <a:t>kjo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mos</a:t>
            </a:r>
            <a:r>
              <a:rPr lang="en-US" dirty="0"/>
              <a:t> </a:t>
            </a:r>
            <a:r>
              <a:rPr lang="en-US" dirty="0" err="1"/>
              <a:t>rezultojë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ngarkimin</a:t>
            </a:r>
            <a:r>
              <a:rPr lang="en-US" dirty="0"/>
              <a:t> e </a:t>
            </a:r>
            <a:r>
              <a:rPr lang="en-US" dirty="0" err="1"/>
              <a:t>kryerjes</a:t>
            </a:r>
            <a:r>
              <a:rPr lang="en-US" dirty="0"/>
              <a:t> </a:t>
            </a:r>
            <a:r>
              <a:rPr lang="en-US" dirty="0" err="1"/>
              <a:t>së</a:t>
            </a:r>
            <a:r>
              <a:rPr lang="en-US" dirty="0"/>
              <a:t> </a:t>
            </a:r>
            <a:r>
              <a:rPr lang="en-US" dirty="0" err="1"/>
              <a:t>detyrës</a:t>
            </a:r>
            <a:r>
              <a:rPr lang="en-US" dirty="0"/>
              <a:t> </a:t>
            </a:r>
            <a:r>
              <a:rPr lang="en-US" dirty="0" err="1"/>
              <a:t>tërësisht</a:t>
            </a:r>
            <a:r>
              <a:rPr lang="en-US" dirty="0"/>
              <a:t> </a:t>
            </a:r>
            <a:r>
              <a:rPr lang="en-US" dirty="0" err="1"/>
              <a:t>atyre</a:t>
            </a:r>
            <a:r>
              <a:rPr lang="en-US" dirty="0"/>
              <a:t> </a:t>
            </a:r>
            <a:r>
              <a:rPr lang="en-US" dirty="0" err="1"/>
              <a:t>ose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një</a:t>
            </a:r>
            <a:r>
              <a:rPr lang="en-US" dirty="0"/>
              <a:t> “</a:t>
            </a:r>
            <a:r>
              <a:rPr lang="en-US" dirty="0" err="1"/>
              <a:t>delegim</a:t>
            </a:r>
            <a:r>
              <a:rPr lang="en-US" dirty="0"/>
              <a:t>"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bërë</a:t>
            </a:r>
            <a:r>
              <a:rPr lang="en-US" dirty="0"/>
              <a:t> </a:t>
            </a:r>
            <a:r>
              <a:rPr lang="en-US" dirty="0" err="1"/>
              <a:t>vlerësimin</a:t>
            </a:r>
            <a:r>
              <a:rPr lang="en-US" dirty="0"/>
              <a:t>, duke </a:t>
            </a:r>
            <a:r>
              <a:rPr lang="en-US" dirty="0" err="1"/>
              <a:t>ruajtur</a:t>
            </a:r>
            <a:r>
              <a:rPr lang="en-US" dirty="0"/>
              <a:t> </a:t>
            </a:r>
            <a:r>
              <a:rPr lang="en-US" dirty="0" err="1"/>
              <a:t>gjithmonë</a:t>
            </a:r>
            <a:r>
              <a:rPr lang="en-US" dirty="0"/>
              <a:t> </a:t>
            </a:r>
            <a:r>
              <a:rPr lang="en-US" dirty="0" err="1"/>
              <a:t>kontrollin</a:t>
            </a:r>
            <a:r>
              <a:rPr lang="en-US" dirty="0"/>
              <a:t> </a:t>
            </a:r>
            <a:r>
              <a:rPr lang="en-US" dirty="0" err="1"/>
              <a:t>mbi</a:t>
            </a:r>
            <a:r>
              <a:rPr lang="en-US" dirty="0"/>
              <a:t> ta, </a:t>
            </a:r>
            <a:r>
              <a:rPr lang="en-US" dirty="0" err="1"/>
              <a:t>shqyrtimin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mënyrë</a:t>
            </a:r>
            <a:r>
              <a:rPr lang="en-US" dirty="0"/>
              <a:t> </a:t>
            </a:r>
            <a:r>
              <a:rPr lang="en-US" dirty="0" err="1"/>
              <a:t>kritike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/>
              <a:t>miratimin</a:t>
            </a:r>
            <a:r>
              <a:rPr lang="en-US" dirty="0"/>
              <a:t> e </a:t>
            </a:r>
            <a:r>
              <a:rPr lang="en-US" dirty="0" err="1"/>
              <a:t>rezultateve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testeve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/>
              <a:t>aktiviteteve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kryera</a:t>
            </a:r>
            <a:r>
              <a:rPr lang="en-US" dirty="0"/>
              <a:t> </a:t>
            </a:r>
            <a:r>
              <a:rPr lang="en-US" dirty="0" err="1"/>
              <a:t>diku</a:t>
            </a:r>
            <a:r>
              <a:rPr lang="en-US" dirty="0"/>
              <a:t> </a:t>
            </a:r>
            <a:r>
              <a:rPr lang="en-US" dirty="0" err="1"/>
              <a:t>tjetër</a:t>
            </a:r>
            <a:r>
              <a:rPr lang="en-US" dirty="0"/>
              <a:t>.</a:t>
            </a:r>
          </a:p>
          <a:p>
            <a:pPr algn="just"/>
            <a:r>
              <a:rPr lang="en-US" b="1" dirty="0" err="1"/>
              <a:t>Vendimi</a:t>
            </a:r>
            <a:r>
              <a:rPr lang="en-US" b="1" dirty="0"/>
              <a:t> nr. 16854/2010</a:t>
            </a:r>
            <a:r>
              <a:rPr lang="it-IT" sz="1800" b="1" dirty="0">
                <a:effectLst/>
                <a:ea typeface="Calibri" panose="020F0502020204030204" pitchFamily="34" charset="0"/>
              </a:rPr>
              <a:t> i Kolegjit Penal të Gjykatës Supreme të Kasacionit të Republikë së Italisë:</a:t>
            </a:r>
            <a:endParaRPr lang="en-US" dirty="0"/>
          </a:p>
          <a:p>
            <a:pPr algn="just"/>
            <a:r>
              <a:rPr lang="en-US" dirty="0" err="1"/>
              <a:t>Deklarimet</a:t>
            </a:r>
            <a:r>
              <a:rPr lang="en-US" dirty="0"/>
              <a:t> e </a:t>
            </a:r>
            <a:r>
              <a:rPr lang="en-US" dirty="0" err="1"/>
              <a:t>mbledhura</a:t>
            </a:r>
            <a:r>
              <a:rPr lang="en-US" dirty="0"/>
              <a:t> </a:t>
            </a:r>
            <a:r>
              <a:rPr lang="en-US" dirty="0" err="1"/>
              <a:t>nga</a:t>
            </a:r>
            <a:r>
              <a:rPr lang="en-US" dirty="0"/>
              <a:t> </a:t>
            </a:r>
            <a:r>
              <a:rPr lang="en-US" dirty="0" err="1"/>
              <a:t>eksperti</a:t>
            </a:r>
            <a:r>
              <a:rPr lang="en-US" dirty="0"/>
              <a:t> (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këtë</a:t>
            </a:r>
            <a:r>
              <a:rPr lang="en-US" dirty="0"/>
              <a:t> </a:t>
            </a:r>
            <a:r>
              <a:rPr lang="en-US" dirty="0" err="1"/>
              <a:t>rast</a:t>
            </a:r>
            <a:r>
              <a:rPr lang="en-US" dirty="0"/>
              <a:t> </a:t>
            </a:r>
            <a:r>
              <a:rPr lang="en-US" dirty="0" err="1"/>
              <a:t>ndaj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dëmtuarit</a:t>
            </a:r>
            <a:r>
              <a:rPr lang="en-US" dirty="0"/>
              <a:t> </a:t>
            </a:r>
            <a:r>
              <a:rPr lang="en-US" dirty="0" err="1"/>
              <a:t>gjatë</a:t>
            </a:r>
            <a:r>
              <a:rPr lang="en-US" dirty="0"/>
              <a:t> </a:t>
            </a:r>
            <a:r>
              <a:rPr lang="en-US" dirty="0" err="1"/>
              <a:t>procesit</a:t>
            </a:r>
            <a:r>
              <a:rPr lang="en-US" dirty="0"/>
              <a:t> </a:t>
            </a:r>
            <a:r>
              <a:rPr lang="en-US" dirty="0" err="1"/>
              <a:t>provues</a:t>
            </a:r>
            <a:r>
              <a:rPr lang="en-US" dirty="0"/>
              <a:t>) e </a:t>
            </a:r>
            <a:r>
              <a:rPr lang="en-US" dirty="0" err="1"/>
              <a:t>shterojnë</a:t>
            </a:r>
            <a:r>
              <a:rPr lang="en-US" dirty="0"/>
              <a:t> </a:t>
            </a:r>
            <a:r>
              <a:rPr lang="en-US" dirty="0" err="1"/>
              <a:t>funksionin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/>
              <a:t>vlefshmërinë</a:t>
            </a:r>
            <a:r>
              <a:rPr lang="en-US" dirty="0"/>
              <a:t> e </a:t>
            </a:r>
            <a:r>
              <a:rPr lang="en-US" dirty="0" err="1"/>
              <a:t>tyre</a:t>
            </a:r>
            <a:r>
              <a:rPr lang="en-US" dirty="0"/>
              <a:t> me </a:t>
            </a:r>
            <a:r>
              <a:rPr lang="en-US" dirty="0" err="1"/>
              <a:t>përgjigjen</a:t>
            </a:r>
            <a:r>
              <a:rPr lang="en-US" dirty="0"/>
              <a:t> e </a:t>
            </a:r>
            <a:r>
              <a:rPr lang="en-US" dirty="0" err="1"/>
              <a:t>pyetjeve</a:t>
            </a:r>
            <a:r>
              <a:rPr lang="en-US" dirty="0"/>
              <a:t> </a:t>
            </a:r>
            <a:r>
              <a:rPr lang="en-US" dirty="0" err="1"/>
              <a:t>që</a:t>
            </a:r>
            <a:r>
              <a:rPr lang="en-US" dirty="0"/>
              <a:t> </a:t>
            </a:r>
            <a:r>
              <a:rPr lang="en-US" dirty="0" err="1"/>
              <a:t>gjyqtari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ka </a:t>
            </a:r>
            <a:r>
              <a:rPr lang="en-US" dirty="0" err="1"/>
              <a:t>besuar</a:t>
            </a:r>
            <a:r>
              <a:rPr lang="en-US" dirty="0"/>
              <a:t> </a:t>
            </a:r>
            <a:r>
              <a:rPr lang="en-US" dirty="0" err="1"/>
              <a:t>ekspertit</a:t>
            </a:r>
            <a:r>
              <a:rPr lang="en-US" dirty="0"/>
              <a:t>. Nga </a:t>
            </a:r>
            <a:r>
              <a:rPr lang="en-US" dirty="0" err="1"/>
              <a:t>kjo</a:t>
            </a:r>
            <a:r>
              <a:rPr lang="en-US" dirty="0"/>
              <a:t> </a:t>
            </a:r>
            <a:r>
              <a:rPr lang="en-US" dirty="0" err="1"/>
              <a:t>rrjedh</a:t>
            </a:r>
            <a:r>
              <a:rPr lang="en-US" dirty="0"/>
              <a:t> se </a:t>
            </a:r>
            <a:r>
              <a:rPr lang="en-US" dirty="0" err="1"/>
              <a:t>mbi</a:t>
            </a:r>
            <a:r>
              <a:rPr lang="en-US" dirty="0"/>
              <a:t> </a:t>
            </a:r>
            <a:r>
              <a:rPr lang="en-US" dirty="0" err="1"/>
              <a:t>këto</a:t>
            </a:r>
            <a:r>
              <a:rPr lang="en-US" dirty="0"/>
              <a:t> </a:t>
            </a:r>
            <a:r>
              <a:rPr lang="en-US" dirty="0" err="1"/>
              <a:t>deklarata</a:t>
            </a:r>
            <a:r>
              <a:rPr lang="en-US" dirty="0"/>
              <a:t> </a:t>
            </a:r>
            <a:r>
              <a:rPr lang="en-US" dirty="0" err="1"/>
              <a:t>eksperti</a:t>
            </a:r>
            <a:r>
              <a:rPr lang="en-US" dirty="0"/>
              <a:t> </a:t>
            </a:r>
            <a:r>
              <a:rPr lang="en-US" dirty="0" err="1"/>
              <a:t>nuk</a:t>
            </a:r>
            <a:r>
              <a:rPr lang="en-US" dirty="0"/>
              <a:t> </a:t>
            </a:r>
            <a:r>
              <a:rPr lang="en-US" dirty="0" err="1"/>
              <a:t>mund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thirret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dhënë</a:t>
            </a:r>
            <a:r>
              <a:rPr lang="en-US" dirty="0"/>
              <a:t> </a:t>
            </a:r>
            <a:r>
              <a:rPr lang="en-US" dirty="0" err="1"/>
              <a:t>dëshmi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qëllime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konstatimit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fakteve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 se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njëjtat</a:t>
            </a:r>
            <a:r>
              <a:rPr lang="en-US" dirty="0"/>
              <a:t> </a:t>
            </a:r>
            <a:r>
              <a:rPr lang="en-US" dirty="0" err="1"/>
              <a:t>deklarata</a:t>
            </a:r>
            <a:r>
              <a:rPr lang="en-US" dirty="0"/>
              <a:t> </a:t>
            </a:r>
            <a:r>
              <a:rPr lang="en-US" dirty="0" err="1"/>
              <a:t>duhet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konsiderohen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pa </a:t>
            </a:r>
            <a:r>
              <a:rPr lang="en-US" dirty="0" err="1"/>
              <a:t>përdorshme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qëllimet</a:t>
            </a:r>
            <a:r>
              <a:rPr lang="en-US" dirty="0"/>
              <a:t> e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provuarit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632632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6DFF4-5B3F-CC15-B8AE-1EBEC593D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b="1" dirty="0" err="1"/>
              <a:t>Akti</a:t>
            </a:r>
            <a:r>
              <a:rPr lang="en-US" sz="3200" b="1" dirty="0"/>
              <a:t> </a:t>
            </a:r>
            <a:r>
              <a:rPr lang="en-US" sz="3200" b="1" dirty="0" err="1"/>
              <a:t>i</a:t>
            </a:r>
            <a:r>
              <a:rPr lang="en-US" sz="3200" b="1" dirty="0"/>
              <a:t> </a:t>
            </a:r>
            <a:r>
              <a:rPr lang="en-US" sz="3200" b="1" dirty="0" err="1"/>
              <a:t>ekspertimit</a:t>
            </a:r>
            <a:endParaRPr lang="en-US" sz="32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2627FC-BBE3-229A-47C3-AB098C9056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820" y="2603500"/>
            <a:ext cx="11216640" cy="3919220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/>
              <a:t>Neni 185 – </a:t>
            </a:r>
            <a:r>
              <a:rPr lang="en-US" b="1" dirty="0" err="1"/>
              <a:t>Akti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ekspertimit</a:t>
            </a:r>
            <a:endParaRPr lang="en-US" b="1" dirty="0"/>
          </a:p>
          <a:p>
            <a:pPr algn="just"/>
            <a:r>
              <a:rPr lang="en-US" sz="1800" b="0" i="0" u="none" strike="noStrike" baseline="0" dirty="0"/>
              <a:t>1. </a:t>
            </a:r>
            <a:r>
              <a:rPr lang="en-US" sz="1800" b="0" i="0" u="none" strike="noStrike" baseline="0" dirty="0" err="1"/>
              <a:t>Mendimi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i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ekspertit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jepet</a:t>
            </a:r>
            <a:r>
              <a:rPr lang="en-US" sz="1800" b="0" i="0" u="none" strike="noStrike" baseline="0" dirty="0"/>
              <a:t> me </a:t>
            </a:r>
            <a:r>
              <a:rPr lang="en-US" sz="1800" b="0" i="0" u="none" strike="noStrike" baseline="0" dirty="0" err="1"/>
              <a:t>shkrim</a:t>
            </a:r>
            <a:r>
              <a:rPr lang="en-US" sz="1800" b="0" i="0" u="none" strike="noStrike" baseline="0" dirty="0"/>
              <a:t>.</a:t>
            </a:r>
          </a:p>
          <a:p>
            <a:pPr algn="just"/>
            <a:r>
              <a:rPr lang="en-US" sz="1800" b="0" i="0" u="none" strike="noStrike" baseline="0" dirty="0"/>
              <a:t>2. Kur </a:t>
            </a:r>
            <a:r>
              <a:rPr lang="en-US" sz="1800" b="0" i="0" u="none" strike="noStrike" baseline="0" dirty="0" err="1"/>
              <a:t>ekspertët</a:t>
            </a:r>
            <a:r>
              <a:rPr lang="en-US" sz="1800" b="0" i="0" u="none" strike="noStrike" baseline="0" dirty="0"/>
              <a:t> e </a:t>
            </a:r>
            <a:r>
              <a:rPr lang="en-US" sz="1800" b="0" i="0" u="none" strike="noStrike" baseline="0" dirty="0" err="1"/>
              <a:t>caktuar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janë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më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shumë</a:t>
            </a:r>
            <a:r>
              <a:rPr lang="en-US" sz="1800" b="0" i="0" u="none" strike="noStrike" baseline="0" dirty="0"/>
              <a:t> se </a:t>
            </a:r>
            <a:r>
              <a:rPr lang="en-US" sz="1800" b="0" i="0" u="none" strike="noStrike" baseline="0" dirty="0" err="1"/>
              <a:t>një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dhe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kanë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mendime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të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ndryshme</a:t>
            </a:r>
            <a:r>
              <a:rPr lang="en-US" sz="1800" b="0" i="0" u="none" strike="noStrike" baseline="0" dirty="0"/>
              <a:t>, </a:t>
            </a:r>
            <a:r>
              <a:rPr lang="en-US" sz="1800" b="0" i="0" u="none" strike="noStrike" baseline="0" dirty="0" err="1"/>
              <a:t>secili</a:t>
            </a:r>
            <a:r>
              <a:rPr lang="en-US" dirty="0"/>
              <a:t> </a:t>
            </a:r>
            <a:r>
              <a:rPr lang="en-US" sz="1800" b="0" i="0" u="none" strike="noStrike" baseline="0" dirty="0" err="1"/>
              <a:t>parashtron</a:t>
            </a:r>
            <a:r>
              <a:rPr lang="en-US" sz="1800" b="0" i="0" u="none" strike="noStrike" baseline="0" dirty="0"/>
              <a:t> me </a:t>
            </a:r>
            <a:r>
              <a:rPr lang="en-US" sz="1800" b="0" i="0" u="none" strike="noStrike" baseline="0" dirty="0" err="1"/>
              <a:t>akt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të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veçantë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mendimin</a:t>
            </a:r>
            <a:r>
              <a:rPr lang="en-US" sz="1800" b="0" i="0" u="none" strike="noStrike" baseline="0" dirty="0"/>
              <a:t> e </a:t>
            </a:r>
            <a:r>
              <a:rPr lang="en-US" sz="1800" b="0" i="0" u="none" strike="noStrike" baseline="0" dirty="0" err="1"/>
              <a:t>tij</a:t>
            </a:r>
            <a:r>
              <a:rPr lang="en-US" sz="1800" b="0" i="0" u="none" strike="noStrike" baseline="0" dirty="0"/>
              <a:t>.</a:t>
            </a:r>
          </a:p>
          <a:p>
            <a:pPr algn="just"/>
            <a:r>
              <a:rPr lang="en-US" sz="1800" b="0" i="0" u="none" strike="noStrike" baseline="0" dirty="0"/>
              <a:t>3. Kur </a:t>
            </a:r>
            <a:r>
              <a:rPr lang="en-US" sz="1800" b="0" i="0" u="none" strike="noStrike" baseline="0" dirty="0" err="1"/>
              <a:t>faktet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janë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komplekse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dhe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eksperti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nuk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mund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të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japë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përgjigje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menjëherë</a:t>
            </a:r>
            <a:r>
              <a:rPr lang="en-US" sz="1800" b="0" i="0" u="none" strike="noStrike" baseline="0" dirty="0"/>
              <a:t>, </a:t>
            </a:r>
            <a:r>
              <a:rPr lang="en-US" sz="1800" b="0" i="0" u="none" strike="noStrike" baseline="0" dirty="0" err="1"/>
              <a:t>organi</a:t>
            </a:r>
            <a:r>
              <a:rPr lang="en-US" dirty="0"/>
              <a:t> </a:t>
            </a:r>
            <a:r>
              <a:rPr lang="en-US" sz="1800" b="0" i="0" u="none" strike="noStrike" baseline="0" dirty="0" err="1"/>
              <a:t>procedues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i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jep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atij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një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afat</a:t>
            </a:r>
            <a:r>
              <a:rPr lang="en-US" sz="1800" b="0" i="0" u="none" strike="noStrike" baseline="0" dirty="0"/>
              <a:t> jo </a:t>
            </a:r>
            <a:r>
              <a:rPr lang="en-US" sz="1800" b="0" i="0" u="none" strike="noStrike" baseline="0" dirty="0" err="1"/>
              <a:t>më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të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gjatë</a:t>
            </a:r>
            <a:r>
              <a:rPr lang="en-US" sz="1800" b="0" i="0" u="none" strike="noStrike" baseline="0" dirty="0"/>
              <a:t> se </a:t>
            </a:r>
            <a:r>
              <a:rPr lang="en-US" sz="1800" b="0" i="0" u="none" strike="noStrike" baseline="0" dirty="0" err="1"/>
              <a:t>gjashtëdhjetë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ditë</a:t>
            </a:r>
            <a:r>
              <a:rPr lang="en-US" sz="1800" b="0" i="0" u="none" strike="noStrike" baseline="0" dirty="0"/>
              <a:t>. Kur ka </a:t>
            </a:r>
            <a:r>
              <a:rPr lang="en-US" sz="1800" b="0" i="0" u="none" strike="noStrike" baseline="0" dirty="0" err="1"/>
              <a:t>nevojë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për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verifikime</a:t>
            </a:r>
            <a:r>
              <a:rPr lang="en-US" dirty="0"/>
              <a:t> </a:t>
            </a:r>
            <a:r>
              <a:rPr lang="en-US" sz="1800" b="0" i="0" u="none" strike="noStrike" baseline="0" dirty="0" err="1"/>
              <a:t>veçanërisht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komplekse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ky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afat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mund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të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zgjatet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edhe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më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shumë</a:t>
            </a:r>
            <a:r>
              <a:rPr lang="en-US" sz="1800" b="0" i="0" u="none" strike="noStrike" baseline="0" dirty="0"/>
              <a:t> se </a:t>
            </a:r>
            <a:r>
              <a:rPr lang="en-US" sz="1800" b="0" i="0" u="none" strike="noStrike" baseline="0" dirty="0" err="1"/>
              <a:t>një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herë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për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periudha</a:t>
            </a:r>
            <a:r>
              <a:rPr lang="en-US" sz="1800" b="0" i="0" u="none" strike="noStrike" baseline="0" dirty="0"/>
              <a:t> jo </a:t>
            </a:r>
            <a:r>
              <a:rPr lang="en-US" sz="1800" b="0" i="0" u="none" strike="noStrike" baseline="0" dirty="0" err="1"/>
              <a:t>më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të</a:t>
            </a:r>
            <a:r>
              <a:rPr lang="en-US" dirty="0"/>
              <a:t> </a:t>
            </a:r>
            <a:r>
              <a:rPr lang="en-US" sz="1800" b="0" i="0" u="none" strike="noStrike" baseline="0" dirty="0" err="1"/>
              <a:t>gjata</a:t>
            </a:r>
            <a:r>
              <a:rPr lang="en-US" sz="1800" b="0" i="0" u="none" strike="noStrike" baseline="0" dirty="0"/>
              <a:t> se </a:t>
            </a:r>
            <a:r>
              <a:rPr lang="en-US" sz="1800" b="0" i="0" u="none" strike="noStrike" baseline="0" dirty="0" err="1"/>
              <a:t>tridhjetë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ditë</a:t>
            </a:r>
            <a:r>
              <a:rPr lang="en-US" sz="1800" b="0" i="0" u="none" strike="noStrike" baseline="0" dirty="0"/>
              <a:t>, </a:t>
            </a:r>
            <a:r>
              <a:rPr lang="en-US" sz="1800" b="0" i="0" u="none" strike="noStrike" baseline="0" dirty="0" err="1"/>
              <a:t>por</a:t>
            </a:r>
            <a:r>
              <a:rPr lang="en-US" sz="1800" b="0" i="0" u="none" strike="noStrike" baseline="0" dirty="0"/>
              <a:t> pa </a:t>
            </a:r>
            <a:r>
              <a:rPr lang="en-US" sz="1800" b="0" i="0" u="none" strike="noStrike" baseline="0" dirty="0" err="1"/>
              <a:t>kaluar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afatin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maksimal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prej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gjashtë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muajsh</a:t>
            </a:r>
            <a:r>
              <a:rPr lang="en-US" sz="1800" b="0" i="0" u="none" strike="noStrike" baseline="0" dirty="0"/>
              <a:t>.</a:t>
            </a:r>
          </a:p>
          <a:p>
            <a:pPr algn="just"/>
            <a:r>
              <a:rPr lang="en-US" b="1" dirty="0" err="1"/>
              <a:t>Vendimi</a:t>
            </a:r>
            <a:r>
              <a:rPr lang="en-US" b="1" dirty="0"/>
              <a:t> nr. 13750/1999</a:t>
            </a:r>
            <a:r>
              <a:rPr lang="it-IT" sz="1800" b="1" dirty="0">
                <a:effectLst/>
                <a:ea typeface="Calibri" panose="020F0502020204030204" pitchFamily="34" charset="0"/>
              </a:rPr>
              <a:t> i Kolegjit Penal të Gjykatës Supreme të Kasacionit të Republikë së Italisë:</a:t>
            </a:r>
            <a:endParaRPr lang="en-US" dirty="0"/>
          </a:p>
          <a:p>
            <a:pPr algn="just"/>
            <a:r>
              <a:rPr lang="en-US" dirty="0" err="1"/>
              <a:t>Përsa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përket</a:t>
            </a:r>
            <a:r>
              <a:rPr lang="en-US" dirty="0"/>
              <a:t> </a:t>
            </a:r>
            <a:r>
              <a:rPr lang="en-US" dirty="0" err="1"/>
              <a:t>ekspertimit</a:t>
            </a:r>
            <a:r>
              <a:rPr lang="en-US" dirty="0"/>
              <a:t>, </a:t>
            </a:r>
            <a:r>
              <a:rPr lang="en-US" dirty="0" err="1"/>
              <a:t>mosrespektimi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afatit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zakonshëm</a:t>
            </a:r>
            <a:r>
              <a:rPr lang="en-US" dirty="0"/>
              <a:t> </a:t>
            </a:r>
            <a:r>
              <a:rPr lang="en-US" dirty="0" err="1"/>
              <a:t>gjashtëmujor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t’iu</a:t>
            </a:r>
            <a:r>
              <a:rPr lang="en-US" dirty="0"/>
              <a:t> </a:t>
            </a:r>
            <a:r>
              <a:rPr lang="en-US" dirty="0" err="1"/>
              <a:t>përgjigjur</a:t>
            </a:r>
            <a:r>
              <a:rPr lang="en-US" dirty="0"/>
              <a:t> </a:t>
            </a:r>
            <a:r>
              <a:rPr lang="en-US" dirty="0" err="1"/>
              <a:t>pyetjeve</a:t>
            </a:r>
            <a:r>
              <a:rPr lang="en-US" dirty="0"/>
              <a:t>,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parashikuar</a:t>
            </a:r>
            <a:r>
              <a:rPr lang="en-US" dirty="0"/>
              <a:t> </a:t>
            </a:r>
            <a:r>
              <a:rPr lang="en-US" dirty="0" err="1"/>
              <a:t>nga</a:t>
            </a:r>
            <a:r>
              <a:rPr lang="en-US" dirty="0"/>
              <a:t> </a:t>
            </a:r>
            <a:r>
              <a:rPr lang="en-US" dirty="0" err="1"/>
              <a:t>neni</a:t>
            </a:r>
            <a:r>
              <a:rPr lang="en-US" dirty="0"/>
              <a:t> 227 </a:t>
            </a:r>
            <a:r>
              <a:rPr lang="en-US" dirty="0" err="1"/>
              <a:t>i</a:t>
            </a:r>
            <a:r>
              <a:rPr lang="en-US" dirty="0"/>
              <a:t> K.P.P. </a:t>
            </a:r>
            <a:r>
              <a:rPr lang="en-US" dirty="0" err="1"/>
              <a:t>nuk</a:t>
            </a:r>
            <a:r>
              <a:rPr lang="en-US" dirty="0"/>
              <a:t> </a:t>
            </a:r>
            <a:r>
              <a:rPr lang="en-US" dirty="0" err="1"/>
              <a:t>çon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nulitet</a:t>
            </a:r>
            <a:r>
              <a:rPr lang="en-US" dirty="0"/>
              <a:t> </a:t>
            </a:r>
            <a:r>
              <a:rPr lang="en-US" dirty="0" err="1"/>
              <a:t>ose</a:t>
            </a:r>
            <a:r>
              <a:rPr lang="en-US" dirty="0"/>
              <a:t> </a:t>
            </a:r>
            <a:r>
              <a:rPr lang="en-US" dirty="0" err="1"/>
              <a:t>papërdorshmëri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ekspertimit</a:t>
            </a:r>
            <a:r>
              <a:rPr lang="en-US" dirty="0"/>
              <a:t> (13750/1999, </a:t>
            </a:r>
            <a:r>
              <a:rPr lang="en-US" dirty="0" err="1"/>
              <a:t>rv</a:t>
            </a:r>
            <a:r>
              <a:rPr lang="en-US" dirty="0"/>
              <a:t> 215171).</a:t>
            </a:r>
          </a:p>
          <a:p>
            <a:pPr algn="just"/>
            <a:r>
              <a:rPr lang="en-US" b="1" dirty="0" err="1"/>
              <a:t>Vendimi</a:t>
            </a:r>
            <a:r>
              <a:rPr lang="en-US" b="1" dirty="0"/>
              <a:t> nr. 2696/2017</a:t>
            </a:r>
            <a:r>
              <a:rPr lang="it-IT" sz="1800" b="1" dirty="0">
                <a:effectLst/>
                <a:ea typeface="Calibri" panose="020F0502020204030204" pitchFamily="34" charset="0"/>
              </a:rPr>
              <a:t> i Kolegjit Penal të Gjykatës Supreme të Kasacionit të Republikë së Italisë:</a:t>
            </a:r>
            <a:endParaRPr lang="en-US" dirty="0"/>
          </a:p>
          <a:p>
            <a:pPr algn="just"/>
            <a:r>
              <a:rPr lang="en-US" dirty="0" err="1"/>
              <a:t>Është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papërdorshëm</a:t>
            </a:r>
            <a:r>
              <a:rPr lang="en-US" dirty="0"/>
              <a:t> </a:t>
            </a:r>
            <a:r>
              <a:rPr lang="en-US" dirty="0" err="1"/>
              <a:t>ekspertimi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prezantuar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një</a:t>
            </a:r>
            <a:r>
              <a:rPr lang="en-US" dirty="0"/>
              <a:t> </a:t>
            </a:r>
            <a:r>
              <a:rPr lang="en-US" dirty="0" err="1"/>
              <a:t>procedim</a:t>
            </a:r>
            <a:r>
              <a:rPr lang="en-US" dirty="0"/>
              <a:t> </a:t>
            </a:r>
            <a:r>
              <a:rPr lang="en-US" dirty="0" err="1"/>
              <a:t>tjetër</a:t>
            </a:r>
            <a:r>
              <a:rPr lang="en-US" dirty="0"/>
              <a:t> </a:t>
            </a:r>
            <a:r>
              <a:rPr lang="en-US" dirty="0" err="1"/>
              <a:t>nëse</a:t>
            </a:r>
            <a:r>
              <a:rPr lang="en-US" dirty="0"/>
              <a:t>,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atë</a:t>
            </a:r>
            <a:r>
              <a:rPr lang="en-US" dirty="0"/>
              <a:t> </a:t>
            </a:r>
            <a:r>
              <a:rPr lang="en-US" dirty="0" err="1"/>
              <a:t>procedurë</a:t>
            </a:r>
            <a:r>
              <a:rPr lang="en-US" dirty="0"/>
              <a:t> </a:t>
            </a:r>
            <a:r>
              <a:rPr lang="en-US" dirty="0" err="1"/>
              <a:t>është</a:t>
            </a:r>
            <a:r>
              <a:rPr lang="en-US" dirty="0"/>
              <a:t> </a:t>
            </a:r>
            <a:r>
              <a:rPr lang="en-US" dirty="0" err="1"/>
              <a:t>bërë</a:t>
            </a:r>
            <a:r>
              <a:rPr lang="en-US" dirty="0"/>
              <a:t> </a:t>
            </a:r>
            <a:r>
              <a:rPr lang="en-US" dirty="0" err="1"/>
              <a:t>vetëm</a:t>
            </a:r>
            <a:r>
              <a:rPr lang="en-US" dirty="0"/>
              <a:t> </a:t>
            </a:r>
            <a:r>
              <a:rPr lang="en-US" dirty="0" err="1"/>
              <a:t>marrja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pyetje</a:t>
            </a:r>
            <a:r>
              <a:rPr lang="en-US" dirty="0"/>
              <a:t> e </a:t>
            </a:r>
            <a:r>
              <a:rPr lang="en-US" dirty="0" err="1"/>
              <a:t>ekspertit</a:t>
            </a:r>
            <a:r>
              <a:rPr lang="en-US" dirty="0"/>
              <a:t>, pa </a:t>
            </a:r>
            <a:r>
              <a:rPr lang="en-US" dirty="0" err="1"/>
              <a:t>iu</a:t>
            </a:r>
            <a:r>
              <a:rPr lang="en-US" dirty="0"/>
              <a:t> </a:t>
            </a:r>
            <a:r>
              <a:rPr lang="en-US" dirty="0" err="1"/>
              <a:t>dhënë</a:t>
            </a:r>
            <a:r>
              <a:rPr lang="en-US" dirty="0"/>
              <a:t> </a:t>
            </a:r>
            <a:r>
              <a:rPr lang="en-US" dirty="0" err="1"/>
              <a:t>mundësia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pandehurit</a:t>
            </a:r>
            <a:r>
              <a:rPr lang="en-US" dirty="0"/>
              <a:t>, </a:t>
            </a:r>
            <a:r>
              <a:rPr lang="en-US" dirty="0" err="1"/>
              <a:t>kundër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cilit</a:t>
            </a:r>
            <a:r>
              <a:rPr lang="en-US" dirty="0"/>
              <a:t> </a:t>
            </a:r>
            <a:r>
              <a:rPr lang="en-US" dirty="0" err="1"/>
              <a:t>paraqitet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provë</a:t>
            </a:r>
            <a:r>
              <a:rPr lang="en-US" dirty="0"/>
              <a:t> </a:t>
            </a:r>
            <a:r>
              <a:rPr lang="en-US" dirty="0" err="1"/>
              <a:t>ky</a:t>
            </a:r>
            <a:r>
              <a:rPr lang="en-US" dirty="0"/>
              <a:t> </a:t>
            </a:r>
            <a:r>
              <a:rPr lang="en-US" dirty="0" err="1"/>
              <a:t>ekspertim</a:t>
            </a:r>
            <a:r>
              <a:rPr lang="en-US" dirty="0"/>
              <a:t>, </a:t>
            </a:r>
            <a:r>
              <a:rPr lang="en-US" dirty="0" err="1"/>
              <a:t>që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marrë</a:t>
            </a:r>
            <a:r>
              <a:rPr lang="en-US" dirty="0"/>
              <a:t> </a:t>
            </a:r>
            <a:r>
              <a:rPr lang="en-US" dirty="0" err="1"/>
              <a:t>pjesë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veprimet</a:t>
            </a:r>
            <a:r>
              <a:rPr lang="en-US" dirty="0"/>
              <a:t> e </a:t>
            </a:r>
            <a:r>
              <a:rPr lang="en-US" dirty="0" err="1"/>
              <a:t>kryera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realizimin</a:t>
            </a:r>
            <a:r>
              <a:rPr lang="en-US" dirty="0"/>
              <a:t> e </a:t>
            </a:r>
            <a:r>
              <a:rPr lang="en-US" dirty="0" err="1"/>
              <a:t>tij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021482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5B68FE-F888-062D-57EA-06EB79925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b="1" dirty="0" err="1"/>
              <a:t>Zëvendësimi</a:t>
            </a:r>
            <a:r>
              <a:rPr lang="en-US" sz="3200" b="1" dirty="0"/>
              <a:t> </a:t>
            </a:r>
            <a:r>
              <a:rPr lang="en-US" sz="3200" b="1" dirty="0" err="1"/>
              <a:t>i</a:t>
            </a:r>
            <a:r>
              <a:rPr lang="en-US" sz="3200" b="1" dirty="0"/>
              <a:t> </a:t>
            </a:r>
            <a:r>
              <a:rPr lang="en-US" sz="3200" b="1" dirty="0" err="1"/>
              <a:t>ekspertit</a:t>
            </a:r>
            <a:endParaRPr lang="en-US" sz="32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4FADBE-993B-FFE7-B241-1224BCCC82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116" y="2438400"/>
            <a:ext cx="11218607" cy="4109884"/>
          </a:xfrm>
        </p:spPr>
        <p:txBody>
          <a:bodyPr>
            <a:noAutofit/>
          </a:bodyPr>
          <a:lstStyle/>
          <a:p>
            <a:r>
              <a:rPr lang="en-US" sz="2200" b="1" dirty="0"/>
              <a:t>Neni 186 </a:t>
            </a:r>
            <a:r>
              <a:rPr lang="en-US" sz="2200" b="1" dirty="0" err="1"/>
              <a:t>i</a:t>
            </a:r>
            <a:r>
              <a:rPr lang="en-US" sz="2200" b="1" dirty="0"/>
              <a:t> </a:t>
            </a:r>
            <a:r>
              <a:rPr lang="en-US" sz="2200" b="1" dirty="0" err="1"/>
              <a:t>K.Pr.Penale</a:t>
            </a:r>
            <a:r>
              <a:rPr lang="en-US" sz="2200" b="1" dirty="0"/>
              <a:t> – </a:t>
            </a:r>
            <a:r>
              <a:rPr lang="en-US" sz="2200" b="1" dirty="0" err="1"/>
              <a:t>Zëvendësimi</a:t>
            </a:r>
            <a:r>
              <a:rPr lang="en-US" sz="2200" b="1" dirty="0"/>
              <a:t> </a:t>
            </a:r>
            <a:r>
              <a:rPr lang="en-US" sz="2200" b="1" dirty="0" err="1"/>
              <a:t>i</a:t>
            </a:r>
            <a:r>
              <a:rPr lang="en-US" sz="2200" b="1" dirty="0"/>
              <a:t> </a:t>
            </a:r>
            <a:r>
              <a:rPr lang="en-US" sz="2200" b="1" dirty="0" err="1"/>
              <a:t>ekspertit</a:t>
            </a:r>
            <a:r>
              <a:rPr lang="en-US" sz="2200" b="1" dirty="0"/>
              <a:t>:</a:t>
            </a:r>
          </a:p>
          <a:p>
            <a:pPr algn="just"/>
            <a:r>
              <a:rPr lang="en-US" sz="2200" b="0" i="0" u="none" strike="noStrike" baseline="0" dirty="0"/>
              <a:t>1. </a:t>
            </a:r>
            <a:r>
              <a:rPr lang="en-US" sz="2200" b="0" i="0" u="none" strike="noStrike" baseline="0" dirty="0" err="1"/>
              <a:t>Eksperti</a:t>
            </a:r>
            <a:r>
              <a:rPr lang="en-US" sz="2200" b="0" i="0" u="none" strike="noStrike" baseline="0" dirty="0"/>
              <a:t> </a:t>
            </a:r>
            <a:r>
              <a:rPr lang="en-US" sz="2200" b="0" i="0" u="none" strike="noStrike" baseline="0" dirty="0" err="1"/>
              <a:t>mund</a:t>
            </a:r>
            <a:r>
              <a:rPr lang="en-US" sz="2200" b="0" i="0" u="none" strike="noStrike" baseline="0" dirty="0"/>
              <a:t> </a:t>
            </a:r>
            <a:r>
              <a:rPr lang="en-US" sz="2200" b="0" i="0" u="none" strike="noStrike" baseline="0" dirty="0" err="1"/>
              <a:t>të</a:t>
            </a:r>
            <a:r>
              <a:rPr lang="en-US" sz="2200" b="0" i="0" u="none" strike="noStrike" baseline="0" dirty="0"/>
              <a:t> </a:t>
            </a:r>
            <a:r>
              <a:rPr lang="en-US" sz="2200" b="0" i="0" u="none" strike="noStrike" baseline="0" dirty="0" err="1"/>
              <a:t>zëvendësohet</a:t>
            </a:r>
            <a:r>
              <a:rPr lang="en-US" sz="2200" b="0" i="0" u="none" strike="noStrike" baseline="0" dirty="0"/>
              <a:t> </a:t>
            </a:r>
            <a:r>
              <a:rPr lang="en-US" sz="2200" b="0" i="0" u="none" strike="noStrike" baseline="0" dirty="0" err="1"/>
              <a:t>kur</a:t>
            </a:r>
            <a:r>
              <a:rPr lang="en-US" sz="2200" b="0" i="0" u="none" strike="noStrike" baseline="0" dirty="0"/>
              <a:t> </a:t>
            </a:r>
            <a:r>
              <a:rPr lang="en-US" sz="2200" b="0" i="0" u="none" strike="noStrike" baseline="0" dirty="0" err="1"/>
              <a:t>nuk</a:t>
            </a:r>
            <a:r>
              <a:rPr lang="en-US" sz="2200" b="0" i="0" u="none" strike="noStrike" baseline="0" dirty="0"/>
              <a:t> </a:t>
            </a:r>
            <a:r>
              <a:rPr lang="en-US" sz="2200" b="0" i="0" u="none" strike="noStrike" baseline="0" dirty="0" err="1"/>
              <a:t>jep</a:t>
            </a:r>
            <a:r>
              <a:rPr lang="en-US" sz="2200" b="0" i="0" u="none" strike="noStrike" baseline="0" dirty="0"/>
              <a:t> </a:t>
            </a:r>
            <a:r>
              <a:rPr lang="en-US" sz="2200" b="0" i="0" u="none" strike="noStrike" baseline="0" dirty="0" err="1"/>
              <a:t>mendimin</a:t>
            </a:r>
            <a:r>
              <a:rPr lang="en-US" sz="2200" b="0" i="0" u="none" strike="noStrike" baseline="0" dirty="0"/>
              <a:t> e vet </a:t>
            </a:r>
            <a:r>
              <a:rPr lang="en-US" sz="2200" b="0" i="0" u="none" strike="noStrike" baseline="0" dirty="0" err="1"/>
              <a:t>në</a:t>
            </a:r>
            <a:r>
              <a:rPr lang="en-US" sz="2200" b="0" i="0" u="none" strike="noStrike" baseline="0" dirty="0"/>
              <a:t> </a:t>
            </a:r>
            <a:r>
              <a:rPr lang="en-US" sz="2200" b="0" i="0" u="none" strike="noStrike" baseline="0" dirty="0" err="1"/>
              <a:t>afatin</a:t>
            </a:r>
            <a:r>
              <a:rPr lang="en-US" sz="2200" b="0" i="0" u="none" strike="noStrike" baseline="0" dirty="0"/>
              <a:t> e </a:t>
            </a:r>
            <a:r>
              <a:rPr lang="en-US" sz="2200" b="0" i="0" u="none" strike="noStrike" baseline="0" dirty="0" err="1"/>
              <a:t>caktuar</a:t>
            </a:r>
            <a:r>
              <a:rPr lang="en-US" sz="2200" b="0" i="0" u="none" strike="noStrike" baseline="0" dirty="0"/>
              <a:t> </a:t>
            </a:r>
            <a:r>
              <a:rPr lang="en-US" sz="2200" b="0" i="0" u="none" strike="noStrike" baseline="0" dirty="0" err="1"/>
              <a:t>ose</a:t>
            </a:r>
            <a:r>
              <a:rPr lang="en-US" sz="2200" b="0" i="0" u="none" strike="noStrike" baseline="0" dirty="0"/>
              <a:t> </a:t>
            </a:r>
            <a:r>
              <a:rPr lang="en-US" sz="2200" b="0" i="0" u="none" strike="noStrike" baseline="0" dirty="0" err="1"/>
              <a:t>kur</a:t>
            </a:r>
            <a:r>
              <a:rPr lang="en-US" sz="2200" dirty="0"/>
              <a:t> </a:t>
            </a:r>
            <a:r>
              <a:rPr lang="en-US" sz="2200" b="0" i="0" u="none" strike="noStrike" baseline="0" dirty="0" err="1"/>
              <a:t>kërkesa</a:t>
            </a:r>
            <a:r>
              <a:rPr lang="en-US" sz="2200" b="0" i="0" u="none" strike="noStrike" baseline="0" dirty="0"/>
              <a:t> e </a:t>
            </a:r>
            <a:r>
              <a:rPr lang="en-US" sz="2200" b="0" i="0" u="none" strike="noStrike" baseline="0" dirty="0" err="1"/>
              <a:t>zgjatjes</a:t>
            </a:r>
            <a:r>
              <a:rPr lang="en-US" sz="2200" b="0" i="0" u="none" strike="noStrike" baseline="0" dirty="0"/>
              <a:t> </a:t>
            </a:r>
            <a:r>
              <a:rPr lang="en-US" sz="2200" b="0" i="0" u="none" strike="noStrike" baseline="0" dirty="0" err="1"/>
              <a:t>nuk</a:t>
            </a:r>
            <a:r>
              <a:rPr lang="en-US" sz="2200" b="0" i="0" u="none" strike="noStrike" baseline="0" dirty="0"/>
              <a:t> </a:t>
            </a:r>
            <a:r>
              <a:rPr lang="en-US" sz="2200" b="0" i="0" u="none" strike="noStrike" baseline="0" dirty="0" err="1"/>
              <a:t>është</a:t>
            </a:r>
            <a:r>
              <a:rPr lang="en-US" sz="2200" b="0" i="0" u="none" strike="noStrike" baseline="0" dirty="0"/>
              <a:t> </a:t>
            </a:r>
            <a:r>
              <a:rPr lang="en-US" sz="2200" b="0" i="0" u="none" strike="noStrike" baseline="0" dirty="0" err="1"/>
              <a:t>pranuar</a:t>
            </a:r>
            <a:r>
              <a:rPr lang="en-US" sz="2200" b="0" i="0" u="none" strike="noStrike" baseline="0" dirty="0"/>
              <a:t> </a:t>
            </a:r>
            <a:r>
              <a:rPr lang="en-US" sz="2200" b="0" i="0" u="none" strike="noStrike" baseline="0" dirty="0" err="1"/>
              <a:t>ose</a:t>
            </a:r>
            <a:r>
              <a:rPr lang="en-US" sz="2200" b="0" i="0" u="none" strike="noStrike" baseline="0" dirty="0"/>
              <a:t> </a:t>
            </a:r>
            <a:r>
              <a:rPr lang="en-US" sz="2200" b="0" i="0" u="none" strike="noStrike" baseline="0" dirty="0" err="1"/>
              <a:t>kur</a:t>
            </a:r>
            <a:r>
              <a:rPr lang="en-US" sz="2200" b="0" i="0" u="none" strike="noStrike" baseline="0" dirty="0"/>
              <a:t> </a:t>
            </a:r>
            <a:r>
              <a:rPr lang="en-US" sz="2200" b="0" i="0" u="none" strike="noStrike" baseline="0" dirty="0" err="1"/>
              <a:t>neglizhon</a:t>
            </a:r>
            <a:r>
              <a:rPr lang="en-US" sz="2200" b="0" i="0" u="none" strike="noStrike" baseline="0" dirty="0"/>
              <a:t> </a:t>
            </a:r>
            <a:r>
              <a:rPr lang="en-US" sz="2200" b="0" i="0" u="none" strike="noStrike" baseline="0" dirty="0" err="1"/>
              <a:t>në</a:t>
            </a:r>
            <a:r>
              <a:rPr lang="en-US" sz="2200" b="0" i="0" u="none" strike="noStrike" baseline="0" dirty="0"/>
              <a:t> </a:t>
            </a:r>
            <a:r>
              <a:rPr lang="en-US" sz="2200" b="0" i="0" u="none" strike="noStrike" baseline="0" dirty="0" err="1"/>
              <a:t>kryerjen</a:t>
            </a:r>
            <a:r>
              <a:rPr lang="en-US" sz="2200" b="0" i="0" u="none" strike="noStrike" baseline="0" dirty="0"/>
              <a:t> e </a:t>
            </a:r>
            <a:r>
              <a:rPr lang="en-US" sz="2200" b="0" i="0" u="none" strike="noStrike" baseline="0" dirty="0" err="1"/>
              <a:t>detyrës</a:t>
            </a:r>
            <a:r>
              <a:rPr lang="en-US" sz="2200" b="0" i="0" u="none" strike="noStrike" baseline="0" dirty="0"/>
              <a:t>.</a:t>
            </a:r>
          </a:p>
          <a:p>
            <a:pPr algn="just"/>
            <a:r>
              <a:rPr lang="en-US" sz="2200" b="0" i="0" u="none" strike="noStrike" baseline="0" dirty="0"/>
              <a:t>2. </a:t>
            </a:r>
            <a:r>
              <a:rPr lang="en-US" sz="2200" b="0" i="0" u="none" strike="noStrike" baseline="0" dirty="0" err="1"/>
              <a:t>Vendimi</a:t>
            </a:r>
            <a:r>
              <a:rPr lang="en-US" sz="2200" b="0" i="0" u="none" strike="noStrike" baseline="0" dirty="0"/>
              <a:t> </a:t>
            </a:r>
            <a:r>
              <a:rPr lang="en-US" sz="2200" b="0" i="0" u="none" strike="noStrike" baseline="0" dirty="0" err="1"/>
              <a:t>i</a:t>
            </a:r>
            <a:r>
              <a:rPr lang="en-US" sz="2200" b="0" i="0" u="none" strike="noStrike" baseline="0" dirty="0"/>
              <a:t> </a:t>
            </a:r>
            <a:r>
              <a:rPr lang="en-US" sz="2200" b="0" i="0" u="none" strike="noStrike" baseline="0" dirty="0" err="1"/>
              <a:t>organit</a:t>
            </a:r>
            <a:r>
              <a:rPr lang="en-US" sz="2200" b="0" i="0" u="none" strike="noStrike" baseline="0" dirty="0"/>
              <a:t> </a:t>
            </a:r>
            <a:r>
              <a:rPr lang="en-US" sz="2200" b="0" i="0" u="none" strike="noStrike" baseline="0" dirty="0" err="1"/>
              <a:t>procedues</a:t>
            </a:r>
            <a:r>
              <a:rPr lang="en-US" sz="2200" b="0" i="0" u="none" strike="noStrike" baseline="0" dirty="0"/>
              <a:t> </a:t>
            </a:r>
            <a:r>
              <a:rPr lang="en-US" sz="2200" b="0" i="0" u="none" strike="noStrike" baseline="0" dirty="0" err="1"/>
              <a:t>për</a:t>
            </a:r>
            <a:r>
              <a:rPr lang="en-US" sz="2200" b="0" i="0" u="none" strike="noStrike" baseline="0" dirty="0"/>
              <a:t> </a:t>
            </a:r>
            <a:r>
              <a:rPr lang="en-US" sz="2200" b="0" i="0" u="none" strike="noStrike" baseline="0" dirty="0" err="1"/>
              <a:t>zëvendësimin</a:t>
            </a:r>
            <a:r>
              <a:rPr lang="en-US" sz="2200" b="0" i="0" u="none" strike="noStrike" baseline="0" dirty="0"/>
              <a:t> </a:t>
            </a:r>
            <a:r>
              <a:rPr lang="en-US" sz="2200" b="0" i="0" u="none" strike="noStrike" baseline="0" dirty="0" err="1"/>
              <a:t>jepet</a:t>
            </a:r>
            <a:r>
              <a:rPr lang="en-US" sz="2200" b="0" i="0" u="none" strike="noStrike" baseline="0" dirty="0"/>
              <a:t> </a:t>
            </a:r>
            <a:r>
              <a:rPr lang="en-US" sz="2200" b="0" i="0" u="none" strike="noStrike" baseline="0" dirty="0" err="1"/>
              <a:t>pasi</a:t>
            </a:r>
            <a:r>
              <a:rPr lang="en-US" sz="2200" b="0" i="0" u="none" strike="noStrike" baseline="0" dirty="0"/>
              <a:t> </a:t>
            </a:r>
            <a:r>
              <a:rPr lang="en-US" sz="2200" b="0" i="0" u="none" strike="noStrike" baseline="0" dirty="0" err="1"/>
              <a:t>dëgjohet</a:t>
            </a:r>
            <a:r>
              <a:rPr lang="en-US" sz="2200" b="0" i="0" u="none" strike="noStrike" baseline="0" dirty="0"/>
              <a:t> </a:t>
            </a:r>
            <a:r>
              <a:rPr lang="en-US" sz="2200" b="0" i="0" u="none" strike="noStrike" baseline="0" dirty="0" err="1"/>
              <a:t>eksperti</a:t>
            </a:r>
            <a:r>
              <a:rPr lang="en-US" sz="2200" b="0" i="0" u="none" strike="noStrike" baseline="0" dirty="0"/>
              <a:t>. </a:t>
            </a:r>
            <a:r>
              <a:rPr lang="en-US" sz="2200" b="0" i="0" u="none" strike="noStrike" baseline="0" dirty="0" err="1"/>
              <a:t>Eksperti</a:t>
            </a:r>
            <a:r>
              <a:rPr lang="en-US" sz="2200" b="0" i="0" u="none" strike="noStrike" baseline="0" dirty="0"/>
              <a:t> </a:t>
            </a:r>
            <a:r>
              <a:rPr lang="en-US" sz="2200" b="0" i="0" u="none" strike="noStrike" baseline="0" dirty="0" err="1"/>
              <a:t>i</a:t>
            </a:r>
            <a:r>
              <a:rPr lang="en-US" sz="2200" b="0" i="0" u="none" strike="noStrike" baseline="0" dirty="0"/>
              <a:t> </a:t>
            </a:r>
            <a:r>
              <a:rPr lang="en-US" sz="2200" b="0" i="0" u="none" strike="noStrike" baseline="0" dirty="0" err="1"/>
              <a:t>zëvendësuar</a:t>
            </a:r>
            <a:r>
              <a:rPr lang="en-US" sz="2200" b="0" i="0" u="none" strike="noStrike" baseline="0" dirty="0"/>
              <a:t> </a:t>
            </a:r>
            <a:r>
              <a:rPr lang="en-US" sz="2200" b="0" i="0" u="none" strike="noStrike" baseline="0" dirty="0" err="1"/>
              <a:t>mund</a:t>
            </a:r>
            <a:r>
              <a:rPr lang="en-US" sz="2200" b="0" i="0" u="none" strike="noStrike" baseline="0" dirty="0"/>
              <a:t> </a:t>
            </a:r>
            <a:r>
              <a:rPr lang="en-US" sz="2200" b="0" i="0" u="none" strike="noStrike" baseline="0" dirty="0" err="1"/>
              <a:t>të</a:t>
            </a:r>
            <a:r>
              <a:rPr lang="en-US" sz="2200" b="0" i="0" u="none" strike="noStrike" baseline="0" dirty="0"/>
              <a:t> </a:t>
            </a:r>
            <a:r>
              <a:rPr lang="en-US" sz="2200" b="0" i="0" u="none" strike="noStrike" baseline="0" dirty="0" err="1"/>
              <a:t>dënohet</a:t>
            </a:r>
            <a:r>
              <a:rPr lang="en-US" sz="2200" b="0" i="0" u="none" strike="noStrike" baseline="0" dirty="0"/>
              <a:t> me </a:t>
            </a:r>
            <a:r>
              <a:rPr lang="en-US" sz="2200" b="0" i="0" u="none" strike="noStrike" baseline="0" dirty="0" err="1"/>
              <a:t>gjobë</a:t>
            </a:r>
            <a:r>
              <a:rPr lang="en-US" sz="2200" b="0" i="0" u="none" strike="noStrike" baseline="0" dirty="0"/>
              <a:t> </a:t>
            </a:r>
            <a:r>
              <a:rPr lang="en-US" sz="2200" b="0" i="0" u="none" strike="noStrike" baseline="0" dirty="0" err="1"/>
              <a:t>deri</a:t>
            </a:r>
            <a:r>
              <a:rPr lang="en-US" sz="2200" b="0" i="0" u="none" strike="noStrike" baseline="0" dirty="0"/>
              <a:t> </a:t>
            </a:r>
            <a:r>
              <a:rPr lang="en-US" sz="2200" b="0" i="0" u="none" strike="noStrike" baseline="0" dirty="0" err="1"/>
              <a:t>dhjetë</a:t>
            </a:r>
            <a:r>
              <a:rPr lang="en-US" sz="2200" b="0" i="0" u="none" strike="noStrike" baseline="0" dirty="0"/>
              <a:t> </a:t>
            </a:r>
            <a:r>
              <a:rPr lang="en-US" sz="2200" b="0" i="0" u="none" strike="noStrike" baseline="0" dirty="0" err="1"/>
              <a:t>mijë</a:t>
            </a:r>
            <a:r>
              <a:rPr lang="en-US" sz="2200" b="0" i="0" u="none" strike="noStrike" baseline="0" dirty="0"/>
              <a:t> </a:t>
            </a:r>
            <a:r>
              <a:rPr lang="en-US" sz="2200" b="0" i="0" u="none" strike="noStrike" baseline="0" dirty="0" err="1"/>
              <a:t>lekë</a:t>
            </a:r>
            <a:r>
              <a:rPr lang="en-US" sz="2200" b="0" i="0" u="none" strike="noStrike" baseline="0" dirty="0"/>
              <a:t>.</a:t>
            </a:r>
          </a:p>
          <a:p>
            <a:pPr algn="just"/>
            <a:r>
              <a:rPr lang="en-US" sz="2200" b="0" i="0" u="none" strike="noStrike" baseline="0" dirty="0"/>
              <a:t>3. </a:t>
            </a:r>
            <a:r>
              <a:rPr lang="en-US" sz="2200" b="0" i="0" u="none" strike="noStrike" baseline="0" dirty="0" err="1"/>
              <a:t>Eksperti</a:t>
            </a:r>
            <a:r>
              <a:rPr lang="en-US" sz="2200" b="0" i="0" u="none" strike="noStrike" baseline="0" dirty="0"/>
              <a:t> </a:t>
            </a:r>
            <a:r>
              <a:rPr lang="en-US" sz="2200" b="0" i="0" u="none" strike="noStrike" baseline="0" dirty="0" err="1"/>
              <a:t>zëvendësohet</a:t>
            </a:r>
            <a:r>
              <a:rPr lang="en-US" sz="2200" b="0" i="0" u="none" strike="noStrike" baseline="0" dirty="0"/>
              <a:t> </a:t>
            </a:r>
            <a:r>
              <a:rPr lang="en-US" sz="2200" b="0" i="0" u="none" strike="noStrike" baseline="0" dirty="0" err="1"/>
              <a:t>edhe</a:t>
            </a:r>
            <a:r>
              <a:rPr lang="en-US" sz="2200" b="0" i="0" u="none" strike="noStrike" baseline="0" dirty="0"/>
              <a:t> </a:t>
            </a:r>
            <a:r>
              <a:rPr lang="en-US" sz="2200" b="0" i="0" u="none" strike="noStrike" baseline="0" dirty="0" err="1"/>
              <a:t>kur</a:t>
            </a:r>
            <a:r>
              <a:rPr lang="en-US" sz="2200" b="0" i="0" u="none" strike="noStrike" baseline="0" dirty="0"/>
              <a:t> </a:t>
            </a:r>
            <a:r>
              <a:rPr lang="en-US" sz="2200" b="0" i="0" u="none" strike="noStrike" baseline="0" dirty="0" err="1"/>
              <a:t>pranohet</a:t>
            </a:r>
            <a:r>
              <a:rPr lang="en-US" sz="2200" b="0" i="0" u="none" strike="noStrike" baseline="0" dirty="0"/>
              <a:t> </a:t>
            </a:r>
            <a:r>
              <a:rPr lang="en-US" sz="2200" b="0" i="0" u="none" strike="noStrike" baseline="0" dirty="0" err="1"/>
              <a:t>kërkesa</a:t>
            </a:r>
            <a:r>
              <a:rPr lang="en-US" sz="2200" b="0" i="0" u="none" strike="noStrike" baseline="0" dirty="0"/>
              <a:t> </a:t>
            </a:r>
            <a:r>
              <a:rPr lang="en-US" sz="2200" b="0" i="0" u="none" strike="noStrike" baseline="0" dirty="0" err="1"/>
              <a:t>për</a:t>
            </a:r>
            <a:r>
              <a:rPr lang="en-US" sz="2200" b="0" i="0" u="none" strike="noStrike" baseline="0" dirty="0"/>
              <a:t> </a:t>
            </a:r>
            <a:r>
              <a:rPr lang="en-US" sz="2200" b="0" i="0" u="none" strike="noStrike" baseline="0" dirty="0" err="1"/>
              <a:t>përjashtimin</a:t>
            </a:r>
            <a:r>
              <a:rPr lang="en-US" sz="2200" b="0" i="0" u="none" strike="noStrike" baseline="0" dirty="0"/>
              <a:t> e </a:t>
            </a:r>
            <a:r>
              <a:rPr lang="en-US" sz="2200" b="0" i="0" u="none" strike="noStrike" baseline="0" dirty="0" err="1"/>
              <a:t>tij</a:t>
            </a:r>
            <a:r>
              <a:rPr lang="en-US" sz="2200" b="0" i="0" u="none" strike="noStrike" baseline="0" dirty="0"/>
              <a:t>.</a:t>
            </a:r>
          </a:p>
          <a:p>
            <a:pPr algn="just"/>
            <a:r>
              <a:rPr lang="en-US" sz="2200" b="0" i="0" u="none" strike="noStrike" baseline="0" dirty="0"/>
              <a:t>4. </a:t>
            </a:r>
            <a:r>
              <a:rPr lang="en-US" sz="2200" b="0" i="0" u="none" strike="noStrike" baseline="0" dirty="0" err="1"/>
              <a:t>Eksperti</a:t>
            </a:r>
            <a:r>
              <a:rPr lang="en-US" sz="2200" b="0" i="0" u="none" strike="noStrike" baseline="0" dirty="0"/>
              <a:t> </a:t>
            </a:r>
            <a:r>
              <a:rPr lang="en-US" sz="2200" b="0" i="0" u="none" strike="noStrike" baseline="0" dirty="0" err="1"/>
              <a:t>i</a:t>
            </a:r>
            <a:r>
              <a:rPr lang="en-US" sz="2200" b="0" i="0" u="none" strike="noStrike" baseline="0" dirty="0"/>
              <a:t> </a:t>
            </a:r>
            <a:r>
              <a:rPr lang="en-US" sz="2200" b="0" i="0" u="none" strike="noStrike" baseline="0" dirty="0" err="1"/>
              <a:t>zëvendësuar</a:t>
            </a:r>
            <a:r>
              <a:rPr lang="en-US" sz="2200" b="0" i="0" u="none" strike="noStrike" baseline="0" dirty="0"/>
              <a:t> </a:t>
            </a:r>
            <a:r>
              <a:rPr lang="en-US" sz="2200" b="0" i="0" u="none" strike="noStrike" baseline="0" dirty="0" err="1"/>
              <a:t>detyrohet</a:t>
            </a:r>
            <a:r>
              <a:rPr lang="en-US" sz="2200" b="0" i="0" u="none" strike="noStrike" baseline="0" dirty="0"/>
              <a:t> </a:t>
            </a:r>
            <a:r>
              <a:rPr lang="en-US" sz="2200" b="0" i="0" u="none" strike="noStrike" baseline="0" dirty="0" err="1"/>
              <a:t>të</a:t>
            </a:r>
            <a:r>
              <a:rPr lang="en-US" sz="2200" b="0" i="0" u="none" strike="noStrike" baseline="0" dirty="0"/>
              <a:t> </a:t>
            </a:r>
            <a:r>
              <a:rPr lang="en-US" sz="2200" b="0" i="0" u="none" strike="noStrike" baseline="0" dirty="0" err="1"/>
              <a:t>dorëzojë</a:t>
            </a:r>
            <a:r>
              <a:rPr lang="en-US" sz="2200" b="0" i="0" u="none" strike="noStrike" baseline="0" dirty="0"/>
              <a:t> </a:t>
            </a:r>
            <a:r>
              <a:rPr lang="en-US" sz="2200" b="0" i="0" u="none" strike="noStrike" baseline="0" dirty="0" err="1"/>
              <a:t>në</a:t>
            </a:r>
            <a:r>
              <a:rPr lang="en-US" sz="2200" b="0" i="0" u="none" strike="noStrike" baseline="0" dirty="0"/>
              <a:t> </a:t>
            </a:r>
            <a:r>
              <a:rPr lang="en-US" sz="2200" b="0" i="0" u="none" strike="noStrike" baseline="0" dirty="0" err="1"/>
              <a:t>organin</a:t>
            </a:r>
            <a:r>
              <a:rPr lang="en-US" sz="2200" b="0" i="0" u="none" strike="noStrike" baseline="0" dirty="0"/>
              <a:t> </a:t>
            </a:r>
            <a:r>
              <a:rPr lang="en-US" sz="2200" b="0" i="0" u="none" strike="noStrike" baseline="0" dirty="0" err="1"/>
              <a:t>procedues</a:t>
            </a:r>
            <a:r>
              <a:rPr lang="en-US" sz="2200" b="0" i="0" u="none" strike="noStrike" baseline="0" dirty="0"/>
              <a:t> </a:t>
            </a:r>
            <a:r>
              <a:rPr lang="en-US" sz="2200" b="0" i="0" u="none" strike="noStrike" baseline="0" dirty="0" err="1"/>
              <a:t>dokumentacionin</a:t>
            </a:r>
            <a:r>
              <a:rPr lang="en-US" sz="2200" b="0" i="0" u="none" strike="noStrike" baseline="0" dirty="0"/>
              <a:t> </a:t>
            </a:r>
            <a:r>
              <a:rPr lang="en-US" sz="2200" b="0" i="0" u="none" strike="noStrike" baseline="0" dirty="0" err="1"/>
              <a:t>dhe</a:t>
            </a:r>
            <a:r>
              <a:rPr lang="en-US" sz="2200" dirty="0"/>
              <a:t> </a:t>
            </a:r>
            <a:r>
              <a:rPr lang="en-US" sz="2200" b="0" i="0" u="none" strike="noStrike" baseline="0" dirty="0" err="1"/>
              <a:t>rezultatet</a:t>
            </a:r>
            <a:r>
              <a:rPr lang="en-US" sz="2200" b="0" i="0" u="none" strike="noStrike" baseline="0" dirty="0"/>
              <a:t> e </a:t>
            </a:r>
            <a:r>
              <a:rPr lang="en-US" sz="2200" b="0" i="0" u="none" strike="noStrike" baseline="0" dirty="0" err="1"/>
              <a:t>veprimeve</a:t>
            </a:r>
            <a:r>
              <a:rPr lang="en-US" sz="2200" b="0" i="0" u="none" strike="noStrike" baseline="0" dirty="0"/>
              <a:t> </a:t>
            </a:r>
            <a:r>
              <a:rPr lang="en-US" sz="2200" b="0" i="0" u="none" strike="noStrike" baseline="0" dirty="0" err="1"/>
              <a:t>të</a:t>
            </a:r>
            <a:r>
              <a:rPr lang="en-US" sz="2200" b="0" i="0" u="none" strike="noStrike" baseline="0" dirty="0"/>
              <a:t> </a:t>
            </a:r>
            <a:r>
              <a:rPr lang="en-US" sz="2200" b="0" i="0" u="none" strike="noStrike" baseline="0" dirty="0" err="1"/>
              <a:t>kryera</a:t>
            </a:r>
            <a:r>
              <a:rPr lang="en-US" sz="2200" b="0" i="0" u="none" strike="noStrike" baseline="0" dirty="0"/>
              <a:t>.</a:t>
            </a:r>
            <a:r>
              <a:rPr lang="en-US" sz="2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602935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0816AF-5992-6B1F-3FDD-158ADE763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b="1" dirty="0" err="1"/>
              <a:t>Zëvendësimi</a:t>
            </a:r>
            <a:r>
              <a:rPr lang="en-US" sz="3600" b="1" dirty="0"/>
              <a:t> </a:t>
            </a:r>
            <a:r>
              <a:rPr lang="en-US" sz="3600" b="1" dirty="0" err="1"/>
              <a:t>i</a:t>
            </a:r>
            <a:r>
              <a:rPr lang="en-US" sz="3600" b="1" dirty="0"/>
              <a:t> </a:t>
            </a:r>
            <a:r>
              <a:rPr lang="en-US" sz="3600" b="1" dirty="0" err="1"/>
              <a:t>ekspertit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FAF7EF-A7B2-8EED-E740-919930AE32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948" y="2399071"/>
            <a:ext cx="11179278" cy="4188542"/>
          </a:xfrm>
        </p:spPr>
        <p:txBody>
          <a:bodyPr>
            <a:normAutofit/>
          </a:bodyPr>
          <a:lstStyle/>
          <a:p>
            <a:pPr algn="just"/>
            <a:r>
              <a:rPr lang="en-US" sz="2800" b="1" dirty="0" err="1"/>
              <a:t>Vendimi</a:t>
            </a:r>
            <a:r>
              <a:rPr lang="en-US" sz="2800" b="1" dirty="0"/>
              <a:t> nr. 31404/2010</a:t>
            </a:r>
            <a:r>
              <a:rPr lang="it-IT" sz="2800" b="1" dirty="0">
                <a:effectLst/>
                <a:ea typeface="Calibri" panose="020F0502020204030204" pitchFamily="34" charset="0"/>
              </a:rPr>
              <a:t> i Kolegjit Penal të Gjykatës Supreme të Kasacionit të Republikë së Italisë:</a:t>
            </a:r>
            <a:endParaRPr lang="en-US" sz="2800" dirty="0"/>
          </a:p>
          <a:p>
            <a:pPr algn="just"/>
            <a:r>
              <a:rPr lang="en-US" sz="2800" dirty="0" err="1"/>
              <a:t>Është</a:t>
            </a:r>
            <a:r>
              <a:rPr lang="en-US" sz="2800" dirty="0"/>
              <a:t> </a:t>
            </a:r>
            <a:r>
              <a:rPr lang="en-US" sz="2800" dirty="0" err="1"/>
              <a:t>në</a:t>
            </a:r>
            <a:r>
              <a:rPr lang="en-US" sz="2800" dirty="0"/>
              <a:t> </a:t>
            </a:r>
            <a:r>
              <a:rPr lang="en-US" sz="2800" dirty="0" err="1"/>
              <a:t>kompetencën</a:t>
            </a:r>
            <a:r>
              <a:rPr lang="en-US" sz="2800" dirty="0"/>
              <a:t> e </a:t>
            </a:r>
            <a:r>
              <a:rPr lang="en-US" sz="2800" dirty="0" err="1"/>
              <a:t>gjyqtarit</a:t>
            </a:r>
            <a:r>
              <a:rPr lang="en-US" sz="2800" dirty="0"/>
              <a:t> </a:t>
            </a:r>
            <a:r>
              <a:rPr lang="en-US" sz="2800" dirty="0" err="1"/>
              <a:t>që</a:t>
            </a:r>
            <a:r>
              <a:rPr lang="en-US" sz="2800" dirty="0"/>
              <a:t> </a:t>
            </a:r>
            <a:r>
              <a:rPr lang="en-US" sz="2800" dirty="0" err="1"/>
              <a:t>edhe</a:t>
            </a:r>
            <a:r>
              <a:rPr lang="en-US" sz="2800" dirty="0"/>
              <a:t> </a:t>
            </a:r>
            <a:r>
              <a:rPr lang="en-US" sz="2800" dirty="0" err="1"/>
              <a:t>pasi</a:t>
            </a:r>
            <a:r>
              <a:rPr lang="en-US" sz="2800" dirty="0"/>
              <a:t> </a:t>
            </a:r>
            <a:r>
              <a:rPr lang="en-US" sz="2800" dirty="0" err="1"/>
              <a:t>të</a:t>
            </a:r>
            <a:r>
              <a:rPr lang="en-US" sz="2800" dirty="0"/>
              <a:t> </a:t>
            </a:r>
            <a:r>
              <a:rPr lang="en-US" sz="2800" dirty="0" err="1"/>
              <a:t>ketë</a:t>
            </a:r>
            <a:r>
              <a:rPr lang="en-US" sz="2800" dirty="0"/>
              <a:t> </a:t>
            </a:r>
            <a:r>
              <a:rPr lang="en-US" sz="2800" dirty="0" err="1"/>
              <a:t>filluar</a:t>
            </a:r>
            <a:r>
              <a:rPr lang="en-US" sz="2800" dirty="0"/>
              <a:t> </a:t>
            </a:r>
            <a:r>
              <a:rPr lang="en-US" sz="2800" dirty="0" err="1"/>
              <a:t>procedurën</a:t>
            </a:r>
            <a:r>
              <a:rPr lang="en-US" sz="2800" dirty="0"/>
              <a:t> </a:t>
            </a:r>
            <a:r>
              <a:rPr lang="en-US" sz="2800" dirty="0" err="1"/>
              <a:t>për</a:t>
            </a:r>
            <a:r>
              <a:rPr lang="en-US" sz="2800" dirty="0"/>
              <a:t> </a:t>
            </a:r>
            <a:r>
              <a:rPr lang="en-US" sz="2800" dirty="0" err="1"/>
              <a:t>zëvendësimin</a:t>
            </a:r>
            <a:r>
              <a:rPr lang="en-US" sz="2800" dirty="0"/>
              <a:t> e </a:t>
            </a:r>
            <a:r>
              <a:rPr lang="en-US" sz="2800" dirty="0" err="1"/>
              <a:t>ekspertit</a:t>
            </a:r>
            <a:r>
              <a:rPr lang="en-US" sz="2800" dirty="0"/>
              <a:t>, </a:t>
            </a:r>
            <a:r>
              <a:rPr lang="en-US" sz="2800" dirty="0" err="1"/>
              <a:t>të</a:t>
            </a:r>
            <a:r>
              <a:rPr lang="en-US" sz="2800" dirty="0"/>
              <a:t> </a:t>
            </a:r>
            <a:r>
              <a:rPr lang="en-US" sz="2800" dirty="0" err="1"/>
              <a:t>konfirmojë</a:t>
            </a:r>
            <a:r>
              <a:rPr lang="en-US" sz="2800" dirty="0"/>
              <a:t> </a:t>
            </a:r>
            <a:r>
              <a:rPr lang="en-US" sz="2800" dirty="0" err="1"/>
              <a:t>emërimin</a:t>
            </a:r>
            <a:r>
              <a:rPr lang="en-US" sz="2800" dirty="0"/>
              <a:t> e </a:t>
            </a:r>
            <a:r>
              <a:rPr lang="en-US" sz="2800" dirty="0" err="1"/>
              <a:t>ekspertit</a:t>
            </a:r>
            <a:r>
              <a:rPr lang="en-US" sz="2800" dirty="0"/>
              <a:t> </a:t>
            </a:r>
            <a:r>
              <a:rPr lang="en-US" sz="2800" dirty="0" err="1"/>
              <a:t>të</a:t>
            </a:r>
            <a:r>
              <a:rPr lang="en-US" sz="2800" dirty="0"/>
              <a:t> </a:t>
            </a:r>
            <a:r>
              <a:rPr lang="en-US" sz="2800" dirty="0" err="1"/>
              <a:t>caktuar</a:t>
            </a:r>
            <a:r>
              <a:rPr lang="en-US" sz="2800" dirty="0"/>
              <a:t> </a:t>
            </a:r>
            <a:r>
              <a:rPr lang="en-US" sz="2800" dirty="0" err="1"/>
              <a:t>më</a:t>
            </a:r>
            <a:r>
              <a:rPr lang="en-US" sz="2800" dirty="0"/>
              <a:t> </a:t>
            </a:r>
            <a:r>
              <a:rPr lang="en-US" sz="2800" dirty="0" err="1"/>
              <a:t>parë</a:t>
            </a:r>
            <a:r>
              <a:rPr lang="en-US" sz="2800" dirty="0"/>
              <a:t>, </a:t>
            </a:r>
            <a:r>
              <a:rPr lang="en-US" sz="2800" dirty="0" err="1"/>
              <a:t>në</a:t>
            </a:r>
            <a:r>
              <a:rPr lang="en-US" sz="2800" dirty="0"/>
              <a:t> </a:t>
            </a:r>
            <a:r>
              <a:rPr lang="en-US" sz="2800" dirty="0" err="1"/>
              <a:t>mënyrë</a:t>
            </a:r>
            <a:r>
              <a:rPr lang="en-US" sz="2800" dirty="0"/>
              <a:t> </a:t>
            </a:r>
            <a:r>
              <a:rPr lang="en-US" sz="2800" dirty="0" err="1"/>
              <a:t>që</a:t>
            </a:r>
            <a:r>
              <a:rPr lang="en-US" sz="2800" dirty="0"/>
              <a:t> </a:t>
            </a:r>
            <a:r>
              <a:rPr lang="en-US" sz="2800" dirty="0" err="1"/>
              <a:t>të</a:t>
            </a:r>
            <a:r>
              <a:rPr lang="en-US" sz="2800" dirty="0"/>
              <a:t> </a:t>
            </a:r>
            <a:r>
              <a:rPr lang="en-US" sz="2800" dirty="0" err="1"/>
              <a:t>mos</a:t>
            </a:r>
            <a:r>
              <a:rPr lang="en-US" sz="2800" dirty="0"/>
              <a:t> </a:t>
            </a:r>
            <a:r>
              <a:rPr lang="en-US" sz="2800" dirty="0" err="1"/>
              <a:t>shpërdorohet</a:t>
            </a:r>
            <a:r>
              <a:rPr lang="en-US" sz="2800" dirty="0"/>
              <a:t> </a:t>
            </a:r>
            <a:r>
              <a:rPr lang="en-US" sz="2800" dirty="0" err="1"/>
              <a:t>vlera</a:t>
            </a:r>
            <a:r>
              <a:rPr lang="en-US" sz="2800" dirty="0"/>
              <a:t> e </a:t>
            </a:r>
            <a:r>
              <a:rPr lang="en-US" sz="2800" dirty="0" err="1"/>
              <a:t>njohurive</a:t>
            </a:r>
            <a:r>
              <a:rPr lang="en-US" sz="2800" dirty="0"/>
              <a:t> </a:t>
            </a:r>
            <a:r>
              <a:rPr lang="en-US" sz="2800" dirty="0" err="1"/>
              <a:t>të</a:t>
            </a:r>
            <a:r>
              <a:rPr lang="en-US" sz="2800" dirty="0"/>
              <a:t> </a:t>
            </a:r>
            <a:r>
              <a:rPr lang="en-US" sz="2800" dirty="0" err="1"/>
              <a:t>marra</a:t>
            </a:r>
            <a:r>
              <a:rPr lang="en-US" sz="2800" dirty="0"/>
              <a:t>, duke I </a:t>
            </a:r>
            <a:r>
              <a:rPr lang="en-US" sz="2800" dirty="0" err="1"/>
              <a:t>vlerësuar</a:t>
            </a:r>
            <a:r>
              <a:rPr lang="en-US" sz="2800" dirty="0"/>
              <a:t> </a:t>
            </a:r>
            <a:r>
              <a:rPr lang="en-US" sz="2800" dirty="0" err="1"/>
              <a:t>të</a:t>
            </a:r>
            <a:r>
              <a:rPr lang="en-US" sz="2800" dirty="0"/>
              <a:t> </a:t>
            </a:r>
            <a:r>
              <a:rPr lang="en-US" sz="2800" dirty="0" err="1"/>
              <a:t>vlefshme</a:t>
            </a:r>
            <a:r>
              <a:rPr lang="en-US" sz="2800" dirty="0"/>
              <a:t> </a:t>
            </a:r>
            <a:r>
              <a:rPr lang="en-US" sz="2800" dirty="0" err="1"/>
              <a:t>justifikimet</a:t>
            </a:r>
            <a:r>
              <a:rPr lang="en-US" sz="2800" dirty="0"/>
              <a:t> e </a:t>
            </a:r>
            <a:r>
              <a:rPr lang="en-US" sz="2800" dirty="0" err="1"/>
              <a:t>dhëna</a:t>
            </a:r>
            <a:r>
              <a:rPr lang="en-US" sz="2800" dirty="0"/>
              <a:t> </a:t>
            </a:r>
            <a:r>
              <a:rPr lang="en-US" sz="2800" dirty="0" err="1"/>
              <a:t>në</a:t>
            </a:r>
            <a:r>
              <a:rPr lang="en-US" sz="2800" dirty="0"/>
              <a:t> </a:t>
            </a:r>
            <a:r>
              <a:rPr lang="en-US" sz="2800" dirty="0" err="1"/>
              <a:t>lidhje</a:t>
            </a:r>
            <a:r>
              <a:rPr lang="en-US" sz="2800" dirty="0"/>
              <a:t> me </a:t>
            </a:r>
            <a:r>
              <a:rPr lang="en-US" sz="2800" dirty="0" err="1"/>
              <a:t>vonesën</a:t>
            </a:r>
            <a:r>
              <a:rPr lang="en-US" sz="2800" dirty="0"/>
              <a:t> </a:t>
            </a:r>
            <a:r>
              <a:rPr lang="en-US" sz="2800" dirty="0" err="1"/>
              <a:t>në</a:t>
            </a:r>
            <a:r>
              <a:rPr lang="en-US" sz="2800" dirty="0"/>
              <a:t> </a:t>
            </a:r>
            <a:r>
              <a:rPr lang="en-US" sz="2800" dirty="0" err="1"/>
              <a:t>dorëzimin</a:t>
            </a:r>
            <a:r>
              <a:rPr lang="en-US" sz="2800" dirty="0"/>
              <a:t> e </a:t>
            </a:r>
            <a:r>
              <a:rPr lang="en-US" sz="2800" dirty="0" err="1"/>
              <a:t>aktit</a:t>
            </a:r>
            <a:r>
              <a:rPr lang="en-US" sz="2800" dirty="0"/>
              <a:t> </a:t>
            </a:r>
            <a:r>
              <a:rPr lang="en-US" sz="2800" dirty="0" err="1"/>
              <a:t>të</a:t>
            </a:r>
            <a:r>
              <a:rPr lang="en-US" sz="2800" dirty="0"/>
              <a:t> </a:t>
            </a:r>
            <a:r>
              <a:rPr lang="en-US" sz="2800" dirty="0" err="1"/>
              <a:t>ekspertimit</a:t>
            </a:r>
            <a:r>
              <a:rPr lang="en-US" sz="2800" dirty="0"/>
              <a:t> (</a:t>
            </a:r>
            <a:r>
              <a:rPr lang="en-US" sz="2800" dirty="0" err="1"/>
              <a:t>në</a:t>
            </a:r>
            <a:r>
              <a:rPr lang="en-US" sz="2800" dirty="0"/>
              <a:t> </a:t>
            </a:r>
            <a:r>
              <a:rPr lang="en-US" sz="2800" dirty="0" err="1"/>
              <a:t>këtë</a:t>
            </a:r>
            <a:r>
              <a:rPr lang="en-US" sz="2800" dirty="0"/>
              <a:t> </a:t>
            </a:r>
            <a:r>
              <a:rPr lang="en-US" sz="2800" dirty="0" err="1"/>
              <a:t>rast</a:t>
            </a:r>
            <a:r>
              <a:rPr lang="en-US" sz="2800" dirty="0"/>
              <a:t> </a:t>
            </a:r>
            <a:r>
              <a:rPr lang="en-US" sz="2800" dirty="0" err="1"/>
              <a:t>për</a:t>
            </a:r>
            <a:r>
              <a:rPr lang="en-US" sz="2800" dirty="0"/>
              <a:t> </a:t>
            </a:r>
            <a:r>
              <a:rPr lang="en-US" sz="2800" dirty="0" err="1"/>
              <a:t>arsye</a:t>
            </a:r>
            <a:r>
              <a:rPr lang="en-US" sz="2800" dirty="0"/>
              <a:t> </a:t>
            </a:r>
            <a:r>
              <a:rPr lang="en-US" sz="2800" dirty="0" err="1"/>
              <a:t>të</a:t>
            </a:r>
            <a:r>
              <a:rPr lang="en-US" sz="2800" dirty="0"/>
              <a:t> </a:t>
            </a:r>
            <a:r>
              <a:rPr lang="en-US" sz="2800" dirty="0" err="1"/>
              <a:t>rënda</a:t>
            </a:r>
            <a:r>
              <a:rPr lang="en-US" sz="2800" dirty="0"/>
              <a:t> </a:t>
            </a:r>
            <a:r>
              <a:rPr lang="en-US" sz="2800" dirty="0" err="1"/>
              <a:t>shëndetësore</a:t>
            </a:r>
            <a:r>
              <a:rPr lang="en-US" sz="2800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0335939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ED47BC-4500-DD51-E8A1-685AB9AD5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b="1" dirty="0" err="1"/>
              <a:t>Konsulentët</a:t>
            </a:r>
            <a:r>
              <a:rPr lang="en-US" sz="3200" b="1" dirty="0"/>
              <a:t> </a:t>
            </a:r>
            <a:r>
              <a:rPr lang="en-US" sz="3200" b="1" dirty="0" err="1"/>
              <a:t>teknikë</a:t>
            </a:r>
            <a:r>
              <a:rPr lang="en-US" sz="3200" b="1" dirty="0"/>
              <a:t> </a:t>
            </a:r>
            <a:r>
              <a:rPr lang="en-US" sz="3200" b="1" dirty="0" err="1"/>
              <a:t>të</a:t>
            </a:r>
            <a:r>
              <a:rPr lang="en-US" sz="3200" b="1" dirty="0"/>
              <a:t> </a:t>
            </a:r>
            <a:r>
              <a:rPr lang="en-US" sz="3200" b="1" dirty="0" err="1"/>
              <a:t>palëve</a:t>
            </a:r>
            <a:endParaRPr lang="en-US" sz="32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0165F8-CE69-AC95-80A7-C96CDA276A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948" y="2438400"/>
            <a:ext cx="11149781" cy="4188542"/>
          </a:xfrm>
        </p:spPr>
        <p:txBody>
          <a:bodyPr/>
          <a:lstStyle/>
          <a:p>
            <a:r>
              <a:rPr lang="en-US" b="1" dirty="0"/>
              <a:t>Neni 230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K.Pr</a:t>
            </a:r>
            <a:r>
              <a:rPr lang="en-US" b="1" dirty="0"/>
              <a:t>. </a:t>
            </a:r>
            <a:r>
              <a:rPr lang="en-US" b="1" dirty="0" err="1"/>
              <a:t>Penale</a:t>
            </a:r>
            <a:r>
              <a:rPr lang="en-US" b="1" dirty="0"/>
              <a:t> </a:t>
            </a:r>
            <a:r>
              <a:rPr lang="en-US" b="1" dirty="0" err="1"/>
              <a:t>italiane</a:t>
            </a:r>
            <a:r>
              <a:rPr lang="en-US" b="1" dirty="0"/>
              <a:t> –  </a:t>
            </a:r>
            <a:r>
              <a:rPr lang="en-US" b="1" dirty="0" err="1"/>
              <a:t>Veprimtaritë</a:t>
            </a:r>
            <a:r>
              <a:rPr lang="en-US" b="1" dirty="0"/>
              <a:t> e </a:t>
            </a:r>
            <a:r>
              <a:rPr lang="en-US" b="1" dirty="0" err="1"/>
              <a:t>konsulentëve</a:t>
            </a:r>
            <a:r>
              <a:rPr lang="en-US" b="1" dirty="0"/>
              <a:t> </a:t>
            </a:r>
            <a:r>
              <a:rPr lang="en-US" b="1" dirty="0" err="1"/>
              <a:t>teknikë</a:t>
            </a:r>
            <a:r>
              <a:rPr lang="en-US" b="1" dirty="0"/>
              <a:t>:</a:t>
            </a:r>
          </a:p>
          <a:p>
            <a:pPr algn="just"/>
            <a:r>
              <a:rPr lang="en-US" dirty="0"/>
              <a:t>1. </a:t>
            </a:r>
            <a:r>
              <a:rPr lang="en-US" dirty="0" err="1"/>
              <a:t>Konsulentët</a:t>
            </a:r>
            <a:r>
              <a:rPr lang="en-US" dirty="0"/>
              <a:t> </a:t>
            </a:r>
            <a:r>
              <a:rPr lang="en-US" dirty="0" err="1"/>
              <a:t>teknikë</a:t>
            </a:r>
            <a:r>
              <a:rPr lang="en-US" dirty="0"/>
              <a:t> </a:t>
            </a:r>
            <a:r>
              <a:rPr lang="en-US" dirty="0" err="1"/>
              <a:t>mund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marrin</a:t>
            </a:r>
            <a:r>
              <a:rPr lang="en-US" dirty="0"/>
              <a:t> </a:t>
            </a:r>
            <a:r>
              <a:rPr lang="en-US" dirty="0" err="1"/>
              <a:t>pjesë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caktimin</a:t>
            </a:r>
            <a:r>
              <a:rPr lang="en-US" dirty="0"/>
              <a:t> e </a:t>
            </a:r>
            <a:r>
              <a:rPr lang="en-US" dirty="0" err="1"/>
              <a:t>detyrave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ekspertin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/>
              <a:t>t’I</a:t>
            </a:r>
            <a:r>
              <a:rPr lang="en-US" dirty="0"/>
              <a:t> </a:t>
            </a:r>
            <a:r>
              <a:rPr lang="en-US" dirty="0" err="1"/>
              <a:t>paraqesin</a:t>
            </a:r>
            <a:r>
              <a:rPr lang="en-US" dirty="0"/>
              <a:t> </a:t>
            </a:r>
            <a:r>
              <a:rPr lang="en-US" dirty="0" err="1"/>
              <a:t>gjyqtarit</a:t>
            </a:r>
            <a:r>
              <a:rPr lang="en-US" dirty="0"/>
              <a:t> </a:t>
            </a:r>
            <a:r>
              <a:rPr lang="en-US" dirty="0" err="1"/>
              <a:t>kërkesa</a:t>
            </a:r>
            <a:r>
              <a:rPr lang="en-US" dirty="0"/>
              <a:t>, </a:t>
            </a:r>
            <a:r>
              <a:rPr lang="en-US" dirty="0" err="1"/>
              <a:t>vëzhgime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/>
              <a:t>rezerva</a:t>
            </a:r>
            <a:r>
              <a:rPr lang="en-US" dirty="0"/>
              <a:t>,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cilat</a:t>
            </a:r>
            <a:r>
              <a:rPr lang="en-US" dirty="0"/>
              <a:t> </a:t>
            </a:r>
            <a:r>
              <a:rPr lang="en-US" dirty="0" err="1"/>
              <a:t>përmenden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procesverbal</a:t>
            </a:r>
            <a:r>
              <a:rPr lang="en-US" dirty="0"/>
              <a:t>.</a:t>
            </a:r>
          </a:p>
          <a:p>
            <a:pPr algn="just"/>
            <a:r>
              <a:rPr lang="en-US" dirty="0"/>
              <a:t>2. Ata </a:t>
            </a:r>
            <a:r>
              <a:rPr lang="en-US" dirty="0" err="1"/>
              <a:t>mund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marrin</a:t>
            </a:r>
            <a:r>
              <a:rPr lang="en-US" dirty="0"/>
              <a:t> </a:t>
            </a:r>
            <a:r>
              <a:rPr lang="en-US" dirty="0" err="1"/>
              <a:t>pjesë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veprimet</a:t>
            </a:r>
            <a:r>
              <a:rPr lang="en-US" dirty="0"/>
              <a:t> e </a:t>
            </a:r>
            <a:r>
              <a:rPr lang="en-US" dirty="0" err="1"/>
              <a:t>ekspertimit</a:t>
            </a:r>
            <a:r>
              <a:rPr lang="en-US" dirty="0"/>
              <a:t>, duke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propozuar</a:t>
            </a:r>
            <a:r>
              <a:rPr lang="en-US" dirty="0"/>
              <a:t> </a:t>
            </a:r>
            <a:r>
              <a:rPr lang="en-US" dirty="0" err="1"/>
              <a:t>ekspertit</a:t>
            </a:r>
            <a:r>
              <a:rPr lang="en-US" dirty="0"/>
              <a:t> </a:t>
            </a:r>
            <a:r>
              <a:rPr lang="en-US" dirty="0" err="1"/>
              <a:t>kryerjen</a:t>
            </a:r>
            <a:r>
              <a:rPr lang="en-US" dirty="0"/>
              <a:t> e </a:t>
            </a:r>
            <a:r>
              <a:rPr lang="en-US" dirty="0" err="1"/>
              <a:t>veprimeve</a:t>
            </a:r>
            <a:r>
              <a:rPr lang="en-US" dirty="0"/>
              <a:t> </a:t>
            </a:r>
            <a:r>
              <a:rPr lang="en-US" dirty="0" err="1"/>
              <a:t>specifike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 duke </a:t>
            </a:r>
            <a:r>
              <a:rPr lang="en-US" dirty="0" err="1"/>
              <a:t>parashtruar</a:t>
            </a:r>
            <a:r>
              <a:rPr lang="en-US" dirty="0"/>
              <a:t> </a:t>
            </a:r>
            <a:r>
              <a:rPr lang="en-US" dirty="0" err="1"/>
              <a:t>vërejtje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/>
              <a:t>rezerva</a:t>
            </a:r>
            <a:r>
              <a:rPr lang="en-US" dirty="0"/>
              <a:t>,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cilat</a:t>
            </a:r>
            <a:r>
              <a:rPr lang="en-US" dirty="0"/>
              <a:t> </a:t>
            </a:r>
            <a:r>
              <a:rPr lang="en-US" dirty="0" err="1"/>
              <a:t>duhet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pasqyrohen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aktin</a:t>
            </a:r>
            <a:r>
              <a:rPr lang="en-US" dirty="0"/>
              <a:t> e </a:t>
            </a:r>
            <a:r>
              <a:rPr lang="en-US" dirty="0" err="1"/>
              <a:t>ekspertimit</a:t>
            </a:r>
            <a:r>
              <a:rPr lang="en-US" dirty="0"/>
              <a:t>.</a:t>
            </a:r>
          </a:p>
          <a:p>
            <a:pPr algn="just"/>
            <a:r>
              <a:rPr lang="en-US" dirty="0"/>
              <a:t>3. </a:t>
            </a:r>
            <a:r>
              <a:rPr lang="en-US" dirty="0" err="1"/>
              <a:t>Nëse</a:t>
            </a:r>
            <a:r>
              <a:rPr lang="en-US" dirty="0"/>
              <a:t> </a:t>
            </a:r>
            <a:r>
              <a:rPr lang="en-US" dirty="0" err="1"/>
              <a:t>emërohen</a:t>
            </a:r>
            <a:r>
              <a:rPr lang="en-US" dirty="0"/>
              <a:t> pas </a:t>
            </a:r>
            <a:r>
              <a:rPr lang="en-US" dirty="0" err="1"/>
              <a:t>kryerjes</a:t>
            </a:r>
            <a:r>
              <a:rPr lang="en-US" dirty="0"/>
              <a:t> </a:t>
            </a:r>
            <a:r>
              <a:rPr lang="en-US" dirty="0" err="1"/>
              <a:t>së</a:t>
            </a:r>
            <a:r>
              <a:rPr lang="en-US" dirty="0"/>
              <a:t> </a:t>
            </a:r>
            <a:r>
              <a:rPr lang="en-US" dirty="0" err="1"/>
              <a:t>veprimeve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ekspertimit</a:t>
            </a:r>
            <a:r>
              <a:rPr lang="en-US" dirty="0"/>
              <a:t>, </a:t>
            </a:r>
            <a:r>
              <a:rPr lang="en-US" dirty="0" err="1"/>
              <a:t>konsulentët</a:t>
            </a:r>
            <a:r>
              <a:rPr lang="en-US" dirty="0"/>
              <a:t> </a:t>
            </a:r>
            <a:r>
              <a:rPr lang="en-US" dirty="0" err="1"/>
              <a:t>teknikë</a:t>
            </a:r>
            <a:r>
              <a:rPr lang="en-US" dirty="0"/>
              <a:t> </a:t>
            </a:r>
            <a:r>
              <a:rPr lang="en-US" dirty="0" err="1"/>
              <a:t>mund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shqyrtojnë</a:t>
            </a:r>
            <a:r>
              <a:rPr lang="en-US" dirty="0"/>
              <a:t> </a:t>
            </a:r>
            <a:r>
              <a:rPr lang="en-US" dirty="0" err="1"/>
              <a:t>aktin</a:t>
            </a:r>
            <a:r>
              <a:rPr lang="en-US" dirty="0"/>
              <a:t> e </a:t>
            </a:r>
            <a:r>
              <a:rPr lang="en-US" dirty="0" err="1"/>
              <a:t>ekspertimit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kërkojnë</a:t>
            </a:r>
            <a:r>
              <a:rPr lang="en-US" dirty="0"/>
              <a:t> </a:t>
            </a:r>
            <a:r>
              <a:rPr lang="en-US" dirty="0" err="1"/>
              <a:t>gjyqtarit</a:t>
            </a:r>
            <a:r>
              <a:rPr lang="en-US" dirty="0"/>
              <a:t> </a:t>
            </a:r>
            <a:r>
              <a:rPr lang="en-US" dirty="0" err="1"/>
              <a:t>që</a:t>
            </a:r>
            <a:r>
              <a:rPr lang="en-US" dirty="0"/>
              <a:t> </a:t>
            </a:r>
            <a:r>
              <a:rPr lang="en-US" dirty="0" err="1"/>
              <a:t>t’i</a:t>
            </a:r>
            <a:r>
              <a:rPr lang="en-US" dirty="0"/>
              <a:t> </a:t>
            </a:r>
            <a:r>
              <a:rPr lang="en-US" dirty="0" err="1"/>
              <a:t>autorizojë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këqyrur</a:t>
            </a:r>
            <a:r>
              <a:rPr lang="en-US" dirty="0"/>
              <a:t> </a:t>
            </a:r>
            <a:r>
              <a:rPr lang="en-US" dirty="0" err="1"/>
              <a:t>personin</a:t>
            </a:r>
            <a:r>
              <a:rPr lang="en-US" dirty="0"/>
              <a:t>, </a:t>
            </a:r>
            <a:r>
              <a:rPr lang="en-US" dirty="0" err="1"/>
              <a:t>sendin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/>
              <a:t>vendin</a:t>
            </a:r>
            <a:r>
              <a:rPr lang="en-US" dirty="0"/>
              <a:t> </a:t>
            </a:r>
            <a:r>
              <a:rPr lang="en-US" dirty="0" err="1"/>
              <a:t>objekte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ekspertimit</a:t>
            </a:r>
            <a:r>
              <a:rPr lang="en-US" dirty="0"/>
              <a:t>.</a:t>
            </a:r>
          </a:p>
          <a:p>
            <a:pPr algn="just"/>
            <a:r>
              <a:rPr lang="en-US" dirty="0"/>
              <a:t>4. </a:t>
            </a:r>
            <a:r>
              <a:rPr lang="en-US" dirty="0" err="1"/>
              <a:t>Emërimi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konsulentëve</a:t>
            </a:r>
            <a:r>
              <a:rPr lang="en-US" dirty="0"/>
              <a:t> </a:t>
            </a:r>
            <a:r>
              <a:rPr lang="en-US" dirty="0" err="1"/>
              <a:t>teknikë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/>
              <a:t>zhvillimi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veprimtarisë</a:t>
            </a:r>
            <a:r>
              <a:rPr lang="en-US" dirty="0"/>
              <a:t> </a:t>
            </a:r>
            <a:r>
              <a:rPr lang="en-US" dirty="0" err="1"/>
              <a:t>së</a:t>
            </a:r>
            <a:r>
              <a:rPr lang="en-US" dirty="0"/>
              <a:t> </a:t>
            </a:r>
            <a:r>
              <a:rPr lang="en-US" dirty="0" err="1"/>
              <a:t>tyre</a:t>
            </a:r>
            <a:r>
              <a:rPr lang="en-US" dirty="0"/>
              <a:t> </a:t>
            </a:r>
            <a:r>
              <a:rPr lang="en-US" dirty="0" err="1"/>
              <a:t>nuk</a:t>
            </a:r>
            <a:r>
              <a:rPr lang="en-US" dirty="0"/>
              <a:t> </a:t>
            </a:r>
            <a:r>
              <a:rPr lang="en-US" dirty="0" err="1"/>
              <a:t>mund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vonojë</a:t>
            </a:r>
            <a:r>
              <a:rPr lang="en-US" dirty="0"/>
              <a:t> </a:t>
            </a:r>
            <a:r>
              <a:rPr lang="en-US" dirty="0" err="1"/>
              <a:t>kryerjen</a:t>
            </a:r>
            <a:r>
              <a:rPr lang="en-US" dirty="0"/>
              <a:t> e </a:t>
            </a:r>
            <a:r>
              <a:rPr lang="en-US" dirty="0" err="1"/>
              <a:t>ekspertimit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/>
              <a:t>përfundimin</a:t>
            </a:r>
            <a:r>
              <a:rPr lang="en-US" dirty="0"/>
              <a:t> e </a:t>
            </a:r>
            <a:r>
              <a:rPr lang="en-US" dirty="0" err="1"/>
              <a:t>aktiviteteve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tjera</a:t>
            </a:r>
            <a:r>
              <a:rPr lang="en-US" dirty="0"/>
              <a:t> </a:t>
            </a:r>
            <a:r>
              <a:rPr lang="en-US" dirty="0" err="1"/>
              <a:t>procedurale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59754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1C32C-5117-4347-C245-D1EACCAE2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b="1" dirty="0" err="1"/>
              <a:t>Konsulentët</a:t>
            </a:r>
            <a:r>
              <a:rPr lang="en-US" sz="3200" b="1" dirty="0"/>
              <a:t> </a:t>
            </a:r>
            <a:r>
              <a:rPr lang="en-US" sz="3200" b="1" dirty="0" err="1"/>
              <a:t>teknikë</a:t>
            </a:r>
            <a:r>
              <a:rPr lang="en-US" sz="3200" b="1" dirty="0"/>
              <a:t> </a:t>
            </a:r>
            <a:r>
              <a:rPr lang="en-US" sz="3200" b="1" dirty="0" err="1"/>
              <a:t>të</a:t>
            </a:r>
            <a:r>
              <a:rPr lang="en-US" sz="3200" b="1" dirty="0"/>
              <a:t> </a:t>
            </a:r>
            <a:r>
              <a:rPr lang="en-US" sz="3200" b="1" dirty="0" err="1"/>
              <a:t>palëve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1E0AB2-9CBE-2F00-3235-1064249A35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116" y="2448231"/>
            <a:ext cx="11198942" cy="4139381"/>
          </a:xfrm>
        </p:spPr>
        <p:txBody>
          <a:bodyPr>
            <a:normAutofit/>
          </a:bodyPr>
          <a:lstStyle/>
          <a:p>
            <a:pPr algn="just"/>
            <a:r>
              <a:rPr lang="en-US" b="1" dirty="0" err="1"/>
              <a:t>Vendimi</a:t>
            </a:r>
            <a:r>
              <a:rPr lang="en-US" b="1" dirty="0"/>
              <a:t> nr. 14426/2019</a:t>
            </a:r>
            <a:r>
              <a:rPr lang="en-US" dirty="0"/>
              <a:t> </a:t>
            </a:r>
            <a:r>
              <a:rPr lang="it-IT" sz="1800" b="1" dirty="0">
                <a:effectLst/>
                <a:ea typeface="Calibri" panose="020F0502020204030204" pitchFamily="34" charset="0"/>
              </a:rPr>
              <a:t>i Kolegjieve të Bashkuara të Gjykatës Supreme të Kasacionit të Republikë së Italisë:</a:t>
            </a:r>
            <a:endParaRPr lang="en-US" dirty="0"/>
          </a:p>
          <a:p>
            <a:pPr algn="just"/>
            <a:r>
              <a:rPr lang="en-US" dirty="0" err="1"/>
              <a:t>Deklarimet</a:t>
            </a:r>
            <a:r>
              <a:rPr lang="en-US" dirty="0"/>
              <a:t> e </a:t>
            </a:r>
            <a:r>
              <a:rPr lang="en-US" dirty="0" err="1"/>
              <a:t>ekspertit</a:t>
            </a:r>
            <a:r>
              <a:rPr lang="en-US" dirty="0"/>
              <a:t> </a:t>
            </a:r>
            <a:r>
              <a:rPr lang="en-US" dirty="0" err="1"/>
              <a:t>gjatë</a:t>
            </a:r>
            <a:r>
              <a:rPr lang="en-US" dirty="0"/>
              <a:t> </a:t>
            </a:r>
            <a:r>
              <a:rPr lang="en-US" dirty="0" err="1"/>
              <a:t>seancës</a:t>
            </a:r>
            <a:r>
              <a:rPr lang="en-US" dirty="0"/>
              <a:t> </a:t>
            </a:r>
            <a:r>
              <a:rPr lang="en-US" dirty="0" err="1"/>
              <a:t>përbëjnë</a:t>
            </a:r>
            <a:r>
              <a:rPr lang="en-US" dirty="0"/>
              <a:t> </a:t>
            </a:r>
            <a:r>
              <a:rPr lang="en-US" dirty="0" err="1"/>
              <a:t>provë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gjallë</a:t>
            </a:r>
            <a:r>
              <a:rPr lang="en-US" dirty="0"/>
              <a:t>.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rrjedhojë</a:t>
            </a:r>
            <a:r>
              <a:rPr lang="en-US" dirty="0"/>
              <a:t>, </a:t>
            </a:r>
            <a:r>
              <a:rPr lang="en-US" dirty="0" err="1"/>
              <a:t>aty</a:t>
            </a:r>
            <a:r>
              <a:rPr lang="en-US" dirty="0"/>
              <a:t> </a:t>
            </a:r>
            <a:r>
              <a:rPr lang="en-US" dirty="0" err="1"/>
              <a:t>ku</a:t>
            </a:r>
            <a:r>
              <a:rPr lang="en-US" dirty="0"/>
              <a:t> </a:t>
            </a:r>
            <a:r>
              <a:rPr lang="en-US" dirty="0" err="1"/>
              <a:t>është</a:t>
            </a:r>
            <a:r>
              <a:rPr lang="en-US" dirty="0"/>
              <a:t> </a:t>
            </a:r>
            <a:r>
              <a:rPr lang="en-US" dirty="0" err="1"/>
              <a:t>përcaktuese</a:t>
            </a:r>
            <a:r>
              <a:rPr lang="en-US" dirty="0"/>
              <a:t>, </a:t>
            </a:r>
            <a:r>
              <a:rPr lang="en-US" dirty="0" err="1"/>
              <a:t>gjyqtari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apelit</a:t>
            </a:r>
            <a:r>
              <a:rPr lang="en-US" dirty="0"/>
              <a:t> ka </a:t>
            </a:r>
            <a:r>
              <a:rPr lang="en-US" dirty="0" err="1"/>
              <a:t>detyrimin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procedojë</a:t>
            </a:r>
            <a:r>
              <a:rPr lang="en-US" dirty="0"/>
              <a:t> me </a:t>
            </a:r>
            <a:r>
              <a:rPr lang="en-US" dirty="0" err="1"/>
              <a:t>përsëritjen</a:t>
            </a:r>
            <a:r>
              <a:rPr lang="en-US" dirty="0"/>
              <a:t> e </a:t>
            </a:r>
            <a:r>
              <a:rPr lang="en-US" dirty="0" err="1"/>
              <a:t>shqyrtimit</a:t>
            </a:r>
            <a:r>
              <a:rPr lang="en-US" dirty="0"/>
              <a:t> </a:t>
            </a:r>
            <a:r>
              <a:rPr lang="en-US" dirty="0" err="1"/>
              <a:t>gjyqësor</a:t>
            </a:r>
            <a:r>
              <a:rPr lang="en-US" dirty="0"/>
              <a:t>,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rastin</a:t>
            </a:r>
            <a:r>
              <a:rPr lang="en-US" dirty="0"/>
              <a:t> e </a:t>
            </a:r>
            <a:r>
              <a:rPr lang="en-US" dirty="0" err="1"/>
              <a:t>ndryshimit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vendimit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pafajësisë</a:t>
            </a:r>
            <a:r>
              <a:rPr lang="en-US" dirty="0"/>
              <a:t> </a:t>
            </a:r>
            <a:r>
              <a:rPr lang="en-US" dirty="0" err="1"/>
              <a:t>mbi</a:t>
            </a:r>
            <a:r>
              <a:rPr lang="en-US" dirty="0"/>
              <a:t> </a:t>
            </a:r>
            <a:r>
              <a:rPr lang="en-US" dirty="0" err="1"/>
              <a:t>bazën</a:t>
            </a:r>
            <a:r>
              <a:rPr lang="en-US" dirty="0"/>
              <a:t> e </a:t>
            </a:r>
            <a:r>
              <a:rPr lang="en-US" dirty="0" err="1"/>
              <a:t>një</a:t>
            </a:r>
            <a:r>
              <a:rPr lang="en-US" dirty="0"/>
              <a:t> </a:t>
            </a:r>
            <a:r>
              <a:rPr lang="en-US" dirty="0" err="1"/>
              <a:t>vlerësimi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ndryshëm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kësaj</a:t>
            </a:r>
            <a:r>
              <a:rPr lang="en-US" dirty="0"/>
              <a:t> prove. Kur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gjykimin</a:t>
            </a:r>
            <a:r>
              <a:rPr lang="en-US" dirty="0"/>
              <a:t> e </a:t>
            </a:r>
            <a:r>
              <a:rPr lang="en-US" dirty="0" err="1"/>
              <a:t>shkallës</a:t>
            </a:r>
            <a:r>
              <a:rPr lang="en-US" dirty="0"/>
              <a:t> </a:t>
            </a:r>
            <a:r>
              <a:rPr lang="en-US" dirty="0" err="1"/>
              <a:t>së</a:t>
            </a:r>
            <a:r>
              <a:rPr lang="en-US" dirty="0"/>
              <a:t> </a:t>
            </a:r>
            <a:r>
              <a:rPr lang="en-US" dirty="0" err="1"/>
              <a:t>parë</a:t>
            </a:r>
            <a:r>
              <a:rPr lang="en-US" dirty="0"/>
              <a:t> </a:t>
            </a:r>
            <a:r>
              <a:rPr lang="en-US" dirty="0" err="1"/>
              <a:t>akti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ekspertimit</a:t>
            </a:r>
            <a:r>
              <a:rPr lang="en-US" dirty="0"/>
              <a:t> </a:t>
            </a:r>
            <a:r>
              <a:rPr lang="en-US" dirty="0" err="1"/>
              <a:t>vetëm</a:t>
            </a:r>
            <a:r>
              <a:rPr lang="en-US" dirty="0"/>
              <a:t> </a:t>
            </a:r>
            <a:r>
              <a:rPr lang="en-US" dirty="0" err="1"/>
              <a:t>është</a:t>
            </a:r>
            <a:r>
              <a:rPr lang="en-US" dirty="0"/>
              <a:t> </a:t>
            </a:r>
            <a:r>
              <a:rPr lang="en-US" dirty="0" err="1"/>
              <a:t>lexuar</a:t>
            </a:r>
            <a:r>
              <a:rPr lang="en-US" dirty="0"/>
              <a:t> pa </a:t>
            </a:r>
            <a:r>
              <a:rPr lang="en-US" dirty="0" err="1"/>
              <a:t>iu</a:t>
            </a:r>
            <a:r>
              <a:rPr lang="en-US" dirty="0"/>
              <a:t> </a:t>
            </a:r>
            <a:r>
              <a:rPr lang="en-US" dirty="0" err="1"/>
              <a:t>nënshtruar</a:t>
            </a:r>
            <a:r>
              <a:rPr lang="en-US" dirty="0"/>
              <a:t> </a:t>
            </a:r>
            <a:r>
              <a:rPr lang="en-US" dirty="0" err="1"/>
              <a:t>pyetjes</a:t>
            </a:r>
            <a:r>
              <a:rPr lang="en-US" dirty="0"/>
              <a:t> </a:t>
            </a:r>
            <a:r>
              <a:rPr lang="en-US" dirty="0" err="1"/>
              <a:t>eksperti</a:t>
            </a:r>
            <a:r>
              <a:rPr lang="en-US" dirty="0"/>
              <a:t>, </a:t>
            </a:r>
            <a:r>
              <a:rPr lang="en-US" dirty="0" err="1"/>
              <a:t>gjyqtari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apelit</a:t>
            </a:r>
            <a:r>
              <a:rPr lang="en-US" dirty="0"/>
              <a:t>,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cili</a:t>
            </a:r>
            <a:r>
              <a:rPr lang="en-US" dirty="0"/>
              <a:t> </a:t>
            </a:r>
            <a:r>
              <a:rPr lang="en-US" dirty="0" err="1"/>
              <a:t>mbi</a:t>
            </a:r>
            <a:r>
              <a:rPr lang="en-US" dirty="0"/>
              <a:t> </a:t>
            </a:r>
            <a:r>
              <a:rPr lang="en-US" dirty="0" err="1"/>
              <a:t>bazën</a:t>
            </a:r>
            <a:r>
              <a:rPr lang="en-US" dirty="0"/>
              <a:t> e </a:t>
            </a:r>
            <a:r>
              <a:rPr lang="en-US" dirty="0" err="1"/>
              <a:t>ankimit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prokurorit</a:t>
            </a:r>
            <a:r>
              <a:rPr lang="en-US" dirty="0"/>
              <a:t> e </a:t>
            </a:r>
            <a:r>
              <a:rPr lang="en-US" dirty="0" err="1"/>
              <a:t>deklaron</a:t>
            </a:r>
            <a:r>
              <a:rPr lang="en-US" dirty="0"/>
              <a:t> </a:t>
            </a:r>
            <a:r>
              <a:rPr lang="en-US" dirty="0" err="1"/>
              <a:t>fajtor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akuzuarin</a:t>
            </a:r>
            <a:r>
              <a:rPr lang="en-US" dirty="0"/>
              <a:t> e </a:t>
            </a:r>
            <a:r>
              <a:rPr lang="en-US" dirty="0" err="1"/>
              <a:t>shpallur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pafajshëm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gjykimin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shkallë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parë</a:t>
            </a:r>
            <a:r>
              <a:rPr lang="en-US" dirty="0"/>
              <a:t>, </a:t>
            </a:r>
            <a:r>
              <a:rPr lang="en-US" dirty="0" err="1"/>
              <a:t>nuk</a:t>
            </a:r>
            <a:r>
              <a:rPr lang="en-US" dirty="0"/>
              <a:t> ka </a:t>
            </a:r>
            <a:r>
              <a:rPr lang="en-US" dirty="0" err="1"/>
              <a:t>detyrimin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përsërisë</a:t>
            </a:r>
            <a:r>
              <a:rPr lang="en-US" dirty="0"/>
              <a:t> </a:t>
            </a:r>
            <a:r>
              <a:rPr lang="en-US" dirty="0" err="1"/>
              <a:t>shqyrtimin</a:t>
            </a:r>
            <a:r>
              <a:rPr lang="en-US" dirty="0"/>
              <a:t> </a:t>
            </a:r>
            <a:r>
              <a:rPr lang="en-US" dirty="0" err="1"/>
              <a:t>gjyqësor</a:t>
            </a:r>
            <a:r>
              <a:rPr lang="en-US" dirty="0"/>
              <a:t> </a:t>
            </a:r>
            <a:r>
              <a:rPr lang="en-US" dirty="0" err="1"/>
              <a:t>nëpërmjet</a:t>
            </a:r>
            <a:r>
              <a:rPr lang="en-US" dirty="0"/>
              <a:t> </a:t>
            </a:r>
            <a:r>
              <a:rPr lang="en-US" dirty="0" err="1"/>
              <a:t>pyetjes</a:t>
            </a:r>
            <a:r>
              <a:rPr lang="en-US" dirty="0"/>
              <a:t> </a:t>
            </a:r>
            <a:r>
              <a:rPr lang="en-US" dirty="0" err="1"/>
              <a:t>së</a:t>
            </a:r>
            <a:r>
              <a:rPr lang="en-US" dirty="0"/>
              <a:t> </a:t>
            </a:r>
            <a:r>
              <a:rPr lang="en-US" dirty="0" err="1"/>
              <a:t>ekspertit</a:t>
            </a:r>
            <a:r>
              <a:rPr lang="en-US" dirty="0"/>
              <a:t>. </a:t>
            </a:r>
            <a:r>
              <a:rPr lang="en-US" dirty="0" err="1"/>
              <a:t>Deklaratat</a:t>
            </a:r>
            <a:r>
              <a:rPr lang="en-US" dirty="0"/>
              <a:t> e </a:t>
            </a:r>
            <a:r>
              <a:rPr lang="en-US" dirty="0" err="1"/>
              <a:t>bëra</a:t>
            </a:r>
            <a:r>
              <a:rPr lang="en-US" dirty="0"/>
              <a:t> </a:t>
            </a:r>
            <a:r>
              <a:rPr lang="en-US" dirty="0" err="1"/>
              <a:t>gojarisht</a:t>
            </a:r>
            <a:r>
              <a:rPr lang="en-US" dirty="0"/>
              <a:t> </a:t>
            </a:r>
            <a:r>
              <a:rPr lang="en-US" dirty="0" err="1"/>
              <a:t>nga</a:t>
            </a:r>
            <a:r>
              <a:rPr lang="en-US" dirty="0"/>
              <a:t> </a:t>
            </a:r>
            <a:r>
              <a:rPr lang="en-US" dirty="0" err="1"/>
              <a:t>konsulenti</a:t>
            </a:r>
            <a:r>
              <a:rPr lang="en-US" dirty="0"/>
              <a:t> </a:t>
            </a:r>
            <a:r>
              <a:rPr lang="en-US" dirty="0" err="1"/>
              <a:t>teknik</a:t>
            </a:r>
            <a:r>
              <a:rPr lang="en-US" dirty="0"/>
              <a:t> </a:t>
            </a:r>
            <a:r>
              <a:rPr lang="en-US" dirty="0" err="1"/>
              <a:t>duhet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konsiderohen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provë</a:t>
            </a:r>
            <a:r>
              <a:rPr lang="en-US" dirty="0"/>
              <a:t> e </a:t>
            </a:r>
            <a:r>
              <a:rPr lang="en-US" dirty="0" err="1"/>
              <a:t>gjallë</a:t>
            </a:r>
            <a:r>
              <a:rPr lang="en-US" dirty="0"/>
              <a:t>,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mënyrë</a:t>
            </a:r>
            <a:r>
              <a:rPr lang="en-US" dirty="0"/>
              <a:t> </a:t>
            </a:r>
            <a:r>
              <a:rPr lang="en-US" dirty="0" err="1"/>
              <a:t>që</a:t>
            </a:r>
            <a:r>
              <a:rPr lang="en-US" dirty="0"/>
              <a:t>, </a:t>
            </a:r>
            <a:r>
              <a:rPr lang="en-US" dirty="0" err="1"/>
              <a:t>aty</a:t>
            </a:r>
            <a:r>
              <a:rPr lang="en-US" dirty="0"/>
              <a:t> </a:t>
            </a:r>
            <a:r>
              <a:rPr lang="en-US" dirty="0" err="1"/>
              <a:t>ku</a:t>
            </a:r>
            <a:r>
              <a:rPr lang="en-US" dirty="0"/>
              <a:t> </a:t>
            </a:r>
            <a:r>
              <a:rPr lang="en-US" dirty="0" err="1"/>
              <a:t>vendosen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bazë</a:t>
            </a:r>
            <a:r>
              <a:rPr lang="en-US" dirty="0"/>
              <a:t> e </a:t>
            </a:r>
            <a:r>
              <a:rPr lang="en-US" dirty="0" err="1"/>
              <a:t>vendimit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pafajësisë</a:t>
            </a:r>
            <a:r>
              <a:rPr lang="en-US" dirty="0"/>
              <a:t> </a:t>
            </a:r>
            <a:r>
              <a:rPr lang="en-US" dirty="0" err="1"/>
              <a:t>nga</a:t>
            </a:r>
            <a:r>
              <a:rPr lang="en-US" dirty="0"/>
              <a:t> </a:t>
            </a:r>
            <a:r>
              <a:rPr lang="en-US" dirty="0" err="1"/>
              <a:t>gjyqtari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shkallës</a:t>
            </a:r>
            <a:r>
              <a:rPr lang="en-US" dirty="0"/>
              <a:t> </a:t>
            </a:r>
            <a:r>
              <a:rPr lang="en-US" dirty="0" err="1"/>
              <a:t>së</a:t>
            </a:r>
            <a:r>
              <a:rPr lang="en-US" dirty="0"/>
              <a:t> </a:t>
            </a:r>
            <a:r>
              <a:rPr lang="en-US" dirty="0" err="1"/>
              <a:t>parë</a:t>
            </a:r>
            <a:r>
              <a:rPr lang="en-US" dirty="0"/>
              <a:t>, e </a:t>
            </a:r>
            <a:r>
              <a:rPr lang="en-US" dirty="0" err="1"/>
              <a:t>detyrojnë</a:t>
            </a:r>
            <a:r>
              <a:rPr lang="en-US" dirty="0"/>
              <a:t> </a:t>
            </a:r>
            <a:r>
              <a:rPr lang="en-US" dirty="0" err="1"/>
              <a:t>gjyqtarin</a:t>
            </a:r>
            <a:r>
              <a:rPr lang="en-US" dirty="0"/>
              <a:t> e </a:t>
            </a:r>
            <a:r>
              <a:rPr lang="en-US" dirty="0" err="1"/>
              <a:t>apelit</a:t>
            </a:r>
            <a:r>
              <a:rPr lang="en-US" dirty="0"/>
              <a:t>, </a:t>
            </a:r>
            <a:r>
              <a:rPr lang="en-US" dirty="0" err="1"/>
              <a:t>që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rastin</a:t>
            </a:r>
            <a:r>
              <a:rPr lang="en-US" dirty="0"/>
              <a:t> e </a:t>
            </a:r>
            <a:r>
              <a:rPr lang="en-US" dirty="0" err="1"/>
              <a:t>deklarimit</a:t>
            </a:r>
            <a:r>
              <a:rPr lang="en-US" dirty="0"/>
              <a:t> </a:t>
            </a:r>
            <a:r>
              <a:rPr lang="en-US" dirty="0" err="1"/>
              <a:t>fajtor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pandehurit</a:t>
            </a:r>
            <a:r>
              <a:rPr lang="en-US" dirty="0"/>
              <a:t> </a:t>
            </a:r>
            <a:r>
              <a:rPr lang="en-US" dirty="0" err="1"/>
              <a:t>mbi</a:t>
            </a:r>
            <a:r>
              <a:rPr lang="en-US" dirty="0"/>
              <a:t> </a:t>
            </a:r>
            <a:r>
              <a:rPr lang="en-US" dirty="0" err="1"/>
              <a:t>një</a:t>
            </a:r>
            <a:r>
              <a:rPr lang="en-US" dirty="0"/>
              <a:t> </a:t>
            </a:r>
            <a:r>
              <a:rPr lang="en-US" dirty="0" err="1"/>
              <a:t>vlerësim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ndryshëm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thënieve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tyre</a:t>
            </a:r>
            <a:r>
              <a:rPr lang="en-US" dirty="0"/>
              <a:t>,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procedojë</a:t>
            </a:r>
            <a:r>
              <a:rPr lang="en-US" dirty="0"/>
              <a:t> me </a:t>
            </a:r>
            <a:r>
              <a:rPr lang="en-US" dirty="0" err="1"/>
              <a:t>përsëritjen</a:t>
            </a:r>
            <a:r>
              <a:rPr lang="en-US" dirty="0"/>
              <a:t> e </a:t>
            </a:r>
            <a:r>
              <a:rPr lang="en-US" dirty="0" err="1"/>
              <a:t>shqyrtimit</a:t>
            </a:r>
            <a:r>
              <a:rPr lang="en-US" dirty="0"/>
              <a:t> </a:t>
            </a:r>
            <a:r>
              <a:rPr lang="en-US" dirty="0" err="1"/>
              <a:t>gjyqësor</a:t>
            </a:r>
            <a:r>
              <a:rPr lang="en-US" dirty="0"/>
              <a:t> </a:t>
            </a:r>
            <a:r>
              <a:rPr lang="en-US" dirty="0" err="1"/>
              <a:t>nëpërmjet</a:t>
            </a:r>
            <a:r>
              <a:rPr lang="en-US" dirty="0"/>
              <a:t> </a:t>
            </a:r>
            <a:r>
              <a:rPr lang="en-US" dirty="0" err="1"/>
              <a:t>pyetjes</a:t>
            </a:r>
            <a:r>
              <a:rPr lang="en-US" dirty="0"/>
              <a:t> </a:t>
            </a:r>
            <a:r>
              <a:rPr lang="en-US" dirty="0" err="1"/>
              <a:t>së</a:t>
            </a:r>
            <a:r>
              <a:rPr lang="en-US" dirty="0"/>
              <a:t> </a:t>
            </a:r>
            <a:r>
              <a:rPr lang="en-US" dirty="0" err="1"/>
              <a:t>konsulentëve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fjalë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901939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79EE3-67AF-4A16-3ADF-A192F7F3D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b="1" dirty="0" err="1"/>
              <a:t>Konsulentët</a:t>
            </a:r>
            <a:r>
              <a:rPr lang="en-US" sz="3600" b="1" dirty="0"/>
              <a:t> </a:t>
            </a:r>
            <a:r>
              <a:rPr lang="en-US" sz="3600" b="1" dirty="0" err="1"/>
              <a:t>teknikë</a:t>
            </a:r>
            <a:r>
              <a:rPr lang="en-US" sz="3600" b="1" dirty="0"/>
              <a:t> </a:t>
            </a:r>
            <a:r>
              <a:rPr lang="en-US" sz="3600" b="1" dirty="0" err="1"/>
              <a:t>të</a:t>
            </a:r>
            <a:r>
              <a:rPr lang="en-US" sz="3600" b="1" dirty="0"/>
              <a:t> </a:t>
            </a:r>
            <a:r>
              <a:rPr lang="en-US" sz="3600" b="1" dirty="0" err="1"/>
              <a:t>palëve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6AF722-C1C4-4B4E-D2DF-9855C55CF2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788" y="2369573"/>
            <a:ext cx="11277600" cy="422787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Neni 233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K.Pr.Penale</a:t>
            </a:r>
            <a:r>
              <a:rPr lang="en-US" dirty="0"/>
              <a:t> </a:t>
            </a:r>
            <a:r>
              <a:rPr lang="en-US" dirty="0" err="1"/>
              <a:t>italiane</a:t>
            </a:r>
            <a:r>
              <a:rPr lang="en-US" dirty="0"/>
              <a:t> – </a:t>
            </a:r>
            <a:r>
              <a:rPr lang="en-US" dirty="0" err="1"/>
              <a:t>Konsulenca</a:t>
            </a:r>
            <a:r>
              <a:rPr lang="en-US" dirty="0"/>
              <a:t> </a:t>
            </a:r>
            <a:r>
              <a:rPr lang="en-US" dirty="0" err="1"/>
              <a:t>teknike</a:t>
            </a:r>
            <a:r>
              <a:rPr lang="en-US" dirty="0"/>
              <a:t> </a:t>
            </a:r>
            <a:r>
              <a:rPr lang="en-US" dirty="0" err="1"/>
              <a:t>jashtë</a:t>
            </a:r>
            <a:r>
              <a:rPr lang="en-US" dirty="0"/>
              <a:t> </a:t>
            </a:r>
            <a:r>
              <a:rPr lang="en-US" dirty="0" err="1"/>
              <a:t>rasteve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ekspertizës</a:t>
            </a:r>
            <a:r>
              <a:rPr lang="en-US" dirty="0"/>
              <a:t>:</a:t>
            </a:r>
          </a:p>
          <a:p>
            <a:pPr algn="just"/>
            <a:r>
              <a:rPr lang="en-US" dirty="0"/>
              <a:t>1. Kur </a:t>
            </a:r>
            <a:r>
              <a:rPr lang="en-US" dirty="0" err="1"/>
              <a:t>nuk</a:t>
            </a:r>
            <a:r>
              <a:rPr lang="en-US" dirty="0"/>
              <a:t> </a:t>
            </a:r>
            <a:r>
              <a:rPr lang="en-US" dirty="0" err="1"/>
              <a:t>është</a:t>
            </a:r>
            <a:r>
              <a:rPr lang="en-US" dirty="0"/>
              <a:t> </a:t>
            </a:r>
            <a:r>
              <a:rPr lang="en-US" dirty="0" err="1"/>
              <a:t>caktuar</a:t>
            </a:r>
            <a:r>
              <a:rPr lang="en-US" dirty="0"/>
              <a:t> </a:t>
            </a:r>
            <a:r>
              <a:rPr lang="en-US" dirty="0" err="1"/>
              <a:t>asnjë</a:t>
            </a:r>
            <a:r>
              <a:rPr lang="en-US" dirty="0"/>
              <a:t> </a:t>
            </a:r>
            <a:r>
              <a:rPr lang="en-US" dirty="0" err="1"/>
              <a:t>ekspert</a:t>
            </a:r>
            <a:r>
              <a:rPr lang="en-US" dirty="0"/>
              <a:t>, </a:t>
            </a:r>
            <a:r>
              <a:rPr lang="en-US" dirty="0" err="1"/>
              <a:t>secila</a:t>
            </a:r>
            <a:r>
              <a:rPr lang="en-US" dirty="0"/>
              <a:t> </a:t>
            </a:r>
            <a:r>
              <a:rPr lang="en-US" dirty="0" err="1"/>
              <a:t>palë</a:t>
            </a:r>
            <a:r>
              <a:rPr lang="en-US" dirty="0"/>
              <a:t> </a:t>
            </a:r>
            <a:r>
              <a:rPr lang="en-US" dirty="0" err="1"/>
              <a:t>mund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caktojë</a:t>
            </a:r>
            <a:r>
              <a:rPr lang="en-US" dirty="0"/>
              <a:t> </a:t>
            </a:r>
            <a:r>
              <a:rPr lang="en-US" dirty="0" err="1"/>
              <a:t>konsulentët</a:t>
            </a:r>
            <a:r>
              <a:rPr lang="en-US" dirty="0"/>
              <a:t> e </a:t>
            </a:r>
            <a:r>
              <a:rPr lang="en-US" dirty="0" err="1"/>
              <a:t>saj</a:t>
            </a:r>
            <a:r>
              <a:rPr lang="en-US" dirty="0"/>
              <a:t> </a:t>
            </a:r>
            <a:r>
              <a:rPr lang="en-US" dirty="0" err="1"/>
              <a:t>teknikë</a:t>
            </a:r>
            <a:r>
              <a:rPr lang="en-US" dirty="0"/>
              <a:t>, jo </a:t>
            </a:r>
            <a:r>
              <a:rPr lang="en-US" dirty="0" err="1"/>
              <a:t>më</a:t>
            </a:r>
            <a:r>
              <a:rPr lang="en-US" dirty="0"/>
              <a:t> </a:t>
            </a:r>
            <a:r>
              <a:rPr lang="en-US" dirty="0" err="1"/>
              <a:t>shumë</a:t>
            </a:r>
            <a:r>
              <a:rPr lang="en-US" dirty="0"/>
              <a:t> se dy. </a:t>
            </a:r>
            <a:r>
              <a:rPr lang="en-US" dirty="0" err="1"/>
              <a:t>Këta</a:t>
            </a:r>
            <a:r>
              <a:rPr lang="en-US" dirty="0"/>
              <a:t> </a:t>
            </a:r>
            <a:r>
              <a:rPr lang="en-US" dirty="0" err="1"/>
              <a:t>mund</a:t>
            </a:r>
            <a:r>
              <a:rPr lang="en-US" dirty="0"/>
              <a:t> </a:t>
            </a:r>
            <a:r>
              <a:rPr lang="en-US" dirty="0" err="1"/>
              <a:t>t'i</a:t>
            </a:r>
            <a:r>
              <a:rPr lang="en-US" dirty="0"/>
              <a:t> </a:t>
            </a:r>
            <a:r>
              <a:rPr lang="en-US" dirty="0" err="1"/>
              <a:t>paraqesin</a:t>
            </a:r>
            <a:r>
              <a:rPr lang="en-US" dirty="0"/>
              <a:t> </a:t>
            </a:r>
            <a:r>
              <a:rPr lang="en-US" dirty="0" err="1"/>
              <a:t>mendimin</a:t>
            </a:r>
            <a:r>
              <a:rPr lang="en-US" dirty="0"/>
              <a:t> e </a:t>
            </a:r>
            <a:r>
              <a:rPr lang="en-US" dirty="0" err="1"/>
              <a:t>tyre</a:t>
            </a:r>
            <a:r>
              <a:rPr lang="en-US" dirty="0"/>
              <a:t> </a:t>
            </a:r>
            <a:r>
              <a:rPr lang="en-US" dirty="0" err="1"/>
              <a:t>gjyqtarit</a:t>
            </a:r>
            <a:r>
              <a:rPr lang="en-US" dirty="0"/>
              <a:t>, </a:t>
            </a:r>
            <a:r>
              <a:rPr lang="en-US" dirty="0" err="1"/>
              <a:t>edhe</a:t>
            </a:r>
            <a:r>
              <a:rPr lang="en-US" dirty="0"/>
              <a:t> duke </a:t>
            </a:r>
            <a:r>
              <a:rPr lang="en-US" dirty="0" err="1"/>
              <a:t>depozituar</a:t>
            </a:r>
            <a:r>
              <a:rPr lang="en-US" dirty="0"/>
              <a:t> </a:t>
            </a:r>
            <a:r>
              <a:rPr lang="en-US" dirty="0" err="1"/>
              <a:t>procesverbale</a:t>
            </a:r>
            <a:r>
              <a:rPr lang="en-US" dirty="0"/>
              <a:t> </a:t>
            </a:r>
            <a:r>
              <a:rPr lang="en-US" dirty="0" err="1"/>
              <a:t>sipas</a:t>
            </a:r>
            <a:r>
              <a:rPr lang="en-US" dirty="0"/>
              <a:t> </a:t>
            </a:r>
            <a:r>
              <a:rPr lang="en-US" dirty="0" err="1"/>
              <a:t>nenit</a:t>
            </a:r>
            <a:r>
              <a:rPr lang="en-US" dirty="0"/>
              <a:t> 121.1-bis. </a:t>
            </a:r>
            <a:r>
              <a:rPr lang="en-US" dirty="0" err="1"/>
              <a:t>Gjyqtari</a:t>
            </a:r>
            <a:r>
              <a:rPr lang="en-US" dirty="0"/>
              <a:t>, me </a:t>
            </a:r>
            <a:r>
              <a:rPr lang="en-US" dirty="0" err="1"/>
              <a:t>kërkesë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mbrojtësit</a:t>
            </a:r>
            <a:r>
              <a:rPr lang="en-US" dirty="0"/>
              <a:t>, </a:t>
            </a:r>
            <a:r>
              <a:rPr lang="en-US" dirty="0" err="1"/>
              <a:t>mund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autorizojë</a:t>
            </a:r>
            <a:r>
              <a:rPr lang="en-US" dirty="0"/>
              <a:t> </a:t>
            </a:r>
            <a:r>
              <a:rPr lang="en-US" dirty="0" err="1"/>
              <a:t>konsulentin</a:t>
            </a:r>
            <a:r>
              <a:rPr lang="en-US" dirty="0"/>
              <a:t> </a:t>
            </a:r>
            <a:r>
              <a:rPr lang="en-US" dirty="0" err="1"/>
              <a:t>teknik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një</a:t>
            </a:r>
            <a:r>
              <a:rPr lang="en-US" dirty="0"/>
              <a:t> pale private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ekzaminojë</a:t>
            </a:r>
            <a:r>
              <a:rPr lang="en-US" dirty="0"/>
              <a:t> </a:t>
            </a:r>
            <a:r>
              <a:rPr lang="en-US" dirty="0" err="1"/>
              <a:t>sendet</a:t>
            </a:r>
            <a:r>
              <a:rPr lang="en-US" dirty="0"/>
              <a:t> e </a:t>
            </a:r>
            <a:r>
              <a:rPr lang="en-US" dirty="0" err="1"/>
              <a:t>sekuestruara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vendin</a:t>
            </a:r>
            <a:r>
              <a:rPr lang="en-US" dirty="0"/>
              <a:t> </a:t>
            </a:r>
            <a:r>
              <a:rPr lang="en-US" dirty="0" err="1"/>
              <a:t>ku</a:t>
            </a:r>
            <a:r>
              <a:rPr lang="en-US" dirty="0"/>
              <a:t> </a:t>
            </a:r>
            <a:r>
              <a:rPr lang="en-US" dirty="0" err="1"/>
              <a:t>ndodhen</a:t>
            </a:r>
            <a:r>
              <a:rPr lang="en-US" dirty="0"/>
              <a:t>,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marrë</a:t>
            </a:r>
            <a:r>
              <a:rPr lang="en-US" dirty="0"/>
              <a:t> </a:t>
            </a:r>
            <a:r>
              <a:rPr lang="en-US" dirty="0" err="1"/>
              <a:t>pjesë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kontrolle</a:t>
            </a:r>
            <a:r>
              <a:rPr lang="en-US" dirty="0"/>
              <a:t> </a:t>
            </a:r>
            <a:r>
              <a:rPr lang="en-US" dirty="0" err="1"/>
              <a:t>ose</a:t>
            </a:r>
            <a:r>
              <a:rPr lang="en-US" dirty="0"/>
              <a:t> </a:t>
            </a:r>
            <a:r>
              <a:rPr lang="en-US" dirty="0" err="1"/>
              <a:t>që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këqyrë</a:t>
            </a:r>
            <a:r>
              <a:rPr lang="en-US" dirty="0"/>
              <a:t> </a:t>
            </a:r>
            <a:r>
              <a:rPr lang="en-US" dirty="0" err="1"/>
              <a:t>objektin</a:t>
            </a:r>
            <a:r>
              <a:rPr lang="en-US" dirty="0"/>
              <a:t> e </a:t>
            </a:r>
            <a:r>
              <a:rPr lang="en-US" dirty="0" err="1"/>
              <a:t>kontrollit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cilin</a:t>
            </a:r>
            <a:r>
              <a:rPr lang="en-US" dirty="0"/>
              <a:t> </a:t>
            </a:r>
            <a:r>
              <a:rPr lang="en-US" dirty="0" err="1"/>
              <a:t>konsulenti</a:t>
            </a:r>
            <a:r>
              <a:rPr lang="en-US" dirty="0"/>
              <a:t> </a:t>
            </a:r>
            <a:r>
              <a:rPr lang="en-US" dirty="0" err="1"/>
              <a:t>nuk</a:t>
            </a:r>
            <a:r>
              <a:rPr lang="en-US" dirty="0"/>
              <a:t> ka </a:t>
            </a:r>
            <a:r>
              <a:rPr lang="en-US" dirty="0" err="1"/>
              <a:t>marrë</a:t>
            </a:r>
            <a:r>
              <a:rPr lang="en-US" dirty="0"/>
              <a:t> </a:t>
            </a:r>
            <a:r>
              <a:rPr lang="en-US" dirty="0" err="1"/>
              <a:t>pjesë</a:t>
            </a:r>
            <a:r>
              <a:rPr lang="en-US" dirty="0"/>
              <a:t>. </a:t>
            </a:r>
            <a:r>
              <a:rPr lang="en-US" dirty="0" err="1"/>
              <a:t>Përpara</a:t>
            </a:r>
            <a:r>
              <a:rPr lang="en-US" dirty="0"/>
              <a:t> </a:t>
            </a:r>
            <a:r>
              <a:rPr lang="en-US" dirty="0" err="1"/>
              <a:t>ushtrimit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ndjeljes</a:t>
            </a:r>
            <a:r>
              <a:rPr lang="en-US" dirty="0"/>
              <a:t> </a:t>
            </a:r>
            <a:r>
              <a:rPr lang="en-US" dirty="0" err="1"/>
              <a:t>penale</a:t>
            </a:r>
            <a:r>
              <a:rPr lang="en-US" dirty="0"/>
              <a:t>, </a:t>
            </a:r>
            <a:r>
              <a:rPr lang="en-US" dirty="0" err="1"/>
              <a:t>autorizimin</a:t>
            </a:r>
            <a:r>
              <a:rPr lang="en-US" dirty="0"/>
              <a:t> e </a:t>
            </a:r>
            <a:r>
              <a:rPr lang="en-US" dirty="0" err="1"/>
              <a:t>lëshon</a:t>
            </a:r>
            <a:r>
              <a:rPr lang="en-US" dirty="0"/>
              <a:t> </a:t>
            </a:r>
            <a:r>
              <a:rPr lang="en-US" dirty="0" err="1"/>
              <a:t>prokurori</a:t>
            </a:r>
            <a:r>
              <a:rPr lang="en-US" dirty="0"/>
              <a:t> me </a:t>
            </a:r>
            <a:r>
              <a:rPr lang="en-US" dirty="0" err="1"/>
              <a:t>kërkesë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mbrojtësit</a:t>
            </a:r>
            <a:r>
              <a:rPr lang="en-US" dirty="0"/>
              <a:t>. </a:t>
            </a:r>
            <a:r>
              <a:rPr lang="en-US" dirty="0" err="1"/>
              <a:t>Mbrojtësi</a:t>
            </a:r>
            <a:r>
              <a:rPr lang="en-US" dirty="0"/>
              <a:t> </a:t>
            </a:r>
            <a:r>
              <a:rPr lang="en-US" dirty="0" err="1"/>
              <a:t>mund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ankohet</a:t>
            </a:r>
            <a:r>
              <a:rPr lang="en-US" dirty="0"/>
              <a:t> </a:t>
            </a:r>
            <a:r>
              <a:rPr lang="en-US" dirty="0" err="1"/>
              <a:t>kundër</a:t>
            </a:r>
            <a:r>
              <a:rPr lang="en-US" dirty="0"/>
              <a:t> </a:t>
            </a:r>
            <a:r>
              <a:rPr lang="en-US" dirty="0" err="1"/>
              <a:t>vendimit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rrëzimin</a:t>
            </a:r>
            <a:r>
              <a:rPr lang="en-US" dirty="0"/>
              <a:t> e </a:t>
            </a:r>
            <a:r>
              <a:rPr lang="en-US" dirty="0" err="1"/>
              <a:t>kërkesës</a:t>
            </a:r>
            <a:r>
              <a:rPr lang="en-US" dirty="0"/>
              <a:t> </a:t>
            </a:r>
            <a:r>
              <a:rPr lang="en-US" dirty="0" err="1"/>
              <a:t>tek</a:t>
            </a:r>
            <a:r>
              <a:rPr lang="en-US" dirty="0"/>
              <a:t> </a:t>
            </a:r>
            <a:r>
              <a:rPr lang="en-US" dirty="0" err="1"/>
              <a:t>gjyqtari</a:t>
            </a:r>
            <a:r>
              <a:rPr lang="en-US" dirty="0"/>
              <a:t>,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cili</a:t>
            </a:r>
            <a:r>
              <a:rPr lang="en-US" dirty="0"/>
              <a:t> </a:t>
            </a:r>
            <a:r>
              <a:rPr lang="en-US" dirty="0" err="1"/>
              <a:t>disponon</a:t>
            </a:r>
            <a:r>
              <a:rPr lang="en-US" dirty="0"/>
              <a:t> </a:t>
            </a:r>
            <a:r>
              <a:rPr lang="en-US" dirty="0" err="1"/>
              <a:t>sipas</a:t>
            </a:r>
            <a:r>
              <a:rPr lang="en-US" dirty="0"/>
              <a:t> </a:t>
            </a:r>
            <a:r>
              <a:rPr lang="en-US" dirty="0" err="1"/>
              <a:t>nenit</a:t>
            </a:r>
            <a:r>
              <a:rPr lang="en-US" dirty="0"/>
              <a:t> 127.1-ter. </a:t>
            </a:r>
            <a:r>
              <a:rPr lang="en-US" dirty="0" err="1"/>
              <a:t>Autoriteti</a:t>
            </a:r>
            <a:r>
              <a:rPr lang="en-US" dirty="0"/>
              <a:t> </a:t>
            </a:r>
            <a:r>
              <a:rPr lang="en-US" dirty="0" err="1"/>
              <a:t>gjyqësor</a:t>
            </a:r>
            <a:r>
              <a:rPr lang="en-US" dirty="0"/>
              <a:t> </a:t>
            </a:r>
            <a:r>
              <a:rPr lang="en-US" dirty="0" err="1"/>
              <a:t>jep</a:t>
            </a:r>
            <a:r>
              <a:rPr lang="en-US" dirty="0"/>
              <a:t> </a:t>
            </a:r>
            <a:r>
              <a:rPr lang="en-US" dirty="0" err="1"/>
              <a:t>udhëzimet</a:t>
            </a:r>
            <a:r>
              <a:rPr lang="en-US" dirty="0"/>
              <a:t> e </a:t>
            </a:r>
            <a:r>
              <a:rPr lang="en-US" dirty="0" err="1"/>
              <a:t>nevojshme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ruajtjen</a:t>
            </a:r>
            <a:r>
              <a:rPr lang="en-US" dirty="0"/>
              <a:t> e </a:t>
            </a:r>
            <a:r>
              <a:rPr lang="en-US" dirty="0" err="1"/>
              <a:t>gjendjes</a:t>
            </a:r>
            <a:r>
              <a:rPr lang="en-US" dirty="0"/>
              <a:t> </a:t>
            </a:r>
            <a:r>
              <a:rPr lang="en-US" dirty="0" err="1"/>
              <a:t>origjinale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sendeve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/>
              <a:t>vendeve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respektimin</a:t>
            </a:r>
            <a:r>
              <a:rPr lang="en-US" dirty="0"/>
              <a:t> e </a:t>
            </a:r>
            <a:r>
              <a:rPr lang="en-US" dirty="0" err="1"/>
              <a:t>dinjiteti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personave</a:t>
            </a:r>
            <a:r>
              <a:rPr lang="en-US" dirty="0"/>
              <a:t>.</a:t>
            </a:r>
          </a:p>
          <a:p>
            <a:pPr algn="just"/>
            <a:r>
              <a:rPr lang="en-US" dirty="0"/>
              <a:t>2. </a:t>
            </a:r>
            <a:r>
              <a:rPr lang="en-US" dirty="0" err="1"/>
              <a:t>Nëse</a:t>
            </a:r>
            <a:r>
              <a:rPr lang="en-US" dirty="0"/>
              <a:t>, pas </a:t>
            </a:r>
            <a:r>
              <a:rPr lang="en-US" dirty="0" err="1"/>
              <a:t>emërimit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konsulentit</a:t>
            </a:r>
            <a:r>
              <a:rPr lang="en-US" dirty="0"/>
              <a:t> </a:t>
            </a:r>
            <a:r>
              <a:rPr lang="en-US" dirty="0" err="1"/>
              <a:t>teknik</a:t>
            </a:r>
            <a:r>
              <a:rPr lang="en-US" dirty="0"/>
              <a:t>, </a:t>
            </a:r>
            <a:r>
              <a:rPr lang="en-US" dirty="0" err="1"/>
              <a:t>urdhërohet</a:t>
            </a:r>
            <a:r>
              <a:rPr lang="en-US" dirty="0"/>
              <a:t> </a:t>
            </a:r>
            <a:r>
              <a:rPr lang="en-US" dirty="0" err="1"/>
              <a:t>një</a:t>
            </a:r>
            <a:r>
              <a:rPr lang="en-US" dirty="0"/>
              <a:t> </a:t>
            </a:r>
            <a:r>
              <a:rPr lang="en-US" dirty="0" err="1"/>
              <a:t>ekspertim</a:t>
            </a:r>
            <a:r>
              <a:rPr lang="en-US" dirty="0"/>
              <a:t>, </a:t>
            </a:r>
            <a:r>
              <a:rPr lang="en-US" dirty="0" err="1"/>
              <a:t>konsulentëve</a:t>
            </a:r>
            <a:r>
              <a:rPr lang="en-US" dirty="0"/>
              <a:t> </a:t>
            </a:r>
            <a:r>
              <a:rPr lang="en-US" dirty="0" err="1"/>
              <a:t>teknikë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emëruar</a:t>
            </a:r>
            <a:r>
              <a:rPr lang="en-US" dirty="0"/>
              <a:t> </a:t>
            </a:r>
            <a:r>
              <a:rPr lang="en-US" dirty="0" err="1"/>
              <a:t>tashmë</a:t>
            </a:r>
            <a:r>
              <a:rPr lang="en-US" dirty="0"/>
              <a:t> u </a:t>
            </a:r>
            <a:r>
              <a:rPr lang="en-US" dirty="0" err="1"/>
              <a:t>jepen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drejtat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/>
              <a:t>mundësitë</a:t>
            </a:r>
            <a:r>
              <a:rPr lang="en-US" dirty="0"/>
              <a:t> e </a:t>
            </a:r>
            <a:r>
              <a:rPr lang="en-US" dirty="0" err="1"/>
              <a:t>parashikuara</a:t>
            </a:r>
            <a:r>
              <a:rPr lang="en-US" dirty="0"/>
              <a:t> </a:t>
            </a:r>
            <a:r>
              <a:rPr lang="en-US" dirty="0" err="1"/>
              <a:t>nga</a:t>
            </a:r>
            <a:r>
              <a:rPr lang="en-US" dirty="0"/>
              <a:t> </a:t>
            </a:r>
            <a:r>
              <a:rPr lang="en-US" dirty="0" err="1"/>
              <a:t>neni</a:t>
            </a:r>
            <a:r>
              <a:rPr lang="en-US" dirty="0"/>
              <a:t> 230, pa </a:t>
            </a:r>
            <a:r>
              <a:rPr lang="en-US" dirty="0" err="1"/>
              <a:t>cenuar</a:t>
            </a:r>
            <a:r>
              <a:rPr lang="en-US" dirty="0"/>
              <a:t> </a:t>
            </a:r>
            <a:r>
              <a:rPr lang="en-US" dirty="0" err="1"/>
              <a:t>kufirin</a:t>
            </a:r>
            <a:r>
              <a:rPr lang="en-US" dirty="0"/>
              <a:t> e </a:t>
            </a:r>
            <a:r>
              <a:rPr lang="en-US" dirty="0" err="1"/>
              <a:t>përcaktuar</a:t>
            </a:r>
            <a:r>
              <a:rPr lang="en-US" dirty="0"/>
              <a:t> </a:t>
            </a:r>
            <a:r>
              <a:rPr lang="en-US" dirty="0" err="1"/>
              <a:t>nga</a:t>
            </a:r>
            <a:r>
              <a:rPr lang="en-US" dirty="0"/>
              <a:t> </a:t>
            </a:r>
            <a:r>
              <a:rPr lang="en-US" dirty="0" err="1"/>
              <a:t>neni</a:t>
            </a:r>
            <a:r>
              <a:rPr lang="en-US" dirty="0"/>
              <a:t> 225 </a:t>
            </a:r>
            <a:r>
              <a:rPr lang="en-US" dirty="0" err="1"/>
              <a:t>paragrafi</a:t>
            </a:r>
            <a:r>
              <a:rPr lang="en-US" dirty="0"/>
              <a:t> 1.</a:t>
            </a:r>
          </a:p>
          <a:p>
            <a:pPr algn="just"/>
            <a:r>
              <a:rPr lang="en-US" dirty="0"/>
              <a:t>3. </a:t>
            </a:r>
            <a:r>
              <a:rPr lang="en-US" dirty="0" err="1"/>
              <a:t>Zbatohet</a:t>
            </a:r>
            <a:r>
              <a:rPr lang="en-US" dirty="0"/>
              <a:t> </a:t>
            </a:r>
            <a:r>
              <a:rPr lang="en-US" dirty="0" err="1"/>
              <a:t>dispozita</a:t>
            </a:r>
            <a:r>
              <a:rPr lang="en-US" dirty="0"/>
              <a:t> e </a:t>
            </a:r>
            <a:r>
              <a:rPr lang="en-US" dirty="0" err="1"/>
              <a:t>nenit</a:t>
            </a:r>
            <a:r>
              <a:rPr lang="en-US" dirty="0"/>
              <a:t> 225 </a:t>
            </a:r>
            <a:r>
              <a:rPr lang="en-US" dirty="0" err="1"/>
              <a:t>paragrafi</a:t>
            </a:r>
            <a:r>
              <a:rPr lang="en-US" dirty="0"/>
              <a:t> 3.</a:t>
            </a:r>
          </a:p>
        </p:txBody>
      </p:sp>
    </p:spTree>
    <p:extLst>
      <p:ext uri="{BB962C8B-B14F-4D97-AF65-F5344CB8AC3E}">
        <p14:creationId xmlns:p14="http://schemas.microsoft.com/office/powerpoint/2010/main" val="19819212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6085E-2F15-CF2A-537F-1245EEB09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b="1" dirty="0" err="1"/>
              <a:t>Konsulentët</a:t>
            </a:r>
            <a:r>
              <a:rPr lang="en-US" sz="3200" b="1" dirty="0"/>
              <a:t> </a:t>
            </a:r>
            <a:r>
              <a:rPr lang="en-US" sz="3200" b="1" dirty="0" err="1"/>
              <a:t>teknikë</a:t>
            </a:r>
            <a:r>
              <a:rPr lang="en-US" sz="3200" b="1" dirty="0"/>
              <a:t> </a:t>
            </a:r>
            <a:r>
              <a:rPr lang="en-US" sz="3200" b="1" dirty="0" err="1"/>
              <a:t>të</a:t>
            </a:r>
            <a:r>
              <a:rPr lang="en-US" sz="3200" b="1" dirty="0"/>
              <a:t> </a:t>
            </a:r>
            <a:r>
              <a:rPr lang="en-US" sz="3200" b="1" dirty="0" err="1"/>
              <a:t>palëve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627C49-D94A-9ACB-CB48-07DFF6699D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948" y="2418735"/>
            <a:ext cx="11198942" cy="4109884"/>
          </a:xfrm>
        </p:spPr>
        <p:txBody>
          <a:bodyPr>
            <a:normAutofit/>
          </a:bodyPr>
          <a:lstStyle/>
          <a:p>
            <a:r>
              <a:rPr lang="en-US" sz="2800" b="1" dirty="0" err="1"/>
              <a:t>Vendimi</a:t>
            </a:r>
            <a:r>
              <a:rPr lang="en-US" sz="2800" b="1" dirty="0"/>
              <a:t> nr. 5886/1998</a:t>
            </a:r>
            <a:r>
              <a:rPr lang="it-IT" sz="2800" b="1" dirty="0">
                <a:effectLst/>
                <a:ea typeface="Calibri" panose="020F0502020204030204" pitchFamily="34" charset="0"/>
              </a:rPr>
              <a:t> i Kolegjit Penal të Gjykatës Supreme të Kasacionit të Republikë së Italisë:</a:t>
            </a:r>
            <a:endParaRPr lang="en-US" sz="2800" dirty="0"/>
          </a:p>
          <a:p>
            <a:pPr algn="just"/>
            <a:r>
              <a:rPr lang="en-US" sz="2800" dirty="0" err="1"/>
              <a:t>Në</a:t>
            </a:r>
            <a:r>
              <a:rPr lang="en-US" sz="2800" dirty="0"/>
              <a:t> </a:t>
            </a:r>
            <a:r>
              <a:rPr lang="en-US" sz="2800" dirty="0" err="1"/>
              <a:t>lidhje</a:t>
            </a:r>
            <a:r>
              <a:rPr lang="en-US" sz="2800" dirty="0"/>
              <a:t> me </a:t>
            </a:r>
            <a:r>
              <a:rPr lang="en-US" sz="2800" dirty="0" err="1"/>
              <a:t>konsulentin</a:t>
            </a:r>
            <a:r>
              <a:rPr lang="en-US" sz="2800" dirty="0"/>
              <a:t> </a:t>
            </a:r>
            <a:r>
              <a:rPr lang="en-US" sz="2800" dirty="0" err="1"/>
              <a:t>teknik</a:t>
            </a:r>
            <a:r>
              <a:rPr lang="en-US" sz="2800" dirty="0"/>
              <a:t> </a:t>
            </a:r>
            <a:r>
              <a:rPr lang="en-US" sz="2800" dirty="0" err="1"/>
              <a:t>të</a:t>
            </a:r>
            <a:r>
              <a:rPr lang="en-US" sz="2800" dirty="0"/>
              <a:t> </a:t>
            </a:r>
            <a:r>
              <a:rPr lang="en-US" sz="2800" dirty="0" err="1"/>
              <a:t>Prokurorit</a:t>
            </a:r>
            <a:r>
              <a:rPr lang="en-US" sz="2800" dirty="0"/>
              <a:t>, </a:t>
            </a:r>
            <a:r>
              <a:rPr lang="en-US" sz="2800" dirty="0" err="1"/>
              <a:t>të</a:t>
            </a:r>
            <a:r>
              <a:rPr lang="en-US" sz="2800" dirty="0"/>
              <a:t> </a:t>
            </a:r>
            <a:r>
              <a:rPr lang="en-US" sz="2800" dirty="0" err="1"/>
              <a:t>emëruar</a:t>
            </a:r>
            <a:r>
              <a:rPr lang="en-US" sz="2800" dirty="0"/>
              <a:t> </a:t>
            </a:r>
            <a:r>
              <a:rPr lang="en-US" sz="2800" dirty="0" err="1"/>
              <a:t>në</a:t>
            </a:r>
            <a:r>
              <a:rPr lang="en-US" sz="2800" dirty="0"/>
              <a:t> </a:t>
            </a:r>
            <a:r>
              <a:rPr lang="en-US" sz="2800" dirty="0" err="1"/>
              <a:t>bazë</a:t>
            </a:r>
            <a:r>
              <a:rPr lang="en-US" sz="2800" dirty="0"/>
              <a:t> </a:t>
            </a:r>
            <a:r>
              <a:rPr lang="en-US" sz="2800" dirty="0" err="1"/>
              <a:t>të</a:t>
            </a:r>
            <a:r>
              <a:rPr lang="en-US" sz="2800" dirty="0"/>
              <a:t> </a:t>
            </a:r>
            <a:r>
              <a:rPr lang="en-US" sz="2800" dirty="0" err="1"/>
              <a:t>nenit</a:t>
            </a:r>
            <a:r>
              <a:rPr lang="en-US" sz="2800" dirty="0"/>
              <a:t> 233 </a:t>
            </a:r>
            <a:r>
              <a:rPr lang="en-US" sz="2800" dirty="0" err="1"/>
              <a:t>të</a:t>
            </a:r>
            <a:r>
              <a:rPr lang="en-US" sz="2800" dirty="0"/>
              <a:t> K.P.P. </a:t>
            </a:r>
            <a:r>
              <a:rPr lang="en-US" sz="2800" dirty="0" err="1"/>
              <a:t>jashtë</a:t>
            </a:r>
            <a:r>
              <a:rPr lang="en-US" sz="2800" dirty="0"/>
              <a:t> </a:t>
            </a:r>
            <a:r>
              <a:rPr lang="en-US" sz="2800" dirty="0" err="1"/>
              <a:t>rastëve</a:t>
            </a:r>
            <a:r>
              <a:rPr lang="en-US" sz="2800" dirty="0"/>
              <a:t> </a:t>
            </a:r>
            <a:r>
              <a:rPr lang="en-US" sz="2800" dirty="0" err="1"/>
              <a:t>të</a:t>
            </a:r>
            <a:r>
              <a:rPr lang="en-US" sz="2800" dirty="0"/>
              <a:t> </a:t>
            </a:r>
            <a:r>
              <a:rPr lang="en-US" sz="2800" dirty="0" err="1"/>
              <a:t>ekspertimit</a:t>
            </a:r>
            <a:r>
              <a:rPr lang="en-US" sz="2800" dirty="0"/>
              <a:t>, </a:t>
            </a:r>
            <a:r>
              <a:rPr lang="en-US" sz="2800" dirty="0" err="1"/>
              <a:t>nuk</a:t>
            </a:r>
            <a:r>
              <a:rPr lang="en-US" sz="2800" dirty="0"/>
              <a:t> </a:t>
            </a:r>
            <a:r>
              <a:rPr lang="en-US" sz="2800" dirty="0" err="1"/>
              <a:t>vlejnë</a:t>
            </a:r>
            <a:r>
              <a:rPr lang="en-US" sz="2800" dirty="0"/>
              <a:t> </a:t>
            </a:r>
            <a:r>
              <a:rPr lang="en-US" sz="2800" dirty="0" err="1"/>
              <a:t>shkaqet</a:t>
            </a:r>
            <a:r>
              <a:rPr lang="en-US" sz="2800" dirty="0"/>
              <a:t> e </a:t>
            </a:r>
            <a:r>
              <a:rPr lang="en-US" sz="2800" dirty="0" err="1"/>
              <a:t>papajtueshmërisë</a:t>
            </a:r>
            <a:r>
              <a:rPr lang="en-US" sz="2800" dirty="0"/>
              <a:t> </a:t>
            </a:r>
            <a:r>
              <a:rPr lang="en-US" sz="2800" dirty="0" err="1"/>
              <a:t>të</a:t>
            </a:r>
            <a:r>
              <a:rPr lang="en-US" sz="2800" dirty="0"/>
              <a:t> </a:t>
            </a:r>
            <a:r>
              <a:rPr lang="en-US" sz="2800" dirty="0" err="1"/>
              <a:t>përmendura</a:t>
            </a:r>
            <a:r>
              <a:rPr lang="en-US" sz="2800" dirty="0"/>
              <a:t> </a:t>
            </a:r>
            <a:r>
              <a:rPr lang="en-US" sz="2800" dirty="0" err="1"/>
              <a:t>në</a:t>
            </a:r>
            <a:r>
              <a:rPr lang="en-US" sz="2800" dirty="0"/>
              <a:t> </a:t>
            </a:r>
            <a:r>
              <a:rPr lang="en-US" sz="2800" dirty="0" err="1"/>
              <a:t>paragrafin</a:t>
            </a:r>
            <a:r>
              <a:rPr lang="en-US" sz="2800" dirty="0"/>
              <a:t> e </a:t>
            </a:r>
            <a:r>
              <a:rPr lang="en-US" sz="2800" dirty="0" err="1"/>
              <a:t>tretë</a:t>
            </a:r>
            <a:r>
              <a:rPr lang="en-US" sz="2800" dirty="0"/>
              <a:t> </a:t>
            </a:r>
            <a:r>
              <a:rPr lang="en-US" sz="2800" dirty="0" err="1"/>
              <a:t>të</a:t>
            </a:r>
            <a:r>
              <a:rPr lang="en-US" sz="2800" dirty="0"/>
              <a:t> </a:t>
            </a:r>
            <a:r>
              <a:rPr lang="en-US" sz="2800" dirty="0" err="1"/>
              <a:t>nenit</a:t>
            </a:r>
            <a:r>
              <a:rPr lang="en-US" sz="2800" dirty="0"/>
              <a:t> 225 </a:t>
            </a:r>
            <a:r>
              <a:rPr lang="en-US" sz="2800" dirty="0" err="1"/>
              <a:t>të</a:t>
            </a:r>
            <a:r>
              <a:rPr lang="en-US" sz="2800" dirty="0"/>
              <a:t> K.P.P. </a:t>
            </a:r>
            <a:r>
              <a:rPr lang="en-US" sz="2800" dirty="0" err="1"/>
              <a:t>të</a:t>
            </a:r>
            <a:r>
              <a:rPr lang="en-US" sz="2800" dirty="0"/>
              <a:t> </a:t>
            </a:r>
            <a:r>
              <a:rPr lang="en-US" sz="2800" dirty="0" err="1"/>
              <a:t>cilat</a:t>
            </a:r>
            <a:r>
              <a:rPr lang="en-US" sz="2800" dirty="0"/>
              <a:t> </a:t>
            </a:r>
            <a:r>
              <a:rPr lang="en-US" sz="2800" dirty="0" err="1"/>
              <a:t>janë</a:t>
            </a:r>
            <a:r>
              <a:rPr lang="en-US" sz="2800" dirty="0"/>
              <a:t> </a:t>
            </a:r>
            <a:r>
              <a:rPr lang="en-US" sz="2800" dirty="0" err="1"/>
              <a:t>parashikuar</a:t>
            </a:r>
            <a:r>
              <a:rPr lang="en-US" sz="2800" dirty="0"/>
              <a:t> </a:t>
            </a:r>
            <a:r>
              <a:rPr lang="en-US" sz="2800" dirty="0" err="1"/>
              <a:t>për</a:t>
            </a:r>
            <a:r>
              <a:rPr lang="en-US" sz="2800" dirty="0"/>
              <a:t> </a:t>
            </a:r>
            <a:r>
              <a:rPr lang="en-US" sz="2800" dirty="0" err="1"/>
              <a:t>konsulentin</a:t>
            </a:r>
            <a:r>
              <a:rPr lang="en-US" sz="2800" dirty="0"/>
              <a:t> e </a:t>
            </a:r>
            <a:r>
              <a:rPr lang="en-US" sz="2800" dirty="0" err="1"/>
              <a:t>gjykatës</a:t>
            </a:r>
            <a:r>
              <a:rPr lang="en-US" sz="2800" dirty="0"/>
              <a:t>, </a:t>
            </a:r>
            <a:r>
              <a:rPr lang="en-US" sz="2800" dirty="0" err="1"/>
              <a:t>specifikisht</a:t>
            </a:r>
            <a:r>
              <a:rPr lang="en-US" sz="2800" dirty="0"/>
              <a:t> </a:t>
            </a:r>
            <a:r>
              <a:rPr lang="en-US" sz="2800" dirty="0" err="1"/>
              <a:t>për</a:t>
            </a:r>
            <a:r>
              <a:rPr lang="en-US" sz="2800" dirty="0"/>
              <a:t> </a:t>
            </a:r>
            <a:r>
              <a:rPr lang="en-US" sz="2800" dirty="0" err="1"/>
              <a:t>ekspertin</a:t>
            </a:r>
            <a:r>
              <a:rPr lang="en-US" sz="2800" dirty="0"/>
              <a:t> e </a:t>
            </a:r>
            <a:r>
              <a:rPr lang="en-US" sz="2800" dirty="0" err="1"/>
              <a:t>caktuar</a:t>
            </a:r>
            <a:r>
              <a:rPr lang="en-US" sz="2800" dirty="0"/>
              <a:t> </a:t>
            </a:r>
            <a:r>
              <a:rPr lang="en-US" sz="2800" dirty="0" err="1"/>
              <a:t>nga</a:t>
            </a:r>
            <a:r>
              <a:rPr lang="en-US" sz="2800" dirty="0"/>
              <a:t> </a:t>
            </a:r>
            <a:r>
              <a:rPr lang="en-US" sz="2800" dirty="0" err="1"/>
              <a:t>ky</a:t>
            </a:r>
            <a:r>
              <a:rPr lang="en-US" sz="2800" dirty="0"/>
              <a:t> organ </a:t>
            </a:r>
            <a:r>
              <a:rPr lang="en-US" sz="2800" dirty="0" err="1"/>
              <a:t>procedues</a:t>
            </a:r>
            <a:r>
              <a:rPr lang="en-US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388350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8A8ACF-3515-4682-9EE9-BAD3BDEF0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b="1" dirty="0" err="1"/>
              <a:t>Kryerja</a:t>
            </a:r>
            <a:r>
              <a:rPr lang="en-US" sz="3200" b="1" dirty="0"/>
              <a:t> e </a:t>
            </a:r>
            <a:r>
              <a:rPr lang="en-US" sz="3200" b="1" dirty="0" err="1"/>
              <a:t>ekspertimit</a:t>
            </a:r>
            <a:r>
              <a:rPr lang="en-US" sz="3200" b="1" dirty="0"/>
              <a:t> </a:t>
            </a:r>
            <a:r>
              <a:rPr lang="en-US" sz="3200" b="1" dirty="0" err="1"/>
              <a:t>në</a:t>
            </a:r>
            <a:r>
              <a:rPr lang="en-US" sz="3200" b="1" dirty="0"/>
              <a:t> </a:t>
            </a:r>
            <a:r>
              <a:rPr lang="en-US" sz="3200" b="1" dirty="0" err="1"/>
              <a:t>caktimin</a:t>
            </a:r>
            <a:r>
              <a:rPr lang="en-US" sz="3200" b="1" dirty="0"/>
              <a:t> e </a:t>
            </a:r>
            <a:r>
              <a:rPr lang="en-US" sz="3200" b="1" dirty="0" err="1"/>
              <a:t>masës</a:t>
            </a:r>
            <a:r>
              <a:rPr lang="en-US" sz="3200" b="1" dirty="0"/>
              <a:t> </a:t>
            </a:r>
            <a:r>
              <a:rPr lang="en-US" sz="3200" b="1" dirty="0" err="1"/>
              <a:t>së</a:t>
            </a:r>
            <a:r>
              <a:rPr lang="en-US" sz="3200" b="1" dirty="0"/>
              <a:t> </a:t>
            </a:r>
            <a:r>
              <a:rPr lang="en-US" sz="3200" b="1" dirty="0" err="1"/>
              <a:t>sigurimit</a:t>
            </a:r>
            <a:endParaRPr lang="en-US" sz="32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CDCF69-1CD7-EFCA-DC00-9E93C44DC2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614" y="2438400"/>
            <a:ext cx="11189110" cy="4178710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/>
              <a:t>Neni 228/3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K.Pr.Penale</a:t>
            </a:r>
            <a:r>
              <a:rPr lang="en-US" b="1" dirty="0"/>
              <a:t>:</a:t>
            </a:r>
          </a:p>
          <a:p>
            <a:pPr algn="l"/>
            <a:r>
              <a:rPr lang="it-IT" sz="1800" b="0" i="0" u="none" strike="noStrike" baseline="0" dirty="0"/>
              <a:t>3. Masat e sigurimit personal vendosen:</a:t>
            </a:r>
          </a:p>
          <a:p>
            <a:pPr algn="just"/>
            <a:r>
              <a:rPr lang="en-US" sz="1800" b="0" i="0" u="none" strike="noStrike" baseline="0" dirty="0"/>
              <a:t>a) </a:t>
            </a:r>
            <a:r>
              <a:rPr lang="en-US" sz="1800" b="0" i="0" u="none" strike="noStrike" baseline="0" dirty="0" err="1"/>
              <a:t>kur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ekzistojnë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shkaqe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të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rëndësishme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që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vënë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në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rrezik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marrjen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ose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vërtetësinë</a:t>
            </a:r>
            <a:r>
              <a:rPr lang="en-US" sz="1800" b="0" i="0" u="none" strike="noStrike" baseline="0" dirty="0"/>
              <a:t> e </a:t>
            </a:r>
            <a:r>
              <a:rPr lang="en-US" sz="1800" b="0" i="0" u="none" strike="noStrike" baseline="0" dirty="0" err="1"/>
              <a:t>provës</a:t>
            </a:r>
            <a:r>
              <a:rPr lang="en-US" sz="1800" b="0" i="0" u="none" strike="noStrike" baseline="0" dirty="0"/>
              <a:t>, </a:t>
            </a:r>
            <a:r>
              <a:rPr lang="en-US" sz="1800" b="0" i="0" u="none" strike="noStrike" baseline="0" dirty="0" err="1"/>
              <a:t>bazuar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në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rrethana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fakti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që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duhet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të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tregohen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posaçërisht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në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arsyetimin</a:t>
            </a:r>
            <a:r>
              <a:rPr lang="en-US" sz="1800" b="0" i="0" u="none" strike="noStrike" baseline="0" dirty="0"/>
              <a:t> e </a:t>
            </a:r>
            <a:r>
              <a:rPr lang="en-US" sz="1800" b="0" i="0" u="none" strike="noStrike" baseline="0" dirty="0" err="1"/>
              <a:t>vendimit</a:t>
            </a:r>
            <a:r>
              <a:rPr lang="en-US" sz="1800" b="0" i="0" u="none" strike="noStrike" baseline="0" dirty="0"/>
              <a:t>;</a:t>
            </a:r>
          </a:p>
          <a:p>
            <a:pPr algn="just"/>
            <a:r>
              <a:rPr lang="en-US" b="1" dirty="0"/>
              <a:t>Neni 245/1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K.Pr.Penale</a:t>
            </a:r>
            <a:r>
              <a:rPr lang="en-US" b="1" dirty="0"/>
              <a:t>:</a:t>
            </a:r>
          </a:p>
          <a:p>
            <a:pPr algn="just"/>
            <a:r>
              <a:rPr lang="en-US" sz="1800" b="0" i="0" u="none" strike="noStrike" baseline="0" dirty="0"/>
              <a:t>1. </a:t>
            </a:r>
            <a:r>
              <a:rPr lang="en-US" sz="1800" b="0" i="0" u="none" strike="noStrike" baseline="0" dirty="0" err="1"/>
              <a:t>Vendimi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që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cakton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masën</a:t>
            </a:r>
            <a:r>
              <a:rPr lang="en-US" sz="1800" b="0" i="0" u="none" strike="noStrike" baseline="0" dirty="0"/>
              <a:t> e </a:t>
            </a:r>
            <a:r>
              <a:rPr lang="en-US" sz="1800" b="0" i="0" u="none" strike="noStrike" baseline="0" dirty="0" err="1"/>
              <a:t>sigurimit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përmban</a:t>
            </a:r>
            <a:r>
              <a:rPr lang="en-US" sz="1800" b="0" i="0" u="none" strike="noStrike" baseline="0" dirty="0"/>
              <a:t>, me </a:t>
            </a:r>
            <a:r>
              <a:rPr lang="en-US" sz="1800" b="0" i="0" u="none" strike="noStrike" baseline="0" dirty="0" err="1"/>
              <a:t>pasojë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pavlefshmërie</a:t>
            </a:r>
            <a:r>
              <a:rPr lang="en-US" sz="1800" b="0" i="0" u="none" strike="noStrike" baseline="0" dirty="0"/>
              <a:t>:</a:t>
            </a:r>
          </a:p>
          <a:p>
            <a:pPr algn="just"/>
            <a:r>
              <a:rPr lang="en-US" sz="1800" b="0" i="0" u="none" strike="noStrike" baseline="0" dirty="0"/>
              <a:t>a) </a:t>
            </a:r>
            <a:r>
              <a:rPr lang="en-US" sz="1800" b="0" i="0" u="none" strike="noStrike" baseline="0" dirty="0" err="1"/>
              <a:t>gjeneralitetet</a:t>
            </a:r>
            <a:r>
              <a:rPr lang="en-US" sz="1800" b="0" i="0" u="none" strike="noStrike" baseline="0" dirty="0"/>
              <a:t> e </a:t>
            </a:r>
            <a:r>
              <a:rPr lang="en-US" sz="1800" b="0" i="0" u="none" strike="noStrike" baseline="0" dirty="0" err="1"/>
              <a:t>personit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ndaj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të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cilit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merret</a:t>
            </a:r>
            <a:r>
              <a:rPr lang="en-US" sz="1800" b="0" i="0" u="none" strike="noStrike" baseline="0" dirty="0"/>
              <a:t> masa </a:t>
            </a:r>
            <a:r>
              <a:rPr lang="en-US" sz="1800" b="0" i="0" u="none" strike="noStrike" baseline="0" dirty="0" err="1"/>
              <a:t>ose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çdo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gjë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tjetër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që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vlen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për</a:t>
            </a:r>
            <a:r>
              <a:rPr lang="en-US" sz="1800" b="0" i="0" u="none" strike="noStrike" baseline="0" dirty="0"/>
              <a:t> ta </a:t>
            </a:r>
            <a:r>
              <a:rPr lang="en-US" sz="1800" b="0" i="0" u="none" strike="noStrike" baseline="0" dirty="0" err="1"/>
              <a:t>identifikuar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atë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dhe</a:t>
            </a:r>
            <a:r>
              <a:rPr lang="en-US" sz="1800" b="0" i="0" u="none" strike="noStrike" baseline="0" dirty="0"/>
              <a:t>, </a:t>
            </a:r>
            <a:r>
              <a:rPr lang="en-US" sz="1800" b="0" i="0" u="none" strike="noStrike" baseline="0" dirty="0" err="1"/>
              <a:t>kur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është</a:t>
            </a:r>
            <a:r>
              <a:rPr lang="en-US" sz="1800" b="0" i="0" u="none" strike="noStrike" baseline="0" dirty="0"/>
              <a:t> e </a:t>
            </a:r>
            <a:r>
              <a:rPr lang="en-US" sz="1800" b="0" i="0" u="none" strike="noStrike" baseline="0" dirty="0" err="1"/>
              <a:t>mundshme</a:t>
            </a:r>
            <a:r>
              <a:rPr lang="en-US" sz="1800" b="0" i="0" u="none" strike="noStrike" baseline="0" dirty="0"/>
              <a:t>, </a:t>
            </a:r>
            <a:r>
              <a:rPr lang="en-US" sz="1800" b="0" i="0" u="none" strike="noStrike" baseline="0" dirty="0" err="1"/>
              <a:t>tregimin</a:t>
            </a:r>
            <a:r>
              <a:rPr lang="en-US" sz="1800" b="0" i="0" u="none" strike="noStrike" baseline="0" dirty="0"/>
              <a:t> e </a:t>
            </a:r>
            <a:r>
              <a:rPr lang="en-US" sz="1800" b="0" i="0" u="none" strike="noStrike" baseline="0" dirty="0" err="1"/>
              <a:t>vendit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ku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ndodhet</a:t>
            </a:r>
            <a:r>
              <a:rPr lang="en-US" sz="1800" b="0" i="0" u="none" strike="noStrike" baseline="0" dirty="0"/>
              <a:t>;</a:t>
            </a:r>
          </a:p>
          <a:p>
            <a:pPr algn="just"/>
            <a:r>
              <a:rPr lang="en-US" sz="1800" b="0" i="0" u="none" strike="noStrike" baseline="0" dirty="0"/>
              <a:t>b) </a:t>
            </a:r>
            <a:r>
              <a:rPr lang="en-US" sz="1800" b="0" i="0" u="none" strike="noStrike" baseline="0" dirty="0" err="1"/>
              <a:t>parashtrimin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përmbledhës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të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fakteve</a:t>
            </a:r>
            <a:r>
              <a:rPr lang="en-US" sz="1800" b="0" i="0" u="none" strike="noStrike" baseline="0" dirty="0"/>
              <a:t>, duke </a:t>
            </a:r>
            <a:r>
              <a:rPr lang="en-US" sz="1800" b="0" i="0" u="none" strike="noStrike" baseline="0" dirty="0" err="1"/>
              <a:t>treguar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nenet</a:t>
            </a:r>
            <a:r>
              <a:rPr lang="en-US" sz="1800" b="0" i="0" u="none" strike="noStrike" baseline="0" dirty="0"/>
              <a:t> e </a:t>
            </a:r>
            <a:r>
              <a:rPr lang="en-US" sz="1800" b="0" i="0" u="none" strike="noStrike" baseline="0" dirty="0" err="1"/>
              <a:t>ligjit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që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konsiderohen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të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shkelura</a:t>
            </a:r>
            <a:r>
              <a:rPr lang="en-US" sz="1800" b="0" i="0" u="none" strike="noStrike" baseline="0" dirty="0"/>
              <a:t>;</a:t>
            </a:r>
          </a:p>
          <a:p>
            <a:pPr algn="just"/>
            <a:r>
              <a:rPr lang="en-US" sz="1800" b="0" i="0" u="none" strike="noStrike" baseline="0" dirty="0"/>
              <a:t>c) </a:t>
            </a:r>
            <a:r>
              <a:rPr lang="en-US" sz="1800" b="0" i="0" u="none" strike="noStrike" baseline="0" dirty="0" err="1"/>
              <a:t>parashtrimin</a:t>
            </a:r>
            <a:r>
              <a:rPr lang="en-US" sz="1800" b="0" i="0" u="none" strike="noStrike" baseline="0" dirty="0"/>
              <a:t> e </a:t>
            </a:r>
            <a:r>
              <a:rPr lang="en-US" sz="1800" b="0" i="0" u="none" strike="noStrike" baseline="0" dirty="0" err="1"/>
              <a:t>shkaqeve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të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posaçme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dhe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të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të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dhënave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që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përligjin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masën</a:t>
            </a:r>
            <a:r>
              <a:rPr lang="en-US" sz="1800" b="0" i="0" u="none" strike="noStrike" baseline="0" dirty="0"/>
              <a:t> e </a:t>
            </a:r>
            <a:r>
              <a:rPr lang="en-US" sz="1800" b="0" i="0" u="none" strike="noStrike" baseline="0" dirty="0" err="1"/>
              <a:t>sigurimit</a:t>
            </a:r>
            <a:r>
              <a:rPr lang="en-US" sz="1800" b="0" i="0" u="none" strike="noStrike" baseline="0" dirty="0"/>
              <a:t>;</a:t>
            </a:r>
          </a:p>
          <a:p>
            <a:pPr algn="just"/>
            <a:r>
              <a:rPr lang="en-US" sz="1800" b="0" i="0" u="none" strike="noStrike" baseline="0" dirty="0"/>
              <a:t>ç) </a:t>
            </a:r>
            <a:r>
              <a:rPr lang="en-US" sz="1800" b="0" i="0" u="none" strike="noStrike" baseline="0" dirty="0" err="1"/>
              <a:t>parashtrimin</a:t>
            </a:r>
            <a:r>
              <a:rPr lang="en-US" sz="1800" b="0" i="0" u="none" strike="noStrike" baseline="0" dirty="0"/>
              <a:t> e </a:t>
            </a:r>
            <a:r>
              <a:rPr lang="en-US" sz="1800" b="0" i="0" u="none" strike="noStrike" baseline="0" dirty="0" err="1"/>
              <a:t>shkaqeve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pse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nuk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merren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parasysh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pretendimet</a:t>
            </a:r>
            <a:r>
              <a:rPr lang="en-US" sz="1800" b="0" i="0" u="none" strike="noStrike" baseline="0" dirty="0"/>
              <a:t> e </a:t>
            </a:r>
            <a:r>
              <a:rPr lang="en-US" sz="1800" b="0" i="0" u="none" strike="noStrike" baseline="0" dirty="0" err="1"/>
              <a:t>parashtruara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nga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mbrojtja</a:t>
            </a:r>
            <a:r>
              <a:rPr lang="en-US" sz="1800" b="0" i="0" u="none" strike="noStrike" baseline="0" dirty="0"/>
              <a:t>, </a:t>
            </a:r>
            <a:r>
              <a:rPr lang="en-US" sz="1800" b="0" i="0" u="none" strike="noStrike" baseline="0" dirty="0" err="1"/>
              <a:t>si</a:t>
            </a:r>
            <a:r>
              <a:rPr lang="en-US" dirty="0"/>
              <a:t> </a:t>
            </a:r>
            <a:r>
              <a:rPr lang="en-US" sz="1800" b="0" i="0" u="none" strike="noStrike" baseline="0" dirty="0" err="1"/>
              <a:t>dhe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arsyetimi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i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papërshtatshmërisë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së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masave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të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tjera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të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sigurimit</a:t>
            </a:r>
            <a:r>
              <a:rPr lang="en-US" sz="1800" b="0" i="0" u="none" strike="noStrike" baseline="0" dirty="0"/>
              <a:t>, </a:t>
            </a:r>
            <a:r>
              <a:rPr lang="en-US" sz="1800" b="0" i="0" u="none" strike="noStrike" baseline="0" dirty="0" err="1"/>
              <a:t>kur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caktohen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masat</a:t>
            </a:r>
            <a:r>
              <a:rPr lang="en-US" sz="1800" b="0" i="0" u="none" strike="noStrike" baseline="0" dirty="0"/>
              <a:t> e </a:t>
            </a:r>
            <a:r>
              <a:rPr lang="en-US" sz="1800" b="0" i="0" u="none" strike="noStrike" baseline="0" dirty="0" err="1"/>
              <a:t>sigurimit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shtrënguese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të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parashikuara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nga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nenet</a:t>
            </a:r>
            <a:r>
              <a:rPr lang="en-US" sz="1800" b="0" i="0" u="none" strike="noStrike" baseline="0" dirty="0"/>
              <a:t> 237, 238 </a:t>
            </a:r>
            <a:r>
              <a:rPr lang="en-US" sz="1800" b="0" i="0" u="none" strike="noStrike" baseline="0" dirty="0" err="1"/>
              <a:t>dhe</a:t>
            </a:r>
            <a:r>
              <a:rPr lang="en-US" sz="1800" b="0" i="0" u="none" strike="noStrike" baseline="0" dirty="0"/>
              <a:t> 239 </a:t>
            </a:r>
            <a:r>
              <a:rPr lang="en-US" sz="1800" b="0" i="0" u="none" strike="noStrike" baseline="0" dirty="0" err="1"/>
              <a:t>të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këtij</a:t>
            </a:r>
            <a:r>
              <a:rPr lang="en-US" sz="1800" b="0" i="0" u="none" strike="noStrike" baseline="0" dirty="0"/>
              <a:t> Kodi;</a:t>
            </a:r>
          </a:p>
          <a:p>
            <a:pPr algn="just"/>
            <a:r>
              <a:rPr lang="en-US" sz="1800" b="1" i="0" u="none" strike="noStrike" baseline="0" dirty="0"/>
              <a:t>d) </a:t>
            </a:r>
            <a:r>
              <a:rPr lang="en-US" sz="1800" b="1" i="0" u="none" strike="noStrike" baseline="0" dirty="0" err="1"/>
              <a:t>caktimi</a:t>
            </a:r>
            <a:r>
              <a:rPr lang="en-US" sz="1800" b="1" i="0" u="none" strike="noStrike" baseline="0" dirty="0"/>
              <a:t> </a:t>
            </a:r>
            <a:r>
              <a:rPr lang="en-US" sz="1800" b="1" i="0" u="none" strike="noStrike" baseline="0" dirty="0" err="1"/>
              <a:t>i</a:t>
            </a:r>
            <a:r>
              <a:rPr lang="en-US" sz="1800" b="1" i="0" u="none" strike="noStrike" baseline="0" dirty="0"/>
              <a:t> </a:t>
            </a:r>
            <a:r>
              <a:rPr lang="en-US" sz="1800" b="1" i="0" u="none" strike="noStrike" baseline="0" dirty="0" err="1"/>
              <a:t>kohëzgjatjes</a:t>
            </a:r>
            <a:r>
              <a:rPr lang="en-US" sz="1800" b="1" i="0" u="none" strike="noStrike" baseline="0" dirty="0"/>
              <a:t> </a:t>
            </a:r>
            <a:r>
              <a:rPr lang="en-US" sz="1800" b="1" i="0" u="none" strike="noStrike" baseline="0" dirty="0" err="1"/>
              <a:t>së</a:t>
            </a:r>
            <a:r>
              <a:rPr lang="en-US" sz="1800" b="1" i="0" u="none" strike="noStrike" baseline="0" dirty="0"/>
              <a:t> </a:t>
            </a:r>
            <a:r>
              <a:rPr lang="en-US" sz="1800" b="1" i="0" u="none" strike="noStrike" baseline="0" dirty="0" err="1"/>
              <a:t>masës</a:t>
            </a:r>
            <a:r>
              <a:rPr lang="en-US" sz="1800" b="1" i="0" u="none" strike="noStrike" baseline="0" dirty="0"/>
              <a:t>, </a:t>
            </a:r>
            <a:r>
              <a:rPr lang="en-US" sz="1800" b="1" i="0" u="none" strike="noStrike" baseline="0" dirty="0" err="1"/>
              <a:t>kur</a:t>
            </a:r>
            <a:r>
              <a:rPr lang="en-US" sz="1800" b="1" i="0" u="none" strike="noStrike" baseline="0" dirty="0"/>
              <a:t> ajo </a:t>
            </a:r>
            <a:r>
              <a:rPr lang="en-US" sz="1800" b="1" i="0" u="none" strike="noStrike" baseline="0" dirty="0" err="1"/>
              <a:t>është</a:t>
            </a:r>
            <a:r>
              <a:rPr lang="en-US" sz="1800" b="1" i="0" u="none" strike="noStrike" baseline="0" dirty="0"/>
              <a:t> </a:t>
            </a:r>
            <a:r>
              <a:rPr lang="en-US" sz="1800" b="1" i="0" u="none" strike="noStrike" baseline="0" dirty="0" err="1"/>
              <a:t>urdhëruar</a:t>
            </a:r>
            <a:r>
              <a:rPr lang="en-US" sz="1800" b="1" i="0" u="none" strike="noStrike" baseline="0" dirty="0"/>
              <a:t> </a:t>
            </a:r>
            <a:r>
              <a:rPr lang="en-US" sz="1800" b="1" i="0" u="none" strike="noStrike" baseline="0" dirty="0" err="1"/>
              <a:t>për</a:t>
            </a:r>
            <a:r>
              <a:rPr lang="en-US" sz="1800" b="1" i="0" u="none" strike="noStrike" baseline="0" dirty="0"/>
              <a:t> </a:t>
            </a:r>
            <a:r>
              <a:rPr lang="en-US" sz="1800" b="1" i="0" u="none" strike="noStrike" baseline="0" dirty="0" err="1"/>
              <a:t>të</a:t>
            </a:r>
            <a:r>
              <a:rPr lang="en-US" sz="1800" b="1" i="0" u="none" strike="noStrike" baseline="0" dirty="0"/>
              <a:t> </a:t>
            </a:r>
            <a:r>
              <a:rPr lang="en-US" sz="1800" b="1" i="0" u="none" strike="noStrike" baseline="0" dirty="0" err="1"/>
              <a:t>garantuar</a:t>
            </a:r>
            <a:r>
              <a:rPr lang="en-US" sz="1800" b="1" i="0" u="none" strike="noStrike" baseline="0" dirty="0"/>
              <a:t> </a:t>
            </a:r>
            <a:r>
              <a:rPr lang="en-US" sz="1800" b="1" i="0" u="none" strike="noStrike" baseline="0" dirty="0" err="1"/>
              <a:t>marrjen</a:t>
            </a:r>
            <a:r>
              <a:rPr lang="en-US" sz="1800" b="1" i="0" u="none" strike="noStrike" baseline="0" dirty="0"/>
              <a:t> </a:t>
            </a:r>
            <a:r>
              <a:rPr lang="en-US" sz="1800" b="1" i="0" u="none" strike="noStrike" baseline="0" dirty="0" err="1"/>
              <a:t>ose</a:t>
            </a:r>
            <a:r>
              <a:rPr lang="en-US" sz="1800" b="1" i="0" u="none" strike="noStrike" baseline="0" dirty="0"/>
              <a:t> </a:t>
            </a:r>
            <a:r>
              <a:rPr lang="en-US" sz="1800" b="1" i="0" u="none" strike="noStrike" baseline="0" dirty="0" err="1"/>
              <a:t>vërtetësinë</a:t>
            </a:r>
            <a:r>
              <a:rPr lang="en-US" sz="1800" b="1" i="0" u="none" strike="noStrike" baseline="0" dirty="0"/>
              <a:t> e </a:t>
            </a:r>
            <a:r>
              <a:rPr lang="en-US" sz="1800" b="1" i="0" u="none" strike="noStrike" baseline="0" dirty="0" err="1"/>
              <a:t>provës</a:t>
            </a:r>
            <a:r>
              <a:rPr lang="en-US" sz="1800" b="1" i="0" u="none" strike="noStrike" baseline="0" dirty="0"/>
              <a:t>;</a:t>
            </a:r>
          </a:p>
          <a:p>
            <a:pPr algn="just"/>
            <a:r>
              <a:rPr lang="en-US" sz="1800" b="0" i="0" u="none" strike="noStrike" baseline="0" dirty="0"/>
              <a:t>dh) </a:t>
            </a:r>
            <a:r>
              <a:rPr lang="en-US" sz="1800" b="0" i="0" u="none" strike="noStrike" baseline="0" dirty="0" err="1"/>
              <a:t>datën</a:t>
            </a:r>
            <a:r>
              <a:rPr lang="en-US" sz="1800" b="0" i="0" u="none" strike="noStrike" baseline="0" dirty="0"/>
              <a:t>, </a:t>
            </a:r>
            <a:r>
              <a:rPr lang="en-US" sz="1800" b="0" i="0" u="none" strike="noStrike" baseline="0" dirty="0" err="1"/>
              <a:t>nënshkrimin</a:t>
            </a:r>
            <a:r>
              <a:rPr lang="en-US" sz="1800" b="0" i="0" u="none" strike="noStrike" baseline="0" dirty="0"/>
              <a:t> e </a:t>
            </a:r>
            <a:r>
              <a:rPr lang="en-US" sz="1800" b="0" i="0" u="none" strike="noStrike" baseline="0" dirty="0" err="1"/>
              <a:t>kryetarit</a:t>
            </a:r>
            <a:r>
              <a:rPr lang="en-US" sz="1800" b="0" i="0" u="none" strike="noStrike" baseline="0" dirty="0"/>
              <a:t>, </a:t>
            </a:r>
            <a:r>
              <a:rPr lang="en-US" sz="1800" b="0" i="0" u="none" strike="noStrike" baseline="0" dirty="0" err="1"/>
              <a:t>të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sekretarit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që</a:t>
            </a:r>
            <a:r>
              <a:rPr lang="en-US" sz="1800" b="0" i="0" u="none" strike="noStrike" baseline="0" dirty="0"/>
              <a:t> e </a:t>
            </a:r>
            <a:r>
              <a:rPr lang="en-US" sz="1800" b="0" i="0" u="none" strike="noStrike" baseline="0" dirty="0" err="1"/>
              <a:t>asiston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dhe</a:t>
            </a:r>
            <a:r>
              <a:rPr lang="en-US" sz="1800" b="0" i="0" u="none" strike="noStrike" baseline="0" dirty="0"/>
              <a:t> </a:t>
            </a:r>
            <a:r>
              <a:rPr lang="en-US" sz="1800" b="0" i="0" u="none" strike="noStrike" baseline="0" dirty="0" err="1"/>
              <a:t>vulën</a:t>
            </a:r>
            <a:r>
              <a:rPr lang="en-US" sz="1800" b="0" i="0" u="none" strike="noStrike" baseline="0" dirty="0"/>
              <a:t> e </a:t>
            </a:r>
            <a:r>
              <a:rPr lang="en-US" sz="1800" b="0" i="0" u="none" strike="noStrike" baseline="0" dirty="0" err="1"/>
              <a:t>gjykatës</a:t>
            </a:r>
            <a:r>
              <a:rPr lang="en-US" sz="1800" b="0" i="0" u="none" strike="noStrike" baseline="0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582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60BF37-D2B1-A614-79D0-4650CB6E8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b="1" dirty="0" err="1"/>
              <a:t>Kryerja</a:t>
            </a:r>
            <a:r>
              <a:rPr lang="en-US" sz="3200" b="1" dirty="0"/>
              <a:t> e </a:t>
            </a:r>
            <a:r>
              <a:rPr lang="en-US" sz="3200" b="1" dirty="0" err="1"/>
              <a:t>ekspertimit</a:t>
            </a:r>
            <a:r>
              <a:rPr lang="en-US" sz="3200" b="1" dirty="0"/>
              <a:t> </a:t>
            </a:r>
            <a:r>
              <a:rPr lang="en-US" sz="3200" b="1" dirty="0" err="1"/>
              <a:t>në</a:t>
            </a:r>
            <a:r>
              <a:rPr lang="en-US" sz="3200" b="1" dirty="0"/>
              <a:t> </a:t>
            </a:r>
            <a:r>
              <a:rPr lang="en-US" sz="3200" b="1" dirty="0" err="1"/>
              <a:t>caktimin</a:t>
            </a:r>
            <a:r>
              <a:rPr lang="en-US" sz="3200" b="1" dirty="0"/>
              <a:t> e </a:t>
            </a:r>
            <a:r>
              <a:rPr lang="en-US" sz="3200" b="1" dirty="0" err="1"/>
              <a:t>masës</a:t>
            </a:r>
            <a:r>
              <a:rPr lang="en-US" sz="3200" b="1" dirty="0"/>
              <a:t> </a:t>
            </a:r>
            <a:r>
              <a:rPr lang="en-US" sz="3200" b="1" dirty="0" err="1"/>
              <a:t>së</a:t>
            </a:r>
            <a:r>
              <a:rPr lang="en-US" sz="3200" b="1" dirty="0"/>
              <a:t> </a:t>
            </a:r>
            <a:r>
              <a:rPr lang="en-US" sz="3200" b="1" dirty="0" err="1"/>
              <a:t>sigurimit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C8304D-4BDC-75DC-16A7-64E061F5BF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948" y="2389239"/>
            <a:ext cx="11139949" cy="4188542"/>
          </a:xfrm>
        </p:spPr>
        <p:txBody>
          <a:bodyPr>
            <a:normAutofit lnSpcReduction="10000"/>
          </a:bodyPr>
          <a:lstStyle/>
          <a:p>
            <a:r>
              <a:rPr lang="sq-AL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Vendimi nr. 235, datë 22.09.2022, i Kolegjit Penal të Gjykatës së Lartë</a:t>
            </a:r>
            <a:r>
              <a:rPr lang="en-US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en-US" sz="2400" dirty="0">
              <a:solidFill>
                <a:srgbClr val="00000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q-AL" sz="2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21. Kryerja e një akti ekspertimi toksikologjik, me synimin e të provuarit të faktit nëse personi nën hetim është apo jo përdorues i lëndës narkotike nuk është rrethanë që kushtëzon caktimin e masës së sigurimit me afat pasi në këtë rast, personi nën hetim, nuk ka asnjë ndikim në marrjen e kësaj prove kryerjen e aktit të ekspertimit veprim i cili kryhet nga një institucion tjetër i ekspertizës mjekësore shkencore. Nuk është ky rasti kur personi nën hetim mund të dëmtojë apo të vërë në rrezik marrjen apo garantimin e provës. Nëse ka ndikim apo mund të ketë ndikim, prokuroria duhet ta vërtetojë para gjykatës, pa pasur nevojë gjykata të aktivizohet kryesisht në evidentimin e një rrethane të tillë. </a:t>
            </a:r>
            <a:endParaRPr lang="en-US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91475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899D19-E254-1F90-5164-A9DCFD88F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b="1" dirty="0" err="1"/>
              <a:t>Kryerja</a:t>
            </a:r>
            <a:r>
              <a:rPr lang="en-US" sz="3200" b="1" dirty="0"/>
              <a:t> e </a:t>
            </a:r>
            <a:r>
              <a:rPr lang="en-US" sz="3200" b="1" dirty="0" err="1"/>
              <a:t>ekspertimit</a:t>
            </a:r>
            <a:r>
              <a:rPr lang="en-US" sz="3200" b="1" dirty="0"/>
              <a:t> </a:t>
            </a:r>
            <a:r>
              <a:rPr lang="en-US" sz="3200" b="1" dirty="0" err="1"/>
              <a:t>në</a:t>
            </a:r>
            <a:r>
              <a:rPr lang="en-US" sz="3200" b="1" dirty="0"/>
              <a:t> </a:t>
            </a:r>
            <a:r>
              <a:rPr lang="en-US" sz="3200" b="1" dirty="0" err="1"/>
              <a:t>gjykimin</a:t>
            </a:r>
            <a:r>
              <a:rPr lang="en-US" sz="3200" b="1" dirty="0"/>
              <a:t> </a:t>
            </a:r>
            <a:r>
              <a:rPr lang="en-US" sz="3200" b="1" dirty="0" err="1"/>
              <a:t>në</a:t>
            </a:r>
            <a:r>
              <a:rPr lang="en-US" sz="3200" b="1" dirty="0"/>
              <a:t> </a:t>
            </a:r>
            <a:r>
              <a:rPr lang="en-US" sz="3200" b="1" dirty="0" err="1"/>
              <a:t>apel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BDA2BE-D3E2-69FB-F18C-3D075D7065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787" y="2603500"/>
            <a:ext cx="11149781" cy="3885790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b="1" dirty="0"/>
              <a:t>Neni 427/4 I </a:t>
            </a:r>
            <a:r>
              <a:rPr lang="en-US" b="1" dirty="0" err="1"/>
              <a:t>K.Pr.Penale</a:t>
            </a:r>
            <a:r>
              <a:rPr lang="en-US" b="1" dirty="0"/>
              <a:t> – </a:t>
            </a:r>
            <a:r>
              <a:rPr lang="en-US" sz="1800" b="1" i="0" u="none" strike="noStrike" baseline="0" dirty="0" err="1"/>
              <a:t>Përsëritja</a:t>
            </a:r>
            <a:r>
              <a:rPr lang="en-US" sz="1800" b="1" i="0" u="none" strike="noStrike" baseline="0" dirty="0"/>
              <a:t> e </a:t>
            </a:r>
            <a:r>
              <a:rPr lang="en-US" sz="1800" b="1" i="0" u="none" strike="noStrike" baseline="0" dirty="0" err="1"/>
              <a:t>shqyrtimit</a:t>
            </a:r>
            <a:r>
              <a:rPr lang="en-US" sz="1800" b="1" i="0" u="none" strike="noStrike" baseline="0" dirty="0"/>
              <a:t> </a:t>
            </a:r>
            <a:r>
              <a:rPr lang="en-US" sz="1800" b="1" i="0" u="none" strike="noStrike" baseline="0" dirty="0" err="1"/>
              <a:t>gjyqësor</a:t>
            </a:r>
            <a:endParaRPr lang="en-US" sz="1800" b="1" i="0" u="none" strike="noStrike" baseline="0" dirty="0"/>
          </a:p>
          <a:p>
            <a:pPr algn="just"/>
            <a:r>
              <a:rPr lang="en-US" sz="1800" b="0" i="0" u="none" strike="noStrike" baseline="0" dirty="0">
                <a:latin typeface="Garamond" panose="02020404030301010803" pitchFamily="18" charset="0"/>
              </a:rPr>
              <a:t>1. Kur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një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palë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në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aktin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e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apelit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,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kërkon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rimarrjen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e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provave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të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lejuara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në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shqyrtimin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gjyqësor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të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shkallës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së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parë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ose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marrjen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e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provave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të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reja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,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gjykata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në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qoftë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se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çmon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se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nuk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mund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të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vendosë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në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gjendjen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që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janë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aktet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,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përsërit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shqyrtimin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gjyqësor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.</a:t>
            </a:r>
          </a:p>
          <a:p>
            <a:pPr algn="just"/>
            <a:r>
              <a:rPr lang="en-US" sz="1800" b="0" i="0" u="none" strike="noStrike" baseline="0" dirty="0">
                <a:latin typeface="Garamond" panose="02020404030301010803" pitchFamily="18" charset="0"/>
              </a:rPr>
              <a:t>2.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Për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provat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që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zbulohen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pas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gjykimit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të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shkallës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së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parë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ose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të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atyre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që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dalin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aty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për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aty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, </a:t>
            </a:r>
            <a:r>
              <a:rPr lang="fi-FI" sz="1800" b="0" i="0" u="none" strike="noStrike" baseline="0" dirty="0">
                <a:latin typeface="Garamond" panose="02020404030301010803" pitchFamily="18" charset="0"/>
              </a:rPr>
              <a:t>gjykata vendos, sipas rastit, marrjen ose jo të tyre.</a:t>
            </a:r>
          </a:p>
          <a:p>
            <a:pPr algn="just"/>
            <a:r>
              <a:rPr lang="en-US" sz="1800" b="0" i="0" u="none" strike="noStrike" baseline="0" dirty="0">
                <a:latin typeface="Garamond" panose="02020404030301010803" pitchFamily="18" charset="0"/>
              </a:rPr>
              <a:t>3.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Përsëritja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e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shqyrtimit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gjyqësor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vendoset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edhe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kryesisht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kur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gjykata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e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çmon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të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domosdoshme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.</a:t>
            </a:r>
          </a:p>
          <a:p>
            <a:pPr algn="just"/>
            <a:r>
              <a:rPr lang="en-US" sz="1800" b="0" i="0" u="none" strike="noStrike" baseline="0" dirty="0">
                <a:latin typeface="Garamond" panose="02020404030301010803" pitchFamily="18" charset="0"/>
              </a:rPr>
              <a:t>4. Kur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i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pandehuri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është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deklaruar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i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pafajshëm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,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gjykata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e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apelit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nuk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mund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ta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deklarojë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atë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fajtor</a:t>
            </a:r>
            <a:r>
              <a:rPr lang="en-US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vetëm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mbi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bazën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e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vlerësimit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të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ndryshëm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të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provave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të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marra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në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gjykimin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në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shkallë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të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parë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.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Në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këtë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rast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gjykata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e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apelit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përsërit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shqyrtimin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gjyqësor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.</a:t>
            </a:r>
          </a:p>
          <a:p>
            <a:pPr algn="just"/>
            <a:r>
              <a:rPr lang="en-US" sz="1800" b="0" i="0" u="none" strike="noStrike" baseline="0" dirty="0">
                <a:latin typeface="Garamond" panose="02020404030301010803" pitchFamily="18" charset="0"/>
              </a:rPr>
              <a:t>5.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Për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përsëritjen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e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shqyrtimit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gjyqësor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,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të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vendosur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në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bazë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të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paragrafëve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të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mësipërm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,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procedohet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menjëherë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dhe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kur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kjo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nuk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është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e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mundur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,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shqyrtimi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gjyqësor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shtyhet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për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një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afat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jo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më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të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gjatë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se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dhjetë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 </a:t>
            </a:r>
            <a:r>
              <a:rPr lang="en-US" sz="1800" b="0" i="0" u="none" strike="noStrike" baseline="0" dirty="0" err="1">
                <a:latin typeface="Garamond" panose="02020404030301010803" pitchFamily="18" charset="0"/>
              </a:rPr>
              <a:t>ditë</a:t>
            </a:r>
            <a:r>
              <a:rPr lang="en-US" sz="1800" b="0" i="0" u="none" strike="noStrike" baseline="0" dirty="0">
                <a:latin typeface="Garamond" panose="02020404030301010803" pitchFamily="18" charset="0"/>
              </a:rPr>
              <a:t>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9389269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9FE064-0AD0-56AD-1B7B-7C3E9C912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b="1" dirty="0" err="1"/>
              <a:t>Kryerja</a:t>
            </a:r>
            <a:r>
              <a:rPr lang="en-US" sz="3200" b="1" dirty="0"/>
              <a:t> e </a:t>
            </a:r>
            <a:r>
              <a:rPr lang="en-US" sz="3200" b="1" dirty="0" err="1"/>
              <a:t>ekspertimit</a:t>
            </a:r>
            <a:r>
              <a:rPr lang="en-US" sz="3200" b="1" dirty="0"/>
              <a:t> </a:t>
            </a:r>
            <a:r>
              <a:rPr lang="en-US" sz="3200" b="1" dirty="0" err="1"/>
              <a:t>në</a:t>
            </a:r>
            <a:r>
              <a:rPr lang="en-US" sz="3200" b="1" dirty="0"/>
              <a:t> </a:t>
            </a:r>
            <a:r>
              <a:rPr lang="en-US" sz="3200" b="1" dirty="0" err="1"/>
              <a:t>gjykimin</a:t>
            </a:r>
            <a:r>
              <a:rPr lang="en-US" sz="3200" b="1" dirty="0"/>
              <a:t> </a:t>
            </a:r>
            <a:r>
              <a:rPr lang="en-US" sz="3200" b="1" dirty="0" err="1"/>
              <a:t>në</a:t>
            </a:r>
            <a:r>
              <a:rPr lang="en-US" sz="3200" b="1" dirty="0"/>
              <a:t> </a:t>
            </a:r>
            <a:r>
              <a:rPr lang="en-US" sz="3200" b="1" dirty="0" err="1"/>
              <a:t>apel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4C3EB7-C773-1D7B-1D4A-AA6C9C8241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452" y="2369575"/>
            <a:ext cx="11218606" cy="4286864"/>
          </a:xfrm>
        </p:spPr>
        <p:txBody>
          <a:bodyPr>
            <a:normAutofit fontScale="47500" lnSpcReduction="20000"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</a:pPr>
            <a:r>
              <a:rPr lang="pl-PL" sz="3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Vendim njësues i Kolegjit Penal të Gjykatës së Lartë 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</a:pPr>
            <a:r>
              <a:rPr lang="pl-PL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Zbatimi i pikës 4 të nenit 427 të KPP, a e detyron gjykatën e apelit, që në çdo rast kur apelohet vendimi i pafajësisë të përsërisë shqyrtimin gjyqësor (tërësisht apo pjesërisht)?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</a:pPr>
            <a:r>
              <a:rPr lang="pl-PL" sz="3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Kolegji vendosi: Parashikimi i nenit 427, pika 4, të Kodit të Procedurës Penale nuk e detyron gjykatën e apelit që në çdo rast kur apelohet vendimi i pafajësisë, të përsërisë shqyrtimin gjyqësor. Kur gjykata vendos përsëritjen e shqyrtimit gjyqësor, e vlerëson këtë disponim në raport me nevojën e verifikimit të fakteve ose provave të çështjes në gjykim, nëse në apel janë ngritur çështje të vlerësimit të gabuar të provave nga gjykata e shkallës së parë.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</a:pPr>
            <a:r>
              <a:rPr lang="pl-PL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Vendimi për përsëritjen e shqyrtimit gjyqësor, a kushtëzohet nga shkaqet e paraqitura në apel nga prokurori ?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</a:pPr>
            <a:r>
              <a:rPr lang="pl-PL" sz="3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Kolegji vendosi: Vendimmarrja e gjykatës së apelit për përsëritjen e shqyrtimit gjyqësor kushtëzohet nga kërkimi i prokurorit në apel për vlerësim të gabuar të provave nga gjykata e shkallës së parë, por kur gjykata e apelit e çmon të domosdoshme, mund të marrë prova të tjera edhe kryesisht, me qëllim garantimin e kontrollit efektiv rishikues.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</a:pPr>
            <a:r>
              <a:rPr lang="pl-PL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Cilat prova mund të merren gjatë gjykimit në apel në rast të përsëritjes së shqyrtimit gjyqësor, sipas pikës 4 të nenit 427 të KPP?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</a:pPr>
            <a:r>
              <a:rPr lang="pl-PL" sz="3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Kolegji vendosi: Gjatë gjykimit në shkallë të dytë, në përputhje me nenin 427, pika 4 të Kodit të Procedurës Penale, gjykata ka detyrimin të përsërisë shqyrtimin gjyqësor duke marrë provat deklarative që janë të nevojshme në drejtim të përcaktimit të fajësisë ose pafajësisë së të pandehurit.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</a:pPr>
            <a:r>
              <a:rPr lang="pl-PL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Në rast se çështja është gjykuar në shkallë të parë me procedurën e gjykimit të shkurtuar, a duhet të zbatohet parashikimi i pikës 4 të nenit 427 të KPP në lidhje me përsëritjen e shqyrtimit gjyqësor dhe marrjen e provave të reja dhe a ruhet përfitimi nga gjykimi i shkurtuar?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</a:pPr>
            <a:r>
              <a:rPr lang="pl-PL" sz="3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Kolegji vendosi: Nëse çështja është gjykuar në shkallë të parë me procedurën e gjykimit të shkurtuar, parashikimi i nenit 427, pika 4 të Kodit të Procedurës Penale nuk e pengon gjykatën e apelit të përsërisë shqyrtimin gjyqësor edhe përmes marrjes së provave të reja. Të pandehurit i takon e drejta e përfitimit të uljes së një të tretës së dënimit, në rast të dhënies së vendimit të fajësisë nga ana e gjykatës së apelit.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57956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312BA-4C2F-44CE-DD3B-78720422C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b="1" dirty="0" err="1"/>
              <a:t>Kryerja</a:t>
            </a:r>
            <a:r>
              <a:rPr lang="en-US" sz="3200" b="1" dirty="0"/>
              <a:t> e </a:t>
            </a:r>
            <a:r>
              <a:rPr lang="en-US" sz="3200" b="1" dirty="0" err="1"/>
              <a:t>ekspertimit</a:t>
            </a:r>
            <a:r>
              <a:rPr lang="en-US" sz="3200" b="1" dirty="0"/>
              <a:t> </a:t>
            </a:r>
            <a:r>
              <a:rPr lang="en-US" sz="3200" b="1" dirty="0" err="1"/>
              <a:t>në</a:t>
            </a:r>
            <a:r>
              <a:rPr lang="en-US" sz="3200" b="1" dirty="0"/>
              <a:t> </a:t>
            </a:r>
            <a:r>
              <a:rPr lang="en-US" sz="3200" b="1" dirty="0" err="1"/>
              <a:t>gjykimin</a:t>
            </a:r>
            <a:r>
              <a:rPr lang="en-US" sz="3200" b="1" dirty="0"/>
              <a:t> </a:t>
            </a:r>
            <a:r>
              <a:rPr lang="en-US" sz="3200" b="1" dirty="0" err="1"/>
              <a:t>në</a:t>
            </a:r>
            <a:r>
              <a:rPr lang="en-US" sz="3200" b="1" dirty="0"/>
              <a:t> </a:t>
            </a:r>
            <a:r>
              <a:rPr lang="en-US" sz="3200" b="1" dirty="0" err="1"/>
              <a:t>apel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E10CBF-7F59-14B6-217E-E5A8DBC049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284" y="2418735"/>
            <a:ext cx="11238271" cy="4159046"/>
          </a:xfrm>
        </p:spPr>
        <p:txBody>
          <a:bodyPr>
            <a:normAutofit lnSpcReduction="10000"/>
          </a:bodyPr>
          <a:lstStyle/>
          <a:p>
            <a:pPr algn="just"/>
            <a:r>
              <a:rPr lang="sq-AL" sz="1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Vendimi nr. 128, datë 23.05.2024, i Kolegjit Penal të Gjykatës së Lartë</a:t>
            </a:r>
            <a:r>
              <a:rPr lang="en-US" b="1" dirty="0"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en-US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sq-AL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28. Duke konsideruar faktin se i pandehuri gjatë gjithë procesit (hetim dhe gjykim) ka qenë </a:t>
            </a:r>
            <a:r>
              <a:rPr lang="sq-AL" sz="1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konsistent</a:t>
            </a:r>
            <a:r>
              <a:rPr lang="sq-AL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/i qëndrueshëm lidhur me pretendimet/kërkesën për ekspertimin e pamjeve </a:t>
            </a:r>
            <a:r>
              <a:rPr lang="sq-AL" sz="1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filmike</a:t>
            </a:r>
            <a:r>
              <a:rPr lang="sq-AL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sq-AL" sz="18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(duke pretenduar se nuk është ai në video dhe si i tillë është i pafajshëm), </a:t>
            </a:r>
            <a:r>
              <a:rPr lang="sq-AL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Kolegji çmon se gjykata e apelit nuk duhej të mjaftohej me përgjigjen e ekspertit të vetëm të dhënë gjatë gjykimit në shkallë të parë, për të rrëzuar kërkesën e të pandehurit për ekspertimin e pamjeve </a:t>
            </a:r>
            <a:r>
              <a:rPr lang="sq-AL" sz="1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filmike</a:t>
            </a:r>
            <a:r>
              <a:rPr lang="sq-AL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si një ekspertim të pamundur për tu kryer. Gjykata e apelit, si gjykatë fakti dhe ligji, në përmbushje edhe të parimit të barazisë së armëve, të palëve në procesin penal, në </a:t>
            </a:r>
            <a:r>
              <a:rPr lang="sq-AL" sz="1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konformitet</a:t>
            </a:r>
            <a:r>
              <a:rPr lang="sq-AL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me parashikimet e nenit 427 të KPP, duhet të kishte vlerësuar më në thellësi mundësinë e </a:t>
            </a:r>
            <a:r>
              <a:rPr lang="sq-AL" sz="1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riçeljes</a:t>
            </a:r>
            <a:r>
              <a:rPr lang="sq-AL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së hetimit, në funksion të shterimit të </a:t>
            </a:r>
            <a:r>
              <a:rPr lang="sq-AL" sz="1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sq-AL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gjithë hapësirës ligjore, që mundëson angazhimin e ekspertizës – ekspertëve me njohuri të posaçme teknike në kryerjen e këtij ekspertimi (</a:t>
            </a:r>
            <a:r>
              <a:rPr lang="sq-AL" sz="18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qoftë nga një ose grup ekspertësh)</a:t>
            </a:r>
            <a:r>
              <a:rPr lang="sq-AL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dhe më pas administrimin e kësaj prove në gjykim, nënshtrimin e saj ndaj debatit gjyqësor. Vlerësuar në këtë mënyrë, edhe pretendimet e palëve për pabarazi (trajtim të pa favorshëm) në gjykim dhe favorizim të njërës palë kundrejt tjetrës, (siç parashtrohen edhe në çështjen në shqyrtim), do të gjendeshin të pathemelta.</a:t>
            </a:r>
            <a:endParaRPr lang="en-US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1010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3914C-8D5B-7024-4549-0B8E21A1FC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7200" b="1" dirty="0"/>
              <a:t>Ju </a:t>
            </a:r>
            <a:r>
              <a:rPr lang="en-US" sz="7200" b="1" dirty="0" err="1"/>
              <a:t>faleminderit</a:t>
            </a:r>
            <a:endParaRPr lang="en-US" sz="7200" b="1" dirty="0"/>
          </a:p>
        </p:txBody>
      </p:sp>
    </p:spTree>
    <p:extLst>
      <p:ext uri="{BB962C8B-B14F-4D97-AF65-F5344CB8AC3E}">
        <p14:creationId xmlns:p14="http://schemas.microsoft.com/office/powerpoint/2010/main" val="166066300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242</TotalTime>
  <Words>5226</Words>
  <Application>Microsoft Office PowerPoint</Application>
  <PresentationFormat>Widescreen</PresentationFormat>
  <Paragraphs>145</Paragraphs>
  <Slides>25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Arial</vt:lpstr>
      <vt:lpstr>Calibri</vt:lpstr>
      <vt:lpstr>Century Gothic</vt:lpstr>
      <vt:lpstr>Garamond</vt:lpstr>
      <vt:lpstr>Times New Roman</vt:lpstr>
      <vt:lpstr>Wingdings 3</vt:lpstr>
      <vt:lpstr>Ion Boardroom</vt:lpstr>
      <vt:lpstr>   EKSPERTIMI SI PROVË NË PROCESIN PENAL  Punoi: Engert Pëllumbi  </vt:lpstr>
      <vt:lpstr>Objekti i ekspertimit dhe caktimi i ekspertit</vt:lpstr>
      <vt:lpstr>Objekti i ekspertimit dhe caktimi i ekspertit</vt:lpstr>
      <vt:lpstr>Objekti i ekspertimit dhe caktimi i ekspertit</vt:lpstr>
      <vt:lpstr>Objekti i ekspertimit dhe caktimi i ekspertit</vt:lpstr>
      <vt:lpstr>Objekti i ekspertimit dhe caktimi i ekspertit</vt:lpstr>
      <vt:lpstr>Papajtueshmëria me detyrën e ekspertit</vt:lpstr>
      <vt:lpstr>Papajtueshmëria me detyrën e ekspertit</vt:lpstr>
      <vt:lpstr>Përjashtimi i ekspertit</vt:lpstr>
      <vt:lpstr>Përjashtimi i ekspertit</vt:lpstr>
      <vt:lpstr>Veprimet e ekspertit</vt:lpstr>
      <vt:lpstr>Veprimet e ekspertit</vt:lpstr>
      <vt:lpstr>Akti i ekspertimit</vt:lpstr>
      <vt:lpstr>Zëvendësimi i ekspertit</vt:lpstr>
      <vt:lpstr>Zëvendësimi i ekspertit</vt:lpstr>
      <vt:lpstr>Konsulentët teknikë të palëve</vt:lpstr>
      <vt:lpstr>Konsulentët teknikë të palëve</vt:lpstr>
      <vt:lpstr>Konsulentët teknikë të palëve</vt:lpstr>
      <vt:lpstr>Konsulentët teknikë të palëve</vt:lpstr>
      <vt:lpstr>Kryerja e ekspertimit në caktimin e masës së sigurimit</vt:lpstr>
      <vt:lpstr>Kryerja e ekspertimit në caktimin e masës së sigurimit</vt:lpstr>
      <vt:lpstr>Kryerja e ekspertimit në gjykimin në apel</vt:lpstr>
      <vt:lpstr>Kryerja e ekspertimit në gjykimin në apel</vt:lpstr>
      <vt:lpstr>Kryerja e ekspertimit në gjykimin në apel</vt:lpstr>
      <vt:lpstr>Ju faleminderit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EKSPERTIMI SI PROVË NË PROCESIN PENAL  Punoi: Engert Pëllumbi  </dc:title>
  <dc:creator>Engert Pëllumbi</dc:creator>
  <cp:lastModifiedBy>Engert Pellumbi</cp:lastModifiedBy>
  <cp:revision>6</cp:revision>
  <dcterms:created xsi:type="dcterms:W3CDTF">2024-11-10T20:13:25Z</dcterms:created>
  <dcterms:modified xsi:type="dcterms:W3CDTF">2024-11-12T07:41:12Z</dcterms:modified>
</cp:coreProperties>
</file>