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74" r:id="rId3"/>
    <p:sldId id="275" r:id="rId4"/>
    <p:sldId id="257" r:id="rId5"/>
    <p:sldId id="258" r:id="rId6"/>
    <p:sldId id="260" r:id="rId7"/>
    <p:sldId id="262" r:id="rId8"/>
    <p:sldId id="259" r:id="rId9"/>
    <p:sldId id="261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3" r:id="rId20"/>
    <p:sldId id="272" r:id="rId21"/>
  </p:sldIdLst>
  <p:sldSz cx="12192000" cy="6858000"/>
  <p:notesSz cx="6858000" cy="9144000"/>
  <p:defaultTextStyle>
    <a:defPPr>
      <a:defRPr lang="en-A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45"/>
    <p:restoredTop sz="94582"/>
  </p:normalViewPr>
  <p:slideViewPr>
    <p:cSldViewPr snapToGrid="0">
      <p:cViewPr varScale="1">
        <p:scale>
          <a:sx n="120" d="100"/>
          <a:sy n="120" d="100"/>
        </p:scale>
        <p:origin x="256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E42AB909-41B0-4E38-BBE1-4805330454F5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D448C97C-4778-46E4-A897-1722BC22CAC3}">
      <dgm:prSet/>
      <dgm:spPr/>
      <dgm:t>
        <a:bodyPr/>
        <a:lstStyle/>
        <a:p>
          <a:r>
            <a:rPr lang="en-US"/>
            <a:t>Sipas nenit 102, pg 1; në rast se:</a:t>
          </a:r>
        </a:p>
      </dgm:t>
    </dgm:pt>
    <dgm:pt modelId="{A516B586-68C4-4217-A93F-61389D3553D0}" type="parTrans" cxnId="{18B1CC15-5E22-4C44-B1A7-D0A1652DCC0D}">
      <dgm:prSet/>
      <dgm:spPr/>
      <dgm:t>
        <a:bodyPr/>
        <a:lstStyle/>
        <a:p>
          <a:endParaRPr lang="en-US"/>
        </a:p>
      </dgm:t>
    </dgm:pt>
    <dgm:pt modelId="{2DA1CAB1-1D1C-406E-BF44-309FE6282FDF}" type="sibTrans" cxnId="{18B1CC15-5E22-4C44-B1A7-D0A1652DCC0D}">
      <dgm:prSet/>
      <dgm:spPr/>
      <dgm:t>
        <a:bodyPr/>
        <a:lstStyle/>
        <a:p>
          <a:endParaRPr lang="en-US"/>
        </a:p>
      </dgm:t>
    </dgm:pt>
    <dgm:pt modelId="{9AC5BFDA-28E6-4E84-890D-A84BDE050DC5}">
      <dgm:prSet/>
      <dgm:spPr/>
      <dgm:t>
        <a:bodyPr/>
        <a:lstStyle/>
        <a:p>
          <a:r>
            <a:rPr lang="en-US" i="1"/>
            <a:t>ortaku nuk ka shlyer kontributin e tij në shoqëri, sipas parashikimeve të statutit;</a:t>
          </a:r>
          <a:endParaRPr lang="en-US"/>
        </a:p>
      </dgm:t>
    </dgm:pt>
    <dgm:pt modelId="{324A8F83-102C-453B-A138-52322183D3FE}" type="parTrans" cxnId="{5A1F0806-6709-46E1-B2DA-A7790A28124B}">
      <dgm:prSet/>
      <dgm:spPr/>
      <dgm:t>
        <a:bodyPr/>
        <a:lstStyle/>
        <a:p>
          <a:endParaRPr lang="en-US"/>
        </a:p>
      </dgm:t>
    </dgm:pt>
    <dgm:pt modelId="{DEB3AD69-64FE-49A7-BD8F-992D77CECC8D}" type="sibTrans" cxnId="{5A1F0806-6709-46E1-B2DA-A7790A28124B}">
      <dgm:prSet/>
      <dgm:spPr/>
      <dgm:t>
        <a:bodyPr/>
        <a:lstStyle/>
        <a:p>
          <a:endParaRPr lang="en-US"/>
        </a:p>
      </dgm:t>
    </dgm:pt>
    <dgm:pt modelId="{393E2587-6843-4C58-A016-8151E0C7991C}">
      <dgm:prSet/>
      <dgm:spPr/>
      <dgm:t>
        <a:bodyPr/>
        <a:lstStyle/>
        <a:p>
          <a:r>
            <a:rPr lang="en-US" i="1" dirty="0" err="1"/>
            <a:t>si</a:t>
          </a:r>
          <a:r>
            <a:rPr lang="en-US" i="1" dirty="0"/>
            <a:t> </a:t>
          </a:r>
          <a:r>
            <a:rPr lang="en-US" i="1" dirty="0" err="1"/>
            <a:t>dhe</a:t>
          </a:r>
          <a:r>
            <a:rPr lang="en-US" i="1" dirty="0"/>
            <a:t> </a:t>
          </a:r>
          <a:r>
            <a:rPr lang="en-US" i="1" dirty="0" err="1"/>
            <a:t>nëse</a:t>
          </a:r>
          <a:r>
            <a:rPr lang="en-US" i="1" dirty="0"/>
            <a:t> </a:t>
          </a:r>
          <a:r>
            <a:rPr lang="en-US" i="1" dirty="0" err="1"/>
            <a:t>ekzistojnë</a:t>
          </a:r>
          <a:r>
            <a:rPr lang="en-US" i="1" dirty="0"/>
            <a:t> </a:t>
          </a:r>
          <a:r>
            <a:rPr lang="en-US" i="1" dirty="0" err="1"/>
            <a:t>shkaqe</a:t>
          </a:r>
          <a:r>
            <a:rPr lang="en-US" i="1" dirty="0"/>
            <a:t> </a:t>
          </a:r>
          <a:r>
            <a:rPr lang="en-US" i="1" dirty="0" err="1"/>
            <a:t>të</a:t>
          </a:r>
          <a:r>
            <a:rPr lang="en-US" i="1" dirty="0"/>
            <a:t> </a:t>
          </a:r>
          <a:r>
            <a:rPr lang="en-US" i="1" dirty="0" err="1"/>
            <a:t>tjera</a:t>
          </a:r>
          <a:r>
            <a:rPr lang="en-US" i="1" dirty="0"/>
            <a:t> </a:t>
          </a:r>
          <a:r>
            <a:rPr lang="en-US" i="1" dirty="0" err="1"/>
            <a:t>të</a:t>
          </a:r>
          <a:r>
            <a:rPr lang="en-US" i="1" dirty="0"/>
            <a:t> </a:t>
          </a:r>
          <a:r>
            <a:rPr lang="en-US" i="1" dirty="0" err="1"/>
            <a:t>arsyeshme</a:t>
          </a:r>
          <a:r>
            <a:rPr lang="en-US" i="1" dirty="0"/>
            <a:t> </a:t>
          </a:r>
          <a:r>
            <a:rPr lang="en-US" i="1" dirty="0" err="1"/>
            <a:t>për</a:t>
          </a:r>
          <a:r>
            <a:rPr lang="en-US" i="1" dirty="0"/>
            <a:t> </a:t>
          </a:r>
          <a:r>
            <a:rPr lang="en-US" i="1" dirty="0" err="1"/>
            <a:t>të</a:t>
          </a:r>
          <a:r>
            <a:rPr lang="en-US" i="1" dirty="0"/>
            <a:t> </a:t>
          </a:r>
          <a:r>
            <a:rPr lang="en-US" i="1" dirty="0" err="1"/>
            <a:t>kërkuar</a:t>
          </a:r>
          <a:r>
            <a:rPr lang="en-US" i="1" dirty="0"/>
            <a:t> </a:t>
          </a:r>
          <a:r>
            <a:rPr lang="en-US" i="1" dirty="0" err="1"/>
            <a:t>përjashtimin</a:t>
          </a:r>
          <a:r>
            <a:rPr lang="en-US" i="1" dirty="0"/>
            <a:t> e </a:t>
          </a:r>
          <a:r>
            <a:rPr lang="en-US" i="1" dirty="0" err="1"/>
            <a:t>tij</a:t>
          </a:r>
          <a:r>
            <a:rPr lang="en-US" i="1" dirty="0"/>
            <a:t>.</a:t>
          </a:r>
          <a:endParaRPr lang="en-US" dirty="0"/>
        </a:p>
      </dgm:t>
    </dgm:pt>
    <dgm:pt modelId="{92288219-2D7F-42E7-9EF4-B6E1CBD6334E}" type="parTrans" cxnId="{16CD6967-E5FB-4846-9732-756E08996B9D}">
      <dgm:prSet/>
      <dgm:spPr/>
      <dgm:t>
        <a:bodyPr/>
        <a:lstStyle/>
        <a:p>
          <a:endParaRPr lang="en-US"/>
        </a:p>
      </dgm:t>
    </dgm:pt>
    <dgm:pt modelId="{08137FC7-8812-439C-BE30-5DE71D7DF2AE}" type="sibTrans" cxnId="{16CD6967-E5FB-4846-9732-756E08996B9D}">
      <dgm:prSet/>
      <dgm:spPr/>
      <dgm:t>
        <a:bodyPr/>
        <a:lstStyle/>
        <a:p>
          <a:endParaRPr lang="en-US"/>
        </a:p>
      </dgm:t>
    </dgm:pt>
    <dgm:pt modelId="{B87D0A1A-10ED-4E30-9911-265539EB5CF8}">
      <dgm:prSet/>
      <dgm:spPr/>
      <dgm:t>
        <a:bodyPr/>
        <a:lstStyle/>
        <a:p>
          <a:r>
            <a:rPr lang="en-US" dirty="0" err="1"/>
            <a:t>Sipas</a:t>
          </a:r>
          <a:r>
            <a:rPr lang="en-US" dirty="0"/>
            <a:t> </a:t>
          </a:r>
          <a:r>
            <a:rPr lang="en-US" dirty="0" err="1"/>
            <a:t>parag</a:t>
          </a:r>
          <a:r>
            <a:rPr lang="en-US" dirty="0"/>
            <a:t> 2 t</a:t>
          </a:r>
          <a:r>
            <a:rPr lang="en-GB" dirty="0" err="1"/>
            <a:t>ë</a:t>
          </a:r>
          <a:r>
            <a:rPr lang="en-US" dirty="0"/>
            <a:t> </a:t>
          </a:r>
          <a:r>
            <a:rPr lang="en-US" dirty="0" err="1"/>
            <a:t>nenit</a:t>
          </a:r>
          <a:r>
            <a:rPr lang="en-US" dirty="0"/>
            <a:t> 102; </a:t>
          </a:r>
          <a:r>
            <a:rPr lang="en-US" dirty="0" err="1"/>
            <a:t>konsiderohen</a:t>
          </a:r>
          <a:r>
            <a:rPr lang="en-US" dirty="0"/>
            <a:t> </a:t>
          </a:r>
          <a:r>
            <a:rPr lang="en-US" dirty="0" err="1"/>
            <a:t>shkaqe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arsyeshme</a:t>
          </a:r>
          <a:r>
            <a:rPr lang="en-US" dirty="0"/>
            <a:t> </a:t>
          </a:r>
          <a:r>
            <a:rPr lang="en-US" dirty="0" err="1"/>
            <a:t>për</a:t>
          </a:r>
          <a:r>
            <a:rPr lang="en-US" dirty="0"/>
            <a:t> </a:t>
          </a:r>
          <a:r>
            <a:rPr lang="en-US" dirty="0" err="1"/>
            <a:t>përjashtimin</a:t>
          </a:r>
          <a:r>
            <a:rPr lang="en-US" dirty="0"/>
            <a:t> e </a:t>
          </a:r>
          <a:r>
            <a:rPr lang="en-US" dirty="0" err="1"/>
            <a:t>ortakut</a:t>
          </a:r>
          <a:r>
            <a:rPr lang="en-US" dirty="0"/>
            <a:t>, </a:t>
          </a:r>
          <a:r>
            <a:rPr lang="en-US" dirty="0" err="1"/>
            <a:t>sipas</a:t>
          </a:r>
          <a:r>
            <a:rPr lang="en-US" dirty="0"/>
            <a:t> </a:t>
          </a:r>
          <a:r>
            <a:rPr lang="en-US" dirty="0" err="1"/>
            <a:t>pikës</a:t>
          </a:r>
          <a:r>
            <a:rPr lang="en-US" dirty="0"/>
            <a:t> 1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këtij</a:t>
          </a:r>
          <a:r>
            <a:rPr lang="en-US" dirty="0"/>
            <a:t> </a:t>
          </a:r>
          <a:r>
            <a:rPr lang="en-US" dirty="0" err="1"/>
            <a:t>neni</a:t>
          </a:r>
          <a:r>
            <a:rPr lang="en-US" dirty="0"/>
            <a:t>, </a:t>
          </a:r>
          <a:r>
            <a:rPr lang="en-US" dirty="0" err="1"/>
            <a:t>por</a:t>
          </a:r>
          <a:r>
            <a:rPr lang="en-US" dirty="0"/>
            <a:t> pa u </a:t>
          </a:r>
          <a:r>
            <a:rPr lang="en-US" dirty="0" err="1"/>
            <a:t>kufizuar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to, </a:t>
          </a:r>
          <a:r>
            <a:rPr lang="en-US" dirty="0" err="1"/>
            <a:t>rastet</a:t>
          </a:r>
          <a:r>
            <a:rPr lang="en-US" dirty="0"/>
            <a:t> </a:t>
          </a:r>
          <a:r>
            <a:rPr lang="en-US" dirty="0" err="1"/>
            <a:t>kur</a:t>
          </a:r>
          <a:r>
            <a:rPr lang="en-US" dirty="0"/>
            <a:t> </a:t>
          </a:r>
          <a:r>
            <a:rPr lang="en-US" dirty="0" err="1"/>
            <a:t>ortaku</a:t>
          </a:r>
          <a:r>
            <a:rPr lang="en-US" dirty="0"/>
            <a:t>:</a:t>
          </a:r>
        </a:p>
      </dgm:t>
    </dgm:pt>
    <dgm:pt modelId="{12516FA2-3A97-465A-A52C-56A766A0996D}" type="parTrans" cxnId="{9E467E3E-7055-4029-8B6A-F7E2371A015C}">
      <dgm:prSet/>
      <dgm:spPr/>
      <dgm:t>
        <a:bodyPr/>
        <a:lstStyle/>
        <a:p>
          <a:endParaRPr lang="en-US"/>
        </a:p>
      </dgm:t>
    </dgm:pt>
    <dgm:pt modelId="{8BFC1A84-73A6-483F-B69E-88D035A3CCCB}" type="sibTrans" cxnId="{9E467E3E-7055-4029-8B6A-F7E2371A015C}">
      <dgm:prSet/>
      <dgm:spPr/>
      <dgm:t>
        <a:bodyPr/>
        <a:lstStyle/>
        <a:p>
          <a:endParaRPr lang="en-US"/>
        </a:p>
      </dgm:t>
    </dgm:pt>
    <dgm:pt modelId="{8E81205C-48AC-4A8D-81C8-7E867352D1B8}">
      <dgm:prSet custT="1"/>
      <dgm:spPr/>
      <dgm:t>
        <a:bodyPr/>
        <a:lstStyle/>
        <a:p>
          <a:r>
            <a:rPr lang="en-US" sz="2000" i="1" dirty="0"/>
            <a:t>a) me </a:t>
          </a:r>
          <a:r>
            <a:rPr lang="en-US" sz="2000" i="1" dirty="0" err="1"/>
            <a:t>dashje</a:t>
          </a:r>
          <a:r>
            <a:rPr lang="en-US" sz="2000" i="1" dirty="0"/>
            <a:t> </a:t>
          </a:r>
          <a:r>
            <a:rPr lang="en-US" sz="2000" i="1" dirty="0" err="1"/>
            <a:t>ose</a:t>
          </a:r>
          <a:r>
            <a:rPr lang="en-US" sz="2000" i="1" dirty="0"/>
            <a:t> me </a:t>
          </a:r>
          <a:r>
            <a:rPr lang="en-US" sz="2000" i="1" dirty="0" err="1"/>
            <a:t>pakujdesi</a:t>
          </a:r>
          <a:r>
            <a:rPr lang="en-US" sz="2000" i="1" dirty="0"/>
            <a:t> </a:t>
          </a:r>
          <a:r>
            <a:rPr lang="en-US" sz="2000" i="1" dirty="0" err="1"/>
            <a:t>të</a:t>
          </a:r>
          <a:r>
            <a:rPr lang="en-US" sz="2000" i="1" dirty="0"/>
            <a:t> </a:t>
          </a:r>
          <a:r>
            <a:rPr lang="en-US" sz="2000" i="1" dirty="0" err="1"/>
            <a:t>rëndë</a:t>
          </a:r>
          <a:r>
            <a:rPr lang="en-US" sz="2000" i="1" dirty="0"/>
            <a:t> </a:t>
          </a:r>
          <a:r>
            <a:rPr lang="en-US" sz="2000" i="1" dirty="0" err="1"/>
            <a:t>i</a:t>
          </a:r>
          <a:r>
            <a:rPr lang="en-US" sz="2000" i="1" dirty="0"/>
            <a:t> </a:t>
          </a:r>
          <a:r>
            <a:rPr lang="en-US" sz="2000" i="1" dirty="0" err="1"/>
            <a:t>shkakton</a:t>
          </a:r>
          <a:r>
            <a:rPr lang="en-US" sz="2000" i="1" dirty="0"/>
            <a:t> </a:t>
          </a:r>
          <a:r>
            <a:rPr lang="en-US" sz="2000" i="1" dirty="0" err="1"/>
            <a:t>dëme</a:t>
          </a:r>
          <a:r>
            <a:rPr lang="en-US" sz="2000" i="1" dirty="0"/>
            <a:t> </a:t>
          </a:r>
          <a:r>
            <a:rPr lang="en-US" sz="2000" i="1" dirty="0" err="1"/>
            <a:t>shoqërisë</a:t>
          </a:r>
          <a:r>
            <a:rPr lang="en-US" sz="2000" i="1" dirty="0"/>
            <a:t> </a:t>
          </a:r>
          <a:r>
            <a:rPr lang="en-US" sz="2000" i="1" dirty="0" err="1"/>
            <a:t>ose</a:t>
          </a:r>
          <a:r>
            <a:rPr lang="en-US" sz="2000" i="1" dirty="0"/>
            <a:t> </a:t>
          </a:r>
          <a:r>
            <a:rPr lang="en-US" sz="2000" i="1" dirty="0" err="1"/>
            <a:t>ortakëve</a:t>
          </a:r>
          <a:r>
            <a:rPr lang="en-US" sz="2000" i="1" dirty="0"/>
            <a:t> </a:t>
          </a:r>
          <a:r>
            <a:rPr lang="en-US" sz="2000" i="1" dirty="0" err="1"/>
            <a:t>të</a:t>
          </a:r>
          <a:r>
            <a:rPr lang="en-US" sz="2000" i="1" dirty="0"/>
            <a:t> </a:t>
          </a:r>
          <a:r>
            <a:rPr lang="en-US" sz="2000" i="1" dirty="0" err="1"/>
            <a:t>tjerë</a:t>
          </a:r>
          <a:r>
            <a:rPr lang="en-US" sz="2000" i="1" dirty="0"/>
            <a:t>;</a:t>
          </a:r>
          <a:endParaRPr lang="en-US" sz="2000" dirty="0"/>
        </a:p>
      </dgm:t>
    </dgm:pt>
    <dgm:pt modelId="{825C0671-C8C9-41B3-AA26-BDF5F354E505}" type="parTrans" cxnId="{3702376C-9BA0-459C-A75B-AC807485B41B}">
      <dgm:prSet/>
      <dgm:spPr/>
      <dgm:t>
        <a:bodyPr/>
        <a:lstStyle/>
        <a:p>
          <a:endParaRPr lang="en-US"/>
        </a:p>
      </dgm:t>
    </dgm:pt>
    <dgm:pt modelId="{C28EEBAB-60F5-49EF-A868-CD7C1A6E95EF}" type="sibTrans" cxnId="{3702376C-9BA0-459C-A75B-AC807485B41B}">
      <dgm:prSet/>
      <dgm:spPr/>
      <dgm:t>
        <a:bodyPr/>
        <a:lstStyle/>
        <a:p>
          <a:endParaRPr lang="en-US"/>
        </a:p>
      </dgm:t>
    </dgm:pt>
    <dgm:pt modelId="{C15B662F-8DCC-47F0-ACCE-5B65B8857462}">
      <dgm:prSet custT="1"/>
      <dgm:spPr/>
      <dgm:t>
        <a:bodyPr/>
        <a:lstStyle/>
        <a:p>
          <a:r>
            <a:rPr lang="en-US" sz="2000" i="1" dirty="0"/>
            <a:t>b) me </a:t>
          </a:r>
          <a:r>
            <a:rPr lang="en-US" sz="2000" i="1" dirty="0" err="1"/>
            <a:t>dashje</a:t>
          </a:r>
          <a:r>
            <a:rPr lang="en-US" sz="2000" i="1" dirty="0"/>
            <a:t> apo me </a:t>
          </a:r>
          <a:r>
            <a:rPr lang="en-US" sz="2000" i="1" dirty="0" err="1"/>
            <a:t>pakujdesi</a:t>
          </a:r>
          <a:r>
            <a:rPr lang="en-US" sz="2000" i="1" dirty="0"/>
            <a:t> </a:t>
          </a:r>
          <a:r>
            <a:rPr lang="en-US" sz="2000" i="1" dirty="0" err="1"/>
            <a:t>të</a:t>
          </a:r>
          <a:r>
            <a:rPr lang="en-US" sz="2000" i="1" dirty="0"/>
            <a:t> </a:t>
          </a:r>
          <a:r>
            <a:rPr lang="en-US" sz="2000" i="1" dirty="0" err="1"/>
            <a:t>rëndë</a:t>
          </a:r>
          <a:r>
            <a:rPr lang="en-US" sz="2000" i="1" dirty="0"/>
            <a:t> </a:t>
          </a:r>
          <a:r>
            <a:rPr lang="en-US" sz="2000" i="1" dirty="0" err="1"/>
            <a:t>shkel</a:t>
          </a:r>
          <a:r>
            <a:rPr lang="en-US" sz="2000" i="1" dirty="0"/>
            <a:t> </a:t>
          </a:r>
          <a:r>
            <a:rPr lang="en-US" sz="2000" i="1" dirty="0" err="1"/>
            <a:t>statutin</a:t>
          </a:r>
          <a:r>
            <a:rPr lang="en-US" sz="2000" i="1" dirty="0"/>
            <a:t> </a:t>
          </a:r>
          <a:r>
            <a:rPr lang="en-US" sz="2000" i="1" dirty="0" err="1"/>
            <a:t>ose</a:t>
          </a:r>
          <a:r>
            <a:rPr lang="en-US" sz="2000" i="1" dirty="0"/>
            <a:t> </a:t>
          </a:r>
          <a:r>
            <a:rPr lang="en-US" sz="2000" i="1" dirty="0" err="1"/>
            <a:t>detyrimet</a:t>
          </a:r>
          <a:r>
            <a:rPr lang="en-US" sz="2000" i="1" dirty="0"/>
            <a:t> e </a:t>
          </a:r>
          <a:r>
            <a:rPr lang="en-US" sz="2000" i="1" dirty="0" err="1"/>
            <a:t>përcaktuara</a:t>
          </a:r>
          <a:r>
            <a:rPr lang="en-US" sz="2000" i="1" dirty="0"/>
            <a:t> me </a:t>
          </a:r>
          <a:r>
            <a:rPr lang="en-US" sz="2000" i="1" dirty="0" err="1"/>
            <a:t>ligj</a:t>
          </a:r>
          <a:r>
            <a:rPr lang="en-US" sz="2000" i="1" dirty="0"/>
            <a:t>;</a:t>
          </a:r>
          <a:endParaRPr lang="en-US" sz="2000" dirty="0"/>
        </a:p>
      </dgm:t>
    </dgm:pt>
    <dgm:pt modelId="{0F2EE2EF-DFD4-4334-AC09-85A66DFBCDE6}" type="parTrans" cxnId="{B24081E1-784F-40F2-A490-000C4C327D85}">
      <dgm:prSet/>
      <dgm:spPr/>
      <dgm:t>
        <a:bodyPr/>
        <a:lstStyle/>
        <a:p>
          <a:endParaRPr lang="en-US"/>
        </a:p>
      </dgm:t>
    </dgm:pt>
    <dgm:pt modelId="{88C38594-4362-4E53-9E0E-F46880E048A6}" type="sibTrans" cxnId="{B24081E1-784F-40F2-A490-000C4C327D85}">
      <dgm:prSet/>
      <dgm:spPr/>
      <dgm:t>
        <a:bodyPr/>
        <a:lstStyle/>
        <a:p>
          <a:endParaRPr lang="en-US"/>
        </a:p>
      </dgm:t>
    </dgm:pt>
    <dgm:pt modelId="{649E11A5-616E-43D7-95DC-0ADE6237F433}">
      <dgm:prSet custT="1"/>
      <dgm:spPr/>
      <dgm:t>
        <a:bodyPr/>
        <a:lstStyle/>
        <a:p>
          <a:r>
            <a:rPr lang="en-US" sz="2000" i="1" dirty="0"/>
            <a:t>c) </a:t>
          </a:r>
          <a:r>
            <a:rPr lang="en-US" sz="2000" i="1" dirty="0" err="1"/>
            <a:t>përfshihet</a:t>
          </a:r>
          <a:r>
            <a:rPr lang="en-US" sz="2000" i="1" dirty="0"/>
            <a:t> </a:t>
          </a:r>
          <a:r>
            <a:rPr lang="en-US" sz="2000" i="1" dirty="0" err="1"/>
            <a:t>në</a:t>
          </a:r>
          <a:r>
            <a:rPr lang="en-US" sz="2000" i="1" dirty="0"/>
            <a:t> </a:t>
          </a:r>
          <a:r>
            <a:rPr lang="en-US" sz="2000" i="1" dirty="0" err="1"/>
            <a:t>veprime</a:t>
          </a:r>
          <a:r>
            <a:rPr lang="en-US" sz="2000" i="1" dirty="0"/>
            <a:t>, </a:t>
          </a:r>
          <a:r>
            <a:rPr lang="en-US" sz="2000" i="1" dirty="0" err="1"/>
            <a:t>të</a:t>
          </a:r>
          <a:r>
            <a:rPr lang="en-US" sz="2000" i="1" dirty="0"/>
            <a:t> </a:t>
          </a:r>
          <a:r>
            <a:rPr lang="en-US" sz="2000" i="1" dirty="0" err="1"/>
            <a:t>cilat</a:t>
          </a:r>
          <a:r>
            <a:rPr lang="en-US" sz="2000" i="1" dirty="0"/>
            <a:t> e </a:t>
          </a:r>
          <a:r>
            <a:rPr lang="en-US" sz="2000" i="1" dirty="0" err="1"/>
            <a:t>bëjnë</a:t>
          </a:r>
          <a:r>
            <a:rPr lang="en-US" sz="2000" i="1" dirty="0"/>
            <a:t> </a:t>
          </a:r>
          <a:r>
            <a:rPr lang="en-US" sz="2000" i="1" dirty="0" err="1"/>
            <a:t>të</a:t>
          </a:r>
          <a:r>
            <a:rPr lang="en-US" sz="2000" i="1" dirty="0"/>
            <a:t> </a:t>
          </a:r>
          <a:r>
            <a:rPr lang="en-US" sz="2000" i="1" dirty="0" err="1"/>
            <a:t>pamundur</a:t>
          </a:r>
          <a:r>
            <a:rPr lang="en-US" sz="2000" i="1" dirty="0"/>
            <a:t> </a:t>
          </a:r>
          <a:r>
            <a:rPr lang="en-US" sz="2000" i="1" dirty="0" err="1"/>
            <a:t>vazhdimin</a:t>
          </a:r>
          <a:r>
            <a:rPr lang="en-US" sz="2000" i="1" dirty="0"/>
            <a:t> e </a:t>
          </a:r>
          <a:r>
            <a:rPr lang="en-US" sz="2000" i="1" dirty="0" err="1"/>
            <a:t>marrëdhënieve</a:t>
          </a:r>
          <a:r>
            <a:rPr lang="en-US" sz="2000" i="1" dirty="0"/>
            <a:t> midis </a:t>
          </a:r>
          <a:r>
            <a:rPr lang="en-US" sz="2000" i="1" dirty="0" err="1"/>
            <a:t>shoqërisë</a:t>
          </a:r>
          <a:r>
            <a:rPr lang="en-US" sz="2000" i="1" dirty="0"/>
            <a:t> </a:t>
          </a:r>
          <a:r>
            <a:rPr lang="en-US" sz="2000" i="1" dirty="0" err="1"/>
            <a:t>tregtare</a:t>
          </a:r>
          <a:r>
            <a:rPr lang="en-US" sz="2000" i="1" dirty="0"/>
            <a:t> </a:t>
          </a:r>
          <a:r>
            <a:rPr lang="en-US" sz="2000" i="1" dirty="0" err="1"/>
            <a:t>dhe</a:t>
          </a:r>
          <a:r>
            <a:rPr lang="en-US" sz="2000" i="1" dirty="0"/>
            <a:t> </a:t>
          </a:r>
          <a:r>
            <a:rPr lang="en-US" sz="2000" i="1" dirty="0" err="1"/>
            <a:t>ortakut</a:t>
          </a:r>
          <a:r>
            <a:rPr lang="en-US" sz="2000" i="1" dirty="0"/>
            <a:t>; </a:t>
          </a:r>
          <a:r>
            <a:rPr lang="en-US" sz="2000" i="1" dirty="0" err="1"/>
            <a:t>ose</a:t>
          </a:r>
          <a:r>
            <a:rPr lang="en-US" sz="2000" i="1" dirty="0"/>
            <a:t>; </a:t>
          </a:r>
          <a:endParaRPr lang="en-US" sz="2000" dirty="0"/>
        </a:p>
      </dgm:t>
    </dgm:pt>
    <dgm:pt modelId="{8C56CF6F-4463-4763-BF80-084E8CCC8A39}" type="parTrans" cxnId="{E7F948D9-651C-4134-B646-00F290514BBB}">
      <dgm:prSet/>
      <dgm:spPr/>
      <dgm:t>
        <a:bodyPr/>
        <a:lstStyle/>
        <a:p>
          <a:endParaRPr lang="en-US"/>
        </a:p>
      </dgm:t>
    </dgm:pt>
    <dgm:pt modelId="{4C5B7847-68C0-4919-B58D-AE0A10C6DA9A}" type="sibTrans" cxnId="{E7F948D9-651C-4134-B646-00F290514BBB}">
      <dgm:prSet/>
      <dgm:spPr/>
      <dgm:t>
        <a:bodyPr/>
        <a:lstStyle/>
        <a:p>
          <a:endParaRPr lang="en-US"/>
        </a:p>
      </dgm:t>
    </dgm:pt>
    <dgm:pt modelId="{EC7A72C6-F513-45B4-9DF9-E1A8D369875A}">
      <dgm:prSet custT="1"/>
      <dgm:spPr/>
      <dgm:t>
        <a:bodyPr/>
        <a:lstStyle/>
        <a:p>
          <a:r>
            <a:rPr lang="en-US" sz="2000" i="1" dirty="0" err="1"/>
            <a:t>ç</a:t>
          </a:r>
          <a:r>
            <a:rPr lang="en-US" sz="2000" i="1" dirty="0"/>
            <a:t>) me </a:t>
          </a:r>
          <a:r>
            <a:rPr lang="en-US" sz="2000" i="1" dirty="0" err="1"/>
            <a:t>veprimet</a:t>
          </a:r>
          <a:r>
            <a:rPr lang="en-US" sz="2000" i="1" dirty="0"/>
            <a:t> e </a:t>
          </a:r>
          <a:r>
            <a:rPr lang="en-US" sz="2000" i="1" dirty="0" err="1"/>
            <a:t>tij</a:t>
          </a:r>
          <a:r>
            <a:rPr lang="en-US" sz="2000" i="1" dirty="0"/>
            <a:t> </a:t>
          </a:r>
          <a:r>
            <a:rPr lang="en-US" sz="2000" i="1" dirty="0" err="1"/>
            <a:t>dëmton</a:t>
          </a:r>
          <a:r>
            <a:rPr lang="en-US" sz="2000" i="1" dirty="0"/>
            <a:t> </a:t>
          </a:r>
          <a:r>
            <a:rPr lang="en-US" sz="2000" i="1" dirty="0" err="1"/>
            <a:t>ose</a:t>
          </a:r>
          <a:r>
            <a:rPr lang="en-US" sz="2000" i="1" dirty="0"/>
            <a:t> </a:t>
          </a:r>
          <a:r>
            <a:rPr lang="en-US" sz="2000" i="1" dirty="0" err="1"/>
            <a:t>pengon</a:t>
          </a:r>
          <a:r>
            <a:rPr lang="en-US" sz="2000" i="1" dirty="0"/>
            <a:t> </a:t>
          </a:r>
          <a:r>
            <a:rPr lang="en-US" sz="2000" i="1" dirty="0" err="1"/>
            <a:t>ndjeshëm</a:t>
          </a:r>
          <a:r>
            <a:rPr lang="en-US" sz="2000" i="1" dirty="0"/>
            <a:t> </a:t>
          </a:r>
          <a:r>
            <a:rPr lang="en-US" sz="2000" i="1" dirty="0" err="1"/>
            <a:t>veprimtarinë</a:t>
          </a:r>
          <a:r>
            <a:rPr lang="en-US" sz="2000" i="1" dirty="0"/>
            <a:t> </a:t>
          </a:r>
          <a:r>
            <a:rPr lang="en-US" sz="2000" i="1" dirty="0" err="1"/>
            <a:t>tregtare</a:t>
          </a:r>
          <a:r>
            <a:rPr lang="en-US" sz="2000" i="1" dirty="0"/>
            <a:t> </a:t>
          </a:r>
          <a:r>
            <a:rPr lang="en-US" sz="2000" i="1" dirty="0" err="1"/>
            <a:t>të</a:t>
          </a:r>
          <a:r>
            <a:rPr lang="en-US" sz="2000" i="1" dirty="0"/>
            <a:t> </a:t>
          </a:r>
          <a:r>
            <a:rPr lang="en-US" sz="2000" i="1" dirty="0" err="1"/>
            <a:t>shoqërisë</a:t>
          </a:r>
          <a:r>
            <a:rPr lang="en-US" sz="2000" dirty="0"/>
            <a:t>. </a:t>
          </a:r>
        </a:p>
      </dgm:t>
    </dgm:pt>
    <dgm:pt modelId="{19FE9C68-6588-4583-BE28-349201083F10}" type="parTrans" cxnId="{58366A10-F66F-4DD0-9694-BFA5633648B6}">
      <dgm:prSet/>
      <dgm:spPr/>
      <dgm:t>
        <a:bodyPr/>
        <a:lstStyle/>
        <a:p>
          <a:endParaRPr lang="en-US"/>
        </a:p>
      </dgm:t>
    </dgm:pt>
    <dgm:pt modelId="{82FD0356-BDB2-4470-A2B6-1E3D1DFEFC25}" type="sibTrans" cxnId="{58366A10-F66F-4DD0-9694-BFA5633648B6}">
      <dgm:prSet/>
      <dgm:spPr/>
      <dgm:t>
        <a:bodyPr/>
        <a:lstStyle/>
        <a:p>
          <a:endParaRPr lang="en-US"/>
        </a:p>
      </dgm:t>
    </dgm:pt>
    <dgm:pt modelId="{4A37D68D-987B-BB40-B92D-CEF7AE83FE1C}" type="pres">
      <dgm:prSet presAssocID="{E42AB909-41B0-4E38-BBE1-4805330454F5}" presName="linear" presStyleCnt="0">
        <dgm:presLayoutVars>
          <dgm:animLvl val="lvl"/>
          <dgm:resizeHandles val="exact"/>
        </dgm:presLayoutVars>
      </dgm:prSet>
      <dgm:spPr/>
    </dgm:pt>
    <dgm:pt modelId="{24091017-65CC-2741-8B16-C978B6ECF380}" type="pres">
      <dgm:prSet presAssocID="{D448C97C-4778-46E4-A897-1722BC22CAC3}" presName="parentText" presStyleLbl="node1" presStyleIdx="0" presStyleCnt="2" custScaleY="49442" custLinFactNeighborY="-39069">
        <dgm:presLayoutVars>
          <dgm:chMax val="0"/>
          <dgm:bulletEnabled val="1"/>
        </dgm:presLayoutVars>
      </dgm:prSet>
      <dgm:spPr/>
    </dgm:pt>
    <dgm:pt modelId="{D632B452-DFE9-E94F-B2E7-222F4403D3DC}" type="pres">
      <dgm:prSet presAssocID="{D448C97C-4778-46E4-A897-1722BC22CAC3}" presName="childText" presStyleLbl="revTx" presStyleIdx="0" presStyleCnt="2">
        <dgm:presLayoutVars>
          <dgm:bulletEnabled val="1"/>
        </dgm:presLayoutVars>
      </dgm:prSet>
      <dgm:spPr/>
    </dgm:pt>
    <dgm:pt modelId="{C18BB8F7-C22B-BC4E-A895-2BF154D1DE74}" type="pres">
      <dgm:prSet presAssocID="{B87D0A1A-10ED-4E30-9911-265539EB5CF8}" presName="parentText" presStyleLbl="node1" presStyleIdx="1" presStyleCnt="2" custScaleY="54848" custLinFactNeighborY="-21259">
        <dgm:presLayoutVars>
          <dgm:chMax val="0"/>
          <dgm:bulletEnabled val="1"/>
        </dgm:presLayoutVars>
      </dgm:prSet>
      <dgm:spPr/>
    </dgm:pt>
    <dgm:pt modelId="{35F0CA67-60E2-B14D-99A5-E1B40C125748}" type="pres">
      <dgm:prSet presAssocID="{B87D0A1A-10ED-4E30-9911-265539EB5CF8}" presName="childText" presStyleLbl="revTx" presStyleIdx="1" presStyleCnt="2" custScaleY="121837">
        <dgm:presLayoutVars>
          <dgm:bulletEnabled val="1"/>
        </dgm:presLayoutVars>
      </dgm:prSet>
      <dgm:spPr/>
    </dgm:pt>
  </dgm:ptLst>
  <dgm:cxnLst>
    <dgm:cxn modelId="{5A1F0806-6709-46E1-B2DA-A7790A28124B}" srcId="{D448C97C-4778-46E4-A897-1722BC22CAC3}" destId="{9AC5BFDA-28E6-4E84-890D-A84BDE050DC5}" srcOrd="0" destOrd="0" parTransId="{324A8F83-102C-453B-A138-52322183D3FE}" sibTransId="{DEB3AD69-64FE-49A7-BD8F-992D77CECC8D}"/>
    <dgm:cxn modelId="{58366A10-F66F-4DD0-9694-BFA5633648B6}" srcId="{B87D0A1A-10ED-4E30-9911-265539EB5CF8}" destId="{EC7A72C6-F513-45B4-9DF9-E1A8D369875A}" srcOrd="3" destOrd="0" parTransId="{19FE9C68-6588-4583-BE28-349201083F10}" sibTransId="{82FD0356-BDB2-4470-A2B6-1E3D1DFEFC25}"/>
    <dgm:cxn modelId="{18B1CC15-5E22-4C44-B1A7-D0A1652DCC0D}" srcId="{E42AB909-41B0-4E38-BBE1-4805330454F5}" destId="{D448C97C-4778-46E4-A897-1722BC22CAC3}" srcOrd="0" destOrd="0" parTransId="{A516B586-68C4-4217-A93F-61389D3553D0}" sibTransId="{2DA1CAB1-1D1C-406E-BF44-309FE6282FDF}"/>
    <dgm:cxn modelId="{B1052617-52AB-DA4C-ACD5-7D0E4C142DAE}" type="presOf" srcId="{649E11A5-616E-43D7-95DC-0ADE6237F433}" destId="{35F0CA67-60E2-B14D-99A5-E1B40C125748}" srcOrd="0" destOrd="2" presId="urn:microsoft.com/office/officeart/2005/8/layout/vList2"/>
    <dgm:cxn modelId="{BD98031D-0243-7D42-A63D-5ABBD105AF9B}" type="presOf" srcId="{8E81205C-48AC-4A8D-81C8-7E867352D1B8}" destId="{35F0CA67-60E2-B14D-99A5-E1B40C125748}" srcOrd="0" destOrd="0" presId="urn:microsoft.com/office/officeart/2005/8/layout/vList2"/>
    <dgm:cxn modelId="{48BE5032-038A-6A45-966B-2604453A3CC3}" type="presOf" srcId="{C15B662F-8DCC-47F0-ACCE-5B65B8857462}" destId="{35F0CA67-60E2-B14D-99A5-E1B40C125748}" srcOrd="0" destOrd="1" presId="urn:microsoft.com/office/officeart/2005/8/layout/vList2"/>
    <dgm:cxn modelId="{9E467E3E-7055-4029-8B6A-F7E2371A015C}" srcId="{E42AB909-41B0-4E38-BBE1-4805330454F5}" destId="{B87D0A1A-10ED-4E30-9911-265539EB5CF8}" srcOrd="1" destOrd="0" parTransId="{12516FA2-3A97-465A-A52C-56A766A0996D}" sibTransId="{8BFC1A84-73A6-483F-B69E-88D035A3CCCB}"/>
    <dgm:cxn modelId="{3FCC1949-C4B1-B94C-BAF2-96AF6C02F99B}" type="presOf" srcId="{EC7A72C6-F513-45B4-9DF9-E1A8D369875A}" destId="{35F0CA67-60E2-B14D-99A5-E1B40C125748}" srcOrd="0" destOrd="3" presId="urn:microsoft.com/office/officeart/2005/8/layout/vList2"/>
    <dgm:cxn modelId="{16CD6967-E5FB-4846-9732-756E08996B9D}" srcId="{D448C97C-4778-46E4-A897-1722BC22CAC3}" destId="{393E2587-6843-4C58-A016-8151E0C7991C}" srcOrd="1" destOrd="0" parTransId="{92288219-2D7F-42E7-9EF4-B6E1CBD6334E}" sibTransId="{08137FC7-8812-439C-BE30-5DE71D7DF2AE}"/>
    <dgm:cxn modelId="{3702376C-9BA0-459C-A75B-AC807485B41B}" srcId="{B87D0A1A-10ED-4E30-9911-265539EB5CF8}" destId="{8E81205C-48AC-4A8D-81C8-7E867352D1B8}" srcOrd="0" destOrd="0" parTransId="{825C0671-C8C9-41B3-AA26-BDF5F354E505}" sibTransId="{C28EEBAB-60F5-49EF-A868-CD7C1A6E95EF}"/>
    <dgm:cxn modelId="{2CCE4B7B-9EAF-8840-A2D4-1F549B849D5F}" type="presOf" srcId="{E42AB909-41B0-4E38-BBE1-4805330454F5}" destId="{4A37D68D-987B-BB40-B92D-CEF7AE83FE1C}" srcOrd="0" destOrd="0" presId="urn:microsoft.com/office/officeart/2005/8/layout/vList2"/>
    <dgm:cxn modelId="{FEA64998-BFA7-2A41-B130-2C2E7102E3CE}" type="presOf" srcId="{B87D0A1A-10ED-4E30-9911-265539EB5CF8}" destId="{C18BB8F7-C22B-BC4E-A895-2BF154D1DE74}" srcOrd="0" destOrd="0" presId="urn:microsoft.com/office/officeart/2005/8/layout/vList2"/>
    <dgm:cxn modelId="{19347BA0-E072-6944-8C46-93D65782F961}" type="presOf" srcId="{D448C97C-4778-46E4-A897-1722BC22CAC3}" destId="{24091017-65CC-2741-8B16-C978B6ECF380}" srcOrd="0" destOrd="0" presId="urn:microsoft.com/office/officeart/2005/8/layout/vList2"/>
    <dgm:cxn modelId="{59769EBC-78B4-4E4F-8243-9ACAAC94E965}" type="presOf" srcId="{393E2587-6843-4C58-A016-8151E0C7991C}" destId="{D632B452-DFE9-E94F-B2E7-222F4403D3DC}" srcOrd="0" destOrd="1" presId="urn:microsoft.com/office/officeart/2005/8/layout/vList2"/>
    <dgm:cxn modelId="{E7F948D9-651C-4134-B646-00F290514BBB}" srcId="{B87D0A1A-10ED-4E30-9911-265539EB5CF8}" destId="{649E11A5-616E-43D7-95DC-0ADE6237F433}" srcOrd="2" destOrd="0" parTransId="{8C56CF6F-4463-4763-BF80-084E8CCC8A39}" sibTransId="{4C5B7847-68C0-4919-B58D-AE0A10C6DA9A}"/>
    <dgm:cxn modelId="{B24081E1-784F-40F2-A490-000C4C327D85}" srcId="{B87D0A1A-10ED-4E30-9911-265539EB5CF8}" destId="{C15B662F-8DCC-47F0-ACCE-5B65B8857462}" srcOrd="1" destOrd="0" parTransId="{0F2EE2EF-DFD4-4334-AC09-85A66DFBCDE6}" sibTransId="{88C38594-4362-4E53-9E0E-F46880E048A6}"/>
    <dgm:cxn modelId="{5A5E66E4-630B-4242-BFE0-BECD42AAA061}" type="presOf" srcId="{9AC5BFDA-28E6-4E84-890D-A84BDE050DC5}" destId="{D632B452-DFE9-E94F-B2E7-222F4403D3DC}" srcOrd="0" destOrd="0" presId="urn:microsoft.com/office/officeart/2005/8/layout/vList2"/>
    <dgm:cxn modelId="{47A339A6-D393-9843-82F9-3B9A2B615DEB}" type="presParOf" srcId="{4A37D68D-987B-BB40-B92D-CEF7AE83FE1C}" destId="{24091017-65CC-2741-8B16-C978B6ECF380}" srcOrd="0" destOrd="0" presId="urn:microsoft.com/office/officeart/2005/8/layout/vList2"/>
    <dgm:cxn modelId="{EFC862DA-C5A2-9342-8EC7-4A47BCB5F612}" type="presParOf" srcId="{4A37D68D-987B-BB40-B92D-CEF7AE83FE1C}" destId="{D632B452-DFE9-E94F-B2E7-222F4403D3DC}" srcOrd="1" destOrd="0" presId="urn:microsoft.com/office/officeart/2005/8/layout/vList2"/>
    <dgm:cxn modelId="{55F0E12D-A5B4-2E44-B8D9-568D38D49403}" type="presParOf" srcId="{4A37D68D-987B-BB40-B92D-CEF7AE83FE1C}" destId="{C18BB8F7-C22B-BC4E-A895-2BF154D1DE74}" srcOrd="2" destOrd="0" presId="urn:microsoft.com/office/officeart/2005/8/layout/vList2"/>
    <dgm:cxn modelId="{15F36F1D-BAB9-0B43-97E5-4CEE0956AF94}" type="presParOf" srcId="{4A37D68D-987B-BB40-B92D-CEF7AE83FE1C}" destId="{35F0CA67-60E2-B14D-99A5-E1B40C125748}" srcOrd="3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B0FE64A-D1AA-4041-BEB2-8B43F61685CB}" type="doc">
      <dgm:prSet loTypeId="urn:microsoft.com/office/officeart/2008/layout/LinedList" loCatId="list" qsTypeId="urn:microsoft.com/office/officeart/2005/8/quickstyle/simple1" qsCatId="simple" csTypeId="urn:microsoft.com/office/officeart/2005/8/colors/colorful1" csCatId="colorful"/>
      <dgm:spPr/>
      <dgm:t>
        <a:bodyPr/>
        <a:lstStyle/>
        <a:p>
          <a:endParaRPr lang="en-US"/>
        </a:p>
      </dgm:t>
    </dgm:pt>
    <dgm:pt modelId="{2AB1B005-7236-4D25-A293-762F573F3046}">
      <dgm:prSet/>
      <dgm:spPr/>
      <dgm:t>
        <a:bodyPr/>
        <a:lstStyle/>
        <a:p>
          <a:r>
            <a:rPr lang="en-US"/>
            <a:t>Procedura për përjashtimin e ortakut fillon ne Asamblenë e Ortakëve të shoqërisë.</a:t>
          </a:r>
        </a:p>
      </dgm:t>
    </dgm:pt>
    <dgm:pt modelId="{BCD19834-6D29-4763-B8E6-0C5B8DF84309}" type="parTrans" cxnId="{9F827366-BD36-4F6D-BD31-C94E3A725D92}">
      <dgm:prSet/>
      <dgm:spPr/>
      <dgm:t>
        <a:bodyPr/>
        <a:lstStyle/>
        <a:p>
          <a:endParaRPr lang="en-US"/>
        </a:p>
      </dgm:t>
    </dgm:pt>
    <dgm:pt modelId="{FFC8759E-043E-4B94-AB51-A8F119F12762}" type="sibTrans" cxnId="{9F827366-BD36-4F6D-BD31-C94E3A725D92}">
      <dgm:prSet phldrT="01"/>
      <dgm:spPr/>
      <dgm:t>
        <a:bodyPr/>
        <a:lstStyle/>
        <a:p>
          <a:endParaRPr lang="en-US"/>
        </a:p>
      </dgm:t>
    </dgm:pt>
    <dgm:pt modelId="{92E3554C-CFBD-4C1F-B741-2B692114335C}">
      <dgm:prSet/>
      <dgm:spPr/>
      <dgm:t>
        <a:bodyPr/>
        <a:lstStyle/>
        <a:p>
          <a:r>
            <a:rPr lang="en-US" dirty="0" err="1"/>
            <a:t>Asambleja</a:t>
          </a:r>
          <a:r>
            <a:rPr lang="en-US" dirty="0"/>
            <a:t> e </a:t>
          </a:r>
          <a:r>
            <a:rPr lang="en-US" dirty="0" err="1"/>
            <a:t>ortakëve</a:t>
          </a:r>
          <a:r>
            <a:rPr lang="en-US" dirty="0"/>
            <a:t>, ka </a:t>
          </a:r>
          <a:r>
            <a:rPr lang="en-US" dirty="0" err="1"/>
            <a:t>vetëm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drejtën</a:t>
          </a:r>
          <a:r>
            <a:rPr lang="en-US" dirty="0"/>
            <a:t> </a:t>
          </a:r>
          <a:r>
            <a:rPr lang="en-US" dirty="0" err="1"/>
            <a:t>për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iniciuar</a:t>
          </a:r>
          <a:r>
            <a:rPr lang="en-US" dirty="0"/>
            <a:t> </a:t>
          </a:r>
          <a:r>
            <a:rPr lang="en-US" dirty="0" err="1"/>
            <a:t>procedurën</a:t>
          </a:r>
          <a:r>
            <a:rPr lang="en-US" dirty="0"/>
            <a:t> e </a:t>
          </a:r>
          <a:r>
            <a:rPr lang="en-US" dirty="0" err="1"/>
            <a:t>përjashtimit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ortakut</a:t>
          </a:r>
          <a:r>
            <a:rPr lang="en-US" dirty="0"/>
            <a:t> duke </a:t>
          </a:r>
          <a:r>
            <a:rPr lang="en-US" dirty="0" err="1"/>
            <a:t>marrë</a:t>
          </a:r>
          <a:r>
            <a:rPr lang="en-US" dirty="0"/>
            <a:t> </a:t>
          </a:r>
          <a:r>
            <a:rPr lang="en-US" dirty="0" err="1"/>
            <a:t>vendimin</a:t>
          </a:r>
          <a:r>
            <a:rPr lang="en-US" dirty="0"/>
            <a:t> </a:t>
          </a:r>
          <a:r>
            <a:rPr lang="en-US" dirty="0" err="1"/>
            <a:t>për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ngritur</a:t>
          </a:r>
          <a:r>
            <a:rPr lang="en-US" dirty="0"/>
            <a:t> </a:t>
          </a:r>
          <a:r>
            <a:rPr lang="en-US" dirty="0" err="1"/>
            <a:t>padinë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gjykatë</a:t>
          </a:r>
          <a:r>
            <a:rPr lang="en-US" dirty="0"/>
            <a:t>, </a:t>
          </a:r>
          <a:r>
            <a:rPr lang="en-US" dirty="0" err="1"/>
            <a:t>dhe</a:t>
          </a:r>
          <a:r>
            <a:rPr lang="en-US" dirty="0"/>
            <a:t> </a:t>
          </a:r>
          <a:r>
            <a:rPr lang="en-US" dirty="0" err="1"/>
            <a:t>pastaj</a:t>
          </a:r>
          <a:r>
            <a:rPr lang="en-US" dirty="0"/>
            <a:t> </a:t>
          </a:r>
          <a:r>
            <a:rPr lang="en-US" dirty="0" err="1"/>
            <a:t>ky</a:t>
          </a:r>
          <a:r>
            <a:rPr lang="en-US" dirty="0"/>
            <a:t> </a:t>
          </a:r>
          <a:r>
            <a:rPr lang="en-US" dirty="0" err="1"/>
            <a:t>proces</a:t>
          </a:r>
          <a:r>
            <a:rPr lang="en-US" dirty="0"/>
            <a:t> </a:t>
          </a:r>
          <a:r>
            <a:rPr lang="en-US" dirty="0" err="1"/>
            <a:t>finalizohet</a:t>
          </a:r>
          <a:r>
            <a:rPr lang="en-US" dirty="0"/>
            <a:t> ne </a:t>
          </a:r>
          <a:r>
            <a:rPr lang="en-US" dirty="0" err="1"/>
            <a:t>gjykatë</a:t>
          </a:r>
          <a:r>
            <a:rPr lang="en-US" dirty="0"/>
            <a:t>. </a:t>
          </a:r>
        </a:p>
      </dgm:t>
    </dgm:pt>
    <dgm:pt modelId="{D83D08F7-7537-4C6C-A8CF-978D9C724406}" type="parTrans" cxnId="{F42F9BA7-681F-4B66-A558-6B70C05E9333}">
      <dgm:prSet/>
      <dgm:spPr/>
      <dgm:t>
        <a:bodyPr/>
        <a:lstStyle/>
        <a:p>
          <a:endParaRPr lang="en-US"/>
        </a:p>
      </dgm:t>
    </dgm:pt>
    <dgm:pt modelId="{3FB36D23-A702-4761-928D-CDDFEDA60E0E}" type="sibTrans" cxnId="{F42F9BA7-681F-4B66-A558-6B70C05E9333}">
      <dgm:prSet phldrT="02"/>
      <dgm:spPr/>
      <dgm:t>
        <a:bodyPr/>
        <a:lstStyle/>
        <a:p>
          <a:endParaRPr lang="en-US"/>
        </a:p>
      </dgm:t>
    </dgm:pt>
    <dgm:pt modelId="{4A0F9BDC-8BC0-4DF3-B685-C26B1A07B382}">
      <dgm:prSet/>
      <dgm:spPr/>
      <dgm:t>
        <a:bodyPr/>
        <a:lstStyle/>
        <a:p>
          <a:r>
            <a:rPr lang="en-US" b="1"/>
            <a:t>Shumica e nevojëshme për marrjen e vendimit</a:t>
          </a:r>
          <a:endParaRPr lang="en-US"/>
        </a:p>
      </dgm:t>
    </dgm:pt>
    <dgm:pt modelId="{B05C6AFE-0451-49F7-A87B-46360DC134F4}" type="parTrans" cxnId="{D12595A9-81E0-4B49-BC27-E709A7E97071}">
      <dgm:prSet/>
      <dgm:spPr/>
      <dgm:t>
        <a:bodyPr/>
        <a:lstStyle/>
        <a:p>
          <a:endParaRPr lang="en-US"/>
        </a:p>
      </dgm:t>
    </dgm:pt>
    <dgm:pt modelId="{E3FB1A18-5449-4F3D-87DE-2D175AF226DA}" type="sibTrans" cxnId="{D12595A9-81E0-4B49-BC27-E709A7E97071}">
      <dgm:prSet phldrT="03"/>
      <dgm:spPr/>
      <dgm:t>
        <a:bodyPr/>
        <a:lstStyle/>
        <a:p>
          <a:endParaRPr lang="en-US"/>
        </a:p>
      </dgm:t>
    </dgm:pt>
    <dgm:pt modelId="{D0B6B9DE-D3F4-45D1-AA10-3DB0CFFA8689}">
      <dgm:prSet/>
      <dgm:spPr/>
      <dgm:t>
        <a:bodyPr/>
        <a:lstStyle/>
        <a:p>
          <a:r>
            <a:rPr lang="en-US"/>
            <a:t>Sipas 102/1 dhe nenit 87 të ligjit 9901/2008 përcaktohet se se vendimi për t’ju drejtuar Gjykatës me padi për përjashtimin e ortakut merret me shumicë të zakonshme të ortakëve të pranishëm në mbledhje. </a:t>
          </a:r>
        </a:p>
      </dgm:t>
    </dgm:pt>
    <dgm:pt modelId="{67752DD0-9645-47A7-9213-428A0E36E5D3}" type="parTrans" cxnId="{22A7A2B9-1B13-45F3-903D-B5D5B551D9B4}">
      <dgm:prSet/>
      <dgm:spPr/>
      <dgm:t>
        <a:bodyPr/>
        <a:lstStyle/>
        <a:p>
          <a:endParaRPr lang="en-US"/>
        </a:p>
      </dgm:t>
    </dgm:pt>
    <dgm:pt modelId="{78204185-BFED-4EDD-B40F-88614D38208B}" type="sibTrans" cxnId="{22A7A2B9-1B13-45F3-903D-B5D5B551D9B4}">
      <dgm:prSet phldrT="04"/>
      <dgm:spPr/>
      <dgm:t>
        <a:bodyPr/>
        <a:lstStyle/>
        <a:p>
          <a:endParaRPr lang="en-US"/>
        </a:p>
      </dgm:t>
    </dgm:pt>
    <dgm:pt modelId="{761BDE08-8CF5-3A46-BA7B-66F9A834D820}" type="pres">
      <dgm:prSet presAssocID="{4B0FE64A-D1AA-4041-BEB2-8B43F61685CB}" presName="vert0" presStyleCnt="0">
        <dgm:presLayoutVars>
          <dgm:dir/>
          <dgm:animOne val="branch"/>
          <dgm:animLvl val="lvl"/>
        </dgm:presLayoutVars>
      </dgm:prSet>
      <dgm:spPr/>
    </dgm:pt>
    <dgm:pt modelId="{9F1AA5D0-D33B-1C45-9408-12B5EEDF3C22}" type="pres">
      <dgm:prSet presAssocID="{2AB1B005-7236-4D25-A293-762F573F3046}" presName="thickLine" presStyleLbl="alignNode1" presStyleIdx="0" presStyleCnt="4"/>
      <dgm:spPr/>
    </dgm:pt>
    <dgm:pt modelId="{421B8D5D-947A-CC44-AF12-6C0C92366626}" type="pres">
      <dgm:prSet presAssocID="{2AB1B005-7236-4D25-A293-762F573F3046}" presName="horz1" presStyleCnt="0"/>
      <dgm:spPr/>
    </dgm:pt>
    <dgm:pt modelId="{74E07DDD-5CC6-C94C-A16D-EED4FDA4E632}" type="pres">
      <dgm:prSet presAssocID="{2AB1B005-7236-4D25-A293-762F573F3046}" presName="tx1" presStyleLbl="revTx" presStyleIdx="0" presStyleCnt="4"/>
      <dgm:spPr/>
    </dgm:pt>
    <dgm:pt modelId="{E5027B77-5BA1-D84D-A2BA-20D87B9D9375}" type="pres">
      <dgm:prSet presAssocID="{2AB1B005-7236-4D25-A293-762F573F3046}" presName="vert1" presStyleCnt="0"/>
      <dgm:spPr/>
    </dgm:pt>
    <dgm:pt modelId="{91189920-B29E-0645-85D1-3092BA8F6E51}" type="pres">
      <dgm:prSet presAssocID="{92E3554C-CFBD-4C1F-B741-2B692114335C}" presName="thickLine" presStyleLbl="alignNode1" presStyleIdx="1" presStyleCnt="4"/>
      <dgm:spPr/>
    </dgm:pt>
    <dgm:pt modelId="{C9601C60-960F-1743-9A5B-DA7AAD91D8FA}" type="pres">
      <dgm:prSet presAssocID="{92E3554C-CFBD-4C1F-B741-2B692114335C}" presName="horz1" presStyleCnt="0"/>
      <dgm:spPr/>
    </dgm:pt>
    <dgm:pt modelId="{4541361C-F13A-0646-A5BA-D6D721DB3DE5}" type="pres">
      <dgm:prSet presAssocID="{92E3554C-CFBD-4C1F-B741-2B692114335C}" presName="tx1" presStyleLbl="revTx" presStyleIdx="1" presStyleCnt="4"/>
      <dgm:spPr/>
    </dgm:pt>
    <dgm:pt modelId="{BB766868-0416-3E4E-80A5-B492CADF912E}" type="pres">
      <dgm:prSet presAssocID="{92E3554C-CFBD-4C1F-B741-2B692114335C}" presName="vert1" presStyleCnt="0"/>
      <dgm:spPr/>
    </dgm:pt>
    <dgm:pt modelId="{0A4847AA-104F-FB40-9A4A-DA82A5FD19D7}" type="pres">
      <dgm:prSet presAssocID="{4A0F9BDC-8BC0-4DF3-B685-C26B1A07B382}" presName="thickLine" presStyleLbl="alignNode1" presStyleIdx="2" presStyleCnt="4"/>
      <dgm:spPr/>
    </dgm:pt>
    <dgm:pt modelId="{7CDFB8C3-1B0E-4649-836D-7D24E7867CFA}" type="pres">
      <dgm:prSet presAssocID="{4A0F9BDC-8BC0-4DF3-B685-C26B1A07B382}" presName="horz1" presStyleCnt="0"/>
      <dgm:spPr/>
    </dgm:pt>
    <dgm:pt modelId="{71093CE4-ADEF-AD44-800E-914E3E64E26A}" type="pres">
      <dgm:prSet presAssocID="{4A0F9BDC-8BC0-4DF3-B685-C26B1A07B382}" presName="tx1" presStyleLbl="revTx" presStyleIdx="2" presStyleCnt="4"/>
      <dgm:spPr/>
    </dgm:pt>
    <dgm:pt modelId="{A7C14647-F254-BD45-B7F2-00341B1D75ED}" type="pres">
      <dgm:prSet presAssocID="{4A0F9BDC-8BC0-4DF3-B685-C26B1A07B382}" presName="vert1" presStyleCnt="0"/>
      <dgm:spPr/>
    </dgm:pt>
    <dgm:pt modelId="{BF21A5FD-71FD-F248-8936-FE6ED19552B0}" type="pres">
      <dgm:prSet presAssocID="{D0B6B9DE-D3F4-45D1-AA10-3DB0CFFA8689}" presName="thickLine" presStyleLbl="alignNode1" presStyleIdx="3" presStyleCnt="4"/>
      <dgm:spPr/>
    </dgm:pt>
    <dgm:pt modelId="{974C0C4B-0D01-254E-88E1-F9FA34F66C0F}" type="pres">
      <dgm:prSet presAssocID="{D0B6B9DE-D3F4-45D1-AA10-3DB0CFFA8689}" presName="horz1" presStyleCnt="0"/>
      <dgm:spPr/>
    </dgm:pt>
    <dgm:pt modelId="{25BC133B-AD1A-BC4F-AB81-2143119917B4}" type="pres">
      <dgm:prSet presAssocID="{D0B6B9DE-D3F4-45D1-AA10-3DB0CFFA8689}" presName="tx1" presStyleLbl="revTx" presStyleIdx="3" presStyleCnt="4"/>
      <dgm:spPr/>
    </dgm:pt>
    <dgm:pt modelId="{A8545D84-9776-8F44-B51C-94ED16867EFC}" type="pres">
      <dgm:prSet presAssocID="{D0B6B9DE-D3F4-45D1-AA10-3DB0CFFA8689}" presName="vert1" presStyleCnt="0"/>
      <dgm:spPr/>
    </dgm:pt>
  </dgm:ptLst>
  <dgm:cxnLst>
    <dgm:cxn modelId="{AEDDDD33-350A-8D4D-97B9-035990F7F620}" type="presOf" srcId="{92E3554C-CFBD-4C1F-B741-2B692114335C}" destId="{4541361C-F13A-0646-A5BA-D6D721DB3DE5}" srcOrd="0" destOrd="0" presId="urn:microsoft.com/office/officeart/2008/layout/LinedList"/>
    <dgm:cxn modelId="{9F827366-BD36-4F6D-BD31-C94E3A725D92}" srcId="{4B0FE64A-D1AA-4041-BEB2-8B43F61685CB}" destId="{2AB1B005-7236-4D25-A293-762F573F3046}" srcOrd="0" destOrd="0" parTransId="{BCD19834-6D29-4763-B8E6-0C5B8DF84309}" sibTransId="{FFC8759E-043E-4B94-AB51-A8F119F12762}"/>
    <dgm:cxn modelId="{F42F9BA7-681F-4B66-A558-6B70C05E9333}" srcId="{4B0FE64A-D1AA-4041-BEB2-8B43F61685CB}" destId="{92E3554C-CFBD-4C1F-B741-2B692114335C}" srcOrd="1" destOrd="0" parTransId="{D83D08F7-7537-4C6C-A8CF-978D9C724406}" sibTransId="{3FB36D23-A702-4761-928D-CDDFEDA60E0E}"/>
    <dgm:cxn modelId="{D12595A9-81E0-4B49-BC27-E709A7E97071}" srcId="{4B0FE64A-D1AA-4041-BEB2-8B43F61685CB}" destId="{4A0F9BDC-8BC0-4DF3-B685-C26B1A07B382}" srcOrd="2" destOrd="0" parTransId="{B05C6AFE-0451-49F7-A87B-46360DC134F4}" sibTransId="{E3FB1A18-5449-4F3D-87DE-2D175AF226DA}"/>
    <dgm:cxn modelId="{1ACA7CAB-7251-A445-8FC2-D25475DC4D3F}" type="presOf" srcId="{2AB1B005-7236-4D25-A293-762F573F3046}" destId="{74E07DDD-5CC6-C94C-A16D-EED4FDA4E632}" srcOrd="0" destOrd="0" presId="urn:microsoft.com/office/officeart/2008/layout/LinedList"/>
    <dgm:cxn modelId="{C4AA75AF-69C8-AB4E-BA35-A8485075DDF3}" type="presOf" srcId="{4B0FE64A-D1AA-4041-BEB2-8B43F61685CB}" destId="{761BDE08-8CF5-3A46-BA7B-66F9A834D820}" srcOrd="0" destOrd="0" presId="urn:microsoft.com/office/officeart/2008/layout/LinedList"/>
    <dgm:cxn modelId="{E93EBCB1-17B0-2245-A775-D6127C1077DF}" type="presOf" srcId="{D0B6B9DE-D3F4-45D1-AA10-3DB0CFFA8689}" destId="{25BC133B-AD1A-BC4F-AB81-2143119917B4}" srcOrd="0" destOrd="0" presId="urn:microsoft.com/office/officeart/2008/layout/LinedList"/>
    <dgm:cxn modelId="{22A7A2B9-1B13-45F3-903D-B5D5B551D9B4}" srcId="{4B0FE64A-D1AA-4041-BEB2-8B43F61685CB}" destId="{D0B6B9DE-D3F4-45D1-AA10-3DB0CFFA8689}" srcOrd="3" destOrd="0" parTransId="{67752DD0-9645-47A7-9213-428A0E36E5D3}" sibTransId="{78204185-BFED-4EDD-B40F-88614D38208B}"/>
    <dgm:cxn modelId="{E9B89DE9-4FEE-804F-8B51-7888A3A7AE44}" type="presOf" srcId="{4A0F9BDC-8BC0-4DF3-B685-C26B1A07B382}" destId="{71093CE4-ADEF-AD44-800E-914E3E64E26A}" srcOrd="0" destOrd="0" presId="urn:microsoft.com/office/officeart/2008/layout/LinedList"/>
    <dgm:cxn modelId="{3CA124AE-E933-DA44-9DC0-92FE28C1C293}" type="presParOf" srcId="{761BDE08-8CF5-3A46-BA7B-66F9A834D820}" destId="{9F1AA5D0-D33B-1C45-9408-12B5EEDF3C22}" srcOrd="0" destOrd="0" presId="urn:microsoft.com/office/officeart/2008/layout/LinedList"/>
    <dgm:cxn modelId="{CCC15778-6B5D-214F-A095-804A90B2CC7E}" type="presParOf" srcId="{761BDE08-8CF5-3A46-BA7B-66F9A834D820}" destId="{421B8D5D-947A-CC44-AF12-6C0C92366626}" srcOrd="1" destOrd="0" presId="urn:microsoft.com/office/officeart/2008/layout/LinedList"/>
    <dgm:cxn modelId="{69F7924B-731F-D645-908E-A20A14CB698C}" type="presParOf" srcId="{421B8D5D-947A-CC44-AF12-6C0C92366626}" destId="{74E07DDD-5CC6-C94C-A16D-EED4FDA4E632}" srcOrd="0" destOrd="0" presId="urn:microsoft.com/office/officeart/2008/layout/LinedList"/>
    <dgm:cxn modelId="{EAE2CE76-79C5-384D-990F-D4900DCD9266}" type="presParOf" srcId="{421B8D5D-947A-CC44-AF12-6C0C92366626}" destId="{E5027B77-5BA1-D84D-A2BA-20D87B9D9375}" srcOrd="1" destOrd="0" presId="urn:microsoft.com/office/officeart/2008/layout/LinedList"/>
    <dgm:cxn modelId="{9B64449C-9DD7-2145-851A-D04E6E509B52}" type="presParOf" srcId="{761BDE08-8CF5-3A46-BA7B-66F9A834D820}" destId="{91189920-B29E-0645-85D1-3092BA8F6E51}" srcOrd="2" destOrd="0" presId="urn:microsoft.com/office/officeart/2008/layout/LinedList"/>
    <dgm:cxn modelId="{59191F23-7CA7-BF40-8F44-600455EF31AB}" type="presParOf" srcId="{761BDE08-8CF5-3A46-BA7B-66F9A834D820}" destId="{C9601C60-960F-1743-9A5B-DA7AAD91D8FA}" srcOrd="3" destOrd="0" presId="urn:microsoft.com/office/officeart/2008/layout/LinedList"/>
    <dgm:cxn modelId="{8880B798-E7A2-DE4B-A3AE-B12FEBE90E08}" type="presParOf" srcId="{C9601C60-960F-1743-9A5B-DA7AAD91D8FA}" destId="{4541361C-F13A-0646-A5BA-D6D721DB3DE5}" srcOrd="0" destOrd="0" presId="urn:microsoft.com/office/officeart/2008/layout/LinedList"/>
    <dgm:cxn modelId="{AC9DC62C-AF5B-404E-B874-8D73BE6F67FB}" type="presParOf" srcId="{C9601C60-960F-1743-9A5B-DA7AAD91D8FA}" destId="{BB766868-0416-3E4E-80A5-B492CADF912E}" srcOrd="1" destOrd="0" presId="urn:microsoft.com/office/officeart/2008/layout/LinedList"/>
    <dgm:cxn modelId="{CEBA0B4D-8320-DE41-A0E9-4477C0F3CB61}" type="presParOf" srcId="{761BDE08-8CF5-3A46-BA7B-66F9A834D820}" destId="{0A4847AA-104F-FB40-9A4A-DA82A5FD19D7}" srcOrd="4" destOrd="0" presId="urn:microsoft.com/office/officeart/2008/layout/LinedList"/>
    <dgm:cxn modelId="{EA9350B3-16E7-EE4A-9BE3-368DDF7FC04B}" type="presParOf" srcId="{761BDE08-8CF5-3A46-BA7B-66F9A834D820}" destId="{7CDFB8C3-1B0E-4649-836D-7D24E7867CFA}" srcOrd="5" destOrd="0" presId="urn:microsoft.com/office/officeart/2008/layout/LinedList"/>
    <dgm:cxn modelId="{51CB9DC5-DAB8-AD4B-AAFB-78A6B47CA39F}" type="presParOf" srcId="{7CDFB8C3-1B0E-4649-836D-7D24E7867CFA}" destId="{71093CE4-ADEF-AD44-800E-914E3E64E26A}" srcOrd="0" destOrd="0" presId="urn:microsoft.com/office/officeart/2008/layout/LinedList"/>
    <dgm:cxn modelId="{437A6566-8EDD-6F49-A7F3-DE07FF015FBF}" type="presParOf" srcId="{7CDFB8C3-1B0E-4649-836D-7D24E7867CFA}" destId="{A7C14647-F254-BD45-B7F2-00341B1D75ED}" srcOrd="1" destOrd="0" presId="urn:microsoft.com/office/officeart/2008/layout/LinedList"/>
    <dgm:cxn modelId="{A6384888-CD5F-E44B-869C-893C33D0E761}" type="presParOf" srcId="{761BDE08-8CF5-3A46-BA7B-66F9A834D820}" destId="{BF21A5FD-71FD-F248-8936-FE6ED19552B0}" srcOrd="6" destOrd="0" presId="urn:microsoft.com/office/officeart/2008/layout/LinedList"/>
    <dgm:cxn modelId="{24831F1B-9B3B-A84A-9F04-8D9977F6D482}" type="presParOf" srcId="{761BDE08-8CF5-3A46-BA7B-66F9A834D820}" destId="{974C0C4B-0D01-254E-88E1-F9FA34F66C0F}" srcOrd="7" destOrd="0" presId="urn:microsoft.com/office/officeart/2008/layout/LinedList"/>
    <dgm:cxn modelId="{EC676DC5-845C-BE47-B02F-C1ED961AB5D8}" type="presParOf" srcId="{974C0C4B-0D01-254E-88E1-F9FA34F66C0F}" destId="{25BC133B-AD1A-BC4F-AB81-2143119917B4}" srcOrd="0" destOrd="0" presId="urn:microsoft.com/office/officeart/2008/layout/LinedList"/>
    <dgm:cxn modelId="{C4CC3B78-8C5C-DA44-9F2B-44E2750055D9}" type="presParOf" srcId="{974C0C4B-0D01-254E-88E1-F9FA34F66C0F}" destId="{A8545D84-9776-8F44-B51C-94ED16867EFC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EA69C0-EFA8-4563-9015-204BCEE99D06}" type="doc">
      <dgm:prSet loTypeId="urn:microsoft.com/office/officeart/2008/layout/LinedList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7FE30675-0849-4E63-84D6-03043FF4CD0D}">
      <dgm:prSet/>
      <dgm:spPr/>
      <dgm:t>
        <a:bodyPr/>
        <a:lstStyle/>
        <a:p>
          <a:r>
            <a:rPr lang="en-US" dirty="0" err="1"/>
            <a:t>Legjitimimi</a:t>
          </a:r>
          <a:r>
            <a:rPr lang="en-US" dirty="0"/>
            <a:t> </a:t>
          </a:r>
          <a:r>
            <a:rPr lang="en-US" dirty="0" err="1"/>
            <a:t>aktiv</a:t>
          </a:r>
          <a:r>
            <a:rPr lang="en-US" dirty="0"/>
            <a:t> </a:t>
          </a:r>
          <a:r>
            <a:rPr lang="en-US" dirty="0" err="1"/>
            <a:t>për</a:t>
          </a:r>
          <a:r>
            <a:rPr lang="en-US" dirty="0"/>
            <a:t> </a:t>
          </a:r>
          <a:r>
            <a:rPr lang="en-US" dirty="0" err="1"/>
            <a:t>ngritjen</a:t>
          </a:r>
          <a:r>
            <a:rPr lang="en-US" dirty="0"/>
            <a:t> e </a:t>
          </a:r>
          <a:r>
            <a:rPr lang="en-US" dirty="0" err="1"/>
            <a:t>padisë</a:t>
          </a:r>
          <a:r>
            <a:rPr lang="en-US" dirty="0"/>
            <a:t> me </a:t>
          </a:r>
          <a:r>
            <a:rPr lang="en-US" dirty="0" err="1"/>
            <a:t>objekt</a:t>
          </a:r>
          <a:r>
            <a:rPr lang="en-US" dirty="0"/>
            <a:t> </a:t>
          </a:r>
          <a:r>
            <a:rPr lang="en-US" dirty="0" err="1"/>
            <a:t>përjashtimin</a:t>
          </a:r>
          <a:r>
            <a:rPr lang="en-US" dirty="0"/>
            <a:t> e </a:t>
          </a:r>
          <a:r>
            <a:rPr lang="en-US" dirty="0" err="1"/>
            <a:t>ortakut</a:t>
          </a:r>
          <a:r>
            <a:rPr lang="en-US" dirty="0"/>
            <a:t>,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takon</a:t>
          </a:r>
          <a:r>
            <a:rPr lang="en-US" dirty="0"/>
            <a:t> </a:t>
          </a:r>
          <a:r>
            <a:rPr lang="en-US" dirty="0" err="1"/>
            <a:t>vetë</a:t>
          </a:r>
          <a:r>
            <a:rPr lang="en-US" dirty="0"/>
            <a:t> </a:t>
          </a:r>
          <a:r>
            <a:rPr lang="en-US" dirty="0" err="1"/>
            <a:t>shoqërisë</a:t>
          </a:r>
          <a:r>
            <a:rPr lang="en-US" dirty="0"/>
            <a:t>, e </a:t>
          </a:r>
          <a:r>
            <a:rPr lang="en-US" dirty="0" err="1"/>
            <a:t>cila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kushte</a:t>
          </a:r>
          <a:r>
            <a:rPr lang="en-US" dirty="0"/>
            <a:t> </a:t>
          </a:r>
          <a:r>
            <a:rPr lang="en-US" dirty="0" err="1"/>
            <a:t>normale</a:t>
          </a:r>
          <a:r>
            <a:rPr lang="en-US" dirty="0"/>
            <a:t> </a:t>
          </a:r>
          <a:r>
            <a:rPr lang="en-US" dirty="0" err="1"/>
            <a:t>është</a:t>
          </a:r>
          <a:r>
            <a:rPr lang="en-US" dirty="0"/>
            <a:t> e </a:t>
          </a:r>
          <a:r>
            <a:rPr lang="en-US" dirty="0" err="1"/>
            <a:t>përfaqësuar</a:t>
          </a:r>
          <a:r>
            <a:rPr lang="en-US" dirty="0"/>
            <a:t> </a:t>
          </a:r>
          <a:r>
            <a:rPr lang="en-US" dirty="0" err="1"/>
            <a:t>nga</a:t>
          </a:r>
          <a:r>
            <a:rPr lang="en-US" dirty="0"/>
            <a:t> </a:t>
          </a:r>
          <a:r>
            <a:rPr lang="en-US" dirty="0" err="1"/>
            <a:t>administratori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saj</a:t>
          </a:r>
          <a:r>
            <a:rPr lang="en-US" dirty="0"/>
            <a:t>. </a:t>
          </a:r>
        </a:p>
      </dgm:t>
    </dgm:pt>
    <dgm:pt modelId="{8EE73BB8-3AE0-441E-A05D-B1B61FD5079F}" type="parTrans" cxnId="{CE4011DB-2119-419D-8723-A5C8FB6B400A}">
      <dgm:prSet/>
      <dgm:spPr/>
      <dgm:t>
        <a:bodyPr/>
        <a:lstStyle/>
        <a:p>
          <a:endParaRPr lang="en-US"/>
        </a:p>
      </dgm:t>
    </dgm:pt>
    <dgm:pt modelId="{B5AAB55B-CA01-44FF-97CF-06C62036002D}" type="sibTrans" cxnId="{CE4011DB-2119-419D-8723-A5C8FB6B400A}">
      <dgm:prSet/>
      <dgm:spPr/>
      <dgm:t>
        <a:bodyPr/>
        <a:lstStyle/>
        <a:p>
          <a:endParaRPr lang="en-US"/>
        </a:p>
      </dgm:t>
    </dgm:pt>
    <dgm:pt modelId="{01148FE6-A9E1-40D9-B7E3-86B3617887CF}">
      <dgm:prSet/>
      <dgm:spPr/>
      <dgm:t>
        <a:bodyPr/>
        <a:lstStyle/>
        <a:p>
          <a:r>
            <a:rPr lang="en-US"/>
            <a:t>Padia nuk mund të ngrihet në emër të administratorit të shoqërisë por të vetë shoqërisë.</a:t>
          </a:r>
        </a:p>
      </dgm:t>
    </dgm:pt>
    <dgm:pt modelId="{3D70FAA2-40D1-4236-9CB6-A2724BCE0E24}" type="parTrans" cxnId="{4D7102A2-FB12-4A0B-922C-C74188F45791}">
      <dgm:prSet/>
      <dgm:spPr/>
      <dgm:t>
        <a:bodyPr/>
        <a:lstStyle/>
        <a:p>
          <a:endParaRPr lang="en-US"/>
        </a:p>
      </dgm:t>
    </dgm:pt>
    <dgm:pt modelId="{7DE7F2D3-DD35-416B-B740-99786A7BF810}" type="sibTrans" cxnId="{4D7102A2-FB12-4A0B-922C-C74188F45791}">
      <dgm:prSet/>
      <dgm:spPr/>
      <dgm:t>
        <a:bodyPr/>
        <a:lstStyle/>
        <a:p>
          <a:endParaRPr lang="en-US"/>
        </a:p>
      </dgm:t>
    </dgm:pt>
    <dgm:pt modelId="{34B3728E-918C-475C-964B-9BE2F32F040B}">
      <dgm:prSet/>
      <dgm:spPr/>
      <dgm:t>
        <a:bodyPr/>
        <a:lstStyle/>
        <a:p>
          <a:r>
            <a:rPr lang="en-US"/>
            <a:t>Normalisht, as Asambleja e Pergjithëshme e shoqërisë nuk mund të legjitimohet si palë paditëse, pasi ajo nuk ka personalitet juridik të veçantë.</a:t>
          </a:r>
        </a:p>
      </dgm:t>
    </dgm:pt>
    <dgm:pt modelId="{E931B021-08F7-4686-8595-E6F2D1FF609B}" type="parTrans" cxnId="{440A9C92-D361-4570-A731-697C295FA59A}">
      <dgm:prSet/>
      <dgm:spPr/>
      <dgm:t>
        <a:bodyPr/>
        <a:lstStyle/>
        <a:p>
          <a:endParaRPr lang="en-US"/>
        </a:p>
      </dgm:t>
    </dgm:pt>
    <dgm:pt modelId="{1F043244-49CB-4609-96DF-6D1CD4823B67}" type="sibTrans" cxnId="{440A9C92-D361-4570-A731-697C295FA59A}">
      <dgm:prSet/>
      <dgm:spPr/>
      <dgm:t>
        <a:bodyPr/>
        <a:lstStyle/>
        <a:p>
          <a:endParaRPr lang="en-US"/>
        </a:p>
      </dgm:t>
    </dgm:pt>
    <dgm:pt modelId="{3D913D50-218B-4497-B4B8-1AAE5CE2A277}">
      <dgm:prSet/>
      <dgm:spPr/>
      <dgm:t>
        <a:bodyPr/>
        <a:lstStyle/>
        <a:p>
          <a:r>
            <a:rPr lang="en-US"/>
            <a:t>Ekzistenca e një vendimi paraprak të Asamblesë është kusht i domosdoshëm për legjitimimin e paditësit në padinë me objekt përjashtimin e ortakut. </a:t>
          </a:r>
        </a:p>
      </dgm:t>
    </dgm:pt>
    <dgm:pt modelId="{EF3AD5CC-0D2A-42A3-8D89-6976FA1DA958}" type="parTrans" cxnId="{EF3A3C53-1CD8-42D1-96A9-A699434E45A6}">
      <dgm:prSet/>
      <dgm:spPr/>
      <dgm:t>
        <a:bodyPr/>
        <a:lstStyle/>
        <a:p>
          <a:endParaRPr lang="en-US"/>
        </a:p>
      </dgm:t>
    </dgm:pt>
    <dgm:pt modelId="{747A93F1-EE5A-4CC7-80C3-9808F2E36101}" type="sibTrans" cxnId="{EF3A3C53-1CD8-42D1-96A9-A699434E45A6}">
      <dgm:prSet/>
      <dgm:spPr/>
      <dgm:t>
        <a:bodyPr/>
        <a:lstStyle/>
        <a:p>
          <a:endParaRPr lang="en-US"/>
        </a:p>
      </dgm:t>
    </dgm:pt>
    <dgm:pt modelId="{15351AF6-7417-40F9-B9F2-1175D6444B58}">
      <dgm:prSet/>
      <dgm:spPr/>
      <dgm:t>
        <a:bodyPr/>
        <a:lstStyle/>
        <a:p>
          <a:r>
            <a:rPr lang="en-US"/>
            <a:t>Nëse mungon një vendim i tillë nuk vërtetohet vullneti i shoqërisë për ngritjen e padisë. Ortaku vetë nuk legjitimohet si pale paditëse për të kërkuar përjashtimin e ortakut tjetër të shoqërise.</a:t>
          </a:r>
        </a:p>
      </dgm:t>
    </dgm:pt>
    <dgm:pt modelId="{1185CD62-ABE5-4763-A397-5D88D620B7C3}" type="parTrans" cxnId="{3B8F70EB-F304-4115-B09B-9F18C27601D3}">
      <dgm:prSet/>
      <dgm:spPr/>
      <dgm:t>
        <a:bodyPr/>
        <a:lstStyle/>
        <a:p>
          <a:endParaRPr lang="en-US"/>
        </a:p>
      </dgm:t>
    </dgm:pt>
    <dgm:pt modelId="{AC935312-0FB4-48FD-B024-434CBBDC25CC}" type="sibTrans" cxnId="{3B8F70EB-F304-4115-B09B-9F18C27601D3}">
      <dgm:prSet/>
      <dgm:spPr/>
      <dgm:t>
        <a:bodyPr/>
        <a:lstStyle/>
        <a:p>
          <a:endParaRPr lang="en-US"/>
        </a:p>
      </dgm:t>
    </dgm:pt>
    <dgm:pt modelId="{6E03E19F-C3F7-1540-9EC5-037A74EACD64}" type="pres">
      <dgm:prSet presAssocID="{2EEA69C0-EFA8-4563-9015-204BCEE99D06}" presName="vert0" presStyleCnt="0">
        <dgm:presLayoutVars>
          <dgm:dir/>
          <dgm:animOne val="branch"/>
          <dgm:animLvl val="lvl"/>
        </dgm:presLayoutVars>
      </dgm:prSet>
      <dgm:spPr/>
    </dgm:pt>
    <dgm:pt modelId="{5E215038-7E00-7E45-9A64-21B8C6929887}" type="pres">
      <dgm:prSet presAssocID="{7FE30675-0849-4E63-84D6-03043FF4CD0D}" presName="thickLine" presStyleLbl="alignNode1" presStyleIdx="0" presStyleCnt="5"/>
      <dgm:spPr/>
    </dgm:pt>
    <dgm:pt modelId="{3ADAB98C-DE2C-4D49-A1D2-A5CC89A980B8}" type="pres">
      <dgm:prSet presAssocID="{7FE30675-0849-4E63-84D6-03043FF4CD0D}" presName="horz1" presStyleCnt="0"/>
      <dgm:spPr/>
    </dgm:pt>
    <dgm:pt modelId="{4446F8E9-3001-8945-9965-3D061FFC4021}" type="pres">
      <dgm:prSet presAssocID="{7FE30675-0849-4E63-84D6-03043FF4CD0D}" presName="tx1" presStyleLbl="revTx" presStyleIdx="0" presStyleCnt="5"/>
      <dgm:spPr/>
    </dgm:pt>
    <dgm:pt modelId="{32C2E583-E0D9-5349-B86B-0EAA7BC06DF2}" type="pres">
      <dgm:prSet presAssocID="{7FE30675-0849-4E63-84D6-03043FF4CD0D}" presName="vert1" presStyleCnt="0"/>
      <dgm:spPr/>
    </dgm:pt>
    <dgm:pt modelId="{02A1886C-A177-7945-AB5D-149B1558BB77}" type="pres">
      <dgm:prSet presAssocID="{01148FE6-A9E1-40D9-B7E3-86B3617887CF}" presName="thickLine" presStyleLbl="alignNode1" presStyleIdx="1" presStyleCnt="5"/>
      <dgm:spPr/>
    </dgm:pt>
    <dgm:pt modelId="{C17FA1A4-AD49-9A40-8FBC-E514EE30C6BE}" type="pres">
      <dgm:prSet presAssocID="{01148FE6-A9E1-40D9-B7E3-86B3617887CF}" presName="horz1" presStyleCnt="0"/>
      <dgm:spPr/>
    </dgm:pt>
    <dgm:pt modelId="{FDFEC597-7B2C-2A4C-83EC-BE891EAD18D4}" type="pres">
      <dgm:prSet presAssocID="{01148FE6-A9E1-40D9-B7E3-86B3617887CF}" presName="tx1" presStyleLbl="revTx" presStyleIdx="1" presStyleCnt="5"/>
      <dgm:spPr/>
    </dgm:pt>
    <dgm:pt modelId="{6BFF51B6-2E6B-5541-92F9-69F3A4684456}" type="pres">
      <dgm:prSet presAssocID="{01148FE6-A9E1-40D9-B7E3-86B3617887CF}" presName="vert1" presStyleCnt="0"/>
      <dgm:spPr/>
    </dgm:pt>
    <dgm:pt modelId="{11E80F68-3F0E-9645-B19C-4BB3357A8AD4}" type="pres">
      <dgm:prSet presAssocID="{34B3728E-918C-475C-964B-9BE2F32F040B}" presName="thickLine" presStyleLbl="alignNode1" presStyleIdx="2" presStyleCnt="5"/>
      <dgm:spPr/>
    </dgm:pt>
    <dgm:pt modelId="{8653F52D-973F-E84E-9077-59FAB0302771}" type="pres">
      <dgm:prSet presAssocID="{34B3728E-918C-475C-964B-9BE2F32F040B}" presName="horz1" presStyleCnt="0"/>
      <dgm:spPr/>
    </dgm:pt>
    <dgm:pt modelId="{2CF2D787-FDE8-6241-BBE8-5599A87ABBA7}" type="pres">
      <dgm:prSet presAssocID="{34B3728E-918C-475C-964B-9BE2F32F040B}" presName="tx1" presStyleLbl="revTx" presStyleIdx="2" presStyleCnt="5"/>
      <dgm:spPr/>
    </dgm:pt>
    <dgm:pt modelId="{BF4AE464-0C9A-A446-90B1-6B2AD5176866}" type="pres">
      <dgm:prSet presAssocID="{34B3728E-918C-475C-964B-9BE2F32F040B}" presName="vert1" presStyleCnt="0"/>
      <dgm:spPr/>
    </dgm:pt>
    <dgm:pt modelId="{D26D85CC-5D83-B448-B1A6-807C1AC7C7E8}" type="pres">
      <dgm:prSet presAssocID="{3D913D50-218B-4497-B4B8-1AAE5CE2A277}" presName="thickLine" presStyleLbl="alignNode1" presStyleIdx="3" presStyleCnt="5"/>
      <dgm:spPr/>
    </dgm:pt>
    <dgm:pt modelId="{7C68793E-2837-6A4F-8330-71CAC52D91A2}" type="pres">
      <dgm:prSet presAssocID="{3D913D50-218B-4497-B4B8-1AAE5CE2A277}" presName="horz1" presStyleCnt="0"/>
      <dgm:spPr/>
    </dgm:pt>
    <dgm:pt modelId="{382AAB85-41E1-E74C-BBE6-F74C19453DD7}" type="pres">
      <dgm:prSet presAssocID="{3D913D50-218B-4497-B4B8-1AAE5CE2A277}" presName="tx1" presStyleLbl="revTx" presStyleIdx="3" presStyleCnt="5"/>
      <dgm:spPr/>
    </dgm:pt>
    <dgm:pt modelId="{A3AAF75C-A9FC-294E-9E50-82137C165442}" type="pres">
      <dgm:prSet presAssocID="{3D913D50-218B-4497-B4B8-1AAE5CE2A277}" presName="vert1" presStyleCnt="0"/>
      <dgm:spPr/>
    </dgm:pt>
    <dgm:pt modelId="{50563160-484D-C048-9699-0E1788784671}" type="pres">
      <dgm:prSet presAssocID="{15351AF6-7417-40F9-B9F2-1175D6444B58}" presName="thickLine" presStyleLbl="alignNode1" presStyleIdx="4" presStyleCnt="5"/>
      <dgm:spPr/>
    </dgm:pt>
    <dgm:pt modelId="{5F9F5A77-B27E-824C-8CC7-120B9B332B2B}" type="pres">
      <dgm:prSet presAssocID="{15351AF6-7417-40F9-B9F2-1175D6444B58}" presName="horz1" presStyleCnt="0"/>
      <dgm:spPr/>
    </dgm:pt>
    <dgm:pt modelId="{ED68E5CC-C281-394A-8270-9D573172F738}" type="pres">
      <dgm:prSet presAssocID="{15351AF6-7417-40F9-B9F2-1175D6444B58}" presName="tx1" presStyleLbl="revTx" presStyleIdx="4" presStyleCnt="5"/>
      <dgm:spPr/>
    </dgm:pt>
    <dgm:pt modelId="{0F350338-7D3D-CB4E-9248-768100A1798A}" type="pres">
      <dgm:prSet presAssocID="{15351AF6-7417-40F9-B9F2-1175D6444B58}" presName="vert1" presStyleCnt="0"/>
      <dgm:spPr/>
    </dgm:pt>
  </dgm:ptLst>
  <dgm:cxnLst>
    <dgm:cxn modelId="{8B294A34-9B47-A346-AE5F-6C1379EC4D09}" type="presOf" srcId="{3D913D50-218B-4497-B4B8-1AAE5CE2A277}" destId="{382AAB85-41E1-E74C-BBE6-F74C19453DD7}" srcOrd="0" destOrd="0" presId="urn:microsoft.com/office/officeart/2008/layout/LinedList"/>
    <dgm:cxn modelId="{EF3A3C53-1CD8-42D1-96A9-A699434E45A6}" srcId="{2EEA69C0-EFA8-4563-9015-204BCEE99D06}" destId="{3D913D50-218B-4497-B4B8-1AAE5CE2A277}" srcOrd="3" destOrd="0" parTransId="{EF3AD5CC-0D2A-42A3-8D89-6976FA1DA958}" sibTransId="{747A93F1-EE5A-4CC7-80C3-9808F2E36101}"/>
    <dgm:cxn modelId="{EAA05960-BAF9-844F-8829-FFA69B2EAB3E}" type="presOf" srcId="{34B3728E-918C-475C-964B-9BE2F32F040B}" destId="{2CF2D787-FDE8-6241-BBE8-5599A87ABBA7}" srcOrd="0" destOrd="0" presId="urn:microsoft.com/office/officeart/2008/layout/LinedList"/>
    <dgm:cxn modelId="{7449D191-9990-A944-9B79-FEBABD3400A3}" type="presOf" srcId="{7FE30675-0849-4E63-84D6-03043FF4CD0D}" destId="{4446F8E9-3001-8945-9965-3D061FFC4021}" srcOrd="0" destOrd="0" presId="urn:microsoft.com/office/officeart/2008/layout/LinedList"/>
    <dgm:cxn modelId="{440A9C92-D361-4570-A731-697C295FA59A}" srcId="{2EEA69C0-EFA8-4563-9015-204BCEE99D06}" destId="{34B3728E-918C-475C-964B-9BE2F32F040B}" srcOrd="2" destOrd="0" parTransId="{E931B021-08F7-4686-8595-E6F2D1FF609B}" sibTransId="{1F043244-49CB-4609-96DF-6D1CD4823B67}"/>
    <dgm:cxn modelId="{4D7102A2-FB12-4A0B-922C-C74188F45791}" srcId="{2EEA69C0-EFA8-4563-9015-204BCEE99D06}" destId="{01148FE6-A9E1-40D9-B7E3-86B3617887CF}" srcOrd="1" destOrd="0" parTransId="{3D70FAA2-40D1-4236-9CB6-A2724BCE0E24}" sibTransId="{7DE7F2D3-DD35-416B-B740-99786A7BF810}"/>
    <dgm:cxn modelId="{EE63CDB3-E0B8-EB46-9BE9-5EA0FB5C0CD8}" type="presOf" srcId="{2EEA69C0-EFA8-4563-9015-204BCEE99D06}" destId="{6E03E19F-C3F7-1540-9EC5-037A74EACD64}" srcOrd="0" destOrd="0" presId="urn:microsoft.com/office/officeart/2008/layout/LinedList"/>
    <dgm:cxn modelId="{D1B80AB7-A8A5-F74E-BBE4-CEFF30F7241F}" type="presOf" srcId="{01148FE6-A9E1-40D9-B7E3-86B3617887CF}" destId="{FDFEC597-7B2C-2A4C-83EC-BE891EAD18D4}" srcOrd="0" destOrd="0" presId="urn:microsoft.com/office/officeart/2008/layout/LinedList"/>
    <dgm:cxn modelId="{CE4011DB-2119-419D-8723-A5C8FB6B400A}" srcId="{2EEA69C0-EFA8-4563-9015-204BCEE99D06}" destId="{7FE30675-0849-4E63-84D6-03043FF4CD0D}" srcOrd="0" destOrd="0" parTransId="{8EE73BB8-3AE0-441E-A05D-B1B61FD5079F}" sibTransId="{B5AAB55B-CA01-44FF-97CF-06C62036002D}"/>
    <dgm:cxn modelId="{E44D44E7-BF48-6D40-A232-B2D85BF14960}" type="presOf" srcId="{15351AF6-7417-40F9-B9F2-1175D6444B58}" destId="{ED68E5CC-C281-394A-8270-9D573172F738}" srcOrd="0" destOrd="0" presId="urn:microsoft.com/office/officeart/2008/layout/LinedList"/>
    <dgm:cxn modelId="{3B8F70EB-F304-4115-B09B-9F18C27601D3}" srcId="{2EEA69C0-EFA8-4563-9015-204BCEE99D06}" destId="{15351AF6-7417-40F9-B9F2-1175D6444B58}" srcOrd="4" destOrd="0" parTransId="{1185CD62-ABE5-4763-A397-5D88D620B7C3}" sibTransId="{AC935312-0FB4-48FD-B024-434CBBDC25CC}"/>
    <dgm:cxn modelId="{8991E012-5D80-F747-9D7D-F7CE53C8222C}" type="presParOf" srcId="{6E03E19F-C3F7-1540-9EC5-037A74EACD64}" destId="{5E215038-7E00-7E45-9A64-21B8C6929887}" srcOrd="0" destOrd="0" presId="urn:microsoft.com/office/officeart/2008/layout/LinedList"/>
    <dgm:cxn modelId="{33F0462F-9A07-CF4F-AE3C-AB6E0FA6E544}" type="presParOf" srcId="{6E03E19F-C3F7-1540-9EC5-037A74EACD64}" destId="{3ADAB98C-DE2C-4D49-A1D2-A5CC89A980B8}" srcOrd="1" destOrd="0" presId="urn:microsoft.com/office/officeart/2008/layout/LinedList"/>
    <dgm:cxn modelId="{93ABA429-AC03-7D47-B28A-47F8BFC1C00E}" type="presParOf" srcId="{3ADAB98C-DE2C-4D49-A1D2-A5CC89A980B8}" destId="{4446F8E9-3001-8945-9965-3D061FFC4021}" srcOrd="0" destOrd="0" presId="urn:microsoft.com/office/officeart/2008/layout/LinedList"/>
    <dgm:cxn modelId="{9A77E006-D1D4-C548-8500-78AFE301004E}" type="presParOf" srcId="{3ADAB98C-DE2C-4D49-A1D2-A5CC89A980B8}" destId="{32C2E583-E0D9-5349-B86B-0EAA7BC06DF2}" srcOrd="1" destOrd="0" presId="urn:microsoft.com/office/officeart/2008/layout/LinedList"/>
    <dgm:cxn modelId="{B820A77C-C9E3-8E4C-97EB-D3A39A76D822}" type="presParOf" srcId="{6E03E19F-C3F7-1540-9EC5-037A74EACD64}" destId="{02A1886C-A177-7945-AB5D-149B1558BB77}" srcOrd="2" destOrd="0" presId="urn:microsoft.com/office/officeart/2008/layout/LinedList"/>
    <dgm:cxn modelId="{5714E98F-62C7-564E-8658-1D86B62A707F}" type="presParOf" srcId="{6E03E19F-C3F7-1540-9EC5-037A74EACD64}" destId="{C17FA1A4-AD49-9A40-8FBC-E514EE30C6BE}" srcOrd="3" destOrd="0" presId="urn:microsoft.com/office/officeart/2008/layout/LinedList"/>
    <dgm:cxn modelId="{9F055111-B9EA-9E44-864C-7BECEE0383A9}" type="presParOf" srcId="{C17FA1A4-AD49-9A40-8FBC-E514EE30C6BE}" destId="{FDFEC597-7B2C-2A4C-83EC-BE891EAD18D4}" srcOrd="0" destOrd="0" presId="urn:microsoft.com/office/officeart/2008/layout/LinedList"/>
    <dgm:cxn modelId="{6D7EDE75-39CE-CE47-98C1-47547AEBD6D0}" type="presParOf" srcId="{C17FA1A4-AD49-9A40-8FBC-E514EE30C6BE}" destId="{6BFF51B6-2E6B-5541-92F9-69F3A4684456}" srcOrd="1" destOrd="0" presId="urn:microsoft.com/office/officeart/2008/layout/LinedList"/>
    <dgm:cxn modelId="{67CA1229-2CAC-A244-A35A-5157F097E976}" type="presParOf" srcId="{6E03E19F-C3F7-1540-9EC5-037A74EACD64}" destId="{11E80F68-3F0E-9645-B19C-4BB3357A8AD4}" srcOrd="4" destOrd="0" presId="urn:microsoft.com/office/officeart/2008/layout/LinedList"/>
    <dgm:cxn modelId="{3D895B80-8F38-E04A-B9D7-0A7D3CDF66D1}" type="presParOf" srcId="{6E03E19F-C3F7-1540-9EC5-037A74EACD64}" destId="{8653F52D-973F-E84E-9077-59FAB0302771}" srcOrd="5" destOrd="0" presId="urn:microsoft.com/office/officeart/2008/layout/LinedList"/>
    <dgm:cxn modelId="{14667C22-9FA1-524B-A15B-644C2C4959D9}" type="presParOf" srcId="{8653F52D-973F-E84E-9077-59FAB0302771}" destId="{2CF2D787-FDE8-6241-BBE8-5599A87ABBA7}" srcOrd="0" destOrd="0" presId="urn:microsoft.com/office/officeart/2008/layout/LinedList"/>
    <dgm:cxn modelId="{75310DF2-BA37-2B4D-8322-5BD8567BED5B}" type="presParOf" srcId="{8653F52D-973F-E84E-9077-59FAB0302771}" destId="{BF4AE464-0C9A-A446-90B1-6B2AD5176866}" srcOrd="1" destOrd="0" presId="urn:microsoft.com/office/officeart/2008/layout/LinedList"/>
    <dgm:cxn modelId="{F681E7C9-A6D2-C847-87FB-73E5B0F8B3F7}" type="presParOf" srcId="{6E03E19F-C3F7-1540-9EC5-037A74EACD64}" destId="{D26D85CC-5D83-B448-B1A6-807C1AC7C7E8}" srcOrd="6" destOrd="0" presId="urn:microsoft.com/office/officeart/2008/layout/LinedList"/>
    <dgm:cxn modelId="{C5429462-DF0D-CC4C-9592-88CCBA0E7768}" type="presParOf" srcId="{6E03E19F-C3F7-1540-9EC5-037A74EACD64}" destId="{7C68793E-2837-6A4F-8330-71CAC52D91A2}" srcOrd="7" destOrd="0" presId="urn:microsoft.com/office/officeart/2008/layout/LinedList"/>
    <dgm:cxn modelId="{15BD07AF-4D78-214F-BF0A-772B2F7EE05B}" type="presParOf" srcId="{7C68793E-2837-6A4F-8330-71CAC52D91A2}" destId="{382AAB85-41E1-E74C-BBE6-F74C19453DD7}" srcOrd="0" destOrd="0" presId="urn:microsoft.com/office/officeart/2008/layout/LinedList"/>
    <dgm:cxn modelId="{9CF433F9-3499-E24A-80E5-D6B7D808AFCE}" type="presParOf" srcId="{7C68793E-2837-6A4F-8330-71CAC52D91A2}" destId="{A3AAF75C-A9FC-294E-9E50-82137C165442}" srcOrd="1" destOrd="0" presId="urn:microsoft.com/office/officeart/2008/layout/LinedList"/>
    <dgm:cxn modelId="{E659EF35-168B-A644-AF0F-743B6DB98FB6}" type="presParOf" srcId="{6E03E19F-C3F7-1540-9EC5-037A74EACD64}" destId="{50563160-484D-C048-9699-0E1788784671}" srcOrd="8" destOrd="0" presId="urn:microsoft.com/office/officeart/2008/layout/LinedList"/>
    <dgm:cxn modelId="{59A647B8-8E03-B64C-87EA-6AE01D6D8E5B}" type="presParOf" srcId="{6E03E19F-C3F7-1540-9EC5-037A74EACD64}" destId="{5F9F5A77-B27E-824C-8CC7-120B9B332B2B}" srcOrd="9" destOrd="0" presId="urn:microsoft.com/office/officeart/2008/layout/LinedList"/>
    <dgm:cxn modelId="{6FC56052-CE65-DA48-8DD2-DE5DFC5AA9B0}" type="presParOf" srcId="{5F9F5A77-B27E-824C-8CC7-120B9B332B2B}" destId="{ED68E5CC-C281-394A-8270-9D573172F738}" srcOrd="0" destOrd="0" presId="urn:microsoft.com/office/officeart/2008/layout/LinedList"/>
    <dgm:cxn modelId="{D8286DBF-2E76-2847-A891-198AA4D16F21}" type="presParOf" srcId="{5F9F5A77-B27E-824C-8CC7-120B9B332B2B}" destId="{0F350338-7D3D-CB4E-9248-768100A1798A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5B045DD0-4323-4096-BE4A-3F3CA42D9864}" type="doc">
      <dgm:prSet loTypeId="urn:microsoft.com/office/officeart/2008/layout/LinedList" loCatId="list" qsTypeId="urn:microsoft.com/office/officeart/2005/8/quickstyle/simple1" qsCatId="simple" csTypeId="urn:microsoft.com/office/officeart/2005/8/colors/accent5_2" csCatId="accent5"/>
      <dgm:spPr/>
      <dgm:t>
        <a:bodyPr/>
        <a:lstStyle/>
        <a:p>
          <a:endParaRPr lang="en-US"/>
        </a:p>
      </dgm:t>
    </dgm:pt>
    <dgm:pt modelId="{D29BDBFE-5ACE-4B32-B812-742C2EAD4266}">
      <dgm:prSet/>
      <dgm:spPr/>
      <dgm:t>
        <a:bodyPr/>
        <a:lstStyle/>
        <a:p>
          <a:r>
            <a:rPr lang="en-US" dirty="0" err="1"/>
            <a:t>Ligji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fuqi</a:t>
          </a:r>
          <a:r>
            <a:rPr lang="en-US" dirty="0"/>
            <a:t>, </a:t>
          </a:r>
          <a:r>
            <a:rPr lang="en-US" dirty="0" err="1"/>
            <a:t>nuk</a:t>
          </a:r>
          <a:r>
            <a:rPr lang="en-US" dirty="0"/>
            <a:t> </a:t>
          </a:r>
          <a:r>
            <a:rPr lang="en-US" dirty="0" err="1"/>
            <a:t>përjashton</a:t>
          </a:r>
          <a:r>
            <a:rPr lang="en-US" dirty="0"/>
            <a:t> </a:t>
          </a:r>
          <a:r>
            <a:rPr lang="en-US" dirty="0" err="1"/>
            <a:t>edhe</a:t>
          </a:r>
          <a:r>
            <a:rPr lang="en-US" dirty="0"/>
            <a:t> </a:t>
          </a:r>
          <a:r>
            <a:rPr lang="en-US" dirty="0" err="1"/>
            <a:t>mundësinë</a:t>
          </a:r>
          <a:r>
            <a:rPr lang="en-US" dirty="0"/>
            <a:t> </a:t>
          </a:r>
          <a:r>
            <a:rPr lang="en-US" dirty="0" err="1"/>
            <a:t>që</a:t>
          </a:r>
          <a:r>
            <a:rPr lang="en-US" dirty="0"/>
            <a:t> </a:t>
          </a:r>
          <a:r>
            <a:rPr lang="en-US" dirty="0" err="1"/>
            <a:t>një</a:t>
          </a:r>
          <a:r>
            <a:rPr lang="en-US" dirty="0"/>
            <a:t> </a:t>
          </a:r>
          <a:r>
            <a:rPr lang="en-US" dirty="0" err="1"/>
            <a:t>ose</a:t>
          </a:r>
          <a:r>
            <a:rPr lang="en-US" dirty="0"/>
            <a:t> </a:t>
          </a:r>
          <a:r>
            <a:rPr lang="en-US" dirty="0" err="1"/>
            <a:t>disa</a:t>
          </a:r>
          <a:r>
            <a:rPr lang="en-US" dirty="0"/>
            <a:t> </a:t>
          </a:r>
          <a:r>
            <a:rPr lang="en-US" dirty="0" err="1"/>
            <a:t>ortakë</a:t>
          </a:r>
          <a:r>
            <a:rPr lang="en-US" dirty="0"/>
            <a:t>, </a:t>
          </a:r>
          <a:r>
            <a:rPr lang="en-US" dirty="0" err="1"/>
            <a:t>që</a:t>
          </a:r>
          <a:r>
            <a:rPr lang="en-US" dirty="0"/>
            <a:t> </a:t>
          </a:r>
          <a:r>
            <a:rPr lang="en-US" dirty="0" err="1"/>
            <a:t>janë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minorancë</a:t>
          </a:r>
          <a:r>
            <a:rPr lang="en-US" dirty="0"/>
            <a:t>,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kërkojnë</a:t>
          </a:r>
          <a:r>
            <a:rPr lang="en-US" dirty="0"/>
            <a:t> </a:t>
          </a:r>
          <a:r>
            <a:rPr lang="en-US" dirty="0" err="1"/>
            <a:t>mbledhjen</a:t>
          </a:r>
          <a:r>
            <a:rPr lang="en-US" dirty="0"/>
            <a:t> e </a:t>
          </a:r>
          <a:r>
            <a:rPr lang="en-US" dirty="0" err="1"/>
            <a:t>asamblesë</a:t>
          </a:r>
          <a:r>
            <a:rPr lang="en-US" dirty="0"/>
            <a:t> </a:t>
          </a:r>
          <a:r>
            <a:rPr lang="en-US" dirty="0" err="1"/>
            <a:t>për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përjashtuar</a:t>
          </a:r>
          <a:r>
            <a:rPr lang="en-US" dirty="0"/>
            <a:t> </a:t>
          </a:r>
          <a:r>
            <a:rPr lang="en-US" dirty="0" err="1"/>
            <a:t>një</a:t>
          </a:r>
          <a:r>
            <a:rPr lang="en-US" dirty="0"/>
            <a:t> </a:t>
          </a:r>
          <a:r>
            <a:rPr lang="en-US" dirty="0" err="1"/>
            <a:t>ortaku</a:t>
          </a:r>
          <a:r>
            <a:rPr lang="en-US" dirty="0"/>
            <a:t> </a:t>
          </a:r>
          <a:r>
            <a:rPr lang="en-US" dirty="0" err="1"/>
            <a:t>mazhoritar</a:t>
          </a:r>
          <a:r>
            <a:rPr lang="en-US" dirty="0"/>
            <a:t>,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cili</a:t>
          </a:r>
          <a:r>
            <a:rPr lang="en-US" dirty="0"/>
            <a:t> </a:t>
          </a:r>
          <a:r>
            <a:rPr lang="en-US" dirty="0" err="1"/>
            <a:t>është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kushtet</a:t>
          </a:r>
          <a:r>
            <a:rPr lang="en-US" dirty="0"/>
            <a:t> e </a:t>
          </a:r>
          <a:r>
            <a:rPr lang="en-US" dirty="0" err="1"/>
            <a:t>nenit</a:t>
          </a:r>
          <a:r>
            <a:rPr lang="en-US" dirty="0"/>
            <a:t> 102. </a:t>
          </a:r>
        </a:p>
      </dgm:t>
    </dgm:pt>
    <dgm:pt modelId="{402715DA-17E4-4EE8-A9B6-E44433565661}" type="parTrans" cxnId="{EB98DEF3-697C-4999-A2B2-AEFD8A8225B2}">
      <dgm:prSet/>
      <dgm:spPr/>
      <dgm:t>
        <a:bodyPr/>
        <a:lstStyle/>
        <a:p>
          <a:endParaRPr lang="en-US"/>
        </a:p>
      </dgm:t>
    </dgm:pt>
    <dgm:pt modelId="{A5022073-769C-41CA-825C-5CFFD6BB418D}" type="sibTrans" cxnId="{EB98DEF3-697C-4999-A2B2-AEFD8A8225B2}">
      <dgm:prSet/>
      <dgm:spPr/>
      <dgm:t>
        <a:bodyPr/>
        <a:lstStyle/>
        <a:p>
          <a:endParaRPr lang="en-US"/>
        </a:p>
      </dgm:t>
    </dgm:pt>
    <dgm:pt modelId="{DCC85125-9DA4-4F3F-821B-DEC76608C9DB}">
      <dgm:prSet/>
      <dgm:spPr/>
      <dgm:t>
        <a:bodyPr/>
        <a:lstStyle/>
        <a:p>
          <a:r>
            <a:rPr lang="en-US" dirty="0" err="1"/>
            <a:t>Megjithatë</a:t>
          </a:r>
          <a:r>
            <a:rPr lang="en-US" dirty="0"/>
            <a:t> </a:t>
          </a:r>
          <a:r>
            <a:rPr lang="en-US" dirty="0" err="1"/>
            <a:t>përjashtimi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një</a:t>
          </a:r>
          <a:r>
            <a:rPr lang="en-US" dirty="0"/>
            <a:t> </a:t>
          </a:r>
          <a:r>
            <a:rPr lang="en-US" dirty="0" err="1"/>
            <a:t>ortaku</a:t>
          </a:r>
          <a:r>
            <a:rPr lang="en-US" dirty="0"/>
            <a:t> </a:t>
          </a:r>
          <a:r>
            <a:rPr lang="en-US" dirty="0" err="1"/>
            <a:t>mazhortar</a:t>
          </a:r>
          <a:r>
            <a:rPr lang="en-US" dirty="0"/>
            <a:t> </a:t>
          </a:r>
          <a:r>
            <a:rPr lang="en-US" dirty="0" err="1"/>
            <a:t>nga</a:t>
          </a:r>
          <a:r>
            <a:rPr lang="en-US" dirty="0"/>
            <a:t> </a:t>
          </a:r>
          <a:r>
            <a:rPr lang="en-US" dirty="0" err="1"/>
            <a:t>ortaku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pakicës</a:t>
          </a:r>
          <a:r>
            <a:rPr lang="en-US" dirty="0"/>
            <a:t> </a:t>
          </a:r>
          <a:r>
            <a:rPr lang="en-US" dirty="0" err="1"/>
            <a:t>është</a:t>
          </a:r>
          <a:r>
            <a:rPr lang="en-US" dirty="0"/>
            <a:t> </a:t>
          </a:r>
          <a:r>
            <a:rPr lang="en-US" dirty="0" err="1"/>
            <a:t>një</a:t>
          </a:r>
          <a:r>
            <a:rPr lang="en-US" dirty="0"/>
            <a:t> </a:t>
          </a:r>
          <a:r>
            <a:rPr lang="en-US" dirty="0" err="1"/>
            <a:t>koncept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cili</a:t>
          </a:r>
          <a:r>
            <a:rPr lang="en-US" dirty="0"/>
            <a:t> </a:t>
          </a:r>
          <a:r>
            <a:rPr lang="en-US" dirty="0" err="1"/>
            <a:t>vjen</a:t>
          </a:r>
          <a:r>
            <a:rPr lang="en-US" dirty="0"/>
            <a:t> ne </a:t>
          </a:r>
          <a:r>
            <a:rPr lang="en-US" dirty="0" err="1"/>
            <a:t>konflikt</a:t>
          </a:r>
          <a:r>
            <a:rPr lang="en-US" dirty="0"/>
            <a:t> me </a:t>
          </a:r>
          <a:r>
            <a:rPr lang="en-US" dirty="0" err="1"/>
            <a:t>parimin</a:t>
          </a:r>
          <a:r>
            <a:rPr lang="en-US" dirty="0"/>
            <a:t> e </a:t>
          </a:r>
          <a:r>
            <a:rPr lang="en-US" dirty="0" err="1"/>
            <a:t>meritokracisë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kontributet</a:t>
          </a:r>
          <a:r>
            <a:rPr lang="en-US" dirty="0"/>
            <a:t> e </a:t>
          </a:r>
          <a:r>
            <a:rPr lang="en-US" dirty="0" err="1"/>
            <a:t>kapitalit</a:t>
          </a:r>
          <a:r>
            <a:rPr lang="en-US" dirty="0"/>
            <a:t> </a:t>
          </a:r>
          <a:r>
            <a:rPr lang="en-US" dirty="0" err="1"/>
            <a:t>themeltar</a:t>
          </a:r>
          <a:r>
            <a:rPr lang="en-US" dirty="0"/>
            <a:t>,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drejtat</a:t>
          </a:r>
          <a:r>
            <a:rPr lang="en-US" dirty="0"/>
            <a:t> </a:t>
          </a:r>
          <a:r>
            <a:rPr lang="en-US" dirty="0" err="1"/>
            <a:t>që</a:t>
          </a:r>
          <a:r>
            <a:rPr lang="en-US" dirty="0"/>
            <a:t> </a:t>
          </a:r>
          <a:r>
            <a:rPr lang="en-US" dirty="0" err="1"/>
            <a:t>i</a:t>
          </a:r>
          <a:r>
            <a:rPr lang="en-US" dirty="0"/>
            <a:t> </a:t>
          </a:r>
          <a:r>
            <a:rPr lang="en-US" dirty="0" err="1"/>
            <a:t>jep</a:t>
          </a:r>
          <a:r>
            <a:rPr lang="en-US" dirty="0"/>
            <a:t> </a:t>
          </a:r>
          <a:r>
            <a:rPr lang="en-US" dirty="0" err="1"/>
            <a:t>kuota</a:t>
          </a:r>
          <a:r>
            <a:rPr lang="en-US" dirty="0"/>
            <a:t> </a:t>
          </a:r>
          <a:r>
            <a:rPr lang="en-US" dirty="0" err="1"/>
            <a:t>ortakut</a:t>
          </a:r>
          <a:r>
            <a:rPr lang="en-US" dirty="0"/>
            <a:t> </a:t>
          </a:r>
          <a:r>
            <a:rPr lang="en-US" dirty="0" err="1"/>
            <a:t>mazhoritar</a:t>
          </a:r>
          <a:r>
            <a:rPr lang="en-US" dirty="0"/>
            <a:t>, </a:t>
          </a:r>
          <a:r>
            <a:rPr lang="en-US" dirty="0" err="1"/>
            <a:t>organizimin</a:t>
          </a:r>
          <a:r>
            <a:rPr lang="en-US" dirty="0"/>
            <a:t> e </a:t>
          </a:r>
          <a:r>
            <a:rPr lang="en-US" dirty="0" err="1"/>
            <a:t>politikave</a:t>
          </a:r>
          <a:r>
            <a:rPr lang="en-US" dirty="0"/>
            <a:t> </a:t>
          </a:r>
          <a:r>
            <a:rPr lang="en-US" dirty="0" err="1"/>
            <a:t>tregtare</a:t>
          </a:r>
          <a:r>
            <a:rPr lang="en-US" dirty="0"/>
            <a:t> </a:t>
          </a:r>
          <a:r>
            <a:rPr lang="en-US" dirty="0" err="1"/>
            <a:t>të</a:t>
          </a:r>
          <a:r>
            <a:rPr lang="en-US" dirty="0"/>
            <a:t> </a:t>
          </a:r>
          <a:r>
            <a:rPr lang="en-US" dirty="0" err="1"/>
            <a:t>një</a:t>
          </a:r>
          <a:r>
            <a:rPr lang="en-US" dirty="0"/>
            <a:t> </a:t>
          </a:r>
          <a:r>
            <a:rPr lang="en-US" dirty="0" err="1"/>
            <a:t>shoqërie</a:t>
          </a:r>
          <a:r>
            <a:rPr lang="en-US" dirty="0"/>
            <a:t>, </a:t>
          </a:r>
          <a:r>
            <a:rPr lang="en-US" dirty="0" err="1"/>
            <a:t>si</a:t>
          </a:r>
          <a:r>
            <a:rPr lang="en-US" dirty="0"/>
            <a:t> </a:t>
          </a:r>
          <a:r>
            <a:rPr lang="en-US" dirty="0" err="1"/>
            <a:t>dhe</a:t>
          </a:r>
          <a:r>
            <a:rPr lang="en-US" dirty="0"/>
            <a:t> </a:t>
          </a:r>
          <a:r>
            <a:rPr lang="en-US" dirty="0" err="1"/>
            <a:t>lirinë</a:t>
          </a:r>
          <a:r>
            <a:rPr lang="en-US" dirty="0"/>
            <a:t> e </a:t>
          </a:r>
          <a:r>
            <a:rPr lang="en-US" dirty="0" err="1"/>
            <a:t>vendimmarrjes</a:t>
          </a:r>
          <a:r>
            <a:rPr lang="en-US" dirty="0"/>
            <a:t> </a:t>
          </a:r>
          <a:r>
            <a:rPr lang="en-US" dirty="0" err="1"/>
            <a:t>në</a:t>
          </a:r>
          <a:r>
            <a:rPr lang="en-US" dirty="0"/>
            <a:t> </a:t>
          </a:r>
          <a:r>
            <a:rPr lang="en-US" dirty="0" err="1"/>
            <a:t>shoqëri</a:t>
          </a:r>
          <a:r>
            <a:rPr lang="en-US" dirty="0"/>
            <a:t>.</a:t>
          </a:r>
        </a:p>
      </dgm:t>
    </dgm:pt>
    <dgm:pt modelId="{0BAC6B04-9B75-4A62-A36E-64F9F597DE1D}" type="parTrans" cxnId="{CCEB8398-7057-44D2-8012-6E4AB334A4EA}">
      <dgm:prSet/>
      <dgm:spPr/>
      <dgm:t>
        <a:bodyPr/>
        <a:lstStyle/>
        <a:p>
          <a:endParaRPr lang="en-US"/>
        </a:p>
      </dgm:t>
    </dgm:pt>
    <dgm:pt modelId="{D91A8BA4-E1A8-483E-ACD2-D7935503DEE6}" type="sibTrans" cxnId="{CCEB8398-7057-44D2-8012-6E4AB334A4EA}">
      <dgm:prSet/>
      <dgm:spPr/>
      <dgm:t>
        <a:bodyPr/>
        <a:lstStyle/>
        <a:p>
          <a:endParaRPr lang="en-US"/>
        </a:p>
      </dgm:t>
    </dgm:pt>
    <dgm:pt modelId="{EE3593E2-6E91-4456-AE77-57EAD3960C91}">
      <dgm:prSet/>
      <dgm:spPr/>
      <dgm:t>
        <a:bodyPr/>
        <a:lstStyle/>
        <a:p>
          <a:r>
            <a:rPr lang="en-US"/>
            <a:t>Shkaqet e arsyeshme në një rast të tillë duhet të vlerësohen në mënyrë shumë të ballancuar, pa cënuar të drejtët e sipërmarrjes, vullnetit dhe interesave ekonomike të ortakut mazhoritar për të cilin kërkohet përjashimi. </a:t>
          </a:r>
        </a:p>
      </dgm:t>
    </dgm:pt>
    <dgm:pt modelId="{6066B452-DB9A-46E2-8FC8-E4022D170A06}" type="parTrans" cxnId="{0AD3ACCB-C973-4E27-AB6C-9B3AB070AF4B}">
      <dgm:prSet/>
      <dgm:spPr/>
      <dgm:t>
        <a:bodyPr/>
        <a:lstStyle/>
        <a:p>
          <a:endParaRPr lang="en-US"/>
        </a:p>
      </dgm:t>
    </dgm:pt>
    <dgm:pt modelId="{AF07897B-022C-420B-8D16-4597D84DAE37}" type="sibTrans" cxnId="{0AD3ACCB-C973-4E27-AB6C-9B3AB070AF4B}">
      <dgm:prSet/>
      <dgm:spPr/>
      <dgm:t>
        <a:bodyPr/>
        <a:lstStyle/>
        <a:p>
          <a:endParaRPr lang="en-US"/>
        </a:p>
      </dgm:t>
    </dgm:pt>
    <dgm:pt modelId="{BECEC58B-5D2A-47DB-9DAD-B7E80E7DEF4B}">
      <dgm:prSet/>
      <dgm:spPr/>
      <dgm:t>
        <a:bodyPr/>
        <a:lstStyle/>
        <a:p>
          <a:r>
            <a:rPr lang="en-US"/>
            <a:t>Nj</a:t>
          </a:r>
          <a:r>
            <a:rPr lang="en-GB"/>
            <a:t>ë</a:t>
          </a:r>
          <a:r>
            <a:rPr lang="en-US"/>
            <a:t> rast i arsy</a:t>
          </a:r>
          <a:r>
            <a:rPr lang="en-GB"/>
            <a:t>ë</a:t>
          </a:r>
          <a:r>
            <a:rPr lang="en-US"/>
            <a:t>sh</a:t>
          </a:r>
          <a:r>
            <a:rPr lang="en-GB"/>
            <a:t>ë</a:t>
          </a:r>
          <a:r>
            <a:rPr lang="en-US"/>
            <a:t>m p</a:t>
          </a:r>
          <a:r>
            <a:rPr lang="en-GB"/>
            <a:t>ë</a:t>
          </a:r>
          <a:r>
            <a:rPr lang="en-US"/>
            <a:t>r p</a:t>
          </a:r>
          <a:r>
            <a:rPr lang="en-GB"/>
            <a:t>ë</a:t>
          </a:r>
          <a:r>
            <a:rPr lang="en-US"/>
            <a:t>rjashtimin e ortakut mazhoritar mund t</a:t>
          </a:r>
          <a:r>
            <a:rPr lang="en-GB"/>
            <a:t>ë</a:t>
          </a:r>
          <a:r>
            <a:rPr lang="en-US"/>
            <a:t> jet</a:t>
          </a:r>
          <a:r>
            <a:rPr lang="en-GB"/>
            <a:t>ë</a:t>
          </a:r>
          <a:r>
            <a:rPr lang="en-US"/>
            <a:t> kur ai shfaq nj</a:t>
          </a:r>
          <a:r>
            <a:rPr lang="en-GB"/>
            <a:t>ë</a:t>
          </a:r>
          <a:r>
            <a:rPr lang="en-US"/>
            <a:t> neglizhenc</a:t>
          </a:r>
          <a:r>
            <a:rPr lang="en-GB"/>
            <a:t>ë</a:t>
          </a:r>
          <a:r>
            <a:rPr lang="en-US"/>
            <a:t> apo humbje interesi p</a:t>
          </a:r>
          <a:r>
            <a:rPr lang="en-GB"/>
            <a:t>ë</a:t>
          </a:r>
          <a:r>
            <a:rPr lang="en-US"/>
            <a:t>r shoq</a:t>
          </a:r>
          <a:r>
            <a:rPr lang="en-GB"/>
            <a:t>ë</a:t>
          </a:r>
          <a:r>
            <a:rPr lang="en-US"/>
            <a:t>rin</a:t>
          </a:r>
          <a:r>
            <a:rPr lang="en-GB"/>
            <a:t>ë</a:t>
          </a:r>
          <a:r>
            <a:rPr lang="en-US"/>
            <a:t> tregtare, dhe m</a:t>
          </a:r>
          <a:r>
            <a:rPr lang="en-GB"/>
            <a:t>ë</a:t>
          </a:r>
          <a:r>
            <a:rPr lang="en-US"/>
            <a:t> veprimet e tij d</a:t>
          </a:r>
          <a:r>
            <a:rPr lang="en-GB"/>
            <a:t>ë</a:t>
          </a:r>
          <a:r>
            <a:rPr lang="en-US"/>
            <a:t>mton aktivitetin e shoq</a:t>
          </a:r>
          <a:r>
            <a:rPr lang="en-GB"/>
            <a:t>ë</a:t>
          </a:r>
          <a:r>
            <a:rPr lang="en-US"/>
            <a:t>ris</a:t>
          </a:r>
          <a:r>
            <a:rPr lang="en-GB"/>
            <a:t>ë</a:t>
          </a:r>
          <a:r>
            <a:rPr lang="en-US"/>
            <a:t>.</a:t>
          </a:r>
        </a:p>
      </dgm:t>
    </dgm:pt>
    <dgm:pt modelId="{5DF68BD7-B444-4078-B891-8FF6CF2FD3F1}" type="parTrans" cxnId="{E90B115A-8429-406C-9E89-6E7325E9C7F5}">
      <dgm:prSet/>
      <dgm:spPr/>
      <dgm:t>
        <a:bodyPr/>
        <a:lstStyle/>
        <a:p>
          <a:endParaRPr lang="en-US"/>
        </a:p>
      </dgm:t>
    </dgm:pt>
    <dgm:pt modelId="{5979577A-7AE0-4AA9-A8BB-D1429B49AAE7}" type="sibTrans" cxnId="{E90B115A-8429-406C-9E89-6E7325E9C7F5}">
      <dgm:prSet/>
      <dgm:spPr/>
      <dgm:t>
        <a:bodyPr/>
        <a:lstStyle/>
        <a:p>
          <a:endParaRPr lang="en-US"/>
        </a:p>
      </dgm:t>
    </dgm:pt>
    <dgm:pt modelId="{F8FCB917-AA3B-6545-BB06-82E66B0CAAAF}" type="pres">
      <dgm:prSet presAssocID="{5B045DD0-4323-4096-BE4A-3F3CA42D9864}" presName="vert0" presStyleCnt="0">
        <dgm:presLayoutVars>
          <dgm:dir/>
          <dgm:animOne val="branch"/>
          <dgm:animLvl val="lvl"/>
        </dgm:presLayoutVars>
      </dgm:prSet>
      <dgm:spPr/>
    </dgm:pt>
    <dgm:pt modelId="{F0F088F5-BF02-0F41-B30F-B9985BC83356}" type="pres">
      <dgm:prSet presAssocID="{D29BDBFE-5ACE-4B32-B812-742C2EAD4266}" presName="thickLine" presStyleLbl="alignNode1" presStyleIdx="0" presStyleCnt="4"/>
      <dgm:spPr/>
    </dgm:pt>
    <dgm:pt modelId="{CF713613-551A-1147-A712-33A898B00D6E}" type="pres">
      <dgm:prSet presAssocID="{D29BDBFE-5ACE-4B32-B812-742C2EAD4266}" presName="horz1" presStyleCnt="0"/>
      <dgm:spPr/>
    </dgm:pt>
    <dgm:pt modelId="{66C79340-A71E-0147-9F41-ECE15E2F329F}" type="pres">
      <dgm:prSet presAssocID="{D29BDBFE-5ACE-4B32-B812-742C2EAD4266}" presName="tx1" presStyleLbl="revTx" presStyleIdx="0" presStyleCnt="4"/>
      <dgm:spPr/>
    </dgm:pt>
    <dgm:pt modelId="{4080FD4A-B1F6-474C-92DA-D304937BC970}" type="pres">
      <dgm:prSet presAssocID="{D29BDBFE-5ACE-4B32-B812-742C2EAD4266}" presName="vert1" presStyleCnt="0"/>
      <dgm:spPr/>
    </dgm:pt>
    <dgm:pt modelId="{781066F0-90E0-034B-BFA2-04853BA7D1EA}" type="pres">
      <dgm:prSet presAssocID="{DCC85125-9DA4-4F3F-821B-DEC76608C9DB}" presName="thickLine" presStyleLbl="alignNode1" presStyleIdx="1" presStyleCnt="4"/>
      <dgm:spPr/>
    </dgm:pt>
    <dgm:pt modelId="{A4F32A3B-BB55-9243-A28B-2BB4D77DCAB5}" type="pres">
      <dgm:prSet presAssocID="{DCC85125-9DA4-4F3F-821B-DEC76608C9DB}" presName="horz1" presStyleCnt="0"/>
      <dgm:spPr/>
    </dgm:pt>
    <dgm:pt modelId="{D4922C7F-0641-4742-AAE4-70B27B4D89C7}" type="pres">
      <dgm:prSet presAssocID="{DCC85125-9DA4-4F3F-821B-DEC76608C9DB}" presName="tx1" presStyleLbl="revTx" presStyleIdx="1" presStyleCnt="4"/>
      <dgm:spPr/>
    </dgm:pt>
    <dgm:pt modelId="{CD647F35-5D41-C14E-9B57-23D1F27AA57A}" type="pres">
      <dgm:prSet presAssocID="{DCC85125-9DA4-4F3F-821B-DEC76608C9DB}" presName="vert1" presStyleCnt="0"/>
      <dgm:spPr/>
    </dgm:pt>
    <dgm:pt modelId="{19F20631-4210-9F4E-AE3B-8A39594242CA}" type="pres">
      <dgm:prSet presAssocID="{EE3593E2-6E91-4456-AE77-57EAD3960C91}" presName="thickLine" presStyleLbl="alignNode1" presStyleIdx="2" presStyleCnt="4"/>
      <dgm:spPr/>
    </dgm:pt>
    <dgm:pt modelId="{AE8910A7-22C6-F24E-8854-FCB86335B0AA}" type="pres">
      <dgm:prSet presAssocID="{EE3593E2-6E91-4456-AE77-57EAD3960C91}" presName="horz1" presStyleCnt="0"/>
      <dgm:spPr/>
    </dgm:pt>
    <dgm:pt modelId="{46429680-E84E-094D-818B-4C24B0295757}" type="pres">
      <dgm:prSet presAssocID="{EE3593E2-6E91-4456-AE77-57EAD3960C91}" presName="tx1" presStyleLbl="revTx" presStyleIdx="2" presStyleCnt="4"/>
      <dgm:spPr/>
    </dgm:pt>
    <dgm:pt modelId="{49C3F841-E71E-FA43-B9B9-F21DC8733427}" type="pres">
      <dgm:prSet presAssocID="{EE3593E2-6E91-4456-AE77-57EAD3960C91}" presName="vert1" presStyleCnt="0"/>
      <dgm:spPr/>
    </dgm:pt>
    <dgm:pt modelId="{FE02D9ED-07D3-8743-AF33-82B2F6304C80}" type="pres">
      <dgm:prSet presAssocID="{BECEC58B-5D2A-47DB-9DAD-B7E80E7DEF4B}" presName="thickLine" presStyleLbl="alignNode1" presStyleIdx="3" presStyleCnt="4"/>
      <dgm:spPr/>
    </dgm:pt>
    <dgm:pt modelId="{EC43CD1B-1D8D-7C46-9C1D-6D3FFA01C6EA}" type="pres">
      <dgm:prSet presAssocID="{BECEC58B-5D2A-47DB-9DAD-B7E80E7DEF4B}" presName="horz1" presStyleCnt="0"/>
      <dgm:spPr/>
    </dgm:pt>
    <dgm:pt modelId="{6B664E21-F4F5-DC4B-950A-141973430663}" type="pres">
      <dgm:prSet presAssocID="{BECEC58B-5D2A-47DB-9DAD-B7E80E7DEF4B}" presName="tx1" presStyleLbl="revTx" presStyleIdx="3" presStyleCnt="4"/>
      <dgm:spPr/>
    </dgm:pt>
    <dgm:pt modelId="{21C52CB6-5E3A-6A43-8270-C73E7EB9E112}" type="pres">
      <dgm:prSet presAssocID="{BECEC58B-5D2A-47DB-9DAD-B7E80E7DEF4B}" presName="vert1" presStyleCnt="0"/>
      <dgm:spPr/>
    </dgm:pt>
  </dgm:ptLst>
  <dgm:cxnLst>
    <dgm:cxn modelId="{995E7513-BD3B-794B-8745-03768D5C66C9}" type="presOf" srcId="{D29BDBFE-5ACE-4B32-B812-742C2EAD4266}" destId="{66C79340-A71E-0147-9F41-ECE15E2F329F}" srcOrd="0" destOrd="0" presId="urn:microsoft.com/office/officeart/2008/layout/LinedList"/>
    <dgm:cxn modelId="{7FC3AE40-877B-AE4F-AABE-5E9F4810E91A}" type="presOf" srcId="{EE3593E2-6E91-4456-AE77-57EAD3960C91}" destId="{46429680-E84E-094D-818B-4C24B0295757}" srcOrd="0" destOrd="0" presId="urn:microsoft.com/office/officeart/2008/layout/LinedList"/>
    <dgm:cxn modelId="{E90B115A-8429-406C-9E89-6E7325E9C7F5}" srcId="{5B045DD0-4323-4096-BE4A-3F3CA42D9864}" destId="{BECEC58B-5D2A-47DB-9DAD-B7E80E7DEF4B}" srcOrd="3" destOrd="0" parTransId="{5DF68BD7-B444-4078-B891-8FF6CF2FD3F1}" sibTransId="{5979577A-7AE0-4AA9-A8BB-D1429B49AAE7}"/>
    <dgm:cxn modelId="{2D58976D-066B-0049-A1EA-492B496EF700}" type="presOf" srcId="{5B045DD0-4323-4096-BE4A-3F3CA42D9864}" destId="{F8FCB917-AA3B-6545-BB06-82E66B0CAAAF}" srcOrd="0" destOrd="0" presId="urn:microsoft.com/office/officeart/2008/layout/LinedList"/>
    <dgm:cxn modelId="{7C9DDB73-7FFA-1E47-BDBE-75AA352995FB}" type="presOf" srcId="{BECEC58B-5D2A-47DB-9DAD-B7E80E7DEF4B}" destId="{6B664E21-F4F5-DC4B-950A-141973430663}" srcOrd="0" destOrd="0" presId="urn:microsoft.com/office/officeart/2008/layout/LinedList"/>
    <dgm:cxn modelId="{CCEB8398-7057-44D2-8012-6E4AB334A4EA}" srcId="{5B045DD0-4323-4096-BE4A-3F3CA42D9864}" destId="{DCC85125-9DA4-4F3F-821B-DEC76608C9DB}" srcOrd="1" destOrd="0" parTransId="{0BAC6B04-9B75-4A62-A36E-64F9F597DE1D}" sibTransId="{D91A8BA4-E1A8-483E-ACD2-D7935503DEE6}"/>
    <dgm:cxn modelId="{617009B7-60DE-7443-AF2A-5AD1EDF4D50C}" type="presOf" srcId="{DCC85125-9DA4-4F3F-821B-DEC76608C9DB}" destId="{D4922C7F-0641-4742-AAE4-70B27B4D89C7}" srcOrd="0" destOrd="0" presId="urn:microsoft.com/office/officeart/2008/layout/LinedList"/>
    <dgm:cxn modelId="{0AD3ACCB-C973-4E27-AB6C-9B3AB070AF4B}" srcId="{5B045DD0-4323-4096-BE4A-3F3CA42D9864}" destId="{EE3593E2-6E91-4456-AE77-57EAD3960C91}" srcOrd="2" destOrd="0" parTransId="{6066B452-DB9A-46E2-8FC8-E4022D170A06}" sibTransId="{AF07897B-022C-420B-8D16-4597D84DAE37}"/>
    <dgm:cxn modelId="{EB98DEF3-697C-4999-A2B2-AEFD8A8225B2}" srcId="{5B045DD0-4323-4096-BE4A-3F3CA42D9864}" destId="{D29BDBFE-5ACE-4B32-B812-742C2EAD4266}" srcOrd="0" destOrd="0" parTransId="{402715DA-17E4-4EE8-A9B6-E44433565661}" sibTransId="{A5022073-769C-41CA-825C-5CFFD6BB418D}"/>
    <dgm:cxn modelId="{7BDE8B47-8E70-5243-9F72-2A0AE64F8A46}" type="presParOf" srcId="{F8FCB917-AA3B-6545-BB06-82E66B0CAAAF}" destId="{F0F088F5-BF02-0F41-B30F-B9985BC83356}" srcOrd="0" destOrd="0" presId="urn:microsoft.com/office/officeart/2008/layout/LinedList"/>
    <dgm:cxn modelId="{90B3216A-A482-4946-B636-5306B89140D6}" type="presParOf" srcId="{F8FCB917-AA3B-6545-BB06-82E66B0CAAAF}" destId="{CF713613-551A-1147-A712-33A898B00D6E}" srcOrd="1" destOrd="0" presId="urn:microsoft.com/office/officeart/2008/layout/LinedList"/>
    <dgm:cxn modelId="{E3DD18FC-D903-184D-AC21-CA134BCEFF79}" type="presParOf" srcId="{CF713613-551A-1147-A712-33A898B00D6E}" destId="{66C79340-A71E-0147-9F41-ECE15E2F329F}" srcOrd="0" destOrd="0" presId="urn:microsoft.com/office/officeart/2008/layout/LinedList"/>
    <dgm:cxn modelId="{F36133F6-8A9C-F345-BC1D-115FEC3F364C}" type="presParOf" srcId="{CF713613-551A-1147-A712-33A898B00D6E}" destId="{4080FD4A-B1F6-474C-92DA-D304937BC970}" srcOrd="1" destOrd="0" presId="urn:microsoft.com/office/officeart/2008/layout/LinedList"/>
    <dgm:cxn modelId="{4275DC95-151D-114E-8B8F-5F8F045E00B0}" type="presParOf" srcId="{F8FCB917-AA3B-6545-BB06-82E66B0CAAAF}" destId="{781066F0-90E0-034B-BFA2-04853BA7D1EA}" srcOrd="2" destOrd="0" presId="urn:microsoft.com/office/officeart/2008/layout/LinedList"/>
    <dgm:cxn modelId="{5C7DEC60-E0B4-1645-BB3D-C4166830DB0B}" type="presParOf" srcId="{F8FCB917-AA3B-6545-BB06-82E66B0CAAAF}" destId="{A4F32A3B-BB55-9243-A28B-2BB4D77DCAB5}" srcOrd="3" destOrd="0" presId="urn:microsoft.com/office/officeart/2008/layout/LinedList"/>
    <dgm:cxn modelId="{6F8F0AC8-0D6D-E04D-9805-15834A07AE83}" type="presParOf" srcId="{A4F32A3B-BB55-9243-A28B-2BB4D77DCAB5}" destId="{D4922C7F-0641-4742-AAE4-70B27B4D89C7}" srcOrd="0" destOrd="0" presId="urn:microsoft.com/office/officeart/2008/layout/LinedList"/>
    <dgm:cxn modelId="{8E685D89-C60C-9846-9E42-5938EA1A2EA5}" type="presParOf" srcId="{A4F32A3B-BB55-9243-A28B-2BB4D77DCAB5}" destId="{CD647F35-5D41-C14E-9B57-23D1F27AA57A}" srcOrd="1" destOrd="0" presId="urn:microsoft.com/office/officeart/2008/layout/LinedList"/>
    <dgm:cxn modelId="{41934954-0CDB-8F44-A2AB-8CA1CE559551}" type="presParOf" srcId="{F8FCB917-AA3B-6545-BB06-82E66B0CAAAF}" destId="{19F20631-4210-9F4E-AE3B-8A39594242CA}" srcOrd="4" destOrd="0" presId="urn:microsoft.com/office/officeart/2008/layout/LinedList"/>
    <dgm:cxn modelId="{16E396F5-BF95-0B4E-90FA-9467F8C584E4}" type="presParOf" srcId="{F8FCB917-AA3B-6545-BB06-82E66B0CAAAF}" destId="{AE8910A7-22C6-F24E-8854-FCB86335B0AA}" srcOrd="5" destOrd="0" presId="urn:microsoft.com/office/officeart/2008/layout/LinedList"/>
    <dgm:cxn modelId="{46EB1A1B-75FA-7748-8108-197ED411D959}" type="presParOf" srcId="{AE8910A7-22C6-F24E-8854-FCB86335B0AA}" destId="{46429680-E84E-094D-818B-4C24B0295757}" srcOrd="0" destOrd="0" presId="urn:microsoft.com/office/officeart/2008/layout/LinedList"/>
    <dgm:cxn modelId="{2FDD84EC-C74C-6841-899C-D21EAEDED1D0}" type="presParOf" srcId="{AE8910A7-22C6-F24E-8854-FCB86335B0AA}" destId="{49C3F841-E71E-FA43-B9B9-F21DC8733427}" srcOrd="1" destOrd="0" presId="urn:microsoft.com/office/officeart/2008/layout/LinedList"/>
    <dgm:cxn modelId="{A7FFCAD9-C307-664C-97D1-019C76496BFB}" type="presParOf" srcId="{F8FCB917-AA3B-6545-BB06-82E66B0CAAAF}" destId="{FE02D9ED-07D3-8743-AF33-82B2F6304C80}" srcOrd="6" destOrd="0" presId="urn:microsoft.com/office/officeart/2008/layout/LinedList"/>
    <dgm:cxn modelId="{EB682D83-7A45-E145-864D-A31F8401D328}" type="presParOf" srcId="{F8FCB917-AA3B-6545-BB06-82E66B0CAAAF}" destId="{EC43CD1B-1D8D-7C46-9C1D-6D3FFA01C6EA}" srcOrd="7" destOrd="0" presId="urn:microsoft.com/office/officeart/2008/layout/LinedList"/>
    <dgm:cxn modelId="{6B32E703-B450-E54D-9510-F7A306D35D39}" type="presParOf" srcId="{EC43CD1B-1D8D-7C46-9C1D-6D3FFA01C6EA}" destId="{6B664E21-F4F5-DC4B-950A-141973430663}" srcOrd="0" destOrd="0" presId="urn:microsoft.com/office/officeart/2008/layout/LinedList"/>
    <dgm:cxn modelId="{A588C26E-5737-F148-A6EA-BEBC74D8C273}" type="presParOf" srcId="{EC43CD1B-1D8D-7C46-9C1D-6D3FFA01C6EA}" destId="{21C52CB6-5E3A-6A43-8270-C73E7EB9E112}" srcOrd="1" destOrd="0" presId="urn:microsoft.com/office/officeart/2008/layout/Lined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24091017-65CC-2741-8B16-C978B6ECF380}">
      <dsp:nvSpPr>
        <dsp:cNvPr id="0" name=""/>
        <dsp:cNvSpPr/>
      </dsp:nvSpPr>
      <dsp:spPr>
        <a:xfrm>
          <a:off x="0" y="0"/>
          <a:ext cx="10515600" cy="76531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/>
            <a:t>Sipas nenit 102, pg 1; në rast se:</a:t>
          </a:r>
        </a:p>
      </dsp:txBody>
      <dsp:txXfrm>
        <a:off x="37360" y="37360"/>
        <a:ext cx="10440880" cy="690597"/>
      </dsp:txXfrm>
    </dsp:sp>
    <dsp:sp modelId="{D632B452-DFE9-E94F-B2E7-222F4403D3DC}">
      <dsp:nvSpPr>
        <dsp:cNvPr id="0" name=""/>
        <dsp:cNvSpPr/>
      </dsp:nvSpPr>
      <dsp:spPr>
        <a:xfrm>
          <a:off x="0" y="973590"/>
          <a:ext cx="10515600" cy="107226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6670" rIns="149352" bIns="26670" numCol="1" spcCol="1270" anchor="t" anchorCtr="0">
          <a:noAutofit/>
        </a:bodyPr>
        <a:lstStyle/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i="1" kern="1200"/>
            <a:t>ortaku nuk ka shlyer kontributin e tij në shoqëri, sipas parashikimeve të statutit;</a:t>
          </a:r>
          <a:endParaRPr lang="en-US" sz="1600" kern="120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1600" i="1" kern="1200" dirty="0" err="1"/>
            <a:t>si</a:t>
          </a:r>
          <a:r>
            <a:rPr lang="en-US" sz="1600" i="1" kern="1200" dirty="0"/>
            <a:t> </a:t>
          </a:r>
          <a:r>
            <a:rPr lang="en-US" sz="1600" i="1" kern="1200" dirty="0" err="1"/>
            <a:t>dhe</a:t>
          </a:r>
          <a:r>
            <a:rPr lang="en-US" sz="1600" i="1" kern="1200" dirty="0"/>
            <a:t> </a:t>
          </a:r>
          <a:r>
            <a:rPr lang="en-US" sz="1600" i="1" kern="1200" dirty="0" err="1"/>
            <a:t>nëse</a:t>
          </a:r>
          <a:r>
            <a:rPr lang="en-US" sz="1600" i="1" kern="1200" dirty="0"/>
            <a:t> </a:t>
          </a:r>
          <a:r>
            <a:rPr lang="en-US" sz="1600" i="1" kern="1200" dirty="0" err="1"/>
            <a:t>ekzistojnë</a:t>
          </a:r>
          <a:r>
            <a:rPr lang="en-US" sz="1600" i="1" kern="1200" dirty="0"/>
            <a:t> </a:t>
          </a:r>
          <a:r>
            <a:rPr lang="en-US" sz="1600" i="1" kern="1200" dirty="0" err="1"/>
            <a:t>shkaqe</a:t>
          </a:r>
          <a:r>
            <a:rPr lang="en-US" sz="1600" i="1" kern="1200" dirty="0"/>
            <a:t> </a:t>
          </a:r>
          <a:r>
            <a:rPr lang="en-US" sz="1600" i="1" kern="1200" dirty="0" err="1"/>
            <a:t>të</a:t>
          </a:r>
          <a:r>
            <a:rPr lang="en-US" sz="1600" i="1" kern="1200" dirty="0"/>
            <a:t> </a:t>
          </a:r>
          <a:r>
            <a:rPr lang="en-US" sz="1600" i="1" kern="1200" dirty="0" err="1"/>
            <a:t>tjera</a:t>
          </a:r>
          <a:r>
            <a:rPr lang="en-US" sz="1600" i="1" kern="1200" dirty="0"/>
            <a:t> </a:t>
          </a:r>
          <a:r>
            <a:rPr lang="en-US" sz="1600" i="1" kern="1200" dirty="0" err="1"/>
            <a:t>të</a:t>
          </a:r>
          <a:r>
            <a:rPr lang="en-US" sz="1600" i="1" kern="1200" dirty="0"/>
            <a:t> </a:t>
          </a:r>
          <a:r>
            <a:rPr lang="en-US" sz="1600" i="1" kern="1200" dirty="0" err="1"/>
            <a:t>arsyeshme</a:t>
          </a:r>
          <a:r>
            <a:rPr lang="en-US" sz="1600" i="1" kern="1200" dirty="0"/>
            <a:t> </a:t>
          </a:r>
          <a:r>
            <a:rPr lang="en-US" sz="1600" i="1" kern="1200" dirty="0" err="1"/>
            <a:t>për</a:t>
          </a:r>
          <a:r>
            <a:rPr lang="en-US" sz="1600" i="1" kern="1200" dirty="0"/>
            <a:t> </a:t>
          </a:r>
          <a:r>
            <a:rPr lang="en-US" sz="1600" i="1" kern="1200" dirty="0" err="1"/>
            <a:t>të</a:t>
          </a:r>
          <a:r>
            <a:rPr lang="en-US" sz="1600" i="1" kern="1200" dirty="0"/>
            <a:t> </a:t>
          </a:r>
          <a:r>
            <a:rPr lang="en-US" sz="1600" i="1" kern="1200" dirty="0" err="1"/>
            <a:t>kërkuar</a:t>
          </a:r>
          <a:r>
            <a:rPr lang="en-US" sz="1600" i="1" kern="1200" dirty="0"/>
            <a:t> </a:t>
          </a:r>
          <a:r>
            <a:rPr lang="en-US" sz="1600" i="1" kern="1200" dirty="0" err="1"/>
            <a:t>përjashtimin</a:t>
          </a:r>
          <a:r>
            <a:rPr lang="en-US" sz="1600" i="1" kern="1200" dirty="0"/>
            <a:t> e </a:t>
          </a:r>
          <a:r>
            <a:rPr lang="en-US" sz="1600" i="1" kern="1200" dirty="0" err="1"/>
            <a:t>tij</a:t>
          </a:r>
          <a:r>
            <a:rPr lang="en-US" sz="1600" i="1" kern="1200" dirty="0"/>
            <a:t>.</a:t>
          </a:r>
          <a:endParaRPr lang="en-US" sz="1600" kern="1200" dirty="0"/>
        </a:p>
      </dsp:txBody>
      <dsp:txXfrm>
        <a:off x="0" y="973590"/>
        <a:ext cx="10515600" cy="1072260"/>
      </dsp:txXfrm>
    </dsp:sp>
    <dsp:sp modelId="{C18BB8F7-C22B-BC4E-A895-2BF154D1DE74}">
      <dsp:nvSpPr>
        <dsp:cNvPr id="0" name=""/>
        <dsp:cNvSpPr/>
      </dsp:nvSpPr>
      <dsp:spPr>
        <a:xfrm>
          <a:off x="0" y="1694681"/>
          <a:ext cx="10515600" cy="848997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80010" tIns="80010" rIns="80010" bIns="80010" numCol="1" spcCol="1270" anchor="ctr" anchorCtr="0">
          <a:noAutofit/>
        </a:bodyPr>
        <a:lstStyle/>
        <a:p>
          <a:pPr marL="0" lvl="0" indent="0" algn="l" defTabSz="9334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100" kern="1200" dirty="0" err="1"/>
            <a:t>Sipas</a:t>
          </a:r>
          <a:r>
            <a:rPr lang="en-US" sz="2100" kern="1200" dirty="0"/>
            <a:t> </a:t>
          </a:r>
          <a:r>
            <a:rPr lang="en-US" sz="2100" kern="1200" dirty="0" err="1"/>
            <a:t>parag</a:t>
          </a:r>
          <a:r>
            <a:rPr lang="en-US" sz="2100" kern="1200" dirty="0"/>
            <a:t> 2 t</a:t>
          </a:r>
          <a:r>
            <a:rPr lang="en-GB" sz="2100" kern="1200" dirty="0" err="1"/>
            <a:t>ë</a:t>
          </a:r>
          <a:r>
            <a:rPr lang="en-US" sz="2100" kern="1200" dirty="0"/>
            <a:t> </a:t>
          </a:r>
          <a:r>
            <a:rPr lang="en-US" sz="2100" kern="1200" dirty="0" err="1"/>
            <a:t>nenit</a:t>
          </a:r>
          <a:r>
            <a:rPr lang="en-US" sz="2100" kern="1200" dirty="0"/>
            <a:t> 102; </a:t>
          </a:r>
          <a:r>
            <a:rPr lang="en-US" sz="2100" kern="1200" dirty="0" err="1"/>
            <a:t>konsiderohen</a:t>
          </a:r>
          <a:r>
            <a:rPr lang="en-US" sz="2100" kern="1200" dirty="0"/>
            <a:t> </a:t>
          </a:r>
          <a:r>
            <a:rPr lang="en-US" sz="2100" kern="1200" dirty="0" err="1"/>
            <a:t>shkaqe</a:t>
          </a:r>
          <a:r>
            <a:rPr lang="en-US" sz="2100" kern="1200" dirty="0"/>
            <a:t> </a:t>
          </a:r>
          <a:r>
            <a:rPr lang="en-US" sz="2100" kern="1200" dirty="0" err="1"/>
            <a:t>të</a:t>
          </a:r>
          <a:r>
            <a:rPr lang="en-US" sz="2100" kern="1200" dirty="0"/>
            <a:t> </a:t>
          </a:r>
          <a:r>
            <a:rPr lang="en-US" sz="2100" kern="1200" dirty="0" err="1"/>
            <a:t>arsyeshme</a:t>
          </a:r>
          <a:r>
            <a:rPr lang="en-US" sz="2100" kern="1200" dirty="0"/>
            <a:t> </a:t>
          </a:r>
          <a:r>
            <a:rPr lang="en-US" sz="2100" kern="1200" dirty="0" err="1"/>
            <a:t>për</a:t>
          </a:r>
          <a:r>
            <a:rPr lang="en-US" sz="2100" kern="1200" dirty="0"/>
            <a:t> </a:t>
          </a:r>
          <a:r>
            <a:rPr lang="en-US" sz="2100" kern="1200" dirty="0" err="1"/>
            <a:t>përjashtimin</a:t>
          </a:r>
          <a:r>
            <a:rPr lang="en-US" sz="2100" kern="1200" dirty="0"/>
            <a:t> e </a:t>
          </a:r>
          <a:r>
            <a:rPr lang="en-US" sz="2100" kern="1200" dirty="0" err="1"/>
            <a:t>ortakut</a:t>
          </a:r>
          <a:r>
            <a:rPr lang="en-US" sz="2100" kern="1200" dirty="0"/>
            <a:t>, </a:t>
          </a:r>
          <a:r>
            <a:rPr lang="en-US" sz="2100" kern="1200" dirty="0" err="1"/>
            <a:t>sipas</a:t>
          </a:r>
          <a:r>
            <a:rPr lang="en-US" sz="2100" kern="1200" dirty="0"/>
            <a:t> </a:t>
          </a:r>
          <a:r>
            <a:rPr lang="en-US" sz="2100" kern="1200" dirty="0" err="1"/>
            <a:t>pikës</a:t>
          </a:r>
          <a:r>
            <a:rPr lang="en-US" sz="2100" kern="1200" dirty="0"/>
            <a:t> 1 </a:t>
          </a:r>
          <a:r>
            <a:rPr lang="en-US" sz="2100" kern="1200" dirty="0" err="1"/>
            <a:t>të</a:t>
          </a:r>
          <a:r>
            <a:rPr lang="en-US" sz="2100" kern="1200" dirty="0"/>
            <a:t> </a:t>
          </a:r>
          <a:r>
            <a:rPr lang="en-US" sz="2100" kern="1200" dirty="0" err="1"/>
            <a:t>këtij</a:t>
          </a:r>
          <a:r>
            <a:rPr lang="en-US" sz="2100" kern="1200" dirty="0"/>
            <a:t> </a:t>
          </a:r>
          <a:r>
            <a:rPr lang="en-US" sz="2100" kern="1200" dirty="0" err="1"/>
            <a:t>neni</a:t>
          </a:r>
          <a:r>
            <a:rPr lang="en-US" sz="2100" kern="1200" dirty="0"/>
            <a:t>, </a:t>
          </a:r>
          <a:r>
            <a:rPr lang="en-US" sz="2100" kern="1200" dirty="0" err="1"/>
            <a:t>por</a:t>
          </a:r>
          <a:r>
            <a:rPr lang="en-US" sz="2100" kern="1200" dirty="0"/>
            <a:t> pa u </a:t>
          </a:r>
          <a:r>
            <a:rPr lang="en-US" sz="2100" kern="1200" dirty="0" err="1"/>
            <a:t>kufizuar</a:t>
          </a:r>
          <a:r>
            <a:rPr lang="en-US" sz="2100" kern="1200" dirty="0"/>
            <a:t> </a:t>
          </a:r>
          <a:r>
            <a:rPr lang="en-US" sz="2100" kern="1200" dirty="0" err="1"/>
            <a:t>në</a:t>
          </a:r>
          <a:r>
            <a:rPr lang="en-US" sz="2100" kern="1200" dirty="0"/>
            <a:t> to, </a:t>
          </a:r>
          <a:r>
            <a:rPr lang="en-US" sz="2100" kern="1200" dirty="0" err="1"/>
            <a:t>rastet</a:t>
          </a:r>
          <a:r>
            <a:rPr lang="en-US" sz="2100" kern="1200" dirty="0"/>
            <a:t> </a:t>
          </a:r>
          <a:r>
            <a:rPr lang="en-US" sz="2100" kern="1200" dirty="0" err="1"/>
            <a:t>kur</a:t>
          </a:r>
          <a:r>
            <a:rPr lang="en-US" sz="2100" kern="1200" dirty="0"/>
            <a:t> </a:t>
          </a:r>
          <a:r>
            <a:rPr lang="en-US" sz="2100" kern="1200" dirty="0" err="1"/>
            <a:t>ortaku</a:t>
          </a:r>
          <a:r>
            <a:rPr lang="en-US" sz="2100" kern="1200" dirty="0"/>
            <a:t>:</a:t>
          </a:r>
        </a:p>
      </dsp:txBody>
      <dsp:txXfrm>
        <a:off x="41445" y="1736126"/>
        <a:ext cx="10432710" cy="766107"/>
      </dsp:txXfrm>
    </dsp:sp>
    <dsp:sp modelId="{35F0CA67-60E2-B14D-99A5-E1B40C125748}">
      <dsp:nvSpPr>
        <dsp:cNvPr id="0" name=""/>
        <dsp:cNvSpPr/>
      </dsp:nvSpPr>
      <dsp:spPr>
        <a:xfrm>
          <a:off x="0" y="2894848"/>
          <a:ext cx="10515600" cy="201257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33870" tIns="25400" rIns="142240" bIns="25400" numCol="1" spcCol="1270" anchor="t" anchorCtr="0">
          <a:noAutofit/>
        </a:bodyPr>
        <a:lstStyle/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i="1" kern="1200" dirty="0"/>
            <a:t>a) me </a:t>
          </a:r>
          <a:r>
            <a:rPr lang="en-US" sz="2000" i="1" kern="1200" dirty="0" err="1"/>
            <a:t>dashje</a:t>
          </a:r>
          <a:r>
            <a:rPr lang="en-US" sz="2000" i="1" kern="1200" dirty="0"/>
            <a:t> </a:t>
          </a:r>
          <a:r>
            <a:rPr lang="en-US" sz="2000" i="1" kern="1200" dirty="0" err="1"/>
            <a:t>ose</a:t>
          </a:r>
          <a:r>
            <a:rPr lang="en-US" sz="2000" i="1" kern="1200" dirty="0"/>
            <a:t> me </a:t>
          </a:r>
          <a:r>
            <a:rPr lang="en-US" sz="2000" i="1" kern="1200" dirty="0" err="1"/>
            <a:t>pakujdesi</a:t>
          </a:r>
          <a:r>
            <a:rPr lang="en-US" sz="2000" i="1" kern="1200" dirty="0"/>
            <a:t> </a:t>
          </a:r>
          <a:r>
            <a:rPr lang="en-US" sz="2000" i="1" kern="1200" dirty="0" err="1"/>
            <a:t>të</a:t>
          </a:r>
          <a:r>
            <a:rPr lang="en-US" sz="2000" i="1" kern="1200" dirty="0"/>
            <a:t> </a:t>
          </a:r>
          <a:r>
            <a:rPr lang="en-US" sz="2000" i="1" kern="1200" dirty="0" err="1"/>
            <a:t>rëndë</a:t>
          </a:r>
          <a:r>
            <a:rPr lang="en-US" sz="2000" i="1" kern="1200" dirty="0"/>
            <a:t> </a:t>
          </a:r>
          <a:r>
            <a:rPr lang="en-US" sz="2000" i="1" kern="1200" dirty="0" err="1"/>
            <a:t>i</a:t>
          </a:r>
          <a:r>
            <a:rPr lang="en-US" sz="2000" i="1" kern="1200" dirty="0"/>
            <a:t> </a:t>
          </a:r>
          <a:r>
            <a:rPr lang="en-US" sz="2000" i="1" kern="1200" dirty="0" err="1"/>
            <a:t>shkakton</a:t>
          </a:r>
          <a:r>
            <a:rPr lang="en-US" sz="2000" i="1" kern="1200" dirty="0"/>
            <a:t> </a:t>
          </a:r>
          <a:r>
            <a:rPr lang="en-US" sz="2000" i="1" kern="1200" dirty="0" err="1"/>
            <a:t>dëme</a:t>
          </a:r>
          <a:r>
            <a:rPr lang="en-US" sz="2000" i="1" kern="1200" dirty="0"/>
            <a:t> </a:t>
          </a:r>
          <a:r>
            <a:rPr lang="en-US" sz="2000" i="1" kern="1200" dirty="0" err="1"/>
            <a:t>shoqërisë</a:t>
          </a:r>
          <a:r>
            <a:rPr lang="en-US" sz="2000" i="1" kern="1200" dirty="0"/>
            <a:t> </a:t>
          </a:r>
          <a:r>
            <a:rPr lang="en-US" sz="2000" i="1" kern="1200" dirty="0" err="1"/>
            <a:t>ose</a:t>
          </a:r>
          <a:r>
            <a:rPr lang="en-US" sz="2000" i="1" kern="1200" dirty="0"/>
            <a:t> </a:t>
          </a:r>
          <a:r>
            <a:rPr lang="en-US" sz="2000" i="1" kern="1200" dirty="0" err="1"/>
            <a:t>ortakëve</a:t>
          </a:r>
          <a:r>
            <a:rPr lang="en-US" sz="2000" i="1" kern="1200" dirty="0"/>
            <a:t> </a:t>
          </a:r>
          <a:r>
            <a:rPr lang="en-US" sz="2000" i="1" kern="1200" dirty="0" err="1"/>
            <a:t>të</a:t>
          </a:r>
          <a:r>
            <a:rPr lang="en-US" sz="2000" i="1" kern="1200" dirty="0"/>
            <a:t> </a:t>
          </a:r>
          <a:r>
            <a:rPr lang="en-US" sz="2000" i="1" kern="1200" dirty="0" err="1"/>
            <a:t>tjerë</a:t>
          </a:r>
          <a:r>
            <a:rPr lang="en-US" sz="2000" i="1" kern="1200" dirty="0"/>
            <a:t>;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i="1" kern="1200" dirty="0"/>
            <a:t>b) me </a:t>
          </a:r>
          <a:r>
            <a:rPr lang="en-US" sz="2000" i="1" kern="1200" dirty="0" err="1"/>
            <a:t>dashje</a:t>
          </a:r>
          <a:r>
            <a:rPr lang="en-US" sz="2000" i="1" kern="1200" dirty="0"/>
            <a:t> apo me </a:t>
          </a:r>
          <a:r>
            <a:rPr lang="en-US" sz="2000" i="1" kern="1200" dirty="0" err="1"/>
            <a:t>pakujdesi</a:t>
          </a:r>
          <a:r>
            <a:rPr lang="en-US" sz="2000" i="1" kern="1200" dirty="0"/>
            <a:t> </a:t>
          </a:r>
          <a:r>
            <a:rPr lang="en-US" sz="2000" i="1" kern="1200" dirty="0" err="1"/>
            <a:t>të</a:t>
          </a:r>
          <a:r>
            <a:rPr lang="en-US" sz="2000" i="1" kern="1200" dirty="0"/>
            <a:t> </a:t>
          </a:r>
          <a:r>
            <a:rPr lang="en-US" sz="2000" i="1" kern="1200" dirty="0" err="1"/>
            <a:t>rëndë</a:t>
          </a:r>
          <a:r>
            <a:rPr lang="en-US" sz="2000" i="1" kern="1200" dirty="0"/>
            <a:t> </a:t>
          </a:r>
          <a:r>
            <a:rPr lang="en-US" sz="2000" i="1" kern="1200" dirty="0" err="1"/>
            <a:t>shkel</a:t>
          </a:r>
          <a:r>
            <a:rPr lang="en-US" sz="2000" i="1" kern="1200" dirty="0"/>
            <a:t> </a:t>
          </a:r>
          <a:r>
            <a:rPr lang="en-US" sz="2000" i="1" kern="1200" dirty="0" err="1"/>
            <a:t>statutin</a:t>
          </a:r>
          <a:r>
            <a:rPr lang="en-US" sz="2000" i="1" kern="1200" dirty="0"/>
            <a:t> </a:t>
          </a:r>
          <a:r>
            <a:rPr lang="en-US" sz="2000" i="1" kern="1200" dirty="0" err="1"/>
            <a:t>ose</a:t>
          </a:r>
          <a:r>
            <a:rPr lang="en-US" sz="2000" i="1" kern="1200" dirty="0"/>
            <a:t> </a:t>
          </a:r>
          <a:r>
            <a:rPr lang="en-US" sz="2000" i="1" kern="1200" dirty="0" err="1"/>
            <a:t>detyrimet</a:t>
          </a:r>
          <a:r>
            <a:rPr lang="en-US" sz="2000" i="1" kern="1200" dirty="0"/>
            <a:t> e </a:t>
          </a:r>
          <a:r>
            <a:rPr lang="en-US" sz="2000" i="1" kern="1200" dirty="0" err="1"/>
            <a:t>përcaktuara</a:t>
          </a:r>
          <a:r>
            <a:rPr lang="en-US" sz="2000" i="1" kern="1200" dirty="0"/>
            <a:t> me </a:t>
          </a:r>
          <a:r>
            <a:rPr lang="en-US" sz="2000" i="1" kern="1200" dirty="0" err="1"/>
            <a:t>ligj</a:t>
          </a:r>
          <a:r>
            <a:rPr lang="en-US" sz="2000" i="1" kern="1200" dirty="0"/>
            <a:t>;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i="1" kern="1200" dirty="0"/>
            <a:t>c) </a:t>
          </a:r>
          <a:r>
            <a:rPr lang="en-US" sz="2000" i="1" kern="1200" dirty="0" err="1"/>
            <a:t>përfshihet</a:t>
          </a:r>
          <a:r>
            <a:rPr lang="en-US" sz="2000" i="1" kern="1200" dirty="0"/>
            <a:t> </a:t>
          </a:r>
          <a:r>
            <a:rPr lang="en-US" sz="2000" i="1" kern="1200" dirty="0" err="1"/>
            <a:t>në</a:t>
          </a:r>
          <a:r>
            <a:rPr lang="en-US" sz="2000" i="1" kern="1200" dirty="0"/>
            <a:t> </a:t>
          </a:r>
          <a:r>
            <a:rPr lang="en-US" sz="2000" i="1" kern="1200" dirty="0" err="1"/>
            <a:t>veprime</a:t>
          </a:r>
          <a:r>
            <a:rPr lang="en-US" sz="2000" i="1" kern="1200" dirty="0"/>
            <a:t>, </a:t>
          </a:r>
          <a:r>
            <a:rPr lang="en-US" sz="2000" i="1" kern="1200" dirty="0" err="1"/>
            <a:t>të</a:t>
          </a:r>
          <a:r>
            <a:rPr lang="en-US" sz="2000" i="1" kern="1200" dirty="0"/>
            <a:t> </a:t>
          </a:r>
          <a:r>
            <a:rPr lang="en-US" sz="2000" i="1" kern="1200" dirty="0" err="1"/>
            <a:t>cilat</a:t>
          </a:r>
          <a:r>
            <a:rPr lang="en-US" sz="2000" i="1" kern="1200" dirty="0"/>
            <a:t> e </a:t>
          </a:r>
          <a:r>
            <a:rPr lang="en-US" sz="2000" i="1" kern="1200" dirty="0" err="1"/>
            <a:t>bëjnë</a:t>
          </a:r>
          <a:r>
            <a:rPr lang="en-US" sz="2000" i="1" kern="1200" dirty="0"/>
            <a:t> </a:t>
          </a:r>
          <a:r>
            <a:rPr lang="en-US" sz="2000" i="1" kern="1200" dirty="0" err="1"/>
            <a:t>të</a:t>
          </a:r>
          <a:r>
            <a:rPr lang="en-US" sz="2000" i="1" kern="1200" dirty="0"/>
            <a:t> </a:t>
          </a:r>
          <a:r>
            <a:rPr lang="en-US" sz="2000" i="1" kern="1200" dirty="0" err="1"/>
            <a:t>pamundur</a:t>
          </a:r>
          <a:r>
            <a:rPr lang="en-US" sz="2000" i="1" kern="1200" dirty="0"/>
            <a:t> </a:t>
          </a:r>
          <a:r>
            <a:rPr lang="en-US" sz="2000" i="1" kern="1200" dirty="0" err="1"/>
            <a:t>vazhdimin</a:t>
          </a:r>
          <a:r>
            <a:rPr lang="en-US" sz="2000" i="1" kern="1200" dirty="0"/>
            <a:t> e </a:t>
          </a:r>
          <a:r>
            <a:rPr lang="en-US" sz="2000" i="1" kern="1200" dirty="0" err="1"/>
            <a:t>marrëdhënieve</a:t>
          </a:r>
          <a:r>
            <a:rPr lang="en-US" sz="2000" i="1" kern="1200" dirty="0"/>
            <a:t> midis </a:t>
          </a:r>
          <a:r>
            <a:rPr lang="en-US" sz="2000" i="1" kern="1200" dirty="0" err="1"/>
            <a:t>shoqërisë</a:t>
          </a:r>
          <a:r>
            <a:rPr lang="en-US" sz="2000" i="1" kern="1200" dirty="0"/>
            <a:t> </a:t>
          </a:r>
          <a:r>
            <a:rPr lang="en-US" sz="2000" i="1" kern="1200" dirty="0" err="1"/>
            <a:t>tregtare</a:t>
          </a:r>
          <a:r>
            <a:rPr lang="en-US" sz="2000" i="1" kern="1200" dirty="0"/>
            <a:t> </a:t>
          </a:r>
          <a:r>
            <a:rPr lang="en-US" sz="2000" i="1" kern="1200" dirty="0" err="1"/>
            <a:t>dhe</a:t>
          </a:r>
          <a:r>
            <a:rPr lang="en-US" sz="2000" i="1" kern="1200" dirty="0"/>
            <a:t> </a:t>
          </a:r>
          <a:r>
            <a:rPr lang="en-US" sz="2000" i="1" kern="1200" dirty="0" err="1"/>
            <a:t>ortakut</a:t>
          </a:r>
          <a:r>
            <a:rPr lang="en-US" sz="2000" i="1" kern="1200" dirty="0"/>
            <a:t>; </a:t>
          </a:r>
          <a:r>
            <a:rPr lang="en-US" sz="2000" i="1" kern="1200" dirty="0" err="1"/>
            <a:t>ose</a:t>
          </a:r>
          <a:r>
            <a:rPr lang="en-US" sz="2000" i="1" kern="1200" dirty="0"/>
            <a:t>; </a:t>
          </a:r>
          <a:endParaRPr lang="en-US" sz="2000" kern="1200" dirty="0"/>
        </a:p>
        <a:p>
          <a:pPr marL="228600" lvl="1" indent="-228600" algn="l" defTabSz="889000">
            <a:lnSpc>
              <a:spcPct val="90000"/>
            </a:lnSpc>
            <a:spcBef>
              <a:spcPct val="0"/>
            </a:spcBef>
            <a:spcAft>
              <a:spcPct val="20000"/>
            </a:spcAft>
            <a:buChar char="•"/>
          </a:pPr>
          <a:r>
            <a:rPr lang="en-US" sz="2000" i="1" kern="1200" dirty="0" err="1"/>
            <a:t>ç</a:t>
          </a:r>
          <a:r>
            <a:rPr lang="en-US" sz="2000" i="1" kern="1200" dirty="0"/>
            <a:t>) me </a:t>
          </a:r>
          <a:r>
            <a:rPr lang="en-US" sz="2000" i="1" kern="1200" dirty="0" err="1"/>
            <a:t>veprimet</a:t>
          </a:r>
          <a:r>
            <a:rPr lang="en-US" sz="2000" i="1" kern="1200" dirty="0"/>
            <a:t> e </a:t>
          </a:r>
          <a:r>
            <a:rPr lang="en-US" sz="2000" i="1" kern="1200" dirty="0" err="1"/>
            <a:t>tij</a:t>
          </a:r>
          <a:r>
            <a:rPr lang="en-US" sz="2000" i="1" kern="1200" dirty="0"/>
            <a:t> </a:t>
          </a:r>
          <a:r>
            <a:rPr lang="en-US" sz="2000" i="1" kern="1200" dirty="0" err="1"/>
            <a:t>dëmton</a:t>
          </a:r>
          <a:r>
            <a:rPr lang="en-US" sz="2000" i="1" kern="1200" dirty="0"/>
            <a:t> </a:t>
          </a:r>
          <a:r>
            <a:rPr lang="en-US" sz="2000" i="1" kern="1200" dirty="0" err="1"/>
            <a:t>ose</a:t>
          </a:r>
          <a:r>
            <a:rPr lang="en-US" sz="2000" i="1" kern="1200" dirty="0"/>
            <a:t> </a:t>
          </a:r>
          <a:r>
            <a:rPr lang="en-US" sz="2000" i="1" kern="1200" dirty="0" err="1"/>
            <a:t>pengon</a:t>
          </a:r>
          <a:r>
            <a:rPr lang="en-US" sz="2000" i="1" kern="1200" dirty="0"/>
            <a:t> </a:t>
          </a:r>
          <a:r>
            <a:rPr lang="en-US" sz="2000" i="1" kern="1200" dirty="0" err="1"/>
            <a:t>ndjeshëm</a:t>
          </a:r>
          <a:r>
            <a:rPr lang="en-US" sz="2000" i="1" kern="1200" dirty="0"/>
            <a:t> </a:t>
          </a:r>
          <a:r>
            <a:rPr lang="en-US" sz="2000" i="1" kern="1200" dirty="0" err="1"/>
            <a:t>veprimtarinë</a:t>
          </a:r>
          <a:r>
            <a:rPr lang="en-US" sz="2000" i="1" kern="1200" dirty="0"/>
            <a:t> </a:t>
          </a:r>
          <a:r>
            <a:rPr lang="en-US" sz="2000" i="1" kern="1200" dirty="0" err="1"/>
            <a:t>tregtare</a:t>
          </a:r>
          <a:r>
            <a:rPr lang="en-US" sz="2000" i="1" kern="1200" dirty="0"/>
            <a:t> </a:t>
          </a:r>
          <a:r>
            <a:rPr lang="en-US" sz="2000" i="1" kern="1200" dirty="0" err="1"/>
            <a:t>të</a:t>
          </a:r>
          <a:r>
            <a:rPr lang="en-US" sz="2000" i="1" kern="1200" dirty="0"/>
            <a:t> </a:t>
          </a:r>
          <a:r>
            <a:rPr lang="en-US" sz="2000" i="1" kern="1200" dirty="0" err="1"/>
            <a:t>shoqërisë</a:t>
          </a:r>
          <a:r>
            <a:rPr lang="en-US" sz="2000" kern="1200" dirty="0"/>
            <a:t>. </a:t>
          </a:r>
        </a:p>
      </dsp:txBody>
      <dsp:txXfrm>
        <a:off x="0" y="2894848"/>
        <a:ext cx="10515600" cy="201257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F1AA5D0-D33B-1C45-9408-12B5EEDF3C22}">
      <dsp:nvSpPr>
        <dsp:cNvPr id="0" name=""/>
        <dsp:cNvSpPr/>
      </dsp:nvSpPr>
      <dsp:spPr>
        <a:xfrm>
          <a:off x="0" y="0"/>
          <a:ext cx="6858000" cy="0"/>
        </a:xfrm>
        <a:prstGeom prst="lin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4E07DDD-5CC6-C94C-A16D-EED4FDA4E632}">
      <dsp:nvSpPr>
        <dsp:cNvPr id="0" name=""/>
        <dsp:cNvSpPr/>
      </dsp:nvSpPr>
      <dsp:spPr>
        <a:xfrm>
          <a:off x="0" y="0"/>
          <a:ext cx="6858000" cy="1190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Procedura për përjashtimin e ortakut fillon ne Asamblenë e Ortakëve të shoqërisë.</a:t>
          </a:r>
        </a:p>
      </dsp:txBody>
      <dsp:txXfrm>
        <a:off x="0" y="0"/>
        <a:ext cx="6858000" cy="1190217"/>
      </dsp:txXfrm>
    </dsp:sp>
    <dsp:sp modelId="{91189920-B29E-0645-85D1-3092BA8F6E51}">
      <dsp:nvSpPr>
        <dsp:cNvPr id="0" name=""/>
        <dsp:cNvSpPr/>
      </dsp:nvSpPr>
      <dsp:spPr>
        <a:xfrm>
          <a:off x="0" y="1190217"/>
          <a:ext cx="6858000" cy="0"/>
        </a:xfrm>
        <a:prstGeom prst="lin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3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541361C-F13A-0646-A5BA-D6D721DB3DE5}">
      <dsp:nvSpPr>
        <dsp:cNvPr id="0" name=""/>
        <dsp:cNvSpPr/>
      </dsp:nvSpPr>
      <dsp:spPr>
        <a:xfrm>
          <a:off x="0" y="1190217"/>
          <a:ext cx="6858000" cy="1190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Asambleja</a:t>
          </a:r>
          <a:r>
            <a:rPr lang="en-US" sz="1800" kern="1200" dirty="0"/>
            <a:t> e </a:t>
          </a:r>
          <a:r>
            <a:rPr lang="en-US" sz="1800" kern="1200" dirty="0" err="1"/>
            <a:t>ortakëve</a:t>
          </a:r>
          <a:r>
            <a:rPr lang="en-US" sz="1800" kern="1200" dirty="0"/>
            <a:t>, ka </a:t>
          </a:r>
          <a:r>
            <a:rPr lang="en-US" sz="1800" kern="1200" dirty="0" err="1"/>
            <a:t>vetëm</a:t>
          </a:r>
          <a:r>
            <a:rPr lang="en-US" sz="1800" kern="1200" dirty="0"/>
            <a:t> </a:t>
          </a:r>
          <a:r>
            <a:rPr lang="en-US" sz="1800" kern="1200" dirty="0" err="1"/>
            <a:t>të</a:t>
          </a:r>
          <a:r>
            <a:rPr lang="en-US" sz="1800" kern="1200" dirty="0"/>
            <a:t> </a:t>
          </a:r>
          <a:r>
            <a:rPr lang="en-US" sz="1800" kern="1200" dirty="0" err="1"/>
            <a:t>drejtën</a:t>
          </a:r>
          <a:r>
            <a:rPr lang="en-US" sz="1800" kern="1200" dirty="0"/>
            <a:t> </a:t>
          </a:r>
          <a:r>
            <a:rPr lang="en-US" sz="1800" kern="1200" dirty="0" err="1"/>
            <a:t>për</a:t>
          </a:r>
          <a:r>
            <a:rPr lang="en-US" sz="1800" kern="1200" dirty="0"/>
            <a:t> </a:t>
          </a:r>
          <a:r>
            <a:rPr lang="en-US" sz="1800" kern="1200" dirty="0" err="1"/>
            <a:t>të</a:t>
          </a:r>
          <a:r>
            <a:rPr lang="en-US" sz="1800" kern="1200" dirty="0"/>
            <a:t> </a:t>
          </a:r>
          <a:r>
            <a:rPr lang="en-US" sz="1800" kern="1200" dirty="0" err="1"/>
            <a:t>iniciuar</a:t>
          </a:r>
          <a:r>
            <a:rPr lang="en-US" sz="1800" kern="1200" dirty="0"/>
            <a:t> </a:t>
          </a:r>
          <a:r>
            <a:rPr lang="en-US" sz="1800" kern="1200" dirty="0" err="1"/>
            <a:t>procedurën</a:t>
          </a:r>
          <a:r>
            <a:rPr lang="en-US" sz="1800" kern="1200" dirty="0"/>
            <a:t> e </a:t>
          </a:r>
          <a:r>
            <a:rPr lang="en-US" sz="1800" kern="1200" dirty="0" err="1"/>
            <a:t>përjashtimit</a:t>
          </a:r>
          <a:r>
            <a:rPr lang="en-US" sz="1800" kern="1200" dirty="0"/>
            <a:t> </a:t>
          </a:r>
          <a:r>
            <a:rPr lang="en-US" sz="1800" kern="1200" dirty="0" err="1"/>
            <a:t>të</a:t>
          </a:r>
          <a:r>
            <a:rPr lang="en-US" sz="1800" kern="1200" dirty="0"/>
            <a:t> </a:t>
          </a:r>
          <a:r>
            <a:rPr lang="en-US" sz="1800" kern="1200" dirty="0" err="1"/>
            <a:t>ortakut</a:t>
          </a:r>
          <a:r>
            <a:rPr lang="en-US" sz="1800" kern="1200" dirty="0"/>
            <a:t> duke </a:t>
          </a:r>
          <a:r>
            <a:rPr lang="en-US" sz="1800" kern="1200" dirty="0" err="1"/>
            <a:t>marrë</a:t>
          </a:r>
          <a:r>
            <a:rPr lang="en-US" sz="1800" kern="1200" dirty="0"/>
            <a:t> </a:t>
          </a:r>
          <a:r>
            <a:rPr lang="en-US" sz="1800" kern="1200" dirty="0" err="1"/>
            <a:t>vendimin</a:t>
          </a:r>
          <a:r>
            <a:rPr lang="en-US" sz="1800" kern="1200" dirty="0"/>
            <a:t> </a:t>
          </a:r>
          <a:r>
            <a:rPr lang="en-US" sz="1800" kern="1200" dirty="0" err="1"/>
            <a:t>për</a:t>
          </a:r>
          <a:r>
            <a:rPr lang="en-US" sz="1800" kern="1200" dirty="0"/>
            <a:t> </a:t>
          </a:r>
          <a:r>
            <a:rPr lang="en-US" sz="1800" kern="1200" dirty="0" err="1"/>
            <a:t>të</a:t>
          </a:r>
          <a:r>
            <a:rPr lang="en-US" sz="1800" kern="1200" dirty="0"/>
            <a:t> </a:t>
          </a:r>
          <a:r>
            <a:rPr lang="en-US" sz="1800" kern="1200" dirty="0" err="1"/>
            <a:t>ngritur</a:t>
          </a:r>
          <a:r>
            <a:rPr lang="en-US" sz="1800" kern="1200" dirty="0"/>
            <a:t> </a:t>
          </a:r>
          <a:r>
            <a:rPr lang="en-US" sz="1800" kern="1200" dirty="0" err="1"/>
            <a:t>padinë</a:t>
          </a:r>
          <a:r>
            <a:rPr lang="en-US" sz="1800" kern="1200" dirty="0"/>
            <a:t> </a:t>
          </a:r>
          <a:r>
            <a:rPr lang="en-US" sz="1800" kern="1200" dirty="0" err="1"/>
            <a:t>në</a:t>
          </a:r>
          <a:r>
            <a:rPr lang="en-US" sz="1800" kern="1200" dirty="0"/>
            <a:t> </a:t>
          </a:r>
          <a:r>
            <a:rPr lang="en-US" sz="1800" kern="1200" dirty="0" err="1"/>
            <a:t>gjykatë</a:t>
          </a:r>
          <a:r>
            <a:rPr lang="en-US" sz="1800" kern="1200" dirty="0"/>
            <a:t>, </a:t>
          </a:r>
          <a:r>
            <a:rPr lang="en-US" sz="1800" kern="1200" dirty="0" err="1"/>
            <a:t>dhe</a:t>
          </a:r>
          <a:r>
            <a:rPr lang="en-US" sz="1800" kern="1200" dirty="0"/>
            <a:t> </a:t>
          </a:r>
          <a:r>
            <a:rPr lang="en-US" sz="1800" kern="1200" dirty="0" err="1"/>
            <a:t>pastaj</a:t>
          </a:r>
          <a:r>
            <a:rPr lang="en-US" sz="1800" kern="1200" dirty="0"/>
            <a:t> </a:t>
          </a:r>
          <a:r>
            <a:rPr lang="en-US" sz="1800" kern="1200" dirty="0" err="1"/>
            <a:t>ky</a:t>
          </a:r>
          <a:r>
            <a:rPr lang="en-US" sz="1800" kern="1200" dirty="0"/>
            <a:t> </a:t>
          </a:r>
          <a:r>
            <a:rPr lang="en-US" sz="1800" kern="1200" dirty="0" err="1"/>
            <a:t>proces</a:t>
          </a:r>
          <a:r>
            <a:rPr lang="en-US" sz="1800" kern="1200" dirty="0"/>
            <a:t> </a:t>
          </a:r>
          <a:r>
            <a:rPr lang="en-US" sz="1800" kern="1200" dirty="0" err="1"/>
            <a:t>finalizohet</a:t>
          </a:r>
          <a:r>
            <a:rPr lang="en-US" sz="1800" kern="1200" dirty="0"/>
            <a:t> ne </a:t>
          </a:r>
          <a:r>
            <a:rPr lang="en-US" sz="1800" kern="1200" dirty="0" err="1"/>
            <a:t>gjykatë</a:t>
          </a:r>
          <a:r>
            <a:rPr lang="en-US" sz="1800" kern="1200" dirty="0"/>
            <a:t>. </a:t>
          </a:r>
        </a:p>
      </dsp:txBody>
      <dsp:txXfrm>
        <a:off x="0" y="1190217"/>
        <a:ext cx="6858000" cy="1190217"/>
      </dsp:txXfrm>
    </dsp:sp>
    <dsp:sp modelId="{0A4847AA-104F-FB40-9A4A-DA82A5FD19D7}">
      <dsp:nvSpPr>
        <dsp:cNvPr id="0" name=""/>
        <dsp:cNvSpPr/>
      </dsp:nvSpPr>
      <dsp:spPr>
        <a:xfrm>
          <a:off x="0" y="2380435"/>
          <a:ext cx="6858000" cy="0"/>
        </a:xfrm>
        <a:prstGeom prst="lin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4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71093CE4-ADEF-AD44-800E-914E3E64E26A}">
      <dsp:nvSpPr>
        <dsp:cNvPr id="0" name=""/>
        <dsp:cNvSpPr/>
      </dsp:nvSpPr>
      <dsp:spPr>
        <a:xfrm>
          <a:off x="0" y="2380435"/>
          <a:ext cx="6858000" cy="1190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b="1" kern="1200"/>
            <a:t>Shumica e nevojëshme për marrjen e vendimit</a:t>
          </a:r>
          <a:endParaRPr lang="en-US" sz="1800" kern="1200"/>
        </a:p>
      </dsp:txBody>
      <dsp:txXfrm>
        <a:off x="0" y="2380435"/>
        <a:ext cx="6858000" cy="1190217"/>
      </dsp:txXfrm>
    </dsp:sp>
    <dsp:sp modelId="{BF21A5FD-71FD-F248-8936-FE6ED19552B0}">
      <dsp:nvSpPr>
        <dsp:cNvPr id="0" name=""/>
        <dsp:cNvSpPr/>
      </dsp:nvSpPr>
      <dsp:spPr>
        <a:xfrm>
          <a:off x="0" y="3570653"/>
          <a:ext cx="68580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5BC133B-AD1A-BC4F-AB81-2143119917B4}">
      <dsp:nvSpPr>
        <dsp:cNvPr id="0" name=""/>
        <dsp:cNvSpPr/>
      </dsp:nvSpPr>
      <dsp:spPr>
        <a:xfrm>
          <a:off x="0" y="3570653"/>
          <a:ext cx="6858000" cy="119021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Sipas 102/1 dhe nenit 87 të ligjit 9901/2008 përcaktohet se se vendimi për t’ju drejtuar Gjykatës me padi për përjashtimin e ortakut merret me shumicë të zakonshme të ortakëve të pranishëm në mbledhje. </a:t>
          </a:r>
        </a:p>
      </dsp:txBody>
      <dsp:txXfrm>
        <a:off x="0" y="3570653"/>
        <a:ext cx="6858000" cy="1190217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215038-7E00-7E45-9A64-21B8C6929887}">
      <dsp:nvSpPr>
        <dsp:cNvPr id="0" name=""/>
        <dsp:cNvSpPr/>
      </dsp:nvSpPr>
      <dsp:spPr>
        <a:xfrm>
          <a:off x="0" y="53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446F8E9-3001-8945-9965-3D061FFC4021}">
      <dsp:nvSpPr>
        <dsp:cNvPr id="0" name=""/>
        <dsp:cNvSpPr/>
      </dsp:nvSpPr>
      <dsp:spPr>
        <a:xfrm>
          <a:off x="0" y="53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 dirty="0" err="1"/>
            <a:t>Legjitimimi</a:t>
          </a:r>
          <a:r>
            <a:rPr lang="en-US" sz="2000" kern="1200" dirty="0"/>
            <a:t> </a:t>
          </a:r>
          <a:r>
            <a:rPr lang="en-US" sz="2000" kern="1200" dirty="0" err="1"/>
            <a:t>aktiv</a:t>
          </a:r>
          <a:r>
            <a:rPr lang="en-US" sz="2000" kern="1200" dirty="0"/>
            <a:t> </a:t>
          </a:r>
          <a:r>
            <a:rPr lang="en-US" sz="2000" kern="1200" dirty="0" err="1"/>
            <a:t>për</a:t>
          </a:r>
          <a:r>
            <a:rPr lang="en-US" sz="2000" kern="1200" dirty="0"/>
            <a:t> </a:t>
          </a:r>
          <a:r>
            <a:rPr lang="en-US" sz="2000" kern="1200" dirty="0" err="1"/>
            <a:t>ngritjen</a:t>
          </a:r>
          <a:r>
            <a:rPr lang="en-US" sz="2000" kern="1200" dirty="0"/>
            <a:t> e </a:t>
          </a:r>
          <a:r>
            <a:rPr lang="en-US" sz="2000" kern="1200" dirty="0" err="1"/>
            <a:t>padisë</a:t>
          </a:r>
          <a:r>
            <a:rPr lang="en-US" sz="2000" kern="1200" dirty="0"/>
            <a:t> me </a:t>
          </a:r>
          <a:r>
            <a:rPr lang="en-US" sz="2000" kern="1200" dirty="0" err="1"/>
            <a:t>objekt</a:t>
          </a:r>
          <a:r>
            <a:rPr lang="en-US" sz="2000" kern="1200" dirty="0"/>
            <a:t> </a:t>
          </a:r>
          <a:r>
            <a:rPr lang="en-US" sz="2000" kern="1200" dirty="0" err="1"/>
            <a:t>përjashtimin</a:t>
          </a:r>
          <a:r>
            <a:rPr lang="en-US" sz="2000" kern="1200" dirty="0"/>
            <a:t> e </a:t>
          </a:r>
          <a:r>
            <a:rPr lang="en-US" sz="2000" kern="1200" dirty="0" err="1"/>
            <a:t>ortakut</a:t>
          </a:r>
          <a:r>
            <a:rPr lang="en-US" sz="2000" kern="1200" dirty="0"/>
            <a:t>, </a:t>
          </a:r>
          <a:r>
            <a:rPr lang="en-US" sz="2000" kern="1200" dirty="0" err="1"/>
            <a:t>i</a:t>
          </a:r>
          <a:r>
            <a:rPr lang="en-US" sz="2000" kern="1200" dirty="0"/>
            <a:t> </a:t>
          </a:r>
          <a:r>
            <a:rPr lang="en-US" sz="2000" kern="1200" dirty="0" err="1"/>
            <a:t>takon</a:t>
          </a:r>
          <a:r>
            <a:rPr lang="en-US" sz="2000" kern="1200" dirty="0"/>
            <a:t> </a:t>
          </a:r>
          <a:r>
            <a:rPr lang="en-US" sz="2000" kern="1200" dirty="0" err="1"/>
            <a:t>vetë</a:t>
          </a:r>
          <a:r>
            <a:rPr lang="en-US" sz="2000" kern="1200" dirty="0"/>
            <a:t> </a:t>
          </a:r>
          <a:r>
            <a:rPr lang="en-US" sz="2000" kern="1200" dirty="0" err="1"/>
            <a:t>shoqërisë</a:t>
          </a:r>
          <a:r>
            <a:rPr lang="en-US" sz="2000" kern="1200" dirty="0"/>
            <a:t>, e </a:t>
          </a:r>
          <a:r>
            <a:rPr lang="en-US" sz="2000" kern="1200" dirty="0" err="1"/>
            <a:t>cila</a:t>
          </a:r>
          <a:r>
            <a:rPr lang="en-US" sz="2000" kern="1200" dirty="0"/>
            <a:t> </a:t>
          </a:r>
          <a:r>
            <a:rPr lang="en-US" sz="2000" kern="1200" dirty="0" err="1"/>
            <a:t>në</a:t>
          </a:r>
          <a:r>
            <a:rPr lang="en-US" sz="2000" kern="1200" dirty="0"/>
            <a:t> </a:t>
          </a:r>
          <a:r>
            <a:rPr lang="en-US" sz="2000" kern="1200" dirty="0" err="1"/>
            <a:t>kushte</a:t>
          </a:r>
          <a:r>
            <a:rPr lang="en-US" sz="2000" kern="1200" dirty="0"/>
            <a:t> </a:t>
          </a:r>
          <a:r>
            <a:rPr lang="en-US" sz="2000" kern="1200" dirty="0" err="1"/>
            <a:t>normale</a:t>
          </a:r>
          <a:r>
            <a:rPr lang="en-US" sz="2000" kern="1200" dirty="0"/>
            <a:t> </a:t>
          </a:r>
          <a:r>
            <a:rPr lang="en-US" sz="2000" kern="1200" dirty="0" err="1"/>
            <a:t>është</a:t>
          </a:r>
          <a:r>
            <a:rPr lang="en-US" sz="2000" kern="1200" dirty="0"/>
            <a:t> e </a:t>
          </a:r>
          <a:r>
            <a:rPr lang="en-US" sz="2000" kern="1200" dirty="0" err="1"/>
            <a:t>përfaqësuar</a:t>
          </a:r>
          <a:r>
            <a:rPr lang="en-US" sz="2000" kern="1200" dirty="0"/>
            <a:t> </a:t>
          </a:r>
          <a:r>
            <a:rPr lang="en-US" sz="2000" kern="1200" dirty="0" err="1"/>
            <a:t>nga</a:t>
          </a:r>
          <a:r>
            <a:rPr lang="en-US" sz="2000" kern="1200" dirty="0"/>
            <a:t> </a:t>
          </a:r>
          <a:r>
            <a:rPr lang="en-US" sz="2000" kern="1200" dirty="0" err="1"/>
            <a:t>administratori</a:t>
          </a:r>
          <a:r>
            <a:rPr lang="en-US" sz="2000" kern="1200" dirty="0"/>
            <a:t> </a:t>
          </a:r>
          <a:r>
            <a:rPr lang="en-US" sz="2000" kern="1200" dirty="0" err="1"/>
            <a:t>i</a:t>
          </a:r>
          <a:r>
            <a:rPr lang="en-US" sz="2000" kern="1200" dirty="0"/>
            <a:t> </a:t>
          </a:r>
          <a:r>
            <a:rPr lang="en-US" sz="2000" kern="1200" dirty="0" err="1"/>
            <a:t>saj</a:t>
          </a:r>
          <a:r>
            <a:rPr lang="en-US" sz="2000" kern="1200" dirty="0"/>
            <a:t>. </a:t>
          </a:r>
        </a:p>
      </dsp:txBody>
      <dsp:txXfrm>
        <a:off x="0" y="531"/>
        <a:ext cx="10515600" cy="870055"/>
      </dsp:txXfrm>
    </dsp:sp>
    <dsp:sp modelId="{02A1886C-A177-7945-AB5D-149B1558BB77}">
      <dsp:nvSpPr>
        <dsp:cNvPr id="0" name=""/>
        <dsp:cNvSpPr/>
      </dsp:nvSpPr>
      <dsp:spPr>
        <a:xfrm>
          <a:off x="0" y="87058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DFEC597-7B2C-2A4C-83EC-BE891EAD18D4}">
      <dsp:nvSpPr>
        <dsp:cNvPr id="0" name=""/>
        <dsp:cNvSpPr/>
      </dsp:nvSpPr>
      <dsp:spPr>
        <a:xfrm>
          <a:off x="0" y="87058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Padia nuk mund të ngrihet në emër të administratorit të shoqërisë por të vetë shoqërisë.</a:t>
          </a:r>
        </a:p>
      </dsp:txBody>
      <dsp:txXfrm>
        <a:off x="0" y="870586"/>
        <a:ext cx="10515600" cy="870055"/>
      </dsp:txXfrm>
    </dsp:sp>
    <dsp:sp modelId="{11E80F68-3F0E-9645-B19C-4BB3357A8AD4}">
      <dsp:nvSpPr>
        <dsp:cNvPr id="0" name=""/>
        <dsp:cNvSpPr/>
      </dsp:nvSpPr>
      <dsp:spPr>
        <a:xfrm>
          <a:off x="0" y="174064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F2D787-FDE8-6241-BBE8-5599A87ABBA7}">
      <dsp:nvSpPr>
        <dsp:cNvPr id="0" name=""/>
        <dsp:cNvSpPr/>
      </dsp:nvSpPr>
      <dsp:spPr>
        <a:xfrm>
          <a:off x="0" y="174064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Normalisht, as Asambleja e Pergjithëshme e shoqërisë nuk mund të legjitimohet si palë paditëse, pasi ajo nuk ka personalitet juridik të veçantë.</a:t>
          </a:r>
        </a:p>
      </dsp:txBody>
      <dsp:txXfrm>
        <a:off x="0" y="1740641"/>
        <a:ext cx="10515600" cy="870055"/>
      </dsp:txXfrm>
    </dsp:sp>
    <dsp:sp modelId="{D26D85CC-5D83-B448-B1A6-807C1AC7C7E8}">
      <dsp:nvSpPr>
        <dsp:cNvPr id="0" name=""/>
        <dsp:cNvSpPr/>
      </dsp:nvSpPr>
      <dsp:spPr>
        <a:xfrm>
          <a:off x="0" y="2610696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82AAB85-41E1-E74C-BBE6-F74C19453DD7}">
      <dsp:nvSpPr>
        <dsp:cNvPr id="0" name=""/>
        <dsp:cNvSpPr/>
      </dsp:nvSpPr>
      <dsp:spPr>
        <a:xfrm>
          <a:off x="0" y="2610696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Ekzistenca e një vendimi paraprak të Asamblesë është kusht i domosdoshëm për legjitimimin e paditësit në padinë me objekt përjashtimin e ortakut. </a:t>
          </a:r>
        </a:p>
      </dsp:txBody>
      <dsp:txXfrm>
        <a:off x="0" y="2610696"/>
        <a:ext cx="10515600" cy="870055"/>
      </dsp:txXfrm>
    </dsp:sp>
    <dsp:sp modelId="{50563160-484D-C048-9699-0E1788784671}">
      <dsp:nvSpPr>
        <dsp:cNvPr id="0" name=""/>
        <dsp:cNvSpPr/>
      </dsp:nvSpPr>
      <dsp:spPr>
        <a:xfrm>
          <a:off x="0" y="3480751"/>
          <a:ext cx="10515600" cy="0"/>
        </a:xfrm>
        <a:prstGeom prst="line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D68E5CC-C281-394A-8270-9D573172F738}">
      <dsp:nvSpPr>
        <dsp:cNvPr id="0" name=""/>
        <dsp:cNvSpPr/>
      </dsp:nvSpPr>
      <dsp:spPr>
        <a:xfrm>
          <a:off x="0" y="3480751"/>
          <a:ext cx="10515600" cy="870055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76200" tIns="76200" rIns="76200" bIns="76200" numCol="1" spcCol="1270" anchor="t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kern="1200"/>
            <a:t>Nëse mungon një vendim i tillë nuk vërtetohet vullneti i shoqërisë për ngritjen e padisë. Ortaku vetë nuk legjitimohet si pale paditëse për të kërkuar përjashtimin e ortakut tjetër të shoqërise.</a:t>
          </a:r>
        </a:p>
      </dsp:txBody>
      <dsp:txXfrm>
        <a:off x="0" y="3480751"/>
        <a:ext cx="10515600" cy="870055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0F088F5-BF02-0F41-B30F-B9985BC83356}">
      <dsp:nvSpPr>
        <dsp:cNvPr id="0" name=""/>
        <dsp:cNvSpPr/>
      </dsp:nvSpPr>
      <dsp:spPr>
        <a:xfrm>
          <a:off x="0" y="0"/>
          <a:ext cx="105156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6C79340-A71E-0147-9F41-ECE15E2F329F}">
      <dsp:nvSpPr>
        <dsp:cNvPr id="0" name=""/>
        <dsp:cNvSpPr/>
      </dsp:nvSpPr>
      <dsp:spPr>
        <a:xfrm>
          <a:off x="0" y="0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Ligji</a:t>
          </a:r>
          <a:r>
            <a:rPr lang="en-US" sz="1800" kern="1200" dirty="0"/>
            <a:t> </a:t>
          </a:r>
          <a:r>
            <a:rPr lang="en-US" sz="1800" kern="1200" dirty="0" err="1"/>
            <a:t>në</a:t>
          </a:r>
          <a:r>
            <a:rPr lang="en-US" sz="1800" kern="1200" dirty="0"/>
            <a:t> </a:t>
          </a:r>
          <a:r>
            <a:rPr lang="en-US" sz="1800" kern="1200" dirty="0" err="1"/>
            <a:t>fuqi</a:t>
          </a:r>
          <a:r>
            <a:rPr lang="en-US" sz="1800" kern="1200" dirty="0"/>
            <a:t>, </a:t>
          </a:r>
          <a:r>
            <a:rPr lang="en-US" sz="1800" kern="1200" dirty="0" err="1"/>
            <a:t>nuk</a:t>
          </a:r>
          <a:r>
            <a:rPr lang="en-US" sz="1800" kern="1200" dirty="0"/>
            <a:t> </a:t>
          </a:r>
          <a:r>
            <a:rPr lang="en-US" sz="1800" kern="1200" dirty="0" err="1"/>
            <a:t>përjashton</a:t>
          </a:r>
          <a:r>
            <a:rPr lang="en-US" sz="1800" kern="1200" dirty="0"/>
            <a:t> </a:t>
          </a:r>
          <a:r>
            <a:rPr lang="en-US" sz="1800" kern="1200" dirty="0" err="1"/>
            <a:t>edhe</a:t>
          </a:r>
          <a:r>
            <a:rPr lang="en-US" sz="1800" kern="1200" dirty="0"/>
            <a:t> </a:t>
          </a:r>
          <a:r>
            <a:rPr lang="en-US" sz="1800" kern="1200" dirty="0" err="1"/>
            <a:t>mundësinë</a:t>
          </a:r>
          <a:r>
            <a:rPr lang="en-US" sz="1800" kern="1200" dirty="0"/>
            <a:t> </a:t>
          </a:r>
          <a:r>
            <a:rPr lang="en-US" sz="1800" kern="1200" dirty="0" err="1"/>
            <a:t>që</a:t>
          </a:r>
          <a:r>
            <a:rPr lang="en-US" sz="1800" kern="1200" dirty="0"/>
            <a:t> </a:t>
          </a:r>
          <a:r>
            <a:rPr lang="en-US" sz="1800" kern="1200" dirty="0" err="1"/>
            <a:t>një</a:t>
          </a:r>
          <a:r>
            <a:rPr lang="en-US" sz="1800" kern="1200" dirty="0"/>
            <a:t> </a:t>
          </a:r>
          <a:r>
            <a:rPr lang="en-US" sz="1800" kern="1200" dirty="0" err="1"/>
            <a:t>ose</a:t>
          </a:r>
          <a:r>
            <a:rPr lang="en-US" sz="1800" kern="1200" dirty="0"/>
            <a:t> </a:t>
          </a:r>
          <a:r>
            <a:rPr lang="en-US" sz="1800" kern="1200" dirty="0" err="1"/>
            <a:t>disa</a:t>
          </a:r>
          <a:r>
            <a:rPr lang="en-US" sz="1800" kern="1200" dirty="0"/>
            <a:t> </a:t>
          </a:r>
          <a:r>
            <a:rPr lang="en-US" sz="1800" kern="1200" dirty="0" err="1"/>
            <a:t>ortakë</a:t>
          </a:r>
          <a:r>
            <a:rPr lang="en-US" sz="1800" kern="1200" dirty="0"/>
            <a:t>, </a:t>
          </a:r>
          <a:r>
            <a:rPr lang="en-US" sz="1800" kern="1200" dirty="0" err="1"/>
            <a:t>që</a:t>
          </a:r>
          <a:r>
            <a:rPr lang="en-US" sz="1800" kern="1200" dirty="0"/>
            <a:t> </a:t>
          </a:r>
          <a:r>
            <a:rPr lang="en-US" sz="1800" kern="1200" dirty="0" err="1"/>
            <a:t>janë</a:t>
          </a:r>
          <a:r>
            <a:rPr lang="en-US" sz="1800" kern="1200" dirty="0"/>
            <a:t> </a:t>
          </a:r>
          <a:r>
            <a:rPr lang="en-US" sz="1800" kern="1200" dirty="0" err="1"/>
            <a:t>në</a:t>
          </a:r>
          <a:r>
            <a:rPr lang="en-US" sz="1800" kern="1200" dirty="0"/>
            <a:t> </a:t>
          </a:r>
          <a:r>
            <a:rPr lang="en-US" sz="1800" kern="1200" dirty="0" err="1"/>
            <a:t>minorancë</a:t>
          </a:r>
          <a:r>
            <a:rPr lang="en-US" sz="1800" kern="1200" dirty="0"/>
            <a:t>, </a:t>
          </a:r>
          <a:r>
            <a:rPr lang="en-US" sz="1800" kern="1200" dirty="0" err="1"/>
            <a:t>të</a:t>
          </a:r>
          <a:r>
            <a:rPr lang="en-US" sz="1800" kern="1200" dirty="0"/>
            <a:t> </a:t>
          </a:r>
          <a:r>
            <a:rPr lang="en-US" sz="1800" kern="1200" dirty="0" err="1"/>
            <a:t>kërkojnë</a:t>
          </a:r>
          <a:r>
            <a:rPr lang="en-US" sz="1800" kern="1200" dirty="0"/>
            <a:t> </a:t>
          </a:r>
          <a:r>
            <a:rPr lang="en-US" sz="1800" kern="1200" dirty="0" err="1"/>
            <a:t>mbledhjen</a:t>
          </a:r>
          <a:r>
            <a:rPr lang="en-US" sz="1800" kern="1200" dirty="0"/>
            <a:t> e </a:t>
          </a:r>
          <a:r>
            <a:rPr lang="en-US" sz="1800" kern="1200" dirty="0" err="1"/>
            <a:t>asamblesë</a:t>
          </a:r>
          <a:r>
            <a:rPr lang="en-US" sz="1800" kern="1200" dirty="0"/>
            <a:t> </a:t>
          </a:r>
          <a:r>
            <a:rPr lang="en-US" sz="1800" kern="1200" dirty="0" err="1"/>
            <a:t>për</a:t>
          </a:r>
          <a:r>
            <a:rPr lang="en-US" sz="1800" kern="1200" dirty="0"/>
            <a:t> </a:t>
          </a:r>
          <a:r>
            <a:rPr lang="en-US" sz="1800" kern="1200" dirty="0" err="1"/>
            <a:t>të</a:t>
          </a:r>
          <a:r>
            <a:rPr lang="en-US" sz="1800" kern="1200" dirty="0"/>
            <a:t> </a:t>
          </a:r>
          <a:r>
            <a:rPr lang="en-US" sz="1800" kern="1200" dirty="0" err="1"/>
            <a:t>përjashtuar</a:t>
          </a:r>
          <a:r>
            <a:rPr lang="en-US" sz="1800" kern="1200" dirty="0"/>
            <a:t> </a:t>
          </a:r>
          <a:r>
            <a:rPr lang="en-US" sz="1800" kern="1200" dirty="0" err="1"/>
            <a:t>një</a:t>
          </a:r>
          <a:r>
            <a:rPr lang="en-US" sz="1800" kern="1200" dirty="0"/>
            <a:t> </a:t>
          </a:r>
          <a:r>
            <a:rPr lang="en-US" sz="1800" kern="1200" dirty="0" err="1"/>
            <a:t>ortaku</a:t>
          </a:r>
          <a:r>
            <a:rPr lang="en-US" sz="1800" kern="1200" dirty="0"/>
            <a:t> </a:t>
          </a:r>
          <a:r>
            <a:rPr lang="en-US" sz="1800" kern="1200" dirty="0" err="1"/>
            <a:t>mazhoritar</a:t>
          </a:r>
          <a:r>
            <a:rPr lang="en-US" sz="1800" kern="1200" dirty="0"/>
            <a:t>,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cili</a:t>
          </a:r>
          <a:r>
            <a:rPr lang="en-US" sz="1800" kern="1200" dirty="0"/>
            <a:t> </a:t>
          </a:r>
          <a:r>
            <a:rPr lang="en-US" sz="1800" kern="1200" dirty="0" err="1"/>
            <a:t>është</a:t>
          </a:r>
          <a:r>
            <a:rPr lang="en-US" sz="1800" kern="1200" dirty="0"/>
            <a:t> </a:t>
          </a:r>
          <a:r>
            <a:rPr lang="en-US" sz="1800" kern="1200" dirty="0" err="1"/>
            <a:t>në</a:t>
          </a:r>
          <a:r>
            <a:rPr lang="en-US" sz="1800" kern="1200" dirty="0"/>
            <a:t> </a:t>
          </a:r>
          <a:r>
            <a:rPr lang="en-US" sz="1800" kern="1200" dirty="0" err="1"/>
            <a:t>kushtet</a:t>
          </a:r>
          <a:r>
            <a:rPr lang="en-US" sz="1800" kern="1200" dirty="0"/>
            <a:t> e </a:t>
          </a:r>
          <a:r>
            <a:rPr lang="en-US" sz="1800" kern="1200" dirty="0" err="1"/>
            <a:t>nenit</a:t>
          </a:r>
          <a:r>
            <a:rPr lang="en-US" sz="1800" kern="1200" dirty="0"/>
            <a:t> 102. </a:t>
          </a:r>
        </a:p>
      </dsp:txBody>
      <dsp:txXfrm>
        <a:off x="0" y="0"/>
        <a:ext cx="10515600" cy="1087834"/>
      </dsp:txXfrm>
    </dsp:sp>
    <dsp:sp modelId="{781066F0-90E0-034B-BFA2-04853BA7D1EA}">
      <dsp:nvSpPr>
        <dsp:cNvPr id="0" name=""/>
        <dsp:cNvSpPr/>
      </dsp:nvSpPr>
      <dsp:spPr>
        <a:xfrm>
          <a:off x="0" y="1087834"/>
          <a:ext cx="105156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4922C7F-0641-4742-AAE4-70B27B4D89C7}">
      <dsp:nvSpPr>
        <dsp:cNvPr id="0" name=""/>
        <dsp:cNvSpPr/>
      </dsp:nvSpPr>
      <dsp:spPr>
        <a:xfrm>
          <a:off x="0" y="1087834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 dirty="0" err="1"/>
            <a:t>Megjithatë</a:t>
          </a:r>
          <a:r>
            <a:rPr lang="en-US" sz="1800" kern="1200" dirty="0"/>
            <a:t> </a:t>
          </a:r>
          <a:r>
            <a:rPr lang="en-US" sz="1800" kern="1200" dirty="0" err="1"/>
            <a:t>përjashtimi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një</a:t>
          </a:r>
          <a:r>
            <a:rPr lang="en-US" sz="1800" kern="1200" dirty="0"/>
            <a:t> </a:t>
          </a:r>
          <a:r>
            <a:rPr lang="en-US" sz="1800" kern="1200" dirty="0" err="1"/>
            <a:t>ortaku</a:t>
          </a:r>
          <a:r>
            <a:rPr lang="en-US" sz="1800" kern="1200" dirty="0"/>
            <a:t> </a:t>
          </a:r>
          <a:r>
            <a:rPr lang="en-US" sz="1800" kern="1200" dirty="0" err="1"/>
            <a:t>mazhortar</a:t>
          </a:r>
          <a:r>
            <a:rPr lang="en-US" sz="1800" kern="1200" dirty="0"/>
            <a:t> </a:t>
          </a:r>
          <a:r>
            <a:rPr lang="en-US" sz="1800" kern="1200" dirty="0" err="1"/>
            <a:t>nga</a:t>
          </a:r>
          <a:r>
            <a:rPr lang="en-US" sz="1800" kern="1200" dirty="0"/>
            <a:t> </a:t>
          </a:r>
          <a:r>
            <a:rPr lang="en-US" sz="1800" kern="1200" dirty="0" err="1"/>
            <a:t>ortaku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pakicës</a:t>
          </a:r>
          <a:r>
            <a:rPr lang="en-US" sz="1800" kern="1200" dirty="0"/>
            <a:t> </a:t>
          </a:r>
          <a:r>
            <a:rPr lang="en-US" sz="1800" kern="1200" dirty="0" err="1"/>
            <a:t>është</a:t>
          </a:r>
          <a:r>
            <a:rPr lang="en-US" sz="1800" kern="1200" dirty="0"/>
            <a:t> </a:t>
          </a:r>
          <a:r>
            <a:rPr lang="en-US" sz="1800" kern="1200" dirty="0" err="1"/>
            <a:t>një</a:t>
          </a:r>
          <a:r>
            <a:rPr lang="en-US" sz="1800" kern="1200" dirty="0"/>
            <a:t> </a:t>
          </a:r>
          <a:r>
            <a:rPr lang="en-US" sz="1800" kern="1200" dirty="0" err="1"/>
            <a:t>koncept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cili</a:t>
          </a:r>
          <a:r>
            <a:rPr lang="en-US" sz="1800" kern="1200" dirty="0"/>
            <a:t> </a:t>
          </a:r>
          <a:r>
            <a:rPr lang="en-US" sz="1800" kern="1200" dirty="0" err="1"/>
            <a:t>vjen</a:t>
          </a:r>
          <a:r>
            <a:rPr lang="en-US" sz="1800" kern="1200" dirty="0"/>
            <a:t> ne </a:t>
          </a:r>
          <a:r>
            <a:rPr lang="en-US" sz="1800" kern="1200" dirty="0" err="1"/>
            <a:t>konflikt</a:t>
          </a:r>
          <a:r>
            <a:rPr lang="en-US" sz="1800" kern="1200" dirty="0"/>
            <a:t> me </a:t>
          </a:r>
          <a:r>
            <a:rPr lang="en-US" sz="1800" kern="1200" dirty="0" err="1"/>
            <a:t>parimin</a:t>
          </a:r>
          <a:r>
            <a:rPr lang="en-US" sz="1800" kern="1200" dirty="0"/>
            <a:t> e </a:t>
          </a:r>
          <a:r>
            <a:rPr lang="en-US" sz="1800" kern="1200" dirty="0" err="1"/>
            <a:t>meritokracisë</a:t>
          </a:r>
          <a:r>
            <a:rPr lang="en-US" sz="1800" kern="1200" dirty="0"/>
            <a:t> </a:t>
          </a:r>
          <a:r>
            <a:rPr lang="en-US" sz="1800" kern="1200" dirty="0" err="1"/>
            <a:t>në</a:t>
          </a:r>
          <a:r>
            <a:rPr lang="en-US" sz="1800" kern="1200" dirty="0"/>
            <a:t> </a:t>
          </a:r>
          <a:r>
            <a:rPr lang="en-US" sz="1800" kern="1200" dirty="0" err="1"/>
            <a:t>kontributet</a:t>
          </a:r>
          <a:r>
            <a:rPr lang="en-US" sz="1800" kern="1200" dirty="0"/>
            <a:t> e </a:t>
          </a:r>
          <a:r>
            <a:rPr lang="en-US" sz="1800" kern="1200" dirty="0" err="1"/>
            <a:t>kapitalit</a:t>
          </a:r>
          <a:r>
            <a:rPr lang="en-US" sz="1800" kern="1200" dirty="0"/>
            <a:t> </a:t>
          </a:r>
          <a:r>
            <a:rPr lang="en-US" sz="1800" kern="1200" dirty="0" err="1"/>
            <a:t>themeltar</a:t>
          </a:r>
          <a:r>
            <a:rPr lang="en-US" sz="1800" kern="1200" dirty="0"/>
            <a:t>, </a:t>
          </a:r>
          <a:r>
            <a:rPr lang="en-US" sz="1800" kern="1200" dirty="0" err="1"/>
            <a:t>të</a:t>
          </a:r>
          <a:r>
            <a:rPr lang="en-US" sz="1800" kern="1200" dirty="0"/>
            <a:t> </a:t>
          </a:r>
          <a:r>
            <a:rPr lang="en-US" sz="1800" kern="1200" dirty="0" err="1"/>
            <a:t>drejtat</a:t>
          </a:r>
          <a:r>
            <a:rPr lang="en-US" sz="1800" kern="1200" dirty="0"/>
            <a:t> </a:t>
          </a:r>
          <a:r>
            <a:rPr lang="en-US" sz="1800" kern="1200" dirty="0" err="1"/>
            <a:t>që</a:t>
          </a:r>
          <a:r>
            <a:rPr lang="en-US" sz="1800" kern="1200" dirty="0"/>
            <a:t> </a:t>
          </a:r>
          <a:r>
            <a:rPr lang="en-US" sz="1800" kern="1200" dirty="0" err="1"/>
            <a:t>i</a:t>
          </a:r>
          <a:r>
            <a:rPr lang="en-US" sz="1800" kern="1200" dirty="0"/>
            <a:t> </a:t>
          </a:r>
          <a:r>
            <a:rPr lang="en-US" sz="1800" kern="1200" dirty="0" err="1"/>
            <a:t>jep</a:t>
          </a:r>
          <a:r>
            <a:rPr lang="en-US" sz="1800" kern="1200" dirty="0"/>
            <a:t> </a:t>
          </a:r>
          <a:r>
            <a:rPr lang="en-US" sz="1800" kern="1200" dirty="0" err="1"/>
            <a:t>kuota</a:t>
          </a:r>
          <a:r>
            <a:rPr lang="en-US" sz="1800" kern="1200" dirty="0"/>
            <a:t> </a:t>
          </a:r>
          <a:r>
            <a:rPr lang="en-US" sz="1800" kern="1200" dirty="0" err="1"/>
            <a:t>ortakut</a:t>
          </a:r>
          <a:r>
            <a:rPr lang="en-US" sz="1800" kern="1200" dirty="0"/>
            <a:t> </a:t>
          </a:r>
          <a:r>
            <a:rPr lang="en-US" sz="1800" kern="1200" dirty="0" err="1"/>
            <a:t>mazhoritar</a:t>
          </a:r>
          <a:r>
            <a:rPr lang="en-US" sz="1800" kern="1200" dirty="0"/>
            <a:t>, </a:t>
          </a:r>
          <a:r>
            <a:rPr lang="en-US" sz="1800" kern="1200" dirty="0" err="1"/>
            <a:t>organizimin</a:t>
          </a:r>
          <a:r>
            <a:rPr lang="en-US" sz="1800" kern="1200" dirty="0"/>
            <a:t> e </a:t>
          </a:r>
          <a:r>
            <a:rPr lang="en-US" sz="1800" kern="1200" dirty="0" err="1"/>
            <a:t>politikave</a:t>
          </a:r>
          <a:r>
            <a:rPr lang="en-US" sz="1800" kern="1200" dirty="0"/>
            <a:t> </a:t>
          </a:r>
          <a:r>
            <a:rPr lang="en-US" sz="1800" kern="1200" dirty="0" err="1"/>
            <a:t>tregtare</a:t>
          </a:r>
          <a:r>
            <a:rPr lang="en-US" sz="1800" kern="1200" dirty="0"/>
            <a:t> </a:t>
          </a:r>
          <a:r>
            <a:rPr lang="en-US" sz="1800" kern="1200" dirty="0" err="1"/>
            <a:t>të</a:t>
          </a:r>
          <a:r>
            <a:rPr lang="en-US" sz="1800" kern="1200" dirty="0"/>
            <a:t> </a:t>
          </a:r>
          <a:r>
            <a:rPr lang="en-US" sz="1800" kern="1200" dirty="0" err="1"/>
            <a:t>një</a:t>
          </a:r>
          <a:r>
            <a:rPr lang="en-US" sz="1800" kern="1200" dirty="0"/>
            <a:t> </a:t>
          </a:r>
          <a:r>
            <a:rPr lang="en-US" sz="1800" kern="1200" dirty="0" err="1"/>
            <a:t>shoqërie</a:t>
          </a:r>
          <a:r>
            <a:rPr lang="en-US" sz="1800" kern="1200" dirty="0"/>
            <a:t>, </a:t>
          </a:r>
          <a:r>
            <a:rPr lang="en-US" sz="1800" kern="1200" dirty="0" err="1"/>
            <a:t>si</a:t>
          </a:r>
          <a:r>
            <a:rPr lang="en-US" sz="1800" kern="1200" dirty="0"/>
            <a:t> </a:t>
          </a:r>
          <a:r>
            <a:rPr lang="en-US" sz="1800" kern="1200" dirty="0" err="1"/>
            <a:t>dhe</a:t>
          </a:r>
          <a:r>
            <a:rPr lang="en-US" sz="1800" kern="1200" dirty="0"/>
            <a:t> </a:t>
          </a:r>
          <a:r>
            <a:rPr lang="en-US" sz="1800" kern="1200" dirty="0" err="1"/>
            <a:t>lirinë</a:t>
          </a:r>
          <a:r>
            <a:rPr lang="en-US" sz="1800" kern="1200" dirty="0"/>
            <a:t> e </a:t>
          </a:r>
          <a:r>
            <a:rPr lang="en-US" sz="1800" kern="1200" dirty="0" err="1"/>
            <a:t>vendimmarrjes</a:t>
          </a:r>
          <a:r>
            <a:rPr lang="en-US" sz="1800" kern="1200" dirty="0"/>
            <a:t> </a:t>
          </a:r>
          <a:r>
            <a:rPr lang="en-US" sz="1800" kern="1200" dirty="0" err="1"/>
            <a:t>në</a:t>
          </a:r>
          <a:r>
            <a:rPr lang="en-US" sz="1800" kern="1200" dirty="0"/>
            <a:t> </a:t>
          </a:r>
          <a:r>
            <a:rPr lang="en-US" sz="1800" kern="1200" dirty="0" err="1"/>
            <a:t>shoqëri</a:t>
          </a:r>
          <a:r>
            <a:rPr lang="en-US" sz="1800" kern="1200" dirty="0"/>
            <a:t>.</a:t>
          </a:r>
        </a:p>
      </dsp:txBody>
      <dsp:txXfrm>
        <a:off x="0" y="1087834"/>
        <a:ext cx="10515600" cy="1087834"/>
      </dsp:txXfrm>
    </dsp:sp>
    <dsp:sp modelId="{19F20631-4210-9F4E-AE3B-8A39594242CA}">
      <dsp:nvSpPr>
        <dsp:cNvPr id="0" name=""/>
        <dsp:cNvSpPr/>
      </dsp:nvSpPr>
      <dsp:spPr>
        <a:xfrm>
          <a:off x="0" y="2175669"/>
          <a:ext cx="105156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6429680-E84E-094D-818B-4C24B0295757}">
      <dsp:nvSpPr>
        <dsp:cNvPr id="0" name=""/>
        <dsp:cNvSpPr/>
      </dsp:nvSpPr>
      <dsp:spPr>
        <a:xfrm>
          <a:off x="0" y="2175669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Shkaqet e arsyeshme në një rast të tillë duhet të vlerësohen në mënyrë shumë të ballancuar, pa cënuar të drejtët e sipërmarrjes, vullnetit dhe interesave ekonomike të ortakut mazhoritar për të cilin kërkohet përjashimi. </a:t>
          </a:r>
        </a:p>
      </dsp:txBody>
      <dsp:txXfrm>
        <a:off x="0" y="2175669"/>
        <a:ext cx="10515600" cy="1087834"/>
      </dsp:txXfrm>
    </dsp:sp>
    <dsp:sp modelId="{FE02D9ED-07D3-8743-AF33-82B2F6304C80}">
      <dsp:nvSpPr>
        <dsp:cNvPr id="0" name=""/>
        <dsp:cNvSpPr/>
      </dsp:nvSpPr>
      <dsp:spPr>
        <a:xfrm>
          <a:off x="0" y="3263503"/>
          <a:ext cx="10515600" cy="0"/>
        </a:xfrm>
        <a:prstGeom prst="lin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B664E21-F4F5-DC4B-950A-141973430663}">
      <dsp:nvSpPr>
        <dsp:cNvPr id="0" name=""/>
        <dsp:cNvSpPr/>
      </dsp:nvSpPr>
      <dsp:spPr>
        <a:xfrm>
          <a:off x="0" y="3263503"/>
          <a:ext cx="10515600" cy="108783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8580" tIns="68580" rIns="68580" bIns="68580" numCol="1" spcCol="1270" anchor="t" anchorCtr="0">
          <a:noAutofit/>
        </a:bodyPr>
        <a:lstStyle/>
        <a:p>
          <a:pPr marL="0" lvl="0" indent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Nj</a:t>
          </a:r>
          <a:r>
            <a:rPr lang="en-GB" sz="1800" kern="1200"/>
            <a:t>ë</a:t>
          </a:r>
          <a:r>
            <a:rPr lang="en-US" sz="1800" kern="1200"/>
            <a:t> rast i arsy</a:t>
          </a:r>
          <a:r>
            <a:rPr lang="en-GB" sz="1800" kern="1200"/>
            <a:t>ë</a:t>
          </a:r>
          <a:r>
            <a:rPr lang="en-US" sz="1800" kern="1200"/>
            <a:t>sh</a:t>
          </a:r>
          <a:r>
            <a:rPr lang="en-GB" sz="1800" kern="1200"/>
            <a:t>ë</a:t>
          </a:r>
          <a:r>
            <a:rPr lang="en-US" sz="1800" kern="1200"/>
            <a:t>m p</a:t>
          </a:r>
          <a:r>
            <a:rPr lang="en-GB" sz="1800" kern="1200"/>
            <a:t>ë</a:t>
          </a:r>
          <a:r>
            <a:rPr lang="en-US" sz="1800" kern="1200"/>
            <a:t>r p</a:t>
          </a:r>
          <a:r>
            <a:rPr lang="en-GB" sz="1800" kern="1200"/>
            <a:t>ë</a:t>
          </a:r>
          <a:r>
            <a:rPr lang="en-US" sz="1800" kern="1200"/>
            <a:t>rjashtimin e ortakut mazhoritar mund t</a:t>
          </a:r>
          <a:r>
            <a:rPr lang="en-GB" sz="1800" kern="1200"/>
            <a:t>ë</a:t>
          </a:r>
          <a:r>
            <a:rPr lang="en-US" sz="1800" kern="1200"/>
            <a:t> jet</a:t>
          </a:r>
          <a:r>
            <a:rPr lang="en-GB" sz="1800" kern="1200"/>
            <a:t>ë</a:t>
          </a:r>
          <a:r>
            <a:rPr lang="en-US" sz="1800" kern="1200"/>
            <a:t> kur ai shfaq nj</a:t>
          </a:r>
          <a:r>
            <a:rPr lang="en-GB" sz="1800" kern="1200"/>
            <a:t>ë</a:t>
          </a:r>
          <a:r>
            <a:rPr lang="en-US" sz="1800" kern="1200"/>
            <a:t> neglizhenc</a:t>
          </a:r>
          <a:r>
            <a:rPr lang="en-GB" sz="1800" kern="1200"/>
            <a:t>ë</a:t>
          </a:r>
          <a:r>
            <a:rPr lang="en-US" sz="1800" kern="1200"/>
            <a:t> apo humbje interesi p</a:t>
          </a:r>
          <a:r>
            <a:rPr lang="en-GB" sz="1800" kern="1200"/>
            <a:t>ë</a:t>
          </a:r>
          <a:r>
            <a:rPr lang="en-US" sz="1800" kern="1200"/>
            <a:t>r shoq</a:t>
          </a:r>
          <a:r>
            <a:rPr lang="en-GB" sz="1800" kern="1200"/>
            <a:t>ë</a:t>
          </a:r>
          <a:r>
            <a:rPr lang="en-US" sz="1800" kern="1200"/>
            <a:t>rin</a:t>
          </a:r>
          <a:r>
            <a:rPr lang="en-GB" sz="1800" kern="1200"/>
            <a:t>ë</a:t>
          </a:r>
          <a:r>
            <a:rPr lang="en-US" sz="1800" kern="1200"/>
            <a:t> tregtare, dhe m</a:t>
          </a:r>
          <a:r>
            <a:rPr lang="en-GB" sz="1800" kern="1200"/>
            <a:t>ë</a:t>
          </a:r>
          <a:r>
            <a:rPr lang="en-US" sz="1800" kern="1200"/>
            <a:t> veprimet e tij d</a:t>
          </a:r>
          <a:r>
            <a:rPr lang="en-GB" sz="1800" kern="1200"/>
            <a:t>ë</a:t>
          </a:r>
          <a:r>
            <a:rPr lang="en-US" sz="1800" kern="1200"/>
            <a:t>mton aktivitetin e shoq</a:t>
          </a:r>
          <a:r>
            <a:rPr lang="en-GB" sz="1800" kern="1200"/>
            <a:t>ë</a:t>
          </a:r>
          <a:r>
            <a:rPr lang="en-US" sz="1800" kern="1200"/>
            <a:t>ris</a:t>
          </a:r>
          <a:r>
            <a:rPr lang="en-GB" sz="1800" kern="1200"/>
            <a:t>ë</a:t>
          </a:r>
          <a:r>
            <a:rPr lang="en-US" sz="1800" kern="1200"/>
            <a:t>.</a:t>
          </a:r>
        </a:p>
      </dsp:txBody>
      <dsp:txXfrm>
        <a:off x="0" y="3263503"/>
        <a:ext cx="10515600" cy="108783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LinedList">
  <dgm:title val=""/>
  <dgm:desc val=""/>
  <dgm:catLst>
    <dgm:cat type="hierarchy" pri="8000"/>
    <dgm:cat type="list" pri="25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clrData>
  <dgm:layoutNode name="vert0">
    <dgm:varLst>
      <dgm:dir/>
      <dgm:animOne val="branch"/>
      <dgm:animLvl val="lvl"/>
    </dgm:varLst>
    <dgm:choose name="Name0">
      <dgm:if name="Name1" func="var" arg="dir" op="equ" val="norm">
        <dgm:alg type="lin">
          <dgm:param type="linDir" val="fromT"/>
          <dgm:param type="nodeHorzAlign" val="l"/>
        </dgm:alg>
      </dgm:if>
      <dgm:else name="Name2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horz1" refType="w"/>
      <dgm:constr type="h" for="ch" forName="horz1" refType="h"/>
      <dgm:constr type="h" for="des" forName="vert1" refType="h"/>
      <dgm:constr type="h" for="des" forName="tx1" refType="h"/>
      <dgm:constr type="h" for="des" forName="horz2" refType="h"/>
      <dgm:constr type="h" for="des" forName="vert2" refType="h"/>
      <dgm:constr type="h" for="des" forName="horz3" refType="h"/>
      <dgm:constr type="h" for="des" forName="vert3" refType="h"/>
      <dgm:constr type="h" for="des" forName="horz4" refType="h"/>
      <dgm:constr type="h" for="des" ptType="node" refType="h"/>
      <dgm:constr type="primFontSz" for="des" forName="tx1" op="equ" val="65"/>
      <dgm:constr type="primFontSz" for="des" forName="tx2" op="equ" val="65"/>
      <dgm:constr type="primFontSz" for="des" forName="tx3" op="equ" val="65"/>
      <dgm:constr type="primFontSz" for="des" forName="tx4" op="equ" val="65"/>
      <dgm:constr type="w" for="des" forName="thickLine" refType="w"/>
      <dgm:constr type="h" for="des" forName="thickLine"/>
      <dgm:constr type="h" for="des" forName="thinLine1"/>
      <dgm:constr type="h" for="des" forName="thinLine2b"/>
      <dgm:constr type="h" for="des" forName="thinLine3"/>
      <dgm:constr type="h" for="des" forName="vertSpace2a" refType="h" fact="0.05"/>
      <dgm:constr type="h" for="des" forName="vertSpace2b" refType="h" refFor="des" refForName="vertSpace2a"/>
    </dgm:constrLst>
    <dgm:forEach name="Name3" axis="ch" ptType="node">
      <dgm:layoutNode name="thickLine" styleLbl="alignNode1">
        <dgm:alg type="sp"/>
        <dgm:shape xmlns:r="http://schemas.openxmlformats.org/officeDocument/2006/relationships" type="line" r:blip="">
          <dgm:adjLst/>
        </dgm:shape>
        <dgm:presOf/>
      </dgm:layoutNode>
      <dgm:layoutNode name="horz1">
        <dgm:choose name="Name4">
          <dgm:if name="Name5" func="var" arg="dir" op="equ" val="norm">
            <dgm:alg type="lin">
              <dgm:param type="linDir" val="fromL"/>
              <dgm:param type="nodeVertAlign" val="t"/>
            </dgm:alg>
          </dgm:if>
          <dgm:else name="Name6">
            <dgm:alg type="lin">
              <dgm:param type="linDir" val="fromR"/>
              <dgm:param type="nodeVertAlign" val="t"/>
            </dgm:alg>
          </dgm:else>
        </dgm:choose>
        <dgm:shape xmlns:r="http://schemas.openxmlformats.org/officeDocument/2006/relationships" r:blip="">
          <dgm:adjLst/>
        </dgm:shape>
        <dgm:presOf/>
        <dgm:choose name="Name7">
          <dgm:if name="Name8" axis="root des" func="maxDepth" op="equ" val="1">
            <dgm:constrLst>
              <dgm:constr type="w" for="ch" forName="tx1" refType="w"/>
            </dgm:constrLst>
          </dgm:if>
          <dgm:if name="Name9" axis="root des" func="maxDepth" op="equ" val="2">
            <dgm:constrLst>
              <dgm:constr type="w" for="ch" forName="tx1" refType="w" fact="0.2"/>
              <dgm:constr type="w" for="des" forName="tx2" refType="w" fact="0.785"/>
              <dgm:constr type="w" for="des" forName="horzSpace2" refType="w" fact="0.015"/>
              <dgm:constr type="w" for="des" forName="thinLine2b" refType="w" fact="0.8"/>
            </dgm:constrLst>
          </dgm:if>
          <dgm:if name="Name10" axis="root des" func="maxDepth" op="equ" val="3">
            <dgm:constrLst>
              <dgm:constr type="w" for="ch" forName="tx1" refType="w" fact="0.2"/>
              <dgm:constr type="w" for="des" forName="tx2" refType="w" fact="0.385"/>
              <dgm:constr type="w" for="des" forName="tx3" refType="w" fact="0.385"/>
              <dgm:constr type="w" for="des" forName="horzSpace2" refType="w" fact="0.015"/>
              <dgm:constr type="w" for="des" forName="horzSpace3" refType="w" fact="0.015"/>
              <dgm:constr type="w" for="des" forName="thinLine2b" refType="w" fact="0.8"/>
              <dgm:constr type="w" for="des" forName="thinLine3" refType="w" fact="0.385"/>
            </dgm:constrLst>
          </dgm:if>
          <dgm:if name="Name11" axis="root des" func="maxDepth" op="gte" val="4">
            <dgm:constrLst>
              <dgm:constr type="w" for="ch" forName="tx1" refType="w" fact="0.2"/>
              <dgm:constr type="w" for="des" forName="tx2" refType="w" fact="0.2516"/>
              <dgm:constr type="w" for="des" forName="tx3" refType="w" fact="0.2516"/>
              <dgm:constr type="w" for="des" forName="tx4" refType="w" fact="0.2516"/>
              <dgm:constr type="w" for="des" forName="horzSpace2" refType="w" fact="0.015"/>
              <dgm:constr type="w" for="des" forName="horzSpace3" refType="w" fact="0.015"/>
              <dgm:constr type="w" for="des" forName="horzSpace4" refType="w" fact="0.015"/>
              <dgm:constr type="w" for="des" forName="thinLine2b" refType="w" fact="0.8"/>
              <dgm:constr type="w" for="des" forName="thinLine3" refType="w" fact="0.5332"/>
            </dgm:constrLst>
          </dgm:if>
          <dgm:else name="Name12"/>
        </dgm:choose>
        <dgm:layoutNode name="tx1" styleLbl="revTx">
          <dgm:alg type="tx">
            <dgm:param type="parTxLTRAlign" val="l"/>
            <dgm:param type="parTxRTLAlign" val="r"/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/>
          <dgm:constrLst>
            <dgm:constr type="tMarg" refType="primFontSz" fact="0.3"/>
            <dgm:constr type="bMarg" refType="primFontSz" fact="0.3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layoutNode name="vert1">
          <dgm:choose name="Name13">
            <dgm:if name="Name14" func="var" arg="dir" op="equ" val="norm">
              <dgm:alg type="lin">
                <dgm:param type="linDir" val="fromT"/>
                <dgm:param type="nodeHorzAlign" val="l"/>
              </dgm:alg>
            </dgm:if>
            <dgm:else name="Name15">
              <dgm:alg type="lin">
                <dgm:param type="linDir" val="fromT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presOf/>
          <dgm:forEach name="Name16" axis="ch" ptType="node">
            <dgm:choose name="Name17">
              <dgm:if name="Name18" axis="self" ptType="node" func="pos" op="equ" val="1">
                <dgm:layoutNode name="vertSpace2a">
                  <dgm:alg type="sp"/>
                  <dgm:shape xmlns:r="http://schemas.openxmlformats.org/officeDocument/2006/relationships" r:blip="">
                    <dgm:adjLst/>
                  </dgm:shape>
                  <dgm:presOf/>
                </dgm:layoutNode>
              </dgm:if>
              <dgm:else name="Name19"/>
            </dgm:choose>
            <dgm:layoutNode name="horz2">
              <dgm:choose name="Name20">
                <dgm:if name="Name21" func="var" arg="dir" op="equ" val="norm">
                  <dgm:alg type="lin">
                    <dgm:param type="linDir" val="fromL"/>
                    <dgm:param type="nodeVertAlign" val="t"/>
                  </dgm:alg>
                </dgm:if>
                <dgm:else name="Name22">
                  <dgm:alg type="lin">
                    <dgm:param type="linDir" val="fromR"/>
                    <dgm:param type="nodeVertAlign" val="t"/>
                  </dgm:alg>
                </dgm:else>
              </dgm:choose>
              <dgm:shape xmlns:r="http://schemas.openxmlformats.org/officeDocument/2006/relationships" r:blip="">
                <dgm:adjLst/>
              </dgm:shape>
              <dgm:presOf/>
              <dgm:layoutNode name="horzSpace2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  <dgm:layoutNode name="tx2" styleLbl="revTx">
                <dgm:alg type="tx">
                  <dgm:param type="parTxLTRAlign" val="l"/>
                  <dgm:param type="parTxRTLAlign" val="r"/>
                  <dgm:param type="txAnchorVert" val="t"/>
                </dgm:alg>
                <dgm:shape xmlns:r="http://schemas.openxmlformats.org/officeDocument/2006/relationships" type="rect" r:blip="">
                  <dgm:adjLst/>
                </dgm:shape>
                <dgm:presOf axis="self"/>
                <dgm:constrLst>
                  <dgm:constr type="tMarg" refType="primFontSz" fact="0.3"/>
                  <dgm:constr type="bMarg" refType="primFontSz" fact="0.3"/>
                  <dgm:constr type="lMarg" refType="primFontSz" fact="0.3"/>
                  <dgm:constr type="rMarg" refType="primFontSz" fact="0.3"/>
                </dgm:constrLst>
                <dgm:ruleLst>
                  <dgm:rule type="primFontSz" val="5" fact="NaN" max="NaN"/>
                </dgm:ruleLst>
              </dgm:layoutNode>
              <dgm:layoutNode name="vert2">
                <dgm:choose name="Name23">
                  <dgm:if name="Name24" func="var" arg="dir" op="equ" val="norm">
                    <dgm:alg type="lin">
                      <dgm:param type="linDir" val="fromT"/>
                      <dgm:param type="nodeHorzAlign" val="l"/>
                    </dgm:alg>
                  </dgm:if>
                  <dgm:else name="Name25">
                    <dgm:alg type="lin">
                      <dgm:param type="linDir" val="fromT"/>
                      <dgm:param type="nodeHorzAlign" val="r"/>
                    </dgm:alg>
                  </dgm:else>
                </dgm:choose>
                <dgm:shape xmlns:r="http://schemas.openxmlformats.org/officeDocument/2006/relationships" r:blip="">
                  <dgm:adjLst/>
                </dgm:shape>
                <dgm:presOf/>
                <dgm:forEach name="Name26" axis="ch" ptType="node">
                  <dgm:layoutNode name="horz3">
                    <dgm:choose name="Name27">
                      <dgm:if name="Name28" func="var" arg="dir" op="equ" val="norm">
                        <dgm:alg type="lin">
                          <dgm:param type="linDir" val="fromL"/>
                          <dgm:param type="nodeVertAlign" val="t"/>
                        </dgm:alg>
                      </dgm:if>
                      <dgm:else name="Name29">
                        <dgm:alg type="lin">
                          <dgm:param type="linDir" val="fromR"/>
                          <dgm:param type="nodeVertAlign" val="t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layoutNode name="horzSpace3">
                      <dgm:alg type="sp"/>
                      <dgm:shape xmlns:r="http://schemas.openxmlformats.org/officeDocument/2006/relationships" r:blip="">
                        <dgm:adjLst/>
                      </dgm:shape>
                      <dgm:presOf/>
                    </dgm:layoutNode>
                    <dgm:layoutNode name="tx3" styleLbl="revTx">
                      <dgm:alg type="tx">
                        <dgm:param type="parTxLTRAlign" val="l"/>
                        <dgm:param type="parTxRTLAlign" val="r"/>
                        <dgm:param type="txAnchorVert" val="t"/>
                      </dgm:alg>
                      <dgm:shape xmlns:r="http://schemas.openxmlformats.org/officeDocument/2006/relationships" type="rect" r:blip="">
                        <dgm:adjLst/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  <dgm:layoutNode name="vert3">
                      <dgm:choose name="Name30">
                        <dgm:if name="Name31" func="var" arg="dir" op="equ" val="norm">
                          <dgm:alg type="lin">
                            <dgm:param type="linDir" val="fromT"/>
                            <dgm:param type="nodeHorzAlign" val="l"/>
                          </dgm:alg>
                        </dgm:if>
                        <dgm:else name="Name32">
                          <dgm:alg type="lin">
                            <dgm:param type="linDir" val="fromT"/>
                            <dgm:param type="nodeHorzAlign" val="r"/>
                          </dgm:alg>
                        </dgm:else>
                      </dgm:choose>
                      <dgm:shape xmlns:r="http://schemas.openxmlformats.org/officeDocument/2006/relationships" r:blip="">
                        <dgm:adjLst/>
                      </dgm:shape>
                      <dgm:presOf/>
                      <dgm:forEach name="Name33" axis="ch" ptType="node">
                        <dgm:layoutNode name="horz4">
                          <dgm:choose name="Name34">
                            <dgm:if name="Name35" func="var" arg="dir" op="equ" val="norm">
                              <dgm:alg type="lin">
                                <dgm:param type="linDir" val="fromL"/>
                                <dgm:param type="nodeVertAlign" val="t"/>
                              </dgm:alg>
                            </dgm:if>
                            <dgm:else name="Name36">
                              <dgm:alg type="lin">
                                <dgm:param type="linDir" val="fromR"/>
                                <dgm:param type="nodeVertAlign" val="t"/>
                              </dgm:alg>
                            </dgm:else>
                          </dgm:choose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layoutNode name="horzSpace4">
                            <dgm:alg type="sp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</dgm:layoutNode>
                          <dgm:layoutNode name="tx4" styleLbl="revTx">
                            <dgm:varLst>
                              <dgm:bulletEnabled val="1"/>
                            </dgm:varLst>
                            <dgm:alg type="tx">
                              <dgm:param type="parTxLTRAlign" val="l"/>
                              <dgm:param type="parTxRTLAlign" val="r"/>
                              <dgm:param type="txAnchorVert" val="t"/>
                            </dgm:alg>
                            <dgm:shape xmlns:r="http://schemas.openxmlformats.org/officeDocument/2006/relationships" type="rect" r:blip="">
                              <dgm:adjLst/>
                            </dgm:shape>
                            <dgm:presOf axis="desOrSelf" ptType="node"/>
                            <dgm:constrLst>
                              <dgm:constr type="tMarg" refType="primFontSz" fact="0.3"/>
                              <dgm:constr type="bMarg" refType="primFontSz" fact="0.3"/>
                              <dgm:constr type="lMarg" refType="primFontSz" fact="0.3"/>
                              <dgm:constr type="rMarg" refType="primFontSz" fact="0.3"/>
                            </dgm:constrLst>
                            <dgm:ruleLst>
                              <dgm:rule type="primFontSz" val="5" fact="NaN" max="NaN"/>
                            </dgm:ruleLst>
                          </dgm:layoutNode>
                        </dgm:layoutNode>
                      </dgm:forEach>
                    </dgm:layoutNode>
                  </dgm:layoutNode>
                  <dgm:forEach name="Name37" axis="followSib" ptType="sibTrans" cnt="1">
                    <dgm:layoutNode name="thinLine3" styleLbl="callout">
                      <dgm:alg type="sp"/>
                      <dgm:shape xmlns:r="http://schemas.openxmlformats.org/officeDocument/2006/relationships" type="line" r:blip="">
                        <dgm:adjLst/>
                      </dgm:shape>
                      <dgm:presOf/>
                    </dgm:layoutNode>
                  </dgm:forEach>
                </dgm:forEach>
              </dgm:layoutNode>
            </dgm:layoutNode>
            <dgm:layoutNode name="thinLine2b" styleLbl="callout">
              <dgm:alg type="sp"/>
              <dgm:shape xmlns:r="http://schemas.openxmlformats.org/officeDocument/2006/relationships" type="line" r:blip="">
                <dgm:adjLst/>
              </dgm:shape>
              <dgm:presOf/>
            </dgm:layoutNode>
            <dgm:layoutNode name="vertSpace2b">
              <dgm:alg type="sp"/>
              <dgm:shape xmlns:r="http://schemas.openxmlformats.org/officeDocument/2006/relationships" r:blip="">
                <dgm:adjLst/>
              </dgm:shape>
              <dgm:presOf/>
            </dgm:layoutNode>
          </dgm:forEach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9808A6-FAF7-A176-E129-D10C87375D0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AL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F5BFB5D-4649-C797-6A2D-DF49E9E0AF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A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79387E2-6DF5-26BC-6011-1A0461FC93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87C4-4A87-7C47-8CBF-E7DF7111BDED}" type="datetimeFigureOut">
              <a:rPr lang="en-AL" smtClean="0"/>
              <a:t>17.4.24</a:t>
            </a:fld>
            <a:endParaRPr lang="en-A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E3E6B16-4EB4-435A-E7BB-F8D39FC19E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9CA3CE4-DDCD-4F95-ABC3-2EF843C129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CD-4CDF-A443-848B-E17128689AA9}" type="slidenum">
              <a:rPr lang="en-AL" smtClean="0"/>
              <a:t>‹#›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25030686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8EA07C-15E3-F398-CB0D-576A1C3CD2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0397A-EAB1-FA3E-3EAE-73403904324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4EA0022-9090-4841-082E-565C563B8F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87C4-4A87-7C47-8CBF-E7DF7111BDED}" type="datetimeFigureOut">
              <a:rPr lang="en-AL" smtClean="0"/>
              <a:t>17.4.24</a:t>
            </a:fld>
            <a:endParaRPr lang="en-A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9B7E8FB-E556-C06A-1E75-FC95A10F56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9854C6A-D331-411B-9EDA-5396A1328A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CD-4CDF-A443-848B-E17128689AA9}" type="slidenum">
              <a:rPr lang="en-AL" smtClean="0"/>
              <a:t>‹#›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3702946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FE6615-A8F9-D090-D1C3-74D2F07B89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A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A16C250-A0C6-9B9D-82CC-D47D0FDE94A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D20726-E902-83E2-0802-C2CA59C37C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87C4-4A87-7C47-8CBF-E7DF7111BDED}" type="datetimeFigureOut">
              <a:rPr lang="en-AL" smtClean="0"/>
              <a:t>17.4.24</a:t>
            </a:fld>
            <a:endParaRPr lang="en-A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8C25A3-CE64-C607-B303-C96B9E64AF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6FDF5C-D18C-1832-6DCE-54DA145D96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CD-4CDF-A443-848B-E17128689AA9}" type="slidenum">
              <a:rPr lang="en-AL" smtClean="0"/>
              <a:t>‹#›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183964799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98533D-0921-5E6E-FD1A-C8E15F2AABF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78A767-063E-C5D1-EC43-0FB4AFB202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L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C86A5CD-803D-1755-27E0-ADD6EC36FE1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L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FC551C-714C-2A89-309C-C4FC6C5CBFE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87C4-4A87-7C47-8CBF-E7DF7111BDED}" type="datetimeFigureOut">
              <a:rPr lang="en-AL" smtClean="0"/>
              <a:t>17.4.24</a:t>
            </a:fld>
            <a:endParaRPr lang="en-A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FFD3DF-BE09-C122-3DC8-96849B2ECAB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A2431F1-CC6F-D41A-F5F1-0F795692623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CD-4CDF-A443-848B-E17128689AA9}" type="slidenum">
              <a:rPr lang="en-AL" smtClean="0"/>
              <a:t>‹#›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27451774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5DE055-DC1C-A516-60EC-B8488FC3D16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A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2FC7231-9C50-FDD9-F2A3-F7CCBB0C51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EB0E5B-1FE2-74FC-B19D-13A0F729C26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L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2DB47D3B-58DA-6BE1-B56D-E3FB708D55E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8387788-F3E1-5A7E-6BD9-96A3ADA71DE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L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B3FEA71-4AFD-BD68-6F01-C9FBD3612E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87C4-4A87-7C47-8CBF-E7DF7111BDED}" type="datetimeFigureOut">
              <a:rPr lang="en-AL" smtClean="0"/>
              <a:t>17.4.24</a:t>
            </a:fld>
            <a:endParaRPr lang="en-AL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536FCBE-E497-5F8A-DEAD-0BFECE5DD0F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L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E38216D-6A58-1FF5-A50E-436F888C64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CD-4CDF-A443-848B-E17128689AA9}" type="slidenum">
              <a:rPr lang="en-AL" smtClean="0"/>
              <a:t>‹#›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424215295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035948-546C-52B0-B25D-D2B5988925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DDE5B7E-2C60-05F1-EFCB-0867D9C046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87C4-4A87-7C47-8CBF-E7DF7111BDED}" type="datetimeFigureOut">
              <a:rPr lang="en-AL" smtClean="0"/>
              <a:t>17.4.24</a:t>
            </a:fld>
            <a:endParaRPr lang="en-A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C0C468D-D464-ABA4-AD13-B14D02710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C7CB4B2-BC03-0F6C-D88A-CC2916979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CD-4CDF-A443-848B-E17128689AA9}" type="slidenum">
              <a:rPr lang="en-AL" smtClean="0"/>
              <a:t>‹#›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11223309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D24350F-A871-F17D-179B-806CC2B69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87C4-4A87-7C47-8CBF-E7DF7111BDED}" type="datetimeFigureOut">
              <a:rPr lang="en-AL" smtClean="0"/>
              <a:t>17.4.24</a:t>
            </a:fld>
            <a:endParaRPr lang="en-A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B0C5D1-3FE7-474B-F9E1-00AB22D90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B07837B-0F66-74EF-2C54-962E16F7E0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CD-4CDF-A443-848B-E17128689AA9}" type="slidenum">
              <a:rPr lang="en-AL" smtClean="0"/>
              <a:t>‹#›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19091269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849885-2B80-3A37-3DA9-45170F34E4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0703731-2A78-191E-09C8-1B68684BA1C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A87DD5C-393C-5E72-3AB3-DE85D6FC85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C5AB059-0240-D685-5C07-1BD948138A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87C4-4A87-7C47-8CBF-E7DF7111BDED}" type="datetimeFigureOut">
              <a:rPr lang="en-AL" smtClean="0"/>
              <a:t>17.4.24</a:t>
            </a:fld>
            <a:endParaRPr lang="en-A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B2467A31-796A-0B2C-A9F2-1426C82381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4410932-502A-46C7-1816-C901D70C2B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CD-4CDF-A443-848B-E17128689AA9}" type="slidenum">
              <a:rPr lang="en-AL" smtClean="0"/>
              <a:t>‹#›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28307153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936FD62-A724-D079-B290-A725DE2D0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A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2A788F7-1302-8719-B119-0CF620BEE99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A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4A0C0C7-CA28-90B7-0553-DA7E23A67D5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78BDED8-2A10-E836-BA3B-042096F621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87C4-4A87-7C47-8CBF-E7DF7111BDED}" type="datetimeFigureOut">
              <a:rPr lang="en-AL" smtClean="0"/>
              <a:t>17.4.24</a:t>
            </a:fld>
            <a:endParaRPr lang="en-A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7AF3D57-119D-0A49-9D72-9D6D53B2574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518DEC5-AC05-E954-1435-C3E6611030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CD-4CDF-A443-848B-E17128689AA9}" type="slidenum">
              <a:rPr lang="en-AL" smtClean="0"/>
              <a:t>‹#›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12066794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E017D94-865D-8895-6256-31D40079EA9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A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E540466-1E26-5266-3DCB-5727D46B050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591452A-43B7-59CF-C569-AAFD42EC69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87C4-4A87-7C47-8CBF-E7DF7111BDED}" type="datetimeFigureOut">
              <a:rPr lang="en-AL" smtClean="0"/>
              <a:t>17.4.24</a:t>
            </a:fld>
            <a:endParaRPr lang="en-A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E377884-7C8A-24F1-48D4-D71A5DF8DD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90C9814-CFC9-1492-A7F7-5DF923A61F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CD-4CDF-A443-848B-E17128689AA9}" type="slidenum">
              <a:rPr lang="en-AL" smtClean="0"/>
              <a:t>‹#›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35601131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FEC8735-BDC1-5766-CC87-471956AEEB4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A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BA040FB-80FF-06D1-C373-6B504E3E208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10B3243-341D-5C84-0DC7-DD73F39B2C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0D987C4-4A87-7C47-8CBF-E7DF7111BDED}" type="datetimeFigureOut">
              <a:rPr lang="en-AL" smtClean="0"/>
              <a:t>17.4.24</a:t>
            </a:fld>
            <a:endParaRPr lang="en-A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4A0909-139D-3627-DFD9-6B993AEFD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A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2A7F301-C37E-E6A8-D15F-ED5B5EBFDB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FBFDECD-4CDF-A443-848B-E17128689AA9}" type="slidenum">
              <a:rPr lang="en-AL" smtClean="0"/>
              <a:t>‹#›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1107311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CED3A696-F7A6-A8FE-6E0B-40D5919BDB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AL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A2F2002-2394-6AE5-DABC-BD4D02D673A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A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7805A9-4EF7-3C9C-D471-AE86207E9F3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90D987C4-4A87-7C47-8CBF-E7DF7111BDED}" type="datetimeFigureOut">
              <a:rPr lang="en-AL" smtClean="0"/>
              <a:t>17.4.24</a:t>
            </a:fld>
            <a:endParaRPr lang="en-A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B97770F-54C0-37F6-C7A9-7D66E47521C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A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BC5C75-898C-009C-E51F-0D20F5FA2C1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FBFDECD-4CDF-A443-848B-E17128689AA9}" type="slidenum">
              <a:rPr lang="en-AL" smtClean="0"/>
              <a:t>‹#›</a:t>
            </a:fld>
            <a:endParaRPr lang="en-AL"/>
          </a:p>
        </p:txBody>
      </p:sp>
    </p:spTree>
    <p:extLst>
      <p:ext uri="{BB962C8B-B14F-4D97-AF65-F5344CB8AC3E}">
        <p14:creationId xmlns:p14="http://schemas.microsoft.com/office/powerpoint/2010/main" val="29614779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A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E1EC6CF-59CD-0681-2D32-9D87B2A427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285240" y="836937"/>
            <a:ext cx="8201660" cy="102893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Përjashtimi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i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r>
              <a:rPr lang="en-US" sz="4400" b="1" kern="1200" dirty="0" err="1">
                <a:solidFill>
                  <a:schemeClr val="tx1"/>
                </a:solidFill>
                <a:latin typeface="+mj-lt"/>
                <a:ea typeface="+mj-ea"/>
                <a:cs typeface="+mj-cs"/>
              </a:rPr>
              <a:t>ortakut</a:t>
            </a:r>
            <a:r>
              <a:rPr lang="en-US" sz="4400" b="1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 </a:t>
            </a:r>
            <a:endParaRPr lang="en-US" sz="4400" kern="1200" dirty="0">
              <a:solidFill>
                <a:schemeClr val="tx1"/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92C65DBC-A056-9D8E-087C-7D98335B122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285240" y="2199503"/>
            <a:ext cx="8074815" cy="3715522"/>
          </a:xfrm>
        </p:spPr>
        <p:txBody>
          <a:bodyPr vert="horz" lIns="91440" tIns="45720" rIns="91440" bIns="45720" rtlCol="0" anchor="t">
            <a:normAutofit fontScale="92500" lnSpcReduction="10000"/>
          </a:bodyPr>
          <a:lstStyle/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</a:rPr>
              <a:t>Përjashtimi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ortakut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shtë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një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mekanizëm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që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ofron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zgjidhjen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konflikteve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situata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caktuara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një</a:t>
            </a:r>
            <a:r>
              <a:rPr lang="en-US" sz="2000" dirty="0">
                <a:effectLst/>
              </a:rPr>
              <a:t> SHPK.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>
                <a:effectLst/>
              </a:rPr>
              <a:t>Ky </a:t>
            </a:r>
            <a:r>
              <a:rPr lang="en-US" sz="2000" dirty="0" err="1">
                <a:effectLst/>
              </a:rPr>
              <a:t>institut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vihet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lëvizje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nga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shoqëria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për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përjashtuar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një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ortak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që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kryen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veprime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dëm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shoqërisë</a:t>
            </a:r>
            <a:r>
              <a:rPr lang="en-US" sz="2000" dirty="0">
                <a:effectLst/>
              </a:rPr>
              <a:t>.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</a:rPr>
              <a:t>Asambleja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ortakëve</a:t>
            </a:r>
            <a:r>
              <a:rPr lang="en-US" sz="2000" dirty="0">
                <a:effectLst/>
              </a:rPr>
              <a:t>, ka </a:t>
            </a:r>
            <a:r>
              <a:rPr lang="en-US" sz="2000" dirty="0" err="1">
                <a:effectLst/>
              </a:rPr>
              <a:t>vetëm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drejtën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për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iniciuar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procedurën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përjashtimit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ortakut</a:t>
            </a:r>
            <a:r>
              <a:rPr lang="en-US" sz="2000" dirty="0">
                <a:effectLst/>
              </a:rPr>
              <a:t> (</a:t>
            </a:r>
            <a:r>
              <a:rPr lang="en-US" sz="2000" dirty="0" err="1">
                <a:effectLst/>
              </a:rPr>
              <a:t>pra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për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bërë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kërkesën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drejtuar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gjykatës</a:t>
            </a:r>
            <a:r>
              <a:rPr lang="en-US" sz="2000" dirty="0">
                <a:effectLst/>
              </a:rPr>
              <a:t>), </a:t>
            </a:r>
            <a:r>
              <a:rPr lang="en-US" sz="2000" dirty="0" err="1">
                <a:effectLst/>
              </a:rPr>
              <a:t>dhe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pastaj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ky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proces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finalizohet</a:t>
            </a:r>
            <a:r>
              <a:rPr lang="en-US" sz="2000" dirty="0">
                <a:effectLst/>
              </a:rPr>
              <a:t> ne </a:t>
            </a:r>
            <a:r>
              <a:rPr lang="en-US" sz="2000" dirty="0" err="1">
                <a:effectLst/>
              </a:rPr>
              <a:t>gjykatë</a:t>
            </a:r>
            <a:r>
              <a:rPr lang="en-US" sz="2000" dirty="0">
                <a:effectLst/>
              </a:rPr>
              <a:t>. 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2000" dirty="0">
              <a:effectLst/>
            </a:endParaRPr>
          </a:p>
          <a:p>
            <a:pPr indent="-228600" algn="l">
              <a:buFont typeface="Arial" panose="020B0604020202020204" pitchFamily="34" charset="0"/>
              <a:buChar char="•"/>
            </a:pPr>
            <a:r>
              <a:rPr lang="en-US" sz="2000" dirty="0" err="1">
                <a:effectLst/>
              </a:rPr>
              <a:t>Është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gjykata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që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vlerëson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nëse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ekzistojnë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shkaqet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arsyeshme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për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përjashtimin</a:t>
            </a:r>
            <a:r>
              <a:rPr lang="en-US" sz="2000" dirty="0">
                <a:effectLst/>
              </a:rPr>
              <a:t>, </a:t>
            </a:r>
            <a:r>
              <a:rPr lang="en-US" sz="2000" dirty="0" err="1">
                <a:effectLst/>
              </a:rPr>
              <a:t>si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dhe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për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të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bërë</a:t>
            </a:r>
            <a:r>
              <a:rPr lang="en-US" sz="2000" dirty="0">
                <a:effectLst/>
              </a:rPr>
              <a:t> </a:t>
            </a:r>
            <a:r>
              <a:rPr lang="en-US" sz="2000" dirty="0" err="1">
                <a:effectLst/>
              </a:rPr>
              <a:t>likujdimin</a:t>
            </a:r>
            <a:r>
              <a:rPr lang="en-US" sz="2000" dirty="0">
                <a:effectLst/>
              </a:rPr>
              <a:t> e </a:t>
            </a:r>
            <a:r>
              <a:rPr lang="en-US" sz="2000" dirty="0" err="1">
                <a:effectLst/>
              </a:rPr>
              <a:t>kuotës</a:t>
            </a:r>
            <a:r>
              <a:rPr lang="en-US" sz="2000" dirty="0">
                <a:effectLst/>
              </a:rPr>
              <a:t>.</a:t>
            </a:r>
          </a:p>
          <a:p>
            <a:pPr indent="-228600" algn="l">
              <a:buFont typeface="Arial" panose="020B0604020202020204" pitchFamily="34" charset="0"/>
              <a:buChar char="•"/>
            </a:pPr>
            <a:endParaRPr lang="en-US" sz="1700" dirty="0"/>
          </a:p>
        </p:txBody>
      </p:sp>
    </p:spTree>
    <p:extLst>
      <p:ext uri="{BB962C8B-B14F-4D97-AF65-F5344CB8AC3E}">
        <p14:creationId xmlns:p14="http://schemas.microsoft.com/office/powerpoint/2010/main" val="170794555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085ABA6-E3AF-27D9-34E4-9FC94429A9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6481" y="142704"/>
            <a:ext cx="10515600" cy="1325563"/>
          </a:xfrm>
        </p:spPr>
        <p:txBody>
          <a:bodyPr>
            <a:normAutofit/>
          </a:bodyPr>
          <a:lstStyle/>
          <a:p>
            <a:r>
              <a:rPr lang="en-AL" sz="40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Shkaqet </a:t>
            </a:r>
            <a:r>
              <a:rPr lang="en-AL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e p</a:t>
            </a:r>
            <a:r>
              <a:rPr lang="en-GB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4000" b="1">
                <a:latin typeface="Times New Roman" panose="02020603050405020304" pitchFamily="18" charset="0"/>
                <a:cs typeface="Times New Roman" panose="02020603050405020304" pitchFamily="18" charset="0"/>
              </a:rPr>
              <a:t>rjashtimit</a:t>
            </a:r>
            <a:endParaRPr lang="en-AL" sz="40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E7756C4C-3FE8-32F0-B688-CDD55E3385A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7646834"/>
              </p:ext>
            </p:extLst>
          </p:nvPr>
        </p:nvGraphicFramePr>
        <p:xfrm>
          <a:off x="838200" y="1309816"/>
          <a:ext cx="10515600" cy="511569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030096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FBB328D-0EC3-7AB8-C2E5-F30D7DB927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5"/>
            <a:ext cx="8074815" cy="839989"/>
          </a:xfrm>
        </p:spPr>
        <p:txBody>
          <a:bodyPr anchor="ctr">
            <a:normAutofit/>
          </a:bodyPr>
          <a:lstStyle/>
          <a:p>
            <a:r>
              <a:rPr lang="en-AL" sz="4000"/>
              <a:t>Elementi i fajit</a:t>
            </a:r>
            <a:endParaRPr lang="en-AL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24EC988-5CAB-024F-A8D7-309DA81526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1890585"/>
            <a:ext cx="9069722" cy="3879280"/>
          </a:xfrm>
        </p:spPr>
        <p:txBody>
          <a:bodyPr anchor="t">
            <a:normAutofit/>
          </a:bodyPr>
          <a:lstStyle/>
          <a:p>
            <a:r>
              <a:rPr lang="sq-AL" sz="150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</a:t>
            </a:r>
            <a:r>
              <a:rPr lang="sq-AL" sz="200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ika «a» e nenit 102/2, S</a:t>
            </a:r>
            <a:r>
              <a:rPr lang="sq-AL" sz="200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i kusht për lindjen e kësaj përgjegjësie së ortakut në raport me shoqërinë, ligji ka parashikuar që duhet të ekzistojë dhe aspekti i anës subjektive, pra i fajit të ortakut që ka shkaktuar dëmin </a:t>
            </a:r>
            <a:r>
              <a:rPr lang="en-AL" sz="2000">
                <a:latin typeface="Times New Roman" panose="02020603050405020304" pitchFamily="18" charset="0"/>
                <a:cs typeface="Times New Roman" panose="02020603050405020304" pitchFamily="18" charset="0"/>
              </a:rPr>
              <a:t>n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form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 e</a:t>
            </a:r>
            <a:r>
              <a:rPr lang="sq-AL" sz="200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;</a:t>
            </a:r>
            <a:endParaRPr lang="en-AL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lvl="5"/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dashjes ose;</a:t>
            </a:r>
          </a:p>
          <a:p>
            <a:pPr lvl="5"/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pakujdesise se r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nd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endParaRPr lang="en-AL" sz="200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Sipas pik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s  “b” mjafton t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j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shkelur statuti apo ligji me faj, pa pasur nevoj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 ardhjen e nj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d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mi. </a:t>
            </a:r>
          </a:p>
          <a:p>
            <a:r>
              <a:rPr lang="sq-AL" sz="200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mund të mjaftojë çdo lloj shkeljeje, që sipas pikës “b” e nenit 102/2 të shërbejë si shkak i arsyeshëm për përjashtimin e ortakut?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</a:p>
          <a:p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Ky shkak ashtu si t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tjer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t, duhet t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interpretohet n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GB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rputhje me parimin e proporcionalitetit.</a:t>
            </a:r>
            <a:endParaRPr lang="en-AL" sz="2000" dirty="0"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315966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8" name="Rectangle 27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9AD2569-96B1-5AC0-918F-0FA5B539834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1774" y="1188637"/>
            <a:ext cx="2657480" cy="4480726"/>
          </a:xfrm>
        </p:spPr>
        <p:txBody>
          <a:bodyPr>
            <a:normAutofit/>
          </a:bodyPr>
          <a:lstStyle/>
          <a:p>
            <a:pPr algn="r"/>
            <a:r>
              <a:rPr lang="en-US" sz="3600" b="1" kern="100" dirty="0" err="1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Procedura</a:t>
            </a:r>
            <a:r>
              <a:rPr lang="en-US" sz="4600" b="1" kern="1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br>
              <a:rPr lang="en-AL" sz="46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AL" sz="4600" dirty="0"/>
          </a:p>
        </p:txBody>
      </p:sp>
      <p:sp>
        <p:nvSpPr>
          <p:cNvPr id="30" name="Freeform: Shape 29">
            <a:extLst>
              <a:ext uri="{FF2B5EF4-FFF2-40B4-BE49-F238E27FC236}">
                <a16:creationId xmlns:a16="http://schemas.microsoft.com/office/drawing/2014/main" id="{79FCBE05-E963-41B2-97FD-8631A61EB2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651250" y="323519"/>
            <a:ext cx="7217311" cy="6212748"/>
          </a:xfrm>
          <a:custGeom>
            <a:avLst/>
            <a:gdLst>
              <a:gd name="connsiteX0" fmla="*/ 0 w 7217311"/>
              <a:gd name="connsiteY0" fmla="*/ 0 h 6212748"/>
              <a:gd name="connsiteX1" fmla="*/ 1121310 w 7217311"/>
              <a:gd name="connsiteY1" fmla="*/ 0 h 6212748"/>
              <a:gd name="connsiteX2" fmla="*/ 1837014 w 7217311"/>
              <a:gd name="connsiteY2" fmla="*/ 0 h 6212748"/>
              <a:gd name="connsiteX3" fmla="*/ 2893412 w 7217311"/>
              <a:gd name="connsiteY3" fmla="*/ 0 h 6212748"/>
              <a:gd name="connsiteX4" fmla="*/ 3635911 w 7217311"/>
              <a:gd name="connsiteY4" fmla="*/ 0 h 6212748"/>
              <a:gd name="connsiteX5" fmla="*/ 3635913 w 7217311"/>
              <a:gd name="connsiteY5" fmla="*/ 0 h 6212748"/>
              <a:gd name="connsiteX6" fmla="*/ 7217311 w 7217311"/>
              <a:gd name="connsiteY6" fmla="*/ 0 h 6212748"/>
              <a:gd name="connsiteX7" fmla="*/ 7217311 w 7217311"/>
              <a:gd name="connsiteY7" fmla="*/ 2864954 h 6212748"/>
              <a:gd name="connsiteX8" fmla="*/ 3773866 w 7217311"/>
              <a:gd name="connsiteY8" fmla="*/ 6212748 h 6212748"/>
              <a:gd name="connsiteX9" fmla="*/ 2893412 w 7217311"/>
              <a:gd name="connsiteY9" fmla="*/ 6212748 h 6212748"/>
              <a:gd name="connsiteX10" fmla="*/ 2893412 w 7217311"/>
              <a:gd name="connsiteY10" fmla="*/ 6210962 h 6212748"/>
              <a:gd name="connsiteX11" fmla="*/ 1837014 w 7217311"/>
              <a:gd name="connsiteY11" fmla="*/ 6210962 h 6212748"/>
              <a:gd name="connsiteX12" fmla="*/ 1837014 w 7217311"/>
              <a:gd name="connsiteY12" fmla="*/ 6212748 h 6212748"/>
              <a:gd name="connsiteX13" fmla="*/ 0 w 7217311"/>
              <a:gd name="connsiteY13" fmla="*/ 6212748 h 62127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7217311" h="6212748">
                <a:moveTo>
                  <a:pt x="0" y="0"/>
                </a:moveTo>
                <a:lnTo>
                  <a:pt x="1121310" y="0"/>
                </a:lnTo>
                <a:lnTo>
                  <a:pt x="1837014" y="0"/>
                </a:lnTo>
                <a:lnTo>
                  <a:pt x="2893412" y="0"/>
                </a:lnTo>
                <a:lnTo>
                  <a:pt x="3635911" y="0"/>
                </a:lnTo>
                <a:lnTo>
                  <a:pt x="3635913" y="0"/>
                </a:lnTo>
                <a:lnTo>
                  <a:pt x="7217311" y="0"/>
                </a:lnTo>
                <a:lnTo>
                  <a:pt x="7217311" y="2864954"/>
                </a:lnTo>
                <a:lnTo>
                  <a:pt x="3773866" y="6212748"/>
                </a:lnTo>
                <a:lnTo>
                  <a:pt x="2893412" y="6212748"/>
                </a:lnTo>
                <a:lnTo>
                  <a:pt x="2893412" y="6210962"/>
                </a:lnTo>
                <a:lnTo>
                  <a:pt x="1837014" y="6210962"/>
                </a:lnTo>
                <a:lnTo>
                  <a:pt x="1837014" y="6212748"/>
                </a:lnTo>
                <a:lnTo>
                  <a:pt x="0" y="6212748"/>
                </a:lnTo>
                <a:close/>
              </a:path>
            </a:pathLst>
          </a:custGeom>
          <a:solidFill>
            <a:schemeClr val="tx1">
              <a:lumMod val="50000"/>
              <a:lumOff val="50000"/>
              <a:alpha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32" name="Right Triangle 31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4D233ACE-F3A1-4543-B9F4-425DDA5793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947ABCC0-441C-45C0-1576-F0A6C061BD9D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99349099"/>
              </p:ext>
            </p:extLst>
          </p:nvPr>
        </p:nvGraphicFramePr>
        <p:xfrm>
          <a:off x="4514850" y="1008993"/>
          <a:ext cx="6858000" cy="476087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6329667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95C6D25-9370-1B7E-C336-819C8A3458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71538" y="1050596"/>
            <a:ext cx="10272712" cy="921080"/>
          </a:xfrm>
        </p:spPr>
        <p:txBody>
          <a:bodyPr anchor="ctr">
            <a:normAutofit fontScale="90000"/>
          </a:bodyPr>
          <a:lstStyle/>
          <a:p>
            <a:r>
              <a:rPr lang="en-US" sz="5000" b="1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Shumica</a:t>
            </a:r>
            <a:r>
              <a:rPr lang="en-US" sz="5000" b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sz="5000" b="1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nevojëshme</a:t>
            </a:r>
            <a:r>
              <a:rPr lang="en-US" sz="5000" b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sz="5000" b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5000" b="1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marrjen</a:t>
            </a:r>
            <a:r>
              <a:rPr lang="en-US" sz="5000" b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sz="5000" b="1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vendimit</a:t>
            </a:r>
            <a:r>
              <a:rPr lang="en-US" sz="5000" b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endParaRPr lang="en-AL" sz="5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93A0A3-321A-A64F-392B-441F951BBF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90995" y="2444969"/>
            <a:ext cx="9587548" cy="3786188"/>
          </a:xfrm>
        </p:spPr>
        <p:txBody>
          <a:bodyPr anchor="t">
            <a:normAutofit lnSpcReduction="10000"/>
          </a:bodyPr>
          <a:lstStyle/>
          <a:p>
            <a:r>
              <a:rPr lang="en-US" sz="20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Sipas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102/1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dhe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nenit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87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ligjit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përcaktohet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se se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vendimi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për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t’ju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drejtuar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Gjykatës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me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padi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për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përjashtimin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ortakut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merret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me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shumicë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zakonshme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ortakëve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pranishëm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mbledhje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 </a:t>
            </a:r>
            <a:endParaRPr lang="en-AL" sz="20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 mund të parashikoje statuti një shumicë të cilësuar?</a:t>
            </a:r>
          </a:p>
          <a:p>
            <a:endParaRPr lang="en-A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L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Jo, </a:t>
            </a:r>
            <a:r>
              <a:rPr lang="sq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në nenin 103/ 2 të ligjit, sipas të cilit është sanksionuar një kufizim i lirisë statutore për këtë lloj vendimmarjeje. Sipas këtij parashikimi ligjor, statuti nuk mund të ndalojë dhe as të kufizojë të drejtën e shoqërisë për të kërkuar përjashtimin e ortakut.</a:t>
            </a:r>
            <a:r>
              <a:rPr lang="en-AL" sz="2000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sq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Neni 103/2 i ligjit 9901/</a:t>
            </a:r>
            <a:r>
              <a:rPr lang="it-I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2008 “</a:t>
            </a:r>
            <a:r>
              <a:rPr lang="it-IT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Për</a:t>
            </a:r>
            <a:r>
              <a:rPr lang="it-I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Tregtarët</a:t>
            </a:r>
            <a:r>
              <a:rPr lang="it-I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dhe</a:t>
            </a:r>
            <a:r>
              <a:rPr lang="it-I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Shoqëritë</a:t>
            </a:r>
            <a:r>
              <a:rPr lang="it-I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it-IT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Tregtare</a:t>
            </a:r>
            <a:r>
              <a:rPr lang="it-IT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 </a:t>
            </a:r>
            <a:r>
              <a:rPr lang="sq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ndryshuar parashikon se</a:t>
            </a:r>
            <a:r>
              <a:rPr lang="sq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; </a:t>
            </a:r>
          </a:p>
          <a:p>
            <a:r>
              <a:rPr lang="sq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“</a:t>
            </a:r>
            <a:r>
              <a:rPr lang="sq-AL" sz="2000" i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Statuti nuk mund të pë</a:t>
            </a:r>
            <a:r>
              <a:rPr lang="sq-AL" sz="2000" i="1" spc="-2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r</a:t>
            </a:r>
            <a:r>
              <a:rPr lang="sq-AL" sz="2000" i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jashto</a:t>
            </a:r>
            <a:r>
              <a:rPr lang="sq-AL" sz="2000" i="1" spc="-2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j</a:t>
            </a:r>
            <a:r>
              <a:rPr lang="sq-AL" sz="2000" i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ë apo të kufizo</a:t>
            </a:r>
            <a:r>
              <a:rPr lang="sq-AL" sz="2000" i="1" spc="-2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j</a:t>
            </a:r>
            <a:r>
              <a:rPr lang="sq-AL" sz="2000" i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ë të drejtën e o</a:t>
            </a:r>
            <a:r>
              <a:rPr lang="sq-AL" sz="2000" i="1" spc="-2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r</a:t>
            </a:r>
            <a:r>
              <a:rPr lang="sq-AL" sz="2000" i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takut për t'u largu</a:t>
            </a:r>
            <a:r>
              <a:rPr lang="sq-AL" sz="2000" i="1" spc="-2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</a:t>
            </a:r>
            <a:r>
              <a:rPr lang="sq-AL" sz="2000" i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r nga shoqëria dhe të dre</a:t>
            </a:r>
            <a:r>
              <a:rPr lang="sq-AL" sz="2000" i="1" spc="-2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j</a:t>
            </a:r>
            <a:r>
              <a:rPr lang="sq-AL" sz="2000" i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tën e shoqërisë p</a:t>
            </a:r>
            <a:r>
              <a:rPr lang="sq-AL" sz="2000" i="1" spc="-2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ë</a:t>
            </a:r>
            <a:r>
              <a:rPr lang="sq-AL" sz="2000" i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r të përjashtuar ortakun</a:t>
            </a:r>
            <a:r>
              <a:rPr lang="sq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A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L" sz="1300" dirty="0"/>
          </a:p>
        </p:txBody>
      </p:sp>
    </p:spTree>
    <p:extLst>
      <p:ext uri="{BB962C8B-B14F-4D97-AF65-F5344CB8AC3E}">
        <p14:creationId xmlns:p14="http://schemas.microsoft.com/office/powerpoint/2010/main" val="40919586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1127270-95D6-7162-82AC-5E07770572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652" y="596496"/>
            <a:ext cx="10087610" cy="1618489"/>
          </a:xfrm>
        </p:spPr>
        <p:txBody>
          <a:bodyPr anchor="ctr">
            <a:normAutofit/>
          </a:bodyPr>
          <a:lstStyle/>
          <a:p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A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mund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të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votojë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ky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ortak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në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mbledhjen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e AO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ku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diskutohet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ngritja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e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padisë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për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përjashtimine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tij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 ?</a:t>
            </a:r>
            <a:endParaRPr lang="en-AL" sz="3400" b="1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8571AF-89B4-6850-18D5-8B3DD76145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241765"/>
            <a:ext cx="9687560" cy="3528100"/>
          </a:xfrm>
        </p:spPr>
        <p:txBody>
          <a:bodyPr anchor="t">
            <a:normAutofit/>
          </a:bodyPr>
          <a:lstStyle/>
          <a:p>
            <a:r>
              <a:rPr lang="en-AL" sz="2000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Vendimi për ngritjen e një padie për p</a:t>
            </a:r>
            <a:r>
              <a:rPr lang="en-GB" sz="2000" kern="1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rjashtimin e ortakut, </a:t>
            </a:r>
            <a:r>
              <a:rPr lang="en-AL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duhet të kategorizohet në rastet e parashikuara nga neni 89 i ligjit 9901/2008, i cili parashikon rastet e përjashtimitnga e drejta e votës. </a:t>
            </a:r>
          </a:p>
          <a:p>
            <a:r>
              <a:rPr lang="en-AL" sz="2000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Kjo</a:t>
            </a:r>
            <a:r>
              <a:rPr lang="en-AL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vendimmarrje e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asamblesë</a:t>
            </a:r>
            <a:r>
              <a:rPr lang="en-AL" sz="2000" kern="1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</a:t>
            </a:r>
            <a:r>
              <a:rPr lang="en-AL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është një situatë që përputhet plotësisht me rastin e parashikuar nga neni 89/c, që parashikon: </a:t>
            </a:r>
            <a:r>
              <a:rPr lang="en-AL" sz="20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“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c) ngrit</a:t>
            </a:r>
            <a:r>
              <a:rPr lang="en-AL" sz="2000" i="1" kern="100" spc="-2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j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en e një padie ndaj t</a:t>
            </a:r>
            <a:r>
              <a:rPr lang="en-AL" sz="2000" i="1" kern="100" spc="-2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j nga shoqër</a:t>
            </a:r>
            <a:r>
              <a:rPr lang="en-AL" sz="2000" i="1" kern="100" spc="-2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i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” 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Per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pasoje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ortaku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perjashtohet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nga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drejta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votës</a:t>
            </a:r>
            <a:endParaRPr lang="en-AL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G</a:t>
            </a:r>
            <a:r>
              <a:rPr lang="en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jithashtu, një vendimmarrje e tillë mund të kategorizohet edhe sipas pikës “a” të nenit 89 (“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a) vlerës</a:t>
            </a:r>
            <a:r>
              <a:rPr lang="en-AL" sz="2000" i="1" spc="-2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i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min e veprimtar</a:t>
            </a:r>
            <a:r>
              <a:rPr lang="en-AL" sz="2000" i="1" spc="-2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i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së së tij;</a:t>
            </a:r>
            <a:r>
              <a:rPr lang="en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”), </a:t>
            </a:r>
            <a:r>
              <a:rPr lang="en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cila parashikon rastin kur asambleja mblidhet për të vlerësuar veprimtarinë e një ortaku të shoqërisë. Për pasojë, ortaku, për të cilin Asambleja po merr këtë vendim për vlerësimin e veprimtarisë së tij, duhet të përjashtohet nga e drejta e votës.</a:t>
            </a:r>
          </a:p>
          <a:p>
            <a:endParaRPr lang="en-AL" sz="1500" dirty="0"/>
          </a:p>
        </p:txBody>
      </p:sp>
    </p:spTree>
    <p:extLst>
      <p:ext uri="{BB962C8B-B14F-4D97-AF65-F5344CB8AC3E}">
        <p14:creationId xmlns:p14="http://schemas.microsoft.com/office/powerpoint/2010/main" val="80738280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84CD845-8396-0048-FAED-2F95C90EE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161" y="1188637"/>
            <a:ext cx="3291840" cy="4480726"/>
          </a:xfrm>
        </p:spPr>
        <p:txBody>
          <a:bodyPr>
            <a:normAutofit/>
          </a:bodyPr>
          <a:lstStyle/>
          <a:p>
            <a:pPr algn="r"/>
            <a:r>
              <a:rPr lang="en-AL" sz="4000" b="1" i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US" sz="4000" b="1" i="1" kern="100" dirty="0" err="1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AL" sz="4000" b="1" i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rjashtimi nga e drejta e vo</a:t>
            </a:r>
            <a:r>
              <a:rPr lang="en-US" sz="4000" b="1" i="1" kern="100" dirty="0" err="1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të</a:t>
            </a:r>
            <a:r>
              <a:rPr lang="en-AL" sz="4000" b="1" i="1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 </a:t>
            </a:r>
            <a:br>
              <a:rPr lang="en-AL" sz="4000" kern="100" dirty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AL" sz="4000" dirty="0"/>
          </a:p>
        </p:txBody>
      </p: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56D057E-F379-A4E3-D271-C14981F00C8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05635" y="1648870"/>
            <a:ext cx="6141305" cy="3560260"/>
          </a:xfrm>
        </p:spPr>
        <p:txBody>
          <a:bodyPr anchor="ctr">
            <a:normAutofit/>
          </a:bodyPr>
          <a:lstStyle/>
          <a:p>
            <a:pPr>
              <a:tabLst>
                <a:tab pos="57150" algn="l"/>
              </a:tabLst>
            </a:pPr>
            <a:r>
              <a:rPr lang="en-US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Neni 89/1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ligjit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percakton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se; </a:t>
            </a:r>
            <a:endParaRPr lang="en-AL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1. Ortaku nuk mund t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ushtroj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drejt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 e vote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 n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ës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e asambleja e p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ër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gjithshme merr vendim p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r: </a:t>
            </a:r>
            <a:endParaRPr lang="en-AL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a) </a:t>
            </a:r>
            <a:r>
              <a:rPr lang="en-AL" sz="2000" i="1" u="sng" kern="1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vler</a:t>
            </a:r>
            <a:r>
              <a:rPr lang="en-US" sz="2000" i="1" u="sng" kern="100" dirty="0" err="1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AL" sz="2000" i="1" u="sng" kern="1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simin e veprimtaris</a:t>
            </a:r>
            <a:r>
              <a:rPr lang="en-US" sz="2000" i="1" u="sng" kern="100" dirty="0" err="1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US" sz="2000" i="1" u="sng" kern="1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AL" sz="2000" i="1" u="sng" kern="1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</a:t>
            </a:r>
            <a:r>
              <a:rPr lang="en-US" sz="2000" i="1" u="sng" kern="100" dirty="0" err="1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US" sz="2000" i="1" u="sng" kern="1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AL" sz="2000" i="1" u="sng" kern="1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tij</a:t>
            </a:r>
            <a:r>
              <a:rPr lang="en-AL" sz="2000" i="1" kern="1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;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           .</a:t>
            </a:r>
            <a:b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b) shuarjen e ndonj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detyrimi n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ngarkim t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tij;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                 . </a:t>
            </a:r>
            <a:b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c) </a:t>
            </a:r>
            <a:r>
              <a:rPr lang="en-AL" sz="2000" i="1" u="sng" kern="1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ngritjen e nj</a:t>
            </a:r>
            <a:r>
              <a:rPr lang="en-US" sz="2000" i="1" u="sng" kern="100" dirty="0" err="1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AL" sz="2000" i="1" u="sng" kern="1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padie ndaj tij</a:t>
            </a:r>
            <a:r>
              <a:rPr lang="en-US" sz="2000" i="1" u="sng" kern="1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,</a:t>
            </a:r>
            <a:r>
              <a:rPr lang="en-AL" sz="2000" i="1" u="sng" kern="1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nga shoq</a:t>
            </a:r>
            <a:r>
              <a:rPr lang="en-US" sz="2000" i="1" u="sng" kern="100" dirty="0" err="1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AL" sz="2000" i="1" u="sng" kern="100" dirty="0">
                <a:effectLst/>
                <a:highlight>
                  <a:srgbClr val="00FFFF"/>
                </a:highlight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ri</a:t>
            </a:r>
            <a:r>
              <a:rPr lang="en-AL" sz="2000" i="1" u="sng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a; </a:t>
            </a:r>
            <a:endParaRPr lang="en-AL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ç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)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dh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nien ose jo t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ër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fitimeve t</a:t>
            </a:r>
            <a:r>
              <a:rPr lang="en-US" sz="2000" i="1" kern="100" dirty="0" err="1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reja.</a:t>
            </a:r>
            <a:r>
              <a:rPr lang="en-US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..</a:t>
            </a:r>
            <a:endParaRPr lang="en-AL" sz="2000" kern="100" dirty="0">
              <a:effectLst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AL" sz="2000" dirty="0"/>
          </a:p>
        </p:txBody>
      </p:sp>
    </p:spTree>
    <p:extLst>
      <p:ext uri="{BB962C8B-B14F-4D97-AF65-F5344CB8AC3E}">
        <p14:creationId xmlns:p14="http://schemas.microsoft.com/office/powerpoint/2010/main" val="342112865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69F59B7-07C0-F82E-6B0C-986ADC96F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2161" y="1188637"/>
            <a:ext cx="2728275" cy="4480726"/>
          </a:xfrm>
        </p:spPr>
        <p:txBody>
          <a:bodyPr>
            <a:normAutofit/>
          </a:bodyPr>
          <a:lstStyle/>
          <a:p>
            <a:pPr algn="r"/>
            <a:r>
              <a:rPr lang="en-AL" sz="4600" dirty="0"/>
              <a:t>Kuorumi</a:t>
            </a:r>
          </a:p>
        </p:txBody>
      </p:sp>
      <p:cxnSp>
        <p:nvCxnSpPr>
          <p:cNvPr id="27" name="Straight Connector 26">
            <a:extLst>
              <a:ext uri="{FF2B5EF4-FFF2-40B4-BE49-F238E27FC236}">
                <a16:creationId xmlns:a16="http://schemas.microsoft.com/office/drawing/2014/main" id="{23AAC9B5-8015-485C-ACF9-A750390E9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52863"/>
            <a:ext cx="0" cy="3236495"/>
          </a:xfrm>
          <a:prstGeom prst="line">
            <a:avLst/>
          </a:prstGeom>
          <a:ln w="19050" cap="sq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AD37F-5421-BC04-2536-442F20853D2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255259" y="1188637"/>
            <a:ext cx="6017573" cy="4240613"/>
          </a:xfrm>
        </p:spPr>
        <p:txBody>
          <a:bodyPr anchor="ctr">
            <a:normAutofit/>
          </a:bodyPr>
          <a:lstStyle/>
          <a:p>
            <a:r>
              <a:rPr lang="en-US" sz="24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Sipas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nenit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86/1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te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400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ligjit</a:t>
            </a:r>
            <a:r>
              <a:rPr lang="en-US" sz="24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sq-AL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9901/</a:t>
            </a:r>
            <a:r>
              <a:rPr lang="it-IT" sz="24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2008.</a:t>
            </a:r>
          </a:p>
          <a:p>
            <a:pPr marL="0" indent="0">
              <a:buNone/>
            </a:pPr>
            <a:endParaRPr lang="en-AL" sz="24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AL" sz="24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Në rastin e marrjes së vendimeve, që kërkojnë një shumicë të zakonshme, asambleja e përgjithshme mund të marrë vendime të vlefshme vetëm nëse marrin pjesë ortakët me të drejtë vote, që zotërojnë më shumë se 30 për qind të kuotave</a:t>
            </a:r>
          </a:p>
          <a:p>
            <a:pPr marL="0" indent="0">
              <a:buNone/>
            </a:pPr>
            <a:endParaRPr lang="en-AL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130928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51EDC79-5D8B-86D4-AD5A-C271BEB17B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928689"/>
            <a:ext cx="9901873" cy="1257300"/>
          </a:xfrm>
        </p:spPr>
        <p:txBody>
          <a:bodyPr anchor="ctr">
            <a:normAutofit/>
          </a:bodyPr>
          <a:lstStyle/>
          <a:p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A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duhet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llogaritet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kuota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ortakut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cilin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diskutohet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përjashtimi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në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krijimin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kuorumit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vlefshmërinë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mblledhjes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3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së</a:t>
            </a:r>
            <a:r>
              <a:rPr lang="en-US" sz="23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AO?</a:t>
            </a:r>
            <a:r>
              <a:rPr lang="en-AL" sz="2300" b="1" dirty="0"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br>
              <a:rPr lang="en-AL" sz="2300" b="1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en-AL" sz="2300" b="1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5CC8E0B-E3FC-56C4-A511-88134B805F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063578"/>
            <a:ext cx="8074815" cy="3865733"/>
          </a:xfrm>
        </p:spPr>
        <p:txBody>
          <a:bodyPr anchor="t">
            <a:normAutofit fontScale="92500" lnSpcReduction="10000"/>
          </a:bodyPr>
          <a:lstStyle/>
          <a:p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Në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kushtet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kur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ky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ortak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është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përjashtuar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nga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drejta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votës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për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këtë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vendimmarrje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nuk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ka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kuptim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që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të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konsiderohet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edhe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në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përllogaritjen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kuorumit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të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mbledhjes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.</a:t>
            </a:r>
          </a:p>
          <a:p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Ll</a:t>
            </a:r>
            <a:r>
              <a:rPr lang="en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ogaritja në kuorum e kuotës të këtij ortaku do të mund të përdorej nga një ortak 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me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kuotë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të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konsiderueshme</a:t>
            </a:r>
            <a:r>
              <a:rPr lang="en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, si mjet për të sabotuar një mbledhje ku diskutohet përjashtimi i tij. Nj</a:t>
            </a:r>
            <a:r>
              <a:rPr lang="en-GB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ë</a:t>
            </a:r>
            <a:r>
              <a:rPr lang="en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ortak mazhoritar do t</a:t>
            </a:r>
            <a:r>
              <a:rPr lang="en-GB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ë</a:t>
            </a:r>
            <a:r>
              <a:rPr lang="en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mund ta shfryt</a:t>
            </a:r>
            <a:r>
              <a:rPr lang="en-GB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ë</a:t>
            </a:r>
            <a:r>
              <a:rPr lang="en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zonte  p</a:t>
            </a:r>
            <a:r>
              <a:rPr lang="en-GB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ë</a:t>
            </a:r>
            <a:r>
              <a:rPr lang="en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r t</a:t>
            </a:r>
            <a:r>
              <a:rPr lang="en-GB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ë</a:t>
            </a:r>
            <a:r>
              <a:rPr lang="en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bërë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efektivisht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të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pamundur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fillimin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procedurës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për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përjashtimin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tij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.</a:t>
            </a:r>
            <a:endParaRPr lang="en-A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Në këtë mënyrë, do të kufizonte të drejtën e ortak</a:t>
            </a:r>
            <a:r>
              <a:rPr lang="en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ë</a:t>
            </a:r>
            <a:r>
              <a:rPr lang="en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ve të tjerë për të iniciuar procedurën gjyqësore të përjashtimit. </a:t>
            </a:r>
            <a:endParaRPr lang="en-A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2000" dirty="0" err="1">
                <a:latin typeface="Times New Roman" panose="02020603050405020304" pitchFamily="18" charset="0"/>
                <a:ea typeface="Verdana" panose="020B0604030504040204" pitchFamily="34" charset="0"/>
              </a:rPr>
              <a:t>Vota</a:t>
            </a:r>
            <a:r>
              <a:rPr lang="en-US" sz="2000" dirty="0"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AL" sz="2000" dirty="0">
                <a:latin typeface="Times New Roman" panose="02020603050405020304" pitchFamily="18" charset="0"/>
                <a:ea typeface="Verdana" panose="020B0604030504040204" pitchFamily="34" charset="0"/>
              </a:rPr>
              <a:t>e ortakut, për të cilin po iniciohet procedura e përjashtimit, nuk duhet të llogariten, as në kuorumin për vlefshmërinë e mbledhjes dhe as në vendimmarrjen e AO, për ngritjen ose jo të padisë me objekt përjashtimin e këtij ortaku. </a:t>
            </a:r>
            <a:endParaRPr lang="en-AL" sz="20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endParaRPr lang="en-AL" sz="1500" dirty="0"/>
          </a:p>
        </p:txBody>
      </p:sp>
    </p:spTree>
    <p:extLst>
      <p:ext uri="{BB962C8B-B14F-4D97-AF65-F5344CB8AC3E}">
        <p14:creationId xmlns:p14="http://schemas.microsoft.com/office/powerpoint/2010/main" val="42936329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0F448A4-E9B2-350A-BE65-55299E7CAA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806215"/>
            <a:ext cx="9130348" cy="1536411"/>
          </a:xfrm>
        </p:spPr>
        <p:txBody>
          <a:bodyPr anchor="ctr">
            <a:normAutofit/>
          </a:bodyPr>
          <a:lstStyle/>
          <a:p>
            <a:r>
              <a:rPr lang="en-US" sz="3400" b="1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Problematikat</a:t>
            </a:r>
            <a:r>
              <a:rPr lang="en-US" sz="3400" b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sz="3400" b="1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shfaqura</a:t>
            </a:r>
            <a:r>
              <a:rPr lang="en-US" sz="3400" b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ne </a:t>
            </a:r>
            <a:r>
              <a:rPr lang="en-US" sz="3400" b="1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zbatimin</a:t>
            </a:r>
            <a:r>
              <a:rPr lang="en-US" sz="3400" b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ne </a:t>
            </a:r>
            <a:r>
              <a:rPr lang="en-US" sz="3400" b="1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praktike</a:t>
            </a:r>
            <a:r>
              <a:rPr lang="en-US" sz="3400" b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3400" b="1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lidhur</a:t>
            </a:r>
            <a:r>
              <a:rPr lang="en-US" sz="3400" b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me </a:t>
            </a:r>
            <a:r>
              <a:rPr lang="en-US" sz="3400" b="1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ketë</a:t>
            </a:r>
            <a:r>
              <a:rPr lang="en-US" sz="3400" b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3400" b="1" kern="1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çështje</a:t>
            </a:r>
            <a:r>
              <a:rPr lang="en-US" sz="3400" b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br>
              <a:rPr lang="en-AL" sz="3400" kern="100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</a:br>
            <a:endParaRPr lang="en-AL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9D039B-96BE-2CFF-6A2C-6FF946E17D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342627"/>
            <a:ext cx="9576349" cy="3709158"/>
          </a:xfrm>
        </p:spPr>
        <p:txBody>
          <a:bodyPr anchor="t">
            <a:noAutofit/>
          </a:bodyPr>
          <a:lstStyle/>
          <a:p>
            <a:pPr>
              <a:tabLst>
                <a:tab pos="57150" algn="l"/>
              </a:tabLst>
            </a:pPr>
            <a:r>
              <a:rPr lang="en-AL" sz="2000" b="1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Praktika Gjyqësore</a:t>
            </a:r>
            <a:r>
              <a:rPr lang="en-AL" sz="2000" kern="1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ka qëndrime të ndryshme lidhur me këtë çështje. Në shumë raste </a:t>
            </a:r>
            <a:r>
              <a:rPr lang="en-AL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rezulton se gjykatat e kanë llogaritur dhe votën e ortakut për të cilin është kërkuar përjashtimi në kuorumin për vlefshmërinë e mbledhjes, si dhe në votim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p.sh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AL" sz="20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Vendimin nr. 4413, datë 07.04.2014 i Gjykatës së Rrethit Gjyqësor Tiranë</a:t>
            </a:r>
            <a:r>
              <a:rPr lang="en-US" sz="20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 </a:t>
            </a:r>
            <a:endParaRPr lang="en-AL" sz="20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Ndërsa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në Vendimin Nr. 3949 dt. 02.05.2018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Gjykata e Rrethit Gjyqësor Tiranë, vlerëson se votat e ortakut, për të cilin kërkohet përjashtimi, duhet të llogariten në kuorumin për vlefshmërinë e mbledhjes, por jo në shumicën për vendimmarrje, pasi e konsideron si një nga rastet e nenit 89 të përjashtimit nga e drejta e votës</a:t>
            </a:r>
            <a:r>
              <a:rPr lang="en-AL" sz="2000" dirty="0"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</a:p>
          <a:p>
            <a:r>
              <a:rPr lang="en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Gjithashtu, Gjykata e Apelit Durrës, në Vendimin nr.10-2011-1471 (706), datë 01.12.2011 e ka klasifikuar vendimmarrjen mbi procedurën e përjashtimit të ortakut tek ato vendime ku ortaku nuk ka të drejtë vote, pra si pjesë të nenit 89 të ligjit.</a:t>
            </a:r>
            <a:r>
              <a:rPr lang="en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endParaRPr lang="en-A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1597099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EA903CC-C91C-ECFA-937A-562A8608EC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2988" y="1050595"/>
            <a:ext cx="10503839" cy="1618489"/>
          </a:xfrm>
        </p:spPr>
        <p:txBody>
          <a:bodyPr anchor="ctr">
            <a:normAutofit/>
          </a:bodyPr>
          <a:lstStyle/>
          <a:p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Roli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i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administratorit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të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shoqërisë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ne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përjashtimin</a:t>
            </a:r>
            <a:r>
              <a:rPr lang="en-US" sz="3400" b="1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e </a:t>
            </a:r>
            <a:r>
              <a:rPr lang="en-US" sz="3400" b="1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ortakut</a:t>
            </a:r>
            <a:br>
              <a:rPr lang="en-AL" sz="3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AL" sz="34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A7119E-3956-9809-A950-911FDA77242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42988" y="2514600"/>
            <a:ext cx="9530398" cy="3490351"/>
          </a:xfrm>
        </p:spPr>
        <p:txBody>
          <a:bodyPr anchor="t">
            <a:normAutofit/>
          </a:bodyPr>
          <a:lstStyle/>
          <a:p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Administratori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shoqërisë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nuk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ka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kompetenca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vendim-marrëse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këtë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proces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endParaRPr lang="en-A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ai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luan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një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rol të rëndësishëm </a:t>
            </a:r>
            <a:r>
              <a:rPr lang="en-AL" sz="2000" b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koordinativ</a:t>
            </a:r>
            <a:r>
              <a:rPr lang="en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për t’i vënë ortakët në dijeni, për rrethanat e fakteve dhe nevojën për vlerësimin e veprimtarisë së nje ortaku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  Ai </a:t>
            </a:r>
            <a:r>
              <a:rPr lang="en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duhet të informojë Asamblenë për veprimet apo mosveprimet e secilit ortak, të cilat mund të përbëjnë shkaqe të arsyeshme për përjashtimin e tij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A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</a:t>
            </a:r>
            <a:r>
              <a:rPr lang="en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i përfaqësues i shoqërisë duhet ta thërrasë mbledhjen 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Asamblesë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së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ortakëve</a:t>
            </a:r>
            <a:r>
              <a:rPr lang="en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për këtë qëllim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en-A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L" sz="20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Gjithashtu, administratori i shoqërisë përfaqëson shoqërinë në gjykimin e nisur me objekt përjashtimin e ortakut.</a:t>
            </a:r>
          </a:p>
          <a:p>
            <a:pPr marL="0" indent="0">
              <a:buNone/>
            </a:pPr>
            <a:endParaRPr lang="en-AL" sz="17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21381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9" name="Rectangle 28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BFC0A6-71F7-E187-E938-52DFCE2710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14325"/>
            <a:ext cx="10515600" cy="1376363"/>
          </a:xfrm>
        </p:spPr>
        <p:txBody>
          <a:bodyPr>
            <a:normAutofit/>
          </a:bodyPr>
          <a:lstStyle/>
          <a:p>
            <a:r>
              <a:rPr lang="en-US" sz="36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Padia</a:t>
            </a:r>
            <a:r>
              <a:rPr lang="en-US" sz="36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për</a:t>
            </a:r>
            <a:r>
              <a:rPr lang="en-US" sz="36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përjashtimin</a:t>
            </a:r>
            <a:r>
              <a:rPr lang="en-US" sz="36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 e </a:t>
            </a:r>
            <a:r>
              <a:rPr lang="en-US" sz="36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ortakut</a:t>
            </a:r>
            <a:r>
              <a:rPr lang="en-US" sz="3600" dirty="0">
                <a:latin typeface="Times New Roman" panose="02020603050405020304" pitchFamily="18" charset="0"/>
                <a:ea typeface="Verdana" panose="020B0604030504040204" pitchFamily="34" charset="0"/>
              </a:rPr>
              <a:t>. </a:t>
            </a:r>
            <a:r>
              <a:rPr lang="en-AL" sz="3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Legjitimimi aktiv në ngritjen e padisë</a:t>
            </a:r>
            <a:br>
              <a:rPr lang="en-AL" sz="17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</a:br>
            <a:endParaRPr lang="en-AL" sz="1700" dirty="0"/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48061AD2-7971-BCFD-4581-875B62578818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565594847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4045645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6C4028FD-8BAA-4A19-BFDE-594D991B75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FC0EA8F-18CB-D39A-9D42-3CDCF6F6F4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45990"/>
            <a:ext cx="10515600" cy="1136822"/>
          </a:xfrm>
        </p:spPr>
        <p:txBody>
          <a:bodyPr>
            <a:normAutofit/>
          </a:bodyPr>
          <a:lstStyle/>
          <a:p>
            <a:r>
              <a:rPr lang="en-AL" b="1" dirty="0"/>
              <a:t>Legjitimimi aktiv</a:t>
            </a:r>
          </a:p>
        </p:txBody>
      </p:sp>
      <p:graphicFrame>
        <p:nvGraphicFramePr>
          <p:cNvPr id="14" name="Content Placeholder 2">
            <a:extLst>
              <a:ext uri="{FF2B5EF4-FFF2-40B4-BE49-F238E27FC236}">
                <a16:creationId xmlns:a16="http://schemas.microsoft.com/office/drawing/2014/main" id="{E464EEAD-53CC-C0AF-E043-F5469CB5EE1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15320543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2802617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ight Triangle 22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9759323-E75D-6E06-6AD3-0CA0FBAEFF8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6"/>
            <a:ext cx="9514565" cy="864702"/>
          </a:xfrm>
        </p:spPr>
        <p:txBody>
          <a:bodyPr anchor="ctr">
            <a:normAutofit/>
          </a:bodyPr>
          <a:lstStyle/>
          <a:p>
            <a:r>
              <a:rPr lang="en-US" dirty="0" err="1"/>
              <a:t>Përjashtimi</a:t>
            </a:r>
            <a:r>
              <a:rPr lang="en-US" dirty="0"/>
              <a:t> </a:t>
            </a:r>
            <a:r>
              <a:rPr lang="en-US" dirty="0" err="1"/>
              <a:t>i</a:t>
            </a:r>
            <a:r>
              <a:rPr lang="en-US" dirty="0"/>
              <a:t> </a:t>
            </a:r>
            <a:r>
              <a:rPr lang="en-US" dirty="0" err="1"/>
              <a:t>ortakut</a:t>
            </a:r>
            <a:r>
              <a:rPr lang="en-US" dirty="0"/>
              <a:t> administrator</a:t>
            </a:r>
            <a:endParaRPr lang="en-A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07B6D47-217C-D64F-DD04-355EBC6D88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137719"/>
            <a:ext cx="9304501" cy="3632145"/>
          </a:xfrm>
        </p:spPr>
        <p:txBody>
          <a:bodyPr anchor="t">
            <a:normAutofit fontScale="55000" lnSpcReduction="20000"/>
          </a:bodyPr>
          <a:lstStyle/>
          <a:p>
            <a:r>
              <a:rPr lang="en-AL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GB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rjashtimi mund t</a:t>
            </a:r>
            <a:r>
              <a:rPr lang="en-GB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jet</a:t>
            </a:r>
            <a:r>
              <a:rPr lang="en-GB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GB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io nd</a:t>
            </a:r>
            <a:r>
              <a:rPr lang="en-GB" sz="32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32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rlikuar pasi administratori do të ndodhej në konflikt të qartë interesi dhe mund të refuzojë që të kryejë veprimet për mbledhjen e AO.</a:t>
            </a:r>
          </a:p>
          <a:p>
            <a:r>
              <a:rPr lang="en-AL" sz="32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 një </a:t>
            </a:r>
            <a:r>
              <a:rPr lang="en-US" sz="32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situatë</a:t>
            </a:r>
            <a:r>
              <a:rPr lang="en-AL" sz="32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të tillë, ortakët e tjerë kanë të drejtën që të thërrasin vetë mbledhjen e asamblesë në përputhje me parashikimet e nenit 83 dhe 84 të ligjit 9901/2008 dhe të vendosin në cilësinë e </a:t>
            </a:r>
            <a:r>
              <a:rPr lang="en-US" sz="32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Asamblese</a:t>
            </a:r>
            <a:r>
              <a:rPr lang="en-US" sz="32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se </a:t>
            </a:r>
            <a:r>
              <a:rPr lang="en-US" sz="3200" kern="1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Ortakëve</a:t>
            </a:r>
            <a:r>
              <a:rPr lang="en-AL" sz="32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nëse do të paraqitet kërkesë në gjykatë për përjashtimin e ortakut. </a:t>
            </a:r>
          </a:p>
          <a:p>
            <a:r>
              <a:rPr lang="en-AL" sz="32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Kjo dispozitë e kombinuar edhe me nenin 92 të ligjit ofron zgjidhjen procedurale për ortakët, të cilët administratori tenton t’i pengojë në të drejtat e tyre për të iniciuar procedurën e përjashtimit të ortakut. </a:t>
            </a:r>
          </a:p>
          <a:p>
            <a:r>
              <a:rPr lang="en-AL" sz="32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 këto lloj konfliktesh gjyqësore me administratorët, Asambleja merr kompetenca për përfaqësimin e shoqërisë, por ajo detyrimisht duhet të të caktojë një përfaqësues të posaçëm për t’u paraqitur në gjykim, pasi vetë asambleja nuk ka personalitet juridik dhe nuk mund të jetë palë ndërgjyqëse.</a:t>
            </a:r>
            <a:endParaRPr lang="en-AL" sz="32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AL" sz="3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Neni 90 i Kodit të Procedurës Civile parashikon se “</a:t>
            </a:r>
            <a:r>
              <a:rPr lang="en-AL" sz="3200" i="1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Palë në një gjykim civil janë personat fizikë ose juridikë, në emër ose kundër të cilëve zhvillohet gjykimi. Askush nuk mund të përfaqësojë në një gjykim civil të drejtat e të tjerëve, përveç kur ligji parashikon ndryshe</a:t>
            </a:r>
            <a:r>
              <a:rPr lang="en-AL" sz="32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.”</a:t>
            </a:r>
            <a:endParaRPr lang="en-AL" sz="32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endParaRPr lang="en-AL" sz="1100" dirty="0"/>
          </a:p>
        </p:txBody>
      </p:sp>
    </p:spTree>
    <p:extLst>
      <p:ext uri="{BB962C8B-B14F-4D97-AF65-F5344CB8AC3E}">
        <p14:creationId xmlns:p14="http://schemas.microsoft.com/office/powerpoint/2010/main" val="253025820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5D689CC-83D8-6941-2BE8-C9EC3CE497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761950"/>
            <a:ext cx="9156219" cy="1091564"/>
          </a:xfrm>
        </p:spPr>
        <p:txBody>
          <a:bodyPr anchor="ctr">
            <a:normAutofit/>
          </a:bodyPr>
          <a:lstStyle/>
          <a:p>
            <a:r>
              <a:rPr lang="en-AL" sz="4000" dirty="0"/>
              <a:t>Praktika gjyq</a:t>
            </a:r>
            <a:r>
              <a:rPr lang="en-GB" sz="4000" dirty="0" err="1"/>
              <a:t>ë</a:t>
            </a:r>
            <a:r>
              <a:rPr lang="en-AL" sz="4000" dirty="0"/>
              <a:t>sore lidhur me k</a:t>
            </a:r>
            <a:r>
              <a:rPr lang="en-GB" sz="4000" dirty="0" err="1"/>
              <a:t>ë</a:t>
            </a:r>
            <a:r>
              <a:rPr lang="en-AL" sz="4000" dirty="0"/>
              <a:t>t</a:t>
            </a:r>
            <a:r>
              <a:rPr lang="en-GB" sz="4000" dirty="0" err="1"/>
              <a:t>ë</a:t>
            </a:r>
            <a:r>
              <a:rPr lang="en-AL" sz="4000" dirty="0"/>
              <a:t> ç</a:t>
            </a:r>
            <a:r>
              <a:rPr lang="en-GB" sz="4000" dirty="0" err="1"/>
              <a:t>ë</a:t>
            </a:r>
            <a:r>
              <a:rPr lang="en-AL" sz="4000" dirty="0"/>
              <a:t>shtje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0B5A82-E400-DCEB-119F-0B30B6AE04D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026508"/>
            <a:ext cx="9823484" cy="4069542"/>
          </a:xfrm>
        </p:spPr>
        <p:txBody>
          <a:bodyPr anchor="t">
            <a:normAutofit fontScale="70000" lnSpcReduction="20000"/>
          </a:bodyPr>
          <a:lstStyle/>
          <a:p>
            <a:r>
              <a:rPr lang="en-AL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Gjykatat kane qendrime kontradiktore lidhur me faktin n</a:t>
            </a:r>
            <a:r>
              <a:rPr lang="en-GB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 duhet legjitimuar Asambleja e Ortakeve si pale paditese n</a:t>
            </a:r>
            <a:r>
              <a:rPr lang="en-GB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gjykime t</a:t>
            </a:r>
            <a:r>
              <a:rPr lang="en-GB" sz="26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tilla. </a:t>
            </a:r>
          </a:p>
          <a:p>
            <a:r>
              <a:rPr lang="en-AL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Kolegji Civil i Gjykatës së Lartë</a:t>
            </a:r>
            <a:r>
              <a:rPr lang="en-AL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en-AL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me Vendimin Nr.</a:t>
            </a:r>
            <a:r>
              <a:rPr lang="en-AL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00-2016-1773 </a:t>
            </a: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AL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165</a:t>
            </a: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AL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dt.18.05.2016, ka konkluduar se Asambleja e Ortakëve nuk mund të legjitimohet si palë paditëse në procesin me objekt përjashtimin e ortakut dhe për pasojë, ka vendosur prishjen e vendimeve të Gjykatës së Rrethit Gjyqësor Tiranë</a:t>
            </a: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AL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Nr nr.113 akti, datë 16.01.2013</a:t>
            </a: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AL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dhe Vendimit të Gjykatës së Apelit</a:t>
            </a: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(</a:t>
            </a:r>
            <a:r>
              <a:rPr lang="en-US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</a:t>
            </a:r>
            <a:r>
              <a:rPr lang="en-AL" sz="26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r.82, date 19.03.2013</a:t>
            </a:r>
            <a:r>
              <a:rPr lang="en-US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r>
              <a:rPr lang="en-AL" sz="26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të cilat kishin pranuar padinë e Asamblesë së Ortakëve të shoqërisë për përjashtimin e ortakut</a:t>
            </a:r>
            <a:r>
              <a:rPr lang="en-AL" sz="26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r>
              <a:rPr lang="en-AL" sz="26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Gjykata e Rrethit Gjyqësor Durrës e pranon konceptin e përjashtimit të ortakut mazhoritar nga shoqëria, por me kushtin që të ezaurohet procedura për thirrjen e Asamblesë së Ortakëve</a:t>
            </a:r>
            <a:endParaRPr lang="en-AL" sz="2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en-AL" sz="2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Me vendimin </a:t>
            </a:r>
            <a:r>
              <a:rPr lang="sq-AL" sz="2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Nr.(11-2015-3451) 1280</a:t>
            </a:r>
            <a:r>
              <a:rPr lang="sq-AL" sz="2600" kern="1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datë13.07.2015 Gjykata e Rrethit Gjyqësor Durr</a:t>
            </a:r>
            <a:r>
              <a:rPr lang="sq-AL" sz="2600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ës ku arsyetohet </a:t>
            </a:r>
            <a:r>
              <a:rPr lang="sq-AL" sz="2600" i="1" kern="100" dirty="0">
                <a:effectLst/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se: </a:t>
            </a:r>
            <a:endParaRPr lang="en-AL" sz="2600" kern="100" dirty="0">
              <a:effectLst/>
              <a:latin typeface="Times New Roman" panose="02020603050405020304" pitchFamily="18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r>
              <a:rPr lang="sq-AL" sz="2600" i="1" dirty="0">
                <a:effectLst/>
                <a:latin typeface="Times New Roman" panose="02020603050405020304" pitchFamily="18" charset="0"/>
                <a:ea typeface="Aptos" panose="020B0004020202020204" pitchFamily="34" charset="0"/>
              </a:rPr>
              <a:t>“Gjykata vëren se padia për kërkimin e përjashtimit të ortakut mazhoritar nga ortaku i pakicës në emër të shoqërisë njihet në doktrinën e së drejtës tregtare si padi e prejardhur/derivative (actio pro socio), e cila mund të ngrihet vetëm në ato raste kur ortaku i pakicës arrin të provojë të paktën në dukje (prima facie) përpara Gjykatës mungesën e vendimmarrjes së Asamblesë së Përgjithshme lidhur me kërkesën e tij, ose refuzimin e Asamblesë për të vendosur për kërkesën e ortakut</a:t>
            </a:r>
            <a:r>
              <a:rPr lang="sq-AL" sz="2600" i="1" dirty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.”</a:t>
            </a:r>
            <a:endParaRPr lang="en-AL" sz="26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buNone/>
            </a:pPr>
            <a:endParaRPr lang="en-AL" sz="11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085472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7" name="Rectangle 2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ight Triangle 2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1447E0-0D35-E482-FC47-97DBA89FF2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963828"/>
            <a:ext cx="8674306" cy="1050324"/>
          </a:xfrm>
        </p:spPr>
        <p:txBody>
          <a:bodyPr anchor="ctr">
            <a:normAutofit fontScale="90000"/>
          </a:bodyPr>
          <a:lstStyle/>
          <a:p>
            <a:r>
              <a:rPr lang="en-AL" sz="4000" dirty="0"/>
              <a:t>A mund tw aplikohet neni 92 te ligjit ne keto raste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B8C0520-CBCF-38AE-EFEF-54688A8D3C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199503"/>
            <a:ext cx="9304501" cy="3570361"/>
          </a:xfrm>
        </p:spPr>
        <p:txBody>
          <a:bodyPr anchor="t">
            <a:normAutofit lnSpcReduction="10000"/>
          </a:bodyPr>
          <a:lstStyle/>
          <a:p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Përjashtimisht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mund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të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shtrohet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diskutiom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mundësia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legjitimimin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ortakëve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minorancë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,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sipas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nenit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92 pika 6 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ligjit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për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ngritjen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e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një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padie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edhe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ndaj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ortakut</a:t>
            </a:r>
            <a:r>
              <a:rPr lang="en-US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Times New Roman" panose="02020603050405020304" pitchFamily="18" charset="0"/>
              </a:rPr>
              <a:t>.</a:t>
            </a:r>
            <a:r>
              <a:rPr lang="en-US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“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6.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Ortak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 n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pakic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dhe kreditor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 e p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rcaktuar m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sip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kan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drejtat e parashikuara n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pikat 2 e 4 t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tij neni, edhe n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rastin kur asambleja e p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rgjithshme nuk merr vendim, ose refuzon t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vendos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ër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rkes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 e tyre p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ngritjen ndaj administrator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 t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padis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me objekt shp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rblimin e d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mit t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suar nga shoq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ria, si vendim i paligjsh</a:t>
            </a:r>
            <a:r>
              <a:rPr lang="en-US" sz="2000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m, apo </a:t>
            </a:r>
            <a:r>
              <a:rPr lang="en-AL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 ngritjen e padive t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tjera q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parashikon ky ligj ose statuti ndaj administrator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 apo ortak</a:t>
            </a:r>
            <a:r>
              <a:rPr lang="en-US" sz="2000" b="1" i="1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b="1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</a:t>
            </a:r>
            <a:r>
              <a:rPr lang="en-US" sz="2000" i="1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en-AL" sz="2000" dirty="0">
              <a:effectLst/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en-AL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Por referuar pik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 3 t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nenit 92, edhe n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to raste, duke vepruar si Asamble e P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rgjithshme (jo e zakoneshme) keta ortake duhet e caktojne nj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rfaq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sues t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posaç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m, i cili p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rfaq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son n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m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nyr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derivative shoq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rin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, sipas pretendimit t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 k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tyre ortak</a:t>
            </a:r>
            <a:r>
              <a:rPr lang="en-GB" sz="2000" dirty="0" err="1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ve.</a:t>
            </a:r>
          </a:p>
          <a:p>
            <a:endParaRPr lang="en-AL" sz="1500" dirty="0"/>
          </a:p>
        </p:txBody>
      </p:sp>
    </p:spTree>
    <p:extLst>
      <p:ext uri="{BB962C8B-B14F-4D97-AF65-F5344CB8AC3E}">
        <p14:creationId xmlns:p14="http://schemas.microsoft.com/office/powerpoint/2010/main" val="26503350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ight Triangle 24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E3D148-DA8B-8CA5-BDED-FF59B82CA2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6"/>
            <a:ext cx="9069722" cy="778204"/>
          </a:xfrm>
        </p:spPr>
        <p:txBody>
          <a:bodyPr anchor="ctr">
            <a:normAutofit fontScale="90000"/>
          </a:bodyPr>
          <a:lstStyle/>
          <a:p>
            <a:r>
              <a:rPr lang="sq-AL" sz="4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</a:rPr>
              <a:t>Likuidimi i kuotës së ortakut që përjashtohet</a:t>
            </a:r>
            <a:endParaRPr lang="en-AL" sz="4000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AB3F37-014C-C848-13C0-CD4908132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211859"/>
            <a:ext cx="9069722" cy="4019298"/>
          </a:xfrm>
        </p:spPr>
        <p:txBody>
          <a:bodyPr anchor="t">
            <a:normAutofit fontScale="92500" lnSpcReduction="10000"/>
          </a:bodyPr>
          <a:lstStyle/>
          <a:p>
            <a:r>
              <a:rPr lang="sq-AL" sz="19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Pika 6 e nenit 102 të ligjit ka përfshirë dy standarde të ndryshme aplikimi, përsa i përket së drejtës së ortakut për likuidimin e kuotës në rastin e përjashtimit. Për rrjedhojë nuk rezulton të kemi një formulim të qartë të kësaj dispozite.</a:t>
            </a:r>
          </a:p>
          <a:p>
            <a:endParaRPr lang="sq-AL" sz="1900" dirty="0">
              <a:effectLst/>
              <a:latin typeface="Times New Roman" panose="02020603050405020304" pitchFamily="18" charset="0"/>
              <a:ea typeface="Verdana" panose="020B0604030504040204" pitchFamily="34" charset="0"/>
            </a:endParaRPr>
          </a:p>
          <a:p>
            <a:r>
              <a:rPr lang="sq-AL" sz="19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Sipas fjalisë së parrë të pikës 6 të nenit 102, ortaku nuk ka të drejtë që të kërkojë likuidimin e kuotës në kushtet kur ai është përjashtuar për shkaqe të arsyeshme.</a:t>
            </a:r>
          </a:p>
          <a:p>
            <a:endParaRPr lang="sq-AL" sz="1900" dirty="0">
              <a:effectLst/>
              <a:latin typeface="Times New Roman" panose="02020603050405020304" pitchFamily="18" charset="0"/>
              <a:ea typeface="Verdana" panose="020B0604030504040204" pitchFamily="34" charset="0"/>
            </a:endParaRPr>
          </a:p>
          <a:p>
            <a:r>
              <a:rPr lang="sq-AL" sz="19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Por në vazhdim të së njëjtës fjali parashikohet se vlera e kuotës së ortakut në shoqëri, mund të përdoret nga ky ortak si kompensim, në rast se shoqëria ngre një padi ndaj ortakut për shpërblimin e dëmit të shkaktuar.</a:t>
            </a:r>
          </a:p>
          <a:p>
            <a:endParaRPr lang="sq-AL" sz="1900" dirty="0">
              <a:effectLst/>
              <a:latin typeface="Times New Roman" panose="02020603050405020304" pitchFamily="18" charset="0"/>
              <a:ea typeface="Verdana" panose="020B0604030504040204" pitchFamily="34" charset="0"/>
            </a:endParaRPr>
          </a:p>
          <a:p>
            <a:r>
              <a:rPr lang="sq-AL" sz="1900" dirty="0">
                <a:effectLst/>
                <a:latin typeface="Times New Roman" panose="02020603050405020304" pitchFamily="18" charset="0"/>
                <a:ea typeface="Verdana" panose="020B0604030504040204" pitchFamily="34" charset="0"/>
              </a:rPr>
              <a:t>Një përcaktim i tillë, i vendos në pozita jo të barabarta ortakët, të cilët janë përjashtuar për shkaqe të arsyeshme, por që nuk i kanë sjellë një dëm shoqërisë, ose dëmi është në mënyrë domethënëse më i vogël sesa kuota e ortakut në shoqëri</a:t>
            </a:r>
          </a:p>
          <a:p>
            <a:pPr marL="0" indent="0">
              <a:buNone/>
            </a:pPr>
            <a:endParaRPr lang="en-AL" sz="1100" dirty="0"/>
          </a:p>
        </p:txBody>
      </p:sp>
    </p:spTree>
    <p:extLst>
      <p:ext uri="{BB962C8B-B14F-4D97-AF65-F5344CB8AC3E}">
        <p14:creationId xmlns:p14="http://schemas.microsoft.com/office/powerpoint/2010/main" val="317218179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6" name="Rectangle 25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ight Triangle 27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EC934E1-08B0-FA5D-A3E0-98670B39D2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6"/>
            <a:ext cx="8074815" cy="691708"/>
          </a:xfrm>
        </p:spPr>
        <p:txBody>
          <a:bodyPr anchor="ctr">
            <a:normAutofit/>
          </a:bodyPr>
          <a:lstStyle/>
          <a:p>
            <a:r>
              <a:rPr lang="en-AL" sz="4000" dirty="0"/>
              <a:t>Si </a:t>
            </a:r>
            <a:r>
              <a:rPr lang="en-GB" sz="4000" dirty="0" err="1"/>
              <a:t>ë</a:t>
            </a:r>
            <a:r>
              <a:rPr lang="en-AL" sz="4000" dirty="0"/>
              <a:t>sht</a:t>
            </a:r>
            <a:r>
              <a:rPr lang="en-GB" sz="4000" dirty="0" err="1"/>
              <a:t>ë</a:t>
            </a:r>
            <a:r>
              <a:rPr lang="en-AL" sz="4000" dirty="0"/>
              <a:t> zbatuar n</a:t>
            </a:r>
            <a:r>
              <a:rPr lang="en-GB" sz="4000" dirty="0" err="1"/>
              <a:t>ë</a:t>
            </a:r>
            <a:r>
              <a:rPr lang="en-AL" sz="4000" dirty="0"/>
              <a:t> praktik</a:t>
            </a:r>
            <a:r>
              <a:rPr lang="en-GB" sz="4000" dirty="0" err="1"/>
              <a:t>ë</a:t>
            </a:r>
            <a:endParaRPr lang="en-AL" sz="4000" dirty="0"/>
          </a:p>
        </p:txBody>
      </p:sp>
      <p:sp>
        <p:nvSpPr>
          <p:cNvPr id="25" name="Content Placeholder 2">
            <a:extLst>
              <a:ext uri="{FF2B5EF4-FFF2-40B4-BE49-F238E27FC236}">
                <a16:creationId xmlns:a16="http://schemas.microsoft.com/office/drawing/2014/main" id="{554AA811-D584-12C9-5110-BEEEB27808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169625"/>
            <a:ext cx="8760803" cy="3773975"/>
          </a:xfrm>
        </p:spPr>
        <p:txBody>
          <a:bodyPr anchor="t">
            <a:noAutofit/>
          </a:bodyPr>
          <a:lstStyle/>
          <a:p>
            <a:pPr>
              <a:spcAft>
                <a:spcPts val="800"/>
              </a:spcAft>
              <a:tabLst>
                <a:tab pos="57150" algn="l"/>
              </a:tabLst>
            </a:pPr>
            <a:r>
              <a:rPr lang="sq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Arial" panose="020B0604020202020204" pitchFamily="34" charset="0"/>
              </a:rPr>
              <a:t>Gjykatat në likujdimin e kuotës nuk kanë bërë një analizë ezauruese kësaj dispozite (Pikes 6 te Nenit 102). Kryesisht kanë vijuar me moslikujdimin e kuotës për ortakun që përjashtohet nga shoqëria.</a:t>
            </a:r>
          </a:p>
          <a:p>
            <a:pPr>
              <a:spcAft>
                <a:spcPts val="800"/>
              </a:spcAft>
              <a:tabLst>
                <a:tab pos="57150" algn="l"/>
              </a:tabLst>
            </a:pPr>
            <a:endParaRPr lang="sq-AL" sz="2000" dirty="0">
              <a:effectLst/>
              <a:latin typeface="Times New Roman" panose="02020603050405020304" pitchFamily="18" charset="0"/>
              <a:ea typeface="Verdana" panose="020B0604030504040204" pitchFamily="34" charset="0"/>
              <a:cs typeface="Arial" panose="020B0604020202020204" pitchFamily="34" charset="0"/>
            </a:endParaRPr>
          </a:p>
          <a:p>
            <a:pPr>
              <a:spcAft>
                <a:spcPts val="800"/>
              </a:spcAft>
              <a:tabLst>
                <a:tab pos="57150" algn="l"/>
              </a:tabLst>
            </a:pPr>
            <a:r>
              <a:rPr lang="sq-AL" sz="2000" dirty="0">
                <a:effectLst/>
                <a:latin typeface="Times New Roman" panose="02020603050405020304" pitchFamily="18" charset="0"/>
                <a:ea typeface="Verdana" panose="020B0604030504040204" pitchFamily="34" charset="0"/>
                <a:cs typeface="Arial" panose="020B0604020202020204" pitchFamily="34" charset="0"/>
              </a:rPr>
              <a:t>Në Vendimin Nr. </a:t>
            </a:r>
            <a:r>
              <a:rPr lang="sq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Arial" panose="020B0604020202020204" pitchFamily="34" charset="0"/>
              </a:rPr>
              <a:t>00-2015-2056 i Vendimit (301) dt. 11.06.2015 të Gjykatës së Lartë, e cila ka lënë në fuqi vendimet e gjykatave më të ulëta, rezulton se është pranuar kërkesa për përjashtimin e ortakut *** për shkaqe të arsyeshme dhe gjykatat kanë vendosur moslikuidimin e kuotës. Gjykatat nuk kanë bërë ndonjë analizë krahasimore mes dëmit të shkaktuar nga ortaku dhe vlerës së kuotës se tij në shoqëri. (Vendimi </a:t>
            </a:r>
            <a:r>
              <a:rPr lang="sq-AL" sz="2000" dirty="0">
                <a:effectLst/>
                <a:latin typeface="Times New Roman" panose="02020603050405020304" pitchFamily="18" charset="0"/>
                <a:ea typeface="MS Mincho" panose="02020609040205080304" pitchFamily="49" charset="-128"/>
                <a:cs typeface="Arial" panose="020B0604020202020204" pitchFamily="34" charset="0"/>
              </a:rPr>
              <a:t>Nr.78, datë 07.02.2012 të Gjykatës së Apelit Tiranë, dhe ky i fundit kishte lënë në fuqi Vendimin Nr.7517, datë 03.10.2010 të Gjykatës së Rrethit Gjyqësor Tiranë)</a:t>
            </a:r>
          </a:p>
        </p:txBody>
      </p:sp>
    </p:spTree>
    <p:extLst>
      <p:ext uri="{BB962C8B-B14F-4D97-AF65-F5344CB8AC3E}">
        <p14:creationId xmlns:p14="http://schemas.microsoft.com/office/powerpoint/2010/main" val="2148629972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081EA652-8C6A-4E69-BEB9-17080947455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ight Triangle 18">
            <a:extLst>
              <a:ext uri="{FF2B5EF4-FFF2-40B4-BE49-F238E27FC236}">
                <a16:creationId xmlns:a16="http://schemas.microsoft.com/office/drawing/2014/main" id="{5298780A-33B9-4EA2-8F67-DE68AD6284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7F488E8B-4E1E-4402-8935-D4E6C02615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1774" y="623275"/>
            <a:ext cx="10905053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B4E2605-EB33-2F39-11F2-46038588B2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5240" y="1050596"/>
            <a:ext cx="8074815" cy="1050054"/>
          </a:xfrm>
        </p:spPr>
        <p:txBody>
          <a:bodyPr anchor="ctr">
            <a:normAutofit/>
          </a:bodyPr>
          <a:lstStyle/>
          <a:p>
            <a:r>
              <a:rPr lang="en-GB" sz="4000" dirty="0" err="1"/>
              <a:t>Që</a:t>
            </a:r>
            <a:r>
              <a:rPr lang="en-AL" sz="4000" dirty="0"/>
              <a:t>ndrimet e doktrin</a:t>
            </a:r>
            <a:r>
              <a:rPr lang="en-GB" sz="4000" dirty="0" err="1"/>
              <a:t>ë</a:t>
            </a:r>
            <a:r>
              <a:rPr lang="en-AL" sz="4000" dirty="0"/>
              <a:t>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1D470E-C8EC-C14B-5E29-890288B767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285240" y="2100650"/>
            <a:ext cx="8834944" cy="3880019"/>
          </a:xfrm>
        </p:spPr>
        <p:txBody>
          <a:bodyPr anchor="t">
            <a:normAutofit/>
          </a:bodyPr>
          <a:lstStyle/>
          <a:p>
            <a:endParaRPr lang="sq-AL" sz="15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sq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Në doktrinën e së drejtës tregtare është mbajtur një qëndrim më tolerant dhe i arsyeshëm, përsa i përket likuidimit të kuotës për ortakun që përjashtohet.</a:t>
            </a:r>
            <a:endParaRPr lang="en-AL" sz="2000" dirty="0"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endParaRPr lang="en-AL" sz="2000" dirty="0">
              <a:latin typeface="Times New Roman" panose="02020603050405020304" pitchFamily="18" charset="0"/>
              <a:ea typeface="MS Mincho" panose="02020609040205080304" pitchFamily="49" charset="-128"/>
              <a:cs typeface="Times New Roman" panose="02020603050405020304" pitchFamily="18" charset="0"/>
            </a:endParaRPr>
          </a:p>
          <a:p>
            <a:r>
              <a:rPr lang="en-AL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Mbizot</a:t>
            </a:r>
            <a:r>
              <a:rPr lang="en-GB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ron q</a:t>
            </a:r>
            <a:r>
              <a:rPr lang="en-GB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ndrimi se konseguencat pasurore p</a:t>
            </a:r>
            <a:r>
              <a:rPr lang="en-GB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 ortakun q</a:t>
            </a:r>
            <a:r>
              <a:rPr lang="en-GB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p</a:t>
            </a:r>
            <a:r>
              <a:rPr lang="en-GB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rjashtohet duhet t</a:t>
            </a:r>
            <a:r>
              <a:rPr lang="en-GB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jen</a:t>
            </a:r>
            <a:r>
              <a:rPr lang="en-GB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n</a:t>
            </a:r>
            <a:r>
              <a:rPr lang="en-GB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ë</a:t>
            </a:r>
            <a:r>
              <a:rPr lang="en-AL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proporcion me </a:t>
            </a:r>
            <a:r>
              <a:rPr lang="en-US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dëmin</a:t>
            </a:r>
            <a:r>
              <a:rPr lang="en-US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që</a:t>
            </a:r>
            <a:r>
              <a:rPr lang="en-US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ky</a:t>
            </a:r>
            <a:r>
              <a:rPr lang="en-US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ortak</a:t>
            </a:r>
            <a:r>
              <a:rPr lang="en-US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i</a:t>
            </a:r>
            <a:r>
              <a:rPr lang="en-US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ka </a:t>
            </a:r>
            <a:r>
              <a:rPr lang="en-US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shkaktuar</a:t>
            </a:r>
            <a:r>
              <a:rPr lang="en-US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 </a:t>
            </a:r>
            <a:r>
              <a:rPr lang="en-US" sz="2000" dirty="0" err="1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shoqërisë</a:t>
            </a:r>
            <a:r>
              <a:rPr lang="en-US" sz="2000" dirty="0">
                <a:latin typeface="Times New Roman" panose="02020603050405020304" pitchFamily="18" charset="0"/>
                <a:ea typeface="MS Mincho" panose="02020609040205080304" pitchFamily="49" charset="-128"/>
                <a:cs typeface="Times New Roman" panose="02020603050405020304" pitchFamily="18" charset="0"/>
              </a:rPr>
              <a:t>.</a:t>
            </a:r>
          </a:p>
          <a:p>
            <a:endParaRPr lang="sq-AL" sz="2000" dirty="0">
              <a:latin typeface="Times New Roman" panose="02020603050405020304" pitchFamily="18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sq-AL" sz="2000" dirty="0"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Likujdimi i kuotës nuk duhet të konsiderohet apriori si një penalitet për ortakun që përjashtohet. Në këtë proces gjykata duhet të marrë në konsidratë vlerën </a:t>
            </a:r>
            <a:r>
              <a:rPr lang="sq-AL" sz="20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e dëmit të shkaktuar nga ortaku, si dhe të drejtat ekskluzive të pronësisë së ortakut mbi kuotën e tij.</a:t>
            </a:r>
            <a:endParaRPr lang="en-AL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3737983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A93BD6-9F14-5AAA-26CD-BE1BFA12E1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0"/>
            <a:ext cx="10515600" cy="1325563"/>
          </a:xfrm>
        </p:spPr>
        <p:txBody>
          <a:bodyPr/>
          <a:lstStyle/>
          <a:p>
            <a:r>
              <a:rPr lang="en-AL" dirty="0"/>
              <a:t>Likujdimi i kuot</a:t>
            </a:r>
            <a:r>
              <a:rPr lang="en-GB" dirty="0" err="1"/>
              <a:t>ë</a:t>
            </a:r>
            <a:r>
              <a:rPr lang="en-AL" dirty="0"/>
              <a:t>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6C681D-1B99-DC94-B321-C311FF0F86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581665"/>
            <a:ext cx="10515600" cy="4595298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sq-AL" sz="2400" dirty="0"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sq-AL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Në vlerësimin tonë, ortaku nuk mund të privohet automatikisht nga e drejta e tij për likuidimin e kuotës në shoqëri, edhe në rastin e përjashtimit të tij me shkaqe të arsyeshme, pasi kjo do të binte në kundërshtim me parimet tashmë të konsoliduara të mbrojtjes së të drejtës së pronësisë. </a:t>
            </a:r>
          </a:p>
          <a:p>
            <a:endParaRPr lang="sq-AL" sz="24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sq-AL" sz="24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E drejta e kuotës, në kuptimin juridik, përfaqëson një të drejtë pronësie mbi një send me vlerë ekonomike dhe si e tillë, gëzon të gjithë mbrojtjen juridike të garantuar nga legjislacioni shqiptar, si dhe Protokolli Nr. 1 i Konventës Evropiane të të Drejtave të Njeriut dhe jurisprudenca e Gjykatës së Strasburgut.</a:t>
            </a:r>
            <a:endParaRPr lang="en-AL" sz="2400" dirty="0"/>
          </a:p>
        </p:txBody>
      </p:sp>
    </p:spTree>
    <p:extLst>
      <p:ext uri="{BB962C8B-B14F-4D97-AF65-F5344CB8AC3E}">
        <p14:creationId xmlns:p14="http://schemas.microsoft.com/office/powerpoint/2010/main" val="23337080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1023</TotalTime>
  <Words>3109</Words>
  <Application>Microsoft Macintosh PowerPoint</Application>
  <PresentationFormat>Widescreen</PresentationFormat>
  <Paragraphs>114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5" baseType="lpstr">
      <vt:lpstr>Aptos</vt:lpstr>
      <vt:lpstr>Aptos Display</vt:lpstr>
      <vt:lpstr>Arial</vt:lpstr>
      <vt:lpstr>Times New Roman</vt:lpstr>
      <vt:lpstr>Office Theme</vt:lpstr>
      <vt:lpstr>Përjashtimi i ortakut </vt:lpstr>
      <vt:lpstr>Shkaqet e përjashtimit</vt:lpstr>
      <vt:lpstr>Elementi i fajit</vt:lpstr>
      <vt:lpstr>Procedura  </vt:lpstr>
      <vt:lpstr>Shumica e nevojëshme për marrjen e vendimit.</vt:lpstr>
      <vt:lpstr>A mund të votojë ky ortak në mbledhjen e AO ku diskutohet ngritja e padisë për përjashtimine tij  ?</vt:lpstr>
      <vt:lpstr>Përjashtimi nga e drejta e votës  </vt:lpstr>
      <vt:lpstr>Kuorumi</vt:lpstr>
      <vt:lpstr>A duhet të llogaritet kuota e ortakut për të cilin diskutohet përjashtimi, në krijimin e kuorumit për vlefshmërinë e mblledhjes së AO?  </vt:lpstr>
      <vt:lpstr>Problematikat e shfaqura ne zbatimin ne praktike lidhur me ketë çështje. </vt:lpstr>
      <vt:lpstr>Roli i administratorit të shoqërisë ne përjashtimin e ortakut </vt:lpstr>
      <vt:lpstr>Padia për përjashtimin e ortakut. Legjitimimi aktiv në ngritjen e padisë </vt:lpstr>
      <vt:lpstr>Legjitimimi aktiv</vt:lpstr>
      <vt:lpstr>Përjashtimi i ortakut administrator</vt:lpstr>
      <vt:lpstr>Praktika gjyqësore lidhur me këtë çështje</vt:lpstr>
      <vt:lpstr>A mund tw aplikohet neni 92 te ligjit ne keto raste</vt:lpstr>
      <vt:lpstr>Likuidimi i kuotës së ortakut që përjashtohet</vt:lpstr>
      <vt:lpstr>Si është zbatuar në praktikë</vt:lpstr>
      <vt:lpstr>Qëndrimet e doktrinës</vt:lpstr>
      <vt:lpstr>Likujdimi i kuotës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Përjashtimi i ortakut </dc:title>
  <dc:creator>Fatri Islamaj</dc:creator>
  <cp:lastModifiedBy>Fatri Islamaj</cp:lastModifiedBy>
  <cp:revision>11</cp:revision>
  <dcterms:created xsi:type="dcterms:W3CDTF">2024-04-17T20:21:20Z</dcterms:created>
  <dcterms:modified xsi:type="dcterms:W3CDTF">2024-04-18T13:25:20Z</dcterms:modified>
</cp:coreProperties>
</file>