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6" r:id="rId4"/>
  </p:sldMasterIdLst>
  <p:notesMasterIdLst>
    <p:notesMasterId r:id="rId27"/>
  </p:notesMasterIdLst>
  <p:handoutMasterIdLst>
    <p:handoutMasterId r:id="rId28"/>
  </p:handoutMasterIdLst>
  <p:sldIdLst>
    <p:sldId id="295" r:id="rId5"/>
    <p:sldId id="297" r:id="rId6"/>
    <p:sldId id="304" r:id="rId7"/>
    <p:sldId id="298" r:id="rId8"/>
    <p:sldId id="303" r:id="rId9"/>
    <p:sldId id="299" r:id="rId10"/>
    <p:sldId id="291" r:id="rId11"/>
    <p:sldId id="300" r:id="rId12"/>
    <p:sldId id="306" r:id="rId13"/>
    <p:sldId id="271" r:id="rId14"/>
    <p:sldId id="290" r:id="rId15"/>
    <p:sldId id="292" r:id="rId16"/>
    <p:sldId id="305" r:id="rId17"/>
    <p:sldId id="289" r:id="rId18"/>
    <p:sldId id="279" r:id="rId19"/>
    <p:sldId id="281" r:id="rId20"/>
    <p:sldId id="286" r:id="rId21"/>
    <p:sldId id="285" r:id="rId22"/>
    <p:sldId id="284" r:id="rId23"/>
    <p:sldId id="288" r:id="rId24"/>
    <p:sldId id="287" r:id="rId25"/>
    <p:sldId id="3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241" autoAdjust="0"/>
  </p:normalViewPr>
  <p:slideViewPr>
    <p:cSldViewPr snapToGrid="0">
      <p:cViewPr varScale="1">
        <p:scale>
          <a:sx n="74" d="100"/>
          <a:sy n="74" d="100"/>
        </p:scale>
        <p:origin x="43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4842-1C99-44E4-950F-A7F7C4910F2F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24CE-A46E-4B2A-8CD2-A0D5F121B4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BEEBAAA-29B5-4AF5-BC5F-7E580C29002D}" type="datetimeFigureOut">
              <a:rPr lang="en-US" smtClean="0"/>
              <a:pPr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662" r:id="rId12"/>
    <p:sldLayoutId id="2147483663" r:id="rId1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2332891"/>
          </a:xfrm>
        </p:spPr>
        <p:txBody>
          <a:bodyPr/>
          <a:lstStyle/>
          <a:p>
            <a:r>
              <a:rPr lang="en-US" sz="4000" dirty="0" err="1" smtClean="0"/>
              <a:t>Hetimet</a:t>
            </a:r>
            <a:r>
              <a:rPr lang="en-US" sz="4000" dirty="0" smtClean="0"/>
              <a:t> </a:t>
            </a:r>
            <a:r>
              <a:rPr lang="en-US" sz="4000" dirty="0" err="1" smtClean="0"/>
              <a:t>proaktive</a:t>
            </a:r>
            <a:r>
              <a:rPr lang="en-US" sz="4000" dirty="0" smtClean="0"/>
              <a:t> </a:t>
            </a:r>
            <a:r>
              <a:rPr lang="en-US" sz="4000" dirty="0" err="1" smtClean="0"/>
              <a:t>për</a:t>
            </a:r>
            <a:r>
              <a:rPr lang="en-US" sz="4000" dirty="0" smtClean="0"/>
              <a:t> </a:t>
            </a:r>
            <a:r>
              <a:rPr lang="en-US" sz="4000" dirty="0" err="1" smtClean="0"/>
              <a:t>evidentimin</a:t>
            </a:r>
            <a:r>
              <a:rPr lang="en-US" sz="4000" dirty="0" smtClean="0"/>
              <a:t> e </a:t>
            </a:r>
            <a:r>
              <a:rPr lang="en-US" sz="4000" dirty="0" err="1" smtClean="0"/>
              <a:t>rasteve</a:t>
            </a:r>
            <a:r>
              <a:rPr lang="en-US" sz="4000" dirty="0" smtClean="0"/>
              <a:t> </a:t>
            </a:r>
            <a:r>
              <a:rPr lang="en-US" sz="4000" dirty="0" err="1" smtClean="0"/>
              <a:t>të</a:t>
            </a:r>
            <a:r>
              <a:rPr lang="en-US" sz="4000" dirty="0" smtClean="0"/>
              <a:t> </a:t>
            </a:r>
            <a:r>
              <a:rPr lang="en-US" sz="4000" dirty="0" err="1" smtClean="0"/>
              <a:t>trafikimit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86554"/>
            <a:ext cx="8534400" cy="238564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Albert KULIÇI</a:t>
            </a:r>
          </a:p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Prokuror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Prokuroria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pranë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Gjykatës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Shkallës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Parë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Juridiksionit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Tiranë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500" dirty="0" smtClean="0">
                <a:solidFill>
                  <a:schemeClr val="tx2">
                    <a:lumMod val="50000"/>
                  </a:schemeClr>
                </a:solidFill>
              </a:rPr>
              <a:t>9 </a:t>
            </a:r>
            <a:r>
              <a:rPr lang="en-US" sz="1500" dirty="0" err="1" smtClean="0">
                <a:solidFill>
                  <a:schemeClr val="tx2">
                    <a:lumMod val="50000"/>
                  </a:schemeClr>
                </a:solidFill>
              </a:rPr>
              <a:t>shkurt</a:t>
            </a:r>
            <a:r>
              <a:rPr lang="en-US" sz="1500" dirty="0" smtClean="0">
                <a:solidFill>
                  <a:schemeClr val="tx2">
                    <a:lumMod val="50000"/>
                  </a:schemeClr>
                </a:solidFill>
              </a:rPr>
              <a:t> 2024</a:t>
            </a:r>
            <a:endParaRPr lang="en-US" sz="15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69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Trafikimi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shkel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drejtat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njeriut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ndikon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negativisht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jetët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personave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panumërt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Europë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gjerë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Gjithnjë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tepër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gra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burra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fëmijë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po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tregtohen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mallra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përtej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kufijve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brenda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shteteve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tyre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bien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kurthin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shfrytëzimit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abuzimit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1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37" y="496388"/>
            <a:ext cx="11138263" cy="1367246"/>
          </a:xfrm>
        </p:spPr>
        <p:txBody>
          <a:bodyPr/>
          <a:lstStyle/>
          <a:p>
            <a:r>
              <a:rPr lang="en-GB" sz="3200" dirty="0" err="1" smtClean="0"/>
              <a:t>Rëndësia</a:t>
            </a:r>
            <a:r>
              <a:rPr lang="en-GB" sz="3200" dirty="0" smtClean="0"/>
              <a:t> e </a:t>
            </a:r>
            <a:r>
              <a:rPr lang="en-GB" sz="3200" dirty="0" err="1" smtClean="0"/>
              <a:t>hetimit</a:t>
            </a:r>
            <a:r>
              <a:rPr lang="en-GB" sz="3200" dirty="0" smtClean="0"/>
              <a:t> </a:t>
            </a:r>
            <a:r>
              <a:rPr lang="en-GB" sz="3200" dirty="0" err="1" smtClean="0"/>
              <a:t>dhe</a:t>
            </a:r>
            <a:r>
              <a:rPr lang="en-GB" sz="3200" dirty="0" smtClean="0"/>
              <a:t> </a:t>
            </a:r>
            <a:r>
              <a:rPr lang="en-GB" sz="3200" dirty="0" err="1" smtClean="0"/>
              <a:t>ndjekjes</a:t>
            </a:r>
            <a:r>
              <a:rPr lang="en-GB" sz="3200" dirty="0" smtClean="0"/>
              <a:t> </a:t>
            </a:r>
            <a:r>
              <a:rPr lang="en-GB" sz="3200" dirty="0" err="1" smtClean="0"/>
              <a:t>penale</a:t>
            </a:r>
            <a:r>
              <a:rPr lang="en-GB" sz="3200" dirty="0" smtClean="0"/>
              <a:t> </a:t>
            </a:r>
            <a:r>
              <a:rPr lang="en-GB" sz="3200" dirty="0" err="1" smtClean="0"/>
              <a:t>të</a:t>
            </a:r>
            <a:r>
              <a:rPr lang="en-GB" sz="3200" dirty="0" smtClean="0"/>
              <a:t> </a:t>
            </a:r>
            <a:r>
              <a:rPr lang="en-GB" sz="3200" dirty="0" err="1" smtClean="0"/>
              <a:t>rasteve</a:t>
            </a:r>
            <a:r>
              <a:rPr lang="en-GB" sz="3200" dirty="0" smtClean="0"/>
              <a:t> </a:t>
            </a:r>
            <a:r>
              <a:rPr lang="en-GB" sz="3200" dirty="0" err="1" smtClean="0"/>
              <a:t>të</a:t>
            </a:r>
            <a:r>
              <a:rPr lang="en-GB" sz="3200" dirty="0" smtClean="0"/>
              <a:t> </a:t>
            </a:r>
            <a:r>
              <a:rPr lang="en-GB" sz="3200" dirty="0" err="1" smtClean="0"/>
              <a:t>trafikimit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94560"/>
            <a:ext cx="10972800" cy="3931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Hetimi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ndjekja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penale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efikase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bazuar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respektimin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drejtave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njeriut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është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vendimtar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GB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Parandalimin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trafikimit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qenieve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njerëzore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Dekurajimin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kërkesës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trafikim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Identifikimin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ndihmën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mbrojtjen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viktimave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endParaRPr lang="en-GB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Ofrimin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dëmshpërblimeve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asistencës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ligjore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viktimat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Ndëshkimin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trafikantëve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5862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66092"/>
          </a:xfrm>
        </p:spPr>
        <p:txBody>
          <a:bodyPr/>
          <a:lstStyle/>
          <a:p>
            <a:r>
              <a:rPr lang="en-US" sz="4000" dirty="0" err="1" smtClean="0"/>
              <a:t>Hetimi</a:t>
            </a:r>
            <a:r>
              <a:rPr lang="en-US" sz="4000" dirty="0" smtClean="0"/>
              <a:t> </a:t>
            </a:r>
            <a:r>
              <a:rPr lang="en-US" sz="4000" dirty="0" err="1" smtClean="0"/>
              <a:t>proaktiv</a:t>
            </a:r>
            <a:r>
              <a:rPr lang="en-US" sz="4000" dirty="0" smtClean="0"/>
              <a:t> i </a:t>
            </a:r>
            <a:r>
              <a:rPr lang="en-US" sz="4000" dirty="0" err="1" smtClean="0"/>
              <a:t>rasteve</a:t>
            </a:r>
            <a:r>
              <a:rPr lang="en-US" sz="4000" dirty="0" smtClean="0"/>
              <a:t> </a:t>
            </a:r>
            <a:r>
              <a:rPr lang="en-US" sz="4000" dirty="0" err="1" smtClean="0"/>
              <a:t>të</a:t>
            </a:r>
            <a:r>
              <a:rPr lang="en-US" sz="4000" dirty="0" smtClean="0"/>
              <a:t> </a:t>
            </a:r>
            <a:r>
              <a:rPr lang="en-US" sz="4000" dirty="0" err="1" smtClean="0"/>
              <a:t>trafikimit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95047"/>
            <a:ext cx="10972800" cy="51347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Parimi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bazë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Hetim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me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në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qendër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të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drejtat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e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viktimave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Identifikimi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viktimave</a:t>
            </a: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Tx/>
              <a:buChar char="-"/>
            </a:pPr>
            <a:r>
              <a:rPr lang="en-US" dirty="0" err="1"/>
              <a:t>Viktimat</a:t>
            </a:r>
            <a:r>
              <a:rPr lang="en-US" dirty="0"/>
              <a:t> e </a:t>
            </a:r>
            <a:r>
              <a:rPr lang="en-US" dirty="0" err="1"/>
              <a:t>trafikimit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identifikohen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formale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tilla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parandalohet</a:t>
            </a:r>
            <a:r>
              <a:rPr lang="en-US" dirty="0"/>
              <a:t> </a:t>
            </a:r>
            <a:r>
              <a:rPr lang="en-US" dirty="0" err="1"/>
              <a:t>trajtimi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emigrantë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parregullt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kriminelë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buFontTx/>
              <a:buChar char="-"/>
            </a:pPr>
            <a:r>
              <a:rPr lang="en-US" dirty="0" err="1" smtClean="0"/>
              <a:t>Identifikimi</a:t>
            </a:r>
            <a:r>
              <a:rPr lang="en-US" dirty="0" smtClean="0"/>
              <a:t> </a:t>
            </a:r>
            <a:r>
              <a:rPr lang="en-US" dirty="0" err="1"/>
              <a:t>bëhet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profesionistë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trajnuar</a:t>
            </a:r>
            <a:r>
              <a:rPr lang="en-US" dirty="0"/>
              <a:t> </a:t>
            </a:r>
            <a:r>
              <a:rPr lang="en-US" dirty="0" err="1"/>
              <a:t>posaçërisht</a:t>
            </a:r>
            <a:r>
              <a:rPr lang="en-US" dirty="0"/>
              <a:t> (</a:t>
            </a:r>
            <a:r>
              <a:rPr lang="en-US" dirty="0" err="1"/>
              <a:t>oficerë</a:t>
            </a:r>
            <a:r>
              <a:rPr lang="en-US" dirty="0"/>
              <a:t> </a:t>
            </a:r>
            <a:r>
              <a:rPr lang="en-US" dirty="0" err="1"/>
              <a:t>policie</a:t>
            </a:r>
            <a:r>
              <a:rPr lang="en-US" dirty="0"/>
              <a:t>, </a:t>
            </a:r>
            <a:r>
              <a:rPr lang="en-US" dirty="0" err="1"/>
              <a:t>punonjës</a:t>
            </a:r>
            <a:r>
              <a:rPr lang="en-US" dirty="0"/>
              <a:t> </a:t>
            </a:r>
            <a:r>
              <a:rPr lang="en-US" dirty="0" err="1"/>
              <a:t>socialë</a:t>
            </a:r>
            <a:r>
              <a:rPr lang="en-US" dirty="0"/>
              <a:t>, </a:t>
            </a:r>
            <a:r>
              <a:rPr lang="en-US" dirty="0" err="1"/>
              <a:t>inspektorë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punës</a:t>
            </a:r>
            <a:r>
              <a:rPr lang="en-US" dirty="0"/>
              <a:t>, </a:t>
            </a:r>
            <a:r>
              <a:rPr lang="en-US" dirty="0" err="1"/>
              <a:t>mjekë</a:t>
            </a:r>
            <a:r>
              <a:rPr lang="en-US" dirty="0"/>
              <a:t>, </a:t>
            </a:r>
            <a:r>
              <a:rPr lang="en-US" dirty="0" err="1"/>
              <a:t>ofrues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shërbimeve</a:t>
            </a:r>
            <a:r>
              <a:rPr lang="en-US" dirty="0"/>
              <a:t> </a:t>
            </a:r>
            <a:r>
              <a:rPr lang="en-US" dirty="0" err="1"/>
              <a:t>mbështetëse</a:t>
            </a:r>
            <a:r>
              <a:rPr lang="en-US" dirty="0"/>
              <a:t>, </a:t>
            </a:r>
            <a:r>
              <a:rPr lang="en-US" dirty="0" err="1"/>
              <a:t>etj</a:t>
            </a:r>
            <a:r>
              <a:rPr lang="en-US" dirty="0"/>
              <a:t>.)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cilët</a:t>
            </a:r>
            <a:r>
              <a:rPr lang="en-US" dirty="0"/>
              <a:t> </a:t>
            </a:r>
            <a:r>
              <a:rPr lang="en-US" dirty="0" err="1"/>
              <a:t>ndjekin</a:t>
            </a:r>
            <a:r>
              <a:rPr lang="en-US" dirty="0"/>
              <a:t> </a:t>
            </a:r>
            <a:r>
              <a:rPr lang="en-US" dirty="0" err="1"/>
              <a:t>procedurat</a:t>
            </a:r>
            <a:r>
              <a:rPr lang="en-US" dirty="0"/>
              <a:t> e </a:t>
            </a:r>
            <a:r>
              <a:rPr lang="en-US" dirty="0" err="1"/>
              <a:t>rëna</a:t>
            </a:r>
            <a:r>
              <a:rPr lang="en-US" dirty="0"/>
              <a:t> </a:t>
            </a:r>
            <a:r>
              <a:rPr lang="en-US" dirty="0" err="1"/>
              <a:t>dakord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kriteret</a:t>
            </a:r>
            <a:r>
              <a:rPr lang="en-US" dirty="0"/>
              <a:t> </a:t>
            </a:r>
            <a:r>
              <a:rPr lang="en-US" dirty="0" err="1"/>
              <a:t>përkatëse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identifikimit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>
              <a:buFontTx/>
              <a:buChar char="-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identifikimin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rëndësi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autori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identifikuar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kapur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ndjekur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penalisht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ndëshkuar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Tx/>
              <a:buChar char="-"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6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66949"/>
          </a:xfrm>
        </p:spPr>
        <p:txBody>
          <a:bodyPr/>
          <a:lstStyle/>
          <a:p>
            <a:r>
              <a:rPr lang="en-GB" sz="3600" dirty="0" err="1" smtClean="0"/>
              <a:t>Hetimi</a:t>
            </a:r>
            <a:r>
              <a:rPr lang="en-GB" sz="3600" dirty="0" smtClean="0"/>
              <a:t> </a:t>
            </a:r>
            <a:r>
              <a:rPr lang="en-GB" sz="3600" dirty="0" err="1" smtClean="0"/>
              <a:t>proaktiv</a:t>
            </a:r>
            <a:r>
              <a:rPr lang="en-GB" sz="3600" dirty="0" smtClean="0"/>
              <a:t> </a:t>
            </a:r>
            <a:r>
              <a:rPr lang="en-GB" sz="3600" dirty="0" err="1" smtClean="0"/>
              <a:t>i</a:t>
            </a:r>
            <a:r>
              <a:rPr lang="en-GB" sz="3600" dirty="0" smtClean="0"/>
              <a:t> </a:t>
            </a:r>
            <a:r>
              <a:rPr lang="en-GB" sz="3600" dirty="0" err="1" smtClean="0"/>
              <a:t>rasteve</a:t>
            </a:r>
            <a:r>
              <a:rPr lang="en-GB" sz="3600" dirty="0" smtClean="0"/>
              <a:t> </a:t>
            </a:r>
            <a:r>
              <a:rPr lang="en-GB" sz="3600" dirty="0" err="1" smtClean="0"/>
              <a:t>të</a:t>
            </a:r>
            <a:r>
              <a:rPr lang="en-GB" sz="3600" dirty="0" smtClean="0"/>
              <a:t> </a:t>
            </a:r>
            <a:r>
              <a:rPr lang="en-GB" sz="3600" dirty="0" err="1" smtClean="0"/>
              <a:t>trafikimit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Bashkëpunimi</a:t>
            </a:r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 me </a:t>
            </a:r>
            <a:r>
              <a:rPr lang="en-GB" b="1" dirty="0" err="1" smtClean="0">
                <a:solidFill>
                  <a:schemeClr val="accent1">
                    <a:lumMod val="50000"/>
                  </a:schemeClr>
                </a:solidFill>
              </a:rPr>
              <a:t>viktimat</a:t>
            </a:r>
            <a:endParaRPr lang="en-GB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fazën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parë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ka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pak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informacion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konkret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apo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shenja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dukshme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qenieve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njerëzore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kjo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faktin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se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efekti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traumatizimit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viktimat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është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tillë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ata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mund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mos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tregojnë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asgjë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nga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situata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tyre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javë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apo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edhe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muaj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tërë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44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01262"/>
          </a:xfrm>
        </p:spPr>
        <p:txBody>
          <a:bodyPr/>
          <a:lstStyle/>
          <a:p>
            <a:r>
              <a:rPr lang="en-US" sz="3200" dirty="0" err="1" smtClean="0"/>
              <a:t>Identifikimi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viktimave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trafikimit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Duhet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bërë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dallimi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midis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kategorisë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refugjatëve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azilkërkuesve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emigrantëve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ekonomikë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Viktimat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potenciale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duhet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konsiderohen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rrjedhim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duhet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ndiqen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penalisht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mungesën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statusit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tyre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ligjshëm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mungesën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dokumenteve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përkatëse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209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1"/>
            <a:ext cx="11049470" cy="1230922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err="1" smtClean="0"/>
              <a:t>Disa</a:t>
            </a:r>
            <a:r>
              <a:rPr lang="en-US" sz="3200" dirty="0" smtClean="0"/>
              <a:t> </a:t>
            </a:r>
            <a:r>
              <a:rPr lang="en-US" sz="3200" dirty="0" err="1" smtClean="0"/>
              <a:t>indikatorë</a:t>
            </a:r>
            <a:r>
              <a:rPr lang="en-US" sz="3200" dirty="0" smtClean="0"/>
              <a:t> </a:t>
            </a:r>
            <a:r>
              <a:rPr lang="en-US" sz="3200" dirty="0" err="1" smtClean="0"/>
              <a:t>për</a:t>
            </a:r>
            <a:r>
              <a:rPr lang="en-US" sz="3200" dirty="0" smtClean="0"/>
              <a:t> </a:t>
            </a:r>
            <a:r>
              <a:rPr lang="en-US" sz="3200" dirty="0" err="1" smtClean="0"/>
              <a:t>identifikimin</a:t>
            </a:r>
            <a:r>
              <a:rPr lang="en-US" sz="3200" dirty="0" smtClean="0"/>
              <a:t> e </a:t>
            </a:r>
            <a:r>
              <a:rPr lang="en-US" sz="3200" dirty="0" err="1" smtClean="0"/>
              <a:t>viktimës</a:t>
            </a:r>
            <a:r>
              <a:rPr lang="en-US" sz="3200" dirty="0" smtClean="0"/>
              <a:t> </a:t>
            </a:r>
            <a:r>
              <a:rPr lang="en-US" sz="3200" dirty="0" err="1" smtClean="0"/>
              <a:t>së</a:t>
            </a:r>
            <a:r>
              <a:rPr lang="en-US" sz="3200" dirty="0" smtClean="0"/>
              <a:t> </a:t>
            </a:r>
            <a:r>
              <a:rPr lang="en-US" sz="3200" dirty="0" err="1" smtClean="0"/>
              <a:t>trafikimit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6" y="1435608"/>
            <a:ext cx="10459430" cy="45079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4(e) i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Këshillit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Evropës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Veprimin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pPr marL="0" indent="0" algn="just">
              <a:buNone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200" i="1" dirty="0" smtClean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en-US" sz="2200" i="1" dirty="0" err="1" smtClean="0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”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nënkupton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çdo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person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fizik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objekt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përkufizimit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këtë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nen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kushdo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nënshtrohet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kombinimi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këtyre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elementeve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–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veprimit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mjeteve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qëllimit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 Kur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ky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person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mitur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duhet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konsiderohet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edhe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përdorur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asnjë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prej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mjeteve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specifikuara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përkufizimin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rëndësishme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bëhet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dallimi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mes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”, “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potenciale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”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prezumuara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”.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8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07477"/>
          </a:xfrm>
        </p:spPr>
        <p:txBody>
          <a:bodyPr/>
          <a:lstStyle/>
          <a:p>
            <a:r>
              <a:rPr lang="en-US" sz="3600" dirty="0" err="1" smtClean="0"/>
              <a:t>Kategoritë</a:t>
            </a:r>
            <a:r>
              <a:rPr lang="en-US" sz="3600" dirty="0" smtClean="0"/>
              <a:t> e </a:t>
            </a:r>
            <a:r>
              <a:rPr lang="en-US" sz="3600" dirty="0" err="1" smtClean="0"/>
              <a:t>viktimave</a:t>
            </a:r>
            <a:r>
              <a:rPr lang="en-US" sz="3600" dirty="0" smtClean="0"/>
              <a:t> </a:t>
            </a:r>
            <a:r>
              <a:rPr lang="en-US" sz="3600" dirty="0" err="1" smtClean="0"/>
              <a:t>të</a:t>
            </a:r>
            <a:r>
              <a:rPr lang="en-US" sz="3600" dirty="0" smtClean="0"/>
              <a:t> </a:t>
            </a:r>
            <a:r>
              <a:rPr lang="en-US" sz="3600" dirty="0" err="1" smtClean="0"/>
              <a:t>trafikimit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783182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trafikimi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”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nënkupton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çdo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person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fizik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objekt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personave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autoritetet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kompetente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duke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përfshirë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edhe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organizatat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shpallura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joqeveritare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rastit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besojnë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mënyrë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arsyeshme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jetë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personave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pavarësisht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autori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identifikuar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kapur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ndjekur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penalisht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ndëshkuar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/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Viktima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prezumuara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”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term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përdoret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përgjithësisht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përshkruar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persona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jenë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duhet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këtë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arsye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futen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objektin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programeve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shërbimeve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en-US" i="1" dirty="0" err="1" smtClean="0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mundshme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i="1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”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janë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individë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grupe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vulnerabël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bëhen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viktima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njerëzor</a:t>
            </a:r>
            <a:r>
              <a:rPr lang="en-US" dirty="0" err="1"/>
              <a:t>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8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-87086"/>
            <a:ext cx="10685417" cy="1254035"/>
          </a:xfrm>
        </p:spPr>
        <p:txBody>
          <a:bodyPr/>
          <a:lstStyle/>
          <a:p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drejtat</a:t>
            </a:r>
            <a:r>
              <a:rPr lang="en-US" dirty="0" smtClean="0"/>
              <a:t> e </a:t>
            </a:r>
            <a:r>
              <a:rPr lang="en-US" dirty="0" err="1" smtClean="0"/>
              <a:t>viktimave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strehim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përshtatshëm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sigurt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ndihmë</a:t>
            </a:r>
            <a:r>
              <a:rPr lang="en-US" dirty="0" smtClean="0"/>
              <a:t> </a:t>
            </a:r>
            <a:r>
              <a:rPr lang="en-US" dirty="0" err="1"/>
              <a:t>psikologjike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ndihmë</a:t>
            </a:r>
            <a:r>
              <a:rPr lang="en-US" dirty="0" smtClean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trajtim</a:t>
            </a:r>
            <a:r>
              <a:rPr lang="en-US" dirty="0"/>
              <a:t> </a:t>
            </a:r>
            <a:r>
              <a:rPr lang="en-US" dirty="0" err="1"/>
              <a:t>mjekësor</a:t>
            </a:r>
            <a:r>
              <a:rPr lang="en-US" dirty="0"/>
              <a:t> </a:t>
            </a:r>
            <a:r>
              <a:rPr lang="en-US" dirty="0" err="1"/>
              <a:t>urgjent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shërbimet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/>
              <a:t>përkthimit</a:t>
            </a:r>
            <a:r>
              <a:rPr lang="en-US" dirty="0"/>
              <a:t> me </a:t>
            </a:r>
            <a:r>
              <a:rPr lang="en-US" dirty="0" err="1"/>
              <a:t>shkrim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me </a:t>
            </a:r>
            <a:r>
              <a:rPr lang="en-US" dirty="0" err="1"/>
              <a:t>gojë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këshillim</a:t>
            </a:r>
            <a:r>
              <a:rPr lang="en-US" dirty="0" smtClean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informim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ndihmë</a:t>
            </a:r>
            <a:r>
              <a:rPr lang="en-US" dirty="0" smtClean="0"/>
              <a:t>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proceseve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tregun</a:t>
            </a:r>
            <a:r>
              <a:rPr lang="en-US" dirty="0"/>
              <a:t> e </a:t>
            </a:r>
            <a:r>
              <a:rPr lang="en-US" dirty="0" err="1"/>
              <a:t>punës</a:t>
            </a:r>
            <a:r>
              <a:rPr lang="en-US" dirty="0"/>
              <a:t>, </a:t>
            </a:r>
            <a:r>
              <a:rPr lang="en-US" dirty="0" err="1"/>
              <a:t>formimin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arsimin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se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rezident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ligjshëm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vend</a:t>
            </a:r>
          </a:p>
        </p:txBody>
      </p:sp>
    </p:spTree>
    <p:extLst>
      <p:ext uri="{BB962C8B-B14F-4D97-AF65-F5344CB8AC3E}">
        <p14:creationId xmlns:p14="http://schemas.microsoft.com/office/powerpoint/2010/main" val="3578036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15109" y="404513"/>
            <a:ext cx="9964614" cy="720902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Detyrimi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shtetit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per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hetimin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proaktiv</a:t>
            </a:r>
            <a:endParaRPr lang="en-US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489166"/>
            <a:ext cx="10796950" cy="3907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5361" y="1227909"/>
            <a:ext cx="101454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 smtClean="0"/>
              <a:t>Hetimi</a:t>
            </a:r>
            <a:r>
              <a:rPr lang="en-US" sz="2000" dirty="0" smtClean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ndjekja</a:t>
            </a:r>
            <a:r>
              <a:rPr lang="en-US" sz="2000" dirty="0"/>
              <a:t> </a:t>
            </a:r>
            <a:r>
              <a:rPr lang="en-US" sz="2000" dirty="0" err="1"/>
              <a:t>penale</a:t>
            </a:r>
            <a:r>
              <a:rPr lang="en-US" sz="2000" dirty="0"/>
              <a:t> e </a:t>
            </a:r>
            <a:r>
              <a:rPr lang="en-US" sz="2000" dirty="0" err="1"/>
              <a:t>trafikimit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qenieve</a:t>
            </a:r>
            <a:r>
              <a:rPr lang="en-US" sz="2000" dirty="0"/>
              <a:t> </a:t>
            </a:r>
            <a:r>
              <a:rPr lang="en-US" sz="2000" dirty="0" err="1"/>
              <a:t>njerëzore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varet</a:t>
            </a:r>
            <a:r>
              <a:rPr lang="en-US" sz="2000" dirty="0"/>
              <a:t> </a:t>
            </a:r>
            <a:r>
              <a:rPr lang="en-US" sz="2000" dirty="0" err="1"/>
              <a:t>nga</a:t>
            </a:r>
            <a:r>
              <a:rPr lang="en-US" sz="2000" dirty="0"/>
              <a:t> </a:t>
            </a:r>
            <a:r>
              <a:rPr lang="en-US" sz="2000" dirty="0" err="1"/>
              <a:t>denoncimi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 smtClean="0"/>
              <a:t>viktimës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/>
              <a:t>Hetimet</a:t>
            </a:r>
            <a:r>
              <a:rPr lang="en-US" sz="2000" dirty="0"/>
              <a:t> e </a:t>
            </a:r>
            <a:r>
              <a:rPr lang="en-US" sz="2000" dirty="0" err="1"/>
              <a:t>veprave</a:t>
            </a:r>
            <a:r>
              <a:rPr lang="en-US" sz="2000" dirty="0"/>
              <a:t> </a:t>
            </a:r>
            <a:r>
              <a:rPr lang="en-US" sz="2000" dirty="0" err="1"/>
              <a:t>penale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trafikimit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 smtClean="0"/>
              <a:t>qënieve</a:t>
            </a:r>
            <a:r>
              <a:rPr lang="en-US" sz="2000" dirty="0" smtClean="0"/>
              <a:t> </a:t>
            </a:r>
            <a:r>
              <a:rPr lang="en-US" sz="2000" dirty="0" err="1"/>
              <a:t>njerëzore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jenë</a:t>
            </a:r>
            <a:r>
              <a:rPr lang="en-US" sz="2000" dirty="0"/>
              <a:t> </a:t>
            </a:r>
            <a:r>
              <a:rPr lang="en-US" sz="2000" dirty="0" err="1"/>
              <a:t>vetëm</a:t>
            </a:r>
            <a:r>
              <a:rPr lang="en-US" sz="2000" dirty="0"/>
              <a:t> </a:t>
            </a:r>
            <a:r>
              <a:rPr lang="en-US" sz="2000" dirty="0" err="1"/>
              <a:t>reaguese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kryesisht</a:t>
            </a:r>
            <a:r>
              <a:rPr lang="en-US" sz="2000" dirty="0"/>
              <a:t> </a:t>
            </a:r>
            <a:r>
              <a:rPr lang="en-US" sz="2000" dirty="0" err="1" smtClean="0"/>
              <a:t>proaktive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/>
              <a:t>Që</a:t>
            </a:r>
            <a:r>
              <a:rPr lang="en-US" sz="2000" dirty="0"/>
              <a:t> </a:t>
            </a:r>
            <a:r>
              <a:rPr lang="en-US" sz="2000" dirty="0" err="1"/>
              <a:t>hetimi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jetë</a:t>
            </a:r>
            <a:r>
              <a:rPr lang="en-US" sz="2000" dirty="0"/>
              <a:t> </a:t>
            </a:r>
            <a:r>
              <a:rPr lang="en-US" sz="2000" dirty="0" err="1"/>
              <a:t>efikas</a:t>
            </a:r>
            <a:r>
              <a:rPr lang="en-US" sz="2000" dirty="0"/>
              <a:t>, </a:t>
            </a:r>
            <a:r>
              <a:rPr lang="en-US" sz="2000" dirty="0" err="1"/>
              <a:t>ai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jetë</a:t>
            </a:r>
            <a:r>
              <a:rPr lang="en-US" sz="2000" dirty="0"/>
              <a:t> </a:t>
            </a:r>
            <a:r>
              <a:rPr lang="en-US" sz="2000" dirty="0" err="1"/>
              <a:t>proaktiv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gjithashtu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çojë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identifikimin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ndëshkimin</a:t>
            </a:r>
            <a:r>
              <a:rPr lang="en-US" sz="2000" dirty="0"/>
              <a:t> e </a:t>
            </a:r>
            <a:r>
              <a:rPr lang="en-US" sz="2000" dirty="0" err="1"/>
              <a:t>personave</a:t>
            </a:r>
            <a:r>
              <a:rPr lang="en-US" sz="2000" dirty="0"/>
              <a:t> </a:t>
            </a:r>
            <a:r>
              <a:rPr lang="en-US" sz="2000" dirty="0" err="1" smtClean="0"/>
              <a:t>përgjegjës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 smtClean="0"/>
              <a:t>Shtetet</a:t>
            </a:r>
            <a:r>
              <a:rPr lang="en-US" sz="2000" dirty="0" smtClean="0"/>
              <a:t> </a:t>
            </a:r>
            <a:r>
              <a:rPr lang="en-US" sz="2000" dirty="0" err="1" smtClean="0"/>
              <a:t>janë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/>
              <a:t>detyruara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bashkëpunim</a:t>
            </a:r>
            <a:r>
              <a:rPr lang="en-US" sz="2000" dirty="0"/>
              <a:t> </a:t>
            </a:r>
            <a:r>
              <a:rPr lang="en-US" sz="2000" dirty="0" err="1"/>
              <a:t>efikas</a:t>
            </a:r>
            <a:r>
              <a:rPr lang="en-US" sz="2000" dirty="0"/>
              <a:t> me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kompetente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shteteve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tjera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përfshira</a:t>
            </a:r>
            <a:r>
              <a:rPr lang="en-US" sz="2000" dirty="0"/>
              <a:t>, duke </a:t>
            </a:r>
            <a:r>
              <a:rPr lang="en-US" sz="2000" dirty="0" err="1"/>
              <a:t>pasur</a:t>
            </a:r>
            <a:r>
              <a:rPr lang="en-US" sz="2000" dirty="0"/>
              <a:t> </a:t>
            </a:r>
            <a:r>
              <a:rPr lang="en-US" sz="2000" dirty="0" err="1"/>
              <a:t>parasysh</a:t>
            </a:r>
            <a:r>
              <a:rPr lang="en-US" sz="2000" dirty="0"/>
              <a:t> </a:t>
            </a:r>
            <a:r>
              <a:rPr lang="en-US" sz="2000" dirty="0" err="1"/>
              <a:t>natyrën</a:t>
            </a:r>
            <a:r>
              <a:rPr lang="en-US" sz="2000" dirty="0"/>
              <a:t> </a:t>
            </a:r>
            <a:r>
              <a:rPr lang="en-US" sz="2000" dirty="0" err="1"/>
              <a:t>transnacionale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 smtClean="0"/>
              <a:t>fenomenit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 smtClean="0"/>
              <a:t>Hetimi</a:t>
            </a:r>
            <a:r>
              <a:rPr lang="en-US" sz="2000" dirty="0" smtClean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jetë</a:t>
            </a:r>
            <a:r>
              <a:rPr lang="en-US" sz="2000" dirty="0"/>
              <a:t> i </a:t>
            </a:r>
            <a:r>
              <a:rPr lang="en-US" sz="2000" dirty="0" err="1"/>
              <a:t>menjëhershëm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gjitha</a:t>
            </a:r>
            <a:r>
              <a:rPr lang="en-US" sz="2000" dirty="0"/>
              <a:t> </a:t>
            </a:r>
            <a:r>
              <a:rPr lang="en-US" sz="2000" dirty="0" err="1"/>
              <a:t>rastet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nëse</a:t>
            </a:r>
            <a:r>
              <a:rPr lang="en-US" sz="2000" dirty="0"/>
              <a:t> </a:t>
            </a:r>
            <a:r>
              <a:rPr lang="en-US" sz="2000" dirty="0" err="1"/>
              <a:t>nevojitet</a:t>
            </a:r>
            <a:r>
              <a:rPr lang="en-US" sz="2000" dirty="0"/>
              <a:t> </a:t>
            </a:r>
            <a:r>
              <a:rPr lang="en-US" sz="2000" dirty="0" err="1"/>
              <a:t>nxjerrja</a:t>
            </a:r>
            <a:r>
              <a:rPr lang="en-US" sz="2000" dirty="0"/>
              <a:t> e </a:t>
            </a:r>
            <a:r>
              <a:rPr lang="en-US" sz="2000" dirty="0" err="1"/>
              <a:t>viktimës</a:t>
            </a:r>
            <a:r>
              <a:rPr lang="en-US" sz="2000" dirty="0"/>
              <a:t> </a:t>
            </a:r>
            <a:r>
              <a:rPr lang="en-US" sz="2000" dirty="0" err="1"/>
              <a:t>nga</a:t>
            </a:r>
            <a:r>
              <a:rPr lang="en-US" sz="2000" dirty="0"/>
              <a:t> </a:t>
            </a:r>
            <a:r>
              <a:rPr lang="en-US" sz="2000" dirty="0" err="1"/>
              <a:t>një</a:t>
            </a:r>
            <a:r>
              <a:rPr lang="en-US" sz="2000" dirty="0"/>
              <a:t> </a:t>
            </a:r>
            <a:r>
              <a:rPr lang="en-US" sz="2000" dirty="0" err="1"/>
              <a:t>situatë</a:t>
            </a:r>
            <a:r>
              <a:rPr lang="en-US" sz="2000" dirty="0"/>
              <a:t> e </a:t>
            </a:r>
            <a:r>
              <a:rPr lang="en-US" sz="2000" dirty="0" err="1"/>
              <a:t>rrezikshme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potencialisht</a:t>
            </a:r>
            <a:r>
              <a:rPr lang="en-US" sz="2000" dirty="0"/>
              <a:t> e </a:t>
            </a:r>
            <a:r>
              <a:rPr lang="en-US" sz="2000" dirty="0" err="1"/>
              <a:t>dëmshme</a:t>
            </a:r>
            <a:r>
              <a:rPr lang="en-US" sz="2000" dirty="0"/>
              <a:t>, </a:t>
            </a:r>
            <a:r>
              <a:rPr lang="en-US" sz="2000" dirty="0" err="1"/>
              <a:t>ai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ndërmerret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mënyrë</a:t>
            </a:r>
            <a:r>
              <a:rPr lang="en-US" sz="2000" dirty="0"/>
              <a:t> </a:t>
            </a:r>
            <a:r>
              <a:rPr lang="en-US" sz="2000" dirty="0" err="1" smtClean="0"/>
              <a:t>urgjente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 smtClean="0"/>
              <a:t>Hetimi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/>
              <a:t>veprave</a:t>
            </a:r>
            <a:r>
              <a:rPr lang="en-US" sz="2000" dirty="0"/>
              <a:t> </a:t>
            </a:r>
            <a:r>
              <a:rPr lang="en-US" sz="2000" dirty="0" err="1"/>
              <a:t>penale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trafikimit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 smtClean="0"/>
              <a:t>qënieve</a:t>
            </a:r>
            <a:r>
              <a:rPr lang="en-US" sz="2000" dirty="0" smtClean="0"/>
              <a:t> </a:t>
            </a:r>
            <a:r>
              <a:rPr lang="en-US" sz="2000" dirty="0" err="1"/>
              <a:t>njerëzore</a:t>
            </a:r>
            <a:r>
              <a:rPr lang="en-US" sz="2000" dirty="0"/>
              <a:t> </a:t>
            </a:r>
            <a:r>
              <a:rPr lang="en-US" sz="2000" dirty="0" err="1" smtClean="0"/>
              <a:t>duhet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ketë</a:t>
            </a:r>
            <a:r>
              <a:rPr lang="en-US" sz="2000" dirty="0" smtClean="0"/>
              <a:t> </a:t>
            </a:r>
            <a:r>
              <a:rPr lang="en-US" sz="2000" dirty="0" err="1" smtClean="0"/>
              <a:t>në</a:t>
            </a:r>
            <a:r>
              <a:rPr lang="en-US" sz="2000" dirty="0" smtClean="0"/>
              <a:t> </a:t>
            </a:r>
            <a:r>
              <a:rPr lang="en-US" sz="2000" dirty="0" err="1" smtClean="0"/>
              <a:t>qendër</a:t>
            </a:r>
            <a:r>
              <a:rPr lang="en-US" sz="2000" dirty="0" smtClean="0"/>
              <a:t> </a:t>
            </a:r>
            <a:r>
              <a:rPr lang="en-US" sz="2000" dirty="0" err="1" smtClean="0"/>
              <a:t>viktimat</a:t>
            </a:r>
            <a:r>
              <a:rPr lang="en-US" sz="2000" dirty="0" smtClean="0"/>
              <a:t> e </a:t>
            </a:r>
            <a:r>
              <a:rPr lang="en-US" sz="2000" dirty="0" err="1" smtClean="0"/>
              <a:t>trafikimit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19808" cy="64008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Hetimi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brendshëm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trafikimit</a:t>
            </a:r>
            <a:r>
              <a:rPr lang="en-US" sz="3600" dirty="0" smtClean="0"/>
              <a:t> </a:t>
            </a:r>
            <a:r>
              <a:rPr lang="en-US" sz="3600" dirty="0" err="1" smtClean="0"/>
              <a:t>të</a:t>
            </a:r>
            <a:r>
              <a:rPr lang="en-US" sz="3600" dirty="0" smtClean="0"/>
              <a:t> </a:t>
            </a:r>
            <a:r>
              <a:rPr lang="en-US" sz="3600" dirty="0" err="1" smtClean="0"/>
              <a:t>qënieve</a:t>
            </a:r>
            <a:r>
              <a:rPr lang="en-US" sz="3600" dirty="0" smtClean="0"/>
              <a:t> </a:t>
            </a:r>
            <a:r>
              <a:rPr lang="en-US" sz="3600" dirty="0" err="1" smtClean="0"/>
              <a:t>njerëzore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4" y="1435607"/>
            <a:ext cx="11277368" cy="4672115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Veprat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hetohen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gjykohen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juridiksioni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sz="29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Suksesi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hetimit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këtyre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veprave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varet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kryesisht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tek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bashkëpunimi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organeve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ligjzbatuese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sz="29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raste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përsa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përket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brendshëm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këto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vepra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kryhen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territore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mbulohen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dy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juridiksionit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,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këtë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arsye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domosdoshëm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koordinimi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veprimtarisë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ndryshme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hetimin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këtyre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rasteve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n-US" sz="29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Kompetenca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koordinuar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veprimtarinë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prokurorisë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tjera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]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ështje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konkrete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43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gërma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“a”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ligjit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 97/2016 “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organizimin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funksionimin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prokurorisë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”,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ndryshuar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,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përket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Drejtuesit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Prokurorisë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n-US" sz="29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këtë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aspekt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çmoj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domosdoshme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zhvillimi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bashkëpunimit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agjencitë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ligjzbatuese</a:t>
            </a:r>
            <a:r>
              <a:rPr lang="en-US" sz="29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njëkohësisht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rritja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koordinimit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ndërmjet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prokurorive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juridiksionit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sz="29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marL="228600" indent="-228600">
              <a:buAutoNum type="arabicPeriod"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4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248762" cy="64008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Hetimet</a:t>
            </a:r>
            <a:r>
              <a:rPr lang="en-US" sz="3200" dirty="0" smtClean="0"/>
              <a:t> </a:t>
            </a:r>
            <a:r>
              <a:rPr lang="en-US" sz="3200" dirty="0" err="1" smtClean="0"/>
              <a:t>proaktive</a:t>
            </a:r>
            <a:r>
              <a:rPr lang="en-US" sz="3200" dirty="0" smtClean="0"/>
              <a:t> </a:t>
            </a:r>
            <a:r>
              <a:rPr lang="en-US" sz="3200" dirty="0" err="1" smtClean="0"/>
              <a:t>dhe</a:t>
            </a:r>
            <a:r>
              <a:rPr lang="en-US" sz="3200" dirty="0" smtClean="0"/>
              <a:t> </a:t>
            </a:r>
            <a:r>
              <a:rPr lang="en-US" sz="3200" dirty="0" err="1" smtClean="0"/>
              <a:t>bazuar</a:t>
            </a:r>
            <a:r>
              <a:rPr lang="en-US" sz="3200" dirty="0" smtClean="0"/>
              <a:t> </a:t>
            </a:r>
            <a:r>
              <a:rPr lang="en-US" sz="3200" dirty="0" err="1" smtClean="0"/>
              <a:t>në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drejtat</a:t>
            </a:r>
            <a:r>
              <a:rPr lang="en-US" sz="3200" dirty="0" smtClean="0"/>
              <a:t> e </a:t>
            </a:r>
            <a:r>
              <a:rPr lang="en-US" sz="3200" dirty="0" err="1" smtClean="0"/>
              <a:t>viktimave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5" y="1435608"/>
            <a:ext cx="11113243" cy="4531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Këshillit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Evropës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Masat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Shteti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detyrimin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ndjekjen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ta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orientojë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ndaj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kategorive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këtyre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personave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kryer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veprën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përdorur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shërbimet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viktimës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kryer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vepra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udhëtimin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dokumentet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identitetit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qëllim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mundësimin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tentuar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ndihmuar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bashkëpunuar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vepra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tilla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Personat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juridikë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përgjegjësinë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</a:rPr>
              <a:t>korporate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94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93074"/>
          </a:xfrm>
        </p:spPr>
        <p:txBody>
          <a:bodyPr/>
          <a:lstStyle/>
          <a:p>
            <a:r>
              <a:rPr lang="en-GB" sz="3600" dirty="0" err="1" smtClean="0"/>
              <a:t>Pengesat</a:t>
            </a:r>
            <a:r>
              <a:rPr lang="en-GB" sz="3600" dirty="0" smtClean="0"/>
              <a:t>  e </a:t>
            </a:r>
            <a:r>
              <a:rPr lang="en-GB" sz="3600" dirty="0" err="1" smtClean="0"/>
              <a:t>hetimit</a:t>
            </a:r>
            <a:r>
              <a:rPr lang="en-GB" sz="3600" dirty="0" smtClean="0"/>
              <a:t> </a:t>
            </a:r>
            <a:r>
              <a:rPr lang="en-GB" sz="3600" dirty="0" err="1" smtClean="0"/>
              <a:t>proaktiv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Mungesa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përvojës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njohurive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specializuara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hetimin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rasteve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trafikimit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qenieve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njerëzore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shumë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shtete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agjentët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infiltruar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nuk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lejohen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që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nxisin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dyshuarit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kryer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vepra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penale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ndryshme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nga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ato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cilat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hetohen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Përdorimi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dorëzimeve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kontrolluara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parashikohet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teori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por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praktikë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është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rrallë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pranueshëm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rastet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trafikimit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qenieve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njerëzore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kjo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teknikë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shumë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gjasa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që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t’i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vendosë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viktimat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rrezik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200" dirty="0" err="1" smtClean="0">
                <a:solidFill>
                  <a:schemeClr val="accent1">
                    <a:lumMod val="50000"/>
                  </a:schemeClr>
                </a:solidFill>
              </a:rPr>
              <a:t>Teknikat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posaçme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hetimit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paraqesin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disa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kufizime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ato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kërkojnë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periudha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gjata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kohe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gjatë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cilave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vazhdon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situata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paligjshme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dëm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viktimave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masë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vazhdueshme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</a:rPr>
              <a:t>burimesh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209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272208" cy="640080"/>
          </a:xfrm>
        </p:spPr>
        <p:txBody>
          <a:bodyPr>
            <a:noAutofit/>
          </a:bodyPr>
          <a:lstStyle/>
          <a:p>
            <a:r>
              <a:rPr lang="en-US" sz="3200" dirty="0" err="1"/>
              <a:t>Hetimet</a:t>
            </a:r>
            <a:r>
              <a:rPr lang="en-US" sz="3200" dirty="0"/>
              <a:t> e </a:t>
            </a:r>
            <a:r>
              <a:rPr lang="en-US" sz="3200" dirty="0" err="1"/>
              <a:t>Përbashkëta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Ekipet</a:t>
            </a:r>
            <a:r>
              <a:rPr lang="en-US" sz="3200" dirty="0"/>
              <a:t> e </a:t>
            </a:r>
            <a:r>
              <a:rPr lang="en-US" sz="3200" dirty="0" err="1"/>
              <a:t>Përbashkëta</a:t>
            </a:r>
            <a:r>
              <a:rPr lang="en-US" sz="3200" dirty="0"/>
              <a:t> </a:t>
            </a:r>
            <a:r>
              <a:rPr lang="en-US" sz="3200" dirty="0" err="1"/>
              <a:t>Hetimore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paralele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(HPP)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Ekipet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(EPH)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Organet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42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01262"/>
          </a:xfrm>
        </p:spPr>
        <p:txBody>
          <a:bodyPr/>
          <a:lstStyle/>
          <a:p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Hetimet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e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përbashkëta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3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paralele</a:t>
            </a:r>
            <a:r>
              <a:rPr lang="en-US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(HPP)</a:t>
            </a:r>
            <a:endParaRPr lang="en-US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8" name="Group 17" descr="Small circle with number 1 inside  indicating step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1" name="Content Placeholder 17"/>
          <p:cNvSpPr txBox="1">
            <a:spLocks/>
          </p:cNvSpPr>
          <p:nvPr/>
        </p:nvSpPr>
        <p:spPr>
          <a:xfrm>
            <a:off x="1242646" y="1805354"/>
            <a:ext cx="10043661" cy="867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2200" dirty="0" err="1" smtClean="0">
                <a:latin typeface="+mj-lt"/>
              </a:rPr>
              <a:t>Janë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dy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hetime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të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veçanta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të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ndërmarra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në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dy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shtete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të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ndryshme</a:t>
            </a:r>
            <a:r>
              <a:rPr lang="en-US" sz="2200" dirty="0" smtClean="0">
                <a:latin typeface="+mj-lt"/>
              </a:rPr>
              <a:t> me </a:t>
            </a:r>
            <a:r>
              <a:rPr lang="en-US" sz="2200" dirty="0" err="1" smtClean="0">
                <a:latin typeface="+mj-lt"/>
              </a:rPr>
              <a:t>një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objektiv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të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përbashkët</a:t>
            </a:r>
            <a:r>
              <a:rPr lang="en-US" sz="2200" dirty="0" smtClean="0"/>
              <a:t>.</a:t>
            </a:r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242646" y="2844450"/>
            <a:ext cx="9965285" cy="5890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Aft>
                <a:spcPts val="2000"/>
              </a:spcAft>
              <a:buNone/>
              <a:defRPr/>
            </a:pPr>
            <a:r>
              <a:rPr lang="en-US" sz="2200" dirty="0" err="1">
                <a:latin typeface="+mj-lt"/>
              </a:rPr>
              <a:t>N</a:t>
            </a:r>
            <a:r>
              <a:rPr lang="en-US" sz="2200" dirty="0" err="1" smtClean="0">
                <a:latin typeface="+mj-lt"/>
              </a:rPr>
              <a:t>dihmohen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nga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një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rrjet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oficerësh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ndërlidhës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ose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nëpërmjet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kontakteve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vetjake</a:t>
            </a:r>
            <a:r>
              <a:rPr lang="en-US" sz="2200" dirty="0" smtClean="0">
                <a:latin typeface="+mj-lt"/>
              </a:rPr>
              <a:t>.</a:t>
            </a:r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  <a:cs typeface="Segoe UI" panose="020B0502040204020203" pitchFamily="34" charset="0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541797" y="3862231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099976" y="3704492"/>
            <a:ext cx="10186331" cy="1432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Aft>
                <a:spcPts val="600"/>
              </a:spcAft>
              <a:buNone/>
              <a:defRPr/>
            </a:pPr>
            <a:r>
              <a:rPr lang="en-US" sz="2200" dirty="0" err="1">
                <a:latin typeface="+mj-lt"/>
              </a:rPr>
              <a:t>Zyrtarët</a:t>
            </a:r>
            <a:r>
              <a:rPr lang="en-US" sz="2200" dirty="0">
                <a:latin typeface="+mj-lt"/>
              </a:rPr>
              <a:t> e </a:t>
            </a:r>
            <a:r>
              <a:rPr lang="en-US" sz="2200" dirty="0" err="1">
                <a:latin typeface="+mj-lt"/>
              </a:rPr>
              <a:t>përzgjedhur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nuk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gjenden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njëjtin</a:t>
            </a:r>
            <a:r>
              <a:rPr lang="en-US" sz="2200" dirty="0">
                <a:latin typeface="+mj-lt"/>
              </a:rPr>
              <a:t> vend, </a:t>
            </a:r>
            <a:r>
              <a:rPr lang="en-US" sz="2200" dirty="0" err="1">
                <a:latin typeface="+mj-lt"/>
              </a:rPr>
              <a:t>por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janë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gjendje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punojnë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bashkërisht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mbi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bazën</a:t>
            </a:r>
            <a:r>
              <a:rPr lang="en-US" sz="2200" dirty="0">
                <a:latin typeface="+mj-lt"/>
              </a:rPr>
              <a:t> e </a:t>
            </a:r>
            <a:r>
              <a:rPr lang="en-US" sz="2200" dirty="0" err="1">
                <a:latin typeface="+mj-lt"/>
              </a:rPr>
              <a:t>praktikave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afatgjata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bashkëpunuese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dhe</a:t>
            </a:r>
            <a:r>
              <a:rPr lang="en-US" sz="2200" dirty="0">
                <a:latin typeface="+mj-lt"/>
              </a:rPr>
              <a:t>/</a:t>
            </a:r>
            <a:r>
              <a:rPr lang="en-US" sz="2200" dirty="0" err="1">
                <a:latin typeface="+mj-lt"/>
              </a:rPr>
              <a:t>ose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legjislacionit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ekzistues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për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Ndihmën</a:t>
            </a:r>
            <a:r>
              <a:rPr lang="en-US" sz="2200" dirty="0">
                <a:latin typeface="+mj-lt"/>
              </a:rPr>
              <a:t> e </a:t>
            </a:r>
            <a:r>
              <a:rPr lang="en-US" sz="2200" dirty="0" err="1">
                <a:latin typeface="+mj-lt"/>
              </a:rPr>
              <a:t>Ndërsjellë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Juridike</a:t>
            </a:r>
            <a:r>
              <a:rPr lang="en-US" sz="2200" dirty="0">
                <a:latin typeface="+mj-lt"/>
              </a:rPr>
              <a:t>, </a:t>
            </a:r>
            <a:r>
              <a:rPr lang="en-US" sz="2200" dirty="0" err="1">
                <a:latin typeface="+mj-lt"/>
              </a:rPr>
              <a:t>në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varësi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natyrës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sistemit</a:t>
            </a:r>
            <a:r>
              <a:rPr lang="en-US" sz="2200" dirty="0">
                <a:latin typeface="+mj-lt"/>
              </a:rPr>
              <a:t> (</a:t>
            </a:r>
            <a:r>
              <a:rPr lang="en-US" sz="2200" dirty="0" err="1">
                <a:latin typeface="+mj-lt"/>
              </a:rPr>
              <a:t>sistemeve</a:t>
            </a:r>
            <a:r>
              <a:rPr lang="en-US" sz="2200" dirty="0">
                <a:latin typeface="+mj-lt"/>
              </a:rPr>
              <a:t>) </a:t>
            </a:r>
            <a:r>
              <a:rPr lang="en-US" sz="2200" dirty="0" err="1">
                <a:latin typeface="+mj-lt"/>
              </a:rPr>
              <a:t>ligjore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përfshira</a:t>
            </a:r>
            <a:r>
              <a:rPr lang="en-US" sz="2200" dirty="0" smtClean="0">
                <a:latin typeface="+mj-lt"/>
              </a:rPr>
              <a:t>.</a:t>
            </a:r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  <a:cs typeface="Segoe UI"/>
            </a:endParaRPr>
          </a:p>
        </p:txBody>
      </p:sp>
      <p:grpSp>
        <p:nvGrpSpPr>
          <p:cNvPr id="37" name="Group 36" descr="Small circle with number 4 inside  indicating step 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Oval 37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 descr="Number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Content Placeholder 17"/>
          <p:cNvSpPr txBox="1">
            <a:spLocks/>
          </p:cNvSpPr>
          <p:nvPr/>
        </p:nvSpPr>
        <p:spPr>
          <a:xfrm>
            <a:off x="1089731" y="5189775"/>
            <a:ext cx="10480946" cy="1239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Aft>
                <a:spcPts val="2000"/>
              </a:spcAft>
              <a:buNone/>
              <a:defRPr/>
            </a:pPr>
            <a:r>
              <a:rPr lang="en-US" sz="2200" dirty="0" err="1">
                <a:latin typeface="+mj-lt"/>
              </a:rPr>
              <a:t>Provat</a:t>
            </a:r>
            <a:r>
              <a:rPr lang="en-US" sz="2200" dirty="0">
                <a:latin typeface="+mj-lt"/>
              </a:rPr>
              <a:t> e </a:t>
            </a:r>
            <a:r>
              <a:rPr lang="en-US" sz="2200" dirty="0" err="1">
                <a:latin typeface="+mj-lt"/>
              </a:rPr>
              <a:t>mbledhura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gjatë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këtyre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dy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hetimeve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përdoren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për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qëllim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dy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proceseve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veçanta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penale</a:t>
            </a:r>
            <a:r>
              <a:rPr lang="en-US" sz="2200" dirty="0">
                <a:latin typeface="+mj-lt"/>
              </a:rPr>
              <a:t>,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shkëmbyera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përmes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proceseve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formale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për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</a:t>
            </a:r>
            <a:r>
              <a:rPr lang="en-US" sz="2200" dirty="0" err="1" smtClean="0">
                <a:latin typeface="+mj-lt"/>
              </a:rPr>
              <a:t>dihmë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të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n</a:t>
            </a:r>
            <a:r>
              <a:rPr lang="en-US" sz="2200" dirty="0" err="1" smtClean="0">
                <a:latin typeface="+mj-lt"/>
              </a:rPr>
              <a:t>dërsjellë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j</a:t>
            </a:r>
            <a:r>
              <a:rPr lang="en-US" sz="2200" dirty="0" err="1" smtClean="0">
                <a:latin typeface="+mj-lt"/>
              </a:rPr>
              <a:t>uridike</a:t>
            </a:r>
            <a:r>
              <a:rPr lang="en-US" sz="2200" dirty="0">
                <a:latin typeface="+mj-lt"/>
              </a:rPr>
              <a:t>.</a:t>
            </a:r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24708"/>
          </a:xfrm>
        </p:spPr>
        <p:txBody>
          <a:bodyPr/>
          <a:lstStyle/>
          <a:p>
            <a:r>
              <a:rPr lang="en-US" sz="3600" dirty="0" err="1"/>
              <a:t>Ekipet</a:t>
            </a:r>
            <a:r>
              <a:rPr lang="en-US" sz="3600" dirty="0"/>
              <a:t> e </a:t>
            </a:r>
            <a:r>
              <a:rPr lang="en-US" sz="3600" dirty="0" err="1"/>
              <a:t>përbashkëta</a:t>
            </a:r>
            <a:r>
              <a:rPr lang="en-US" sz="3600" dirty="0"/>
              <a:t> </a:t>
            </a:r>
            <a:r>
              <a:rPr lang="en-US" sz="3600" dirty="0" err="1" smtClean="0"/>
              <a:t>hetimore</a:t>
            </a:r>
            <a:r>
              <a:rPr lang="en-US" sz="3600" dirty="0" smtClean="0"/>
              <a:t> (EPH)</a:t>
            </a:r>
            <a:endParaRPr lang="en-US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9987" y="1335216"/>
            <a:ext cx="11101750" cy="479088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indent="-228600">
              <a:lnSpc>
                <a:spcPts val="1800"/>
              </a:lnSpc>
              <a:spcAft>
                <a:spcPts val="600"/>
              </a:spcAft>
              <a:buAutoNum type="arabicPeriod"/>
            </a:pPr>
            <a:endParaRPr lang="en-US" sz="2500" dirty="0" smtClean="0"/>
          </a:p>
          <a:p>
            <a:pPr marL="228600" indent="-228600" algn="just">
              <a:spcAft>
                <a:spcPts val="600"/>
              </a:spcAft>
              <a:buAutoNum type="arabicPeriod"/>
            </a:pP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Skuadër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hetimi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krijuar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mbi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bazën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marrëveshjeje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ndërmjet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dy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autoriteteve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kompetente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palëve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tjera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qëllim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specifik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spcAft>
                <a:spcPts val="600"/>
              </a:spcAft>
              <a:buNone/>
            </a:pPr>
            <a:endParaRPr lang="en-US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Ekipe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pasive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Janë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ato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raste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kur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oficer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shteti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punon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oficerët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shteti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tjeter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por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rol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këshillimor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apo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konsultues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rol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mbështetës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qëllim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ofrimin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ndihmës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teknike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vendit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pritës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Ekipe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sz="2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2">
                    <a:lumMod val="50000"/>
                  </a:schemeClr>
                </a:solidFill>
              </a:rPr>
              <a:t>aktive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Janë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ato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raste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kur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oficerë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paktën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dy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juridiksione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ndryshme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aftësinë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ushtruar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gjitha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paktën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disa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kompetenca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operative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kontrollin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vendit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pritës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territorin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juridiksionin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ku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funksionon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ekipi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281354"/>
            <a:ext cx="10826731" cy="1547446"/>
          </a:xfrm>
        </p:spPr>
        <p:txBody>
          <a:bodyPr>
            <a:noAutofit/>
          </a:bodyPr>
          <a:lstStyle/>
          <a:p>
            <a:r>
              <a:rPr lang="en-US" sz="3200" dirty="0" err="1"/>
              <a:t>Kuadri</a:t>
            </a:r>
            <a:r>
              <a:rPr lang="en-US" sz="3200" dirty="0"/>
              <a:t> </a:t>
            </a:r>
            <a:r>
              <a:rPr lang="en-US" sz="3200" dirty="0" err="1"/>
              <a:t>ligjor</a:t>
            </a:r>
            <a:r>
              <a:rPr lang="en-US" sz="3200" dirty="0"/>
              <a:t> </a:t>
            </a:r>
            <a:r>
              <a:rPr lang="en-US" sz="3200" dirty="0" err="1"/>
              <a:t>ndërkombëtar</a:t>
            </a:r>
            <a:r>
              <a:rPr lang="en-US" sz="3200" dirty="0"/>
              <a:t> </a:t>
            </a:r>
            <a:r>
              <a:rPr lang="en-US" sz="3200" dirty="0" err="1"/>
              <a:t>në</a:t>
            </a:r>
            <a:r>
              <a:rPr lang="en-US" sz="3200" dirty="0"/>
              <a:t> </a:t>
            </a:r>
            <a:r>
              <a:rPr lang="en-US" sz="3200" dirty="0" err="1"/>
              <a:t>lidhje</a:t>
            </a:r>
            <a:r>
              <a:rPr lang="en-US" sz="3200" dirty="0"/>
              <a:t> </a:t>
            </a:r>
            <a:r>
              <a:rPr lang="en-US" sz="3200" dirty="0" smtClean="0"/>
              <a:t>me </a:t>
            </a:r>
            <a:r>
              <a:rPr lang="en-US" sz="3200" dirty="0" err="1" smtClean="0"/>
              <a:t>ekipet</a:t>
            </a:r>
            <a:r>
              <a:rPr lang="en-US" sz="3200" dirty="0" smtClean="0"/>
              <a:t> e </a:t>
            </a:r>
            <a:r>
              <a:rPr lang="en-US" sz="3200" dirty="0" err="1" smtClean="0"/>
              <a:t>përbashkëta</a:t>
            </a:r>
            <a:r>
              <a:rPr lang="en-US" sz="3200" dirty="0" smtClean="0"/>
              <a:t> </a:t>
            </a:r>
            <a:r>
              <a:rPr lang="en-US" sz="3200" dirty="0" err="1" smtClean="0"/>
              <a:t>hetimore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341" y="2309446"/>
            <a:ext cx="10328802" cy="3986850"/>
          </a:xfrm>
        </p:spPr>
        <p:txBody>
          <a:bodyPr>
            <a:noAutofit/>
          </a:bodyPr>
          <a:lstStyle/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19 i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OKB-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Krimit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Organizuar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Ndërkombëtar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49 i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OKB-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Korrupsionit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; 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20 i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Protokollit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Dytë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Shtesë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Evropiane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Ndihmën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Ndërsjelltë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Çështjet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1 “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Ekipet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” –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Vendimi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Kuadër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Këshillit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datë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13-VI.2002, “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ekipet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”;</a:t>
            </a: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27 i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Bashkëpunimit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Policor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Evropën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Juglindore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50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6" y="448056"/>
            <a:ext cx="11518393" cy="640080"/>
          </a:xfrm>
        </p:spPr>
        <p:txBody>
          <a:bodyPr>
            <a:noAutofit/>
          </a:bodyPr>
          <a:lstStyle/>
          <a:p>
            <a:r>
              <a:rPr lang="en-US" sz="3200" dirty="0"/>
              <a:t>Kur </a:t>
            </a:r>
            <a:r>
              <a:rPr lang="en-US" sz="3200" dirty="0" err="1" smtClean="0"/>
              <a:t>mund</a:t>
            </a:r>
            <a:r>
              <a:rPr lang="en-US" sz="3200" dirty="0" smtClean="0"/>
              <a:t>/</a:t>
            </a:r>
            <a:r>
              <a:rPr lang="en-US" sz="3200" dirty="0" err="1" smtClean="0"/>
              <a:t>duhet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/>
              <a:t>krijohen</a:t>
            </a:r>
            <a:r>
              <a:rPr lang="en-US" sz="3200" dirty="0"/>
              <a:t> </a:t>
            </a:r>
            <a:r>
              <a:rPr lang="en-US" sz="3200" dirty="0" err="1"/>
              <a:t>ekipet</a:t>
            </a:r>
            <a:r>
              <a:rPr lang="en-US" sz="3200" dirty="0"/>
              <a:t> e </a:t>
            </a:r>
            <a:r>
              <a:rPr lang="en-US" sz="3200" dirty="0" err="1" smtClean="0"/>
              <a:t>përbashkëta</a:t>
            </a:r>
            <a:r>
              <a:rPr lang="en-US" sz="3200" dirty="0" smtClean="0"/>
              <a:t> </a:t>
            </a:r>
            <a:r>
              <a:rPr lang="en-US" sz="3200" dirty="0" err="1"/>
              <a:t>hetimore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5" y="1435608"/>
            <a:ext cx="11160136" cy="397764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pale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mbi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veprat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kërkojnë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procese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vështira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palë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tjera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Disa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palë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kryejnë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hetime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vepra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penale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cilat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natyra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çështjes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sjell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nevojën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veprimit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koordinuar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palët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përfshira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Kërkesa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ngritjen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ekipi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hetimi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bëhet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çdo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palë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kontraktuese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interesuar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Ekipi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ngrihet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palët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kontraktuese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ku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priten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kryhen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hetimet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3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11248762" cy="1322129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Pyetjet</a:t>
            </a:r>
            <a:r>
              <a:rPr lang="en-US" sz="3200" dirty="0" smtClean="0"/>
              <a:t> </a:t>
            </a:r>
            <a:r>
              <a:rPr lang="en-US" sz="3200" dirty="0" err="1" smtClean="0"/>
              <a:t>që</a:t>
            </a:r>
            <a:r>
              <a:rPr lang="en-US" sz="3200" dirty="0" smtClean="0"/>
              <a:t> </a:t>
            </a:r>
            <a:r>
              <a:rPr lang="en-US" sz="3200" dirty="0" err="1" smtClean="0"/>
              <a:t>mund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shtrohen</a:t>
            </a:r>
            <a:r>
              <a:rPr lang="en-US" sz="3200" dirty="0"/>
              <a:t> </a:t>
            </a:r>
            <a:r>
              <a:rPr lang="en-US" sz="3200" dirty="0" err="1" smtClean="0"/>
              <a:t>në</a:t>
            </a:r>
            <a:r>
              <a:rPr lang="en-US" sz="3200" dirty="0" smtClean="0"/>
              <a:t> </a:t>
            </a:r>
            <a:r>
              <a:rPr lang="en-US" sz="3200" dirty="0" err="1" smtClean="0"/>
              <a:t>lidhje</a:t>
            </a:r>
            <a:r>
              <a:rPr lang="en-US" sz="3200" dirty="0" smtClean="0"/>
              <a:t> me </a:t>
            </a:r>
            <a:r>
              <a:rPr lang="en-US" sz="3200" dirty="0" err="1" smtClean="0"/>
              <a:t>përshtatshmërinë</a:t>
            </a:r>
            <a:r>
              <a:rPr lang="en-US" sz="3200" dirty="0" smtClean="0"/>
              <a:t> e </a:t>
            </a:r>
            <a:r>
              <a:rPr lang="en-US" sz="3200" dirty="0" err="1" smtClean="0"/>
              <a:t>krijimit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ekipit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përbashkët</a:t>
            </a:r>
            <a:r>
              <a:rPr lang="en-US" sz="3200" dirty="0" smtClean="0"/>
              <a:t> </a:t>
            </a:r>
            <a:r>
              <a:rPr lang="en-US" sz="3200" dirty="0" err="1" smtClean="0"/>
              <a:t>hetimor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207" y="1992923"/>
            <a:ext cx="10817353" cy="43207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rast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specifik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është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përshtatshëm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hetim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palët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përfshira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orientohen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disa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prej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pyetjeve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mëposhtme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1-A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ndodhemi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para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çështje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komplekse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2-A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palë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përfshira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? 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3-A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bëhen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hetimet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ndjekja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mënyrë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po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aq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efikase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edhe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pa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4-A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kërkon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hetimi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administrim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ndërlikuar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informacionit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informatave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? 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5- A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i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shmang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kërkesat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shumta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ndihmë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ndërsjellë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Ligjore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?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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6 A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burime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financiare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gatshme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krijimin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7- 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kufizime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burokratike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pengojnë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krijimin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ekipi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8- A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justifikon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koha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kursyer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shfrytëzimi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i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ekipit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përbashkët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hetimor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kohën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shtesë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kërkohet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krijimin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36853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54369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Avantazhet</a:t>
            </a:r>
            <a:r>
              <a:rPr lang="en-US" sz="3200" dirty="0" smtClean="0"/>
              <a:t> e </a:t>
            </a:r>
            <a:r>
              <a:rPr lang="en-US" sz="3200" dirty="0" err="1" smtClean="0"/>
              <a:t>ekipeve</a:t>
            </a:r>
            <a:r>
              <a:rPr lang="en-US" sz="3200" dirty="0" smtClean="0"/>
              <a:t> </a:t>
            </a:r>
            <a:r>
              <a:rPr lang="en-US" sz="3200" dirty="0" err="1" smtClean="0"/>
              <a:t>të</a:t>
            </a:r>
            <a:r>
              <a:rPr lang="en-US" sz="3200" dirty="0" smtClean="0"/>
              <a:t> </a:t>
            </a:r>
            <a:r>
              <a:rPr lang="en-US" sz="3200" dirty="0" err="1" smtClean="0"/>
              <a:t>përbashkëta</a:t>
            </a:r>
            <a:r>
              <a:rPr lang="en-US" sz="3200" dirty="0" smtClean="0"/>
              <a:t> </a:t>
            </a:r>
            <a:r>
              <a:rPr lang="en-US" sz="3200" dirty="0" err="1" smtClean="0"/>
              <a:t>hetimore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6" y="1435607"/>
            <a:ext cx="11019458" cy="449626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Mundësimi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shkëmbimit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informacionit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aftësia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vepruar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menjëherë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Ulje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numrit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letër-kërkesave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leterporosive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).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Rritje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bashkëpunimit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gjyqësor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Pakësim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problemeve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pranimin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provave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Fuqizim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kapacitetit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forcave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ligjit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duke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konsoliduar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burimet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përfshirë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edhe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aftësitë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gjuhësore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it-IT" dirty="0">
                <a:solidFill>
                  <a:schemeClr val="tx2">
                    <a:lumMod val="50000"/>
                  </a:schemeClr>
                </a:solidFill>
              </a:rPr>
              <a:t>Ndërtimi i besimit dhe i 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marrëdhënieve.</a:t>
            </a:r>
          </a:p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Mundësia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praktike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zhvilluar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kapacitetin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hetues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ndërkombëtar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Përfitime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strategjike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vendet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përfshira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00000"/>
              </a:lnSpc>
              <a:buAutoNum type="arabicPeriod"/>
            </a:pPr>
            <a:endParaRPr lang="it-IT" dirty="0" smtClean="0"/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71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89538"/>
          </a:xfrm>
        </p:spPr>
        <p:txBody>
          <a:bodyPr/>
          <a:lstStyle/>
          <a:p>
            <a:r>
              <a:rPr lang="en-US" sz="3600" dirty="0" err="1"/>
              <a:t>Organet</a:t>
            </a:r>
            <a:r>
              <a:rPr lang="en-US" sz="3600" dirty="0"/>
              <a:t> e </a:t>
            </a:r>
            <a:r>
              <a:rPr lang="en-US" sz="3600" dirty="0" err="1"/>
              <a:t>përbashkëta</a:t>
            </a:r>
            <a:r>
              <a:rPr lang="en-US" sz="3600" dirty="0"/>
              <a:t> </a:t>
            </a:r>
            <a:r>
              <a:rPr lang="en-US" sz="3600" dirty="0" err="1"/>
              <a:t>hetimore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64" y="1681791"/>
            <a:ext cx="11054628" cy="4625223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Organet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krijohet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përmes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nënshkrimit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marrëveshjeve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dypalëshe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shumëpalëshe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Organet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dallojnë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ekipet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përsa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përket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strukturës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ashtu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kohëzgajtjes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Përmes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organeve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synohet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krijimi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strukture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permanente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formuar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mbi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bazën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marrëveshje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shumëpalëshe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Përmes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organeve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arrihet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sukses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luftën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trafikimin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qënieve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faktin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kjo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strukturë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karakterizohet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kohëzgjatje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madhe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raport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ekipet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përbashkëta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hetimore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marL="228600" indent="-228600"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6966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61138"/>
            <a:ext cx="10972800" cy="139504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Faleminderit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64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0072C5-DDE0-4258-BA7A-4D4B80DFA63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71af3243-3dd4-4a8d-8c0d-dd76da1f02a5"/>
    <ds:schemaRef ds:uri="http://purl.org/dc/dcmitype/"/>
    <ds:schemaRef ds:uri="http://schemas.openxmlformats.org/package/2006/metadata/core-properties"/>
    <ds:schemaRef ds:uri="16c05727-aa75-4e4a-9b5f-8a80a1165891"/>
  </ds:schemaRefs>
</ds:datastoreItem>
</file>

<file path=customXml/itemProps3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0</TotalTime>
  <Words>1961</Words>
  <Application>Microsoft Office PowerPoint</Application>
  <PresentationFormat>Widescreen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Century Gothic</vt:lpstr>
      <vt:lpstr>Courier New</vt:lpstr>
      <vt:lpstr>Palatino Linotype</vt:lpstr>
      <vt:lpstr>Segoe UI</vt:lpstr>
      <vt:lpstr>Segoe UI Light</vt:lpstr>
      <vt:lpstr>Segoe UI Semibold</vt:lpstr>
      <vt:lpstr>Wingdings</vt:lpstr>
      <vt:lpstr>Executive</vt:lpstr>
      <vt:lpstr>Hetimet proaktive për evidentimin e rasteve të trafikimit</vt:lpstr>
      <vt:lpstr>PowerPoint Presentation</vt:lpstr>
      <vt:lpstr>Rëndësia e hetimit dhe ndjekjes penale të rasteve të trafikimit</vt:lpstr>
      <vt:lpstr>Hetimi proaktiv i rasteve të trafikimit</vt:lpstr>
      <vt:lpstr>Hetimi proaktiv i rasteve të trafikimit</vt:lpstr>
      <vt:lpstr>Identifikimi i viktimave të trafikimit</vt:lpstr>
      <vt:lpstr>    Disa indikatorë për identifikimin e viktimës së trafikimit</vt:lpstr>
      <vt:lpstr>Kategoritë e viktimave të trafikimit</vt:lpstr>
      <vt:lpstr>Të drejtat e viktimave</vt:lpstr>
      <vt:lpstr>Detyrimi i shtetit per hetimin proaktiv</vt:lpstr>
      <vt:lpstr>Hetimi i brendshëm i trafikimit të qënieve njerëzore</vt:lpstr>
      <vt:lpstr>Hetimet proaktive dhe bazuar në të drejtat e viktimave</vt:lpstr>
      <vt:lpstr>Pengesat  e hetimit proaktiv</vt:lpstr>
      <vt:lpstr>Hetimet e Përbashkëta dhe Ekipet e Përbashkëta Hetimore</vt:lpstr>
      <vt:lpstr>Hetimet e përbashkëta paralele (HPP)</vt:lpstr>
      <vt:lpstr>Ekipet e përbashkëta hetimore (EPH)</vt:lpstr>
      <vt:lpstr>Kuadri ligjor ndërkombëtar në lidhje me ekipet e përbashkëta hetimore</vt:lpstr>
      <vt:lpstr>Kur mund/duhet të krijohen ekipet e përbashkëta hetimore </vt:lpstr>
      <vt:lpstr>Pyetjet që mund të shtrohen në lidhje me përshtatshmërinë e krijimit të ekipit të përbashkët hetimor</vt:lpstr>
      <vt:lpstr>Avantazhet e ekipeve të përbashkëta hetimore</vt:lpstr>
      <vt:lpstr>Organet e përbashkëta hetimore</vt:lpstr>
      <vt:lpstr>   Faleminderit!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2024-02-07T13:21:02Z</dcterms:created>
  <dcterms:modified xsi:type="dcterms:W3CDTF">2024-02-08T19:50:12Z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