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4" r:id="rId3"/>
    <p:sldId id="257" r:id="rId4"/>
    <p:sldId id="258" r:id="rId5"/>
    <p:sldId id="259" r:id="rId6"/>
    <p:sldId id="275" r:id="rId7"/>
    <p:sldId id="276" r:id="rId8"/>
    <p:sldId id="261" r:id="rId9"/>
    <p:sldId id="262" r:id="rId10"/>
    <p:sldId id="263" r:id="rId11"/>
    <p:sldId id="265" r:id="rId12"/>
    <p:sldId id="266" r:id="rId13"/>
    <p:sldId id="267" r:id="rId14"/>
    <p:sldId id="277" r:id="rId15"/>
    <p:sldId id="269" r:id="rId16"/>
    <p:sldId id="270" r:id="rId17"/>
    <p:sldId id="271" r:id="rId18"/>
    <p:sldId id="272" r:id="rId19"/>
    <p:sldId id="273"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39" d="100"/>
          <a:sy n="39" d="100"/>
        </p:scale>
        <p:origin x="1002"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10/20/2023</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4A2A81-C0CC-4426-B37C-58DCE2E84BCF}"/>
              </a:ext>
            </a:extLst>
          </p:cNvPr>
          <p:cNvSpPr>
            <a:spLocks noGrp="1"/>
          </p:cNvSpPr>
          <p:nvPr>
            <p:ph type="ctrTitle"/>
          </p:nvPr>
        </p:nvSpPr>
        <p:spPr>
          <a:xfrm>
            <a:off x="1149293" y="1652631"/>
            <a:ext cx="10950938" cy="1988191"/>
          </a:xfrm>
        </p:spPr>
        <p:txBody>
          <a:bodyPr>
            <a:normAutofit/>
          </a:bodyPr>
          <a:lstStyle/>
          <a:p>
            <a:r>
              <a:rPr lang="sq-AL" sz="2800" b="1" dirty="0"/>
              <a:t>ROLI I GJYQTARIT NË GJYKIMIN E ZAKONSHËM </a:t>
            </a:r>
            <a:r>
              <a:rPr lang="sq-AL" sz="2800" b="1" dirty="0">
                <a:latin typeface="Arial" panose="020B0604020202020204" pitchFamily="34" charset="0"/>
                <a:cs typeface="Arial" panose="020B0604020202020204" pitchFamily="34" charset="0"/>
              </a:rPr>
              <a:t>LIDHUR ME INTERPRETIMIN PAJTUES TË LIGJEVE</a:t>
            </a:r>
            <a:br>
              <a:rPr lang="en-US" sz="2800" dirty="0">
                <a:latin typeface="Arial" panose="020B0604020202020204" pitchFamily="34" charset="0"/>
                <a:cs typeface="Arial" panose="020B0604020202020204" pitchFamily="34" charset="0"/>
              </a:rPr>
            </a:br>
            <a:endParaRPr lang="en-US" sz="2800" dirty="0"/>
          </a:p>
        </p:txBody>
      </p:sp>
      <p:sp>
        <p:nvSpPr>
          <p:cNvPr id="3" name="Subtitle 2">
            <a:extLst>
              <a:ext uri="{FF2B5EF4-FFF2-40B4-BE49-F238E27FC236}">
                <a16:creationId xmlns:a16="http://schemas.microsoft.com/office/drawing/2014/main" id="{4145C8FE-BE7E-4567-881B-BF120BC5CFC6}"/>
              </a:ext>
            </a:extLst>
          </p:cNvPr>
          <p:cNvSpPr>
            <a:spLocks noGrp="1"/>
          </p:cNvSpPr>
          <p:nvPr>
            <p:ph type="subTitle" idx="1"/>
          </p:nvPr>
        </p:nvSpPr>
        <p:spPr>
          <a:xfrm>
            <a:off x="2589213" y="4777379"/>
            <a:ext cx="8915399" cy="1126283"/>
          </a:xfrm>
        </p:spPr>
        <p:txBody>
          <a:bodyPr/>
          <a:lstStyle/>
          <a:p>
            <a:r>
              <a:rPr lang="en-US" b="1" dirty="0"/>
              <a:t>H</a:t>
            </a:r>
            <a:r>
              <a:rPr lang="sq-AL" b="1" dirty="0"/>
              <a:t>olta Zaçaj</a:t>
            </a:r>
            <a:r>
              <a:rPr lang="en-US" b="1" dirty="0"/>
              <a:t>, LL.M.</a:t>
            </a:r>
          </a:p>
          <a:p>
            <a:r>
              <a:rPr lang="en-US" b="1" dirty="0" err="1"/>
              <a:t>Tetor</a:t>
            </a:r>
            <a:r>
              <a:rPr lang="en-US" b="1" dirty="0"/>
              <a:t> 2023</a:t>
            </a:r>
            <a:endParaRPr lang="en-US" dirty="0"/>
          </a:p>
          <a:p>
            <a:endParaRPr lang="en-US" dirty="0"/>
          </a:p>
        </p:txBody>
      </p:sp>
    </p:spTree>
    <p:extLst>
      <p:ext uri="{BB962C8B-B14F-4D97-AF65-F5344CB8AC3E}">
        <p14:creationId xmlns:p14="http://schemas.microsoft.com/office/powerpoint/2010/main" val="42711678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1A4C9-59E1-458A-BEBD-5481427F31D7}"/>
              </a:ext>
            </a:extLst>
          </p:cNvPr>
          <p:cNvSpPr>
            <a:spLocks noGrp="1"/>
          </p:cNvSpPr>
          <p:nvPr>
            <p:ph type="title"/>
          </p:nvPr>
        </p:nvSpPr>
        <p:spPr/>
        <p:txBody>
          <a:bodyPr/>
          <a:lstStyle/>
          <a:p>
            <a:r>
              <a:rPr lang="en-US" dirty="0" err="1"/>
              <a:t>Interpretimi</a:t>
            </a:r>
            <a:r>
              <a:rPr lang="en-US" dirty="0"/>
              <a:t> I </a:t>
            </a:r>
            <a:r>
              <a:rPr lang="en-US" dirty="0" err="1"/>
              <a:t>ligjit</a:t>
            </a:r>
            <a:r>
              <a:rPr lang="en-US" dirty="0"/>
              <a:t> </a:t>
            </a:r>
            <a:r>
              <a:rPr lang="en-US" dirty="0" err="1"/>
              <a:t>nga</a:t>
            </a:r>
            <a:r>
              <a:rPr lang="en-US" dirty="0"/>
              <a:t> </a:t>
            </a:r>
            <a:r>
              <a:rPr lang="en-US" dirty="0" err="1"/>
              <a:t>gjyqtaret</a:t>
            </a:r>
            <a:r>
              <a:rPr lang="en-US" dirty="0"/>
              <a:t>- </a:t>
            </a:r>
            <a:r>
              <a:rPr lang="en-US" dirty="0" err="1"/>
              <a:t>veshtrim</a:t>
            </a:r>
            <a:r>
              <a:rPr lang="en-US" dirty="0"/>
              <a:t> </a:t>
            </a:r>
            <a:r>
              <a:rPr lang="en-US" dirty="0" err="1"/>
              <a:t>historik</a:t>
            </a:r>
            <a:endParaRPr lang="en-US" dirty="0"/>
          </a:p>
        </p:txBody>
      </p:sp>
      <p:sp>
        <p:nvSpPr>
          <p:cNvPr id="3" name="Content Placeholder 2">
            <a:extLst>
              <a:ext uri="{FF2B5EF4-FFF2-40B4-BE49-F238E27FC236}">
                <a16:creationId xmlns:a16="http://schemas.microsoft.com/office/drawing/2014/main" id="{6848BDD7-6E19-4CDC-BAA2-E020BDB3B75E}"/>
              </a:ext>
            </a:extLst>
          </p:cNvPr>
          <p:cNvSpPr>
            <a:spLocks noGrp="1"/>
          </p:cNvSpPr>
          <p:nvPr>
            <p:ph idx="1"/>
          </p:nvPr>
        </p:nvSpPr>
        <p:spPr>
          <a:xfrm>
            <a:off x="2589212" y="1905000"/>
            <a:ext cx="8915400" cy="4448666"/>
          </a:xfrm>
        </p:spPr>
        <p:txBody>
          <a:bodyPr>
            <a:normAutofit/>
          </a:bodyPr>
          <a:lstStyle/>
          <a:p>
            <a:r>
              <a:rPr lang="en-US" dirty="0" err="1"/>
              <a:t>Fillimisht</a:t>
            </a:r>
            <a:r>
              <a:rPr lang="en-US" dirty="0"/>
              <a:t> </a:t>
            </a:r>
            <a:r>
              <a:rPr lang="en-US" dirty="0" err="1"/>
              <a:t>mendohej</a:t>
            </a:r>
            <a:r>
              <a:rPr lang="en-US" dirty="0"/>
              <a:t> </a:t>
            </a:r>
            <a:r>
              <a:rPr lang="en-US" dirty="0" err="1"/>
              <a:t>qe</a:t>
            </a:r>
            <a:r>
              <a:rPr lang="en-US" dirty="0"/>
              <a:t> </a:t>
            </a:r>
            <a:r>
              <a:rPr lang="en-US" dirty="0" err="1"/>
              <a:t>gjyqetarte</a:t>
            </a:r>
            <a:r>
              <a:rPr lang="en-US" dirty="0"/>
              <a:t> </a:t>
            </a:r>
            <a:r>
              <a:rPr lang="en-US" dirty="0" err="1"/>
              <a:t>nuk</a:t>
            </a:r>
            <a:r>
              <a:rPr lang="en-US" dirty="0"/>
              <a:t> </a:t>
            </a:r>
            <a:r>
              <a:rPr lang="en-US" dirty="0" err="1"/>
              <a:t>kishin</a:t>
            </a:r>
            <a:r>
              <a:rPr lang="en-US" dirty="0"/>
              <a:t> </a:t>
            </a:r>
            <a:r>
              <a:rPr lang="en-US" dirty="0" err="1"/>
              <a:t>te</a:t>
            </a:r>
            <a:r>
              <a:rPr lang="en-US" dirty="0"/>
              <a:t> </a:t>
            </a:r>
            <a:r>
              <a:rPr lang="en-US" dirty="0" err="1"/>
              <a:t>drejte</a:t>
            </a:r>
            <a:r>
              <a:rPr lang="en-US" dirty="0"/>
              <a:t> </a:t>
            </a:r>
            <a:r>
              <a:rPr lang="en-US" dirty="0" err="1"/>
              <a:t>te</a:t>
            </a:r>
            <a:r>
              <a:rPr lang="en-US" dirty="0"/>
              <a:t> </a:t>
            </a:r>
            <a:r>
              <a:rPr lang="en-US" dirty="0" err="1"/>
              <a:t>interpretonin</a:t>
            </a:r>
            <a:r>
              <a:rPr lang="en-US" dirty="0"/>
              <a:t> </a:t>
            </a:r>
            <a:r>
              <a:rPr lang="en-US" dirty="0" err="1"/>
              <a:t>ligjet</a:t>
            </a:r>
            <a:r>
              <a:rPr lang="en-US" dirty="0"/>
              <a:t>:</a:t>
            </a:r>
          </a:p>
          <a:p>
            <a:r>
              <a:rPr lang="en-US" dirty="0"/>
              <a:t>Me pas ne </a:t>
            </a:r>
            <a:r>
              <a:rPr lang="en-US" dirty="0" err="1"/>
              <a:t>kuader</a:t>
            </a:r>
            <a:r>
              <a:rPr lang="en-US" dirty="0"/>
              <a:t> </a:t>
            </a:r>
            <a:r>
              <a:rPr lang="en-US" dirty="0" err="1"/>
              <a:t>te</a:t>
            </a:r>
            <a:r>
              <a:rPr lang="en-US" dirty="0"/>
              <a:t> “</a:t>
            </a:r>
            <a:r>
              <a:rPr lang="en-US" dirty="0" err="1"/>
              <a:t>parimit</a:t>
            </a:r>
            <a:r>
              <a:rPr lang="en-US" dirty="0"/>
              <a:t> </a:t>
            </a:r>
            <a:r>
              <a:rPr lang="en-US" dirty="0" err="1"/>
              <a:t>te</a:t>
            </a:r>
            <a:r>
              <a:rPr lang="en-US" dirty="0"/>
              <a:t> </a:t>
            </a:r>
            <a:r>
              <a:rPr lang="en-US" dirty="0" err="1"/>
              <a:t>lirise</a:t>
            </a:r>
            <a:r>
              <a:rPr lang="en-US" dirty="0"/>
              <a:t> se </a:t>
            </a:r>
            <a:r>
              <a:rPr lang="en-US" dirty="0" err="1"/>
              <a:t>gjere</a:t>
            </a:r>
            <a:r>
              <a:rPr lang="en-US" dirty="0"/>
              <a:t>” u </a:t>
            </a:r>
            <a:r>
              <a:rPr lang="en-US" dirty="0" err="1"/>
              <a:t>lejua</a:t>
            </a:r>
            <a:r>
              <a:rPr lang="en-US" dirty="0"/>
              <a:t> </a:t>
            </a:r>
            <a:r>
              <a:rPr lang="en-US" dirty="0" err="1"/>
              <a:t>interpretimi</a:t>
            </a:r>
            <a:r>
              <a:rPr lang="en-US" dirty="0"/>
              <a:t> </a:t>
            </a:r>
            <a:r>
              <a:rPr lang="en-US" dirty="0" err="1"/>
              <a:t>dhe</a:t>
            </a:r>
            <a:r>
              <a:rPr lang="en-US" dirty="0"/>
              <a:t> </a:t>
            </a:r>
            <a:r>
              <a:rPr lang="en-US" dirty="0" err="1"/>
              <a:t>kjo</a:t>
            </a:r>
            <a:r>
              <a:rPr lang="en-US" dirty="0"/>
              <a:t> e </a:t>
            </a:r>
            <a:r>
              <a:rPr lang="en-US" dirty="0" err="1"/>
              <a:t>drejte</a:t>
            </a:r>
            <a:r>
              <a:rPr lang="en-US" dirty="0"/>
              <a:t> u </a:t>
            </a:r>
            <a:r>
              <a:rPr lang="en-US" dirty="0" err="1"/>
              <a:t>zgjerua</a:t>
            </a:r>
            <a:r>
              <a:rPr lang="en-US" dirty="0"/>
              <a:t> </a:t>
            </a:r>
            <a:r>
              <a:rPr lang="en-US" dirty="0" err="1"/>
              <a:t>deri</a:t>
            </a:r>
            <a:r>
              <a:rPr lang="en-US" dirty="0"/>
              <a:t> </a:t>
            </a:r>
            <a:r>
              <a:rPr lang="en-US" dirty="0" err="1"/>
              <a:t>mundesine</a:t>
            </a:r>
            <a:r>
              <a:rPr lang="en-US" dirty="0"/>
              <a:t> e </a:t>
            </a:r>
            <a:r>
              <a:rPr lang="en-US" dirty="0" err="1"/>
              <a:t>moszbatimit</a:t>
            </a:r>
            <a:r>
              <a:rPr lang="en-US" dirty="0"/>
              <a:t> </a:t>
            </a:r>
            <a:r>
              <a:rPr lang="en-US" dirty="0" err="1"/>
              <a:t>te</a:t>
            </a:r>
            <a:r>
              <a:rPr lang="en-US" dirty="0"/>
              <a:t> </a:t>
            </a:r>
            <a:r>
              <a:rPr lang="en-US" dirty="0" err="1"/>
              <a:t>ligjit</a:t>
            </a:r>
            <a:r>
              <a:rPr lang="en-US" dirty="0"/>
              <a:t> </a:t>
            </a:r>
            <a:r>
              <a:rPr lang="en-US" dirty="0" err="1"/>
              <a:t>kur</a:t>
            </a:r>
            <a:r>
              <a:rPr lang="en-US" dirty="0"/>
              <a:t> </a:t>
            </a:r>
            <a:r>
              <a:rPr lang="en-US" dirty="0" err="1"/>
              <a:t>cmohej</a:t>
            </a:r>
            <a:r>
              <a:rPr lang="en-US" dirty="0"/>
              <a:t> e </a:t>
            </a:r>
            <a:r>
              <a:rPr lang="en-US" dirty="0" err="1"/>
              <a:t>aresyeshme</a:t>
            </a:r>
            <a:endParaRPr lang="en-US" dirty="0"/>
          </a:p>
          <a:p>
            <a:r>
              <a:rPr lang="en-US" dirty="0" err="1"/>
              <a:t>Megjithate</a:t>
            </a:r>
            <a:r>
              <a:rPr lang="en-US" dirty="0"/>
              <a:t> </a:t>
            </a:r>
            <a:r>
              <a:rPr lang="en-US" dirty="0" err="1"/>
              <a:t>zbatimi</a:t>
            </a:r>
            <a:r>
              <a:rPr lang="en-US" dirty="0"/>
              <a:t> I </a:t>
            </a:r>
            <a:r>
              <a:rPr lang="en-US" dirty="0" err="1"/>
              <a:t>normes</a:t>
            </a:r>
            <a:r>
              <a:rPr lang="en-US" dirty="0"/>
              <a:t> </a:t>
            </a:r>
            <a:r>
              <a:rPr lang="en-US" dirty="0" err="1"/>
              <a:t>kerkon</a:t>
            </a:r>
            <a:r>
              <a:rPr lang="en-US" dirty="0"/>
              <a:t> </a:t>
            </a:r>
            <a:r>
              <a:rPr lang="en-US" dirty="0" err="1"/>
              <a:t>interpretim</a:t>
            </a:r>
            <a:r>
              <a:rPr lang="en-US" dirty="0"/>
              <a:t> </a:t>
            </a:r>
            <a:r>
              <a:rPr lang="en-US" dirty="0" err="1"/>
              <a:t>pervec</a:t>
            </a:r>
            <a:r>
              <a:rPr lang="en-US" dirty="0"/>
              <a:t> </a:t>
            </a:r>
            <a:r>
              <a:rPr lang="en-US" dirty="0" err="1"/>
              <a:t>rasteve</a:t>
            </a:r>
            <a:r>
              <a:rPr lang="en-US" dirty="0"/>
              <a:t> </a:t>
            </a:r>
            <a:r>
              <a:rPr lang="en-US" dirty="0" err="1"/>
              <a:t>kur</a:t>
            </a:r>
            <a:r>
              <a:rPr lang="en-US" dirty="0"/>
              <a:t> </a:t>
            </a:r>
            <a:r>
              <a:rPr lang="en-US" dirty="0" err="1"/>
              <a:t>normat</a:t>
            </a:r>
            <a:r>
              <a:rPr lang="en-US" dirty="0"/>
              <a:t> jane </a:t>
            </a:r>
            <a:r>
              <a:rPr lang="en-US" dirty="0" err="1"/>
              <a:t>te</a:t>
            </a:r>
            <a:r>
              <a:rPr lang="en-US" dirty="0"/>
              <a:t> </a:t>
            </a:r>
            <a:r>
              <a:rPr lang="en-US" dirty="0" err="1"/>
              <a:t>qarta</a:t>
            </a:r>
            <a:r>
              <a:rPr lang="en-US" dirty="0"/>
              <a:t> (</a:t>
            </a:r>
            <a:r>
              <a:rPr lang="en-US" dirty="0" err="1"/>
              <a:t>shume</a:t>
            </a:r>
            <a:r>
              <a:rPr lang="en-US" dirty="0"/>
              <a:t> </a:t>
            </a:r>
            <a:r>
              <a:rPr lang="en-US" dirty="0" err="1"/>
              <a:t>rralle</a:t>
            </a:r>
            <a:r>
              <a:rPr lang="en-US" dirty="0"/>
              <a:t>) – Norma ne </a:t>
            </a:r>
            <a:r>
              <a:rPr lang="en-US" dirty="0" err="1"/>
              <a:t>fakt</a:t>
            </a:r>
            <a:r>
              <a:rPr lang="en-US" dirty="0"/>
              <a:t> </a:t>
            </a:r>
            <a:r>
              <a:rPr lang="en-US" dirty="0" err="1"/>
              <a:t>merr</a:t>
            </a:r>
            <a:r>
              <a:rPr lang="en-US" dirty="0"/>
              <a:t> </a:t>
            </a:r>
            <a:r>
              <a:rPr lang="en-US" dirty="0" err="1"/>
              <a:t>kuptimin</a:t>
            </a:r>
            <a:r>
              <a:rPr lang="en-US" dirty="0"/>
              <a:t> </a:t>
            </a:r>
            <a:r>
              <a:rPr lang="en-US" dirty="0" err="1"/>
              <a:t>qe</a:t>
            </a:r>
            <a:r>
              <a:rPr lang="en-US" dirty="0"/>
              <a:t> I </a:t>
            </a:r>
            <a:r>
              <a:rPr lang="en-US" dirty="0" err="1"/>
              <a:t>jep</a:t>
            </a:r>
            <a:r>
              <a:rPr lang="en-US" dirty="0"/>
              <a:t> </a:t>
            </a:r>
            <a:r>
              <a:rPr lang="en-US" dirty="0" err="1"/>
              <a:t>gjyqtari</a:t>
            </a:r>
            <a:r>
              <a:rPr lang="en-US" dirty="0"/>
              <a:t> </a:t>
            </a:r>
            <a:r>
              <a:rPr lang="en-US" dirty="0" err="1"/>
              <a:t>zbatues</a:t>
            </a:r>
            <a:r>
              <a:rPr lang="en-US" dirty="0"/>
              <a:t>.</a:t>
            </a:r>
          </a:p>
          <a:p>
            <a:r>
              <a:rPr lang="en-US" dirty="0" err="1"/>
              <a:t>Nje</a:t>
            </a:r>
            <a:r>
              <a:rPr lang="en-US" dirty="0"/>
              <a:t> </a:t>
            </a:r>
            <a:r>
              <a:rPr lang="en-US" dirty="0" err="1"/>
              <a:t>nga</a:t>
            </a:r>
            <a:r>
              <a:rPr lang="en-US" dirty="0"/>
              <a:t> </a:t>
            </a:r>
            <a:r>
              <a:rPr lang="en-US" dirty="0" err="1"/>
              <a:t>sfidat</a:t>
            </a:r>
            <a:r>
              <a:rPr lang="en-US" dirty="0"/>
              <a:t> e </a:t>
            </a:r>
            <a:r>
              <a:rPr lang="en-US" dirty="0" err="1"/>
              <a:t>gjyqetarit</a:t>
            </a:r>
            <a:r>
              <a:rPr lang="en-US" dirty="0"/>
              <a:t> </a:t>
            </a:r>
            <a:r>
              <a:rPr lang="en-US" dirty="0" err="1"/>
              <a:t>pervac</a:t>
            </a:r>
            <a:r>
              <a:rPr lang="en-US" dirty="0"/>
              <a:t> </a:t>
            </a:r>
            <a:r>
              <a:rPr lang="en-US" dirty="0" err="1"/>
              <a:t>sa</a:t>
            </a:r>
            <a:r>
              <a:rPr lang="en-US" dirty="0"/>
              <a:t> me </a:t>
            </a:r>
            <a:r>
              <a:rPr lang="en-US" dirty="0" err="1"/>
              <a:t>siper</a:t>
            </a:r>
            <a:r>
              <a:rPr lang="en-US" dirty="0"/>
              <a:t> </a:t>
            </a:r>
            <a:r>
              <a:rPr lang="en-US" dirty="0" err="1"/>
              <a:t>eshte</a:t>
            </a:r>
            <a:r>
              <a:rPr lang="en-US" dirty="0"/>
              <a:t> </a:t>
            </a:r>
            <a:r>
              <a:rPr lang="en-US" dirty="0" err="1"/>
              <a:t>te</a:t>
            </a:r>
            <a:r>
              <a:rPr lang="en-US" dirty="0"/>
              <a:t> </a:t>
            </a:r>
            <a:r>
              <a:rPr lang="en-US" dirty="0" err="1"/>
              <a:t>identifkoje</a:t>
            </a:r>
            <a:r>
              <a:rPr lang="en-US" dirty="0"/>
              <a:t> </a:t>
            </a:r>
            <a:r>
              <a:rPr lang="en-US" dirty="0" err="1"/>
              <a:t>normen</a:t>
            </a:r>
            <a:r>
              <a:rPr lang="en-US" dirty="0"/>
              <a:t> e </a:t>
            </a:r>
            <a:r>
              <a:rPr lang="en-US" dirty="0" err="1"/>
              <a:t>duhur</a:t>
            </a:r>
            <a:r>
              <a:rPr lang="en-US" dirty="0"/>
              <a:t> per ta </a:t>
            </a:r>
            <a:r>
              <a:rPr lang="en-US" dirty="0" err="1"/>
              <a:t>zbatuar</a:t>
            </a:r>
            <a:r>
              <a:rPr lang="en-US" dirty="0"/>
              <a:t>, process I </a:t>
            </a:r>
            <a:r>
              <a:rPr lang="en-US" dirty="0" err="1"/>
              <a:t>cili</a:t>
            </a:r>
            <a:r>
              <a:rPr lang="en-US" dirty="0"/>
              <a:t> </a:t>
            </a:r>
            <a:r>
              <a:rPr lang="en-US" dirty="0" err="1"/>
              <a:t>kerkon</a:t>
            </a:r>
            <a:r>
              <a:rPr lang="en-US" dirty="0"/>
              <a:t> </a:t>
            </a:r>
            <a:r>
              <a:rPr lang="en-US" dirty="0" err="1"/>
              <a:t>edhe</a:t>
            </a:r>
            <a:r>
              <a:rPr lang="en-US" dirty="0"/>
              <a:t> vet </a:t>
            </a:r>
            <a:r>
              <a:rPr lang="en-US" dirty="0" err="1"/>
              <a:t>interpretim</a:t>
            </a:r>
            <a:r>
              <a:rPr lang="en-US" dirty="0"/>
              <a:t> (literal, </a:t>
            </a:r>
            <a:r>
              <a:rPr lang="en-US" dirty="0" err="1"/>
              <a:t>logjik</a:t>
            </a:r>
            <a:r>
              <a:rPr lang="en-US" dirty="0"/>
              <a:t>, </a:t>
            </a:r>
            <a:r>
              <a:rPr lang="en-US" dirty="0" err="1"/>
              <a:t>sistematik</a:t>
            </a:r>
            <a:r>
              <a:rPr lang="en-US" dirty="0"/>
              <a:t>) </a:t>
            </a:r>
          </a:p>
          <a:p>
            <a:pPr marL="0" indent="0">
              <a:buNone/>
            </a:pPr>
            <a:r>
              <a:rPr lang="en-US" dirty="0" err="1"/>
              <a:t>Shenim</a:t>
            </a:r>
            <a:r>
              <a:rPr lang="en-US" dirty="0"/>
              <a:t>: </a:t>
            </a:r>
            <a:r>
              <a:rPr lang="en-US" dirty="0" err="1"/>
              <a:t>Gjyqtari</a:t>
            </a:r>
            <a:r>
              <a:rPr lang="en-US" dirty="0"/>
              <a:t> </a:t>
            </a:r>
            <a:r>
              <a:rPr lang="en-US" dirty="0" err="1"/>
              <a:t>flet</a:t>
            </a:r>
            <a:r>
              <a:rPr lang="en-US" dirty="0"/>
              <a:t> I </a:t>
            </a:r>
            <a:r>
              <a:rPr lang="en-US" dirty="0" err="1"/>
              <a:t>fundit</a:t>
            </a:r>
            <a:r>
              <a:rPr lang="en-US" dirty="0"/>
              <a:t> – </a:t>
            </a:r>
            <a:r>
              <a:rPr lang="en-US" dirty="0" err="1"/>
              <a:t>pozicion</a:t>
            </a:r>
            <a:r>
              <a:rPr lang="en-US" dirty="0"/>
              <a:t> </a:t>
            </a:r>
            <a:r>
              <a:rPr lang="en-US" dirty="0" err="1"/>
              <a:t>mbisundues</a:t>
            </a:r>
            <a:r>
              <a:rPr lang="en-US" dirty="0"/>
              <a:t> </a:t>
            </a:r>
            <a:r>
              <a:rPr lang="en-US" dirty="0" err="1"/>
              <a:t>mbi</a:t>
            </a:r>
            <a:r>
              <a:rPr lang="en-US" dirty="0"/>
              <a:t> </a:t>
            </a:r>
            <a:r>
              <a:rPr lang="en-US" dirty="0" err="1"/>
              <a:t>ligjet</a:t>
            </a:r>
            <a:r>
              <a:rPr lang="en-US" dirty="0"/>
              <a:t>, </a:t>
            </a:r>
            <a:r>
              <a:rPr lang="en-US" dirty="0" err="1"/>
              <a:t>pushtet</a:t>
            </a:r>
            <a:r>
              <a:rPr lang="en-US" dirty="0"/>
              <a:t>, I </a:t>
            </a:r>
            <a:r>
              <a:rPr lang="en-US" dirty="0" err="1"/>
              <a:t>cili</a:t>
            </a:r>
            <a:r>
              <a:rPr lang="en-US" dirty="0"/>
              <a:t> </a:t>
            </a:r>
            <a:r>
              <a:rPr lang="en-US" dirty="0" err="1"/>
              <a:t>perfshin</a:t>
            </a:r>
            <a:r>
              <a:rPr lang="en-US" dirty="0"/>
              <a:t> jo </a:t>
            </a:r>
            <a:r>
              <a:rPr lang="en-US" dirty="0" err="1"/>
              <a:t>vetem</a:t>
            </a:r>
            <a:r>
              <a:rPr lang="en-US" dirty="0"/>
              <a:t> </a:t>
            </a:r>
            <a:r>
              <a:rPr lang="en-US" dirty="0" err="1"/>
              <a:t>interpretimin</a:t>
            </a:r>
            <a:r>
              <a:rPr lang="en-US" dirty="0"/>
              <a:t> </a:t>
            </a:r>
            <a:r>
              <a:rPr lang="en-US" dirty="0" err="1"/>
              <a:t>mbi</a:t>
            </a:r>
            <a:r>
              <a:rPr lang="en-US" dirty="0"/>
              <a:t> </a:t>
            </a:r>
            <a:r>
              <a:rPr lang="en-US" dirty="0" err="1"/>
              <a:t>te</a:t>
            </a:r>
            <a:r>
              <a:rPr lang="en-US" dirty="0"/>
              <a:t> </a:t>
            </a:r>
            <a:r>
              <a:rPr lang="en-US" dirty="0" err="1"/>
              <a:t>drejten</a:t>
            </a:r>
            <a:r>
              <a:rPr lang="en-US" dirty="0"/>
              <a:t> (jurisdiction) por </a:t>
            </a:r>
            <a:r>
              <a:rPr lang="en-US" dirty="0" err="1"/>
              <a:t>edhe</a:t>
            </a:r>
            <a:r>
              <a:rPr lang="en-US" dirty="0"/>
              <a:t> </a:t>
            </a:r>
            <a:r>
              <a:rPr lang="en-US" dirty="0" err="1"/>
              <a:t>urdherimin</a:t>
            </a:r>
            <a:r>
              <a:rPr lang="en-US" dirty="0"/>
              <a:t>, (imperium)</a:t>
            </a:r>
          </a:p>
        </p:txBody>
      </p:sp>
    </p:spTree>
    <p:extLst>
      <p:ext uri="{BB962C8B-B14F-4D97-AF65-F5344CB8AC3E}">
        <p14:creationId xmlns:p14="http://schemas.microsoft.com/office/powerpoint/2010/main" val="27791933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D7DA6D-9E8A-4CAD-A0D5-AA4C7027FE68}"/>
              </a:ext>
            </a:extLst>
          </p:cNvPr>
          <p:cNvSpPr>
            <a:spLocks noGrp="1"/>
          </p:cNvSpPr>
          <p:nvPr>
            <p:ph type="title"/>
          </p:nvPr>
        </p:nvSpPr>
        <p:spPr/>
        <p:txBody>
          <a:bodyPr/>
          <a:lstStyle/>
          <a:p>
            <a:r>
              <a:rPr lang="en-US" dirty="0" err="1"/>
              <a:t>Kufiri</a:t>
            </a:r>
            <a:r>
              <a:rPr lang="en-US" dirty="0"/>
              <a:t> </a:t>
            </a:r>
            <a:r>
              <a:rPr lang="en-US" dirty="0" err="1"/>
              <a:t>mes</a:t>
            </a:r>
            <a:r>
              <a:rPr lang="en-US" dirty="0"/>
              <a:t> </a:t>
            </a:r>
            <a:r>
              <a:rPr lang="en-US" dirty="0" err="1"/>
              <a:t>interpretimit</a:t>
            </a:r>
            <a:r>
              <a:rPr lang="en-US" dirty="0"/>
              <a:t> </a:t>
            </a:r>
            <a:r>
              <a:rPr lang="en-US" dirty="0" err="1"/>
              <a:t>te</a:t>
            </a:r>
            <a:r>
              <a:rPr lang="en-US" dirty="0"/>
              <a:t> norms </a:t>
            </a:r>
            <a:r>
              <a:rPr lang="en-US" dirty="0" err="1"/>
              <a:t>dje</a:t>
            </a:r>
            <a:r>
              <a:rPr lang="en-US" dirty="0"/>
              <a:t> </a:t>
            </a:r>
            <a:r>
              <a:rPr lang="en-US" dirty="0" err="1"/>
              <a:t>krijimit</a:t>
            </a:r>
            <a:r>
              <a:rPr lang="en-US" dirty="0"/>
              <a:t> </a:t>
            </a:r>
            <a:r>
              <a:rPr lang="en-US" dirty="0" err="1"/>
              <a:t>te</a:t>
            </a:r>
            <a:r>
              <a:rPr lang="en-US" dirty="0"/>
              <a:t> </a:t>
            </a:r>
            <a:r>
              <a:rPr lang="en-US" dirty="0" err="1"/>
              <a:t>nje</a:t>
            </a:r>
            <a:r>
              <a:rPr lang="en-US" dirty="0"/>
              <a:t> </a:t>
            </a:r>
            <a:r>
              <a:rPr lang="en-US" dirty="0" err="1"/>
              <a:t>norme</a:t>
            </a:r>
            <a:r>
              <a:rPr lang="en-US" dirty="0"/>
              <a:t> </a:t>
            </a:r>
            <a:r>
              <a:rPr lang="en-US" dirty="0" err="1"/>
              <a:t>te</a:t>
            </a:r>
            <a:r>
              <a:rPr lang="en-US" dirty="0"/>
              <a:t> re</a:t>
            </a:r>
          </a:p>
        </p:txBody>
      </p:sp>
      <p:sp>
        <p:nvSpPr>
          <p:cNvPr id="3" name="Content Placeholder 2">
            <a:extLst>
              <a:ext uri="{FF2B5EF4-FFF2-40B4-BE49-F238E27FC236}">
                <a16:creationId xmlns:a16="http://schemas.microsoft.com/office/drawing/2014/main" id="{D7B84127-15AE-4AFA-8F12-6321DDC61902}"/>
              </a:ext>
            </a:extLst>
          </p:cNvPr>
          <p:cNvSpPr>
            <a:spLocks noGrp="1"/>
          </p:cNvSpPr>
          <p:nvPr>
            <p:ph idx="1"/>
          </p:nvPr>
        </p:nvSpPr>
        <p:spPr>
          <a:xfrm>
            <a:off x="2589212" y="1905000"/>
            <a:ext cx="8915400" cy="4328890"/>
          </a:xfrm>
        </p:spPr>
        <p:txBody>
          <a:bodyPr>
            <a:normAutofit fontScale="92500" lnSpcReduction="20000"/>
          </a:bodyPr>
          <a:lstStyle/>
          <a:p>
            <a:pPr marL="0" indent="0" algn="just">
              <a:buNone/>
            </a:pPr>
            <a:r>
              <a:rPr lang="en-US" dirty="0" err="1">
                <a:solidFill>
                  <a:schemeClr val="tx1"/>
                </a:solidFill>
              </a:rPr>
              <a:t>Kufiri</a:t>
            </a:r>
            <a:r>
              <a:rPr lang="en-US" dirty="0">
                <a:solidFill>
                  <a:schemeClr val="tx1"/>
                </a:solidFill>
              </a:rPr>
              <a:t> I </a:t>
            </a:r>
            <a:r>
              <a:rPr lang="en-US" dirty="0" err="1">
                <a:solidFill>
                  <a:schemeClr val="tx1"/>
                </a:solidFill>
              </a:rPr>
              <a:t>mesiperm</a:t>
            </a:r>
            <a:r>
              <a:rPr lang="en-US" dirty="0">
                <a:solidFill>
                  <a:schemeClr val="tx1"/>
                </a:solidFill>
              </a:rPr>
              <a:t> </a:t>
            </a:r>
            <a:r>
              <a:rPr lang="en-US" dirty="0" err="1">
                <a:solidFill>
                  <a:schemeClr val="tx1"/>
                </a:solidFill>
              </a:rPr>
              <a:t>eshte</a:t>
            </a:r>
            <a:r>
              <a:rPr lang="en-US" dirty="0">
                <a:solidFill>
                  <a:schemeClr val="tx1"/>
                </a:solidFill>
              </a:rPr>
              <a:t> jo I </a:t>
            </a:r>
            <a:r>
              <a:rPr lang="en-US" dirty="0" err="1">
                <a:solidFill>
                  <a:schemeClr val="tx1"/>
                </a:solidFill>
              </a:rPr>
              <a:t>lehte</a:t>
            </a:r>
            <a:r>
              <a:rPr lang="en-US" dirty="0">
                <a:solidFill>
                  <a:schemeClr val="tx1"/>
                </a:solidFill>
              </a:rPr>
              <a:t> per ta </a:t>
            </a:r>
            <a:r>
              <a:rPr lang="en-US" dirty="0" err="1">
                <a:solidFill>
                  <a:schemeClr val="tx1"/>
                </a:solidFill>
              </a:rPr>
              <a:t>identifikuar</a:t>
            </a:r>
            <a:r>
              <a:rPr lang="en-US" dirty="0">
                <a:solidFill>
                  <a:schemeClr val="tx1"/>
                </a:solidFill>
              </a:rPr>
              <a:t> </a:t>
            </a:r>
            <a:r>
              <a:rPr lang="en-US" dirty="0" err="1">
                <a:solidFill>
                  <a:schemeClr val="tx1"/>
                </a:solidFill>
              </a:rPr>
              <a:t>dhe</a:t>
            </a:r>
            <a:r>
              <a:rPr lang="en-US" dirty="0">
                <a:solidFill>
                  <a:schemeClr val="tx1"/>
                </a:solidFill>
              </a:rPr>
              <a:t> per ta </a:t>
            </a:r>
            <a:r>
              <a:rPr lang="en-US" dirty="0" err="1">
                <a:solidFill>
                  <a:schemeClr val="tx1"/>
                </a:solidFill>
              </a:rPr>
              <a:t>ruajtuar</a:t>
            </a:r>
            <a:r>
              <a:rPr lang="en-US" dirty="0">
                <a:solidFill>
                  <a:schemeClr val="tx1"/>
                </a:solidFill>
              </a:rPr>
              <a:t> </a:t>
            </a:r>
            <a:r>
              <a:rPr lang="en-US" dirty="0" err="1">
                <a:solidFill>
                  <a:schemeClr val="tx1"/>
                </a:solidFill>
              </a:rPr>
              <a:t>pasi</a:t>
            </a:r>
            <a:r>
              <a:rPr lang="en-US" dirty="0">
                <a:solidFill>
                  <a:schemeClr val="tx1"/>
                </a:solidFill>
              </a:rPr>
              <a:t>:</a:t>
            </a:r>
          </a:p>
          <a:p>
            <a:pPr algn="just"/>
            <a:r>
              <a:rPr lang="en-US" dirty="0" err="1">
                <a:solidFill>
                  <a:schemeClr val="tx1"/>
                </a:solidFill>
              </a:rPr>
              <a:t>praktika</a:t>
            </a:r>
            <a:r>
              <a:rPr lang="en-US" dirty="0">
                <a:solidFill>
                  <a:schemeClr val="tx1"/>
                </a:solidFill>
              </a:rPr>
              <a:t> </a:t>
            </a:r>
            <a:r>
              <a:rPr lang="en-US" dirty="0" err="1">
                <a:solidFill>
                  <a:schemeClr val="tx1"/>
                </a:solidFill>
              </a:rPr>
              <a:t>gjyqesore</a:t>
            </a:r>
            <a:r>
              <a:rPr lang="en-US" dirty="0">
                <a:solidFill>
                  <a:schemeClr val="tx1"/>
                </a:solidFill>
              </a:rPr>
              <a:t> </a:t>
            </a:r>
            <a:r>
              <a:rPr lang="en-US" dirty="0" err="1">
                <a:solidFill>
                  <a:schemeClr val="tx1"/>
                </a:solidFill>
              </a:rPr>
              <a:t>krijon</a:t>
            </a:r>
            <a:r>
              <a:rPr lang="en-US" dirty="0">
                <a:solidFill>
                  <a:schemeClr val="tx1"/>
                </a:solidFill>
              </a:rPr>
              <a:t> </a:t>
            </a:r>
            <a:r>
              <a:rPr lang="en-US" dirty="0" err="1">
                <a:solidFill>
                  <a:schemeClr val="tx1"/>
                </a:solidFill>
              </a:rPr>
              <a:t>te</a:t>
            </a:r>
            <a:r>
              <a:rPr lang="en-US" dirty="0">
                <a:solidFill>
                  <a:schemeClr val="tx1"/>
                </a:solidFill>
              </a:rPr>
              <a:t> </a:t>
            </a:r>
            <a:r>
              <a:rPr lang="en-US" dirty="0" err="1">
                <a:solidFill>
                  <a:schemeClr val="tx1"/>
                </a:solidFill>
              </a:rPr>
              <a:t>drejten</a:t>
            </a:r>
            <a:r>
              <a:rPr lang="en-US" dirty="0">
                <a:solidFill>
                  <a:schemeClr val="tx1"/>
                </a:solidFill>
              </a:rPr>
              <a:t> e </a:t>
            </a:r>
            <a:r>
              <a:rPr lang="en-US" dirty="0" err="1">
                <a:solidFill>
                  <a:schemeClr val="tx1"/>
                </a:solidFill>
              </a:rPr>
              <a:t>zbatueshme</a:t>
            </a:r>
            <a:r>
              <a:rPr lang="en-US" dirty="0">
                <a:solidFill>
                  <a:schemeClr val="tx1"/>
                </a:solidFill>
              </a:rPr>
              <a:t> e </a:t>
            </a:r>
            <a:r>
              <a:rPr lang="en-US" dirty="0" err="1">
                <a:solidFill>
                  <a:schemeClr val="tx1"/>
                </a:solidFill>
              </a:rPr>
              <a:t>cila</a:t>
            </a:r>
            <a:r>
              <a:rPr lang="en-US" dirty="0">
                <a:solidFill>
                  <a:schemeClr val="tx1"/>
                </a:solidFill>
              </a:rPr>
              <a:t> </a:t>
            </a:r>
            <a:r>
              <a:rPr lang="en-US" dirty="0" err="1">
                <a:solidFill>
                  <a:schemeClr val="tx1"/>
                </a:solidFill>
              </a:rPr>
              <a:t>inkorporohet</a:t>
            </a:r>
            <a:r>
              <a:rPr lang="en-US" dirty="0">
                <a:solidFill>
                  <a:schemeClr val="tx1"/>
                </a:solidFill>
              </a:rPr>
              <a:t> ne </a:t>
            </a:r>
            <a:r>
              <a:rPr lang="en-US" dirty="0" err="1">
                <a:solidFill>
                  <a:schemeClr val="tx1"/>
                </a:solidFill>
              </a:rPr>
              <a:t>tekstin</a:t>
            </a:r>
            <a:r>
              <a:rPr lang="en-US" dirty="0">
                <a:solidFill>
                  <a:schemeClr val="tx1"/>
                </a:solidFill>
              </a:rPr>
              <a:t> e </a:t>
            </a:r>
            <a:r>
              <a:rPr lang="en-US" dirty="0" err="1">
                <a:solidFill>
                  <a:schemeClr val="tx1"/>
                </a:solidFill>
              </a:rPr>
              <a:t>ligjeve</a:t>
            </a:r>
            <a:r>
              <a:rPr lang="en-US" dirty="0">
                <a:solidFill>
                  <a:schemeClr val="tx1"/>
                </a:solidFill>
              </a:rPr>
              <a:t>;</a:t>
            </a:r>
          </a:p>
          <a:p>
            <a:pPr algn="just"/>
            <a:r>
              <a:rPr lang="en-US" dirty="0" err="1">
                <a:solidFill>
                  <a:schemeClr val="tx1"/>
                </a:solidFill>
              </a:rPr>
              <a:t>Sistemi</a:t>
            </a:r>
            <a:r>
              <a:rPr lang="en-US" dirty="0">
                <a:solidFill>
                  <a:schemeClr val="tx1"/>
                </a:solidFill>
              </a:rPr>
              <a:t> normative I </a:t>
            </a:r>
            <a:r>
              <a:rPr lang="en-US" dirty="0" err="1">
                <a:solidFill>
                  <a:schemeClr val="tx1"/>
                </a:solidFill>
              </a:rPr>
              <a:t>ligjvenesit</a:t>
            </a:r>
            <a:r>
              <a:rPr lang="en-US" dirty="0">
                <a:solidFill>
                  <a:schemeClr val="tx1"/>
                </a:solidFill>
              </a:rPr>
              <a:t> </a:t>
            </a:r>
            <a:r>
              <a:rPr lang="en-US" dirty="0" err="1">
                <a:solidFill>
                  <a:schemeClr val="tx1"/>
                </a:solidFill>
              </a:rPr>
              <a:t>nuk</a:t>
            </a:r>
            <a:r>
              <a:rPr lang="en-US" dirty="0">
                <a:solidFill>
                  <a:schemeClr val="tx1"/>
                </a:solidFill>
              </a:rPr>
              <a:t> </a:t>
            </a:r>
            <a:r>
              <a:rPr lang="en-US" dirty="0" err="1">
                <a:solidFill>
                  <a:schemeClr val="tx1"/>
                </a:solidFill>
              </a:rPr>
              <a:t>merr</a:t>
            </a:r>
            <a:r>
              <a:rPr lang="en-US" dirty="0">
                <a:solidFill>
                  <a:schemeClr val="tx1"/>
                </a:solidFill>
              </a:rPr>
              <a:t> </a:t>
            </a:r>
            <a:r>
              <a:rPr lang="en-US" dirty="0" err="1">
                <a:solidFill>
                  <a:schemeClr val="tx1"/>
                </a:solidFill>
              </a:rPr>
              <a:t>karakter</a:t>
            </a:r>
            <a:r>
              <a:rPr lang="en-US" dirty="0">
                <a:solidFill>
                  <a:schemeClr val="tx1"/>
                </a:solidFill>
              </a:rPr>
              <a:t> </a:t>
            </a:r>
            <a:r>
              <a:rPr lang="en-US" dirty="0" err="1">
                <a:solidFill>
                  <a:schemeClr val="tx1"/>
                </a:solidFill>
              </a:rPr>
              <a:t>perfundimtar</a:t>
            </a:r>
            <a:r>
              <a:rPr lang="en-US" dirty="0">
                <a:solidFill>
                  <a:schemeClr val="tx1"/>
                </a:solidFill>
              </a:rPr>
              <a:t>, ai </a:t>
            </a:r>
            <a:r>
              <a:rPr lang="en-US" dirty="0" err="1">
                <a:solidFill>
                  <a:schemeClr val="tx1"/>
                </a:solidFill>
              </a:rPr>
              <a:t>ndertohet</a:t>
            </a:r>
            <a:r>
              <a:rPr lang="en-US" dirty="0">
                <a:solidFill>
                  <a:schemeClr val="tx1"/>
                </a:solidFill>
              </a:rPr>
              <a:t> </a:t>
            </a:r>
            <a:r>
              <a:rPr lang="en-US" dirty="0" err="1">
                <a:solidFill>
                  <a:schemeClr val="tx1"/>
                </a:solidFill>
              </a:rPr>
              <a:t>dite</a:t>
            </a:r>
            <a:r>
              <a:rPr lang="en-US" dirty="0">
                <a:solidFill>
                  <a:schemeClr val="tx1"/>
                </a:solidFill>
              </a:rPr>
              <a:t> per </a:t>
            </a:r>
            <a:r>
              <a:rPr lang="en-US" dirty="0" err="1">
                <a:solidFill>
                  <a:schemeClr val="tx1"/>
                </a:solidFill>
              </a:rPr>
              <a:t>dite</a:t>
            </a:r>
            <a:r>
              <a:rPr lang="en-US" dirty="0">
                <a:solidFill>
                  <a:schemeClr val="tx1"/>
                </a:solidFill>
              </a:rPr>
              <a:t> ne </a:t>
            </a:r>
            <a:r>
              <a:rPr lang="en-US" dirty="0" err="1">
                <a:solidFill>
                  <a:schemeClr val="tx1"/>
                </a:solidFill>
              </a:rPr>
              <a:t>gjykate</a:t>
            </a:r>
            <a:r>
              <a:rPr lang="en-US" dirty="0">
                <a:solidFill>
                  <a:schemeClr val="tx1"/>
                </a:solidFill>
              </a:rPr>
              <a:t>.</a:t>
            </a:r>
          </a:p>
          <a:p>
            <a:pPr marL="0" indent="0" algn="just">
              <a:buNone/>
            </a:pPr>
            <a:endParaRPr lang="en-US" dirty="0">
              <a:solidFill>
                <a:schemeClr val="tx1"/>
              </a:solidFill>
            </a:endParaRPr>
          </a:p>
          <a:p>
            <a:pPr marL="0" indent="0" algn="just">
              <a:buNone/>
            </a:pPr>
            <a:r>
              <a:rPr lang="en-US" dirty="0">
                <a:solidFill>
                  <a:schemeClr val="tx1"/>
                </a:solidFill>
              </a:rPr>
              <a:t>Per </a:t>
            </a:r>
            <a:r>
              <a:rPr lang="en-US" dirty="0" err="1">
                <a:solidFill>
                  <a:schemeClr val="tx1"/>
                </a:solidFill>
              </a:rPr>
              <a:t>rrjedhoje</a:t>
            </a:r>
            <a:r>
              <a:rPr lang="en-US" dirty="0">
                <a:solidFill>
                  <a:schemeClr val="tx1"/>
                </a:solidFill>
              </a:rPr>
              <a:t>:</a:t>
            </a:r>
          </a:p>
          <a:p>
            <a:pPr algn="just"/>
            <a:r>
              <a:rPr lang="en-US" dirty="0" err="1">
                <a:solidFill>
                  <a:schemeClr val="tx1"/>
                </a:solidFill>
              </a:rPr>
              <a:t>Supozimi</a:t>
            </a:r>
            <a:r>
              <a:rPr lang="en-US" dirty="0">
                <a:solidFill>
                  <a:schemeClr val="tx1"/>
                </a:solidFill>
              </a:rPr>
              <a:t>: L</a:t>
            </a:r>
            <a:r>
              <a:rPr lang="sq-AL" dirty="0" err="1">
                <a:solidFill>
                  <a:schemeClr val="tx1"/>
                </a:solidFill>
              </a:rPr>
              <a:t>igjvënësit</a:t>
            </a:r>
            <a:r>
              <a:rPr lang="sq-AL" dirty="0">
                <a:solidFill>
                  <a:schemeClr val="tx1"/>
                </a:solidFill>
              </a:rPr>
              <a:t> nuk i takon më një pozicion monopoli absolut, por vetëm i një epërsie në formimin e të drejtës</a:t>
            </a:r>
            <a:r>
              <a:rPr lang="en-US" dirty="0">
                <a:solidFill>
                  <a:schemeClr val="tx1"/>
                </a:solidFill>
              </a:rPr>
              <a:t>.</a:t>
            </a:r>
          </a:p>
          <a:p>
            <a:pPr algn="just"/>
            <a:r>
              <a:rPr lang="en-US" dirty="0" err="1">
                <a:solidFill>
                  <a:schemeClr val="tx1"/>
                </a:solidFill>
              </a:rPr>
              <a:t>Nuk</a:t>
            </a:r>
            <a:r>
              <a:rPr lang="en-US" dirty="0">
                <a:solidFill>
                  <a:schemeClr val="tx1"/>
                </a:solidFill>
              </a:rPr>
              <a:t> </a:t>
            </a:r>
            <a:r>
              <a:rPr lang="en-US" dirty="0" err="1">
                <a:solidFill>
                  <a:schemeClr val="tx1"/>
                </a:solidFill>
              </a:rPr>
              <a:t>mohohet</a:t>
            </a:r>
            <a:r>
              <a:rPr lang="en-US" dirty="0">
                <a:solidFill>
                  <a:schemeClr val="tx1"/>
                </a:solidFill>
              </a:rPr>
              <a:t> se </a:t>
            </a:r>
            <a:r>
              <a:rPr lang="sq-AL" dirty="0">
                <a:solidFill>
                  <a:schemeClr val="tx1"/>
                </a:solidFill>
              </a:rPr>
              <a:t>dhe gjyqtari merr pjesë </a:t>
            </a:r>
            <a:r>
              <a:rPr lang="sq-AL" dirty="0" err="1">
                <a:solidFill>
                  <a:schemeClr val="tx1"/>
                </a:solidFill>
              </a:rPr>
              <a:t>strukturalisht</a:t>
            </a:r>
            <a:r>
              <a:rPr lang="sq-AL" dirty="0">
                <a:solidFill>
                  <a:schemeClr val="tx1"/>
                </a:solidFill>
              </a:rPr>
              <a:t> në procesin formues të së drejtës</a:t>
            </a:r>
            <a:r>
              <a:rPr lang="en-US" dirty="0">
                <a:solidFill>
                  <a:schemeClr val="tx1"/>
                </a:solidFill>
              </a:rPr>
              <a:t> p</a:t>
            </a:r>
            <a:r>
              <a:rPr lang="sq-AL" dirty="0">
                <a:solidFill>
                  <a:schemeClr val="tx1"/>
                </a:solidFill>
              </a:rPr>
              <a:t>ë</a:t>
            </a:r>
            <a:r>
              <a:rPr lang="en-US" dirty="0" err="1">
                <a:solidFill>
                  <a:schemeClr val="tx1"/>
                </a:solidFill>
              </a:rPr>
              <a:t>rmes</a:t>
            </a:r>
            <a:r>
              <a:rPr lang="en-US" dirty="0">
                <a:solidFill>
                  <a:schemeClr val="tx1"/>
                </a:solidFill>
              </a:rPr>
              <a:t>: </a:t>
            </a:r>
          </a:p>
          <a:p>
            <a:pPr lvl="1" algn="just">
              <a:buFontTx/>
              <a:buChar char="-"/>
            </a:pPr>
            <a:r>
              <a:rPr lang="en-US" dirty="0" err="1">
                <a:solidFill>
                  <a:schemeClr val="tx1"/>
                </a:solidFill>
              </a:rPr>
              <a:t>Interpretimit</a:t>
            </a:r>
            <a:r>
              <a:rPr lang="en-US" dirty="0">
                <a:solidFill>
                  <a:schemeClr val="tx1"/>
                </a:solidFill>
              </a:rPr>
              <a:t> t</a:t>
            </a:r>
            <a:r>
              <a:rPr lang="sq-AL" dirty="0">
                <a:solidFill>
                  <a:schemeClr val="tx1"/>
                </a:solidFill>
              </a:rPr>
              <a:t>ë</a:t>
            </a:r>
            <a:r>
              <a:rPr lang="en-US" dirty="0">
                <a:solidFill>
                  <a:schemeClr val="tx1"/>
                </a:solidFill>
              </a:rPr>
              <a:t> </a:t>
            </a:r>
            <a:r>
              <a:rPr lang="en-US" dirty="0" err="1">
                <a:solidFill>
                  <a:schemeClr val="tx1"/>
                </a:solidFill>
              </a:rPr>
              <a:t>ligjit</a:t>
            </a:r>
            <a:r>
              <a:rPr lang="en-US" dirty="0">
                <a:solidFill>
                  <a:schemeClr val="tx1"/>
                </a:solidFill>
              </a:rPr>
              <a:t>; </a:t>
            </a:r>
          </a:p>
          <a:p>
            <a:pPr lvl="1" algn="just">
              <a:buFontTx/>
              <a:buChar char="-"/>
            </a:pPr>
            <a:r>
              <a:rPr lang="en-US" dirty="0" err="1">
                <a:solidFill>
                  <a:schemeClr val="tx1"/>
                </a:solidFill>
              </a:rPr>
              <a:t>Identifikimit</a:t>
            </a:r>
            <a:r>
              <a:rPr lang="en-US" dirty="0">
                <a:solidFill>
                  <a:schemeClr val="tx1"/>
                </a:solidFill>
              </a:rPr>
              <a:t> </a:t>
            </a:r>
            <a:r>
              <a:rPr lang="en-US" dirty="0" err="1">
                <a:solidFill>
                  <a:schemeClr val="tx1"/>
                </a:solidFill>
              </a:rPr>
              <a:t>te</a:t>
            </a:r>
            <a:r>
              <a:rPr lang="en-US" dirty="0">
                <a:solidFill>
                  <a:schemeClr val="tx1"/>
                </a:solidFill>
              </a:rPr>
              <a:t> b</a:t>
            </a:r>
            <a:r>
              <a:rPr lang="sq-AL" dirty="0">
                <a:solidFill>
                  <a:schemeClr val="tx1"/>
                </a:solidFill>
              </a:rPr>
              <a:t>oshllëqe</a:t>
            </a:r>
            <a:r>
              <a:rPr lang="en-US" dirty="0">
                <a:solidFill>
                  <a:schemeClr val="tx1"/>
                </a:solidFill>
              </a:rPr>
              <a:t>t </a:t>
            </a:r>
            <a:r>
              <a:rPr lang="en-US" dirty="0" err="1">
                <a:solidFill>
                  <a:schemeClr val="tx1"/>
                </a:solidFill>
              </a:rPr>
              <a:t>ligjore</a:t>
            </a:r>
            <a:r>
              <a:rPr lang="en-US" dirty="0">
                <a:solidFill>
                  <a:schemeClr val="tx1"/>
                </a:solidFill>
              </a:rPr>
              <a:t>;</a:t>
            </a:r>
          </a:p>
          <a:p>
            <a:pPr lvl="1" algn="just">
              <a:buFontTx/>
              <a:buChar char="-"/>
            </a:pPr>
            <a:r>
              <a:rPr lang="en-US" dirty="0">
                <a:solidFill>
                  <a:schemeClr val="tx1"/>
                </a:solidFill>
              </a:rPr>
              <a:t>P</a:t>
            </a:r>
            <a:r>
              <a:rPr lang="sq-AL" dirty="0">
                <a:solidFill>
                  <a:schemeClr val="tx1"/>
                </a:solidFill>
              </a:rPr>
              <a:t>ërshtatj</a:t>
            </a:r>
            <a:r>
              <a:rPr lang="en-US" dirty="0">
                <a:solidFill>
                  <a:schemeClr val="tx1"/>
                </a:solidFill>
              </a:rPr>
              <a:t>es</a:t>
            </a:r>
            <a:r>
              <a:rPr lang="sq-AL" dirty="0">
                <a:solidFill>
                  <a:schemeClr val="tx1"/>
                </a:solidFill>
              </a:rPr>
              <a:t> </a:t>
            </a:r>
            <a:r>
              <a:rPr lang="en-US" dirty="0">
                <a:solidFill>
                  <a:schemeClr val="tx1"/>
                </a:solidFill>
              </a:rPr>
              <a:t>se</a:t>
            </a:r>
            <a:r>
              <a:rPr lang="sq-AL" dirty="0">
                <a:solidFill>
                  <a:schemeClr val="tx1"/>
                </a:solidFill>
              </a:rPr>
              <a:t> rregullimeve ligjore me realitetin që ndryshon më shpejt se proceset legjislative.  </a:t>
            </a:r>
            <a:endParaRPr lang="en-US" dirty="0">
              <a:solidFill>
                <a:schemeClr val="tx1"/>
              </a:solidFill>
            </a:endParaRPr>
          </a:p>
        </p:txBody>
      </p:sp>
    </p:spTree>
    <p:extLst>
      <p:ext uri="{BB962C8B-B14F-4D97-AF65-F5344CB8AC3E}">
        <p14:creationId xmlns:p14="http://schemas.microsoft.com/office/powerpoint/2010/main" val="42617832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F66EC6-E1F8-4DA3-B3F4-A76DB748C7B5}"/>
              </a:ext>
            </a:extLst>
          </p:cNvPr>
          <p:cNvSpPr>
            <a:spLocks noGrp="1"/>
          </p:cNvSpPr>
          <p:nvPr>
            <p:ph type="title"/>
          </p:nvPr>
        </p:nvSpPr>
        <p:spPr/>
        <p:txBody>
          <a:bodyPr>
            <a:normAutofit/>
          </a:bodyPr>
          <a:lstStyle/>
          <a:p>
            <a:r>
              <a:rPr lang="en-US" dirty="0">
                <a:solidFill>
                  <a:schemeClr val="tx1"/>
                </a:solidFill>
              </a:rPr>
              <a:t>K</a:t>
            </a:r>
            <a:r>
              <a:rPr lang="sq-AL" dirty="0">
                <a:solidFill>
                  <a:schemeClr val="tx1"/>
                </a:solidFill>
              </a:rPr>
              <a:t>ompetencat e gjyqtarit </a:t>
            </a:r>
            <a:r>
              <a:rPr lang="en-US" dirty="0">
                <a:solidFill>
                  <a:schemeClr val="tx1"/>
                </a:solidFill>
              </a:rPr>
              <a:t>ne </a:t>
            </a:r>
            <a:r>
              <a:rPr lang="en-US" dirty="0" err="1">
                <a:solidFill>
                  <a:schemeClr val="tx1"/>
                </a:solidFill>
              </a:rPr>
              <a:t>intreptemin</a:t>
            </a:r>
            <a:r>
              <a:rPr lang="en-US" dirty="0">
                <a:solidFill>
                  <a:schemeClr val="tx1"/>
                </a:solidFill>
              </a:rPr>
              <a:t> e </a:t>
            </a:r>
            <a:r>
              <a:rPr lang="en-US" dirty="0" err="1">
                <a:solidFill>
                  <a:schemeClr val="tx1"/>
                </a:solidFill>
              </a:rPr>
              <a:t>ligjeve</a:t>
            </a:r>
            <a:r>
              <a:rPr lang="en-US" dirty="0">
                <a:solidFill>
                  <a:schemeClr val="tx1"/>
                </a:solidFill>
              </a:rPr>
              <a:t> </a:t>
            </a:r>
            <a:endParaRPr lang="en-US" dirty="0"/>
          </a:p>
        </p:txBody>
      </p:sp>
      <p:sp>
        <p:nvSpPr>
          <p:cNvPr id="3" name="Content Placeholder 2">
            <a:extLst>
              <a:ext uri="{FF2B5EF4-FFF2-40B4-BE49-F238E27FC236}">
                <a16:creationId xmlns:a16="http://schemas.microsoft.com/office/drawing/2014/main" id="{0874222A-A390-4675-B56D-9CA4A7F0ADB4}"/>
              </a:ext>
            </a:extLst>
          </p:cNvPr>
          <p:cNvSpPr>
            <a:spLocks noGrp="1"/>
          </p:cNvSpPr>
          <p:nvPr>
            <p:ph idx="1"/>
          </p:nvPr>
        </p:nvSpPr>
        <p:spPr/>
        <p:txBody>
          <a:bodyPr>
            <a:normAutofit fontScale="92500"/>
          </a:bodyPr>
          <a:lstStyle/>
          <a:p>
            <a:pPr algn="just"/>
            <a:r>
              <a:rPr lang="en-US" sz="2400" dirty="0">
                <a:solidFill>
                  <a:schemeClr val="tx1"/>
                </a:solidFill>
              </a:rPr>
              <a:t> I</a:t>
            </a:r>
            <a:r>
              <a:rPr lang="sq-AL" sz="2400" dirty="0">
                <a:solidFill>
                  <a:schemeClr val="tx1"/>
                </a:solidFill>
              </a:rPr>
              <a:t>dentifikimin e normës së zbatueshme</a:t>
            </a:r>
            <a:r>
              <a:rPr lang="en-US" sz="2400" dirty="0">
                <a:solidFill>
                  <a:schemeClr val="tx1"/>
                </a:solidFill>
              </a:rPr>
              <a:t>;</a:t>
            </a:r>
          </a:p>
          <a:p>
            <a:pPr algn="just"/>
            <a:r>
              <a:rPr lang="en-US" sz="2400" dirty="0">
                <a:solidFill>
                  <a:schemeClr val="tx1"/>
                </a:solidFill>
              </a:rPr>
              <a:t>	A</a:t>
            </a:r>
            <a:r>
              <a:rPr lang="sq-AL" sz="2400" dirty="0">
                <a:solidFill>
                  <a:schemeClr val="tx1"/>
                </a:solidFill>
              </a:rPr>
              <a:t>nalizën e përmbajtjes së saj</a:t>
            </a:r>
            <a:r>
              <a:rPr lang="en-US" sz="2400" dirty="0">
                <a:solidFill>
                  <a:schemeClr val="tx1"/>
                </a:solidFill>
              </a:rPr>
              <a:t>;</a:t>
            </a:r>
          </a:p>
          <a:p>
            <a:pPr algn="just"/>
            <a:r>
              <a:rPr lang="en-US" sz="2400" dirty="0">
                <a:solidFill>
                  <a:schemeClr val="tx1"/>
                </a:solidFill>
              </a:rPr>
              <a:t>	</a:t>
            </a:r>
            <a:r>
              <a:rPr lang="en-US" sz="2400" dirty="0" err="1">
                <a:solidFill>
                  <a:schemeClr val="tx1"/>
                </a:solidFill>
              </a:rPr>
              <a:t>Zb</a:t>
            </a:r>
            <a:r>
              <a:rPr lang="sq-AL" sz="2400" dirty="0">
                <a:solidFill>
                  <a:schemeClr val="tx1"/>
                </a:solidFill>
              </a:rPr>
              <a:t>atim</a:t>
            </a:r>
            <a:r>
              <a:rPr lang="en-US" sz="2400" dirty="0">
                <a:solidFill>
                  <a:schemeClr val="tx1"/>
                </a:solidFill>
              </a:rPr>
              <a:t>in </a:t>
            </a:r>
            <a:r>
              <a:rPr lang="sq-AL" sz="2400" dirty="0">
                <a:solidFill>
                  <a:schemeClr val="tx1"/>
                </a:solidFill>
              </a:rPr>
              <a:t>ndaj fakteve ligjore të përcaktuara</a:t>
            </a:r>
            <a:r>
              <a:rPr lang="en-US" sz="2400" dirty="0">
                <a:solidFill>
                  <a:schemeClr val="tx1"/>
                </a:solidFill>
              </a:rPr>
              <a:t> (</a:t>
            </a:r>
            <a:r>
              <a:rPr lang="sq-AL" sz="2400" dirty="0">
                <a:solidFill>
                  <a:schemeClr val="tx1"/>
                </a:solidFill>
              </a:rPr>
              <a:t>ligjvënësi</a:t>
            </a:r>
            <a:r>
              <a:rPr lang="en-US" sz="2400" dirty="0">
                <a:solidFill>
                  <a:schemeClr val="tx1"/>
                </a:solidFill>
              </a:rPr>
              <a:t> </a:t>
            </a:r>
            <a:r>
              <a:rPr lang="sq-AL" sz="2400" dirty="0">
                <a:solidFill>
                  <a:schemeClr val="tx1"/>
                </a:solidFill>
              </a:rPr>
              <a:t>ndodh</a:t>
            </a:r>
            <a:r>
              <a:rPr lang="en-US" sz="2400" dirty="0">
                <a:solidFill>
                  <a:schemeClr val="tx1"/>
                </a:solidFill>
              </a:rPr>
              <a:t>et </a:t>
            </a:r>
            <a:r>
              <a:rPr lang="en-US" sz="2400" dirty="0" err="1">
                <a:solidFill>
                  <a:schemeClr val="tx1"/>
                </a:solidFill>
              </a:rPr>
              <a:t>shpesh</a:t>
            </a:r>
            <a:r>
              <a:rPr lang="sq-AL" sz="2400" dirty="0">
                <a:solidFill>
                  <a:schemeClr val="tx1"/>
                </a:solidFill>
              </a:rPr>
              <a:t> në pamundësinë për të parashikuar të gjitha situatat juridike</a:t>
            </a:r>
            <a:r>
              <a:rPr lang="en-US" sz="2400" dirty="0">
                <a:solidFill>
                  <a:schemeClr val="tx1"/>
                </a:solidFill>
              </a:rPr>
              <a:t>); </a:t>
            </a:r>
          </a:p>
          <a:p>
            <a:pPr algn="just"/>
            <a:r>
              <a:rPr lang="en-US" sz="2400" dirty="0" err="1">
                <a:solidFill>
                  <a:schemeClr val="tx1"/>
                </a:solidFill>
              </a:rPr>
              <a:t>Intepretimi</a:t>
            </a:r>
            <a:r>
              <a:rPr lang="en-US" sz="2400" dirty="0">
                <a:solidFill>
                  <a:schemeClr val="tx1"/>
                </a:solidFill>
              </a:rPr>
              <a:t> I </a:t>
            </a:r>
            <a:r>
              <a:rPr lang="en-US" sz="2400" dirty="0" err="1">
                <a:solidFill>
                  <a:schemeClr val="tx1"/>
                </a:solidFill>
              </a:rPr>
              <a:t>ligjit</a:t>
            </a:r>
            <a:r>
              <a:rPr lang="en-US" sz="2400" dirty="0">
                <a:solidFill>
                  <a:schemeClr val="tx1"/>
                </a:solidFill>
              </a:rPr>
              <a:t> ne </a:t>
            </a:r>
            <a:r>
              <a:rPr lang="en-US" sz="2400" dirty="0" err="1">
                <a:solidFill>
                  <a:schemeClr val="tx1"/>
                </a:solidFill>
              </a:rPr>
              <a:t>kuader</a:t>
            </a:r>
            <a:r>
              <a:rPr lang="en-US" sz="2400" dirty="0">
                <a:solidFill>
                  <a:schemeClr val="tx1"/>
                </a:solidFill>
              </a:rPr>
              <a:t> </a:t>
            </a:r>
            <a:r>
              <a:rPr lang="en-US" sz="2400" dirty="0" err="1">
                <a:solidFill>
                  <a:schemeClr val="tx1"/>
                </a:solidFill>
              </a:rPr>
              <a:t>te</a:t>
            </a:r>
            <a:r>
              <a:rPr lang="en-US" sz="2400" dirty="0">
                <a:solidFill>
                  <a:schemeClr val="tx1"/>
                </a:solidFill>
              </a:rPr>
              <a:t> se </a:t>
            </a:r>
            <a:r>
              <a:rPr lang="en-US" sz="2400" dirty="0" err="1">
                <a:solidFill>
                  <a:schemeClr val="tx1"/>
                </a:solidFill>
              </a:rPr>
              <a:t>drejtes</a:t>
            </a:r>
            <a:r>
              <a:rPr lang="en-US" sz="2400" dirty="0">
                <a:solidFill>
                  <a:schemeClr val="tx1"/>
                </a:solidFill>
              </a:rPr>
              <a:t> </a:t>
            </a:r>
            <a:r>
              <a:rPr lang="en-US" sz="2400" dirty="0" err="1">
                <a:solidFill>
                  <a:schemeClr val="tx1"/>
                </a:solidFill>
              </a:rPr>
              <a:t>si</a:t>
            </a:r>
            <a:r>
              <a:rPr lang="en-US" sz="2400" dirty="0">
                <a:solidFill>
                  <a:schemeClr val="tx1"/>
                </a:solidFill>
              </a:rPr>
              <a:t> </a:t>
            </a:r>
            <a:r>
              <a:rPr lang="en-US" sz="2400" dirty="0" err="1">
                <a:solidFill>
                  <a:schemeClr val="tx1"/>
                </a:solidFill>
              </a:rPr>
              <a:t>nje</a:t>
            </a:r>
            <a:r>
              <a:rPr lang="en-US" sz="2400" dirty="0">
                <a:solidFill>
                  <a:schemeClr val="tx1"/>
                </a:solidFill>
              </a:rPr>
              <a:t> </a:t>
            </a:r>
            <a:r>
              <a:rPr lang="en-US" sz="2400" dirty="0" err="1">
                <a:solidFill>
                  <a:schemeClr val="tx1"/>
                </a:solidFill>
              </a:rPr>
              <a:t>teresi</a:t>
            </a:r>
            <a:r>
              <a:rPr lang="en-US" sz="2400" dirty="0">
                <a:solidFill>
                  <a:schemeClr val="tx1"/>
                </a:solidFill>
              </a:rPr>
              <a:t> </a:t>
            </a:r>
            <a:r>
              <a:rPr lang="en-US" sz="2400" dirty="0" err="1">
                <a:solidFill>
                  <a:schemeClr val="tx1"/>
                </a:solidFill>
              </a:rPr>
              <a:t>normash</a:t>
            </a:r>
            <a:r>
              <a:rPr lang="en-US" sz="2400" dirty="0">
                <a:solidFill>
                  <a:schemeClr val="tx1"/>
                </a:solidFill>
              </a:rPr>
              <a:t>, </a:t>
            </a:r>
            <a:r>
              <a:rPr lang="en-US" sz="2400" dirty="0" err="1">
                <a:solidFill>
                  <a:schemeClr val="tx1"/>
                </a:solidFill>
              </a:rPr>
              <a:t>qe</a:t>
            </a:r>
            <a:r>
              <a:rPr lang="en-US" sz="2400" dirty="0">
                <a:solidFill>
                  <a:schemeClr val="tx1"/>
                </a:solidFill>
              </a:rPr>
              <a:t> </a:t>
            </a:r>
            <a:r>
              <a:rPr lang="en-US" sz="2400" dirty="0" err="1">
                <a:solidFill>
                  <a:schemeClr val="tx1"/>
                </a:solidFill>
              </a:rPr>
              <a:t>buron</a:t>
            </a:r>
            <a:r>
              <a:rPr lang="en-US" sz="2400" dirty="0">
                <a:solidFill>
                  <a:schemeClr val="tx1"/>
                </a:solidFill>
              </a:rPr>
              <a:t> </a:t>
            </a:r>
            <a:r>
              <a:rPr lang="en-US" sz="2400" dirty="0" err="1">
                <a:solidFill>
                  <a:schemeClr val="tx1"/>
                </a:solidFill>
              </a:rPr>
              <a:t>nga</a:t>
            </a:r>
            <a:r>
              <a:rPr lang="en-US" sz="2400" dirty="0">
                <a:solidFill>
                  <a:schemeClr val="tx1"/>
                </a:solidFill>
              </a:rPr>
              <a:t> </a:t>
            </a:r>
            <a:r>
              <a:rPr lang="en-US" sz="2400" dirty="0" err="1">
                <a:solidFill>
                  <a:schemeClr val="tx1"/>
                </a:solidFill>
              </a:rPr>
              <a:t>rendi</a:t>
            </a:r>
            <a:r>
              <a:rPr lang="en-US" sz="2400" dirty="0">
                <a:solidFill>
                  <a:schemeClr val="tx1"/>
                </a:solidFill>
              </a:rPr>
              <a:t> </a:t>
            </a:r>
            <a:r>
              <a:rPr lang="en-US" sz="2400" dirty="0" err="1">
                <a:solidFill>
                  <a:schemeClr val="tx1"/>
                </a:solidFill>
              </a:rPr>
              <a:t>juridik</a:t>
            </a:r>
            <a:r>
              <a:rPr lang="en-US" sz="2400" dirty="0">
                <a:solidFill>
                  <a:schemeClr val="tx1"/>
                </a:solidFill>
              </a:rPr>
              <a:t> </a:t>
            </a:r>
            <a:r>
              <a:rPr lang="en-US" sz="2400" dirty="0" err="1">
                <a:solidFill>
                  <a:schemeClr val="tx1"/>
                </a:solidFill>
              </a:rPr>
              <a:t>kushtetues</a:t>
            </a:r>
            <a:r>
              <a:rPr lang="en-US" sz="2400" dirty="0">
                <a:solidFill>
                  <a:schemeClr val="tx1"/>
                </a:solidFill>
              </a:rPr>
              <a:t> </a:t>
            </a:r>
            <a:r>
              <a:rPr lang="en-US" sz="2400" dirty="0" err="1">
                <a:solidFill>
                  <a:schemeClr val="tx1"/>
                </a:solidFill>
              </a:rPr>
              <a:t>si</a:t>
            </a:r>
            <a:r>
              <a:rPr lang="en-US" sz="2400" dirty="0">
                <a:solidFill>
                  <a:schemeClr val="tx1"/>
                </a:solidFill>
              </a:rPr>
              <a:t> </a:t>
            </a:r>
            <a:r>
              <a:rPr lang="en-US" sz="2400" dirty="0" err="1">
                <a:solidFill>
                  <a:schemeClr val="tx1"/>
                </a:solidFill>
              </a:rPr>
              <a:t>nje</a:t>
            </a:r>
            <a:r>
              <a:rPr lang="en-US" sz="2400" dirty="0">
                <a:solidFill>
                  <a:schemeClr val="tx1"/>
                </a:solidFill>
              </a:rPr>
              <a:t> </a:t>
            </a:r>
            <a:r>
              <a:rPr lang="en-US" sz="2400" dirty="0" err="1">
                <a:solidFill>
                  <a:schemeClr val="tx1"/>
                </a:solidFill>
              </a:rPr>
              <a:t>teresi</a:t>
            </a:r>
            <a:r>
              <a:rPr lang="en-US" sz="2400" dirty="0">
                <a:solidFill>
                  <a:schemeClr val="tx1"/>
                </a:solidFill>
              </a:rPr>
              <a:t> </a:t>
            </a:r>
            <a:r>
              <a:rPr lang="en-US" sz="2400" dirty="0" err="1">
                <a:solidFill>
                  <a:schemeClr val="tx1"/>
                </a:solidFill>
              </a:rPr>
              <a:t>logjike</a:t>
            </a:r>
            <a:r>
              <a:rPr lang="en-US" sz="2400" dirty="0">
                <a:solidFill>
                  <a:schemeClr val="tx1"/>
                </a:solidFill>
              </a:rPr>
              <a:t>.</a:t>
            </a:r>
            <a:endParaRPr lang="en-US" sz="2000" dirty="0">
              <a:solidFill>
                <a:schemeClr val="tx1"/>
              </a:solidFill>
            </a:endParaRPr>
          </a:p>
          <a:p>
            <a:pPr marL="0" indent="0" algn="just">
              <a:buNone/>
            </a:pPr>
            <a:r>
              <a:rPr lang="en-US" sz="2000" b="1" i="1" u="sng" dirty="0" err="1">
                <a:solidFill>
                  <a:schemeClr val="tx1"/>
                </a:solidFill>
              </a:rPr>
              <a:t>Shenim</a:t>
            </a:r>
            <a:r>
              <a:rPr lang="en-US" sz="2000" b="1" i="1" u="sng" dirty="0">
                <a:solidFill>
                  <a:schemeClr val="tx1"/>
                </a:solidFill>
              </a:rPr>
              <a:t>: </a:t>
            </a:r>
            <a:r>
              <a:rPr lang="en-US" sz="2000" b="1" i="1" dirty="0">
                <a:solidFill>
                  <a:schemeClr val="tx1"/>
                </a:solidFill>
              </a:rPr>
              <a:t>N</a:t>
            </a:r>
            <a:r>
              <a:rPr lang="sq-AL" sz="2000" b="1" i="1" dirty="0">
                <a:solidFill>
                  <a:schemeClr val="tx1"/>
                </a:solidFill>
              </a:rPr>
              <a:t>ë veprimtarinë e interpretimit të ligjit gjyqtari duhet të realizojë një ekuilibër ndërmjet </a:t>
            </a:r>
            <a:r>
              <a:rPr lang="en-US" sz="2000" b="1" i="1" dirty="0" err="1">
                <a:solidFill>
                  <a:schemeClr val="tx1"/>
                </a:solidFill>
              </a:rPr>
              <a:t>frymes</a:t>
            </a:r>
            <a:r>
              <a:rPr lang="sq-AL" sz="2000" b="1" i="1" dirty="0">
                <a:solidFill>
                  <a:schemeClr val="tx1"/>
                </a:solidFill>
              </a:rPr>
              <a:t> dhe tekstit të ligjit. </a:t>
            </a:r>
            <a:endParaRPr lang="en-US" sz="2000" b="1" i="1"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2651537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27A40-DCB2-4054-9735-5C2476676EA2}"/>
              </a:ext>
            </a:extLst>
          </p:cNvPr>
          <p:cNvSpPr>
            <a:spLocks noGrp="1"/>
          </p:cNvSpPr>
          <p:nvPr>
            <p:ph type="title"/>
          </p:nvPr>
        </p:nvSpPr>
        <p:spPr>
          <a:xfrm>
            <a:off x="2592925" y="624110"/>
            <a:ext cx="8911687" cy="1044434"/>
          </a:xfrm>
        </p:spPr>
        <p:txBody>
          <a:bodyPr>
            <a:normAutofit fontScale="90000"/>
          </a:bodyPr>
          <a:lstStyle/>
          <a:p>
            <a:r>
              <a:rPr lang="en-US" dirty="0" err="1"/>
              <a:t>Interpretimi</a:t>
            </a:r>
            <a:r>
              <a:rPr lang="en-US" dirty="0"/>
              <a:t> </a:t>
            </a:r>
            <a:r>
              <a:rPr lang="en-US" dirty="0" err="1"/>
              <a:t>pajtues</a:t>
            </a:r>
            <a:r>
              <a:rPr lang="en-US" dirty="0"/>
              <a:t> – </a:t>
            </a:r>
            <a:r>
              <a:rPr lang="en-US" dirty="0" err="1"/>
              <a:t>prezumimi</a:t>
            </a:r>
            <a:r>
              <a:rPr lang="en-US" dirty="0"/>
              <a:t> I </a:t>
            </a:r>
            <a:r>
              <a:rPr lang="en-US" dirty="0" err="1"/>
              <a:t>kushteushmerise</a:t>
            </a:r>
            <a:r>
              <a:rPr lang="en-US" dirty="0"/>
              <a:t> se </a:t>
            </a:r>
            <a:r>
              <a:rPr lang="en-US" dirty="0" err="1"/>
              <a:t>normes</a:t>
            </a:r>
            <a:endParaRPr lang="en-US" dirty="0"/>
          </a:p>
        </p:txBody>
      </p:sp>
      <p:sp>
        <p:nvSpPr>
          <p:cNvPr id="3" name="Content Placeholder 2">
            <a:extLst>
              <a:ext uri="{FF2B5EF4-FFF2-40B4-BE49-F238E27FC236}">
                <a16:creationId xmlns:a16="http://schemas.microsoft.com/office/drawing/2014/main" id="{72713B31-05D7-49AB-9637-512F34F539F8}"/>
              </a:ext>
            </a:extLst>
          </p:cNvPr>
          <p:cNvSpPr>
            <a:spLocks noGrp="1"/>
          </p:cNvSpPr>
          <p:nvPr>
            <p:ph idx="1"/>
          </p:nvPr>
        </p:nvSpPr>
        <p:spPr>
          <a:xfrm>
            <a:off x="2589212" y="1753386"/>
            <a:ext cx="8915400" cy="4722827"/>
          </a:xfrm>
        </p:spPr>
        <p:txBody>
          <a:bodyPr>
            <a:normAutofit/>
          </a:bodyPr>
          <a:lstStyle/>
          <a:p>
            <a:pPr algn="just"/>
            <a:r>
              <a:rPr lang="en-US" sz="2000" dirty="0" err="1">
                <a:solidFill>
                  <a:schemeClr val="tx1"/>
                </a:solidFill>
              </a:rPr>
              <a:t>Interpretimi</a:t>
            </a:r>
            <a:r>
              <a:rPr lang="en-US" sz="2000" dirty="0">
                <a:solidFill>
                  <a:schemeClr val="tx1"/>
                </a:solidFill>
              </a:rPr>
              <a:t> </a:t>
            </a:r>
            <a:r>
              <a:rPr lang="en-US" sz="2000" dirty="0" err="1">
                <a:solidFill>
                  <a:schemeClr val="tx1"/>
                </a:solidFill>
              </a:rPr>
              <a:t>pajtues</a:t>
            </a:r>
            <a:r>
              <a:rPr lang="en-US" sz="2000" dirty="0">
                <a:solidFill>
                  <a:schemeClr val="tx1"/>
                </a:solidFill>
              </a:rPr>
              <a:t> </a:t>
            </a:r>
            <a:r>
              <a:rPr lang="en-US" sz="2000" dirty="0" err="1">
                <a:solidFill>
                  <a:schemeClr val="tx1"/>
                </a:solidFill>
              </a:rPr>
              <a:t>zbatohet</a:t>
            </a:r>
            <a:r>
              <a:rPr lang="en-US" sz="2000" dirty="0">
                <a:solidFill>
                  <a:schemeClr val="tx1"/>
                </a:solidFill>
              </a:rPr>
              <a:t>: </a:t>
            </a:r>
          </a:p>
          <a:p>
            <a:pPr algn="just"/>
            <a:r>
              <a:rPr lang="en-US" sz="2000" dirty="0">
                <a:solidFill>
                  <a:schemeClr val="tx1"/>
                </a:solidFill>
              </a:rPr>
              <a:t>Nga vet</a:t>
            </a:r>
            <a:r>
              <a:rPr lang="sq-AL" sz="2000" dirty="0">
                <a:solidFill>
                  <a:schemeClr val="tx1"/>
                </a:solidFill>
              </a:rPr>
              <a:t>ë</a:t>
            </a:r>
            <a:r>
              <a:rPr lang="en-US" sz="2000" dirty="0">
                <a:solidFill>
                  <a:schemeClr val="tx1"/>
                </a:solidFill>
              </a:rPr>
              <a:t> </a:t>
            </a:r>
            <a:r>
              <a:rPr lang="sq-AL" sz="2000" dirty="0">
                <a:solidFill>
                  <a:schemeClr val="tx1"/>
                </a:solidFill>
              </a:rPr>
              <a:t>Gjykata </a:t>
            </a:r>
            <a:r>
              <a:rPr lang="en-US" sz="2000" dirty="0" err="1">
                <a:solidFill>
                  <a:schemeClr val="tx1"/>
                </a:solidFill>
              </a:rPr>
              <a:t>Kushtetuese</a:t>
            </a:r>
            <a:r>
              <a:rPr lang="en-US" sz="2000" dirty="0">
                <a:solidFill>
                  <a:schemeClr val="tx1"/>
                </a:solidFill>
              </a:rPr>
              <a:t> </a:t>
            </a:r>
            <a:r>
              <a:rPr lang="sq-AL" sz="2000" dirty="0">
                <a:solidFill>
                  <a:schemeClr val="tx1"/>
                </a:solidFill>
              </a:rPr>
              <a:t>kur vihet në lëvizje për kontrollin e pajtueshmërisë së normës ligjore me Kushtetutën</a:t>
            </a:r>
            <a:r>
              <a:rPr lang="en-US" sz="2000" dirty="0">
                <a:solidFill>
                  <a:schemeClr val="tx1"/>
                </a:solidFill>
              </a:rPr>
              <a:t>. </a:t>
            </a:r>
          </a:p>
          <a:p>
            <a:pPr algn="just"/>
            <a:r>
              <a:rPr lang="en-US" sz="2000" dirty="0">
                <a:solidFill>
                  <a:schemeClr val="tx1"/>
                </a:solidFill>
              </a:rPr>
              <a:t>Nga </a:t>
            </a:r>
            <a:r>
              <a:rPr lang="en-US" sz="2000" dirty="0" err="1">
                <a:solidFill>
                  <a:schemeClr val="tx1"/>
                </a:solidFill>
              </a:rPr>
              <a:t>gjyqtari</a:t>
            </a:r>
            <a:r>
              <a:rPr lang="en-US" sz="2000" dirty="0">
                <a:solidFill>
                  <a:schemeClr val="tx1"/>
                </a:solidFill>
              </a:rPr>
              <a:t> </a:t>
            </a:r>
            <a:r>
              <a:rPr lang="en-US" sz="2000" dirty="0" err="1">
                <a:solidFill>
                  <a:schemeClr val="tx1"/>
                </a:solidFill>
              </a:rPr>
              <a:t>i</a:t>
            </a:r>
            <a:r>
              <a:rPr lang="en-US" sz="2000" dirty="0">
                <a:solidFill>
                  <a:schemeClr val="tx1"/>
                </a:solidFill>
              </a:rPr>
              <a:t> </a:t>
            </a:r>
            <a:r>
              <a:rPr lang="en-US" sz="2000" dirty="0" err="1">
                <a:solidFill>
                  <a:schemeClr val="tx1"/>
                </a:solidFill>
              </a:rPr>
              <a:t>zakonsh</a:t>
            </a:r>
            <a:r>
              <a:rPr lang="sq-AL" sz="2000" dirty="0">
                <a:solidFill>
                  <a:schemeClr val="tx1"/>
                </a:solidFill>
              </a:rPr>
              <a:t>ë</a:t>
            </a:r>
            <a:r>
              <a:rPr lang="en-US" sz="2000" dirty="0">
                <a:solidFill>
                  <a:schemeClr val="tx1"/>
                </a:solidFill>
              </a:rPr>
              <a:t>m </a:t>
            </a:r>
            <a:r>
              <a:rPr lang="sq-AL" sz="2000" dirty="0">
                <a:solidFill>
                  <a:schemeClr val="tx1"/>
                </a:solidFill>
              </a:rPr>
              <a:t>përpara se </a:t>
            </a:r>
            <a:r>
              <a:rPr lang="en-US" sz="2000" dirty="0">
                <a:solidFill>
                  <a:schemeClr val="tx1"/>
                </a:solidFill>
              </a:rPr>
              <a:t>t</a:t>
            </a:r>
            <a:r>
              <a:rPr lang="sq-AL" sz="2000" dirty="0">
                <a:solidFill>
                  <a:schemeClr val="tx1"/>
                </a:solidFill>
              </a:rPr>
              <a:t>ë iniciojë një gjykim kushtetues të normës</a:t>
            </a:r>
            <a:r>
              <a:rPr lang="en-US" sz="2000" dirty="0">
                <a:solidFill>
                  <a:schemeClr val="tx1"/>
                </a:solidFill>
              </a:rPr>
              <a:t> (</a:t>
            </a:r>
            <a:r>
              <a:rPr lang="en-US" sz="2000" dirty="0" err="1">
                <a:solidFill>
                  <a:schemeClr val="tx1"/>
                </a:solidFill>
              </a:rPr>
              <a:t>nj</a:t>
            </a:r>
            <a:r>
              <a:rPr lang="sq-AL" sz="2000" dirty="0">
                <a:solidFill>
                  <a:schemeClr val="tx1"/>
                </a:solidFill>
              </a:rPr>
              <a:t>ë</a:t>
            </a:r>
            <a:r>
              <a:rPr lang="en-US" sz="2000" dirty="0">
                <a:solidFill>
                  <a:schemeClr val="tx1"/>
                </a:solidFill>
              </a:rPr>
              <a:t> </a:t>
            </a:r>
            <a:r>
              <a:rPr lang="en-US" sz="2000" dirty="0" err="1">
                <a:solidFill>
                  <a:schemeClr val="tx1"/>
                </a:solidFill>
              </a:rPr>
              <a:t>nga</a:t>
            </a:r>
            <a:r>
              <a:rPr lang="en-US" sz="2000" dirty="0">
                <a:solidFill>
                  <a:schemeClr val="tx1"/>
                </a:solidFill>
              </a:rPr>
              <a:t> </a:t>
            </a:r>
            <a:r>
              <a:rPr lang="en-US" sz="2000" dirty="0" err="1">
                <a:solidFill>
                  <a:schemeClr val="tx1"/>
                </a:solidFill>
              </a:rPr>
              <a:t>kriteret</a:t>
            </a:r>
            <a:r>
              <a:rPr lang="en-US" sz="2000" dirty="0">
                <a:solidFill>
                  <a:schemeClr val="tx1"/>
                </a:solidFill>
              </a:rPr>
              <a:t> e </a:t>
            </a:r>
            <a:r>
              <a:rPr lang="en-US" sz="2000" dirty="0" err="1">
                <a:solidFill>
                  <a:schemeClr val="tx1"/>
                </a:solidFill>
              </a:rPr>
              <a:t>gjykimit</a:t>
            </a:r>
            <a:r>
              <a:rPr lang="en-US" sz="2000" dirty="0">
                <a:solidFill>
                  <a:schemeClr val="tx1"/>
                </a:solidFill>
              </a:rPr>
              <a:t> incidental). </a:t>
            </a:r>
          </a:p>
          <a:p>
            <a:pPr algn="just"/>
            <a:r>
              <a:rPr lang="en-US" sz="2000" dirty="0" err="1">
                <a:solidFill>
                  <a:schemeClr val="tx1"/>
                </a:solidFill>
              </a:rPr>
              <a:t>Detyra</a:t>
            </a:r>
            <a:r>
              <a:rPr lang="en-US" sz="2000" dirty="0">
                <a:solidFill>
                  <a:schemeClr val="tx1"/>
                </a:solidFill>
              </a:rPr>
              <a:t> e </a:t>
            </a:r>
            <a:r>
              <a:rPr lang="en-US" sz="2000" dirty="0" err="1">
                <a:solidFill>
                  <a:schemeClr val="tx1"/>
                </a:solidFill>
              </a:rPr>
              <a:t>gjyqetarit</a:t>
            </a:r>
            <a:r>
              <a:rPr lang="en-US" sz="2000" dirty="0">
                <a:solidFill>
                  <a:schemeClr val="tx1"/>
                </a:solidFill>
              </a:rPr>
              <a:t> : </a:t>
            </a:r>
            <a:r>
              <a:rPr lang="en-US" sz="2000" dirty="0" err="1">
                <a:solidFill>
                  <a:schemeClr val="tx1"/>
                </a:solidFill>
              </a:rPr>
              <a:t>nuk</a:t>
            </a:r>
            <a:r>
              <a:rPr lang="en-US" sz="2000" dirty="0">
                <a:solidFill>
                  <a:schemeClr val="tx1"/>
                </a:solidFill>
              </a:rPr>
              <a:t> </a:t>
            </a:r>
            <a:r>
              <a:rPr lang="en-US" sz="2000" dirty="0" err="1">
                <a:solidFill>
                  <a:schemeClr val="tx1"/>
                </a:solidFill>
              </a:rPr>
              <a:t>kufizohet</a:t>
            </a:r>
            <a:r>
              <a:rPr lang="en-US" sz="2000" dirty="0">
                <a:solidFill>
                  <a:schemeClr val="tx1"/>
                </a:solidFill>
              </a:rPr>
              <a:t> </a:t>
            </a:r>
            <a:r>
              <a:rPr lang="en-US" sz="2000" dirty="0" err="1">
                <a:solidFill>
                  <a:schemeClr val="tx1"/>
                </a:solidFill>
              </a:rPr>
              <a:t>vetem</a:t>
            </a:r>
            <a:r>
              <a:rPr lang="en-US" sz="2000" dirty="0">
                <a:solidFill>
                  <a:schemeClr val="tx1"/>
                </a:solidFill>
              </a:rPr>
              <a:t> ne </a:t>
            </a:r>
            <a:r>
              <a:rPr lang="en-US" sz="2000" dirty="0" err="1">
                <a:solidFill>
                  <a:schemeClr val="tx1"/>
                </a:solidFill>
              </a:rPr>
              <a:t>interpretimin</a:t>
            </a:r>
            <a:r>
              <a:rPr lang="en-US" sz="2000" dirty="0">
                <a:solidFill>
                  <a:schemeClr val="tx1"/>
                </a:solidFill>
              </a:rPr>
              <a:t> </a:t>
            </a:r>
            <a:r>
              <a:rPr lang="en-US" sz="2000" dirty="0" err="1">
                <a:solidFill>
                  <a:schemeClr val="tx1"/>
                </a:solidFill>
              </a:rPr>
              <a:t>te</a:t>
            </a:r>
            <a:r>
              <a:rPr lang="en-US" sz="2000" dirty="0">
                <a:solidFill>
                  <a:schemeClr val="tx1"/>
                </a:solidFill>
              </a:rPr>
              <a:t> </a:t>
            </a:r>
            <a:r>
              <a:rPr lang="en-US" sz="2000" dirty="0" err="1">
                <a:solidFill>
                  <a:schemeClr val="tx1"/>
                </a:solidFill>
              </a:rPr>
              <a:t>normave</a:t>
            </a:r>
            <a:r>
              <a:rPr lang="en-US" sz="2000" dirty="0">
                <a:solidFill>
                  <a:schemeClr val="tx1"/>
                </a:solidFill>
              </a:rPr>
              <a:t>, por </a:t>
            </a:r>
            <a:r>
              <a:rPr lang="en-US" sz="2000" dirty="0" err="1">
                <a:solidFill>
                  <a:schemeClr val="tx1"/>
                </a:solidFill>
              </a:rPr>
              <a:t>duhet</a:t>
            </a:r>
            <a:r>
              <a:rPr lang="en-US" sz="2000" dirty="0">
                <a:solidFill>
                  <a:schemeClr val="tx1"/>
                </a:solidFill>
              </a:rPr>
              <a:t> ta </a:t>
            </a:r>
            <a:r>
              <a:rPr lang="en-US" sz="2000" dirty="0" err="1">
                <a:solidFill>
                  <a:schemeClr val="tx1"/>
                </a:solidFill>
              </a:rPr>
              <a:t>beje</a:t>
            </a:r>
            <a:r>
              <a:rPr lang="en-US" sz="2000" dirty="0">
                <a:solidFill>
                  <a:schemeClr val="tx1"/>
                </a:solidFill>
              </a:rPr>
              <a:t> ate ne </a:t>
            </a:r>
            <a:r>
              <a:rPr lang="en-US" sz="2000" dirty="0" err="1">
                <a:solidFill>
                  <a:schemeClr val="tx1"/>
                </a:solidFill>
              </a:rPr>
              <a:t>pajtim</a:t>
            </a:r>
            <a:r>
              <a:rPr lang="en-US" sz="2000" dirty="0">
                <a:solidFill>
                  <a:schemeClr val="tx1"/>
                </a:solidFill>
              </a:rPr>
              <a:t> me </a:t>
            </a:r>
            <a:r>
              <a:rPr lang="en-US" sz="2000" dirty="0" err="1">
                <a:solidFill>
                  <a:schemeClr val="tx1"/>
                </a:solidFill>
              </a:rPr>
              <a:t>vlerat</a:t>
            </a:r>
            <a:r>
              <a:rPr lang="en-US" sz="2000" dirty="0">
                <a:solidFill>
                  <a:schemeClr val="tx1"/>
                </a:solidFill>
              </a:rPr>
              <a:t> </a:t>
            </a:r>
            <a:r>
              <a:rPr lang="en-US" sz="2000" dirty="0" err="1">
                <a:solidFill>
                  <a:schemeClr val="tx1"/>
                </a:solidFill>
              </a:rPr>
              <a:t>kushtetuese</a:t>
            </a:r>
            <a:r>
              <a:rPr lang="en-US" sz="2000" dirty="0">
                <a:solidFill>
                  <a:schemeClr val="tx1"/>
                </a:solidFill>
              </a:rPr>
              <a:t> duke </a:t>
            </a:r>
            <a:r>
              <a:rPr lang="en-US" sz="2000" dirty="0" err="1">
                <a:solidFill>
                  <a:schemeClr val="tx1"/>
                </a:solidFill>
              </a:rPr>
              <a:t>pasur</a:t>
            </a:r>
            <a:r>
              <a:rPr lang="en-US" sz="2000" dirty="0">
                <a:solidFill>
                  <a:schemeClr val="tx1"/>
                </a:solidFill>
              </a:rPr>
              <a:t> </a:t>
            </a:r>
            <a:r>
              <a:rPr lang="en-US" sz="2000" dirty="0" err="1">
                <a:solidFill>
                  <a:schemeClr val="tx1"/>
                </a:solidFill>
              </a:rPr>
              <a:t>nje</a:t>
            </a:r>
            <a:r>
              <a:rPr lang="en-US" sz="2000" dirty="0">
                <a:solidFill>
                  <a:schemeClr val="tx1"/>
                </a:solidFill>
              </a:rPr>
              <a:t> </a:t>
            </a:r>
            <a:r>
              <a:rPr lang="en-US" sz="2000" dirty="0" err="1">
                <a:solidFill>
                  <a:schemeClr val="tx1"/>
                </a:solidFill>
              </a:rPr>
              <a:t>qasje</a:t>
            </a:r>
            <a:r>
              <a:rPr lang="en-US" sz="2000" dirty="0">
                <a:solidFill>
                  <a:schemeClr val="tx1"/>
                </a:solidFill>
              </a:rPr>
              <a:t> </a:t>
            </a:r>
            <a:r>
              <a:rPr lang="en-US" sz="2000" dirty="0" err="1">
                <a:solidFill>
                  <a:schemeClr val="tx1"/>
                </a:solidFill>
              </a:rPr>
              <a:t>hollistike</a:t>
            </a:r>
            <a:r>
              <a:rPr lang="en-US" sz="2000" dirty="0">
                <a:solidFill>
                  <a:schemeClr val="tx1"/>
                </a:solidFill>
              </a:rPr>
              <a:t> ( </a:t>
            </a:r>
            <a:r>
              <a:rPr lang="en-US" sz="2000" dirty="0" err="1">
                <a:solidFill>
                  <a:schemeClr val="tx1"/>
                </a:solidFill>
              </a:rPr>
              <a:t>rendi</a:t>
            </a:r>
            <a:r>
              <a:rPr lang="en-US" sz="2000" dirty="0">
                <a:solidFill>
                  <a:schemeClr val="tx1"/>
                </a:solidFill>
              </a:rPr>
              <a:t> </a:t>
            </a:r>
            <a:r>
              <a:rPr lang="en-US" sz="2000" dirty="0" err="1">
                <a:solidFill>
                  <a:schemeClr val="tx1"/>
                </a:solidFill>
              </a:rPr>
              <a:t>juridik</a:t>
            </a:r>
            <a:r>
              <a:rPr lang="en-US" sz="2000" dirty="0">
                <a:solidFill>
                  <a:schemeClr val="tx1"/>
                </a:solidFill>
              </a:rPr>
              <a:t> </a:t>
            </a:r>
            <a:r>
              <a:rPr lang="en-US" sz="2000" dirty="0" err="1">
                <a:solidFill>
                  <a:schemeClr val="tx1"/>
                </a:solidFill>
              </a:rPr>
              <a:t>teresor</a:t>
            </a:r>
            <a:r>
              <a:rPr lang="en-US" sz="2000" dirty="0">
                <a:solidFill>
                  <a:schemeClr val="tx1"/>
                </a:solidFill>
              </a:rPr>
              <a:t> )</a:t>
            </a:r>
          </a:p>
          <a:p>
            <a:pPr marL="0" indent="0" algn="just">
              <a:buNone/>
            </a:pPr>
            <a:r>
              <a:rPr lang="sq-AL" i="1" dirty="0"/>
              <a:t>Në kryerjen e kësaj detyre, gjyqtari duhet të ruhet nga arbitrariteti. Vendimi i tij duhet të bazohet në një argumentim racional. Ai duhet të bëjë të qartë që ligji i shkruar nuk arrin ta përmbushë funksionin e vet për të ofruar një zgjidhje të drejtë për problemin ligjor në shqyrtim. Është vendimi i gjyqtarit ai që e mbush këtë boshllëk duke përdorur arsyen e shëndoshë dhe “konceptet e përgjithshme të komunitetit mbi drejtësinë</a:t>
            </a:r>
            <a:r>
              <a:rPr lang="en-US" i="1" dirty="0"/>
              <a:t>. (</a:t>
            </a:r>
            <a:r>
              <a:rPr lang="en-US" i="1" dirty="0" err="1"/>
              <a:t>Ceshtja</a:t>
            </a:r>
            <a:r>
              <a:rPr lang="en-US" i="1" dirty="0"/>
              <a:t> Soraya – GJK e </a:t>
            </a:r>
            <a:r>
              <a:rPr lang="en-US" i="1" dirty="0" err="1"/>
              <a:t>Gjermanise</a:t>
            </a:r>
            <a:endParaRPr lang="en-US" sz="2000" dirty="0">
              <a:solidFill>
                <a:schemeClr val="tx1"/>
              </a:solidFill>
            </a:endParaRPr>
          </a:p>
        </p:txBody>
      </p:sp>
    </p:spTree>
    <p:extLst>
      <p:ext uri="{BB962C8B-B14F-4D97-AF65-F5344CB8AC3E}">
        <p14:creationId xmlns:p14="http://schemas.microsoft.com/office/powerpoint/2010/main" val="303575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DA305-5AAE-492D-90E6-AD5F290F764D}"/>
              </a:ext>
            </a:extLst>
          </p:cNvPr>
          <p:cNvSpPr>
            <a:spLocks noGrp="1"/>
          </p:cNvSpPr>
          <p:nvPr>
            <p:ph type="title"/>
          </p:nvPr>
        </p:nvSpPr>
        <p:spPr>
          <a:xfrm>
            <a:off x="2592925" y="624110"/>
            <a:ext cx="8911687" cy="997300"/>
          </a:xfrm>
        </p:spPr>
        <p:txBody>
          <a:bodyPr>
            <a:normAutofit fontScale="90000"/>
          </a:bodyPr>
          <a:lstStyle/>
          <a:p>
            <a:r>
              <a:rPr lang="en-US" sz="2700" b="1" dirty="0" err="1">
                <a:solidFill>
                  <a:schemeClr val="tx1"/>
                </a:solidFill>
              </a:rPr>
              <a:t>Interpretimi</a:t>
            </a:r>
            <a:r>
              <a:rPr lang="en-US" sz="2700" b="1" dirty="0">
                <a:solidFill>
                  <a:schemeClr val="tx1"/>
                </a:solidFill>
              </a:rPr>
              <a:t> </a:t>
            </a:r>
            <a:r>
              <a:rPr lang="en-US" sz="2700" b="1" dirty="0" err="1">
                <a:solidFill>
                  <a:schemeClr val="tx1"/>
                </a:solidFill>
              </a:rPr>
              <a:t>pajtues</a:t>
            </a:r>
            <a:r>
              <a:rPr lang="en-US" sz="2700" b="1" dirty="0">
                <a:solidFill>
                  <a:schemeClr val="tx1"/>
                </a:solidFill>
              </a:rPr>
              <a:t> ne </a:t>
            </a:r>
            <a:r>
              <a:rPr lang="en-US" sz="2700" b="1" dirty="0" err="1">
                <a:solidFill>
                  <a:schemeClr val="tx1"/>
                </a:solidFill>
              </a:rPr>
              <a:t>rastet</a:t>
            </a:r>
            <a:r>
              <a:rPr lang="en-US" sz="2700" b="1" dirty="0">
                <a:solidFill>
                  <a:schemeClr val="tx1"/>
                </a:solidFill>
              </a:rPr>
              <a:t> </a:t>
            </a:r>
            <a:r>
              <a:rPr lang="en-US" sz="2700" b="1" dirty="0" err="1">
                <a:solidFill>
                  <a:schemeClr val="tx1"/>
                </a:solidFill>
              </a:rPr>
              <a:t>kur</a:t>
            </a:r>
            <a:r>
              <a:rPr lang="en-US" sz="2700" b="1" dirty="0">
                <a:solidFill>
                  <a:schemeClr val="tx1"/>
                </a:solidFill>
              </a:rPr>
              <a:t> </a:t>
            </a:r>
            <a:r>
              <a:rPr lang="en-US" sz="2700" b="1" dirty="0" err="1">
                <a:solidFill>
                  <a:schemeClr val="tx1"/>
                </a:solidFill>
              </a:rPr>
              <a:t>norma</a:t>
            </a:r>
            <a:r>
              <a:rPr lang="en-US" sz="2700" b="1" dirty="0">
                <a:solidFill>
                  <a:schemeClr val="tx1"/>
                </a:solidFill>
              </a:rPr>
              <a:t> </a:t>
            </a:r>
            <a:r>
              <a:rPr lang="en-US" sz="2700" b="1" dirty="0" err="1">
                <a:solidFill>
                  <a:schemeClr val="tx1"/>
                </a:solidFill>
              </a:rPr>
              <a:t>mund</a:t>
            </a:r>
            <a:r>
              <a:rPr lang="en-US" sz="2700" b="1" dirty="0">
                <a:solidFill>
                  <a:schemeClr val="tx1"/>
                </a:solidFill>
              </a:rPr>
              <a:t> </a:t>
            </a:r>
            <a:r>
              <a:rPr lang="en-US" sz="2700" b="1" dirty="0" err="1">
                <a:solidFill>
                  <a:schemeClr val="tx1"/>
                </a:solidFill>
              </a:rPr>
              <a:t>te</a:t>
            </a:r>
            <a:r>
              <a:rPr lang="en-US" sz="2700" b="1" dirty="0">
                <a:solidFill>
                  <a:schemeClr val="tx1"/>
                </a:solidFill>
              </a:rPr>
              <a:t> </a:t>
            </a:r>
            <a:r>
              <a:rPr lang="en-US" sz="2700" b="1" dirty="0" err="1">
                <a:solidFill>
                  <a:schemeClr val="tx1"/>
                </a:solidFill>
              </a:rPr>
              <a:t>interpretohej</a:t>
            </a:r>
            <a:r>
              <a:rPr lang="en-US" sz="2700" b="1" dirty="0">
                <a:solidFill>
                  <a:schemeClr val="tx1"/>
                </a:solidFill>
              </a:rPr>
              <a:t> ne me </a:t>
            </a:r>
            <a:r>
              <a:rPr lang="en-US" sz="2700" b="1" dirty="0" err="1">
                <a:solidFill>
                  <a:schemeClr val="tx1"/>
                </a:solidFill>
              </a:rPr>
              <a:t>shume</a:t>
            </a:r>
            <a:r>
              <a:rPr lang="en-US" sz="2700" b="1" dirty="0">
                <a:solidFill>
                  <a:schemeClr val="tx1"/>
                </a:solidFill>
              </a:rPr>
              <a:t> se </a:t>
            </a:r>
            <a:r>
              <a:rPr lang="en-US" sz="2700" b="1" dirty="0" err="1">
                <a:solidFill>
                  <a:schemeClr val="tx1"/>
                </a:solidFill>
              </a:rPr>
              <a:t>nje</a:t>
            </a:r>
            <a:r>
              <a:rPr lang="en-US" sz="2700" b="1" dirty="0">
                <a:solidFill>
                  <a:schemeClr val="tx1"/>
                </a:solidFill>
              </a:rPr>
              <a:t> </a:t>
            </a:r>
            <a:r>
              <a:rPr lang="en-US" sz="2700" b="1" dirty="0" err="1">
                <a:solidFill>
                  <a:schemeClr val="tx1"/>
                </a:solidFill>
              </a:rPr>
              <a:t>menyre</a:t>
            </a:r>
            <a:r>
              <a:rPr lang="en-US" sz="2700" b="1" dirty="0">
                <a:solidFill>
                  <a:schemeClr val="tx1"/>
                </a:solidFill>
              </a:rPr>
              <a:t> </a:t>
            </a:r>
            <a:br>
              <a:rPr lang="en-US" dirty="0">
                <a:solidFill>
                  <a:schemeClr val="tx1"/>
                </a:solidFill>
              </a:rPr>
            </a:br>
            <a:endParaRPr lang="en-US" dirty="0"/>
          </a:p>
        </p:txBody>
      </p:sp>
      <p:sp>
        <p:nvSpPr>
          <p:cNvPr id="3" name="Content Placeholder 2">
            <a:extLst>
              <a:ext uri="{FF2B5EF4-FFF2-40B4-BE49-F238E27FC236}">
                <a16:creationId xmlns:a16="http://schemas.microsoft.com/office/drawing/2014/main" id="{AAC63137-733D-4017-BF8E-11EC54E0BCCC}"/>
              </a:ext>
            </a:extLst>
          </p:cNvPr>
          <p:cNvSpPr>
            <a:spLocks noGrp="1"/>
          </p:cNvSpPr>
          <p:nvPr>
            <p:ph idx="1"/>
          </p:nvPr>
        </p:nvSpPr>
        <p:spPr>
          <a:xfrm>
            <a:off x="2589212" y="1621410"/>
            <a:ext cx="8915400" cy="4289812"/>
          </a:xfrm>
        </p:spPr>
        <p:txBody>
          <a:bodyPr/>
          <a:lstStyle/>
          <a:p>
            <a:r>
              <a:rPr lang="sq-AL" i="1" dirty="0"/>
              <a:t>Bazuar në këtë interpretim pajtues, Gjykata arrin në përfundimin se ligji i kundërshtuar është kushtetues, me kusht që dispozitat e tij të interpretohen si më sipër. Asnjë interpretim tjetër i këtyre dispozitave nuk është i lejueshëm nga pikëpamja kushtetuese dhe se mbrojtja e të drejtave të fituara nuk mund të arrihet në rast se dispozitave të kundërshtuara u jepet një kuptim tjetër</a:t>
            </a:r>
            <a:r>
              <a:rPr lang="sq-AL" dirty="0"/>
              <a:t>.</a:t>
            </a:r>
            <a:r>
              <a:rPr lang="en-US" dirty="0"/>
              <a:t> (</a:t>
            </a:r>
            <a:r>
              <a:rPr lang="en-US" dirty="0" err="1"/>
              <a:t>Ceshtja</a:t>
            </a:r>
            <a:r>
              <a:rPr lang="en-US" dirty="0"/>
              <a:t> Soraya – GJK E </a:t>
            </a:r>
            <a:r>
              <a:rPr lang="en-US" dirty="0" err="1"/>
              <a:t>Gjermanise</a:t>
            </a:r>
            <a:r>
              <a:rPr lang="en-US" dirty="0"/>
              <a:t>)</a:t>
            </a:r>
          </a:p>
          <a:p>
            <a:endParaRPr lang="en-US" dirty="0"/>
          </a:p>
          <a:p>
            <a:r>
              <a:rPr lang="sq-AL" i="1" dirty="0"/>
              <a:t>Metoda e interpretimit pajtues kërkon efektet kushtetuese të rezultateve të ndryshme dhe përzgjedh rezultatin që është në pajtim me vlerat kushtetuese. Bazuar në këtë metodë interpretimi, Gjykata ka arritur në përfundimin se një ligj i kundërshtuar është kushtetues, me kusht që normat e tij të interpretohen në atë mënyrë siç ka bërë Gjykata në vendimin e saj</a:t>
            </a:r>
            <a:r>
              <a:rPr lang="sq-AL" dirty="0"/>
              <a:t>”</a:t>
            </a:r>
            <a:endParaRPr lang="en-US" dirty="0"/>
          </a:p>
          <a:p>
            <a:pPr marL="0" indent="0">
              <a:buNone/>
            </a:pPr>
            <a:r>
              <a:rPr lang="en-US" dirty="0"/>
              <a:t>(</a:t>
            </a:r>
            <a:r>
              <a:rPr lang="en-US" dirty="0" err="1"/>
              <a:t>Ceshtja</a:t>
            </a:r>
            <a:r>
              <a:rPr lang="en-US" dirty="0"/>
              <a:t> Soraya – GJK E </a:t>
            </a:r>
            <a:r>
              <a:rPr lang="en-US" dirty="0" err="1"/>
              <a:t>Gjermanise</a:t>
            </a:r>
            <a:r>
              <a:rPr lang="en-US" dirty="0"/>
              <a:t>)</a:t>
            </a:r>
          </a:p>
          <a:p>
            <a:endParaRPr lang="en-US" dirty="0"/>
          </a:p>
        </p:txBody>
      </p:sp>
    </p:spTree>
    <p:extLst>
      <p:ext uri="{BB962C8B-B14F-4D97-AF65-F5344CB8AC3E}">
        <p14:creationId xmlns:p14="http://schemas.microsoft.com/office/powerpoint/2010/main" val="115470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4060BE-25E1-43B2-BDF3-BA075F14B64A}"/>
              </a:ext>
            </a:extLst>
          </p:cNvPr>
          <p:cNvSpPr>
            <a:spLocks noGrp="1"/>
          </p:cNvSpPr>
          <p:nvPr>
            <p:ph type="title"/>
          </p:nvPr>
        </p:nvSpPr>
        <p:spPr/>
        <p:txBody>
          <a:bodyPr/>
          <a:lstStyle/>
          <a:p>
            <a:r>
              <a:rPr lang="en-US" dirty="0" err="1"/>
              <a:t>Interpretim</a:t>
            </a:r>
            <a:r>
              <a:rPr lang="en-US" dirty="0"/>
              <a:t> </a:t>
            </a:r>
            <a:r>
              <a:rPr lang="en-US" dirty="0" err="1"/>
              <a:t>pajtues</a:t>
            </a:r>
            <a:r>
              <a:rPr lang="en-US" dirty="0"/>
              <a:t> </a:t>
            </a:r>
          </a:p>
        </p:txBody>
      </p:sp>
      <p:sp>
        <p:nvSpPr>
          <p:cNvPr id="3" name="Content Placeholder 2">
            <a:extLst>
              <a:ext uri="{FF2B5EF4-FFF2-40B4-BE49-F238E27FC236}">
                <a16:creationId xmlns:a16="http://schemas.microsoft.com/office/drawing/2014/main" id="{D95194C7-D03A-40BE-922E-E5D161EADA47}"/>
              </a:ext>
            </a:extLst>
          </p:cNvPr>
          <p:cNvSpPr>
            <a:spLocks noGrp="1"/>
          </p:cNvSpPr>
          <p:nvPr>
            <p:ph idx="1"/>
          </p:nvPr>
        </p:nvSpPr>
        <p:spPr>
          <a:xfrm>
            <a:off x="2589212" y="1376313"/>
            <a:ext cx="8915400" cy="4534909"/>
          </a:xfrm>
        </p:spPr>
        <p:txBody>
          <a:bodyPr>
            <a:normAutofit/>
          </a:bodyPr>
          <a:lstStyle/>
          <a:p>
            <a:r>
              <a:rPr lang="en-US" dirty="0" err="1"/>
              <a:t>Interpretimi</a:t>
            </a:r>
            <a:r>
              <a:rPr lang="en-US" dirty="0"/>
              <a:t> </a:t>
            </a:r>
            <a:r>
              <a:rPr lang="en-US" dirty="0" err="1"/>
              <a:t>pajtues</a:t>
            </a:r>
            <a:r>
              <a:rPr lang="en-US" dirty="0"/>
              <a:t> </a:t>
            </a:r>
            <a:r>
              <a:rPr lang="en-US" dirty="0" err="1"/>
              <a:t>eshte</a:t>
            </a:r>
            <a:r>
              <a:rPr lang="en-US" dirty="0"/>
              <a:t> </a:t>
            </a:r>
            <a:r>
              <a:rPr lang="en-US" dirty="0" err="1"/>
              <a:t>njohur</a:t>
            </a:r>
            <a:r>
              <a:rPr lang="en-US" dirty="0"/>
              <a:t> </a:t>
            </a:r>
            <a:r>
              <a:rPr lang="en-US" dirty="0" err="1"/>
              <a:t>si</a:t>
            </a:r>
            <a:r>
              <a:rPr lang="en-US" dirty="0"/>
              <a:t> e </a:t>
            </a:r>
            <a:r>
              <a:rPr lang="en-US" dirty="0" err="1"/>
              <a:t>drejte</a:t>
            </a:r>
            <a:r>
              <a:rPr lang="en-US" dirty="0"/>
              <a:t>, </a:t>
            </a:r>
            <a:r>
              <a:rPr lang="en-US" dirty="0" err="1"/>
              <a:t>komptence</a:t>
            </a:r>
            <a:r>
              <a:rPr lang="en-US" dirty="0"/>
              <a:t> </a:t>
            </a:r>
            <a:r>
              <a:rPr lang="en-US" dirty="0" err="1"/>
              <a:t>dhe</a:t>
            </a:r>
            <a:r>
              <a:rPr lang="en-US" dirty="0"/>
              <a:t> </a:t>
            </a:r>
            <a:r>
              <a:rPr lang="en-US" dirty="0" err="1"/>
              <a:t>si</a:t>
            </a:r>
            <a:r>
              <a:rPr lang="en-US" dirty="0"/>
              <a:t> </a:t>
            </a:r>
            <a:r>
              <a:rPr lang="en-US" dirty="0" err="1"/>
              <a:t>detyrim</a:t>
            </a:r>
            <a:r>
              <a:rPr lang="en-US" dirty="0"/>
              <a:t> per </a:t>
            </a:r>
            <a:r>
              <a:rPr lang="en-US" dirty="0" err="1"/>
              <a:t>gjyqtarin</a:t>
            </a:r>
            <a:r>
              <a:rPr lang="en-US" dirty="0"/>
              <a:t> e </a:t>
            </a:r>
            <a:r>
              <a:rPr lang="en-US" dirty="0" err="1"/>
              <a:t>zakonshem</a:t>
            </a:r>
            <a:r>
              <a:rPr lang="en-US" dirty="0"/>
              <a:t>;</a:t>
            </a:r>
          </a:p>
          <a:p>
            <a:r>
              <a:rPr lang="en-US" dirty="0" err="1"/>
              <a:t>Vetem</a:t>
            </a:r>
            <a:r>
              <a:rPr lang="en-US" dirty="0"/>
              <a:t> </a:t>
            </a:r>
            <a:r>
              <a:rPr lang="en-US" dirty="0" err="1"/>
              <a:t>kur</a:t>
            </a:r>
            <a:r>
              <a:rPr lang="en-US" dirty="0"/>
              <a:t> pas </a:t>
            </a:r>
            <a:r>
              <a:rPr lang="en-US" dirty="0" err="1"/>
              <a:t>analizes</a:t>
            </a:r>
            <a:r>
              <a:rPr lang="en-US" dirty="0"/>
              <a:t> se </a:t>
            </a:r>
            <a:r>
              <a:rPr lang="en-US" dirty="0" err="1"/>
              <a:t>norma</a:t>
            </a:r>
            <a:r>
              <a:rPr lang="en-US" dirty="0"/>
              <a:t> </a:t>
            </a:r>
            <a:r>
              <a:rPr lang="en-US" dirty="0" err="1"/>
              <a:t>nuk</a:t>
            </a:r>
            <a:r>
              <a:rPr lang="en-US" dirty="0"/>
              <a:t> </a:t>
            </a:r>
            <a:r>
              <a:rPr lang="en-US" dirty="0" err="1"/>
              <a:t>mund</a:t>
            </a:r>
            <a:r>
              <a:rPr lang="en-US" dirty="0"/>
              <a:t> </a:t>
            </a:r>
            <a:r>
              <a:rPr lang="en-US" dirty="0" err="1"/>
              <a:t>te</a:t>
            </a:r>
            <a:r>
              <a:rPr lang="en-US" dirty="0"/>
              <a:t> </a:t>
            </a:r>
            <a:r>
              <a:rPr lang="en-US" dirty="0" err="1"/>
              <a:t>jetoje</a:t>
            </a:r>
            <a:r>
              <a:rPr lang="en-US" dirty="0"/>
              <a:t> ne </a:t>
            </a:r>
            <a:r>
              <a:rPr lang="en-US" dirty="0" err="1"/>
              <a:t>rendin</a:t>
            </a:r>
            <a:r>
              <a:rPr lang="en-US" dirty="0"/>
              <a:t> </a:t>
            </a:r>
            <a:r>
              <a:rPr lang="en-US" dirty="0" err="1"/>
              <a:t>juridik</a:t>
            </a:r>
            <a:r>
              <a:rPr lang="en-US" dirty="0"/>
              <a:t> , </a:t>
            </a:r>
            <a:r>
              <a:rPr lang="en-US" dirty="0" err="1"/>
              <a:t>gjyqtari</a:t>
            </a:r>
            <a:r>
              <a:rPr lang="en-US" dirty="0"/>
              <a:t> I </a:t>
            </a:r>
            <a:r>
              <a:rPr lang="en-US" dirty="0" err="1"/>
              <a:t>zakonshem</a:t>
            </a:r>
            <a:r>
              <a:rPr lang="en-US" dirty="0"/>
              <a:t> e </a:t>
            </a:r>
            <a:r>
              <a:rPr lang="en-US" dirty="0" err="1"/>
              <a:t>referon</a:t>
            </a:r>
            <a:r>
              <a:rPr lang="en-US" dirty="0"/>
              <a:t> ate ne GJK </a:t>
            </a:r>
            <a:r>
              <a:rPr lang="en-US" dirty="0" err="1"/>
              <a:t>si</a:t>
            </a:r>
            <a:r>
              <a:rPr lang="en-US" dirty="0"/>
              <a:t> </a:t>
            </a:r>
            <a:r>
              <a:rPr lang="en-US" dirty="0" err="1"/>
              <a:t>orgna</a:t>
            </a:r>
            <a:r>
              <a:rPr lang="en-US" dirty="0"/>
              <a:t> I </a:t>
            </a:r>
            <a:r>
              <a:rPr lang="en-US" dirty="0" err="1"/>
              <a:t>vetem</a:t>
            </a:r>
            <a:r>
              <a:rPr lang="en-US" dirty="0"/>
              <a:t> </a:t>
            </a:r>
            <a:r>
              <a:rPr lang="en-US" dirty="0" err="1"/>
              <a:t>qe</a:t>
            </a:r>
            <a:r>
              <a:rPr lang="en-US" dirty="0"/>
              <a:t> </a:t>
            </a:r>
            <a:r>
              <a:rPr lang="en-US" dirty="0" err="1"/>
              <a:t>mund</a:t>
            </a:r>
            <a:r>
              <a:rPr lang="en-US" dirty="0"/>
              <a:t> ta </a:t>
            </a:r>
            <a:r>
              <a:rPr lang="en-US" dirty="0" err="1"/>
              <a:t>nxjerre</a:t>
            </a:r>
            <a:r>
              <a:rPr lang="en-US" dirty="0"/>
              <a:t> ate </a:t>
            </a:r>
            <a:r>
              <a:rPr lang="en-US" dirty="0" err="1"/>
              <a:t>jashte</a:t>
            </a:r>
            <a:r>
              <a:rPr lang="en-US" dirty="0"/>
              <a:t> </a:t>
            </a:r>
            <a:r>
              <a:rPr lang="en-US" dirty="0" err="1"/>
              <a:t>ketij</a:t>
            </a:r>
            <a:r>
              <a:rPr lang="en-US" dirty="0"/>
              <a:t> </a:t>
            </a:r>
            <a:r>
              <a:rPr lang="en-US" dirty="0" err="1"/>
              <a:t>rendi</a:t>
            </a:r>
            <a:r>
              <a:rPr lang="en-US" dirty="0"/>
              <a:t>. </a:t>
            </a:r>
          </a:p>
          <a:p>
            <a:pPr algn="just"/>
            <a:r>
              <a:rPr lang="en-US" dirty="0">
                <a:solidFill>
                  <a:schemeClr val="tx1"/>
                </a:solidFill>
              </a:rPr>
              <a:t>GJK ka </a:t>
            </a:r>
            <a:r>
              <a:rPr lang="en-US" dirty="0" err="1">
                <a:solidFill>
                  <a:schemeClr val="tx1"/>
                </a:solidFill>
              </a:rPr>
              <a:t>bere</a:t>
            </a:r>
            <a:r>
              <a:rPr lang="en-US" dirty="0">
                <a:solidFill>
                  <a:schemeClr val="tx1"/>
                </a:solidFill>
              </a:rPr>
              <a:t> </a:t>
            </a:r>
            <a:r>
              <a:rPr lang="en-US" dirty="0" err="1">
                <a:solidFill>
                  <a:schemeClr val="tx1"/>
                </a:solidFill>
              </a:rPr>
              <a:t>dallimin</a:t>
            </a:r>
            <a:r>
              <a:rPr lang="en-US" dirty="0">
                <a:solidFill>
                  <a:schemeClr val="tx1"/>
                </a:solidFill>
              </a:rPr>
              <a:t> midis </a:t>
            </a:r>
            <a:r>
              <a:rPr lang="en-US" dirty="0" err="1">
                <a:solidFill>
                  <a:schemeClr val="tx1"/>
                </a:solidFill>
              </a:rPr>
              <a:t>permbajtjes</a:t>
            </a:r>
            <a:r>
              <a:rPr lang="en-US" dirty="0">
                <a:solidFill>
                  <a:schemeClr val="tx1"/>
                </a:solidFill>
              </a:rPr>
              <a:t> </a:t>
            </a:r>
            <a:r>
              <a:rPr lang="en-US" dirty="0" err="1">
                <a:solidFill>
                  <a:schemeClr val="tx1"/>
                </a:solidFill>
              </a:rPr>
              <a:t>tekstuale</a:t>
            </a:r>
            <a:r>
              <a:rPr lang="en-US" dirty="0">
                <a:solidFill>
                  <a:schemeClr val="tx1"/>
                </a:solidFill>
              </a:rPr>
              <a:t> </a:t>
            </a:r>
            <a:r>
              <a:rPr lang="en-US" dirty="0" err="1">
                <a:solidFill>
                  <a:schemeClr val="tx1"/>
                </a:solidFill>
              </a:rPr>
              <a:t>te</a:t>
            </a:r>
            <a:r>
              <a:rPr lang="en-US" dirty="0">
                <a:solidFill>
                  <a:schemeClr val="tx1"/>
                </a:solidFill>
              </a:rPr>
              <a:t> norms </a:t>
            </a:r>
            <a:r>
              <a:rPr lang="en-US" dirty="0" err="1">
                <a:solidFill>
                  <a:schemeClr val="tx1"/>
                </a:solidFill>
              </a:rPr>
              <a:t>dhe</a:t>
            </a:r>
            <a:r>
              <a:rPr lang="en-US" dirty="0">
                <a:solidFill>
                  <a:schemeClr val="tx1"/>
                </a:solidFill>
              </a:rPr>
              <a:t> </a:t>
            </a:r>
            <a:r>
              <a:rPr lang="sq-AL" dirty="0">
                <a:solidFill>
                  <a:schemeClr val="tx1"/>
                </a:solidFill>
              </a:rPr>
              <a:t>së “drejtës së gjallë”</a:t>
            </a:r>
            <a:r>
              <a:rPr lang="en-US" dirty="0">
                <a:solidFill>
                  <a:schemeClr val="tx1"/>
                </a:solidFill>
              </a:rPr>
              <a:t> </a:t>
            </a:r>
            <a:r>
              <a:rPr lang="en-US" dirty="0" err="1">
                <a:solidFill>
                  <a:schemeClr val="tx1"/>
                </a:solidFill>
              </a:rPr>
              <a:t>si</a:t>
            </a:r>
            <a:r>
              <a:rPr lang="en-US" dirty="0">
                <a:solidFill>
                  <a:schemeClr val="tx1"/>
                </a:solidFill>
              </a:rPr>
              <a:t> </a:t>
            </a:r>
            <a:r>
              <a:rPr lang="en-US" dirty="0" err="1">
                <a:solidFill>
                  <a:schemeClr val="tx1"/>
                </a:solidFill>
              </a:rPr>
              <a:t>koncept</a:t>
            </a:r>
            <a:r>
              <a:rPr lang="en-US" dirty="0">
                <a:solidFill>
                  <a:schemeClr val="tx1"/>
                </a:solidFill>
              </a:rPr>
              <a:t> (</a:t>
            </a:r>
            <a:r>
              <a:rPr lang="sq-AL" dirty="0">
                <a:solidFill>
                  <a:schemeClr val="tx1"/>
                </a:solidFill>
              </a:rPr>
              <a:t>e huazuar nga G</a:t>
            </a:r>
            <a:r>
              <a:rPr lang="en-US" dirty="0">
                <a:solidFill>
                  <a:schemeClr val="tx1"/>
                </a:solidFill>
              </a:rPr>
              <a:t>JK</a:t>
            </a:r>
            <a:r>
              <a:rPr lang="sq-AL" dirty="0">
                <a:solidFill>
                  <a:schemeClr val="tx1"/>
                </a:solidFill>
              </a:rPr>
              <a:t> Italiane</a:t>
            </a:r>
            <a:r>
              <a:rPr lang="en-US" dirty="0">
                <a:solidFill>
                  <a:schemeClr val="tx1"/>
                </a:solidFill>
              </a:rPr>
              <a:t>) - </a:t>
            </a:r>
            <a:r>
              <a:rPr lang="sq-AL" dirty="0">
                <a:solidFill>
                  <a:schemeClr val="tx1"/>
                </a:solidFill>
              </a:rPr>
              <a:t>“</a:t>
            </a:r>
            <a:r>
              <a:rPr lang="en-US" dirty="0">
                <a:solidFill>
                  <a:schemeClr val="tx1"/>
                </a:solidFill>
              </a:rPr>
              <a:t>J</a:t>
            </a:r>
            <a:r>
              <a:rPr lang="sq-AL" dirty="0">
                <a:solidFill>
                  <a:schemeClr val="tx1"/>
                </a:solidFill>
              </a:rPr>
              <a:t>urisprudencë konstante”, “</a:t>
            </a:r>
            <a:r>
              <a:rPr lang="en-US" dirty="0">
                <a:solidFill>
                  <a:schemeClr val="tx1"/>
                </a:solidFill>
              </a:rPr>
              <a:t>e</a:t>
            </a:r>
            <a:r>
              <a:rPr lang="sq-AL" dirty="0">
                <a:solidFill>
                  <a:schemeClr val="tx1"/>
                </a:solidFill>
              </a:rPr>
              <a:t> konsoliduar” mbi një dispozitë të caktuar ligjore</a:t>
            </a:r>
            <a:r>
              <a:rPr lang="en-US" dirty="0">
                <a:solidFill>
                  <a:schemeClr val="tx1"/>
                </a:solidFill>
              </a:rPr>
              <a:t>, </a:t>
            </a:r>
            <a:r>
              <a:rPr lang="sq-AL" dirty="0">
                <a:solidFill>
                  <a:schemeClr val="tx1"/>
                </a:solidFill>
              </a:rPr>
              <a:t>pra mënyr</a:t>
            </a:r>
            <a:r>
              <a:rPr lang="en-US" dirty="0">
                <a:solidFill>
                  <a:schemeClr val="tx1"/>
                </a:solidFill>
              </a:rPr>
              <a:t>a </a:t>
            </a:r>
            <a:r>
              <a:rPr lang="sq-AL" dirty="0">
                <a:solidFill>
                  <a:schemeClr val="tx1"/>
                </a:solidFill>
              </a:rPr>
              <a:t>se si ajo “jeton” në realitetin konkret</a:t>
            </a:r>
            <a:r>
              <a:rPr lang="en-US" dirty="0">
                <a:solidFill>
                  <a:schemeClr val="tx1"/>
                </a:solidFill>
              </a:rPr>
              <a:t>. </a:t>
            </a:r>
          </a:p>
          <a:p>
            <a:pPr marL="0" indent="0" algn="just">
              <a:buNone/>
            </a:pPr>
            <a:r>
              <a:rPr lang="sq-AL" dirty="0">
                <a:solidFill>
                  <a:schemeClr val="tx1"/>
                </a:solidFill>
              </a:rPr>
              <a:t>Kompetenca e Gjykatës </a:t>
            </a:r>
            <a:r>
              <a:rPr lang="en-US" dirty="0" err="1">
                <a:solidFill>
                  <a:schemeClr val="tx1"/>
                </a:solidFill>
              </a:rPr>
              <a:t>Kushtetuese</a:t>
            </a:r>
            <a:r>
              <a:rPr lang="en-US" dirty="0">
                <a:solidFill>
                  <a:schemeClr val="tx1"/>
                </a:solidFill>
              </a:rPr>
              <a:t> </a:t>
            </a:r>
            <a:r>
              <a:rPr lang="sq-AL" dirty="0">
                <a:solidFill>
                  <a:schemeClr val="tx1"/>
                </a:solidFill>
              </a:rPr>
              <a:t>ndalet përpara interpretimit konstant jurisprudencial</a:t>
            </a:r>
            <a:r>
              <a:rPr lang="en-US" dirty="0">
                <a:solidFill>
                  <a:schemeClr val="tx1"/>
                </a:solidFill>
              </a:rPr>
              <a:t>.</a:t>
            </a:r>
            <a:r>
              <a:rPr lang="sq-AL" dirty="0">
                <a:solidFill>
                  <a:schemeClr val="tx1"/>
                </a:solidFill>
              </a:rPr>
              <a:t> Në këtë drejtim Gjykata nuk ka vënë në diskutim vlerën që kanë vendimet unifikuese të Gjykatës së Lartë në rendin juridik dhe as detyrimin ligjor që kanë gjykatat më të ulëta që të marrin parasysh dhe zbatojnë në çështje analoge zgjidhjet e dhëna në këto vendime. </a:t>
            </a:r>
            <a:endParaRPr lang="en-US" dirty="0">
              <a:solidFill>
                <a:schemeClr val="tx1"/>
              </a:solidFill>
            </a:endParaRPr>
          </a:p>
          <a:p>
            <a:endParaRPr lang="en-US" dirty="0"/>
          </a:p>
        </p:txBody>
      </p:sp>
    </p:spTree>
    <p:extLst>
      <p:ext uri="{BB962C8B-B14F-4D97-AF65-F5344CB8AC3E}">
        <p14:creationId xmlns:p14="http://schemas.microsoft.com/office/powerpoint/2010/main" val="42908280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DA6547-6A4E-4112-80EA-BEB0C0149DB4}"/>
              </a:ext>
            </a:extLst>
          </p:cNvPr>
          <p:cNvSpPr>
            <a:spLocks noGrp="1"/>
          </p:cNvSpPr>
          <p:nvPr>
            <p:ph type="title"/>
          </p:nvPr>
        </p:nvSpPr>
        <p:spPr/>
        <p:txBody>
          <a:bodyPr/>
          <a:lstStyle/>
          <a:p>
            <a:r>
              <a:rPr lang="en-US" dirty="0" err="1"/>
              <a:t>Interpretim</a:t>
            </a:r>
            <a:r>
              <a:rPr lang="en-US" dirty="0"/>
              <a:t> </a:t>
            </a:r>
            <a:r>
              <a:rPr lang="en-US" dirty="0" err="1"/>
              <a:t>pajtues</a:t>
            </a:r>
            <a:r>
              <a:rPr lang="en-US" dirty="0"/>
              <a:t> </a:t>
            </a:r>
          </a:p>
        </p:txBody>
      </p:sp>
      <p:sp>
        <p:nvSpPr>
          <p:cNvPr id="3" name="Content Placeholder 2">
            <a:extLst>
              <a:ext uri="{FF2B5EF4-FFF2-40B4-BE49-F238E27FC236}">
                <a16:creationId xmlns:a16="http://schemas.microsoft.com/office/drawing/2014/main" id="{6213EABE-DB81-4E04-B7B8-BECE6678E5EC}"/>
              </a:ext>
            </a:extLst>
          </p:cNvPr>
          <p:cNvSpPr>
            <a:spLocks noGrp="1"/>
          </p:cNvSpPr>
          <p:nvPr>
            <p:ph idx="1"/>
          </p:nvPr>
        </p:nvSpPr>
        <p:spPr/>
        <p:txBody>
          <a:bodyPr>
            <a:normAutofit fontScale="85000" lnSpcReduction="10000"/>
          </a:bodyPr>
          <a:lstStyle/>
          <a:p>
            <a:pPr algn="just"/>
            <a:r>
              <a:rPr lang="en-US" dirty="0" err="1">
                <a:solidFill>
                  <a:schemeClr val="tx1"/>
                </a:solidFill>
              </a:rPr>
              <a:t>Gjykata</a:t>
            </a:r>
            <a:r>
              <a:rPr lang="en-US" dirty="0">
                <a:solidFill>
                  <a:schemeClr val="tx1"/>
                </a:solidFill>
              </a:rPr>
              <a:t> ka b</a:t>
            </a:r>
            <a:r>
              <a:rPr lang="sq-AL" dirty="0">
                <a:solidFill>
                  <a:schemeClr val="tx1"/>
                </a:solidFill>
              </a:rPr>
              <a:t>ë</a:t>
            </a:r>
            <a:r>
              <a:rPr lang="en-US" dirty="0">
                <a:solidFill>
                  <a:schemeClr val="tx1"/>
                </a:solidFill>
              </a:rPr>
              <a:t>r</a:t>
            </a:r>
            <a:r>
              <a:rPr lang="sq-AL" dirty="0">
                <a:solidFill>
                  <a:schemeClr val="tx1"/>
                </a:solidFill>
              </a:rPr>
              <a:t>ë</a:t>
            </a:r>
            <a:r>
              <a:rPr lang="en-US" dirty="0">
                <a:solidFill>
                  <a:schemeClr val="tx1"/>
                </a:solidFill>
              </a:rPr>
              <a:t> </a:t>
            </a:r>
            <a:r>
              <a:rPr lang="en-US" dirty="0" err="1">
                <a:solidFill>
                  <a:schemeClr val="tx1"/>
                </a:solidFill>
              </a:rPr>
              <a:t>dallimin</a:t>
            </a:r>
            <a:r>
              <a:rPr lang="en-US" dirty="0">
                <a:solidFill>
                  <a:schemeClr val="tx1"/>
                </a:solidFill>
              </a:rPr>
              <a:t> </a:t>
            </a:r>
            <a:r>
              <a:rPr lang="en-US" dirty="0" err="1">
                <a:solidFill>
                  <a:schemeClr val="tx1"/>
                </a:solidFill>
              </a:rPr>
              <a:t>mes</a:t>
            </a:r>
            <a:r>
              <a:rPr lang="sq-AL" dirty="0">
                <a:solidFill>
                  <a:schemeClr val="tx1"/>
                </a:solidFill>
              </a:rPr>
              <a:t> dispozitës ligjorë (përmbajtjes tekstuale) dhe normës</a:t>
            </a:r>
            <a:r>
              <a:rPr lang="en-US" dirty="0">
                <a:solidFill>
                  <a:schemeClr val="tx1"/>
                </a:solidFill>
              </a:rPr>
              <a:t>. </a:t>
            </a:r>
          </a:p>
          <a:p>
            <a:pPr marL="0" indent="0" algn="just">
              <a:buNone/>
            </a:pPr>
            <a:r>
              <a:rPr lang="en-US" dirty="0">
                <a:solidFill>
                  <a:schemeClr val="tx1"/>
                </a:solidFill>
              </a:rPr>
              <a:t>V</a:t>
            </a:r>
            <a:r>
              <a:rPr lang="sq-AL" dirty="0" err="1">
                <a:solidFill>
                  <a:schemeClr val="tx1"/>
                </a:solidFill>
              </a:rPr>
              <a:t>eprimtaria</a:t>
            </a:r>
            <a:r>
              <a:rPr lang="sq-AL" dirty="0">
                <a:solidFill>
                  <a:schemeClr val="tx1"/>
                </a:solidFill>
              </a:rPr>
              <a:t> gjyqësore konsiston në zbatimin e dispozitës ligjore (e hartuar përgjithësisht në terma të përgjithshëm dhe abstraktë) në një çështje specifike konkrete. </a:t>
            </a:r>
            <a:endParaRPr lang="en-US" dirty="0">
              <a:solidFill>
                <a:schemeClr val="tx1"/>
              </a:solidFill>
            </a:endParaRPr>
          </a:p>
          <a:p>
            <a:pPr algn="just"/>
            <a:r>
              <a:rPr lang="en-US" dirty="0">
                <a:solidFill>
                  <a:schemeClr val="tx1"/>
                </a:solidFill>
              </a:rPr>
              <a:t>K</a:t>
            </a:r>
            <a:r>
              <a:rPr lang="sq-AL" dirty="0">
                <a:solidFill>
                  <a:schemeClr val="tx1"/>
                </a:solidFill>
              </a:rPr>
              <a:t>a njohur konceptin e së “drejtës së gjallë”</a:t>
            </a:r>
            <a:r>
              <a:rPr lang="en-US" dirty="0">
                <a:solidFill>
                  <a:schemeClr val="tx1"/>
                </a:solidFill>
              </a:rPr>
              <a:t> (</a:t>
            </a:r>
            <a:r>
              <a:rPr lang="sq-AL" dirty="0">
                <a:solidFill>
                  <a:schemeClr val="tx1"/>
                </a:solidFill>
              </a:rPr>
              <a:t>e huazuar nga Gjykata Kushtetuese Italiane</a:t>
            </a:r>
            <a:r>
              <a:rPr lang="en-US" dirty="0">
                <a:solidFill>
                  <a:schemeClr val="tx1"/>
                </a:solidFill>
              </a:rPr>
              <a:t>).</a:t>
            </a:r>
          </a:p>
          <a:p>
            <a:pPr marL="0" indent="0" algn="just">
              <a:buNone/>
            </a:pPr>
            <a:r>
              <a:rPr lang="sq-AL" dirty="0">
                <a:solidFill>
                  <a:schemeClr val="tx1"/>
                </a:solidFill>
              </a:rPr>
              <a:t>“</a:t>
            </a:r>
            <a:r>
              <a:rPr lang="en-US" dirty="0">
                <a:solidFill>
                  <a:schemeClr val="tx1"/>
                </a:solidFill>
              </a:rPr>
              <a:t>J</a:t>
            </a:r>
            <a:r>
              <a:rPr lang="sq-AL" dirty="0" err="1">
                <a:solidFill>
                  <a:schemeClr val="tx1"/>
                </a:solidFill>
              </a:rPr>
              <a:t>urisprudencë</a:t>
            </a:r>
            <a:r>
              <a:rPr lang="sq-AL" dirty="0">
                <a:solidFill>
                  <a:schemeClr val="tx1"/>
                </a:solidFill>
              </a:rPr>
              <a:t> konstante”, “</a:t>
            </a:r>
            <a:r>
              <a:rPr lang="en-US" dirty="0">
                <a:solidFill>
                  <a:schemeClr val="tx1"/>
                </a:solidFill>
              </a:rPr>
              <a:t>e</a:t>
            </a:r>
            <a:r>
              <a:rPr lang="sq-AL" dirty="0">
                <a:solidFill>
                  <a:schemeClr val="tx1"/>
                </a:solidFill>
              </a:rPr>
              <a:t> konsoliduar” mbi një dispozitë të caktuar ligjore</a:t>
            </a:r>
            <a:r>
              <a:rPr lang="en-US" dirty="0">
                <a:solidFill>
                  <a:schemeClr val="tx1"/>
                </a:solidFill>
              </a:rPr>
              <a:t>, </a:t>
            </a:r>
            <a:r>
              <a:rPr lang="sq-AL" dirty="0">
                <a:solidFill>
                  <a:schemeClr val="tx1"/>
                </a:solidFill>
              </a:rPr>
              <a:t>pra </a:t>
            </a:r>
            <a:r>
              <a:rPr lang="sq-AL" dirty="0" err="1">
                <a:solidFill>
                  <a:schemeClr val="tx1"/>
                </a:solidFill>
              </a:rPr>
              <a:t>mënyr</a:t>
            </a:r>
            <a:r>
              <a:rPr lang="en-US" dirty="0">
                <a:solidFill>
                  <a:schemeClr val="tx1"/>
                </a:solidFill>
              </a:rPr>
              <a:t>a </a:t>
            </a:r>
            <a:r>
              <a:rPr lang="sq-AL" dirty="0">
                <a:solidFill>
                  <a:schemeClr val="tx1"/>
                </a:solidFill>
              </a:rPr>
              <a:t>se si ajo “jeton” në realitetin konkret</a:t>
            </a:r>
            <a:r>
              <a:rPr lang="en-US" dirty="0">
                <a:solidFill>
                  <a:schemeClr val="tx1"/>
                </a:solidFill>
              </a:rPr>
              <a:t>. </a:t>
            </a:r>
          </a:p>
          <a:p>
            <a:pPr marL="0" indent="0" algn="just">
              <a:buNone/>
            </a:pPr>
            <a:r>
              <a:rPr lang="sq-AL" dirty="0">
                <a:solidFill>
                  <a:schemeClr val="tx1"/>
                </a:solidFill>
              </a:rPr>
              <a:t>Kompetenca e Gjykatës </a:t>
            </a:r>
            <a:r>
              <a:rPr lang="en-US" dirty="0" err="1">
                <a:solidFill>
                  <a:schemeClr val="tx1"/>
                </a:solidFill>
              </a:rPr>
              <a:t>Kushtetuese</a:t>
            </a:r>
            <a:r>
              <a:rPr lang="en-US" dirty="0">
                <a:solidFill>
                  <a:schemeClr val="tx1"/>
                </a:solidFill>
              </a:rPr>
              <a:t> </a:t>
            </a:r>
            <a:r>
              <a:rPr lang="sq-AL" dirty="0">
                <a:solidFill>
                  <a:schemeClr val="tx1"/>
                </a:solidFill>
              </a:rPr>
              <a:t>ndalet përpara interpretimit konstant </a:t>
            </a:r>
            <a:r>
              <a:rPr lang="sq-AL" dirty="0" err="1">
                <a:solidFill>
                  <a:schemeClr val="tx1"/>
                </a:solidFill>
              </a:rPr>
              <a:t>jurisprudencial</a:t>
            </a:r>
            <a:r>
              <a:rPr lang="en-US" dirty="0">
                <a:solidFill>
                  <a:schemeClr val="tx1"/>
                </a:solidFill>
              </a:rPr>
              <a:t>.</a:t>
            </a:r>
            <a:r>
              <a:rPr lang="sq-AL" dirty="0">
                <a:solidFill>
                  <a:schemeClr val="tx1"/>
                </a:solidFill>
              </a:rPr>
              <a:t> </a:t>
            </a:r>
            <a:endParaRPr lang="en-US" dirty="0">
              <a:solidFill>
                <a:schemeClr val="tx1"/>
              </a:solidFill>
            </a:endParaRPr>
          </a:p>
          <a:p>
            <a:pPr marL="0" indent="0" algn="just">
              <a:buNone/>
            </a:pPr>
            <a:r>
              <a:rPr lang="sq-AL" dirty="0">
                <a:solidFill>
                  <a:schemeClr val="tx1"/>
                </a:solidFill>
              </a:rPr>
              <a:t>Në këtë drejtim Gjykata nuk ka vënë në diskutim vlerën që kanë vendimet </a:t>
            </a:r>
            <a:r>
              <a:rPr lang="sq-AL" dirty="0" err="1">
                <a:solidFill>
                  <a:schemeClr val="tx1"/>
                </a:solidFill>
              </a:rPr>
              <a:t>unifikuese</a:t>
            </a:r>
            <a:r>
              <a:rPr lang="sq-AL" dirty="0">
                <a:solidFill>
                  <a:schemeClr val="tx1"/>
                </a:solidFill>
              </a:rPr>
              <a:t> të Gjykatës së Lartë në rendin juridik dhe as detyrimin ligjor që kanë gjykatat më të ulëta që të marrin parasysh dhe zbatojnë në çështje analoge zgjidhjet e dhëna në këto vendime. </a:t>
            </a:r>
            <a:endParaRPr lang="en-US" dirty="0">
              <a:solidFill>
                <a:schemeClr val="tx1"/>
              </a:solidFill>
            </a:endParaRPr>
          </a:p>
        </p:txBody>
      </p:sp>
    </p:spTree>
    <p:extLst>
      <p:ext uri="{BB962C8B-B14F-4D97-AF65-F5344CB8AC3E}">
        <p14:creationId xmlns:p14="http://schemas.microsoft.com/office/powerpoint/2010/main" val="1003197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7E0DC2-B55D-42A1-B1C6-9E98233EC0CB}"/>
              </a:ext>
            </a:extLst>
          </p:cNvPr>
          <p:cNvSpPr>
            <a:spLocks noGrp="1"/>
          </p:cNvSpPr>
          <p:nvPr>
            <p:ph type="title"/>
          </p:nvPr>
        </p:nvSpPr>
        <p:spPr/>
        <p:txBody>
          <a:bodyPr>
            <a:normAutofit fontScale="90000"/>
          </a:bodyPr>
          <a:lstStyle/>
          <a:p>
            <a:r>
              <a:rPr lang="en-US" dirty="0"/>
              <a:t>K</a:t>
            </a:r>
            <a:r>
              <a:rPr lang="sq-AL" dirty="0"/>
              <a:t>ritere</a:t>
            </a:r>
            <a:r>
              <a:rPr lang="en-US" dirty="0"/>
              <a:t>t p</a:t>
            </a:r>
            <a:r>
              <a:rPr lang="sq-AL" dirty="0"/>
              <a:t>ë</a:t>
            </a:r>
            <a:r>
              <a:rPr lang="en-US" dirty="0"/>
              <a:t>r </a:t>
            </a:r>
            <a:r>
              <a:rPr lang="en-US" dirty="0" err="1"/>
              <a:t>inicimin</a:t>
            </a:r>
            <a:r>
              <a:rPr lang="en-US" dirty="0"/>
              <a:t> e </a:t>
            </a:r>
            <a:r>
              <a:rPr lang="en-US" dirty="0" err="1"/>
              <a:t>kontrollit</a:t>
            </a:r>
            <a:r>
              <a:rPr lang="en-US" dirty="0"/>
              <a:t> incidental (n</a:t>
            </a:r>
            <a:r>
              <a:rPr lang="sq-AL" dirty="0"/>
              <a:t>enet 134/1/d dhe 145/2 të Kushtetutës</a:t>
            </a:r>
            <a:r>
              <a:rPr lang="en-US" dirty="0"/>
              <a:t>):</a:t>
            </a:r>
            <a:br>
              <a:rPr lang="en-US" dirty="0"/>
            </a:br>
            <a:endParaRPr lang="en-US" dirty="0"/>
          </a:p>
        </p:txBody>
      </p:sp>
      <p:sp>
        <p:nvSpPr>
          <p:cNvPr id="3" name="Content Placeholder 2">
            <a:extLst>
              <a:ext uri="{FF2B5EF4-FFF2-40B4-BE49-F238E27FC236}">
                <a16:creationId xmlns:a16="http://schemas.microsoft.com/office/drawing/2014/main" id="{7BC2B0B1-C509-490C-B979-AC390C4C9EA5}"/>
              </a:ext>
            </a:extLst>
          </p:cNvPr>
          <p:cNvSpPr>
            <a:spLocks noGrp="1"/>
          </p:cNvSpPr>
          <p:nvPr>
            <p:ph idx="1"/>
          </p:nvPr>
        </p:nvSpPr>
        <p:spPr/>
        <p:txBody>
          <a:bodyPr>
            <a:normAutofit/>
          </a:bodyPr>
          <a:lstStyle/>
          <a:p>
            <a:pPr algn="just"/>
            <a:r>
              <a:rPr lang="sq-AL" dirty="0"/>
              <a:t>i) gjykata referuese duhet të përcaktojë/</a:t>
            </a:r>
            <a:r>
              <a:rPr lang="sq-AL" b="1" dirty="0"/>
              <a:t>identifikojë ligjin </a:t>
            </a:r>
            <a:r>
              <a:rPr lang="sq-AL" dirty="0"/>
              <a:t>që zbatohet për zgjidhjen e çështjes konkrete (lidhjen e drejtpërdrejtë); </a:t>
            </a:r>
            <a:endParaRPr lang="en-US" dirty="0"/>
          </a:p>
          <a:p>
            <a:pPr algn="just"/>
            <a:r>
              <a:rPr lang="sq-AL" dirty="0" err="1"/>
              <a:t>ii</a:t>
            </a:r>
            <a:r>
              <a:rPr lang="sq-AL" dirty="0"/>
              <a:t>) ajo duhet të parashtrojë </a:t>
            </a:r>
            <a:r>
              <a:rPr lang="sq-AL" b="1" dirty="0"/>
              <a:t>arsye serioze për </a:t>
            </a:r>
            <a:r>
              <a:rPr lang="sq-AL" b="1" dirty="0" err="1"/>
              <a:t>jokushtetutshmërinë</a:t>
            </a:r>
            <a:r>
              <a:rPr lang="sq-AL" b="1" dirty="0"/>
              <a:t> </a:t>
            </a:r>
            <a:r>
              <a:rPr lang="sq-AL" dirty="0"/>
              <a:t>e ligjit ose dispozitave të tij, duke u referuar në normat ose parimet konkrete të Kushtetutës; </a:t>
            </a:r>
            <a:endParaRPr lang="en-US" dirty="0"/>
          </a:p>
          <a:p>
            <a:pPr algn="just"/>
            <a:r>
              <a:rPr lang="sq-AL" dirty="0" err="1"/>
              <a:t>iii</a:t>
            </a:r>
            <a:r>
              <a:rPr lang="sq-AL" dirty="0"/>
              <a:t>) duhet të ekzistojë raporti i domosdoshëm midis vendimit të Gjykatës Kushtetuese (</a:t>
            </a:r>
            <a:r>
              <a:rPr lang="sq-AL" b="1" dirty="0"/>
              <a:t>zgjidhjes së çështjes së kushtetutshmërisë) dhe zgjidhjes së çështjes konkrete </a:t>
            </a:r>
            <a:r>
              <a:rPr lang="sq-AL" dirty="0"/>
              <a:t>nga gjykata referuese; </a:t>
            </a:r>
            <a:endParaRPr lang="en-US" dirty="0"/>
          </a:p>
          <a:p>
            <a:pPr algn="just"/>
            <a:r>
              <a:rPr lang="sq-AL" dirty="0" err="1"/>
              <a:t>iv</a:t>
            </a:r>
            <a:r>
              <a:rPr lang="sq-AL" dirty="0"/>
              <a:t>) para se t’i drejtohet Gjykatës Kushtetuese, gjykata referuese, në zbatim të parimit të kushtetutshmërisë, </a:t>
            </a:r>
            <a:r>
              <a:rPr lang="sq-AL" b="1" dirty="0"/>
              <a:t>duhet të bëjë të gjitha përpjekjet për ta interpretuar atë në përputhje me Kushtetutën</a:t>
            </a:r>
            <a:r>
              <a:rPr lang="sq-AL" dirty="0"/>
              <a:t>. </a:t>
            </a:r>
            <a:endParaRPr lang="en-US" dirty="0"/>
          </a:p>
          <a:p>
            <a:endParaRPr lang="en-US" b="1" dirty="0"/>
          </a:p>
        </p:txBody>
      </p:sp>
    </p:spTree>
    <p:extLst>
      <p:ext uri="{BB962C8B-B14F-4D97-AF65-F5344CB8AC3E}">
        <p14:creationId xmlns:p14="http://schemas.microsoft.com/office/powerpoint/2010/main" val="1248843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76740F-B20D-4CA1-B2AA-4E6CB3058A71}"/>
              </a:ext>
            </a:extLst>
          </p:cNvPr>
          <p:cNvSpPr>
            <a:spLocks noGrp="1"/>
          </p:cNvSpPr>
          <p:nvPr>
            <p:ph type="title"/>
          </p:nvPr>
        </p:nvSpPr>
        <p:spPr/>
        <p:txBody>
          <a:bodyPr/>
          <a:lstStyle/>
          <a:p>
            <a:r>
              <a:rPr lang="en-US" dirty="0" err="1"/>
              <a:t>Interpretimi</a:t>
            </a:r>
            <a:r>
              <a:rPr lang="en-US" dirty="0"/>
              <a:t> </a:t>
            </a:r>
            <a:r>
              <a:rPr lang="en-US" dirty="0" err="1"/>
              <a:t>pajtues</a:t>
            </a:r>
            <a:endParaRPr lang="en-US" dirty="0"/>
          </a:p>
        </p:txBody>
      </p:sp>
      <p:sp>
        <p:nvSpPr>
          <p:cNvPr id="3" name="Content Placeholder 2">
            <a:extLst>
              <a:ext uri="{FF2B5EF4-FFF2-40B4-BE49-F238E27FC236}">
                <a16:creationId xmlns:a16="http://schemas.microsoft.com/office/drawing/2014/main" id="{C5BACECE-9B73-4926-8FA8-D38751CFCE8C}"/>
              </a:ext>
            </a:extLst>
          </p:cNvPr>
          <p:cNvSpPr>
            <a:spLocks noGrp="1"/>
          </p:cNvSpPr>
          <p:nvPr>
            <p:ph idx="1"/>
          </p:nvPr>
        </p:nvSpPr>
        <p:spPr/>
        <p:txBody>
          <a:bodyPr>
            <a:normAutofit fontScale="92500" lnSpcReduction="10000"/>
          </a:bodyPr>
          <a:lstStyle/>
          <a:p>
            <a:pPr algn="just"/>
            <a:r>
              <a:rPr lang="sq-AL" dirty="0"/>
              <a:t>Detyrimi për të arritur një interpretim pajtues ndalon atje ku “kuptimi i normës është i tillë që të përjashtojë çdo mundësi </a:t>
            </a:r>
            <a:r>
              <a:rPr lang="sq-AL" dirty="0" err="1"/>
              <a:t>interpretative</a:t>
            </a:r>
            <a:r>
              <a:rPr lang="sq-AL" dirty="0"/>
              <a:t>, e cila të jetë e aftë të ofrojë një lexim në pajtim me Kushtetutën”. </a:t>
            </a:r>
            <a:endParaRPr lang="en-US" dirty="0"/>
          </a:p>
          <a:p>
            <a:pPr algn="just"/>
            <a:r>
              <a:rPr lang="sq-AL" dirty="0"/>
              <a:t>Interpretimi pajtues konsiston në operacionin intelektual që kryen gjyqtari për të gjykuar për kuptimin e ligjit dhe pajtueshmërinë e këtij të fundit me Kushtetutën, duke u bazuar në tekstin dhe qëllimin e ligjvënësit të zakonshëm dhe ligjvënësit kushtetues. </a:t>
            </a:r>
            <a:endParaRPr lang="en-US" dirty="0"/>
          </a:p>
          <a:p>
            <a:pPr algn="just"/>
            <a:r>
              <a:rPr lang="sq-AL" dirty="0"/>
              <a:t>Gjyqtari i zakonshëm ka detyrën të kërkojë, mes interpretimeve të ndryshme, atë që pajtohet me urdhërimin kushtetues</a:t>
            </a:r>
            <a:r>
              <a:rPr lang="en-US" dirty="0"/>
              <a:t>. </a:t>
            </a:r>
            <a:r>
              <a:rPr lang="en-US" b="1" i="1" dirty="0"/>
              <a:t>(duplex </a:t>
            </a:r>
            <a:r>
              <a:rPr lang="en-US" b="1" i="1" dirty="0" err="1"/>
              <a:t>interpretatio</a:t>
            </a:r>
            <a:r>
              <a:rPr lang="en-US" b="1" i="1" dirty="0"/>
              <a:t>)</a:t>
            </a:r>
          </a:p>
          <a:p>
            <a:pPr algn="just"/>
            <a:r>
              <a:rPr lang="en-US" dirty="0"/>
              <a:t>G</a:t>
            </a:r>
            <a:r>
              <a:rPr lang="sq-AL" dirty="0" err="1"/>
              <a:t>jyqtari</a:t>
            </a:r>
            <a:r>
              <a:rPr lang="sq-AL" dirty="0"/>
              <a:t> </a:t>
            </a:r>
            <a:r>
              <a:rPr lang="en-US" dirty="0" err="1"/>
              <a:t>i</a:t>
            </a:r>
            <a:r>
              <a:rPr lang="en-US" dirty="0"/>
              <a:t> </a:t>
            </a:r>
            <a:r>
              <a:rPr lang="en-US" dirty="0" err="1"/>
              <a:t>zakonsh</a:t>
            </a:r>
            <a:r>
              <a:rPr lang="sq-AL" dirty="0"/>
              <a:t>ë</a:t>
            </a:r>
            <a:r>
              <a:rPr lang="en-US" dirty="0"/>
              <a:t>m </a:t>
            </a:r>
            <a:r>
              <a:rPr lang="en-US" dirty="0" err="1"/>
              <a:t>i</a:t>
            </a:r>
            <a:r>
              <a:rPr lang="en-US" dirty="0"/>
              <a:t> </a:t>
            </a:r>
            <a:r>
              <a:rPr lang="en-US" dirty="0" err="1"/>
              <a:t>drejtohet</a:t>
            </a:r>
            <a:r>
              <a:rPr lang="en-US" dirty="0"/>
              <a:t> </a:t>
            </a:r>
            <a:r>
              <a:rPr lang="en-US" dirty="0" err="1"/>
              <a:t>Gjykat</a:t>
            </a:r>
            <a:r>
              <a:rPr lang="sq-AL" dirty="0"/>
              <a:t>ë</a:t>
            </a:r>
            <a:r>
              <a:rPr lang="en-US" dirty="0"/>
              <a:t>s </a:t>
            </a:r>
            <a:r>
              <a:rPr lang="en-US" dirty="0" err="1"/>
              <a:t>Kushtetuese</a:t>
            </a:r>
            <a:r>
              <a:rPr lang="sq-AL" dirty="0"/>
              <a:t> vetëm në rastin kur nuk ka qenë e mundur të arrihet në një interpretim në pajtim me normën kushtetuese. </a:t>
            </a:r>
            <a:endParaRPr lang="en-US" dirty="0"/>
          </a:p>
          <a:p>
            <a:pPr algn="just"/>
            <a:r>
              <a:rPr lang="en-US" dirty="0" err="1"/>
              <a:t>Dyshimet</a:t>
            </a:r>
            <a:r>
              <a:rPr lang="en-US" dirty="0"/>
              <a:t> e </a:t>
            </a:r>
            <a:r>
              <a:rPr lang="en-US" dirty="0" err="1"/>
              <a:t>gjyqtarit</a:t>
            </a:r>
            <a:r>
              <a:rPr lang="en-US" dirty="0"/>
              <a:t> t</a:t>
            </a:r>
            <a:r>
              <a:rPr lang="sq-AL" dirty="0"/>
              <a:t>ë</a:t>
            </a:r>
            <a:r>
              <a:rPr lang="en-US" dirty="0"/>
              <a:t> </a:t>
            </a:r>
            <a:r>
              <a:rPr lang="en-US" dirty="0" err="1"/>
              <a:t>zakonsh</a:t>
            </a:r>
            <a:r>
              <a:rPr lang="sq-AL" dirty="0"/>
              <a:t>ë</a:t>
            </a:r>
            <a:r>
              <a:rPr lang="en-US" dirty="0"/>
              <a:t>m </a:t>
            </a:r>
            <a:r>
              <a:rPr lang="en-US" dirty="0" err="1"/>
              <a:t>duhet</a:t>
            </a:r>
            <a:r>
              <a:rPr lang="en-US" dirty="0"/>
              <a:t> </a:t>
            </a:r>
            <a:r>
              <a:rPr lang="sq-AL" dirty="0"/>
              <a:t>të bazohen në rezultatin negativ të kërkimit të një interpretimi në pajtim me Kushtetutën.   </a:t>
            </a:r>
            <a:endParaRPr lang="en-US" dirty="0"/>
          </a:p>
          <a:p>
            <a:endParaRPr lang="en-US" dirty="0"/>
          </a:p>
        </p:txBody>
      </p:sp>
    </p:spTree>
    <p:extLst>
      <p:ext uri="{BB962C8B-B14F-4D97-AF65-F5344CB8AC3E}">
        <p14:creationId xmlns:p14="http://schemas.microsoft.com/office/powerpoint/2010/main" val="390102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C39A5-DD93-4617-9B2A-3812844D9658}"/>
              </a:ext>
            </a:extLst>
          </p:cNvPr>
          <p:cNvSpPr>
            <a:spLocks noGrp="1"/>
          </p:cNvSpPr>
          <p:nvPr>
            <p:ph type="title"/>
          </p:nvPr>
        </p:nvSpPr>
        <p:spPr/>
        <p:txBody>
          <a:bodyPr/>
          <a:lstStyle/>
          <a:p>
            <a:r>
              <a:rPr lang="en-US" dirty="0" err="1"/>
              <a:t>Interpretimi</a:t>
            </a:r>
            <a:r>
              <a:rPr lang="en-US" dirty="0"/>
              <a:t> </a:t>
            </a:r>
            <a:r>
              <a:rPr lang="en-US" dirty="0" err="1"/>
              <a:t>pajtues</a:t>
            </a:r>
            <a:endParaRPr lang="en-US" dirty="0"/>
          </a:p>
        </p:txBody>
      </p:sp>
      <p:sp>
        <p:nvSpPr>
          <p:cNvPr id="3" name="Content Placeholder 2">
            <a:extLst>
              <a:ext uri="{FF2B5EF4-FFF2-40B4-BE49-F238E27FC236}">
                <a16:creationId xmlns:a16="http://schemas.microsoft.com/office/drawing/2014/main" id="{98C3756B-C664-48B6-9FF3-4EC532FED942}"/>
              </a:ext>
            </a:extLst>
          </p:cNvPr>
          <p:cNvSpPr>
            <a:spLocks noGrp="1"/>
          </p:cNvSpPr>
          <p:nvPr>
            <p:ph idx="1"/>
          </p:nvPr>
        </p:nvSpPr>
        <p:spPr/>
        <p:txBody>
          <a:bodyPr>
            <a:normAutofit/>
          </a:bodyPr>
          <a:lstStyle/>
          <a:p>
            <a:pPr algn="just"/>
            <a:r>
              <a:rPr lang="en-US" dirty="0"/>
              <a:t>“</a:t>
            </a:r>
            <a:r>
              <a:rPr lang="sq-AL" dirty="0">
                <a:solidFill>
                  <a:schemeClr val="tx1"/>
                </a:solidFill>
              </a:rPr>
              <a:t>Interpretimi pajtues” </a:t>
            </a:r>
            <a:r>
              <a:rPr lang="en-US" dirty="0" err="1">
                <a:solidFill>
                  <a:schemeClr val="tx1"/>
                </a:solidFill>
              </a:rPr>
              <a:t>si</a:t>
            </a:r>
            <a:r>
              <a:rPr lang="en-US" dirty="0">
                <a:solidFill>
                  <a:schemeClr val="tx1"/>
                </a:solidFill>
              </a:rPr>
              <a:t> </a:t>
            </a:r>
            <a:r>
              <a:rPr lang="sq-AL" dirty="0">
                <a:solidFill>
                  <a:schemeClr val="tx1"/>
                </a:solidFill>
              </a:rPr>
              <a:t>doktrinë e cila shihet si shembull i mosndërhyrjes në mënyrë të panevojshme të Gjykatës Kushtetuese, dhe nënkupton shfrytëzimin e të gjithë mekanizmave për të shmangur shfuqizimin e një ligji. </a:t>
            </a:r>
            <a:endParaRPr lang="en-US" dirty="0">
              <a:solidFill>
                <a:schemeClr val="tx1"/>
              </a:solidFill>
            </a:endParaRPr>
          </a:p>
          <a:p>
            <a:pPr algn="just"/>
            <a:r>
              <a:rPr lang="sq-AL" dirty="0">
                <a:solidFill>
                  <a:schemeClr val="tx1"/>
                </a:solidFill>
              </a:rPr>
              <a:t>Ushtrimi i interpretimit pajtues është në përputhje me karakterin </a:t>
            </a:r>
            <a:r>
              <a:rPr lang="sq-AL" dirty="0" err="1">
                <a:solidFill>
                  <a:schemeClr val="tx1"/>
                </a:solidFill>
              </a:rPr>
              <a:t>subsidiar</a:t>
            </a:r>
            <a:r>
              <a:rPr lang="sq-AL" dirty="0">
                <a:solidFill>
                  <a:schemeClr val="tx1"/>
                </a:solidFill>
              </a:rPr>
              <a:t> të kontrollit kushtetues. Kjo do të thotë se gjykata duhet të niset nga </a:t>
            </a:r>
            <a:r>
              <a:rPr lang="sq-AL" dirty="0" err="1">
                <a:solidFill>
                  <a:schemeClr val="tx1"/>
                </a:solidFill>
              </a:rPr>
              <a:t>prezumimi</a:t>
            </a:r>
            <a:r>
              <a:rPr lang="sq-AL" dirty="0">
                <a:solidFill>
                  <a:schemeClr val="tx1"/>
                </a:solidFill>
              </a:rPr>
              <a:t> i një interpretimi </a:t>
            </a:r>
            <a:r>
              <a:rPr lang="sq-AL" i="1" dirty="0">
                <a:solidFill>
                  <a:schemeClr val="tx1"/>
                </a:solidFill>
              </a:rPr>
              <a:t>favor </a:t>
            </a:r>
            <a:r>
              <a:rPr lang="sq-AL" i="1" dirty="0" err="1">
                <a:solidFill>
                  <a:schemeClr val="tx1"/>
                </a:solidFill>
              </a:rPr>
              <a:t>legis</a:t>
            </a:r>
            <a:r>
              <a:rPr lang="sq-AL" i="1" dirty="0">
                <a:solidFill>
                  <a:schemeClr val="tx1"/>
                </a:solidFill>
              </a:rPr>
              <a:t> </a:t>
            </a:r>
            <a:r>
              <a:rPr lang="sq-AL" dirty="0">
                <a:solidFill>
                  <a:schemeClr val="tx1"/>
                </a:solidFill>
              </a:rPr>
              <a:t>dhe se shfuqizimi i ligjit është një mjet </a:t>
            </a:r>
            <a:r>
              <a:rPr lang="sq-AL" i="1" dirty="0" err="1">
                <a:solidFill>
                  <a:schemeClr val="tx1"/>
                </a:solidFill>
              </a:rPr>
              <a:t>extrema</a:t>
            </a:r>
            <a:r>
              <a:rPr lang="sq-AL" i="1" dirty="0">
                <a:solidFill>
                  <a:schemeClr val="tx1"/>
                </a:solidFill>
              </a:rPr>
              <a:t> </a:t>
            </a:r>
            <a:r>
              <a:rPr lang="sq-AL" i="1" dirty="0" err="1">
                <a:solidFill>
                  <a:schemeClr val="tx1"/>
                </a:solidFill>
              </a:rPr>
              <a:t>ratio</a:t>
            </a:r>
            <a:r>
              <a:rPr lang="sq-AL" i="1" dirty="0">
                <a:solidFill>
                  <a:schemeClr val="tx1"/>
                </a:solidFill>
              </a:rPr>
              <a:t>. </a:t>
            </a:r>
            <a:endParaRPr lang="en-US" i="1" dirty="0">
              <a:solidFill>
                <a:schemeClr val="tx1"/>
              </a:solidFill>
            </a:endParaRPr>
          </a:p>
          <a:p>
            <a:pPr algn="just"/>
            <a:r>
              <a:rPr lang="sq-AL" dirty="0">
                <a:solidFill>
                  <a:schemeClr val="tx1"/>
                </a:solidFill>
              </a:rPr>
              <a:t>Arsyeja e ushtrimit të interpretimit pajtues është se vullneti i ligjvënësit për arsye të vetë funksionimit të sistemit kushtetues duhet të ruhet sa më shumë që të jetë e mundur. </a:t>
            </a:r>
            <a:endParaRPr lang="en-US" dirty="0">
              <a:solidFill>
                <a:schemeClr val="tx1"/>
              </a:solidFill>
            </a:endParaRPr>
          </a:p>
        </p:txBody>
      </p:sp>
    </p:spTree>
    <p:extLst>
      <p:ext uri="{BB962C8B-B14F-4D97-AF65-F5344CB8AC3E}">
        <p14:creationId xmlns:p14="http://schemas.microsoft.com/office/powerpoint/2010/main" val="4860187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180012-B6BF-4953-BFC4-A7638DB96338}"/>
              </a:ext>
            </a:extLst>
          </p:cNvPr>
          <p:cNvSpPr>
            <a:spLocks noGrp="1"/>
          </p:cNvSpPr>
          <p:nvPr>
            <p:ph type="title"/>
          </p:nvPr>
        </p:nvSpPr>
        <p:spPr>
          <a:xfrm>
            <a:off x="2592925" y="624110"/>
            <a:ext cx="8911687" cy="912459"/>
          </a:xfrm>
        </p:spPr>
        <p:txBody>
          <a:bodyPr/>
          <a:lstStyle/>
          <a:p>
            <a:r>
              <a:rPr lang="en-US" dirty="0" err="1"/>
              <a:t>Interpretimi</a:t>
            </a:r>
            <a:r>
              <a:rPr lang="en-US" dirty="0"/>
              <a:t> </a:t>
            </a:r>
            <a:r>
              <a:rPr lang="en-US" dirty="0" err="1"/>
              <a:t>pajtues</a:t>
            </a:r>
            <a:endParaRPr lang="en-US" dirty="0"/>
          </a:p>
        </p:txBody>
      </p:sp>
      <p:sp>
        <p:nvSpPr>
          <p:cNvPr id="3" name="Content Placeholder 2">
            <a:extLst>
              <a:ext uri="{FF2B5EF4-FFF2-40B4-BE49-F238E27FC236}">
                <a16:creationId xmlns:a16="http://schemas.microsoft.com/office/drawing/2014/main" id="{C9D3E0D9-C6EE-4119-8443-1876E942E091}"/>
              </a:ext>
            </a:extLst>
          </p:cNvPr>
          <p:cNvSpPr>
            <a:spLocks noGrp="1"/>
          </p:cNvSpPr>
          <p:nvPr>
            <p:ph idx="1"/>
          </p:nvPr>
        </p:nvSpPr>
        <p:spPr>
          <a:xfrm>
            <a:off x="1926482" y="1828800"/>
            <a:ext cx="9432212" cy="4090812"/>
          </a:xfrm>
        </p:spPr>
        <p:txBody>
          <a:bodyPr>
            <a:normAutofit fontScale="92500" lnSpcReduction="10000"/>
          </a:bodyPr>
          <a:lstStyle/>
          <a:p>
            <a:pPr algn="just"/>
            <a:r>
              <a:rPr lang="en-US" dirty="0"/>
              <a:t>G</a:t>
            </a:r>
            <a:r>
              <a:rPr lang="sq-AL" dirty="0">
                <a:solidFill>
                  <a:schemeClr val="tx1"/>
                </a:solidFill>
              </a:rPr>
              <a:t>jyqtari ka eksploruar të gjithë opsionet e mundshme për interpretimin e ligjit në përputhje me Kushtetutën dhe ka arritur në konkluzionin se diçka e tillë nuk ka qenë e mundur. </a:t>
            </a:r>
            <a:endParaRPr lang="en-US" dirty="0">
              <a:solidFill>
                <a:schemeClr val="tx1"/>
              </a:solidFill>
            </a:endParaRPr>
          </a:p>
          <a:p>
            <a:pPr algn="just"/>
            <a:r>
              <a:rPr lang="en-US" dirty="0" err="1">
                <a:solidFill>
                  <a:schemeClr val="tx1"/>
                </a:solidFill>
              </a:rPr>
              <a:t>Komisioni</a:t>
            </a:r>
            <a:r>
              <a:rPr lang="en-US" dirty="0">
                <a:solidFill>
                  <a:schemeClr val="tx1"/>
                </a:solidFill>
              </a:rPr>
              <a:t> I </a:t>
            </a:r>
            <a:r>
              <a:rPr lang="en-US" dirty="0" err="1">
                <a:solidFill>
                  <a:schemeClr val="tx1"/>
                </a:solidFill>
              </a:rPr>
              <a:t>Venecias</a:t>
            </a:r>
            <a:r>
              <a:rPr lang="en-US" dirty="0">
                <a:solidFill>
                  <a:schemeClr val="tx1"/>
                </a:solidFill>
              </a:rPr>
              <a:t> ka </a:t>
            </a:r>
            <a:r>
              <a:rPr lang="en-US" dirty="0" err="1">
                <a:solidFill>
                  <a:schemeClr val="tx1"/>
                </a:solidFill>
              </a:rPr>
              <a:t>thelsuar</a:t>
            </a:r>
            <a:r>
              <a:rPr lang="en-US" dirty="0">
                <a:solidFill>
                  <a:schemeClr val="tx1"/>
                </a:solidFill>
              </a:rPr>
              <a:t> </a:t>
            </a:r>
            <a:r>
              <a:rPr lang="en-US" dirty="0" err="1">
                <a:solidFill>
                  <a:schemeClr val="tx1"/>
                </a:solidFill>
              </a:rPr>
              <a:t>nevojen</a:t>
            </a:r>
            <a:r>
              <a:rPr lang="en-US" dirty="0">
                <a:solidFill>
                  <a:schemeClr val="tx1"/>
                </a:solidFill>
              </a:rPr>
              <a:t> </a:t>
            </a:r>
            <a:r>
              <a:rPr lang="en-US" dirty="0" err="1">
                <a:solidFill>
                  <a:schemeClr val="tx1"/>
                </a:solidFill>
              </a:rPr>
              <a:t>qe</a:t>
            </a:r>
            <a:r>
              <a:rPr lang="en-US" dirty="0">
                <a:solidFill>
                  <a:schemeClr val="tx1"/>
                </a:solidFill>
              </a:rPr>
              <a:t> </a:t>
            </a:r>
            <a:r>
              <a:rPr lang="en-US" dirty="0" err="1">
                <a:solidFill>
                  <a:schemeClr val="tx1"/>
                </a:solidFill>
              </a:rPr>
              <a:t>gjykatat</a:t>
            </a:r>
            <a:r>
              <a:rPr lang="en-US" dirty="0">
                <a:solidFill>
                  <a:schemeClr val="tx1"/>
                </a:solidFill>
              </a:rPr>
              <a:t> e </a:t>
            </a:r>
            <a:r>
              <a:rPr lang="en-US" dirty="0" err="1">
                <a:solidFill>
                  <a:schemeClr val="tx1"/>
                </a:solidFill>
              </a:rPr>
              <a:t>zakonshme</a:t>
            </a:r>
            <a:r>
              <a:rPr lang="en-US" dirty="0">
                <a:solidFill>
                  <a:schemeClr val="tx1"/>
                </a:solidFill>
              </a:rPr>
              <a:t> </a:t>
            </a:r>
            <a:r>
              <a:rPr lang="en-US" dirty="0" err="1">
                <a:solidFill>
                  <a:schemeClr val="tx1"/>
                </a:solidFill>
              </a:rPr>
              <a:t>te</a:t>
            </a:r>
            <a:r>
              <a:rPr lang="en-US" dirty="0">
                <a:solidFill>
                  <a:schemeClr val="tx1"/>
                </a:solidFill>
              </a:rPr>
              <a:t> </a:t>
            </a:r>
            <a:r>
              <a:rPr lang="en-US" dirty="0" err="1">
                <a:solidFill>
                  <a:schemeClr val="tx1"/>
                </a:solidFill>
              </a:rPr>
              <a:t>respektojne</a:t>
            </a:r>
            <a:r>
              <a:rPr lang="en-US" dirty="0">
                <a:solidFill>
                  <a:schemeClr val="tx1"/>
                </a:solidFill>
              </a:rPr>
              <a:t> </a:t>
            </a:r>
            <a:r>
              <a:rPr lang="en-US" dirty="0" err="1">
                <a:solidFill>
                  <a:schemeClr val="tx1"/>
                </a:solidFill>
              </a:rPr>
              <a:t>vendimet</a:t>
            </a:r>
            <a:r>
              <a:rPr lang="en-US" dirty="0">
                <a:solidFill>
                  <a:schemeClr val="tx1"/>
                </a:solidFill>
              </a:rPr>
              <a:t> e GJK ne </a:t>
            </a:r>
            <a:r>
              <a:rPr lang="en-US" dirty="0" err="1">
                <a:solidFill>
                  <a:schemeClr val="tx1"/>
                </a:solidFill>
              </a:rPr>
              <a:t>vendimarrjen</a:t>
            </a:r>
            <a:r>
              <a:rPr lang="en-US" dirty="0">
                <a:solidFill>
                  <a:schemeClr val="tx1"/>
                </a:solidFill>
              </a:rPr>
              <a:t> e </a:t>
            </a:r>
            <a:r>
              <a:rPr lang="en-US" dirty="0" err="1">
                <a:solidFill>
                  <a:schemeClr val="tx1"/>
                </a:solidFill>
              </a:rPr>
              <a:t>tyre</a:t>
            </a:r>
            <a:r>
              <a:rPr lang="en-US" dirty="0">
                <a:solidFill>
                  <a:schemeClr val="tx1"/>
                </a:solidFill>
              </a:rPr>
              <a:t> </a:t>
            </a:r>
            <a:r>
              <a:rPr lang="en-US" dirty="0" err="1">
                <a:solidFill>
                  <a:schemeClr val="tx1"/>
                </a:solidFill>
              </a:rPr>
              <a:t>nepermjet</a:t>
            </a:r>
            <a:r>
              <a:rPr lang="en-US" dirty="0">
                <a:solidFill>
                  <a:schemeClr val="tx1"/>
                </a:solidFill>
              </a:rPr>
              <a:t> </a:t>
            </a:r>
            <a:r>
              <a:rPr lang="en-US" dirty="0" err="1">
                <a:solidFill>
                  <a:schemeClr val="tx1"/>
                </a:solidFill>
              </a:rPr>
              <a:t>interpretimit</a:t>
            </a:r>
            <a:r>
              <a:rPr lang="en-US" dirty="0">
                <a:solidFill>
                  <a:schemeClr val="tx1"/>
                </a:solidFill>
              </a:rPr>
              <a:t> </a:t>
            </a:r>
            <a:r>
              <a:rPr lang="en-US" dirty="0" err="1">
                <a:solidFill>
                  <a:schemeClr val="tx1"/>
                </a:solidFill>
              </a:rPr>
              <a:t>te</a:t>
            </a:r>
            <a:r>
              <a:rPr lang="en-US" dirty="0">
                <a:solidFill>
                  <a:schemeClr val="tx1"/>
                </a:solidFill>
              </a:rPr>
              <a:t> </a:t>
            </a:r>
            <a:r>
              <a:rPr lang="en-US" dirty="0" err="1">
                <a:solidFill>
                  <a:schemeClr val="tx1"/>
                </a:solidFill>
              </a:rPr>
              <a:t>normave</a:t>
            </a:r>
            <a:r>
              <a:rPr lang="en-US" dirty="0">
                <a:solidFill>
                  <a:schemeClr val="tx1"/>
                </a:solidFill>
              </a:rPr>
              <a:t> ne </a:t>
            </a:r>
            <a:r>
              <a:rPr lang="en-US" dirty="0" err="1">
                <a:solidFill>
                  <a:schemeClr val="tx1"/>
                </a:solidFill>
              </a:rPr>
              <a:t>perputhje</a:t>
            </a:r>
            <a:r>
              <a:rPr lang="en-US" dirty="0">
                <a:solidFill>
                  <a:schemeClr val="tx1"/>
                </a:solidFill>
              </a:rPr>
              <a:t> me to.</a:t>
            </a:r>
          </a:p>
          <a:p>
            <a:pPr algn="just"/>
            <a:r>
              <a:rPr lang="en-US" dirty="0">
                <a:solidFill>
                  <a:schemeClr val="tx1"/>
                </a:solidFill>
              </a:rPr>
              <a:t>L</a:t>
            </a:r>
            <a:r>
              <a:rPr lang="sq-AL" dirty="0" err="1">
                <a:solidFill>
                  <a:schemeClr val="tx1"/>
                </a:solidFill>
              </a:rPr>
              <a:t>igjet</a:t>
            </a:r>
            <a:r>
              <a:rPr lang="sq-AL" dirty="0">
                <a:solidFill>
                  <a:schemeClr val="tx1"/>
                </a:solidFill>
              </a:rPr>
              <a:t> nuk deklarohen si antikushtetues sepse atyre mund t’u jepet një interpretim antikushtetues, por sepse është e pamundur që t’u jepet një interpretim kushtetues. </a:t>
            </a:r>
            <a:endParaRPr lang="en-US" dirty="0">
              <a:solidFill>
                <a:schemeClr val="tx1"/>
              </a:solidFill>
            </a:endParaRPr>
          </a:p>
          <a:p>
            <a:pPr algn="just"/>
            <a:r>
              <a:rPr lang="sq-AL" dirty="0">
                <a:solidFill>
                  <a:schemeClr val="tx1"/>
                </a:solidFill>
              </a:rPr>
              <a:t>Kjo nuk cenon funksionin parësor të Gjykatës Kushtetuese, por krijon një terren për shpërndarje në mënyrë kapilare të detyrimit të zbatimit të Kushtetutës nga zbatuesit e saj, veçanërisht gjyqtarët.</a:t>
            </a:r>
            <a:endParaRPr lang="en-US" dirty="0">
              <a:solidFill>
                <a:schemeClr val="tx1"/>
              </a:solidFill>
            </a:endParaRPr>
          </a:p>
          <a:p>
            <a:pPr algn="just"/>
            <a:r>
              <a:rPr lang="sq-AL" dirty="0">
                <a:solidFill>
                  <a:schemeClr val="tx1"/>
                </a:solidFill>
              </a:rPr>
              <a:t>Nën termin “interpretim pajtues” përfshihen situata e probleme të ndryshme, subjekte të ndryshme, ashtu edhe parametra të ndryshëm me të cilin duhet të jetë në pajtim teksti ligjor: Kushtetuta, e drejta ndërkombëtare dhe ajo </a:t>
            </a:r>
            <a:r>
              <a:rPr lang="sq-AL" i="1" dirty="0" err="1">
                <a:solidFill>
                  <a:schemeClr val="tx1"/>
                </a:solidFill>
              </a:rPr>
              <a:t>komunitare</a:t>
            </a:r>
            <a:r>
              <a:rPr lang="sq-AL" i="1" dirty="0">
                <a:solidFill>
                  <a:schemeClr val="tx1"/>
                </a:solidFill>
              </a:rPr>
              <a:t>. </a:t>
            </a:r>
            <a:endParaRPr lang="en-US" i="1" dirty="0">
              <a:solidFill>
                <a:schemeClr val="tx1"/>
              </a:solidFill>
            </a:endParaRPr>
          </a:p>
          <a:p>
            <a:endParaRPr lang="en-US" dirty="0"/>
          </a:p>
        </p:txBody>
      </p:sp>
    </p:spTree>
    <p:extLst>
      <p:ext uri="{BB962C8B-B14F-4D97-AF65-F5344CB8AC3E}">
        <p14:creationId xmlns:p14="http://schemas.microsoft.com/office/powerpoint/2010/main" val="27666102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6E9831-A63D-4E8E-B5B8-50CB5F07640E}"/>
              </a:ext>
            </a:extLst>
          </p:cNvPr>
          <p:cNvSpPr>
            <a:spLocks noGrp="1"/>
          </p:cNvSpPr>
          <p:nvPr>
            <p:ph type="title"/>
          </p:nvPr>
        </p:nvSpPr>
        <p:spPr/>
        <p:txBody>
          <a:bodyPr>
            <a:normAutofit fontScale="90000"/>
          </a:bodyPr>
          <a:lstStyle/>
          <a:p>
            <a:r>
              <a:rPr lang="en-US" dirty="0" err="1"/>
              <a:t>Funksioni</a:t>
            </a:r>
            <a:r>
              <a:rPr lang="en-US" dirty="0"/>
              <a:t> </a:t>
            </a:r>
            <a:r>
              <a:rPr lang="en-US" dirty="0" err="1"/>
              <a:t>i</a:t>
            </a:r>
            <a:r>
              <a:rPr lang="en-US" dirty="0"/>
              <a:t> </a:t>
            </a:r>
            <a:r>
              <a:rPr lang="sq-AL" dirty="0"/>
              <a:t>Gjykatë</a:t>
            </a:r>
            <a:r>
              <a:rPr lang="en-US" dirty="0"/>
              <a:t>s</a:t>
            </a:r>
            <a:r>
              <a:rPr lang="sq-AL" dirty="0"/>
              <a:t> </a:t>
            </a:r>
            <a:r>
              <a:rPr lang="en-US" dirty="0"/>
              <a:t>s</a:t>
            </a:r>
            <a:r>
              <a:rPr lang="sq-AL" dirty="0"/>
              <a:t>ë</a:t>
            </a:r>
            <a:r>
              <a:rPr lang="en-US" dirty="0"/>
              <a:t> </a:t>
            </a:r>
            <a:r>
              <a:rPr lang="en-US" dirty="0" err="1"/>
              <a:t>Lart</a:t>
            </a:r>
            <a:r>
              <a:rPr lang="sq-AL" dirty="0"/>
              <a:t>ë</a:t>
            </a:r>
            <a:r>
              <a:rPr lang="en-US" dirty="0"/>
              <a:t> </a:t>
            </a:r>
            <a:r>
              <a:rPr lang="en-US" dirty="0" err="1"/>
              <a:t>dhe</a:t>
            </a:r>
            <a:r>
              <a:rPr lang="en-US" dirty="0"/>
              <a:t> </a:t>
            </a:r>
            <a:r>
              <a:rPr lang="en-US" dirty="0" err="1"/>
              <a:t>Gjykates</a:t>
            </a:r>
            <a:r>
              <a:rPr lang="en-US" dirty="0"/>
              <a:t> </a:t>
            </a:r>
            <a:r>
              <a:rPr lang="en-US" dirty="0" err="1"/>
              <a:t>Kushtetuese</a:t>
            </a:r>
            <a:br>
              <a:rPr lang="en-US" dirty="0"/>
            </a:br>
            <a:endParaRPr lang="en-US" dirty="0"/>
          </a:p>
        </p:txBody>
      </p:sp>
      <p:sp>
        <p:nvSpPr>
          <p:cNvPr id="3" name="Content Placeholder 2">
            <a:extLst>
              <a:ext uri="{FF2B5EF4-FFF2-40B4-BE49-F238E27FC236}">
                <a16:creationId xmlns:a16="http://schemas.microsoft.com/office/drawing/2014/main" id="{611BE2D6-0FD9-4F0B-AF43-02EC7ACEF6A8}"/>
              </a:ext>
            </a:extLst>
          </p:cNvPr>
          <p:cNvSpPr>
            <a:spLocks noGrp="1"/>
          </p:cNvSpPr>
          <p:nvPr>
            <p:ph idx="1"/>
          </p:nvPr>
        </p:nvSpPr>
        <p:spPr/>
        <p:txBody>
          <a:bodyPr/>
          <a:lstStyle/>
          <a:p>
            <a:pPr algn="just"/>
            <a:r>
              <a:rPr lang="en-US" dirty="0"/>
              <a:t>GJL B</a:t>
            </a:r>
            <a:r>
              <a:rPr lang="sq-AL" dirty="0"/>
              <a:t>ë</a:t>
            </a:r>
            <a:r>
              <a:rPr lang="en-US" dirty="0"/>
              <a:t>n</a:t>
            </a:r>
            <a:r>
              <a:rPr lang="sq-AL" dirty="0"/>
              <a:t> interpretimin përfundimtar normës ligjore deri në kufijtë e pajtueshmërisë së saj me Kushtetutën, ose për të identifikuar brenda së drejtës çdo normë që do të ishte e aftë të zgjidhte çështjen konkrete duke respektuar parimet dhe të drejtat themelore të individit.</a:t>
            </a:r>
            <a:endParaRPr lang="en-US" dirty="0"/>
          </a:p>
          <a:p>
            <a:pPr algn="just"/>
            <a:endParaRPr lang="en-US" dirty="0"/>
          </a:p>
          <a:p>
            <a:r>
              <a:rPr lang="en-US" dirty="0" err="1"/>
              <a:t>Vendimet</a:t>
            </a:r>
            <a:r>
              <a:rPr lang="en-US" dirty="0"/>
              <a:t> e GJK ne </a:t>
            </a:r>
            <a:r>
              <a:rPr lang="en-US" dirty="0" err="1"/>
              <a:t>kontrollin</a:t>
            </a:r>
            <a:r>
              <a:rPr lang="en-US" dirty="0"/>
              <a:t> incidental jane </a:t>
            </a:r>
            <a:r>
              <a:rPr lang="en-US" dirty="0" err="1"/>
              <a:t>te</a:t>
            </a:r>
            <a:r>
              <a:rPr lang="en-US" dirty="0"/>
              <a:t> </a:t>
            </a:r>
            <a:r>
              <a:rPr lang="en-US" dirty="0" err="1"/>
              <a:t>rendesishme</a:t>
            </a:r>
            <a:r>
              <a:rPr lang="en-US" dirty="0"/>
              <a:t> jo </a:t>
            </a:r>
            <a:r>
              <a:rPr lang="en-US" dirty="0" err="1"/>
              <a:t>vetem</a:t>
            </a:r>
            <a:r>
              <a:rPr lang="en-US" dirty="0"/>
              <a:t> </a:t>
            </a:r>
            <a:r>
              <a:rPr lang="en-US" dirty="0" err="1"/>
              <a:t>kur</a:t>
            </a:r>
            <a:r>
              <a:rPr lang="en-US" dirty="0"/>
              <a:t> </a:t>
            </a:r>
            <a:r>
              <a:rPr lang="en-US" dirty="0" err="1"/>
              <a:t>ajo</a:t>
            </a:r>
            <a:r>
              <a:rPr lang="en-US" dirty="0"/>
              <a:t> </a:t>
            </a:r>
            <a:r>
              <a:rPr lang="en-US" dirty="0" err="1"/>
              <a:t>pranon</a:t>
            </a:r>
            <a:r>
              <a:rPr lang="en-US" dirty="0"/>
              <a:t> </a:t>
            </a:r>
            <a:r>
              <a:rPr lang="en-US" dirty="0" err="1"/>
              <a:t>kerkesat</a:t>
            </a:r>
            <a:r>
              <a:rPr lang="en-US" dirty="0"/>
              <a:t> por </a:t>
            </a:r>
            <a:r>
              <a:rPr lang="en-US" dirty="0" err="1"/>
              <a:t>edhe</a:t>
            </a:r>
            <a:r>
              <a:rPr lang="en-US" dirty="0"/>
              <a:t> </a:t>
            </a:r>
            <a:r>
              <a:rPr lang="en-US" dirty="0" err="1"/>
              <a:t>kur</a:t>
            </a:r>
            <a:r>
              <a:rPr lang="en-US" dirty="0"/>
              <a:t> I </a:t>
            </a:r>
            <a:r>
              <a:rPr lang="en-US" dirty="0" err="1"/>
              <a:t>rrezon</a:t>
            </a:r>
            <a:r>
              <a:rPr lang="en-US" dirty="0"/>
              <a:t> </a:t>
            </a:r>
            <a:r>
              <a:rPr lang="en-US" dirty="0" err="1"/>
              <a:t>ato</a:t>
            </a:r>
            <a:r>
              <a:rPr lang="en-US" dirty="0"/>
              <a:t> </a:t>
            </a:r>
            <a:r>
              <a:rPr lang="en-US" dirty="0" err="1"/>
              <a:t>pasi</a:t>
            </a:r>
            <a:r>
              <a:rPr lang="en-US" dirty="0"/>
              <a:t> </a:t>
            </a:r>
            <a:r>
              <a:rPr lang="en-US" dirty="0" err="1"/>
              <a:t>edhe</a:t>
            </a:r>
            <a:r>
              <a:rPr lang="en-US" dirty="0"/>
              <a:t> ne keto </a:t>
            </a:r>
            <a:r>
              <a:rPr lang="en-US" dirty="0" err="1"/>
              <a:t>raste</a:t>
            </a:r>
            <a:r>
              <a:rPr lang="en-US" dirty="0"/>
              <a:t> GJK </a:t>
            </a:r>
            <a:r>
              <a:rPr lang="en-US" dirty="0" err="1"/>
              <a:t>lejon</a:t>
            </a:r>
            <a:r>
              <a:rPr lang="en-US" dirty="0"/>
              <a:t> </a:t>
            </a:r>
            <a:r>
              <a:rPr lang="en-US" dirty="0" err="1"/>
              <a:t>gjyqtarin</a:t>
            </a:r>
            <a:r>
              <a:rPr lang="en-US" dirty="0"/>
              <a:t> e </a:t>
            </a:r>
            <a:r>
              <a:rPr lang="en-US" dirty="0" err="1"/>
              <a:t>zakonshem</a:t>
            </a:r>
            <a:r>
              <a:rPr lang="en-US" dirty="0"/>
              <a:t> </a:t>
            </a:r>
            <a:r>
              <a:rPr lang="en-US" dirty="0" err="1"/>
              <a:t>te</a:t>
            </a:r>
            <a:r>
              <a:rPr lang="en-US" dirty="0"/>
              <a:t> </a:t>
            </a:r>
            <a:r>
              <a:rPr lang="en-US" dirty="0" err="1"/>
              <a:t>interpretoje</a:t>
            </a:r>
            <a:r>
              <a:rPr lang="en-US" dirty="0"/>
              <a:t> </a:t>
            </a:r>
            <a:r>
              <a:rPr lang="en-US" dirty="0" err="1"/>
              <a:t>normen</a:t>
            </a:r>
            <a:r>
              <a:rPr lang="en-US" dirty="0"/>
              <a:t> </a:t>
            </a:r>
            <a:r>
              <a:rPr lang="en-US" dirty="0" err="1"/>
              <a:t>ligjore</a:t>
            </a:r>
            <a:r>
              <a:rPr lang="en-US" dirty="0"/>
              <a:t> ne </a:t>
            </a:r>
            <a:r>
              <a:rPr lang="en-US" dirty="0" err="1"/>
              <a:t>perputhje</a:t>
            </a:r>
            <a:r>
              <a:rPr lang="en-US" dirty="0"/>
              <a:t> me </a:t>
            </a:r>
            <a:r>
              <a:rPr lang="en-US" dirty="0" err="1"/>
              <a:t>Kushtetuten</a:t>
            </a:r>
            <a:r>
              <a:rPr lang="en-US" dirty="0"/>
              <a:t> duke </a:t>
            </a:r>
            <a:r>
              <a:rPr lang="en-US" dirty="0" err="1"/>
              <a:t>identifikuar</a:t>
            </a:r>
            <a:r>
              <a:rPr lang="en-US" dirty="0"/>
              <a:t> </a:t>
            </a:r>
            <a:r>
              <a:rPr lang="en-US" dirty="0" err="1"/>
              <a:t>cdo</a:t>
            </a:r>
            <a:r>
              <a:rPr lang="en-US" dirty="0"/>
              <a:t> </a:t>
            </a:r>
            <a:r>
              <a:rPr lang="en-US" dirty="0" err="1"/>
              <a:t>interpretim</a:t>
            </a:r>
            <a:r>
              <a:rPr lang="en-US" dirty="0"/>
              <a:t> </a:t>
            </a:r>
            <a:r>
              <a:rPr lang="en-US" dirty="0" err="1"/>
              <a:t>te</a:t>
            </a:r>
            <a:r>
              <a:rPr lang="en-US" dirty="0"/>
              <a:t> </a:t>
            </a:r>
            <a:r>
              <a:rPr lang="en-US" dirty="0" err="1"/>
              <a:t>mundshem</a:t>
            </a:r>
            <a:r>
              <a:rPr lang="en-US" dirty="0"/>
              <a:t> ne </a:t>
            </a:r>
            <a:r>
              <a:rPr lang="en-US" dirty="0" err="1"/>
              <a:t>frymen</a:t>
            </a:r>
            <a:r>
              <a:rPr lang="en-US" dirty="0"/>
              <a:t> e </a:t>
            </a:r>
            <a:r>
              <a:rPr lang="en-US" dirty="0" err="1"/>
              <a:t>saj</a:t>
            </a:r>
            <a:r>
              <a:rPr lang="en-US" dirty="0"/>
              <a:t>.</a:t>
            </a:r>
          </a:p>
        </p:txBody>
      </p:sp>
    </p:spTree>
    <p:extLst>
      <p:ext uri="{BB962C8B-B14F-4D97-AF65-F5344CB8AC3E}">
        <p14:creationId xmlns:p14="http://schemas.microsoft.com/office/powerpoint/2010/main" val="3648706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B4954-2B3C-4A19-B7FD-1DC222CC428A}"/>
              </a:ext>
            </a:extLst>
          </p:cNvPr>
          <p:cNvSpPr>
            <a:spLocks noGrp="1"/>
          </p:cNvSpPr>
          <p:nvPr>
            <p:ph type="title"/>
          </p:nvPr>
        </p:nvSpPr>
        <p:spPr/>
        <p:txBody>
          <a:bodyPr>
            <a:normAutofit fontScale="90000"/>
          </a:bodyPr>
          <a:lstStyle/>
          <a:p>
            <a:r>
              <a:rPr lang="sq-AL" b="1" dirty="0"/>
              <a:t>Kriteri</a:t>
            </a:r>
            <a:r>
              <a:rPr lang="en-US" b="1" dirty="0"/>
              <a:t>:B</a:t>
            </a:r>
            <a:r>
              <a:rPr lang="sq-AL" b="1" dirty="0"/>
              <a:t>ërj</a:t>
            </a:r>
            <a:r>
              <a:rPr lang="en-US" b="1" dirty="0"/>
              <a:t>a e </a:t>
            </a:r>
            <a:r>
              <a:rPr lang="sq-AL" b="1" dirty="0"/>
              <a:t>të gjitha përpjekjeve për ta dispozitën në përputhje me Kushtetutën</a:t>
            </a:r>
            <a:endParaRPr lang="en-US" dirty="0"/>
          </a:p>
        </p:txBody>
      </p:sp>
      <p:sp>
        <p:nvSpPr>
          <p:cNvPr id="3" name="Content Placeholder 2">
            <a:extLst>
              <a:ext uri="{FF2B5EF4-FFF2-40B4-BE49-F238E27FC236}">
                <a16:creationId xmlns:a16="http://schemas.microsoft.com/office/drawing/2014/main" id="{414A637D-D52B-4D8C-BDF9-E41C5488523E}"/>
              </a:ext>
            </a:extLst>
          </p:cNvPr>
          <p:cNvSpPr>
            <a:spLocks noGrp="1"/>
          </p:cNvSpPr>
          <p:nvPr>
            <p:ph idx="1"/>
          </p:nvPr>
        </p:nvSpPr>
        <p:spPr>
          <a:xfrm>
            <a:off x="2589212" y="1894840"/>
            <a:ext cx="8915400" cy="4006222"/>
          </a:xfrm>
        </p:spPr>
        <p:txBody>
          <a:bodyPr>
            <a:normAutofit lnSpcReduction="10000"/>
          </a:bodyPr>
          <a:lstStyle/>
          <a:p>
            <a:r>
              <a:rPr lang="sq-AL" b="1" dirty="0"/>
              <a:t>(i) </a:t>
            </a:r>
            <a:r>
              <a:rPr lang="sq-AL" dirty="0"/>
              <a:t>në vlerësimin e kushtetutshmërisë së ligjeve, gjykata duhet të niset nga prezumimi i pajtueshmërisë së tyre me Kushtetutën; </a:t>
            </a:r>
            <a:endParaRPr lang="en-US" dirty="0"/>
          </a:p>
          <a:p>
            <a:r>
              <a:rPr lang="sq-AL" b="1" dirty="0"/>
              <a:t>(ii) </a:t>
            </a:r>
            <a:r>
              <a:rPr lang="sq-AL" dirty="0"/>
              <a:t>për zgjidhjet ligjore të aplikuara duhet të ketë argumente pse shkelin normat dhe vlerat kushtetuese, </a:t>
            </a:r>
            <a:endParaRPr lang="en-US" dirty="0"/>
          </a:p>
          <a:p>
            <a:r>
              <a:rPr lang="sq-AL" b="1" dirty="0"/>
              <a:t>(iii) </a:t>
            </a:r>
            <a:r>
              <a:rPr lang="sq-AL" dirty="0"/>
              <a:t>interpretimi pajtues është i mundur kur një ligj apo dispozitë ligjore mund të interpretohet në më shumë se një mënyrë, njëra nga të cilat është në pajtim me Kushtetutën; </a:t>
            </a:r>
            <a:endParaRPr lang="en-US" dirty="0"/>
          </a:p>
          <a:p>
            <a:r>
              <a:rPr lang="sq-AL" b="1" dirty="0"/>
              <a:t>(iv) </a:t>
            </a:r>
            <a:r>
              <a:rPr lang="sq-AL" dirty="0"/>
              <a:t>metoda e interpretimit pajtues kërkon efektet kushtetuese të rezultateve të ndryshme dhe përzgjedh rezultatin që është në pajtim me vlerat kushtetuese, duke marrë parasysh këtu të drejtat themelore të individëve</a:t>
            </a:r>
            <a:endParaRPr lang="en-US" dirty="0"/>
          </a:p>
          <a:p>
            <a:pPr marL="0" indent="0">
              <a:buNone/>
            </a:pPr>
            <a:r>
              <a:rPr lang="en-US" b="1" u="sng" dirty="0" err="1"/>
              <a:t>Shenim</a:t>
            </a:r>
            <a:r>
              <a:rPr lang="en-US" dirty="0"/>
              <a:t>: </a:t>
            </a:r>
            <a:r>
              <a:rPr lang="en-US" b="1" i="1" dirty="0" err="1"/>
              <a:t>Nuk</a:t>
            </a:r>
            <a:r>
              <a:rPr lang="en-US" b="1" i="1" dirty="0"/>
              <a:t> </a:t>
            </a:r>
            <a:r>
              <a:rPr lang="en-US" b="1" i="1" dirty="0" err="1"/>
              <a:t>mjafton</a:t>
            </a:r>
            <a:r>
              <a:rPr lang="en-US" b="1" i="1" dirty="0"/>
              <a:t> </a:t>
            </a:r>
            <a:r>
              <a:rPr lang="en-US" b="1" i="1" dirty="0" err="1"/>
              <a:t>qe</a:t>
            </a:r>
            <a:r>
              <a:rPr lang="en-US" b="1" i="1" dirty="0"/>
              <a:t> </a:t>
            </a:r>
            <a:r>
              <a:rPr lang="en-US" b="1" i="1" dirty="0" err="1"/>
              <a:t>gjyqtari</a:t>
            </a:r>
            <a:r>
              <a:rPr lang="en-US" b="1" i="1" dirty="0"/>
              <a:t> </a:t>
            </a:r>
            <a:r>
              <a:rPr lang="en-US" b="1" i="1" dirty="0" err="1"/>
              <a:t>te</a:t>
            </a:r>
            <a:r>
              <a:rPr lang="en-US" b="1" i="1" dirty="0"/>
              <a:t> </a:t>
            </a:r>
            <a:r>
              <a:rPr lang="en-US" b="1" i="1" dirty="0" err="1"/>
              <a:t>ngreje</a:t>
            </a:r>
            <a:r>
              <a:rPr lang="en-US" b="1" i="1" dirty="0"/>
              <a:t> </a:t>
            </a:r>
            <a:r>
              <a:rPr lang="en-US" b="1" i="1" dirty="0" err="1"/>
              <a:t>dyshime</a:t>
            </a:r>
            <a:r>
              <a:rPr lang="en-US" b="1" i="1" dirty="0"/>
              <a:t>, por </a:t>
            </a:r>
            <a:r>
              <a:rPr lang="en-US" b="1" i="1" dirty="0" err="1"/>
              <a:t>dyshimet</a:t>
            </a:r>
            <a:r>
              <a:rPr lang="en-US" b="1" i="1" dirty="0"/>
              <a:t> </a:t>
            </a:r>
            <a:r>
              <a:rPr lang="en-US" b="1" i="1" dirty="0" err="1"/>
              <a:t>te</a:t>
            </a:r>
            <a:r>
              <a:rPr lang="en-US" b="1" i="1" dirty="0"/>
              <a:t> </a:t>
            </a:r>
            <a:r>
              <a:rPr lang="en-US" b="1" i="1" dirty="0" err="1"/>
              <a:t>bazohen</a:t>
            </a:r>
            <a:r>
              <a:rPr lang="en-US" b="1" i="1" dirty="0"/>
              <a:t> ne </a:t>
            </a:r>
            <a:r>
              <a:rPr lang="en-US" b="1" i="1" dirty="0" err="1"/>
              <a:t>rezultatin</a:t>
            </a:r>
            <a:r>
              <a:rPr lang="en-US" b="1" i="1" dirty="0"/>
              <a:t> negative </a:t>
            </a:r>
            <a:r>
              <a:rPr lang="en-US" b="1" i="1" dirty="0" err="1"/>
              <a:t>te</a:t>
            </a:r>
            <a:r>
              <a:rPr lang="en-US" b="1" i="1" dirty="0"/>
              <a:t> </a:t>
            </a:r>
            <a:r>
              <a:rPr lang="en-US" b="1" i="1" dirty="0" err="1"/>
              <a:t>kerkimit</a:t>
            </a:r>
            <a:r>
              <a:rPr lang="en-US" b="1" i="1" dirty="0"/>
              <a:t>. </a:t>
            </a:r>
          </a:p>
        </p:txBody>
      </p:sp>
    </p:spTree>
    <p:extLst>
      <p:ext uri="{BB962C8B-B14F-4D97-AF65-F5344CB8AC3E}">
        <p14:creationId xmlns:p14="http://schemas.microsoft.com/office/powerpoint/2010/main" val="20631800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03268-0CFA-4D84-9628-BC95A44D97CF}"/>
              </a:ext>
            </a:extLst>
          </p:cNvPr>
          <p:cNvSpPr>
            <a:spLocks noGrp="1"/>
          </p:cNvSpPr>
          <p:nvPr>
            <p:ph type="title"/>
          </p:nvPr>
        </p:nvSpPr>
        <p:spPr/>
        <p:txBody>
          <a:bodyPr/>
          <a:lstStyle/>
          <a:p>
            <a:r>
              <a:rPr lang="en-US" dirty="0" err="1"/>
              <a:t>Rasti</a:t>
            </a:r>
            <a:r>
              <a:rPr lang="en-US" dirty="0"/>
              <a:t> </a:t>
            </a:r>
            <a:r>
              <a:rPr lang="en-US" dirty="0" err="1"/>
              <a:t>Xheraj</a:t>
            </a:r>
            <a:endParaRPr lang="en-US" dirty="0"/>
          </a:p>
        </p:txBody>
      </p:sp>
      <p:sp>
        <p:nvSpPr>
          <p:cNvPr id="3" name="Content Placeholder 2">
            <a:extLst>
              <a:ext uri="{FF2B5EF4-FFF2-40B4-BE49-F238E27FC236}">
                <a16:creationId xmlns:a16="http://schemas.microsoft.com/office/drawing/2014/main" id="{EDE57FE1-B9B2-4B8A-811B-6AD785FB91D5}"/>
              </a:ext>
            </a:extLst>
          </p:cNvPr>
          <p:cNvSpPr>
            <a:spLocks noGrp="1"/>
          </p:cNvSpPr>
          <p:nvPr>
            <p:ph idx="1"/>
          </p:nvPr>
        </p:nvSpPr>
        <p:spPr>
          <a:xfrm>
            <a:off x="1397479" y="1362974"/>
            <a:ext cx="10107133" cy="5012658"/>
          </a:xfrm>
        </p:spPr>
        <p:txBody>
          <a:bodyPr>
            <a:normAutofit fontScale="77500" lnSpcReduction="20000"/>
          </a:bodyPr>
          <a:lstStyle/>
          <a:p>
            <a:pPr algn="just"/>
            <a:r>
              <a:rPr lang="sq-AL" dirty="0">
                <a:solidFill>
                  <a:schemeClr val="tx1"/>
                </a:solidFill>
              </a:rPr>
              <a:t>GJEDNJ-</a:t>
            </a:r>
            <a:r>
              <a:rPr lang="en-US" dirty="0">
                <a:solidFill>
                  <a:schemeClr val="tx1"/>
                </a:solidFill>
              </a:rPr>
              <a:t>ja ka </a:t>
            </a:r>
            <a:r>
              <a:rPr lang="en-US" dirty="0" err="1">
                <a:solidFill>
                  <a:schemeClr val="tx1"/>
                </a:solidFill>
              </a:rPr>
              <a:t>gjetur</a:t>
            </a:r>
            <a:r>
              <a:rPr lang="en-US" dirty="0">
                <a:solidFill>
                  <a:schemeClr val="tx1"/>
                </a:solidFill>
              </a:rPr>
              <a:t> </a:t>
            </a:r>
            <a:r>
              <a:rPr lang="en-US" dirty="0" err="1">
                <a:solidFill>
                  <a:schemeClr val="tx1"/>
                </a:solidFill>
              </a:rPr>
              <a:t>shkelje</a:t>
            </a:r>
            <a:r>
              <a:rPr lang="en-US" dirty="0">
                <a:solidFill>
                  <a:schemeClr val="tx1"/>
                </a:solidFill>
              </a:rPr>
              <a:t> n</a:t>
            </a:r>
            <a:r>
              <a:rPr lang="sq-AL" dirty="0">
                <a:solidFill>
                  <a:schemeClr val="tx1"/>
                </a:solidFill>
              </a:rPr>
              <a:t>ë </a:t>
            </a:r>
            <a:r>
              <a:rPr lang="en-US" dirty="0" err="1">
                <a:solidFill>
                  <a:schemeClr val="tx1"/>
                </a:solidFill>
              </a:rPr>
              <a:t>procesin</a:t>
            </a:r>
            <a:r>
              <a:rPr lang="en-US" dirty="0">
                <a:solidFill>
                  <a:schemeClr val="tx1"/>
                </a:solidFill>
              </a:rPr>
              <a:t> penal </a:t>
            </a:r>
            <a:r>
              <a:rPr lang="en-US" dirty="0" err="1">
                <a:solidFill>
                  <a:schemeClr val="tx1"/>
                </a:solidFill>
              </a:rPr>
              <a:t>ndaj</a:t>
            </a:r>
            <a:r>
              <a:rPr lang="en-US" dirty="0">
                <a:solidFill>
                  <a:schemeClr val="tx1"/>
                </a:solidFill>
              </a:rPr>
              <a:t> k</a:t>
            </a:r>
            <a:r>
              <a:rPr lang="sq-AL" dirty="0">
                <a:solidFill>
                  <a:schemeClr val="tx1"/>
                </a:solidFill>
              </a:rPr>
              <a:t>ë</a:t>
            </a:r>
            <a:r>
              <a:rPr lang="en-US" dirty="0" err="1">
                <a:solidFill>
                  <a:schemeClr val="tx1"/>
                </a:solidFill>
              </a:rPr>
              <a:t>rkuesit</a:t>
            </a:r>
            <a:r>
              <a:rPr lang="en-US" dirty="0">
                <a:solidFill>
                  <a:schemeClr val="tx1"/>
                </a:solidFill>
              </a:rPr>
              <a:t>, duke </a:t>
            </a:r>
            <a:r>
              <a:rPr lang="en-US" dirty="0" err="1">
                <a:solidFill>
                  <a:schemeClr val="tx1"/>
                </a:solidFill>
              </a:rPr>
              <a:t>vler</a:t>
            </a:r>
            <a:r>
              <a:rPr lang="sq-AL" dirty="0">
                <a:solidFill>
                  <a:schemeClr val="tx1"/>
                </a:solidFill>
              </a:rPr>
              <a:t>ë</a:t>
            </a:r>
            <a:r>
              <a:rPr lang="en-US" dirty="0" err="1">
                <a:solidFill>
                  <a:schemeClr val="tx1"/>
                </a:solidFill>
              </a:rPr>
              <a:t>suar</a:t>
            </a:r>
            <a:r>
              <a:rPr lang="en-US" dirty="0">
                <a:solidFill>
                  <a:schemeClr val="tx1"/>
                </a:solidFill>
              </a:rPr>
              <a:t> se </a:t>
            </a:r>
            <a:r>
              <a:rPr lang="sq-AL" dirty="0">
                <a:solidFill>
                  <a:schemeClr val="tx1"/>
                </a:solidFill>
              </a:rPr>
              <a:t>mënyra e duhur për rivënien në vend të të drejtës së shkelur do të ishte rikonfirmimi nga autoritetet përkatëse i vendimit të 14 dhjetorit 1998, ku është vendosur pranimi i kërkesës dhe pushimi i çështjes, sepse ai nuk e ka kryer veprën penale</a:t>
            </a:r>
            <a:r>
              <a:rPr lang="en-US" dirty="0">
                <a:solidFill>
                  <a:schemeClr val="tx1"/>
                </a:solidFill>
              </a:rPr>
              <a:t>.</a:t>
            </a:r>
          </a:p>
          <a:p>
            <a:pPr marL="0" indent="0" algn="just">
              <a:buNone/>
            </a:pPr>
            <a:endParaRPr lang="en-US" dirty="0">
              <a:solidFill>
                <a:schemeClr val="tx1"/>
              </a:solidFill>
            </a:endParaRPr>
          </a:p>
          <a:p>
            <a:pPr algn="just"/>
            <a:r>
              <a:rPr lang="sq-AL" dirty="0">
                <a:solidFill>
                  <a:schemeClr val="tx1"/>
                </a:solidFill>
              </a:rPr>
              <a:t>Pas dhënies së vendimit nga GJEDNJ-ja, Mbledhja e Gjyqtarëve të Gjykatës Kushtetuese</a:t>
            </a:r>
            <a:r>
              <a:rPr lang="en-US" dirty="0">
                <a:solidFill>
                  <a:schemeClr val="tx1"/>
                </a:solidFill>
              </a:rPr>
              <a:t> (</a:t>
            </a:r>
            <a:r>
              <a:rPr lang="en-US" b="1" u="sng" dirty="0">
                <a:solidFill>
                  <a:schemeClr val="tx1"/>
                </a:solidFill>
              </a:rPr>
              <a:t>v</a:t>
            </a:r>
            <a:r>
              <a:rPr lang="sq-AL" b="1" u="sng" dirty="0" err="1">
                <a:solidFill>
                  <a:schemeClr val="tx1"/>
                </a:solidFill>
              </a:rPr>
              <a:t>endimi</a:t>
            </a:r>
            <a:r>
              <a:rPr lang="sq-AL" b="1" u="sng" dirty="0">
                <a:solidFill>
                  <a:schemeClr val="tx1"/>
                </a:solidFill>
              </a:rPr>
              <a:t> nr.</a:t>
            </a:r>
            <a:r>
              <a:rPr lang="en-US" b="1" u="sng" dirty="0">
                <a:solidFill>
                  <a:schemeClr val="tx1"/>
                </a:solidFill>
              </a:rPr>
              <a:t> </a:t>
            </a:r>
            <a:r>
              <a:rPr lang="sq-AL" b="1" u="sng" dirty="0">
                <a:solidFill>
                  <a:schemeClr val="tx1"/>
                </a:solidFill>
              </a:rPr>
              <a:t>22</a:t>
            </a:r>
            <a:r>
              <a:rPr lang="en-US" b="1" u="sng" dirty="0">
                <a:solidFill>
                  <a:schemeClr val="tx1"/>
                </a:solidFill>
              </a:rPr>
              <a:t>/2</a:t>
            </a:r>
            <a:r>
              <a:rPr lang="sq-AL" b="1" u="sng" dirty="0">
                <a:solidFill>
                  <a:schemeClr val="tx1"/>
                </a:solidFill>
              </a:rPr>
              <a:t>010</a:t>
            </a:r>
            <a:r>
              <a:rPr lang="en-US" b="1" u="sng" dirty="0">
                <a:solidFill>
                  <a:schemeClr val="tx1"/>
                </a:solidFill>
              </a:rPr>
              <a:t>)</a:t>
            </a:r>
            <a:r>
              <a:rPr lang="sq-AL" dirty="0">
                <a:solidFill>
                  <a:schemeClr val="tx1"/>
                </a:solidFill>
              </a:rPr>
              <a:t> vendosi </a:t>
            </a:r>
            <a:r>
              <a:rPr lang="sq-AL" dirty="0" err="1">
                <a:solidFill>
                  <a:schemeClr val="tx1"/>
                </a:solidFill>
              </a:rPr>
              <a:t>moskalimin</a:t>
            </a:r>
            <a:r>
              <a:rPr lang="sq-AL" dirty="0">
                <a:solidFill>
                  <a:schemeClr val="tx1"/>
                </a:solidFill>
              </a:rPr>
              <a:t> </a:t>
            </a:r>
            <a:r>
              <a:rPr lang="en-US" dirty="0">
                <a:solidFill>
                  <a:schemeClr val="tx1"/>
                </a:solidFill>
              </a:rPr>
              <a:t>e k</a:t>
            </a:r>
            <a:r>
              <a:rPr lang="sq-AL" dirty="0">
                <a:solidFill>
                  <a:schemeClr val="tx1"/>
                </a:solidFill>
              </a:rPr>
              <a:t>ë</a:t>
            </a:r>
            <a:r>
              <a:rPr lang="en-US" dirty="0" err="1">
                <a:solidFill>
                  <a:schemeClr val="tx1"/>
                </a:solidFill>
              </a:rPr>
              <a:t>rkes</a:t>
            </a:r>
            <a:r>
              <a:rPr lang="sq-AL" dirty="0">
                <a:solidFill>
                  <a:schemeClr val="tx1"/>
                </a:solidFill>
              </a:rPr>
              <a:t>ë</a:t>
            </a:r>
            <a:r>
              <a:rPr lang="en-US" dirty="0">
                <a:solidFill>
                  <a:schemeClr val="tx1"/>
                </a:solidFill>
              </a:rPr>
              <a:t>s </a:t>
            </a:r>
            <a:r>
              <a:rPr lang="en-US" dirty="0" err="1">
                <a:solidFill>
                  <a:schemeClr val="tx1"/>
                </a:solidFill>
              </a:rPr>
              <a:t>s</a:t>
            </a:r>
            <a:r>
              <a:rPr lang="sq-AL" dirty="0">
                <a:solidFill>
                  <a:schemeClr val="tx1"/>
                </a:solidFill>
              </a:rPr>
              <a:t>ë</a:t>
            </a:r>
            <a:r>
              <a:rPr lang="en-US" dirty="0">
                <a:solidFill>
                  <a:schemeClr val="tx1"/>
                </a:solidFill>
              </a:rPr>
              <a:t> k</a:t>
            </a:r>
            <a:r>
              <a:rPr lang="sq-AL" dirty="0">
                <a:solidFill>
                  <a:schemeClr val="tx1"/>
                </a:solidFill>
              </a:rPr>
              <a:t>ë</a:t>
            </a:r>
            <a:r>
              <a:rPr lang="en-US" dirty="0" err="1">
                <a:solidFill>
                  <a:schemeClr val="tx1"/>
                </a:solidFill>
              </a:rPr>
              <a:t>rkuesit</a:t>
            </a:r>
            <a:r>
              <a:rPr lang="en-US" dirty="0">
                <a:solidFill>
                  <a:schemeClr val="tx1"/>
                </a:solidFill>
              </a:rPr>
              <a:t> </a:t>
            </a:r>
            <a:r>
              <a:rPr lang="sq-AL" dirty="0">
                <a:solidFill>
                  <a:schemeClr val="tx1"/>
                </a:solidFill>
              </a:rPr>
              <a:t>për shqyrtim në seancë plenare</a:t>
            </a:r>
            <a:r>
              <a:rPr lang="en-US" dirty="0">
                <a:solidFill>
                  <a:schemeClr val="tx1"/>
                </a:solidFill>
              </a:rPr>
              <a:t>. </a:t>
            </a:r>
            <a:r>
              <a:rPr lang="en-US" dirty="0" err="1">
                <a:solidFill>
                  <a:schemeClr val="tx1"/>
                </a:solidFill>
              </a:rPr>
              <a:t>Ajo</a:t>
            </a:r>
            <a:r>
              <a:rPr lang="en-US" dirty="0">
                <a:solidFill>
                  <a:schemeClr val="tx1"/>
                </a:solidFill>
              </a:rPr>
              <a:t> </a:t>
            </a:r>
            <a:r>
              <a:rPr lang="en-US" dirty="0" err="1">
                <a:solidFill>
                  <a:schemeClr val="tx1"/>
                </a:solidFill>
              </a:rPr>
              <a:t>vler</a:t>
            </a:r>
            <a:r>
              <a:rPr lang="sq-AL" dirty="0">
                <a:solidFill>
                  <a:schemeClr val="tx1"/>
                </a:solidFill>
              </a:rPr>
              <a:t>ë</a:t>
            </a:r>
            <a:r>
              <a:rPr lang="en-US" dirty="0" err="1">
                <a:solidFill>
                  <a:schemeClr val="tx1"/>
                </a:solidFill>
              </a:rPr>
              <a:t>soi</a:t>
            </a:r>
            <a:r>
              <a:rPr lang="en-US" dirty="0">
                <a:solidFill>
                  <a:schemeClr val="tx1"/>
                </a:solidFill>
              </a:rPr>
              <a:t> </a:t>
            </a:r>
            <a:r>
              <a:rPr lang="sq-AL" dirty="0">
                <a:solidFill>
                  <a:schemeClr val="tx1"/>
                </a:solidFill>
              </a:rPr>
              <a:t>se për t’u ekzekutuar ky vendim, duhet të ekzistojnë mjetet </a:t>
            </a:r>
            <a:r>
              <a:rPr lang="sq-AL" dirty="0" err="1">
                <a:solidFill>
                  <a:schemeClr val="tx1"/>
                </a:solidFill>
              </a:rPr>
              <a:t>proceduriale</a:t>
            </a:r>
            <a:r>
              <a:rPr lang="sq-AL" dirty="0">
                <a:solidFill>
                  <a:schemeClr val="tx1"/>
                </a:solidFill>
              </a:rPr>
              <a:t> në legjislacionin e brendshëm </a:t>
            </a:r>
            <a:r>
              <a:rPr lang="sq-AL" dirty="0" err="1">
                <a:solidFill>
                  <a:schemeClr val="tx1"/>
                </a:solidFill>
              </a:rPr>
              <a:t>procedurial</a:t>
            </a:r>
            <a:r>
              <a:rPr lang="sq-AL" dirty="0">
                <a:solidFill>
                  <a:schemeClr val="tx1"/>
                </a:solidFill>
              </a:rPr>
              <a:t> penal, të cilat aktualisht mungojnë. Për këtë arsye, Gjykata Kushtetuese e gjen me vend të theksojë domosdoshmërinë e plotësimit nga Kuvendi të boshllëkut ligjor për këtë problem të rëndësishëm.</a:t>
            </a:r>
            <a:r>
              <a:rPr lang="en-US" dirty="0">
                <a:solidFill>
                  <a:schemeClr val="tx1"/>
                </a:solidFill>
              </a:rPr>
              <a:t> </a:t>
            </a:r>
            <a:r>
              <a:rPr lang="sq-AL" dirty="0">
                <a:solidFill>
                  <a:schemeClr val="tx1"/>
                </a:solidFill>
              </a:rPr>
              <a:t>Veç kërkesës për plotësimin e legjislacionit edhe Gjykata e Lartë, si organi tek i cili është konstatuar shkelja nga Gjykata </a:t>
            </a:r>
            <a:r>
              <a:rPr lang="sq-AL" dirty="0" err="1">
                <a:solidFill>
                  <a:schemeClr val="tx1"/>
                </a:solidFill>
              </a:rPr>
              <a:t>Europiane</a:t>
            </a:r>
            <a:r>
              <a:rPr lang="sq-AL" dirty="0">
                <a:solidFill>
                  <a:schemeClr val="tx1"/>
                </a:solidFill>
              </a:rPr>
              <a:t>, duhet të gjejë zgjidhjen për të vënë në vend të drejtën e shkelur të kërkuesit duke aplikuar, nëse e çmon të nevojshme edhe analogjinë me zgjidhjen konkrete për këtë problem në Kodin e Procedurës Civile. </a:t>
            </a:r>
            <a:endParaRPr lang="en-US" dirty="0">
              <a:solidFill>
                <a:schemeClr val="tx1"/>
              </a:solidFill>
            </a:endParaRPr>
          </a:p>
          <a:p>
            <a:pPr algn="just"/>
            <a:r>
              <a:rPr lang="sq-AL" dirty="0">
                <a:solidFill>
                  <a:schemeClr val="tx1"/>
                </a:solidFill>
              </a:rPr>
              <a:t>Me vendimin nr. 00-2010-1042, datë 09.07.2010, Kolegji Penal i Gjykatës së Lartë, vendosi mospranimin e kërkesës për rishikimin e vendimit nr. 417, datë 20.06.2001 të Gjykatës së Lartë</a:t>
            </a:r>
            <a:r>
              <a:rPr lang="en-US" dirty="0">
                <a:solidFill>
                  <a:schemeClr val="tx1"/>
                </a:solidFill>
              </a:rPr>
              <a:t> </a:t>
            </a:r>
            <a:r>
              <a:rPr lang="en-US" dirty="0" err="1">
                <a:solidFill>
                  <a:schemeClr val="tx1"/>
                </a:solidFill>
              </a:rPr>
              <a:t>pasi</a:t>
            </a:r>
            <a:r>
              <a:rPr lang="en-US" dirty="0">
                <a:solidFill>
                  <a:schemeClr val="tx1"/>
                </a:solidFill>
              </a:rPr>
              <a:t> k</a:t>
            </a:r>
            <a:r>
              <a:rPr lang="sq-AL" dirty="0" err="1">
                <a:solidFill>
                  <a:schemeClr val="tx1"/>
                </a:solidFill>
              </a:rPr>
              <a:t>ërkesa</a:t>
            </a:r>
            <a:r>
              <a:rPr lang="sq-AL" dirty="0">
                <a:solidFill>
                  <a:schemeClr val="tx1"/>
                </a:solidFill>
              </a:rPr>
              <a:t> nuk përmban kushtet e parashikuara nga neni 450/a i KPP-së.</a:t>
            </a:r>
            <a:endParaRPr lang="en-US" dirty="0">
              <a:solidFill>
                <a:schemeClr val="tx1"/>
              </a:solidFill>
            </a:endParaRPr>
          </a:p>
          <a:p>
            <a:pPr algn="just"/>
            <a:r>
              <a:rPr lang="en-US" dirty="0" err="1">
                <a:solidFill>
                  <a:schemeClr val="tx1"/>
                </a:solidFill>
              </a:rPr>
              <a:t>Mbi</a:t>
            </a:r>
            <a:r>
              <a:rPr lang="en-US" dirty="0">
                <a:solidFill>
                  <a:schemeClr val="tx1"/>
                </a:solidFill>
              </a:rPr>
              <a:t> k</a:t>
            </a:r>
            <a:r>
              <a:rPr lang="sq-AL" dirty="0" err="1">
                <a:solidFill>
                  <a:schemeClr val="tx1"/>
                </a:solidFill>
              </a:rPr>
              <a:t>ërkesë</a:t>
            </a:r>
            <a:r>
              <a:rPr lang="en-US" dirty="0">
                <a:solidFill>
                  <a:schemeClr val="tx1"/>
                </a:solidFill>
              </a:rPr>
              <a:t>n e k</a:t>
            </a:r>
            <a:r>
              <a:rPr lang="sq-AL" dirty="0">
                <a:solidFill>
                  <a:schemeClr val="tx1"/>
                </a:solidFill>
              </a:rPr>
              <a:t>ë</a:t>
            </a:r>
            <a:r>
              <a:rPr lang="en-US" dirty="0" err="1">
                <a:solidFill>
                  <a:schemeClr val="tx1"/>
                </a:solidFill>
              </a:rPr>
              <a:t>rkuesit</a:t>
            </a:r>
            <a:r>
              <a:rPr lang="en-US" dirty="0">
                <a:solidFill>
                  <a:schemeClr val="tx1"/>
                </a:solidFill>
              </a:rPr>
              <a:t>, </a:t>
            </a:r>
            <a:r>
              <a:rPr lang="sq-AL" dirty="0" err="1">
                <a:solidFill>
                  <a:schemeClr val="tx1"/>
                </a:solidFill>
              </a:rPr>
              <a:t>Gjykat</a:t>
            </a:r>
            <a:r>
              <a:rPr lang="en-US" dirty="0">
                <a:solidFill>
                  <a:schemeClr val="tx1"/>
                </a:solidFill>
              </a:rPr>
              <a:t>a</a:t>
            </a:r>
            <a:r>
              <a:rPr lang="sq-AL" dirty="0">
                <a:solidFill>
                  <a:schemeClr val="tx1"/>
                </a:solidFill>
              </a:rPr>
              <a:t> Kushtetuese </a:t>
            </a:r>
            <a:r>
              <a:rPr lang="en-US" dirty="0">
                <a:solidFill>
                  <a:schemeClr val="tx1"/>
                </a:solidFill>
              </a:rPr>
              <a:t>(</a:t>
            </a:r>
            <a:r>
              <a:rPr lang="sq-AL" b="1" u="sng" dirty="0">
                <a:solidFill>
                  <a:schemeClr val="tx1"/>
                </a:solidFill>
              </a:rPr>
              <a:t>vendimi nr. 20, datë 01.06.2011</a:t>
            </a:r>
            <a:r>
              <a:rPr lang="en-US" b="1" u="sng" dirty="0">
                <a:solidFill>
                  <a:schemeClr val="tx1"/>
                </a:solidFill>
              </a:rPr>
              <a:t>)</a:t>
            </a:r>
            <a:r>
              <a:rPr lang="sq-AL" dirty="0">
                <a:solidFill>
                  <a:schemeClr val="tx1"/>
                </a:solidFill>
              </a:rPr>
              <a:t>, konstatoi se interpretimi i bërë nga Kolegji Penal i Gjykatës së Lartë është i gabuar dhe vjen në kundërshtim me nenet 122 e 124 të Kushtetutës si dhe me nenin 46 të KEDNJ-së. </a:t>
            </a:r>
            <a:r>
              <a:rPr lang="en-US" dirty="0">
                <a:solidFill>
                  <a:schemeClr val="tx1"/>
                </a:solidFill>
              </a:rPr>
              <a:t>D</a:t>
            </a:r>
            <a:r>
              <a:rPr lang="sq-AL" dirty="0" err="1">
                <a:solidFill>
                  <a:schemeClr val="tx1"/>
                </a:solidFill>
              </a:rPr>
              <a:t>uke</a:t>
            </a:r>
            <a:r>
              <a:rPr lang="sq-AL" dirty="0">
                <a:solidFill>
                  <a:schemeClr val="tx1"/>
                </a:solidFill>
              </a:rPr>
              <a:t> pasur parasysh edhe rolin qendror të Gjykatës së Lartë në sistemin tonë gjyqësor,  lipset që kjo gjykatë, në përputhje edhe me nenin 1 të Kodit të Procedurës Penale, të mos kufizohet vetëm në dispozitat e këtij Kodi, por të zbatojë drejtpërsëdrejti Kushtetutën dhe KEDNJ-në. Në kushtet kur nga GJEDNJ-ja janë konstatuar shkelje të së drejtës për një proces të rregullt ligjor ndaj kërkuesit, për shkak të kompetencës ekskluzive të GJEDNJ-së në këtë drejtim,  ky fakt nuk mund të vihet në diskutim. </a:t>
            </a:r>
            <a:r>
              <a:rPr lang="en-US" b="1" dirty="0">
                <a:solidFill>
                  <a:schemeClr val="tx1"/>
                </a:solidFill>
              </a:rPr>
              <a:t>P</a:t>
            </a:r>
            <a:r>
              <a:rPr lang="sq-AL" b="1" dirty="0">
                <a:solidFill>
                  <a:schemeClr val="tx1"/>
                </a:solidFill>
              </a:rPr>
              <a:t>ër sa i përket institutit të rishikimit nuk mund të pretendohet se vendimet, të cilave u referohet neni 450/1/a, janë vetëm ato të dhëna nga gjykatat e R</a:t>
            </a:r>
            <a:r>
              <a:rPr lang="en-US" b="1" dirty="0">
                <a:solidFill>
                  <a:schemeClr val="tx1"/>
                </a:solidFill>
              </a:rPr>
              <a:t>SH</a:t>
            </a:r>
            <a:r>
              <a:rPr lang="sq-AL" dirty="0">
                <a:solidFill>
                  <a:schemeClr val="tx1"/>
                </a:solidFill>
              </a:rPr>
              <a:t>, pasi neni 10 i KPP në mënyrë eksplicite detyron gjykatat që të zbatojnë dispozitat e marrëveshjeve ndërkombëtare në të cilat Republika e Shqipërisë është palë.”</a:t>
            </a:r>
            <a:endParaRPr lang="en-US" dirty="0"/>
          </a:p>
        </p:txBody>
      </p:sp>
    </p:spTree>
    <p:extLst>
      <p:ext uri="{BB962C8B-B14F-4D97-AF65-F5344CB8AC3E}">
        <p14:creationId xmlns:p14="http://schemas.microsoft.com/office/powerpoint/2010/main" val="34975198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B81AA-7BB4-4371-936E-49731FA9CA05}"/>
              </a:ext>
            </a:extLst>
          </p:cNvPr>
          <p:cNvSpPr>
            <a:spLocks noGrp="1"/>
          </p:cNvSpPr>
          <p:nvPr>
            <p:ph type="title"/>
          </p:nvPr>
        </p:nvSpPr>
        <p:spPr/>
        <p:txBody>
          <a:bodyPr/>
          <a:lstStyle/>
          <a:p>
            <a:r>
              <a:rPr lang="en-US" dirty="0" err="1"/>
              <a:t>Rasti</a:t>
            </a:r>
            <a:r>
              <a:rPr lang="en-US" dirty="0"/>
              <a:t> </a:t>
            </a:r>
            <a:r>
              <a:rPr lang="en-US" dirty="0" err="1"/>
              <a:t>Shkalla</a:t>
            </a:r>
            <a:endParaRPr lang="en-US" dirty="0"/>
          </a:p>
        </p:txBody>
      </p:sp>
      <p:sp>
        <p:nvSpPr>
          <p:cNvPr id="3" name="Content Placeholder 2">
            <a:extLst>
              <a:ext uri="{FF2B5EF4-FFF2-40B4-BE49-F238E27FC236}">
                <a16:creationId xmlns:a16="http://schemas.microsoft.com/office/drawing/2014/main" id="{EA5B0BC3-1A9C-4C54-B8B8-412EF15EDE39}"/>
              </a:ext>
            </a:extLst>
          </p:cNvPr>
          <p:cNvSpPr>
            <a:spLocks noGrp="1"/>
          </p:cNvSpPr>
          <p:nvPr>
            <p:ph idx="1"/>
          </p:nvPr>
        </p:nvSpPr>
        <p:spPr>
          <a:xfrm>
            <a:off x="1966823" y="1362974"/>
            <a:ext cx="9537789" cy="4976866"/>
          </a:xfrm>
        </p:spPr>
        <p:txBody>
          <a:bodyPr>
            <a:normAutofit fontScale="85000" lnSpcReduction="10000"/>
          </a:bodyPr>
          <a:lstStyle/>
          <a:p>
            <a:pPr algn="just"/>
            <a:r>
              <a:rPr lang="sq-AL" dirty="0">
                <a:solidFill>
                  <a:schemeClr val="tx1"/>
                </a:solidFill>
              </a:rPr>
              <a:t>Kërkuesi është gjykuar në mungesë dhe deklaruar fajtor për veprën penale të “vrasjes”</a:t>
            </a:r>
            <a:r>
              <a:rPr lang="en-US" dirty="0">
                <a:solidFill>
                  <a:schemeClr val="tx1"/>
                </a:solidFill>
              </a:rPr>
              <a:t> </a:t>
            </a:r>
            <a:r>
              <a:rPr lang="en-US" dirty="0" err="1">
                <a:solidFill>
                  <a:schemeClr val="tx1"/>
                </a:solidFill>
              </a:rPr>
              <a:t>dhe</a:t>
            </a:r>
            <a:r>
              <a:rPr lang="en-US" dirty="0">
                <a:solidFill>
                  <a:schemeClr val="tx1"/>
                </a:solidFill>
              </a:rPr>
              <a:t> </a:t>
            </a:r>
            <a:r>
              <a:rPr lang="sq-AL" dirty="0">
                <a:solidFill>
                  <a:schemeClr val="tx1"/>
                </a:solidFill>
              </a:rPr>
              <a:t>është dënuar me burgim të përjetshëm. Ndaj </a:t>
            </a:r>
            <a:r>
              <a:rPr lang="en-US" dirty="0" err="1">
                <a:solidFill>
                  <a:schemeClr val="tx1"/>
                </a:solidFill>
              </a:rPr>
              <a:t>vendimit</a:t>
            </a:r>
            <a:r>
              <a:rPr lang="en-US" dirty="0">
                <a:solidFill>
                  <a:schemeClr val="tx1"/>
                </a:solidFill>
              </a:rPr>
              <a:t> ka </a:t>
            </a:r>
            <a:r>
              <a:rPr lang="sq-AL" dirty="0">
                <a:solidFill>
                  <a:schemeClr val="tx1"/>
                </a:solidFill>
              </a:rPr>
              <a:t>paraqitur ankim mbrojtësi i caktuar nga familjarët e kërkuesit. Në vitin 2003 kërkuesi është dorëzuar pranë autoriteteve shqiptare</a:t>
            </a:r>
            <a:r>
              <a:rPr lang="en-US" dirty="0">
                <a:solidFill>
                  <a:schemeClr val="tx1"/>
                </a:solidFill>
              </a:rPr>
              <a:t> </a:t>
            </a:r>
            <a:r>
              <a:rPr lang="en-US" dirty="0" err="1">
                <a:solidFill>
                  <a:schemeClr val="tx1"/>
                </a:solidFill>
              </a:rPr>
              <a:t>dhe</a:t>
            </a:r>
            <a:r>
              <a:rPr lang="en-US" dirty="0">
                <a:solidFill>
                  <a:schemeClr val="tx1"/>
                </a:solidFill>
              </a:rPr>
              <a:t> </a:t>
            </a:r>
            <a:r>
              <a:rPr lang="sq-AL" dirty="0">
                <a:solidFill>
                  <a:schemeClr val="tx1"/>
                </a:solidFill>
              </a:rPr>
              <a:t>në vitin 2005 </a:t>
            </a:r>
            <a:r>
              <a:rPr lang="en-US" dirty="0">
                <a:solidFill>
                  <a:schemeClr val="tx1"/>
                </a:solidFill>
              </a:rPr>
              <a:t>ka</a:t>
            </a:r>
            <a:r>
              <a:rPr lang="sq-AL" dirty="0">
                <a:solidFill>
                  <a:schemeClr val="tx1"/>
                </a:solidFill>
              </a:rPr>
              <a:t> paraqitur kërkesë në Gjykatën Kushtetuese, </a:t>
            </a:r>
            <a:r>
              <a:rPr lang="en-US" dirty="0">
                <a:solidFill>
                  <a:schemeClr val="tx1"/>
                </a:solidFill>
              </a:rPr>
              <a:t>p</a:t>
            </a:r>
            <a:r>
              <a:rPr lang="sq-AL" dirty="0">
                <a:solidFill>
                  <a:schemeClr val="tx1"/>
                </a:solidFill>
              </a:rPr>
              <a:t>ë</a:t>
            </a:r>
            <a:r>
              <a:rPr lang="en-US" dirty="0">
                <a:solidFill>
                  <a:schemeClr val="tx1"/>
                </a:solidFill>
              </a:rPr>
              <a:t>r</a:t>
            </a:r>
            <a:r>
              <a:rPr lang="sq-AL" dirty="0">
                <a:solidFill>
                  <a:schemeClr val="tx1"/>
                </a:solidFill>
              </a:rPr>
              <a:t> procesi</a:t>
            </a:r>
            <a:r>
              <a:rPr lang="en-US" dirty="0">
                <a:solidFill>
                  <a:schemeClr val="tx1"/>
                </a:solidFill>
              </a:rPr>
              <a:t>n</a:t>
            </a:r>
            <a:r>
              <a:rPr lang="sq-AL" dirty="0">
                <a:solidFill>
                  <a:schemeClr val="tx1"/>
                </a:solidFill>
              </a:rPr>
              <a:t> penal të zhvilluar në mungesë (</a:t>
            </a:r>
            <a:r>
              <a:rPr lang="sq-AL" i="1" dirty="0">
                <a:solidFill>
                  <a:schemeClr val="tx1"/>
                </a:solidFill>
              </a:rPr>
              <a:t>in </a:t>
            </a:r>
            <a:r>
              <a:rPr lang="sq-AL" i="1" dirty="0" err="1">
                <a:solidFill>
                  <a:schemeClr val="tx1"/>
                </a:solidFill>
              </a:rPr>
              <a:t>absentia</a:t>
            </a:r>
            <a:r>
              <a:rPr lang="sq-AL" dirty="0">
                <a:solidFill>
                  <a:schemeClr val="tx1"/>
                </a:solidFill>
              </a:rPr>
              <a:t>). </a:t>
            </a:r>
            <a:endParaRPr lang="en-US" dirty="0">
              <a:solidFill>
                <a:schemeClr val="tx1"/>
              </a:solidFill>
            </a:endParaRPr>
          </a:p>
          <a:p>
            <a:pPr algn="just"/>
            <a:r>
              <a:rPr lang="sq-AL" b="1" u="sng" dirty="0">
                <a:solidFill>
                  <a:schemeClr val="tx1"/>
                </a:solidFill>
              </a:rPr>
              <a:t>Me vendimin nr. 10, datë 01.02.2005</a:t>
            </a:r>
            <a:r>
              <a:rPr lang="sq-AL" dirty="0">
                <a:solidFill>
                  <a:schemeClr val="tx1"/>
                </a:solidFill>
              </a:rPr>
              <a:t>, Gjykata Kushtetuese ka vendosur </a:t>
            </a:r>
            <a:r>
              <a:rPr lang="sq-AL" dirty="0" err="1">
                <a:solidFill>
                  <a:schemeClr val="tx1"/>
                </a:solidFill>
              </a:rPr>
              <a:t>moskalimin</a:t>
            </a:r>
            <a:r>
              <a:rPr lang="sq-AL" dirty="0">
                <a:solidFill>
                  <a:schemeClr val="tx1"/>
                </a:solidFill>
              </a:rPr>
              <a:t> e çështjes për shqyrtim në seancë plenare, si e paraqitur jashtë afatit ligjor 2-vjeçar.</a:t>
            </a:r>
            <a:endParaRPr lang="en-US" dirty="0">
              <a:solidFill>
                <a:schemeClr val="tx1"/>
              </a:solidFill>
            </a:endParaRPr>
          </a:p>
          <a:p>
            <a:pPr algn="just"/>
            <a:r>
              <a:rPr lang="en-US" dirty="0">
                <a:solidFill>
                  <a:schemeClr val="tx1"/>
                </a:solidFill>
              </a:rPr>
              <a:t>K</a:t>
            </a:r>
            <a:r>
              <a:rPr lang="sq-AL" dirty="0" err="1">
                <a:solidFill>
                  <a:schemeClr val="tx1"/>
                </a:solidFill>
              </a:rPr>
              <a:t>ërkuesi</a:t>
            </a:r>
            <a:r>
              <a:rPr lang="sq-AL" dirty="0">
                <a:solidFill>
                  <a:schemeClr val="tx1"/>
                </a:solidFill>
              </a:rPr>
              <a:t> ka paraqitur ankim në GJEDNJ, e cila me vendimin e datës 10.08.2011 ka pranuar ankimin dhe ka arritur në përfundimin se në procesin e zhvilluar ndaj tij ka pasur cenim të nenit 6/1 të Konventës në dy drejtime: </a:t>
            </a:r>
            <a:r>
              <a:rPr lang="en-US" dirty="0">
                <a:solidFill>
                  <a:schemeClr val="tx1"/>
                </a:solidFill>
              </a:rPr>
              <a:t> </a:t>
            </a:r>
            <a:r>
              <a:rPr lang="sq-AL" b="1" dirty="0">
                <a:solidFill>
                  <a:schemeClr val="tx1"/>
                </a:solidFill>
              </a:rPr>
              <a:t>për mohimin e pajustifikuar të së drejtës së </a:t>
            </a:r>
            <a:r>
              <a:rPr lang="sq-AL" b="1" dirty="0" err="1">
                <a:solidFill>
                  <a:schemeClr val="tx1"/>
                </a:solidFill>
              </a:rPr>
              <a:t>aksesit</a:t>
            </a:r>
            <a:r>
              <a:rPr lang="sq-AL" b="1" dirty="0">
                <a:solidFill>
                  <a:schemeClr val="tx1"/>
                </a:solidFill>
              </a:rPr>
              <a:t> në Gjykatën Kushtetuese;</a:t>
            </a:r>
            <a:r>
              <a:rPr lang="en-US" b="1" dirty="0">
                <a:solidFill>
                  <a:schemeClr val="tx1"/>
                </a:solidFill>
              </a:rPr>
              <a:t> </a:t>
            </a:r>
            <a:r>
              <a:rPr lang="sq-AL" b="1" dirty="0">
                <a:solidFill>
                  <a:schemeClr val="tx1"/>
                </a:solidFill>
              </a:rPr>
              <a:t>për parregullsinë e procedurave dhe dënimin e kërkuesit </a:t>
            </a:r>
            <a:r>
              <a:rPr lang="sq-AL" b="1" i="1" dirty="0">
                <a:solidFill>
                  <a:schemeClr val="tx1"/>
                </a:solidFill>
              </a:rPr>
              <a:t>in </a:t>
            </a:r>
            <a:r>
              <a:rPr lang="sq-AL" b="1" i="1" dirty="0" err="1">
                <a:solidFill>
                  <a:schemeClr val="tx1"/>
                </a:solidFill>
              </a:rPr>
              <a:t>absentia</a:t>
            </a:r>
            <a:r>
              <a:rPr lang="sq-AL" b="1" dirty="0">
                <a:solidFill>
                  <a:schemeClr val="tx1"/>
                </a:solidFill>
              </a:rPr>
              <a:t>. </a:t>
            </a:r>
            <a:endParaRPr lang="en-US" b="1" dirty="0">
              <a:solidFill>
                <a:schemeClr val="tx1"/>
              </a:solidFill>
            </a:endParaRPr>
          </a:p>
          <a:p>
            <a:pPr algn="just"/>
            <a:r>
              <a:rPr lang="sq-AL" dirty="0">
                <a:solidFill>
                  <a:schemeClr val="tx1"/>
                </a:solidFill>
              </a:rPr>
              <a:t>Në mbështetje të këtij vendimi kërkuesi </a:t>
            </a:r>
            <a:r>
              <a:rPr lang="en-US" dirty="0">
                <a:solidFill>
                  <a:schemeClr val="tx1"/>
                </a:solidFill>
              </a:rPr>
              <a:t>ka </a:t>
            </a:r>
            <a:r>
              <a:rPr lang="en-US" dirty="0" err="1">
                <a:solidFill>
                  <a:schemeClr val="tx1"/>
                </a:solidFill>
              </a:rPr>
              <a:t>paarqitur</a:t>
            </a:r>
            <a:r>
              <a:rPr lang="sq-AL" dirty="0">
                <a:solidFill>
                  <a:schemeClr val="tx1"/>
                </a:solidFill>
              </a:rPr>
              <a:t> kërkesë për rishikim Gjykatës së Lartë</a:t>
            </a:r>
            <a:r>
              <a:rPr lang="en-US" dirty="0">
                <a:solidFill>
                  <a:schemeClr val="tx1"/>
                </a:solidFill>
              </a:rPr>
              <a:t>, p</a:t>
            </a:r>
            <a:r>
              <a:rPr lang="sq-AL" dirty="0">
                <a:solidFill>
                  <a:schemeClr val="tx1"/>
                </a:solidFill>
              </a:rPr>
              <a:t>ë</a:t>
            </a:r>
            <a:r>
              <a:rPr lang="en-US" dirty="0">
                <a:solidFill>
                  <a:schemeClr val="tx1"/>
                </a:solidFill>
              </a:rPr>
              <a:t>r t</a:t>
            </a:r>
            <a:r>
              <a:rPr lang="sq-AL" dirty="0">
                <a:solidFill>
                  <a:schemeClr val="tx1"/>
                </a:solidFill>
              </a:rPr>
              <a:t>ë</a:t>
            </a:r>
            <a:r>
              <a:rPr lang="en-US" dirty="0">
                <a:solidFill>
                  <a:schemeClr val="tx1"/>
                </a:solidFill>
              </a:rPr>
              <a:t> </a:t>
            </a:r>
            <a:r>
              <a:rPr lang="en-US" dirty="0" err="1">
                <a:solidFill>
                  <a:schemeClr val="tx1"/>
                </a:solidFill>
              </a:rPr>
              <a:t>cil</a:t>
            </a:r>
            <a:r>
              <a:rPr lang="sq-AL" dirty="0">
                <a:solidFill>
                  <a:schemeClr val="tx1"/>
                </a:solidFill>
              </a:rPr>
              <a:t>ë</a:t>
            </a:r>
            <a:r>
              <a:rPr lang="en-US" dirty="0">
                <a:solidFill>
                  <a:schemeClr val="tx1"/>
                </a:solidFill>
              </a:rPr>
              <a:t>n </a:t>
            </a:r>
            <a:r>
              <a:rPr lang="sq-AL" dirty="0">
                <a:solidFill>
                  <a:schemeClr val="tx1"/>
                </a:solidFill>
              </a:rPr>
              <a:t>Kolegji Penal </a:t>
            </a:r>
            <a:r>
              <a:rPr lang="sq-AL" b="1" dirty="0">
                <a:solidFill>
                  <a:schemeClr val="tx1"/>
                </a:solidFill>
              </a:rPr>
              <a:t>ka vendosur mospranimin, me arsyetimin se GJEDNJ-ja ka gjetur shkelje në gjykimin kushtetues</a:t>
            </a:r>
            <a:r>
              <a:rPr lang="sq-AL" dirty="0">
                <a:solidFill>
                  <a:schemeClr val="tx1"/>
                </a:solidFill>
              </a:rPr>
              <a:t> dhe jo në gjykimin e zhvilluar në Gjykatën e Lartë</a:t>
            </a:r>
            <a:r>
              <a:rPr lang="en-US" dirty="0">
                <a:solidFill>
                  <a:schemeClr val="tx1"/>
                </a:solidFill>
              </a:rPr>
              <a:t>.</a:t>
            </a:r>
          </a:p>
          <a:p>
            <a:pPr algn="just"/>
            <a:r>
              <a:rPr lang="sq-AL" dirty="0">
                <a:solidFill>
                  <a:schemeClr val="tx1"/>
                </a:solidFill>
              </a:rPr>
              <a:t>Kërkuesi i është drejtuar Gjykatës Kushtetuese</a:t>
            </a:r>
            <a:r>
              <a:rPr lang="en-US" dirty="0">
                <a:solidFill>
                  <a:schemeClr val="tx1"/>
                </a:solidFill>
              </a:rPr>
              <a:t>. </a:t>
            </a:r>
            <a:r>
              <a:rPr lang="en-US" dirty="0" err="1">
                <a:solidFill>
                  <a:schemeClr val="tx1"/>
                </a:solidFill>
              </a:rPr>
              <a:t>Ajo</a:t>
            </a:r>
            <a:r>
              <a:rPr lang="en-US" dirty="0">
                <a:solidFill>
                  <a:schemeClr val="tx1"/>
                </a:solidFill>
              </a:rPr>
              <a:t> (</a:t>
            </a:r>
            <a:r>
              <a:rPr lang="sq-AL" b="1" dirty="0">
                <a:solidFill>
                  <a:schemeClr val="tx1"/>
                </a:solidFill>
              </a:rPr>
              <a:t>vendimi nr. 45, datë 01.11.2013</a:t>
            </a:r>
            <a:r>
              <a:rPr lang="en-US" b="1" dirty="0">
                <a:solidFill>
                  <a:schemeClr val="tx1"/>
                </a:solidFill>
              </a:rPr>
              <a:t>)</a:t>
            </a:r>
            <a:r>
              <a:rPr lang="sq-AL" dirty="0">
                <a:solidFill>
                  <a:schemeClr val="tx1"/>
                </a:solidFill>
              </a:rPr>
              <a:t> vlerësoi</a:t>
            </a:r>
            <a:r>
              <a:rPr lang="en-US" dirty="0">
                <a:solidFill>
                  <a:schemeClr val="tx1"/>
                </a:solidFill>
              </a:rPr>
              <a:t>, se k</a:t>
            </a:r>
            <a:r>
              <a:rPr lang="sq-AL" dirty="0" err="1">
                <a:solidFill>
                  <a:schemeClr val="tx1"/>
                </a:solidFill>
              </a:rPr>
              <a:t>ontrolli</a:t>
            </a:r>
            <a:r>
              <a:rPr lang="sq-AL" dirty="0">
                <a:solidFill>
                  <a:schemeClr val="tx1"/>
                </a:solidFill>
              </a:rPr>
              <a:t> i respektimit të standardeve kushtetuese për një proces të rregullt ligjor, është funksion edhe i gjykatave të zakonshme, për më tepër i Gjykatës së Lartë. Në kushtet kur shkeljet e të drejtës për një proces të rregullt ligjor janë konstatuar nga GJEDNJ-ja në procesin e zhvilluar në gjykatat e faktit, është kompetencë e Gjykatës së Lartë, edhe në kuptim të rolit të saj në sistemin tonë ligjor, që të marrë në shqyrtim dhe të mbajë një qëndrim të shprehur lidhur me pretendimin e kërkuesit për rishikimin e vendimeve penale që e kanë gjykuar dhe dënuar atë në mungesë.</a:t>
            </a:r>
            <a:endParaRPr lang="en-US" dirty="0"/>
          </a:p>
        </p:txBody>
      </p:sp>
    </p:spTree>
    <p:extLst>
      <p:ext uri="{BB962C8B-B14F-4D97-AF65-F5344CB8AC3E}">
        <p14:creationId xmlns:p14="http://schemas.microsoft.com/office/powerpoint/2010/main" val="3188156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A6BBCE-9414-4A5E-9907-4A9CF3BEDF31}"/>
              </a:ext>
            </a:extLst>
          </p:cNvPr>
          <p:cNvSpPr>
            <a:spLocks noGrp="1"/>
          </p:cNvSpPr>
          <p:nvPr>
            <p:ph type="title"/>
          </p:nvPr>
        </p:nvSpPr>
        <p:spPr/>
        <p:txBody>
          <a:bodyPr/>
          <a:lstStyle/>
          <a:p>
            <a:r>
              <a:rPr lang="en-US" dirty="0" err="1"/>
              <a:t>Rasti</a:t>
            </a:r>
            <a:r>
              <a:rPr lang="en-US" dirty="0"/>
              <a:t> </a:t>
            </a:r>
            <a:r>
              <a:rPr lang="en-US" dirty="0" err="1"/>
              <a:t>Pepkolaj</a:t>
            </a:r>
            <a:endParaRPr lang="en-US" dirty="0"/>
          </a:p>
        </p:txBody>
      </p:sp>
      <p:sp>
        <p:nvSpPr>
          <p:cNvPr id="3" name="Content Placeholder 2">
            <a:extLst>
              <a:ext uri="{FF2B5EF4-FFF2-40B4-BE49-F238E27FC236}">
                <a16:creationId xmlns:a16="http://schemas.microsoft.com/office/drawing/2014/main" id="{3C15AA79-E095-43A4-A614-8D7B27613761}"/>
              </a:ext>
            </a:extLst>
          </p:cNvPr>
          <p:cNvSpPr>
            <a:spLocks noGrp="1"/>
          </p:cNvSpPr>
          <p:nvPr>
            <p:ph idx="1"/>
          </p:nvPr>
        </p:nvSpPr>
        <p:spPr>
          <a:xfrm>
            <a:off x="2589212" y="1509623"/>
            <a:ext cx="8915400" cy="4881017"/>
          </a:xfrm>
        </p:spPr>
        <p:txBody>
          <a:bodyPr>
            <a:normAutofit fontScale="85000" lnSpcReduction="10000"/>
          </a:bodyPr>
          <a:lstStyle/>
          <a:p>
            <a:pPr algn="just"/>
            <a:r>
              <a:rPr lang="sq-AL" dirty="0">
                <a:solidFill>
                  <a:schemeClr val="tx1"/>
                </a:solidFill>
              </a:rPr>
              <a:t>Kërkuesi ka vënë në lëvizje procesin gjyqësor për kundërshtimin e vendimit të Prokurorisë së Rrethit Gjyqësor Tiranë, që ka vendosur </a:t>
            </a:r>
            <a:r>
              <a:rPr lang="sq-AL" dirty="0" err="1">
                <a:solidFill>
                  <a:schemeClr val="tx1"/>
                </a:solidFill>
              </a:rPr>
              <a:t>mosfillimin</a:t>
            </a:r>
            <a:r>
              <a:rPr lang="sq-AL" dirty="0">
                <a:solidFill>
                  <a:schemeClr val="tx1"/>
                </a:solidFill>
              </a:rPr>
              <a:t> e procedimit penal për kallëzimin e bërë prej tij ndaj një shtetasi tjetër për veprën penale “Mashtrimi”. Gjykatat e zakonshme kanë vendosur rrëzimin e kërkesës, kurse Kolegji Penal i Gjykatës së Lartë, bazuar në nenin 433 të KPP-së, ka vendosur mospranimin e rekursit, për arsye se ai nuk përmban nënshkrimin e mbrojtësit, sipas nenit 435/2 të KPP-së.</a:t>
            </a:r>
            <a:endParaRPr lang="en-US" dirty="0">
              <a:solidFill>
                <a:schemeClr val="tx1"/>
              </a:solidFill>
            </a:endParaRPr>
          </a:p>
          <a:p>
            <a:pPr algn="just"/>
            <a:r>
              <a:rPr lang="en-US" dirty="0" err="1">
                <a:solidFill>
                  <a:schemeClr val="tx1"/>
                </a:solidFill>
              </a:rPr>
              <a:t>Gjykata</a:t>
            </a:r>
            <a:r>
              <a:rPr lang="en-US" dirty="0">
                <a:solidFill>
                  <a:schemeClr val="tx1"/>
                </a:solidFill>
              </a:rPr>
              <a:t> </a:t>
            </a:r>
            <a:r>
              <a:rPr lang="en-US" dirty="0" err="1">
                <a:solidFill>
                  <a:schemeClr val="tx1"/>
                </a:solidFill>
              </a:rPr>
              <a:t>Kushtetuese</a:t>
            </a:r>
            <a:r>
              <a:rPr lang="en-US" dirty="0">
                <a:solidFill>
                  <a:schemeClr val="tx1"/>
                </a:solidFill>
              </a:rPr>
              <a:t> (</a:t>
            </a:r>
            <a:r>
              <a:rPr lang="sq-AL" b="1" u="sng" dirty="0">
                <a:solidFill>
                  <a:schemeClr val="tx1"/>
                </a:solidFill>
              </a:rPr>
              <a:t>vendimi nr. 21, datë 29.04.2013</a:t>
            </a:r>
            <a:r>
              <a:rPr lang="en-US" dirty="0">
                <a:solidFill>
                  <a:schemeClr val="tx1"/>
                </a:solidFill>
              </a:rPr>
              <a:t>)</a:t>
            </a:r>
            <a:r>
              <a:rPr lang="sq-AL" dirty="0">
                <a:solidFill>
                  <a:schemeClr val="tx1"/>
                </a:solidFill>
              </a:rPr>
              <a:t>, e shqyrtoi çështjen në këndvështrim të së drejtës së </a:t>
            </a:r>
            <a:r>
              <a:rPr lang="sq-AL" dirty="0" err="1">
                <a:solidFill>
                  <a:schemeClr val="tx1"/>
                </a:solidFill>
              </a:rPr>
              <a:t>aksesit</a:t>
            </a:r>
            <a:r>
              <a:rPr lang="sq-AL" dirty="0">
                <a:solidFill>
                  <a:schemeClr val="tx1"/>
                </a:solidFill>
              </a:rPr>
              <a:t> në gjykatë</a:t>
            </a:r>
            <a:r>
              <a:rPr lang="en-US" dirty="0">
                <a:solidFill>
                  <a:schemeClr val="tx1"/>
                </a:solidFill>
              </a:rPr>
              <a:t>, n</a:t>
            </a:r>
            <a:r>
              <a:rPr lang="sq-AL" dirty="0">
                <a:solidFill>
                  <a:schemeClr val="tx1"/>
                </a:solidFill>
              </a:rPr>
              <a:t>ë</a:t>
            </a:r>
            <a:r>
              <a:rPr lang="en-US" dirty="0">
                <a:solidFill>
                  <a:schemeClr val="tx1"/>
                </a:solidFill>
              </a:rPr>
              <a:t> </a:t>
            </a:r>
            <a:r>
              <a:rPr lang="en-US" dirty="0" err="1">
                <a:solidFill>
                  <a:schemeClr val="tx1"/>
                </a:solidFill>
              </a:rPr>
              <a:t>kuptim</a:t>
            </a:r>
            <a:r>
              <a:rPr lang="en-US" dirty="0">
                <a:solidFill>
                  <a:schemeClr val="tx1"/>
                </a:solidFill>
              </a:rPr>
              <a:t> t</a:t>
            </a:r>
            <a:r>
              <a:rPr lang="sq-AL" dirty="0">
                <a:solidFill>
                  <a:schemeClr val="tx1"/>
                </a:solidFill>
              </a:rPr>
              <a:t>ë</a:t>
            </a:r>
            <a:r>
              <a:rPr lang="en-US" dirty="0">
                <a:solidFill>
                  <a:schemeClr val="tx1"/>
                </a:solidFill>
              </a:rPr>
              <a:t> s</a:t>
            </a:r>
            <a:r>
              <a:rPr lang="sq-AL" dirty="0">
                <a:solidFill>
                  <a:schemeClr val="tx1"/>
                </a:solidFill>
              </a:rPr>
              <a:t>ë</a:t>
            </a:r>
            <a:r>
              <a:rPr lang="en-US" dirty="0">
                <a:solidFill>
                  <a:schemeClr val="tx1"/>
                </a:solidFill>
              </a:rPr>
              <a:t> </a:t>
            </a:r>
            <a:r>
              <a:rPr lang="en-US" dirty="0" err="1">
                <a:solidFill>
                  <a:schemeClr val="tx1"/>
                </a:solidFill>
              </a:rPr>
              <a:t>cil</a:t>
            </a:r>
            <a:r>
              <a:rPr lang="sq-AL" dirty="0">
                <a:solidFill>
                  <a:schemeClr val="tx1"/>
                </a:solidFill>
              </a:rPr>
              <a:t>ë</a:t>
            </a:r>
            <a:r>
              <a:rPr lang="en-US" dirty="0">
                <a:solidFill>
                  <a:schemeClr val="tx1"/>
                </a:solidFill>
              </a:rPr>
              <a:t>s </a:t>
            </a:r>
            <a:r>
              <a:rPr lang="sq-AL" dirty="0">
                <a:solidFill>
                  <a:schemeClr val="tx1"/>
                </a:solidFill>
              </a:rPr>
              <a:t>zbatimi i nenit 435/2 të KPP-së duhet parë në raport me rregullimet e përgjithshme që disiplinojnë paraqitjen e ankimit (nenet 407- 421 të KPP-së), si dhe ato të veçanta për paraqitjen e rekursit (nenet 431-435 të KPP-së). </a:t>
            </a:r>
            <a:endParaRPr lang="en-US" dirty="0">
              <a:solidFill>
                <a:schemeClr val="tx1"/>
              </a:solidFill>
            </a:endParaRPr>
          </a:p>
          <a:p>
            <a:pPr algn="just"/>
            <a:r>
              <a:rPr lang="sq-AL" dirty="0">
                <a:solidFill>
                  <a:schemeClr val="tx1"/>
                </a:solidFill>
              </a:rPr>
              <a:t>Në situatën në të cilën kërkuesi ka ushtruar rekursin, në përmbushje të detyrimeve të tij formale që përcaktohen kryesisht në nenet 410, 412, 420, 435/1 të KPP-së, dhe rekursi nuk është nënshkruar nga mbrojtësi i zgjedhur prej tij, ai nuk mund të privohet nga e drejta që rekursi i tij të vlerësohet sipas përcaktimeve të nenit 432 të KPP-së. Gjykata e Lartë, para se të vendosë mospranimin e rekursit për shkak të </a:t>
            </a:r>
            <a:r>
              <a:rPr lang="sq-AL" dirty="0" err="1">
                <a:solidFill>
                  <a:schemeClr val="tx1"/>
                </a:solidFill>
              </a:rPr>
              <a:t>mosnënshkrimit</a:t>
            </a:r>
            <a:r>
              <a:rPr lang="sq-AL" dirty="0">
                <a:solidFill>
                  <a:schemeClr val="tx1"/>
                </a:solidFill>
              </a:rPr>
              <a:t> të tij nga mbrojtësi, duhet të verifikojë nëse sekretaria gjyqësore ka zbatuar detyrimin ligjor për vënien në dijeni të </a:t>
            </a:r>
            <a:r>
              <a:rPr lang="sq-AL" dirty="0" err="1">
                <a:solidFill>
                  <a:schemeClr val="tx1"/>
                </a:solidFill>
              </a:rPr>
              <a:t>të</a:t>
            </a:r>
            <a:r>
              <a:rPr lang="sq-AL" dirty="0">
                <a:solidFill>
                  <a:schemeClr val="tx1"/>
                </a:solidFill>
              </a:rPr>
              <a:t> pandehurit, për të plotësuar rekursin me nënshkrimin nga mbrojtësi, sipas kuptimit që Kolegjet e Bashkuara të Gjykatës së Lartë, në vendimin </a:t>
            </a:r>
            <a:r>
              <a:rPr lang="sq-AL" dirty="0" err="1">
                <a:solidFill>
                  <a:schemeClr val="tx1"/>
                </a:solidFill>
              </a:rPr>
              <a:t>unifikues</a:t>
            </a:r>
            <a:r>
              <a:rPr lang="sq-AL" dirty="0">
                <a:solidFill>
                  <a:schemeClr val="tx1"/>
                </a:solidFill>
              </a:rPr>
              <a:t> nr. 5, datë 15.09.2009, i kanë dhënë nenit 415/2 të KPP-së. </a:t>
            </a:r>
            <a:r>
              <a:rPr lang="sq-AL" b="1" dirty="0">
                <a:solidFill>
                  <a:schemeClr val="tx1"/>
                </a:solidFill>
              </a:rPr>
              <a:t>Kolegji Penal i Gjykatës së Lartë e ka interpretuar nenin 435/2 të KPP-së në mënyrë të ngushtë, jo harmonike dhe të shkëputur nga fryma e Kushtetutës dhe ajo e kuadrit ligjor procedural penal. </a:t>
            </a:r>
            <a:endParaRPr lang="en-US" b="1" dirty="0"/>
          </a:p>
        </p:txBody>
      </p:sp>
    </p:spTree>
    <p:extLst>
      <p:ext uri="{BB962C8B-B14F-4D97-AF65-F5344CB8AC3E}">
        <p14:creationId xmlns:p14="http://schemas.microsoft.com/office/powerpoint/2010/main" val="39764816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51982B-B19A-4CF6-81D3-E55322796A5D}"/>
              </a:ext>
            </a:extLst>
          </p:cNvPr>
          <p:cNvSpPr>
            <a:spLocks noGrp="1"/>
          </p:cNvSpPr>
          <p:nvPr>
            <p:ph type="title"/>
          </p:nvPr>
        </p:nvSpPr>
        <p:spPr/>
        <p:txBody>
          <a:bodyPr/>
          <a:lstStyle/>
          <a:p>
            <a:r>
              <a:rPr lang="en-US" dirty="0" err="1"/>
              <a:t>Rasti</a:t>
            </a:r>
            <a:r>
              <a:rPr lang="en-US" dirty="0"/>
              <a:t> Zaro </a:t>
            </a:r>
          </a:p>
        </p:txBody>
      </p:sp>
      <p:sp>
        <p:nvSpPr>
          <p:cNvPr id="3" name="Content Placeholder 2">
            <a:extLst>
              <a:ext uri="{FF2B5EF4-FFF2-40B4-BE49-F238E27FC236}">
                <a16:creationId xmlns:a16="http://schemas.microsoft.com/office/drawing/2014/main" id="{4A98C813-5728-46BB-BF58-FBD14D455B47}"/>
              </a:ext>
            </a:extLst>
          </p:cNvPr>
          <p:cNvSpPr>
            <a:spLocks noGrp="1"/>
          </p:cNvSpPr>
          <p:nvPr>
            <p:ph idx="1"/>
          </p:nvPr>
        </p:nvSpPr>
        <p:spPr>
          <a:xfrm>
            <a:off x="2589212" y="1362974"/>
            <a:ext cx="8915400" cy="4548248"/>
          </a:xfrm>
        </p:spPr>
        <p:txBody>
          <a:bodyPr>
            <a:normAutofit fontScale="77500" lnSpcReduction="20000"/>
          </a:bodyPr>
          <a:lstStyle/>
          <a:p>
            <a:pPr algn="just"/>
            <a:r>
              <a:rPr lang="en-US" dirty="0">
                <a:solidFill>
                  <a:schemeClr val="tx1"/>
                </a:solidFill>
              </a:rPr>
              <a:t>P</a:t>
            </a:r>
            <a:r>
              <a:rPr lang="sq-AL" dirty="0">
                <a:solidFill>
                  <a:schemeClr val="tx1"/>
                </a:solidFill>
              </a:rPr>
              <a:t>ë</a:t>
            </a:r>
            <a:r>
              <a:rPr lang="en-US" dirty="0">
                <a:solidFill>
                  <a:schemeClr val="tx1"/>
                </a:solidFill>
              </a:rPr>
              <a:t>r k</a:t>
            </a:r>
            <a:r>
              <a:rPr lang="sq-AL" dirty="0">
                <a:solidFill>
                  <a:schemeClr val="tx1"/>
                </a:solidFill>
              </a:rPr>
              <a:t>ë</a:t>
            </a:r>
            <a:r>
              <a:rPr lang="en-US" dirty="0" err="1">
                <a:solidFill>
                  <a:schemeClr val="tx1"/>
                </a:solidFill>
              </a:rPr>
              <a:t>rkuesen</a:t>
            </a:r>
            <a:r>
              <a:rPr lang="en-US" dirty="0">
                <a:solidFill>
                  <a:schemeClr val="tx1"/>
                </a:solidFill>
              </a:rPr>
              <a:t> </a:t>
            </a:r>
            <a:r>
              <a:rPr lang="en-US" dirty="0" err="1">
                <a:solidFill>
                  <a:schemeClr val="tx1"/>
                </a:solidFill>
              </a:rPr>
              <a:t>Gjykata</a:t>
            </a:r>
            <a:r>
              <a:rPr lang="en-US" dirty="0">
                <a:solidFill>
                  <a:schemeClr val="tx1"/>
                </a:solidFill>
              </a:rPr>
              <a:t> </a:t>
            </a:r>
            <a:r>
              <a:rPr lang="en-US" dirty="0" err="1">
                <a:solidFill>
                  <a:schemeClr val="tx1"/>
                </a:solidFill>
              </a:rPr>
              <a:t>Kushtetuese</a:t>
            </a:r>
            <a:r>
              <a:rPr lang="en-US" dirty="0">
                <a:solidFill>
                  <a:schemeClr val="tx1"/>
                </a:solidFill>
              </a:rPr>
              <a:t> ka </a:t>
            </a:r>
            <a:r>
              <a:rPr lang="en-US" dirty="0" err="1">
                <a:solidFill>
                  <a:schemeClr val="tx1"/>
                </a:solidFill>
              </a:rPr>
              <a:t>vendosur</a:t>
            </a:r>
            <a:r>
              <a:rPr lang="en-US" dirty="0">
                <a:solidFill>
                  <a:schemeClr val="tx1"/>
                </a:solidFill>
              </a:rPr>
              <a:t> (</a:t>
            </a:r>
            <a:r>
              <a:rPr lang="en-US" b="1" u="sng" dirty="0" err="1">
                <a:solidFill>
                  <a:schemeClr val="tx1"/>
                </a:solidFill>
              </a:rPr>
              <a:t>vendimi</a:t>
            </a:r>
            <a:r>
              <a:rPr lang="en-US" b="1" u="sng" dirty="0">
                <a:solidFill>
                  <a:schemeClr val="tx1"/>
                </a:solidFill>
              </a:rPr>
              <a:t> nr. </a:t>
            </a:r>
            <a:r>
              <a:rPr lang="sq-AL" b="1" u="sng" dirty="0">
                <a:solidFill>
                  <a:schemeClr val="tx1"/>
                </a:solidFill>
              </a:rPr>
              <a:t>2, datë 17.02.2022</a:t>
            </a:r>
            <a:r>
              <a:rPr lang="en-US" b="1" u="sng" dirty="0">
                <a:solidFill>
                  <a:schemeClr val="tx1"/>
                </a:solidFill>
              </a:rPr>
              <a:t>)</a:t>
            </a:r>
            <a:r>
              <a:rPr lang="sq-AL" dirty="0">
                <a:solidFill>
                  <a:schemeClr val="tx1"/>
                </a:solidFill>
              </a:rPr>
              <a:t> konstatimin e cenimit të së drejtës për gjykim brenda një afati të arsyeshëm, duke detyruar gjykatën administrative të gjykojë çështjen </a:t>
            </a:r>
            <a:r>
              <a:rPr lang="en-US" dirty="0">
                <a:solidFill>
                  <a:schemeClr val="tx1"/>
                </a:solidFill>
              </a:rPr>
              <a:t>e </a:t>
            </a:r>
            <a:r>
              <a:rPr lang="en-US" dirty="0" err="1">
                <a:solidFill>
                  <a:schemeClr val="tx1"/>
                </a:solidFill>
              </a:rPr>
              <a:t>themelit</a:t>
            </a:r>
            <a:r>
              <a:rPr lang="en-US" dirty="0">
                <a:solidFill>
                  <a:schemeClr val="tx1"/>
                </a:solidFill>
              </a:rPr>
              <a:t> </a:t>
            </a:r>
            <a:r>
              <a:rPr lang="sq-AL" dirty="0">
                <a:solidFill>
                  <a:schemeClr val="tx1"/>
                </a:solidFill>
              </a:rPr>
              <a:t>brenda 6 muajve</a:t>
            </a:r>
            <a:r>
              <a:rPr lang="en-US" dirty="0">
                <a:solidFill>
                  <a:schemeClr val="tx1"/>
                </a:solidFill>
              </a:rPr>
              <a:t>. P</a:t>
            </a:r>
            <a:r>
              <a:rPr lang="sq-AL" dirty="0">
                <a:solidFill>
                  <a:schemeClr val="tx1"/>
                </a:solidFill>
              </a:rPr>
              <a:t>ë</a:t>
            </a:r>
            <a:r>
              <a:rPr lang="en-US" dirty="0">
                <a:solidFill>
                  <a:schemeClr val="tx1"/>
                </a:solidFill>
              </a:rPr>
              <a:t>r k</a:t>
            </a:r>
            <a:r>
              <a:rPr lang="sq-AL" dirty="0">
                <a:solidFill>
                  <a:schemeClr val="tx1"/>
                </a:solidFill>
              </a:rPr>
              <a:t>ë</a:t>
            </a:r>
            <a:r>
              <a:rPr lang="en-US" dirty="0">
                <a:solidFill>
                  <a:schemeClr val="tx1"/>
                </a:solidFill>
              </a:rPr>
              <a:t>t</a:t>
            </a:r>
            <a:r>
              <a:rPr lang="sq-AL" dirty="0">
                <a:solidFill>
                  <a:schemeClr val="tx1"/>
                </a:solidFill>
              </a:rPr>
              <a:t>ë</a:t>
            </a:r>
            <a:r>
              <a:rPr lang="en-US" dirty="0">
                <a:solidFill>
                  <a:schemeClr val="tx1"/>
                </a:solidFill>
              </a:rPr>
              <a:t> </a:t>
            </a:r>
            <a:r>
              <a:rPr lang="en-US" dirty="0" err="1">
                <a:solidFill>
                  <a:schemeClr val="tx1"/>
                </a:solidFill>
              </a:rPr>
              <a:t>arsye</a:t>
            </a:r>
            <a:r>
              <a:rPr lang="en-US" dirty="0">
                <a:solidFill>
                  <a:schemeClr val="tx1"/>
                </a:solidFill>
              </a:rPr>
              <a:t> </a:t>
            </a:r>
            <a:r>
              <a:rPr lang="sq-AL" dirty="0" err="1">
                <a:solidFill>
                  <a:schemeClr val="tx1"/>
                </a:solidFill>
              </a:rPr>
              <a:t>Gjykat</a:t>
            </a:r>
            <a:r>
              <a:rPr lang="en-US" dirty="0">
                <a:solidFill>
                  <a:schemeClr val="tx1"/>
                </a:solidFill>
              </a:rPr>
              <a:t>a</a:t>
            </a:r>
            <a:r>
              <a:rPr lang="sq-AL" dirty="0">
                <a:solidFill>
                  <a:schemeClr val="tx1"/>
                </a:solidFill>
              </a:rPr>
              <a:t> </a:t>
            </a:r>
            <a:r>
              <a:rPr lang="en-US" dirty="0">
                <a:solidFill>
                  <a:schemeClr val="tx1"/>
                </a:solidFill>
              </a:rPr>
              <a:t>e</a:t>
            </a:r>
            <a:r>
              <a:rPr lang="sq-AL" dirty="0">
                <a:solidFill>
                  <a:schemeClr val="tx1"/>
                </a:solidFill>
              </a:rPr>
              <a:t> Rrethit Gjyqësor Tiranë </a:t>
            </a:r>
            <a:r>
              <a:rPr lang="en-US" dirty="0">
                <a:solidFill>
                  <a:schemeClr val="tx1"/>
                </a:solidFill>
              </a:rPr>
              <a:t>ka </a:t>
            </a:r>
            <a:r>
              <a:rPr lang="sq-AL" dirty="0">
                <a:solidFill>
                  <a:schemeClr val="tx1"/>
                </a:solidFill>
              </a:rPr>
              <a:t>vendosur detyrimin e MD-së dhe MFE-së të paguajnë në favor të kërkueses shumën 200.000 (dyqind mijë) lekë, si shpërblim për dëmin </a:t>
            </a:r>
            <a:r>
              <a:rPr lang="sq-AL" dirty="0" err="1">
                <a:solidFill>
                  <a:schemeClr val="tx1"/>
                </a:solidFill>
              </a:rPr>
              <a:t>jopasuror</a:t>
            </a:r>
            <a:r>
              <a:rPr lang="sq-AL" dirty="0">
                <a:solidFill>
                  <a:schemeClr val="tx1"/>
                </a:solidFill>
              </a:rPr>
              <a:t> të pësuar për shkak të kohëzgjatjes së paarsyeshme të çështjes gjyqësore. Ndaj këtij vendimi kanë paraqitur ankim në gjykatën e apelit palët e paditura dhe në gjykatën e apelit është regjistruar çështja e kërkueses. Pas kalimit të një afati 3-mujor, kërkuesja </a:t>
            </a:r>
            <a:r>
              <a:rPr lang="en-US" dirty="0">
                <a:solidFill>
                  <a:schemeClr val="tx1"/>
                </a:solidFill>
              </a:rPr>
              <a:t>ka </a:t>
            </a:r>
            <a:r>
              <a:rPr lang="en-US" dirty="0" err="1">
                <a:solidFill>
                  <a:schemeClr val="tx1"/>
                </a:solidFill>
              </a:rPr>
              <a:t>paraqitur</a:t>
            </a:r>
            <a:r>
              <a:rPr lang="en-US" dirty="0">
                <a:solidFill>
                  <a:schemeClr val="tx1"/>
                </a:solidFill>
              </a:rPr>
              <a:t> </a:t>
            </a:r>
            <a:r>
              <a:rPr lang="sq-AL" dirty="0">
                <a:solidFill>
                  <a:schemeClr val="tx1"/>
                </a:solidFill>
              </a:rPr>
              <a:t>kërkesë drejtuar Gjykatës së Lartë për konstatimin e shkeljes së afatit të arsyeshëm të gjykimit të çështjes (ankimit) dhe </a:t>
            </a:r>
            <a:r>
              <a:rPr lang="en-US" dirty="0">
                <a:solidFill>
                  <a:schemeClr val="tx1"/>
                </a:solidFill>
              </a:rPr>
              <a:t>m</a:t>
            </a:r>
            <a:r>
              <a:rPr lang="sq-AL" dirty="0">
                <a:solidFill>
                  <a:schemeClr val="tx1"/>
                </a:solidFill>
              </a:rPr>
              <a:t>ë</a:t>
            </a:r>
            <a:r>
              <a:rPr lang="en-US" dirty="0">
                <a:solidFill>
                  <a:schemeClr val="tx1"/>
                </a:solidFill>
              </a:rPr>
              <a:t> pas </a:t>
            </a:r>
            <a:r>
              <a:rPr lang="en-US" dirty="0" err="1">
                <a:solidFill>
                  <a:schemeClr val="tx1"/>
                </a:solidFill>
              </a:rPr>
              <a:t>i</a:t>
            </a:r>
            <a:r>
              <a:rPr lang="en-US" dirty="0">
                <a:solidFill>
                  <a:schemeClr val="tx1"/>
                </a:solidFill>
              </a:rPr>
              <a:t> </a:t>
            </a:r>
            <a:r>
              <a:rPr lang="sq-AL" dirty="0">
                <a:solidFill>
                  <a:schemeClr val="tx1"/>
                </a:solidFill>
              </a:rPr>
              <a:t>ë</a:t>
            </a:r>
            <a:r>
              <a:rPr lang="en-US" dirty="0" err="1">
                <a:solidFill>
                  <a:schemeClr val="tx1"/>
                </a:solidFill>
              </a:rPr>
              <a:t>sht</a:t>
            </a:r>
            <a:r>
              <a:rPr lang="sq-AL" dirty="0">
                <a:solidFill>
                  <a:schemeClr val="tx1"/>
                </a:solidFill>
              </a:rPr>
              <a:t>ë drejtuar Gjykatës Kushtetuese. </a:t>
            </a:r>
            <a:endParaRPr lang="en-US" dirty="0">
              <a:solidFill>
                <a:schemeClr val="tx1"/>
              </a:solidFill>
            </a:endParaRPr>
          </a:p>
          <a:p>
            <a:pPr algn="just"/>
            <a:r>
              <a:rPr lang="sq-AL" dirty="0">
                <a:solidFill>
                  <a:schemeClr val="tx1"/>
                </a:solidFill>
              </a:rPr>
              <a:t>Gjykata </a:t>
            </a:r>
            <a:r>
              <a:rPr lang="en-US" dirty="0">
                <a:solidFill>
                  <a:schemeClr val="tx1"/>
                </a:solidFill>
              </a:rPr>
              <a:t>(</a:t>
            </a:r>
            <a:r>
              <a:rPr lang="en-US" b="1" u="sng" dirty="0" err="1">
                <a:solidFill>
                  <a:schemeClr val="tx1"/>
                </a:solidFill>
              </a:rPr>
              <a:t>vendimi</a:t>
            </a:r>
            <a:r>
              <a:rPr lang="en-US" b="1" u="sng" dirty="0">
                <a:solidFill>
                  <a:schemeClr val="tx1"/>
                </a:solidFill>
              </a:rPr>
              <a:t> nr. 44, </a:t>
            </a:r>
            <a:r>
              <a:rPr lang="en-US" b="1" u="sng" dirty="0" err="1">
                <a:solidFill>
                  <a:schemeClr val="tx1"/>
                </a:solidFill>
              </a:rPr>
              <a:t>dat</a:t>
            </a:r>
            <a:r>
              <a:rPr lang="sq-AL" b="1" u="sng" dirty="0">
                <a:solidFill>
                  <a:schemeClr val="tx1"/>
                </a:solidFill>
              </a:rPr>
              <a:t>ë</a:t>
            </a:r>
            <a:r>
              <a:rPr lang="en-US" b="1" u="sng" dirty="0">
                <a:solidFill>
                  <a:schemeClr val="tx1"/>
                </a:solidFill>
              </a:rPr>
              <a:t> 26.09.2023</a:t>
            </a:r>
            <a:r>
              <a:rPr lang="en-US" dirty="0">
                <a:solidFill>
                  <a:schemeClr val="tx1"/>
                </a:solidFill>
              </a:rPr>
              <a:t>) e </a:t>
            </a:r>
            <a:r>
              <a:rPr lang="en-US" dirty="0" err="1">
                <a:solidFill>
                  <a:schemeClr val="tx1"/>
                </a:solidFill>
              </a:rPr>
              <a:t>shqyrtoi</a:t>
            </a:r>
            <a:r>
              <a:rPr lang="en-US" dirty="0">
                <a:solidFill>
                  <a:schemeClr val="tx1"/>
                </a:solidFill>
              </a:rPr>
              <a:t> c</a:t>
            </a:r>
            <a:r>
              <a:rPr lang="sq-AL" dirty="0">
                <a:solidFill>
                  <a:schemeClr val="tx1"/>
                </a:solidFill>
              </a:rPr>
              <a:t>ë</a:t>
            </a:r>
            <a:r>
              <a:rPr lang="en-US" dirty="0" err="1">
                <a:solidFill>
                  <a:schemeClr val="tx1"/>
                </a:solidFill>
              </a:rPr>
              <a:t>shtjen</a:t>
            </a:r>
            <a:r>
              <a:rPr lang="en-US" dirty="0">
                <a:solidFill>
                  <a:schemeClr val="tx1"/>
                </a:solidFill>
              </a:rPr>
              <a:t> n</a:t>
            </a:r>
            <a:r>
              <a:rPr lang="sq-AL" dirty="0">
                <a:solidFill>
                  <a:schemeClr val="tx1"/>
                </a:solidFill>
              </a:rPr>
              <a:t>ë drejtim të efektivitetit të mjetit juridik </a:t>
            </a:r>
            <a:r>
              <a:rPr lang="sq-AL" dirty="0" err="1">
                <a:solidFill>
                  <a:schemeClr val="tx1"/>
                </a:solidFill>
              </a:rPr>
              <a:t>kompensues</a:t>
            </a:r>
            <a:r>
              <a:rPr lang="sq-AL" dirty="0">
                <a:solidFill>
                  <a:schemeClr val="tx1"/>
                </a:solidFill>
              </a:rPr>
              <a:t> dhe duke saktësuar: </a:t>
            </a:r>
            <a:endParaRPr lang="en-US" dirty="0">
              <a:solidFill>
                <a:schemeClr val="tx1"/>
              </a:solidFill>
            </a:endParaRPr>
          </a:p>
          <a:p>
            <a:pPr algn="just"/>
            <a:r>
              <a:rPr lang="sq-AL" dirty="0">
                <a:solidFill>
                  <a:schemeClr val="tx1"/>
                </a:solidFill>
              </a:rPr>
              <a:t>i) kërkuesja legjitimohet t`i drejtohet drejtpërdrejt Gjykatës </a:t>
            </a:r>
            <a:r>
              <a:rPr lang="en-US" dirty="0">
                <a:solidFill>
                  <a:schemeClr val="tx1"/>
                </a:solidFill>
              </a:rPr>
              <a:t>p</a:t>
            </a:r>
            <a:r>
              <a:rPr lang="sq-AL" dirty="0">
                <a:solidFill>
                  <a:schemeClr val="tx1"/>
                </a:solidFill>
              </a:rPr>
              <a:t>ë</a:t>
            </a:r>
            <a:r>
              <a:rPr lang="en-US" dirty="0">
                <a:solidFill>
                  <a:schemeClr val="tx1"/>
                </a:solidFill>
              </a:rPr>
              <a:t>r </a:t>
            </a:r>
            <a:r>
              <a:rPr lang="en-US" dirty="0" err="1">
                <a:solidFill>
                  <a:schemeClr val="tx1"/>
                </a:solidFill>
              </a:rPr>
              <a:t>efektivitetin</a:t>
            </a:r>
            <a:r>
              <a:rPr lang="en-US" dirty="0">
                <a:solidFill>
                  <a:schemeClr val="tx1"/>
                </a:solidFill>
              </a:rPr>
              <a:t> e </a:t>
            </a:r>
            <a:r>
              <a:rPr lang="en-US" dirty="0" err="1">
                <a:solidFill>
                  <a:schemeClr val="tx1"/>
                </a:solidFill>
              </a:rPr>
              <a:t>mjetit</a:t>
            </a:r>
            <a:r>
              <a:rPr lang="en-US" dirty="0">
                <a:solidFill>
                  <a:schemeClr val="tx1"/>
                </a:solidFill>
              </a:rPr>
              <a:t> </a:t>
            </a:r>
            <a:r>
              <a:rPr lang="sq-AL" dirty="0">
                <a:solidFill>
                  <a:schemeClr val="tx1"/>
                </a:solidFill>
              </a:rPr>
              <a:t>pa shter</a:t>
            </a:r>
            <a:r>
              <a:rPr lang="en-US" dirty="0" err="1">
                <a:solidFill>
                  <a:schemeClr val="tx1"/>
                </a:solidFill>
              </a:rPr>
              <a:t>uar</a:t>
            </a:r>
            <a:r>
              <a:rPr lang="en-US" dirty="0">
                <a:solidFill>
                  <a:schemeClr val="tx1"/>
                </a:solidFill>
              </a:rPr>
              <a:t> </a:t>
            </a:r>
            <a:r>
              <a:rPr lang="sq-AL" dirty="0">
                <a:solidFill>
                  <a:schemeClr val="tx1"/>
                </a:solidFill>
              </a:rPr>
              <a:t>mjete</a:t>
            </a:r>
            <a:r>
              <a:rPr lang="en-US" dirty="0">
                <a:solidFill>
                  <a:schemeClr val="tx1"/>
                </a:solidFill>
              </a:rPr>
              <a:t> t</a:t>
            </a:r>
            <a:r>
              <a:rPr lang="sq-AL" dirty="0">
                <a:solidFill>
                  <a:schemeClr val="tx1"/>
                </a:solidFill>
              </a:rPr>
              <a:t>ë</a:t>
            </a:r>
            <a:r>
              <a:rPr lang="en-US" dirty="0">
                <a:solidFill>
                  <a:schemeClr val="tx1"/>
                </a:solidFill>
              </a:rPr>
              <a:t> </a:t>
            </a:r>
            <a:r>
              <a:rPr lang="en-US" dirty="0" err="1">
                <a:solidFill>
                  <a:schemeClr val="tx1"/>
                </a:solidFill>
              </a:rPr>
              <a:t>tjera</a:t>
            </a:r>
            <a:r>
              <a:rPr lang="sq-AL" dirty="0">
                <a:solidFill>
                  <a:schemeClr val="tx1"/>
                </a:solidFill>
              </a:rPr>
              <a:t>; </a:t>
            </a:r>
            <a:endParaRPr lang="en-US" dirty="0">
              <a:solidFill>
                <a:schemeClr val="tx1"/>
              </a:solidFill>
            </a:endParaRPr>
          </a:p>
          <a:p>
            <a:pPr algn="just"/>
            <a:r>
              <a:rPr lang="sq-AL" dirty="0">
                <a:solidFill>
                  <a:schemeClr val="tx1"/>
                </a:solidFill>
              </a:rPr>
              <a:t>ii) gjykimi i këtyre lloj çështjesh, përfshirë edhe në gjykatën e apelit, duhet të jetë i shpejtë dhe ai nuk mund t`i nënshtrohet afateve të përgjithshme të gjykimit. </a:t>
            </a:r>
            <a:endParaRPr lang="en-US" dirty="0">
              <a:solidFill>
                <a:schemeClr val="tx1"/>
              </a:solidFill>
            </a:endParaRPr>
          </a:p>
          <a:p>
            <a:pPr algn="just"/>
            <a:r>
              <a:rPr lang="sq-AL" dirty="0">
                <a:solidFill>
                  <a:schemeClr val="tx1"/>
                </a:solidFill>
              </a:rPr>
              <a:t>Në veçanti, neni 399/7, pika 1, të KPC-së ka parashikuar një afat të posaçëm 3-mujor për gjykimin e mjetit </a:t>
            </a:r>
            <a:r>
              <a:rPr lang="sq-AL" b="1" dirty="0">
                <a:solidFill>
                  <a:schemeClr val="tx1"/>
                </a:solidFill>
              </a:rPr>
              <a:t>kompensues në shkallë të parë, afat ky që meriton të mbahet parasysh edhe për gjykimin në apel. Gjykatat e zakonshme, gjatë zbatimit të ligjit në ushtrim të funksionit të tyre shfaqen edhe si interpretueset e para të normës ligjore. Në këtë kuptim ato nuk kishin asnjë pengesë që të interpretonin vetë këto parashikime ligjore në përputhje me qëllimin dhe frymën e ligjvënësit, për të garantuar zhvillimin e procesit brenda afateve sa më të shpejta. </a:t>
            </a:r>
            <a:endParaRPr lang="en-US" b="1" dirty="0">
              <a:solidFill>
                <a:schemeClr val="tx1"/>
              </a:solidFill>
            </a:endParaRPr>
          </a:p>
          <a:p>
            <a:endParaRPr lang="en-US" dirty="0"/>
          </a:p>
        </p:txBody>
      </p:sp>
    </p:spTree>
    <p:extLst>
      <p:ext uri="{BB962C8B-B14F-4D97-AF65-F5344CB8AC3E}">
        <p14:creationId xmlns:p14="http://schemas.microsoft.com/office/powerpoint/2010/main" val="38618912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BA474-8439-4E24-A191-371C2A44F50D}"/>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D6F9182F-DB4D-473F-B6FE-8F180953EBCA}"/>
              </a:ext>
            </a:extLst>
          </p:cNvPr>
          <p:cNvSpPr>
            <a:spLocks noGrp="1"/>
          </p:cNvSpPr>
          <p:nvPr>
            <p:ph idx="1"/>
          </p:nvPr>
        </p:nvSpPr>
        <p:spPr/>
        <p:txBody>
          <a:bodyPr/>
          <a:lstStyle/>
          <a:p>
            <a:r>
              <a:rPr lang="en-US" b="1" i="1" dirty="0" err="1">
                <a:effectLst>
                  <a:outerShdw blurRad="38100" dist="38100" dir="2700000" algn="tl">
                    <a:srgbClr val="000000">
                      <a:alpha val="43137"/>
                    </a:srgbClr>
                  </a:outerShdw>
                </a:effectLst>
                <a:latin typeface="Garamond" panose="02020404030301010803" pitchFamily="18" charset="0"/>
              </a:rPr>
              <a:t>Faleminderit</a:t>
            </a:r>
            <a:r>
              <a:rPr lang="en-US" b="1" i="1" dirty="0">
                <a:effectLst>
                  <a:outerShdw blurRad="38100" dist="38100" dir="2700000" algn="tl">
                    <a:srgbClr val="000000">
                      <a:alpha val="43137"/>
                    </a:srgbClr>
                  </a:outerShdw>
                </a:effectLst>
                <a:latin typeface="Garamond" panose="02020404030301010803" pitchFamily="18" charset="0"/>
              </a:rPr>
              <a:t> </a:t>
            </a:r>
            <a:r>
              <a:rPr lang="en-US" b="1" i="1" dirty="0" err="1">
                <a:effectLst>
                  <a:outerShdw blurRad="38100" dist="38100" dir="2700000" algn="tl">
                    <a:srgbClr val="000000">
                      <a:alpha val="43137"/>
                    </a:srgbClr>
                  </a:outerShdw>
                </a:effectLst>
                <a:latin typeface="Garamond" panose="02020404030301010803" pitchFamily="18" charset="0"/>
              </a:rPr>
              <a:t>për</a:t>
            </a:r>
            <a:r>
              <a:rPr lang="en-US" b="1" i="1" dirty="0">
                <a:effectLst>
                  <a:outerShdw blurRad="38100" dist="38100" dir="2700000" algn="tl">
                    <a:srgbClr val="000000">
                      <a:alpha val="43137"/>
                    </a:srgbClr>
                  </a:outerShdw>
                </a:effectLst>
                <a:latin typeface="Garamond" panose="02020404030301010803" pitchFamily="18" charset="0"/>
              </a:rPr>
              <a:t> </a:t>
            </a:r>
            <a:r>
              <a:rPr lang="en-US" b="1" i="1" dirty="0" err="1">
                <a:effectLst>
                  <a:outerShdw blurRad="38100" dist="38100" dir="2700000" algn="tl">
                    <a:srgbClr val="000000">
                      <a:alpha val="43137"/>
                    </a:srgbClr>
                  </a:outerShdw>
                </a:effectLst>
                <a:latin typeface="Garamond" panose="02020404030301010803" pitchFamily="18" charset="0"/>
              </a:rPr>
              <a:t>vëmendjen</a:t>
            </a:r>
            <a:r>
              <a:rPr lang="en-US" sz="1400" b="1" dirty="0">
                <a:effectLst>
                  <a:outerShdw blurRad="38100" dist="38100" dir="2700000" algn="tl">
                    <a:srgbClr val="000000">
                      <a:alpha val="43137"/>
                    </a:srgbClr>
                  </a:outerShdw>
                </a:effectLst>
                <a:latin typeface="Garamond" panose="02020404030301010803" pitchFamily="18" charset="0"/>
              </a:rPr>
              <a:t>!</a:t>
            </a:r>
            <a:endParaRPr lang="sq-AL" sz="1400" b="1" dirty="0">
              <a:effectLst>
                <a:outerShdw blurRad="38100" dist="38100" dir="2700000" algn="tl">
                  <a:srgbClr val="000000">
                    <a:alpha val="43137"/>
                  </a:srgbClr>
                </a:outerShdw>
              </a:effectLst>
              <a:latin typeface="Garamond" panose="02020404030301010803" pitchFamily="18" charset="0"/>
            </a:endParaRPr>
          </a:p>
          <a:p>
            <a:endParaRPr lang="en-US" dirty="0"/>
          </a:p>
        </p:txBody>
      </p:sp>
    </p:spTree>
    <p:extLst>
      <p:ext uri="{BB962C8B-B14F-4D97-AF65-F5344CB8AC3E}">
        <p14:creationId xmlns:p14="http://schemas.microsoft.com/office/powerpoint/2010/main" val="2752086662"/>
      </p:ext>
    </p:extLst>
  </p:cSld>
  <p:clrMapOvr>
    <a:masterClrMapping/>
  </p:clrMapOvr>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192</TotalTime>
  <Words>3396</Words>
  <Application>Microsoft Office PowerPoint</Application>
  <PresentationFormat>Widescreen</PresentationFormat>
  <Paragraphs>103</Paragraphs>
  <Slides>19</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Century Gothic</vt:lpstr>
      <vt:lpstr>Garamond</vt:lpstr>
      <vt:lpstr>Wingdings 3</vt:lpstr>
      <vt:lpstr>Wisp</vt:lpstr>
      <vt:lpstr>ROLI I GJYQTARIT NË GJYKIMIN E ZAKONSHËM LIDHUR ME INTERPRETIMIN PAJTUES TË LIGJEVE </vt:lpstr>
      <vt:lpstr>Interpretimi I ligjit nga gjyqtaret- veshtrim historik</vt:lpstr>
      <vt:lpstr>Kufiri mes interpretimit te norms dje krijimit te nje norme te re</vt:lpstr>
      <vt:lpstr>Kompetencat e gjyqtarit ne intreptemin e ligjeve </vt:lpstr>
      <vt:lpstr>Interpretimi pajtues – prezumimi I kushteushmerise se normes</vt:lpstr>
      <vt:lpstr>Interpretimi pajtues ne rastet kur norma mund te interpretohej ne me shume se nje menyre  </vt:lpstr>
      <vt:lpstr>Interpretim pajtues </vt:lpstr>
      <vt:lpstr>Interpretim pajtues </vt:lpstr>
      <vt:lpstr>Kriteret për inicimin e kontrollit incidental (nenet 134/1/d dhe 145/2 të Kushtetutës): </vt:lpstr>
      <vt:lpstr>Interpretimi pajtues</vt:lpstr>
      <vt:lpstr>Interpretimi pajtues</vt:lpstr>
      <vt:lpstr>Interpretimi pajtues</vt:lpstr>
      <vt:lpstr>Funksioni i Gjykatës së Lartë dhe Gjykates Kushtetuese </vt:lpstr>
      <vt:lpstr>Kriteri:Bërja e të gjitha përpjekjeve për ta dispozitën në përputhje me Kushtetutën</vt:lpstr>
      <vt:lpstr>Rasti Xheraj</vt:lpstr>
      <vt:lpstr>Rasti Shkalla</vt:lpstr>
      <vt:lpstr>Rasti Pepkolaj</vt:lpstr>
      <vt:lpstr>Rasti Zaro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ROLI I GJYQTARIT NË GJYKIMIN E ZAKONSHËM LIDHUR ME INTERPRETIMIN PAJTUES TË LIGJEVE</dc:title>
  <dc:creator>Kaliona Nushi</dc:creator>
  <cp:lastModifiedBy>Erik Veizi</cp:lastModifiedBy>
  <cp:revision>26</cp:revision>
  <dcterms:created xsi:type="dcterms:W3CDTF">2023-10-18T15:35:23Z</dcterms:created>
  <dcterms:modified xsi:type="dcterms:W3CDTF">2023-10-20T06:48:34Z</dcterms:modified>
</cp:coreProperties>
</file>