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54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63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156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5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47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87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38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5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13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5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585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446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0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C9AD889-24AD-4DFB-B962-60DFF979DD18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E2F264-7238-418D-AD76-666B758CC1D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59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915887"/>
            <a:ext cx="8991600" cy="1741714"/>
          </a:xfrm>
        </p:spPr>
        <p:txBody>
          <a:bodyPr>
            <a:normAutofit/>
          </a:bodyPr>
          <a:lstStyle/>
          <a:p>
            <a:r>
              <a:rPr lang="en-GB" sz="3600" dirty="0" err="1" smtClean="0"/>
              <a:t>Jurisprudenca</a:t>
            </a:r>
            <a:r>
              <a:rPr lang="en-GB" sz="3600" dirty="0" smtClean="0"/>
              <a:t> e GJEDNJ </a:t>
            </a:r>
            <a:r>
              <a:rPr lang="en-GB" sz="3600" dirty="0" err="1" smtClean="0"/>
              <a:t>në</a:t>
            </a:r>
            <a:r>
              <a:rPr lang="en-GB" sz="3600" dirty="0" smtClean="0"/>
              <a:t> </a:t>
            </a:r>
            <a:r>
              <a:rPr lang="en-GB" sz="3600" dirty="0" err="1" smtClean="0"/>
              <a:t>lidhje</a:t>
            </a:r>
            <a:r>
              <a:rPr lang="en-GB" sz="3600" dirty="0" smtClean="0"/>
              <a:t> me </a:t>
            </a:r>
            <a:r>
              <a:rPr lang="en-GB" sz="3600" dirty="0" err="1" smtClean="0"/>
              <a:t>trafikimin</a:t>
            </a:r>
            <a:r>
              <a:rPr lang="en-GB" sz="3600" dirty="0" smtClean="0"/>
              <a:t> e </a:t>
            </a:r>
            <a:r>
              <a:rPr lang="en-GB" sz="3600" dirty="0" err="1" smtClean="0"/>
              <a:t>qënieve</a:t>
            </a:r>
            <a:r>
              <a:rPr lang="en-GB" sz="3600" dirty="0" smtClean="0"/>
              <a:t> </a:t>
            </a:r>
            <a:r>
              <a:rPr lang="en-GB" sz="3600" dirty="0" err="1" smtClean="0"/>
              <a:t>njerëzore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8943" y="4352544"/>
            <a:ext cx="9731828" cy="2211542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Albert KULIÇI</a:t>
            </a: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Prokuror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Prokuroria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pranë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Gjykatës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Shkallës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Parë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Juridiksionit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Përgjithshëm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Tiranë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9 </a:t>
            </a:r>
            <a:r>
              <a:rPr lang="en-US" sz="1800" dirty="0" err="1">
                <a:solidFill>
                  <a:schemeClr val="tx2">
                    <a:lumMod val="50000"/>
                  </a:schemeClr>
                </a:solidFill>
              </a:rPr>
              <a:t>shkurt</a:t>
            </a:r>
            <a:r>
              <a:rPr lang="en-US" sz="1800" dirty="0">
                <a:solidFill>
                  <a:schemeClr val="tx2">
                    <a:lumMod val="50000"/>
                  </a:schemeClr>
                </a:solidFill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4023739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286604"/>
            <a:ext cx="10763794" cy="976140"/>
          </a:xfrm>
        </p:spPr>
        <p:txBody>
          <a:bodyPr>
            <a:normAutofit/>
          </a:bodyPr>
          <a:lstStyle/>
          <a:p>
            <a:r>
              <a:rPr lang="en-GB" sz="3600" dirty="0" err="1" smtClean="0"/>
              <a:t>Rantsev</a:t>
            </a:r>
            <a:r>
              <a:rPr lang="en-GB" sz="3600" dirty="0" smtClean="0"/>
              <a:t> k. </a:t>
            </a:r>
            <a:r>
              <a:rPr lang="en-GB" sz="3600" dirty="0" err="1" smtClean="0"/>
              <a:t>Qipros</a:t>
            </a:r>
            <a:r>
              <a:rPr lang="en-GB" sz="3600" dirty="0" smtClean="0"/>
              <a:t> </a:t>
            </a:r>
            <a:r>
              <a:rPr lang="en-GB" sz="3600" dirty="0" err="1" smtClean="0"/>
              <a:t>dhe</a:t>
            </a:r>
            <a:r>
              <a:rPr lang="en-GB" sz="3600" dirty="0" smtClean="0"/>
              <a:t> </a:t>
            </a:r>
            <a:r>
              <a:rPr lang="en-GB" sz="3600" dirty="0" err="1" smtClean="0"/>
              <a:t>Rusisë</a:t>
            </a:r>
            <a:r>
              <a:rPr lang="en-GB" sz="3600" dirty="0" smtClean="0"/>
              <a:t> </a:t>
            </a:r>
            <a:r>
              <a:rPr lang="en-GB" sz="2400" dirty="0" smtClean="0"/>
              <a:t>(7 </a:t>
            </a:r>
            <a:r>
              <a:rPr lang="en-GB" sz="2400" dirty="0" err="1" smtClean="0"/>
              <a:t>Janar</a:t>
            </a:r>
            <a:r>
              <a:rPr lang="en-GB" sz="2400" dirty="0" smtClean="0"/>
              <a:t> 2010)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2" y="1382486"/>
            <a:ext cx="11157858" cy="523602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n-GB" dirty="0" smtClean="0">
              <a:latin typeface="+mj-lt"/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Kërkuesi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babai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vajze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re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vdiq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Qipro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ku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shkuar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punuar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mars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vitit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2001. Ai u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ankua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policia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qipriote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nuk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bërë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gjithçka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mundshme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mbronte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vajzën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tij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gjallë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ndëshkonte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përgjegjësit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vdekjen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Ai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gjithashtu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u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ankua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dështimin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autoriteteve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ruse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hetuar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vajzës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tij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vdekjen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mëvonshme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marrë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hapa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ta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mbrojtur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rreziku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</a:t>
            </a:r>
            <a:endParaRPr lang="en-GB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indent="0" algn="just">
              <a:buNone/>
            </a:pPr>
            <a:endParaRPr lang="en-GB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0" indent="0" algn="just">
              <a:buNone/>
            </a:pP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Gjykata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Evropiane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Drejtave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b="1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Njeriut</a:t>
            </a:r>
            <a:r>
              <a:rPr lang="en-GB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vuri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dukje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se,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skllavëria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edhe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qenieve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njerëzore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vetë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natyra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qëllimi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shfrytëzimit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bazohen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ushtrimin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pushteteve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drejtës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pronësisë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; duke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trajtuar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qeniet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njerëzore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mallra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mund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blihen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shiten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që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mund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detyrohen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punojnë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;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nënkupton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mbikëqyrje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ngushtë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aktiviteteve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viktimave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lëvizjet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cilëve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shpesh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ishin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kufizuara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;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përfshinte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përdorimin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dhunës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kërcënimet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ndaj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viktimave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Rrjedhimisht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u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shpreh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vetë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trafikimi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është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ndaluar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neni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4 (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ndalimi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skllavërisë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punës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detyruar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)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KEDNJ-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924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276279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GJENDJ-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030" y="1415143"/>
            <a:ext cx="11038114" cy="53013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Qipro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detyrimet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pozitive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rrjedhin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dy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drejtime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pari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dështimi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vendosur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kornizë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përshtatshme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ligjore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administrative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luftimin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rezultat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regjimit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ekzistues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vizave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artistike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</a:p>
          <a:p>
            <a:pPr marL="0" indent="0">
              <a:buNone/>
            </a:pP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dyti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dështimi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policisë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masa operative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mbrojtur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vajzën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kërkuesit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trafikimi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pavarësisht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rrethanave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cilat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krijuar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dyshim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besueshëm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ketë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Qipro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2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(e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drejta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jetën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pasojë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dështimit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autoriteteve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Qipros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hetuar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mënyrë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efektive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vdekjen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vajzës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aplikantit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 smtClean="0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4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tx2">
                    <a:lumMod val="50000"/>
                  </a:schemeClr>
                </a:solidFill>
              </a:rPr>
              <a:t>Rusia</a:t>
            </a:r>
            <a:r>
              <a:rPr lang="en-GB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shkak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dështimit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hetuar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ku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rekrutuar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vajza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aplikantit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dështimit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ndërmarrë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hapa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identifikuar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ata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ishin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përfshirë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rekrutimin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metodat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rekrutimit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përdorura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01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349829"/>
          </a:xfrm>
        </p:spPr>
        <p:txBody>
          <a:bodyPr/>
          <a:lstStyle/>
          <a:p>
            <a:r>
              <a:rPr lang="en-GB" sz="3600" dirty="0" smtClean="0"/>
              <a:t>L.E. k. </a:t>
            </a:r>
            <a:r>
              <a:rPr lang="en-GB" sz="3600" dirty="0" err="1" smtClean="0"/>
              <a:t>Greqisë</a:t>
            </a:r>
            <a:r>
              <a:rPr lang="en-GB" sz="3600" dirty="0" smtClean="0"/>
              <a:t> </a:t>
            </a:r>
            <a:r>
              <a:rPr lang="en-GB" sz="2400" dirty="0" smtClean="0"/>
              <a:t>(21 </a:t>
            </a:r>
            <a:r>
              <a:rPr lang="en-GB" sz="2400" dirty="0" err="1" smtClean="0"/>
              <a:t>Janar</a:t>
            </a:r>
            <a:r>
              <a:rPr lang="en-GB" sz="2400" dirty="0" smtClean="0"/>
              <a:t> 2016)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GB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Ky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rast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bënte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ankesë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shtetase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nigeriane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merrej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prostitucion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Greqi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. 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johur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zyrtarisht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qëllime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shfrytëzimi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sekusual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kërkueses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kërkuar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priste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më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shumë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nëntë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muaj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pasi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informoi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autoritetet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situatën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përpara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sistemi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drejtësisë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t'ia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jepte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statusin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viktimës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parashtroi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dështimet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shtetit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grek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respektuar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detyrimet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pozitive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ndalimi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skllavërisë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n-GB" sz="2000" dirty="0" err="1" smtClean="0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sjellë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kësaj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tx2">
                    <a:lumMod val="50000"/>
                  </a:schemeClr>
                </a:solidFill>
              </a:rPr>
              <a:t>dispozite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GB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8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08314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GJEDNJ-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76799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u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shpreh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ndalimi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).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konstatoi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efektiviteti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hetimeve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paraprake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hetimi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mëvonshëm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rastit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ishin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kompromentuar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disa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mangësi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përket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procesit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administrativ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gjyqësor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gjithashtu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vuri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dukje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vonesa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dështime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shumta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procedurat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shtetit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grek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gjithashtu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konstatoi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6 § 1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(e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drejta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gjykim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drejtë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brenda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kohe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arsyeshme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duke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gjetur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kohëzgjatja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procedurës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fjalë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tepërt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nivel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juridiksionit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plotësonte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kushtin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“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kohës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arsyeshme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”. </a:t>
            </a:r>
            <a:endParaRPr lang="en-GB" sz="2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vendosi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edhe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13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(e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drejta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mjete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juridike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efektive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shkak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mungesës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drejtën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brendshme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mjeti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juridik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cilin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 smtClean="0">
                <a:solidFill>
                  <a:schemeClr val="tx2">
                    <a:lumMod val="50000"/>
                  </a:schemeClr>
                </a:solidFill>
              </a:rPr>
              <a:t>aplikanti</a:t>
            </a:r>
            <a:r>
              <a:rPr lang="en-GB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zbatuar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drejtën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seancë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dëgjimore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brenda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kohe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tx2">
                    <a:lumMod val="50000"/>
                  </a:schemeClr>
                </a:solidFill>
              </a:rPr>
              <a:t>arsyeshme</a:t>
            </a:r>
            <a:r>
              <a:rPr lang="en-GB" sz="22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067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64771"/>
          </a:xfrm>
        </p:spPr>
        <p:txBody>
          <a:bodyPr/>
          <a:lstStyle/>
          <a:p>
            <a:r>
              <a:rPr lang="en-GB" sz="3600" dirty="0" err="1" smtClean="0"/>
              <a:t>Chowdury</a:t>
            </a:r>
            <a:r>
              <a:rPr lang="en-GB" sz="3600" dirty="0" smtClean="0"/>
              <a:t> </a:t>
            </a:r>
            <a:r>
              <a:rPr lang="en-GB" sz="3600" dirty="0" err="1" smtClean="0"/>
              <a:t>dhe</a:t>
            </a:r>
            <a:r>
              <a:rPr lang="en-GB" sz="3600" dirty="0" smtClean="0"/>
              <a:t> </a:t>
            </a:r>
            <a:r>
              <a:rPr lang="en-GB" sz="3600" dirty="0" err="1" smtClean="0"/>
              <a:t>të</a:t>
            </a:r>
            <a:r>
              <a:rPr lang="en-GB" sz="3600" dirty="0" smtClean="0"/>
              <a:t> </a:t>
            </a:r>
            <a:r>
              <a:rPr lang="en-GB" sz="3600" dirty="0" err="1" smtClean="0"/>
              <a:t>tjerë</a:t>
            </a:r>
            <a:r>
              <a:rPr lang="en-GB" sz="3600" dirty="0" smtClean="0"/>
              <a:t> k. </a:t>
            </a:r>
            <a:r>
              <a:rPr lang="en-GB" sz="3600" dirty="0" err="1" smtClean="0"/>
              <a:t>Greqisë</a:t>
            </a:r>
            <a:r>
              <a:rPr lang="en-GB" sz="3600" dirty="0" smtClean="0"/>
              <a:t> </a:t>
            </a:r>
            <a:r>
              <a:rPr lang="en-GB" sz="2400" dirty="0" smtClean="0"/>
              <a:t>(30 Mars 2017)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Aplikantët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– 42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shtetas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Bangladesh – 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rekrutuan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Athinë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pjesë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tjera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Greqisë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fundi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2012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deri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fillim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2013, pa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leje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greke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punuar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fermën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kryesore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luleshtrydheve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Manolada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Punëdhënësit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paguanin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aplikantët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detyronin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punonin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vështira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fizike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mbikëqyrje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roje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armatosur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Kërkuesit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pretenduan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nënshtruar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Ata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parashtruan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shteti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parandalonte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nënshtrimin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tyre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duke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miratuar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masa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parandaluese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qëllim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ndëshkuar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punëdhënësit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388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95400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GJEDNJ-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shpreh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§ 2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ndalimi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konstatuar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aplikantët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mbrojtje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efektive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shteti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grek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vuri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dukje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situata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ankuesve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specifikoi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shfrytëzimi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përmes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aspekt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gjithashtu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konstatoi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hteti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dështuar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detyrimet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tij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parandaluar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situatën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mbrojtur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viktimat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kryer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hetim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efektiv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veprat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kryera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ndëshkuar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janë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përgjegjës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251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51857"/>
          </a:xfrm>
        </p:spPr>
        <p:txBody>
          <a:bodyPr/>
          <a:lstStyle/>
          <a:p>
            <a:r>
              <a:rPr lang="en-GB" sz="3600" dirty="0" smtClean="0"/>
              <a:t>S.M. k. </a:t>
            </a:r>
            <a:r>
              <a:rPr lang="en-GB" sz="3600" dirty="0" err="1" smtClean="0"/>
              <a:t>Kroacisë</a:t>
            </a:r>
            <a:r>
              <a:rPr lang="en-GB" sz="3600" dirty="0" smtClean="0"/>
              <a:t> </a:t>
            </a:r>
            <a:r>
              <a:rPr lang="en-GB" sz="2400" dirty="0" smtClean="0"/>
              <a:t>( 25 </a:t>
            </a:r>
            <a:r>
              <a:rPr lang="en-GB" sz="2400" dirty="0" err="1" smtClean="0"/>
              <a:t>Qershor</a:t>
            </a:r>
            <a:r>
              <a:rPr lang="en-GB" sz="2400" dirty="0" smtClean="0"/>
              <a:t> 2020)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312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Ky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bënte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ankesën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gruaje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kroate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qënieve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prostitucion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Kërkuesja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ankua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përgjigje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joadekuate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procedurale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zyrtare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pretendimeve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shpreh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ndalimi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shkak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mangësive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hetim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autoriteteve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kroate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mbi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pretendimin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aplikantes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prostitucion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gjithashtu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sqaroi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nocioni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“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”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synonte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mbronte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shfrytëzimit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serioz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shembull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prostitucioni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pavarësisht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rrethanat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lidhur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kontekstin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specifik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7710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19200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GJEDNJ-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59085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GJEDNJ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konstatoi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mund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zbatohej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kërkueses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disa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karakteristika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prostitucionit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shpërdorimi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pushtetit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individi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pambrojtur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mashtrimi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strehimi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abuzuesi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kërkueses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polic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ndërsa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viktima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kujdes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publik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moshën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10-vjeçare,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kontaktuar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fillimisht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Facebook, duke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bërë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besonte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do ta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ndihmonte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gjente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vend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ofronte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shërbime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seksuale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qoftë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banesën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qira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ose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duke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dërguar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takuar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klientët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situatë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treon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organet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ndjekjes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detyrimin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hetuar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pretendimet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kërkuesit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Megjithatë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ndjekur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gjitha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linjat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dukshme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hetimit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veçanërisht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intervistuar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gjithë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dëshmitarët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mundshën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arsye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procedurat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gjyqësore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diskutim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fjala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aplikantit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abuzuesit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supozuar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meta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tilla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minuar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thelb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aftësinë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autoriteteve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vendase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përcaktuar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natyrën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vërtetë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marrëdhënies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ndërmjet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kërkueses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abuzuesit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supozuar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vërtetë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shfrytëzuar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tij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315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73629"/>
          </a:xfrm>
        </p:spPr>
        <p:txBody>
          <a:bodyPr/>
          <a:lstStyle/>
          <a:p>
            <a:r>
              <a:rPr lang="en-GB" sz="3600" dirty="0" smtClean="0"/>
              <a:t>A.I. k. </a:t>
            </a:r>
            <a:r>
              <a:rPr lang="en-GB" sz="3600" dirty="0" err="1" smtClean="0"/>
              <a:t>Italisë</a:t>
            </a:r>
            <a:r>
              <a:rPr lang="en-GB" sz="3600" dirty="0" smtClean="0"/>
              <a:t> </a:t>
            </a:r>
            <a:r>
              <a:rPr lang="en-GB" sz="2400" dirty="0" smtClean="0"/>
              <a:t>(1 </a:t>
            </a:r>
            <a:r>
              <a:rPr lang="en-GB" sz="2400" dirty="0" err="1" smtClean="0"/>
              <a:t>Prill</a:t>
            </a:r>
            <a:r>
              <a:rPr lang="en-GB" sz="2400" dirty="0" smtClean="0"/>
              <a:t> 2021)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Ky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bënte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refugjate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nigeriane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dy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fëmijëve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cili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Aplikuesja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ankuar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pamundësinë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gëzuar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drejtat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shkak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ndalimit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kontaktit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fëmijët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urdhëruar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Gjithashtu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procedurat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lidhur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përshtatshmërinë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fëmijëve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birësim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mbetur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pezull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mbi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vjet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6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504714" cy="1230086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GJEDNJ-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shpreh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8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(e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drejta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respektimin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jetës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familjare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),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konstatuar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kushtuar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vëmendje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mjaftueshme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rëndësisë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jete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familjare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kërkuesen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fëmijët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procedurat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cilat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rezultuar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ndërprerjen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kontaktit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mes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tyre.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vuri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dukje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kërkuesja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qenieve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njerëzore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Autoritetet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siguruar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ndihmë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kujdesi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social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shëndetësor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kundërt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konsideratë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pozitën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vulnerabël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kur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kanë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vlerësuar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aftësitë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prindërore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kërkesën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mbajtur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kontakt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me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fëmijët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personave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vulnerabël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autoritetet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kërkohet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tregojnë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vigjilencë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sigurojnë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mbrojtje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.​</a:t>
            </a:r>
          </a:p>
        </p:txBody>
      </p:sp>
    </p:spTree>
    <p:extLst>
      <p:ext uri="{BB962C8B-B14F-4D97-AF65-F5344CB8AC3E}">
        <p14:creationId xmlns:p14="http://schemas.microsoft.com/office/powerpoint/2010/main" val="3438050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19200"/>
          </a:xfrm>
        </p:spPr>
        <p:txBody>
          <a:bodyPr/>
          <a:lstStyle/>
          <a:p>
            <a:r>
              <a:rPr lang="en-GB" sz="3600" dirty="0" err="1" smtClean="0"/>
              <a:t>Krachunova</a:t>
            </a:r>
            <a:r>
              <a:rPr lang="en-GB" sz="3600" dirty="0" smtClean="0"/>
              <a:t> k. </a:t>
            </a:r>
            <a:r>
              <a:rPr lang="en-GB" sz="3600" dirty="0" err="1" smtClean="0"/>
              <a:t>Bullgarisë</a:t>
            </a:r>
            <a:r>
              <a:rPr lang="en-GB" sz="3600" dirty="0" smtClean="0"/>
              <a:t> </a:t>
            </a:r>
            <a:r>
              <a:rPr lang="en-GB" sz="2400" dirty="0" smtClean="0"/>
              <a:t>(28 </a:t>
            </a:r>
            <a:r>
              <a:rPr lang="en-GB" sz="2400" dirty="0" err="1" smtClean="0"/>
              <a:t>Nëntor</a:t>
            </a:r>
            <a:r>
              <a:rPr lang="en-GB" sz="2400" dirty="0" smtClean="0"/>
              <a:t> 2023)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Ky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bëjë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përpjekjet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aplikantes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ardhurat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puna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seksuale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trafikanti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bullgare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refuzuar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deklaruar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marrë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prostitucion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kthyer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ardhurat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do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kundërshtim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"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moralin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mirë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".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Aplikantja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ankua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asnjë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rrugë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ligjore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merrte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ardhurat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shfrytëzimi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seksual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.​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585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62743"/>
          </a:xfrm>
        </p:spPr>
        <p:txBody>
          <a:bodyPr/>
          <a:lstStyle/>
          <a:p>
            <a:r>
              <a:rPr lang="en-GB" sz="3600" dirty="0" err="1" smtClean="0"/>
              <a:t>Konkluzionet</a:t>
            </a:r>
            <a:r>
              <a:rPr lang="en-GB" sz="3600" dirty="0" smtClean="0"/>
              <a:t> e GJEDNJ-</a:t>
            </a:r>
            <a:r>
              <a:rPr lang="en-GB" sz="3600" dirty="0" err="1" smtClean="0"/>
              <a:t>së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u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shpreh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pasur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shkelje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4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ndalimi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punës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lidhje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kërkuesen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konstatuar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bullgare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dështuar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balanconin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mënyrë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adekuate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drejtat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kundrejt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interesave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komunitetit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 </a:t>
            </a:r>
            <a:endParaRPr lang="en-GB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rastin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konkret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vuri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dukje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veçanti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Shtetet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detyrim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t'u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mundësuar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viktimave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kërkojnë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fitimet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humbura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trafikantët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se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autoritetet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bullgare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nuk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arritur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balanconin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drejtën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kërkuesit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bërë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pretendim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tillë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me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interesat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komunitetit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iu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referua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traktateve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përkatëse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ndërkombëtare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cilat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përcaktonin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detyrimin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lejuar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viktimat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kërkuar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, duke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përfshirë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Protokollin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Palermos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6 § 6)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dhe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Kundër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Trafikimit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15 § 3),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dyja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fuqi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gjitha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Shtetet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Kontraktuese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Kjo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ishte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hera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parë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që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Gjykata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konstaton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se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viktimë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trafikimi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drejtë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kërkonjë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kompensim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për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dëmin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material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nga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trafikantët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e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saj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dirty="0" err="1" smtClean="0">
                <a:solidFill>
                  <a:schemeClr val="tx2">
                    <a:lumMod val="50000"/>
                  </a:schemeClr>
                </a:solidFill>
              </a:rPr>
              <a:t>sipas</a:t>
            </a: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nenit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4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të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50000"/>
                  </a:schemeClr>
                </a:solidFill>
              </a:rPr>
              <a:t>Konventës</a:t>
            </a:r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47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4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GB" sz="4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400" dirty="0" err="1" smtClean="0">
                <a:solidFill>
                  <a:schemeClr val="tx2">
                    <a:lumMod val="50000"/>
                  </a:schemeClr>
                </a:solidFill>
              </a:rPr>
              <a:t>Faleminderit</a:t>
            </a:r>
            <a:r>
              <a:rPr lang="en-GB" sz="4400" dirty="0">
                <a:solidFill>
                  <a:schemeClr val="tx2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19258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1832</Words>
  <Application>Microsoft Office PowerPoint</Application>
  <PresentationFormat>Widescreen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Century Gothic</vt:lpstr>
      <vt:lpstr>Courier New</vt:lpstr>
      <vt:lpstr>Palatino Linotype</vt:lpstr>
      <vt:lpstr>Wingdings</vt:lpstr>
      <vt:lpstr>Executive</vt:lpstr>
      <vt:lpstr>Jurisprudenca e GJEDNJ në lidhje me trafikimin e qënieve njerëzore</vt:lpstr>
      <vt:lpstr>Rantsev k. Qipros dhe Rusisë (7 Janar 2010)</vt:lpstr>
      <vt:lpstr>Konkluzionet e GJENDJ-së</vt:lpstr>
      <vt:lpstr>L.E. k. Greqisë (21 Janar 2016)</vt:lpstr>
      <vt:lpstr>Konkluzionet e GJEDNJ-së</vt:lpstr>
      <vt:lpstr>Chowdury dhe të tjerë k. Greqisë (30 Mars 2017)</vt:lpstr>
      <vt:lpstr>Konkluzionet e GJEDNJ-së</vt:lpstr>
      <vt:lpstr>S.M. k. Kroacisë ( 25 Qershor 2020)</vt:lpstr>
      <vt:lpstr>Konkluzionet e GJEDNJ-së</vt:lpstr>
      <vt:lpstr>A.I. k. Italisë (1 Prill 2021)</vt:lpstr>
      <vt:lpstr>Konkluzionet e GJEDNJ-së</vt:lpstr>
      <vt:lpstr>Krachunova k. Bullgarisë (28 Nëntor 2023)</vt:lpstr>
      <vt:lpstr>Konkluzionet e GJEDNJ-së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Jurisprudenca e GJEDNJ nw lidhje me trafikimin e qwnieve njerwzore</dc:title>
  <dc:creator>Erida Visoci</dc:creator>
  <cp:lastModifiedBy>GERMAN</cp:lastModifiedBy>
  <cp:revision>12</cp:revision>
  <dcterms:created xsi:type="dcterms:W3CDTF">2024-02-08T09:24:32Z</dcterms:created>
  <dcterms:modified xsi:type="dcterms:W3CDTF">2024-02-08T19:50:55Z</dcterms:modified>
</cp:coreProperties>
</file>