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9944100" cy="6805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3F4FC9C7-B49D-435C-BFF6-88CD5C8769A8}">
          <p14:sldIdLst>
            <p14:sldId id="256"/>
            <p14:sldId id="257"/>
            <p14:sldId id="258"/>
            <p14:sldId id="259"/>
            <p14:sldId id="260"/>
          </p14:sldIdLst>
        </p14:section>
        <p14:section name="Untitled Section" id="{65366D72-8095-4ED9-9161-37DC8840C50B}">
          <p14:sldIdLst>
            <p14:sldId id="261"/>
          </p14:sldIdLst>
        </p14:section>
        <p14:section name="Untitled Section" id="{226E4E57-464A-4D24-BAFC-1D7637D0ADBB}">
          <p14:sldIdLst>
            <p14:sldId id="262"/>
          </p14:sldIdLst>
        </p14:section>
        <p14:section name="Untitled Section" id="{292DBC06-7095-4E92-83DF-50B65EF9EB8A}">
          <p14:sldIdLst>
            <p14:sldId id="263"/>
          </p14:sldIdLst>
        </p14:section>
        <p14:section name="Untitled Section" id="{3D957BF4-B123-48D4-9A1F-C7504C40B07D}">
          <p14:sldIdLst/>
        </p14:section>
        <p14:section name="Untitled Section" id="{ADD44BC0-EEE7-4980-A652-4605F7E2E1A5}">
          <p14:sldIdLst>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9110" cy="34028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32689" y="0"/>
            <a:ext cx="4309110" cy="340281"/>
          </a:xfrm>
          <a:prstGeom prst="rect">
            <a:avLst/>
          </a:prstGeom>
        </p:spPr>
        <p:txBody>
          <a:bodyPr vert="horz" lIns="91440" tIns="45720" rIns="91440" bIns="45720" rtlCol="0"/>
          <a:lstStyle>
            <a:lvl1pPr algn="r">
              <a:defRPr sz="1200"/>
            </a:lvl1pPr>
          </a:lstStyle>
          <a:p>
            <a:fld id="{DA1AB137-A778-4C65-A53A-C59B230C0E72}" type="datetimeFigureOut">
              <a:rPr lang="en-US" smtClean="0"/>
              <a:t>2/7/2023</a:t>
            </a:fld>
            <a:endParaRPr lang="en-US"/>
          </a:p>
        </p:txBody>
      </p:sp>
      <p:sp>
        <p:nvSpPr>
          <p:cNvPr id="4" name="Footer Placeholder 3"/>
          <p:cNvSpPr>
            <a:spLocks noGrp="1"/>
          </p:cNvSpPr>
          <p:nvPr>
            <p:ph type="ftr" sz="quarter" idx="2"/>
          </p:nvPr>
        </p:nvSpPr>
        <p:spPr>
          <a:xfrm>
            <a:off x="0" y="6464151"/>
            <a:ext cx="4309110" cy="34028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32689" y="6464151"/>
            <a:ext cx="4309110" cy="340281"/>
          </a:xfrm>
          <a:prstGeom prst="rect">
            <a:avLst/>
          </a:prstGeom>
        </p:spPr>
        <p:txBody>
          <a:bodyPr vert="horz" lIns="91440" tIns="45720" rIns="91440" bIns="45720" rtlCol="0" anchor="b"/>
          <a:lstStyle>
            <a:lvl1pPr algn="r">
              <a:defRPr sz="1200"/>
            </a:lvl1pPr>
          </a:lstStyle>
          <a:p>
            <a:fld id="{D8A51D98-EE48-429B-BDC6-021D4957CD33}" type="slidenum">
              <a:rPr lang="en-US" smtClean="0"/>
              <a:t>‹#›</a:t>
            </a:fld>
            <a:endParaRPr lang="en-US"/>
          </a:p>
        </p:txBody>
      </p:sp>
    </p:spTree>
    <p:extLst>
      <p:ext uri="{BB962C8B-B14F-4D97-AF65-F5344CB8AC3E}">
        <p14:creationId xmlns:p14="http://schemas.microsoft.com/office/powerpoint/2010/main" val="199855283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t-I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t-IT"/>
          </a:p>
        </p:txBody>
      </p:sp>
      <p:sp>
        <p:nvSpPr>
          <p:cNvPr id="4" name="Date Placeholder 3"/>
          <p:cNvSpPr>
            <a:spLocks noGrp="1"/>
          </p:cNvSpPr>
          <p:nvPr>
            <p:ph type="dt" sz="half" idx="10"/>
          </p:nvPr>
        </p:nvSpPr>
        <p:spPr/>
        <p:txBody>
          <a:bodyPr/>
          <a:lstStyle/>
          <a:p>
            <a:fld id="{44659B4B-087A-4181-B54F-DFF79293A75C}" type="datetimeFigureOut">
              <a:rPr lang="it-IT" smtClean="0"/>
              <a:t>07/02/2023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368594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44659B4B-087A-4181-B54F-DFF79293A75C}" type="datetimeFigureOut">
              <a:rPr lang="it-IT" smtClean="0"/>
              <a:t>07/02/2023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1295829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t-I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659B4B-087A-4181-B54F-DFF79293A75C}" type="datetimeFigureOut">
              <a:rPr lang="it-IT" smtClean="0"/>
              <a:t>07/02/2023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1457518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Date Placeholder 4"/>
          <p:cNvSpPr>
            <a:spLocks noGrp="1"/>
          </p:cNvSpPr>
          <p:nvPr>
            <p:ph type="dt" sz="half" idx="10"/>
          </p:nvPr>
        </p:nvSpPr>
        <p:spPr/>
        <p:txBody>
          <a:bodyPr/>
          <a:lstStyle/>
          <a:p>
            <a:fld id="{44659B4B-087A-4181-B54F-DFF79293A75C}" type="datetimeFigureOut">
              <a:rPr lang="it-IT" smtClean="0"/>
              <a:t>07/02/2023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20128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t-I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7" name="Date Placeholder 6"/>
          <p:cNvSpPr>
            <a:spLocks noGrp="1"/>
          </p:cNvSpPr>
          <p:nvPr>
            <p:ph type="dt" sz="half" idx="10"/>
          </p:nvPr>
        </p:nvSpPr>
        <p:spPr/>
        <p:txBody>
          <a:bodyPr/>
          <a:lstStyle/>
          <a:p>
            <a:fld id="{44659B4B-087A-4181-B54F-DFF79293A75C}" type="datetimeFigureOut">
              <a:rPr lang="it-IT" smtClean="0"/>
              <a:t>07/02/2023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1576506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Date Placeholder 2"/>
          <p:cNvSpPr>
            <a:spLocks noGrp="1"/>
          </p:cNvSpPr>
          <p:nvPr>
            <p:ph type="dt" sz="half" idx="10"/>
          </p:nvPr>
        </p:nvSpPr>
        <p:spPr/>
        <p:txBody>
          <a:bodyPr/>
          <a:lstStyle/>
          <a:p>
            <a:fld id="{44659B4B-087A-4181-B54F-DFF79293A75C}" type="datetimeFigureOut">
              <a:rPr lang="it-IT" smtClean="0"/>
              <a:t>07/02/2023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183162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659B4B-087A-4181-B54F-DFF79293A75C}" type="datetimeFigureOut">
              <a:rPr lang="it-IT" smtClean="0"/>
              <a:t>07/02/2023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3061840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t-I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59B4B-087A-4181-B54F-DFF79293A75C}" type="datetimeFigureOut">
              <a:rPr lang="it-IT" smtClean="0"/>
              <a:t>07/02/2023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335162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t-I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59B4B-087A-4181-B54F-DFF79293A75C}" type="datetimeFigureOut">
              <a:rPr lang="it-IT" smtClean="0"/>
              <a:t>07/02/2023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3288577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44659B4B-087A-4181-B54F-DFF79293A75C}" type="datetimeFigureOut">
              <a:rPr lang="it-IT" smtClean="0"/>
              <a:t>07/02/2023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1880847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t-I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10"/>
          </p:nvPr>
        </p:nvSpPr>
        <p:spPr/>
        <p:txBody>
          <a:bodyPr/>
          <a:lstStyle/>
          <a:p>
            <a:fld id="{44659B4B-087A-4181-B54F-DFF79293A75C}" type="datetimeFigureOut">
              <a:rPr lang="it-IT" smtClean="0"/>
              <a:t>07/02/2023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5FE3A10-18D8-4C11-80DA-6C7DFC91B315}" type="slidenum">
              <a:rPr lang="it-IT" smtClean="0"/>
              <a:t>‹#›</a:t>
            </a:fld>
            <a:endParaRPr lang="it-IT"/>
          </a:p>
        </p:txBody>
      </p:sp>
    </p:spTree>
    <p:extLst>
      <p:ext uri="{BB962C8B-B14F-4D97-AF65-F5344CB8AC3E}">
        <p14:creationId xmlns:p14="http://schemas.microsoft.com/office/powerpoint/2010/main" val="2353065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t-I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t-I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659B4B-087A-4181-B54F-DFF79293A75C}" type="datetimeFigureOut">
              <a:rPr lang="it-IT" smtClean="0"/>
              <a:t>07/02/2023</a:t>
            </a:fld>
            <a:endParaRPr lang="it-I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FE3A10-18D8-4C11-80DA-6C7DFC91B315}" type="slidenum">
              <a:rPr lang="it-IT" smtClean="0"/>
              <a:t>‹#›</a:t>
            </a:fld>
            <a:endParaRPr lang="it-IT"/>
          </a:p>
        </p:txBody>
      </p:sp>
    </p:spTree>
    <p:extLst>
      <p:ext uri="{BB962C8B-B14F-4D97-AF65-F5344CB8AC3E}">
        <p14:creationId xmlns:p14="http://schemas.microsoft.com/office/powerpoint/2010/main" val="2796856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80729"/>
            <a:ext cx="7772400" cy="2619722"/>
          </a:xfrm>
        </p:spPr>
        <p:txBody>
          <a:bodyPr>
            <a:normAutofit/>
          </a:bodyPr>
          <a:lstStyle/>
          <a:p>
            <a:r>
              <a:rPr lang="sq-AL" sz="2400" dirty="0" smtClean="0"/>
              <a:t>Regjimi juridik i tokës bujqësore sipas Ligjit 7501, ndërgjyqësia pasive në kundështimin e AMTP dhe bashkëpronësia e anëtarëve të familjes bujqësore</a:t>
            </a:r>
            <a:endParaRPr lang="it-IT" sz="2400" dirty="0"/>
          </a:p>
        </p:txBody>
      </p:sp>
      <p:sp>
        <p:nvSpPr>
          <p:cNvPr id="3" name="Subtitle 2"/>
          <p:cNvSpPr>
            <a:spLocks noGrp="1"/>
          </p:cNvSpPr>
          <p:nvPr>
            <p:ph type="subTitle" idx="1"/>
          </p:nvPr>
        </p:nvSpPr>
        <p:spPr/>
        <p:txBody>
          <a:bodyPr>
            <a:normAutofit/>
          </a:bodyPr>
          <a:lstStyle/>
          <a:p>
            <a:r>
              <a:rPr lang="sq-AL" sz="2800" dirty="0" smtClean="0"/>
              <a:t>Markelian Koça</a:t>
            </a:r>
          </a:p>
          <a:p>
            <a:r>
              <a:rPr lang="sq-AL" sz="2800" dirty="0" smtClean="0"/>
              <a:t>7 shkurt 2023</a:t>
            </a:r>
          </a:p>
          <a:p>
            <a:r>
              <a:rPr lang="sq-AL" sz="2800" dirty="0" smtClean="0"/>
              <a:t>Shkolla e Magjistratures  </a:t>
            </a:r>
            <a:endParaRPr lang="it-IT" sz="2800" dirty="0"/>
          </a:p>
        </p:txBody>
      </p:sp>
    </p:spTree>
    <p:extLst>
      <p:ext uri="{BB962C8B-B14F-4D97-AF65-F5344CB8AC3E}">
        <p14:creationId xmlns:p14="http://schemas.microsoft.com/office/powerpoint/2010/main" val="2438495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smtClean="0"/>
              <a:t>Çështje për diskutim</a:t>
            </a:r>
            <a:endParaRPr lang="it-IT" dirty="0"/>
          </a:p>
        </p:txBody>
      </p:sp>
      <p:sp>
        <p:nvSpPr>
          <p:cNvPr id="3" name="Content Placeholder 2"/>
          <p:cNvSpPr>
            <a:spLocks noGrp="1"/>
          </p:cNvSpPr>
          <p:nvPr>
            <p:ph idx="1"/>
          </p:nvPr>
        </p:nvSpPr>
        <p:spPr/>
        <p:txBody>
          <a:bodyPr>
            <a:normAutofit/>
          </a:bodyPr>
          <a:lstStyle/>
          <a:p>
            <a:r>
              <a:rPr lang="sq-AL" sz="2000" dirty="0" smtClean="0"/>
              <a:t>1. Cilat janë karakteristikat e regjimit juridik të tokës bujqësore sipas Ligjit Nr. 7501 «Për tokën»?</a:t>
            </a:r>
          </a:p>
          <a:p>
            <a:r>
              <a:rPr lang="sq-AL" sz="2000" dirty="0" smtClean="0"/>
              <a:t>2. Deri në cilat marrdëdhënie juridike mund të veprojë kryefamiljari në zbatim të Ligjit «Për Tokën»?</a:t>
            </a:r>
          </a:p>
          <a:p>
            <a:r>
              <a:rPr lang="sq-AL" sz="2000" dirty="0" smtClean="0"/>
              <a:t>Cila është ndërgjyqësia pasive në paditë me objekt deklarimin e pavlefshmërisë së AMTP, të ngritura nga KVTP pranë Prefektit të Qarkut?</a:t>
            </a:r>
          </a:p>
          <a:p>
            <a:r>
              <a:rPr lang="sq-AL" sz="2000" dirty="0" smtClean="0"/>
              <a:t>Cilat janë karakteristikat e bashkëpronësisë midis anëtarëve të familjes bujqësore sipas Kodit Civil?</a:t>
            </a:r>
          </a:p>
          <a:p>
            <a:r>
              <a:rPr lang="sq-AL" sz="2000" dirty="0" smtClean="0"/>
              <a:t>Cilat janë pasojat e ndryshimeve të përbërjes familjare për formimin e ndërgjyqësoisë pasivë në paditë e mësipërme?</a:t>
            </a:r>
          </a:p>
          <a:p>
            <a:r>
              <a:rPr lang="sq-AL" sz="2000" dirty="0" smtClean="0"/>
              <a:t>Deri në cilat raporte juridike shtrihet e drejta e kryetarit të familjes bujqësore për të përfaqësuar familjen bujqësore </a:t>
            </a:r>
            <a:r>
              <a:rPr lang="sq-AL" sz="2000" smtClean="0"/>
              <a:t>në marrdhëniet pasurore </a:t>
            </a:r>
            <a:r>
              <a:rPr lang="sq-AL" sz="2000" dirty="0" smtClean="0"/>
              <a:t>me të tretët?</a:t>
            </a:r>
          </a:p>
        </p:txBody>
      </p:sp>
    </p:spTree>
    <p:extLst>
      <p:ext uri="{BB962C8B-B14F-4D97-AF65-F5344CB8AC3E}">
        <p14:creationId xmlns:p14="http://schemas.microsoft.com/office/powerpoint/2010/main" val="1884000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720079"/>
          </a:xfrm>
        </p:spPr>
        <p:txBody>
          <a:bodyPr>
            <a:normAutofit/>
          </a:bodyPr>
          <a:lstStyle/>
          <a:p>
            <a:r>
              <a:rPr lang="sq-AL" sz="2000" dirty="0" smtClean="0"/>
              <a:t>Karakteristikat e regjimit juridik të tokës bujqësore sipas Ligjit 7501 «Për Tokën»</a:t>
            </a:r>
            <a:endParaRPr lang="it-IT" sz="2000" dirty="0"/>
          </a:p>
        </p:txBody>
      </p:sp>
      <p:sp>
        <p:nvSpPr>
          <p:cNvPr id="3" name="Subtitle 2"/>
          <p:cNvSpPr>
            <a:spLocks noGrp="1"/>
          </p:cNvSpPr>
          <p:nvPr>
            <p:ph type="subTitle" idx="1"/>
          </p:nvPr>
        </p:nvSpPr>
        <p:spPr>
          <a:xfrm>
            <a:off x="539552" y="1628800"/>
            <a:ext cx="7776864" cy="4010000"/>
          </a:xfrm>
        </p:spPr>
        <p:txBody>
          <a:bodyPr>
            <a:normAutofit/>
          </a:bodyPr>
          <a:lstStyle/>
          <a:p>
            <a:pPr algn="just"/>
            <a:r>
              <a:rPr lang="sq-AL" sz="1600" dirty="0" smtClean="0">
                <a:solidFill>
                  <a:srgbClr val="00B050"/>
                </a:solidFill>
              </a:rPr>
              <a:t>Regjimi juridik i tokës bujqësore i krijuar nga Ligji Nr. 7501 paraqet këro karakteristika:</a:t>
            </a:r>
          </a:p>
          <a:p>
            <a:pPr marL="457200" indent="-457200" algn="just">
              <a:buAutoNum type="arabicPeriod"/>
            </a:pPr>
            <a:r>
              <a:rPr lang="sq-AL" sz="1600" dirty="0" smtClean="0">
                <a:solidFill>
                  <a:srgbClr val="00B050"/>
                </a:solidFill>
              </a:rPr>
              <a:t>Ligji 7501/1991 përbën një mënyrë fitimi pronësie pa shpërblim mbi tokën bujqësore;</a:t>
            </a:r>
          </a:p>
          <a:p>
            <a:pPr marL="457200" indent="-457200" algn="just">
              <a:buAutoNum type="arabicPeriod"/>
            </a:pPr>
            <a:r>
              <a:rPr lang="sq-AL" sz="1600" dirty="0" smtClean="0">
                <a:solidFill>
                  <a:srgbClr val="00B050"/>
                </a:solidFill>
              </a:rPr>
              <a:t>Toka bujqësore u tjetërsua nga shteti në favor të individëve që kishin të regjistruar gjendjen familkjarë në fshati në datë 01.08.1991 ose 01.10.1992 dhe që plotësonin kushtet e caktuara më ligj dhe aktet nënligjore;</a:t>
            </a:r>
          </a:p>
          <a:p>
            <a:pPr marL="457200" indent="-457200" algn="just">
              <a:buAutoNum type="arabicPeriod"/>
            </a:pPr>
            <a:r>
              <a:rPr lang="sq-AL" sz="1600" dirty="0" smtClean="0">
                <a:solidFill>
                  <a:srgbClr val="00B050"/>
                </a:solidFill>
              </a:rPr>
              <a:t>Tagrat e pronësisë paraqiteshin të kufizuara meqenëse mungontë tagri i tjetërsimit të pronës;</a:t>
            </a:r>
          </a:p>
          <a:p>
            <a:pPr marL="457200" indent="-457200" algn="just">
              <a:buAutoNum type="arabicPeriod"/>
            </a:pPr>
            <a:r>
              <a:rPr lang="sq-AL" sz="1600" dirty="0" smtClean="0">
                <a:solidFill>
                  <a:srgbClr val="00B050"/>
                </a:solidFill>
              </a:rPr>
              <a:t>Metodologjia e zbatuar për ndarjen e tokës (individualisht në familjet me një anëtar dhe si bashkëpronarë për familjet me më shumë së një anëtar;</a:t>
            </a:r>
          </a:p>
          <a:p>
            <a:pPr marL="457200" indent="-457200" algn="just">
              <a:buAutoNum type="arabicPeriod"/>
            </a:pPr>
            <a:r>
              <a:rPr lang="sq-AL" sz="1600" dirty="0" smtClean="0">
                <a:solidFill>
                  <a:srgbClr val="00B050"/>
                </a:solidFill>
              </a:rPr>
              <a:t>Bsashkëpronësia e krijuar është ex legge bashkëpronësi në pjesë ndërmjet anëtarëve pavarësisht se AMTP dilte në emër të kryefamiljarit;</a:t>
            </a:r>
          </a:p>
          <a:p>
            <a:pPr marL="457200" indent="-457200" algn="just">
              <a:buAutoNum type="arabicPeriod"/>
            </a:pPr>
            <a:r>
              <a:rPr lang="sq-AL" sz="1600" dirty="0" smtClean="0">
                <a:solidFill>
                  <a:srgbClr val="00B050"/>
                </a:solidFill>
              </a:rPr>
              <a:t>Ligji Nr. 7501 nuk e parashkon familjes sic rezulton në regjistratt e gjendjes civile si subjekt të mëvetshëm të së drejtës dhe me personalitet juridik , që del në qarkullimin civil si sibjekt më vëte. </a:t>
            </a:r>
            <a:endParaRPr lang="it-IT" sz="1600" dirty="0">
              <a:solidFill>
                <a:srgbClr val="00B050"/>
              </a:solidFill>
            </a:endParaRPr>
          </a:p>
        </p:txBody>
      </p:sp>
    </p:spTree>
    <p:extLst>
      <p:ext uri="{BB962C8B-B14F-4D97-AF65-F5344CB8AC3E}">
        <p14:creationId xmlns:p14="http://schemas.microsoft.com/office/powerpoint/2010/main" val="3199926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548680"/>
            <a:ext cx="7772400" cy="1470025"/>
          </a:xfrm>
        </p:spPr>
        <p:txBody>
          <a:bodyPr>
            <a:normAutofit/>
          </a:bodyPr>
          <a:lstStyle/>
          <a:p>
            <a:r>
              <a:rPr lang="sq-AL" sz="2400" dirty="0" smtClean="0"/>
              <a:t>Qëllimi i ligjvënësit </a:t>
            </a:r>
            <a:endParaRPr lang="it-IT" sz="2400" dirty="0"/>
          </a:p>
        </p:txBody>
      </p:sp>
      <p:sp>
        <p:nvSpPr>
          <p:cNvPr id="3" name="Subtitle 2"/>
          <p:cNvSpPr>
            <a:spLocks noGrp="1"/>
          </p:cNvSpPr>
          <p:nvPr>
            <p:ph type="subTitle" idx="1"/>
          </p:nvPr>
        </p:nvSpPr>
        <p:spPr>
          <a:xfrm>
            <a:off x="251520" y="2492896"/>
            <a:ext cx="8496944" cy="3145904"/>
          </a:xfrm>
        </p:spPr>
        <p:txBody>
          <a:bodyPr>
            <a:normAutofit fontScale="92500" lnSpcReduction="20000"/>
          </a:bodyPr>
          <a:lstStyle/>
          <a:p>
            <a:pPr algn="just"/>
            <a:r>
              <a:rPr lang="sq-AL" sz="2000" dirty="0" smtClean="0">
                <a:solidFill>
                  <a:schemeClr val="tx1"/>
                </a:solidFill>
              </a:rPr>
              <a:t>Nga analiza e dispozitave të Ligjit 7501/1991 rezulton se synimi i ligjvënësit ishte pajisja me tokë bujqësore e individëve që jetonin në fshat, sipas kritereve përkatëse. Parashikimet e tij kanë tiparet e një reforme agrare të mbështetur në parimin e drejtësisë shoqërore, referuar edhe parashikimeve të nenit 2, paragrafi 2 i Ligjit Nr. 7491, datë 29.04.1991 «Për dispozitat kryesore kushtetuese».  (referuar nevojës së menjëhershme të rregullimit të tërësisë së problemeve me të cilat përballej ekonomia në fshat. </a:t>
            </a:r>
          </a:p>
          <a:p>
            <a:pPr algn="just"/>
            <a:r>
              <a:rPr lang="sq-AL" sz="2000" dirty="0" smtClean="0">
                <a:solidFill>
                  <a:schemeClr val="tx1"/>
                </a:solidFill>
              </a:rPr>
              <a:t>Referuar neneve 2, 3, 5, 6 dhe 24 të Ligjit 7501/1991 shteti mori përsipër detryrimin që të jepte tokën bujqësore në pronësi ose përdorim, pa shpëblim më favor të personave fizikë ose juridikë. Shteti konsideroi se i përkistë pronësia e tokës, pasi në bazë të nenit 18 të Kushtetutës miratuar me 28.12.1976, toka bujqësore dhe të gjitha llojet e tjera të tokave u bënë, edhe de iure pronë ekskluzive e atij shteti. </a:t>
            </a:r>
            <a:endParaRPr lang="it-IT" sz="2000" dirty="0">
              <a:solidFill>
                <a:schemeClr val="tx1"/>
              </a:solidFill>
            </a:endParaRPr>
          </a:p>
        </p:txBody>
      </p:sp>
    </p:spTree>
    <p:extLst>
      <p:ext uri="{BB962C8B-B14F-4D97-AF65-F5344CB8AC3E}">
        <p14:creationId xmlns:p14="http://schemas.microsoft.com/office/powerpoint/2010/main" val="221166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697"/>
            <a:ext cx="7772400" cy="1584175"/>
          </a:xfrm>
        </p:spPr>
        <p:txBody>
          <a:bodyPr>
            <a:normAutofit/>
          </a:bodyPr>
          <a:lstStyle/>
          <a:p>
            <a:r>
              <a:rPr lang="sq-AL" sz="2400" dirty="0" smtClean="0"/>
              <a:t>Analiza e regjimit juridik të tokës mbi këto kritere</a:t>
            </a:r>
            <a:endParaRPr lang="it-IT" sz="2400" dirty="0"/>
          </a:p>
        </p:txBody>
      </p:sp>
      <p:sp>
        <p:nvSpPr>
          <p:cNvPr id="3" name="Subtitle 2"/>
          <p:cNvSpPr>
            <a:spLocks noGrp="1"/>
          </p:cNvSpPr>
          <p:nvPr>
            <p:ph type="subTitle" idx="1"/>
          </p:nvPr>
        </p:nvSpPr>
        <p:spPr>
          <a:xfrm>
            <a:off x="539552" y="2276872"/>
            <a:ext cx="7704856" cy="3361928"/>
          </a:xfrm>
        </p:spPr>
        <p:txBody>
          <a:bodyPr>
            <a:normAutofit/>
          </a:bodyPr>
          <a:lstStyle/>
          <a:p>
            <a:pPr marL="457200" indent="-457200" algn="just">
              <a:buAutoNum type="arabicPeriod"/>
            </a:pPr>
            <a:r>
              <a:rPr lang="sq-AL" sz="2400" dirty="0">
                <a:solidFill>
                  <a:schemeClr val="tx1"/>
                </a:solidFill>
              </a:rPr>
              <a:t>K</a:t>
            </a:r>
            <a:r>
              <a:rPr lang="sq-AL" sz="2400" dirty="0" smtClean="0">
                <a:solidFill>
                  <a:schemeClr val="tx1"/>
                </a:solidFill>
              </a:rPr>
              <a:t>riteret në bazë të të ciulave u nda toka bujqësore;</a:t>
            </a:r>
          </a:p>
          <a:p>
            <a:pPr marL="457200" indent="-457200" algn="just">
              <a:buAutoNum type="arabicPeriod"/>
            </a:pPr>
            <a:r>
              <a:rPr lang="sq-AL" sz="2400" dirty="0" smtClean="0">
                <a:solidFill>
                  <a:schemeClr val="tx1"/>
                </a:solidFill>
              </a:rPr>
              <a:t>Karakteristikat e fitimit të pronësisë mbi tokën bujqësore;</a:t>
            </a:r>
          </a:p>
          <a:p>
            <a:pPr marL="457200" indent="-457200" algn="just">
              <a:buAutoNum type="arabicPeriod"/>
            </a:pPr>
            <a:r>
              <a:rPr lang="sq-AL" sz="2400" dirty="0" smtClean="0">
                <a:solidFill>
                  <a:schemeClr val="tx1"/>
                </a:solidFill>
              </a:rPr>
              <a:t>Modalitetet e pajisjes me aktin e marrjes së tokës në pronësi;</a:t>
            </a:r>
          </a:p>
          <a:p>
            <a:pPr marL="457200" indent="-457200" algn="just">
              <a:buAutoNum type="arabicPeriod"/>
            </a:pPr>
            <a:r>
              <a:rPr lang="sq-AL" sz="2400" dirty="0" smtClean="0">
                <a:solidFill>
                  <a:schemeClr val="tx1"/>
                </a:solidFill>
              </a:rPr>
              <a:t>Karakteristikat e bashkëpronësisë që krijoi Ligji 7501/1991.</a:t>
            </a:r>
          </a:p>
          <a:p>
            <a:pPr marL="457200" indent="-457200" algn="just">
              <a:buAutoNum type="arabicPeriod"/>
            </a:pPr>
            <a:endParaRPr lang="it-IT" sz="2400" dirty="0"/>
          </a:p>
        </p:txBody>
      </p:sp>
    </p:spTree>
    <p:extLst>
      <p:ext uri="{BB962C8B-B14F-4D97-AF65-F5344CB8AC3E}">
        <p14:creationId xmlns:p14="http://schemas.microsoft.com/office/powerpoint/2010/main" val="33221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32657"/>
            <a:ext cx="7772400" cy="1440159"/>
          </a:xfrm>
        </p:spPr>
        <p:txBody>
          <a:bodyPr/>
          <a:lstStyle/>
          <a:p>
            <a:r>
              <a:rPr lang="sq-AL" dirty="0" smtClean="0"/>
              <a:t>Kriteret </a:t>
            </a:r>
            <a:endParaRPr lang="it-IT" dirty="0"/>
          </a:p>
        </p:txBody>
      </p:sp>
      <p:sp>
        <p:nvSpPr>
          <p:cNvPr id="3" name="Subtitle 2"/>
          <p:cNvSpPr>
            <a:spLocks noGrp="1"/>
          </p:cNvSpPr>
          <p:nvPr>
            <p:ph type="subTitle" idx="1"/>
          </p:nvPr>
        </p:nvSpPr>
        <p:spPr>
          <a:xfrm>
            <a:off x="1371600" y="1484784"/>
            <a:ext cx="6400800" cy="4464496"/>
          </a:xfrm>
        </p:spPr>
        <p:txBody>
          <a:bodyPr>
            <a:normAutofit/>
          </a:bodyPr>
          <a:lstStyle/>
          <a:p>
            <a:pPr algn="just"/>
            <a:r>
              <a:rPr lang="sq-AL" sz="1500" dirty="0" smtClean="0"/>
              <a:t>Në kushtet kur neni 1 i Lijgit 7501 kishte të përcaktuara se cilat ishin kategoritë e tokave bujqesore u miratua akti nënligjor (VKM NR. 255, datë 02.08.1991 «Për kriteret e ndarjes së tokës bujqësore» që përcaktonte kriteret që do të merreshin për bazë për ndarjen e tyre:</a:t>
            </a:r>
          </a:p>
          <a:p>
            <a:pPr marL="457200" indent="-457200" algn="just">
              <a:buAutoNum type="alphaLcParenR"/>
            </a:pPr>
            <a:r>
              <a:rPr lang="sq-AL" sz="1500" dirty="0" smtClean="0"/>
              <a:t>Gjendja aktuale e sipërfaqes së tokës bujqësore që ka fshati , sipas zërave përkatës;</a:t>
            </a:r>
          </a:p>
          <a:p>
            <a:pPr marL="457200" indent="-457200" algn="just">
              <a:buAutoNum type="alphaLcParenR"/>
            </a:pPr>
            <a:r>
              <a:rPr lang="sq-AL" sz="1500" dirty="0" smtClean="0"/>
              <a:t>Numri i frymëve për cdo familje, të cilët rezultonin të regjistruar në gjendjen civile me datë 01.08.1991 me banim në fshat pa u vendosur ndonjë kriter lidhur me lidhjet martesore, gjinore, kujdestari etj. </a:t>
            </a:r>
          </a:p>
          <a:p>
            <a:pPr marL="457200" indent="-457200" algn="just">
              <a:buAutoNum type="alphaLcParenR"/>
            </a:pPr>
            <a:r>
              <a:rPr lang="sq-AL" sz="1500" dirty="0" smtClean="0"/>
              <a:t>Shprehja e vullnetit për përfitkmin e tokës bujqësore përmes pranimit të saj, pasi pajisja me tokë nuk përbënte detyrim për përfituesin;</a:t>
            </a:r>
          </a:p>
          <a:p>
            <a:pPr marL="457200" indent="-457200" algn="just">
              <a:buAutoNum type="alphaLcParenR"/>
            </a:pPr>
            <a:r>
              <a:rPr lang="sq-AL" sz="1500" dirty="0" smtClean="0"/>
              <a:t>Vendi se ku do të merreshin tokat nuk zgjidhej sipas vullnetit të përfituesit  por përcaktohet nga komisioni i ndarjes së tokës në fshat në bashkëpunim me përfituesit;</a:t>
            </a:r>
            <a:endParaRPr lang="sq-AL" sz="1800" dirty="0" smtClean="0"/>
          </a:p>
          <a:p>
            <a:pPr algn="just"/>
            <a:r>
              <a:rPr lang="sq-AL" sz="1800" dirty="0" smtClean="0"/>
              <a:t>Në lidhje me ish ndërmarrjet bujqësore ose njësitë e tyre u miratua akti nënligjor sipas të cilit data  referuese e gjendjes civile është data 01.10.1992.</a:t>
            </a:r>
          </a:p>
          <a:p>
            <a:pPr marL="457200" indent="-457200" algn="just">
              <a:buAutoNum type="alphaLcParenR"/>
            </a:pPr>
            <a:endParaRPr lang="sq-AL" sz="1900" dirty="0" smtClean="0"/>
          </a:p>
          <a:p>
            <a:pPr algn="just"/>
            <a:endParaRPr lang="it-IT" dirty="0"/>
          </a:p>
        </p:txBody>
      </p:sp>
    </p:spTree>
    <p:extLst>
      <p:ext uri="{BB962C8B-B14F-4D97-AF65-F5344CB8AC3E}">
        <p14:creationId xmlns:p14="http://schemas.microsoft.com/office/powerpoint/2010/main" val="3514814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1008111"/>
          </a:xfrm>
        </p:spPr>
        <p:txBody>
          <a:bodyPr/>
          <a:lstStyle/>
          <a:p>
            <a:r>
              <a:rPr lang="sq-AL" dirty="0" smtClean="0"/>
              <a:t>Kriteret</a:t>
            </a:r>
            <a:endParaRPr lang="it-IT" dirty="0"/>
          </a:p>
        </p:txBody>
      </p:sp>
      <p:sp>
        <p:nvSpPr>
          <p:cNvPr id="3" name="Subtitle 2"/>
          <p:cNvSpPr>
            <a:spLocks noGrp="1"/>
          </p:cNvSpPr>
          <p:nvPr>
            <p:ph type="subTitle" idx="1"/>
          </p:nvPr>
        </p:nvSpPr>
        <p:spPr>
          <a:xfrm>
            <a:off x="1371600" y="1628800"/>
            <a:ext cx="6400800" cy="4010000"/>
          </a:xfrm>
        </p:spPr>
        <p:txBody>
          <a:bodyPr>
            <a:normAutofit lnSpcReduction="10000"/>
          </a:bodyPr>
          <a:lstStyle/>
          <a:p>
            <a:pPr algn="just"/>
            <a:r>
              <a:rPr lang="sq-AL" sz="1400" dirty="0" smtClean="0"/>
              <a:t>Nga analiza e kriterit a) dhe b) rezulton se përmes akteve nënligjore sasia e tokës që do të shpërnjdahej për cdo individ rezultontë nga raporti ndërmhjet sasisë tërësore të tokës që ishte në dispozicion, me numrin e banorëve të fshatit, sipas zërave të tokave bujqësore.</a:t>
            </a:r>
          </a:p>
          <a:p>
            <a:pPr algn="just"/>
            <a:r>
              <a:rPr lang="sq-AL" sz="1400" dirty="0" smtClean="0"/>
              <a:t>Pas përcaktimit simmë lart, llogaritej sasia tërësore e tokës bujqësore që i takonte secilës familje, në varësi të numrit të anëtarëve dhe dhe kjio sasi përshkruhej në aktin e marrjes së tokës në pronësi dhe i dorëzohej anëtarve të familjes.</a:t>
            </a:r>
          </a:p>
          <a:p>
            <a:pPr algn="just"/>
            <a:r>
              <a:rPr lang="sq-AL" sz="1400" dirty="0" smtClean="0"/>
              <a:t>Nga analiza e kriterit c) rezulton se toka e dhënë për secilin anëtar mund të refuzohej  nga një ose disa anëtarë të familjes . Si rregull anëtari që e refuzon përfitimin e kësaj të drejte, nuk mund të pretendojë më vonë të drejta pronësie mbi këtë tokë, ose mbi një pjesë të saj, pavarësisht se mund të vijojë të jetë në të njëjtën përbërje familjare.</a:t>
            </a:r>
          </a:p>
          <a:p>
            <a:pPr algn="just"/>
            <a:endParaRPr lang="sq-AL" sz="1400" dirty="0"/>
          </a:p>
          <a:p>
            <a:pPr algn="just"/>
            <a:r>
              <a:rPr lang="sq-AL" sz="1400" dirty="0" smtClean="0"/>
              <a:t>Nga analiza e përbashkët e kritereve, verehet se në dukje kriteret paraqiten të pavarur nga ndonjë kontribut i përfituesit si parakusht për shndërrimin në titullar të së drejtës së pronësisë, gje që është e dukshme nga fakti se as të mkirurit nuk përjashtiheshin nga përfitimi i pronësisë. </a:t>
            </a:r>
          </a:p>
          <a:p>
            <a:pPr algn="just"/>
            <a:r>
              <a:rPr lang="sq-AL" sz="1400" dirty="0" smtClean="0"/>
              <a:t>Gjithsesi referuar faktit së shpërndarja e tokës u bë ndër të tjera edhe në favor të familjeve që kanë qenë ish anëtare të kooperativës, ku edhe kanë punuar, nuk mund të thuhet se mungon tërësiht kontributi në përfitimin e kësaj pronësie.  </a:t>
            </a:r>
          </a:p>
          <a:p>
            <a:pPr algn="just"/>
            <a:endParaRPr lang="it-IT" sz="1800" dirty="0"/>
          </a:p>
        </p:txBody>
      </p:sp>
    </p:spTree>
    <p:extLst>
      <p:ext uri="{BB962C8B-B14F-4D97-AF65-F5344CB8AC3E}">
        <p14:creationId xmlns:p14="http://schemas.microsoft.com/office/powerpoint/2010/main" val="1684995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1296143"/>
          </a:xfrm>
        </p:spPr>
        <p:txBody>
          <a:bodyPr>
            <a:normAutofit/>
          </a:bodyPr>
          <a:lstStyle/>
          <a:p>
            <a:r>
              <a:rPr lang="sq-AL" sz="2000" dirty="0" smtClean="0"/>
              <a:t>Karakteristikat e fitimit të pronësisë mbi tokën bujqësore</a:t>
            </a:r>
            <a:endParaRPr lang="it-IT" sz="2000" dirty="0"/>
          </a:p>
        </p:txBody>
      </p:sp>
      <p:sp>
        <p:nvSpPr>
          <p:cNvPr id="3" name="Subtitle 2"/>
          <p:cNvSpPr>
            <a:spLocks noGrp="1"/>
          </p:cNvSpPr>
          <p:nvPr>
            <p:ph type="subTitle" idx="1"/>
          </p:nvPr>
        </p:nvSpPr>
        <p:spPr>
          <a:xfrm>
            <a:off x="1371600" y="1772816"/>
            <a:ext cx="6400800" cy="3865984"/>
          </a:xfrm>
        </p:spPr>
        <p:txBody>
          <a:bodyPr>
            <a:normAutofit/>
          </a:bodyPr>
          <a:lstStyle/>
          <a:p>
            <a:pPr algn="just"/>
            <a:r>
              <a:rPr lang="sq-AL" sz="2000" dirty="0" smtClean="0"/>
              <a:t>Ligji Nr. 7501/1991 përbën një mënyrë origjinale të fitimit të pronësisë që buron nga ligji i posacëm, ku shteti paraqitet në cilësinë e tjetëruesit . Sipas kësaj mënyre fitimi pronësie, pronësia mbi sasinë e tokës së ndarë i takonte individit, anëtar i një famikje të caktuar që banonte në fshat. Pronësia që njihej sipas këtij ligji nuk përmbante të tre tagrat e saj, pasi tagri i disponimit të pasurisë ishte i ndaluar nga ligji. </a:t>
            </a:r>
            <a:endParaRPr lang="it-IT" sz="2000" dirty="0"/>
          </a:p>
        </p:txBody>
      </p:sp>
    </p:spTree>
    <p:extLst>
      <p:ext uri="{BB962C8B-B14F-4D97-AF65-F5344CB8AC3E}">
        <p14:creationId xmlns:p14="http://schemas.microsoft.com/office/powerpoint/2010/main" val="2379643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936103"/>
          </a:xfrm>
        </p:spPr>
        <p:txBody>
          <a:bodyPr>
            <a:normAutofit/>
          </a:bodyPr>
          <a:lstStyle/>
          <a:p>
            <a:r>
              <a:rPr lang="sq-AL" sz="2400" dirty="0" smtClean="0"/>
              <a:t>Modalitetet e pajises me aktin e marrjes së tokës në pronësi</a:t>
            </a:r>
            <a:endParaRPr lang="it-IT" sz="2400" dirty="0"/>
          </a:p>
        </p:txBody>
      </p:sp>
      <p:sp>
        <p:nvSpPr>
          <p:cNvPr id="3" name="Subtitle 2"/>
          <p:cNvSpPr>
            <a:spLocks noGrp="1"/>
          </p:cNvSpPr>
          <p:nvPr>
            <p:ph type="subTitle" idx="1"/>
          </p:nvPr>
        </p:nvSpPr>
        <p:spPr>
          <a:xfrm>
            <a:off x="755576" y="1628800"/>
            <a:ext cx="7704856" cy="3768824"/>
          </a:xfrm>
        </p:spPr>
        <p:txBody>
          <a:bodyPr>
            <a:normAutofit/>
          </a:bodyPr>
          <a:lstStyle/>
          <a:p>
            <a:pPr algn="just"/>
            <a:r>
              <a:rPr lang="sq-AL" sz="2000" dirty="0" smtClean="0"/>
              <a:t>Pajisja me AMTP nuk kryhej për cdo anëtar të familjes individualisht. AMTP i lëshohej si një akt i vetëm familjes, me përbërje sipas gjendjes civile me datë 01.08.1991 ose 01.10.1992. AMTP përmbante sasinë e sipërfaqes për cdo zë të tokës bujqësore që përfitinte familja, si shumë e sasisë së tokës për frymë. Për pasojë, numri i personave që do të sihin bashkëpronarë  mbi tokën bujqësore që përfitohej, ishte një numër i përcaktuar, që në kohën e miratimit të Ligjit 7501. Në këto kushte secila prej sipërfaqeve që pasqyronte AMTP ishte në bashkëpronësi më pjesë ndërmjet anëtareve të saj. </a:t>
            </a:r>
            <a:endParaRPr lang="it-IT" sz="2000" dirty="0"/>
          </a:p>
        </p:txBody>
      </p:sp>
    </p:spTree>
    <p:extLst>
      <p:ext uri="{BB962C8B-B14F-4D97-AF65-F5344CB8AC3E}">
        <p14:creationId xmlns:p14="http://schemas.microsoft.com/office/powerpoint/2010/main" val="2589916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404664"/>
            <a:ext cx="7772400" cy="1470025"/>
          </a:xfrm>
        </p:spPr>
        <p:txBody>
          <a:bodyPr>
            <a:normAutofit/>
          </a:bodyPr>
          <a:lstStyle/>
          <a:p>
            <a:r>
              <a:rPr lang="sq-AL" sz="2000" dirty="0" smtClean="0"/>
              <a:t>Karakteristikat e bashkëpronësisë që krijoi Ligji 7501/1991</a:t>
            </a:r>
            <a:endParaRPr lang="it-IT" sz="2000" dirty="0"/>
          </a:p>
        </p:txBody>
      </p:sp>
      <p:sp>
        <p:nvSpPr>
          <p:cNvPr id="3" name="Subtitle 2"/>
          <p:cNvSpPr>
            <a:spLocks noGrp="1"/>
          </p:cNvSpPr>
          <p:nvPr>
            <p:ph type="subTitle" idx="1"/>
          </p:nvPr>
        </p:nvSpPr>
        <p:spPr>
          <a:xfrm>
            <a:off x="1371600" y="1772816"/>
            <a:ext cx="6400800" cy="3865984"/>
          </a:xfrm>
        </p:spPr>
        <p:txBody>
          <a:bodyPr>
            <a:normAutofit lnSpcReduction="10000"/>
          </a:bodyPr>
          <a:lstStyle/>
          <a:p>
            <a:pPr algn="just"/>
            <a:r>
              <a:rPr lang="sq-AL" sz="1400" dirty="0" smtClean="0"/>
              <a:t>Rezulton se në të gjitha rastet kur familja përbëhej nga më shumë se një anëtar Ligji 7501 krijoi ispo lege edhe bashkëpronësi në pjesë ndërmjet anëtarëve të familjes. </a:t>
            </a:r>
          </a:p>
          <a:p>
            <a:pPr algn="just"/>
            <a:r>
              <a:rPr lang="sq-AL" sz="1400" dirty="0" smtClean="0"/>
              <a:t>Koha e krijimit të bashkëpronësisë në pjesë është koha e shprehjes së vullnetit të tyre për pranimin e tokës së ofruar nga shteti dhe në rast se një pjesë e tyre e refuzojnë pajsijen me tokë, bashkëpronësia në pjesë kirjiohet vetëm ndërmhet atyre anëtarëve që kanë pranuar pajisjen me tokë.</a:t>
            </a:r>
          </a:p>
          <a:p>
            <a:pPr algn="just"/>
            <a:r>
              <a:rPr lang="sq-AL" sz="1400" dirty="0" smtClean="0"/>
              <a:t>Në përputhje me kuptimin e bashëpronësisë në pjesë, secila prej sipërfaqeve të tokës bujqësore ishte e përcaktuar nga norma për frymë, ecaktuar nga aktet nënligjore në zbatim të ligjit, brenda të gjithë sipërfaqes së familjes, po pa u përcaktuar e individualizuar. Regjimi juridik i kësaj bashkëpronësie do të rregullohej nga ligji 7501. </a:t>
            </a:r>
          </a:p>
          <a:p>
            <a:pPr algn="just"/>
            <a:r>
              <a:rPr lang="sq-AL" sz="1400" dirty="0" smtClean="0"/>
              <a:t>Argumenti se bashkëpronësia e krijuar nga Ligji 7501 është bashkëpronësi në pjesë, rezulton edhe nga intertpretimi i nenit 5 të Ligjit Nr. 7983, datë 27.07. 1995 «Përshitblerjen e tokës bujqësore, livadheve dhe kullotave» ku parashikohet mundësia e shitjes së pjesshme të tokës për të cilën zbatohen dispozitat e Kodit Civil  të vitit 1994. Në rast së do të mendohet se Ligji 7501 ka krijuar bashkëpronësi në tërësi, shitja e pjesës së tij nga një anatër i familjes, nuk do të kishte vend të parashikohej, për shkak të ndalimit të tjetërsimit të këtyre pasurive, deri në kryerjen e pjesëtimit të tyre. </a:t>
            </a:r>
            <a:endParaRPr lang="it-IT" sz="1400" dirty="0"/>
          </a:p>
        </p:txBody>
      </p:sp>
    </p:spTree>
    <p:extLst>
      <p:ext uri="{BB962C8B-B14F-4D97-AF65-F5344CB8AC3E}">
        <p14:creationId xmlns:p14="http://schemas.microsoft.com/office/powerpoint/2010/main" val="522308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1800199"/>
          </a:xfrm>
        </p:spPr>
        <p:txBody>
          <a:bodyPr>
            <a:normAutofit/>
          </a:bodyPr>
          <a:lstStyle/>
          <a:p>
            <a:r>
              <a:rPr lang="sq-AL" sz="2800" dirty="0" smtClean="0"/>
              <a:t>Deri në cilat marrëdhënie juridike mund të veprojë kryefamiljari  në zbatim të Ligjit 7501</a:t>
            </a:r>
            <a:endParaRPr lang="it-IT" sz="2800" dirty="0"/>
          </a:p>
        </p:txBody>
      </p:sp>
      <p:sp>
        <p:nvSpPr>
          <p:cNvPr id="3" name="Subtitle 2"/>
          <p:cNvSpPr>
            <a:spLocks noGrp="1"/>
          </p:cNvSpPr>
          <p:nvPr>
            <p:ph type="subTitle" idx="1"/>
          </p:nvPr>
        </p:nvSpPr>
        <p:spPr>
          <a:xfrm>
            <a:off x="467544" y="1844824"/>
            <a:ext cx="8280920" cy="4104456"/>
          </a:xfrm>
        </p:spPr>
        <p:txBody>
          <a:bodyPr>
            <a:normAutofit/>
          </a:bodyPr>
          <a:lstStyle/>
          <a:p>
            <a:r>
              <a:rPr lang="sq-AL" sz="1400" b="1" dirty="0"/>
              <a:t>Sipas Ligjit 7501/1991 kryefamiljari nuk gëzon asnjë cilësi të posaçme në kuadër të marrëdhënies së pronësisë, përveç cilësisë së anëtarit të familjes që ka qenë në gjendjen familjare të datës 01.08.1991 ose 01.10.1992 dhe ka përfituar tokë bujqësore në bashkëpronësi në pjesë, sikurse të gjithë anëtarët e tjerë të familjes. </a:t>
            </a:r>
            <a:endParaRPr lang="it-IT" sz="1400" dirty="0"/>
          </a:p>
          <a:p>
            <a:r>
              <a:rPr lang="sq-AL" sz="1400" b="1" dirty="0"/>
              <a:t>Ndërkohë, sipas akteve nënligjore në zbatim të Ligjit 7501/1991, kryefamiljari gëzonte vetëm të drejta të kufizuara deri në tërheqjen e AMTP, që nuk përbën tagër në kuptim të të drejtës së pronësisë. Marrëdhëniet juridike ku mund të vepronte kryefamiljari ishin vetëm marrëdhëniet e krijuara ndërmjet organeve administrative në procedurën e ndarjes së tokës dhe familjeve/individëve që pajiseshin me tokë. Konkretisht, në rastin kur familja përbëhej nga më shumë se një anëtar, kryefamiljari ishte subjekti në emër të të cilit formalisht plotësohej akti i marrjes së tokës në pronësi dhe i cili nënshkruante marrjen në dorëzim të aktit të marrjes së tokës në pronësi.  </a:t>
            </a:r>
            <a:endParaRPr lang="it-IT" sz="1400" dirty="0"/>
          </a:p>
          <a:p>
            <a:r>
              <a:rPr lang="sq-AL" sz="1400" b="1" dirty="0"/>
              <a:t>Për shkak të pasojave që shkakton për të drejtën e pronësisë, nuk njihej e drejta e kryefamiljarit që të refuzonte marrjen e tokës në dorëzim për sipërfaqet e tokës bujqësore që i përkisnin anëtarëve të tjerë të familjes, pa shprehjen e vullnetit të tyre për këtë.</a:t>
            </a:r>
            <a:endParaRPr lang="it-IT" sz="1400" dirty="0"/>
          </a:p>
          <a:p>
            <a:pPr algn="just"/>
            <a:endParaRPr lang="sq-AL" sz="1400" dirty="0" smtClean="0"/>
          </a:p>
        </p:txBody>
      </p:sp>
    </p:spTree>
    <p:extLst>
      <p:ext uri="{BB962C8B-B14F-4D97-AF65-F5344CB8AC3E}">
        <p14:creationId xmlns:p14="http://schemas.microsoft.com/office/powerpoint/2010/main" val="896887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764704"/>
            <a:ext cx="7772400" cy="1643474"/>
          </a:xfrm>
        </p:spPr>
        <p:txBody>
          <a:bodyPr>
            <a:normAutofit/>
          </a:bodyPr>
          <a:lstStyle/>
          <a:p>
            <a:r>
              <a:rPr lang="sq-AL" sz="2800" dirty="0" smtClean="0"/>
              <a:t>Elementet që marrim në analizë</a:t>
            </a:r>
            <a:endParaRPr lang="it-IT" sz="2800" dirty="0"/>
          </a:p>
        </p:txBody>
      </p:sp>
      <p:sp>
        <p:nvSpPr>
          <p:cNvPr id="3" name="Subtitle 2"/>
          <p:cNvSpPr>
            <a:spLocks noGrp="1"/>
          </p:cNvSpPr>
          <p:nvPr>
            <p:ph type="subTitle" idx="1"/>
          </p:nvPr>
        </p:nvSpPr>
        <p:spPr>
          <a:xfrm>
            <a:off x="899592" y="1988840"/>
            <a:ext cx="7560840" cy="3649960"/>
          </a:xfrm>
        </p:spPr>
        <p:txBody>
          <a:bodyPr>
            <a:normAutofit fontScale="92500" lnSpcReduction="20000"/>
          </a:bodyPr>
          <a:lstStyle/>
          <a:p>
            <a:r>
              <a:rPr lang="sq-AL" sz="2800" dirty="0"/>
              <a:t>Për t’ju përgjigjur pyetjes së shtruar për zgjidhje, kërkohet që të analizohen këto elementë: </a:t>
            </a:r>
            <a:endParaRPr lang="sq-AL" sz="2800" dirty="0" smtClean="0"/>
          </a:p>
          <a:p>
            <a:pPr marL="571500" indent="-571500">
              <a:buAutoNum type="romanLcParenR"/>
            </a:pPr>
            <a:r>
              <a:rPr lang="sq-AL" sz="2800" dirty="0" smtClean="0"/>
              <a:t>koncepti </a:t>
            </a:r>
            <a:r>
              <a:rPr lang="sq-AL" sz="2800" dirty="0"/>
              <a:t>i kryefamiljarit dhe veprimet që mund të kryhen prej tij sipas Ligjit 7501/1991 dhe akteve nënligjore që kanë dalë në zbatim të tij; </a:t>
            </a:r>
            <a:endParaRPr lang="sq-AL" sz="2800" dirty="0" smtClean="0"/>
          </a:p>
          <a:p>
            <a:pPr marL="571500" indent="-571500">
              <a:buAutoNum type="romanLcParenR"/>
            </a:pPr>
            <a:r>
              <a:rPr lang="sq-AL" sz="2800" dirty="0" smtClean="0"/>
              <a:t> </a:t>
            </a:r>
            <a:r>
              <a:rPr lang="sq-AL" sz="2800" dirty="0"/>
              <a:t>mënyra e shprehjes së vullnetit për pranimin ose refuzimin e marrjes së tokës në pronësi nga individët subjekt i Ligjit 7501/1991; </a:t>
            </a:r>
            <a:r>
              <a:rPr lang="sq-AL" sz="2800" dirty="0" smtClean="0"/>
              <a:t>dhe</a:t>
            </a:r>
          </a:p>
          <a:p>
            <a:pPr marL="571500" indent="-571500">
              <a:buAutoNum type="romanLcParenR"/>
            </a:pPr>
            <a:r>
              <a:rPr lang="sq-AL" sz="2800" dirty="0" smtClean="0"/>
              <a:t>përfaqësimi </a:t>
            </a:r>
            <a:r>
              <a:rPr lang="sq-AL" sz="2800" dirty="0"/>
              <a:t>në marrëdhëniet me të tretët i bashkëpronarëve në pjesë të tokës bujqësore.</a:t>
            </a:r>
            <a:endParaRPr lang="it-IT" sz="2800" dirty="0"/>
          </a:p>
          <a:p>
            <a:endParaRPr lang="it-IT" dirty="0"/>
          </a:p>
        </p:txBody>
      </p:sp>
    </p:spTree>
    <p:extLst>
      <p:ext uri="{BB962C8B-B14F-4D97-AF65-F5344CB8AC3E}">
        <p14:creationId xmlns:p14="http://schemas.microsoft.com/office/powerpoint/2010/main" val="3974463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476672"/>
            <a:ext cx="7772400" cy="1656183"/>
          </a:xfrm>
        </p:spPr>
        <p:txBody>
          <a:bodyPr>
            <a:normAutofit/>
          </a:bodyPr>
          <a:lstStyle/>
          <a:p>
            <a:r>
              <a:rPr lang="sq-AL" sz="3200" dirty="0" smtClean="0"/>
              <a:t>Analiza </a:t>
            </a:r>
            <a:endParaRPr lang="it-IT" sz="3200" dirty="0"/>
          </a:p>
        </p:txBody>
      </p:sp>
      <p:sp>
        <p:nvSpPr>
          <p:cNvPr id="3" name="Subtitle 2"/>
          <p:cNvSpPr>
            <a:spLocks noGrp="1"/>
          </p:cNvSpPr>
          <p:nvPr>
            <p:ph type="subTitle" idx="1"/>
          </p:nvPr>
        </p:nvSpPr>
        <p:spPr>
          <a:xfrm>
            <a:off x="611560" y="1700808"/>
            <a:ext cx="7920880" cy="3937992"/>
          </a:xfrm>
        </p:spPr>
        <p:txBody>
          <a:bodyPr>
            <a:normAutofit fontScale="47500" lnSpcReduction="20000"/>
          </a:bodyPr>
          <a:lstStyle/>
          <a:p>
            <a:r>
              <a:rPr lang="sq-AL" b="1" i="1" dirty="0"/>
              <a:t>i)</a:t>
            </a:r>
            <a:r>
              <a:rPr lang="sq-AL" dirty="0"/>
              <a:t>, nga shqyrtimi i përmbajtjes të dispozitave të Ligjit 7501/1991, nuk rezulton të përmendet termi kryefamiljar apo kryetar i familjes ose ndonjë tagër i tij në raport me familjen dhe anëtarët e saj. Termi kryefamiljar përmendet vetëm në nenin 19 të Ligjit për Gjendjen Civile, në fuqi në kohën e miratimit të Ligjit 7501/1991. Për aq kohë sa Ligji 7501/1991 nuk e përmend specifikisht, atëherë mund të thuhet se kryefamiljari gëzon cilësinë e anëtarit të familjes, njësoj si anëtarët e tjerë, duke qenë bashkëpronar në pjesë me ta, me ndryshimin e vetëm që është i regjistruar si kryefamiljar në përbërjen familjare të gjendjes civile të datës 01.08.1991 ose 01.10.1992. Qënia e kryefamiljarit i regjistruar si i tillë në përputhje me dispozitat e legjislacionit për gjendjen civile, passjell pamundësinë e anëtarëve të familjes për të dakordësuar zgjedhjen me vullnetin e tyre të një kryefamiljari tjetër. </a:t>
            </a:r>
            <a:endParaRPr lang="it-IT" dirty="0"/>
          </a:p>
          <a:p>
            <a:r>
              <a:rPr lang="it-IT" dirty="0"/>
              <a:t>Neni 19, pg. 2 i Ligjit nr. 5840, datë 20.02.1979 “</a:t>
            </a:r>
            <a:r>
              <a:rPr lang="it-IT" i="1" dirty="0"/>
              <a:t>Për regjistrimin e akteve të gjendjes civile</a:t>
            </a:r>
            <a:r>
              <a:rPr lang="it-IT" dirty="0"/>
              <a:t>” parashikonte se: “2. </a:t>
            </a:r>
            <a:r>
              <a:rPr lang="it-IT" i="1" dirty="0"/>
              <a:t>Kërkesa për regjistrimin në vendbanimin e ri bëhet nga kryefamiljari brenda tre muajve mbasi të ketë siguruar banesën, kurse nga shtetasi i veçantë brenda tre muajve nga fillimi i punës. 4. Kur kërkesat nuk bëhen brenda afateve të caktuara, ndërmarrjet, institucionet, repartet ushtarake, etj., ku ndodhet kryefamiljari, detyrohen të kërkojnë tërheqjen e regjistrit themeltar të punonjësve të tyre nëpërmjet zyrës së gjendjes civile ku banon familja ose anëtari i veçantë...</a:t>
            </a:r>
            <a:r>
              <a:rPr lang="it-IT" dirty="0"/>
              <a:t>”.</a:t>
            </a:r>
          </a:p>
          <a:p>
            <a:endParaRPr lang="it-IT" dirty="0"/>
          </a:p>
        </p:txBody>
      </p:sp>
    </p:spTree>
    <p:extLst>
      <p:ext uri="{BB962C8B-B14F-4D97-AF65-F5344CB8AC3E}">
        <p14:creationId xmlns:p14="http://schemas.microsoft.com/office/powerpoint/2010/main" val="875263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1296143"/>
          </a:xfrm>
        </p:spPr>
        <p:txBody>
          <a:bodyPr>
            <a:normAutofit/>
          </a:bodyPr>
          <a:lstStyle/>
          <a:p>
            <a:r>
              <a:rPr lang="sq-AL" sz="4000" dirty="0" smtClean="0"/>
              <a:t>Analiza </a:t>
            </a:r>
            <a:endParaRPr lang="it-IT" sz="4000" dirty="0"/>
          </a:p>
        </p:txBody>
      </p:sp>
      <p:sp>
        <p:nvSpPr>
          <p:cNvPr id="3" name="Subtitle 2"/>
          <p:cNvSpPr>
            <a:spLocks noGrp="1"/>
          </p:cNvSpPr>
          <p:nvPr>
            <p:ph type="subTitle" idx="1"/>
          </p:nvPr>
        </p:nvSpPr>
        <p:spPr>
          <a:xfrm>
            <a:off x="683568" y="1844824"/>
            <a:ext cx="7632848" cy="4464496"/>
          </a:xfrm>
        </p:spPr>
        <p:txBody>
          <a:bodyPr>
            <a:normAutofit fontScale="40000" lnSpcReduction="20000"/>
          </a:bodyPr>
          <a:lstStyle/>
          <a:p>
            <a:r>
              <a:rPr lang="sq-AL" b="1" i="1" dirty="0"/>
              <a:t>ii)</a:t>
            </a:r>
            <a:r>
              <a:rPr lang="sq-AL" dirty="0"/>
              <a:t>, rezulton se në përmbajtjen fillestare të Ligjit 7501/1991 nuk kishte një parashikim për këtë, por nga VKM nr. 255/1991 “</a:t>
            </a:r>
            <a:r>
              <a:rPr lang="sq-AL" i="1" dirty="0"/>
              <a:t>Për kriteret e ndarjes së tokës bujqësore</a:t>
            </a:r>
            <a:r>
              <a:rPr lang="sq-AL" dirty="0"/>
              <a:t>” dhe VKM nr. 231/1993 “</a:t>
            </a:r>
            <a:r>
              <a:rPr lang="sq-AL" i="1" dirty="0"/>
              <a:t>Për tokat që refuzohen të merren në pronësi ose në përdorim dhe zgjidhjen e kërkesave të shtetasve për lënien e tokës</a:t>
            </a:r>
            <a:r>
              <a:rPr lang="sq-AL" dirty="0"/>
              <a:t>” rezulton se njihej në nivelin e akteve nënligjore mundësia që familja të refuzonte tërësisht ose pjesërisht pajisjen me tokë, pa u përcaktuar se cili është subjekti që shpreh vullnetin në emër të familjes për këtë veprim. Ndërsa, terminologjia që përdor VKM nr. 230, datë 22.07.1991 “</a:t>
            </a:r>
            <a:r>
              <a:rPr lang="sq-AL" i="1" dirty="0"/>
              <a:t>Për krijimin e komisioneve të tokave</a:t>
            </a:r>
            <a:r>
              <a:rPr lang="sq-AL" dirty="0"/>
              <a:t>” dhe Udhëzimi nr. 2, datë 02.08.1991 “</a:t>
            </a:r>
            <a:r>
              <a:rPr lang="sq-AL" i="1" dirty="0"/>
              <a:t>Për funksionimin e komisioneve të tokës të rretheve e të fshatrave</a:t>
            </a:r>
            <a:r>
              <a:rPr lang="sq-AL" dirty="0"/>
              <a:t>”, është “</a:t>
            </a:r>
            <a:r>
              <a:rPr lang="sq-AL" i="1" dirty="0"/>
              <a:t>kryefamiljari që merr tokën</a:t>
            </a:r>
            <a:r>
              <a:rPr lang="sq-AL" dirty="0"/>
              <a:t>”. </a:t>
            </a:r>
            <a:endParaRPr lang="it-IT" dirty="0"/>
          </a:p>
          <a:p>
            <a:pPr algn="just"/>
            <a:r>
              <a:rPr lang="sq-AL" dirty="0"/>
              <a:t>Nga analiza e përmbajtjes së Ligjit 7501/1991, rezulton se vetëm në ndryshimin e parë që iu bë ligjit, u parashikuan për herë të parë në nivel ligjor, pasojat e refuzimit për të marrë aktin e marrjes së tokës në pronësi në përfundim të procedurave të ndarjes së tokës dhe pasojat e deklarimit të lënies së tokës. Nga përmbajtja e dispozitës rezulton se përsëri nuk përcaktohet shprehimisht subjekti i cili ka të drejtën të refuzojë marrjen e tokës. Nga ana tjetër, rezulton se nga përmbajtja e formatit të AMTP-ve, i miratuar në zbatim të Ligjit 7501/1991, paraqitet një seksion ku kërkohet nënshkrimi i “</a:t>
            </a:r>
            <a:r>
              <a:rPr lang="sq-AL" i="1" dirty="0"/>
              <a:t>marrësit në pronësi (kryefamiljari)</a:t>
            </a:r>
            <a:r>
              <a:rPr lang="sq-AL" dirty="0"/>
              <a:t>”. </a:t>
            </a:r>
            <a:endParaRPr lang="sq-AL" dirty="0" smtClean="0"/>
          </a:p>
          <a:p>
            <a:pPr algn="just"/>
            <a:endParaRPr lang="sq-AL" dirty="0"/>
          </a:p>
          <a:p>
            <a:pPr algn="just"/>
            <a:r>
              <a:rPr lang="sq-AL" dirty="0" smtClean="0"/>
              <a:t>Në </a:t>
            </a:r>
            <a:r>
              <a:rPr lang="sq-AL" dirty="0"/>
              <a:t>kushtet kur Ligji 7501/1991 dhe aktet nënligjore në zbatim të tij nuk shprehen për këtë, konkludojmë se të drejtën për të pranuar ose për refuzuar pajisjen me tokë, e ka individualisht çdo anëtar madhor i familjes, për pjesën e tij, për aq kohë sa pranimi ose refuzimi i pajisjes me tokë passjell lindjen ose shuarjen e një të drejte pronësie. Për shkak të pasojave që sjellin për subjektin e të drejtës, refuzimi ose pranimi i pajisjes me AMTP përfshihen në tagrin e disponimit të të drejtës së pronësisë. Një ndër pasojat, është parashikuar nga vetë pika 6 dhe 7 e VKM nr. 231/1993, ku refuzimi i pajisjes me tokë, i përjashton subjektet nga e drejta për të përfituar përkrahje sociale.</a:t>
            </a:r>
            <a:endParaRPr lang="it-IT" dirty="0"/>
          </a:p>
          <a:p>
            <a:endParaRPr lang="it-IT" dirty="0"/>
          </a:p>
        </p:txBody>
      </p:sp>
    </p:spTree>
    <p:extLst>
      <p:ext uri="{BB962C8B-B14F-4D97-AF65-F5344CB8AC3E}">
        <p14:creationId xmlns:p14="http://schemas.microsoft.com/office/powerpoint/2010/main" val="2627777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6713"/>
            <a:ext cx="7772400" cy="864095"/>
          </a:xfrm>
        </p:spPr>
        <p:txBody>
          <a:bodyPr/>
          <a:lstStyle/>
          <a:p>
            <a:r>
              <a:rPr lang="sq-AL" dirty="0" smtClean="0"/>
              <a:t>Analiza</a:t>
            </a:r>
            <a:endParaRPr lang="it-IT" dirty="0"/>
          </a:p>
        </p:txBody>
      </p:sp>
      <p:sp>
        <p:nvSpPr>
          <p:cNvPr id="3" name="Subtitle 2"/>
          <p:cNvSpPr>
            <a:spLocks noGrp="1"/>
          </p:cNvSpPr>
          <p:nvPr>
            <p:ph type="subTitle" idx="1"/>
          </p:nvPr>
        </p:nvSpPr>
        <p:spPr>
          <a:xfrm>
            <a:off x="611560" y="1988840"/>
            <a:ext cx="7776864" cy="4248472"/>
          </a:xfrm>
        </p:spPr>
        <p:txBody>
          <a:bodyPr>
            <a:normAutofit fontScale="70000" lnSpcReduction="20000"/>
          </a:bodyPr>
          <a:lstStyle/>
          <a:p>
            <a:r>
              <a:rPr lang="sq-AL" b="1" i="1" dirty="0"/>
              <a:t>iii)</a:t>
            </a:r>
            <a:r>
              <a:rPr lang="sq-AL" dirty="0"/>
              <a:t>, në kohën kur bashkëpronësia në pjesë është krijuar, që korrespondon me kohën kur anëtarët ose një pjesë e tyre kanë pranuar të marrin tërësisht ose pjesërisht tokën bujqësore në pronësi, ata kanë të drejtë që të ushtrojnë tagrat si bashkëpronarë mbi sendin e përbashkët, përfshirë edhe përzgjedhjen e njërit prej tyre për efekt të kryerjes së veprimeve të administrimit, në kushtet kur në këtë lloj bashkëpronësie, Kodi Civil nuk parashikon subjekt që </a:t>
            </a:r>
            <a:r>
              <a:rPr lang="sq-AL" i="1" dirty="0"/>
              <a:t>ex legge</a:t>
            </a:r>
            <a:r>
              <a:rPr lang="sq-AL" dirty="0"/>
              <a:t> kryhen përfaqësimin në raport me të tretët apo administrimin e sendit të përbashkët.</a:t>
            </a:r>
            <a:endParaRPr lang="it-IT" dirty="0"/>
          </a:p>
          <a:p>
            <a:r>
              <a:rPr lang="it-IT" dirty="0"/>
              <a:t>Neni 83 i Kodit Civil të Republikës Popullore Socialiste të RSH parashikonte se: “</a:t>
            </a:r>
            <a:r>
              <a:rPr lang="it-IT" i="1" dirty="0"/>
              <a:t>Sendi në bashkëpronësi administrohet sipas marrëveshjes së të gjithë bashkëpronarëve dhe, kur këta nuk merren vesh, sipas rregullave të përcaktuara me ligj</a:t>
            </a:r>
            <a:r>
              <a:rPr lang="it-IT" dirty="0"/>
              <a:t>”.</a:t>
            </a:r>
          </a:p>
        </p:txBody>
      </p:sp>
    </p:spTree>
    <p:extLst>
      <p:ext uri="{BB962C8B-B14F-4D97-AF65-F5344CB8AC3E}">
        <p14:creationId xmlns:p14="http://schemas.microsoft.com/office/powerpoint/2010/main" val="2437395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1008111"/>
          </a:xfrm>
        </p:spPr>
        <p:txBody>
          <a:bodyPr>
            <a:normAutofit fontScale="90000"/>
          </a:bodyPr>
          <a:lstStyle/>
          <a:p>
            <a:r>
              <a:rPr lang="sq-AL" sz="2400" dirty="0" smtClean="0"/>
              <a:t>Cila është ndërgjyqësia pasive në paditë me objekt deklarimin e pavlefshmërisë së AMTP të ngritura nga KVTP pranë Prefektit të Qarkut</a:t>
            </a:r>
            <a:endParaRPr lang="it-IT" sz="2400" dirty="0"/>
          </a:p>
        </p:txBody>
      </p:sp>
      <p:sp>
        <p:nvSpPr>
          <p:cNvPr id="3" name="Subtitle 2"/>
          <p:cNvSpPr>
            <a:spLocks noGrp="1"/>
          </p:cNvSpPr>
          <p:nvPr>
            <p:ph type="subTitle" idx="1"/>
          </p:nvPr>
        </p:nvSpPr>
        <p:spPr>
          <a:xfrm>
            <a:off x="755576" y="1772816"/>
            <a:ext cx="7776864" cy="3865984"/>
          </a:xfrm>
        </p:spPr>
        <p:txBody>
          <a:bodyPr>
            <a:normAutofit fontScale="62500" lnSpcReduction="20000"/>
          </a:bodyPr>
          <a:lstStyle/>
          <a:p>
            <a:r>
              <a:rPr lang="sq-AL" b="1" dirty="0"/>
              <a:t>Në kushtet kur </a:t>
            </a:r>
            <a:r>
              <a:rPr lang="sq-AL" b="1" dirty="0" smtClean="0"/>
              <a:t>pranojmë </a:t>
            </a:r>
            <a:r>
              <a:rPr lang="sq-AL" b="1" dirty="0"/>
              <a:t>se të gjithë anëtarët e familjes që rezultojnë në gjendjen familjare të datës 01.08.1991 ose 01.10.1992 janë </a:t>
            </a:r>
            <a:r>
              <a:rPr lang="sq-AL" b="1" i="1" dirty="0"/>
              <a:t>ex legge</a:t>
            </a:r>
            <a:r>
              <a:rPr lang="sq-AL" b="1" dirty="0"/>
              <a:t> bashkëpronarë në pjesë mbi tokën bujqësore, ndërgjyqësia pasive duhet të formohet duke u thirrur të gjithë këta bashkëpronarë si palë e paditur në procesin gjyqësor me objekt deklarimin e pavlefshmërisë së AMTP-së të ngritur nga KVTP pranë Prefektit të Qarkut dhe në rast se ndonjë prej tyre ka ndërruar jetë, duhet të thirren në gjykim trashëgimtarët. Gjithashtu, në kushtet kur </a:t>
            </a:r>
            <a:r>
              <a:rPr lang="sq-AL" b="1" dirty="0" smtClean="0"/>
              <a:t>pranojmë </a:t>
            </a:r>
            <a:r>
              <a:rPr lang="sq-AL" b="1" dirty="0"/>
              <a:t>se Ligji 7501/1991 nuk krijoi një subjekt me personalitet juridik që del si palë në qarkullimin civil, kryefamiljari nuk mund të paraqitet në gjykim si një përfaqësues i bashkëpronarëve të tjerë që kanë përfituar tokë bujqësore, pa patur një akt të posaçëm përfaqësimi ku t’i caktohet një tagër i tillë, ashtu sikurse nuk mund të paraqitet si i paditur i vetëm, për shkak se ndodhemi përpara bashkëndërgjyqësisë së detyruar.</a:t>
            </a:r>
            <a:endParaRPr lang="it-IT" dirty="0"/>
          </a:p>
          <a:p>
            <a:endParaRPr lang="it-IT" dirty="0"/>
          </a:p>
        </p:txBody>
      </p:sp>
    </p:spTree>
    <p:extLst>
      <p:ext uri="{BB962C8B-B14F-4D97-AF65-F5344CB8AC3E}">
        <p14:creationId xmlns:p14="http://schemas.microsoft.com/office/powerpoint/2010/main" val="2120391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1008111"/>
          </a:xfrm>
        </p:spPr>
        <p:txBody>
          <a:bodyPr>
            <a:normAutofit/>
          </a:bodyPr>
          <a:lstStyle/>
          <a:p>
            <a:r>
              <a:rPr lang="sq-AL" sz="2800" dirty="0" smtClean="0"/>
              <a:t>Ndërgjyqësia</a:t>
            </a:r>
            <a:endParaRPr lang="it-IT" sz="2800" dirty="0"/>
          </a:p>
        </p:txBody>
      </p:sp>
      <p:sp>
        <p:nvSpPr>
          <p:cNvPr id="3" name="Subtitle 2"/>
          <p:cNvSpPr>
            <a:spLocks noGrp="1"/>
          </p:cNvSpPr>
          <p:nvPr>
            <p:ph type="subTitle" idx="1"/>
          </p:nvPr>
        </p:nvSpPr>
        <p:spPr>
          <a:xfrm>
            <a:off x="1371600" y="1556792"/>
            <a:ext cx="6400800" cy="4082008"/>
          </a:xfrm>
        </p:spPr>
        <p:txBody>
          <a:bodyPr>
            <a:normAutofit fontScale="92500"/>
          </a:bodyPr>
          <a:lstStyle/>
          <a:p>
            <a:r>
              <a:rPr lang="sq-AL" b="1" i="1" dirty="0" smtClean="0"/>
              <a:t>Elementet që merren në analizë janë:</a:t>
            </a:r>
          </a:p>
          <a:p>
            <a:pPr marL="571500" indent="-571500">
              <a:buAutoNum type="romanLcParenR"/>
            </a:pPr>
            <a:r>
              <a:rPr lang="sq-AL" dirty="0" smtClean="0"/>
              <a:t>objekti </a:t>
            </a:r>
            <a:r>
              <a:rPr lang="sq-AL" dirty="0"/>
              <a:t>dhe shkaku ligjor i padisë me objekt deklarimin e pavlefshmërisë së AMTP të ngritur nga KVTP pranë Prefektit të Qarkut; </a:t>
            </a:r>
            <a:endParaRPr lang="sq-AL" dirty="0" smtClean="0"/>
          </a:p>
          <a:p>
            <a:pPr marL="571500" indent="-571500">
              <a:buAutoNum type="romanLcParenR"/>
            </a:pPr>
            <a:r>
              <a:rPr lang="sq-AL" b="1" i="1" dirty="0" smtClean="0"/>
              <a:t>ii</a:t>
            </a:r>
            <a:r>
              <a:rPr lang="sq-AL" b="1" i="1" dirty="0"/>
              <a:t>)</a:t>
            </a:r>
            <a:r>
              <a:rPr lang="sq-AL" dirty="0"/>
              <a:t> koncepti i bashkëndërgjyqësisë së detyruar në procesin gjyqësor administrativ.</a:t>
            </a:r>
            <a:endParaRPr lang="it-IT" dirty="0"/>
          </a:p>
          <a:p>
            <a:endParaRPr lang="it-IT" dirty="0"/>
          </a:p>
        </p:txBody>
      </p:sp>
    </p:spTree>
    <p:extLst>
      <p:ext uri="{BB962C8B-B14F-4D97-AF65-F5344CB8AC3E}">
        <p14:creationId xmlns:p14="http://schemas.microsoft.com/office/powerpoint/2010/main" val="2899041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792087"/>
          </a:xfrm>
        </p:spPr>
        <p:txBody>
          <a:bodyPr>
            <a:normAutofit/>
          </a:bodyPr>
          <a:lstStyle/>
          <a:p>
            <a:r>
              <a:rPr lang="sq-AL" sz="2800" dirty="0" smtClean="0"/>
              <a:t>Ndërgjyqësia</a:t>
            </a:r>
            <a:endParaRPr lang="it-IT" sz="2800" dirty="0"/>
          </a:p>
        </p:txBody>
      </p:sp>
      <p:sp>
        <p:nvSpPr>
          <p:cNvPr id="3" name="Subtitle 2"/>
          <p:cNvSpPr>
            <a:spLocks noGrp="1"/>
          </p:cNvSpPr>
          <p:nvPr>
            <p:ph type="subTitle" idx="1"/>
          </p:nvPr>
        </p:nvSpPr>
        <p:spPr>
          <a:xfrm>
            <a:off x="1371600" y="1484784"/>
            <a:ext cx="6400800" cy="4154016"/>
          </a:xfrm>
        </p:spPr>
        <p:txBody>
          <a:bodyPr>
            <a:normAutofit fontScale="92500" lnSpcReduction="20000"/>
          </a:bodyPr>
          <a:lstStyle/>
          <a:p>
            <a:r>
              <a:rPr lang="sq-AL" b="1" i="1" dirty="0"/>
              <a:t>i)</a:t>
            </a:r>
            <a:r>
              <a:rPr lang="sq-AL" i="1" dirty="0"/>
              <a:t>,</a:t>
            </a:r>
            <a:r>
              <a:rPr lang="sq-AL" dirty="0"/>
              <a:t> marrëdhënia juridike që ekziston ndërmjet subjekteve të së drejtës përbën bazën mbi të cilën përcaktohet legjitimimi real (</a:t>
            </a:r>
            <a:r>
              <a:rPr lang="sq-AL" i="1" dirty="0"/>
              <a:t>legitimatio ad causam</a:t>
            </a:r>
            <a:r>
              <a:rPr lang="sq-AL" dirty="0"/>
              <a:t>) në procesin gjyqësor civil. Ky i fundit përbën raportin subjektiv të paditësit dhe të të paditurit në raport me të drejtën subjektive për mbrojtjen e të cilës është vendosur në lëvizje procesi gjyqësor me palë </a:t>
            </a:r>
            <a:r>
              <a:rPr lang="sq-AL" dirty="0" smtClean="0"/>
              <a:t>kundërshtare. </a:t>
            </a:r>
            <a:endParaRPr lang="it-IT" dirty="0"/>
          </a:p>
        </p:txBody>
      </p:sp>
    </p:spTree>
    <p:extLst>
      <p:ext uri="{BB962C8B-B14F-4D97-AF65-F5344CB8AC3E}">
        <p14:creationId xmlns:p14="http://schemas.microsoft.com/office/powerpoint/2010/main" val="1682470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1008111"/>
          </a:xfrm>
        </p:spPr>
        <p:txBody>
          <a:bodyPr>
            <a:normAutofit/>
          </a:bodyPr>
          <a:lstStyle/>
          <a:p>
            <a:r>
              <a:rPr lang="sq-AL" sz="2800" dirty="0" smtClean="0"/>
              <a:t>Ndërgjyqësia</a:t>
            </a:r>
            <a:endParaRPr lang="it-IT" sz="2800" dirty="0"/>
          </a:p>
        </p:txBody>
      </p:sp>
      <p:sp>
        <p:nvSpPr>
          <p:cNvPr id="3" name="Subtitle 2"/>
          <p:cNvSpPr>
            <a:spLocks noGrp="1"/>
          </p:cNvSpPr>
          <p:nvPr>
            <p:ph type="subTitle" idx="1"/>
          </p:nvPr>
        </p:nvSpPr>
        <p:spPr>
          <a:xfrm>
            <a:off x="1371600" y="1700808"/>
            <a:ext cx="6400800" cy="3937992"/>
          </a:xfrm>
        </p:spPr>
        <p:txBody>
          <a:bodyPr>
            <a:normAutofit fontScale="62500" lnSpcReduction="20000"/>
          </a:bodyPr>
          <a:lstStyle/>
          <a:p>
            <a:r>
              <a:rPr lang="sq-AL" dirty="0"/>
              <a:t>Marrëdhënia juridike në çështjet gjyqësore me këtë objekt dhe shkak ligjor është e krijuar nga përcaktimet e Ligjit nr. 9948, datë 07.07.2008 “</a:t>
            </a:r>
            <a:r>
              <a:rPr lang="sq-AL" i="1" dirty="0"/>
              <a:t>Për shqyrtimin e vlefshmërisë ligjore të krijimit të titujve të pronësisë mbi tokën bujqësore</a:t>
            </a:r>
            <a:r>
              <a:rPr lang="sq-AL" dirty="0"/>
              <a:t>”, i ndryshuar, në zbatim të të cilit </a:t>
            </a:r>
            <a:r>
              <a:rPr lang="sq-AL" dirty="0" smtClean="0"/>
              <a:t>ushtron </a:t>
            </a:r>
            <a:r>
              <a:rPr lang="sq-AL" dirty="0"/>
              <a:t>funksionet struktura përgjegjëse shtetërore. Në zbatim të nenit 10 të këtij ligji, KVTP kanë si funksion të verifikojnë vendimet e komisioneve të tokës lidhur me krijimin e titujve të pronësisë mbi tokën bujqësore, ku përfundimet e verifikimit i paraqisnin pranë Prefektit të Qarkut. Kjo dispozitë ka legjitimuar aktivisht Prefektin e Qarkut për paraqitjen e këtyre padive, duke u përcaktuar edhe objekti i saj nga ligji. Objekti i këtyre padive është deklarimi i pavlefshmërisë së AMTP, shfuqizimi i tij dhe kthimi i pronës në pronësi të shtetit, kur ajo posedohet ende nga mbajtësi i parë i titullit. </a:t>
            </a:r>
            <a:endParaRPr lang="it-IT" dirty="0"/>
          </a:p>
          <a:p>
            <a:endParaRPr lang="it-IT" dirty="0"/>
          </a:p>
        </p:txBody>
      </p:sp>
    </p:spTree>
    <p:extLst>
      <p:ext uri="{BB962C8B-B14F-4D97-AF65-F5344CB8AC3E}">
        <p14:creationId xmlns:p14="http://schemas.microsoft.com/office/powerpoint/2010/main" val="3549220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1080119"/>
          </a:xfrm>
        </p:spPr>
        <p:txBody>
          <a:bodyPr>
            <a:normAutofit/>
          </a:bodyPr>
          <a:lstStyle/>
          <a:p>
            <a:r>
              <a:rPr lang="sq-AL" sz="2800" dirty="0" smtClean="0"/>
              <a:t>Ndërgjyqësia </a:t>
            </a:r>
            <a:endParaRPr lang="it-IT" sz="2800" dirty="0"/>
          </a:p>
        </p:txBody>
      </p:sp>
      <p:sp>
        <p:nvSpPr>
          <p:cNvPr id="3" name="Subtitle 2"/>
          <p:cNvSpPr>
            <a:spLocks noGrp="1"/>
          </p:cNvSpPr>
          <p:nvPr>
            <p:ph type="subTitle" idx="1"/>
          </p:nvPr>
        </p:nvSpPr>
        <p:spPr>
          <a:xfrm>
            <a:off x="827584" y="1628800"/>
            <a:ext cx="7416824" cy="4010000"/>
          </a:xfrm>
        </p:spPr>
        <p:txBody>
          <a:bodyPr>
            <a:normAutofit fontScale="47500" lnSpcReduction="20000"/>
          </a:bodyPr>
          <a:lstStyle/>
          <a:p>
            <a:r>
              <a:rPr lang="sq-AL" dirty="0"/>
              <a:t>Akti i marrjes së tokës në pronësi, sikurse është elaboruar nga jurisprudenca e Kolegjeve të Bashkuara të Gjykatës së Lartë, përbën akt administrativ individual, ku konkretizohet veprimtaria e organit publik për kryerjen e procesit të ndarjes së tokës bujqësore. Sipas qëndrimit të KBGJL, mosmarrëveshjet që burojnë nga aktet e marrjes së tokës në pronësi, që kanë të bëjnë me kundërshtimin e tyre, janë të natyrës administrative, pavarësisht natyrës civile të pasojave që akti i dhënies së tokës në pronësi ka sjellë për palët e interesuara. Këto akte, pavarësisht se në thelb krijojnë pasoja që kanë të bëjnë me të drejta civile siç është edhe e drejta e pronësisë, janë akte të nxjerra nga organet e përcaktuara me ligj për të ushtruar në interesin publik pushtetin e tyre të dhënë nga ligji, në lidhje me ndarjen e tokës bujqësore. Në këtë rast këto organe disponojnë mbi të drejta pronësie për pronën publike, duke ndryshuar statusin juridik të saj në pronë private.</a:t>
            </a:r>
            <a:endParaRPr lang="it-IT" dirty="0"/>
          </a:p>
          <a:p>
            <a:r>
              <a:rPr lang="sq-AL" dirty="0"/>
              <a:t>Vendimi unifikues nr. 2, datë 19.02.2014 dhe 10.03.2014 i Kolegjeve të Bashkuara të Gjykatës së Lartë.</a:t>
            </a:r>
            <a:endParaRPr lang="it-IT" dirty="0"/>
          </a:p>
          <a:p>
            <a:r>
              <a:rPr lang="sq-AL" dirty="0"/>
              <a:t>Neni 2 i Ligjit nr. 49/2012 “</a:t>
            </a:r>
            <a:r>
              <a:rPr lang="sq-AL" i="1" dirty="0"/>
              <a:t>Për gjykatat administrative dhe gjykimin e mosmarrëveshjeve administrative</a:t>
            </a:r>
            <a:r>
              <a:rPr lang="sq-AL" dirty="0"/>
              <a:t>”, i ndryshuar, që ka përcaktuar kuptimin e aktit admnistrativ individual si: “</a:t>
            </a:r>
            <a:r>
              <a:rPr lang="sq-AL" i="1" dirty="0"/>
              <a:t>Çdo vullnet i shprehur nga organi publik, në ushtrim të funksionit të tij publik, ndaj një ose disa subjekteve individualisht të përcaktuara të së drejtës, që krijon, ndryshon ose shuan një marrëdhënie juridike konkrete</a:t>
            </a:r>
            <a:r>
              <a:rPr lang="sq-AL" dirty="0"/>
              <a:t>”.</a:t>
            </a:r>
            <a:endParaRPr lang="it-IT" dirty="0"/>
          </a:p>
          <a:p>
            <a:endParaRPr lang="it-IT" dirty="0"/>
          </a:p>
        </p:txBody>
      </p:sp>
    </p:spTree>
    <p:extLst>
      <p:ext uri="{BB962C8B-B14F-4D97-AF65-F5344CB8AC3E}">
        <p14:creationId xmlns:p14="http://schemas.microsoft.com/office/powerpoint/2010/main" val="3516349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9"/>
            <a:ext cx="7772400" cy="864095"/>
          </a:xfrm>
        </p:spPr>
        <p:txBody>
          <a:bodyPr>
            <a:normAutofit/>
          </a:bodyPr>
          <a:lstStyle/>
          <a:p>
            <a:r>
              <a:rPr lang="sq-AL" sz="2800" dirty="0" smtClean="0"/>
              <a:t>Ndërgjyqësia </a:t>
            </a:r>
            <a:endParaRPr lang="it-IT" sz="2800" dirty="0"/>
          </a:p>
        </p:txBody>
      </p:sp>
      <p:sp>
        <p:nvSpPr>
          <p:cNvPr id="3" name="Subtitle 2"/>
          <p:cNvSpPr>
            <a:spLocks noGrp="1"/>
          </p:cNvSpPr>
          <p:nvPr>
            <p:ph type="subTitle" idx="1"/>
          </p:nvPr>
        </p:nvSpPr>
        <p:spPr>
          <a:xfrm>
            <a:off x="683568" y="1628800"/>
            <a:ext cx="7776864" cy="4464496"/>
          </a:xfrm>
        </p:spPr>
        <p:txBody>
          <a:bodyPr>
            <a:normAutofit fontScale="92500" lnSpcReduction="20000"/>
          </a:bodyPr>
          <a:lstStyle/>
          <a:p>
            <a:r>
              <a:rPr lang="sq-AL" b="1" i="1" dirty="0"/>
              <a:t>ii)</a:t>
            </a:r>
            <a:r>
              <a:rPr lang="sq-AL" i="1" dirty="0"/>
              <a:t>,</a:t>
            </a:r>
            <a:r>
              <a:rPr lang="sq-AL" b="1" i="1" dirty="0"/>
              <a:t> </a:t>
            </a:r>
            <a:r>
              <a:rPr lang="sq-AL" dirty="0"/>
              <a:t>duke iu referuar standardeve kushtetuese, mosformimi i drejtë i ndërgjyqësisë është cilësuar si shkelje e procesit të rregullt ligjor dhe është analizuar në funksion të cenimit të parimit të kontradiktoritetit në gjykim si dhe të barazisë së armëve, të cilat kërkojnë që secilës palë në gjykim t’i jepet një mundësi e arsyeshme për të paraqitur pretendimet e veta. Secila palë duhet të ketë mundësi që të komentojë mbi të gjitha provat ose parashtrimet e paraqitura, me qëllim që të ndikojë në vendimmarrjen e gjykatës.  </a:t>
            </a:r>
            <a:endParaRPr lang="it-IT" dirty="0"/>
          </a:p>
          <a:p>
            <a:endParaRPr lang="it-IT" dirty="0"/>
          </a:p>
        </p:txBody>
      </p:sp>
    </p:spTree>
    <p:extLst>
      <p:ext uri="{BB962C8B-B14F-4D97-AF65-F5344CB8AC3E}">
        <p14:creationId xmlns:p14="http://schemas.microsoft.com/office/powerpoint/2010/main" val="4163822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697"/>
            <a:ext cx="7772400" cy="1080119"/>
          </a:xfrm>
        </p:spPr>
        <p:txBody>
          <a:bodyPr>
            <a:normAutofit/>
          </a:bodyPr>
          <a:lstStyle/>
          <a:p>
            <a:r>
              <a:rPr lang="sq-AL" sz="2800" dirty="0" smtClean="0"/>
              <a:t>Ndërgjyqësia </a:t>
            </a:r>
            <a:endParaRPr lang="it-IT" sz="2800" dirty="0"/>
          </a:p>
        </p:txBody>
      </p:sp>
      <p:sp>
        <p:nvSpPr>
          <p:cNvPr id="3" name="Subtitle 2"/>
          <p:cNvSpPr>
            <a:spLocks noGrp="1"/>
          </p:cNvSpPr>
          <p:nvPr>
            <p:ph type="subTitle" idx="1"/>
          </p:nvPr>
        </p:nvSpPr>
        <p:spPr>
          <a:xfrm>
            <a:off x="1331640" y="2132856"/>
            <a:ext cx="6400800" cy="3816424"/>
          </a:xfrm>
        </p:spPr>
        <p:txBody>
          <a:bodyPr>
            <a:normAutofit fontScale="92500"/>
          </a:bodyPr>
          <a:lstStyle/>
          <a:p>
            <a:r>
              <a:rPr lang="sq-AL" sz="2800" dirty="0" smtClean="0"/>
              <a:t>Si të paditur thirren të gjithë përfituesit e tokës sipas AMTP – data 01.08.1991 ose 01.10.1992 si dhe eventualisht trashëgimtarët e tyre ndëse ndonjëri nga përfituesit ka ndërruar jetë (neni 25 i Ligjit 7501 përcakton se toka bujqësore trashëgohet në bazë të dispozitave ligjore për trashëgiminë (që do të miratoheshin dhe meqenëse nuk ka të tilla zbatohet Kodi Civil nenet 316 e vijues)). </a:t>
            </a:r>
            <a:endParaRPr lang="it-IT" sz="2800" dirty="0"/>
          </a:p>
        </p:txBody>
      </p:sp>
    </p:spTree>
    <p:extLst>
      <p:ext uri="{BB962C8B-B14F-4D97-AF65-F5344CB8AC3E}">
        <p14:creationId xmlns:p14="http://schemas.microsoft.com/office/powerpoint/2010/main" val="3754826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697"/>
            <a:ext cx="7772400" cy="1008111"/>
          </a:xfrm>
        </p:spPr>
        <p:txBody>
          <a:bodyPr>
            <a:normAutofit/>
          </a:bodyPr>
          <a:lstStyle/>
          <a:p>
            <a:r>
              <a:rPr lang="sq-AL" sz="2400" dirty="0" smtClean="0"/>
              <a:t>Cilat janë karakteristikat e bashpronësisë midis anëtarëve të familjes bujqesore sipas Kodid Civil</a:t>
            </a:r>
            <a:endParaRPr lang="it-IT" sz="2400" dirty="0"/>
          </a:p>
        </p:txBody>
      </p:sp>
      <p:sp>
        <p:nvSpPr>
          <p:cNvPr id="3" name="Subtitle 2"/>
          <p:cNvSpPr>
            <a:spLocks noGrp="1"/>
          </p:cNvSpPr>
          <p:nvPr>
            <p:ph type="subTitle" idx="1"/>
          </p:nvPr>
        </p:nvSpPr>
        <p:spPr>
          <a:xfrm>
            <a:off x="539552" y="1988840"/>
            <a:ext cx="8064896" cy="3960440"/>
          </a:xfrm>
        </p:spPr>
        <p:txBody>
          <a:bodyPr>
            <a:normAutofit fontScale="47500" lnSpcReduction="20000"/>
          </a:bodyPr>
          <a:lstStyle/>
          <a:p>
            <a:r>
              <a:rPr lang="sq-AL" b="1" dirty="0"/>
              <a:t>Karakteristikat e bashkëpronësisë ndërmjet anëtarëve të familjes bujqësore paraqiten si vijon: </a:t>
            </a:r>
            <a:endParaRPr lang="sq-AL" b="1" dirty="0" smtClean="0"/>
          </a:p>
          <a:p>
            <a:r>
              <a:rPr lang="sq-AL" b="1" i="1" dirty="0" smtClean="0"/>
              <a:t>i)</a:t>
            </a:r>
            <a:r>
              <a:rPr lang="sq-AL" b="1" dirty="0" smtClean="0"/>
              <a:t> përbën </a:t>
            </a:r>
            <a:r>
              <a:rPr lang="sq-AL" b="1" dirty="0"/>
              <a:t>bashkëpronësi në tërësi; </a:t>
            </a:r>
            <a:endParaRPr lang="sq-AL" b="1" dirty="0" smtClean="0"/>
          </a:p>
          <a:p>
            <a:r>
              <a:rPr lang="sq-AL" b="1" i="1" dirty="0" smtClean="0"/>
              <a:t>ii</a:t>
            </a:r>
            <a:r>
              <a:rPr lang="sq-AL" b="1" i="1" dirty="0"/>
              <a:t>)</a:t>
            </a:r>
            <a:r>
              <a:rPr lang="sq-AL" b="1" dirty="0"/>
              <a:t> shfaqet në qarkullimin juridik civil si një formacion kolektiv, që përbëhet nga tërësia e anëtarëve të saj, por që nuk ka personalitet juridik; </a:t>
            </a:r>
            <a:endParaRPr lang="sq-AL" b="1" dirty="0" smtClean="0"/>
          </a:p>
          <a:p>
            <a:r>
              <a:rPr lang="sq-AL" b="1" i="1" dirty="0" smtClean="0"/>
              <a:t>iii</a:t>
            </a:r>
            <a:r>
              <a:rPr lang="sq-AL" b="1" i="1" dirty="0"/>
              <a:t>)</a:t>
            </a:r>
            <a:r>
              <a:rPr lang="sq-AL" b="1" dirty="0"/>
              <a:t> kriteri kryesor për të përcaktuar se pasuritë janë në bashkëpronësi në tërësi të anëtarëve të familjes bujqësore është që ato të jenë krijuar si rezultat i punës së përbashkët të tyre, në funksion të mbarëvajtjes së ekonomisë bujqësore dhe çdo pasuri tjetër, që është fituar në pronësi nga secili prej tyre, me çdo mënyrë fitimi pronësie, përpara se të krijohet familja bujqësore, mbetet pasuri vetjake e secilit prej tyre; </a:t>
            </a:r>
            <a:endParaRPr lang="sq-AL" b="1" dirty="0" smtClean="0"/>
          </a:p>
          <a:p>
            <a:r>
              <a:rPr lang="sq-AL" b="1" i="1" dirty="0" smtClean="0"/>
              <a:t>iv</a:t>
            </a:r>
            <a:r>
              <a:rPr lang="sq-AL" b="1" i="1" dirty="0"/>
              <a:t>)</a:t>
            </a:r>
            <a:r>
              <a:rPr lang="sq-AL" b="1" dirty="0"/>
              <a:t> nuk përbën kusht për ekzistencën e saj që të ketë domosdoshmërisht në pronësi tokë bujqësore; </a:t>
            </a:r>
            <a:endParaRPr lang="sq-AL" b="1" dirty="0" smtClean="0"/>
          </a:p>
          <a:p>
            <a:r>
              <a:rPr lang="sq-AL" b="1" i="1" dirty="0" smtClean="0"/>
              <a:t>v</a:t>
            </a:r>
            <a:r>
              <a:rPr lang="sq-AL" b="1" i="1" dirty="0"/>
              <a:t>)</a:t>
            </a:r>
            <a:r>
              <a:rPr lang="sq-AL" b="1" dirty="0"/>
              <a:t> anëtari i familjes bujqësore duhet të kontribuojë në krijimin dhe mbajtjen e ekonomisë bujqësore, përmes punës ose të drejtave të tjera të fituara; </a:t>
            </a:r>
            <a:endParaRPr lang="sq-AL" b="1" dirty="0" smtClean="0"/>
          </a:p>
          <a:p>
            <a:r>
              <a:rPr lang="sq-AL" b="1" i="1" dirty="0" smtClean="0"/>
              <a:t>vi</a:t>
            </a:r>
            <a:r>
              <a:rPr lang="sq-AL" b="1" i="1" dirty="0"/>
              <a:t>)</a:t>
            </a:r>
            <a:r>
              <a:rPr lang="sq-AL" b="1" dirty="0"/>
              <a:t> anëtarë të familjes bujqësore janë personat që lidhen për shkak gjinie, personat që lidhen nga marrëdhënia e birësimit, personat që lidhen për shkak martese dhe personat që pranohen si anëtarë në familjen bujqësore; </a:t>
            </a:r>
            <a:endParaRPr lang="sq-AL" b="1" dirty="0" smtClean="0"/>
          </a:p>
          <a:p>
            <a:r>
              <a:rPr lang="sq-AL" b="1" i="1" dirty="0" smtClean="0"/>
              <a:t>vii</a:t>
            </a:r>
            <a:r>
              <a:rPr lang="sq-AL" b="1" i="1" dirty="0"/>
              <a:t>)</a:t>
            </a:r>
            <a:r>
              <a:rPr lang="sq-AL" b="1" dirty="0"/>
              <a:t> të drejtën e kërkimit të pjesës takuese e kanë edhe ata që janë larguar nga familja bujqësore dhe që me punën e tyre para largimit kanë kontribuar në vënien dhe shtimin e pasurisë së saj; </a:t>
            </a:r>
            <a:endParaRPr lang="sq-AL" b="1" dirty="0" smtClean="0"/>
          </a:p>
          <a:p>
            <a:r>
              <a:rPr lang="sq-AL" b="1" i="1" dirty="0" smtClean="0"/>
              <a:t>viii</a:t>
            </a:r>
            <a:r>
              <a:rPr lang="sq-AL" b="1" i="1" dirty="0"/>
              <a:t>)</a:t>
            </a:r>
            <a:r>
              <a:rPr lang="sq-AL" b="1" dirty="0"/>
              <a:t> pjesa e anëtarit të vdekur të familjes bujqësore u kalon trashëgimtarëve të tij, pavarësisht qënies së tyre ose jo anëtarë apo kontributit të tyre për familjen bujqësore. </a:t>
            </a:r>
            <a:endParaRPr lang="it-IT" dirty="0"/>
          </a:p>
          <a:p>
            <a:endParaRPr lang="it-IT" dirty="0"/>
          </a:p>
        </p:txBody>
      </p:sp>
    </p:spTree>
    <p:extLst>
      <p:ext uri="{BB962C8B-B14F-4D97-AF65-F5344CB8AC3E}">
        <p14:creationId xmlns:p14="http://schemas.microsoft.com/office/powerpoint/2010/main" val="3102422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1440159"/>
          </a:xfrm>
        </p:spPr>
        <p:txBody>
          <a:bodyPr>
            <a:normAutofit/>
          </a:bodyPr>
          <a:lstStyle/>
          <a:p>
            <a:r>
              <a:rPr lang="sq-AL" sz="2800" b="1" dirty="0"/>
              <a:t>Cilat janë pasojat e ndryshimeve të përbërjes familjare për formimin e ndërgjyqësisë </a:t>
            </a:r>
            <a:r>
              <a:rPr lang="sq-AL" sz="2800" b="1" dirty="0" smtClean="0"/>
              <a:t>pasive</a:t>
            </a:r>
            <a:endParaRPr lang="it-IT" sz="2800" b="1" dirty="0"/>
          </a:p>
        </p:txBody>
      </p:sp>
      <p:sp>
        <p:nvSpPr>
          <p:cNvPr id="3" name="Subtitle 2"/>
          <p:cNvSpPr>
            <a:spLocks noGrp="1"/>
          </p:cNvSpPr>
          <p:nvPr>
            <p:ph type="subTitle" idx="1"/>
          </p:nvPr>
        </p:nvSpPr>
        <p:spPr>
          <a:xfrm>
            <a:off x="755576" y="2060848"/>
            <a:ext cx="7560840" cy="4032448"/>
          </a:xfrm>
        </p:spPr>
        <p:txBody>
          <a:bodyPr>
            <a:normAutofit fontScale="55000" lnSpcReduction="20000"/>
          </a:bodyPr>
          <a:lstStyle/>
          <a:p>
            <a:r>
              <a:rPr lang="sq-AL" b="1" dirty="0"/>
              <a:t>Ndërgjyqësia pasive në paditë me objekt deklarimin e pavlefshmërisë së AMTP, të ngritura nga KVTP pranë Prefektit të Qarkut, do të vijojë të jetë e njëjtë si në rastet e analizuara </a:t>
            </a:r>
            <a:r>
              <a:rPr lang="sq-AL" b="1" dirty="0" smtClean="0"/>
              <a:t>më lart </a:t>
            </a:r>
            <a:r>
              <a:rPr lang="sq-AL" b="1" dirty="0"/>
              <a:t>pavarësisht ndryshimeve të përbërjes familjare, duke u thirrur si palë e paditur vetëm bashkëpronarët që rezultojnë në gjendjen familjare të datës 01.08.1991 ose 01.10.1992. Përjashtimisht, në rastet kur vepron instituti i trashëgimisë, për një ose disa nga bashkëpronarët që kanë fituar tokën bujqësore në pronësi, që kanë qenë në përbërjen e gjendjes familjare të regjistruar më datë 01.08.1991 ose 01.10.1992, do të thirren si palë e paditur trashëgimtarët e tyre. Edhe në rast të tjetërsimit të pasurisë nga subjektet që e kanë përfituar atë me AMTP, si palë e paditur do të thirren vetëm këta të fundit, në zbatim të nenit 10, pg. 2 të Ligjit nr. 9948/2008, i ndryshuar. Ky përfundim rezulton nga përmbajtja e dispozitës, e cila në rastet kur pasuria është tjetërsuar nuk parashikon një rregullim që të sjellë cënimin e të drejtave të pronësisë të subjektit që ka përfituar nga tjetërsimi, por parashikon vetëm detyrimin e përfituesit të AMTP për pagimin e detyrimit financiar në favor të shtetit.</a:t>
            </a:r>
            <a:endParaRPr lang="it-IT" dirty="0"/>
          </a:p>
          <a:p>
            <a:endParaRPr lang="it-IT" dirty="0"/>
          </a:p>
        </p:txBody>
      </p:sp>
    </p:spTree>
    <p:extLst>
      <p:ext uri="{BB962C8B-B14F-4D97-AF65-F5344CB8AC3E}">
        <p14:creationId xmlns:p14="http://schemas.microsoft.com/office/powerpoint/2010/main" val="387964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1368151"/>
          </a:xfrm>
        </p:spPr>
        <p:txBody>
          <a:bodyPr>
            <a:noAutofit/>
          </a:bodyPr>
          <a:lstStyle/>
          <a:p>
            <a:r>
              <a:rPr lang="sq-AL" sz="2400" b="1" dirty="0"/>
              <a:t>R</a:t>
            </a:r>
            <a:r>
              <a:rPr lang="sq-AL" sz="2400" b="1" dirty="0" smtClean="0"/>
              <a:t>aportet juridike ku shtrihet e drejta e kryetarit të familjes bujqësore për të përfaqësuar këtë të fundit në marrëdhëniet pasurore me të tretët</a:t>
            </a:r>
            <a:r>
              <a:rPr lang="it-IT" sz="2400" b="1" dirty="0" smtClean="0"/>
              <a:t/>
            </a:r>
            <a:br>
              <a:rPr lang="it-IT" sz="2400" b="1" dirty="0" smtClean="0"/>
            </a:br>
            <a:endParaRPr lang="it-IT" sz="2400" dirty="0"/>
          </a:p>
        </p:txBody>
      </p:sp>
      <p:sp>
        <p:nvSpPr>
          <p:cNvPr id="3" name="Subtitle 2"/>
          <p:cNvSpPr>
            <a:spLocks noGrp="1"/>
          </p:cNvSpPr>
          <p:nvPr>
            <p:ph type="subTitle" idx="1"/>
          </p:nvPr>
        </p:nvSpPr>
        <p:spPr>
          <a:xfrm>
            <a:off x="755576" y="1916832"/>
            <a:ext cx="7632848" cy="4176464"/>
          </a:xfrm>
        </p:spPr>
        <p:txBody>
          <a:bodyPr>
            <a:normAutofit fontScale="77500" lnSpcReduction="20000"/>
          </a:bodyPr>
          <a:lstStyle/>
          <a:p>
            <a:r>
              <a:rPr lang="sq-AL" b="1" dirty="0"/>
              <a:t>E drejta e Kryetarit të familjes bujqësore për të përfaqësuar në tërësi anëtarët e familjes bujqësore në marrëdhëniet pasurore me të tretët shtrihet deri në marrëdhëniet juridike nëpërmjet të cilave nuk disponohen pasuritë e anëtarëve të familjes bujqësore. Do të konsiderohen të tilla të gjitha ato veprime juridike që përmbushin në mënyrë të njëkohshme kushtet e mëposhtme: </a:t>
            </a:r>
            <a:r>
              <a:rPr lang="sq-AL" b="1" i="1" dirty="0"/>
              <a:t>i)</a:t>
            </a:r>
            <a:r>
              <a:rPr lang="sq-AL" b="1" dirty="0"/>
              <a:t> veprimet janë objektivisht të dobishme për ruajtjen e vlerës dhe të karakteristikave thelbësore të pasurisë; </a:t>
            </a:r>
            <a:r>
              <a:rPr lang="sq-AL" b="1" i="1" dirty="0"/>
              <a:t>ii)</a:t>
            </a:r>
            <a:r>
              <a:rPr lang="sq-AL" b="1" dirty="0"/>
              <a:t> kanë vlerë ekonomike që nuk është veçanërisht e lartë, as në vetvete dhe as në lidhje me vlerën totale të pasurisë; </a:t>
            </a:r>
            <a:r>
              <a:rPr lang="sq-AL" b="1" i="1" dirty="0"/>
              <a:t>iii)</a:t>
            </a:r>
            <a:r>
              <a:rPr lang="sq-AL" b="1" dirty="0"/>
              <a:t> përmbajnë një nivel risku të ulët në raport me karakteristikat e pasurisë.</a:t>
            </a:r>
            <a:endParaRPr lang="it-IT" dirty="0"/>
          </a:p>
        </p:txBody>
      </p:sp>
    </p:spTree>
    <p:extLst>
      <p:ext uri="{BB962C8B-B14F-4D97-AF65-F5344CB8AC3E}">
        <p14:creationId xmlns:p14="http://schemas.microsoft.com/office/powerpoint/2010/main" val="133145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1296143"/>
          </a:xfrm>
        </p:spPr>
        <p:txBody>
          <a:bodyPr>
            <a:normAutofit/>
          </a:bodyPr>
          <a:lstStyle/>
          <a:p>
            <a:r>
              <a:rPr lang="sq-AL" sz="2800" dirty="0" smtClean="0"/>
              <a:t>Analizë lidhur me kryetarin e familjes bujqësore</a:t>
            </a:r>
            <a:endParaRPr lang="it-IT" sz="2800" dirty="0"/>
          </a:p>
        </p:txBody>
      </p:sp>
      <p:sp>
        <p:nvSpPr>
          <p:cNvPr id="3" name="Subtitle 2"/>
          <p:cNvSpPr>
            <a:spLocks noGrp="1"/>
          </p:cNvSpPr>
          <p:nvPr>
            <p:ph type="subTitle" idx="1"/>
          </p:nvPr>
        </p:nvSpPr>
        <p:spPr>
          <a:xfrm>
            <a:off x="971600" y="1556792"/>
            <a:ext cx="7200800" cy="4464496"/>
          </a:xfrm>
        </p:spPr>
        <p:txBody>
          <a:bodyPr>
            <a:normAutofit fontScale="47500" lnSpcReduction="20000"/>
          </a:bodyPr>
          <a:lstStyle/>
          <a:p>
            <a:r>
              <a:rPr lang="sq-AL" dirty="0"/>
              <a:t>situata e dispozitave ligjore të Kodit Civil të RSH paraqitet e tillë që ligji nuk ka përcaktuar: </a:t>
            </a:r>
            <a:r>
              <a:rPr lang="sq-AL" b="1" i="1" dirty="0"/>
              <a:t>a)</a:t>
            </a:r>
            <a:r>
              <a:rPr lang="sq-AL" dirty="0"/>
              <a:t> një person të caktuar, i cili </a:t>
            </a:r>
            <a:r>
              <a:rPr lang="sq-AL" i="1" dirty="0"/>
              <a:t>ex legge</a:t>
            </a:r>
            <a:r>
              <a:rPr lang="sq-AL" dirty="0"/>
              <a:t> do të jetë kryetar i familjes bujqësore; </a:t>
            </a:r>
            <a:r>
              <a:rPr lang="sq-AL" b="1" i="1" dirty="0"/>
              <a:t>b)</a:t>
            </a:r>
            <a:r>
              <a:rPr lang="sq-AL" dirty="0"/>
              <a:t> kriteret që duhet të përmbushë personi për t’u zgjedhur kryetar i familjes bujqësore; </a:t>
            </a:r>
            <a:r>
              <a:rPr lang="sq-AL" b="1" i="1" dirty="0"/>
              <a:t>c)</a:t>
            </a:r>
            <a:r>
              <a:rPr lang="sq-AL" dirty="0"/>
              <a:t> procedurën e zgjedhjes; </a:t>
            </a:r>
            <a:r>
              <a:rPr lang="sq-AL" b="1" i="1" dirty="0"/>
              <a:t>d) </a:t>
            </a:r>
            <a:r>
              <a:rPr lang="sq-AL" dirty="0"/>
              <a:t>votat e nevojshme për të përzgjedhur kryetarin e familjes bujqësore dhe mënyrën e llogaritjes së tyre; </a:t>
            </a:r>
            <a:r>
              <a:rPr lang="sq-AL" b="1" i="1" dirty="0"/>
              <a:t>e)</a:t>
            </a:r>
            <a:r>
              <a:rPr lang="sq-AL" dirty="0"/>
              <a:t> formën e veprimit juridik të shfaqjes së vullnetit të anëtarëve të familjes bujqësore për zgjedhjen e kryetarit të familjes bujqësore dhe/ose për dhënien fund të detyrës të tij; </a:t>
            </a:r>
            <a:r>
              <a:rPr lang="sq-AL" b="1" i="1" dirty="0"/>
              <a:t>f)</a:t>
            </a:r>
            <a:r>
              <a:rPr lang="sq-AL" dirty="0"/>
              <a:t> të drejtat konkrete që ka kryetari i familjes bujqësore në drejtim të përfaqësimit në marrëdhëniet pasurore me të tretët; </a:t>
            </a:r>
            <a:r>
              <a:rPr lang="sq-AL" b="1" i="1" dirty="0"/>
              <a:t>g)</a:t>
            </a:r>
            <a:r>
              <a:rPr lang="sq-AL" dirty="0"/>
              <a:t> regjistrimin në një regjistër publik të të dhënave të kryetarit të familjes bujqësore, për efekt publiciteti për të tretët, </a:t>
            </a:r>
            <a:r>
              <a:rPr lang="sq-AL" b="1" i="1" dirty="0"/>
              <a:t>h)</a:t>
            </a:r>
            <a:r>
              <a:rPr lang="sq-AL" dirty="0"/>
              <a:t> afatin gjatë të cilit mund të përfaqësojë kryetari familjen bujqësore. </a:t>
            </a:r>
            <a:endParaRPr lang="it-IT" dirty="0"/>
          </a:p>
          <a:p>
            <a:r>
              <a:rPr lang="sq-AL" dirty="0"/>
              <a:t>Regjistrimi që parashikon Ligji nr. 10 201, datë 17.12.2009 “</a:t>
            </a:r>
            <a:r>
              <a:rPr lang="sq-AL" i="1" dirty="0"/>
              <a:t>Për regjistrimin e përgjithshëm të njësive ekonomike bujqësore</a:t>
            </a:r>
            <a:r>
              <a:rPr lang="sq-AL" dirty="0"/>
              <a:t>”, që ka si objekt organizimin dhe realizimin e regjistrimit të përgjithshëm të njësive ekonomike bujqësore brenda territorit të Republikës së Shqipërisë (neni 1), duke përfshirë njësitë ekonomike, që mbulojnë vetëm nevojat e tyre familjare (neni 3), kryhet për efekte statistikore, ku regjistrimi organizohet dhe realizohet nga Instituti i Statistikave (neni 7). </a:t>
            </a:r>
            <a:endParaRPr lang="it-IT" dirty="0"/>
          </a:p>
          <a:p>
            <a:endParaRPr lang="it-IT" dirty="0"/>
          </a:p>
        </p:txBody>
      </p:sp>
    </p:spTree>
    <p:extLst>
      <p:ext uri="{BB962C8B-B14F-4D97-AF65-F5344CB8AC3E}">
        <p14:creationId xmlns:p14="http://schemas.microsoft.com/office/powerpoint/2010/main" val="1004342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48681"/>
            <a:ext cx="7772400" cy="1080119"/>
          </a:xfrm>
        </p:spPr>
        <p:txBody>
          <a:bodyPr>
            <a:normAutofit/>
          </a:bodyPr>
          <a:lstStyle/>
          <a:p>
            <a:r>
              <a:rPr lang="sq-AL" sz="2400" dirty="0" smtClean="0"/>
              <a:t>Analizë </a:t>
            </a:r>
            <a:r>
              <a:rPr lang="sq-AL" sz="2400" dirty="0"/>
              <a:t>lidhur me tagrat e përfaqësimit të kryetarit të familjes bujqësore në marrëdhëniet pasurore me të tretët</a:t>
            </a:r>
            <a:endParaRPr lang="it-IT" sz="2400" dirty="0"/>
          </a:p>
        </p:txBody>
      </p:sp>
      <p:sp>
        <p:nvSpPr>
          <p:cNvPr id="3" name="Subtitle 2"/>
          <p:cNvSpPr>
            <a:spLocks noGrp="1"/>
          </p:cNvSpPr>
          <p:nvPr>
            <p:ph type="subTitle" idx="1"/>
          </p:nvPr>
        </p:nvSpPr>
        <p:spPr>
          <a:xfrm>
            <a:off x="611560" y="1844824"/>
            <a:ext cx="7848872" cy="4248472"/>
          </a:xfrm>
        </p:spPr>
        <p:txBody>
          <a:bodyPr>
            <a:normAutofit/>
          </a:bodyPr>
          <a:lstStyle/>
          <a:p>
            <a:r>
              <a:rPr lang="sq-AL" sz="2400" dirty="0"/>
              <a:t>Në mënyrë që një veprim i caktuar të mbetet në kuadrin e veprimeve të administrimit dhe të mos paraqesë elementë të veprimit të disponimit, duhet të përmbushë këto kushte njëkohësisht: </a:t>
            </a:r>
            <a:r>
              <a:rPr lang="sq-AL" sz="2400" b="1" i="1" dirty="0"/>
              <a:t>i)</a:t>
            </a:r>
            <a:r>
              <a:rPr lang="sq-AL" sz="2400" dirty="0"/>
              <a:t> veprimet janë objektivisht të dobishëm për ruajtjen e vlerës dhe të karakteristikave thelbësore të pasurisë; </a:t>
            </a:r>
            <a:r>
              <a:rPr lang="sq-AL" sz="2400" b="1" i="1" dirty="0"/>
              <a:t>ii)</a:t>
            </a:r>
            <a:r>
              <a:rPr lang="sq-AL" sz="2400" dirty="0"/>
              <a:t> kanë vlerë ekonomike që nuk është veçanërisht e lartë, as në vetvete dhe as në lidhje me vlerën totale të pasurisë; </a:t>
            </a:r>
            <a:r>
              <a:rPr lang="sq-AL" sz="2400" b="1" i="1" dirty="0"/>
              <a:t>iii)</a:t>
            </a:r>
            <a:r>
              <a:rPr lang="sq-AL" sz="2400" dirty="0"/>
              <a:t> përmbajnë një nivel risku të ulët në raport me karakteristikat e pasurisë.  </a:t>
            </a:r>
            <a:endParaRPr lang="it-IT" sz="2400" dirty="0"/>
          </a:p>
        </p:txBody>
      </p:sp>
    </p:spTree>
    <p:extLst>
      <p:ext uri="{BB962C8B-B14F-4D97-AF65-F5344CB8AC3E}">
        <p14:creationId xmlns:p14="http://schemas.microsoft.com/office/powerpoint/2010/main" val="21162721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4449</Words>
  <Application>Microsoft Office PowerPoint</Application>
  <PresentationFormat>On-screen Show (4:3)</PresentationFormat>
  <Paragraphs>107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Regjimi juridik i tokës bujqësore sipas Ligjit 7501, ndërgjyqësia pasive në kundështimin e AMTP dhe bashkëpronësia e anëtarëve të familjes bujqësore</vt:lpstr>
      <vt:lpstr>Çështje për diskutim</vt:lpstr>
      <vt:lpstr>Karakteristikat e regjimit juridik të tokës bujqësore sipas Ligjit 7501 «Për Tokën»</vt:lpstr>
      <vt:lpstr>Qëllimi i ligjvënësit </vt:lpstr>
      <vt:lpstr>Analiza e regjimit juridik të tokës mbi këto kritere</vt:lpstr>
      <vt:lpstr>Kriteret </vt:lpstr>
      <vt:lpstr>Kriteret</vt:lpstr>
      <vt:lpstr>Karakteristikat e fitimit të pronësisë mbi tokën bujqësore</vt:lpstr>
      <vt:lpstr>Modalitetet e pajises me aktin e marrjes së tokës në pronësi</vt:lpstr>
      <vt:lpstr>Karakteristikat e bashkëpronësisë që krijoi Ligji 7501/1991</vt:lpstr>
      <vt:lpstr>Deri në cilat marrëdhënie juridike mund të veprojë kryefamiljari  në zbatim të Ligjit 7501</vt:lpstr>
      <vt:lpstr>Elementet që marrim në analizë</vt:lpstr>
      <vt:lpstr>Analiza </vt:lpstr>
      <vt:lpstr>Analiza </vt:lpstr>
      <vt:lpstr>Analiza</vt:lpstr>
      <vt:lpstr>Cila është ndërgjyqësia pasive në paditë me objekt deklarimin e pavlefshmërisë së AMTP të ngritura nga KVTP pranë Prefektit të Qarkut</vt:lpstr>
      <vt:lpstr>Ndërgjyqësia</vt:lpstr>
      <vt:lpstr>Ndërgjyqësia</vt:lpstr>
      <vt:lpstr>Ndërgjyqësia</vt:lpstr>
      <vt:lpstr>Ndërgjyqësia </vt:lpstr>
      <vt:lpstr>Ndërgjyqësia </vt:lpstr>
      <vt:lpstr>Ndërgjyqësia </vt:lpstr>
      <vt:lpstr>Cilat janë karakteristikat e bashpronësisë midis anëtarëve të familjes bujqesore sipas Kodid Civil</vt:lpstr>
      <vt:lpstr>Cilat janë pasojat e ndryshimeve të përbërjes familjare për formimin e ndërgjyqësisë pasive</vt:lpstr>
      <vt:lpstr>Raportet juridike ku shtrihet e drejta e kryetarit të familjes bujqësore për të përfaqësuar këtë të fundit në marrëdhëniet pasurore me të tretët </vt:lpstr>
      <vt:lpstr>Analizë lidhur me kryetarin e familjes bujqësore</vt:lpstr>
      <vt:lpstr>Analizë lidhur me tagrat e përfaqësimit të kryetarit të familjes bujqësore në marrëdhëniet pasurore me të tretët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Regjimi juridik i tokës bujqësore sipas Ligjit 7501, ndërgjyqësia pasive në kundështimin e AMTP dhe bashkëpronësia e anëtarëve të familjes bujqësore</dc:title>
  <dc:creator>User</dc:creator>
  <cp:lastModifiedBy>admin</cp:lastModifiedBy>
  <cp:revision>39</cp:revision>
  <cp:lastPrinted>2023-02-07T10:42:52Z</cp:lastPrinted>
  <dcterms:created xsi:type="dcterms:W3CDTF">2023-02-06T20:54:06Z</dcterms:created>
  <dcterms:modified xsi:type="dcterms:W3CDTF">2023-02-07T10:43:13Z</dcterms:modified>
</cp:coreProperties>
</file>