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52"/>
  </p:notesMasterIdLst>
  <p:handoutMasterIdLst>
    <p:handoutMasterId r:id="rId53"/>
  </p:handoutMasterIdLst>
  <p:sldIdLst>
    <p:sldId id="324" r:id="rId2"/>
    <p:sldId id="339" r:id="rId3"/>
    <p:sldId id="340" r:id="rId4"/>
    <p:sldId id="329" r:id="rId5"/>
    <p:sldId id="356" r:id="rId6"/>
    <p:sldId id="343" r:id="rId7"/>
    <p:sldId id="344" r:id="rId8"/>
    <p:sldId id="345" r:id="rId9"/>
    <p:sldId id="349" r:id="rId10"/>
    <p:sldId id="350" r:id="rId11"/>
    <p:sldId id="352" r:id="rId12"/>
    <p:sldId id="353" r:id="rId13"/>
    <p:sldId id="384" r:id="rId14"/>
    <p:sldId id="385" r:id="rId15"/>
    <p:sldId id="381" r:id="rId16"/>
    <p:sldId id="382" r:id="rId17"/>
    <p:sldId id="383" r:id="rId18"/>
    <p:sldId id="386" r:id="rId19"/>
    <p:sldId id="346" r:id="rId20"/>
    <p:sldId id="347" r:id="rId21"/>
    <p:sldId id="348" r:id="rId22"/>
    <p:sldId id="387" r:id="rId23"/>
    <p:sldId id="388" r:id="rId24"/>
    <p:sldId id="389" r:id="rId25"/>
    <p:sldId id="357" r:id="rId26"/>
    <p:sldId id="334" r:id="rId27"/>
    <p:sldId id="266" r:id="rId28"/>
    <p:sldId id="351" r:id="rId29"/>
    <p:sldId id="358" r:id="rId30"/>
    <p:sldId id="359" r:id="rId31"/>
    <p:sldId id="338" r:id="rId32"/>
    <p:sldId id="362" r:id="rId33"/>
    <p:sldId id="363" r:id="rId34"/>
    <p:sldId id="341" r:id="rId35"/>
    <p:sldId id="342" r:id="rId36"/>
    <p:sldId id="369" r:id="rId37"/>
    <p:sldId id="366" r:id="rId38"/>
    <p:sldId id="368" r:id="rId39"/>
    <p:sldId id="367" r:id="rId40"/>
    <p:sldId id="370" r:id="rId41"/>
    <p:sldId id="371" r:id="rId42"/>
    <p:sldId id="373" r:id="rId43"/>
    <p:sldId id="380" r:id="rId44"/>
    <p:sldId id="379" r:id="rId45"/>
    <p:sldId id="372" r:id="rId46"/>
    <p:sldId id="374" r:id="rId47"/>
    <p:sldId id="375" r:id="rId48"/>
    <p:sldId id="376" r:id="rId49"/>
    <p:sldId id="377" r:id="rId50"/>
    <p:sldId id="378" r:id="rId51"/>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Times New Roman" pitchFamily="18" charset="0"/>
        <a:ea typeface="+mn-ea"/>
        <a:cs typeface="+mn-cs"/>
      </a:defRPr>
    </a:lvl1pPr>
    <a:lvl2pPr marL="457200" algn="l" rtl="0" fontAlgn="base">
      <a:spcBef>
        <a:spcPct val="0"/>
      </a:spcBef>
      <a:spcAft>
        <a:spcPct val="0"/>
      </a:spcAft>
      <a:defRPr sz="3200" kern="1200">
        <a:solidFill>
          <a:schemeClr val="tx1"/>
        </a:solidFill>
        <a:latin typeface="Times New Roman" pitchFamily="18" charset="0"/>
        <a:ea typeface="+mn-ea"/>
        <a:cs typeface="+mn-cs"/>
      </a:defRPr>
    </a:lvl2pPr>
    <a:lvl3pPr marL="914400" algn="l" rtl="0" fontAlgn="base">
      <a:spcBef>
        <a:spcPct val="0"/>
      </a:spcBef>
      <a:spcAft>
        <a:spcPct val="0"/>
      </a:spcAft>
      <a:defRPr sz="3200" kern="1200">
        <a:solidFill>
          <a:schemeClr val="tx1"/>
        </a:solidFill>
        <a:latin typeface="Times New Roman" pitchFamily="18" charset="0"/>
        <a:ea typeface="+mn-ea"/>
        <a:cs typeface="+mn-cs"/>
      </a:defRPr>
    </a:lvl3pPr>
    <a:lvl4pPr marL="1371600" algn="l" rtl="0" fontAlgn="base">
      <a:spcBef>
        <a:spcPct val="0"/>
      </a:spcBef>
      <a:spcAft>
        <a:spcPct val="0"/>
      </a:spcAft>
      <a:defRPr sz="3200" kern="1200">
        <a:solidFill>
          <a:schemeClr val="tx1"/>
        </a:solidFill>
        <a:latin typeface="Times New Roman" pitchFamily="18" charset="0"/>
        <a:ea typeface="+mn-ea"/>
        <a:cs typeface="+mn-cs"/>
      </a:defRPr>
    </a:lvl4pPr>
    <a:lvl5pPr marL="1828800" algn="l" rtl="0" fontAlgn="base">
      <a:spcBef>
        <a:spcPct val="0"/>
      </a:spcBef>
      <a:spcAft>
        <a:spcPct val="0"/>
      </a:spcAft>
      <a:defRPr sz="3200" kern="1200">
        <a:solidFill>
          <a:schemeClr val="tx1"/>
        </a:solidFill>
        <a:latin typeface="Times New Roman" pitchFamily="18" charset="0"/>
        <a:ea typeface="+mn-ea"/>
        <a:cs typeface="+mn-cs"/>
      </a:defRPr>
    </a:lvl5pPr>
    <a:lvl6pPr marL="2286000" algn="l" defTabSz="914400" rtl="0" eaLnBrk="1" latinLnBrk="0" hangingPunct="1">
      <a:defRPr sz="3200" kern="1200">
        <a:solidFill>
          <a:schemeClr val="tx1"/>
        </a:solidFill>
        <a:latin typeface="Times New Roman" pitchFamily="18" charset="0"/>
        <a:ea typeface="+mn-ea"/>
        <a:cs typeface="+mn-cs"/>
      </a:defRPr>
    </a:lvl6pPr>
    <a:lvl7pPr marL="2743200" algn="l" defTabSz="914400" rtl="0" eaLnBrk="1" latinLnBrk="0" hangingPunct="1">
      <a:defRPr sz="3200" kern="1200">
        <a:solidFill>
          <a:schemeClr val="tx1"/>
        </a:solidFill>
        <a:latin typeface="Times New Roman" pitchFamily="18" charset="0"/>
        <a:ea typeface="+mn-ea"/>
        <a:cs typeface="+mn-cs"/>
      </a:defRPr>
    </a:lvl7pPr>
    <a:lvl8pPr marL="3200400" algn="l" defTabSz="914400" rtl="0" eaLnBrk="1" latinLnBrk="0" hangingPunct="1">
      <a:defRPr sz="3200" kern="1200">
        <a:solidFill>
          <a:schemeClr val="tx1"/>
        </a:solidFill>
        <a:latin typeface="Times New Roman" pitchFamily="18" charset="0"/>
        <a:ea typeface="+mn-ea"/>
        <a:cs typeface="+mn-cs"/>
      </a:defRPr>
    </a:lvl8pPr>
    <a:lvl9pPr marL="3657600" algn="l" defTabSz="914400" rtl="0" eaLnBrk="1" latinLnBrk="0" hangingPunct="1">
      <a:defRPr sz="32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6699"/>
    <a:srgbClr val="008080"/>
    <a:srgbClr val="0099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46" autoAdjust="0"/>
    <p:restoredTop sz="94679" autoAdjust="0"/>
  </p:normalViewPr>
  <p:slideViewPr>
    <p:cSldViewPr>
      <p:cViewPr varScale="1">
        <p:scale>
          <a:sx n="63" d="100"/>
          <a:sy n="63" d="100"/>
        </p:scale>
        <p:origin x="183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741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741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216B7DF-6339-4B53-A743-A18C566D9F86}" type="slidenum">
              <a:rPr lang="en-US"/>
              <a:pPr>
                <a:defRPr/>
              </a:pPr>
              <a:t>‹#›</a:t>
            </a:fld>
            <a:endParaRPr lang="en-US"/>
          </a:p>
        </p:txBody>
      </p:sp>
    </p:spTree>
    <p:extLst>
      <p:ext uri="{BB962C8B-B14F-4D97-AF65-F5344CB8AC3E}">
        <p14:creationId xmlns:p14="http://schemas.microsoft.com/office/powerpoint/2010/main" val="2150472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8889C45-A320-4E56-A45B-04AAC8F76B97}" type="slidenum">
              <a:rPr lang="en-US"/>
              <a:pPr>
                <a:defRPr/>
              </a:pPr>
              <a:t>‹#›</a:t>
            </a:fld>
            <a:endParaRPr lang="en-US"/>
          </a:p>
        </p:txBody>
      </p:sp>
    </p:spTree>
    <p:extLst>
      <p:ext uri="{BB962C8B-B14F-4D97-AF65-F5344CB8AC3E}">
        <p14:creationId xmlns:p14="http://schemas.microsoft.com/office/powerpoint/2010/main" val="27887773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pPr eaLnBrk="1" hangingPunct="1">
              <a:spcBef>
                <a:spcPct val="0"/>
              </a:spcBef>
            </a:pPr>
            <a:endParaRPr lang="sq-AL"/>
          </a:p>
        </p:txBody>
      </p:sp>
      <p:sp>
        <p:nvSpPr>
          <p:cNvPr id="18436" name="Slide Number Placeholder 3"/>
          <p:cNvSpPr>
            <a:spLocks noGrp="1"/>
          </p:cNvSpPr>
          <p:nvPr>
            <p:ph type="sldNum" sz="quarter" idx="5"/>
          </p:nvPr>
        </p:nvSpPr>
        <p:spPr>
          <a:noFill/>
        </p:spPr>
        <p:txBody>
          <a:bodyPr/>
          <a:lstStyle/>
          <a:p>
            <a:fld id="{64A3B096-9A3A-4AD2-B629-BF77B0A802B7}" type="slidenum">
              <a:rPr lang="en-US" smtClean="0"/>
              <a:pPr/>
              <a:t>1</a:t>
            </a:fld>
            <a:endParaRPr lang="en-US"/>
          </a:p>
        </p:txBody>
      </p:sp>
    </p:spTree>
    <p:extLst>
      <p:ext uri="{BB962C8B-B14F-4D97-AF65-F5344CB8AC3E}">
        <p14:creationId xmlns:p14="http://schemas.microsoft.com/office/powerpoint/2010/main" val="1905710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40972"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4097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fld id="{6A6ED0E7-1763-4E65-BA52-B3AA359B814B}" type="datetime8">
              <a:rPr lang="en-US" smtClean="0"/>
              <a:t>2/27/2024 1:44 PM</a:t>
            </a:fld>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r>
              <a:rPr lang="en-US"/>
              <a:t>Dr. Arta Vorpsi</a:t>
            </a: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5E713F0E-FA1B-400F-AA2E-2745E733ADD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fld id="{7DB97EB7-8EF6-4C86-AF6E-8B4B9678A890}" type="datetime8">
              <a:rPr lang="en-US" smtClean="0"/>
              <a:t>2/27/2024 1:44 PM</a:t>
            </a:fld>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6" name="Rectangle 13"/>
          <p:cNvSpPr>
            <a:spLocks noGrp="1" noChangeArrowheads="1"/>
          </p:cNvSpPr>
          <p:nvPr>
            <p:ph type="sldNum" sz="quarter" idx="12"/>
          </p:nvPr>
        </p:nvSpPr>
        <p:spPr>
          <a:ln/>
        </p:spPr>
        <p:txBody>
          <a:bodyPr/>
          <a:lstStyle>
            <a:lvl1pPr>
              <a:defRPr/>
            </a:lvl1pPr>
          </a:lstStyle>
          <a:p>
            <a:pPr>
              <a:defRPr/>
            </a:pPr>
            <a:fld id="{CB2F0339-FD9B-4ABB-8AC8-20C08110CD9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fld id="{A8F06EE1-ACDC-498A-A9C0-46129F9A4AC2}" type="datetime8">
              <a:rPr lang="en-US" smtClean="0"/>
              <a:t>2/27/2024 1:44 PM</a:t>
            </a:fld>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6" name="Rectangle 13"/>
          <p:cNvSpPr>
            <a:spLocks noGrp="1" noChangeArrowheads="1"/>
          </p:cNvSpPr>
          <p:nvPr>
            <p:ph type="sldNum" sz="quarter" idx="12"/>
          </p:nvPr>
        </p:nvSpPr>
        <p:spPr>
          <a:ln/>
        </p:spPr>
        <p:txBody>
          <a:bodyPr/>
          <a:lstStyle>
            <a:lvl1pPr>
              <a:defRPr/>
            </a:lvl1pPr>
          </a:lstStyle>
          <a:p>
            <a:pPr>
              <a:defRPr/>
            </a:pPr>
            <a:fld id="{346DAC62-AD2C-4CE5-8E1A-4D7F8E5FB07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fld id="{8762A58B-EE45-45E0-A5F5-BD5AB6FE3D27}" type="datetime8">
              <a:rPr lang="en-US" smtClean="0"/>
              <a:t>2/27/2024 1:44 PM</a:t>
            </a:fld>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7" name="Rectangle 13"/>
          <p:cNvSpPr>
            <a:spLocks noGrp="1" noChangeArrowheads="1"/>
          </p:cNvSpPr>
          <p:nvPr>
            <p:ph type="sldNum" sz="quarter" idx="12"/>
          </p:nvPr>
        </p:nvSpPr>
        <p:spPr>
          <a:ln/>
        </p:spPr>
        <p:txBody>
          <a:bodyPr/>
          <a:lstStyle>
            <a:lvl1pPr>
              <a:defRPr/>
            </a:lvl1pPr>
          </a:lstStyle>
          <a:p>
            <a:pPr>
              <a:defRPr/>
            </a:pPr>
            <a:fld id="{FDFA8BAF-6595-4A00-A9FA-9B7EBA94D0C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a:ln/>
        </p:spPr>
        <p:txBody>
          <a:bodyPr/>
          <a:lstStyle>
            <a:lvl1pPr>
              <a:defRPr/>
            </a:lvl1pPr>
          </a:lstStyle>
          <a:p>
            <a:pPr>
              <a:defRPr/>
            </a:pPr>
            <a:fld id="{691F60D6-F002-40DB-A48F-8B13669530AF}" type="datetime8">
              <a:rPr lang="en-US" smtClean="0"/>
              <a:t>2/27/2024 1:44 PM</a:t>
            </a:fld>
            <a:endParaRPr lang="en-US"/>
          </a:p>
        </p:txBody>
      </p:sp>
      <p:sp>
        <p:nvSpPr>
          <p:cNvPr id="8"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9" name="Rectangle 13"/>
          <p:cNvSpPr>
            <a:spLocks noGrp="1" noChangeArrowheads="1"/>
          </p:cNvSpPr>
          <p:nvPr>
            <p:ph type="sldNum" sz="quarter" idx="12"/>
          </p:nvPr>
        </p:nvSpPr>
        <p:spPr>
          <a:ln/>
        </p:spPr>
        <p:txBody>
          <a:bodyPr/>
          <a:lstStyle>
            <a:lvl1pPr>
              <a:defRPr/>
            </a:lvl1pPr>
          </a:lstStyle>
          <a:p>
            <a:pPr>
              <a:defRPr/>
            </a:pPr>
            <a:fld id="{14E92C05-8B4B-4EAF-A98B-5860A3CCD7E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pPr>
              <a:defRPr/>
            </a:pPr>
            <a:fld id="{E927B241-7756-44E9-BD64-D67EE839D355}" type="datetime8">
              <a:rPr lang="en-US" smtClean="0"/>
              <a:t>2/27/2024 1:44 PM</a:t>
            </a:fld>
            <a:endParaRPr lang="en-US"/>
          </a:p>
        </p:txBody>
      </p:sp>
      <p:sp>
        <p:nvSpPr>
          <p:cNvPr id="4"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5" name="Rectangle 13"/>
          <p:cNvSpPr>
            <a:spLocks noGrp="1" noChangeArrowheads="1"/>
          </p:cNvSpPr>
          <p:nvPr>
            <p:ph type="sldNum" sz="quarter" idx="12"/>
          </p:nvPr>
        </p:nvSpPr>
        <p:spPr>
          <a:ln/>
        </p:spPr>
        <p:txBody>
          <a:bodyPr/>
          <a:lstStyle>
            <a:lvl1pPr>
              <a:defRPr/>
            </a:lvl1pPr>
          </a:lstStyle>
          <a:p>
            <a:pPr>
              <a:defRPr/>
            </a:pPr>
            <a:fld id="{A23D31C4-E96C-453F-98A8-59875A7B0E3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fld id="{5BE9B5F1-36C9-4EFB-AF98-31909216C111}" type="datetime8">
              <a:rPr lang="en-US" smtClean="0"/>
              <a:t>2/27/2024 1:44 PM</a:t>
            </a:fld>
            <a:endParaRPr lang="en-US"/>
          </a:p>
        </p:txBody>
      </p:sp>
      <p:sp>
        <p:nvSpPr>
          <p:cNvPr id="3"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4" name="Rectangle 13"/>
          <p:cNvSpPr>
            <a:spLocks noGrp="1" noChangeArrowheads="1"/>
          </p:cNvSpPr>
          <p:nvPr>
            <p:ph type="sldNum" sz="quarter" idx="12"/>
          </p:nvPr>
        </p:nvSpPr>
        <p:spPr>
          <a:ln/>
        </p:spPr>
        <p:txBody>
          <a:bodyPr/>
          <a:lstStyle>
            <a:lvl1pPr>
              <a:defRPr/>
            </a:lvl1pPr>
          </a:lstStyle>
          <a:p>
            <a:pPr>
              <a:defRPr/>
            </a:pPr>
            <a:fld id="{B775DB2F-1DB6-49EF-9B93-5717319D599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5B4CD7AA-7920-458D-93C3-27BAC082C420}" type="datetime8">
              <a:rPr lang="en-US" smtClean="0"/>
              <a:t>2/27/2024 1:44 PM</a:t>
            </a:fld>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7" name="Rectangle 13"/>
          <p:cNvSpPr>
            <a:spLocks noGrp="1" noChangeArrowheads="1"/>
          </p:cNvSpPr>
          <p:nvPr>
            <p:ph type="sldNum" sz="quarter" idx="12"/>
          </p:nvPr>
        </p:nvSpPr>
        <p:spPr>
          <a:ln/>
        </p:spPr>
        <p:txBody>
          <a:bodyPr/>
          <a:lstStyle>
            <a:lvl1pPr>
              <a:defRPr/>
            </a:lvl1pPr>
          </a:lstStyle>
          <a:p>
            <a:pPr>
              <a:defRPr/>
            </a:pPr>
            <a:fld id="{9D71F7C0-E11E-455D-B973-ECA54E38C30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A177180C-D60F-4E44-BD6E-EAB4DFC488B2}" type="datetime8">
              <a:rPr lang="en-US" smtClean="0"/>
              <a:t>2/27/2024 1:44 PM</a:t>
            </a:fld>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7" name="Rectangle 13"/>
          <p:cNvSpPr>
            <a:spLocks noGrp="1" noChangeArrowheads="1"/>
          </p:cNvSpPr>
          <p:nvPr>
            <p:ph type="sldNum" sz="quarter" idx="12"/>
          </p:nvPr>
        </p:nvSpPr>
        <p:spPr>
          <a:ln/>
        </p:spPr>
        <p:txBody>
          <a:bodyPr/>
          <a:lstStyle>
            <a:lvl1pPr>
              <a:defRPr/>
            </a:lvl1pPr>
          </a:lstStyle>
          <a:p>
            <a:pPr>
              <a:defRPr/>
            </a:pPr>
            <a:fld id="{D8C97A6B-D496-4E88-ABA4-5D6893F827A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fld id="{36CE80CA-42F2-4A32-B621-03A1B7FB0062}" type="datetime8">
              <a:rPr lang="en-US" smtClean="0"/>
              <a:t>2/27/2024 1:44 PM</a:t>
            </a:fld>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6" name="Rectangle 13"/>
          <p:cNvSpPr>
            <a:spLocks noGrp="1" noChangeArrowheads="1"/>
          </p:cNvSpPr>
          <p:nvPr>
            <p:ph type="sldNum" sz="quarter" idx="12"/>
          </p:nvPr>
        </p:nvSpPr>
        <p:spPr>
          <a:ln/>
        </p:spPr>
        <p:txBody>
          <a:bodyPr/>
          <a:lstStyle>
            <a:lvl1pPr>
              <a:defRPr/>
            </a:lvl1pPr>
          </a:lstStyle>
          <a:p>
            <a:pPr>
              <a:defRPr/>
            </a:pPr>
            <a:fld id="{C7776117-72DD-4046-9752-2B8B2CFBB2D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fld id="{4D575C40-702C-4F55-8621-B3D521D66BE4}" type="datetime8">
              <a:rPr lang="en-US" smtClean="0"/>
              <a:t>2/27/2024 1:44 PM</a:t>
            </a:fld>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Dr. Arta Vorpsi</a:t>
            </a:r>
          </a:p>
        </p:txBody>
      </p:sp>
      <p:sp>
        <p:nvSpPr>
          <p:cNvPr id="6" name="Rectangle 13"/>
          <p:cNvSpPr>
            <a:spLocks noGrp="1" noChangeArrowheads="1"/>
          </p:cNvSpPr>
          <p:nvPr>
            <p:ph type="sldNum" sz="quarter" idx="12"/>
          </p:nvPr>
        </p:nvSpPr>
        <p:spPr>
          <a:ln/>
        </p:spPr>
        <p:txBody>
          <a:bodyPr/>
          <a:lstStyle>
            <a:lvl1pPr>
              <a:defRPr/>
            </a:lvl1pPr>
          </a:lstStyle>
          <a:p>
            <a:pPr>
              <a:defRPr/>
            </a:pPr>
            <a:fld id="{4AB9ADBD-3A19-4FC8-A1A4-42C03A361F7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sz="2400">
              <a:latin typeface="Tahoma" charset="0"/>
            </a:endParaRPr>
          </a:p>
        </p:txBody>
      </p:sp>
      <p:sp>
        <p:nvSpPr>
          <p:cNvPr id="3993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sz="2400">
              <a:latin typeface="Tahoma" charset="0"/>
            </a:endParaRPr>
          </a:p>
        </p:txBody>
      </p:sp>
      <p:sp>
        <p:nvSpPr>
          <p:cNvPr id="3994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sz="2400">
              <a:latin typeface="Tahoma" charset="0"/>
            </a:endParaRPr>
          </a:p>
        </p:txBody>
      </p:sp>
      <p:sp>
        <p:nvSpPr>
          <p:cNvPr id="3994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sz="2400">
              <a:latin typeface="Tahoma" charset="0"/>
            </a:endParaRPr>
          </a:p>
        </p:txBody>
      </p:sp>
      <p:sp>
        <p:nvSpPr>
          <p:cNvPr id="3994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sz="2400">
              <a:latin typeface="Tahoma" charset="0"/>
            </a:endParaRPr>
          </a:p>
        </p:txBody>
      </p:sp>
      <p:sp>
        <p:nvSpPr>
          <p:cNvPr id="3994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sz="2400">
              <a:latin typeface="Tahoma" charset="0"/>
            </a:endParaRPr>
          </a:p>
        </p:txBody>
      </p:sp>
      <p:sp>
        <p:nvSpPr>
          <p:cNvPr id="3994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sz="2400">
              <a:latin typeface="Tahoma" charset="0"/>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947"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defRPr>
            </a:lvl1pPr>
          </a:lstStyle>
          <a:p>
            <a:pPr>
              <a:defRPr/>
            </a:pPr>
            <a:fld id="{333C14DC-9CD0-48C3-979A-216AF72E0B3F}" type="datetime8">
              <a:rPr lang="en-US" smtClean="0"/>
              <a:t>2/27/2024 1:44 PM</a:t>
            </a:fld>
            <a:endParaRPr lang="en-US"/>
          </a:p>
        </p:txBody>
      </p:sp>
      <p:sp>
        <p:nvSpPr>
          <p:cNvPr id="39948"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defRPr>
            </a:lvl1pPr>
          </a:lstStyle>
          <a:p>
            <a:pPr>
              <a:defRPr/>
            </a:pPr>
            <a:r>
              <a:rPr lang="en-US"/>
              <a:t>Dr. Arta Vorpsi</a:t>
            </a:r>
          </a:p>
        </p:txBody>
      </p:sp>
      <p:sp>
        <p:nvSpPr>
          <p:cNvPr id="3994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defRPr>
            </a:lvl1pPr>
          </a:lstStyle>
          <a:p>
            <a:pPr>
              <a:defRPr/>
            </a:pPr>
            <a:fld id="{1C9CF238-FC29-4BA5-ADDA-2870F0C0E24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charset="0"/>
        </a:defRPr>
      </a:lvl2pPr>
      <a:lvl3pPr algn="l" rtl="0" eaLnBrk="0" fontAlgn="base" hangingPunct="0">
        <a:spcBef>
          <a:spcPct val="0"/>
        </a:spcBef>
        <a:spcAft>
          <a:spcPct val="0"/>
        </a:spcAft>
        <a:defRPr sz="4400">
          <a:solidFill>
            <a:schemeClr val="tx2"/>
          </a:solidFill>
          <a:latin typeface="Tahoma" charset="0"/>
        </a:defRPr>
      </a:lvl3pPr>
      <a:lvl4pPr algn="l" rtl="0" eaLnBrk="0" fontAlgn="base" hangingPunct="0">
        <a:spcBef>
          <a:spcPct val="0"/>
        </a:spcBef>
        <a:spcAft>
          <a:spcPct val="0"/>
        </a:spcAft>
        <a:defRPr sz="4400">
          <a:solidFill>
            <a:schemeClr val="tx2"/>
          </a:solidFill>
          <a:latin typeface="Tahoma" charset="0"/>
        </a:defRPr>
      </a:lvl4pPr>
      <a:lvl5pPr algn="l" rtl="0" eaLnBrk="0" fontAlgn="base" hangingPunct="0">
        <a:spcBef>
          <a:spcPct val="0"/>
        </a:spcBef>
        <a:spcAft>
          <a:spcPct val="0"/>
        </a:spcAft>
        <a:defRPr sz="4400">
          <a:solidFill>
            <a:schemeClr val="tx2"/>
          </a:solidFill>
          <a:latin typeface="Tahoma" charset="0"/>
        </a:defRPr>
      </a:lvl5pPr>
      <a:lvl6pPr marL="457200" algn="l" rtl="0" fontAlgn="base">
        <a:spcBef>
          <a:spcPct val="0"/>
        </a:spcBef>
        <a:spcAft>
          <a:spcPct val="0"/>
        </a:spcAft>
        <a:defRPr sz="4400">
          <a:solidFill>
            <a:schemeClr val="tx2"/>
          </a:solidFill>
          <a:latin typeface="Tahoma" charset="0"/>
        </a:defRPr>
      </a:lvl6pPr>
      <a:lvl7pPr marL="914400" algn="l" rtl="0" fontAlgn="base">
        <a:spcBef>
          <a:spcPct val="0"/>
        </a:spcBef>
        <a:spcAft>
          <a:spcPct val="0"/>
        </a:spcAft>
        <a:defRPr sz="4400">
          <a:solidFill>
            <a:schemeClr val="tx2"/>
          </a:solidFill>
          <a:latin typeface="Tahoma" charset="0"/>
        </a:defRPr>
      </a:lvl7pPr>
      <a:lvl8pPr marL="1371600" algn="l" rtl="0" fontAlgn="base">
        <a:spcBef>
          <a:spcPct val="0"/>
        </a:spcBef>
        <a:spcAft>
          <a:spcPct val="0"/>
        </a:spcAft>
        <a:defRPr sz="4400">
          <a:solidFill>
            <a:schemeClr val="tx2"/>
          </a:solidFill>
          <a:latin typeface="Tahoma" charset="0"/>
        </a:defRPr>
      </a:lvl8pPr>
      <a:lvl9pPr marL="1828800" algn="l" rtl="0" fontAlgn="base">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it.wikipedia.org/wiki/Lex_superior_derogat_inferiori"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8600" y="228600"/>
            <a:ext cx="8763000" cy="3048000"/>
          </a:xfrm>
        </p:spPr>
        <p:txBody>
          <a:bodyPr/>
          <a:lstStyle/>
          <a:p>
            <a:pPr algn="ctr" eaLnBrk="1" hangingPunct="1"/>
            <a:br>
              <a:rPr lang="en-US" sz="2000" b="1" i="1" dirty="0"/>
            </a:br>
            <a:br>
              <a:rPr lang="en-US" sz="2000" b="1" i="1" dirty="0"/>
            </a:br>
            <a:br>
              <a:rPr lang="en-US" sz="2000" b="1" i="1" dirty="0"/>
            </a:br>
            <a:br>
              <a:rPr lang="en-US" sz="2000" b="1" i="1" dirty="0"/>
            </a:br>
            <a:br>
              <a:rPr lang="en-US" sz="2000" b="1" i="1" dirty="0"/>
            </a:br>
            <a:r>
              <a:rPr lang="en-US" sz="2000" b="1" i="1" dirty="0" err="1"/>
              <a:t>Kontrolli</a:t>
            </a:r>
            <a:r>
              <a:rPr lang="en-US" sz="2000" b="1" i="1" dirty="0"/>
              <a:t> </a:t>
            </a:r>
            <a:r>
              <a:rPr lang="en-US" sz="2000" b="1" i="1" dirty="0" err="1"/>
              <a:t>konventor</a:t>
            </a:r>
            <a:r>
              <a:rPr lang="en-US" sz="2000" b="1" i="1" dirty="0"/>
              <a:t> </a:t>
            </a:r>
            <a:r>
              <a:rPr lang="en-US" sz="2000" b="1" i="1" dirty="0" err="1"/>
              <a:t>dhe</a:t>
            </a:r>
            <a:r>
              <a:rPr lang="en-US" sz="2000" b="1" i="1" dirty="0"/>
              <a:t> </a:t>
            </a:r>
            <a:r>
              <a:rPr lang="en-US" sz="2000" b="1" i="1" dirty="0" err="1"/>
              <a:t>kushtetues</a:t>
            </a:r>
            <a:r>
              <a:rPr lang="en-US" sz="2000" b="1" i="1" dirty="0"/>
              <a:t> </a:t>
            </a:r>
            <a:r>
              <a:rPr lang="en-US" sz="2000" b="1" i="1" dirty="0" err="1"/>
              <a:t>nga</a:t>
            </a:r>
            <a:r>
              <a:rPr lang="en-US" sz="2000" b="1" i="1" dirty="0"/>
              <a:t> </a:t>
            </a:r>
            <a:r>
              <a:rPr lang="en-US" sz="2000" b="1" i="1" dirty="0" err="1"/>
              <a:t>gjyqtari</a:t>
            </a:r>
            <a:r>
              <a:rPr lang="en-US" sz="2000" b="1" i="1" dirty="0"/>
              <a:t> </a:t>
            </a:r>
            <a:r>
              <a:rPr lang="en-US" sz="2000" b="1" i="1" dirty="0" err="1"/>
              <a:t>i</a:t>
            </a:r>
            <a:r>
              <a:rPr lang="en-US" sz="2000" b="1" i="1" dirty="0"/>
              <a:t> </a:t>
            </a:r>
            <a:r>
              <a:rPr lang="en-US" sz="2000" b="1" i="1" dirty="0" err="1"/>
              <a:t>juridiksionit</a:t>
            </a:r>
            <a:r>
              <a:rPr lang="en-US" sz="2000" b="1" i="1" dirty="0"/>
              <a:t> </a:t>
            </a:r>
            <a:r>
              <a:rPr lang="en-US" sz="2000" b="1" i="1" dirty="0" err="1"/>
              <a:t>të</a:t>
            </a:r>
            <a:r>
              <a:rPr lang="en-US" sz="2000" b="1" i="1" dirty="0"/>
              <a:t> </a:t>
            </a:r>
            <a:r>
              <a:rPr lang="en-US" sz="2000" b="1" i="1" dirty="0" err="1"/>
              <a:t>zakonshëm</a:t>
            </a:r>
            <a:r>
              <a:rPr lang="en-US" sz="2000" b="1" i="1" dirty="0"/>
              <a:t>: </a:t>
            </a:r>
            <a:r>
              <a:rPr lang="en-US" sz="2000" b="1" i="1" dirty="0" err="1"/>
              <a:t>Roli</a:t>
            </a:r>
            <a:r>
              <a:rPr lang="en-US" sz="2000" b="1" i="1" dirty="0"/>
              <a:t> </a:t>
            </a:r>
            <a:r>
              <a:rPr lang="en-US" sz="2000" b="1" i="1" dirty="0" err="1"/>
              <a:t>i</a:t>
            </a:r>
            <a:r>
              <a:rPr lang="en-US" sz="2000" b="1" i="1" dirty="0"/>
              <a:t> </a:t>
            </a:r>
            <a:r>
              <a:rPr lang="en-US" sz="2000" b="1" i="1" dirty="0" err="1"/>
              <a:t>gjyqtarit</a:t>
            </a:r>
            <a:r>
              <a:rPr lang="en-US" sz="2000" b="1" i="1" dirty="0"/>
              <a:t> </a:t>
            </a:r>
            <a:r>
              <a:rPr lang="en-US" sz="2000" b="1" i="1" dirty="0" err="1"/>
              <a:t>të</a:t>
            </a:r>
            <a:r>
              <a:rPr lang="en-US" sz="2000" b="1" i="1" dirty="0"/>
              <a:t> </a:t>
            </a:r>
            <a:r>
              <a:rPr lang="en-US" sz="2000" b="1" i="1" dirty="0" err="1"/>
              <a:t>zakonshëm</a:t>
            </a:r>
            <a:r>
              <a:rPr lang="en-US" sz="2000" b="1" i="1" dirty="0"/>
              <a:t> </a:t>
            </a:r>
            <a:r>
              <a:rPr lang="en-US" sz="2000" b="1" i="1" dirty="0" err="1"/>
              <a:t>për</a:t>
            </a:r>
            <a:r>
              <a:rPr lang="en-US" sz="2000" b="1" i="1" dirty="0"/>
              <a:t> </a:t>
            </a:r>
            <a:r>
              <a:rPr lang="en-US" sz="2000" b="1" i="1" dirty="0" err="1"/>
              <a:t>zbatimin</a:t>
            </a:r>
            <a:r>
              <a:rPr lang="en-US" sz="2000" b="1" i="1" dirty="0"/>
              <a:t> e </a:t>
            </a:r>
            <a:r>
              <a:rPr lang="en-US" sz="2000" b="1" i="1" dirty="0" err="1"/>
              <a:t>drejtpërdrejtë</a:t>
            </a:r>
            <a:r>
              <a:rPr lang="en-US" sz="2000" b="1" i="1" dirty="0"/>
              <a:t> </a:t>
            </a:r>
            <a:r>
              <a:rPr lang="en-US" sz="2000" b="1" i="1" dirty="0" err="1"/>
              <a:t>të</a:t>
            </a:r>
            <a:r>
              <a:rPr lang="en-US" sz="2000" b="1" i="1" dirty="0"/>
              <a:t> </a:t>
            </a:r>
            <a:r>
              <a:rPr lang="en-US" sz="2000" b="1" i="1" dirty="0" err="1"/>
              <a:t>standardeve</a:t>
            </a:r>
            <a:r>
              <a:rPr lang="en-US" sz="2000" b="1" i="1" dirty="0"/>
              <a:t> </a:t>
            </a:r>
            <a:r>
              <a:rPr lang="en-US" sz="2000" b="1" i="1" dirty="0" err="1"/>
              <a:t>konventore</a:t>
            </a:r>
            <a:r>
              <a:rPr lang="en-US" sz="2000" b="1" i="1" dirty="0"/>
              <a:t> </a:t>
            </a:r>
            <a:r>
              <a:rPr lang="en-US" sz="2000" b="1" i="1" dirty="0" err="1"/>
              <a:t>dhe</a:t>
            </a:r>
            <a:r>
              <a:rPr lang="en-US" sz="2000" b="1" i="1" dirty="0"/>
              <a:t> </a:t>
            </a:r>
            <a:r>
              <a:rPr lang="en-US" sz="2000" b="1" i="1" dirty="0" err="1"/>
              <a:t>kushtetuese</a:t>
            </a:r>
            <a:r>
              <a:rPr lang="en-US" sz="2000" b="1" i="1" dirty="0"/>
              <a:t>, </a:t>
            </a:r>
            <a:r>
              <a:rPr lang="en-US" sz="2000" b="1" i="1" dirty="0" err="1"/>
              <a:t>të</a:t>
            </a:r>
            <a:r>
              <a:rPr lang="en-US" sz="2000" b="1" i="1" dirty="0"/>
              <a:t> </a:t>
            </a:r>
            <a:r>
              <a:rPr lang="en-US" sz="2000" b="1" i="1" dirty="0" err="1"/>
              <a:t>jurisprudencës</a:t>
            </a:r>
            <a:r>
              <a:rPr lang="en-US" sz="2000" b="1" i="1" dirty="0"/>
              <a:t> </a:t>
            </a:r>
            <a:r>
              <a:rPr lang="en-US" sz="2000" b="1" i="1" dirty="0" err="1"/>
              <a:t>së</a:t>
            </a:r>
            <a:r>
              <a:rPr lang="en-US" sz="2000" b="1" i="1" dirty="0"/>
              <a:t> GJEDNJ-</a:t>
            </a:r>
            <a:r>
              <a:rPr lang="en-US" sz="2000" b="1" i="1" dirty="0" err="1"/>
              <a:t>së</a:t>
            </a:r>
            <a:r>
              <a:rPr lang="en-US" sz="2000" b="1" i="1" dirty="0"/>
              <a:t> </a:t>
            </a:r>
            <a:r>
              <a:rPr lang="en-US" sz="2000" b="1" i="1" dirty="0" err="1"/>
              <a:t>dhe</a:t>
            </a:r>
            <a:r>
              <a:rPr lang="en-US" sz="2000" b="1" i="1" dirty="0"/>
              <a:t> </a:t>
            </a:r>
            <a:r>
              <a:rPr lang="en-US" sz="2000" b="1" i="1" dirty="0" err="1"/>
              <a:t>të</a:t>
            </a:r>
            <a:r>
              <a:rPr lang="en-US" sz="2000" b="1" i="1" dirty="0"/>
              <a:t> GJK-</a:t>
            </a:r>
            <a:r>
              <a:rPr lang="en-US" sz="2000" b="1" i="1" dirty="0" err="1"/>
              <a:t>së</a:t>
            </a:r>
            <a:r>
              <a:rPr lang="en-US" sz="2000" b="1" i="1" dirty="0"/>
              <a:t>; </a:t>
            </a:r>
            <a:r>
              <a:rPr lang="en-US" sz="2000" b="1" i="1" dirty="0" err="1"/>
              <a:t>autoriteti</a:t>
            </a:r>
            <a:r>
              <a:rPr lang="en-US" sz="2000" b="1" i="1" dirty="0"/>
              <a:t> </a:t>
            </a:r>
            <a:r>
              <a:rPr lang="en-US" sz="2000" b="1" i="1" dirty="0" err="1"/>
              <a:t>detyrues</a:t>
            </a:r>
            <a:r>
              <a:rPr lang="en-US" sz="2000" b="1" i="1" dirty="0"/>
              <a:t> </a:t>
            </a:r>
            <a:r>
              <a:rPr lang="en-US" sz="2000" b="1" i="1" dirty="0" err="1"/>
              <a:t>dhe</a:t>
            </a:r>
            <a:r>
              <a:rPr lang="en-US" sz="2000" b="1" i="1" dirty="0"/>
              <a:t> </a:t>
            </a:r>
            <a:r>
              <a:rPr lang="en-US" sz="2000" b="1" i="1" dirty="0" err="1"/>
              <a:t>bindës</a:t>
            </a:r>
            <a:r>
              <a:rPr lang="en-US" sz="2000" b="1" i="1" dirty="0"/>
              <a:t> </a:t>
            </a:r>
            <a:r>
              <a:rPr lang="en-US" sz="2000" b="1" i="1" dirty="0" err="1"/>
              <a:t>në</a:t>
            </a:r>
            <a:r>
              <a:rPr lang="en-US" sz="2000" b="1" i="1" dirty="0"/>
              <a:t> </a:t>
            </a:r>
            <a:r>
              <a:rPr lang="en-US" sz="2000" b="1" i="1" dirty="0" err="1"/>
              <a:t>jurisprudencën</a:t>
            </a:r>
            <a:r>
              <a:rPr lang="en-US" sz="2000" b="1" i="1" dirty="0"/>
              <a:t> e GJEDNJ-</a:t>
            </a:r>
            <a:r>
              <a:rPr lang="en-US" sz="2000" b="1" i="1" dirty="0" err="1"/>
              <a:t>së</a:t>
            </a:r>
            <a:r>
              <a:rPr lang="en-US" sz="2000" b="1" i="1" dirty="0"/>
              <a:t> </a:t>
            </a:r>
            <a:r>
              <a:rPr lang="en-US" sz="2000" b="1" i="1" dirty="0" err="1"/>
              <a:t>dhe</a:t>
            </a:r>
            <a:r>
              <a:rPr lang="en-US" sz="2000" b="1" i="1" dirty="0"/>
              <a:t> </a:t>
            </a:r>
            <a:r>
              <a:rPr lang="en-US" sz="2000" b="1" i="1" dirty="0" err="1"/>
              <a:t>të</a:t>
            </a:r>
            <a:r>
              <a:rPr lang="en-US" sz="2000" b="1" i="1" dirty="0"/>
              <a:t> GJK-</a:t>
            </a:r>
            <a:r>
              <a:rPr lang="en-US" sz="2000" b="1" i="1" dirty="0" err="1"/>
              <a:t>së</a:t>
            </a:r>
            <a:r>
              <a:rPr lang="en-US" sz="2000" b="1" i="1" dirty="0"/>
              <a:t>; </a:t>
            </a:r>
            <a:r>
              <a:rPr lang="en-US" sz="2000" b="1" i="1" dirty="0" err="1"/>
              <a:t>arsyetimi</a:t>
            </a:r>
            <a:r>
              <a:rPr lang="en-US" sz="2000" b="1" i="1" dirty="0"/>
              <a:t> </a:t>
            </a:r>
            <a:r>
              <a:rPr lang="en-US" sz="2000" b="1" i="1" dirty="0" err="1"/>
              <a:t>në</a:t>
            </a:r>
            <a:r>
              <a:rPr lang="en-US" sz="2000" b="1" i="1" dirty="0"/>
              <a:t> </a:t>
            </a:r>
            <a:r>
              <a:rPr lang="en-US" sz="2000" b="1" i="1" dirty="0" err="1"/>
              <a:t>vendimet</a:t>
            </a:r>
            <a:r>
              <a:rPr lang="en-US" sz="2000" b="1" i="1" dirty="0"/>
              <a:t> </a:t>
            </a:r>
            <a:r>
              <a:rPr lang="en-US" sz="2000" b="1" i="1" dirty="0" err="1"/>
              <a:t>gjyqësore</a:t>
            </a:r>
            <a:r>
              <a:rPr lang="en-US" sz="2000" b="1" i="1" dirty="0"/>
              <a:t> </a:t>
            </a:r>
            <a:r>
              <a:rPr lang="en-US" sz="2000" b="1" i="1" dirty="0" err="1"/>
              <a:t>dhe</a:t>
            </a:r>
            <a:r>
              <a:rPr lang="en-US" sz="2000" b="1" i="1" dirty="0"/>
              <a:t> </a:t>
            </a:r>
            <a:r>
              <a:rPr lang="en-US" sz="2000" b="1" i="1" dirty="0" err="1"/>
              <a:t>interpretimi</a:t>
            </a:r>
            <a:r>
              <a:rPr lang="en-US" sz="2000" b="1" i="1" dirty="0"/>
              <a:t> </a:t>
            </a:r>
            <a:r>
              <a:rPr lang="en-US" sz="2000" b="1" i="1" dirty="0" err="1"/>
              <a:t>pajtues</a:t>
            </a:r>
            <a:r>
              <a:rPr lang="en-US" sz="2000" b="1" i="1" dirty="0"/>
              <a:t>; </a:t>
            </a:r>
            <a:r>
              <a:rPr lang="en-US" sz="2000" b="1" i="1" dirty="0" err="1"/>
              <a:t>elementet</a:t>
            </a:r>
            <a:r>
              <a:rPr lang="en-US" sz="2000" b="1" i="1" dirty="0"/>
              <a:t> </a:t>
            </a:r>
            <a:r>
              <a:rPr lang="en-US" sz="2000" b="1" i="1" dirty="0" err="1"/>
              <a:t>dhe</a:t>
            </a:r>
            <a:r>
              <a:rPr lang="en-US" sz="2000" b="1" i="1" dirty="0"/>
              <a:t> </a:t>
            </a:r>
            <a:r>
              <a:rPr lang="en-US" sz="2000" b="1" i="1" dirty="0" err="1"/>
              <a:t>arsyetimi</a:t>
            </a:r>
            <a:r>
              <a:rPr lang="en-US" sz="2000" b="1" i="1" dirty="0"/>
              <a:t> </a:t>
            </a:r>
            <a:r>
              <a:rPr lang="en-US" sz="2000" b="1" i="1" dirty="0" err="1"/>
              <a:t>i</a:t>
            </a:r>
            <a:r>
              <a:rPr lang="en-US" sz="2000" b="1" i="1" dirty="0"/>
              <a:t> </a:t>
            </a:r>
            <a:r>
              <a:rPr lang="en-US" sz="2000" b="1" i="1" dirty="0" err="1"/>
              <a:t>balancuar</a:t>
            </a:r>
            <a:r>
              <a:rPr lang="en-US" sz="2000" b="1" i="1" dirty="0"/>
              <a:t>; </a:t>
            </a:r>
            <a:r>
              <a:rPr lang="en-US" sz="2000" b="1" i="1" dirty="0" err="1"/>
              <a:t>Kontrolli</a:t>
            </a:r>
            <a:r>
              <a:rPr lang="en-US" sz="2000" b="1" i="1" dirty="0"/>
              <a:t> </a:t>
            </a:r>
            <a:r>
              <a:rPr lang="en-US" sz="2000" b="1" i="1" dirty="0" err="1"/>
              <a:t>nëpërmjet</a:t>
            </a:r>
            <a:r>
              <a:rPr lang="en-US" sz="2000" b="1" i="1" dirty="0"/>
              <a:t> </a:t>
            </a:r>
            <a:r>
              <a:rPr lang="en-US" sz="2000" b="1" i="1" dirty="0" err="1"/>
              <a:t>interpretimit</a:t>
            </a:r>
            <a:r>
              <a:rPr lang="en-US" sz="2000" b="1" i="1" dirty="0"/>
              <a:t> </a:t>
            </a:r>
            <a:r>
              <a:rPr lang="en-US" sz="2000" b="1" i="1" dirty="0" err="1"/>
              <a:t>pajtues</a:t>
            </a:r>
            <a:r>
              <a:rPr lang="en-US" sz="2000" b="1" i="1" dirty="0"/>
              <a:t>; </a:t>
            </a:r>
            <a:r>
              <a:rPr lang="en-US" sz="2000" b="1" i="1" dirty="0" err="1"/>
              <a:t>Kontrolli</a:t>
            </a:r>
            <a:r>
              <a:rPr lang="en-US" sz="2000" b="1" i="1" dirty="0"/>
              <a:t> </a:t>
            </a:r>
            <a:r>
              <a:rPr lang="en-US" sz="2000" b="1" i="1" dirty="0" err="1"/>
              <a:t>nëpërmjet</a:t>
            </a:r>
            <a:r>
              <a:rPr lang="en-US" sz="2000" b="1" i="1" dirty="0"/>
              <a:t> </a:t>
            </a:r>
            <a:r>
              <a:rPr lang="en-US" sz="2000" b="1" i="1" dirty="0" err="1"/>
              <a:t>vënies</a:t>
            </a:r>
            <a:r>
              <a:rPr lang="en-US" sz="2000" b="1" i="1" dirty="0"/>
              <a:t> </a:t>
            </a:r>
            <a:r>
              <a:rPr lang="en-US" sz="2000" b="1" i="1" dirty="0" err="1"/>
              <a:t>në</a:t>
            </a:r>
            <a:r>
              <a:rPr lang="en-US" sz="2000" b="1" i="1" dirty="0"/>
              <a:t> </a:t>
            </a:r>
            <a:r>
              <a:rPr lang="en-US" sz="2000" b="1" i="1" dirty="0" err="1"/>
              <a:t>lëvizje</a:t>
            </a:r>
            <a:r>
              <a:rPr lang="en-US" sz="2000" b="1" i="1" dirty="0"/>
              <a:t> </a:t>
            </a:r>
            <a:r>
              <a:rPr lang="en-US" sz="2000" b="1" i="1" dirty="0" err="1"/>
              <a:t>të</a:t>
            </a:r>
            <a:r>
              <a:rPr lang="en-US" sz="2000" b="1" i="1" dirty="0"/>
              <a:t> </a:t>
            </a:r>
            <a:r>
              <a:rPr lang="en-US" sz="2000" b="1" i="1" dirty="0" err="1"/>
              <a:t>gjykimit</a:t>
            </a:r>
            <a:r>
              <a:rPr lang="en-US" sz="2000" b="1" i="1" dirty="0"/>
              <a:t> </a:t>
            </a:r>
            <a:r>
              <a:rPr lang="en-US" sz="2000" b="1" i="1" dirty="0" err="1"/>
              <a:t>kushtetues</a:t>
            </a:r>
            <a:r>
              <a:rPr lang="en-US" sz="2000" b="1" i="1" dirty="0"/>
              <a:t>; </a:t>
            </a:r>
            <a:r>
              <a:rPr lang="en-US" sz="2000" b="1" i="1" dirty="0" err="1"/>
              <a:t>kushtet</a:t>
            </a:r>
            <a:r>
              <a:rPr lang="en-US" sz="2000" b="1" i="1" dirty="0"/>
              <a:t>, </a:t>
            </a:r>
            <a:r>
              <a:rPr lang="en-US" sz="2000" b="1" i="1" dirty="0" err="1"/>
              <a:t>kriteret</a:t>
            </a:r>
            <a:r>
              <a:rPr lang="en-US" sz="2000" b="1" i="1" dirty="0"/>
              <a:t> </a:t>
            </a:r>
            <a:r>
              <a:rPr lang="en-US" sz="2000" b="1" i="1" dirty="0" err="1"/>
              <a:t>dhe</a:t>
            </a:r>
            <a:r>
              <a:rPr lang="en-US" sz="2000" b="1" i="1" dirty="0"/>
              <a:t> </a:t>
            </a:r>
            <a:r>
              <a:rPr lang="en-US" sz="2000" b="1" i="1" dirty="0" err="1"/>
              <a:t>efektet</a:t>
            </a:r>
            <a:r>
              <a:rPr lang="en-US" sz="2000" b="1" i="1" dirty="0"/>
              <a:t> e </a:t>
            </a:r>
            <a:r>
              <a:rPr lang="en-US" sz="2000" b="1" i="1" dirty="0" err="1"/>
              <a:t>tij</a:t>
            </a:r>
            <a:r>
              <a:rPr lang="en-US" sz="2000" b="1" i="1" dirty="0"/>
              <a:t> </a:t>
            </a:r>
            <a:r>
              <a:rPr lang="en-US" sz="2000" b="1" i="1" dirty="0" err="1"/>
              <a:t>në</a:t>
            </a:r>
            <a:r>
              <a:rPr lang="en-US" sz="2000" b="1" i="1" dirty="0"/>
              <a:t> </a:t>
            </a:r>
            <a:r>
              <a:rPr lang="en-US" sz="2000" b="1" i="1" dirty="0" err="1"/>
              <a:t>garantimin</a:t>
            </a:r>
            <a:r>
              <a:rPr lang="en-US" sz="2000" b="1" i="1" dirty="0"/>
              <a:t> e </a:t>
            </a:r>
            <a:r>
              <a:rPr lang="en-US" sz="2000" b="1" i="1" dirty="0" err="1"/>
              <a:t>shtetit</a:t>
            </a:r>
            <a:r>
              <a:rPr lang="en-US" sz="2000" b="1" i="1" dirty="0"/>
              <a:t> </a:t>
            </a:r>
            <a:r>
              <a:rPr lang="en-US" sz="2000" b="1" i="1" dirty="0" err="1"/>
              <a:t>të</a:t>
            </a:r>
            <a:r>
              <a:rPr lang="en-US" sz="2000" b="1" i="1" dirty="0"/>
              <a:t> </a:t>
            </a:r>
            <a:r>
              <a:rPr lang="en-US" sz="2000" b="1" i="1" dirty="0" err="1"/>
              <a:t>së</a:t>
            </a:r>
            <a:r>
              <a:rPr lang="en-US" sz="2000" b="1" i="1" dirty="0"/>
              <a:t> </a:t>
            </a:r>
            <a:r>
              <a:rPr lang="en-US" sz="2000" b="1" i="1" dirty="0" err="1"/>
              <a:t>drejtës</a:t>
            </a:r>
            <a:r>
              <a:rPr lang="en-US" sz="2000" b="1" i="1" dirty="0"/>
              <a:t>.</a:t>
            </a:r>
            <a:endParaRPr lang="en-US" sz="2000" b="1" dirty="0">
              <a:solidFill>
                <a:schemeClr val="tx1"/>
              </a:solidFill>
            </a:endParaRPr>
          </a:p>
        </p:txBody>
      </p:sp>
      <p:sp>
        <p:nvSpPr>
          <p:cNvPr id="3" name="Subtitle 2"/>
          <p:cNvSpPr>
            <a:spLocks noGrp="1"/>
          </p:cNvSpPr>
          <p:nvPr>
            <p:ph type="subTitle" idx="1"/>
          </p:nvPr>
        </p:nvSpPr>
        <p:spPr>
          <a:xfrm>
            <a:off x="1371600" y="4114800"/>
            <a:ext cx="6400800" cy="1752600"/>
          </a:xfrm>
        </p:spPr>
        <p:txBody>
          <a:bodyPr>
            <a:normAutofit fontScale="47500" lnSpcReduction="20000"/>
          </a:bodyPr>
          <a:lstStyle/>
          <a:p>
            <a:pPr eaLnBrk="1" hangingPunct="1">
              <a:lnSpc>
                <a:spcPct val="80000"/>
              </a:lnSpc>
              <a:defRPr/>
            </a:pPr>
            <a:endParaRPr lang="sq-AL" sz="2000" dirty="0"/>
          </a:p>
          <a:p>
            <a:pPr eaLnBrk="1" hangingPunct="1">
              <a:lnSpc>
                <a:spcPct val="80000"/>
              </a:lnSpc>
              <a:defRPr/>
            </a:pPr>
            <a:r>
              <a:rPr lang="en-GB" sz="6400" i="1" dirty="0" err="1"/>
              <a:t>Kurs</a:t>
            </a:r>
            <a:r>
              <a:rPr lang="en-GB" sz="6400" i="1" dirty="0"/>
              <a:t> </a:t>
            </a:r>
            <a:r>
              <a:rPr lang="en-GB" sz="6400" i="1" dirty="0" err="1"/>
              <a:t>trajnimi</a:t>
            </a:r>
            <a:r>
              <a:rPr lang="en-GB" sz="6400" i="1" dirty="0"/>
              <a:t> </a:t>
            </a:r>
            <a:r>
              <a:rPr lang="en-GB" sz="6400" i="1" dirty="0" err="1"/>
              <a:t>organizuar</a:t>
            </a:r>
            <a:r>
              <a:rPr lang="en-GB" sz="6400" i="1" dirty="0"/>
              <a:t> </a:t>
            </a:r>
            <a:r>
              <a:rPr lang="en-GB" sz="6400" i="1" dirty="0" err="1"/>
              <a:t>nga</a:t>
            </a:r>
            <a:r>
              <a:rPr lang="en-GB" sz="6400" i="1" dirty="0"/>
              <a:t> SHM  </a:t>
            </a:r>
          </a:p>
          <a:p>
            <a:pPr eaLnBrk="1" hangingPunct="1">
              <a:lnSpc>
                <a:spcPct val="80000"/>
              </a:lnSpc>
              <a:defRPr/>
            </a:pPr>
            <a:r>
              <a:rPr lang="en-US" sz="6400" i="1" dirty="0"/>
              <a:t>27</a:t>
            </a:r>
            <a:r>
              <a:rPr lang="en-GB" sz="6400" i="1" dirty="0"/>
              <a:t> </a:t>
            </a:r>
            <a:r>
              <a:rPr lang="en-GB" sz="6400" i="1" dirty="0" err="1"/>
              <a:t>shkurt</a:t>
            </a:r>
            <a:r>
              <a:rPr lang="en-GB" sz="6400" i="1" dirty="0"/>
              <a:t> 2024</a:t>
            </a:r>
          </a:p>
          <a:p>
            <a:pPr eaLnBrk="1" hangingPunct="1">
              <a:lnSpc>
                <a:spcPct val="80000"/>
              </a:lnSpc>
              <a:defRPr/>
            </a:pPr>
            <a:endParaRPr lang="en-US" sz="6600" b="1" dirty="0"/>
          </a:p>
          <a:p>
            <a:pPr eaLnBrk="1" hangingPunct="1">
              <a:lnSpc>
                <a:spcPct val="80000"/>
              </a:lnSpc>
              <a:defRPr/>
            </a:pPr>
            <a:r>
              <a:rPr lang="sq-AL" sz="6600" b="1" dirty="0"/>
              <a:t>Nga Sokol </a:t>
            </a:r>
            <a:r>
              <a:rPr lang="en-US" sz="6600" b="1" dirty="0" err="1"/>
              <a:t>Sadushi</a:t>
            </a:r>
            <a:endParaRPr lang="en-US" sz="6400" b="1" i="1" dirty="0"/>
          </a:p>
        </p:txBody>
      </p:sp>
      <p:sp>
        <p:nvSpPr>
          <p:cNvPr id="2" name="Slide Number Placeholder 1">
            <a:extLst>
              <a:ext uri="{FF2B5EF4-FFF2-40B4-BE49-F238E27FC236}">
                <a16:creationId xmlns:a16="http://schemas.microsoft.com/office/drawing/2014/main" id="{38D9035A-C930-4FF5-9771-F6AAD0D34208}"/>
              </a:ext>
            </a:extLst>
          </p:cNvPr>
          <p:cNvSpPr>
            <a:spLocks noGrp="1"/>
          </p:cNvSpPr>
          <p:nvPr>
            <p:ph type="sldNum" sz="quarter" idx="12"/>
          </p:nvPr>
        </p:nvSpPr>
        <p:spPr/>
        <p:txBody>
          <a:bodyPr/>
          <a:lstStyle/>
          <a:p>
            <a:pPr>
              <a:defRPr/>
            </a:pPr>
            <a:fld id="{5E713F0E-FA1B-400F-AA2E-2745E733ADDE}" type="slidenum">
              <a:rPr lang="en-US" smtClean="0"/>
              <a:pPr>
                <a:defRPr/>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24418-347D-4026-B4E5-A0F13B660C9D}"/>
              </a:ext>
            </a:extLst>
          </p:cNvPr>
          <p:cNvSpPr>
            <a:spLocks noGrp="1"/>
          </p:cNvSpPr>
          <p:nvPr>
            <p:ph type="title"/>
          </p:nvPr>
        </p:nvSpPr>
        <p:spPr/>
        <p:txBody>
          <a:bodyPr/>
          <a:lstStyle/>
          <a:p>
            <a:pPr algn="ctr"/>
            <a:r>
              <a:rPr lang="en-US" dirty="0">
                <a:solidFill>
                  <a:srgbClr val="C00000"/>
                </a:solidFill>
              </a:rPr>
              <a:t>Z</a:t>
            </a:r>
            <a:r>
              <a:rPr lang="sq-AL" dirty="0">
                <a:solidFill>
                  <a:srgbClr val="C00000"/>
                </a:solidFill>
              </a:rPr>
              <a:t>batimi</a:t>
            </a:r>
            <a:r>
              <a:rPr lang="en-US" dirty="0">
                <a:solidFill>
                  <a:srgbClr val="C00000"/>
                </a:solidFill>
              </a:rPr>
              <a:t> </a:t>
            </a:r>
            <a:r>
              <a:rPr lang="en-US" dirty="0" err="1">
                <a:solidFill>
                  <a:srgbClr val="C00000"/>
                </a:solidFill>
              </a:rPr>
              <a:t>i</a:t>
            </a:r>
            <a:r>
              <a:rPr lang="sq-AL" dirty="0">
                <a:solidFill>
                  <a:srgbClr val="C00000"/>
                </a:solidFill>
              </a:rPr>
              <a:t> drejtpërdrejtë </a:t>
            </a:r>
            <a:r>
              <a:rPr lang="en-US" dirty="0" err="1">
                <a:solidFill>
                  <a:srgbClr val="C00000"/>
                </a:solidFill>
              </a:rPr>
              <a:t>i</a:t>
            </a:r>
            <a:r>
              <a:rPr lang="sq-AL" dirty="0">
                <a:solidFill>
                  <a:srgbClr val="C00000"/>
                </a:solidFill>
              </a:rPr>
              <a:t> Kushtetutës</a:t>
            </a:r>
            <a:endParaRPr lang="en-US" dirty="0"/>
          </a:p>
        </p:txBody>
      </p:sp>
      <p:sp>
        <p:nvSpPr>
          <p:cNvPr id="3" name="Content Placeholder 2">
            <a:extLst>
              <a:ext uri="{FF2B5EF4-FFF2-40B4-BE49-F238E27FC236}">
                <a16:creationId xmlns:a16="http://schemas.microsoft.com/office/drawing/2014/main" id="{6693F5AE-A2F4-4B9D-AD44-05444C03C1A7}"/>
              </a:ext>
            </a:extLst>
          </p:cNvPr>
          <p:cNvSpPr>
            <a:spLocks noGrp="1"/>
          </p:cNvSpPr>
          <p:nvPr>
            <p:ph idx="1"/>
          </p:nvPr>
        </p:nvSpPr>
        <p:spPr>
          <a:xfrm>
            <a:off x="762000" y="2017713"/>
            <a:ext cx="8193088" cy="4114800"/>
          </a:xfrm>
        </p:spPr>
        <p:txBody>
          <a:bodyPr/>
          <a:lstStyle/>
          <a:p>
            <a:pPr algn="ctr"/>
            <a:r>
              <a:rPr lang="en-US" dirty="0" err="1"/>
              <a:t>Neni</a:t>
            </a:r>
            <a:r>
              <a:rPr lang="en-US" dirty="0"/>
              <a:t> 4</a:t>
            </a:r>
          </a:p>
          <a:p>
            <a:r>
              <a:rPr lang="en-US" sz="3600" dirty="0"/>
              <a:t>Ky s</a:t>
            </a:r>
            <a:r>
              <a:rPr lang="sq-AL" sz="3600" dirty="0"/>
              <a:t>tandard, përveç rasteve kur </a:t>
            </a:r>
            <a:r>
              <a:rPr lang="en-US" sz="3600" dirty="0" err="1"/>
              <a:t>Kushtetuta</a:t>
            </a:r>
            <a:r>
              <a:rPr lang="en-US" sz="3600" dirty="0"/>
              <a:t> e </a:t>
            </a:r>
            <a:r>
              <a:rPr lang="sq-AL" sz="3600" dirty="0"/>
              <a:t>parashiko</a:t>
            </a:r>
            <a:r>
              <a:rPr lang="en-US" sz="3600" dirty="0"/>
              <a:t>n</a:t>
            </a:r>
            <a:r>
              <a:rPr lang="sq-AL" sz="3600" dirty="0"/>
              <a:t> ndryshe, mbetet </a:t>
            </a:r>
            <a:r>
              <a:rPr lang="sq-AL" sz="3600" b="1" dirty="0">
                <a:solidFill>
                  <a:srgbClr val="0070C0"/>
                </a:solidFill>
              </a:rPr>
              <a:t>një pushtet i çdo gjykate </a:t>
            </a:r>
            <a:r>
              <a:rPr lang="sq-AL" sz="3600" dirty="0"/>
              <a:t>që është ngarkuar me kontrollin e vlefshmërisë së normës juridike.</a:t>
            </a:r>
            <a:endParaRPr lang="en-US" sz="3600" dirty="0"/>
          </a:p>
        </p:txBody>
      </p:sp>
      <p:sp>
        <p:nvSpPr>
          <p:cNvPr id="5" name="Slide Number Placeholder 4">
            <a:extLst>
              <a:ext uri="{FF2B5EF4-FFF2-40B4-BE49-F238E27FC236}">
                <a16:creationId xmlns:a16="http://schemas.microsoft.com/office/drawing/2014/main" id="{A25C56C8-15F3-4CAE-B358-1A3BA8698453}"/>
              </a:ext>
            </a:extLst>
          </p:cNvPr>
          <p:cNvSpPr>
            <a:spLocks noGrp="1"/>
          </p:cNvSpPr>
          <p:nvPr>
            <p:ph type="sldNum" sz="quarter" idx="12"/>
          </p:nvPr>
        </p:nvSpPr>
        <p:spPr/>
        <p:txBody>
          <a:bodyPr/>
          <a:lstStyle/>
          <a:p>
            <a:pPr>
              <a:defRPr/>
            </a:pPr>
            <a:fld id="{CB2F0339-FD9B-4ABB-8AC8-20C08110CD90}" type="slidenum">
              <a:rPr lang="en-US" smtClean="0"/>
              <a:pPr>
                <a:defRPr/>
              </a:pPr>
              <a:t>2</a:t>
            </a:fld>
            <a:endParaRPr lang="en-US"/>
          </a:p>
        </p:txBody>
      </p:sp>
    </p:spTree>
    <p:extLst>
      <p:ext uri="{BB962C8B-B14F-4D97-AF65-F5344CB8AC3E}">
        <p14:creationId xmlns:p14="http://schemas.microsoft.com/office/powerpoint/2010/main" val="257012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7356-561D-47C8-9D64-C158BDE77639}"/>
              </a:ext>
            </a:extLst>
          </p:cNvPr>
          <p:cNvSpPr>
            <a:spLocks noGrp="1"/>
          </p:cNvSpPr>
          <p:nvPr>
            <p:ph type="title"/>
          </p:nvPr>
        </p:nvSpPr>
        <p:spPr>
          <a:xfrm>
            <a:off x="1150938" y="214313"/>
            <a:ext cx="7793037" cy="1462087"/>
          </a:xfrm>
        </p:spPr>
        <p:txBody>
          <a:bodyPr/>
          <a:lstStyle/>
          <a:p>
            <a:pPr algn="ctr"/>
            <a:r>
              <a:rPr lang="en-US" dirty="0" err="1"/>
              <a:t>Zbatimi</a:t>
            </a:r>
            <a:r>
              <a:rPr lang="en-US" dirty="0"/>
              <a:t> </a:t>
            </a:r>
            <a:r>
              <a:rPr lang="en-US" dirty="0" err="1"/>
              <a:t>i</a:t>
            </a:r>
            <a:r>
              <a:rPr lang="en-US" dirty="0"/>
              <a:t> </a:t>
            </a:r>
            <a:r>
              <a:rPr lang="en-US" dirty="0" err="1"/>
              <a:t>standardit</a:t>
            </a:r>
            <a:br>
              <a:rPr lang="en-US" dirty="0"/>
            </a:br>
            <a:endParaRPr lang="en-US" dirty="0"/>
          </a:p>
        </p:txBody>
      </p:sp>
      <p:sp>
        <p:nvSpPr>
          <p:cNvPr id="3" name="Content Placeholder 2">
            <a:extLst>
              <a:ext uri="{FF2B5EF4-FFF2-40B4-BE49-F238E27FC236}">
                <a16:creationId xmlns:a16="http://schemas.microsoft.com/office/drawing/2014/main" id="{34D09BD0-C88E-4DED-AE25-DB8309A74D91}"/>
              </a:ext>
            </a:extLst>
          </p:cNvPr>
          <p:cNvSpPr>
            <a:spLocks noGrp="1"/>
          </p:cNvSpPr>
          <p:nvPr>
            <p:ph idx="1"/>
          </p:nvPr>
        </p:nvSpPr>
        <p:spPr>
          <a:xfrm>
            <a:off x="990600" y="1752600"/>
            <a:ext cx="7964488" cy="4379913"/>
          </a:xfrm>
        </p:spPr>
        <p:txBody>
          <a:bodyPr/>
          <a:lstStyle/>
          <a:p>
            <a:pPr lvl="0"/>
            <a:r>
              <a:rPr lang="en-US" sz="3400" i="1" dirty="0">
                <a:solidFill>
                  <a:srgbClr val="C00000"/>
                </a:solidFill>
              </a:rPr>
              <a:t>jo vet</a:t>
            </a:r>
            <a:r>
              <a:rPr lang="sq-AL" sz="3400" i="1" dirty="0">
                <a:solidFill>
                  <a:srgbClr val="C00000"/>
                </a:solidFill>
              </a:rPr>
              <a:t>ë</a:t>
            </a:r>
            <a:r>
              <a:rPr lang="en-US" sz="3400" i="1" dirty="0">
                <a:solidFill>
                  <a:srgbClr val="C00000"/>
                </a:solidFill>
              </a:rPr>
              <a:t>m </a:t>
            </a:r>
            <a:r>
              <a:rPr lang="en-US" sz="3400" b="1" i="1" dirty="0" err="1">
                <a:solidFill>
                  <a:srgbClr val="C00000"/>
                </a:solidFill>
              </a:rPr>
              <a:t>nga</a:t>
            </a:r>
            <a:r>
              <a:rPr lang="en-US" sz="3400" b="1" i="1" dirty="0">
                <a:solidFill>
                  <a:srgbClr val="C00000"/>
                </a:solidFill>
              </a:rPr>
              <a:t> </a:t>
            </a:r>
            <a:r>
              <a:rPr lang="en-US" sz="3400" b="1" i="1" dirty="0" err="1">
                <a:solidFill>
                  <a:srgbClr val="C00000"/>
                </a:solidFill>
              </a:rPr>
              <a:t>gjyqtari</a:t>
            </a:r>
            <a:r>
              <a:rPr lang="en-US" sz="3400" b="1" i="1" dirty="0">
                <a:solidFill>
                  <a:srgbClr val="C00000"/>
                </a:solidFill>
              </a:rPr>
              <a:t> </a:t>
            </a:r>
            <a:r>
              <a:rPr lang="en-US" sz="3400" b="1" i="1" dirty="0" err="1">
                <a:solidFill>
                  <a:srgbClr val="C00000"/>
                </a:solidFill>
              </a:rPr>
              <a:t>kushtetues</a:t>
            </a:r>
            <a:r>
              <a:rPr lang="en-US" sz="3400" i="1" dirty="0">
                <a:solidFill>
                  <a:srgbClr val="C00000"/>
                </a:solidFill>
              </a:rPr>
              <a:t>:</a:t>
            </a:r>
          </a:p>
          <a:p>
            <a:pPr lvl="0"/>
            <a:r>
              <a:rPr lang="en-US" sz="3400" dirty="0" err="1"/>
              <a:t>kur</a:t>
            </a:r>
            <a:r>
              <a:rPr lang="en-US" sz="3400" dirty="0"/>
              <a:t> </a:t>
            </a:r>
            <a:r>
              <a:rPr lang="sq-AL" sz="3400" dirty="0"/>
              <a:t>paligjshmëria vlerësohet si pakushtetutshmëri, </a:t>
            </a:r>
            <a:endParaRPr lang="en-US" sz="3400" dirty="0"/>
          </a:p>
          <a:p>
            <a:pPr marL="0" indent="0">
              <a:buNone/>
            </a:pPr>
            <a:endParaRPr lang="en-US" sz="3400" i="1" dirty="0">
              <a:solidFill>
                <a:srgbClr val="0070C0"/>
              </a:solidFill>
            </a:endParaRPr>
          </a:p>
          <a:p>
            <a:r>
              <a:rPr lang="en-US" sz="3400" i="1" dirty="0" err="1">
                <a:solidFill>
                  <a:srgbClr val="C00000"/>
                </a:solidFill>
              </a:rPr>
              <a:t>edhe</a:t>
            </a:r>
            <a:r>
              <a:rPr lang="en-US" sz="3400" i="1" dirty="0">
                <a:solidFill>
                  <a:srgbClr val="C00000"/>
                </a:solidFill>
              </a:rPr>
              <a:t> </a:t>
            </a:r>
            <a:r>
              <a:rPr lang="en-US" sz="3400" b="1" i="1" dirty="0" err="1">
                <a:solidFill>
                  <a:srgbClr val="C00000"/>
                </a:solidFill>
              </a:rPr>
              <a:t>nga</a:t>
            </a:r>
            <a:r>
              <a:rPr lang="en-US" sz="3400" b="1" i="1" dirty="0">
                <a:solidFill>
                  <a:srgbClr val="C00000"/>
                </a:solidFill>
              </a:rPr>
              <a:t> </a:t>
            </a:r>
            <a:r>
              <a:rPr lang="en-US" sz="3400" b="1" i="1" dirty="0" err="1">
                <a:solidFill>
                  <a:srgbClr val="C00000"/>
                </a:solidFill>
              </a:rPr>
              <a:t>gjyqtari</a:t>
            </a:r>
            <a:r>
              <a:rPr lang="en-US" sz="3400" b="1" i="1" dirty="0">
                <a:solidFill>
                  <a:srgbClr val="C00000"/>
                </a:solidFill>
              </a:rPr>
              <a:t> </a:t>
            </a:r>
            <a:r>
              <a:rPr lang="en-US" sz="3400" b="1" i="1" dirty="0" err="1">
                <a:solidFill>
                  <a:srgbClr val="C00000"/>
                </a:solidFill>
              </a:rPr>
              <a:t>i</a:t>
            </a:r>
            <a:r>
              <a:rPr lang="en-US" sz="3400" b="1" dirty="0">
                <a:solidFill>
                  <a:srgbClr val="C00000"/>
                </a:solidFill>
              </a:rPr>
              <a:t> </a:t>
            </a:r>
            <a:r>
              <a:rPr lang="en-US" sz="3400" b="1" dirty="0" err="1">
                <a:solidFill>
                  <a:srgbClr val="C00000"/>
                </a:solidFill>
              </a:rPr>
              <a:t>zakonsh</a:t>
            </a:r>
            <a:r>
              <a:rPr lang="sq-AL" sz="3400" b="1" dirty="0">
                <a:solidFill>
                  <a:srgbClr val="C00000"/>
                </a:solidFill>
              </a:rPr>
              <a:t>ë</a:t>
            </a:r>
            <a:r>
              <a:rPr lang="en-US" sz="3400" b="1" dirty="0">
                <a:solidFill>
                  <a:srgbClr val="C00000"/>
                </a:solidFill>
              </a:rPr>
              <a:t>m</a:t>
            </a:r>
            <a:r>
              <a:rPr lang="en-US" sz="3400" dirty="0">
                <a:solidFill>
                  <a:srgbClr val="C00000"/>
                </a:solidFill>
              </a:rPr>
              <a:t>:</a:t>
            </a:r>
            <a:r>
              <a:rPr lang="sq-AL" sz="3400" i="1" dirty="0">
                <a:solidFill>
                  <a:srgbClr val="C00000"/>
                </a:solidFill>
              </a:rPr>
              <a:t> </a:t>
            </a:r>
            <a:endParaRPr lang="en-US" sz="3400" dirty="0">
              <a:solidFill>
                <a:srgbClr val="C00000"/>
              </a:solidFill>
            </a:endParaRPr>
          </a:p>
          <a:p>
            <a:pPr lvl="0"/>
            <a:r>
              <a:rPr lang="en-US" sz="3400" dirty="0" err="1"/>
              <a:t>kur</a:t>
            </a:r>
            <a:r>
              <a:rPr lang="en-US" sz="3400" dirty="0"/>
              <a:t> </a:t>
            </a:r>
            <a:r>
              <a:rPr lang="sq-AL" sz="3400" dirty="0"/>
              <a:t>pakushtetutshmëria </a:t>
            </a:r>
            <a:r>
              <a:rPr lang="en-US" sz="3400" dirty="0" err="1"/>
              <a:t>vler</a:t>
            </a:r>
            <a:r>
              <a:rPr lang="sq-AL" sz="3400" dirty="0"/>
              <a:t>ë</a:t>
            </a:r>
            <a:r>
              <a:rPr lang="en-US" sz="3400" dirty="0" err="1"/>
              <a:t>sohet</a:t>
            </a:r>
            <a:r>
              <a:rPr lang="sq-AL" sz="3400" dirty="0"/>
              <a:t> </a:t>
            </a:r>
            <a:r>
              <a:rPr lang="en-US" sz="3400" dirty="0" err="1"/>
              <a:t>si</a:t>
            </a:r>
            <a:r>
              <a:rPr lang="en-US" sz="3400" dirty="0"/>
              <a:t>  </a:t>
            </a:r>
            <a:r>
              <a:rPr lang="sq-AL" sz="3400" dirty="0"/>
              <a:t>paligjshmëri</a:t>
            </a:r>
            <a:r>
              <a:rPr lang="en-US" sz="3400" dirty="0"/>
              <a:t>.</a:t>
            </a:r>
            <a:r>
              <a:rPr lang="sq-AL" sz="3400" dirty="0"/>
              <a:t>  </a:t>
            </a:r>
            <a:endParaRPr lang="en-US" sz="3400" dirty="0"/>
          </a:p>
          <a:p>
            <a:endParaRPr lang="en-US" dirty="0"/>
          </a:p>
        </p:txBody>
      </p:sp>
      <p:sp>
        <p:nvSpPr>
          <p:cNvPr id="5" name="Slide Number Placeholder 4">
            <a:extLst>
              <a:ext uri="{FF2B5EF4-FFF2-40B4-BE49-F238E27FC236}">
                <a16:creationId xmlns:a16="http://schemas.microsoft.com/office/drawing/2014/main" id="{26181D89-FE4E-423E-8E30-91AAD0F06888}"/>
              </a:ext>
            </a:extLst>
          </p:cNvPr>
          <p:cNvSpPr>
            <a:spLocks noGrp="1"/>
          </p:cNvSpPr>
          <p:nvPr>
            <p:ph type="sldNum" sz="quarter" idx="12"/>
          </p:nvPr>
        </p:nvSpPr>
        <p:spPr/>
        <p:txBody>
          <a:bodyPr/>
          <a:lstStyle/>
          <a:p>
            <a:pPr>
              <a:defRPr/>
            </a:pPr>
            <a:fld id="{CB2F0339-FD9B-4ABB-8AC8-20C08110CD90}" type="slidenum">
              <a:rPr lang="en-US" smtClean="0"/>
              <a:pPr>
                <a:defRPr/>
              </a:pPr>
              <a:t>3</a:t>
            </a:fld>
            <a:endParaRPr lang="en-US"/>
          </a:p>
        </p:txBody>
      </p:sp>
    </p:spTree>
    <p:extLst>
      <p:ext uri="{BB962C8B-B14F-4D97-AF65-F5344CB8AC3E}">
        <p14:creationId xmlns:p14="http://schemas.microsoft.com/office/powerpoint/2010/main" val="2846527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56D5C084-7F8C-474B-B6A6-3E5AFDEAF029}"/>
              </a:ext>
            </a:extLst>
          </p:cNvPr>
          <p:cNvSpPr>
            <a:spLocks noGrp="1" noChangeArrowheads="1"/>
          </p:cNvSpPr>
          <p:nvPr>
            <p:ph type="title"/>
          </p:nvPr>
        </p:nvSpPr>
        <p:spPr/>
        <p:txBody>
          <a:bodyPr/>
          <a:lstStyle/>
          <a:p>
            <a:pPr algn="ctr"/>
            <a:r>
              <a:rPr lang="en-US" altLang="en-US" sz="3200" b="1" dirty="0">
                <a:solidFill>
                  <a:srgbClr val="7030A0"/>
                </a:solidFill>
              </a:rPr>
              <a:t>P</a:t>
            </a:r>
            <a:r>
              <a:rPr lang="sq-AL" altLang="en-US" sz="3200" b="1" dirty="0" err="1">
                <a:solidFill>
                  <a:srgbClr val="7030A0"/>
                </a:solidFill>
              </a:rPr>
              <a:t>aligjshmëria</a:t>
            </a:r>
            <a:r>
              <a:rPr lang="sq-AL" altLang="en-US" sz="3200" b="1" dirty="0">
                <a:solidFill>
                  <a:srgbClr val="7030A0"/>
                </a:solidFill>
              </a:rPr>
              <a:t> </a:t>
            </a:r>
            <a:r>
              <a:rPr lang="en-US" altLang="en-US" sz="3200" b="1" dirty="0" err="1">
                <a:solidFill>
                  <a:srgbClr val="7030A0"/>
                </a:solidFill>
              </a:rPr>
              <a:t>si</a:t>
            </a:r>
            <a:r>
              <a:rPr lang="en-US" altLang="en-US" sz="3200" b="1" dirty="0">
                <a:solidFill>
                  <a:srgbClr val="7030A0"/>
                </a:solidFill>
              </a:rPr>
              <a:t> p</a:t>
            </a:r>
            <a:r>
              <a:rPr lang="sq-AL" altLang="en-US" sz="3200" b="1" dirty="0" err="1">
                <a:solidFill>
                  <a:srgbClr val="7030A0"/>
                </a:solidFill>
              </a:rPr>
              <a:t>akushtetutshmëri</a:t>
            </a:r>
            <a:endParaRPr lang="sq-AL" altLang="en-US" sz="3200" dirty="0"/>
          </a:p>
        </p:txBody>
      </p:sp>
      <p:sp>
        <p:nvSpPr>
          <p:cNvPr id="9219" name="Content Placeholder 2">
            <a:extLst>
              <a:ext uri="{FF2B5EF4-FFF2-40B4-BE49-F238E27FC236}">
                <a16:creationId xmlns:a16="http://schemas.microsoft.com/office/drawing/2014/main" id="{75F37268-1757-4F40-9C75-D251D787FBB8}"/>
              </a:ext>
            </a:extLst>
          </p:cNvPr>
          <p:cNvSpPr>
            <a:spLocks noGrp="1" noChangeArrowheads="1"/>
          </p:cNvSpPr>
          <p:nvPr>
            <p:ph idx="1"/>
          </p:nvPr>
        </p:nvSpPr>
        <p:spPr/>
        <p:txBody>
          <a:bodyPr/>
          <a:lstStyle/>
          <a:p>
            <a:pPr algn="ctr"/>
            <a:r>
              <a:rPr lang="en-US" altLang="en-US">
                <a:solidFill>
                  <a:srgbClr val="00B0F0"/>
                </a:solidFill>
              </a:rPr>
              <a:t>në Kushtetutë:</a:t>
            </a:r>
          </a:p>
          <a:p>
            <a:r>
              <a:rPr lang="en-US" altLang="en-US" sz="2800">
                <a:solidFill>
                  <a:srgbClr val="FF0000"/>
                </a:solidFill>
              </a:rPr>
              <a:t>n</a:t>
            </a:r>
            <a:r>
              <a:rPr lang="sq-AL" altLang="en-US" sz="2800">
                <a:solidFill>
                  <a:srgbClr val="FF0000"/>
                </a:solidFill>
              </a:rPr>
              <a:t>eni</a:t>
            </a:r>
            <a:r>
              <a:rPr lang="en-US" altLang="en-US" sz="2800">
                <a:solidFill>
                  <a:srgbClr val="FF0000"/>
                </a:solidFill>
              </a:rPr>
              <a:t> </a:t>
            </a:r>
            <a:r>
              <a:rPr lang="sq-AL" altLang="en-US" sz="2800">
                <a:solidFill>
                  <a:srgbClr val="FF0000"/>
                </a:solidFill>
              </a:rPr>
              <a:t>115</a:t>
            </a:r>
            <a:endParaRPr lang="en-US" altLang="en-US" sz="2800">
              <a:solidFill>
                <a:srgbClr val="FF0000"/>
              </a:solidFill>
            </a:endParaRPr>
          </a:p>
          <a:p>
            <a:r>
              <a:rPr lang="en-US" altLang="en-US" sz="2800">
                <a:solidFill>
                  <a:srgbClr val="FF0000"/>
                </a:solidFill>
              </a:rPr>
              <a:t>neni 131/</a:t>
            </a:r>
            <a:r>
              <a:rPr lang="sq-AL" altLang="en-US" sz="2800">
                <a:solidFill>
                  <a:srgbClr val="FF0000"/>
                </a:solidFill>
              </a:rPr>
              <a:t>ç</a:t>
            </a:r>
            <a:endParaRPr lang="en-US" altLang="en-US" sz="2800">
              <a:solidFill>
                <a:srgbClr val="FF0000"/>
              </a:solidFill>
            </a:endParaRPr>
          </a:p>
          <a:p>
            <a:r>
              <a:rPr lang="en-US" altLang="en-US" sz="2800">
                <a:solidFill>
                  <a:srgbClr val="FF0000"/>
                </a:solidFill>
              </a:rPr>
              <a:t>n</a:t>
            </a:r>
            <a:r>
              <a:rPr lang="sq-AL" altLang="en-US" sz="2800">
                <a:solidFill>
                  <a:srgbClr val="FF0000"/>
                </a:solidFill>
              </a:rPr>
              <a:t>eni </a:t>
            </a:r>
            <a:r>
              <a:rPr lang="en-US" altLang="en-US" sz="2800">
                <a:solidFill>
                  <a:srgbClr val="FF0000"/>
                </a:solidFill>
              </a:rPr>
              <a:t>9 e </a:t>
            </a:r>
            <a:r>
              <a:rPr lang="sq-AL" altLang="en-US" sz="2800">
                <a:solidFill>
                  <a:srgbClr val="FF0000"/>
                </a:solidFill>
              </a:rPr>
              <a:t>131</a:t>
            </a:r>
            <a:r>
              <a:rPr lang="en-US" altLang="en-US" sz="2800">
                <a:solidFill>
                  <a:srgbClr val="FF0000"/>
                </a:solidFill>
              </a:rPr>
              <a:t>/</a:t>
            </a:r>
            <a:r>
              <a:rPr lang="sq-AL" altLang="en-US" sz="2800">
                <a:solidFill>
                  <a:srgbClr val="FF0000"/>
                </a:solidFill>
              </a:rPr>
              <a:t>d </a:t>
            </a:r>
            <a:endParaRPr lang="en-US" altLang="en-US" sz="2800">
              <a:solidFill>
                <a:srgbClr val="FF0000"/>
              </a:solidFill>
            </a:endParaRPr>
          </a:p>
          <a:p>
            <a:r>
              <a:rPr lang="en-US" altLang="en-US" sz="2800">
                <a:solidFill>
                  <a:srgbClr val="FF0000"/>
                </a:solidFill>
              </a:rPr>
              <a:t>n</a:t>
            </a:r>
            <a:r>
              <a:rPr lang="sq-AL" altLang="en-US" sz="2800">
                <a:solidFill>
                  <a:srgbClr val="FF0000"/>
                </a:solidFill>
              </a:rPr>
              <a:t>eni 131</a:t>
            </a:r>
            <a:r>
              <a:rPr lang="en-US" altLang="en-US" sz="2800">
                <a:solidFill>
                  <a:srgbClr val="FF0000"/>
                </a:solidFill>
              </a:rPr>
              <a:t>/</a:t>
            </a:r>
            <a:r>
              <a:rPr lang="sq-AL" altLang="en-US" sz="2800">
                <a:solidFill>
                  <a:srgbClr val="FF0000"/>
                </a:solidFill>
              </a:rPr>
              <a:t>e</a:t>
            </a:r>
            <a:endParaRPr lang="en-US" altLang="en-US" sz="2800">
              <a:solidFill>
                <a:srgbClr val="FF0000"/>
              </a:solidFill>
            </a:endParaRPr>
          </a:p>
          <a:p>
            <a:r>
              <a:rPr lang="en-US" altLang="en-US" sz="2800">
                <a:solidFill>
                  <a:srgbClr val="FF0000"/>
                </a:solidFill>
              </a:rPr>
              <a:t>n</a:t>
            </a:r>
            <a:r>
              <a:rPr lang="sq-AL" altLang="en-US" sz="2800">
                <a:solidFill>
                  <a:srgbClr val="FF0000"/>
                </a:solidFill>
              </a:rPr>
              <a:t>eni 131</a:t>
            </a:r>
            <a:r>
              <a:rPr lang="en-US" altLang="en-US" sz="2800">
                <a:solidFill>
                  <a:srgbClr val="FF0000"/>
                </a:solidFill>
              </a:rPr>
              <a:t>/</a:t>
            </a:r>
            <a:r>
              <a:rPr lang="sq-AL" altLang="en-US" sz="2800">
                <a:solidFill>
                  <a:srgbClr val="FF0000"/>
                </a:solidFill>
              </a:rPr>
              <a:t>ë</a:t>
            </a:r>
            <a:endParaRPr lang="en-US" altLang="en-US" sz="2800">
              <a:solidFill>
                <a:srgbClr val="FF0000"/>
              </a:solidFill>
            </a:endParaRPr>
          </a:p>
          <a:p>
            <a:r>
              <a:rPr lang="en-US" altLang="en-US" sz="2800">
                <a:solidFill>
                  <a:srgbClr val="FF0000"/>
                </a:solidFill>
              </a:rPr>
              <a:t>n</a:t>
            </a:r>
            <a:r>
              <a:rPr lang="sq-AL" altLang="en-US" sz="2800">
                <a:solidFill>
                  <a:srgbClr val="FF0000"/>
                </a:solidFill>
              </a:rPr>
              <a:t>eni 131</a:t>
            </a:r>
            <a:r>
              <a:rPr lang="en-US" altLang="en-US" sz="2800">
                <a:solidFill>
                  <a:srgbClr val="FF0000"/>
                </a:solidFill>
              </a:rPr>
              <a:t>/f</a:t>
            </a:r>
            <a:r>
              <a:rPr lang="sq-AL" altLang="en-US" sz="2800">
                <a:solidFill>
                  <a:srgbClr val="FF0000"/>
                </a:solidFill>
              </a:rPr>
              <a:t> </a:t>
            </a:r>
            <a:endParaRPr lang="en-US" altLang="en-US" sz="2800">
              <a:solidFill>
                <a:srgbClr val="FF0000"/>
              </a:solidFill>
            </a:endParaRPr>
          </a:p>
          <a:p>
            <a:r>
              <a:rPr lang="en-US" altLang="en-US" sz="2800">
                <a:solidFill>
                  <a:srgbClr val="00B050"/>
                </a:solidFill>
              </a:rPr>
              <a:t>si dhe mospërputhja e ligjit me ligjin</a:t>
            </a:r>
          </a:p>
          <a:p>
            <a:endParaRPr lang="en-US" altLang="en-US">
              <a:solidFill>
                <a:srgbClr val="00B0F0"/>
              </a:solidFill>
            </a:endParaRPr>
          </a:p>
          <a:p>
            <a:endParaRPr lang="en-US" altLang="en-US">
              <a:solidFill>
                <a:srgbClr val="00B0F0"/>
              </a:solidFill>
            </a:endParaRPr>
          </a:p>
          <a:p>
            <a:endParaRPr lang="en-US" altLang="en-US">
              <a:solidFill>
                <a:srgbClr val="FF0000"/>
              </a:solidFill>
            </a:endParaRPr>
          </a:p>
          <a:p>
            <a:endParaRPr lang="en-US" altLang="en-US">
              <a:solidFill>
                <a:srgbClr val="00B0F0"/>
              </a:solidFill>
            </a:endParaRPr>
          </a:p>
          <a:p>
            <a:endParaRPr lang="sq-AL"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840E7-4EFF-4376-85FC-AF118BC1F996}"/>
              </a:ext>
            </a:extLst>
          </p:cNvPr>
          <p:cNvSpPr>
            <a:spLocks noGrp="1"/>
          </p:cNvSpPr>
          <p:nvPr>
            <p:ph type="title"/>
          </p:nvPr>
        </p:nvSpPr>
        <p:spPr/>
        <p:txBody>
          <a:bodyPr/>
          <a:lstStyle/>
          <a:p>
            <a:pPr algn="ctr"/>
            <a:r>
              <a:rPr lang="en-US" b="1" i="1" dirty="0" err="1"/>
              <a:t>Roli</a:t>
            </a:r>
            <a:r>
              <a:rPr lang="en-US" b="1" i="1" dirty="0"/>
              <a:t> </a:t>
            </a:r>
            <a:r>
              <a:rPr lang="en-US" b="1" i="1" dirty="0" err="1"/>
              <a:t>i</a:t>
            </a:r>
            <a:r>
              <a:rPr lang="en-US" b="1" i="1" dirty="0"/>
              <a:t> </a:t>
            </a:r>
            <a:r>
              <a:rPr lang="en-US" b="1" i="1" dirty="0" err="1"/>
              <a:t>gjyqtarit</a:t>
            </a:r>
            <a:r>
              <a:rPr lang="en-US" b="1" i="1" dirty="0"/>
              <a:t> </a:t>
            </a:r>
            <a:r>
              <a:rPr lang="en-US" b="1" i="1" dirty="0" err="1"/>
              <a:t>të</a:t>
            </a:r>
            <a:r>
              <a:rPr lang="en-US" b="1" i="1" dirty="0"/>
              <a:t> </a:t>
            </a:r>
            <a:r>
              <a:rPr lang="en-US" b="1" i="1" dirty="0" err="1"/>
              <a:t>zakonshëm</a:t>
            </a:r>
            <a:endParaRPr lang="en-US" dirty="0"/>
          </a:p>
        </p:txBody>
      </p:sp>
      <p:sp>
        <p:nvSpPr>
          <p:cNvPr id="3" name="Content Placeholder 2">
            <a:extLst>
              <a:ext uri="{FF2B5EF4-FFF2-40B4-BE49-F238E27FC236}">
                <a16:creationId xmlns:a16="http://schemas.microsoft.com/office/drawing/2014/main" id="{38B37B5B-F1FA-4325-A1E0-ABCBE7E02235}"/>
              </a:ext>
            </a:extLst>
          </p:cNvPr>
          <p:cNvSpPr>
            <a:spLocks noGrp="1"/>
          </p:cNvSpPr>
          <p:nvPr>
            <p:ph idx="1"/>
          </p:nvPr>
        </p:nvSpPr>
        <p:spPr>
          <a:xfrm>
            <a:off x="196850" y="1828800"/>
            <a:ext cx="8758238" cy="4648199"/>
          </a:xfrm>
        </p:spPr>
        <p:txBody>
          <a:bodyPr/>
          <a:lstStyle/>
          <a:p>
            <a:r>
              <a:rPr lang="en-US" dirty="0"/>
              <a:t>Kur n</a:t>
            </a:r>
            <a:r>
              <a:rPr lang="sq-AL" dirty="0"/>
              <a:t>jë normë ndërkombëtare (një rregull, direktivë apo traktat i BE-së) </a:t>
            </a:r>
            <a:r>
              <a:rPr lang="en-US" dirty="0" err="1"/>
              <a:t>nuk</a:t>
            </a:r>
            <a:r>
              <a:rPr lang="en-US" dirty="0"/>
              <a:t> </a:t>
            </a:r>
            <a:r>
              <a:rPr lang="sq-AL" dirty="0"/>
              <a:t>përputh</a:t>
            </a:r>
            <a:r>
              <a:rPr lang="en-US" dirty="0"/>
              <a:t>et</a:t>
            </a:r>
            <a:r>
              <a:rPr lang="sq-AL" dirty="0"/>
              <a:t> me </a:t>
            </a:r>
            <a:r>
              <a:rPr lang="en-US" dirty="0"/>
              <a:t>K</a:t>
            </a:r>
            <a:r>
              <a:rPr lang="sq-AL" dirty="0"/>
              <a:t>ushtetu</a:t>
            </a:r>
            <a:r>
              <a:rPr lang="en-US" dirty="0"/>
              <a:t>ten.</a:t>
            </a:r>
            <a:r>
              <a:rPr lang="sq-AL" dirty="0"/>
              <a:t> </a:t>
            </a:r>
            <a:endParaRPr lang="en-US" dirty="0"/>
          </a:p>
          <a:p>
            <a:r>
              <a:rPr lang="en-US" dirty="0"/>
              <a:t>K</a:t>
            </a:r>
            <a:r>
              <a:rPr lang="sq-AL" dirty="0"/>
              <a:t>oncepti modern </a:t>
            </a:r>
            <a:r>
              <a:rPr lang="en-US" dirty="0" err="1"/>
              <a:t>i</a:t>
            </a:r>
            <a:r>
              <a:rPr lang="sq-AL" dirty="0"/>
              <a:t> </a:t>
            </a:r>
            <a:r>
              <a:rPr lang="sq-AL" dirty="0">
                <a:solidFill>
                  <a:srgbClr val="FF0000"/>
                </a:solidFill>
              </a:rPr>
              <a:t>supraligjshmërisë</a:t>
            </a:r>
            <a:r>
              <a:rPr lang="en-US" dirty="0"/>
              <a:t> - </a:t>
            </a:r>
            <a:r>
              <a:rPr lang="en-US" dirty="0" err="1"/>
              <a:t>nj</a:t>
            </a:r>
            <a:r>
              <a:rPr lang="sq-AL" dirty="0"/>
              <a:t>ë</a:t>
            </a:r>
            <a:r>
              <a:rPr lang="en-US" dirty="0"/>
              <a:t> s</a:t>
            </a:r>
            <a:r>
              <a:rPr lang="sq-AL" dirty="0"/>
              <a:t>htrirje më </a:t>
            </a:r>
            <a:r>
              <a:rPr lang="en-US" dirty="0"/>
              <a:t>e</a:t>
            </a:r>
            <a:r>
              <a:rPr lang="sq-AL" dirty="0"/>
              <a:t> gjerë se</a:t>
            </a:r>
            <a:r>
              <a:rPr lang="en-US" dirty="0"/>
              <a:t> </a:t>
            </a:r>
            <a:r>
              <a:rPr lang="sq-AL" dirty="0"/>
              <a:t>kushtetutshmëria</a:t>
            </a:r>
            <a:r>
              <a:rPr lang="en-US" dirty="0"/>
              <a:t>.</a:t>
            </a:r>
          </a:p>
          <a:p>
            <a:r>
              <a:rPr lang="en-US" dirty="0"/>
              <a:t>E</a:t>
            </a:r>
            <a:r>
              <a:rPr lang="sq-AL" dirty="0"/>
              <a:t>përsia </a:t>
            </a:r>
            <a:r>
              <a:rPr lang="en-US" dirty="0"/>
              <a:t>e</a:t>
            </a:r>
            <a:r>
              <a:rPr lang="sq-AL" dirty="0"/>
              <a:t> norma</a:t>
            </a:r>
            <a:r>
              <a:rPr lang="en-US" dirty="0" err="1"/>
              <a:t>ve</a:t>
            </a:r>
            <a:r>
              <a:rPr lang="sq-AL" dirty="0"/>
              <a:t> ndërkombëtare mbi të drejtën vendase, në fakt përfshinë edhe vetë Kushtetutën. </a:t>
            </a:r>
            <a:endParaRPr lang="en-US" dirty="0"/>
          </a:p>
          <a:p>
            <a:pPr algn="ctr"/>
            <a:r>
              <a:rPr lang="sq-AL" sz="2000" b="1" dirty="0">
                <a:solidFill>
                  <a:srgbClr val="7030A0"/>
                </a:solidFill>
              </a:rPr>
              <a:t>Ky është njëri aspekt   </a:t>
            </a:r>
            <a:endParaRPr lang="en-US" sz="2000" b="1" dirty="0">
              <a:solidFill>
                <a:srgbClr val="7030A0"/>
              </a:solidFill>
            </a:endParaRP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F64FF94-9CBF-4A4A-98CA-5CDCADBBAB18}"/>
              </a:ext>
            </a:extLst>
          </p:cNvPr>
          <p:cNvSpPr>
            <a:spLocks noGrp="1"/>
          </p:cNvSpPr>
          <p:nvPr>
            <p:ph type="sldNum" sz="quarter" idx="12"/>
          </p:nvPr>
        </p:nvSpPr>
        <p:spPr/>
        <p:txBody>
          <a:bodyPr/>
          <a:lstStyle/>
          <a:p>
            <a:pPr>
              <a:defRPr/>
            </a:pPr>
            <a:fld id="{CB2F0339-FD9B-4ABB-8AC8-20C08110CD90}" type="slidenum">
              <a:rPr lang="en-US" smtClean="0"/>
              <a:pPr>
                <a:defRPr/>
              </a:pPr>
              <a:t>5</a:t>
            </a:fld>
            <a:endParaRPr lang="en-US"/>
          </a:p>
        </p:txBody>
      </p:sp>
    </p:spTree>
    <p:extLst>
      <p:ext uri="{BB962C8B-B14F-4D97-AF65-F5344CB8AC3E}">
        <p14:creationId xmlns:p14="http://schemas.microsoft.com/office/powerpoint/2010/main" val="774528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16840-5DA0-4663-9B5F-A9987628939D}"/>
              </a:ext>
            </a:extLst>
          </p:cNvPr>
          <p:cNvSpPr>
            <a:spLocks noGrp="1"/>
          </p:cNvSpPr>
          <p:nvPr>
            <p:ph type="title"/>
          </p:nvPr>
        </p:nvSpPr>
        <p:spPr/>
        <p:txBody>
          <a:bodyPr/>
          <a:lstStyle/>
          <a:p>
            <a:pPr algn="ctr"/>
            <a:r>
              <a:rPr lang="sq-AL" dirty="0">
                <a:solidFill>
                  <a:srgbClr val="FF0000"/>
                </a:solidFill>
              </a:rPr>
              <a:t>aspekt</a:t>
            </a:r>
            <a:r>
              <a:rPr lang="en-US" dirty="0" err="1">
                <a:solidFill>
                  <a:srgbClr val="FF0000"/>
                </a:solidFill>
              </a:rPr>
              <a:t>i</a:t>
            </a:r>
            <a:r>
              <a:rPr lang="en-US" dirty="0">
                <a:solidFill>
                  <a:srgbClr val="FF0000"/>
                </a:solidFill>
              </a:rPr>
              <a:t> </a:t>
            </a:r>
            <a:r>
              <a:rPr lang="en-US" dirty="0" err="1">
                <a:solidFill>
                  <a:srgbClr val="FF0000"/>
                </a:solidFill>
              </a:rPr>
              <a:t>tjeter</a:t>
            </a:r>
            <a:r>
              <a:rPr lang="sq-AL" dirty="0"/>
              <a:t>   </a:t>
            </a:r>
            <a:br>
              <a:rPr lang="en-US" dirty="0"/>
            </a:br>
            <a:endParaRPr lang="en-US" dirty="0"/>
          </a:p>
        </p:txBody>
      </p:sp>
      <p:sp>
        <p:nvSpPr>
          <p:cNvPr id="3" name="Content Placeholder 2">
            <a:extLst>
              <a:ext uri="{FF2B5EF4-FFF2-40B4-BE49-F238E27FC236}">
                <a16:creationId xmlns:a16="http://schemas.microsoft.com/office/drawing/2014/main" id="{D12FB6F8-8844-4AE4-9F7F-31E93C9681E9}"/>
              </a:ext>
            </a:extLst>
          </p:cNvPr>
          <p:cNvSpPr>
            <a:spLocks noGrp="1"/>
          </p:cNvSpPr>
          <p:nvPr>
            <p:ph idx="1"/>
          </p:nvPr>
        </p:nvSpPr>
        <p:spPr>
          <a:xfrm>
            <a:off x="304800" y="2017712"/>
            <a:ext cx="8650288" cy="4306888"/>
          </a:xfrm>
        </p:spPr>
        <p:txBody>
          <a:bodyPr/>
          <a:lstStyle/>
          <a:p>
            <a:r>
              <a:rPr lang="en-US" dirty="0"/>
              <a:t>Kur </a:t>
            </a:r>
            <a:r>
              <a:rPr lang="sq-AL" dirty="0"/>
              <a:t>akti administrative</a:t>
            </a:r>
            <a:r>
              <a:rPr lang="en-US" dirty="0"/>
              <a:t> (individual/</a:t>
            </a:r>
            <a:r>
              <a:rPr lang="en-US" dirty="0" err="1"/>
              <a:t>normativ</a:t>
            </a:r>
            <a:r>
              <a:rPr lang="en-US" dirty="0"/>
              <a:t>),</a:t>
            </a:r>
            <a:r>
              <a:rPr lang="sq-AL" dirty="0"/>
              <a:t> objekt shqyrtimi ka implikime kushtetuese</a:t>
            </a:r>
            <a:r>
              <a:rPr lang="en-US" dirty="0"/>
              <a:t>.</a:t>
            </a:r>
            <a:br>
              <a:rPr lang="en-US" dirty="0"/>
            </a:br>
            <a:endParaRPr lang="en-US" dirty="0"/>
          </a:p>
          <a:p>
            <a:r>
              <a:rPr lang="en-US" dirty="0"/>
              <a:t>P</a:t>
            </a:r>
            <a:r>
              <a:rPr lang="sq-AL" dirty="0"/>
              <a:t>ër të zgjidhur rastin </a:t>
            </a:r>
            <a:r>
              <a:rPr lang="en-US" dirty="0" err="1"/>
              <a:t>gjyqtari</a:t>
            </a:r>
            <a:r>
              <a:rPr lang="en-US" dirty="0"/>
              <a:t> </a:t>
            </a:r>
            <a:r>
              <a:rPr lang="sq-AL" dirty="0"/>
              <a:t>duhet t’i referohet drejtpërdrejtë Kushtetutës</a:t>
            </a:r>
            <a:r>
              <a:rPr lang="en-US" dirty="0"/>
              <a:t>.</a:t>
            </a:r>
          </a:p>
          <a:p>
            <a:pPr marL="0" indent="0">
              <a:buNone/>
            </a:pPr>
            <a:endParaRPr lang="en-US" dirty="0"/>
          </a:p>
          <a:p>
            <a:r>
              <a:rPr lang="en-US" dirty="0"/>
              <a:t>K</a:t>
            </a:r>
            <a:r>
              <a:rPr lang="sq-AL" dirty="0"/>
              <a:t>a hezitim nga gjyqtarët e zakonshëm</a:t>
            </a:r>
            <a:r>
              <a:rPr lang="en-US" dirty="0"/>
              <a:t>.</a:t>
            </a:r>
            <a:r>
              <a:rPr lang="sq-AL" dirty="0"/>
              <a:t> </a:t>
            </a:r>
            <a:endParaRPr lang="en-US" dirty="0"/>
          </a:p>
        </p:txBody>
      </p:sp>
      <p:sp>
        <p:nvSpPr>
          <p:cNvPr id="5" name="Slide Number Placeholder 4">
            <a:extLst>
              <a:ext uri="{FF2B5EF4-FFF2-40B4-BE49-F238E27FC236}">
                <a16:creationId xmlns:a16="http://schemas.microsoft.com/office/drawing/2014/main" id="{F26AF50A-BA85-4BCF-9A24-CC15AA07D9C2}"/>
              </a:ext>
            </a:extLst>
          </p:cNvPr>
          <p:cNvSpPr>
            <a:spLocks noGrp="1"/>
          </p:cNvSpPr>
          <p:nvPr>
            <p:ph type="sldNum" sz="quarter" idx="12"/>
          </p:nvPr>
        </p:nvSpPr>
        <p:spPr/>
        <p:txBody>
          <a:bodyPr/>
          <a:lstStyle/>
          <a:p>
            <a:pPr>
              <a:defRPr/>
            </a:pPr>
            <a:fld id="{CB2F0339-FD9B-4ABB-8AC8-20C08110CD90}" type="slidenum">
              <a:rPr lang="en-US" smtClean="0"/>
              <a:pPr>
                <a:defRPr/>
              </a:pPr>
              <a:t>6</a:t>
            </a:fld>
            <a:endParaRPr lang="en-US"/>
          </a:p>
        </p:txBody>
      </p:sp>
    </p:spTree>
    <p:extLst>
      <p:ext uri="{BB962C8B-B14F-4D97-AF65-F5344CB8AC3E}">
        <p14:creationId xmlns:p14="http://schemas.microsoft.com/office/powerpoint/2010/main" val="1393789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67C94-7935-46D7-855E-E2B4B513C9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C6D6A9-F991-41BF-9DC0-6911B1795AA2}"/>
              </a:ext>
            </a:extLst>
          </p:cNvPr>
          <p:cNvSpPr>
            <a:spLocks noGrp="1"/>
          </p:cNvSpPr>
          <p:nvPr>
            <p:ph idx="1"/>
          </p:nvPr>
        </p:nvSpPr>
        <p:spPr>
          <a:xfrm>
            <a:off x="381000" y="2017713"/>
            <a:ext cx="8574088" cy="4625974"/>
          </a:xfrm>
        </p:spPr>
        <p:txBody>
          <a:bodyPr/>
          <a:lstStyle/>
          <a:p>
            <a:r>
              <a:rPr lang="en-US" sz="2800" i="1" dirty="0"/>
              <a:t>A </a:t>
            </a:r>
            <a:r>
              <a:rPr lang="sq-AL" sz="2800" i="1" dirty="0"/>
              <a:t>ndal</a:t>
            </a:r>
            <a:r>
              <a:rPr lang="en-US" sz="2800" i="1" dirty="0" err="1"/>
              <a:t>ohet</a:t>
            </a:r>
            <a:r>
              <a:rPr lang="sq-AL" sz="2800" i="1" dirty="0"/>
              <a:t> gjyqtari </a:t>
            </a:r>
            <a:r>
              <a:rPr lang="en-US" sz="2800" i="1" dirty="0" err="1"/>
              <a:t>administrativ</a:t>
            </a:r>
            <a:r>
              <a:rPr lang="en-US" sz="2800" i="1" dirty="0"/>
              <a:t>:</a:t>
            </a:r>
          </a:p>
          <a:p>
            <a:pPr lvl="1"/>
            <a:r>
              <a:rPr lang="sq-AL" sz="2400" i="1" dirty="0"/>
              <a:t>të evidentojë shkeljen e Kushtetutës</a:t>
            </a:r>
            <a:r>
              <a:rPr lang="en-US" sz="2400" i="1" dirty="0"/>
              <a:t>;</a:t>
            </a:r>
            <a:r>
              <a:rPr lang="sq-AL" sz="2400" i="1" dirty="0"/>
              <a:t> për rrjedhojë</a:t>
            </a:r>
            <a:r>
              <a:rPr lang="en-US" sz="2400" i="1" dirty="0"/>
              <a:t>,</a:t>
            </a:r>
            <a:r>
              <a:rPr lang="sq-AL" sz="2400" i="1" dirty="0"/>
              <a:t> antikushtetutshmërinë e aktit </a:t>
            </a:r>
            <a:r>
              <a:rPr lang="en-US" sz="2400" i="1" dirty="0"/>
              <a:t>q</a:t>
            </a:r>
            <a:r>
              <a:rPr lang="sq-AL" sz="2400" i="1" dirty="0"/>
              <a:t>ë shqyrt</a:t>
            </a:r>
            <a:r>
              <a:rPr lang="en-US" sz="2400" i="1" dirty="0"/>
              <a:t>on?</a:t>
            </a:r>
          </a:p>
          <a:p>
            <a:pPr lvl="1"/>
            <a:r>
              <a:rPr lang="sq-AL" sz="2400" i="1" dirty="0"/>
              <a:t>të vlerësojë se Kuvendi apo Presidenti i Republikës </a:t>
            </a:r>
            <a:r>
              <a:rPr lang="en-US" sz="2400" i="1" dirty="0" err="1"/>
              <a:t>nuk</a:t>
            </a:r>
            <a:r>
              <a:rPr lang="en-US" sz="2400" i="1" dirty="0"/>
              <a:t> e </a:t>
            </a:r>
            <a:r>
              <a:rPr lang="sq-AL" sz="2400" i="1" dirty="0"/>
              <a:t>kanë respektuar Kushtetutën në procedurën </a:t>
            </a:r>
            <a:r>
              <a:rPr lang="en-US" sz="2400" i="1" dirty="0"/>
              <a:t>p</a:t>
            </a:r>
            <a:r>
              <a:rPr lang="sq-AL" sz="2400" i="1" dirty="0"/>
              <a:t>ër nxjerrjen e aktit juridik? </a:t>
            </a:r>
            <a:endParaRPr lang="en-US" sz="2400" i="1" dirty="0"/>
          </a:p>
          <a:p>
            <a:endParaRPr lang="en-US" sz="2800" i="1" dirty="0"/>
          </a:p>
          <a:p>
            <a:r>
              <a:rPr lang="en-US" sz="2800" i="1" dirty="0"/>
              <a:t>N</a:t>
            </a:r>
            <a:r>
              <a:rPr lang="sq-AL" sz="2800" i="1" dirty="0"/>
              <a:t>ëse gjyqtari administrativ bindet se është shkelur Kushtetuta, çfarë duhet të bëjë, përveçse të shfuqizojë aktin?! </a:t>
            </a:r>
            <a:endParaRPr lang="en-US" sz="2800" i="1" dirty="0"/>
          </a:p>
          <a:p>
            <a:endParaRPr lang="en-US" sz="2800" i="1" dirty="0"/>
          </a:p>
          <a:p>
            <a:endParaRPr lang="en-US" sz="2800" dirty="0"/>
          </a:p>
          <a:p>
            <a:endParaRPr lang="en-US" dirty="0"/>
          </a:p>
        </p:txBody>
      </p:sp>
      <p:sp>
        <p:nvSpPr>
          <p:cNvPr id="5" name="Slide Number Placeholder 4">
            <a:extLst>
              <a:ext uri="{FF2B5EF4-FFF2-40B4-BE49-F238E27FC236}">
                <a16:creationId xmlns:a16="http://schemas.microsoft.com/office/drawing/2014/main" id="{C3CF85B1-EB13-4BF1-99C7-2FF608F9147A}"/>
              </a:ext>
            </a:extLst>
          </p:cNvPr>
          <p:cNvSpPr>
            <a:spLocks noGrp="1"/>
          </p:cNvSpPr>
          <p:nvPr>
            <p:ph type="sldNum" sz="quarter" idx="12"/>
          </p:nvPr>
        </p:nvSpPr>
        <p:spPr/>
        <p:txBody>
          <a:bodyPr/>
          <a:lstStyle/>
          <a:p>
            <a:pPr>
              <a:defRPr/>
            </a:pPr>
            <a:fld id="{CB2F0339-FD9B-4ABB-8AC8-20C08110CD90}" type="slidenum">
              <a:rPr lang="en-US" smtClean="0"/>
              <a:pPr>
                <a:defRPr/>
              </a:pPr>
              <a:t>7</a:t>
            </a:fld>
            <a:endParaRPr lang="en-US"/>
          </a:p>
        </p:txBody>
      </p:sp>
    </p:spTree>
    <p:extLst>
      <p:ext uri="{BB962C8B-B14F-4D97-AF65-F5344CB8AC3E}">
        <p14:creationId xmlns:p14="http://schemas.microsoft.com/office/powerpoint/2010/main" val="2025534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4106-5FFE-497C-B1C7-1B2284EAD9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4380AF-3B28-43C3-93CA-BC8B12124F92}"/>
              </a:ext>
            </a:extLst>
          </p:cNvPr>
          <p:cNvSpPr>
            <a:spLocks noGrp="1"/>
          </p:cNvSpPr>
          <p:nvPr>
            <p:ph idx="1"/>
          </p:nvPr>
        </p:nvSpPr>
        <p:spPr>
          <a:xfrm>
            <a:off x="228600" y="2017712"/>
            <a:ext cx="8726488" cy="4459288"/>
          </a:xfrm>
        </p:spPr>
        <p:txBody>
          <a:bodyPr/>
          <a:lstStyle/>
          <a:p>
            <a:r>
              <a:rPr lang="en-US" sz="2800" dirty="0" err="1"/>
              <a:t>Zbatimi</a:t>
            </a:r>
            <a:r>
              <a:rPr lang="en-US" sz="2800" dirty="0"/>
              <a:t> </a:t>
            </a:r>
            <a:r>
              <a:rPr lang="en-US" sz="2800" dirty="0" err="1"/>
              <a:t>i</a:t>
            </a:r>
            <a:r>
              <a:rPr lang="en-US" sz="2800" dirty="0"/>
              <a:t> </a:t>
            </a:r>
            <a:r>
              <a:rPr lang="en-US" sz="2800" dirty="0" err="1"/>
              <a:t>nenit</a:t>
            </a:r>
            <a:r>
              <a:rPr lang="en-US" sz="2800" dirty="0"/>
              <a:t> </a:t>
            </a:r>
            <a:r>
              <a:rPr lang="sq-AL" sz="2800" dirty="0"/>
              <a:t>4 </a:t>
            </a:r>
            <a:r>
              <a:rPr lang="en-US" sz="2800" dirty="0"/>
              <a:t>t</a:t>
            </a:r>
            <a:r>
              <a:rPr lang="sq-AL" sz="2800" dirty="0"/>
              <a:t>ë Kushtetutës nuk është </a:t>
            </a:r>
            <a:r>
              <a:rPr lang="en-US" sz="2800" dirty="0" err="1"/>
              <a:t>pushtet</a:t>
            </a:r>
            <a:r>
              <a:rPr lang="sq-AL" sz="2800" dirty="0"/>
              <a:t> ekskluziv </a:t>
            </a:r>
            <a:r>
              <a:rPr lang="en-US" sz="2800" dirty="0" err="1"/>
              <a:t>i</a:t>
            </a:r>
            <a:r>
              <a:rPr lang="sq-AL" sz="2800" dirty="0"/>
              <a:t> gjyqtarit kushtetues. </a:t>
            </a:r>
            <a:endParaRPr lang="en-US" sz="2800" dirty="0"/>
          </a:p>
          <a:p>
            <a:endParaRPr lang="en-US" sz="2800" dirty="0"/>
          </a:p>
          <a:p>
            <a:r>
              <a:rPr lang="sq-AL" sz="2800" dirty="0"/>
              <a:t>Është detyrim për çdo organ publi</a:t>
            </a:r>
            <a:r>
              <a:rPr lang="en-US" sz="2800" dirty="0"/>
              <a:t>k, </a:t>
            </a:r>
            <a:r>
              <a:rPr lang="en-US" sz="2800" dirty="0" err="1"/>
              <a:t>si</a:t>
            </a:r>
            <a:r>
              <a:rPr lang="en-US" sz="2800" dirty="0"/>
              <a:t> </a:t>
            </a:r>
            <a:r>
              <a:rPr lang="en-US" sz="2800" dirty="0" err="1"/>
              <a:t>edhe</a:t>
            </a:r>
            <a:r>
              <a:rPr lang="en-US" sz="2800" dirty="0"/>
              <a:t> </a:t>
            </a:r>
            <a:r>
              <a:rPr lang="sq-AL" sz="2800" dirty="0"/>
              <a:t>për gjyqtarin që </a:t>
            </a:r>
            <a:r>
              <a:rPr lang="en-US" sz="2800" dirty="0" err="1"/>
              <a:t>shqyrton</a:t>
            </a:r>
            <a:r>
              <a:rPr lang="en-US" sz="2800" dirty="0"/>
              <a:t> </a:t>
            </a:r>
            <a:r>
              <a:rPr lang="en-US" sz="2800" dirty="0" err="1"/>
              <a:t>vlefshm</a:t>
            </a:r>
            <a:r>
              <a:rPr lang="sq-AL" sz="2800" dirty="0"/>
              <a:t>ërinë e një akti.</a:t>
            </a:r>
            <a:endParaRPr lang="en-US" sz="2800" dirty="0"/>
          </a:p>
          <a:p>
            <a:r>
              <a:rPr lang="sq-AL" sz="2800" dirty="0"/>
              <a:t> </a:t>
            </a:r>
            <a:endParaRPr lang="en-US" sz="2800" dirty="0"/>
          </a:p>
          <a:p>
            <a:r>
              <a:rPr lang="sq-AL" sz="2800" dirty="0"/>
              <a:t>Është </a:t>
            </a:r>
            <a:r>
              <a:rPr lang="sq-AL" sz="2800" dirty="0">
                <a:solidFill>
                  <a:srgbClr val="C00000"/>
                </a:solidFill>
              </a:rPr>
              <a:t>kompetenca e gjykatës </a:t>
            </a:r>
            <a:r>
              <a:rPr lang="sq-AL" sz="2800" dirty="0"/>
              <a:t>që detyron gjyqtarin për të arsyetuar mbi ligjshmërinë</a:t>
            </a:r>
            <a:r>
              <a:rPr lang="en-US" sz="2800" dirty="0"/>
              <a:t> apo</a:t>
            </a:r>
            <a:r>
              <a:rPr lang="sq-AL" sz="2800" dirty="0"/>
              <a:t> kushtetutshmërinë e aktit</a:t>
            </a:r>
            <a:r>
              <a:rPr lang="en-US" sz="2800" dirty="0"/>
              <a:t>,</a:t>
            </a:r>
            <a:r>
              <a:rPr lang="sq-AL" sz="2800" dirty="0"/>
              <a:t> objekt shqyrtimi</a:t>
            </a:r>
            <a:r>
              <a:rPr lang="en-US" sz="2800" dirty="0"/>
              <a:t>.</a:t>
            </a:r>
          </a:p>
          <a:p>
            <a:endParaRPr lang="en-US" sz="3600" dirty="0"/>
          </a:p>
          <a:p>
            <a:endParaRPr lang="en-US" sz="3600" dirty="0"/>
          </a:p>
          <a:p>
            <a:endParaRPr lang="en-US" dirty="0"/>
          </a:p>
        </p:txBody>
      </p:sp>
      <p:sp>
        <p:nvSpPr>
          <p:cNvPr id="5" name="Slide Number Placeholder 4">
            <a:extLst>
              <a:ext uri="{FF2B5EF4-FFF2-40B4-BE49-F238E27FC236}">
                <a16:creationId xmlns:a16="http://schemas.microsoft.com/office/drawing/2014/main" id="{64170F79-4F17-4C26-94C7-D03D8EB5A0A1}"/>
              </a:ext>
            </a:extLst>
          </p:cNvPr>
          <p:cNvSpPr>
            <a:spLocks noGrp="1"/>
          </p:cNvSpPr>
          <p:nvPr>
            <p:ph type="sldNum" sz="quarter" idx="12"/>
          </p:nvPr>
        </p:nvSpPr>
        <p:spPr/>
        <p:txBody>
          <a:bodyPr/>
          <a:lstStyle/>
          <a:p>
            <a:pPr>
              <a:defRPr/>
            </a:pPr>
            <a:fld id="{CB2F0339-FD9B-4ABB-8AC8-20C08110CD90}" type="slidenum">
              <a:rPr lang="en-US" smtClean="0"/>
              <a:pPr>
                <a:defRPr/>
              </a:pPr>
              <a:t>8</a:t>
            </a:fld>
            <a:endParaRPr lang="en-US"/>
          </a:p>
        </p:txBody>
      </p:sp>
    </p:spTree>
    <p:extLst>
      <p:ext uri="{BB962C8B-B14F-4D97-AF65-F5344CB8AC3E}">
        <p14:creationId xmlns:p14="http://schemas.microsoft.com/office/powerpoint/2010/main" val="215121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CDFB7-D4E7-462C-8C75-337924382259}"/>
              </a:ext>
            </a:extLst>
          </p:cNvPr>
          <p:cNvSpPr>
            <a:spLocks noGrp="1"/>
          </p:cNvSpPr>
          <p:nvPr>
            <p:ph type="title"/>
          </p:nvPr>
        </p:nvSpPr>
        <p:spPr/>
        <p:txBody>
          <a:bodyPr/>
          <a:lstStyle/>
          <a:p>
            <a:pPr algn="ctr"/>
            <a:r>
              <a:rPr lang="en-US" b="1" i="1" dirty="0" err="1"/>
              <a:t>Roli</a:t>
            </a:r>
            <a:r>
              <a:rPr lang="en-US" b="1" i="1" dirty="0"/>
              <a:t> </a:t>
            </a:r>
            <a:r>
              <a:rPr lang="en-US" b="1" i="1" dirty="0" err="1"/>
              <a:t>i</a:t>
            </a:r>
            <a:r>
              <a:rPr lang="en-US" b="1" i="1" dirty="0"/>
              <a:t> </a:t>
            </a:r>
            <a:r>
              <a:rPr lang="en-US" b="1" i="1" dirty="0" err="1"/>
              <a:t>gjyqtarit</a:t>
            </a:r>
            <a:r>
              <a:rPr lang="en-US" b="1" i="1" dirty="0"/>
              <a:t> </a:t>
            </a:r>
            <a:r>
              <a:rPr lang="en-US" b="1" i="1" dirty="0" err="1"/>
              <a:t>të</a:t>
            </a:r>
            <a:r>
              <a:rPr lang="en-US" b="1" i="1" dirty="0"/>
              <a:t> </a:t>
            </a:r>
            <a:r>
              <a:rPr lang="en-US" b="1" i="1" dirty="0" err="1"/>
              <a:t>zakonshëm</a:t>
            </a:r>
            <a:endParaRPr lang="en-US" dirty="0"/>
          </a:p>
        </p:txBody>
      </p:sp>
      <p:sp>
        <p:nvSpPr>
          <p:cNvPr id="3" name="Content Placeholder 2">
            <a:extLst>
              <a:ext uri="{FF2B5EF4-FFF2-40B4-BE49-F238E27FC236}">
                <a16:creationId xmlns:a16="http://schemas.microsoft.com/office/drawing/2014/main" id="{CF8D9522-4690-45A4-84AA-D80A2A732898}"/>
              </a:ext>
            </a:extLst>
          </p:cNvPr>
          <p:cNvSpPr>
            <a:spLocks noGrp="1"/>
          </p:cNvSpPr>
          <p:nvPr>
            <p:ph idx="1"/>
          </p:nvPr>
        </p:nvSpPr>
        <p:spPr/>
        <p:txBody>
          <a:bodyPr/>
          <a:lstStyle/>
          <a:p>
            <a:r>
              <a:rPr lang="en-US" dirty="0"/>
              <a:t>K</a:t>
            </a:r>
            <a:r>
              <a:rPr lang="sq-AL" dirty="0"/>
              <a:t>ontrolli</a:t>
            </a:r>
            <a:r>
              <a:rPr lang="en-US" dirty="0"/>
              <a:t> </a:t>
            </a:r>
            <a:r>
              <a:rPr lang="en-US" dirty="0" err="1"/>
              <a:t>i</a:t>
            </a:r>
            <a:r>
              <a:rPr lang="sq-AL" dirty="0"/>
              <a:t> konvencionalitetit të ligjeve</a:t>
            </a:r>
            <a:r>
              <a:rPr lang="en-US" dirty="0"/>
              <a:t>,</a:t>
            </a:r>
            <a:r>
              <a:rPr lang="sq-AL" dirty="0"/>
              <a:t> </a:t>
            </a:r>
            <a:endParaRPr lang="en-US" dirty="0"/>
          </a:p>
          <a:p>
            <a:endParaRPr lang="en-US" dirty="0"/>
          </a:p>
          <a:p>
            <a:r>
              <a:rPr lang="en-US" dirty="0"/>
              <a:t>K</a:t>
            </a:r>
            <a:r>
              <a:rPr lang="sq-AL" dirty="0"/>
              <a:t>ontrolli i akti</a:t>
            </a:r>
            <a:r>
              <a:rPr lang="en-US" dirty="0"/>
              <a:t>t</a:t>
            </a:r>
            <a:r>
              <a:rPr lang="sq-AL" dirty="0"/>
              <a:t> nënligjor normativ</a:t>
            </a:r>
            <a:r>
              <a:rPr lang="en-US" dirty="0"/>
              <a:t>.</a:t>
            </a:r>
          </a:p>
          <a:p>
            <a:pPr marL="0" indent="0" algn="ctr">
              <a:buNone/>
            </a:pPr>
            <a:r>
              <a:rPr lang="en-US" dirty="0">
                <a:solidFill>
                  <a:srgbClr val="FF0000"/>
                </a:solidFill>
              </a:rPr>
              <a:t>J</a:t>
            </a:r>
            <a:r>
              <a:rPr lang="sq-AL" dirty="0">
                <a:solidFill>
                  <a:srgbClr val="FF0000"/>
                </a:solidFill>
              </a:rPr>
              <a:t>uridiksione paralele</a:t>
            </a:r>
            <a:endParaRPr lang="en-US" dirty="0"/>
          </a:p>
          <a:p>
            <a:endParaRPr lang="en-US" dirty="0"/>
          </a:p>
          <a:p>
            <a:r>
              <a:rPr lang="en-US" dirty="0" err="1"/>
              <a:t>Kontrolli</a:t>
            </a:r>
            <a:r>
              <a:rPr lang="en-US" dirty="0"/>
              <a:t> </a:t>
            </a:r>
            <a:r>
              <a:rPr lang="en-US" dirty="0" err="1"/>
              <a:t>kushtetues</a:t>
            </a:r>
            <a:r>
              <a:rPr lang="en-US" dirty="0"/>
              <a:t> incidental </a:t>
            </a:r>
          </a:p>
          <a:p>
            <a:endParaRPr lang="en-US" dirty="0"/>
          </a:p>
          <a:p>
            <a:endParaRPr lang="en-US" dirty="0"/>
          </a:p>
        </p:txBody>
      </p:sp>
      <p:sp>
        <p:nvSpPr>
          <p:cNvPr id="5" name="Slide Number Placeholder 4">
            <a:extLst>
              <a:ext uri="{FF2B5EF4-FFF2-40B4-BE49-F238E27FC236}">
                <a16:creationId xmlns:a16="http://schemas.microsoft.com/office/drawing/2014/main" id="{F89DA87E-8F5F-4A2B-BFE4-79E72636E5E9}"/>
              </a:ext>
            </a:extLst>
          </p:cNvPr>
          <p:cNvSpPr>
            <a:spLocks noGrp="1"/>
          </p:cNvSpPr>
          <p:nvPr>
            <p:ph type="sldNum" sz="quarter" idx="12"/>
          </p:nvPr>
        </p:nvSpPr>
        <p:spPr/>
        <p:txBody>
          <a:bodyPr/>
          <a:lstStyle/>
          <a:p>
            <a:pPr>
              <a:defRPr/>
            </a:pPr>
            <a:fld id="{CB2F0339-FD9B-4ABB-8AC8-20C08110CD90}" type="slidenum">
              <a:rPr lang="en-US" smtClean="0"/>
              <a:pPr>
                <a:defRPr/>
              </a:pPr>
              <a:t>9</a:t>
            </a:fld>
            <a:endParaRPr lang="en-US"/>
          </a:p>
        </p:txBody>
      </p:sp>
    </p:spTree>
    <p:extLst>
      <p:ext uri="{BB962C8B-B14F-4D97-AF65-F5344CB8AC3E}">
        <p14:creationId xmlns:p14="http://schemas.microsoft.com/office/powerpoint/2010/main" val="467778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9857F-8A75-467A-92FD-D121F6AE6C57}"/>
              </a:ext>
            </a:extLst>
          </p:cNvPr>
          <p:cNvSpPr>
            <a:spLocks noGrp="1"/>
          </p:cNvSpPr>
          <p:nvPr>
            <p:ph type="title"/>
          </p:nvPr>
        </p:nvSpPr>
        <p:spPr>
          <a:xfrm>
            <a:off x="1150938" y="214313"/>
            <a:ext cx="7793037" cy="1462087"/>
          </a:xfrm>
        </p:spPr>
        <p:txBody>
          <a:bodyPr/>
          <a:lstStyle/>
          <a:p>
            <a:pPr algn="ctr"/>
            <a:r>
              <a:rPr lang="en-US" sz="2800" b="1" dirty="0"/>
              <a:t>K</a:t>
            </a:r>
            <a:r>
              <a:rPr lang="sq-AL" sz="2800" b="1" dirty="0"/>
              <a:t>ontrolli</a:t>
            </a:r>
            <a:r>
              <a:rPr lang="en-US" sz="2800" b="1" dirty="0"/>
              <a:t> </a:t>
            </a:r>
            <a:r>
              <a:rPr lang="en-US" sz="2800" b="1" dirty="0" err="1"/>
              <a:t>i</a:t>
            </a:r>
            <a:r>
              <a:rPr lang="sq-AL" sz="2800" b="1" dirty="0"/>
              <a:t> konvencionalitetit të ligjeve</a:t>
            </a:r>
            <a:br>
              <a:rPr lang="en-US" sz="3600" dirty="0"/>
            </a:br>
            <a:endParaRPr lang="en-US" sz="3600" dirty="0"/>
          </a:p>
        </p:txBody>
      </p:sp>
      <p:sp>
        <p:nvSpPr>
          <p:cNvPr id="3" name="Content Placeholder 2">
            <a:extLst>
              <a:ext uri="{FF2B5EF4-FFF2-40B4-BE49-F238E27FC236}">
                <a16:creationId xmlns:a16="http://schemas.microsoft.com/office/drawing/2014/main" id="{F8B607B4-286D-4C2E-8316-A2AA664EF8B3}"/>
              </a:ext>
            </a:extLst>
          </p:cNvPr>
          <p:cNvSpPr>
            <a:spLocks noGrp="1"/>
          </p:cNvSpPr>
          <p:nvPr>
            <p:ph idx="1"/>
          </p:nvPr>
        </p:nvSpPr>
        <p:spPr/>
        <p:txBody>
          <a:bodyPr/>
          <a:lstStyle/>
          <a:p>
            <a:r>
              <a:rPr lang="en-US" dirty="0"/>
              <a:t>Nj</a:t>
            </a:r>
            <a:r>
              <a:rPr lang="sq-AL" dirty="0"/>
              <a:t>ë</a:t>
            </a:r>
            <a:r>
              <a:rPr lang="en-US" dirty="0"/>
              <a:t> s</a:t>
            </a:r>
            <a:r>
              <a:rPr lang="sq-AL" dirty="0"/>
              <a:t>istem</a:t>
            </a:r>
            <a:r>
              <a:rPr lang="en-US" dirty="0"/>
              <a:t> </a:t>
            </a:r>
            <a:r>
              <a:rPr lang="en-US" dirty="0" err="1"/>
              <a:t>i</a:t>
            </a:r>
            <a:r>
              <a:rPr lang="sq-AL" dirty="0"/>
              <a:t> decentralizuar</a:t>
            </a:r>
            <a:r>
              <a:rPr lang="en-US" dirty="0"/>
              <a:t>,</a:t>
            </a:r>
            <a:r>
              <a:rPr lang="sq-AL" dirty="0"/>
              <a:t> </a:t>
            </a:r>
            <a:r>
              <a:rPr lang="en-US" dirty="0" err="1"/>
              <a:t>i</a:t>
            </a:r>
            <a:r>
              <a:rPr lang="en-US" dirty="0"/>
              <a:t> </a:t>
            </a:r>
            <a:r>
              <a:rPr lang="en-US" dirty="0" err="1"/>
              <a:t>njohur</a:t>
            </a:r>
            <a:r>
              <a:rPr lang="en-US" dirty="0"/>
              <a:t> </a:t>
            </a:r>
            <a:r>
              <a:rPr lang="en-US" dirty="0" err="1"/>
              <a:t>si</a:t>
            </a:r>
            <a:r>
              <a:rPr lang="en-US" dirty="0"/>
              <a:t> </a:t>
            </a:r>
            <a:r>
              <a:rPr lang="en-US" dirty="0">
                <a:solidFill>
                  <a:srgbClr val="0070C0"/>
                </a:solidFill>
              </a:rPr>
              <a:t>d</a:t>
            </a:r>
            <a:r>
              <a:rPr lang="sq-AL" dirty="0">
                <a:solidFill>
                  <a:srgbClr val="0070C0"/>
                </a:solidFill>
              </a:rPr>
              <a:t>oktrina Simmenthal.</a:t>
            </a:r>
            <a:endParaRPr lang="en-US" dirty="0">
              <a:solidFill>
                <a:srgbClr val="0070C0"/>
              </a:solidFill>
            </a:endParaRPr>
          </a:p>
          <a:p>
            <a:pPr marL="0" indent="0">
              <a:buNone/>
            </a:pPr>
            <a:r>
              <a:rPr lang="sq-AL" dirty="0">
                <a:solidFill>
                  <a:srgbClr val="0070C0"/>
                </a:solidFill>
              </a:rPr>
              <a:t> </a:t>
            </a:r>
            <a:endParaRPr lang="en-US" dirty="0">
              <a:solidFill>
                <a:srgbClr val="0070C0"/>
              </a:solidFill>
            </a:endParaRPr>
          </a:p>
          <a:p>
            <a:pPr marL="0" indent="0">
              <a:buNone/>
            </a:pPr>
            <a:r>
              <a:rPr lang="en-US" dirty="0" err="1"/>
              <a:t>Neni</a:t>
            </a:r>
            <a:r>
              <a:rPr lang="en-US" dirty="0"/>
              <a:t> 122 </a:t>
            </a:r>
            <a:r>
              <a:rPr lang="en-US" dirty="0" err="1"/>
              <a:t>i</a:t>
            </a:r>
            <a:r>
              <a:rPr lang="en-US" dirty="0"/>
              <a:t> </a:t>
            </a:r>
            <a:r>
              <a:rPr lang="en-US" dirty="0" err="1"/>
              <a:t>Kushtetut</a:t>
            </a:r>
            <a:r>
              <a:rPr lang="sq-AL" dirty="0"/>
              <a:t>ë</a:t>
            </a:r>
            <a:r>
              <a:rPr lang="en-US" dirty="0"/>
              <a:t>s</a:t>
            </a:r>
          </a:p>
          <a:p>
            <a:pPr marL="0" indent="0">
              <a:buNone/>
            </a:pPr>
            <a:endParaRPr lang="en-US" dirty="0"/>
          </a:p>
          <a:p>
            <a:r>
              <a:rPr lang="en-US" dirty="0">
                <a:solidFill>
                  <a:srgbClr val="FF0000"/>
                </a:solidFill>
              </a:rPr>
              <a:t>P</a:t>
            </a:r>
            <a:r>
              <a:rPr lang="sq-AL" dirty="0">
                <a:solidFill>
                  <a:srgbClr val="FF0000"/>
                </a:solidFill>
              </a:rPr>
              <a:t>arimi i efektit të drejtpërdrejtë </a:t>
            </a:r>
            <a:endParaRPr lang="en-US" dirty="0">
              <a:solidFill>
                <a:srgbClr val="FF0000"/>
              </a:solidFill>
            </a:endParaRPr>
          </a:p>
          <a:p>
            <a:r>
              <a:rPr lang="en-US" dirty="0">
                <a:solidFill>
                  <a:srgbClr val="7030A0"/>
                </a:solidFill>
              </a:rPr>
              <a:t>P</a:t>
            </a:r>
            <a:r>
              <a:rPr lang="sq-AL" dirty="0">
                <a:solidFill>
                  <a:srgbClr val="7030A0"/>
                </a:solidFill>
              </a:rPr>
              <a:t>arimi i epërsisë </a:t>
            </a:r>
            <a:endParaRPr lang="en-US" dirty="0">
              <a:solidFill>
                <a:srgbClr val="7030A0"/>
              </a:solidFill>
            </a:endParaRPr>
          </a:p>
        </p:txBody>
      </p:sp>
      <p:sp>
        <p:nvSpPr>
          <p:cNvPr id="5" name="Slide Number Placeholder 4">
            <a:extLst>
              <a:ext uri="{FF2B5EF4-FFF2-40B4-BE49-F238E27FC236}">
                <a16:creationId xmlns:a16="http://schemas.microsoft.com/office/drawing/2014/main" id="{743859CC-4C17-4508-B6D8-635A4C09E900}"/>
              </a:ext>
            </a:extLst>
          </p:cNvPr>
          <p:cNvSpPr>
            <a:spLocks noGrp="1"/>
          </p:cNvSpPr>
          <p:nvPr>
            <p:ph type="sldNum" sz="quarter" idx="12"/>
          </p:nvPr>
        </p:nvSpPr>
        <p:spPr/>
        <p:txBody>
          <a:bodyPr/>
          <a:lstStyle/>
          <a:p>
            <a:pPr>
              <a:defRPr/>
            </a:pPr>
            <a:fld id="{CB2F0339-FD9B-4ABB-8AC8-20C08110CD90}" type="slidenum">
              <a:rPr lang="en-US" smtClean="0"/>
              <a:pPr>
                <a:defRPr/>
              </a:pPr>
              <a:t>10</a:t>
            </a:fld>
            <a:endParaRPr lang="en-US"/>
          </a:p>
        </p:txBody>
      </p:sp>
    </p:spTree>
    <p:extLst>
      <p:ext uri="{BB962C8B-B14F-4D97-AF65-F5344CB8AC3E}">
        <p14:creationId xmlns:p14="http://schemas.microsoft.com/office/powerpoint/2010/main" val="164541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C37AB-49CB-48C8-821A-DE29B141DF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F4D22DB-01CF-43C7-8C11-D4DDAAFA9E59}"/>
              </a:ext>
            </a:extLst>
          </p:cNvPr>
          <p:cNvSpPr>
            <a:spLocks noGrp="1"/>
          </p:cNvSpPr>
          <p:nvPr>
            <p:ph idx="1"/>
          </p:nvPr>
        </p:nvSpPr>
        <p:spPr>
          <a:xfrm>
            <a:off x="304800" y="2017713"/>
            <a:ext cx="8650288" cy="4114800"/>
          </a:xfrm>
        </p:spPr>
        <p:txBody>
          <a:bodyPr/>
          <a:lstStyle/>
          <a:p>
            <a:r>
              <a:rPr lang="en-US" dirty="0"/>
              <a:t>N</a:t>
            </a:r>
            <a:r>
              <a:rPr lang="sq-AL" dirty="0"/>
              <a:t>eni 145, pika 2 </a:t>
            </a:r>
            <a:r>
              <a:rPr lang="en-US" dirty="0" err="1"/>
              <a:t>i</a:t>
            </a:r>
            <a:r>
              <a:rPr lang="sq-AL" dirty="0"/>
              <a:t> Kushtetutës</a:t>
            </a:r>
            <a:endParaRPr lang="en-US" dirty="0"/>
          </a:p>
          <a:p>
            <a:endParaRPr lang="en-US" dirty="0"/>
          </a:p>
          <a:p>
            <a:r>
              <a:rPr lang="sq-AL" dirty="0"/>
              <a:t>Dërg</a:t>
            </a:r>
            <a:r>
              <a:rPr lang="en-US" dirty="0" err="1"/>
              <a:t>ohen</a:t>
            </a:r>
            <a:r>
              <a:rPr lang="en-US" dirty="0"/>
              <a:t> </a:t>
            </a:r>
            <a:r>
              <a:rPr lang="sq-AL" dirty="0"/>
              <a:t>në G</a:t>
            </a:r>
            <a:r>
              <a:rPr lang="en-US" dirty="0"/>
              <a:t>JK</a:t>
            </a:r>
            <a:r>
              <a:rPr lang="sq-AL" dirty="0"/>
              <a:t> </a:t>
            </a:r>
            <a:r>
              <a:rPr lang="sq-AL" dirty="0">
                <a:solidFill>
                  <a:srgbClr val="00B0F0"/>
                </a:solidFill>
              </a:rPr>
              <a:t>vetëm ligjet që çmohen se vijnë në kundërshtim me Kushtetutën</a:t>
            </a:r>
            <a:r>
              <a:rPr lang="sq-AL" dirty="0"/>
              <a:t>, </a:t>
            </a:r>
            <a:r>
              <a:rPr lang="en-US" dirty="0"/>
              <a:t>por </a:t>
            </a:r>
            <a:r>
              <a:rPr lang="en-US" dirty="0">
                <a:solidFill>
                  <a:srgbClr val="FF0000"/>
                </a:solidFill>
              </a:rPr>
              <a:t>jo </a:t>
            </a:r>
            <a:r>
              <a:rPr lang="en-US" dirty="0" err="1">
                <a:solidFill>
                  <a:srgbClr val="FF0000"/>
                </a:solidFill>
              </a:rPr>
              <a:t>ato</a:t>
            </a:r>
            <a:r>
              <a:rPr lang="en-US" dirty="0">
                <a:solidFill>
                  <a:srgbClr val="FF0000"/>
                </a:solidFill>
              </a:rPr>
              <a:t> q</a:t>
            </a:r>
            <a:r>
              <a:rPr lang="sq-AL" dirty="0">
                <a:solidFill>
                  <a:srgbClr val="FF0000"/>
                </a:solidFill>
              </a:rPr>
              <a:t>ë</a:t>
            </a:r>
            <a:r>
              <a:rPr lang="en-US" dirty="0">
                <a:solidFill>
                  <a:srgbClr val="FF0000"/>
                </a:solidFill>
              </a:rPr>
              <a:t> </a:t>
            </a:r>
            <a:r>
              <a:rPr lang="en-US" dirty="0" err="1">
                <a:solidFill>
                  <a:srgbClr val="FF0000"/>
                </a:solidFill>
              </a:rPr>
              <a:t>vijn</a:t>
            </a:r>
            <a:r>
              <a:rPr lang="sq-AL" dirty="0">
                <a:solidFill>
                  <a:srgbClr val="FF0000"/>
                </a:solidFill>
              </a:rPr>
              <a:t>ë në </a:t>
            </a:r>
            <a:r>
              <a:rPr lang="en-US" dirty="0" err="1">
                <a:solidFill>
                  <a:srgbClr val="FF0000"/>
                </a:solidFill>
              </a:rPr>
              <a:t>kund</a:t>
            </a:r>
            <a:r>
              <a:rPr lang="sq-AL" dirty="0">
                <a:solidFill>
                  <a:srgbClr val="FF0000"/>
                </a:solidFill>
              </a:rPr>
              <a:t>ë</a:t>
            </a:r>
            <a:r>
              <a:rPr lang="en-US" dirty="0" err="1">
                <a:solidFill>
                  <a:srgbClr val="FF0000"/>
                </a:solidFill>
              </a:rPr>
              <a:t>rshtim</a:t>
            </a:r>
            <a:r>
              <a:rPr lang="en-US" dirty="0">
                <a:solidFill>
                  <a:srgbClr val="FF0000"/>
                </a:solidFill>
              </a:rPr>
              <a:t> me m</a:t>
            </a:r>
            <a:r>
              <a:rPr lang="sq-AL" dirty="0">
                <a:solidFill>
                  <a:srgbClr val="FF0000"/>
                </a:solidFill>
              </a:rPr>
              <a:t>arrëveshjet ndërkombëtare. </a:t>
            </a:r>
            <a:endParaRPr lang="en-US" dirty="0">
              <a:solidFill>
                <a:srgbClr val="FF0000"/>
              </a:solidFill>
            </a:endParaRPr>
          </a:p>
        </p:txBody>
      </p:sp>
      <p:sp>
        <p:nvSpPr>
          <p:cNvPr id="5" name="Slide Number Placeholder 4">
            <a:extLst>
              <a:ext uri="{FF2B5EF4-FFF2-40B4-BE49-F238E27FC236}">
                <a16:creationId xmlns:a16="http://schemas.microsoft.com/office/drawing/2014/main" id="{F6FEA08F-C493-4DF9-8EEB-F9742996C5D9}"/>
              </a:ext>
            </a:extLst>
          </p:cNvPr>
          <p:cNvSpPr>
            <a:spLocks noGrp="1"/>
          </p:cNvSpPr>
          <p:nvPr>
            <p:ph type="sldNum" sz="quarter" idx="12"/>
          </p:nvPr>
        </p:nvSpPr>
        <p:spPr/>
        <p:txBody>
          <a:bodyPr/>
          <a:lstStyle/>
          <a:p>
            <a:pPr>
              <a:defRPr/>
            </a:pPr>
            <a:fld id="{CB2F0339-FD9B-4ABB-8AC8-20C08110CD90}" type="slidenum">
              <a:rPr lang="en-US" smtClean="0"/>
              <a:pPr>
                <a:defRPr/>
              </a:pPr>
              <a:t>11</a:t>
            </a:fld>
            <a:endParaRPr lang="en-US"/>
          </a:p>
        </p:txBody>
      </p:sp>
    </p:spTree>
    <p:extLst>
      <p:ext uri="{BB962C8B-B14F-4D97-AF65-F5344CB8AC3E}">
        <p14:creationId xmlns:p14="http://schemas.microsoft.com/office/powerpoint/2010/main" val="2725002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E698-689A-41A2-B2AD-EB2295822ABA}"/>
              </a:ext>
            </a:extLst>
          </p:cNvPr>
          <p:cNvSpPr>
            <a:spLocks noGrp="1"/>
          </p:cNvSpPr>
          <p:nvPr>
            <p:ph type="title"/>
          </p:nvPr>
        </p:nvSpPr>
        <p:spPr/>
        <p:txBody>
          <a:bodyPr/>
          <a:lstStyle/>
          <a:p>
            <a:pPr algn="ctr"/>
            <a:r>
              <a:rPr lang="en-US" dirty="0"/>
              <a:t>K</a:t>
            </a:r>
            <a:r>
              <a:rPr lang="sq-AL" dirty="0"/>
              <a:t>ontrolli i konvencionalitetit të ligjeve</a:t>
            </a:r>
            <a:endParaRPr lang="en-US" dirty="0"/>
          </a:p>
        </p:txBody>
      </p:sp>
      <p:sp>
        <p:nvSpPr>
          <p:cNvPr id="3" name="Content Placeholder 2">
            <a:extLst>
              <a:ext uri="{FF2B5EF4-FFF2-40B4-BE49-F238E27FC236}">
                <a16:creationId xmlns:a16="http://schemas.microsoft.com/office/drawing/2014/main" id="{29FFC98D-F4B3-4057-B80F-6B279EF6029C}"/>
              </a:ext>
            </a:extLst>
          </p:cNvPr>
          <p:cNvSpPr>
            <a:spLocks noGrp="1"/>
          </p:cNvSpPr>
          <p:nvPr>
            <p:ph idx="1"/>
          </p:nvPr>
        </p:nvSpPr>
        <p:spPr/>
        <p:txBody>
          <a:bodyPr/>
          <a:lstStyle/>
          <a:p>
            <a:r>
              <a:rPr lang="en-US" dirty="0"/>
              <a:t>P</a:t>
            </a:r>
            <a:r>
              <a:rPr lang="sq-AL" dirty="0"/>
              <a:t>ushtet i gjyqtarëve të zakonshëm</a:t>
            </a:r>
            <a:r>
              <a:rPr lang="en-US" dirty="0"/>
              <a:t>.</a:t>
            </a:r>
          </a:p>
          <a:p>
            <a:endParaRPr lang="en-US" dirty="0"/>
          </a:p>
          <a:p>
            <a:r>
              <a:rPr lang="sq-AL" i="1" dirty="0">
                <a:solidFill>
                  <a:srgbClr val="00B0F0"/>
                </a:solidFill>
              </a:rPr>
              <a:t>“Dauti kundër Shqipërisë”</a:t>
            </a:r>
            <a:r>
              <a:rPr lang="sq-AL" i="1" dirty="0"/>
              <a:t> </a:t>
            </a:r>
            <a:endParaRPr lang="en-US" i="1" dirty="0"/>
          </a:p>
          <a:p>
            <a:endParaRPr lang="en-US" i="1" dirty="0"/>
          </a:p>
          <a:p>
            <a:r>
              <a:rPr lang="sq-AL" i="1" dirty="0">
                <a:solidFill>
                  <a:srgbClr val="7030A0"/>
                </a:solidFill>
              </a:rPr>
              <a:t>“Marini kundër Shqipërisë”</a:t>
            </a:r>
            <a:r>
              <a:rPr lang="sq-AL" dirty="0">
                <a:solidFill>
                  <a:srgbClr val="7030A0"/>
                </a:solidFill>
              </a:rPr>
              <a:t>  </a:t>
            </a:r>
            <a:endParaRPr lang="en-US" dirty="0">
              <a:solidFill>
                <a:srgbClr val="7030A0"/>
              </a:solidFill>
            </a:endParaRPr>
          </a:p>
          <a:p>
            <a:endParaRPr lang="en-US" i="1" dirty="0"/>
          </a:p>
          <a:p>
            <a:r>
              <a:rPr lang="sq-AL" i="1" dirty="0">
                <a:solidFill>
                  <a:srgbClr val="C00000"/>
                </a:solidFill>
              </a:rPr>
              <a:t>“Xheraj kundër Shqipërisë”</a:t>
            </a:r>
            <a:r>
              <a:rPr lang="en-US" dirty="0">
                <a:solidFill>
                  <a:srgbClr val="C00000"/>
                </a:solidFill>
              </a:rPr>
              <a:t> </a:t>
            </a:r>
          </a:p>
        </p:txBody>
      </p:sp>
      <p:sp>
        <p:nvSpPr>
          <p:cNvPr id="5" name="Slide Number Placeholder 4">
            <a:extLst>
              <a:ext uri="{FF2B5EF4-FFF2-40B4-BE49-F238E27FC236}">
                <a16:creationId xmlns:a16="http://schemas.microsoft.com/office/drawing/2014/main" id="{649A0CDB-53DD-46C6-9807-C97578C19FC0}"/>
              </a:ext>
            </a:extLst>
          </p:cNvPr>
          <p:cNvSpPr>
            <a:spLocks noGrp="1"/>
          </p:cNvSpPr>
          <p:nvPr>
            <p:ph type="sldNum" sz="quarter" idx="12"/>
          </p:nvPr>
        </p:nvSpPr>
        <p:spPr/>
        <p:txBody>
          <a:bodyPr/>
          <a:lstStyle/>
          <a:p>
            <a:pPr>
              <a:defRPr/>
            </a:pPr>
            <a:fld id="{CB2F0339-FD9B-4ABB-8AC8-20C08110CD90}" type="slidenum">
              <a:rPr lang="en-US" smtClean="0"/>
              <a:pPr>
                <a:defRPr/>
              </a:pPr>
              <a:t>12</a:t>
            </a:fld>
            <a:endParaRPr lang="en-US"/>
          </a:p>
        </p:txBody>
      </p:sp>
    </p:spTree>
    <p:extLst>
      <p:ext uri="{BB962C8B-B14F-4D97-AF65-F5344CB8AC3E}">
        <p14:creationId xmlns:p14="http://schemas.microsoft.com/office/powerpoint/2010/main" val="2985433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A6345-FB82-D22F-A65E-8FC70321E588}"/>
              </a:ext>
            </a:extLst>
          </p:cNvPr>
          <p:cNvSpPr>
            <a:spLocks noGrp="1"/>
          </p:cNvSpPr>
          <p:nvPr>
            <p:ph type="title"/>
          </p:nvPr>
        </p:nvSpPr>
        <p:spPr/>
        <p:txBody>
          <a:bodyPr/>
          <a:lstStyle/>
          <a:p>
            <a:pPr algn="ctr"/>
            <a:br>
              <a:rPr lang="sq-AL" sz="4400" dirty="0">
                <a:solidFill>
                  <a:srgbClr val="000000"/>
                </a:solidFill>
                <a:effectLst/>
                <a:latin typeface="Times New Roman" panose="02020603050405020304" pitchFamily="18" charset="0"/>
                <a:ea typeface="Times New Roman" panose="02020603050405020304" pitchFamily="18" charset="0"/>
              </a:rPr>
            </a:br>
            <a:r>
              <a:rPr lang="sq-AL" sz="3600" b="1" dirty="0">
                <a:solidFill>
                  <a:srgbClr val="002060"/>
                </a:solidFill>
                <a:effectLst/>
                <a:latin typeface="Times New Roman" panose="02020603050405020304" pitchFamily="18" charset="0"/>
                <a:ea typeface="Times New Roman" panose="02020603050405020304" pitchFamily="18" charset="0"/>
              </a:rPr>
              <a:t>V</a:t>
            </a:r>
            <a:r>
              <a:rPr lang="sq-AL" sz="3600" b="1" dirty="0">
                <a:solidFill>
                  <a:srgbClr val="002060"/>
                </a:solidFill>
                <a:effectLst/>
                <a:latin typeface="Times New Roman" panose="02020603050405020304" pitchFamily="18" charset="0"/>
                <a:ea typeface="MS Mincho" panose="02020609040205080304" pitchFamily="49" charset="-128"/>
              </a:rPr>
              <a:t>endimi </a:t>
            </a:r>
            <a:r>
              <a:rPr lang="en-US" sz="3600" b="1" dirty="0" err="1">
                <a:solidFill>
                  <a:srgbClr val="002060"/>
                </a:solidFill>
                <a:effectLst/>
                <a:latin typeface="Times New Roman" panose="02020603050405020304" pitchFamily="18" charset="0"/>
                <a:ea typeface="MS Mincho" panose="02020609040205080304" pitchFamily="49" charset="-128"/>
              </a:rPr>
              <a:t>i</a:t>
            </a:r>
            <a:r>
              <a:rPr lang="en-US" sz="3600" b="1" dirty="0">
                <a:solidFill>
                  <a:srgbClr val="002060"/>
                </a:solidFill>
                <a:effectLst/>
                <a:latin typeface="Times New Roman" panose="02020603050405020304" pitchFamily="18" charset="0"/>
                <a:ea typeface="MS Mincho" panose="02020609040205080304" pitchFamily="49" charset="-128"/>
              </a:rPr>
              <a:t> GJK </a:t>
            </a:r>
            <a:r>
              <a:rPr lang="sq-AL" sz="3600" b="1" dirty="0">
                <a:solidFill>
                  <a:srgbClr val="002060"/>
                </a:solidFill>
                <a:effectLst/>
                <a:latin typeface="Times New Roman" panose="02020603050405020304" pitchFamily="18" charset="0"/>
                <a:ea typeface="MS Mincho" panose="02020609040205080304" pitchFamily="49" charset="-128"/>
              </a:rPr>
              <a:t>nr. 20, datë 01.6.2011 </a:t>
            </a:r>
            <a:br>
              <a:rPr lang="en-US" sz="3600" b="1" dirty="0">
                <a:solidFill>
                  <a:srgbClr val="002060"/>
                </a:solidFill>
                <a:effectLst/>
                <a:latin typeface="Times New Roman" panose="02020603050405020304" pitchFamily="18" charset="0"/>
                <a:ea typeface="MS Mincho" panose="02020609040205080304" pitchFamily="49" charset="-128"/>
              </a:rPr>
            </a:br>
            <a:r>
              <a:rPr lang="en-US" sz="3600" b="1" dirty="0">
                <a:solidFill>
                  <a:srgbClr val="002060"/>
                </a:solidFill>
                <a:effectLst/>
                <a:latin typeface="Times New Roman" panose="02020603050405020304" pitchFamily="18" charset="0"/>
                <a:ea typeface="MS Mincho" panose="02020609040205080304" pitchFamily="49" charset="-128"/>
              </a:rPr>
              <a:t>-</a:t>
            </a:r>
            <a:r>
              <a:rPr lang="sq-AL" sz="3600" b="1" dirty="0">
                <a:solidFill>
                  <a:srgbClr val="002060"/>
                </a:solidFill>
                <a:effectLst/>
                <a:latin typeface="Times New Roman" panose="02020603050405020304" pitchFamily="18" charset="0"/>
                <a:ea typeface="Times New Roman" panose="02020603050405020304" pitchFamily="18" charset="0"/>
              </a:rPr>
              <a:t>Xheraj</a:t>
            </a:r>
            <a:r>
              <a:rPr lang="en-US" sz="3600" b="1" dirty="0">
                <a:solidFill>
                  <a:srgbClr val="002060"/>
                </a:solidFill>
                <a:effectLst/>
                <a:latin typeface="Times New Roman" panose="02020603050405020304" pitchFamily="18" charset="0"/>
                <a:ea typeface="Times New Roman" panose="02020603050405020304" pitchFamily="18" charset="0"/>
              </a:rPr>
              <a:t>-</a:t>
            </a:r>
            <a:endParaRPr lang="en-AL" sz="3600" b="1" dirty="0">
              <a:solidFill>
                <a:srgbClr val="002060"/>
              </a:solidFill>
            </a:endParaRPr>
          </a:p>
        </p:txBody>
      </p:sp>
      <p:sp>
        <p:nvSpPr>
          <p:cNvPr id="3" name="Content Placeholder 2">
            <a:extLst>
              <a:ext uri="{FF2B5EF4-FFF2-40B4-BE49-F238E27FC236}">
                <a16:creationId xmlns:a16="http://schemas.microsoft.com/office/drawing/2014/main" id="{4C497621-EA12-048F-7D60-3A0C0A9183FB}"/>
              </a:ext>
            </a:extLst>
          </p:cNvPr>
          <p:cNvSpPr>
            <a:spLocks noGrp="1"/>
          </p:cNvSpPr>
          <p:nvPr>
            <p:ph idx="1"/>
          </p:nvPr>
        </p:nvSpPr>
        <p:spPr>
          <a:xfrm>
            <a:off x="228600" y="2017712"/>
            <a:ext cx="8726488" cy="4459287"/>
          </a:xfrm>
        </p:spPr>
        <p:txBody>
          <a:bodyPr/>
          <a:lstStyle/>
          <a:p>
            <a:pPr indent="457200" algn="just"/>
            <a:r>
              <a:rPr lang="sq-AL" sz="2000" dirty="0">
                <a:solidFill>
                  <a:srgbClr val="000000"/>
                </a:solidFill>
                <a:effectLst/>
                <a:latin typeface="Times New Roman" panose="02020603050405020304" pitchFamily="18" charset="0"/>
                <a:ea typeface="MS Mincho" panose="02020609040205080304" pitchFamily="49" charset="-128"/>
              </a:rPr>
              <a:t>Gjykata Kushtetuese vendosi si standard zbatimin e drejtpërdrejtë të vendimit të GJEDNJ-së.  </a:t>
            </a:r>
            <a:endParaRPr lang="en-AL" sz="2000" dirty="0">
              <a:effectLst/>
              <a:latin typeface="Times New Roman" panose="02020603050405020304" pitchFamily="18" charset="0"/>
              <a:ea typeface="MS Mincho" panose="02020609040205080304" pitchFamily="49" charset="-128"/>
            </a:endParaRPr>
          </a:p>
          <a:p>
            <a:pPr marL="457200" algn="just"/>
            <a:r>
              <a:rPr lang="sq-AL" sz="2000" i="1" dirty="0">
                <a:solidFill>
                  <a:srgbClr val="000000"/>
                </a:solidFill>
                <a:effectLst/>
                <a:latin typeface="Times New Roman" panose="02020603050405020304" pitchFamily="18" charset="0"/>
                <a:ea typeface="MS Mincho" panose="02020609040205080304" pitchFamily="49" charset="-128"/>
              </a:rPr>
              <a:t>“...Vendimet e GJEDNJ-së janë të detyrueshme për t’u zbatuar nga shtetet anëtare të Këshillit të Europës, palë të KEDNJ-së, duke përmbushur në këtë mënyrë zotimet që burojnë nga neni 46/1 i saj. Gjykata, konstaton, gjithashtu, se krahas domosdoshmërisë së plotësimit nga Kuvendi të boshllëkut ligjor në legjislacionin penal procedural, </a:t>
            </a:r>
            <a:r>
              <a:rPr lang="sq-AL" sz="2000" i="1" dirty="0">
                <a:solidFill>
                  <a:srgbClr val="C00000"/>
                </a:solidFill>
                <a:effectLst/>
                <a:latin typeface="Times New Roman" panose="02020603050405020304" pitchFamily="18" charset="0"/>
                <a:ea typeface="MS Mincho" panose="02020609040205080304" pitchFamily="49" charset="-128"/>
              </a:rPr>
              <a:t>Gjykata e Lartë duhet të bëjë përpjekje për të gjetur zgjidhjen e duhur</a:t>
            </a:r>
            <a:r>
              <a:rPr lang="sq-AL" sz="2000" i="1" dirty="0">
                <a:solidFill>
                  <a:srgbClr val="000000"/>
                </a:solidFill>
                <a:effectLst/>
                <a:latin typeface="Times New Roman" panose="02020603050405020304" pitchFamily="18" charset="0"/>
                <a:ea typeface="MS Mincho" panose="02020609040205080304" pitchFamily="49" charset="-128"/>
              </a:rPr>
              <a:t>, për të vënë në vend të drejtën e shkelur të kërkuesit, qoftë duke përdorur edhe analogjinë me Kodin e Procedurës Civile...</a:t>
            </a:r>
            <a:endParaRPr lang="en-AL" sz="2000" dirty="0">
              <a:effectLst/>
              <a:latin typeface="Times New Roman" panose="02020603050405020304" pitchFamily="18" charset="0"/>
              <a:ea typeface="MS Mincho" panose="02020609040205080304" pitchFamily="49" charset="-128"/>
            </a:endParaRPr>
          </a:p>
          <a:p>
            <a:pPr marL="457200" algn="just"/>
            <a:r>
              <a:rPr lang="sq-AL" sz="2000" i="1" dirty="0">
                <a:effectLst/>
                <a:latin typeface="Times New Roman" panose="02020603050405020304" pitchFamily="18" charset="0"/>
                <a:ea typeface="MS Mincho" panose="02020609040205080304" pitchFamily="49" charset="-128"/>
              </a:rPr>
              <a:t>...GJEDNJ-ja ka në sistemin tonë juridik një kompetencë ekskluzive. Kjo kompetencë është e pranuar nga sistemi ynë i brendshëm juridik, për efekt të zbatimit te nenit 122 të Kushtetutës, po edhe të nenit 17/2 të saj, të cilët sjellin si detyrim që vendimet e GJEDNJ-së të zbatohen drejtpërsëdrejti...</a:t>
            </a:r>
            <a:endParaRPr lang="en-AL" sz="2000" dirty="0">
              <a:effectLst/>
              <a:latin typeface="Times New Roman" panose="02020603050405020304" pitchFamily="18" charset="0"/>
              <a:ea typeface="MS Mincho" panose="02020609040205080304" pitchFamily="49" charset="-128"/>
            </a:endParaRPr>
          </a:p>
          <a:p>
            <a:endParaRPr lang="en-AL" dirty="0"/>
          </a:p>
        </p:txBody>
      </p:sp>
      <p:sp>
        <p:nvSpPr>
          <p:cNvPr id="4" name="Slide Number Placeholder 3">
            <a:extLst>
              <a:ext uri="{FF2B5EF4-FFF2-40B4-BE49-F238E27FC236}">
                <a16:creationId xmlns:a16="http://schemas.microsoft.com/office/drawing/2014/main" id="{068FDFB0-E55C-E772-6C9D-8F102BA95ED2}"/>
              </a:ext>
            </a:extLst>
          </p:cNvPr>
          <p:cNvSpPr>
            <a:spLocks noGrp="1"/>
          </p:cNvSpPr>
          <p:nvPr>
            <p:ph type="sldNum" sz="quarter" idx="12"/>
          </p:nvPr>
        </p:nvSpPr>
        <p:spPr/>
        <p:txBody>
          <a:bodyPr/>
          <a:lstStyle/>
          <a:p>
            <a:pPr>
              <a:defRPr/>
            </a:pPr>
            <a:fld id="{CB2F0339-FD9B-4ABB-8AC8-20C08110CD90}" type="slidenum">
              <a:rPr lang="en-US" smtClean="0"/>
              <a:pPr>
                <a:defRPr/>
              </a:pPr>
              <a:t>13</a:t>
            </a:fld>
            <a:endParaRPr lang="en-US"/>
          </a:p>
        </p:txBody>
      </p:sp>
    </p:spTree>
    <p:extLst>
      <p:ext uri="{BB962C8B-B14F-4D97-AF65-F5344CB8AC3E}">
        <p14:creationId xmlns:p14="http://schemas.microsoft.com/office/powerpoint/2010/main" val="2472702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D1CAC-416A-AC62-74E2-B261F179027C}"/>
              </a:ext>
            </a:extLst>
          </p:cNvPr>
          <p:cNvSpPr>
            <a:spLocks noGrp="1"/>
          </p:cNvSpPr>
          <p:nvPr>
            <p:ph type="title"/>
          </p:nvPr>
        </p:nvSpPr>
        <p:spPr/>
        <p:txBody>
          <a:bodyPr/>
          <a:lstStyle/>
          <a:p>
            <a:endParaRPr lang="en-AL"/>
          </a:p>
        </p:txBody>
      </p:sp>
      <p:sp>
        <p:nvSpPr>
          <p:cNvPr id="3" name="Content Placeholder 2">
            <a:extLst>
              <a:ext uri="{FF2B5EF4-FFF2-40B4-BE49-F238E27FC236}">
                <a16:creationId xmlns:a16="http://schemas.microsoft.com/office/drawing/2014/main" id="{B8FB53E2-6D95-5036-FD8E-980622883422}"/>
              </a:ext>
            </a:extLst>
          </p:cNvPr>
          <p:cNvSpPr>
            <a:spLocks noGrp="1"/>
          </p:cNvSpPr>
          <p:nvPr>
            <p:ph idx="1"/>
          </p:nvPr>
        </p:nvSpPr>
        <p:spPr>
          <a:xfrm>
            <a:off x="233362" y="1828800"/>
            <a:ext cx="8758238" cy="4953000"/>
          </a:xfrm>
        </p:spPr>
        <p:txBody>
          <a:bodyPr/>
          <a:lstStyle/>
          <a:p>
            <a:pPr marL="457200" algn="just"/>
            <a:r>
              <a:rPr lang="sq-AL" sz="2000" i="1" dirty="0">
                <a:effectLst/>
                <a:latin typeface="Times New Roman" panose="02020603050405020304" pitchFamily="18" charset="0"/>
                <a:ea typeface="Times New Roman" panose="02020603050405020304" pitchFamily="18" charset="0"/>
              </a:rPr>
              <a:t>...për legjislativin lind nevoja që të marrë masa për të harmonizuar legjislacionin e brendshëm me dispozitat e KEDNJ-së. </a:t>
            </a:r>
            <a:r>
              <a:rPr lang="sq-AL" sz="2000" b="1" i="1" dirty="0">
                <a:effectLst/>
                <a:latin typeface="Times New Roman" panose="02020603050405020304" pitchFamily="18" charset="0"/>
                <a:ea typeface="Times New Roman" panose="02020603050405020304" pitchFamily="18" charset="0"/>
              </a:rPr>
              <a:t>Nëse nuk ka harmonizim pra, nëse jemi në rastet e vakumit legjislativ, ose kur parashikimet ligjore bien në kundërshtim me dispozitat e Konventës, </a:t>
            </a:r>
            <a:r>
              <a:rPr lang="sq-AL" sz="2000" b="1" i="1" dirty="0">
                <a:solidFill>
                  <a:srgbClr val="C00000"/>
                </a:solidFill>
                <a:effectLst/>
                <a:latin typeface="Times New Roman" panose="02020603050405020304" pitchFamily="18" charset="0"/>
                <a:ea typeface="Times New Roman" panose="02020603050405020304" pitchFamily="18" charset="0"/>
              </a:rPr>
              <a:t>atëherë gjyqtarët e çdo niveli zbatojnë drejtpërsëdrejti vendimet e GJEDNJ-së në përputhje me nenin 122 të Kushtetutës dhe nenet 19 dhe 46 të KEDNJ-së</a:t>
            </a:r>
            <a:r>
              <a:rPr lang="sq-AL" sz="2000" i="1" dirty="0">
                <a:effectLst/>
                <a:latin typeface="Times New Roman" panose="02020603050405020304" pitchFamily="18" charset="0"/>
                <a:ea typeface="Times New Roman" panose="02020603050405020304" pitchFamily="18" charset="0"/>
              </a:rPr>
              <a:t>...</a:t>
            </a:r>
            <a:endParaRPr lang="en-AL" sz="2000" dirty="0">
              <a:effectLst/>
              <a:latin typeface="Times New Roman" panose="02020603050405020304" pitchFamily="18" charset="0"/>
              <a:ea typeface="Times New Roman" panose="02020603050405020304" pitchFamily="18" charset="0"/>
            </a:endParaRPr>
          </a:p>
          <a:p>
            <a:pPr marL="457200" algn="just"/>
            <a:r>
              <a:rPr lang="sq-AL" sz="2000" i="1" dirty="0">
                <a:effectLst/>
                <a:latin typeface="Times New Roman" panose="02020603050405020304" pitchFamily="18" charset="0"/>
                <a:ea typeface="Times New Roman" panose="02020603050405020304" pitchFamily="18" charset="0"/>
              </a:rPr>
              <a:t>...Gjykata Kushtetuese çmon se respektimi i KEDNJ-së dhe standardeve kushtetuese është detyrim jo vetëm i saj, </a:t>
            </a:r>
            <a:r>
              <a:rPr lang="sq-AL" sz="2000" i="1" dirty="0">
                <a:solidFill>
                  <a:srgbClr val="FF0000"/>
                </a:solidFill>
                <a:effectLst/>
                <a:latin typeface="Times New Roman" panose="02020603050405020304" pitchFamily="18" charset="0"/>
                <a:ea typeface="Times New Roman" panose="02020603050405020304" pitchFamily="18" charset="0"/>
              </a:rPr>
              <a:t>por edhe i gjykatave të juridiksionit të zakonshëm</a:t>
            </a:r>
            <a:r>
              <a:rPr lang="sq-AL" sz="2000" i="1" dirty="0">
                <a:effectLst/>
                <a:latin typeface="Times New Roman" panose="02020603050405020304" pitchFamily="18" charset="0"/>
                <a:ea typeface="Times New Roman" panose="02020603050405020304" pitchFamily="18" charset="0"/>
              </a:rPr>
              <a:t>, </a:t>
            </a:r>
            <a:r>
              <a:rPr lang="sq-AL" sz="2000" b="1" i="1" u="sng" dirty="0">
                <a:effectLst/>
                <a:latin typeface="Times New Roman" panose="02020603050405020304" pitchFamily="18" charset="0"/>
                <a:ea typeface="Times New Roman" panose="02020603050405020304" pitchFamily="18" charset="0"/>
              </a:rPr>
              <a:t>në mënyrë të veçantë Gjykatës së Lartë </a:t>
            </a:r>
            <a:r>
              <a:rPr lang="sq-AL" sz="2000" i="1" dirty="0">
                <a:effectLst/>
                <a:latin typeface="Times New Roman" panose="02020603050405020304" pitchFamily="18" charset="0"/>
                <a:ea typeface="Times New Roman" panose="02020603050405020304" pitchFamily="18" charset="0"/>
              </a:rPr>
              <a:t>për shkak të kompetencave të veçanta të saj të natyrës rishikuese, por edhe në drejtim të unifikimit të praktikës gjyqësore...</a:t>
            </a:r>
            <a:endParaRPr lang="en-AL" sz="2000" dirty="0">
              <a:effectLst/>
              <a:latin typeface="Times New Roman" panose="02020603050405020304" pitchFamily="18" charset="0"/>
              <a:ea typeface="Times New Roman" panose="02020603050405020304" pitchFamily="18" charset="0"/>
            </a:endParaRPr>
          </a:p>
          <a:p>
            <a:pPr marL="419100" algn="just"/>
            <a:r>
              <a:rPr lang="sq-AL" sz="2000" i="1" dirty="0">
                <a:effectLst/>
                <a:latin typeface="Times New Roman" panose="02020603050405020304" pitchFamily="18" charset="0"/>
                <a:ea typeface="MS Mincho" panose="02020609040205080304" pitchFamily="49" charset="-128"/>
              </a:rPr>
              <a:t>...Gjykata çmon se duke pasur parasysh edhe </a:t>
            </a:r>
            <a:r>
              <a:rPr lang="sq-AL" sz="2000" b="1" i="1" dirty="0">
                <a:effectLst/>
                <a:highlight>
                  <a:srgbClr val="FFFF00"/>
                </a:highlight>
                <a:latin typeface="Times New Roman" panose="02020603050405020304" pitchFamily="18" charset="0"/>
                <a:ea typeface="MS Mincho" panose="02020609040205080304" pitchFamily="49" charset="-128"/>
              </a:rPr>
              <a:t>rolin qendror të Gjykatës së Lartë</a:t>
            </a:r>
            <a:r>
              <a:rPr lang="sq-AL" sz="2000" i="1" dirty="0">
                <a:effectLst/>
                <a:highlight>
                  <a:srgbClr val="FFFF00"/>
                </a:highlight>
                <a:latin typeface="Times New Roman" panose="02020603050405020304" pitchFamily="18" charset="0"/>
                <a:ea typeface="MS Mincho" panose="02020609040205080304" pitchFamily="49" charset="-128"/>
              </a:rPr>
              <a:t> </a:t>
            </a:r>
            <a:r>
              <a:rPr lang="sq-AL" sz="2000" i="1" dirty="0">
                <a:effectLst/>
                <a:latin typeface="Times New Roman" panose="02020603050405020304" pitchFamily="18" charset="0"/>
                <a:ea typeface="MS Mincho" panose="02020609040205080304" pitchFamily="49" charset="-128"/>
              </a:rPr>
              <a:t>në sistemin tonë gjyqësor, lipset që kjo gjykatë, në përputhje edhe me nenin 1 të Kodit të Procedurës Penale, të mos kufizohet vetëm në dispozitat e këtij Kodi, por të zbatojë drejtpërsëdrejti Kushtetutën dhe KEDNJ-në.”</a:t>
            </a:r>
            <a:endParaRPr lang="en-AL" sz="2000" dirty="0">
              <a:effectLst/>
              <a:latin typeface="Times New Roman" panose="02020603050405020304" pitchFamily="18" charset="0"/>
              <a:ea typeface="MS Mincho" panose="02020609040205080304" pitchFamily="49" charset="-128"/>
            </a:endParaRPr>
          </a:p>
          <a:p>
            <a:endParaRPr lang="en-AL" dirty="0"/>
          </a:p>
        </p:txBody>
      </p:sp>
      <p:sp>
        <p:nvSpPr>
          <p:cNvPr id="4" name="Slide Number Placeholder 3">
            <a:extLst>
              <a:ext uri="{FF2B5EF4-FFF2-40B4-BE49-F238E27FC236}">
                <a16:creationId xmlns:a16="http://schemas.microsoft.com/office/drawing/2014/main" id="{972F39BD-9B8F-46D5-11CD-093704D3A81B}"/>
              </a:ext>
            </a:extLst>
          </p:cNvPr>
          <p:cNvSpPr>
            <a:spLocks noGrp="1"/>
          </p:cNvSpPr>
          <p:nvPr>
            <p:ph type="sldNum" sz="quarter" idx="12"/>
          </p:nvPr>
        </p:nvSpPr>
        <p:spPr/>
        <p:txBody>
          <a:bodyPr/>
          <a:lstStyle/>
          <a:p>
            <a:pPr>
              <a:defRPr/>
            </a:pPr>
            <a:fld id="{CB2F0339-FD9B-4ABB-8AC8-20C08110CD90}" type="slidenum">
              <a:rPr lang="en-US" smtClean="0"/>
              <a:pPr>
                <a:defRPr/>
              </a:pPr>
              <a:t>14</a:t>
            </a:fld>
            <a:endParaRPr lang="en-US"/>
          </a:p>
        </p:txBody>
      </p:sp>
    </p:spTree>
    <p:extLst>
      <p:ext uri="{BB962C8B-B14F-4D97-AF65-F5344CB8AC3E}">
        <p14:creationId xmlns:p14="http://schemas.microsoft.com/office/powerpoint/2010/main" val="1992749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66164-4B16-1C42-B3D4-D09638888B6C}"/>
              </a:ext>
            </a:extLst>
          </p:cNvPr>
          <p:cNvSpPr>
            <a:spLocks noGrp="1"/>
          </p:cNvSpPr>
          <p:nvPr>
            <p:ph type="title"/>
          </p:nvPr>
        </p:nvSpPr>
        <p:spPr/>
        <p:txBody>
          <a:bodyPr/>
          <a:lstStyle/>
          <a:p>
            <a:pPr algn="ctr"/>
            <a:r>
              <a:rPr lang="en-US" sz="4000" dirty="0" err="1"/>
              <a:t>Vendim</a:t>
            </a:r>
            <a:r>
              <a:rPr lang="en-US" sz="4000" dirty="0"/>
              <a:t> </a:t>
            </a:r>
            <a:r>
              <a:rPr lang="en-US" sz="4000" dirty="0" err="1"/>
              <a:t>i</a:t>
            </a:r>
            <a:r>
              <a:rPr lang="en-US" sz="4000" dirty="0"/>
              <a:t> KAGJL nr. </a:t>
            </a:r>
            <a:r>
              <a:rPr lang="sq-AL" sz="4000" dirty="0"/>
              <a:t>1317</a:t>
            </a:r>
            <a:r>
              <a:rPr lang="en-US" sz="4000" dirty="0"/>
              <a:t>/2021</a:t>
            </a:r>
            <a:br>
              <a:rPr lang="en-US" sz="4000" dirty="0"/>
            </a:br>
            <a:r>
              <a:rPr lang="en-US" sz="4000" dirty="0"/>
              <a:t>-</a:t>
            </a:r>
            <a:r>
              <a:rPr lang="en-US" sz="4000" dirty="0" err="1"/>
              <a:t>Merushe</a:t>
            </a:r>
            <a:r>
              <a:rPr lang="en-US" sz="4000" dirty="0"/>
              <a:t> </a:t>
            </a:r>
            <a:r>
              <a:rPr lang="en-US" sz="4000" dirty="0" err="1"/>
              <a:t>Shpata</a:t>
            </a:r>
            <a:r>
              <a:rPr lang="en-US" sz="4000" dirty="0"/>
              <a:t>-</a:t>
            </a:r>
            <a:endParaRPr lang="en-AL" sz="4000" dirty="0"/>
          </a:p>
        </p:txBody>
      </p:sp>
      <p:sp>
        <p:nvSpPr>
          <p:cNvPr id="3" name="Content Placeholder 2">
            <a:extLst>
              <a:ext uri="{FF2B5EF4-FFF2-40B4-BE49-F238E27FC236}">
                <a16:creationId xmlns:a16="http://schemas.microsoft.com/office/drawing/2014/main" id="{592C435C-8BBB-25A6-C30F-4562CC612E9F}"/>
              </a:ext>
            </a:extLst>
          </p:cNvPr>
          <p:cNvSpPr>
            <a:spLocks noGrp="1"/>
          </p:cNvSpPr>
          <p:nvPr>
            <p:ph idx="1"/>
          </p:nvPr>
        </p:nvSpPr>
        <p:spPr>
          <a:xfrm>
            <a:off x="228600" y="1752600"/>
            <a:ext cx="8726488" cy="4535487"/>
          </a:xfrm>
        </p:spPr>
        <p:txBody>
          <a:bodyPr/>
          <a:lstStyle/>
          <a:p>
            <a:pPr indent="457200" algn="just"/>
            <a:r>
              <a:rPr lang="sq-AL" sz="1600" i="1" dirty="0">
                <a:effectLst/>
                <a:latin typeface="Times New Roman" panose="02020603050405020304" pitchFamily="18" charset="0"/>
                <a:ea typeface="MS Mincho" panose="02020609040205080304" pitchFamily="49" charset="-128"/>
              </a:rPr>
              <a:t>1) A mundet gjykata në zgjidhjen e çështjes të refuzojë të zbatojë ligjin, duke zbatuar drejtpërdrejtë Kushtetutën dhe të drejtën ndërkombëtare, duke shmangur zbatimin e nenit 145/2 të Kushtetutës, apo thënë ndryshe, duke shmangur nisjen e kontrollit incidental kushtetues të ligjit nga ana e Gjykatës Kushtetuese? </a:t>
            </a:r>
            <a:endParaRPr lang="en-AL" sz="1600" dirty="0">
              <a:effectLst/>
              <a:latin typeface="Times New Roman" panose="02020603050405020304" pitchFamily="18" charset="0"/>
              <a:ea typeface="MS Mincho" panose="02020609040205080304" pitchFamily="49" charset="-128"/>
            </a:endParaRPr>
          </a:p>
          <a:p>
            <a:pPr indent="457200" algn="just"/>
            <a:r>
              <a:rPr lang="sq-AL" sz="1600" i="1" dirty="0">
                <a:effectLst/>
                <a:latin typeface="Times New Roman" panose="02020603050405020304" pitchFamily="18" charset="0"/>
                <a:ea typeface="MS Mincho" panose="02020609040205080304" pitchFamily="49" charset="-128"/>
              </a:rPr>
              <a:t>2) Çfarë fuqie juridike kanë konkluzionet e Komitetit të Ministrave të Këshillit të Europës që konstatojnë përmbushjen e masave të përgjithshme që GJEDNJ ka lënë si detyrë ndaj shtetit në një nga vendimet e saj që ka marrë formë të prerë, nëse pas rezolutës konstatohet se në të vërtetë masat ligjore të marra nga shteti nuk e kanë zbatuar jurisprudencën e GJEDNJ dhe sërisht ka shkelje të dispozitave të KEDNJ? </a:t>
            </a:r>
            <a:endParaRPr lang="en-AL" sz="1600" dirty="0">
              <a:effectLst/>
              <a:latin typeface="Times New Roman" panose="02020603050405020304" pitchFamily="18" charset="0"/>
              <a:ea typeface="MS Mincho" panose="02020609040205080304" pitchFamily="49" charset="-128"/>
            </a:endParaRPr>
          </a:p>
          <a:p>
            <a:pPr indent="457200" algn="just"/>
            <a:r>
              <a:rPr lang="sq-AL" sz="1600" i="1" dirty="0">
                <a:effectLst/>
                <a:latin typeface="Times New Roman" panose="02020603050405020304" pitchFamily="18" charset="0"/>
                <a:ea typeface="MS Mincho" panose="02020609040205080304" pitchFamily="49" charset="-128"/>
              </a:rPr>
              <a:t>3) A e kanë respektuar jurisprudencën “Dauti kundër Shqipërisë” të GJEDNJ-së ndryshimet e ligjit nr. 7703/1993 në vitin 2011 dhe, a e kanë shndërruar ndryshimet e ligjit për sigurimet shoqërore të vitit 2011 KMCAP Epror materialisht në një gjykatë me të gjitha elementet e nenit 6 të KEDNJ-së? </a:t>
            </a:r>
            <a:endParaRPr lang="en-AL" sz="1600" dirty="0">
              <a:effectLst/>
              <a:latin typeface="Times New Roman" panose="02020603050405020304" pitchFamily="18" charset="0"/>
              <a:ea typeface="MS Mincho" panose="02020609040205080304" pitchFamily="49" charset="-128"/>
            </a:endParaRPr>
          </a:p>
          <a:p>
            <a:pPr indent="457200" algn="just"/>
            <a:r>
              <a:rPr lang="sq-AL" sz="1600" i="1" dirty="0">
                <a:effectLst/>
                <a:latin typeface="Times New Roman" panose="02020603050405020304" pitchFamily="18" charset="0"/>
                <a:ea typeface="MS Mincho" panose="02020609040205080304" pitchFamily="49" charset="-128"/>
              </a:rPr>
              <a:t>4) A munden të krijohen organet quasi gjyqësore me ligj me shumicë të zakonshme, duke pasur parasysh rregullimin e nenit 81 të Kushtetutës? </a:t>
            </a:r>
            <a:endParaRPr lang="en-AL" sz="1600" dirty="0">
              <a:effectLst/>
              <a:latin typeface="Times New Roman" panose="02020603050405020304" pitchFamily="18" charset="0"/>
              <a:ea typeface="MS Mincho" panose="02020609040205080304" pitchFamily="49" charset="-128"/>
            </a:endParaRPr>
          </a:p>
          <a:p>
            <a:pPr indent="457200" algn="just"/>
            <a:r>
              <a:rPr lang="sq-AL" sz="1600" i="1" dirty="0">
                <a:effectLst/>
                <a:latin typeface="Times New Roman" panose="02020603050405020304" pitchFamily="18" charset="0"/>
                <a:ea typeface="MS Mincho" panose="02020609040205080304" pitchFamily="49" charset="-128"/>
              </a:rPr>
              <a:t>5) A mundet të rregullohet organizimi, funksionimi dhe procedurat e shqyrtimit të organeve quasi gjyqësore me ligje me shumicë të zakonshme apo me akte nënligjore normative?</a:t>
            </a:r>
            <a:endParaRPr lang="en-AL" sz="1600" dirty="0">
              <a:effectLst/>
              <a:latin typeface="Times New Roman" panose="02020603050405020304" pitchFamily="18" charset="0"/>
              <a:ea typeface="MS Mincho" panose="02020609040205080304" pitchFamily="49" charset="-128"/>
            </a:endParaRPr>
          </a:p>
          <a:p>
            <a:endParaRPr lang="en-AL" dirty="0"/>
          </a:p>
        </p:txBody>
      </p:sp>
      <p:sp>
        <p:nvSpPr>
          <p:cNvPr id="4" name="Slide Number Placeholder 3">
            <a:extLst>
              <a:ext uri="{FF2B5EF4-FFF2-40B4-BE49-F238E27FC236}">
                <a16:creationId xmlns:a16="http://schemas.microsoft.com/office/drawing/2014/main" id="{E7E4B02A-5AA8-E546-8513-A01E80BCAB33}"/>
              </a:ext>
            </a:extLst>
          </p:cNvPr>
          <p:cNvSpPr>
            <a:spLocks noGrp="1"/>
          </p:cNvSpPr>
          <p:nvPr>
            <p:ph type="sldNum" sz="quarter" idx="12"/>
          </p:nvPr>
        </p:nvSpPr>
        <p:spPr/>
        <p:txBody>
          <a:bodyPr/>
          <a:lstStyle/>
          <a:p>
            <a:pPr>
              <a:defRPr/>
            </a:pPr>
            <a:fld id="{CB2F0339-FD9B-4ABB-8AC8-20C08110CD90}" type="slidenum">
              <a:rPr lang="en-US" smtClean="0"/>
              <a:pPr>
                <a:defRPr/>
              </a:pPr>
              <a:t>15</a:t>
            </a:fld>
            <a:endParaRPr lang="en-US"/>
          </a:p>
        </p:txBody>
      </p:sp>
    </p:spTree>
    <p:extLst>
      <p:ext uri="{BB962C8B-B14F-4D97-AF65-F5344CB8AC3E}">
        <p14:creationId xmlns:p14="http://schemas.microsoft.com/office/powerpoint/2010/main" val="1397651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2AEF-5F15-3AA6-63F7-8092B74B95EA}"/>
              </a:ext>
            </a:extLst>
          </p:cNvPr>
          <p:cNvSpPr>
            <a:spLocks noGrp="1"/>
          </p:cNvSpPr>
          <p:nvPr>
            <p:ph type="title"/>
          </p:nvPr>
        </p:nvSpPr>
        <p:spPr>
          <a:xfrm>
            <a:off x="914400" y="228600"/>
            <a:ext cx="8029575" cy="1371600"/>
          </a:xfrm>
        </p:spPr>
        <p:txBody>
          <a:bodyPr/>
          <a:lstStyle/>
          <a:p>
            <a:pPr algn="ctr"/>
            <a:r>
              <a:rPr lang="sq-AL" sz="4400" dirty="0">
                <a:effectLst/>
                <a:latin typeface="Times New Roman" panose="02020603050405020304" pitchFamily="18" charset="0"/>
                <a:ea typeface="Times New Roman" panose="02020603050405020304" pitchFamily="18" charset="0"/>
              </a:rPr>
              <a:t>Sentenca e parë njësuese</a:t>
            </a:r>
            <a:br>
              <a:rPr lang="sq-AL" sz="4400" dirty="0">
                <a:effectLst/>
                <a:latin typeface="Times New Roman" panose="02020603050405020304" pitchFamily="18" charset="0"/>
                <a:ea typeface="Times New Roman" panose="02020603050405020304" pitchFamily="18" charset="0"/>
              </a:rPr>
            </a:br>
            <a:endParaRPr lang="en-AL" dirty="0"/>
          </a:p>
        </p:txBody>
      </p:sp>
      <p:sp>
        <p:nvSpPr>
          <p:cNvPr id="3" name="Content Placeholder 2">
            <a:extLst>
              <a:ext uri="{FF2B5EF4-FFF2-40B4-BE49-F238E27FC236}">
                <a16:creationId xmlns:a16="http://schemas.microsoft.com/office/drawing/2014/main" id="{D4E408BC-BA85-9121-39AA-BC2DBDF6849A}"/>
              </a:ext>
            </a:extLst>
          </p:cNvPr>
          <p:cNvSpPr>
            <a:spLocks noGrp="1"/>
          </p:cNvSpPr>
          <p:nvPr>
            <p:ph idx="1"/>
          </p:nvPr>
        </p:nvSpPr>
        <p:spPr>
          <a:xfrm>
            <a:off x="304800" y="2017713"/>
            <a:ext cx="8650288" cy="4114800"/>
          </a:xfrm>
        </p:spPr>
        <p:txBody>
          <a:bodyPr/>
          <a:lstStyle/>
          <a:p>
            <a:pPr indent="457200" algn="just"/>
            <a:endParaRPr lang="sq-AL" sz="1800" b="1" dirty="0">
              <a:solidFill>
                <a:srgbClr val="000000"/>
              </a:solidFill>
              <a:effectLst/>
              <a:latin typeface="Times New Roman" panose="02020603050405020304" pitchFamily="18" charset="0"/>
              <a:ea typeface="Times New Roman" panose="02020603050405020304" pitchFamily="18" charset="0"/>
            </a:endParaRPr>
          </a:p>
          <a:p>
            <a:pPr indent="457200" algn="just"/>
            <a:r>
              <a:rPr lang="sq-AL" sz="2000" b="1" dirty="0">
                <a:solidFill>
                  <a:srgbClr val="000000"/>
                </a:solidFill>
                <a:effectLst/>
                <a:latin typeface="Times New Roman" panose="02020603050405020304" pitchFamily="18" charset="0"/>
                <a:ea typeface="Times New Roman" panose="02020603050405020304" pitchFamily="18" charset="0"/>
              </a:rPr>
              <a:t>Ligji nr. 7703/1993, i ndryshuar në vitin 2011, </a:t>
            </a:r>
            <a:r>
              <a:rPr lang="sq-AL" sz="2000" b="1" dirty="0">
                <a:solidFill>
                  <a:srgbClr val="C00000"/>
                </a:solidFill>
                <a:effectLst/>
                <a:latin typeface="Times New Roman" panose="02020603050405020304" pitchFamily="18" charset="0"/>
                <a:ea typeface="Times New Roman" panose="02020603050405020304" pitchFamily="18" charset="0"/>
              </a:rPr>
              <a:t>nuk plotëson të gjitha standardet e vendosura nga GJEDNJ</a:t>
            </a:r>
            <a:r>
              <a:rPr lang="sq-AL" sz="2000" b="1" dirty="0">
                <a:solidFill>
                  <a:srgbClr val="000000"/>
                </a:solidFill>
                <a:effectLst/>
                <a:latin typeface="Times New Roman" panose="02020603050405020304" pitchFamily="18" charset="0"/>
                <a:ea typeface="Times New Roman" panose="02020603050405020304" pitchFamily="18" charset="0"/>
              </a:rPr>
              <a:t>, në çështjen “</a:t>
            </a:r>
            <a:r>
              <a:rPr lang="sq-AL" sz="2000" b="1" i="1" dirty="0">
                <a:solidFill>
                  <a:srgbClr val="000000"/>
                </a:solidFill>
                <a:effectLst/>
                <a:latin typeface="Times New Roman" panose="02020603050405020304" pitchFamily="18" charset="0"/>
                <a:ea typeface="Times New Roman" panose="02020603050405020304" pitchFamily="18" charset="0"/>
              </a:rPr>
              <a:t>Dauti kundër Shqipërisë</a:t>
            </a:r>
            <a:r>
              <a:rPr lang="sq-AL" sz="2000" b="1" dirty="0">
                <a:solidFill>
                  <a:srgbClr val="000000"/>
                </a:solidFill>
                <a:effectLst/>
                <a:latin typeface="Times New Roman" panose="02020603050405020304" pitchFamily="18" charset="0"/>
                <a:ea typeface="Times New Roman" panose="02020603050405020304" pitchFamily="18" charset="0"/>
              </a:rPr>
              <a:t>” dhe </a:t>
            </a:r>
            <a:r>
              <a:rPr lang="sq-AL" sz="2000" b="1" dirty="0">
                <a:solidFill>
                  <a:srgbClr val="0070C0"/>
                </a:solidFill>
                <a:effectLst/>
                <a:latin typeface="Times New Roman" panose="02020603050405020304" pitchFamily="18" charset="0"/>
                <a:ea typeface="Times New Roman" panose="02020603050405020304" pitchFamily="18" charset="0"/>
              </a:rPr>
              <a:t>standardet kushtetuese të gjykatës së caktuar me ligj</a:t>
            </a:r>
            <a:r>
              <a:rPr lang="sq-AL" sz="2000" b="1" dirty="0">
                <a:solidFill>
                  <a:srgbClr val="000000"/>
                </a:solidFill>
                <a:effectLst/>
                <a:latin typeface="Times New Roman" panose="02020603050405020304" pitchFamily="18" charset="0"/>
                <a:ea typeface="Times New Roman" panose="02020603050405020304" pitchFamily="18" charset="0"/>
              </a:rPr>
              <a:t>, mbi pavarësinë dhe patundshmërinë e anëtarëve të KMCAP Epror, sipas nenit 6 të KEDNJ-së dhe nenit 42 të Kushtetutës së Republikës së Shqipërisë. Për rrjedhojë, konkludohet se KMCAP Epror, sipas rregullimit që i ka bërë ky ligj, </a:t>
            </a:r>
            <a:r>
              <a:rPr lang="sq-AL" sz="2000" b="1" dirty="0">
                <a:solidFill>
                  <a:srgbClr val="7030A0"/>
                </a:solidFill>
                <a:effectLst/>
                <a:latin typeface="Times New Roman" panose="02020603050405020304" pitchFamily="18" charset="0"/>
                <a:ea typeface="Times New Roman" panose="02020603050405020304" pitchFamily="18" charset="0"/>
              </a:rPr>
              <a:t>nuk është formësuar si një organ </a:t>
            </a:r>
            <a:r>
              <a:rPr lang="sq-AL" sz="2000" b="1" i="1" dirty="0">
                <a:solidFill>
                  <a:srgbClr val="7030A0"/>
                </a:solidFill>
                <a:effectLst/>
                <a:latin typeface="Times New Roman" panose="02020603050405020304" pitchFamily="18" charset="0"/>
                <a:ea typeface="Times New Roman" panose="02020603050405020304" pitchFamily="18" charset="0"/>
              </a:rPr>
              <a:t>quazi</a:t>
            </a:r>
            <a:r>
              <a:rPr lang="sq-AL" sz="2000" b="1" dirty="0">
                <a:solidFill>
                  <a:srgbClr val="7030A0"/>
                </a:solidFill>
                <a:effectLst/>
                <a:latin typeface="Times New Roman" panose="02020603050405020304" pitchFamily="18" charset="0"/>
                <a:ea typeface="Times New Roman" panose="02020603050405020304" pitchFamily="18" charset="0"/>
              </a:rPr>
              <a:t> gjyqësor</a:t>
            </a:r>
            <a:r>
              <a:rPr lang="sq-AL" sz="2000" b="1" dirty="0">
                <a:solidFill>
                  <a:srgbClr val="000000"/>
                </a:solidFill>
                <a:effectLst/>
                <a:latin typeface="Times New Roman" panose="02020603050405020304" pitchFamily="18" charset="0"/>
                <a:ea typeface="Times New Roman" panose="02020603050405020304" pitchFamily="18" charset="0"/>
              </a:rPr>
              <a:t>. Përderisa nuk plotëson këtë kusht thelbësor, </a:t>
            </a:r>
            <a:r>
              <a:rPr lang="sq-AL" sz="2000" b="1" dirty="0">
                <a:solidFill>
                  <a:srgbClr val="000000"/>
                </a:solidFill>
                <a:effectLst/>
                <a:highlight>
                  <a:srgbClr val="FFFF00"/>
                </a:highlight>
                <a:latin typeface="Times New Roman" panose="02020603050405020304" pitchFamily="18" charset="0"/>
                <a:ea typeface="Times New Roman" panose="02020603050405020304" pitchFamily="18" charset="0"/>
              </a:rPr>
              <a:t>nuk mundet që paditë </a:t>
            </a:r>
            <a:r>
              <a:rPr lang="sq-AL" sz="2000" b="1" dirty="0">
                <a:solidFill>
                  <a:srgbClr val="000000"/>
                </a:solidFill>
                <a:effectLst/>
                <a:latin typeface="Times New Roman" panose="02020603050405020304" pitchFamily="18" charset="0"/>
                <a:ea typeface="Times New Roman" panose="02020603050405020304" pitchFamily="18" charset="0"/>
              </a:rPr>
              <a:t>kundër vendimeve të KMCAP Epror </a:t>
            </a:r>
            <a:r>
              <a:rPr lang="sq-AL" sz="2000" b="1" dirty="0">
                <a:solidFill>
                  <a:srgbClr val="C00000"/>
                </a:solidFill>
                <a:effectLst/>
                <a:latin typeface="Times New Roman" panose="02020603050405020304" pitchFamily="18" charset="0"/>
                <a:ea typeface="Times New Roman" panose="02020603050405020304" pitchFamily="18" charset="0"/>
              </a:rPr>
              <a:t>të mos i nënshtrohen kontrollit gjyqësor </a:t>
            </a:r>
            <a:r>
              <a:rPr lang="sq-AL" sz="2000" b="1" dirty="0">
                <a:solidFill>
                  <a:srgbClr val="000000"/>
                </a:solidFill>
                <a:effectLst/>
                <a:latin typeface="Times New Roman" panose="02020603050405020304" pitchFamily="18" charset="0"/>
                <a:ea typeface="Times New Roman" panose="02020603050405020304" pitchFamily="18" charset="0"/>
              </a:rPr>
              <a:t>dhe këto vendime nuk mund të përcaktohen nga ligji </a:t>
            </a:r>
            <a:r>
              <a:rPr lang="sq-AL" sz="2000" b="1" dirty="0">
                <a:solidFill>
                  <a:srgbClr val="C00000"/>
                </a:solidFill>
                <a:effectLst/>
                <a:latin typeface="Times New Roman" panose="02020603050405020304" pitchFamily="18" charset="0"/>
                <a:ea typeface="Times New Roman" panose="02020603050405020304" pitchFamily="18" charset="0"/>
              </a:rPr>
              <a:t>si akte administrative të pakundërshtueshme.</a:t>
            </a:r>
            <a:endParaRPr lang="en-AL" sz="2000" dirty="0">
              <a:solidFill>
                <a:srgbClr val="C00000"/>
              </a:solidFill>
              <a:effectLst/>
              <a:latin typeface="Times New Roman" panose="02020603050405020304" pitchFamily="18" charset="0"/>
              <a:ea typeface="Times New Roman" panose="02020603050405020304" pitchFamily="18" charset="0"/>
            </a:endParaRPr>
          </a:p>
          <a:p>
            <a:endParaRPr lang="en-AL" dirty="0"/>
          </a:p>
        </p:txBody>
      </p:sp>
      <p:sp>
        <p:nvSpPr>
          <p:cNvPr id="4" name="Slide Number Placeholder 3">
            <a:extLst>
              <a:ext uri="{FF2B5EF4-FFF2-40B4-BE49-F238E27FC236}">
                <a16:creationId xmlns:a16="http://schemas.microsoft.com/office/drawing/2014/main" id="{C67727FC-120D-B807-AAD2-B2A516DE22A9}"/>
              </a:ext>
            </a:extLst>
          </p:cNvPr>
          <p:cNvSpPr>
            <a:spLocks noGrp="1"/>
          </p:cNvSpPr>
          <p:nvPr>
            <p:ph type="sldNum" sz="quarter" idx="12"/>
          </p:nvPr>
        </p:nvSpPr>
        <p:spPr/>
        <p:txBody>
          <a:bodyPr/>
          <a:lstStyle/>
          <a:p>
            <a:pPr>
              <a:defRPr/>
            </a:pPr>
            <a:fld id="{CB2F0339-FD9B-4ABB-8AC8-20C08110CD90}" type="slidenum">
              <a:rPr lang="en-US" smtClean="0"/>
              <a:pPr>
                <a:defRPr/>
              </a:pPr>
              <a:t>16</a:t>
            </a:fld>
            <a:endParaRPr lang="en-US"/>
          </a:p>
        </p:txBody>
      </p:sp>
    </p:spTree>
    <p:extLst>
      <p:ext uri="{BB962C8B-B14F-4D97-AF65-F5344CB8AC3E}">
        <p14:creationId xmlns:p14="http://schemas.microsoft.com/office/powerpoint/2010/main" val="3752914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8845C-B303-7666-8A2F-BE3EEFD0921B}"/>
              </a:ext>
            </a:extLst>
          </p:cNvPr>
          <p:cNvSpPr>
            <a:spLocks noGrp="1"/>
          </p:cNvSpPr>
          <p:nvPr>
            <p:ph type="title"/>
          </p:nvPr>
        </p:nvSpPr>
        <p:spPr/>
        <p:txBody>
          <a:bodyPr/>
          <a:lstStyle/>
          <a:p>
            <a:pPr algn="ctr"/>
            <a:r>
              <a:rPr lang="sq-AL" sz="4400" dirty="0">
                <a:effectLst/>
                <a:latin typeface="Times New Roman" panose="02020603050405020304" pitchFamily="18" charset="0"/>
                <a:ea typeface="Times New Roman" panose="02020603050405020304" pitchFamily="18" charset="0"/>
              </a:rPr>
              <a:t>Sentenca e dytë njësuese</a:t>
            </a:r>
            <a:endParaRPr lang="en-AL" dirty="0"/>
          </a:p>
        </p:txBody>
      </p:sp>
      <p:sp>
        <p:nvSpPr>
          <p:cNvPr id="3" name="Content Placeholder 2">
            <a:extLst>
              <a:ext uri="{FF2B5EF4-FFF2-40B4-BE49-F238E27FC236}">
                <a16:creationId xmlns:a16="http://schemas.microsoft.com/office/drawing/2014/main" id="{F3BB6F26-D333-D5DD-94E5-64F385C85467}"/>
              </a:ext>
            </a:extLst>
          </p:cNvPr>
          <p:cNvSpPr>
            <a:spLocks noGrp="1"/>
          </p:cNvSpPr>
          <p:nvPr>
            <p:ph idx="1"/>
          </p:nvPr>
        </p:nvSpPr>
        <p:spPr>
          <a:xfrm>
            <a:off x="457200" y="2017713"/>
            <a:ext cx="8497888" cy="4114800"/>
          </a:xfrm>
        </p:spPr>
        <p:txBody>
          <a:bodyPr/>
          <a:lstStyle/>
          <a:p>
            <a:pPr algn="just"/>
            <a:endParaRPr lang="sq-AL" sz="2000" b="1" dirty="0">
              <a:effectLst/>
              <a:latin typeface="Times New Roman" panose="02020603050405020304" pitchFamily="18" charset="0"/>
              <a:ea typeface="MS Mincho" panose="02020609040205080304" pitchFamily="49" charset="-128"/>
            </a:endParaRPr>
          </a:p>
          <a:p>
            <a:pPr algn="just"/>
            <a:r>
              <a:rPr lang="sq-AL" sz="2000" b="1" dirty="0">
                <a:solidFill>
                  <a:srgbClr val="C00000"/>
                </a:solidFill>
                <a:effectLst/>
                <a:latin typeface="Times New Roman" panose="02020603050405020304" pitchFamily="18" charset="0"/>
                <a:ea typeface="MS Mincho" panose="02020609040205080304" pitchFamily="49" charset="-128"/>
              </a:rPr>
              <a:t>Neni 39/1, pika 3 i ligjit nr. 7703/1993</a:t>
            </a:r>
            <a:r>
              <a:rPr lang="sq-AL" sz="2000" b="1" dirty="0">
                <a:effectLst/>
                <a:latin typeface="Times New Roman" panose="02020603050405020304" pitchFamily="18" charset="0"/>
                <a:ea typeface="MS Mincho" panose="02020609040205080304" pitchFamily="49" charset="-128"/>
              </a:rPr>
              <a:t>, në pjesën ku parashikon se </a:t>
            </a:r>
            <a:r>
              <a:rPr lang="sq-AL" sz="2000" b="1" i="1" dirty="0">
                <a:effectLst/>
                <a:latin typeface="Times New Roman" panose="02020603050405020304" pitchFamily="18" charset="0"/>
                <a:ea typeface="MS Mincho" panose="02020609040205080304" pitchFamily="49" charset="-128"/>
              </a:rPr>
              <a:t>“...Vendimet e KMCAP Epror janë të formës së prerë</a:t>
            </a:r>
            <a:r>
              <a:rPr lang="sq-AL" sz="2000" b="1" dirty="0">
                <a:effectLst/>
                <a:latin typeface="Times New Roman" panose="02020603050405020304" pitchFamily="18" charset="0"/>
                <a:ea typeface="MS Mincho" panose="02020609040205080304" pitchFamily="49" charset="-128"/>
              </a:rPr>
              <a:t>”, vjen në kundërshtim me Vendimin e Gjykatës Europiane të të Drejtave të Njeriut në çështjen “</a:t>
            </a:r>
            <a:r>
              <a:rPr lang="sq-AL" sz="2000" b="1" i="1" dirty="0">
                <a:effectLst/>
                <a:latin typeface="Times New Roman" panose="02020603050405020304" pitchFamily="18" charset="0"/>
                <a:ea typeface="MS Mincho" panose="02020609040205080304" pitchFamily="49" charset="-128"/>
              </a:rPr>
              <a:t>Dauti kundër Shqipërisë</a:t>
            </a:r>
            <a:r>
              <a:rPr lang="sq-AL" sz="2000" b="1" dirty="0">
                <a:effectLst/>
                <a:latin typeface="Times New Roman" panose="02020603050405020304" pitchFamily="18" charset="0"/>
                <a:ea typeface="MS Mincho" panose="02020609040205080304" pitchFamily="49" charset="-128"/>
              </a:rPr>
              <a:t>”. Si rrjedhojë, </a:t>
            </a:r>
            <a:r>
              <a:rPr lang="sq-AL" sz="2000" b="1" dirty="0">
                <a:effectLst/>
                <a:highlight>
                  <a:srgbClr val="FFFF00"/>
                </a:highlight>
                <a:latin typeface="Times New Roman" panose="02020603050405020304" pitchFamily="18" charset="0"/>
                <a:ea typeface="MS Mincho" panose="02020609040205080304" pitchFamily="49" charset="-128"/>
              </a:rPr>
              <a:t>kjo dispozitë mbetet e pazbatueshme</a:t>
            </a:r>
            <a:r>
              <a:rPr lang="sq-AL" sz="2000" b="1" dirty="0">
                <a:effectLst/>
                <a:latin typeface="Times New Roman" panose="02020603050405020304" pitchFamily="18" charset="0"/>
                <a:ea typeface="MS Mincho" panose="02020609040205080304" pitchFamily="49" charset="-128"/>
              </a:rPr>
              <a:t>, për aq sa rregullimi ligjor për </a:t>
            </a:r>
            <a:r>
              <a:rPr lang="sq-AL" sz="2000" b="1" dirty="0">
                <a:solidFill>
                  <a:srgbClr val="FF0000"/>
                </a:solidFill>
                <a:effectLst/>
                <a:latin typeface="Times New Roman" panose="02020603050405020304" pitchFamily="18" charset="0"/>
                <a:ea typeface="MS Mincho" panose="02020609040205080304" pitchFamily="49" charset="-128"/>
              </a:rPr>
              <a:t>KMCAP nuk arrin të plotësojë kushtet e një organi </a:t>
            </a:r>
            <a:r>
              <a:rPr lang="sq-AL" sz="2000" b="1" i="1" dirty="0">
                <a:solidFill>
                  <a:srgbClr val="FF0000"/>
                </a:solidFill>
                <a:effectLst/>
                <a:latin typeface="Times New Roman" panose="02020603050405020304" pitchFamily="18" charset="0"/>
                <a:ea typeface="MS Mincho" panose="02020609040205080304" pitchFamily="49" charset="-128"/>
              </a:rPr>
              <a:t>quazi</a:t>
            </a:r>
            <a:r>
              <a:rPr lang="sq-AL" sz="2000" b="1" dirty="0">
                <a:solidFill>
                  <a:srgbClr val="FF0000"/>
                </a:solidFill>
                <a:effectLst/>
                <a:latin typeface="Times New Roman" panose="02020603050405020304" pitchFamily="18" charset="0"/>
                <a:ea typeface="MS Mincho" panose="02020609040205080304" pitchFamily="49" charset="-128"/>
              </a:rPr>
              <a:t> gjyqësor. </a:t>
            </a:r>
            <a:r>
              <a:rPr lang="sq-AL" sz="2000" b="1" dirty="0">
                <a:effectLst/>
                <a:latin typeface="Times New Roman" panose="02020603050405020304" pitchFamily="18" charset="0"/>
                <a:ea typeface="MS Mincho" panose="02020609040205080304" pitchFamily="49" charset="-128"/>
              </a:rPr>
              <a:t>Në rastet ku kundërshtohet një vendim i KMCAP Epror, sipas këtij ligji, </a:t>
            </a:r>
            <a:r>
              <a:rPr lang="sq-AL" sz="2000" b="1" dirty="0">
                <a:effectLst/>
                <a:highlight>
                  <a:srgbClr val="FFFF00"/>
                </a:highlight>
                <a:latin typeface="Times New Roman" panose="02020603050405020304" pitchFamily="18" charset="0"/>
                <a:ea typeface="MS Mincho" panose="02020609040205080304" pitchFamily="49" charset="-128"/>
              </a:rPr>
              <a:t>do të zbatohet drejtpërdrejtë ky vendim i GJEDNJ-së</a:t>
            </a:r>
            <a:r>
              <a:rPr lang="sq-AL" sz="2000" b="1" dirty="0">
                <a:effectLst/>
                <a:latin typeface="Times New Roman" panose="02020603050405020304" pitchFamily="18" charset="0"/>
                <a:ea typeface="MS Mincho" panose="02020609040205080304" pitchFamily="49" charset="-128"/>
              </a:rPr>
              <a:t>, dhe dispozitat kushtetuese dhe ligjore të përgjithshme që garantojnë kontrollin gjyqësor mbi aktin administrativ.</a:t>
            </a:r>
            <a:endParaRPr lang="en-AL" sz="2000" dirty="0">
              <a:effectLst/>
              <a:latin typeface="Times New Roman" panose="02020603050405020304" pitchFamily="18" charset="0"/>
              <a:ea typeface="MS Mincho" panose="02020609040205080304" pitchFamily="49" charset="-128"/>
            </a:endParaRPr>
          </a:p>
          <a:p>
            <a:endParaRPr lang="en-AL" dirty="0"/>
          </a:p>
        </p:txBody>
      </p:sp>
      <p:sp>
        <p:nvSpPr>
          <p:cNvPr id="4" name="Slide Number Placeholder 3">
            <a:extLst>
              <a:ext uri="{FF2B5EF4-FFF2-40B4-BE49-F238E27FC236}">
                <a16:creationId xmlns:a16="http://schemas.microsoft.com/office/drawing/2014/main" id="{79651312-F7EE-F1A3-A48D-5D84423C68F4}"/>
              </a:ext>
            </a:extLst>
          </p:cNvPr>
          <p:cNvSpPr>
            <a:spLocks noGrp="1"/>
          </p:cNvSpPr>
          <p:nvPr>
            <p:ph type="sldNum" sz="quarter" idx="12"/>
          </p:nvPr>
        </p:nvSpPr>
        <p:spPr/>
        <p:txBody>
          <a:bodyPr/>
          <a:lstStyle/>
          <a:p>
            <a:pPr>
              <a:defRPr/>
            </a:pPr>
            <a:fld id="{CB2F0339-FD9B-4ABB-8AC8-20C08110CD90}" type="slidenum">
              <a:rPr lang="en-US" smtClean="0"/>
              <a:pPr>
                <a:defRPr/>
              </a:pPr>
              <a:t>17</a:t>
            </a:fld>
            <a:endParaRPr lang="en-US"/>
          </a:p>
        </p:txBody>
      </p:sp>
    </p:spTree>
    <p:extLst>
      <p:ext uri="{BB962C8B-B14F-4D97-AF65-F5344CB8AC3E}">
        <p14:creationId xmlns:p14="http://schemas.microsoft.com/office/powerpoint/2010/main" val="2880473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96CC-A539-4680-9550-86B9258FFA7C}"/>
              </a:ext>
            </a:extLst>
          </p:cNvPr>
          <p:cNvSpPr>
            <a:spLocks noGrp="1"/>
          </p:cNvSpPr>
          <p:nvPr>
            <p:ph type="title"/>
          </p:nvPr>
        </p:nvSpPr>
        <p:spPr/>
        <p:txBody>
          <a:bodyPr/>
          <a:lstStyle/>
          <a:p>
            <a:pPr algn="ctr"/>
            <a:r>
              <a:rPr lang="en-US" sz="3200" b="1" dirty="0"/>
              <a:t>K</a:t>
            </a:r>
            <a:r>
              <a:rPr lang="sq-AL" sz="3200" b="1" dirty="0"/>
              <a:t>ontrolli i akti</a:t>
            </a:r>
            <a:r>
              <a:rPr lang="en-US" sz="3200" b="1" dirty="0"/>
              <a:t>t</a:t>
            </a:r>
            <a:r>
              <a:rPr lang="sq-AL" sz="3200" b="1" dirty="0"/>
              <a:t> nënligjor normativ</a:t>
            </a:r>
            <a:br>
              <a:rPr lang="en-US" sz="3200" b="1" dirty="0"/>
            </a:br>
            <a:endParaRPr lang="en-US" sz="3200" b="1" dirty="0"/>
          </a:p>
        </p:txBody>
      </p:sp>
      <p:sp>
        <p:nvSpPr>
          <p:cNvPr id="3" name="Content Placeholder 2">
            <a:extLst>
              <a:ext uri="{FF2B5EF4-FFF2-40B4-BE49-F238E27FC236}">
                <a16:creationId xmlns:a16="http://schemas.microsoft.com/office/drawing/2014/main" id="{4EF2EFAA-6DA4-4C15-8122-D581235BBAC7}"/>
              </a:ext>
            </a:extLst>
          </p:cNvPr>
          <p:cNvSpPr>
            <a:spLocks noGrp="1"/>
          </p:cNvSpPr>
          <p:nvPr>
            <p:ph idx="1"/>
          </p:nvPr>
        </p:nvSpPr>
        <p:spPr>
          <a:xfrm>
            <a:off x="304800" y="2017713"/>
            <a:ext cx="8650288" cy="4114800"/>
          </a:xfrm>
        </p:spPr>
        <p:txBody>
          <a:bodyPr/>
          <a:lstStyle/>
          <a:p>
            <a:pPr algn="ctr"/>
            <a:r>
              <a:rPr lang="en-US" altLang="en-US" dirty="0"/>
              <a:t>P</a:t>
            </a:r>
            <a:r>
              <a:rPr lang="sq-AL" altLang="en-US" dirty="0"/>
              <a:t>ë</a:t>
            </a:r>
            <a:r>
              <a:rPr lang="en-US" altLang="en-US" dirty="0" err="1"/>
              <a:t>rplasja</a:t>
            </a:r>
            <a:r>
              <a:rPr lang="en-US" altLang="en-US" dirty="0"/>
              <a:t> e </a:t>
            </a:r>
            <a:r>
              <a:rPr lang="en-US" altLang="en-US" dirty="0" err="1"/>
              <a:t>juridiksioneve</a:t>
            </a:r>
            <a:endParaRPr lang="en-US" altLang="en-US" dirty="0"/>
          </a:p>
          <a:p>
            <a:endParaRPr lang="en-US" altLang="en-US" dirty="0">
              <a:solidFill>
                <a:srgbClr val="0070C0"/>
              </a:solidFill>
            </a:endParaRPr>
          </a:p>
          <a:p>
            <a:r>
              <a:rPr lang="en-US" altLang="en-US" dirty="0" err="1">
                <a:solidFill>
                  <a:srgbClr val="0070C0"/>
                </a:solidFill>
              </a:rPr>
              <a:t>Akti</a:t>
            </a:r>
            <a:r>
              <a:rPr lang="en-US" altLang="en-US" dirty="0">
                <a:solidFill>
                  <a:srgbClr val="0070C0"/>
                </a:solidFill>
              </a:rPr>
              <a:t> </a:t>
            </a:r>
            <a:r>
              <a:rPr lang="en-US" altLang="en-US" dirty="0" err="1">
                <a:solidFill>
                  <a:srgbClr val="0070C0"/>
                </a:solidFill>
              </a:rPr>
              <a:t>administrativ</a:t>
            </a:r>
            <a:r>
              <a:rPr lang="en-US" altLang="en-US" dirty="0">
                <a:solidFill>
                  <a:srgbClr val="0070C0"/>
                </a:solidFill>
              </a:rPr>
              <a:t> individual </a:t>
            </a:r>
            <a:r>
              <a:rPr lang="en-US" altLang="en-US" dirty="0" err="1">
                <a:solidFill>
                  <a:srgbClr val="0070C0"/>
                </a:solidFill>
              </a:rPr>
              <a:t>dhe</a:t>
            </a:r>
            <a:r>
              <a:rPr lang="en-US" altLang="en-US" dirty="0">
                <a:solidFill>
                  <a:srgbClr val="0070C0"/>
                </a:solidFill>
              </a:rPr>
              <a:t> </a:t>
            </a:r>
            <a:r>
              <a:rPr lang="en-US" altLang="en-US" dirty="0" err="1">
                <a:solidFill>
                  <a:srgbClr val="0070C0"/>
                </a:solidFill>
              </a:rPr>
              <a:t>normativ</a:t>
            </a:r>
            <a:endParaRPr lang="en-US" altLang="en-US" dirty="0">
              <a:solidFill>
                <a:srgbClr val="0070C0"/>
              </a:solidFill>
            </a:endParaRPr>
          </a:p>
          <a:p>
            <a:endParaRPr lang="en-US" altLang="en-US" dirty="0"/>
          </a:p>
          <a:p>
            <a:pPr algn="ctr"/>
            <a:r>
              <a:rPr lang="en-US" altLang="en-US" dirty="0">
                <a:solidFill>
                  <a:srgbClr val="FF0000"/>
                </a:solidFill>
              </a:rPr>
              <a:t>P</a:t>
            </a:r>
            <a:r>
              <a:rPr lang="sq-AL" altLang="en-US" dirty="0">
                <a:solidFill>
                  <a:srgbClr val="FF0000"/>
                </a:solidFill>
              </a:rPr>
              <a:t>aligjshmëri</a:t>
            </a:r>
            <a:r>
              <a:rPr lang="en-US" altLang="en-US" dirty="0">
                <a:solidFill>
                  <a:srgbClr val="FF0000"/>
                </a:solidFill>
              </a:rPr>
              <a:t> apo </a:t>
            </a:r>
            <a:r>
              <a:rPr lang="sq-AL" altLang="en-US" dirty="0">
                <a:solidFill>
                  <a:srgbClr val="FF0000"/>
                </a:solidFill>
              </a:rPr>
              <a:t>pakushtetutshmëri</a:t>
            </a:r>
            <a:r>
              <a:rPr lang="en-US" altLang="en-US" dirty="0">
                <a:solidFill>
                  <a:srgbClr val="FF0000"/>
                </a:solidFill>
              </a:rPr>
              <a:t> ? </a:t>
            </a:r>
            <a:r>
              <a:rPr lang="sq-AL" altLang="en-US" dirty="0">
                <a:solidFill>
                  <a:srgbClr val="FF0000"/>
                </a:solidFill>
              </a:rPr>
              <a:t> </a:t>
            </a:r>
            <a:endParaRPr lang="en-US" alt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208F60AE-E9FE-47FA-9651-6CD79EF5842F}"/>
              </a:ext>
            </a:extLst>
          </p:cNvPr>
          <p:cNvSpPr>
            <a:spLocks noGrp="1"/>
          </p:cNvSpPr>
          <p:nvPr>
            <p:ph type="sldNum" sz="quarter" idx="12"/>
          </p:nvPr>
        </p:nvSpPr>
        <p:spPr/>
        <p:txBody>
          <a:bodyPr/>
          <a:lstStyle/>
          <a:p>
            <a:pPr>
              <a:defRPr/>
            </a:pPr>
            <a:fld id="{CB2F0339-FD9B-4ABB-8AC8-20C08110CD90}" type="slidenum">
              <a:rPr lang="en-US" smtClean="0"/>
              <a:pPr>
                <a:defRPr/>
              </a:pPr>
              <a:t>18</a:t>
            </a:fld>
            <a:endParaRPr lang="en-US"/>
          </a:p>
        </p:txBody>
      </p:sp>
    </p:spTree>
    <p:extLst>
      <p:ext uri="{BB962C8B-B14F-4D97-AF65-F5344CB8AC3E}">
        <p14:creationId xmlns:p14="http://schemas.microsoft.com/office/powerpoint/2010/main" val="3696974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C5D1-2C85-4E2B-BEB5-4F86502AAD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C6BC15F-BE94-417B-ACE1-DF78ADAC3006}"/>
              </a:ext>
            </a:extLst>
          </p:cNvPr>
          <p:cNvSpPr>
            <a:spLocks noGrp="1"/>
          </p:cNvSpPr>
          <p:nvPr>
            <p:ph idx="1"/>
          </p:nvPr>
        </p:nvSpPr>
        <p:spPr>
          <a:xfrm>
            <a:off x="196850" y="1865313"/>
            <a:ext cx="8794750" cy="4535487"/>
          </a:xfrm>
        </p:spPr>
        <p:txBody>
          <a:bodyPr/>
          <a:lstStyle/>
          <a:p>
            <a:endParaRPr lang="en-US" sz="2800" dirty="0"/>
          </a:p>
          <a:p>
            <a:r>
              <a:rPr lang="sq-AL" dirty="0"/>
              <a:t>Kolegji Zgjedhor, në analizë të evidentimit të shkeljes që iu bë Kushtetutës </a:t>
            </a:r>
            <a:r>
              <a:rPr lang="en-US" dirty="0"/>
              <a:t>(</a:t>
            </a:r>
            <a:r>
              <a:rPr lang="sq-AL" dirty="0"/>
              <a:t>parimi</a:t>
            </a:r>
            <a:r>
              <a:rPr lang="en-US" dirty="0"/>
              <a:t> </a:t>
            </a:r>
            <a:r>
              <a:rPr lang="en-US" dirty="0" err="1"/>
              <a:t>i</a:t>
            </a:r>
            <a:r>
              <a:rPr lang="sq-AL" dirty="0"/>
              <a:t> kushtetutshmërisë</a:t>
            </a:r>
            <a:r>
              <a:rPr lang="en-US" dirty="0"/>
              <a:t>)</a:t>
            </a:r>
            <a:r>
              <a:rPr lang="sq-AL" dirty="0"/>
              <a:t> konstatoi si absolutisht të pavlefshëm </a:t>
            </a:r>
            <a:r>
              <a:rPr lang="sq-AL" dirty="0">
                <a:solidFill>
                  <a:srgbClr val="0070C0"/>
                </a:solidFill>
              </a:rPr>
              <a:t>dekretin e Presidentit të Republikës </a:t>
            </a:r>
            <a:r>
              <a:rPr lang="sq-AL" dirty="0"/>
              <a:t>për anulimin e datës së zgjedhjeve vendore të datës 30 qershor 2019</a:t>
            </a:r>
            <a:r>
              <a:rPr lang="en-US" dirty="0"/>
              <a:t> </a:t>
            </a:r>
            <a:r>
              <a:rPr lang="en-US" dirty="0">
                <a:solidFill>
                  <a:srgbClr val="FF0000"/>
                </a:solidFill>
              </a:rPr>
              <a:t>(V</a:t>
            </a:r>
            <a:r>
              <a:rPr lang="sq-AL" dirty="0">
                <a:solidFill>
                  <a:srgbClr val="FF0000"/>
                </a:solidFill>
              </a:rPr>
              <a:t>endimi nr. 12, datë 24.06.2019</a:t>
            </a:r>
            <a:r>
              <a:rPr lang="en-US" dirty="0">
                <a:solidFill>
                  <a:srgbClr val="FF0000"/>
                </a:solidFill>
              </a:rPr>
              <a:t>)</a:t>
            </a:r>
          </a:p>
          <a:p>
            <a:endParaRPr lang="en-US" dirty="0"/>
          </a:p>
        </p:txBody>
      </p:sp>
      <p:sp>
        <p:nvSpPr>
          <p:cNvPr id="5" name="Slide Number Placeholder 4">
            <a:extLst>
              <a:ext uri="{FF2B5EF4-FFF2-40B4-BE49-F238E27FC236}">
                <a16:creationId xmlns:a16="http://schemas.microsoft.com/office/drawing/2014/main" id="{8C002DD9-3E72-43EF-A6A3-9DA54A9C96DC}"/>
              </a:ext>
            </a:extLst>
          </p:cNvPr>
          <p:cNvSpPr>
            <a:spLocks noGrp="1"/>
          </p:cNvSpPr>
          <p:nvPr>
            <p:ph type="sldNum" sz="quarter" idx="12"/>
          </p:nvPr>
        </p:nvSpPr>
        <p:spPr/>
        <p:txBody>
          <a:bodyPr/>
          <a:lstStyle/>
          <a:p>
            <a:pPr>
              <a:defRPr/>
            </a:pPr>
            <a:fld id="{CB2F0339-FD9B-4ABB-8AC8-20C08110CD90}" type="slidenum">
              <a:rPr lang="en-US" smtClean="0"/>
              <a:pPr>
                <a:defRPr/>
              </a:pPr>
              <a:t>19</a:t>
            </a:fld>
            <a:endParaRPr lang="en-US"/>
          </a:p>
        </p:txBody>
      </p:sp>
    </p:spTree>
    <p:extLst>
      <p:ext uri="{BB962C8B-B14F-4D97-AF65-F5344CB8AC3E}">
        <p14:creationId xmlns:p14="http://schemas.microsoft.com/office/powerpoint/2010/main" val="1214655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52471-1A67-47F4-A4B3-EBECCC84808E}"/>
              </a:ext>
            </a:extLst>
          </p:cNvPr>
          <p:cNvSpPr>
            <a:spLocks noGrp="1"/>
          </p:cNvSpPr>
          <p:nvPr>
            <p:ph type="title"/>
          </p:nvPr>
        </p:nvSpPr>
        <p:spPr>
          <a:xfrm>
            <a:off x="508001" y="533400"/>
            <a:ext cx="8102599" cy="1020452"/>
          </a:xfrm>
        </p:spPr>
        <p:txBody>
          <a:bodyPr/>
          <a:lstStyle/>
          <a:p>
            <a:pPr algn="ctr"/>
            <a:r>
              <a:rPr lang="en-US" sz="3200" dirty="0" err="1">
                <a:solidFill>
                  <a:srgbClr val="C00000"/>
                </a:solidFill>
              </a:rPr>
              <a:t>Vendim</a:t>
            </a:r>
            <a:r>
              <a:rPr lang="en-US" sz="3200" dirty="0">
                <a:solidFill>
                  <a:srgbClr val="C00000"/>
                </a:solidFill>
              </a:rPr>
              <a:t> </a:t>
            </a:r>
            <a:r>
              <a:rPr lang="en-US" sz="3200" dirty="0" err="1">
                <a:solidFill>
                  <a:srgbClr val="C00000"/>
                </a:solidFill>
              </a:rPr>
              <a:t>i</a:t>
            </a:r>
            <a:r>
              <a:rPr lang="en-US" sz="3200" dirty="0">
                <a:solidFill>
                  <a:srgbClr val="C00000"/>
                </a:solidFill>
              </a:rPr>
              <a:t> KQZ, </a:t>
            </a:r>
            <a:r>
              <a:rPr lang="en-US" sz="3200" dirty="0" err="1">
                <a:solidFill>
                  <a:srgbClr val="C00000"/>
                </a:solidFill>
              </a:rPr>
              <a:t>datë</a:t>
            </a:r>
            <a:r>
              <a:rPr lang="en-US" sz="3200" dirty="0">
                <a:solidFill>
                  <a:srgbClr val="C00000"/>
                </a:solidFill>
              </a:rPr>
              <a:t> 13.06.2019, </a:t>
            </a:r>
            <a:br>
              <a:rPr lang="en-US" sz="3200" dirty="0">
                <a:solidFill>
                  <a:srgbClr val="C00000"/>
                </a:solidFill>
              </a:rPr>
            </a:br>
            <a:r>
              <a:rPr lang="en-US" sz="3200" dirty="0" err="1">
                <a:solidFill>
                  <a:srgbClr val="C00000"/>
                </a:solidFill>
              </a:rPr>
              <a:t>për</a:t>
            </a:r>
            <a:r>
              <a:rPr lang="en-US" sz="3200" dirty="0">
                <a:solidFill>
                  <a:srgbClr val="C00000"/>
                </a:solidFill>
              </a:rPr>
              <a:t> </a:t>
            </a:r>
            <a:r>
              <a:rPr lang="en-US" sz="3200" dirty="0" err="1">
                <a:solidFill>
                  <a:srgbClr val="C00000"/>
                </a:solidFill>
              </a:rPr>
              <a:t>zgjedhjet</a:t>
            </a:r>
            <a:r>
              <a:rPr lang="en-US" sz="3200" dirty="0">
                <a:solidFill>
                  <a:srgbClr val="C00000"/>
                </a:solidFill>
              </a:rPr>
              <a:t> </a:t>
            </a:r>
            <a:r>
              <a:rPr lang="en-US" sz="3200" dirty="0" err="1">
                <a:solidFill>
                  <a:srgbClr val="C00000"/>
                </a:solidFill>
              </a:rPr>
              <a:t>vendore</a:t>
            </a:r>
            <a:endParaRPr lang="en-US" sz="3200" dirty="0">
              <a:solidFill>
                <a:srgbClr val="C00000"/>
              </a:solidFill>
            </a:endParaRPr>
          </a:p>
        </p:txBody>
      </p:sp>
      <p:sp>
        <p:nvSpPr>
          <p:cNvPr id="3" name="Content Placeholder 2">
            <a:extLst>
              <a:ext uri="{FF2B5EF4-FFF2-40B4-BE49-F238E27FC236}">
                <a16:creationId xmlns:a16="http://schemas.microsoft.com/office/drawing/2014/main" id="{03011D0F-7894-4A31-8439-5E54354270B4}"/>
              </a:ext>
            </a:extLst>
          </p:cNvPr>
          <p:cNvSpPr>
            <a:spLocks noGrp="1"/>
          </p:cNvSpPr>
          <p:nvPr>
            <p:ph idx="1"/>
          </p:nvPr>
        </p:nvSpPr>
        <p:spPr>
          <a:xfrm>
            <a:off x="228600" y="1905000"/>
            <a:ext cx="8534399" cy="4419600"/>
          </a:xfrm>
        </p:spPr>
        <p:txBody>
          <a:bodyPr>
            <a:normAutofit fontScale="25000" lnSpcReduction="20000"/>
          </a:bodyPr>
          <a:lstStyle/>
          <a:p>
            <a:endParaRPr lang="en-US" dirty="0"/>
          </a:p>
          <a:p>
            <a:r>
              <a:rPr lang="en-US" sz="8000" dirty="0"/>
              <a:t>KQZ, </a:t>
            </a:r>
            <a:r>
              <a:rPr lang="en-US" sz="8000" dirty="0" err="1"/>
              <a:t>i</a:t>
            </a:r>
            <a:r>
              <a:rPr lang="en-US" sz="8000" dirty="0"/>
              <a:t> </a:t>
            </a:r>
            <a:r>
              <a:rPr lang="en-US" sz="8000" dirty="0" err="1"/>
              <a:t>vetëdijshëm</a:t>
            </a:r>
            <a:r>
              <a:rPr lang="en-US" sz="8000" dirty="0"/>
              <a:t> se </a:t>
            </a:r>
            <a:r>
              <a:rPr lang="en-US" sz="8000" dirty="0" err="1"/>
              <a:t>nuk</a:t>
            </a:r>
            <a:r>
              <a:rPr lang="en-US" sz="8000" dirty="0"/>
              <a:t> </a:t>
            </a:r>
            <a:r>
              <a:rPr lang="en-US" sz="8000" dirty="0" err="1"/>
              <a:t>është</a:t>
            </a:r>
            <a:r>
              <a:rPr lang="en-US" sz="8000" dirty="0"/>
              <a:t> ai </a:t>
            </a:r>
            <a:r>
              <a:rPr lang="en-US" sz="8000" dirty="0" err="1"/>
              <a:t>organi</a:t>
            </a:r>
            <a:r>
              <a:rPr lang="en-US" sz="8000" dirty="0"/>
              <a:t> </a:t>
            </a:r>
            <a:r>
              <a:rPr lang="en-US" sz="8000" dirty="0" err="1"/>
              <a:t>publik</a:t>
            </a:r>
            <a:r>
              <a:rPr lang="en-US" sz="8000" dirty="0"/>
              <a:t> </a:t>
            </a:r>
            <a:r>
              <a:rPr lang="en-US" sz="8000" dirty="0" err="1"/>
              <a:t>që</a:t>
            </a:r>
            <a:r>
              <a:rPr lang="en-US" sz="8000" dirty="0"/>
              <a:t> </a:t>
            </a:r>
            <a:r>
              <a:rPr lang="en-US" sz="8000" dirty="0" err="1"/>
              <a:t>mund</a:t>
            </a:r>
            <a:r>
              <a:rPr lang="en-US" sz="8000" dirty="0"/>
              <a:t> </a:t>
            </a:r>
            <a:r>
              <a:rPr lang="en-US" sz="8000" u="sng" dirty="0" err="1">
                <a:solidFill>
                  <a:srgbClr val="0070C0"/>
                </a:solidFill>
              </a:rPr>
              <a:t>të</a:t>
            </a:r>
            <a:r>
              <a:rPr lang="en-US" sz="8000" u="sng" dirty="0">
                <a:solidFill>
                  <a:srgbClr val="0070C0"/>
                </a:solidFill>
              </a:rPr>
              <a:t> </a:t>
            </a:r>
            <a:r>
              <a:rPr lang="en-US" sz="8000" u="sng" dirty="0" err="1">
                <a:solidFill>
                  <a:srgbClr val="0070C0"/>
                </a:solidFill>
              </a:rPr>
              <a:t>shfuqizojë</a:t>
            </a:r>
            <a:r>
              <a:rPr lang="en-US" sz="8000" u="sng" dirty="0">
                <a:solidFill>
                  <a:srgbClr val="0070C0"/>
                </a:solidFill>
              </a:rPr>
              <a:t> </a:t>
            </a:r>
            <a:r>
              <a:rPr lang="en-US" sz="8000" dirty="0" err="1"/>
              <a:t>një</a:t>
            </a:r>
            <a:r>
              <a:rPr lang="en-US" sz="8000" dirty="0"/>
              <a:t> </a:t>
            </a:r>
            <a:r>
              <a:rPr lang="en-US" sz="8000" dirty="0" err="1"/>
              <a:t>akt</a:t>
            </a:r>
            <a:r>
              <a:rPr lang="en-US" sz="8000" dirty="0"/>
              <a:t> </a:t>
            </a:r>
            <a:r>
              <a:rPr lang="en-US" sz="8000" dirty="0" err="1"/>
              <a:t>administrativ</a:t>
            </a:r>
            <a:r>
              <a:rPr lang="en-US" sz="8000" dirty="0"/>
              <a:t> </a:t>
            </a:r>
            <a:r>
              <a:rPr lang="en-US" sz="8000" dirty="0" err="1"/>
              <a:t>të</a:t>
            </a:r>
            <a:r>
              <a:rPr lang="en-US" sz="8000" dirty="0"/>
              <a:t> </a:t>
            </a:r>
            <a:r>
              <a:rPr lang="en-US" sz="8000" dirty="0" err="1"/>
              <a:t>një</a:t>
            </a:r>
            <a:r>
              <a:rPr lang="en-US" sz="8000" dirty="0"/>
              <a:t> </a:t>
            </a:r>
            <a:r>
              <a:rPr lang="en-US" sz="8000" dirty="0" err="1"/>
              <a:t>organi</a:t>
            </a:r>
            <a:r>
              <a:rPr lang="en-US" sz="8000" dirty="0"/>
              <a:t> </a:t>
            </a:r>
            <a:r>
              <a:rPr lang="en-US" sz="8000" dirty="0" err="1"/>
              <a:t>tjetër</a:t>
            </a:r>
            <a:r>
              <a:rPr lang="en-US" sz="8000" dirty="0"/>
              <a:t> </a:t>
            </a:r>
            <a:r>
              <a:rPr lang="en-US" sz="8000" dirty="0" err="1"/>
              <a:t>publik</a:t>
            </a:r>
            <a:r>
              <a:rPr lang="en-US" sz="8000" dirty="0"/>
              <a:t>, por </a:t>
            </a:r>
            <a:r>
              <a:rPr lang="en-US" sz="8000" dirty="0" err="1"/>
              <a:t>në</a:t>
            </a:r>
            <a:r>
              <a:rPr lang="en-US" sz="8000" dirty="0"/>
              <a:t> </a:t>
            </a:r>
            <a:r>
              <a:rPr lang="en-US" sz="8000" dirty="0" err="1"/>
              <a:t>pozitën</a:t>
            </a:r>
            <a:r>
              <a:rPr lang="en-US" sz="8000" dirty="0"/>
              <a:t> e “</a:t>
            </a:r>
            <a:r>
              <a:rPr lang="en-US" sz="8000" dirty="0" err="1"/>
              <a:t>organit</a:t>
            </a:r>
            <a:r>
              <a:rPr lang="en-US" sz="8000" dirty="0"/>
              <a:t> </a:t>
            </a:r>
            <a:r>
              <a:rPr lang="en-US" sz="8000" dirty="0" err="1"/>
              <a:t>që</a:t>
            </a:r>
            <a:r>
              <a:rPr lang="en-US" sz="8000" dirty="0"/>
              <a:t> </a:t>
            </a:r>
            <a:r>
              <a:rPr lang="en-US" sz="8000" dirty="0" err="1"/>
              <a:t>është</a:t>
            </a:r>
            <a:r>
              <a:rPr lang="en-US" sz="8000" dirty="0"/>
              <a:t> </a:t>
            </a:r>
            <a:r>
              <a:rPr lang="en-US" sz="8000" dirty="0" err="1"/>
              <a:t>kompetent</a:t>
            </a:r>
            <a:r>
              <a:rPr lang="en-US" sz="8000" dirty="0"/>
              <a:t> </a:t>
            </a:r>
            <a:r>
              <a:rPr lang="en-US" sz="8000" dirty="0" err="1"/>
              <a:t>të</a:t>
            </a:r>
            <a:r>
              <a:rPr lang="en-US" sz="8000" dirty="0"/>
              <a:t> </a:t>
            </a:r>
            <a:r>
              <a:rPr lang="en-US" sz="8000" dirty="0" err="1"/>
              <a:t>shqyrtojë</a:t>
            </a:r>
            <a:r>
              <a:rPr lang="en-US" sz="8000" dirty="0"/>
              <a:t> </a:t>
            </a:r>
            <a:r>
              <a:rPr lang="en-US" sz="8000" dirty="0" err="1"/>
              <a:t>mjetet</a:t>
            </a:r>
            <a:r>
              <a:rPr lang="en-US" sz="8000" dirty="0"/>
              <a:t> </a:t>
            </a:r>
            <a:r>
              <a:rPr lang="en-US" sz="8000" dirty="0" err="1"/>
              <a:t>ligjore</a:t>
            </a:r>
            <a:r>
              <a:rPr lang="en-US" sz="8000" dirty="0"/>
              <a:t> administrative” (</a:t>
            </a:r>
            <a:r>
              <a:rPr lang="en-US" sz="8000" dirty="0" err="1"/>
              <a:t>ankimin</a:t>
            </a:r>
            <a:r>
              <a:rPr lang="en-US" sz="8000" dirty="0"/>
              <a:t> </a:t>
            </a:r>
            <a:r>
              <a:rPr lang="en-US" sz="8000" dirty="0" err="1"/>
              <a:t>administrativ</a:t>
            </a:r>
            <a:r>
              <a:rPr lang="en-US" sz="8000" dirty="0"/>
              <a:t>) </a:t>
            </a:r>
            <a:r>
              <a:rPr lang="en-US" sz="8000" dirty="0" err="1"/>
              <a:t>sipas</a:t>
            </a:r>
            <a:r>
              <a:rPr lang="en-US" sz="8000" dirty="0"/>
              <a:t> </a:t>
            </a:r>
            <a:r>
              <a:rPr lang="en-US" sz="8000" dirty="0" err="1"/>
              <a:t>pikës</a:t>
            </a:r>
            <a:r>
              <a:rPr lang="en-US" sz="8000" dirty="0"/>
              <a:t> 2 </a:t>
            </a:r>
            <a:r>
              <a:rPr lang="en-US" sz="8000" dirty="0" err="1"/>
              <a:t>të</a:t>
            </a:r>
            <a:r>
              <a:rPr lang="en-US" sz="8000" dirty="0"/>
              <a:t> </a:t>
            </a:r>
            <a:r>
              <a:rPr lang="en-US" sz="8000" dirty="0" err="1"/>
              <a:t>nenit</a:t>
            </a:r>
            <a:r>
              <a:rPr lang="en-US" sz="8000" dirty="0"/>
              <a:t> 110 </a:t>
            </a:r>
            <a:r>
              <a:rPr lang="en-US" sz="8000" dirty="0" err="1"/>
              <a:t>të</a:t>
            </a:r>
            <a:r>
              <a:rPr lang="en-US" sz="8000" dirty="0"/>
              <a:t> KPA, “</a:t>
            </a:r>
            <a:r>
              <a:rPr lang="en-US" sz="8000" b="1" dirty="0">
                <a:solidFill>
                  <a:srgbClr val="FF0000"/>
                </a:solidFill>
              </a:rPr>
              <a:t>ka </a:t>
            </a:r>
            <a:r>
              <a:rPr lang="en-US" sz="8000" b="1" dirty="0" err="1">
                <a:solidFill>
                  <a:srgbClr val="FF0000"/>
                </a:solidFill>
              </a:rPr>
              <a:t>detyrimin</a:t>
            </a:r>
            <a:r>
              <a:rPr lang="en-US" sz="8000" b="1" dirty="0">
                <a:solidFill>
                  <a:srgbClr val="FF0000"/>
                </a:solidFill>
              </a:rPr>
              <a:t> </a:t>
            </a:r>
            <a:r>
              <a:rPr lang="en-US" sz="8000" b="1" dirty="0" err="1">
                <a:solidFill>
                  <a:srgbClr val="FF0000"/>
                </a:solidFill>
              </a:rPr>
              <a:t>ligjor</a:t>
            </a:r>
            <a:r>
              <a:rPr lang="en-US" sz="8000" b="1" dirty="0">
                <a:solidFill>
                  <a:srgbClr val="FF0000"/>
                </a:solidFill>
              </a:rPr>
              <a:t> </a:t>
            </a:r>
            <a:r>
              <a:rPr lang="en-US" sz="8000" b="1" dirty="0" err="1">
                <a:solidFill>
                  <a:srgbClr val="FF0000"/>
                </a:solidFill>
              </a:rPr>
              <a:t>të</a:t>
            </a:r>
            <a:r>
              <a:rPr lang="en-US" sz="8000" b="1" dirty="0">
                <a:solidFill>
                  <a:srgbClr val="FF0000"/>
                </a:solidFill>
              </a:rPr>
              <a:t> </a:t>
            </a:r>
            <a:r>
              <a:rPr lang="en-US" sz="8000" b="1" dirty="0" err="1">
                <a:solidFill>
                  <a:srgbClr val="FF0000"/>
                </a:solidFill>
              </a:rPr>
              <a:t>konstatojë</a:t>
            </a:r>
            <a:r>
              <a:rPr lang="en-US" sz="8000" b="1" dirty="0">
                <a:solidFill>
                  <a:srgbClr val="FF0000"/>
                </a:solidFill>
              </a:rPr>
              <a:t> </a:t>
            </a:r>
            <a:r>
              <a:rPr lang="en-US" sz="8000" b="1" dirty="0" err="1">
                <a:solidFill>
                  <a:srgbClr val="FF0000"/>
                </a:solidFill>
              </a:rPr>
              <a:t>pavlefshmërinë</a:t>
            </a:r>
            <a:r>
              <a:rPr lang="en-US" sz="8000" b="1" dirty="0">
                <a:solidFill>
                  <a:srgbClr val="FF0000"/>
                </a:solidFill>
              </a:rPr>
              <a:t> absolute</a:t>
            </a:r>
            <a:r>
              <a:rPr lang="en-US" sz="8000" dirty="0">
                <a:solidFill>
                  <a:srgbClr val="FF0000"/>
                </a:solidFill>
              </a:rPr>
              <a:t> </a:t>
            </a:r>
            <a:r>
              <a:rPr lang="en-US" sz="8000" dirty="0" err="1"/>
              <a:t>të</a:t>
            </a:r>
            <a:r>
              <a:rPr lang="en-US" sz="8000" dirty="0"/>
              <a:t> </a:t>
            </a:r>
            <a:r>
              <a:rPr lang="en-US" sz="8000" dirty="0" err="1"/>
              <a:t>aktit</a:t>
            </a:r>
            <a:r>
              <a:rPr lang="en-US" sz="8000" dirty="0"/>
              <a:t> </a:t>
            </a:r>
            <a:r>
              <a:rPr lang="en-US" sz="8000" dirty="0" err="1"/>
              <a:t>administrativ</a:t>
            </a:r>
            <a:r>
              <a:rPr lang="en-US" sz="8000" dirty="0"/>
              <a:t>” </a:t>
            </a:r>
            <a:r>
              <a:rPr lang="en-US" sz="8000" dirty="0" err="1"/>
              <a:t>Dekretit</a:t>
            </a:r>
            <a:r>
              <a:rPr lang="en-US" sz="8000" dirty="0"/>
              <a:t> nr.11199, </a:t>
            </a:r>
            <a:r>
              <a:rPr lang="en-US" sz="8000" dirty="0" err="1"/>
              <a:t>datë</a:t>
            </a:r>
            <a:r>
              <a:rPr lang="en-US" sz="8000" dirty="0"/>
              <a:t> 10.06.2019 </a:t>
            </a:r>
            <a:r>
              <a:rPr lang="en-US" sz="8000" dirty="0" err="1"/>
              <a:t>të</a:t>
            </a:r>
            <a:r>
              <a:rPr lang="en-US" sz="8000" dirty="0"/>
              <a:t> </a:t>
            </a:r>
            <a:r>
              <a:rPr lang="en-US" sz="8000" dirty="0" err="1"/>
              <a:t>Presidentit</a:t>
            </a:r>
            <a:r>
              <a:rPr lang="en-US" sz="8000" dirty="0"/>
              <a:t> </a:t>
            </a:r>
            <a:r>
              <a:rPr lang="en-US" sz="8000" dirty="0" err="1"/>
              <a:t>të</a:t>
            </a:r>
            <a:r>
              <a:rPr lang="en-US" sz="8000" dirty="0"/>
              <a:t> </a:t>
            </a:r>
            <a:r>
              <a:rPr lang="en-US" sz="8000" dirty="0" err="1"/>
              <a:t>Republikës</a:t>
            </a:r>
            <a:r>
              <a:rPr lang="en-US" sz="8000" dirty="0"/>
              <a:t> (</a:t>
            </a:r>
            <a:r>
              <a:rPr lang="en-US" sz="8000" dirty="0" err="1"/>
              <a:t>sipas</a:t>
            </a:r>
            <a:r>
              <a:rPr lang="en-US" sz="8000" dirty="0"/>
              <a:t> </a:t>
            </a:r>
            <a:r>
              <a:rPr lang="en-US" sz="8000" dirty="0" err="1"/>
              <a:t>detyrimit</a:t>
            </a:r>
            <a:r>
              <a:rPr lang="en-US" sz="8000" dirty="0"/>
              <a:t> </a:t>
            </a:r>
            <a:r>
              <a:rPr lang="en-US" sz="8000" dirty="0" err="1"/>
              <a:t>që</a:t>
            </a:r>
            <a:r>
              <a:rPr lang="en-US" sz="8000" dirty="0"/>
              <a:t> </a:t>
            </a:r>
            <a:r>
              <a:rPr lang="en-US" sz="8000" dirty="0" err="1"/>
              <a:t>parashikon</a:t>
            </a:r>
            <a:r>
              <a:rPr lang="en-US" sz="8000" dirty="0"/>
              <a:t> </a:t>
            </a:r>
            <a:r>
              <a:rPr lang="en-US" sz="8000" dirty="0" err="1"/>
              <a:t>neni</a:t>
            </a:r>
            <a:r>
              <a:rPr lang="en-US" sz="8000" dirty="0"/>
              <a:t> 111 </a:t>
            </a:r>
            <a:r>
              <a:rPr lang="en-US" sz="8000" dirty="0" err="1"/>
              <a:t>i</a:t>
            </a:r>
            <a:r>
              <a:rPr lang="en-US" sz="8000" dirty="0"/>
              <a:t> KPA). </a:t>
            </a:r>
          </a:p>
          <a:p>
            <a:endParaRPr lang="en-US" sz="8000" dirty="0"/>
          </a:p>
          <a:p>
            <a:r>
              <a:rPr lang="en-US" sz="8000" dirty="0"/>
              <a:t>KQZ e </a:t>
            </a:r>
            <a:r>
              <a:rPr lang="en-US" sz="8000" dirty="0" err="1"/>
              <a:t>konsideron</a:t>
            </a:r>
            <a:r>
              <a:rPr lang="en-US" sz="8000" dirty="0"/>
              <a:t> </a:t>
            </a:r>
            <a:r>
              <a:rPr lang="en-US" sz="8000" dirty="0" err="1"/>
              <a:t>këtë</a:t>
            </a:r>
            <a:r>
              <a:rPr lang="en-US" sz="8000" dirty="0"/>
              <a:t> </a:t>
            </a:r>
            <a:r>
              <a:rPr lang="en-US" sz="8000" dirty="0" err="1"/>
              <a:t>dekret</a:t>
            </a:r>
            <a:r>
              <a:rPr lang="en-US" sz="8000" dirty="0"/>
              <a:t> </a:t>
            </a:r>
            <a:r>
              <a:rPr lang="en-US" sz="8000" dirty="0" err="1"/>
              <a:t>sikur</a:t>
            </a:r>
            <a:r>
              <a:rPr lang="en-US" sz="8000" dirty="0"/>
              <a:t> </a:t>
            </a:r>
            <a:r>
              <a:rPr lang="en-US" sz="8000" dirty="0" err="1"/>
              <a:t>nuk</a:t>
            </a:r>
            <a:r>
              <a:rPr lang="en-US" sz="8000" dirty="0"/>
              <a:t> </a:t>
            </a:r>
            <a:r>
              <a:rPr lang="en-US" sz="8000" dirty="0" err="1"/>
              <a:t>ekziston</a:t>
            </a:r>
            <a:r>
              <a:rPr lang="en-US" sz="8000" dirty="0"/>
              <a:t>. </a:t>
            </a:r>
            <a:r>
              <a:rPr lang="en-US" sz="8000" dirty="0" err="1"/>
              <a:t>Në</a:t>
            </a:r>
            <a:r>
              <a:rPr lang="en-US" sz="8000" dirty="0"/>
              <a:t> </a:t>
            </a:r>
            <a:r>
              <a:rPr lang="en-US" sz="8000" dirty="0" err="1"/>
              <a:t>mbështetje</a:t>
            </a:r>
            <a:r>
              <a:rPr lang="en-US" sz="8000" dirty="0"/>
              <a:t> </a:t>
            </a:r>
            <a:r>
              <a:rPr lang="en-US" sz="8000" dirty="0" err="1"/>
              <a:t>të</a:t>
            </a:r>
            <a:r>
              <a:rPr lang="en-US" sz="8000" dirty="0"/>
              <a:t> </a:t>
            </a:r>
            <a:r>
              <a:rPr lang="en-US" sz="8000" dirty="0" err="1"/>
              <a:t>parashikimeve</a:t>
            </a:r>
            <a:r>
              <a:rPr lang="en-US" sz="8000" dirty="0"/>
              <a:t> </a:t>
            </a:r>
            <a:r>
              <a:rPr lang="en-US" sz="8000" dirty="0" err="1"/>
              <a:t>të</a:t>
            </a:r>
            <a:r>
              <a:rPr lang="en-US" sz="8000" dirty="0"/>
              <a:t> </a:t>
            </a:r>
            <a:r>
              <a:rPr lang="en-US" sz="8000" dirty="0" err="1"/>
              <a:t>neneve</a:t>
            </a:r>
            <a:r>
              <a:rPr lang="en-US" sz="8000" dirty="0"/>
              <a:t> 110 </a:t>
            </a:r>
            <a:r>
              <a:rPr lang="en-US" sz="8000" dirty="0" err="1"/>
              <a:t>dhe</a:t>
            </a:r>
            <a:r>
              <a:rPr lang="en-US" sz="8000" dirty="0"/>
              <a:t> 111 </a:t>
            </a:r>
            <a:r>
              <a:rPr lang="en-US" sz="8000" dirty="0" err="1"/>
              <a:t>të</a:t>
            </a:r>
            <a:r>
              <a:rPr lang="en-US" sz="8000" dirty="0"/>
              <a:t> KPA, KQZ, duke </a:t>
            </a:r>
            <a:r>
              <a:rPr lang="en-US" sz="8000" dirty="0" err="1"/>
              <a:t>qenë</a:t>
            </a:r>
            <a:r>
              <a:rPr lang="en-US" sz="8000" dirty="0"/>
              <a:t> </a:t>
            </a:r>
            <a:r>
              <a:rPr lang="en-US" sz="8000" dirty="0" err="1"/>
              <a:t>organi</a:t>
            </a:r>
            <a:r>
              <a:rPr lang="en-US" sz="8000" dirty="0"/>
              <a:t> </a:t>
            </a:r>
            <a:r>
              <a:rPr lang="en-US" sz="8000" dirty="0" err="1"/>
              <a:t>më</a:t>
            </a:r>
            <a:r>
              <a:rPr lang="en-US" sz="8000" dirty="0"/>
              <a:t> </a:t>
            </a:r>
            <a:r>
              <a:rPr lang="en-US" sz="8000" dirty="0" err="1"/>
              <a:t>i</a:t>
            </a:r>
            <a:r>
              <a:rPr lang="en-US" sz="8000" dirty="0"/>
              <a:t> </a:t>
            </a:r>
            <a:r>
              <a:rPr lang="en-US" sz="8000" dirty="0" err="1"/>
              <a:t>lartë</a:t>
            </a:r>
            <a:r>
              <a:rPr lang="en-US" sz="8000" dirty="0"/>
              <a:t> </a:t>
            </a:r>
            <a:r>
              <a:rPr lang="en-US" sz="8000" dirty="0" err="1"/>
              <a:t>shtetëror</a:t>
            </a:r>
            <a:r>
              <a:rPr lang="en-US" sz="8000" dirty="0"/>
              <a:t> </a:t>
            </a:r>
            <a:r>
              <a:rPr lang="en-US" sz="8000" dirty="0" err="1"/>
              <a:t>i</a:t>
            </a:r>
            <a:r>
              <a:rPr lang="en-US" sz="8000" dirty="0"/>
              <a:t> </a:t>
            </a:r>
            <a:r>
              <a:rPr lang="en-US" sz="8000" dirty="0" err="1"/>
              <a:t>përhershëm</a:t>
            </a:r>
            <a:r>
              <a:rPr lang="en-US" sz="8000" dirty="0"/>
              <a:t> </a:t>
            </a:r>
            <a:r>
              <a:rPr lang="en-US" sz="8000" dirty="0" err="1"/>
              <a:t>i</a:t>
            </a:r>
            <a:r>
              <a:rPr lang="en-US" sz="8000" dirty="0"/>
              <a:t> </a:t>
            </a:r>
            <a:r>
              <a:rPr lang="en-US" sz="8000" dirty="0" err="1"/>
              <a:t>ngarkuar</a:t>
            </a:r>
            <a:r>
              <a:rPr lang="en-US" sz="8000" dirty="0"/>
              <a:t> </a:t>
            </a:r>
            <a:r>
              <a:rPr lang="en-US" sz="8000" dirty="0" err="1"/>
              <a:t>për</a:t>
            </a:r>
            <a:r>
              <a:rPr lang="en-US" sz="8000" dirty="0"/>
              <a:t> </a:t>
            </a:r>
            <a:r>
              <a:rPr lang="en-US" sz="8000" dirty="0" err="1"/>
              <a:t>administrimin</a:t>
            </a:r>
            <a:r>
              <a:rPr lang="en-US" sz="8000" dirty="0"/>
              <a:t> e </a:t>
            </a:r>
            <a:r>
              <a:rPr lang="en-US" sz="8000" dirty="0" err="1"/>
              <a:t>zgjedhjeve</a:t>
            </a:r>
            <a:r>
              <a:rPr lang="en-US" sz="8000" dirty="0"/>
              <a:t> </a:t>
            </a:r>
            <a:r>
              <a:rPr lang="en-US" sz="8000" dirty="0" err="1"/>
              <a:t>në</a:t>
            </a:r>
            <a:r>
              <a:rPr lang="en-US" sz="8000" dirty="0"/>
              <a:t> </a:t>
            </a:r>
            <a:r>
              <a:rPr lang="en-US" sz="8000" dirty="0" err="1"/>
              <a:t>përputhje</a:t>
            </a:r>
            <a:r>
              <a:rPr lang="en-US" sz="8000" dirty="0"/>
              <a:t> me </a:t>
            </a:r>
            <a:r>
              <a:rPr lang="en-US" sz="8000" dirty="0" err="1"/>
              <a:t>rregullat</a:t>
            </a:r>
            <a:r>
              <a:rPr lang="en-US" sz="8000" dirty="0"/>
              <a:t> e </a:t>
            </a:r>
            <a:r>
              <a:rPr lang="en-US" sz="8000" dirty="0" err="1"/>
              <a:t>caktuara</a:t>
            </a:r>
            <a:r>
              <a:rPr lang="en-US" sz="8000" dirty="0"/>
              <a:t> </a:t>
            </a:r>
            <a:r>
              <a:rPr lang="en-US" sz="8000" dirty="0" err="1"/>
              <a:t>në</a:t>
            </a:r>
            <a:r>
              <a:rPr lang="en-US" sz="8000" dirty="0"/>
              <a:t> </a:t>
            </a:r>
            <a:r>
              <a:rPr lang="en-US" sz="8000" dirty="0" err="1"/>
              <a:t>Kodin</a:t>
            </a:r>
            <a:r>
              <a:rPr lang="en-US" sz="8000" dirty="0"/>
              <a:t> </a:t>
            </a:r>
            <a:r>
              <a:rPr lang="en-US" sz="8000" dirty="0" err="1"/>
              <a:t>Zgjedhor</a:t>
            </a:r>
            <a:r>
              <a:rPr lang="en-US" sz="8000" dirty="0"/>
              <a:t> </a:t>
            </a:r>
            <a:r>
              <a:rPr lang="en-US" sz="8000" dirty="0" err="1"/>
              <a:t>në</a:t>
            </a:r>
            <a:r>
              <a:rPr lang="en-US" sz="8000" dirty="0"/>
              <a:t> RSH, duke u </a:t>
            </a:r>
            <a:r>
              <a:rPr lang="en-US" sz="8000" dirty="0" err="1"/>
              <a:t>njohur</a:t>
            </a:r>
            <a:r>
              <a:rPr lang="en-US" sz="8000" dirty="0"/>
              <a:t> </a:t>
            </a:r>
            <a:r>
              <a:rPr lang="en-US" sz="8000" dirty="0" err="1"/>
              <a:t>edhe</a:t>
            </a:r>
            <a:r>
              <a:rPr lang="en-US" sz="8000" dirty="0"/>
              <a:t> me </a:t>
            </a:r>
            <a:r>
              <a:rPr lang="en-US" sz="8000" dirty="0" err="1"/>
              <a:t>aktin</a:t>
            </a:r>
            <a:r>
              <a:rPr lang="en-US" sz="8000" dirty="0"/>
              <a:t> </a:t>
            </a:r>
            <a:r>
              <a:rPr lang="en-US" sz="8000" dirty="0" err="1"/>
              <a:t>në</a:t>
            </a:r>
            <a:r>
              <a:rPr lang="en-US" sz="8000" dirty="0"/>
              <a:t> </a:t>
            </a:r>
            <a:r>
              <a:rPr lang="en-US" sz="8000" dirty="0" err="1"/>
              <a:t>fjalë</a:t>
            </a:r>
            <a:r>
              <a:rPr lang="en-US" sz="8000" dirty="0"/>
              <a:t>, </a:t>
            </a:r>
            <a:r>
              <a:rPr lang="en-US" sz="8000" b="1" dirty="0">
                <a:solidFill>
                  <a:srgbClr val="FF0000"/>
                </a:solidFill>
              </a:rPr>
              <a:t>e </a:t>
            </a:r>
            <a:r>
              <a:rPr lang="en-US" sz="8000" b="1" dirty="0" err="1">
                <a:solidFill>
                  <a:srgbClr val="FF0000"/>
                </a:solidFill>
              </a:rPr>
              <a:t>konstaton</a:t>
            </a:r>
            <a:r>
              <a:rPr lang="en-US" sz="8000" b="1" dirty="0">
                <a:solidFill>
                  <a:srgbClr val="FF0000"/>
                </a:solidFill>
              </a:rPr>
              <a:t> </a:t>
            </a:r>
            <a:r>
              <a:rPr lang="en-US" sz="8000" b="1" dirty="0" err="1">
                <a:solidFill>
                  <a:srgbClr val="FF0000"/>
                </a:solidFill>
              </a:rPr>
              <a:t>atë</a:t>
            </a:r>
            <a:r>
              <a:rPr lang="en-US" sz="8000" b="1" dirty="0">
                <a:solidFill>
                  <a:srgbClr val="FF0000"/>
                </a:solidFill>
              </a:rPr>
              <a:t> </a:t>
            </a:r>
            <a:r>
              <a:rPr lang="en-US" sz="8000" b="1" dirty="0" err="1">
                <a:solidFill>
                  <a:srgbClr val="FF0000"/>
                </a:solidFill>
              </a:rPr>
              <a:t>si</a:t>
            </a:r>
            <a:r>
              <a:rPr lang="en-US" sz="8000" b="1" dirty="0">
                <a:solidFill>
                  <a:srgbClr val="FF0000"/>
                </a:solidFill>
              </a:rPr>
              <a:t> </a:t>
            </a:r>
            <a:r>
              <a:rPr lang="en-US" sz="8000" b="1" dirty="0" err="1">
                <a:solidFill>
                  <a:srgbClr val="FF0000"/>
                </a:solidFill>
              </a:rPr>
              <a:t>absolutisht</a:t>
            </a:r>
            <a:r>
              <a:rPr lang="en-US" sz="8000" b="1" dirty="0">
                <a:solidFill>
                  <a:srgbClr val="FF0000"/>
                </a:solidFill>
              </a:rPr>
              <a:t> </a:t>
            </a:r>
            <a:r>
              <a:rPr lang="en-US" sz="8000" b="1" dirty="0" err="1">
                <a:solidFill>
                  <a:srgbClr val="FF0000"/>
                </a:solidFill>
              </a:rPr>
              <a:t>të</a:t>
            </a:r>
            <a:r>
              <a:rPr lang="en-US" sz="8000" b="1" dirty="0">
                <a:solidFill>
                  <a:srgbClr val="FF0000"/>
                </a:solidFill>
              </a:rPr>
              <a:t> </a:t>
            </a:r>
            <a:r>
              <a:rPr lang="en-US" sz="8000" b="1" dirty="0" err="1">
                <a:solidFill>
                  <a:srgbClr val="FF0000"/>
                </a:solidFill>
              </a:rPr>
              <a:t>pavlefshëm</a:t>
            </a:r>
            <a:r>
              <a:rPr lang="en-US" sz="8000" b="1" dirty="0">
                <a:solidFill>
                  <a:srgbClr val="FF0000"/>
                </a:solidFill>
              </a:rPr>
              <a:t>,</a:t>
            </a:r>
            <a:r>
              <a:rPr lang="en-US" sz="8000" b="1" dirty="0"/>
              <a:t> </a:t>
            </a:r>
            <a:r>
              <a:rPr lang="en-US" sz="8000" dirty="0" err="1"/>
              <a:t>nul</a:t>
            </a:r>
            <a:r>
              <a:rPr lang="en-US" sz="8000" dirty="0"/>
              <a:t>, </a:t>
            </a:r>
            <a:r>
              <a:rPr lang="en-US" sz="8000" dirty="0" err="1"/>
              <a:t>sikur</a:t>
            </a:r>
            <a:r>
              <a:rPr lang="en-US" sz="8000" dirty="0"/>
              <a:t> </a:t>
            </a:r>
            <a:r>
              <a:rPr lang="en-US" sz="8000" dirty="0" err="1"/>
              <a:t>nuk</a:t>
            </a:r>
            <a:r>
              <a:rPr lang="en-US" sz="8000" dirty="0"/>
              <a:t> </a:t>
            </a:r>
            <a:r>
              <a:rPr lang="en-US" sz="8000" dirty="0" err="1"/>
              <a:t>ekziston</a:t>
            </a:r>
            <a:r>
              <a:rPr lang="en-US" sz="8000" dirty="0"/>
              <a:t> </a:t>
            </a:r>
            <a:r>
              <a:rPr lang="en-US" sz="8000" dirty="0" err="1"/>
              <a:t>dhe</a:t>
            </a:r>
            <a:r>
              <a:rPr lang="en-US" sz="8000" dirty="0"/>
              <a:t> </a:t>
            </a:r>
            <a:r>
              <a:rPr lang="en-US" sz="8000" dirty="0" err="1"/>
              <a:t>vijon</a:t>
            </a:r>
            <a:r>
              <a:rPr lang="en-US" sz="8000" dirty="0"/>
              <a:t> </a:t>
            </a:r>
            <a:r>
              <a:rPr lang="en-US" sz="8000" dirty="0" err="1"/>
              <a:t>punën</a:t>
            </a:r>
            <a:r>
              <a:rPr lang="en-US" sz="8000" dirty="0"/>
              <a:t> </a:t>
            </a:r>
            <a:r>
              <a:rPr lang="en-US" sz="8000" dirty="0" err="1"/>
              <a:t>për</a:t>
            </a:r>
            <a:r>
              <a:rPr lang="en-US" sz="8000" dirty="0"/>
              <a:t> </a:t>
            </a:r>
            <a:r>
              <a:rPr lang="en-US" sz="8000" dirty="0" err="1"/>
              <a:t>realizimin</a:t>
            </a:r>
            <a:r>
              <a:rPr lang="en-US" sz="8000" dirty="0"/>
              <a:t> me </a:t>
            </a:r>
            <a:r>
              <a:rPr lang="en-US" sz="8000" dirty="0" err="1"/>
              <a:t>sukses</a:t>
            </a:r>
            <a:r>
              <a:rPr lang="en-US" sz="8000" dirty="0"/>
              <a:t> </a:t>
            </a:r>
            <a:r>
              <a:rPr lang="en-US" sz="8000" dirty="0" err="1"/>
              <a:t>të</a:t>
            </a:r>
            <a:r>
              <a:rPr lang="en-US" sz="8000" dirty="0"/>
              <a:t> </a:t>
            </a:r>
            <a:r>
              <a:rPr lang="en-US" sz="8000" dirty="0" err="1"/>
              <a:t>procesit</a:t>
            </a:r>
            <a:r>
              <a:rPr lang="en-US" sz="8000" dirty="0"/>
              <a:t> </a:t>
            </a:r>
            <a:r>
              <a:rPr lang="en-US" sz="8000" dirty="0" err="1"/>
              <a:t>zgjedhor</a:t>
            </a:r>
            <a:r>
              <a:rPr lang="en-US" sz="8000" dirty="0"/>
              <a:t> </a:t>
            </a:r>
            <a:r>
              <a:rPr lang="en-US" sz="8000" dirty="0" err="1"/>
              <a:t>për</a:t>
            </a:r>
            <a:r>
              <a:rPr lang="en-US" sz="8000" dirty="0"/>
              <a:t> </a:t>
            </a:r>
            <a:r>
              <a:rPr lang="en-US" sz="8000" dirty="0" err="1"/>
              <a:t>zgjedhjet</a:t>
            </a:r>
            <a:r>
              <a:rPr lang="en-US" sz="8000" dirty="0"/>
              <a:t> e </a:t>
            </a:r>
            <a:r>
              <a:rPr lang="en-US" sz="8000" dirty="0" err="1"/>
              <a:t>organeve</a:t>
            </a:r>
            <a:r>
              <a:rPr lang="en-US" sz="8000" dirty="0"/>
              <a:t> </a:t>
            </a:r>
            <a:r>
              <a:rPr lang="en-US" sz="8000" dirty="0" err="1"/>
              <a:t>të</a:t>
            </a:r>
            <a:r>
              <a:rPr lang="en-US" sz="8000" dirty="0"/>
              <a:t> </a:t>
            </a:r>
            <a:r>
              <a:rPr lang="en-US" sz="8000" dirty="0" err="1"/>
              <a:t>pushtetit</a:t>
            </a:r>
            <a:r>
              <a:rPr lang="en-US" sz="8000" dirty="0"/>
              <a:t> vendor </a:t>
            </a:r>
            <a:r>
              <a:rPr lang="en-US" sz="8000" dirty="0" err="1"/>
              <a:t>të</a:t>
            </a:r>
            <a:r>
              <a:rPr lang="en-US" sz="8000" dirty="0"/>
              <a:t> </a:t>
            </a:r>
            <a:r>
              <a:rPr lang="en-US" sz="8000" dirty="0" err="1"/>
              <a:t>datës</a:t>
            </a:r>
            <a:r>
              <a:rPr lang="en-US" sz="8000" dirty="0"/>
              <a:t> 30.06.2019. </a:t>
            </a:r>
          </a:p>
          <a:p>
            <a:pPr marL="0" indent="0">
              <a:buNone/>
            </a:pPr>
            <a:endParaRPr lang="en-US" sz="7200" dirty="0"/>
          </a:p>
          <a:p>
            <a:endParaRPr lang="en-US" dirty="0"/>
          </a:p>
        </p:txBody>
      </p:sp>
      <p:sp>
        <p:nvSpPr>
          <p:cNvPr id="4" name="Slide Number Placeholder 3">
            <a:extLst>
              <a:ext uri="{FF2B5EF4-FFF2-40B4-BE49-F238E27FC236}">
                <a16:creationId xmlns:a16="http://schemas.microsoft.com/office/drawing/2014/main" id="{11163D51-B3E2-4528-A01C-90F9F034E157}"/>
              </a:ext>
            </a:extLst>
          </p:cNvPr>
          <p:cNvSpPr>
            <a:spLocks noGrp="1"/>
          </p:cNvSpPr>
          <p:nvPr>
            <p:ph type="sldNum" sz="quarter" idx="12"/>
          </p:nvPr>
        </p:nvSpPr>
        <p:spPr/>
        <p:txBody>
          <a:bodyPr/>
          <a:lstStyle/>
          <a:p>
            <a:pPr>
              <a:defRPr/>
            </a:pPr>
            <a:fld id="{CB2F0339-FD9B-4ABB-8AC8-20C08110CD90}" type="slidenum">
              <a:rPr lang="en-US" smtClean="0"/>
              <a:pPr>
                <a:defRPr/>
              </a:pPr>
              <a:t>20</a:t>
            </a:fld>
            <a:endParaRPr lang="en-US"/>
          </a:p>
        </p:txBody>
      </p:sp>
    </p:spTree>
    <p:extLst>
      <p:ext uri="{BB962C8B-B14F-4D97-AF65-F5344CB8AC3E}">
        <p14:creationId xmlns:p14="http://schemas.microsoft.com/office/powerpoint/2010/main" val="1316912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CA3CC-FBD5-4141-8FCC-B324BAAE36FB}"/>
              </a:ext>
            </a:extLst>
          </p:cNvPr>
          <p:cNvSpPr>
            <a:spLocks noGrp="1"/>
          </p:cNvSpPr>
          <p:nvPr>
            <p:ph type="title"/>
          </p:nvPr>
        </p:nvSpPr>
        <p:spPr>
          <a:xfrm>
            <a:off x="508001" y="304800"/>
            <a:ext cx="8026399" cy="1155569"/>
          </a:xfrm>
        </p:spPr>
        <p:txBody>
          <a:bodyPr>
            <a:noAutofit/>
          </a:bodyPr>
          <a:lstStyle/>
          <a:p>
            <a:pPr algn="ctr"/>
            <a:r>
              <a:rPr lang="en-US" sz="3200" dirty="0" err="1">
                <a:solidFill>
                  <a:srgbClr val="FF0000"/>
                </a:solidFill>
              </a:rPr>
              <a:t>Vendim</a:t>
            </a:r>
            <a:r>
              <a:rPr lang="en-US" sz="3200" dirty="0">
                <a:solidFill>
                  <a:srgbClr val="FF0000"/>
                </a:solidFill>
              </a:rPr>
              <a:t> </a:t>
            </a:r>
            <a:r>
              <a:rPr lang="en-US" sz="3200" dirty="0" err="1">
                <a:solidFill>
                  <a:srgbClr val="FF0000"/>
                </a:solidFill>
              </a:rPr>
              <a:t>i</a:t>
            </a:r>
            <a:r>
              <a:rPr lang="en-US" sz="3200" dirty="0">
                <a:solidFill>
                  <a:srgbClr val="FF0000"/>
                </a:solidFill>
              </a:rPr>
              <a:t> </a:t>
            </a:r>
            <a:r>
              <a:rPr lang="en-US" sz="3200" dirty="0" err="1">
                <a:solidFill>
                  <a:srgbClr val="FF0000"/>
                </a:solidFill>
              </a:rPr>
              <a:t>Kolegjit</a:t>
            </a:r>
            <a:r>
              <a:rPr lang="en-US" sz="3200" dirty="0">
                <a:solidFill>
                  <a:srgbClr val="FF0000"/>
                </a:solidFill>
              </a:rPr>
              <a:t> </a:t>
            </a:r>
            <a:r>
              <a:rPr lang="en-US" sz="3200" dirty="0" err="1">
                <a:solidFill>
                  <a:srgbClr val="FF0000"/>
                </a:solidFill>
              </a:rPr>
              <a:t>Zgjedhor</a:t>
            </a:r>
            <a:br>
              <a:rPr lang="en-US" sz="3200" dirty="0">
                <a:solidFill>
                  <a:srgbClr val="FF0000"/>
                </a:solidFill>
              </a:rPr>
            </a:br>
            <a:r>
              <a:rPr lang="en-US" sz="3200" dirty="0">
                <a:solidFill>
                  <a:srgbClr val="FF0000"/>
                </a:solidFill>
              </a:rPr>
              <a:t>nr.12, date 24.06.2019 </a:t>
            </a:r>
          </a:p>
        </p:txBody>
      </p:sp>
      <p:sp>
        <p:nvSpPr>
          <p:cNvPr id="3" name="Content Placeholder 2">
            <a:extLst>
              <a:ext uri="{FF2B5EF4-FFF2-40B4-BE49-F238E27FC236}">
                <a16:creationId xmlns:a16="http://schemas.microsoft.com/office/drawing/2014/main" id="{2D7BD5C2-336A-40A5-B110-FD9EBC9AB835}"/>
              </a:ext>
            </a:extLst>
          </p:cNvPr>
          <p:cNvSpPr>
            <a:spLocks noGrp="1"/>
          </p:cNvSpPr>
          <p:nvPr>
            <p:ph idx="1"/>
          </p:nvPr>
        </p:nvSpPr>
        <p:spPr>
          <a:xfrm>
            <a:off x="268665" y="2133600"/>
            <a:ext cx="8418135" cy="4114800"/>
          </a:xfrm>
        </p:spPr>
        <p:txBody>
          <a:bodyPr>
            <a:normAutofit/>
          </a:bodyPr>
          <a:lstStyle/>
          <a:p>
            <a:r>
              <a:rPr lang="en-US" sz="1950" dirty="0" err="1"/>
              <a:t>Kolegji</a:t>
            </a:r>
            <a:r>
              <a:rPr lang="en-US" sz="1950" dirty="0"/>
              <a:t> </a:t>
            </a:r>
            <a:r>
              <a:rPr lang="en-US" sz="1950" dirty="0" err="1"/>
              <a:t>çmon</a:t>
            </a:r>
            <a:r>
              <a:rPr lang="en-US" sz="1950" dirty="0"/>
              <a:t> </a:t>
            </a:r>
            <a:r>
              <a:rPr lang="en-US" sz="1950" dirty="0" err="1"/>
              <a:t>si</a:t>
            </a:r>
            <a:r>
              <a:rPr lang="en-US" sz="1950" dirty="0"/>
              <a:t> </a:t>
            </a:r>
            <a:r>
              <a:rPr lang="en-US" sz="1950" dirty="0" err="1"/>
              <a:t>të</a:t>
            </a:r>
            <a:r>
              <a:rPr lang="en-US" sz="1950" dirty="0"/>
              <a:t> </a:t>
            </a:r>
            <a:r>
              <a:rPr lang="en-US" sz="1950" dirty="0" err="1"/>
              <a:t>drejtë</a:t>
            </a:r>
            <a:r>
              <a:rPr lang="en-US" sz="1950" dirty="0"/>
              <a:t> </a:t>
            </a:r>
            <a:r>
              <a:rPr lang="en-US" sz="1950" dirty="0" err="1"/>
              <a:t>dhe</a:t>
            </a:r>
            <a:r>
              <a:rPr lang="en-US" sz="1950" dirty="0"/>
              <a:t> </a:t>
            </a:r>
            <a:r>
              <a:rPr lang="en-US" sz="1950" dirty="0" err="1"/>
              <a:t>të</a:t>
            </a:r>
            <a:r>
              <a:rPr lang="en-US" sz="1950" dirty="0"/>
              <a:t> </a:t>
            </a:r>
            <a:r>
              <a:rPr lang="en-US" sz="1950" dirty="0" err="1"/>
              <a:t>bazuar</a:t>
            </a:r>
            <a:r>
              <a:rPr lang="en-US" sz="1950" dirty="0"/>
              <a:t> </a:t>
            </a:r>
            <a:r>
              <a:rPr lang="en-US" sz="1950" dirty="0" err="1"/>
              <a:t>në</a:t>
            </a:r>
            <a:r>
              <a:rPr lang="en-US" sz="1950" dirty="0"/>
              <a:t> </a:t>
            </a:r>
            <a:r>
              <a:rPr lang="en-US" sz="1950" dirty="0" err="1"/>
              <a:t>ligj</a:t>
            </a:r>
            <a:r>
              <a:rPr lang="en-US" sz="1950" dirty="0"/>
              <a:t> </a:t>
            </a:r>
            <a:r>
              <a:rPr lang="en-US" sz="1950" dirty="0" err="1"/>
              <a:t>vlerësimin</a:t>
            </a:r>
            <a:r>
              <a:rPr lang="en-US" sz="1950" dirty="0"/>
              <a:t> e  KQZ-</a:t>
            </a:r>
            <a:r>
              <a:rPr lang="en-US" sz="1950" dirty="0" err="1"/>
              <a:t>së</a:t>
            </a:r>
            <a:r>
              <a:rPr lang="en-US" sz="1950" dirty="0"/>
              <a:t> se </a:t>
            </a:r>
            <a:r>
              <a:rPr lang="en-US" sz="1950" dirty="0" err="1"/>
              <a:t>Dekreti</a:t>
            </a:r>
            <a:r>
              <a:rPr lang="en-US" sz="1950" dirty="0"/>
              <a:t> nr.11199, </a:t>
            </a:r>
            <a:r>
              <a:rPr lang="en-US" sz="1950" dirty="0" err="1"/>
              <a:t>datë</a:t>
            </a:r>
            <a:r>
              <a:rPr lang="en-US" sz="1950" dirty="0"/>
              <a:t> 10.06.2019 </a:t>
            </a:r>
            <a:r>
              <a:rPr lang="en-US" sz="1950" b="1" dirty="0" err="1">
                <a:solidFill>
                  <a:srgbClr val="FF0000"/>
                </a:solidFill>
              </a:rPr>
              <a:t>është</a:t>
            </a:r>
            <a:r>
              <a:rPr lang="en-US" sz="1950" b="1" dirty="0">
                <a:solidFill>
                  <a:srgbClr val="FF0000"/>
                </a:solidFill>
              </a:rPr>
              <a:t> </a:t>
            </a:r>
            <a:r>
              <a:rPr lang="en-US" sz="1950" b="1" dirty="0" err="1">
                <a:solidFill>
                  <a:srgbClr val="FF0000"/>
                </a:solidFill>
              </a:rPr>
              <a:t>një</a:t>
            </a:r>
            <a:r>
              <a:rPr lang="en-US" sz="1950" b="1" dirty="0">
                <a:solidFill>
                  <a:srgbClr val="FF0000"/>
                </a:solidFill>
              </a:rPr>
              <a:t> </a:t>
            </a:r>
            <a:r>
              <a:rPr lang="en-US" sz="1950" b="1" dirty="0" err="1">
                <a:solidFill>
                  <a:srgbClr val="FF0000"/>
                </a:solidFill>
              </a:rPr>
              <a:t>akt</a:t>
            </a:r>
            <a:r>
              <a:rPr lang="en-US" sz="1950" b="1" dirty="0">
                <a:solidFill>
                  <a:srgbClr val="FF0000"/>
                </a:solidFill>
              </a:rPr>
              <a:t> </a:t>
            </a:r>
            <a:r>
              <a:rPr lang="en-US" sz="1950" b="1" dirty="0" err="1">
                <a:solidFill>
                  <a:srgbClr val="FF0000"/>
                </a:solidFill>
              </a:rPr>
              <a:t>administrativ</a:t>
            </a:r>
            <a:r>
              <a:rPr lang="en-US" sz="1950" b="1" dirty="0">
                <a:solidFill>
                  <a:srgbClr val="FF0000"/>
                </a:solidFill>
              </a:rPr>
              <a:t> </a:t>
            </a:r>
            <a:r>
              <a:rPr lang="en-US" sz="1950" b="1" dirty="0" err="1">
                <a:solidFill>
                  <a:srgbClr val="FF0000"/>
                </a:solidFill>
              </a:rPr>
              <a:t>absolutisht</a:t>
            </a:r>
            <a:r>
              <a:rPr lang="en-US" sz="1950" b="1" dirty="0">
                <a:solidFill>
                  <a:srgbClr val="FF0000"/>
                </a:solidFill>
              </a:rPr>
              <a:t> </a:t>
            </a:r>
            <a:r>
              <a:rPr lang="en-US" sz="1950" b="1" dirty="0" err="1">
                <a:solidFill>
                  <a:srgbClr val="FF0000"/>
                </a:solidFill>
              </a:rPr>
              <a:t>i</a:t>
            </a:r>
            <a:r>
              <a:rPr lang="en-US" sz="1950" b="1" dirty="0">
                <a:solidFill>
                  <a:srgbClr val="FF0000"/>
                </a:solidFill>
              </a:rPr>
              <a:t> </a:t>
            </a:r>
            <a:r>
              <a:rPr lang="en-US" sz="1950" b="1" dirty="0" err="1">
                <a:solidFill>
                  <a:srgbClr val="FF0000"/>
                </a:solidFill>
              </a:rPr>
              <a:t>pavlefshëm</a:t>
            </a:r>
            <a:r>
              <a:rPr lang="en-US" sz="1950" dirty="0"/>
              <a:t>, </a:t>
            </a:r>
            <a:r>
              <a:rPr lang="en-US" sz="1950" dirty="0" err="1"/>
              <a:t>në</a:t>
            </a:r>
            <a:r>
              <a:rPr lang="en-US" sz="1950" dirty="0"/>
              <a:t> </a:t>
            </a:r>
            <a:r>
              <a:rPr lang="en-US" sz="1950" dirty="0" err="1"/>
              <a:t>kuptim</a:t>
            </a:r>
            <a:r>
              <a:rPr lang="en-US" sz="1950" dirty="0"/>
              <a:t> </a:t>
            </a:r>
            <a:r>
              <a:rPr lang="en-US" sz="1950" dirty="0" err="1"/>
              <a:t>të</a:t>
            </a:r>
            <a:r>
              <a:rPr lang="en-US" sz="1950" dirty="0"/>
              <a:t> </a:t>
            </a:r>
            <a:r>
              <a:rPr lang="en-US" sz="1950" dirty="0" err="1"/>
              <a:t>nenit</a:t>
            </a:r>
            <a:r>
              <a:rPr lang="en-US" sz="1950" dirty="0"/>
              <a:t> 108, </a:t>
            </a:r>
            <a:r>
              <a:rPr lang="en-US" sz="1950" dirty="0" err="1"/>
              <a:t>paragrafi</a:t>
            </a:r>
            <a:r>
              <a:rPr lang="en-US" sz="1950" dirty="0"/>
              <a:t> 2, </a:t>
            </a:r>
            <a:r>
              <a:rPr lang="en-US" sz="1950" dirty="0" err="1"/>
              <a:t>germa</a:t>
            </a:r>
            <a:r>
              <a:rPr lang="en-US" sz="1950" dirty="0"/>
              <a:t> “a” </a:t>
            </a:r>
            <a:r>
              <a:rPr lang="en-US" sz="1950" dirty="0" err="1"/>
              <a:t>të</a:t>
            </a:r>
            <a:r>
              <a:rPr lang="en-US" sz="1950" dirty="0"/>
              <a:t> KPA.</a:t>
            </a:r>
          </a:p>
          <a:p>
            <a:endParaRPr lang="en-US" sz="1950" dirty="0"/>
          </a:p>
          <a:p>
            <a:r>
              <a:rPr lang="en-US" sz="1950" dirty="0" err="1"/>
              <a:t>Referuar</a:t>
            </a:r>
            <a:r>
              <a:rPr lang="en-US" sz="1950" dirty="0"/>
              <a:t> </a:t>
            </a:r>
            <a:r>
              <a:rPr lang="en-US" sz="1950" dirty="0" err="1"/>
              <a:t>në</a:t>
            </a:r>
            <a:r>
              <a:rPr lang="en-US" sz="1950" dirty="0"/>
              <a:t> </a:t>
            </a:r>
            <a:r>
              <a:rPr lang="en-US" sz="1950" dirty="0" err="1"/>
              <a:t>nenin</a:t>
            </a:r>
            <a:r>
              <a:rPr lang="en-US" sz="1950" dirty="0"/>
              <a:t> 111 </a:t>
            </a:r>
            <a:r>
              <a:rPr lang="en-US" sz="1950" dirty="0" err="1"/>
              <a:t>të</a:t>
            </a:r>
            <a:r>
              <a:rPr lang="en-US" sz="1950" dirty="0"/>
              <a:t> KPA, </a:t>
            </a:r>
            <a:r>
              <a:rPr lang="en-US" sz="1950" dirty="0" err="1"/>
              <a:t>ku</a:t>
            </a:r>
            <a:r>
              <a:rPr lang="en-US" sz="1950" dirty="0"/>
              <a:t> </a:t>
            </a:r>
            <a:r>
              <a:rPr lang="en-US" sz="1950" dirty="0" err="1"/>
              <a:t>parashikohet</a:t>
            </a:r>
            <a:r>
              <a:rPr lang="en-US" sz="1950" dirty="0"/>
              <a:t> se “</a:t>
            </a:r>
            <a:r>
              <a:rPr lang="en-US" sz="1950" dirty="0" err="1"/>
              <a:t>Organi</a:t>
            </a:r>
            <a:r>
              <a:rPr lang="en-US" sz="1950" dirty="0"/>
              <a:t> </a:t>
            </a:r>
            <a:r>
              <a:rPr lang="en-US" sz="1950" dirty="0" err="1"/>
              <a:t>publik</a:t>
            </a:r>
            <a:r>
              <a:rPr lang="en-US" sz="1950" dirty="0"/>
              <a:t> ka </a:t>
            </a:r>
            <a:r>
              <a:rPr lang="en-US" sz="1950" dirty="0" err="1"/>
              <a:t>detyrimin</a:t>
            </a:r>
            <a:r>
              <a:rPr lang="en-US" sz="1950" dirty="0"/>
              <a:t> </a:t>
            </a:r>
            <a:r>
              <a:rPr lang="en-US" sz="1950" dirty="0" err="1"/>
              <a:t>të</a:t>
            </a:r>
            <a:r>
              <a:rPr lang="en-US" sz="1950" dirty="0"/>
              <a:t> </a:t>
            </a:r>
            <a:r>
              <a:rPr lang="en-US" sz="1950" dirty="0" err="1"/>
              <a:t>konstatojë</a:t>
            </a:r>
            <a:r>
              <a:rPr lang="en-US" sz="1950" dirty="0"/>
              <a:t> </a:t>
            </a:r>
            <a:r>
              <a:rPr lang="en-US" sz="1950" dirty="0" err="1"/>
              <a:t>pavlefshmërinë</a:t>
            </a:r>
            <a:r>
              <a:rPr lang="en-US" sz="1950" dirty="0"/>
              <a:t> absolute </a:t>
            </a:r>
            <a:r>
              <a:rPr lang="en-US" sz="1950" dirty="0" err="1"/>
              <a:t>të</a:t>
            </a:r>
            <a:r>
              <a:rPr lang="en-US" sz="1950" dirty="0"/>
              <a:t> </a:t>
            </a:r>
            <a:r>
              <a:rPr lang="en-US" sz="1950" dirty="0" err="1"/>
              <a:t>aktit</a:t>
            </a:r>
            <a:r>
              <a:rPr lang="en-US" sz="1950" dirty="0"/>
              <a:t> </a:t>
            </a:r>
            <a:r>
              <a:rPr lang="en-US" sz="1950" dirty="0" err="1"/>
              <a:t>administrativ</a:t>
            </a:r>
            <a:r>
              <a:rPr lang="en-US" sz="1950" dirty="0"/>
              <a:t> </a:t>
            </a:r>
            <a:r>
              <a:rPr lang="en-US" sz="1950" dirty="0" err="1"/>
              <a:t>nëse</a:t>
            </a:r>
            <a:r>
              <a:rPr lang="en-US" sz="1950" dirty="0"/>
              <a:t> </a:t>
            </a:r>
            <a:r>
              <a:rPr lang="en-US" sz="1950" dirty="0" err="1"/>
              <a:t>vjen</a:t>
            </a:r>
            <a:r>
              <a:rPr lang="en-US" sz="1950" dirty="0"/>
              <a:t> </a:t>
            </a:r>
            <a:r>
              <a:rPr lang="en-US" sz="1950" dirty="0" err="1"/>
              <a:t>në</a:t>
            </a:r>
            <a:r>
              <a:rPr lang="en-US" sz="1950" dirty="0"/>
              <a:t> </a:t>
            </a:r>
            <a:r>
              <a:rPr lang="en-US" sz="1950" dirty="0" err="1"/>
              <a:t>dijeni</a:t>
            </a:r>
            <a:r>
              <a:rPr lang="en-US" sz="1950" dirty="0"/>
              <a:t> </a:t>
            </a:r>
            <a:r>
              <a:rPr lang="en-US" sz="1950" dirty="0" err="1"/>
              <a:t>për</a:t>
            </a:r>
            <a:r>
              <a:rPr lang="en-US" sz="1950" dirty="0"/>
              <a:t> </a:t>
            </a:r>
            <a:r>
              <a:rPr lang="en-US" sz="1950" dirty="0" err="1"/>
              <a:t>rastet</a:t>
            </a:r>
            <a:r>
              <a:rPr lang="en-US" sz="1950" dirty="0"/>
              <a:t> e </a:t>
            </a:r>
            <a:r>
              <a:rPr lang="en-US" sz="1950" dirty="0" err="1"/>
              <a:t>parashikuara</a:t>
            </a:r>
            <a:r>
              <a:rPr lang="en-US" sz="1950" dirty="0"/>
              <a:t> </a:t>
            </a:r>
            <a:r>
              <a:rPr lang="en-US" sz="1950" dirty="0" err="1"/>
              <a:t>në</a:t>
            </a:r>
            <a:r>
              <a:rPr lang="en-US" sz="1950" dirty="0"/>
              <a:t> </a:t>
            </a:r>
            <a:r>
              <a:rPr lang="en-US" sz="1950" dirty="0" err="1"/>
              <a:t>nenin</a:t>
            </a:r>
            <a:r>
              <a:rPr lang="en-US" sz="1950" dirty="0"/>
              <a:t> 108 </a:t>
            </a:r>
            <a:r>
              <a:rPr lang="en-US" sz="1950" dirty="0" err="1"/>
              <a:t>të</a:t>
            </a:r>
            <a:r>
              <a:rPr lang="en-US" sz="1950" dirty="0"/>
              <a:t> </a:t>
            </a:r>
            <a:r>
              <a:rPr lang="en-US" sz="1950" dirty="0" err="1"/>
              <a:t>këtij</a:t>
            </a:r>
            <a:r>
              <a:rPr lang="en-US" sz="1950" dirty="0"/>
              <a:t> </a:t>
            </a:r>
            <a:r>
              <a:rPr lang="en-US" sz="1950" dirty="0" err="1"/>
              <a:t>Kodi</a:t>
            </a:r>
            <a:r>
              <a:rPr lang="en-US" sz="1950" dirty="0"/>
              <a:t>”, </a:t>
            </a:r>
            <a:r>
              <a:rPr lang="en-US" sz="1950" dirty="0" err="1"/>
              <a:t>Kolegji</a:t>
            </a:r>
            <a:r>
              <a:rPr lang="en-US" sz="1950" dirty="0"/>
              <a:t> </a:t>
            </a:r>
            <a:r>
              <a:rPr lang="en-US" sz="1950" dirty="0" err="1"/>
              <a:t>Zgjedhor</a:t>
            </a:r>
            <a:r>
              <a:rPr lang="en-US" sz="1950" dirty="0"/>
              <a:t> </a:t>
            </a:r>
            <a:r>
              <a:rPr lang="en-US" sz="1950" dirty="0" err="1"/>
              <a:t>çmon</a:t>
            </a:r>
            <a:r>
              <a:rPr lang="en-US" sz="1950" dirty="0"/>
              <a:t> se KQZ-ja, </a:t>
            </a:r>
            <a:r>
              <a:rPr lang="en-US" sz="1950" dirty="0" err="1"/>
              <a:t>në</a:t>
            </a:r>
            <a:r>
              <a:rPr lang="en-US" sz="1950" dirty="0"/>
              <a:t> </a:t>
            </a:r>
            <a:r>
              <a:rPr lang="en-US" sz="1950" dirty="0" err="1"/>
              <a:t>cilësinë</a:t>
            </a:r>
            <a:r>
              <a:rPr lang="en-US" sz="1950" dirty="0"/>
              <a:t> e </a:t>
            </a:r>
            <a:r>
              <a:rPr lang="en-US" sz="1950" dirty="0" err="1"/>
              <a:t>organit</a:t>
            </a:r>
            <a:r>
              <a:rPr lang="en-US" sz="1950" dirty="0"/>
              <a:t> </a:t>
            </a:r>
            <a:r>
              <a:rPr lang="en-US" sz="1950" dirty="0" err="1"/>
              <a:t>publik</a:t>
            </a:r>
            <a:r>
              <a:rPr lang="en-US" sz="1950" dirty="0"/>
              <a:t>, </a:t>
            </a:r>
            <a:r>
              <a:rPr lang="en-US" sz="1950" dirty="0" err="1"/>
              <a:t>kur</a:t>
            </a:r>
            <a:r>
              <a:rPr lang="en-US" sz="1950" dirty="0"/>
              <a:t> me </a:t>
            </a:r>
            <a:r>
              <a:rPr lang="en-US" sz="1950" dirty="0" err="1"/>
              <a:t>vendimmarrjen</a:t>
            </a:r>
            <a:r>
              <a:rPr lang="en-US" sz="1950" dirty="0"/>
              <a:t> e </a:t>
            </a:r>
            <a:r>
              <a:rPr lang="en-US" sz="1950" dirty="0" err="1"/>
              <a:t>tij</a:t>
            </a:r>
            <a:r>
              <a:rPr lang="en-US" sz="1950" dirty="0"/>
              <a:t> ka </a:t>
            </a:r>
            <a:r>
              <a:rPr lang="en-US" sz="1950" dirty="0" err="1"/>
              <a:t>konstatuar</a:t>
            </a:r>
            <a:r>
              <a:rPr lang="en-US" sz="1950" dirty="0"/>
              <a:t> </a:t>
            </a:r>
            <a:r>
              <a:rPr lang="en-US" sz="1950" dirty="0" err="1"/>
              <a:t>pavlefshmërinë</a:t>
            </a:r>
            <a:r>
              <a:rPr lang="en-US" sz="1950" dirty="0"/>
              <a:t> absolute </a:t>
            </a:r>
            <a:r>
              <a:rPr lang="en-US" sz="1950" dirty="0" err="1"/>
              <a:t>të</a:t>
            </a:r>
            <a:r>
              <a:rPr lang="en-US" sz="1950" dirty="0"/>
              <a:t> </a:t>
            </a:r>
            <a:r>
              <a:rPr lang="en-US" sz="1950" dirty="0" err="1"/>
              <a:t>Dekretit</a:t>
            </a:r>
            <a:r>
              <a:rPr lang="en-US" sz="1950" dirty="0"/>
              <a:t> nr.11199, </a:t>
            </a:r>
            <a:r>
              <a:rPr lang="en-US" sz="1950" dirty="0" err="1"/>
              <a:t>datë</a:t>
            </a:r>
            <a:r>
              <a:rPr lang="en-US" sz="1950" dirty="0"/>
              <a:t> 10.06.2019 </a:t>
            </a:r>
            <a:r>
              <a:rPr lang="en-US" sz="1950" dirty="0" err="1"/>
              <a:t>të</a:t>
            </a:r>
            <a:r>
              <a:rPr lang="en-US" sz="1950" dirty="0"/>
              <a:t> </a:t>
            </a:r>
            <a:r>
              <a:rPr lang="en-US" sz="1950" dirty="0" err="1"/>
              <a:t>Presidentit</a:t>
            </a:r>
            <a:r>
              <a:rPr lang="en-US" sz="1950" dirty="0"/>
              <a:t> </a:t>
            </a:r>
            <a:r>
              <a:rPr lang="en-US" sz="1950" dirty="0" err="1"/>
              <a:t>të</a:t>
            </a:r>
            <a:r>
              <a:rPr lang="en-US" sz="1950" dirty="0"/>
              <a:t> </a:t>
            </a:r>
            <a:r>
              <a:rPr lang="en-US" sz="1950" dirty="0" err="1"/>
              <a:t>Republikës</a:t>
            </a:r>
            <a:r>
              <a:rPr lang="en-US" sz="1950" dirty="0"/>
              <a:t>, </a:t>
            </a:r>
            <a:r>
              <a:rPr lang="en-US" sz="1950" dirty="0">
                <a:solidFill>
                  <a:srgbClr val="FF0000"/>
                </a:solidFill>
              </a:rPr>
              <a:t>ka </a:t>
            </a:r>
            <a:r>
              <a:rPr lang="en-US" sz="1950" dirty="0" err="1">
                <a:solidFill>
                  <a:srgbClr val="FF0000"/>
                </a:solidFill>
              </a:rPr>
              <a:t>përmbushur</a:t>
            </a:r>
            <a:r>
              <a:rPr lang="en-US" sz="1950" dirty="0">
                <a:solidFill>
                  <a:srgbClr val="FF0000"/>
                </a:solidFill>
              </a:rPr>
              <a:t> </a:t>
            </a:r>
            <a:r>
              <a:rPr lang="en-US" sz="1950" dirty="0" err="1">
                <a:solidFill>
                  <a:srgbClr val="FF0000"/>
                </a:solidFill>
              </a:rPr>
              <a:t>një</a:t>
            </a:r>
            <a:r>
              <a:rPr lang="en-US" sz="1950" dirty="0">
                <a:solidFill>
                  <a:srgbClr val="FF0000"/>
                </a:solidFill>
              </a:rPr>
              <a:t> </a:t>
            </a:r>
            <a:r>
              <a:rPr lang="en-US" sz="1950" dirty="0" err="1">
                <a:solidFill>
                  <a:srgbClr val="FF0000"/>
                </a:solidFill>
              </a:rPr>
              <a:t>detyrim</a:t>
            </a:r>
            <a:r>
              <a:rPr lang="en-US" sz="1950" dirty="0">
                <a:solidFill>
                  <a:srgbClr val="FF0000"/>
                </a:solidFill>
              </a:rPr>
              <a:t> </a:t>
            </a:r>
            <a:r>
              <a:rPr lang="en-US" sz="1950" dirty="0" err="1">
                <a:solidFill>
                  <a:srgbClr val="FF0000"/>
                </a:solidFill>
              </a:rPr>
              <a:t>ligjor</a:t>
            </a:r>
            <a:r>
              <a:rPr lang="en-US" sz="1950" dirty="0">
                <a:solidFill>
                  <a:srgbClr val="FF0000"/>
                </a:solidFill>
              </a:rPr>
              <a:t> </a:t>
            </a:r>
            <a:r>
              <a:rPr lang="en-US" sz="1950" dirty="0" err="1">
                <a:solidFill>
                  <a:srgbClr val="FF0000"/>
                </a:solidFill>
              </a:rPr>
              <a:t>në</a:t>
            </a:r>
            <a:r>
              <a:rPr lang="en-US" sz="1950" dirty="0">
                <a:solidFill>
                  <a:srgbClr val="FF0000"/>
                </a:solidFill>
              </a:rPr>
              <a:t> </a:t>
            </a:r>
            <a:r>
              <a:rPr lang="en-US" sz="1950" dirty="0" err="1">
                <a:solidFill>
                  <a:srgbClr val="FF0000"/>
                </a:solidFill>
              </a:rPr>
              <a:t>ushtrim</a:t>
            </a:r>
            <a:r>
              <a:rPr lang="en-US" sz="1950" dirty="0">
                <a:solidFill>
                  <a:srgbClr val="FF0000"/>
                </a:solidFill>
              </a:rPr>
              <a:t> </a:t>
            </a:r>
            <a:r>
              <a:rPr lang="en-US" sz="1950" dirty="0" err="1">
                <a:solidFill>
                  <a:srgbClr val="FF0000"/>
                </a:solidFill>
              </a:rPr>
              <a:t>të</a:t>
            </a:r>
            <a:r>
              <a:rPr lang="en-US" sz="1950" dirty="0">
                <a:solidFill>
                  <a:srgbClr val="FF0000"/>
                </a:solidFill>
              </a:rPr>
              <a:t> </a:t>
            </a:r>
            <a:r>
              <a:rPr lang="en-US" sz="1950" dirty="0" err="1">
                <a:solidFill>
                  <a:srgbClr val="FF0000"/>
                </a:solidFill>
              </a:rPr>
              <a:t>kompetencave</a:t>
            </a:r>
            <a:r>
              <a:rPr lang="en-US" sz="1950" dirty="0">
                <a:solidFill>
                  <a:srgbClr val="FF0000"/>
                </a:solidFill>
              </a:rPr>
              <a:t> administrative.  </a:t>
            </a:r>
          </a:p>
        </p:txBody>
      </p:sp>
      <p:sp>
        <p:nvSpPr>
          <p:cNvPr id="4" name="Slide Number Placeholder 3">
            <a:extLst>
              <a:ext uri="{FF2B5EF4-FFF2-40B4-BE49-F238E27FC236}">
                <a16:creationId xmlns:a16="http://schemas.microsoft.com/office/drawing/2014/main" id="{0B95271C-A7DF-4599-865B-A43CA28D5906}"/>
              </a:ext>
            </a:extLst>
          </p:cNvPr>
          <p:cNvSpPr>
            <a:spLocks noGrp="1"/>
          </p:cNvSpPr>
          <p:nvPr>
            <p:ph type="sldNum" sz="quarter" idx="12"/>
          </p:nvPr>
        </p:nvSpPr>
        <p:spPr/>
        <p:txBody>
          <a:bodyPr/>
          <a:lstStyle/>
          <a:p>
            <a:pPr>
              <a:defRPr/>
            </a:pPr>
            <a:fld id="{CB2F0339-FD9B-4ABB-8AC8-20C08110CD90}" type="slidenum">
              <a:rPr lang="en-US" smtClean="0"/>
              <a:pPr>
                <a:defRPr/>
              </a:pPr>
              <a:t>21</a:t>
            </a:fld>
            <a:endParaRPr lang="en-US"/>
          </a:p>
        </p:txBody>
      </p:sp>
    </p:spTree>
    <p:extLst>
      <p:ext uri="{BB962C8B-B14F-4D97-AF65-F5344CB8AC3E}">
        <p14:creationId xmlns:p14="http://schemas.microsoft.com/office/powerpoint/2010/main" val="3034361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9A8B8F60-79B2-4500-9976-BECDB844D712}"/>
              </a:ext>
            </a:extLst>
          </p:cNvPr>
          <p:cNvSpPr>
            <a:spLocks noGrp="1" noChangeArrowheads="1"/>
          </p:cNvSpPr>
          <p:nvPr>
            <p:ph type="title"/>
          </p:nvPr>
        </p:nvSpPr>
        <p:spPr>
          <a:xfrm>
            <a:off x="1150938" y="304800"/>
            <a:ext cx="7793037" cy="1455738"/>
          </a:xfrm>
        </p:spPr>
        <p:txBody>
          <a:bodyPr/>
          <a:lstStyle/>
          <a:p>
            <a:pPr algn="ctr"/>
            <a:r>
              <a:rPr lang="en-US" altLang="en-US" dirty="0" err="1"/>
              <a:t>Akti</a:t>
            </a:r>
            <a:r>
              <a:rPr lang="en-US" altLang="en-US" dirty="0"/>
              <a:t> </a:t>
            </a:r>
            <a:r>
              <a:rPr lang="en-US" altLang="en-US" dirty="0" err="1"/>
              <a:t>normativ</a:t>
            </a:r>
            <a:r>
              <a:rPr lang="en-US" altLang="en-US" dirty="0"/>
              <a:t> </a:t>
            </a:r>
            <a:r>
              <a:rPr lang="en-US" altLang="en-US" dirty="0" err="1"/>
              <a:t>mes</a:t>
            </a:r>
            <a:r>
              <a:rPr lang="en-US" altLang="en-US" dirty="0"/>
              <a:t> </a:t>
            </a:r>
            <a:r>
              <a:rPr lang="en-US" altLang="en-US" dirty="0" err="1"/>
              <a:t>dy</a:t>
            </a:r>
            <a:r>
              <a:rPr lang="en-US" altLang="en-US" dirty="0"/>
              <a:t> </a:t>
            </a:r>
            <a:r>
              <a:rPr lang="en-US" altLang="en-US" dirty="0" err="1"/>
              <a:t>juridiksioneve</a:t>
            </a:r>
            <a:r>
              <a:rPr lang="en-US" altLang="en-US" dirty="0"/>
              <a:t> </a:t>
            </a:r>
          </a:p>
        </p:txBody>
      </p:sp>
      <p:sp>
        <p:nvSpPr>
          <p:cNvPr id="3" name="Content Placeholder 2">
            <a:extLst>
              <a:ext uri="{FF2B5EF4-FFF2-40B4-BE49-F238E27FC236}">
                <a16:creationId xmlns:a16="http://schemas.microsoft.com/office/drawing/2014/main" id="{68DB9071-193D-4F7A-81E8-D8736A5FE8BA}"/>
              </a:ext>
            </a:extLst>
          </p:cNvPr>
          <p:cNvSpPr>
            <a:spLocks noGrp="1"/>
          </p:cNvSpPr>
          <p:nvPr>
            <p:ph idx="1"/>
          </p:nvPr>
        </p:nvSpPr>
        <p:spPr>
          <a:xfrm>
            <a:off x="1182688" y="2017713"/>
            <a:ext cx="7772400" cy="4459287"/>
          </a:xfrm>
        </p:spPr>
        <p:txBody>
          <a:bodyPr/>
          <a:lstStyle/>
          <a:p>
            <a:pPr algn="ctr">
              <a:defRPr/>
            </a:pPr>
            <a:r>
              <a:rPr lang="en-US" dirty="0" err="1">
                <a:solidFill>
                  <a:srgbClr val="7030A0"/>
                </a:solidFill>
              </a:rPr>
              <a:t>Neni</a:t>
            </a:r>
            <a:r>
              <a:rPr lang="en-US" dirty="0">
                <a:solidFill>
                  <a:srgbClr val="7030A0"/>
                </a:solidFill>
              </a:rPr>
              <a:t> 131/c </a:t>
            </a:r>
            <a:r>
              <a:rPr lang="en-US" dirty="0" err="1">
                <a:solidFill>
                  <a:srgbClr val="7030A0"/>
                </a:solidFill>
              </a:rPr>
              <a:t>i</a:t>
            </a:r>
            <a:r>
              <a:rPr lang="en-US" dirty="0">
                <a:solidFill>
                  <a:srgbClr val="7030A0"/>
                </a:solidFill>
              </a:rPr>
              <a:t> </a:t>
            </a:r>
            <a:r>
              <a:rPr lang="en-US" dirty="0" err="1">
                <a:solidFill>
                  <a:srgbClr val="7030A0"/>
                </a:solidFill>
              </a:rPr>
              <a:t>Kushtetutes</a:t>
            </a:r>
            <a:endParaRPr lang="en-US" dirty="0">
              <a:solidFill>
                <a:srgbClr val="7030A0"/>
              </a:solidFill>
            </a:endParaRPr>
          </a:p>
          <a:p>
            <a:pPr>
              <a:defRPr/>
            </a:pPr>
            <a:r>
              <a:rPr lang="en-US" dirty="0" err="1"/>
              <a:t>Aktet</a:t>
            </a:r>
            <a:r>
              <a:rPr lang="en-US" dirty="0"/>
              <a:t> e</a:t>
            </a:r>
            <a:r>
              <a:rPr lang="en-US" dirty="0">
                <a:solidFill>
                  <a:srgbClr val="FF0000"/>
                </a:solidFill>
              </a:rPr>
              <a:t> </a:t>
            </a:r>
            <a:r>
              <a:rPr lang="en-US" dirty="0" err="1">
                <a:solidFill>
                  <a:srgbClr val="FF0000"/>
                </a:solidFill>
              </a:rPr>
              <a:t>organeve</a:t>
            </a:r>
            <a:r>
              <a:rPr lang="en-US" dirty="0">
                <a:solidFill>
                  <a:srgbClr val="FF0000"/>
                </a:solidFill>
              </a:rPr>
              <a:t> </a:t>
            </a:r>
            <a:r>
              <a:rPr lang="en-US" dirty="0" err="1">
                <a:solidFill>
                  <a:srgbClr val="FF0000"/>
                </a:solidFill>
              </a:rPr>
              <a:t>qendrore</a:t>
            </a:r>
            <a:r>
              <a:rPr lang="en-US" dirty="0">
                <a:solidFill>
                  <a:srgbClr val="FF0000"/>
                </a:solidFill>
              </a:rPr>
              <a:t> </a:t>
            </a:r>
            <a:r>
              <a:rPr lang="en-US" dirty="0"/>
              <a:t>e </a:t>
            </a:r>
            <a:r>
              <a:rPr lang="en-US" dirty="0" err="1">
                <a:solidFill>
                  <a:srgbClr val="FF0000"/>
                </a:solidFill>
              </a:rPr>
              <a:t>vendore</a:t>
            </a:r>
            <a:r>
              <a:rPr lang="en-US" dirty="0">
                <a:solidFill>
                  <a:srgbClr val="FF0000"/>
                </a:solidFill>
              </a:rPr>
              <a:t>.</a:t>
            </a:r>
          </a:p>
          <a:p>
            <a:pPr>
              <a:defRPr/>
            </a:pPr>
            <a:endParaRPr lang="en-US" dirty="0">
              <a:solidFill>
                <a:srgbClr val="FF0000"/>
              </a:solidFill>
            </a:endParaRPr>
          </a:p>
          <a:p>
            <a:pPr algn="ctr">
              <a:defRPr/>
            </a:pPr>
            <a:r>
              <a:rPr lang="en-US" dirty="0" err="1">
                <a:solidFill>
                  <a:srgbClr val="7030A0"/>
                </a:solidFill>
              </a:rPr>
              <a:t>Neni</a:t>
            </a:r>
            <a:r>
              <a:rPr lang="en-US" dirty="0">
                <a:solidFill>
                  <a:srgbClr val="7030A0"/>
                </a:solidFill>
              </a:rPr>
              <a:t> 2, </a:t>
            </a:r>
            <a:r>
              <a:rPr lang="en-US" dirty="0" err="1">
                <a:solidFill>
                  <a:srgbClr val="7030A0"/>
                </a:solidFill>
              </a:rPr>
              <a:t>pika</a:t>
            </a:r>
            <a:r>
              <a:rPr lang="en-US" dirty="0">
                <a:solidFill>
                  <a:srgbClr val="7030A0"/>
                </a:solidFill>
              </a:rPr>
              <a:t> 3, 6 </a:t>
            </a:r>
            <a:r>
              <a:rPr lang="en-US" dirty="0" err="1">
                <a:solidFill>
                  <a:srgbClr val="7030A0"/>
                </a:solidFill>
              </a:rPr>
              <a:t>i</a:t>
            </a:r>
            <a:r>
              <a:rPr lang="en-US" dirty="0">
                <a:solidFill>
                  <a:srgbClr val="7030A0"/>
                </a:solidFill>
              </a:rPr>
              <a:t> LGJA</a:t>
            </a:r>
          </a:p>
          <a:p>
            <a:pPr>
              <a:defRPr/>
            </a:pPr>
            <a:r>
              <a:rPr lang="en-US" dirty="0" err="1"/>
              <a:t>Aktet</a:t>
            </a:r>
            <a:r>
              <a:rPr lang="en-US" dirty="0"/>
              <a:t> normative t</a:t>
            </a:r>
            <a:r>
              <a:rPr lang="sq-AL" dirty="0"/>
              <a:t>ë</a:t>
            </a:r>
            <a:r>
              <a:rPr lang="en-US" dirty="0"/>
              <a:t> </a:t>
            </a:r>
            <a:r>
              <a:rPr lang="sq-AL" dirty="0">
                <a:solidFill>
                  <a:srgbClr val="FF0000"/>
                </a:solidFill>
              </a:rPr>
              <a:t>çdo organ</a:t>
            </a:r>
            <a:r>
              <a:rPr lang="en-US" dirty="0" err="1">
                <a:solidFill>
                  <a:srgbClr val="FF0000"/>
                </a:solidFill>
              </a:rPr>
              <a:t>i</a:t>
            </a:r>
            <a:r>
              <a:rPr lang="sq-AL" dirty="0">
                <a:solidFill>
                  <a:srgbClr val="FF0000"/>
                </a:solidFill>
              </a:rPr>
              <a:t> publik</a:t>
            </a:r>
            <a:r>
              <a:rPr lang="sq-AL" dirty="0"/>
              <a:t>, në ushtrim të funksionit të tij publi</a:t>
            </a:r>
            <a:r>
              <a:rPr lang="en-US" dirty="0"/>
              <a:t>k.</a:t>
            </a:r>
          </a:p>
          <a:p>
            <a:pPr algn="ctr">
              <a:defRPr/>
            </a:pPr>
            <a:r>
              <a:rPr lang="sq-AL" dirty="0"/>
              <a:t>Neni 7</a:t>
            </a:r>
            <a:r>
              <a:rPr lang="en-US" dirty="0"/>
              <a:t>/</a:t>
            </a:r>
            <a:r>
              <a:rPr lang="sq-AL" dirty="0"/>
              <a:t>a</a:t>
            </a:r>
            <a:r>
              <a:rPr lang="en-US" dirty="0"/>
              <a:t>; </a:t>
            </a:r>
            <a:r>
              <a:rPr lang="sq-AL" dirty="0"/>
              <a:t>8</a:t>
            </a:r>
            <a:r>
              <a:rPr lang="en-US" dirty="0"/>
              <a:t>/</a:t>
            </a:r>
            <a:r>
              <a:rPr lang="sq-AL" dirty="0"/>
              <a:t>a</a:t>
            </a:r>
            <a:r>
              <a:rPr lang="en-US" dirty="0"/>
              <a:t>); </a:t>
            </a:r>
            <a:r>
              <a:rPr lang="sq-AL" dirty="0"/>
              <a:t>10</a:t>
            </a:r>
            <a:r>
              <a:rPr lang="en-US" dirty="0"/>
              <a:t>;</a:t>
            </a:r>
            <a:r>
              <a:rPr lang="sq-AL" dirty="0"/>
              <a:t> 37</a:t>
            </a:r>
            <a:r>
              <a:rPr lang="en-US" dirty="0"/>
              <a:t>/</a:t>
            </a:r>
            <a:r>
              <a:rPr lang="sq-AL" dirty="0"/>
              <a:t>4</a:t>
            </a:r>
            <a:r>
              <a:rPr lang="en-US" dirty="0"/>
              <a:t>; </a:t>
            </a:r>
          </a:p>
          <a:p>
            <a:pPr marL="0" indent="0">
              <a:buFont typeface="Wingdings" panose="05000000000000000000" pitchFamily="2" charset="2"/>
              <a:buNone/>
              <a:defRPr/>
            </a:pPr>
            <a:endParaRPr lang="en-US" sz="2400" dirty="0">
              <a:solidFill>
                <a:srgbClr val="00B050"/>
              </a:solidFill>
            </a:endParaRPr>
          </a:p>
          <a:p>
            <a:pPr marL="0" indent="0">
              <a:buFont typeface="Wingdings" panose="05000000000000000000" pitchFamily="2" charset="2"/>
              <a:buNone/>
              <a:defRPr/>
            </a:pPr>
            <a:endParaRPr lang="en-US" sz="2400" dirty="0">
              <a:solidFill>
                <a:srgbClr val="00B05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0265-174B-4EE4-838E-B5161060CFFB}"/>
              </a:ext>
            </a:extLst>
          </p:cNvPr>
          <p:cNvSpPr>
            <a:spLocks noGrp="1"/>
          </p:cNvSpPr>
          <p:nvPr>
            <p:ph type="title"/>
          </p:nvPr>
        </p:nvSpPr>
        <p:spPr/>
        <p:txBody>
          <a:bodyPr/>
          <a:lstStyle/>
          <a:p>
            <a:pPr algn="ctr"/>
            <a:r>
              <a:rPr lang="en-US" sz="2400" b="1" dirty="0"/>
              <a:t>A</a:t>
            </a:r>
            <a:r>
              <a:rPr lang="sq-AL" sz="2400" b="1" dirty="0"/>
              <a:t>kti normativ </a:t>
            </a:r>
            <a:r>
              <a:rPr lang="en-US" sz="2400" b="1" dirty="0" err="1"/>
              <a:t>nd</a:t>
            </a:r>
            <a:r>
              <a:rPr lang="sq-AL" sz="2400" b="1" dirty="0"/>
              <a:t>ë</a:t>
            </a:r>
            <a:r>
              <a:rPr lang="en-US" sz="2400" b="1" dirty="0" err="1"/>
              <a:t>rmjet</a:t>
            </a:r>
            <a:r>
              <a:rPr lang="sq-AL" sz="2400" b="1" dirty="0"/>
              <a:t> juridiksioni</a:t>
            </a:r>
            <a:r>
              <a:rPr lang="en-US" sz="2400" b="1" dirty="0"/>
              <a:t>t </a:t>
            </a:r>
            <a:r>
              <a:rPr lang="sq-AL" sz="2400" b="1" dirty="0"/>
              <a:t>të Gjykatës Administrative të Apelit </a:t>
            </a:r>
            <a:r>
              <a:rPr lang="en-US" sz="2400" b="1" dirty="0" err="1"/>
              <a:t>dhe</a:t>
            </a:r>
            <a:r>
              <a:rPr lang="en-US" sz="2400" b="1" dirty="0"/>
              <a:t> </a:t>
            </a:r>
            <a:r>
              <a:rPr lang="sq-AL" sz="2400" b="1" dirty="0"/>
              <a:t>Gjykatës Kushtetuese</a:t>
            </a:r>
            <a:r>
              <a:rPr lang="en-US" sz="2400" b="1" dirty="0"/>
              <a:t>.</a:t>
            </a:r>
            <a:endParaRPr lang="en-US" b="1" dirty="0"/>
          </a:p>
        </p:txBody>
      </p:sp>
      <p:sp>
        <p:nvSpPr>
          <p:cNvPr id="3" name="Content Placeholder 2">
            <a:extLst>
              <a:ext uri="{FF2B5EF4-FFF2-40B4-BE49-F238E27FC236}">
                <a16:creationId xmlns:a16="http://schemas.microsoft.com/office/drawing/2014/main" id="{73167998-6573-4B61-B7CA-13CF5ED4A36E}"/>
              </a:ext>
            </a:extLst>
          </p:cNvPr>
          <p:cNvSpPr>
            <a:spLocks noGrp="1"/>
          </p:cNvSpPr>
          <p:nvPr>
            <p:ph idx="1"/>
          </p:nvPr>
        </p:nvSpPr>
        <p:spPr/>
        <p:txBody>
          <a:bodyPr/>
          <a:lstStyle/>
          <a:p>
            <a:endParaRPr lang="en-US" dirty="0"/>
          </a:p>
          <a:p>
            <a:r>
              <a:rPr lang="en-US" dirty="0"/>
              <a:t>P</a:t>
            </a:r>
            <a:r>
              <a:rPr lang="sq-AL" dirty="0"/>
              <a:t>arimi</a:t>
            </a:r>
            <a:r>
              <a:rPr lang="en-US" dirty="0"/>
              <a:t> </a:t>
            </a:r>
            <a:r>
              <a:rPr lang="en-US" dirty="0" err="1"/>
              <a:t>i</a:t>
            </a:r>
            <a:r>
              <a:rPr lang="sq-AL" dirty="0"/>
              <a:t> subsidiaritetit</a:t>
            </a:r>
            <a:endParaRPr lang="en-US" dirty="0"/>
          </a:p>
          <a:p>
            <a:endParaRPr lang="en-US" dirty="0"/>
          </a:p>
          <a:p>
            <a:r>
              <a:rPr lang="en-US" dirty="0"/>
              <a:t>I</a:t>
            </a:r>
            <a:r>
              <a:rPr lang="sq-AL" dirty="0"/>
              <a:t>dentifikimi</a:t>
            </a:r>
            <a:r>
              <a:rPr lang="en-US" dirty="0"/>
              <a:t> </a:t>
            </a:r>
            <a:r>
              <a:rPr lang="en-US" dirty="0" err="1"/>
              <a:t>i</a:t>
            </a:r>
            <a:r>
              <a:rPr lang="sq-AL" dirty="0"/>
              <a:t> plotë </a:t>
            </a:r>
            <a:r>
              <a:rPr lang="en-US" dirty="0" err="1"/>
              <a:t>i</a:t>
            </a:r>
            <a:r>
              <a:rPr lang="sq-AL" dirty="0"/>
              <a:t> shkaqeve të pretenduara nga paditësi, të ngritura në nivel ligjor apo kushtetues, </a:t>
            </a:r>
            <a:endParaRPr lang="en-US" dirty="0"/>
          </a:p>
          <a:p>
            <a:pPr algn="ctr"/>
            <a:endParaRPr lang="en-US" dirty="0"/>
          </a:p>
          <a:p>
            <a:pPr algn="ctr"/>
            <a:r>
              <a:rPr lang="sq-AL" dirty="0"/>
              <a:t>kriter thelbësor</a:t>
            </a:r>
            <a:endParaRPr lang="en-US" dirty="0"/>
          </a:p>
          <a:p>
            <a:endParaRPr lang="en-US" dirty="0"/>
          </a:p>
        </p:txBody>
      </p:sp>
      <p:sp>
        <p:nvSpPr>
          <p:cNvPr id="4" name="Slide Number Placeholder 3">
            <a:extLst>
              <a:ext uri="{FF2B5EF4-FFF2-40B4-BE49-F238E27FC236}">
                <a16:creationId xmlns:a16="http://schemas.microsoft.com/office/drawing/2014/main" id="{4A3C75A4-E2A8-43BB-B613-1C19C518286E}"/>
              </a:ext>
            </a:extLst>
          </p:cNvPr>
          <p:cNvSpPr>
            <a:spLocks noGrp="1"/>
          </p:cNvSpPr>
          <p:nvPr>
            <p:ph type="sldNum" sz="quarter" idx="12"/>
          </p:nvPr>
        </p:nvSpPr>
        <p:spPr/>
        <p:txBody>
          <a:bodyPr/>
          <a:lstStyle/>
          <a:p>
            <a:pPr>
              <a:defRPr/>
            </a:pPr>
            <a:fld id="{CB2F0339-FD9B-4ABB-8AC8-20C08110CD90}" type="slidenum">
              <a:rPr lang="en-US" smtClean="0"/>
              <a:pPr>
                <a:defRPr/>
              </a:pPr>
              <a:t>23</a:t>
            </a:fld>
            <a:endParaRPr lang="en-US"/>
          </a:p>
        </p:txBody>
      </p:sp>
    </p:spTree>
    <p:extLst>
      <p:ext uri="{BB962C8B-B14F-4D97-AF65-F5344CB8AC3E}">
        <p14:creationId xmlns:p14="http://schemas.microsoft.com/office/powerpoint/2010/main" val="2728481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D169-5356-48CB-A87B-7A4256AC01F7}"/>
              </a:ext>
            </a:extLst>
          </p:cNvPr>
          <p:cNvSpPr>
            <a:spLocks noGrp="1"/>
          </p:cNvSpPr>
          <p:nvPr>
            <p:ph type="title"/>
          </p:nvPr>
        </p:nvSpPr>
        <p:spPr/>
        <p:txBody>
          <a:bodyPr/>
          <a:lstStyle/>
          <a:p>
            <a:r>
              <a:rPr lang="en-US" sz="3600" b="1" dirty="0" err="1"/>
              <a:t>Vendim</a:t>
            </a:r>
            <a:r>
              <a:rPr lang="en-US" sz="3600" b="1" dirty="0"/>
              <a:t> </a:t>
            </a:r>
            <a:r>
              <a:rPr lang="en-US" sz="3600" b="1" dirty="0" err="1"/>
              <a:t>i</a:t>
            </a:r>
            <a:r>
              <a:rPr lang="en-US" sz="3600" b="1" dirty="0"/>
              <a:t> KAGJL nr. </a:t>
            </a:r>
            <a:r>
              <a:rPr lang="sq-AL" sz="3600" b="1" dirty="0"/>
              <a:t>1513</a:t>
            </a:r>
            <a:r>
              <a:rPr lang="en-US" sz="3600" b="1" dirty="0"/>
              <a:t>/2022</a:t>
            </a:r>
            <a:br>
              <a:rPr lang="en-US" sz="3600" b="1" dirty="0"/>
            </a:br>
            <a:endParaRPr lang="en-US" sz="3600" dirty="0"/>
          </a:p>
        </p:txBody>
      </p:sp>
      <p:sp>
        <p:nvSpPr>
          <p:cNvPr id="3" name="Content Placeholder 2">
            <a:extLst>
              <a:ext uri="{FF2B5EF4-FFF2-40B4-BE49-F238E27FC236}">
                <a16:creationId xmlns:a16="http://schemas.microsoft.com/office/drawing/2014/main" id="{7F6A01AB-986D-4477-A283-392FE0690719}"/>
              </a:ext>
            </a:extLst>
          </p:cNvPr>
          <p:cNvSpPr>
            <a:spLocks noGrp="1"/>
          </p:cNvSpPr>
          <p:nvPr>
            <p:ph idx="1"/>
          </p:nvPr>
        </p:nvSpPr>
        <p:spPr>
          <a:xfrm>
            <a:off x="196850" y="2017712"/>
            <a:ext cx="8758238" cy="4535487"/>
          </a:xfrm>
        </p:spPr>
        <p:txBody>
          <a:bodyPr/>
          <a:lstStyle/>
          <a:p>
            <a:pPr lvl="0"/>
            <a:r>
              <a:rPr lang="sq-AL" sz="1800" dirty="0"/>
              <a:t>Ndryshimin e vendimit nr. 264 (86-2019-3792), datë 27.12.2019 të Gjykatës Administrative të Apelit Tiranë në këtë mënyrë: </a:t>
            </a:r>
            <a:endParaRPr lang="en-US" sz="1800" dirty="0"/>
          </a:p>
          <a:p>
            <a:pPr lvl="0"/>
            <a:r>
              <a:rPr lang="sq-AL" sz="1800" dirty="0"/>
              <a:t>Pranimin e pjesshëm të kërkesëpadisë. </a:t>
            </a:r>
            <a:endParaRPr lang="en-US" sz="1800" dirty="0"/>
          </a:p>
          <a:p>
            <a:pPr lvl="0"/>
            <a:r>
              <a:rPr lang="sq-AL" sz="1800" b="1" dirty="0">
                <a:solidFill>
                  <a:srgbClr val="0070C0"/>
                </a:solidFill>
              </a:rPr>
              <a:t>Konstatimin e cenimit të statusit të gjyqtarit nëpërmjet heqjes së pasaportës së shërbimit </a:t>
            </a:r>
            <a:r>
              <a:rPr lang="sq-AL" sz="1800" dirty="0"/>
              <a:t>me vendimin e Këshillit të Ministrave nr. 389, datë 12.06.2019, “</a:t>
            </a:r>
            <a:r>
              <a:rPr lang="sq-AL" sz="1800" i="1" dirty="0"/>
              <a:t>Për kriteret për lëshimin e pasaportës diplomatike dhe asaj të shërbimit</a:t>
            </a:r>
            <a:r>
              <a:rPr lang="sq-AL" sz="1800" dirty="0"/>
              <a:t>”, si një e drejtë e fituar që nuk mund të ulet dhe që vjen në kundërshtim me nenin 22 të ligjit nr. 96/2016 “</a:t>
            </a:r>
            <a:r>
              <a:rPr lang="sq-AL" sz="1800" i="1" dirty="0"/>
              <a:t>Për statusin e gjyqtarëve dhe prokurorëve në Republikën e Shqipërisë</a:t>
            </a:r>
            <a:r>
              <a:rPr lang="sq-AL" sz="1800" dirty="0"/>
              <a:t>”. </a:t>
            </a:r>
            <a:endParaRPr lang="en-US" sz="1800" dirty="0"/>
          </a:p>
          <a:p>
            <a:pPr lvl="0"/>
            <a:r>
              <a:rPr lang="sq-AL" sz="1800" b="1" dirty="0">
                <a:solidFill>
                  <a:srgbClr val="0070C0"/>
                </a:solidFill>
              </a:rPr>
              <a:t>Konstatimin e paligjshmërisë, për shkak të ometimit të normës juridike</a:t>
            </a:r>
            <a:r>
              <a:rPr lang="sq-AL" sz="1800" dirty="0"/>
              <a:t>, të lidhjes 2 të vendimit të Këshillit të Ministrave nr. 389, datë 12.06.2019, “</a:t>
            </a:r>
            <a:r>
              <a:rPr lang="sq-AL" sz="1800" i="1" dirty="0"/>
              <a:t>Për kriteret për lëshimin e pasaportës diplomatike dhe asaj të shërbimit</a:t>
            </a:r>
            <a:r>
              <a:rPr lang="sq-AL" sz="1800" dirty="0"/>
              <a:t>”, </a:t>
            </a:r>
            <a:r>
              <a:rPr lang="sq-AL" sz="1800" dirty="0">
                <a:solidFill>
                  <a:srgbClr val="FF0000"/>
                </a:solidFill>
              </a:rPr>
              <a:t>në pjesën që nuk parashikon gjyqtarët si subjekte zyrtarë </a:t>
            </a:r>
            <a:r>
              <a:rPr lang="sq-AL" sz="1800" dirty="0"/>
              <a:t>që kanë të drejtë të pajisen me pasaportë shërbimi.</a:t>
            </a:r>
            <a:endParaRPr lang="en-US" sz="1800" dirty="0"/>
          </a:p>
          <a:p>
            <a:endParaRPr lang="en-US" dirty="0"/>
          </a:p>
        </p:txBody>
      </p:sp>
      <p:sp>
        <p:nvSpPr>
          <p:cNvPr id="4" name="Slide Number Placeholder 3">
            <a:extLst>
              <a:ext uri="{FF2B5EF4-FFF2-40B4-BE49-F238E27FC236}">
                <a16:creationId xmlns:a16="http://schemas.microsoft.com/office/drawing/2014/main" id="{A3520687-0BD4-408F-B9AE-87EDB94255AA}"/>
              </a:ext>
            </a:extLst>
          </p:cNvPr>
          <p:cNvSpPr>
            <a:spLocks noGrp="1"/>
          </p:cNvSpPr>
          <p:nvPr>
            <p:ph type="sldNum" sz="quarter" idx="12"/>
          </p:nvPr>
        </p:nvSpPr>
        <p:spPr/>
        <p:txBody>
          <a:bodyPr/>
          <a:lstStyle/>
          <a:p>
            <a:pPr>
              <a:defRPr/>
            </a:pPr>
            <a:fld id="{CB2F0339-FD9B-4ABB-8AC8-20C08110CD90}" type="slidenum">
              <a:rPr lang="en-US" smtClean="0"/>
              <a:pPr>
                <a:defRPr/>
              </a:pPr>
              <a:t>24</a:t>
            </a:fld>
            <a:endParaRPr lang="en-US"/>
          </a:p>
        </p:txBody>
      </p:sp>
    </p:spTree>
    <p:extLst>
      <p:ext uri="{BB962C8B-B14F-4D97-AF65-F5344CB8AC3E}">
        <p14:creationId xmlns:p14="http://schemas.microsoft.com/office/powerpoint/2010/main" val="412914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C08E-B714-465B-AB37-6B83E030CC25}"/>
              </a:ext>
            </a:extLst>
          </p:cNvPr>
          <p:cNvSpPr>
            <a:spLocks noGrp="1"/>
          </p:cNvSpPr>
          <p:nvPr>
            <p:ph type="title"/>
          </p:nvPr>
        </p:nvSpPr>
        <p:spPr/>
        <p:txBody>
          <a:bodyPr/>
          <a:lstStyle/>
          <a:p>
            <a:pPr algn="ctr"/>
            <a:r>
              <a:rPr lang="en-US" b="1" i="1" dirty="0" err="1"/>
              <a:t>Roli</a:t>
            </a:r>
            <a:r>
              <a:rPr lang="en-US" b="1" i="1" dirty="0"/>
              <a:t> </a:t>
            </a:r>
            <a:r>
              <a:rPr lang="en-US" b="1" i="1" dirty="0" err="1"/>
              <a:t>i</a:t>
            </a:r>
            <a:r>
              <a:rPr lang="en-US" b="1" i="1" dirty="0"/>
              <a:t> </a:t>
            </a:r>
            <a:r>
              <a:rPr lang="en-US" b="1" i="1" dirty="0" err="1"/>
              <a:t>gjyqtarit</a:t>
            </a:r>
            <a:r>
              <a:rPr lang="en-US" b="1" i="1" dirty="0"/>
              <a:t> </a:t>
            </a:r>
            <a:r>
              <a:rPr lang="en-US" b="1" i="1" dirty="0" err="1"/>
              <a:t>të</a:t>
            </a:r>
            <a:r>
              <a:rPr lang="en-US" b="1" i="1" dirty="0"/>
              <a:t> </a:t>
            </a:r>
            <a:r>
              <a:rPr lang="en-US" b="1" i="1" dirty="0" err="1"/>
              <a:t>zakonshëm</a:t>
            </a:r>
            <a:endParaRPr lang="en-US" dirty="0"/>
          </a:p>
        </p:txBody>
      </p:sp>
      <p:sp>
        <p:nvSpPr>
          <p:cNvPr id="3" name="Content Placeholder 2">
            <a:extLst>
              <a:ext uri="{FF2B5EF4-FFF2-40B4-BE49-F238E27FC236}">
                <a16:creationId xmlns:a16="http://schemas.microsoft.com/office/drawing/2014/main" id="{BAC12744-44E2-4672-8884-DB6121731EE7}"/>
              </a:ext>
            </a:extLst>
          </p:cNvPr>
          <p:cNvSpPr>
            <a:spLocks noGrp="1"/>
          </p:cNvSpPr>
          <p:nvPr>
            <p:ph idx="1"/>
          </p:nvPr>
        </p:nvSpPr>
        <p:spPr>
          <a:xfrm>
            <a:off x="457200" y="2017712"/>
            <a:ext cx="8497888" cy="4459287"/>
          </a:xfrm>
        </p:spPr>
        <p:txBody>
          <a:bodyPr/>
          <a:lstStyle/>
          <a:p>
            <a:r>
              <a:rPr lang="en-US" sz="3000" b="1" dirty="0" err="1">
                <a:solidFill>
                  <a:srgbClr val="FF0000"/>
                </a:solidFill>
              </a:rPr>
              <a:t>Kontrolli</a:t>
            </a:r>
            <a:r>
              <a:rPr lang="en-US" sz="3000" b="1" dirty="0">
                <a:solidFill>
                  <a:srgbClr val="FF0000"/>
                </a:solidFill>
              </a:rPr>
              <a:t> </a:t>
            </a:r>
            <a:r>
              <a:rPr lang="en-US" sz="3000" b="1" dirty="0" err="1">
                <a:solidFill>
                  <a:srgbClr val="FF0000"/>
                </a:solidFill>
              </a:rPr>
              <a:t>kushtetues</a:t>
            </a:r>
            <a:r>
              <a:rPr lang="en-US" sz="3000" b="1" dirty="0">
                <a:solidFill>
                  <a:srgbClr val="FF0000"/>
                </a:solidFill>
              </a:rPr>
              <a:t> incidental </a:t>
            </a:r>
          </a:p>
          <a:p>
            <a:r>
              <a:rPr lang="en-US" sz="2800" dirty="0" err="1"/>
              <a:t>Detyrimet</a:t>
            </a:r>
            <a:r>
              <a:rPr lang="en-US" sz="2800" dirty="0"/>
              <a:t> </a:t>
            </a:r>
            <a:r>
              <a:rPr lang="en-US" sz="2800" dirty="0" err="1"/>
              <a:t>që</a:t>
            </a:r>
            <a:r>
              <a:rPr lang="en-US" sz="2800" dirty="0"/>
              <a:t> </a:t>
            </a:r>
            <a:r>
              <a:rPr lang="en-US" sz="2800" dirty="0" err="1"/>
              <a:t>rrjedhin</a:t>
            </a:r>
            <a:r>
              <a:rPr lang="en-US" sz="2800" dirty="0"/>
              <a:t> </a:t>
            </a:r>
            <a:r>
              <a:rPr lang="en-US" sz="2800" dirty="0" err="1"/>
              <a:t>nga</a:t>
            </a:r>
            <a:r>
              <a:rPr lang="en-US" sz="2800" dirty="0"/>
              <a:t> </a:t>
            </a:r>
            <a:r>
              <a:rPr lang="en-US" sz="2800" dirty="0" err="1"/>
              <a:t>neni</a:t>
            </a:r>
            <a:r>
              <a:rPr lang="en-US" sz="2800" dirty="0"/>
              <a:t> 145/2:</a:t>
            </a:r>
            <a:endParaRPr lang="sq-AL" sz="2800" dirty="0"/>
          </a:p>
          <a:p>
            <a:pPr eaLnBrk="1" hangingPunct="1">
              <a:buNone/>
            </a:pPr>
            <a:r>
              <a:rPr lang="en-US" sz="2800" dirty="0"/>
              <a:t>	“2. </a:t>
            </a:r>
            <a:r>
              <a:rPr lang="en-US" sz="2800" i="1" dirty="0"/>
              <a:t>Kur </a:t>
            </a:r>
            <a:r>
              <a:rPr lang="en-US" sz="2800" i="1" dirty="0" err="1"/>
              <a:t>gjyqtarët</a:t>
            </a:r>
            <a:r>
              <a:rPr lang="en-US" sz="2800" i="1" dirty="0"/>
              <a:t> </a:t>
            </a:r>
            <a:r>
              <a:rPr lang="en-US" sz="2800" i="1" dirty="0" err="1"/>
              <a:t>çmojnë</a:t>
            </a:r>
            <a:r>
              <a:rPr lang="en-US" sz="2800" i="1" dirty="0"/>
              <a:t> se </a:t>
            </a:r>
            <a:r>
              <a:rPr lang="en-US" sz="2800" i="1" dirty="0" err="1"/>
              <a:t>ligjet</a:t>
            </a:r>
            <a:r>
              <a:rPr lang="en-US" sz="2800" i="1" dirty="0"/>
              <a:t> </a:t>
            </a:r>
            <a:r>
              <a:rPr lang="en-US" sz="2800" i="1" dirty="0" err="1"/>
              <a:t>vijnë</a:t>
            </a:r>
            <a:r>
              <a:rPr lang="en-US" sz="2800" i="1" dirty="0"/>
              <a:t> </a:t>
            </a:r>
            <a:r>
              <a:rPr lang="en-US" sz="2800" i="1" dirty="0" err="1"/>
              <a:t>në</a:t>
            </a:r>
            <a:r>
              <a:rPr lang="en-US" sz="2800" i="1" dirty="0"/>
              <a:t> </a:t>
            </a:r>
            <a:r>
              <a:rPr lang="en-US" sz="2800" i="1" dirty="0" err="1"/>
              <a:t>kundërshtim</a:t>
            </a:r>
            <a:r>
              <a:rPr lang="en-US" sz="2800" i="1" dirty="0"/>
              <a:t> me </a:t>
            </a:r>
            <a:r>
              <a:rPr lang="en-US" sz="2800" i="1" dirty="0" err="1"/>
              <a:t>Kushtetutën</a:t>
            </a:r>
            <a:r>
              <a:rPr lang="en-US" sz="2800" i="1" dirty="0"/>
              <a:t>, </a:t>
            </a:r>
            <a:r>
              <a:rPr lang="en-US" sz="2800" i="1" dirty="0" err="1"/>
              <a:t>nuk</a:t>
            </a:r>
            <a:r>
              <a:rPr lang="en-US" sz="2800" i="1" dirty="0"/>
              <a:t> </a:t>
            </a:r>
            <a:r>
              <a:rPr lang="en-US" sz="2800" i="1" dirty="0" err="1"/>
              <a:t>i</a:t>
            </a:r>
            <a:r>
              <a:rPr lang="en-US" sz="2800" i="1" dirty="0"/>
              <a:t> </a:t>
            </a:r>
            <a:r>
              <a:rPr lang="en-US" sz="2800" i="1" dirty="0" err="1"/>
              <a:t>zbatojnë</a:t>
            </a:r>
            <a:r>
              <a:rPr lang="en-US" sz="2800" i="1" dirty="0"/>
              <a:t> </a:t>
            </a:r>
            <a:r>
              <a:rPr lang="en-US" sz="2800" i="1" dirty="0" err="1"/>
              <a:t>ato</a:t>
            </a:r>
            <a:r>
              <a:rPr lang="en-US" sz="2800" i="1" dirty="0"/>
              <a:t>. </a:t>
            </a:r>
            <a:r>
              <a:rPr lang="en-US" sz="2800" i="1" dirty="0" err="1"/>
              <a:t>Në</a:t>
            </a:r>
            <a:r>
              <a:rPr lang="en-US" sz="2800" i="1" dirty="0"/>
              <a:t> </a:t>
            </a:r>
            <a:r>
              <a:rPr lang="en-US" sz="2800" i="1" dirty="0" err="1"/>
              <a:t>këtë</a:t>
            </a:r>
            <a:r>
              <a:rPr lang="en-US" sz="2800" i="1" dirty="0"/>
              <a:t> </a:t>
            </a:r>
            <a:r>
              <a:rPr lang="en-US" sz="2800" i="1" dirty="0" err="1"/>
              <a:t>rast</a:t>
            </a:r>
            <a:r>
              <a:rPr lang="en-US" sz="2800" i="1" dirty="0"/>
              <a:t>, </a:t>
            </a:r>
            <a:r>
              <a:rPr lang="en-US" sz="2800" i="1" dirty="0" err="1"/>
              <a:t>ata</a:t>
            </a:r>
            <a:r>
              <a:rPr lang="en-US" sz="2800" i="1" dirty="0"/>
              <a:t> </a:t>
            </a:r>
            <a:r>
              <a:rPr lang="en-US" sz="2800" i="1" dirty="0" err="1"/>
              <a:t>pezullojnë</a:t>
            </a:r>
            <a:r>
              <a:rPr lang="en-US" sz="2800" i="1" dirty="0"/>
              <a:t> </a:t>
            </a:r>
            <a:r>
              <a:rPr lang="en-US" sz="2800" i="1" dirty="0" err="1"/>
              <a:t>gjykimin</a:t>
            </a:r>
            <a:r>
              <a:rPr lang="en-US" sz="2800" i="1" dirty="0"/>
              <a:t> </a:t>
            </a:r>
            <a:r>
              <a:rPr lang="en-US" sz="2800" i="1" dirty="0" err="1"/>
              <a:t>dhe</a:t>
            </a:r>
            <a:r>
              <a:rPr lang="en-US" sz="2800" i="1" dirty="0"/>
              <a:t> </a:t>
            </a:r>
            <a:r>
              <a:rPr lang="en-US" sz="2800" i="1" dirty="0" err="1"/>
              <a:t>ia</a:t>
            </a:r>
            <a:r>
              <a:rPr lang="en-US" sz="2800" i="1" dirty="0"/>
              <a:t> </a:t>
            </a:r>
            <a:r>
              <a:rPr lang="en-US" sz="2800" i="1" dirty="0" err="1"/>
              <a:t>dërgojnë</a:t>
            </a:r>
            <a:r>
              <a:rPr lang="en-US" sz="2800" i="1" dirty="0"/>
              <a:t> </a:t>
            </a:r>
            <a:r>
              <a:rPr lang="en-US" sz="2800" i="1" dirty="0" err="1"/>
              <a:t>çështjen</a:t>
            </a:r>
            <a:r>
              <a:rPr lang="en-US" sz="2800" i="1" dirty="0"/>
              <a:t> </a:t>
            </a:r>
            <a:r>
              <a:rPr lang="en-US" sz="2800" i="1" dirty="0" err="1"/>
              <a:t>Gjykatës</a:t>
            </a:r>
            <a:r>
              <a:rPr lang="en-US" sz="2800" i="1" dirty="0"/>
              <a:t> </a:t>
            </a:r>
            <a:r>
              <a:rPr lang="en-US" sz="2800" i="1" dirty="0" err="1"/>
              <a:t>Kushtetuese</a:t>
            </a:r>
            <a:r>
              <a:rPr lang="en-US" sz="2800" i="1" dirty="0"/>
              <a:t>. </a:t>
            </a:r>
            <a:r>
              <a:rPr lang="en-US" sz="2800" i="1" dirty="0" err="1"/>
              <a:t>Vendimet</a:t>
            </a:r>
            <a:r>
              <a:rPr lang="en-US" sz="2800" i="1" dirty="0"/>
              <a:t> e </a:t>
            </a:r>
            <a:r>
              <a:rPr lang="en-US" sz="2800" i="1" dirty="0" err="1"/>
              <a:t>GjykatësKushtetuese</a:t>
            </a:r>
            <a:r>
              <a:rPr lang="en-US" sz="2800" i="1" dirty="0"/>
              <a:t> </a:t>
            </a:r>
            <a:r>
              <a:rPr lang="en-US" sz="2800" i="1" dirty="0" err="1"/>
              <a:t>janë</a:t>
            </a:r>
            <a:r>
              <a:rPr lang="en-US" sz="2800" i="1" dirty="0"/>
              <a:t> </a:t>
            </a:r>
            <a:r>
              <a:rPr lang="en-US" sz="2800" i="1" dirty="0" err="1"/>
              <a:t>të</a:t>
            </a:r>
            <a:r>
              <a:rPr lang="en-US" sz="2800" i="1" dirty="0"/>
              <a:t> </a:t>
            </a:r>
            <a:r>
              <a:rPr lang="en-US" sz="2800" i="1" dirty="0" err="1"/>
              <a:t>detyrueshme</a:t>
            </a:r>
            <a:r>
              <a:rPr lang="en-US" sz="2800" i="1" dirty="0"/>
              <a:t> </a:t>
            </a:r>
            <a:r>
              <a:rPr lang="en-US" sz="2800" i="1" dirty="0" err="1"/>
              <a:t>për</a:t>
            </a:r>
            <a:r>
              <a:rPr lang="en-US" sz="2800" i="1" dirty="0"/>
              <a:t> </a:t>
            </a:r>
            <a:r>
              <a:rPr lang="en-US" sz="2800" i="1" dirty="0" err="1"/>
              <a:t>të</a:t>
            </a:r>
            <a:r>
              <a:rPr lang="en-US" sz="2800" i="1" dirty="0"/>
              <a:t> </a:t>
            </a:r>
            <a:r>
              <a:rPr lang="en-US" sz="2800" i="1" dirty="0" err="1"/>
              <a:t>gjitha</a:t>
            </a:r>
            <a:r>
              <a:rPr lang="en-US" sz="2800" i="1" dirty="0"/>
              <a:t> </a:t>
            </a:r>
            <a:r>
              <a:rPr lang="en-US" sz="2800" i="1" dirty="0" err="1"/>
              <a:t>gjykatat</a:t>
            </a:r>
            <a:r>
              <a:rPr lang="en-US" sz="2800" i="1" dirty="0"/>
              <a:t>.</a:t>
            </a:r>
            <a:r>
              <a:rPr lang="en-US" sz="2800" dirty="0"/>
              <a:t>”</a:t>
            </a:r>
          </a:p>
          <a:p>
            <a:r>
              <a:rPr lang="en-US" sz="2800" dirty="0" err="1"/>
              <a:t>Neni</a:t>
            </a:r>
            <a:r>
              <a:rPr lang="en-US" sz="2800" dirty="0"/>
              <a:t> </a:t>
            </a:r>
            <a:r>
              <a:rPr lang="en-US" sz="2800" dirty="0">
                <a:highlight>
                  <a:srgbClr val="FF0000"/>
                </a:highlight>
              </a:rPr>
              <a:t>49/3</a:t>
            </a:r>
            <a:r>
              <a:rPr lang="en-US" sz="2800" dirty="0"/>
              <a:t> </a:t>
            </a:r>
            <a:r>
              <a:rPr lang="en-US" sz="2800" dirty="0" err="1"/>
              <a:t>shkronja</a:t>
            </a:r>
            <a:r>
              <a:rPr lang="en-US" sz="2800" dirty="0"/>
              <a:t> “dh” </a:t>
            </a:r>
            <a:r>
              <a:rPr lang="en-US" sz="2800" dirty="0" err="1"/>
              <a:t>i</a:t>
            </a:r>
            <a:r>
              <a:rPr lang="en-US" sz="2800" dirty="0"/>
              <a:t> LGJK. </a:t>
            </a:r>
          </a:p>
          <a:p>
            <a:pPr eaLnBrk="1" hangingPunct="1">
              <a:buNone/>
            </a:pPr>
            <a:endParaRPr lang="sq-AL" sz="3000" dirty="0"/>
          </a:p>
          <a:p>
            <a:endParaRPr lang="en-US" dirty="0"/>
          </a:p>
        </p:txBody>
      </p:sp>
      <p:sp>
        <p:nvSpPr>
          <p:cNvPr id="4" name="Slide Number Placeholder 3">
            <a:extLst>
              <a:ext uri="{FF2B5EF4-FFF2-40B4-BE49-F238E27FC236}">
                <a16:creationId xmlns:a16="http://schemas.microsoft.com/office/drawing/2014/main" id="{A53036B4-69FD-4359-A3D8-F75AC611E3D1}"/>
              </a:ext>
            </a:extLst>
          </p:cNvPr>
          <p:cNvSpPr>
            <a:spLocks noGrp="1"/>
          </p:cNvSpPr>
          <p:nvPr>
            <p:ph type="sldNum" sz="quarter" idx="12"/>
          </p:nvPr>
        </p:nvSpPr>
        <p:spPr/>
        <p:txBody>
          <a:bodyPr/>
          <a:lstStyle/>
          <a:p>
            <a:pPr>
              <a:defRPr/>
            </a:pPr>
            <a:fld id="{CB2F0339-FD9B-4ABB-8AC8-20C08110CD90}" type="slidenum">
              <a:rPr lang="en-US" smtClean="0"/>
              <a:pPr>
                <a:defRPr/>
              </a:pPr>
              <a:t>25</a:t>
            </a:fld>
            <a:endParaRPr lang="en-US" dirty="0"/>
          </a:p>
        </p:txBody>
      </p:sp>
    </p:spTree>
    <p:extLst>
      <p:ext uri="{BB962C8B-B14F-4D97-AF65-F5344CB8AC3E}">
        <p14:creationId xmlns:p14="http://schemas.microsoft.com/office/powerpoint/2010/main" val="396097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mn-lt"/>
              </a:rPr>
              <a:t>Koncepti</a:t>
            </a:r>
            <a:r>
              <a:rPr lang="en-US" dirty="0">
                <a:latin typeface="+mn-lt"/>
              </a:rPr>
              <a:t> </a:t>
            </a:r>
            <a:r>
              <a:rPr lang="en-US" dirty="0" err="1">
                <a:latin typeface="+mn-lt"/>
              </a:rPr>
              <a:t>i</a:t>
            </a:r>
            <a:r>
              <a:rPr lang="en-US" dirty="0">
                <a:latin typeface="+mn-lt"/>
              </a:rPr>
              <a:t> </a:t>
            </a:r>
            <a:r>
              <a:rPr lang="en-US" dirty="0" err="1">
                <a:latin typeface="+mn-lt"/>
              </a:rPr>
              <a:t>kontrollit</a:t>
            </a:r>
            <a:r>
              <a:rPr lang="en-US" dirty="0">
                <a:latin typeface="+mn-lt"/>
              </a:rPr>
              <a:t> </a:t>
            </a:r>
            <a:r>
              <a:rPr lang="en-US" dirty="0" err="1">
                <a:latin typeface="+mn-lt"/>
              </a:rPr>
              <a:t>kushtetues</a:t>
            </a:r>
            <a:r>
              <a:rPr lang="en-US" dirty="0">
                <a:latin typeface="+mn-lt"/>
              </a:rPr>
              <a:t> </a:t>
            </a:r>
            <a:r>
              <a:rPr lang="en-US" dirty="0" err="1">
                <a:latin typeface="+mn-lt"/>
              </a:rPr>
              <a:t>nga</a:t>
            </a:r>
            <a:r>
              <a:rPr lang="en-US" dirty="0">
                <a:latin typeface="+mn-lt"/>
              </a:rPr>
              <a:t> </a:t>
            </a:r>
            <a:r>
              <a:rPr lang="en-US" dirty="0" err="1">
                <a:latin typeface="+mn-lt"/>
              </a:rPr>
              <a:t>gjykatat</a:t>
            </a:r>
            <a:endParaRPr lang="en-US" dirty="0">
              <a:latin typeface="+mn-lt"/>
            </a:endParaRPr>
          </a:p>
        </p:txBody>
      </p:sp>
      <p:sp>
        <p:nvSpPr>
          <p:cNvPr id="3" name="Content Placeholder 2"/>
          <p:cNvSpPr>
            <a:spLocks noGrp="1"/>
          </p:cNvSpPr>
          <p:nvPr>
            <p:ph idx="1"/>
          </p:nvPr>
        </p:nvSpPr>
        <p:spPr/>
        <p:txBody>
          <a:bodyPr>
            <a:normAutofit/>
          </a:bodyPr>
          <a:lstStyle/>
          <a:p>
            <a:pPr marL="331470" lvl="1" indent="-342900">
              <a:spcBef>
                <a:spcPts val="750"/>
              </a:spcBef>
              <a:buFont typeface="Wingdings" panose="05000000000000000000" pitchFamily="2" charset="2"/>
              <a:buChar char="Ø"/>
            </a:pPr>
            <a:r>
              <a:rPr lang="en-US" sz="2400" dirty="0"/>
              <a:t>U</a:t>
            </a:r>
            <a:r>
              <a:rPr lang="sq-AL" sz="2400" dirty="0"/>
              <a:t>shtro</a:t>
            </a:r>
            <a:r>
              <a:rPr lang="en-US" sz="2400" dirty="0"/>
              <a:t>het </a:t>
            </a:r>
            <a:r>
              <a:rPr lang="sq-AL" sz="2400" dirty="0"/>
              <a:t>kur e çmon </a:t>
            </a:r>
            <a:r>
              <a:rPr lang="en-US" sz="2400" dirty="0" err="1"/>
              <a:t>gjyqtari</a:t>
            </a:r>
            <a:r>
              <a:rPr lang="en-US" sz="2400" dirty="0"/>
              <a:t>, </a:t>
            </a:r>
            <a:r>
              <a:rPr lang="en-US" sz="2400" dirty="0" err="1"/>
              <a:t>ose</a:t>
            </a:r>
            <a:r>
              <a:rPr lang="en-US" sz="2400" dirty="0"/>
              <a:t> </a:t>
            </a:r>
            <a:r>
              <a:rPr lang="sq-AL" sz="2400" dirty="0"/>
              <a:t>kur e kërkojnë palët.</a:t>
            </a:r>
            <a:r>
              <a:rPr lang="en-US" sz="2400" dirty="0"/>
              <a:t> </a:t>
            </a:r>
          </a:p>
          <a:p>
            <a:pPr marL="331470" lvl="1" indent="-342900">
              <a:spcBef>
                <a:spcPts val="750"/>
              </a:spcBef>
              <a:buFont typeface="Wingdings" panose="05000000000000000000" pitchFamily="2" charset="2"/>
              <a:buChar char="Ø"/>
            </a:pPr>
            <a:r>
              <a:rPr lang="en-US" sz="2400" dirty="0"/>
              <a:t>G</a:t>
            </a:r>
            <a:r>
              <a:rPr lang="sq-AL" sz="2400" dirty="0" err="1"/>
              <a:t>jyqtari</a:t>
            </a:r>
            <a:r>
              <a:rPr lang="sq-AL" sz="2400" dirty="0"/>
              <a:t> </a:t>
            </a:r>
            <a:r>
              <a:rPr lang="en-US" sz="2400" dirty="0" err="1"/>
              <a:t>mund</a:t>
            </a:r>
            <a:r>
              <a:rPr lang="en-US" sz="2400" dirty="0"/>
              <a:t> ta </a:t>
            </a:r>
            <a:r>
              <a:rPr lang="en-US" sz="2400" dirty="0" err="1"/>
              <a:t>rrëzojë</a:t>
            </a:r>
            <a:r>
              <a:rPr lang="en-US" sz="2400" dirty="0"/>
              <a:t> </a:t>
            </a:r>
            <a:r>
              <a:rPr lang="sq-AL" sz="2400" dirty="0" err="1"/>
              <a:t>kërkes</a:t>
            </a:r>
            <a:r>
              <a:rPr lang="en-US" sz="2400" dirty="0" err="1"/>
              <a:t>ën</a:t>
            </a:r>
            <a:r>
              <a:rPr lang="en-US" sz="2400" dirty="0"/>
              <a:t> e </a:t>
            </a:r>
            <a:r>
              <a:rPr lang="en-US" sz="2400" dirty="0" err="1"/>
              <a:t>palëve</a:t>
            </a:r>
            <a:r>
              <a:rPr lang="en-US" sz="2400" dirty="0"/>
              <a:t>, </a:t>
            </a:r>
            <a:r>
              <a:rPr lang="sq-AL" sz="2400" dirty="0"/>
              <a:t>por në çdo rast duhet të japë argumente</a:t>
            </a:r>
            <a:r>
              <a:rPr lang="en-US" sz="2400" dirty="0"/>
              <a:t> (</a:t>
            </a:r>
            <a:r>
              <a:rPr lang="en-US" sz="2400" dirty="0" err="1"/>
              <a:t>vendimi</a:t>
            </a:r>
            <a:r>
              <a:rPr lang="en-US" sz="2400" dirty="0"/>
              <a:t> nr.23/2016)</a:t>
            </a:r>
            <a:r>
              <a:rPr lang="sq-AL" sz="2400" dirty="0"/>
              <a:t>. </a:t>
            </a:r>
            <a:endParaRPr lang="en-US" sz="2400" dirty="0"/>
          </a:p>
          <a:p>
            <a:pPr marL="331470" lvl="1" indent="-342900">
              <a:spcBef>
                <a:spcPts val="750"/>
              </a:spcBef>
              <a:buFont typeface="Wingdings" panose="05000000000000000000" pitchFamily="2" charset="2"/>
              <a:buChar char="Ø"/>
            </a:pPr>
            <a:r>
              <a:rPr lang="en-US" sz="2400" dirty="0"/>
              <a:t>K</a:t>
            </a:r>
            <a:r>
              <a:rPr lang="sq-AL" sz="2400" dirty="0"/>
              <a:t>ontroll</a:t>
            </a:r>
            <a:r>
              <a:rPr lang="en-US" sz="2400" dirty="0" err="1"/>
              <a:t>i</a:t>
            </a:r>
            <a:r>
              <a:rPr lang="en-US" sz="2400" dirty="0"/>
              <a:t> </a:t>
            </a:r>
            <a:r>
              <a:rPr lang="en-US" sz="2400" dirty="0" err="1"/>
              <a:t>i</a:t>
            </a:r>
            <a:r>
              <a:rPr lang="en-US" sz="2400" dirty="0"/>
              <a:t> </a:t>
            </a:r>
            <a:r>
              <a:rPr lang="sq-AL" sz="2400" dirty="0"/>
              <a:t>ligji</a:t>
            </a:r>
            <a:r>
              <a:rPr lang="en-US" sz="2400" dirty="0"/>
              <a:t>t</a:t>
            </a:r>
            <a:r>
              <a:rPr lang="sq-AL" sz="2400" dirty="0"/>
              <a:t> është </a:t>
            </a:r>
            <a:r>
              <a:rPr lang="sq-AL" sz="2400" i="1" dirty="0"/>
              <a:t>kompetencë</a:t>
            </a:r>
            <a:r>
              <a:rPr lang="en-US" sz="2400" i="1" dirty="0"/>
              <a:t>/</a:t>
            </a:r>
            <a:r>
              <a:rPr lang="en-US" sz="2400" i="1" dirty="0" err="1"/>
              <a:t>detyrim</a:t>
            </a:r>
            <a:r>
              <a:rPr lang="en-US" sz="2400" i="1" dirty="0"/>
              <a:t> (jo e </a:t>
            </a:r>
            <a:r>
              <a:rPr lang="sq-AL" sz="2400" i="1" dirty="0"/>
              <a:t>drejtë</a:t>
            </a:r>
            <a:r>
              <a:rPr lang="en-US" sz="2400" i="1" dirty="0"/>
              <a:t>) </a:t>
            </a:r>
            <a:r>
              <a:rPr lang="sq-AL" sz="2400" dirty="0"/>
              <a:t>që i është dhënë gjyqtarit</a:t>
            </a:r>
            <a:r>
              <a:rPr lang="en-US" sz="2400" dirty="0"/>
              <a:t>.</a:t>
            </a:r>
            <a:r>
              <a:rPr lang="sq-AL" sz="2400" dirty="0"/>
              <a:t> </a:t>
            </a:r>
            <a:endParaRPr lang="en-US" sz="2400" dirty="0"/>
          </a:p>
          <a:p>
            <a:pPr marL="331470" lvl="1" indent="-342900">
              <a:spcBef>
                <a:spcPts val="750"/>
              </a:spcBef>
              <a:buFont typeface="Wingdings" panose="05000000000000000000" pitchFamily="2" charset="2"/>
              <a:buChar char="Ø"/>
            </a:pPr>
            <a:r>
              <a:rPr lang="en-US" sz="2400" dirty="0"/>
              <a:t>M</a:t>
            </a:r>
            <a:r>
              <a:rPr lang="sq-AL" sz="2400" dirty="0"/>
              <a:t>brojtja e kushtetutshmërisë dhe respektimi i të drejtave të individit nëpërmjet gjykatave</a:t>
            </a:r>
            <a:r>
              <a:rPr lang="en-US" sz="2400" dirty="0"/>
              <a:t> (para se </a:t>
            </a:r>
            <a:r>
              <a:rPr lang="en-US" sz="2400" dirty="0" err="1"/>
              <a:t>të</a:t>
            </a:r>
            <a:r>
              <a:rPr lang="en-US" sz="2400" dirty="0"/>
              <a:t> </a:t>
            </a:r>
            <a:r>
              <a:rPr lang="en-US" sz="2400" dirty="0" err="1"/>
              <a:t>përfundojnë</a:t>
            </a:r>
            <a:r>
              <a:rPr lang="en-US" sz="2400" dirty="0"/>
              <a:t> </a:t>
            </a:r>
            <a:r>
              <a:rPr lang="en-US" sz="2400" dirty="0" err="1"/>
              <a:t>në</a:t>
            </a:r>
            <a:r>
              <a:rPr lang="en-US" sz="2400" dirty="0"/>
              <a:t> GJK - </a:t>
            </a:r>
            <a:r>
              <a:rPr lang="en-US" sz="2400" dirty="0" err="1"/>
              <a:t>subsidiariteti</a:t>
            </a:r>
            <a:r>
              <a:rPr lang="en-US" sz="2400" dirty="0"/>
              <a:t>)</a:t>
            </a:r>
            <a:r>
              <a:rPr lang="sq-AL" sz="2400" dirty="0"/>
              <a:t>.</a:t>
            </a:r>
            <a:endParaRPr lang="en-US" sz="2400" dirty="0"/>
          </a:p>
          <a:p>
            <a:pPr marL="171450" lvl="1">
              <a:spcBef>
                <a:spcPts val="750"/>
              </a:spcBef>
            </a:pPr>
            <a:endParaRPr lang="en-US" dirty="0"/>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26</a:t>
            </a:fld>
            <a:endParaRPr lang="en-US"/>
          </a:p>
        </p:txBody>
      </p:sp>
    </p:spTree>
    <p:extLst>
      <p:ext uri="{BB962C8B-B14F-4D97-AF65-F5344CB8AC3E}">
        <p14:creationId xmlns:p14="http://schemas.microsoft.com/office/powerpoint/2010/main" val="677024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944562"/>
          </a:xfrm>
        </p:spPr>
        <p:txBody>
          <a:bodyPr>
            <a:normAutofit/>
          </a:bodyPr>
          <a:lstStyle/>
          <a:p>
            <a:pPr algn="ctr">
              <a:defRPr/>
            </a:pPr>
            <a:r>
              <a:rPr lang="en-US" dirty="0" err="1">
                <a:latin typeface="+mn-lt"/>
                <a:ea typeface="+mj-ea"/>
                <a:cs typeface="+mj-cs"/>
              </a:rPr>
              <a:t>Kushtet</a:t>
            </a:r>
            <a:r>
              <a:rPr lang="en-US" dirty="0">
                <a:latin typeface="+mn-lt"/>
                <a:ea typeface="+mj-ea"/>
                <a:cs typeface="+mj-cs"/>
              </a:rPr>
              <a:t> </a:t>
            </a:r>
            <a:r>
              <a:rPr lang="en-US" dirty="0" err="1">
                <a:latin typeface="+mn-lt"/>
                <a:ea typeface="+mj-ea"/>
                <a:cs typeface="+mj-cs"/>
              </a:rPr>
              <a:t>për</a:t>
            </a:r>
            <a:r>
              <a:rPr lang="en-US" dirty="0">
                <a:latin typeface="+mn-lt"/>
                <a:ea typeface="+mj-ea"/>
                <a:cs typeface="+mj-cs"/>
              </a:rPr>
              <a:t> </a:t>
            </a:r>
            <a:r>
              <a:rPr lang="en-US" dirty="0" err="1">
                <a:latin typeface="+mn-lt"/>
                <a:ea typeface="+mj-ea"/>
                <a:cs typeface="+mj-cs"/>
              </a:rPr>
              <a:t>të</a:t>
            </a:r>
            <a:r>
              <a:rPr lang="en-US" dirty="0">
                <a:latin typeface="+mn-lt"/>
                <a:ea typeface="+mj-ea"/>
                <a:cs typeface="+mj-cs"/>
              </a:rPr>
              <a:t> </a:t>
            </a:r>
            <a:r>
              <a:rPr lang="en-US" dirty="0" err="1">
                <a:latin typeface="+mn-lt"/>
                <a:ea typeface="+mj-ea"/>
                <a:cs typeface="+mj-cs"/>
              </a:rPr>
              <a:t>inicuar</a:t>
            </a:r>
            <a:r>
              <a:rPr lang="en-US" dirty="0">
                <a:latin typeface="+mn-lt"/>
                <a:ea typeface="+mj-ea"/>
                <a:cs typeface="+mj-cs"/>
              </a:rPr>
              <a:t> </a:t>
            </a:r>
            <a:r>
              <a:rPr lang="en-US" dirty="0" err="1">
                <a:latin typeface="+mn-lt"/>
                <a:ea typeface="+mj-ea"/>
                <a:cs typeface="+mj-cs"/>
              </a:rPr>
              <a:t>kontrollin</a:t>
            </a:r>
            <a:endParaRPr lang="sq-AL" dirty="0">
              <a:latin typeface="+mn-lt"/>
              <a:ea typeface="+mj-ea"/>
              <a:cs typeface="+mj-cs"/>
            </a:endParaRPr>
          </a:p>
        </p:txBody>
      </p:sp>
      <p:sp>
        <p:nvSpPr>
          <p:cNvPr id="2" name="Content Placeholder 1"/>
          <p:cNvSpPr>
            <a:spLocks noGrp="1"/>
          </p:cNvSpPr>
          <p:nvPr>
            <p:ph idx="1"/>
          </p:nvPr>
        </p:nvSpPr>
        <p:spPr>
          <a:xfrm>
            <a:off x="152400" y="914400"/>
            <a:ext cx="8839200" cy="5562600"/>
          </a:xfrm>
        </p:spPr>
        <p:txBody>
          <a:bodyPr>
            <a:normAutofit fontScale="92500"/>
          </a:bodyPr>
          <a:lstStyle/>
          <a:p>
            <a:pPr marL="109537" lvl="2" indent="0">
              <a:buNone/>
              <a:defRPr/>
            </a:pPr>
            <a:endParaRPr lang="sq-AL" sz="2000" dirty="0">
              <a:latin typeface="Batang" charset="0"/>
              <a:ea typeface="Batang" charset="0"/>
              <a:cs typeface="Batang" charset="0"/>
            </a:endParaRPr>
          </a:p>
          <a:p>
            <a:pPr>
              <a:buFont typeface="Wingdings" panose="05000000000000000000" pitchFamily="2" charset="2"/>
              <a:buChar char="Ø"/>
            </a:pPr>
            <a:r>
              <a:rPr lang="en-US" sz="2800" i="1" dirty="0"/>
              <a:t>     </a:t>
            </a:r>
            <a:r>
              <a:rPr lang="en-US" sz="2800" i="1" dirty="0" err="1"/>
              <a:t>Gjyqtari</a:t>
            </a:r>
            <a:r>
              <a:rPr lang="en-US" sz="2800" i="1" dirty="0"/>
              <a:t> g</a:t>
            </a:r>
            <a:r>
              <a:rPr lang="sq-AL" sz="2800" i="1" dirty="0"/>
              <a:t>jatë një procesi gjyqësor </a:t>
            </a:r>
            <a:r>
              <a:rPr lang="en-US" sz="2800" i="1" dirty="0" err="1"/>
              <a:t>duhet</a:t>
            </a:r>
            <a:r>
              <a:rPr lang="en-US" sz="2800" i="1" dirty="0"/>
              <a:t>:</a:t>
            </a:r>
          </a:p>
          <a:p>
            <a:pPr marL="864108" lvl="1" indent="-571500">
              <a:buFont typeface="+mj-lt"/>
              <a:buAutoNum type="arabicPeriod"/>
            </a:pPr>
            <a:endParaRPr lang="en-US" sz="2600" dirty="0"/>
          </a:p>
          <a:p>
            <a:pPr marL="864108" lvl="1" indent="-571500">
              <a:buFont typeface="+mj-lt"/>
              <a:buAutoNum type="arabicPeriod"/>
            </a:pPr>
            <a:r>
              <a:rPr lang="sq-AL" sz="2600" dirty="0"/>
              <a:t>të identifikojë ligjin që </a:t>
            </a:r>
            <a:r>
              <a:rPr lang="en-US" sz="2600" dirty="0"/>
              <a:t>do </a:t>
            </a:r>
            <a:r>
              <a:rPr lang="sq-AL" sz="2600" dirty="0"/>
              <a:t>zbatohet</a:t>
            </a:r>
            <a:r>
              <a:rPr lang="en-US" sz="2600" dirty="0"/>
              <a:t> </a:t>
            </a:r>
            <a:r>
              <a:rPr lang="sq-AL" sz="2600" dirty="0"/>
              <a:t>për zgjidhjen e çështjes konkrete</a:t>
            </a:r>
            <a:r>
              <a:rPr lang="en-US" sz="2600" dirty="0"/>
              <a:t>,</a:t>
            </a:r>
          </a:p>
          <a:p>
            <a:pPr marL="864108" lvl="1" indent="-571500">
              <a:buFont typeface="+mj-lt"/>
              <a:buAutoNum type="arabicPeriod"/>
            </a:pPr>
            <a:r>
              <a:rPr lang="sq-AL" sz="2600" dirty="0"/>
              <a:t>duke referuar në normat ose parimet </a:t>
            </a:r>
            <a:r>
              <a:rPr lang="en-US" sz="2600" dirty="0"/>
              <a:t>e </a:t>
            </a:r>
            <a:r>
              <a:rPr lang="sq-AL" sz="2600" dirty="0"/>
              <a:t>Kushtetutës</a:t>
            </a:r>
            <a:r>
              <a:rPr lang="en-US" sz="2600" dirty="0"/>
              <a:t>,</a:t>
            </a:r>
          </a:p>
          <a:p>
            <a:pPr marL="864108" lvl="1" indent="-571500">
              <a:buFont typeface="+mj-lt"/>
              <a:buAutoNum type="arabicPeriod"/>
            </a:pPr>
            <a:r>
              <a:rPr lang="en-US" sz="2600" dirty="0"/>
              <a:t>t</a:t>
            </a:r>
            <a:r>
              <a:rPr lang="sq-AL" sz="2600" dirty="0"/>
              <a:t>ë ketë bërë përpjekje për interpret</a:t>
            </a:r>
            <a:r>
              <a:rPr lang="en-US" sz="2600" dirty="0" err="1"/>
              <a:t>im</a:t>
            </a:r>
            <a:r>
              <a:rPr lang="en-US" sz="2600" dirty="0"/>
              <a:t> </a:t>
            </a:r>
            <a:r>
              <a:rPr lang="sq-AL" sz="2600" dirty="0"/>
              <a:t>në pajtim me Kushtetutën (mënyrat e interpretimit bëhen të ditura, vendimet nr.14/2008, nr.13/2009; nr.12/2010</a:t>
            </a:r>
            <a:r>
              <a:rPr lang="en-US" sz="2600" dirty="0"/>
              <a:t> </a:t>
            </a:r>
            <a:r>
              <a:rPr lang="en-US" sz="2600" dirty="0" err="1"/>
              <a:t>etj</a:t>
            </a:r>
            <a:r>
              <a:rPr lang="sq-AL" sz="2600" dirty="0"/>
              <a:t>). </a:t>
            </a:r>
          </a:p>
          <a:p>
            <a:pPr marL="864108" lvl="1" indent="-571500">
              <a:buFont typeface="+mj-lt"/>
              <a:buAutoNum type="arabicPeriod"/>
            </a:pPr>
            <a:r>
              <a:rPr lang="sq-AL" sz="2600" dirty="0"/>
              <a:t>të parashtrojë arsye serioze për jokushtetutshmërinë, </a:t>
            </a:r>
            <a:endParaRPr lang="en-US" sz="2600" dirty="0"/>
          </a:p>
          <a:p>
            <a:pPr marL="864108" lvl="1" indent="-571500">
              <a:buFont typeface="+mj-lt"/>
              <a:buAutoNum type="arabicPeriod"/>
            </a:pPr>
            <a:r>
              <a:rPr lang="sq-AL" sz="2600" dirty="0"/>
              <a:t>të </a:t>
            </a:r>
            <a:r>
              <a:rPr lang="en-US" sz="2600" dirty="0" err="1"/>
              <a:t>provoj</a:t>
            </a:r>
            <a:r>
              <a:rPr lang="sq-AL" sz="2600" dirty="0"/>
              <a:t>ë </a:t>
            </a:r>
            <a:r>
              <a:rPr lang="en-US" sz="2600" dirty="0"/>
              <a:t>se </a:t>
            </a:r>
            <a:r>
              <a:rPr lang="en-US" sz="2600" dirty="0" err="1"/>
              <a:t>nuk</a:t>
            </a:r>
            <a:r>
              <a:rPr lang="en-US" sz="2600" dirty="0"/>
              <a:t> </a:t>
            </a:r>
            <a:r>
              <a:rPr lang="en-US" sz="2600" dirty="0" err="1"/>
              <a:t>mund</a:t>
            </a:r>
            <a:r>
              <a:rPr lang="en-US" sz="2600" dirty="0"/>
              <a:t> t</a:t>
            </a:r>
            <a:r>
              <a:rPr lang="sq-AL" sz="2600" dirty="0"/>
              <a:t>ë</a:t>
            </a:r>
            <a:r>
              <a:rPr lang="en-US" sz="2600" dirty="0"/>
              <a:t> </a:t>
            </a:r>
            <a:r>
              <a:rPr lang="en-US" sz="2600" dirty="0" err="1"/>
              <a:t>zgjidh</a:t>
            </a:r>
            <a:r>
              <a:rPr lang="en-US" sz="2600" dirty="0"/>
              <a:t> </a:t>
            </a:r>
            <a:r>
              <a:rPr lang="sq-AL" sz="2600" dirty="0"/>
              <a:t>çështje</a:t>
            </a:r>
            <a:r>
              <a:rPr lang="en-US" sz="2600" dirty="0"/>
              <a:t>n</a:t>
            </a:r>
            <a:r>
              <a:rPr lang="sq-AL" sz="2600" dirty="0"/>
              <a:t> </a:t>
            </a:r>
            <a:r>
              <a:rPr lang="en-US" sz="2600" dirty="0"/>
              <a:t>pa </a:t>
            </a:r>
            <a:r>
              <a:rPr lang="en-US" sz="2600" dirty="0" err="1"/>
              <a:t>marr</a:t>
            </a:r>
            <a:r>
              <a:rPr lang="sq-AL" sz="2600" dirty="0"/>
              <a:t>ë</a:t>
            </a:r>
            <a:r>
              <a:rPr lang="en-US" sz="2600" dirty="0"/>
              <a:t> </a:t>
            </a:r>
            <a:r>
              <a:rPr lang="en-US" sz="2600" dirty="0" err="1"/>
              <a:t>vendim</a:t>
            </a:r>
            <a:r>
              <a:rPr lang="en-US" sz="2600" dirty="0"/>
              <a:t> GJK (V-7/2022, </a:t>
            </a:r>
            <a:r>
              <a:rPr lang="en-US" sz="2600" dirty="0" err="1"/>
              <a:t>mungesa</a:t>
            </a:r>
            <a:r>
              <a:rPr lang="en-US" sz="2600" dirty="0"/>
              <a:t> e </a:t>
            </a:r>
            <a:r>
              <a:rPr lang="en-US" sz="2600" dirty="0" err="1"/>
              <a:t>interesit</a:t>
            </a:r>
            <a:r>
              <a:rPr lang="en-US" sz="2600" dirty="0"/>
              <a:t>, </a:t>
            </a:r>
            <a:r>
              <a:rPr lang="en-US" sz="2600" dirty="0" err="1"/>
              <a:t>pasi</a:t>
            </a:r>
            <a:r>
              <a:rPr lang="en-US" sz="2600" dirty="0"/>
              <a:t> </a:t>
            </a:r>
            <a:r>
              <a:rPr lang="en-US" sz="2600" dirty="0" err="1"/>
              <a:t>ishte</a:t>
            </a:r>
            <a:r>
              <a:rPr lang="en-US" sz="2600" dirty="0"/>
              <a:t> </a:t>
            </a:r>
            <a:r>
              <a:rPr lang="en-US" sz="2600" dirty="0" err="1"/>
              <a:t>liruar</a:t>
            </a:r>
            <a:r>
              <a:rPr lang="en-US" sz="2600" dirty="0"/>
              <a:t> </a:t>
            </a:r>
            <a:r>
              <a:rPr lang="en-US" sz="2600" dirty="0" err="1"/>
              <a:t>i</a:t>
            </a:r>
            <a:r>
              <a:rPr lang="en-US" sz="2600" dirty="0"/>
              <a:t> </a:t>
            </a:r>
            <a:r>
              <a:rPr lang="en-US" sz="2600" dirty="0" err="1"/>
              <a:t>burgosuri</a:t>
            </a:r>
            <a:r>
              <a:rPr lang="en-US" sz="2600" dirty="0"/>
              <a:t>).</a:t>
            </a:r>
            <a:r>
              <a:rPr lang="sq-AL" sz="2600" dirty="0"/>
              <a:t> </a:t>
            </a:r>
            <a:endParaRPr lang="en-US" sz="2600" dirty="0"/>
          </a:p>
          <a:p>
            <a:pPr marL="864108" lvl="1" indent="-571500">
              <a:buFont typeface="+mj-lt"/>
              <a:buAutoNum type="arabicPeriod"/>
            </a:pPr>
            <a:endParaRPr lang="en-US" sz="2600" dirty="0"/>
          </a:p>
          <a:p>
            <a:pPr marL="864108" lvl="1" indent="-571500">
              <a:buFont typeface="+mj-lt"/>
              <a:buAutoNum type="arabicPeriod"/>
            </a:pPr>
            <a:endParaRPr lang="sq-AL" sz="1600" dirty="0">
              <a:latin typeface="Batang" charset="0"/>
              <a:ea typeface="Batang" charset="0"/>
              <a:cs typeface="Batang" charset="0"/>
            </a:endParaRPr>
          </a:p>
          <a:p>
            <a:pPr>
              <a:defRPr/>
            </a:pPr>
            <a:endParaRPr lang="sq-AL" dirty="0">
              <a:latin typeface="Batang" charset="0"/>
              <a:ea typeface="Batang" charset="0"/>
              <a:cs typeface="Batang" charset="0"/>
            </a:endParaRPr>
          </a:p>
        </p:txBody>
      </p:sp>
      <p:sp>
        <p:nvSpPr>
          <p:cNvPr id="18435"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7402D9-0D84-3246-900C-E92AF1DE89F2}" type="slidenum">
              <a:rPr lang="en-US" sz="1000"/>
              <a:pPr eaLnBrk="1" hangingPunct="1"/>
              <a:t>27</a:t>
            </a:fld>
            <a:endParaRPr lang="en-US" sz="1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13395-DF61-4594-88C9-1CFD5986411D}"/>
              </a:ext>
            </a:extLst>
          </p:cNvPr>
          <p:cNvSpPr>
            <a:spLocks noGrp="1"/>
          </p:cNvSpPr>
          <p:nvPr>
            <p:ph type="title"/>
          </p:nvPr>
        </p:nvSpPr>
        <p:spPr>
          <a:xfrm>
            <a:off x="1150938" y="76200"/>
            <a:ext cx="7793037" cy="1462087"/>
          </a:xfrm>
        </p:spPr>
        <p:txBody>
          <a:bodyPr/>
          <a:lstStyle/>
          <a:p>
            <a:pPr algn="ctr"/>
            <a:r>
              <a:rPr lang="en-US" sz="4000" dirty="0" err="1"/>
              <a:t>Interpretimi</a:t>
            </a:r>
            <a:r>
              <a:rPr lang="en-US" sz="4000" dirty="0"/>
              <a:t> </a:t>
            </a:r>
            <a:r>
              <a:rPr lang="en-US" sz="4000" dirty="0" err="1"/>
              <a:t>pajtues</a:t>
            </a:r>
            <a:endParaRPr lang="en-US" dirty="0"/>
          </a:p>
        </p:txBody>
      </p:sp>
      <p:sp>
        <p:nvSpPr>
          <p:cNvPr id="3" name="Content Placeholder 2">
            <a:extLst>
              <a:ext uri="{FF2B5EF4-FFF2-40B4-BE49-F238E27FC236}">
                <a16:creationId xmlns:a16="http://schemas.microsoft.com/office/drawing/2014/main" id="{2741DC6D-46D6-4293-AAC7-8B3285890517}"/>
              </a:ext>
            </a:extLst>
          </p:cNvPr>
          <p:cNvSpPr>
            <a:spLocks noGrp="1"/>
          </p:cNvSpPr>
          <p:nvPr>
            <p:ph idx="1"/>
          </p:nvPr>
        </p:nvSpPr>
        <p:spPr>
          <a:xfrm>
            <a:off x="196850" y="2017712"/>
            <a:ext cx="8758238" cy="4459287"/>
          </a:xfrm>
        </p:spPr>
        <p:txBody>
          <a:bodyPr/>
          <a:lstStyle/>
          <a:p>
            <a:pPr marL="0" indent="0">
              <a:buNone/>
            </a:pPr>
            <a:r>
              <a:rPr lang="sq-AL" sz="2000" i="1" dirty="0"/>
              <a:t>“</a:t>
            </a:r>
            <a:r>
              <a:rPr lang="en-US" sz="2000" i="1" dirty="0"/>
              <a:t>N</a:t>
            </a:r>
            <a:r>
              <a:rPr lang="sq-AL" sz="2000" i="1" dirty="0"/>
              <a:t>jë gjykatë e juridiksionit të zakonshëm refuzon të pezullojë çështjen dhe ta </a:t>
            </a:r>
            <a:r>
              <a:rPr lang="en-US" sz="2000" i="1" dirty="0"/>
              <a:t>d</a:t>
            </a:r>
            <a:r>
              <a:rPr lang="sq-AL" sz="2000" i="1" dirty="0"/>
              <a:t>ë</a:t>
            </a:r>
            <a:r>
              <a:rPr lang="en-US" sz="2000" i="1" dirty="0" err="1"/>
              <a:t>rgoj</a:t>
            </a:r>
            <a:r>
              <a:rPr lang="sq-AL" sz="2000" i="1" dirty="0"/>
              <a:t>ë për kontroll kushtetu</a:t>
            </a:r>
            <a:r>
              <a:rPr lang="en-US" sz="2000" i="1" dirty="0"/>
              <a:t>es</a:t>
            </a:r>
            <a:r>
              <a:rPr lang="sq-AL" sz="2000" i="1" dirty="0"/>
              <a:t> në Gjykatën Kushtetuese Federale</a:t>
            </a:r>
            <a:r>
              <a:rPr lang="en-US" sz="2000" i="1" dirty="0"/>
              <a:t>,</a:t>
            </a:r>
            <a:r>
              <a:rPr lang="sq-AL" sz="2000" i="1" dirty="0"/>
              <a:t> pa marrë parasysh nëse refuzimi do të sjellë pasoja negative për palët, cenon garancitë që rrjedhin nga e drejta për t’iu drejtuar gjykatës, sipas nenit 101/1, fjalia 2 e Ligjit Themelor (ekuivalenti i nenit 42 të Kushtetutës shqiptare)</a:t>
            </a:r>
            <a:r>
              <a:rPr lang="en-US" sz="2000" dirty="0"/>
              <a:t>.</a:t>
            </a:r>
          </a:p>
          <a:p>
            <a:pPr marL="0" indent="0">
              <a:buNone/>
            </a:pPr>
            <a:endParaRPr lang="en-US" sz="2000" dirty="0"/>
          </a:p>
          <a:p>
            <a:pPr marL="0" indent="0">
              <a:buNone/>
            </a:pPr>
            <a:r>
              <a:rPr lang="sq-AL" sz="2000" dirty="0"/>
              <a:t>Neni 100/1 i Ligjit Themelor gjerman: </a:t>
            </a:r>
            <a:r>
              <a:rPr lang="sq-AL" sz="2000" i="1" dirty="0"/>
              <a:t>“Kur një gjykatë vlerëson se ligji mbi të cilin duhet të mbështesë vendimin e saj është antikushtetues, pezullon gjykimin dhe ia dërgon për vendim Gjykatës Federale Kushtetuese.</a:t>
            </a:r>
            <a:r>
              <a:rPr lang="sq-AL" sz="2000" dirty="0"/>
              <a:t>”</a:t>
            </a:r>
            <a:endParaRPr lang="en-US" sz="2000" dirty="0"/>
          </a:p>
          <a:p>
            <a:pPr marL="0" indent="0">
              <a:buNone/>
            </a:pPr>
            <a:r>
              <a:rPr lang="sq-AL" sz="2000" dirty="0"/>
              <a:t>Neni 101/1 fjalia 2 e Ligjit Themelor gjerman : </a:t>
            </a:r>
            <a:r>
              <a:rPr lang="sq-AL" sz="2000" i="1" dirty="0"/>
              <a:t>“Askujt nuk mund t’i cenohet e drejta për t’iu drejtuar gjykatës kompetente.”.</a:t>
            </a:r>
            <a:endParaRPr lang="en-US" sz="2000" i="1" dirty="0"/>
          </a:p>
          <a:p>
            <a:endParaRPr lang="en-US" dirty="0"/>
          </a:p>
        </p:txBody>
      </p:sp>
      <p:sp>
        <p:nvSpPr>
          <p:cNvPr id="5" name="Slide Number Placeholder 4">
            <a:extLst>
              <a:ext uri="{FF2B5EF4-FFF2-40B4-BE49-F238E27FC236}">
                <a16:creationId xmlns:a16="http://schemas.microsoft.com/office/drawing/2014/main" id="{D1DFAFCE-F192-4A2B-95AB-95581851FD67}"/>
              </a:ext>
            </a:extLst>
          </p:cNvPr>
          <p:cNvSpPr>
            <a:spLocks noGrp="1"/>
          </p:cNvSpPr>
          <p:nvPr>
            <p:ph type="sldNum" sz="quarter" idx="12"/>
          </p:nvPr>
        </p:nvSpPr>
        <p:spPr/>
        <p:txBody>
          <a:bodyPr/>
          <a:lstStyle/>
          <a:p>
            <a:pPr>
              <a:defRPr/>
            </a:pPr>
            <a:fld id="{CB2F0339-FD9B-4ABB-8AC8-20C08110CD90}" type="slidenum">
              <a:rPr lang="en-US" smtClean="0"/>
              <a:pPr>
                <a:defRPr/>
              </a:pPr>
              <a:t>28</a:t>
            </a:fld>
            <a:endParaRPr lang="en-US"/>
          </a:p>
        </p:txBody>
      </p:sp>
    </p:spTree>
    <p:extLst>
      <p:ext uri="{BB962C8B-B14F-4D97-AF65-F5344CB8AC3E}">
        <p14:creationId xmlns:p14="http://schemas.microsoft.com/office/powerpoint/2010/main" val="1275123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AAF8-0D79-4514-8C44-3A2B4526B4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87AC8F-105D-41FE-8ADB-77F7412EADFB}"/>
              </a:ext>
            </a:extLst>
          </p:cNvPr>
          <p:cNvSpPr>
            <a:spLocks noGrp="1"/>
          </p:cNvSpPr>
          <p:nvPr>
            <p:ph idx="1"/>
          </p:nvPr>
        </p:nvSpPr>
        <p:spPr>
          <a:xfrm>
            <a:off x="228600" y="1981200"/>
            <a:ext cx="8650288" cy="4572000"/>
          </a:xfrm>
        </p:spPr>
        <p:txBody>
          <a:bodyPr/>
          <a:lstStyle/>
          <a:p>
            <a:r>
              <a:rPr lang="sq-AL" sz="1800" i="1" dirty="0"/>
              <a:t>“...në rastin konkret</a:t>
            </a:r>
            <a:r>
              <a:rPr lang="en-US" sz="1800" i="1" dirty="0"/>
              <a:t>, </a:t>
            </a:r>
            <a:r>
              <a:rPr lang="sq-AL" sz="1800" i="1" dirty="0"/>
              <a:t>objekt i shqyrtimit nuk është thjesht kontrolli kushtetues i një dispozite ligjore. Kërkuesi kërkon t’i respektohet e drejta për t’iu drejtuar gjykatës, gjë që i është mohuar nga sjellja e gjykatës, e cila ka cenuar garancinë që rrjedh nga neni 100/1 i Ligjit Themelor (e drejta për t’iu drejtuar gjykatës). </a:t>
            </a:r>
            <a:endParaRPr lang="en-US" sz="1800" i="1" dirty="0"/>
          </a:p>
          <a:p>
            <a:r>
              <a:rPr lang="sq-AL" sz="1800" i="1" dirty="0"/>
              <a:t>Madje edhe një përpjekje e mundshme e gjykatës për të bërë </a:t>
            </a:r>
            <a:r>
              <a:rPr lang="sq-AL" sz="1800" i="1" u="sng" dirty="0"/>
              <a:t>interpretim pajtues me kushtetutën, nëse nuk arrin të vendosë në vend të drejtën e individit, nuk mund të konsiderohet në përputhje me garancitë e nenit 100/1 të Ligjit Themelor</a:t>
            </a:r>
            <a:r>
              <a:rPr lang="sq-AL" sz="1800" i="1" dirty="0"/>
              <a:t>. </a:t>
            </a:r>
            <a:endParaRPr lang="en-US" sz="1800" i="1" dirty="0"/>
          </a:p>
          <a:p>
            <a:r>
              <a:rPr lang="sq-AL" sz="1800" i="1" u="sng" dirty="0"/>
              <a:t>Kërkuesi nuk ka detyrimin të sjellë patjetër argumente shteruese </a:t>
            </a:r>
            <a:r>
              <a:rPr lang="sq-AL" sz="1800" i="1" dirty="0"/>
              <a:t>në favor të antikushtetutshmërisë së ligjit, </a:t>
            </a:r>
            <a:r>
              <a:rPr lang="sq-AL" sz="1800" i="1" u="sng" dirty="0"/>
              <a:t>është detyrë e gjykatës t’i shqyrtojë hollësisht të gjitha aspektet për të arritur në përfundimin nëse ligji është apo jo kushtetues</a:t>
            </a:r>
            <a:r>
              <a:rPr lang="sq-AL" sz="1800" i="1" dirty="0"/>
              <a:t> dhe nëse prej tij rrjedh cenimi i ndonjë të drejte të kërkuesit. </a:t>
            </a:r>
            <a:endParaRPr lang="en-US" sz="1800" dirty="0"/>
          </a:p>
          <a:p>
            <a:endParaRPr lang="en-US" dirty="0"/>
          </a:p>
        </p:txBody>
      </p:sp>
      <p:sp>
        <p:nvSpPr>
          <p:cNvPr id="4" name="Slide Number Placeholder 3">
            <a:extLst>
              <a:ext uri="{FF2B5EF4-FFF2-40B4-BE49-F238E27FC236}">
                <a16:creationId xmlns:a16="http://schemas.microsoft.com/office/drawing/2014/main" id="{7DB98579-0BB8-44F2-BDF3-CFA270AF07EF}"/>
              </a:ext>
            </a:extLst>
          </p:cNvPr>
          <p:cNvSpPr>
            <a:spLocks noGrp="1"/>
          </p:cNvSpPr>
          <p:nvPr>
            <p:ph type="sldNum" sz="quarter" idx="12"/>
          </p:nvPr>
        </p:nvSpPr>
        <p:spPr/>
        <p:txBody>
          <a:bodyPr/>
          <a:lstStyle/>
          <a:p>
            <a:pPr>
              <a:defRPr/>
            </a:pPr>
            <a:fld id="{CB2F0339-FD9B-4ABB-8AC8-20C08110CD90}" type="slidenum">
              <a:rPr lang="en-US" smtClean="0"/>
              <a:pPr>
                <a:defRPr/>
              </a:pPr>
              <a:t>29</a:t>
            </a:fld>
            <a:endParaRPr lang="en-US"/>
          </a:p>
        </p:txBody>
      </p:sp>
    </p:spTree>
    <p:extLst>
      <p:ext uri="{BB962C8B-B14F-4D97-AF65-F5344CB8AC3E}">
        <p14:creationId xmlns:p14="http://schemas.microsoft.com/office/powerpoint/2010/main" val="1933380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5249F-7146-4BAB-BFC7-3C6E693457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A9A3FA-2F3A-4531-B1D6-9EA8385891D5}"/>
              </a:ext>
            </a:extLst>
          </p:cNvPr>
          <p:cNvSpPr>
            <a:spLocks noGrp="1"/>
          </p:cNvSpPr>
          <p:nvPr>
            <p:ph idx="1"/>
          </p:nvPr>
        </p:nvSpPr>
        <p:spPr>
          <a:xfrm>
            <a:off x="228600" y="2017713"/>
            <a:ext cx="8726488" cy="4114800"/>
          </a:xfrm>
        </p:spPr>
        <p:txBody>
          <a:bodyPr/>
          <a:lstStyle/>
          <a:p>
            <a:r>
              <a:rPr lang="sq-AL" sz="2000" dirty="0"/>
              <a:t>Në këto kushte, GJFK çmon se Gjykata e Lartë Federale e ka cenuar të drejtën për akses të individit duke mohuar inicimin e një kontrolli konkret nga GJFK</a:t>
            </a:r>
            <a:r>
              <a:rPr lang="sq-AL" sz="2000" i="1" dirty="0"/>
              <a:t>. </a:t>
            </a:r>
            <a:endParaRPr lang="en-US" sz="2000" i="1" dirty="0"/>
          </a:p>
          <a:p>
            <a:r>
              <a:rPr lang="sq-AL" sz="2000" dirty="0"/>
              <a:t>Sipas saj, </a:t>
            </a:r>
            <a:r>
              <a:rPr lang="sq-AL" sz="2000" i="1" dirty="0"/>
              <a:t>“Sfera mbrojtëse e së drejtës për t’iu drejtuar gjykatës mund të cenohet edhe duke mos filluar një kontroll incidental</a:t>
            </a:r>
            <a:r>
              <a:rPr lang="en-US" sz="2000" i="1" dirty="0"/>
              <a:t>. </a:t>
            </a:r>
            <a:r>
              <a:rPr lang="sq-AL" sz="2000" i="1" dirty="0"/>
              <a:t>Detyrimi që rrjedh </a:t>
            </a:r>
            <a:r>
              <a:rPr lang="en-US" sz="2000" i="1" dirty="0" err="1"/>
              <a:t>nga</a:t>
            </a:r>
            <a:r>
              <a:rPr lang="en-US" sz="2000" i="1" dirty="0"/>
              <a:t> </a:t>
            </a:r>
            <a:r>
              <a:rPr lang="sq-AL" sz="2000" i="1" dirty="0"/>
              <a:t>Ligji Themelor </a:t>
            </a:r>
            <a:r>
              <a:rPr lang="en-US" sz="2000" i="1" dirty="0"/>
              <a:t>(</a:t>
            </a:r>
            <a:r>
              <a:rPr lang="sq-AL" sz="2000" i="1" dirty="0"/>
              <a:t>e drejta për t’iu drejtuar gjykatës</a:t>
            </a:r>
            <a:r>
              <a:rPr lang="en-US" sz="2000" i="1" dirty="0"/>
              <a:t>)</a:t>
            </a:r>
            <a:r>
              <a:rPr lang="sq-AL" sz="2000" i="1" dirty="0"/>
              <a:t>, nuk garanton vetëm një të drejtë kushtetuese subjektive të individit, por ajo mbart edhe një të drejtë kushtetuese objektive, e cila është e mishëruar në parimin kushtetues të garantimit të shtetit të së drejtës në procesin gjyqësor</a:t>
            </a:r>
            <a:r>
              <a:rPr lang="en-US" sz="2000" i="1" dirty="0"/>
              <a:t>..</a:t>
            </a:r>
            <a:r>
              <a:rPr lang="sq-AL" sz="2000" i="1" dirty="0"/>
              <a:t>. </a:t>
            </a:r>
            <a:r>
              <a:rPr lang="sq-AL" sz="2000" i="1" u="sng" dirty="0"/>
              <a:t>Gjykatat nuk mund të injorojnë detyrimin për të respektuar të drejtën e aksesit të invidivit në gjykatë por përkundrazi, ata kanë detyrimin ta respektojnë atë në çdo moment dhe të marrin të gjitha masat që ajo të realizohet pavarësisht situatës juridike</a:t>
            </a:r>
            <a:r>
              <a:rPr lang="sq-AL" sz="2000" i="1" dirty="0"/>
              <a:t> ”.</a:t>
            </a:r>
            <a:endParaRPr lang="en-US" sz="2000" dirty="0"/>
          </a:p>
          <a:p>
            <a:endParaRPr lang="en-US" dirty="0"/>
          </a:p>
        </p:txBody>
      </p:sp>
      <p:sp>
        <p:nvSpPr>
          <p:cNvPr id="4" name="Slide Number Placeholder 3">
            <a:extLst>
              <a:ext uri="{FF2B5EF4-FFF2-40B4-BE49-F238E27FC236}">
                <a16:creationId xmlns:a16="http://schemas.microsoft.com/office/drawing/2014/main" id="{770566E1-0DCA-499E-AFEB-03B7942DDC0E}"/>
              </a:ext>
            </a:extLst>
          </p:cNvPr>
          <p:cNvSpPr>
            <a:spLocks noGrp="1"/>
          </p:cNvSpPr>
          <p:nvPr>
            <p:ph type="sldNum" sz="quarter" idx="12"/>
          </p:nvPr>
        </p:nvSpPr>
        <p:spPr/>
        <p:txBody>
          <a:bodyPr/>
          <a:lstStyle/>
          <a:p>
            <a:pPr>
              <a:defRPr/>
            </a:pPr>
            <a:fld id="{CB2F0339-FD9B-4ABB-8AC8-20C08110CD90}" type="slidenum">
              <a:rPr lang="en-US" smtClean="0"/>
              <a:pPr>
                <a:defRPr/>
              </a:pPr>
              <a:t>30</a:t>
            </a:fld>
            <a:endParaRPr lang="en-US"/>
          </a:p>
        </p:txBody>
      </p:sp>
    </p:spTree>
    <p:extLst>
      <p:ext uri="{BB962C8B-B14F-4D97-AF65-F5344CB8AC3E}">
        <p14:creationId xmlns:p14="http://schemas.microsoft.com/office/powerpoint/2010/main" val="1221573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14287"/>
            <a:ext cx="7793037" cy="1462087"/>
          </a:xfrm>
        </p:spPr>
        <p:txBody>
          <a:bodyPr/>
          <a:lstStyle/>
          <a:p>
            <a:r>
              <a:rPr lang="en-US" sz="4000" dirty="0">
                <a:latin typeface="+mn-lt"/>
              </a:rPr>
              <a:t>Kur </a:t>
            </a:r>
            <a:r>
              <a:rPr lang="en-US" sz="4000" dirty="0" err="1">
                <a:latin typeface="+mn-lt"/>
              </a:rPr>
              <a:t>lejohet</a:t>
            </a:r>
            <a:r>
              <a:rPr lang="en-US" sz="4000" dirty="0">
                <a:latin typeface="+mn-lt"/>
              </a:rPr>
              <a:t> </a:t>
            </a:r>
            <a:r>
              <a:rPr lang="en-US" sz="4000" dirty="0" err="1">
                <a:latin typeface="+mn-lt"/>
              </a:rPr>
              <a:t>interpretimi</a:t>
            </a:r>
            <a:r>
              <a:rPr lang="en-US" sz="4000" dirty="0">
                <a:latin typeface="+mn-lt"/>
              </a:rPr>
              <a:t> </a:t>
            </a:r>
            <a:r>
              <a:rPr lang="en-US" sz="4000" dirty="0" err="1">
                <a:latin typeface="+mn-lt"/>
              </a:rPr>
              <a:t>pajtues</a:t>
            </a:r>
            <a:r>
              <a:rPr lang="en-US" sz="4000" dirty="0">
                <a:latin typeface="+mn-lt"/>
              </a:rPr>
              <a:t>?</a:t>
            </a:r>
          </a:p>
        </p:txBody>
      </p:sp>
      <p:sp>
        <p:nvSpPr>
          <p:cNvPr id="3" name="Content Placeholder 2"/>
          <p:cNvSpPr>
            <a:spLocks noGrp="1"/>
          </p:cNvSpPr>
          <p:nvPr>
            <p:ph idx="1"/>
          </p:nvPr>
        </p:nvSpPr>
        <p:spPr>
          <a:xfrm>
            <a:off x="304800" y="1905000"/>
            <a:ext cx="8650288" cy="4840288"/>
          </a:xfrm>
        </p:spPr>
        <p:txBody>
          <a:bodyPr>
            <a:noAutofit/>
          </a:bodyPr>
          <a:lstStyle/>
          <a:p>
            <a:pPr marL="0" indent="0">
              <a:buNone/>
            </a:pPr>
            <a:r>
              <a:rPr lang="en-US" sz="2000" dirty="0" err="1"/>
              <a:t>Sipas</a:t>
            </a:r>
            <a:r>
              <a:rPr lang="en-US" sz="2000" dirty="0"/>
              <a:t> </a:t>
            </a:r>
            <a:r>
              <a:rPr lang="en-US" sz="2000" dirty="0" err="1"/>
              <a:t>praktikes</a:t>
            </a:r>
            <a:r>
              <a:rPr lang="en-US" sz="2000" dirty="0"/>
              <a:t> se GJKF: “</a:t>
            </a:r>
            <a:r>
              <a:rPr lang="sq-AL" sz="2000" i="1" dirty="0"/>
              <a:t>Gjykata e zakonshme e shkel veçanërisht detyrimin që rrjedh nga kjo dispozitë nëse ajo i shmanget referimit të çështjes në GJK, megjithëse </a:t>
            </a:r>
            <a:r>
              <a:rPr lang="sq-AL" sz="2000" i="1" dirty="0" err="1"/>
              <a:t>antikushtetutshmëria</a:t>
            </a:r>
            <a:r>
              <a:rPr lang="sq-AL" sz="2000" i="1" dirty="0"/>
              <a:t> e normës është e dukshme dhe gjykata, pavarësisht këtij fakti, përpiqet të bëjë një interpretim pajtues me kushtetutën…</a:t>
            </a:r>
            <a:endParaRPr lang="en-US" sz="2000" i="1" dirty="0"/>
          </a:p>
          <a:p>
            <a:pPr marL="0" indent="0">
              <a:buNone/>
            </a:pPr>
            <a:r>
              <a:rPr lang="en-US" sz="2000" b="1" i="1" dirty="0"/>
              <a:t>E</a:t>
            </a:r>
            <a:r>
              <a:rPr lang="sq-AL" sz="2000" b="1" i="1" dirty="0"/>
              <a:t>shtë e vertetë që gjykatat kanë detyrimin të bëjnë interpretim pajtues aty ku ka vend, para se të referojnë çështjen në GJFK, por gjykata nuk duhet ta bëjë me çdo kusht një gjë të tillë nëse ka dyshime se pavarësisht interpretimit pajtues, norma do të sjellë sërish pasoja negative për palët.</a:t>
            </a:r>
            <a:endParaRPr lang="en-US" sz="2000" b="1" i="1" dirty="0"/>
          </a:p>
          <a:p>
            <a:pPr marL="0" indent="0">
              <a:buNone/>
            </a:pPr>
            <a:r>
              <a:rPr lang="sq-AL" sz="2000" i="1" dirty="0"/>
              <a:t>Gjykata kur bën interpretim pajtues ka detyrimin të japë argumente bindëse përse ka zgjedhur këtë mënyrë dhe jo referimin në GJFK. </a:t>
            </a:r>
            <a:r>
              <a:rPr lang="en-US" sz="2000" i="1" dirty="0"/>
              <a:t>G</a:t>
            </a:r>
            <a:r>
              <a:rPr lang="sq-AL" sz="2000" i="1" dirty="0"/>
              <a:t>jykata duhet të jetë e bindur </a:t>
            </a:r>
            <a:r>
              <a:rPr lang="en-US" sz="2000" i="1" dirty="0" err="1"/>
              <a:t>si</a:t>
            </a:r>
            <a:r>
              <a:rPr lang="en-US" sz="2000" i="1" dirty="0"/>
              <a:t> </a:t>
            </a:r>
            <a:r>
              <a:rPr lang="sq-AL" sz="2000" i="1" dirty="0"/>
              <a:t>për antikushtetutshmërinë e normës </a:t>
            </a:r>
            <a:r>
              <a:rPr lang="en-US" sz="2000" i="1" dirty="0"/>
              <a:t>q</a:t>
            </a:r>
            <a:r>
              <a:rPr lang="sq-AL" sz="2000" i="1" dirty="0"/>
              <a:t>e referon në GJK, ashtu edhe për kushtetutshmërinë e saj nëse bën interpretim pajtues me Kushtetutën.”</a:t>
            </a:r>
            <a:endParaRPr lang="en-US" sz="2000" dirty="0"/>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31</a:t>
            </a:fld>
            <a:endParaRPr lang="en-US"/>
          </a:p>
        </p:txBody>
      </p:sp>
    </p:spTree>
    <p:extLst>
      <p:ext uri="{BB962C8B-B14F-4D97-AF65-F5344CB8AC3E}">
        <p14:creationId xmlns:p14="http://schemas.microsoft.com/office/powerpoint/2010/main" val="3644499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latin typeface="+mn-lt"/>
              </a:rPr>
              <a:t>Vendimi</a:t>
            </a:r>
            <a:r>
              <a:rPr lang="en-US" dirty="0">
                <a:latin typeface="+mn-lt"/>
              </a:rPr>
              <a:t> nr.23/2016 </a:t>
            </a:r>
            <a:r>
              <a:rPr lang="en-US" dirty="0" err="1">
                <a:latin typeface="+mn-lt"/>
              </a:rPr>
              <a:t>i</a:t>
            </a:r>
            <a:r>
              <a:rPr lang="en-US" dirty="0">
                <a:latin typeface="+mn-lt"/>
              </a:rPr>
              <a:t> GJK </a:t>
            </a:r>
          </a:p>
        </p:txBody>
      </p:sp>
      <p:sp>
        <p:nvSpPr>
          <p:cNvPr id="3" name="Content Placeholder 2"/>
          <p:cNvSpPr>
            <a:spLocks noGrp="1"/>
          </p:cNvSpPr>
          <p:nvPr>
            <p:ph idx="1"/>
          </p:nvPr>
        </p:nvSpPr>
        <p:spPr>
          <a:xfrm>
            <a:off x="304800" y="1981200"/>
            <a:ext cx="8650288" cy="4459287"/>
          </a:xfrm>
        </p:spPr>
        <p:txBody>
          <a:bodyPr>
            <a:normAutofit fontScale="70000" lnSpcReduction="20000"/>
          </a:bodyPr>
          <a:lstStyle/>
          <a:p>
            <a:r>
              <a:rPr lang="en-US" dirty="0" err="1"/>
              <a:t>Kerkuesi</a:t>
            </a:r>
            <a:r>
              <a:rPr lang="en-US" dirty="0"/>
              <a:t> (</a:t>
            </a:r>
            <a:r>
              <a:rPr lang="en-US" dirty="0" err="1"/>
              <a:t>komanda</a:t>
            </a:r>
            <a:r>
              <a:rPr lang="en-US" dirty="0"/>
              <a:t> </a:t>
            </a:r>
            <a:r>
              <a:rPr lang="en-US" dirty="0" err="1"/>
              <a:t>ajrore</a:t>
            </a:r>
            <a:r>
              <a:rPr lang="en-US" dirty="0"/>
              <a:t> </a:t>
            </a:r>
            <a:r>
              <a:rPr lang="en-US" dirty="0" err="1"/>
              <a:t>Rinas</a:t>
            </a:r>
            <a:r>
              <a:rPr lang="en-US" dirty="0"/>
              <a:t>) </a:t>
            </a:r>
            <a:r>
              <a:rPr lang="en-US" dirty="0" err="1"/>
              <a:t>kishte</a:t>
            </a:r>
            <a:r>
              <a:rPr lang="en-US" dirty="0"/>
              <a:t> </a:t>
            </a:r>
            <a:r>
              <a:rPr lang="en-US" dirty="0" err="1"/>
              <a:t>blere</a:t>
            </a:r>
            <a:r>
              <a:rPr lang="en-US" dirty="0"/>
              <a:t> </a:t>
            </a:r>
            <a:r>
              <a:rPr lang="en-US" dirty="0" err="1"/>
              <a:t>dy</a:t>
            </a:r>
            <a:r>
              <a:rPr lang="en-US" dirty="0"/>
              <a:t> </a:t>
            </a:r>
            <a:r>
              <a:rPr lang="en-US" dirty="0" err="1"/>
              <a:t>helikoptere</a:t>
            </a:r>
            <a:r>
              <a:rPr lang="en-US" dirty="0"/>
              <a:t> </a:t>
            </a:r>
            <a:r>
              <a:rPr lang="en-US" dirty="0" err="1"/>
              <a:t>nga</a:t>
            </a:r>
            <a:r>
              <a:rPr lang="en-US" dirty="0"/>
              <a:t> </a:t>
            </a:r>
            <a:r>
              <a:rPr lang="en-US" dirty="0" err="1"/>
              <a:t>nje</a:t>
            </a:r>
            <a:r>
              <a:rPr lang="en-US" dirty="0"/>
              <a:t> </a:t>
            </a:r>
            <a:r>
              <a:rPr lang="en-US" dirty="0" err="1"/>
              <a:t>kompani</a:t>
            </a:r>
            <a:r>
              <a:rPr lang="en-US" dirty="0"/>
              <a:t> </a:t>
            </a:r>
            <a:r>
              <a:rPr lang="en-US" dirty="0" err="1"/>
              <a:t>franceze</a:t>
            </a:r>
            <a:r>
              <a:rPr lang="en-US" dirty="0"/>
              <a:t>. Per </a:t>
            </a:r>
            <a:r>
              <a:rPr lang="en-US" dirty="0" err="1"/>
              <a:t>shkak</a:t>
            </a:r>
            <a:r>
              <a:rPr lang="en-US" dirty="0"/>
              <a:t> </a:t>
            </a:r>
            <a:r>
              <a:rPr lang="en-US" dirty="0" err="1"/>
              <a:t>te</a:t>
            </a:r>
            <a:r>
              <a:rPr lang="en-US" dirty="0"/>
              <a:t> </a:t>
            </a:r>
            <a:r>
              <a:rPr lang="en-US" dirty="0" err="1"/>
              <a:t>mosceljes</a:t>
            </a:r>
            <a:r>
              <a:rPr lang="en-US" dirty="0"/>
              <a:t> se </a:t>
            </a:r>
            <a:r>
              <a:rPr lang="en-US" dirty="0" err="1"/>
              <a:t>fondeve</a:t>
            </a:r>
            <a:r>
              <a:rPr lang="en-US" dirty="0"/>
              <a:t> ne </a:t>
            </a:r>
            <a:r>
              <a:rPr lang="en-US" dirty="0" err="1"/>
              <a:t>kohe</a:t>
            </a:r>
            <a:r>
              <a:rPr lang="en-US" dirty="0"/>
              <a:t>, </a:t>
            </a:r>
            <a:r>
              <a:rPr lang="en-US" dirty="0" err="1"/>
              <a:t>nuk</a:t>
            </a:r>
            <a:r>
              <a:rPr lang="en-US" dirty="0"/>
              <a:t> u </a:t>
            </a:r>
            <a:r>
              <a:rPr lang="en-US" dirty="0" err="1"/>
              <a:t>arrit</a:t>
            </a:r>
            <a:r>
              <a:rPr lang="en-US" dirty="0"/>
              <a:t> </a:t>
            </a:r>
            <a:r>
              <a:rPr lang="en-US" dirty="0" err="1"/>
              <a:t>te</a:t>
            </a:r>
            <a:r>
              <a:rPr lang="en-US" dirty="0"/>
              <a:t> </a:t>
            </a:r>
            <a:r>
              <a:rPr lang="en-US" dirty="0" err="1"/>
              <a:t>paguhej</a:t>
            </a:r>
            <a:r>
              <a:rPr lang="en-US" dirty="0"/>
              <a:t> </a:t>
            </a:r>
            <a:r>
              <a:rPr lang="en-US" dirty="0" err="1"/>
              <a:t>dogana</a:t>
            </a:r>
            <a:r>
              <a:rPr lang="en-US" dirty="0"/>
              <a:t> </a:t>
            </a:r>
            <a:r>
              <a:rPr lang="en-US" dirty="0" err="1"/>
              <a:t>brenda</a:t>
            </a:r>
            <a:r>
              <a:rPr lang="en-US" dirty="0"/>
              <a:t> </a:t>
            </a:r>
            <a:r>
              <a:rPr lang="en-US" dirty="0" err="1"/>
              <a:t>afatit</a:t>
            </a:r>
            <a:r>
              <a:rPr lang="en-US" dirty="0"/>
              <a:t> </a:t>
            </a:r>
            <a:r>
              <a:rPr lang="en-US" dirty="0" err="1"/>
              <a:t>dhe</a:t>
            </a:r>
            <a:r>
              <a:rPr lang="en-US" dirty="0"/>
              <a:t> u </a:t>
            </a:r>
            <a:r>
              <a:rPr lang="en-US" dirty="0" err="1"/>
              <a:t>vendos</a:t>
            </a:r>
            <a:r>
              <a:rPr lang="en-US" dirty="0"/>
              <a:t> </a:t>
            </a:r>
            <a:r>
              <a:rPr lang="en-US" dirty="0" err="1"/>
              <a:t>gjobe</a:t>
            </a:r>
            <a:r>
              <a:rPr lang="en-US" dirty="0"/>
              <a:t> 20.000 </a:t>
            </a:r>
            <a:r>
              <a:rPr lang="en-US" dirty="0" err="1"/>
              <a:t>leke</a:t>
            </a:r>
            <a:r>
              <a:rPr lang="en-US" dirty="0"/>
              <a:t> per </a:t>
            </a:r>
            <a:r>
              <a:rPr lang="en-US" dirty="0" err="1"/>
              <a:t>cdo</a:t>
            </a:r>
            <a:r>
              <a:rPr lang="en-US" dirty="0"/>
              <a:t> </a:t>
            </a:r>
            <a:r>
              <a:rPr lang="en-US" dirty="0" err="1"/>
              <a:t>dite</a:t>
            </a:r>
            <a:r>
              <a:rPr lang="en-US" dirty="0"/>
              <a:t> </a:t>
            </a:r>
            <a:r>
              <a:rPr lang="en-US" dirty="0" err="1"/>
              <a:t>vonese</a:t>
            </a:r>
            <a:r>
              <a:rPr lang="en-US" dirty="0"/>
              <a:t> </a:t>
            </a:r>
            <a:r>
              <a:rPr lang="en-US" dirty="0" err="1"/>
              <a:t>nga</a:t>
            </a:r>
            <a:r>
              <a:rPr lang="en-US" dirty="0"/>
              <a:t> </a:t>
            </a:r>
            <a:r>
              <a:rPr lang="en-US" dirty="0" err="1"/>
              <a:t>punonjesit</a:t>
            </a:r>
            <a:r>
              <a:rPr lang="en-US" dirty="0"/>
              <a:t> e </a:t>
            </a:r>
            <a:r>
              <a:rPr lang="en-US" dirty="0" err="1"/>
              <a:t>doganes</a:t>
            </a:r>
            <a:r>
              <a:rPr lang="en-US" dirty="0"/>
              <a:t>. </a:t>
            </a:r>
            <a:r>
              <a:rPr lang="en-US" dirty="0" err="1"/>
              <a:t>Ankimi</a:t>
            </a:r>
            <a:r>
              <a:rPr lang="en-US" dirty="0"/>
              <a:t> </a:t>
            </a:r>
            <a:r>
              <a:rPr lang="en-US" dirty="0" err="1"/>
              <a:t>administrativ</a:t>
            </a:r>
            <a:r>
              <a:rPr lang="en-US" dirty="0"/>
              <a:t> </a:t>
            </a:r>
            <a:r>
              <a:rPr lang="en-US" dirty="0" err="1"/>
              <a:t>ishte</a:t>
            </a:r>
            <a:r>
              <a:rPr lang="en-US" dirty="0"/>
              <a:t> </a:t>
            </a:r>
            <a:r>
              <a:rPr lang="en-US" dirty="0" err="1"/>
              <a:t>i</a:t>
            </a:r>
            <a:r>
              <a:rPr lang="en-US" dirty="0"/>
              <a:t> </a:t>
            </a:r>
            <a:r>
              <a:rPr lang="en-US" dirty="0" err="1"/>
              <a:t>pasuksesshem</a:t>
            </a:r>
            <a:r>
              <a:rPr lang="en-US" dirty="0"/>
              <a:t> per </a:t>
            </a:r>
            <a:r>
              <a:rPr lang="en-US" dirty="0" err="1"/>
              <a:t>shkak</a:t>
            </a:r>
            <a:r>
              <a:rPr lang="en-US" dirty="0"/>
              <a:t> </a:t>
            </a:r>
            <a:r>
              <a:rPr lang="en-US" dirty="0" err="1"/>
              <a:t>te</a:t>
            </a:r>
            <a:r>
              <a:rPr lang="en-US" dirty="0"/>
              <a:t> </a:t>
            </a:r>
            <a:r>
              <a:rPr lang="en-US" dirty="0" err="1"/>
              <a:t>mosparapagimit</a:t>
            </a:r>
            <a:r>
              <a:rPr lang="en-US" dirty="0"/>
              <a:t> </a:t>
            </a:r>
            <a:r>
              <a:rPr lang="en-US" dirty="0" err="1"/>
              <a:t>te</a:t>
            </a:r>
            <a:r>
              <a:rPr lang="en-US" dirty="0"/>
              <a:t> </a:t>
            </a:r>
            <a:r>
              <a:rPr lang="en-US" dirty="0" err="1"/>
              <a:t>detyrimit</a:t>
            </a:r>
            <a:r>
              <a:rPr lang="en-US" dirty="0"/>
              <a:t> </a:t>
            </a:r>
            <a:r>
              <a:rPr lang="en-US" dirty="0" err="1"/>
              <a:t>doganor</a:t>
            </a:r>
            <a:r>
              <a:rPr lang="en-US" dirty="0"/>
              <a:t> </a:t>
            </a:r>
            <a:r>
              <a:rPr lang="en-US" dirty="0" err="1"/>
              <a:t>dhe</a:t>
            </a:r>
            <a:r>
              <a:rPr lang="en-US" dirty="0"/>
              <a:t> </a:t>
            </a:r>
            <a:r>
              <a:rPr lang="en-US" dirty="0" err="1"/>
              <a:t>gjobes</a:t>
            </a:r>
            <a:r>
              <a:rPr lang="en-US" dirty="0"/>
              <a:t>. </a:t>
            </a:r>
          </a:p>
          <a:p>
            <a:r>
              <a:rPr lang="en-US" dirty="0" err="1"/>
              <a:t>Kerkuesi</a:t>
            </a:r>
            <a:r>
              <a:rPr lang="en-US" dirty="0"/>
              <a:t> </a:t>
            </a:r>
            <a:r>
              <a:rPr lang="en-US" dirty="0" err="1"/>
              <a:t>i</a:t>
            </a:r>
            <a:r>
              <a:rPr lang="en-US" dirty="0"/>
              <a:t> </a:t>
            </a:r>
            <a:r>
              <a:rPr lang="en-US" dirty="0" err="1"/>
              <a:t>drejtohet</a:t>
            </a:r>
            <a:r>
              <a:rPr lang="en-US" dirty="0"/>
              <a:t> </a:t>
            </a:r>
            <a:r>
              <a:rPr lang="en-US" dirty="0" err="1"/>
              <a:t>gjykates</a:t>
            </a:r>
            <a:r>
              <a:rPr lang="en-US" dirty="0"/>
              <a:t> administrative, per </a:t>
            </a:r>
            <a:r>
              <a:rPr lang="en-US" dirty="0" err="1"/>
              <a:t>shfuqizimin</a:t>
            </a:r>
            <a:r>
              <a:rPr lang="en-US" dirty="0"/>
              <a:t> e </a:t>
            </a:r>
            <a:r>
              <a:rPr lang="en-US" dirty="0" err="1"/>
              <a:t>aktit</a:t>
            </a:r>
            <a:r>
              <a:rPr lang="en-US" dirty="0"/>
              <a:t> </a:t>
            </a:r>
            <a:r>
              <a:rPr lang="en-US" dirty="0" err="1"/>
              <a:t>adm</a:t>
            </a:r>
            <a:r>
              <a:rPr lang="en-US" dirty="0"/>
              <a:t>, </a:t>
            </a:r>
            <a:r>
              <a:rPr lang="en-US" dirty="0" err="1"/>
              <a:t>si</a:t>
            </a:r>
            <a:r>
              <a:rPr lang="en-US" dirty="0"/>
              <a:t> </a:t>
            </a:r>
            <a:r>
              <a:rPr lang="en-US" dirty="0" err="1"/>
              <a:t>dhe</a:t>
            </a:r>
            <a:r>
              <a:rPr lang="en-US" dirty="0"/>
              <a:t> </a:t>
            </a:r>
            <a:r>
              <a:rPr lang="en-US" dirty="0" err="1"/>
              <a:t>pezullimin</a:t>
            </a:r>
            <a:r>
              <a:rPr lang="en-US" dirty="0"/>
              <a:t> e </a:t>
            </a:r>
            <a:r>
              <a:rPr lang="en-US" dirty="0" err="1"/>
              <a:t>gjykimit</a:t>
            </a:r>
            <a:r>
              <a:rPr lang="en-US" dirty="0"/>
              <a:t> </a:t>
            </a:r>
            <a:r>
              <a:rPr lang="en-US" dirty="0" err="1"/>
              <a:t>dhe</a:t>
            </a:r>
            <a:r>
              <a:rPr lang="en-US" dirty="0"/>
              <a:t> </a:t>
            </a:r>
            <a:r>
              <a:rPr lang="en-US" dirty="0" err="1"/>
              <a:t>dergimin</a:t>
            </a:r>
            <a:r>
              <a:rPr lang="en-US" dirty="0"/>
              <a:t> e </a:t>
            </a:r>
            <a:r>
              <a:rPr lang="en-US" dirty="0" err="1"/>
              <a:t>nenit</a:t>
            </a:r>
            <a:r>
              <a:rPr lang="en-US" dirty="0"/>
              <a:t> 289/3 </a:t>
            </a:r>
            <a:r>
              <a:rPr lang="en-US" dirty="0" err="1"/>
              <a:t>te</a:t>
            </a:r>
            <a:r>
              <a:rPr lang="en-US" dirty="0"/>
              <a:t> KD per </a:t>
            </a:r>
            <a:r>
              <a:rPr lang="en-US" dirty="0" err="1"/>
              <a:t>shqyrtim</a:t>
            </a:r>
            <a:r>
              <a:rPr lang="en-US" dirty="0"/>
              <a:t> ne GJK, </a:t>
            </a:r>
            <a:r>
              <a:rPr lang="en-US" dirty="0" err="1"/>
              <a:t>pasi</a:t>
            </a:r>
            <a:r>
              <a:rPr lang="en-US" dirty="0"/>
              <a:t> </a:t>
            </a:r>
            <a:r>
              <a:rPr lang="en-US" dirty="0" err="1"/>
              <a:t>cenon</a:t>
            </a:r>
            <a:r>
              <a:rPr lang="en-US" dirty="0"/>
              <a:t> </a:t>
            </a:r>
            <a:r>
              <a:rPr lang="en-US" dirty="0" err="1"/>
              <a:t>aksesin</a:t>
            </a:r>
            <a:r>
              <a:rPr lang="en-US" dirty="0"/>
              <a:t> ne </a:t>
            </a:r>
            <a:r>
              <a:rPr lang="en-US" dirty="0" err="1"/>
              <a:t>gjykate</a:t>
            </a:r>
            <a:r>
              <a:rPr lang="en-US" dirty="0"/>
              <a:t>. </a:t>
            </a:r>
            <a:r>
              <a:rPr lang="en-US" dirty="0" err="1"/>
              <a:t>Gjykata</a:t>
            </a:r>
            <a:r>
              <a:rPr lang="en-US" dirty="0"/>
              <a:t> </a:t>
            </a:r>
            <a:r>
              <a:rPr lang="en-US" dirty="0" err="1"/>
              <a:t>adm</a:t>
            </a:r>
            <a:r>
              <a:rPr lang="en-US" dirty="0"/>
              <a:t> </a:t>
            </a:r>
            <a:r>
              <a:rPr lang="en-US" dirty="0" err="1"/>
              <a:t>vendosi</a:t>
            </a:r>
            <a:r>
              <a:rPr lang="en-US" dirty="0"/>
              <a:t> </a:t>
            </a:r>
            <a:r>
              <a:rPr lang="en-US" dirty="0" err="1"/>
              <a:t>nxjerrjen</a:t>
            </a:r>
            <a:r>
              <a:rPr lang="en-US" dirty="0"/>
              <a:t> </a:t>
            </a:r>
            <a:r>
              <a:rPr lang="en-US" dirty="0" err="1"/>
              <a:t>jashte</a:t>
            </a:r>
            <a:r>
              <a:rPr lang="en-US" dirty="0"/>
              <a:t> </a:t>
            </a:r>
            <a:r>
              <a:rPr lang="en-US" dirty="0" err="1"/>
              <a:t>juridiksionit</a:t>
            </a:r>
            <a:r>
              <a:rPr lang="en-US" dirty="0"/>
              <a:t>, </a:t>
            </a:r>
            <a:r>
              <a:rPr lang="en-US" dirty="0" err="1"/>
              <a:t>pasi</a:t>
            </a:r>
            <a:r>
              <a:rPr lang="en-US" dirty="0"/>
              <a:t> </a:t>
            </a:r>
            <a:r>
              <a:rPr lang="en-US" dirty="0" err="1"/>
              <a:t>kerkuesi</a:t>
            </a:r>
            <a:r>
              <a:rPr lang="en-US" dirty="0"/>
              <a:t> </a:t>
            </a:r>
            <a:r>
              <a:rPr lang="en-US" dirty="0" err="1"/>
              <a:t>nuk</a:t>
            </a:r>
            <a:r>
              <a:rPr lang="en-US" dirty="0"/>
              <a:t> </a:t>
            </a:r>
            <a:r>
              <a:rPr lang="en-US" dirty="0" err="1"/>
              <a:t>kishte</a:t>
            </a:r>
            <a:r>
              <a:rPr lang="en-US" dirty="0"/>
              <a:t> </a:t>
            </a:r>
            <a:r>
              <a:rPr lang="en-US" dirty="0" err="1"/>
              <a:t>shteruar</a:t>
            </a:r>
            <a:r>
              <a:rPr lang="en-US" dirty="0"/>
              <a:t> </a:t>
            </a:r>
            <a:r>
              <a:rPr lang="en-US" dirty="0" err="1"/>
              <a:t>ankimin</a:t>
            </a:r>
            <a:r>
              <a:rPr lang="en-US" dirty="0"/>
              <a:t> </a:t>
            </a:r>
            <a:r>
              <a:rPr lang="en-US" dirty="0" err="1"/>
              <a:t>administrativ</a:t>
            </a:r>
            <a:r>
              <a:rPr lang="en-US" dirty="0"/>
              <a:t> </a:t>
            </a:r>
            <a:r>
              <a:rPr lang="en-US" dirty="0" err="1"/>
              <a:t>dhe</a:t>
            </a:r>
            <a:r>
              <a:rPr lang="en-US" dirty="0"/>
              <a:t> </a:t>
            </a:r>
            <a:r>
              <a:rPr lang="en-US" dirty="0" err="1"/>
              <a:t>nuk</a:t>
            </a:r>
            <a:r>
              <a:rPr lang="en-US" dirty="0"/>
              <a:t> u </a:t>
            </a:r>
            <a:r>
              <a:rPr lang="en-US" dirty="0" err="1"/>
              <a:t>shpreh</a:t>
            </a:r>
            <a:r>
              <a:rPr lang="en-US" dirty="0"/>
              <a:t> per </a:t>
            </a:r>
            <a:r>
              <a:rPr lang="en-US" dirty="0" err="1"/>
              <a:t>kerkimin</a:t>
            </a:r>
            <a:r>
              <a:rPr lang="en-US" dirty="0"/>
              <a:t> e pales </a:t>
            </a:r>
            <a:r>
              <a:rPr lang="en-US" dirty="0" err="1"/>
              <a:t>lidhur</a:t>
            </a:r>
            <a:r>
              <a:rPr lang="en-US" dirty="0"/>
              <a:t> me </a:t>
            </a:r>
            <a:r>
              <a:rPr lang="en-US" dirty="0" err="1"/>
              <a:t>kontrollin</a:t>
            </a:r>
            <a:r>
              <a:rPr lang="en-US" dirty="0"/>
              <a:t> e </a:t>
            </a:r>
            <a:r>
              <a:rPr lang="en-US" dirty="0" err="1"/>
              <a:t>kushtetutshmerise</a:t>
            </a:r>
            <a:r>
              <a:rPr lang="en-US" dirty="0"/>
              <a:t>. </a:t>
            </a:r>
            <a:r>
              <a:rPr lang="en-US" dirty="0" err="1"/>
              <a:t>Te</a:t>
            </a:r>
            <a:r>
              <a:rPr lang="en-US" dirty="0"/>
              <a:t> </a:t>
            </a:r>
            <a:r>
              <a:rPr lang="en-US" dirty="0" err="1"/>
              <a:t>njejten</a:t>
            </a:r>
            <a:r>
              <a:rPr lang="en-US" dirty="0"/>
              <a:t> </a:t>
            </a:r>
            <a:r>
              <a:rPr lang="en-US" dirty="0" err="1"/>
              <a:t>gje</a:t>
            </a:r>
            <a:r>
              <a:rPr lang="en-US" dirty="0"/>
              <a:t> ben </a:t>
            </a:r>
            <a:r>
              <a:rPr lang="en-US" dirty="0" err="1"/>
              <a:t>edhe</a:t>
            </a:r>
            <a:r>
              <a:rPr lang="en-US" dirty="0"/>
              <a:t> KAGJL.</a:t>
            </a:r>
          </a:p>
          <a:p>
            <a:r>
              <a:rPr lang="en-US" i="1" dirty="0" err="1">
                <a:solidFill>
                  <a:srgbClr val="FF0000"/>
                </a:solidFill>
              </a:rPr>
              <a:t>Cfare</a:t>
            </a:r>
            <a:r>
              <a:rPr lang="en-US" i="1" dirty="0">
                <a:solidFill>
                  <a:srgbClr val="FF0000"/>
                </a:solidFill>
              </a:rPr>
              <a:t> </a:t>
            </a:r>
            <a:r>
              <a:rPr lang="en-US" i="1" dirty="0" err="1">
                <a:solidFill>
                  <a:srgbClr val="FF0000"/>
                </a:solidFill>
              </a:rPr>
              <a:t>duhej</a:t>
            </a:r>
            <a:r>
              <a:rPr lang="en-US" i="1" dirty="0">
                <a:solidFill>
                  <a:srgbClr val="FF0000"/>
                </a:solidFill>
              </a:rPr>
              <a:t> </a:t>
            </a:r>
            <a:r>
              <a:rPr lang="en-US" i="1" dirty="0" err="1">
                <a:solidFill>
                  <a:srgbClr val="FF0000"/>
                </a:solidFill>
              </a:rPr>
              <a:t>te</a:t>
            </a:r>
            <a:r>
              <a:rPr lang="en-US" i="1" dirty="0">
                <a:solidFill>
                  <a:srgbClr val="FF0000"/>
                </a:solidFill>
              </a:rPr>
              <a:t> </a:t>
            </a:r>
            <a:r>
              <a:rPr lang="en-US" i="1" dirty="0" err="1">
                <a:solidFill>
                  <a:srgbClr val="FF0000"/>
                </a:solidFill>
              </a:rPr>
              <a:t>bente</a:t>
            </a:r>
            <a:r>
              <a:rPr lang="en-US" i="1" dirty="0">
                <a:solidFill>
                  <a:srgbClr val="FF0000"/>
                </a:solidFill>
              </a:rPr>
              <a:t> </a:t>
            </a:r>
            <a:r>
              <a:rPr lang="en-US" i="1" dirty="0" err="1">
                <a:solidFill>
                  <a:srgbClr val="FF0000"/>
                </a:solidFill>
              </a:rPr>
              <a:t>gjykata</a:t>
            </a:r>
            <a:r>
              <a:rPr lang="en-US" i="1" dirty="0">
                <a:solidFill>
                  <a:srgbClr val="FF0000"/>
                </a:solidFill>
              </a:rPr>
              <a:t> </a:t>
            </a:r>
            <a:r>
              <a:rPr lang="en-US" i="1" dirty="0" err="1">
                <a:solidFill>
                  <a:srgbClr val="FF0000"/>
                </a:solidFill>
              </a:rPr>
              <a:t>adm</a:t>
            </a:r>
            <a:r>
              <a:rPr lang="en-US" i="1" dirty="0">
                <a:solidFill>
                  <a:srgbClr val="FF0000"/>
                </a:solidFill>
              </a:rPr>
              <a:t> </a:t>
            </a:r>
            <a:r>
              <a:rPr lang="en-US" i="1" dirty="0" err="1">
                <a:solidFill>
                  <a:srgbClr val="FF0000"/>
                </a:solidFill>
              </a:rPr>
              <a:t>kur</a:t>
            </a:r>
            <a:r>
              <a:rPr lang="en-US" i="1" dirty="0">
                <a:solidFill>
                  <a:srgbClr val="FF0000"/>
                </a:solidFill>
              </a:rPr>
              <a:t> </a:t>
            </a:r>
            <a:r>
              <a:rPr lang="en-US" i="1" dirty="0" err="1">
                <a:solidFill>
                  <a:srgbClr val="FF0000"/>
                </a:solidFill>
              </a:rPr>
              <a:t>iu</a:t>
            </a:r>
            <a:r>
              <a:rPr lang="en-US" i="1" dirty="0">
                <a:solidFill>
                  <a:srgbClr val="FF0000"/>
                </a:solidFill>
              </a:rPr>
              <a:t> </a:t>
            </a:r>
            <a:r>
              <a:rPr lang="en-US" i="1" dirty="0" err="1">
                <a:solidFill>
                  <a:srgbClr val="FF0000"/>
                </a:solidFill>
              </a:rPr>
              <a:t>kerkua</a:t>
            </a:r>
            <a:r>
              <a:rPr lang="en-US" i="1" dirty="0">
                <a:solidFill>
                  <a:srgbClr val="FF0000"/>
                </a:solidFill>
              </a:rPr>
              <a:t> </a:t>
            </a:r>
            <a:r>
              <a:rPr lang="en-US" i="1" dirty="0" err="1">
                <a:solidFill>
                  <a:srgbClr val="FF0000"/>
                </a:solidFill>
              </a:rPr>
              <a:t>iniciimi</a:t>
            </a:r>
            <a:r>
              <a:rPr lang="en-US" i="1" dirty="0">
                <a:solidFill>
                  <a:srgbClr val="FF0000"/>
                </a:solidFill>
              </a:rPr>
              <a:t> </a:t>
            </a:r>
            <a:r>
              <a:rPr lang="en-US" i="1" dirty="0" err="1">
                <a:solidFill>
                  <a:srgbClr val="FF0000"/>
                </a:solidFill>
              </a:rPr>
              <a:t>i</a:t>
            </a:r>
            <a:r>
              <a:rPr lang="en-US" i="1" dirty="0">
                <a:solidFill>
                  <a:srgbClr val="FF0000"/>
                </a:solidFill>
              </a:rPr>
              <a:t> </a:t>
            </a:r>
            <a:r>
              <a:rPr lang="en-US" i="1" dirty="0" err="1">
                <a:solidFill>
                  <a:srgbClr val="FF0000"/>
                </a:solidFill>
              </a:rPr>
              <a:t>nje</a:t>
            </a:r>
            <a:r>
              <a:rPr lang="en-US" i="1" dirty="0">
                <a:solidFill>
                  <a:srgbClr val="FF0000"/>
                </a:solidFill>
              </a:rPr>
              <a:t> </a:t>
            </a:r>
            <a:r>
              <a:rPr lang="en-US" i="1" dirty="0" err="1">
                <a:solidFill>
                  <a:srgbClr val="FF0000"/>
                </a:solidFill>
              </a:rPr>
              <a:t>kontrolli</a:t>
            </a:r>
            <a:r>
              <a:rPr lang="en-US" i="1" dirty="0">
                <a:solidFill>
                  <a:srgbClr val="FF0000"/>
                </a:solidFill>
              </a:rPr>
              <a:t> </a:t>
            </a:r>
            <a:r>
              <a:rPr lang="en-US" i="1" dirty="0" err="1">
                <a:solidFill>
                  <a:srgbClr val="FF0000"/>
                </a:solidFill>
              </a:rPr>
              <a:t>kushtetues</a:t>
            </a:r>
            <a:r>
              <a:rPr lang="en-US" i="1" dirty="0">
                <a:solidFill>
                  <a:srgbClr val="FF0000"/>
                </a:solidFill>
              </a:rPr>
              <a:t> </a:t>
            </a:r>
            <a:r>
              <a:rPr lang="en-US" i="1" dirty="0" err="1">
                <a:solidFill>
                  <a:srgbClr val="FF0000"/>
                </a:solidFill>
              </a:rPr>
              <a:t>nga</a:t>
            </a:r>
            <a:r>
              <a:rPr lang="en-US" i="1" dirty="0">
                <a:solidFill>
                  <a:srgbClr val="FF0000"/>
                </a:solidFill>
              </a:rPr>
              <a:t> </a:t>
            </a:r>
            <a:r>
              <a:rPr lang="en-US" i="1" dirty="0" err="1">
                <a:solidFill>
                  <a:srgbClr val="FF0000"/>
                </a:solidFill>
              </a:rPr>
              <a:t>palet</a:t>
            </a:r>
            <a:r>
              <a:rPr lang="en-US" i="1" dirty="0">
                <a:solidFill>
                  <a:srgbClr val="FF0000"/>
                </a:solidFill>
              </a:rPr>
              <a:t>?</a:t>
            </a:r>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32</a:t>
            </a:fld>
            <a:endParaRPr lang="en-US"/>
          </a:p>
        </p:txBody>
      </p:sp>
    </p:spTree>
    <p:extLst>
      <p:ext uri="{BB962C8B-B14F-4D97-AF65-F5344CB8AC3E}">
        <p14:creationId xmlns:p14="http://schemas.microsoft.com/office/powerpoint/2010/main" val="2913997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2017712"/>
            <a:ext cx="8726488" cy="4459287"/>
          </a:xfrm>
        </p:spPr>
        <p:txBody>
          <a:bodyPr>
            <a:normAutofit fontScale="70000" lnSpcReduction="20000"/>
          </a:bodyPr>
          <a:lstStyle/>
          <a:p>
            <a:pPr>
              <a:buFont typeface="Wingdings" panose="05000000000000000000" pitchFamily="2" charset="2"/>
              <a:buChar char="Ø"/>
            </a:pPr>
            <a:r>
              <a:rPr lang="en-US" dirty="0"/>
              <a:t>G</a:t>
            </a:r>
            <a:r>
              <a:rPr lang="sq-AL" dirty="0"/>
              <a:t>jykata administrative e ka pasur të pamundur të mos konstatojë se detyrimi për të parapaguar jo vetëm detyrimet doganore</a:t>
            </a:r>
            <a:r>
              <a:rPr lang="en-US" dirty="0"/>
              <a:t>,</a:t>
            </a:r>
            <a:r>
              <a:rPr lang="sq-AL" dirty="0"/>
              <a:t> por edhe gjobat rrjedh nga neni 289/3 i Kodit Doganor. </a:t>
            </a:r>
            <a:r>
              <a:rPr lang="en-US" dirty="0" err="1"/>
              <a:t>Pra</a:t>
            </a:r>
            <a:r>
              <a:rPr lang="en-US" dirty="0"/>
              <a:t>, </a:t>
            </a:r>
            <a:r>
              <a:rPr lang="en-US" dirty="0" err="1"/>
              <a:t>lidhja</a:t>
            </a:r>
            <a:r>
              <a:rPr lang="en-US" dirty="0"/>
              <a:t> </a:t>
            </a:r>
            <a:r>
              <a:rPr lang="en-US" dirty="0" err="1"/>
              <a:t>mes</a:t>
            </a:r>
            <a:r>
              <a:rPr lang="en-US" dirty="0"/>
              <a:t> </a:t>
            </a:r>
            <a:r>
              <a:rPr lang="en-US" dirty="0" err="1"/>
              <a:t>normes</a:t>
            </a:r>
            <a:r>
              <a:rPr lang="en-US" dirty="0"/>
              <a:t> </a:t>
            </a:r>
            <a:r>
              <a:rPr lang="en-US" dirty="0" err="1"/>
              <a:t>dhe</a:t>
            </a:r>
            <a:r>
              <a:rPr lang="en-US" dirty="0"/>
              <a:t> </a:t>
            </a:r>
            <a:r>
              <a:rPr lang="en-US" dirty="0" err="1"/>
              <a:t>zgjidhjes</a:t>
            </a:r>
            <a:r>
              <a:rPr lang="en-US" dirty="0"/>
              <a:t> se </a:t>
            </a:r>
            <a:r>
              <a:rPr lang="sq-AL" dirty="0"/>
              <a:t>ç</a:t>
            </a:r>
            <a:r>
              <a:rPr lang="en-US" dirty="0" err="1"/>
              <a:t>eshtjes</a:t>
            </a:r>
            <a:r>
              <a:rPr lang="en-US" dirty="0"/>
              <a:t> </a:t>
            </a:r>
            <a:r>
              <a:rPr lang="en-US" dirty="0" err="1"/>
              <a:t>ekzistonte</a:t>
            </a:r>
            <a:r>
              <a:rPr lang="en-US" dirty="0"/>
              <a:t>. </a:t>
            </a:r>
          </a:p>
          <a:p>
            <a:pPr>
              <a:buFont typeface="Wingdings" panose="05000000000000000000" pitchFamily="2" charset="2"/>
              <a:buChar char="Ø"/>
            </a:pPr>
            <a:r>
              <a:rPr lang="en-US" dirty="0"/>
              <a:t>A</a:t>
            </a:r>
            <a:r>
              <a:rPr lang="sq-AL" dirty="0"/>
              <a:t>jo duhet të konstatonte se kërkuesi ka qenë në pamundësi të </a:t>
            </a:r>
            <a:r>
              <a:rPr lang="en-US" dirty="0" err="1"/>
              <a:t>shterronte</a:t>
            </a:r>
            <a:r>
              <a:rPr lang="sq-AL" dirty="0"/>
              <a:t> ankimin administrativ. </a:t>
            </a:r>
            <a:endParaRPr lang="en-US" dirty="0"/>
          </a:p>
          <a:p>
            <a:pPr>
              <a:buFont typeface="Wingdings" panose="05000000000000000000" pitchFamily="2" charset="2"/>
              <a:buChar char="Ø"/>
            </a:pPr>
            <a:endParaRPr lang="en-US" dirty="0"/>
          </a:p>
          <a:p>
            <a:pPr>
              <a:buFont typeface="Wingdings" panose="05000000000000000000" pitchFamily="2" charset="2"/>
              <a:buChar char="Ø"/>
            </a:pPr>
            <a:r>
              <a:rPr lang="en-US" dirty="0"/>
              <a:t>G</a:t>
            </a:r>
            <a:r>
              <a:rPr lang="sq-AL" dirty="0" err="1"/>
              <a:t>jykata</a:t>
            </a:r>
            <a:r>
              <a:rPr lang="sq-AL" dirty="0"/>
              <a:t> administrative duhej të kishte ngritur pyetje</a:t>
            </a:r>
            <a:r>
              <a:rPr lang="en-US" dirty="0"/>
              <a:t>t</a:t>
            </a:r>
            <a:r>
              <a:rPr lang="sq-AL" dirty="0"/>
              <a:t>: </a:t>
            </a:r>
            <a:endParaRPr lang="en-US" dirty="0"/>
          </a:p>
          <a:p>
            <a:pPr lvl="1">
              <a:buFont typeface="Wingdings" panose="05000000000000000000" pitchFamily="2" charset="2"/>
              <a:buChar char="Ø"/>
            </a:pPr>
            <a:r>
              <a:rPr lang="sq-AL" i="1" dirty="0"/>
              <a:t>Cila është gjykata kompetente për të zgjidhur përfundimisht këtë konflikt?</a:t>
            </a:r>
            <a:r>
              <a:rPr lang="sq-AL" dirty="0"/>
              <a:t> </a:t>
            </a: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r>
              <a:rPr lang="sq-AL" i="1" dirty="0"/>
              <a:t>çfarë mjeti tjetër </a:t>
            </a:r>
            <a:r>
              <a:rPr lang="en-US" i="1" dirty="0" err="1"/>
              <a:t>efektiv</a:t>
            </a:r>
            <a:r>
              <a:rPr lang="en-US" i="1" dirty="0"/>
              <a:t> </a:t>
            </a:r>
            <a:r>
              <a:rPr lang="sq-AL" i="1" dirty="0"/>
              <a:t>ka kërkuesi për të realizuar të drejtën e tij për t’iu drejtuar gjykatës</a:t>
            </a:r>
            <a:r>
              <a:rPr lang="en-US" i="1" dirty="0"/>
              <a:t> (n</a:t>
            </a:r>
            <a:r>
              <a:rPr lang="sq-AL" i="1" dirty="0" err="1"/>
              <a:t>eni</a:t>
            </a:r>
            <a:r>
              <a:rPr lang="sq-AL" i="1" dirty="0"/>
              <a:t> 42 i Kushtetutës</a:t>
            </a:r>
            <a:r>
              <a:rPr lang="en-US" i="1" dirty="0"/>
              <a:t> </a:t>
            </a:r>
            <a:r>
              <a:rPr lang="en-US" i="1" dirty="0" err="1"/>
              <a:t>dhe</a:t>
            </a:r>
            <a:r>
              <a:rPr lang="en-US" i="1" dirty="0"/>
              <a:t> </a:t>
            </a:r>
            <a:r>
              <a:rPr lang="en-US" i="1" dirty="0" err="1"/>
              <a:t>neni</a:t>
            </a:r>
            <a:r>
              <a:rPr lang="en-US" i="1" dirty="0"/>
              <a:t> 6 </a:t>
            </a:r>
            <a:r>
              <a:rPr lang="en-US" i="1" dirty="0" err="1"/>
              <a:t>i</a:t>
            </a:r>
            <a:r>
              <a:rPr lang="en-US" i="1" dirty="0"/>
              <a:t> KEDNJ)</a:t>
            </a:r>
            <a:r>
              <a:rPr lang="sq-AL" dirty="0"/>
              <a:t>?</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33</a:t>
            </a:fld>
            <a:endParaRPr lang="en-US"/>
          </a:p>
        </p:txBody>
      </p:sp>
    </p:spTree>
    <p:extLst>
      <p:ext uri="{BB962C8B-B14F-4D97-AF65-F5344CB8AC3E}">
        <p14:creationId xmlns:p14="http://schemas.microsoft.com/office/powerpoint/2010/main" val="2686860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GJK </a:t>
            </a:r>
            <a:r>
              <a:rPr lang="en-US" dirty="0" err="1"/>
              <a:t>konstatoi</a:t>
            </a:r>
            <a:r>
              <a:rPr lang="en-US" dirty="0"/>
              <a:t>: </a:t>
            </a:r>
          </a:p>
        </p:txBody>
      </p:sp>
      <p:sp>
        <p:nvSpPr>
          <p:cNvPr id="3" name="Content Placeholder 2"/>
          <p:cNvSpPr>
            <a:spLocks noGrp="1"/>
          </p:cNvSpPr>
          <p:nvPr>
            <p:ph idx="1"/>
          </p:nvPr>
        </p:nvSpPr>
        <p:spPr>
          <a:xfrm>
            <a:off x="196850" y="2017712"/>
            <a:ext cx="8758238" cy="4459287"/>
          </a:xfrm>
        </p:spPr>
        <p:txBody>
          <a:bodyPr>
            <a:noAutofit/>
          </a:bodyPr>
          <a:lstStyle/>
          <a:p>
            <a:pPr>
              <a:buFont typeface="Wingdings" panose="05000000000000000000" pitchFamily="2" charset="2"/>
              <a:buChar char="Ø"/>
            </a:pPr>
            <a:r>
              <a:rPr lang="en-US" sz="2000" dirty="0"/>
              <a:t>G</a:t>
            </a:r>
            <a:r>
              <a:rPr lang="sq-AL" sz="2000" dirty="0" err="1"/>
              <a:t>jykata</a:t>
            </a:r>
            <a:r>
              <a:rPr lang="en-US" sz="2000" dirty="0"/>
              <a:t> </a:t>
            </a:r>
            <a:r>
              <a:rPr lang="en-US" sz="2000" dirty="0" err="1"/>
              <a:t>adm</a:t>
            </a:r>
            <a:r>
              <a:rPr lang="en-US" sz="2000" dirty="0"/>
              <a:t> (</a:t>
            </a:r>
            <a:r>
              <a:rPr lang="en-US" sz="2000" dirty="0" err="1"/>
              <a:t>dhe</a:t>
            </a:r>
            <a:r>
              <a:rPr lang="en-US" sz="2000" dirty="0"/>
              <a:t> KAGJL)</a:t>
            </a:r>
            <a:r>
              <a:rPr lang="sq-AL" sz="2000" dirty="0"/>
              <a:t> nuk </a:t>
            </a:r>
            <a:r>
              <a:rPr lang="sq-AL" sz="2000" dirty="0" err="1"/>
              <a:t>bër</a:t>
            </a:r>
            <a:r>
              <a:rPr lang="en-US" sz="2000" dirty="0" err="1"/>
              <a:t>i</a:t>
            </a:r>
            <a:r>
              <a:rPr lang="sq-AL" sz="2000" dirty="0"/>
              <a:t> hetim dhe vlerësim të plotë të situatës juridike apo të kushtetutshmërisë së normës, megjithëse kjo është kërkuar nga kërkuesi që në fillim të gjykimit</a:t>
            </a:r>
            <a:r>
              <a:rPr lang="en-US" sz="2000" dirty="0"/>
              <a:t>. </a:t>
            </a:r>
          </a:p>
          <a:p>
            <a:pPr>
              <a:buFont typeface="Wingdings" panose="05000000000000000000" pitchFamily="2" charset="2"/>
              <a:buChar char="Ø"/>
            </a:pPr>
            <a:r>
              <a:rPr lang="sq-AL" sz="2000" dirty="0"/>
              <a:t>Gjykata nuk e ka marrë në shqyrtim këtë kërkesë, gjë që vërtetohet edhe nga fakti që në vendimin e saj nuk pasqyrohet asnjë argument që lidhet me referimin e çështjes në GJK. Kjo bie ndesh edhe me standardin e arsyetimit të vendimit gjyqësor</a:t>
            </a:r>
            <a:r>
              <a:rPr lang="en-US" sz="2000" dirty="0"/>
              <a:t>.</a:t>
            </a:r>
          </a:p>
          <a:p>
            <a:pPr>
              <a:buFont typeface="Wingdings" panose="05000000000000000000" pitchFamily="2" charset="2"/>
              <a:buChar char="Ø"/>
            </a:pPr>
            <a:r>
              <a:rPr lang="en-US" sz="2000" dirty="0"/>
              <a:t>R</a:t>
            </a:r>
            <a:r>
              <a:rPr lang="sq-AL" sz="2000" dirty="0" err="1"/>
              <a:t>eferimi</a:t>
            </a:r>
            <a:r>
              <a:rPr lang="sq-AL" sz="2000" dirty="0"/>
              <a:t> i çështjes në GJK është detyrim kushtetues i parashikuar nga neni 145/2 i Kushtetutës dhe gjykata </a:t>
            </a:r>
            <a:r>
              <a:rPr lang="en-US" sz="2000" dirty="0" err="1"/>
              <a:t>nuk</a:t>
            </a:r>
            <a:r>
              <a:rPr lang="en-US" sz="2000" dirty="0"/>
              <a:t> </a:t>
            </a:r>
            <a:r>
              <a:rPr lang="en-US" sz="2000" dirty="0" err="1"/>
              <a:t>mund</a:t>
            </a:r>
            <a:r>
              <a:rPr lang="en-US" sz="2000" dirty="0"/>
              <a:t> ta </a:t>
            </a:r>
            <a:r>
              <a:rPr lang="en-US" sz="2000" dirty="0" err="1"/>
              <a:t>kalojë</a:t>
            </a:r>
            <a:r>
              <a:rPr lang="en-US" sz="2000" dirty="0"/>
              <a:t> </a:t>
            </a:r>
            <a:r>
              <a:rPr lang="en-US" sz="2000" dirty="0" err="1"/>
              <a:t>në</a:t>
            </a:r>
            <a:r>
              <a:rPr lang="en-US" sz="2000" dirty="0"/>
              <a:t> </a:t>
            </a:r>
            <a:r>
              <a:rPr lang="en-US" sz="2000" dirty="0" err="1"/>
              <a:t>heshtje</a:t>
            </a:r>
            <a:r>
              <a:rPr lang="sq-AL" sz="2000" dirty="0"/>
              <a:t>. </a:t>
            </a:r>
            <a:endParaRPr lang="en-US" sz="2000" dirty="0"/>
          </a:p>
          <a:p>
            <a:pPr>
              <a:buFont typeface="Wingdings" panose="05000000000000000000" pitchFamily="2" charset="2"/>
              <a:buChar char="Ø"/>
            </a:pPr>
            <a:r>
              <a:rPr lang="sq-AL" sz="2000" dirty="0"/>
              <a:t>Nëse </a:t>
            </a:r>
            <a:r>
              <a:rPr lang="en-US" sz="2000" dirty="0" err="1"/>
              <a:t>gjykata</a:t>
            </a:r>
            <a:r>
              <a:rPr lang="en-US" sz="2000" dirty="0"/>
              <a:t> </a:t>
            </a:r>
            <a:r>
              <a:rPr lang="en-US" sz="2000" dirty="0" err="1"/>
              <a:t>çmonte</a:t>
            </a:r>
            <a:r>
              <a:rPr lang="en-US" sz="2000" dirty="0"/>
              <a:t> </a:t>
            </a:r>
            <a:r>
              <a:rPr lang="sq-AL" sz="2000" dirty="0"/>
              <a:t>se norma nuk është antikushtetuese, </a:t>
            </a:r>
            <a:r>
              <a:rPr lang="sq-AL" sz="2000" dirty="0" err="1"/>
              <a:t>duhe</a:t>
            </a:r>
            <a:r>
              <a:rPr lang="en-US" sz="2000" dirty="0"/>
              <a:t>j</a:t>
            </a:r>
            <a:r>
              <a:rPr lang="sq-AL" sz="2000" dirty="0"/>
              <a:t> të kishte bërë interpretim pajtues </a:t>
            </a:r>
            <a:r>
              <a:rPr lang="en-US" sz="2000" dirty="0" err="1"/>
              <a:t>të</a:t>
            </a:r>
            <a:r>
              <a:rPr lang="en-US" sz="2000" dirty="0"/>
              <a:t> </a:t>
            </a:r>
            <a:r>
              <a:rPr lang="en-US" sz="2000" dirty="0" err="1"/>
              <a:t>normës</a:t>
            </a:r>
            <a:r>
              <a:rPr lang="sq-AL" sz="2000" dirty="0"/>
              <a:t>. </a:t>
            </a:r>
            <a:r>
              <a:rPr lang="en-US" sz="2000" dirty="0" err="1"/>
              <a:t>Në</a:t>
            </a:r>
            <a:r>
              <a:rPr lang="en-US" sz="2000" dirty="0"/>
              <a:t> </a:t>
            </a:r>
            <a:r>
              <a:rPr lang="en-US" sz="2000" dirty="0" err="1"/>
              <a:t>të</a:t>
            </a:r>
            <a:r>
              <a:rPr lang="en-US" sz="2000" dirty="0"/>
              <a:t> </a:t>
            </a:r>
            <a:r>
              <a:rPr lang="en-US" sz="2000" dirty="0" err="1"/>
              <a:t>kundërt</a:t>
            </a:r>
            <a:r>
              <a:rPr lang="en-US" sz="2000" dirty="0"/>
              <a:t>, </a:t>
            </a:r>
            <a:r>
              <a:rPr lang="sq-AL" sz="2000" dirty="0"/>
              <a:t>ajo duhej ta kishte referuar çështjen në GJK.</a:t>
            </a:r>
            <a:endParaRPr lang="en-US" sz="2000" dirty="0"/>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34</a:t>
            </a:fld>
            <a:endParaRPr lang="en-US"/>
          </a:p>
        </p:txBody>
      </p:sp>
    </p:spTree>
    <p:extLst>
      <p:ext uri="{BB962C8B-B14F-4D97-AF65-F5344CB8AC3E}">
        <p14:creationId xmlns:p14="http://schemas.microsoft.com/office/powerpoint/2010/main" val="2865208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0"/>
            <a:ext cx="7793037" cy="1462087"/>
          </a:xfrm>
        </p:spPr>
        <p:txBody>
          <a:bodyPr>
            <a:normAutofit/>
          </a:bodyPr>
          <a:lstStyle/>
          <a:p>
            <a:pPr algn="ctr"/>
            <a:r>
              <a:rPr lang="en-US" dirty="0" err="1">
                <a:latin typeface="+mn-lt"/>
              </a:rPr>
              <a:t>Vendimmarrja</a:t>
            </a:r>
            <a:r>
              <a:rPr lang="en-US" dirty="0">
                <a:latin typeface="+mn-lt"/>
              </a:rPr>
              <a:t> e GJK</a:t>
            </a:r>
          </a:p>
        </p:txBody>
      </p:sp>
      <p:sp>
        <p:nvSpPr>
          <p:cNvPr id="3" name="Content Placeholder 2"/>
          <p:cNvSpPr>
            <a:spLocks noGrp="1"/>
          </p:cNvSpPr>
          <p:nvPr>
            <p:ph idx="1"/>
          </p:nvPr>
        </p:nvSpPr>
        <p:spPr>
          <a:xfrm>
            <a:off x="228600" y="2017712"/>
            <a:ext cx="8726488" cy="4383087"/>
          </a:xfrm>
        </p:spPr>
        <p:txBody>
          <a:bodyPr>
            <a:normAutofit fontScale="70000" lnSpcReduction="20000"/>
          </a:bodyPr>
          <a:lstStyle/>
          <a:p>
            <a:pPr marL="0" indent="0">
              <a:buNone/>
            </a:pPr>
            <a:r>
              <a:rPr lang="en-US" dirty="0"/>
              <a:t>Dy </a:t>
            </a:r>
            <a:r>
              <a:rPr lang="en-US" dirty="0" err="1"/>
              <a:t>mundësi</a:t>
            </a:r>
            <a:r>
              <a:rPr lang="en-US" dirty="0"/>
              <a:t>: </a:t>
            </a:r>
          </a:p>
          <a:p>
            <a:pPr marL="0" lvl="0" indent="0">
              <a:buNone/>
            </a:pPr>
            <a:endParaRPr lang="en-US" dirty="0"/>
          </a:p>
          <a:p>
            <a:pPr marL="0" lvl="0" indent="0">
              <a:buNone/>
            </a:pPr>
            <a:r>
              <a:rPr lang="en-US" dirty="0"/>
              <a:t>1. </a:t>
            </a:r>
            <a:r>
              <a:rPr lang="sq-AL" dirty="0"/>
              <a:t>Shfuqizimin e dy vendimeve të gjykatave dhe kthimin e çështjes në gjykatën administrative të shkallë së parë duke e detyruar </a:t>
            </a:r>
            <a:r>
              <a:rPr lang="en-US" dirty="0"/>
              <a:t>a</a:t>
            </a:r>
            <a:r>
              <a:rPr lang="sq-AL" dirty="0"/>
              <a:t>të</a:t>
            </a:r>
            <a:r>
              <a:rPr lang="en-US" dirty="0"/>
              <a:t> </a:t>
            </a:r>
            <a:r>
              <a:rPr lang="en-US" dirty="0" err="1"/>
              <a:t>te</a:t>
            </a:r>
            <a:r>
              <a:rPr lang="sq-AL" dirty="0"/>
              <a:t> marrë në konsideratë referimin e çështjes në GJK</a:t>
            </a:r>
            <a:r>
              <a:rPr lang="en-US" dirty="0"/>
              <a:t>.</a:t>
            </a:r>
          </a:p>
          <a:p>
            <a:pPr marL="0" lvl="0" indent="0">
              <a:buNone/>
            </a:pPr>
            <a:endParaRPr lang="en-US" dirty="0"/>
          </a:p>
          <a:p>
            <a:pPr marL="0" lvl="0" indent="0">
              <a:buNone/>
            </a:pPr>
            <a:r>
              <a:rPr lang="en-US" dirty="0"/>
              <a:t>2. </a:t>
            </a:r>
            <a:r>
              <a:rPr lang="sq-AL" dirty="0"/>
              <a:t>Shfuqizimin e dy vendimeve të gjykatave dhe shqyrtimin e kushtetutshmërisë së nenit 289/3 të Kodit Doganor duke i hapur mundësinë kërkuesit t’i drejtohet gjykatës administrative për zgjidhjen në themel të konfliktit me Drejtorinë e Doganave. </a:t>
            </a:r>
            <a:r>
              <a:rPr lang="en-US" dirty="0"/>
              <a:t>Ky </a:t>
            </a:r>
            <a:r>
              <a:rPr lang="en-US" dirty="0" err="1"/>
              <a:t>njihet</a:t>
            </a:r>
            <a:r>
              <a:rPr lang="en-US" dirty="0"/>
              <a:t> </a:t>
            </a:r>
            <a:r>
              <a:rPr lang="en-US" dirty="0" err="1"/>
              <a:t>si</a:t>
            </a:r>
            <a:r>
              <a:rPr lang="en-US" dirty="0"/>
              <a:t> </a:t>
            </a:r>
            <a:r>
              <a:rPr lang="en-US" i="1" dirty="0" err="1"/>
              <a:t>ankimi</a:t>
            </a:r>
            <a:r>
              <a:rPr lang="en-US" i="1" dirty="0"/>
              <a:t> </a:t>
            </a:r>
            <a:r>
              <a:rPr lang="en-US" i="1" dirty="0" err="1"/>
              <a:t>kushtetues</a:t>
            </a:r>
            <a:r>
              <a:rPr lang="en-US" i="1" dirty="0"/>
              <a:t> individual </a:t>
            </a:r>
            <a:r>
              <a:rPr lang="en-US" i="1" dirty="0" err="1"/>
              <a:t>indirekt</a:t>
            </a:r>
            <a:r>
              <a:rPr lang="en-US" dirty="0"/>
              <a:t>.</a:t>
            </a:r>
          </a:p>
          <a:p>
            <a:r>
              <a:rPr lang="en-US" dirty="0"/>
              <a:t>GJK </a:t>
            </a:r>
            <a:r>
              <a:rPr lang="en-US" dirty="0" err="1"/>
              <a:t>zgjodhi</a:t>
            </a:r>
            <a:r>
              <a:rPr lang="en-US" dirty="0"/>
              <a:t> </a:t>
            </a:r>
            <a:r>
              <a:rPr lang="en-US" dirty="0" err="1"/>
              <a:t>të</a:t>
            </a:r>
            <a:r>
              <a:rPr lang="en-US" dirty="0"/>
              <a:t> </a:t>
            </a:r>
            <a:r>
              <a:rPr lang="en-US" dirty="0" err="1"/>
              <a:t>parën</a:t>
            </a:r>
            <a:r>
              <a:rPr lang="en-US" dirty="0"/>
              <a:t>. Shih </a:t>
            </a:r>
            <a:r>
              <a:rPr lang="en-US" dirty="0" err="1"/>
              <a:t>mendimin</a:t>
            </a:r>
            <a:r>
              <a:rPr lang="en-US" dirty="0"/>
              <a:t> e </a:t>
            </a:r>
            <a:r>
              <a:rPr lang="en-US" dirty="0" err="1"/>
              <a:t>pakicës</a:t>
            </a:r>
            <a:r>
              <a:rPr lang="en-US" dirty="0"/>
              <a:t> </a:t>
            </a:r>
            <a:r>
              <a:rPr lang="en-US" dirty="0" err="1"/>
              <a:t>tek</a:t>
            </a:r>
            <a:r>
              <a:rPr lang="en-US" dirty="0"/>
              <a:t> </a:t>
            </a:r>
            <a:r>
              <a:rPr lang="en-US" dirty="0" err="1"/>
              <a:t>vendimi</a:t>
            </a:r>
            <a:r>
              <a:rPr lang="en-US" dirty="0"/>
              <a:t> nr.23/2016.</a:t>
            </a:r>
          </a:p>
        </p:txBody>
      </p:sp>
      <p:sp>
        <p:nvSpPr>
          <p:cNvPr id="4" name="Slide Number Placeholder 3"/>
          <p:cNvSpPr>
            <a:spLocks noGrp="1"/>
          </p:cNvSpPr>
          <p:nvPr>
            <p:ph type="sldNum" sz="quarter" idx="12"/>
          </p:nvPr>
        </p:nvSpPr>
        <p:spPr/>
        <p:txBody>
          <a:bodyPr/>
          <a:lstStyle/>
          <a:p>
            <a:pPr>
              <a:defRPr/>
            </a:pPr>
            <a:fld id="{89575F4C-0030-2740-B26B-77D68352F75F}" type="slidenum">
              <a:rPr lang="en-US" smtClean="0"/>
              <a:pPr>
                <a:defRPr/>
              </a:pPr>
              <a:t>35</a:t>
            </a:fld>
            <a:endParaRPr lang="en-US"/>
          </a:p>
        </p:txBody>
      </p:sp>
    </p:spTree>
    <p:extLst>
      <p:ext uri="{BB962C8B-B14F-4D97-AF65-F5344CB8AC3E}">
        <p14:creationId xmlns:p14="http://schemas.microsoft.com/office/powerpoint/2010/main" val="3459756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EDB5-0684-4FC0-87CA-0FF195A627D5}"/>
              </a:ext>
            </a:extLst>
          </p:cNvPr>
          <p:cNvSpPr>
            <a:spLocks noGrp="1"/>
          </p:cNvSpPr>
          <p:nvPr>
            <p:ph type="title"/>
          </p:nvPr>
        </p:nvSpPr>
        <p:spPr/>
        <p:txBody>
          <a:bodyPr/>
          <a:lstStyle/>
          <a:p>
            <a:pPr algn="ctr"/>
            <a:r>
              <a:rPr lang="en-US" dirty="0"/>
              <a:t>K</a:t>
            </a:r>
            <a:r>
              <a:rPr lang="sq-AL" dirty="0"/>
              <a:t>onflikti mes ligjeve</a:t>
            </a:r>
            <a:endParaRPr lang="en-US" dirty="0"/>
          </a:p>
        </p:txBody>
      </p:sp>
      <p:sp>
        <p:nvSpPr>
          <p:cNvPr id="3" name="Content Placeholder 2">
            <a:extLst>
              <a:ext uri="{FF2B5EF4-FFF2-40B4-BE49-F238E27FC236}">
                <a16:creationId xmlns:a16="http://schemas.microsoft.com/office/drawing/2014/main" id="{DBEC5D9D-57C5-4D96-AFF9-2F0609B8A976}"/>
              </a:ext>
            </a:extLst>
          </p:cNvPr>
          <p:cNvSpPr>
            <a:spLocks noGrp="1"/>
          </p:cNvSpPr>
          <p:nvPr>
            <p:ph idx="1"/>
          </p:nvPr>
        </p:nvSpPr>
        <p:spPr>
          <a:xfrm>
            <a:off x="228600" y="2017712"/>
            <a:ext cx="8726488" cy="4306887"/>
          </a:xfrm>
        </p:spPr>
        <p:txBody>
          <a:bodyPr/>
          <a:lstStyle/>
          <a:p>
            <a:r>
              <a:rPr lang="en-US" sz="2000" dirty="0"/>
              <a:t>P</a:t>
            </a:r>
            <a:r>
              <a:rPr lang="sq-AL" sz="2000" dirty="0"/>
              <a:t>ërparësi</a:t>
            </a:r>
            <a:r>
              <a:rPr lang="en-US" sz="2000" dirty="0"/>
              <a:t>a</a:t>
            </a:r>
            <a:r>
              <a:rPr lang="sq-AL" sz="2000" dirty="0"/>
              <a:t> që kanë</a:t>
            </a:r>
            <a:r>
              <a:rPr lang="en-US" sz="2000" dirty="0"/>
              <a:t>:</a:t>
            </a:r>
          </a:p>
          <a:p>
            <a:r>
              <a:rPr lang="en-US" sz="2000" dirty="0"/>
              <a:t>- </a:t>
            </a:r>
            <a:r>
              <a:rPr lang="sq-AL" sz="2000" dirty="0"/>
              <a:t>ligjet e posaçme ndaj ligjeve të përgjithshme (</a:t>
            </a:r>
            <a:r>
              <a:rPr lang="sq-AL" sz="2000" i="1" dirty="0">
                <a:hlinkClick r:id="rId2" tooltip="Lex superior derogat inferiori">
                  <a:extLst>
                    <a:ext uri="{A12FA001-AC4F-418D-AE19-62706E023703}">
                      <ahyp:hlinkClr xmlns:ahyp="http://schemas.microsoft.com/office/drawing/2018/hyperlinkcolor" val="tx"/>
                    </a:ext>
                  </a:extLst>
                </a:hlinkClick>
              </a:rPr>
              <a:t>lex superior derogat inferiori</a:t>
            </a:r>
            <a:r>
              <a:rPr lang="sq-AL" sz="2000" i="1" dirty="0"/>
              <a:t>)</a:t>
            </a:r>
            <a:r>
              <a:rPr lang="sq-AL" sz="2000" dirty="0"/>
              <a:t>, </a:t>
            </a:r>
            <a:endParaRPr lang="en-US" sz="2000" dirty="0"/>
          </a:p>
          <a:p>
            <a:r>
              <a:rPr lang="en-US" sz="2000" dirty="0"/>
              <a:t>- </a:t>
            </a:r>
            <a:r>
              <a:rPr lang="sq-AL" sz="2000" dirty="0"/>
              <a:t>ligjet e miratuar me shumicë të cilësuar ndaj ligjeve të miratuar me shumicë të thjeshtë </a:t>
            </a:r>
            <a:r>
              <a:rPr lang="sq-AL" sz="2000" i="1" dirty="0"/>
              <a:t>(</a:t>
            </a:r>
            <a:r>
              <a:rPr lang="sq-AL" sz="2000" i="1" dirty="0">
                <a:hlinkClick r:id="rId2" tooltip="Lex superior derogat inferiori">
                  <a:extLst>
                    <a:ext uri="{A12FA001-AC4F-418D-AE19-62706E023703}">
                      <ahyp:hlinkClr xmlns:ahyp="http://schemas.microsoft.com/office/drawing/2018/hyperlinkcolor" val="tx"/>
                    </a:ext>
                  </a:extLst>
                </a:hlinkClick>
              </a:rPr>
              <a:t>lex superior derogat inferiori</a:t>
            </a:r>
            <a:r>
              <a:rPr lang="sq-AL" sz="2000" i="1" dirty="0"/>
              <a:t>),</a:t>
            </a:r>
            <a:r>
              <a:rPr lang="sq-AL" sz="2000" dirty="0"/>
              <a:t> </a:t>
            </a:r>
            <a:endParaRPr lang="en-US" sz="2000" dirty="0"/>
          </a:p>
          <a:p>
            <a:r>
              <a:rPr lang="en-US" sz="2000" dirty="0"/>
              <a:t>- l</a:t>
            </a:r>
            <a:r>
              <a:rPr lang="sq-AL" sz="2000" dirty="0"/>
              <a:t>igjet që kanë hyrë në fuqi më vonë, krahasuar me ligjet e mëparshme </a:t>
            </a:r>
            <a:r>
              <a:rPr lang="sq-AL" sz="2000" dirty="0">
                <a:solidFill>
                  <a:srgbClr val="0070C0"/>
                </a:solidFill>
              </a:rPr>
              <a:t>(</a:t>
            </a:r>
            <a:r>
              <a:rPr lang="sq-AL" sz="2000" i="1" dirty="0">
                <a:solidFill>
                  <a:srgbClr val="0070C0"/>
                </a:solidFill>
              </a:rPr>
              <a:t>Shih</a:t>
            </a:r>
            <a:r>
              <a:rPr lang="sq-AL" sz="2000" b="1" i="1" dirty="0">
                <a:solidFill>
                  <a:srgbClr val="0070C0"/>
                </a:solidFill>
              </a:rPr>
              <a:t> </a:t>
            </a:r>
            <a:r>
              <a:rPr lang="sq-AL" sz="2000" i="1" dirty="0">
                <a:solidFill>
                  <a:srgbClr val="0070C0"/>
                </a:solidFill>
              </a:rPr>
              <a:t>vendimin nr. 2, datë 03.02.2010</a:t>
            </a:r>
            <a:r>
              <a:rPr lang="sq-AL" sz="2000" b="1" i="1" dirty="0">
                <a:solidFill>
                  <a:srgbClr val="0070C0"/>
                </a:solidFill>
              </a:rPr>
              <a:t> </a:t>
            </a:r>
            <a:r>
              <a:rPr lang="sq-AL" sz="2000" i="1" dirty="0">
                <a:solidFill>
                  <a:srgbClr val="0070C0"/>
                </a:solidFill>
              </a:rPr>
              <a:t>të Gjykatës Kushtetuese</a:t>
            </a:r>
            <a:r>
              <a:rPr lang="sq-AL" sz="2000" dirty="0">
                <a:solidFill>
                  <a:srgbClr val="0070C0"/>
                </a:solidFill>
              </a:rPr>
              <a:t>)</a:t>
            </a:r>
            <a:r>
              <a:rPr lang="sq-AL" sz="2000" dirty="0"/>
              <a:t>. </a:t>
            </a:r>
            <a:endParaRPr lang="en-US" sz="2000" dirty="0"/>
          </a:p>
          <a:p>
            <a:endParaRPr lang="en-US" sz="2000" dirty="0"/>
          </a:p>
          <a:p>
            <a:r>
              <a:rPr lang="en-US" sz="2000" dirty="0" err="1"/>
              <a:t>Pra</a:t>
            </a:r>
            <a:r>
              <a:rPr lang="en-US" sz="2000" dirty="0"/>
              <a:t>, </a:t>
            </a:r>
            <a:r>
              <a:rPr lang="sq-AL" sz="2000" dirty="0"/>
              <a:t>Kushtetuta i jep ligjeve të përforcuara fuqi të veçantë juridike, në krahasim me aktet e zakonshme të ligjvënësit. Për rrjedhojë, në rastet e konflikteve ndërmjet normave me fuqi të ndryshme juridike, norma me fuqi më të lartë ka epërsi në raport me normën tjetër</a:t>
            </a:r>
            <a:r>
              <a:rPr lang="en-US" sz="2000" dirty="0"/>
              <a:t>.</a:t>
            </a:r>
          </a:p>
        </p:txBody>
      </p:sp>
      <p:sp>
        <p:nvSpPr>
          <p:cNvPr id="4" name="Slide Number Placeholder 3">
            <a:extLst>
              <a:ext uri="{FF2B5EF4-FFF2-40B4-BE49-F238E27FC236}">
                <a16:creationId xmlns:a16="http://schemas.microsoft.com/office/drawing/2014/main" id="{8502B830-F846-4D9A-BA3F-E8610BD8779B}"/>
              </a:ext>
            </a:extLst>
          </p:cNvPr>
          <p:cNvSpPr>
            <a:spLocks noGrp="1"/>
          </p:cNvSpPr>
          <p:nvPr>
            <p:ph type="sldNum" sz="quarter" idx="12"/>
          </p:nvPr>
        </p:nvSpPr>
        <p:spPr/>
        <p:txBody>
          <a:bodyPr/>
          <a:lstStyle/>
          <a:p>
            <a:pPr>
              <a:defRPr/>
            </a:pPr>
            <a:fld id="{CB2F0339-FD9B-4ABB-8AC8-20C08110CD90}" type="slidenum">
              <a:rPr lang="en-US" smtClean="0"/>
              <a:pPr>
                <a:defRPr/>
              </a:pPr>
              <a:t>36</a:t>
            </a:fld>
            <a:endParaRPr lang="en-US"/>
          </a:p>
        </p:txBody>
      </p:sp>
    </p:spTree>
    <p:extLst>
      <p:ext uri="{BB962C8B-B14F-4D97-AF65-F5344CB8AC3E}">
        <p14:creationId xmlns:p14="http://schemas.microsoft.com/office/powerpoint/2010/main" val="1479422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323B0-CFAD-4238-8AD5-5F21FA045D61}"/>
              </a:ext>
            </a:extLst>
          </p:cNvPr>
          <p:cNvSpPr>
            <a:spLocks noGrp="1"/>
          </p:cNvSpPr>
          <p:nvPr>
            <p:ph type="title"/>
          </p:nvPr>
        </p:nvSpPr>
        <p:spPr/>
        <p:txBody>
          <a:bodyPr/>
          <a:lstStyle/>
          <a:p>
            <a:pPr algn="ctr"/>
            <a:r>
              <a:rPr lang="en-US" sz="3600" dirty="0" err="1"/>
              <a:t>Interpretimi</a:t>
            </a:r>
            <a:r>
              <a:rPr lang="en-US" sz="3600" dirty="0"/>
              <a:t> </a:t>
            </a:r>
            <a:r>
              <a:rPr lang="en-US" sz="3600" dirty="0" err="1"/>
              <a:t>pajtues</a:t>
            </a:r>
            <a:br>
              <a:rPr lang="en-US" sz="3600" dirty="0"/>
            </a:br>
            <a:r>
              <a:rPr lang="en-US" sz="3600" dirty="0" err="1"/>
              <a:t>Gjykimi</a:t>
            </a:r>
            <a:r>
              <a:rPr lang="en-US" sz="3600" dirty="0"/>
              <a:t> n</a:t>
            </a:r>
            <a:r>
              <a:rPr lang="sq-AL" sz="3600" dirty="0"/>
              <a:t>ë</a:t>
            </a:r>
            <a:r>
              <a:rPr lang="en-US" sz="3600" dirty="0"/>
              <a:t> KAGJL </a:t>
            </a:r>
            <a:r>
              <a:rPr lang="sq-AL" sz="3600" dirty="0"/>
              <a:t>me tre gjyqtarë</a:t>
            </a:r>
            <a:endParaRPr lang="en-US" dirty="0"/>
          </a:p>
        </p:txBody>
      </p:sp>
      <p:sp>
        <p:nvSpPr>
          <p:cNvPr id="3" name="Content Placeholder 2">
            <a:extLst>
              <a:ext uri="{FF2B5EF4-FFF2-40B4-BE49-F238E27FC236}">
                <a16:creationId xmlns:a16="http://schemas.microsoft.com/office/drawing/2014/main" id="{8DBB1DD2-7A5C-41BA-932A-B9ABD4BFAB02}"/>
              </a:ext>
            </a:extLst>
          </p:cNvPr>
          <p:cNvSpPr>
            <a:spLocks noGrp="1"/>
          </p:cNvSpPr>
          <p:nvPr>
            <p:ph idx="1"/>
          </p:nvPr>
        </p:nvSpPr>
        <p:spPr>
          <a:xfrm>
            <a:off x="228600" y="2017713"/>
            <a:ext cx="8726488" cy="4625974"/>
          </a:xfrm>
        </p:spPr>
        <p:txBody>
          <a:bodyPr/>
          <a:lstStyle/>
          <a:p>
            <a:r>
              <a:rPr lang="en-US" dirty="0"/>
              <a:t>N</a:t>
            </a:r>
            <a:r>
              <a:rPr lang="sq-AL" dirty="0"/>
              <a:t>eni 12</a:t>
            </a:r>
            <a:r>
              <a:rPr lang="en-US" dirty="0"/>
              <a:t>/</a:t>
            </a:r>
            <a:r>
              <a:rPr lang="sq-AL" dirty="0"/>
              <a:t>3 </a:t>
            </a:r>
            <a:r>
              <a:rPr lang="en-US" dirty="0" err="1"/>
              <a:t>i</a:t>
            </a:r>
            <a:r>
              <a:rPr lang="sq-AL" dirty="0"/>
              <a:t> </a:t>
            </a:r>
            <a:r>
              <a:rPr lang="en-US" dirty="0"/>
              <a:t>l</a:t>
            </a:r>
            <a:r>
              <a:rPr lang="sq-AL" dirty="0"/>
              <a:t>igjit nr. 49/2012, ndryshuar me ligjin nr.100/2014, parashikon se </a:t>
            </a:r>
            <a:endParaRPr lang="en-US" dirty="0"/>
          </a:p>
          <a:p>
            <a:r>
              <a:rPr lang="sq-AL" dirty="0"/>
              <a:t>“K</a:t>
            </a:r>
            <a:r>
              <a:rPr lang="en-US" dirty="0"/>
              <a:t>AGJL</a:t>
            </a:r>
            <a:r>
              <a:rPr lang="sq-AL" dirty="0"/>
              <a:t> gjykon në dhomë këshillimi me 3 (tre) gjyqtarë të gjitha çështjet që në gjykatën e shkallës së parë gjykohen nga 1 (një) gjyqtar, si dhe çështjet që kanë për objekt mosmarrëveshjet e kompetencave. Çështjet e tjera gjykohen me trup gjykues të përbërë nga </a:t>
            </a:r>
            <a:r>
              <a:rPr lang="sq-AL" dirty="0">
                <a:solidFill>
                  <a:srgbClr val="FF0000"/>
                </a:solidFill>
              </a:rPr>
              <a:t>5 (pesë) gjyqtarë</a:t>
            </a:r>
            <a:r>
              <a:rPr lang="sq-AL" dirty="0"/>
              <a:t>.” </a:t>
            </a:r>
            <a:endParaRPr lang="en-US" dirty="0"/>
          </a:p>
        </p:txBody>
      </p:sp>
      <p:sp>
        <p:nvSpPr>
          <p:cNvPr id="4" name="Slide Number Placeholder 3">
            <a:extLst>
              <a:ext uri="{FF2B5EF4-FFF2-40B4-BE49-F238E27FC236}">
                <a16:creationId xmlns:a16="http://schemas.microsoft.com/office/drawing/2014/main" id="{ADC91728-8ED2-47D1-9CCE-3AC6D21D4B68}"/>
              </a:ext>
            </a:extLst>
          </p:cNvPr>
          <p:cNvSpPr>
            <a:spLocks noGrp="1"/>
          </p:cNvSpPr>
          <p:nvPr>
            <p:ph type="sldNum" sz="quarter" idx="12"/>
          </p:nvPr>
        </p:nvSpPr>
        <p:spPr/>
        <p:txBody>
          <a:bodyPr/>
          <a:lstStyle/>
          <a:p>
            <a:pPr>
              <a:defRPr/>
            </a:pPr>
            <a:fld id="{CB2F0339-FD9B-4ABB-8AC8-20C08110CD90}" type="slidenum">
              <a:rPr lang="en-US" smtClean="0"/>
              <a:pPr>
                <a:defRPr/>
              </a:pPr>
              <a:t>37</a:t>
            </a:fld>
            <a:endParaRPr lang="en-US"/>
          </a:p>
        </p:txBody>
      </p:sp>
    </p:spTree>
    <p:extLst>
      <p:ext uri="{BB962C8B-B14F-4D97-AF65-F5344CB8AC3E}">
        <p14:creationId xmlns:p14="http://schemas.microsoft.com/office/powerpoint/2010/main" val="2201469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B556-39BC-460F-BD4B-0962DB5219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0FECFB-6983-4056-A39F-42A2C9DD6FB6}"/>
              </a:ext>
            </a:extLst>
          </p:cNvPr>
          <p:cNvSpPr>
            <a:spLocks noGrp="1"/>
          </p:cNvSpPr>
          <p:nvPr>
            <p:ph idx="1"/>
          </p:nvPr>
        </p:nvSpPr>
        <p:spPr>
          <a:xfrm>
            <a:off x="304800" y="2017712"/>
            <a:ext cx="8650288" cy="4535487"/>
          </a:xfrm>
        </p:spPr>
        <p:txBody>
          <a:bodyPr/>
          <a:lstStyle/>
          <a:p>
            <a:r>
              <a:rPr lang="en-US" sz="2800" dirty="0"/>
              <a:t>N</a:t>
            </a:r>
            <a:r>
              <a:rPr lang="sq-AL" sz="2800" dirty="0"/>
              <a:t>eni 31</a:t>
            </a:r>
            <a:r>
              <a:rPr lang="en-US" sz="2800" dirty="0"/>
              <a:t>/</a:t>
            </a:r>
            <a:r>
              <a:rPr lang="sq-AL" sz="2800" dirty="0"/>
              <a:t>4 </a:t>
            </a:r>
            <a:r>
              <a:rPr lang="en-US" sz="2800" dirty="0" err="1"/>
              <a:t>i</a:t>
            </a:r>
            <a:r>
              <a:rPr lang="sq-AL" sz="2800" dirty="0"/>
              <a:t> Ligjit nr. 98/2016 në SEKSIONI II “DISPOZITA TË VEÇANTA PËR GJYKATËN E LARTË”, ka parashikuar</a:t>
            </a:r>
            <a:r>
              <a:rPr lang="en-US" sz="2800" dirty="0"/>
              <a:t>:</a:t>
            </a:r>
          </a:p>
          <a:p>
            <a:r>
              <a:rPr lang="sq-AL" sz="2800" dirty="0"/>
              <a:t>“Kolegji Administrativ i Gjykatës së Lartë shqyrton rekurse ndaj vendimeve të gjykatave administrative. Trupat gjykues të Kolegjit Administrativ përbëhen nga </a:t>
            </a:r>
            <a:r>
              <a:rPr lang="sq-AL" sz="2800" dirty="0">
                <a:solidFill>
                  <a:srgbClr val="FF0000"/>
                </a:solidFill>
              </a:rPr>
              <a:t>3 (tre) gjyqtarë </a:t>
            </a:r>
            <a:r>
              <a:rPr lang="sq-AL" sz="2800" dirty="0"/>
              <a:t>dhe për çështje që gjykojnë ligjshmërinë e akteve normative nënligjore trupat gjykues përbëhen nga 5 (pesë) gjyqtarë.” </a:t>
            </a:r>
            <a:endParaRPr lang="en-US" sz="2800" dirty="0"/>
          </a:p>
        </p:txBody>
      </p:sp>
      <p:sp>
        <p:nvSpPr>
          <p:cNvPr id="4" name="Slide Number Placeholder 3">
            <a:extLst>
              <a:ext uri="{FF2B5EF4-FFF2-40B4-BE49-F238E27FC236}">
                <a16:creationId xmlns:a16="http://schemas.microsoft.com/office/drawing/2014/main" id="{F6884846-956F-41B4-9595-392985AC4B0E}"/>
              </a:ext>
            </a:extLst>
          </p:cNvPr>
          <p:cNvSpPr>
            <a:spLocks noGrp="1"/>
          </p:cNvSpPr>
          <p:nvPr>
            <p:ph type="sldNum" sz="quarter" idx="12"/>
          </p:nvPr>
        </p:nvSpPr>
        <p:spPr/>
        <p:txBody>
          <a:bodyPr/>
          <a:lstStyle/>
          <a:p>
            <a:pPr>
              <a:defRPr/>
            </a:pPr>
            <a:fld id="{CB2F0339-FD9B-4ABB-8AC8-20C08110CD90}" type="slidenum">
              <a:rPr lang="en-US" smtClean="0"/>
              <a:pPr>
                <a:defRPr/>
              </a:pPr>
              <a:t>38</a:t>
            </a:fld>
            <a:endParaRPr lang="en-US"/>
          </a:p>
        </p:txBody>
      </p:sp>
    </p:spTree>
    <p:extLst>
      <p:ext uri="{BB962C8B-B14F-4D97-AF65-F5344CB8AC3E}">
        <p14:creationId xmlns:p14="http://schemas.microsoft.com/office/powerpoint/2010/main" val="2097117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4754-3403-4ECC-A03B-63007455DFC2}"/>
              </a:ext>
            </a:extLst>
          </p:cNvPr>
          <p:cNvSpPr>
            <a:spLocks noGrp="1"/>
          </p:cNvSpPr>
          <p:nvPr>
            <p:ph type="title"/>
          </p:nvPr>
        </p:nvSpPr>
        <p:spPr>
          <a:xfrm>
            <a:off x="1150938" y="-76200"/>
            <a:ext cx="7793037" cy="1462087"/>
          </a:xfrm>
        </p:spPr>
        <p:txBody>
          <a:bodyPr/>
          <a:lstStyle/>
          <a:p>
            <a:pPr algn="ctr"/>
            <a:r>
              <a:rPr lang="en-US" dirty="0" err="1"/>
              <a:t>Praktika</a:t>
            </a:r>
            <a:r>
              <a:rPr lang="en-US" dirty="0"/>
              <a:t> e KAGJL</a:t>
            </a:r>
          </a:p>
        </p:txBody>
      </p:sp>
      <p:sp>
        <p:nvSpPr>
          <p:cNvPr id="3" name="Content Placeholder 2">
            <a:extLst>
              <a:ext uri="{FF2B5EF4-FFF2-40B4-BE49-F238E27FC236}">
                <a16:creationId xmlns:a16="http://schemas.microsoft.com/office/drawing/2014/main" id="{8745E449-F450-49F4-8BCC-D8078D8FB32B}"/>
              </a:ext>
            </a:extLst>
          </p:cNvPr>
          <p:cNvSpPr>
            <a:spLocks noGrp="1"/>
          </p:cNvSpPr>
          <p:nvPr>
            <p:ph idx="1"/>
          </p:nvPr>
        </p:nvSpPr>
        <p:spPr>
          <a:xfrm>
            <a:off x="228600" y="2017712"/>
            <a:ext cx="8726488" cy="4306887"/>
          </a:xfrm>
        </p:spPr>
        <p:txBody>
          <a:bodyPr/>
          <a:lstStyle/>
          <a:p>
            <a:r>
              <a:rPr lang="sq-AL" sz="2800" dirty="0"/>
              <a:t>Interpretimi sistematik i këtyre dy dispozitave të ligjeve, që hyjnë në kategorinë e rregullimeve të posaçme, çon në konkluzionin se Kolegji Administrativ i Gjykatës së Lartë shqyrton me tre gjyqtarë të gjitha rekurset, qoftë në dhomë këshillimi apo në seancë gjyqësore, me përjashtim të rekurseve me objekt vendimet e Gjykatës Administrative të Apelit, për aktet normative nënligjore. </a:t>
            </a:r>
            <a:endParaRPr lang="en-US" sz="2800" dirty="0"/>
          </a:p>
          <a:p>
            <a:endParaRPr lang="en-US" dirty="0"/>
          </a:p>
        </p:txBody>
      </p:sp>
      <p:sp>
        <p:nvSpPr>
          <p:cNvPr id="4" name="Slide Number Placeholder 3">
            <a:extLst>
              <a:ext uri="{FF2B5EF4-FFF2-40B4-BE49-F238E27FC236}">
                <a16:creationId xmlns:a16="http://schemas.microsoft.com/office/drawing/2014/main" id="{44A4052F-15BA-4A5D-8760-0325CC7216A4}"/>
              </a:ext>
            </a:extLst>
          </p:cNvPr>
          <p:cNvSpPr>
            <a:spLocks noGrp="1"/>
          </p:cNvSpPr>
          <p:nvPr>
            <p:ph type="sldNum" sz="quarter" idx="12"/>
          </p:nvPr>
        </p:nvSpPr>
        <p:spPr/>
        <p:txBody>
          <a:bodyPr/>
          <a:lstStyle/>
          <a:p>
            <a:pPr>
              <a:defRPr/>
            </a:pPr>
            <a:fld id="{CB2F0339-FD9B-4ABB-8AC8-20C08110CD90}" type="slidenum">
              <a:rPr lang="en-US" smtClean="0"/>
              <a:pPr>
                <a:defRPr/>
              </a:pPr>
              <a:t>39</a:t>
            </a:fld>
            <a:endParaRPr lang="en-US"/>
          </a:p>
        </p:txBody>
      </p:sp>
    </p:spTree>
    <p:extLst>
      <p:ext uri="{BB962C8B-B14F-4D97-AF65-F5344CB8AC3E}">
        <p14:creationId xmlns:p14="http://schemas.microsoft.com/office/powerpoint/2010/main" val="862783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19602-F438-4043-8940-33DD951D61C1}"/>
              </a:ext>
            </a:extLst>
          </p:cNvPr>
          <p:cNvSpPr>
            <a:spLocks noGrp="1"/>
          </p:cNvSpPr>
          <p:nvPr>
            <p:ph type="title"/>
          </p:nvPr>
        </p:nvSpPr>
        <p:spPr/>
        <p:txBody>
          <a:bodyPr/>
          <a:lstStyle/>
          <a:p>
            <a:pPr algn="ctr"/>
            <a:r>
              <a:rPr lang="en-US" sz="3200" dirty="0" err="1"/>
              <a:t>Vendim</a:t>
            </a:r>
            <a:r>
              <a:rPr lang="en-US" sz="3200" dirty="0"/>
              <a:t> </a:t>
            </a:r>
            <a:r>
              <a:rPr lang="en-US" sz="3200" dirty="0" err="1"/>
              <a:t>i</a:t>
            </a:r>
            <a:r>
              <a:rPr lang="en-US" sz="3200" dirty="0"/>
              <a:t> KAGJL nr 142, dt 1.02.2021</a:t>
            </a:r>
            <a:br>
              <a:rPr lang="en-US" sz="3200" dirty="0"/>
            </a:br>
            <a:r>
              <a:rPr lang="sq-AL" sz="3200" dirty="0"/>
              <a:t>Hanem Mohamed</a:t>
            </a:r>
            <a:r>
              <a:rPr lang="en-US" sz="3200" dirty="0"/>
              <a:t> </a:t>
            </a:r>
            <a:r>
              <a:rPr lang="en-US" sz="3200" dirty="0" err="1"/>
              <a:t>dhe</a:t>
            </a:r>
            <a:r>
              <a:rPr lang="en-US" sz="3200" dirty="0"/>
              <a:t> </a:t>
            </a:r>
            <a:r>
              <a:rPr lang="sq-AL" sz="3200" dirty="0"/>
              <a:t>Abdelaziz Ibrahim</a:t>
            </a:r>
            <a:endParaRPr lang="en-US" sz="3200" dirty="0"/>
          </a:p>
        </p:txBody>
      </p:sp>
      <p:sp>
        <p:nvSpPr>
          <p:cNvPr id="3" name="Content Placeholder 2">
            <a:extLst>
              <a:ext uri="{FF2B5EF4-FFF2-40B4-BE49-F238E27FC236}">
                <a16:creationId xmlns:a16="http://schemas.microsoft.com/office/drawing/2014/main" id="{5439D1AD-9A7F-4C6D-974A-0DD4835DFA8C}"/>
              </a:ext>
            </a:extLst>
          </p:cNvPr>
          <p:cNvSpPr>
            <a:spLocks noGrp="1"/>
          </p:cNvSpPr>
          <p:nvPr>
            <p:ph idx="1"/>
          </p:nvPr>
        </p:nvSpPr>
        <p:spPr/>
        <p:txBody>
          <a:bodyPr/>
          <a:lstStyle/>
          <a:p>
            <a:r>
              <a:rPr lang="en-US" sz="2000" dirty="0"/>
              <a:t>P</a:t>
            </a:r>
            <a:r>
              <a:rPr lang="sq-AL" sz="2000" dirty="0"/>
              <a:t>rova kryesore </a:t>
            </a:r>
            <a:endParaRPr lang="en-US" sz="2000" dirty="0"/>
          </a:p>
          <a:p>
            <a:endParaRPr lang="en-US" sz="2000" dirty="0"/>
          </a:p>
          <a:p>
            <a:r>
              <a:rPr lang="en-US" sz="2000" dirty="0" err="1"/>
              <a:t>Nje</a:t>
            </a:r>
            <a:r>
              <a:rPr lang="en-US" sz="2000" dirty="0"/>
              <a:t> </a:t>
            </a:r>
            <a:r>
              <a:rPr lang="sq-AL" sz="2000" dirty="0"/>
              <a:t>shkres</a:t>
            </a:r>
            <a:r>
              <a:rPr lang="en-US" sz="2000" dirty="0"/>
              <a:t>e</a:t>
            </a:r>
            <a:r>
              <a:rPr lang="sq-AL" sz="2000" dirty="0"/>
              <a:t> shkresore e S</a:t>
            </a:r>
            <a:r>
              <a:rPr lang="en-US" sz="2000" dirty="0"/>
              <a:t>HISH</a:t>
            </a:r>
            <a:r>
              <a:rPr lang="sq-AL" sz="2000" dirty="0"/>
              <a:t>, nëpërmjet së cilës ky organ nuk ka dhënë pëlqimin për rinovimin e lejes së qëndrimit për dy paditësat ka shërbyer si shkak për propozimin e D</a:t>
            </a:r>
            <a:r>
              <a:rPr lang="en-US" sz="2000" dirty="0"/>
              <a:t>PPSH</a:t>
            </a:r>
            <a:r>
              <a:rPr lang="sq-AL" sz="2000" dirty="0"/>
              <a:t>. Mbi këtë shkrese, ministri i Brendshëm ka nxjerrë urdhrin e largimit. </a:t>
            </a:r>
            <a:endParaRPr lang="en-US" sz="2000" dirty="0"/>
          </a:p>
          <a:p>
            <a:endParaRPr lang="en-US" sz="2000" dirty="0"/>
          </a:p>
          <a:p>
            <a:r>
              <a:rPr lang="en-US" sz="2000" dirty="0"/>
              <a:t>K</a:t>
            </a:r>
            <a:r>
              <a:rPr lang="sq-AL" sz="2000" dirty="0"/>
              <a:t>jo shkresë nuk është paraqitur si provë nga pala e paditur dhe as nuk është administruar si provë</a:t>
            </a:r>
            <a:r>
              <a:rPr lang="en-US" sz="2000" dirty="0"/>
              <a:t> n</a:t>
            </a:r>
            <a:r>
              <a:rPr lang="sq-AL" sz="2000" dirty="0"/>
              <a:t>ë</a:t>
            </a:r>
            <a:r>
              <a:rPr lang="en-US" sz="2000" dirty="0"/>
              <a:t> </a:t>
            </a:r>
            <a:r>
              <a:rPr lang="en-US" sz="2000" dirty="0" err="1"/>
              <a:t>gjykim</a:t>
            </a:r>
            <a:r>
              <a:rPr lang="sq-AL" sz="2000" dirty="0"/>
              <a:t>. </a:t>
            </a:r>
            <a:endParaRPr lang="en-US" sz="2000" dirty="0"/>
          </a:p>
          <a:p>
            <a:endParaRPr lang="sq-AL" sz="2000" dirty="0"/>
          </a:p>
          <a:p>
            <a:r>
              <a:rPr lang="sq-AL" sz="2000" dirty="0"/>
              <a:t>Gjykata e Apelit Tiranë ka konkluduar se urdhri i ministrit të Brendshëm është i bazuar në fakt dhe në ligj. </a:t>
            </a:r>
            <a:endParaRPr lang="en-US" sz="2000" dirty="0"/>
          </a:p>
        </p:txBody>
      </p:sp>
      <p:sp>
        <p:nvSpPr>
          <p:cNvPr id="4" name="Slide Number Placeholder 3">
            <a:extLst>
              <a:ext uri="{FF2B5EF4-FFF2-40B4-BE49-F238E27FC236}">
                <a16:creationId xmlns:a16="http://schemas.microsoft.com/office/drawing/2014/main" id="{4BAA46B2-B0A0-4C13-B811-01939E7BB906}"/>
              </a:ext>
            </a:extLst>
          </p:cNvPr>
          <p:cNvSpPr>
            <a:spLocks noGrp="1"/>
          </p:cNvSpPr>
          <p:nvPr>
            <p:ph type="sldNum" sz="quarter" idx="12"/>
          </p:nvPr>
        </p:nvSpPr>
        <p:spPr/>
        <p:txBody>
          <a:bodyPr/>
          <a:lstStyle/>
          <a:p>
            <a:pPr>
              <a:defRPr/>
            </a:pPr>
            <a:fld id="{CB2F0339-FD9B-4ABB-8AC8-20C08110CD90}" type="slidenum">
              <a:rPr lang="en-US" smtClean="0"/>
              <a:pPr>
                <a:defRPr/>
              </a:pPr>
              <a:t>40</a:t>
            </a:fld>
            <a:endParaRPr lang="en-US"/>
          </a:p>
        </p:txBody>
      </p:sp>
    </p:spTree>
    <p:extLst>
      <p:ext uri="{BB962C8B-B14F-4D97-AF65-F5344CB8AC3E}">
        <p14:creationId xmlns:p14="http://schemas.microsoft.com/office/powerpoint/2010/main" val="1717256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786E-CE98-4E04-8771-F811A8C5F03E}"/>
              </a:ext>
            </a:extLst>
          </p:cNvPr>
          <p:cNvSpPr>
            <a:spLocks noGrp="1"/>
          </p:cNvSpPr>
          <p:nvPr>
            <p:ph type="title"/>
          </p:nvPr>
        </p:nvSpPr>
        <p:spPr/>
        <p:txBody>
          <a:bodyPr/>
          <a:lstStyle/>
          <a:p>
            <a:pPr algn="ctr"/>
            <a:r>
              <a:rPr lang="en-US" sz="2400" b="1" i="1" dirty="0" err="1"/>
              <a:t>Zbatimi</a:t>
            </a:r>
            <a:r>
              <a:rPr lang="en-US" sz="2400" b="1" i="1" dirty="0"/>
              <a:t> </a:t>
            </a:r>
            <a:r>
              <a:rPr lang="en-US" sz="2400" b="1" i="1" dirty="0" err="1"/>
              <a:t>i</a:t>
            </a:r>
            <a:r>
              <a:rPr lang="en-US" sz="2400" b="1" i="1" dirty="0"/>
              <a:t> </a:t>
            </a:r>
            <a:r>
              <a:rPr lang="en-US" sz="2400" b="1" i="1" dirty="0" err="1"/>
              <a:t>drejtpërdrejtë</a:t>
            </a:r>
            <a:r>
              <a:rPr lang="en-US" sz="2400" b="1" i="1" dirty="0"/>
              <a:t> </a:t>
            </a:r>
            <a:r>
              <a:rPr lang="en-US" sz="2400" b="1" i="1" dirty="0" err="1"/>
              <a:t>i</a:t>
            </a:r>
            <a:r>
              <a:rPr lang="en-US" sz="2400" b="1" i="1" dirty="0"/>
              <a:t> </a:t>
            </a:r>
            <a:r>
              <a:rPr lang="en-US" sz="2400" b="1" i="1" dirty="0" err="1"/>
              <a:t>standardeve</a:t>
            </a:r>
            <a:r>
              <a:rPr lang="en-US" sz="2400" b="1" i="1" dirty="0"/>
              <a:t> </a:t>
            </a:r>
            <a:r>
              <a:rPr lang="en-US" sz="2400" b="1" i="1" dirty="0" err="1"/>
              <a:t>konventore</a:t>
            </a:r>
            <a:r>
              <a:rPr lang="en-US" sz="2400" b="1" i="1" dirty="0"/>
              <a:t> </a:t>
            </a:r>
            <a:r>
              <a:rPr lang="en-US" sz="2400" b="1" i="1" dirty="0" err="1"/>
              <a:t>të</a:t>
            </a:r>
            <a:r>
              <a:rPr lang="en-US" sz="2400" b="1" i="1" dirty="0"/>
              <a:t> </a:t>
            </a:r>
            <a:r>
              <a:rPr lang="en-US" sz="2400" b="1" i="1" dirty="0" err="1"/>
              <a:t>jurisprudencës</a:t>
            </a:r>
            <a:r>
              <a:rPr lang="en-US" sz="2400" b="1" i="1" dirty="0"/>
              <a:t> </a:t>
            </a:r>
            <a:r>
              <a:rPr lang="en-US" sz="2400" b="1" i="1" dirty="0" err="1"/>
              <a:t>së</a:t>
            </a:r>
            <a:r>
              <a:rPr lang="en-US" sz="2400" b="1" i="1" dirty="0"/>
              <a:t> GJEDNJ-</a:t>
            </a:r>
            <a:r>
              <a:rPr lang="en-US" sz="2400" b="1" i="1" dirty="0" err="1"/>
              <a:t>së</a:t>
            </a:r>
            <a:br>
              <a:rPr lang="en-US" sz="2400" b="1" i="1" dirty="0"/>
            </a:br>
            <a:endParaRPr lang="en-US" sz="2400" dirty="0"/>
          </a:p>
        </p:txBody>
      </p:sp>
      <p:sp>
        <p:nvSpPr>
          <p:cNvPr id="3" name="Content Placeholder 2">
            <a:extLst>
              <a:ext uri="{FF2B5EF4-FFF2-40B4-BE49-F238E27FC236}">
                <a16:creationId xmlns:a16="http://schemas.microsoft.com/office/drawing/2014/main" id="{C891F95F-5040-4580-8747-8D709EA53E35}"/>
              </a:ext>
            </a:extLst>
          </p:cNvPr>
          <p:cNvSpPr>
            <a:spLocks noGrp="1"/>
          </p:cNvSpPr>
          <p:nvPr>
            <p:ph idx="1"/>
          </p:nvPr>
        </p:nvSpPr>
        <p:spPr>
          <a:xfrm>
            <a:off x="228600" y="2017712"/>
            <a:ext cx="8726488" cy="4625975"/>
          </a:xfrm>
        </p:spPr>
        <p:txBody>
          <a:bodyPr/>
          <a:lstStyle/>
          <a:p>
            <a:r>
              <a:rPr lang="sq-AL" sz="2400" dirty="0"/>
              <a:t>neni 8 </a:t>
            </a:r>
            <a:r>
              <a:rPr lang="en-US" sz="2400" dirty="0" err="1"/>
              <a:t>i</a:t>
            </a:r>
            <a:r>
              <a:rPr lang="sq-AL" sz="2400" dirty="0"/>
              <a:t> KEDNJ (e drejta për respektimin e jetës private dhe familjare), </a:t>
            </a:r>
            <a:endParaRPr lang="en-US" sz="2400" dirty="0"/>
          </a:p>
          <a:p>
            <a:endParaRPr lang="sq-AL" sz="2400" dirty="0"/>
          </a:p>
          <a:p>
            <a:r>
              <a:rPr lang="sq-AL" sz="2400" dirty="0"/>
              <a:t>neni 3 (ndalimi i dëbimit të shtetasve), </a:t>
            </a:r>
            <a:endParaRPr lang="en-US" sz="2400" dirty="0"/>
          </a:p>
          <a:p>
            <a:endParaRPr lang="sq-AL" sz="2400" dirty="0"/>
          </a:p>
          <a:p>
            <a:r>
              <a:rPr lang="sq-AL" sz="2400" dirty="0"/>
              <a:t>neni 4 </a:t>
            </a:r>
            <a:r>
              <a:rPr lang="en-US" sz="2400" dirty="0" err="1"/>
              <a:t>i</a:t>
            </a:r>
            <a:r>
              <a:rPr lang="sq-AL" sz="2400" dirty="0"/>
              <a:t> Protokollit nr. 4 (ndalimi i dëbimit kolektiv të të huajve), </a:t>
            </a:r>
            <a:endParaRPr lang="en-US" sz="2400" dirty="0"/>
          </a:p>
          <a:p>
            <a:endParaRPr lang="sq-AL" sz="2400" dirty="0"/>
          </a:p>
          <a:p>
            <a:r>
              <a:rPr lang="sq-AL" sz="2400" dirty="0"/>
              <a:t>neni 1 </a:t>
            </a:r>
            <a:r>
              <a:rPr lang="en-US" sz="2400" dirty="0" err="1"/>
              <a:t>i</a:t>
            </a:r>
            <a:r>
              <a:rPr lang="sq-AL" sz="2400" dirty="0"/>
              <a:t> Protokollit nr. 7 të KEDNJ (garancitë procedurale në lidhje me dëbimin e të huajve).</a:t>
            </a:r>
            <a:endParaRPr lang="en-US" sz="2400" dirty="0"/>
          </a:p>
          <a:p>
            <a:endParaRPr lang="en-US" sz="2200" dirty="0"/>
          </a:p>
        </p:txBody>
      </p:sp>
      <p:sp>
        <p:nvSpPr>
          <p:cNvPr id="4" name="Slide Number Placeholder 3">
            <a:extLst>
              <a:ext uri="{FF2B5EF4-FFF2-40B4-BE49-F238E27FC236}">
                <a16:creationId xmlns:a16="http://schemas.microsoft.com/office/drawing/2014/main" id="{A6FBECF4-AB5E-4CB6-8C26-C9F34CD07065}"/>
              </a:ext>
            </a:extLst>
          </p:cNvPr>
          <p:cNvSpPr>
            <a:spLocks noGrp="1"/>
          </p:cNvSpPr>
          <p:nvPr>
            <p:ph type="sldNum" sz="quarter" idx="12"/>
          </p:nvPr>
        </p:nvSpPr>
        <p:spPr/>
        <p:txBody>
          <a:bodyPr/>
          <a:lstStyle/>
          <a:p>
            <a:pPr>
              <a:defRPr/>
            </a:pPr>
            <a:fld id="{CB2F0339-FD9B-4ABB-8AC8-20C08110CD90}" type="slidenum">
              <a:rPr lang="en-US" smtClean="0"/>
              <a:pPr>
                <a:defRPr/>
              </a:pPr>
              <a:t>41</a:t>
            </a:fld>
            <a:endParaRPr lang="en-US"/>
          </a:p>
        </p:txBody>
      </p:sp>
    </p:spTree>
    <p:extLst>
      <p:ext uri="{BB962C8B-B14F-4D97-AF65-F5344CB8AC3E}">
        <p14:creationId xmlns:p14="http://schemas.microsoft.com/office/powerpoint/2010/main" val="3984159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6C678-7171-4DEA-84E0-27CE5F2EA3B8}"/>
              </a:ext>
            </a:extLst>
          </p:cNvPr>
          <p:cNvSpPr>
            <a:spLocks noGrp="1"/>
          </p:cNvSpPr>
          <p:nvPr>
            <p:ph type="title"/>
          </p:nvPr>
        </p:nvSpPr>
        <p:spPr>
          <a:xfrm>
            <a:off x="1150938" y="214313"/>
            <a:ext cx="7793037" cy="1385887"/>
          </a:xfrm>
        </p:spPr>
        <p:txBody>
          <a:bodyPr/>
          <a:lstStyle/>
          <a:p>
            <a:pPr algn="ctr"/>
            <a:r>
              <a:rPr lang="en-US" sz="2400" b="1" i="1" dirty="0" err="1"/>
              <a:t>Zbatimi</a:t>
            </a:r>
            <a:r>
              <a:rPr lang="en-US" sz="2400" b="1" i="1" dirty="0"/>
              <a:t> </a:t>
            </a:r>
            <a:r>
              <a:rPr lang="en-US" sz="2400" b="1" i="1" dirty="0" err="1"/>
              <a:t>i</a:t>
            </a:r>
            <a:r>
              <a:rPr lang="en-US" sz="2400" b="1" i="1" dirty="0"/>
              <a:t> </a:t>
            </a:r>
            <a:r>
              <a:rPr lang="en-US" sz="2400" b="1" i="1" dirty="0" err="1"/>
              <a:t>drejtpërdrejtë</a:t>
            </a:r>
            <a:r>
              <a:rPr lang="en-US" sz="2400" b="1" i="1" dirty="0"/>
              <a:t> </a:t>
            </a:r>
            <a:r>
              <a:rPr lang="en-US" sz="2400" b="1" i="1" dirty="0" err="1"/>
              <a:t>i</a:t>
            </a:r>
            <a:r>
              <a:rPr lang="en-US" sz="2400" b="1" i="1" dirty="0"/>
              <a:t> </a:t>
            </a:r>
            <a:r>
              <a:rPr lang="en-US" sz="2400" b="1" i="1" dirty="0" err="1"/>
              <a:t>standardeve</a:t>
            </a:r>
            <a:r>
              <a:rPr lang="en-US" sz="2400" b="1" i="1" dirty="0"/>
              <a:t> </a:t>
            </a:r>
            <a:r>
              <a:rPr lang="en-US" sz="2400" b="1" i="1" dirty="0" err="1"/>
              <a:t>konventore</a:t>
            </a:r>
            <a:r>
              <a:rPr lang="en-US" sz="2400" b="1" i="1" dirty="0"/>
              <a:t> </a:t>
            </a:r>
            <a:r>
              <a:rPr lang="en-US" sz="2400" b="1" i="1" dirty="0" err="1"/>
              <a:t>të</a:t>
            </a:r>
            <a:r>
              <a:rPr lang="en-US" sz="2400" b="1" i="1" dirty="0"/>
              <a:t> </a:t>
            </a:r>
            <a:r>
              <a:rPr lang="en-US" sz="2400" b="1" i="1" dirty="0" err="1"/>
              <a:t>jurisprudencës</a:t>
            </a:r>
            <a:r>
              <a:rPr lang="en-US" sz="2400" b="1" i="1" dirty="0"/>
              <a:t> </a:t>
            </a:r>
            <a:r>
              <a:rPr lang="en-US" sz="2400" b="1" i="1" dirty="0" err="1"/>
              <a:t>së</a:t>
            </a:r>
            <a:r>
              <a:rPr lang="en-US" sz="2400" b="1" i="1" dirty="0"/>
              <a:t> GJEDNJ-</a:t>
            </a:r>
            <a:r>
              <a:rPr lang="en-US" sz="2400" b="1" i="1" dirty="0" err="1"/>
              <a:t>së</a:t>
            </a:r>
            <a:br>
              <a:rPr lang="en-US" sz="2400" b="1" i="1" dirty="0"/>
            </a:br>
            <a:endParaRPr lang="en-US" sz="2400" dirty="0"/>
          </a:p>
        </p:txBody>
      </p:sp>
      <p:sp>
        <p:nvSpPr>
          <p:cNvPr id="3" name="Content Placeholder 2">
            <a:extLst>
              <a:ext uri="{FF2B5EF4-FFF2-40B4-BE49-F238E27FC236}">
                <a16:creationId xmlns:a16="http://schemas.microsoft.com/office/drawing/2014/main" id="{E980EBF4-8453-4AEC-A201-A12C9AE9BA01}"/>
              </a:ext>
            </a:extLst>
          </p:cNvPr>
          <p:cNvSpPr>
            <a:spLocks noGrp="1"/>
          </p:cNvSpPr>
          <p:nvPr>
            <p:ph idx="1"/>
          </p:nvPr>
        </p:nvSpPr>
        <p:spPr>
          <a:xfrm>
            <a:off x="228600" y="1905000"/>
            <a:ext cx="8726488" cy="4648200"/>
          </a:xfrm>
        </p:spPr>
        <p:txBody>
          <a:bodyPr/>
          <a:lstStyle/>
          <a:p>
            <a:r>
              <a:rPr lang="en-US" sz="1600" dirty="0"/>
              <a:t>N</a:t>
            </a:r>
            <a:r>
              <a:rPr lang="sq-AL" sz="1600" dirty="0"/>
              <a:t>ë çështjet “</a:t>
            </a:r>
            <a:r>
              <a:rPr lang="sq-AL" sz="1600" i="1" dirty="0"/>
              <a:t>Lui k. Rusisë</a:t>
            </a:r>
            <a:r>
              <a:rPr lang="sq-AL" sz="1600" dirty="0"/>
              <a:t>”, “</a:t>
            </a:r>
            <a:r>
              <a:rPr lang="sq-AL" sz="1600" i="1" dirty="0"/>
              <a:t>C.G. dhe të tjerë k. Bullgarisë</a:t>
            </a:r>
            <a:r>
              <a:rPr lang="sq-AL" sz="1600" dirty="0"/>
              <a:t>”</a:t>
            </a:r>
            <a:r>
              <a:rPr lang="sq-AL" sz="1600" i="1" dirty="0"/>
              <a:t> </a:t>
            </a:r>
            <a:r>
              <a:rPr lang="sq-AL" sz="1600" dirty="0"/>
              <a:t>dhe</a:t>
            </a:r>
            <a:r>
              <a:rPr lang="sq-AL" sz="1600" i="1" dirty="0"/>
              <a:t> </a:t>
            </a:r>
            <a:r>
              <a:rPr lang="sq-AL" sz="1600" dirty="0"/>
              <a:t>“</a:t>
            </a:r>
            <a:r>
              <a:rPr lang="sq-AL" sz="1600" i="1" dirty="0"/>
              <a:t>Lupsa k. Rumanisë</a:t>
            </a:r>
            <a:r>
              <a:rPr lang="sq-AL" sz="1600" dirty="0"/>
              <a:t>”, GJEDNJ ka arsyetuar, ndër të tjera, se</a:t>
            </a:r>
            <a:r>
              <a:rPr lang="en-US" sz="1600" dirty="0"/>
              <a:t>:</a:t>
            </a:r>
          </a:p>
          <a:p>
            <a:r>
              <a:rPr lang="en-US" sz="1600" dirty="0"/>
              <a:t>“</a:t>
            </a:r>
            <a:r>
              <a:rPr lang="sq-AL" sz="1600" dirty="0"/>
              <a:t>gjykatat kombëtare nuk ia nënshtruan një hetimi të kujdesshëm dhe të plotë pretendimin e ekzekutivit se aplikanti përbënte rrezik për sigurinë kombëtare.</a:t>
            </a:r>
            <a:r>
              <a:rPr lang="en-US" sz="1600" dirty="0"/>
              <a:t>”</a:t>
            </a:r>
          </a:p>
          <a:p>
            <a:r>
              <a:rPr lang="en-US" sz="1600" dirty="0"/>
              <a:t>“K</a:t>
            </a:r>
            <a:r>
              <a:rPr lang="sq-AL" sz="1600" dirty="0"/>
              <a:t>ur akti i dëbimit citon vetëm normat ligjore të zbatueshme dhe përmend faktin se aplikanti përbën rrezik për sigurinë kombëtare dhe një konkluzion i tillë është bazuar në një informacion të paspecifikuar në përmbajtje të një dokumenti sekret të brendshëm dhe që nuk i nënshtrohet debatit gjyqësor, ka shkelje të nenit 6 dhe nenit 8 të KEDNJ. </a:t>
            </a:r>
            <a:endParaRPr lang="en-US" sz="1600" dirty="0"/>
          </a:p>
          <a:p>
            <a:r>
              <a:rPr lang="en-US" sz="1600" dirty="0"/>
              <a:t>“N</a:t>
            </a:r>
            <a:r>
              <a:rPr lang="sq-AL" sz="1600" dirty="0"/>
              <a:t>ë mungesë të njohurive mbi faktet kryesore që shërbyen si bazë për këtë vlerësim, individi nuk ka qenë në gjendje të kundërshtojë çështjen në mënyrë të përshtatshme përpara Ministrit të Punëve të Brendshme dhe as në procedurat gjyqësore. </a:t>
            </a:r>
            <a:endParaRPr lang="en-US" sz="1600" dirty="0"/>
          </a:p>
          <a:p>
            <a:endParaRPr lang="sq-AL" sz="1600" dirty="0"/>
          </a:p>
          <a:p>
            <a:r>
              <a:rPr lang="sq-AL" sz="1600" dirty="0"/>
              <a:t>GJEDNJ ka mbajtur qëndrimin se, ndonëse individit i është dhënë mundësia e kundërshtimit të aktit administrativ në gjykatë, ai nuk ka gëzuar minimumin e mbrojtjes kundër arbitraritetit në këto rrethana </a:t>
            </a:r>
            <a:r>
              <a:rPr lang="sq-AL" sz="1600" i="1" dirty="0"/>
              <a:t>(Shih Kaushal dhe të tjerë k. Bullgarisë, 02/12/2010, paragrafi 27). </a:t>
            </a:r>
            <a:endParaRPr lang="en-US" sz="1600" dirty="0"/>
          </a:p>
          <a:p>
            <a:endParaRPr lang="en-US" dirty="0"/>
          </a:p>
        </p:txBody>
      </p:sp>
      <p:sp>
        <p:nvSpPr>
          <p:cNvPr id="4" name="Slide Number Placeholder 3">
            <a:extLst>
              <a:ext uri="{FF2B5EF4-FFF2-40B4-BE49-F238E27FC236}">
                <a16:creationId xmlns:a16="http://schemas.microsoft.com/office/drawing/2014/main" id="{9B9BDE41-60DB-4518-9545-EB0B09A26B84}"/>
              </a:ext>
            </a:extLst>
          </p:cNvPr>
          <p:cNvSpPr>
            <a:spLocks noGrp="1"/>
          </p:cNvSpPr>
          <p:nvPr>
            <p:ph type="sldNum" sz="quarter" idx="12"/>
          </p:nvPr>
        </p:nvSpPr>
        <p:spPr/>
        <p:txBody>
          <a:bodyPr/>
          <a:lstStyle/>
          <a:p>
            <a:pPr>
              <a:defRPr/>
            </a:pPr>
            <a:fld id="{CB2F0339-FD9B-4ABB-8AC8-20C08110CD90}" type="slidenum">
              <a:rPr lang="en-US" smtClean="0"/>
              <a:pPr>
                <a:defRPr/>
              </a:pPr>
              <a:t>42</a:t>
            </a:fld>
            <a:endParaRPr lang="en-US"/>
          </a:p>
        </p:txBody>
      </p:sp>
    </p:spTree>
    <p:extLst>
      <p:ext uri="{BB962C8B-B14F-4D97-AF65-F5344CB8AC3E}">
        <p14:creationId xmlns:p14="http://schemas.microsoft.com/office/powerpoint/2010/main" val="2443776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940A-7240-1F81-BB62-E99925D17525}"/>
              </a:ext>
            </a:extLst>
          </p:cNvPr>
          <p:cNvSpPr>
            <a:spLocks noGrp="1"/>
          </p:cNvSpPr>
          <p:nvPr>
            <p:ph type="title"/>
          </p:nvPr>
        </p:nvSpPr>
        <p:spPr>
          <a:xfrm>
            <a:off x="1150938" y="214313"/>
            <a:ext cx="7793037" cy="1309687"/>
          </a:xfrm>
        </p:spPr>
        <p:txBody>
          <a:bodyPr/>
          <a:lstStyle/>
          <a:p>
            <a:pPr algn="ctr"/>
            <a:r>
              <a:rPr lang="en-US" sz="2400" b="1" i="1" dirty="0" err="1"/>
              <a:t>Zbatimi</a:t>
            </a:r>
            <a:r>
              <a:rPr lang="en-US" sz="2400" b="1" i="1" dirty="0"/>
              <a:t> </a:t>
            </a:r>
            <a:r>
              <a:rPr lang="en-US" sz="2400" b="1" i="1" dirty="0" err="1"/>
              <a:t>i</a:t>
            </a:r>
            <a:r>
              <a:rPr lang="en-US" sz="2400" b="1" i="1" dirty="0"/>
              <a:t> </a:t>
            </a:r>
            <a:r>
              <a:rPr lang="en-US" sz="2400" b="1" i="1" dirty="0" err="1"/>
              <a:t>drejtpërdrejtë</a:t>
            </a:r>
            <a:r>
              <a:rPr lang="en-US" sz="2400" b="1" i="1" dirty="0"/>
              <a:t> </a:t>
            </a:r>
            <a:r>
              <a:rPr lang="en-US" sz="2400" b="1" i="1" dirty="0" err="1"/>
              <a:t>i</a:t>
            </a:r>
            <a:r>
              <a:rPr lang="en-US" sz="2400" b="1" i="1" dirty="0"/>
              <a:t> </a:t>
            </a:r>
            <a:r>
              <a:rPr lang="en-US" sz="2400" b="1" i="1" dirty="0" err="1"/>
              <a:t>standardeve</a:t>
            </a:r>
            <a:r>
              <a:rPr lang="en-US" sz="2400" b="1" i="1" dirty="0"/>
              <a:t> </a:t>
            </a:r>
            <a:r>
              <a:rPr lang="en-US" sz="2400" b="1" i="1" dirty="0" err="1"/>
              <a:t>konventore</a:t>
            </a:r>
            <a:r>
              <a:rPr lang="en-US" sz="2400" b="1" i="1" dirty="0"/>
              <a:t> </a:t>
            </a:r>
            <a:r>
              <a:rPr lang="en-US" sz="2400" b="1" i="1" dirty="0" err="1"/>
              <a:t>të</a:t>
            </a:r>
            <a:r>
              <a:rPr lang="en-US" sz="2400" b="1" i="1" dirty="0"/>
              <a:t> </a:t>
            </a:r>
            <a:r>
              <a:rPr lang="en-US" sz="2400" b="1" i="1" dirty="0" err="1"/>
              <a:t>jurisprudencës</a:t>
            </a:r>
            <a:r>
              <a:rPr lang="en-US" sz="2400" b="1" i="1" dirty="0"/>
              <a:t> </a:t>
            </a:r>
            <a:r>
              <a:rPr lang="en-US" sz="2400" b="1" i="1" dirty="0" err="1"/>
              <a:t>së</a:t>
            </a:r>
            <a:r>
              <a:rPr lang="en-US" sz="2400" b="1" i="1" dirty="0"/>
              <a:t> GJEDNJ-</a:t>
            </a:r>
            <a:r>
              <a:rPr lang="en-US" sz="2400" b="1" i="1" dirty="0" err="1"/>
              <a:t>së</a:t>
            </a:r>
            <a:br>
              <a:rPr lang="en-US" sz="2400" b="1" i="1" dirty="0"/>
            </a:br>
            <a:endParaRPr lang="en-AL" sz="2400" dirty="0"/>
          </a:p>
        </p:txBody>
      </p:sp>
      <p:sp>
        <p:nvSpPr>
          <p:cNvPr id="3" name="Content Placeholder 2">
            <a:extLst>
              <a:ext uri="{FF2B5EF4-FFF2-40B4-BE49-F238E27FC236}">
                <a16:creationId xmlns:a16="http://schemas.microsoft.com/office/drawing/2014/main" id="{12E3A458-8FE4-E18A-85C7-534FB422657D}"/>
              </a:ext>
            </a:extLst>
          </p:cNvPr>
          <p:cNvSpPr>
            <a:spLocks noGrp="1"/>
          </p:cNvSpPr>
          <p:nvPr>
            <p:ph idx="1"/>
          </p:nvPr>
        </p:nvSpPr>
        <p:spPr>
          <a:xfrm>
            <a:off x="304800" y="1828800"/>
            <a:ext cx="8650288" cy="4303713"/>
          </a:xfrm>
        </p:spPr>
        <p:txBody>
          <a:bodyPr/>
          <a:lstStyle/>
          <a:p>
            <a:endParaRPr lang="sq-AL" sz="2000" dirty="0"/>
          </a:p>
          <a:p>
            <a:r>
              <a:rPr lang="sq-AL" sz="2000" dirty="0"/>
              <a:t>GJEDNJ i jep rëndësi të madhe vlerësimit, lidhur me faktin se ku kanë lindur dhe ku shkollohen fëmijët, nëse e flasin gjuhën e vendit të origjinës, nëse janë në moshë që mund të përshtaten me vendin ku po kthehen </a:t>
            </a:r>
            <a:r>
              <a:rPr lang="sq-AL" sz="2000" i="1" dirty="0"/>
              <a:t>(Shih çështjen Darren Omoregie dhe të tjerë k. Norvegjisë, datë 31.7.2008; Onur k. Mbretërisë së Bashkuar Nr. 27.319/07 të GJEDNJ).</a:t>
            </a:r>
          </a:p>
          <a:p>
            <a:endParaRPr lang="en-US" sz="2000" dirty="0"/>
          </a:p>
          <a:p>
            <a:endParaRPr lang="en-AL" dirty="0"/>
          </a:p>
        </p:txBody>
      </p:sp>
      <p:sp>
        <p:nvSpPr>
          <p:cNvPr id="4" name="Slide Number Placeholder 3">
            <a:extLst>
              <a:ext uri="{FF2B5EF4-FFF2-40B4-BE49-F238E27FC236}">
                <a16:creationId xmlns:a16="http://schemas.microsoft.com/office/drawing/2014/main" id="{FE740F7B-E4C5-BF4A-4D06-C4E781C31664}"/>
              </a:ext>
            </a:extLst>
          </p:cNvPr>
          <p:cNvSpPr>
            <a:spLocks noGrp="1"/>
          </p:cNvSpPr>
          <p:nvPr>
            <p:ph type="sldNum" sz="quarter" idx="12"/>
          </p:nvPr>
        </p:nvSpPr>
        <p:spPr/>
        <p:txBody>
          <a:bodyPr/>
          <a:lstStyle/>
          <a:p>
            <a:pPr>
              <a:defRPr/>
            </a:pPr>
            <a:fld id="{CB2F0339-FD9B-4ABB-8AC8-20C08110CD90}" type="slidenum">
              <a:rPr lang="en-US" smtClean="0"/>
              <a:pPr>
                <a:defRPr/>
              </a:pPr>
              <a:t>43</a:t>
            </a:fld>
            <a:endParaRPr lang="en-US"/>
          </a:p>
        </p:txBody>
      </p:sp>
    </p:spTree>
    <p:extLst>
      <p:ext uri="{BB962C8B-B14F-4D97-AF65-F5344CB8AC3E}">
        <p14:creationId xmlns:p14="http://schemas.microsoft.com/office/powerpoint/2010/main" val="383844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0FC3-F6A5-0823-2F57-8C5F2EA5B6B1}"/>
              </a:ext>
            </a:extLst>
          </p:cNvPr>
          <p:cNvSpPr>
            <a:spLocks noGrp="1"/>
          </p:cNvSpPr>
          <p:nvPr>
            <p:ph type="title"/>
          </p:nvPr>
        </p:nvSpPr>
        <p:spPr/>
        <p:txBody>
          <a:bodyPr/>
          <a:lstStyle/>
          <a:p>
            <a:pPr algn="ctr"/>
            <a:r>
              <a:rPr lang="en-AL" dirty="0"/>
              <a:t>Arsyetimi </a:t>
            </a:r>
            <a:r>
              <a:rPr lang="en-GB" dirty="0" err="1"/>
              <a:t>i</a:t>
            </a:r>
            <a:r>
              <a:rPr lang="en-GB" dirty="0"/>
              <a:t> KAGJL</a:t>
            </a:r>
            <a:endParaRPr lang="en-AL" dirty="0"/>
          </a:p>
        </p:txBody>
      </p:sp>
      <p:sp>
        <p:nvSpPr>
          <p:cNvPr id="3" name="Content Placeholder 2">
            <a:extLst>
              <a:ext uri="{FF2B5EF4-FFF2-40B4-BE49-F238E27FC236}">
                <a16:creationId xmlns:a16="http://schemas.microsoft.com/office/drawing/2014/main" id="{D4402AF3-EB7A-30BA-8EA3-6308ED296DAE}"/>
              </a:ext>
            </a:extLst>
          </p:cNvPr>
          <p:cNvSpPr>
            <a:spLocks noGrp="1"/>
          </p:cNvSpPr>
          <p:nvPr>
            <p:ph idx="1"/>
          </p:nvPr>
        </p:nvSpPr>
        <p:spPr>
          <a:xfrm>
            <a:off x="381000" y="2017712"/>
            <a:ext cx="8574088" cy="4459287"/>
          </a:xfrm>
        </p:spPr>
        <p:txBody>
          <a:bodyPr/>
          <a:lstStyle/>
          <a:p>
            <a:r>
              <a:rPr lang="en-US" sz="3200" dirty="0"/>
              <a:t>M</a:t>
            </a:r>
            <a:r>
              <a:rPr lang="sq-AL" sz="3200" dirty="0"/>
              <a:t>osinformimi i kërkuesit nga autoritetet mbi shkakun e dëbimit, </a:t>
            </a:r>
            <a:endParaRPr lang="en-US" sz="3200" dirty="0"/>
          </a:p>
          <a:p>
            <a:r>
              <a:rPr lang="sq-AL" sz="3200" dirty="0"/>
              <a:t>Vlerësimi thjesht formal i shkaqeve të dëbimit nga gjykatat, </a:t>
            </a:r>
            <a:endParaRPr lang="en-US" sz="3200" dirty="0"/>
          </a:p>
          <a:p>
            <a:pPr marL="0" indent="0">
              <a:buNone/>
            </a:pPr>
            <a:endParaRPr lang="en-US" sz="3200" dirty="0"/>
          </a:p>
          <a:p>
            <a:pPr marL="0" indent="0">
              <a:buNone/>
            </a:pPr>
            <a:r>
              <a:rPr lang="en-US" sz="3200" dirty="0"/>
              <a:t>C</a:t>
            </a:r>
            <a:r>
              <a:rPr lang="sq-AL" sz="3200" dirty="0"/>
              <a:t>enim </a:t>
            </a:r>
            <a:r>
              <a:rPr lang="en-US" sz="3200" dirty="0" err="1"/>
              <a:t>i</a:t>
            </a:r>
            <a:r>
              <a:rPr lang="en-US" sz="3200" dirty="0"/>
              <a:t> </a:t>
            </a:r>
            <a:r>
              <a:rPr lang="sq-AL" sz="3200" dirty="0"/>
              <a:t>të drejtës së mbrojtjes, në drejtim të barazisë së armëve dhe të kontradiktoritetit në gjykim.</a:t>
            </a:r>
            <a:endParaRPr lang="en-US" sz="3200" dirty="0"/>
          </a:p>
          <a:p>
            <a:endParaRPr lang="en-AL" dirty="0"/>
          </a:p>
        </p:txBody>
      </p:sp>
      <p:sp>
        <p:nvSpPr>
          <p:cNvPr id="4" name="Slide Number Placeholder 3">
            <a:extLst>
              <a:ext uri="{FF2B5EF4-FFF2-40B4-BE49-F238E27FC236}">
                <a16:creationId xmlns:a16="http://schemas.microsoft.com/office/drawing/2014/main" id="{B0997B20-AE54-F182-2001-9A04ACF19EA6}"/>
              </a:ext>
            </a:extLst>
          </p:cNvPr>
          <p:cNvSpPr>
            <a:spLocks noGrp="1"/>
          </p:cNvSpPr>
          <p:nvPr>
            <p:ph type="sldNum" sz="quarter" idx="12"/>
          </p:nvPr>
        </p:nvSpPr>
        <p:spPr/>
        <p:txBody>
          <a:bodyPr/>
          <a:lstStyle/>
          <a:p>
            <a:pPr>
              <a:defRPr/>
            </a:pPr>
            <a:fld id="{CB2F0339-FD9B-4ABB-8AC8-20C08110CD90}" type="slidenum">
              <a:rPr lang="en-US" smtClean="0"/>
              <a:pPr>
                <a:defRPr/>
              </a:pPr>
              <a:t>44</a:t>
            </a:fld>
            <a:endParaRPr lang="en-US"/>
          </a:p>
        </p:txBody>
      </p:sp>
    </p:spTree>
    <p:extLst>
      <p:ext uri="{BB962C8B-B14F-4D97-AF65-F5344CB8AC3E}">
        <p14:creationId xmlns:p14="http://schemas.microsoft.com/office/powerpoint/2010/main" val="2001305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1CCA-4A86-4CC7-BCDD-BD96B4BCCEB1}"/>
              </a:ext>
            </a:extLst>
          </p:cNvPr>
          <p:cNvSpPr>
            <a:spLocks noGrp="1"/>
          </p:cNvSpPr>
          <p:nvPr>
            <p:ph type="title"/>
          </p:nvPr>
        </p:nvSpPr>
        <p:spPr/>
        <p:txBody>
          <a:bodyPr/>
          <a:lstStyle/>
          <a:p>
            <a:pPr algn="ctr"/>
            <a:r>
              <a:rPr lang="en-US" dirty="0"/>
              <a:t>I</a:t>
            </a:r>
            <a:r>
              <a:rPr lang="sq-AL" dirty="0"/>
              <a:t>nteresi më i lartë i fëmijës dhe mirëqenia e tij</a:t>
            </a:r>
            <a:endParaRPr lang="en-US" dirty="0"/>
          </a:p>
        </p:txBody>
      </p:sp>
      <p:sp>
        <p:nvSpPr>
          <p:cNvPr id="3" name="Content Placeholder 2">
            <a:extLst>
              <a:ext uri="{FF2B5EF4-FFF2-40B4-BE49-F238E27FC236}">
                <a16:creationId xmlns:a16="http://schemas.microsoft.com/office/drawing/2014/main" id="{42673C66-8ADA-45FB-88D1-DFB606CD7C50}"/>
              </a:ext>
            </a:extLst>
          </p:cNvPr>
          <p:cNvSpPr>
            <a:spLocks noGrp="1"/>
          </p:cNvSpPr>
          <p:nvPr>
            <p:ph idx="1"/>
          </p:nvPr>
        </p:nvSpPr>
        <p:spPr>
          <a:xfrm>
            <a:off x="304800" y="2017712"/>
            <a:ext cx="8650288" cy="4459287"/>
          </a:xfrm>
        </p:spPr>
        <p:txBody>
          <a:bodyPr/>
          <a:lstStyle/>
          <a:p>
            <a:r>
              <a:rPr lang="en-US" sz="1800" dirty="0"/>
              <a:t>N</a:t>
            </a:r>
            <a:r>
              <a:rPr lang="sq-AL" sz="1800" dirty="0"/>
              <a:t>ga dëbimi i familjes, ose i prindërve preken fëmijët, </a:t>
            </a:r>
            <a:endParaRPr lang="en-US" sz="1800" dirty="0"/>
          </a:p>
          <a:p>
            <a:r>
              <a:rPr lang="en-US" sz="1800" dirty="0"/>
              <a:t>N</a:t>
            </a:r>
            <a:r>
              <a:rPr lang="sq-AL" sz="1800" dirty="0"/>
              <a:t>ë çdo rast duhet të mbahet parasysh</a:t>
            </a:r>
            <a:r>
              <a:rPr lang="en-US" sz="1800" dirty="0"/>
              <a:t> </a:t>
            </a:r>
            <a:r>
              <a:rPr lang="sq-AL" sz="1800" dirty="0"/>
              <a:t>veçanërisht</a:t>
            </a:r>
            <a:r>
              <a:rPr lang="en-US" sz="1800" dirty="0"/>
              <a:t>:</a:t>
            </a:r>
          </a:p>
          <a:p>
            <a:pPr lvl="1"/>
            <a:r>
              <a:rPr lang="sq-AL" sz="1800" dirty="0"/>
              <a:t>shkalla e vështirësive me të cilat mund të përballet në vendin pritës (njëri prej fëmijëve</a:t>
            </a:r>
            <a:r>
              <a:rPr lang="en-US" sz="1800" dirty="0"/>
              <a:t> - </a:t>
            </a:r>
            <a:r>
              <a:rPr lang="sq-AL" sz="1800" dirty="0"/>
              <a:t>shtetas shqiptar</a:t>
            </a:r>
            <a:r>
              <a:rPr lang="en-US" sz="1800" dirty="0"/>
              <a:t> -</a:t>
            </a:r>
            <a:r>
              <a:rPr lang="sq-AL" sz="1800" dirty="0"/>
              <a:t> nuk e konsideron vendin e dëbimit si “atdhe”), </a:t>
            </a:r>
            <a:endParaRPr lang="en-US" sz="1800" dirty="0"/>
          </a:p>
          <a:p>
            <a:pPr lvl="1"/>
            <a:r>
              <a:rPr lang="sq-AL" sz="1800" dirty="0"/>
              <a:t>lidhjet sociale, kulturore dhe familjare, si me shtetin ku qëndron, ashtu edhe me vendin e origjinës </a:t>
            </a:r>
            <a:r>
              <a:rPr lang="sq-AL" sz="1800" i="1" dirty="0"/>
              <a:t>(Shih çështjen Üner k. Hollandës, vendim i GJEDNJ, datë 18.10.2006, si dhe çështjen Neulinger dhe Shuruk k. Zvicrës, nr. 1615/07)</a:t>
            </a:r>
            <a:r>
              <a:rPr lang="sq-AL" sz="1800" dirty="0"/>
              <a:t>. </a:t>
            </a:r>
            <a:endParaRPr lang="en-US" sz="1800" dirty="0"/>
          </a:p>
          <a:p>
            <a:endParaRPr lang="sq-AL" sz="1800" dirty="0"/>
          </a:p>
          <a:p>
            <a:endParaRPr lang="en-US" sz="1600" dirty="0"/>
          </a:p>
          <a:p>
            <a:pPr lvl="1"/>
            <a:endParaRPr lang="en-US" sz="1600" dirty="0"/>
          </a:p>
          <a:p>
            <a:endParaRPr lang="en-US" dirty="0"/>
          </a:p>
        </p:txBody>
      </p:sp>
      <p:sp>
        <p:nvSpPr>
          <p:cNvPr id="4" name="Slide Number Placeholder 3">
            <a:extLst>
              <a:ext uri="{FF2B5EF4-FFF2-40B4-BE49-F238E27FC236}">
                <a16:creationId xmlns:a16="http://schemas.microsoft.com/office/drawing/2014/main" id="{F857D995-403F-415A-A7CD-8E7C10918100}"/>
              </a:ext>
            </a:extLst>
          </p:cNvPr>
          <p:cNvSpPr>
            <a:spLocks noGrp="1"/>
          </p:cNvSpPr>
          <p:nvPr>
            <p:ph type="sldNum" sz="quarter" idx="12"/>
          </p:nvPr>
        </p:nvSpPr>
        <p:spPr/>
        <p:txBody>
          <a:bodyPr/>
          <a:lstStyle/>
          <a:p>
            <a:pPr>
              <a:defRPr/>
            </a:pPr>
            <a:fld id="{CB2F0339-FD9B-4ABB-8AC8-20C08110CD90}" type="slidenum">
              <a:rPr lang="en-US" smtClean="0"/>
              <a:pPr>
                <a:defRPr/>
              </a:pPr>
              <a:t>45</a:t>
            </a:fld>
            <a:endParaRPr lang="en-US"/>
          </a:p>
        </p:txBody>
      </p:sp>
    </p:spTree>
    <p:extLst>
      <p:ext uri="{BB962C8B-B14F-4D97-AF65-F5344CB8AC3E}">
        <p14:creationId xmlns:p14="http://schemas.microsoft.com/office/powerpoint/2010/main" val="3219547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376D7-365F-46B3-A089-85700129D751}"/>
              </a:ext>
            </a:extLst>
          </p:cNvPr>
          <p:cNvSpPr>
            <a:spLocks noGrp="1"/>
          </p:cNvSpPr>
          <p:nvPr>
            <p:ph type="title"/>
          </p:nvPr>
        </p:nvSpPr>
        <p:spPr/>
        <p:txBody>
          <a:bodyPr/>
          <a:lstStyle/>
          <a:p>
            <a:r>
              <a:rPr lang="sq-AL" sz="3200" dirty="0"/>
              <a:t>Kolegji</a:t>
            </a:r>
            <a:r>
              <a:rPr lang="en-US" sz="3200" dirty="0"/>
              <a:t> </a:t>
            </a:r>
            <a:r>
              <a:rPr lang="sq-AL" sz="3200" dirty="0"/>
              <a:t>orient</a:t>
            </a:r>
            <a:r>
              <a:rPr lang="en-US" sz="3200" dirty="0" err="1"/>
              <a:t>ohet</a:t>
            </a:r>
            <a:r>
              <a:rPr lang="sq-AL" sz="3200" dirty="0"/>
              <a:t> nga kjo jurisprudencë e konsoliduar e GJEDNJ-së</a:t>
            </a:r>
            <a:endParaRPr lang="en-US" sz="3200" dirty="0"/>
          </a:p>
        </p:txBody>
      </p:sp>
      <p:sp>
        <p:nvSpPr>
          <p:cNvPr id="3" name="Content Placeholder 2">
            <a:extLst>
              <a:ext uri="{FF2B5EF4-FFF2-40B4-BE49-F238E27FC236}">
                <a16:creationId xmlns:a16="http://schemas.microsoft.com/office/drawing/2014/main" id="{7159AC0F-6FC2-422D-B19D-F5C13DE3421A}"/>
              </a:ext>
            </a:extLst>
          </p:cNvPr>
          <p:cNvSpPr>
            <a:spLocks noGrp="1"/>
          </p:cNvSpPr>
          <p:nvPr>
            <p:ph idx="1"/>
          </p:nvPr>
        </p:nvSpPr>
        <p:spPr>
          <a:xfrm>
            <a:off x="228600" y="2017712"/>
            <a:ext cx="8726488" cy="4459287"/>
          </a:xfrm>
        </p:spPr>
        <p:txBody>
          <a:bodyPr/>
          <a:lstStyle/>
          <a:p>
            <a:r>
              <a:rPr lang="sq-AL" sz="2000" dirty="0"/>
              <a:t>Gjykata e Apelit Tiranë nuk ka marrë në konsideratë faktin se njëri nga fëmijët e mitur të paditësve është shtetas shqiptar dhe nuk ka analizuar ndikimin dhe pasojat që do t’i vinin nga dëbimi i prindërve të tij. </a:t>
            </a:r>
            <a:endParaRPr lang="en-US" sz="2000" dirty="0"/>
          </a:p>
          <a:p>
            <a:endParaRPr lang="sq-AL" sz="2000" dirty="0"/>
          </a:p>
          <a:p>
            <a:r>
              <a:rPr lang="sq-AL" sz="2000" dirty="0"/>
              <a:t>Ky shtetas gëzon mbrojtje të dyfishtë, si shtetas shqiptar, ndaj të cilit nuk lejohet dëbimi </a:t>
            </a:r>
            <a:r>
              <a:rPr lang="sq-AL" sz="2000" dirty="0">
                <a:solidFill>
                  <a:srgbClr val="FF0000"/>
                </a:solidFill>
              </a:rPr>
              <a:t>(neni 39, pika 1 i Kushtetutës)</a:t>
            </a:r>
            <a:r>
              <a:rPr lang="sq-AL" sz="2000" dirty="0"/>
              <a:t>, por edhe si fëmijë që gëzon mbrojtje të veçantë </a:t>
            </a:r>
            <a:r>
              <a:rPr lang="sq-AL" sz="2000" dirty="0">
                <a:solidFill>
                  <a:srgbClr val="FF0000"/>
                </a:solidFill>
              </a:rPr>
              <a:t>(neni 54, pika 1 i Kushtetutës)</a:t>
            </a:r>
            <a:r>
              <a:rPr lang="sq-AL" sz="2000" dirty="0"/>
              <a:t>. </a:t>
            </a:r>
            <a:endParaRPr lang="en-US" sz="2000" dirty="0"/>
          </a:p>
          <a:p>
            <a:endParaRPr lang="sq-AL" sz="2000" dirty="0"/>
          </a:p>
          <a:p>
            <a:r>
              <a:rPr lang="sq-AL" sz="2000" dirty="0"/>
              <a:t>Mbrojtja e shtetasve shqiptarë dhe e interesit më të lartë të fëmijës janë parime të nivelit kushtetues dhe konventor, të cilat gjykata nuk mund t’i anashkalojë, pa analizuar efektin që ka akti administrativ tek to, mbështetur në parimin e proporcionalitetit, të ndërhyrjes së mundshme të veprimtarisë shtetërore në sferën e individit. </a:t>
            </a:r>
            <a:endParaRPr lang="en-US" sz="2000" dirty="0"/>
          </a:p>
          <a:p>
            <a:endParaRPr lang="en-US" dirty="0"/>
          </a:p>
        </p:txBody>
      </p:sp>
      <p:sp>
        <p:nvSpPr>
          <p:cNvPr id="4" name="Slide Number Placeholder 3">
            <a:extLst>
              <a:ext uri="{FF2B5EF4-FFF2-40B4-BE49-F238E27FC236}">
                <a16:creationId xmlns:a16="http://schemas.microsoft.com/office/drawing/2014/main" id="{22DAEBD6-46EA-4979-826A-9F18289E489E}"/>
              </a:ext>
            </a:extLst>
          </p:cNvPr>
          <p:cNvSpPr>
            <a:spLocks noGrp="1"/>
          </p:cNvSpPr>
          <p:nvPr>
            <p:ph type="sldNum" sz="quarter" idx="12"/>
          </p:nvPr>
        </p:nvSpPr>
        <p:spPr/>
        <p:txBody>
          <a:bodyPr/>
          <a:lstStyle/>
          <a:p>
            <a:pPr>
              <a:defRPr/>
            </a:pPr>
            <a:fld id="{CB2F0339-FD9B-4ABB-8AC8-20C08110CD90}" type="slidenum">
              <a:rPr lang="en-US" smtClean="0"/>
              <a:pPr>
                <a:defRPr/>
              </a:pPr>
              <a:t>46</a:t>
            </a:fld>
            <a:endParaRPr lang="en-US"/>
          </a:p>
        </p:txBody>
      </p:sp>
    </p:spTree>
    <p:extLst>
      <p:ext uri="{BB962C8B-B14F-4D97-AF65-F5344CB8AC3E}">
        <p14:creationId xmlns:p14="http://schemas.microsoft.com/office/powerpoint/2010/main" val="2885175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A9817-8B6D-4E59-B753-050E812F740D}"/>
              </a:ext>
            </a:extLst>
          </p:cNvPr>
          <p:cNvSpPr>
            <a:spLocks noGrp="1"/>
          </p:cNvSpPr>
          <p:nvPr>
            <p:ph type="title"/>
          </p:nvPr>
        </p:nvSpPr>
        <p:spPr/>
        <p:txBody>
          <a:bodyPr/>
          <a:lstStyle/>
          <a:p>
            <a:pPr algn="ctr"/>
            <a:r>
              <a:rPr lang="en-US" sz="3200" dirty="0" err="1"/>
              <a:t>Mbi</a:t>
            </a:r>
            <a:r>
              <a:rPr lang="en-US" sz="3200" dirty="0"/>
              <a:t> </a:t>
            </a:r>
            <a:r>
              <a:rPr lang="sq-AL" sz="3200" dirty="0"/>
              <a:t>të dhënat sekret shtetëror </a:t>
            </a:r>
            <a:r>
              <a:rPr lang="en-US" sz="3200" dirty="0"/>
              <a:t>t</a:t>
            </a:r>
            <a:r>
              <a:rPr lang="sq-AL" sz="3200" dirty="0"/>
              <a:t>ë disponuara nga Shërbimi Informativ Shtetëror</a:t>
            </a:r>
            <a:endParaRPr lang="en-US" sz="3200" dirty="0"/>
          </a:p>
        </p:txBody>
      </p:sp>
      <p:sp>
        <p:nvSpPr>
          <p:cNvPr id="3" name="Content Placeholder 2">
            <a:extLst>
              <a:ext uri="{FF2B5EF4-FFF2-40B4-BE49-F238E27FC236}">
                <a16:creationId xmlns:a16="http://schemas.microsoft.com/office/drawing/2014/main" id="{47E894AC-5842-4455-B8F6-98F843396C72}"/>
              </a:ext>
            </a:extLst>
          </p:cNvPr>
          <p:cNvSpPr>
            <a:spLocks noGrp="1"/>
          </p:cNvSpPr>
          <p:nvPr>
            <p:ph idx="1"/>
          </p:nvPr>
        </p:nvSpPr>
        <p:spPr>
          <a:xfrm>
            <a:off x="304800" y="2017712"/>
            <a:ext cx="8650288" cy="4535488"/>
          </a:xfrm>
        </p:spPr>
        <p:txBody>
          <a:bodyPr/>
          <a:lstStyle/>
          <a:p>
            <a:r>
              <a:rPr lang="sq-AL" sz="1400" dirty="0"/>
              <a:t>Gjykata ka detyrimin të vlerësojë për çdo rast </a:t>
            </a:r>
            <a:r>
              <a:rPr lang="sq-AL" sz="1400" dirty="0">
                <a:solidFill>
                  <a:srgbClr val="FF0000"/>
                </a:solidFill>
              </a:rPr>
              <a:t>nevojën e ruajtjes së sekretit shtetëror</a:t>
            </a:r>
            <a:r>
              <a:rPr lang="sq-AL" sz="1400" dirty="0"/>
              <a:t>, në raport me </a:t>
            </a:r>
            <a:r>
              <a:rPr lang="sq-AL" sz="1400" dirty="0">
                <a:solidFill>
                  <a:srgbClr val="0070C0"/>
                </a:solidFill>
              </a:rPr>
              <a:t>domosdoshmërinë për të gjykuar me objektivitet </a:t>
            </a:r>
            <a:r>
              <a:rPr lang="sq-AL" sz="1400" dirty="0"/>
              <a:t>dhe për të nxjerrë të vërtetën gjatë gjykimit, veçanërisht kur kjo sjell pasoja të konsiderueshme dhe të pakthyeshme për individët. </a:t>
            </a:r>
            <a:endParaRPr lang="en-US" sz="1400" dirty="0"/>
          </a:p>
          <a:p>
            <a:r>
              <a:rPr lang="sq-AL" sz="1400" dirty="0"/>
              <a:t>Në raste të caktuara, gjykata duhet të vlerësojë </a:t>
            </a:r>
            <a:r>
              <a:rPr lang="sq-AL" sz="1400" dirty="0">
                <a:solidFill>
                  <a:srgbClr val="FF0000"/>
                </a:solidFill>
              </a:rPr>
              <a:t>mundësinë e marrjes së informacionit sekret</a:t>
            </a:r>
            <a:r>
              <a:rPr lang="sq-AL" sz="1400" dirty="0"/>
              <a:t>, qoftë dhe pjesërisht, në masën që është e nevojshme për të vlerësuar ndërhyrjen e veprimtarisë shtetërore në sferën private të individit, </a:t>
            </a:r>
            <a:r>
              <a:rPr lang="sq-AL" sz="1400" dirty="0">
                <a:solidFill>
                  <a:srgbClr val="0070C0"/>
                </a:solidFill>
              </a:rPr>
              <a:t>duke respektuar detyrimin për të ruajtur konfidencialitetin e informacionit </a:t>
            </a:r>
            <a:r>
              <a:rPr lang="sq-AL" sz="1400" dirty="0"/>
              <a:t>që ajo administron </a:t>
            </a:r>
            <a:r>
              <a:rPr lang="sq-AL" sz="1400" i="1" dirty="0"/>
              <a:t>(Shih vendimin e Gjykatës Federale Administrative gjermane BVerGE 66, 233, pg.236)</a:t>
            </a:r>
            <a:r>
              <a:rPr lang="sq-AL" sz="1400" dirty="0"/>
              <a:t>.</a:t>
            </a:r>
            <a:r>
              <a:rPr lang="en-US" sz="1400" dirty="0"/>
              <a:t>  </a:t>
            </a:r>
          </a:p>
          <a:p>
            <a:r>
              <a:rPr lang="en-US" sz="1400" dirty="0"/>
              <a:t>G</a:t>
            </a:r>
            <a:r>
              <a:rPr lang="sq-AL" sz="1400" dirty="0"/>
              <a:t>jykata vlerëson në thelb informacionin apo të dhënat e aktit të klasifikuar sekret dhe krijon bindjen e saj të brendshme lidhur me ligjshmërinë e veprimeve administrative të palës së paditur, duke ruajtur në masën e duhur sekretin. </a:t>
            </a:r>
            <a:endParaRPr lang="en-US" sz="1400" dirty="0"/>
          </a:p>
          <a:p>
            <a:r>
              <a:rPr lang="sq-AL" sz="1400" dirty="0">
                <a:solidFill>
                  <a:srgbClr val="0070C0"/>
                </a:solidFill>
              </a:rPr>
              <a:t>Detyrimi i gjykatës për të ruajtuar sekretin </a:t>
            </a:r>
            <a:r>
              <a:rPr lang="sq-AL" sz="1400" dirty="0"/>
              <a:t>nuk e pengon atë </a:t>
            </a:r>
            <a:r>
              <a:rPr lang="sq-AL" sz="1400" dirty="0">
                <a:solidFill>
                  <a:srgbClr val="FF0000"/>
                </a:solidFill>
              </a:rPr>
              <a:t>të vlerësojë ligjshmërinë e aktit </a:t>
            </a:r>
            <a:r>
              <a:rPr lang="sq-AL" sz="1400" dirty="0"/>
              <a:t>administrativ dhe si pasojë, edhe bazueshmërinë e padisë së ngritur para saj për zgjidhje. Gjykata mban parasysh raportin e drejtë dhe të arsyeshëm midis </a:t>
            </a:r>
            <a:r>
              <a:rPr lang="sq-AL" sz="1400" dirty="0">
                <a:solidFill>
                  <a:srgbClr val="FF0000"/>
                </a:solidFill>
              </a:rPr>
              <a:t>ndërhyrjes së veprimtarisë shtetërore </a:t>
            </a:r>
            <a:r>
              <a:rPr lang="sq-AL" sz="1400" dirty="0"/>
              <a:t>dhe </a:t>
            </a:r>
            <a:r>
              <a:rPr lang="sq-AL" sz="1400" dirty="0">
                <a:solidFill>
                  <a:srgbClr val="0070C0"/>
                </a:solidFill>
              </a:rPr>
              <a:t>sferës së lirisë së individit</a:t>
            </a:r>
            <a:r>
              <a:rPr lang="sq-AL" sz="1400" dirty="0"/>
              <a:t>. </a:t>
            </a:r>
            <a:endParaRPr lang="en-US" sz="1400" dirty="0"/>
          </a:p>
          <a:p>
            <a:r>
              <a:rPr lang="sq-AL" sz="1400" dirty="0">
                <a:solidFill>
                  <a:srgbClr val="FF0000"/>
                </a:solidFill>
              </a:rPr>
              <a:t>E drejta e palëve në gjykim për t’u njohur me aktet shkresore, provat dhe faktet që administrohen në proces është parakusht i një procesi të rregullt ligjor</a:t>
            </a:r>
            <a:r>
              <a:rPr lang="sq-AL" sz="1400" dirty="0"/>
              <a:t>. Rastet e kufizimit të kësaj të drejte mund të bëhen vetëm nëse nuk cenojnë të drejtën e mbrojtjes, deri në atë masë sa ta bëjnë atë joefektive (</a:t>
            </a:r>
            <a:r>
              <a:rPr lang="sq-AL" sz="1400" i="1" dirty="0"/>
              <a:t>Shih vendimin e Gjykatës Federale Kushtetuese gjermane BverfGE 101, 106, për të drejtën e aksesit në dokumentet shtetërorë).</a:t>
            </a:r>
            <a:endParaRPr lang="en-US" sz="1400" dirty="0"/>
          </a:p>
        </p:txBody>
      </p:sp>
      <p:sp>
        <p:nvSpPr>
          <p:cNvPr id="4" name="Slide Number Placeholder 3">
            <a:extLst>
              <a:ext uri="{FF2B5EF4-FFF2-40B4-BE49-F238E27FC236}">
                <a16:creationId xmlns:a16="http://schemas.microsoft.com/office/drawing/2014/main" id="{749264A8-B891-480A-901A-365146AED2D1}"/>
              </a:ext>
            </a:extLst>
          </p:cNvPr>
          <p:cNvSpPr>
            <a:spLocks noGrp="1"/>
          </p:cNvSpPr>
          <p:nvPr>
            <p:ph type="sldNum" sz="quarter" idx="12"/>
          </p:nvPr>
        </p:nvSpPr>
        <p:spPr/>
        <p:txBody>
          <a:bodyPr/>
          <a:lstStyle/>
          <a:p>
            <a:pPr>
              <a:defRPr/>
            </a:pPr>
            <a:fld id="{CB2F0339-FD9B-4ABB-8AC8-20C08110CD90}" type="slidenum">
              <a:rPr lang="en-US" smtClean="0"/>
              <a:pPr>
                <a:defRPr/>
              </a:pPr>
              <a:t>47</a:t>
            </a:fld>
            <a:endParaRPr lang="en-US"/>
          </a:p>
        </p:txBody>
      </p:sp>
    </p:spTree>
    <p:extLst>
      <p:ext uri="{BB962C8B-B14F-4D97-AF65-F5344CB8AC3E}">
        <p14:creationId xmlns:p14="http://schemas.microsoft.com/office/powerpoint/2010/main" val="40128299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82208-F5A7-4456-8A56-AD6A2E13E9ED}"/>
              </a:ext>
            </a:extLst>
          </p:cNvPr>
          <p:cNvSpPr>
            <a:spLocks noGrp="1"/>
          </p:cNvSpPr>
          <p:nvPr>
            <p:ph type="title"/>
          </p:nvPr>
        </p:nvSpPr>
        <p:spPr/>
        <p:txBody>
          <a:bodyPr/>
          <a:lstStyle/>
          <a:p>
            <a:pPr algn="ctr"/>
            <a:r>
              <a:rPr lang="sq-AL" dirty="0"/>
              <a:t>Dhoma e Madhe e GJEDNJ </a:t>
            </a:r>
            <a:br>
              <a:rPr lang="en-US" dirty="0"/>
            </a:br>
            <a:endParaRPr lang="en-US" dirty="0"/>
          </a:p>
        </p:txBody>
      </p:sp>
      <p:sp>
        <p:nvSpPr>
          <p:cNvPr id="3" name="Content Placeholder 2">
            <a:extLst>
              <a:ext uri="{FF2B5EF4-FFF2-40B4-BE49-F238E27FC236}">
                <a16:creationId xmlns:a16="http://schemas.microsoft.com/office/drawing/2014/main" id="{FC78418A-39EF-4F43-AD80-42E31F865778}"/>
              </a:ext>
            </a:extLst>
          </p:cNvPr>
          <p:cNvSpPr>
            <a:spLocks noGrp="1"/>
          </p:cNvSpPr>
          <p:nvPr>
            <p:ph idx="1"/>
          </p:nvPr>
        </p:nvSpPr>
        <p:spPr>
          <a:xfrm>
            <a:off x="228600" y="1981200"/>
            <a:ext cx="8726488" cy="4262438"/>
          </a:xfrm>
        </p:spPr>
        <p:txBody>
          <a:bodyPr/>
          <a:lstStyle/>
          <a:p>
            <a:r>
              <a:rPr lang="en-US" sz="1400" dirty="0"/>
              <a:t>A</a:t>
            </a:r>
            <a:r>
              <a:rPr lang="sq-AL" sz="1400" dirty="0"/>
              <a:t>ksesi i gjykatave kombëtare në rishikimin e materialit të klasifikuar mund të përbëjë garancinë kryesore për respektimin e të drejtave procedurale të palëve që nuk kanë mundësinë të njihen me këtë informacioni. Gjykata kundrejt pretendimeve të aplikantit se është cenuar parimi i kontradiktoritetit dhe barazisë së armëve në gjykim, ka vlerësuar se procedura e vendimmarrjes plotësonte </a:t>
            </a:r>
            <a:r>
              <a:rPr lang="sq-AL" sz="1400" dirty="0">
                <a:solidFill>
                  <a:srgbClr val="FF0000"/>
                </a:solidFill>
              </a:rPr>
              <a:t>‘aq sa ishte e mundur’</a:t>
            </a:r>
            <a:r>
              <a:rPr lang="sq-AL" sz="1400" dirty="0"/>
              <a:t> kërkesat e procesit të drejtë, kontradiktoritetit dhe barazisë së armëve në proces dhe, si rrjedhojë, nuk ka pasur shkelje të nenit 6/1 të Konventës. </a:t>
            </a:r>
            <a:endParaRPr lang="en-US" sz="1400" dirty="0"/>
          </a:p>
          <a:p>
            <a:endParaRPr lang="sq-AL" sz="1400" dirty="0"/>
          </a:p>
          <a:p>
            <a:r>
              <a:rPr lang="sq-AL" sz="1400" dirty="0"/>
              <a:t>Gjykata në këtë përfundim ka arritur duke konsideruar, ndër të tjera, se</a:t>
            </a:r>
            <a:r>
              <a:rPr lang="sq-AL" sz="1400" i="1" dirty="0"/>
              <a:t> </a:t>
            </a:r>
            <a:r>
              <a:rPr lang="sq-AL" sz="1400" dirty="0"/>
              <a:t>gjykatat vendase kishin qasje të pakufizuar në të gjitha dokumentet e klasifikuara, në të cilat autoriteti ishte mbështetur për të justifikuar vendimmarrjen e tij dhe se gjykatat kishin mundësi të kryenin një ekzaminim të hollësishëm të shkaqeve, në të cilat është bazuar autoriteti për moszbulimin e dokumenteve të klasifikuara. </a:t>
            </a:r>
            <a:endParaRPr lang="en-US" sz="1400" dirty="0"/>
          </a:p>
          <a:p>
            <a:endParaRPr lang="sq-AL" sz="1400" dirty="0"/>
          </a:p>
          <a:p>
            <a:r>
              <a:rPr lang="sq-AL" sz="1400" dirty="0"/>
              <a:t>Gjykata ka çmuar se, </a:t>
            </a:r>
            <a:r>
              <a:rPr lang="sq-AL" sz="1400" dirty="0">
                <a:solidFill>
                  <a:srgbClr val="FF0000"/>
                </a:solidFill>
              </a:rPr>
              <a:t>duke patur në konsideratë procedurat në tërësi</a:t>
            </a:r>
            <a:r>
              <a:rPr lang="sq-AL" sz="1400" dirty="0"/>
              <a:t>, </a:t>
            </a:r>
            <a:r>
              <a:rPr lang="sq-AL" sz="1400" dirty="0">
                <a:solidFill>
                  <a:srgbClr val="0070C0"/>
                </a:solidFill>
              </a:rPr>
              <a:t>natyrën e mosmarrëveshjes </a:t>
            </a:r>
            <a:r>
              <a:rPr lang="sq-AL" sz="1400" dirty="0"/>
              <a:t>dhe </a:t>
            </a:r>
            <a:r>
              <a:rPr lang="sq-AL" sz="1400" dirty="0">
                <a:solidFill>
                  <a:srgbClr val="00B050"/>
                </a:solidFill>
              </a:rPr>
              <a:t>hapësirën e vlerësimit </a:t>
            </a:r>
            <a:r>
              <a:rPr lang="sq-AL" sz="1400" dirty="0"/>
              <a:t>që gëzojnë autoritetet kombëtare, </a:t>
            </a:r>
            <a:r>
              <a:rPr lang="sq-AL" sz="1400" dirty="0">
                <a:solidFill>
                  <a:srgbClr val="C00000"/>
                </a:solidFill>
              </a:rPr>
              <a:t>kufizimet me të cilat u përball aplikanti </a:t>
            </a:r>
            <a:r>
              <a:rPr lang="sq-AL" sz="1400" dirty="0"/>
              <a:t>në raport me parimin e kontradiktoritetit dhe barazisë së armëve janë kompensuar në një mënyrë të tillë që ka ruajtur balancën mes palëve, pa u cenuar e drejta e aplikantit për një gjykim të drejtë (çështja </a:t>
            </a:r>
            <a:r>
              <a:rPr lang="sq-AL" sz="1400" i="1" dirty="0"/>
              <a:t>Regner k. Republikës Çeke 2017, </a:t>
            </a:r>
            <a:r>
              <a:rPr lang="sq-AL" sz="1400" dirty="0"/>
              <a:t>paragrafi 161). </a:t>
            </a:r>
            <a:endParaRPr lang="en-US" sz="1400" dirty="0"/>
          </a:p>
          <a:p>
            <a:endParaRPr lang="en-US" dirty="0"/>
          </a:p>
        </p:txBody>
      </p:sp>
      <p:sp>
        <p:nvSpPr>
          <p:cNvPr id="4" name="Slide Number Placeholder 3">
            <a:extLst>
              <a:ext uri="{FF2B5EF4-FFF2-40B4-BE49-F238E27FC236}">
                <a16:creationId xmlns:a16="http://schemas.microsoft.com/office/drawing/2014/main" id="{EEFBEC82-CAE3-4EF1-B2C8-B8A60FF00A35}"/>
              </a:ext>
            </a:extLst>
          </p:cNvPr>
          <p:cNvSpPr>
            <a:spLocks noGrp="1"/>
          </p:cNvSpPr>
          <p:nvPr>
            <p:ph type="sldNum" sz="quarter" idx="12"/>
          </p:nvPr>
        </p:nvSpPr>
        <p:spPr/>
        <p:txBody>
          <a:bodyPr/>
          <a:lstStyle/>
          <a:p>
            <a:pPr>
              <a:defRPr/>
            </a:pPr>
            <a:fld id="{CB2F0339-FD9B-4ABB-8AC8-20C08110CD90}" type="slidenum">
              <a:rPr lang="en-US" smtClean="0"/>
              <a:pPr>
                <a:defRPr/>
              </a:pPr>
              <a:t>48</a:t>
            </a:fld>
            <a:endParaRPr lang="en-US"/>
          </a:p>
        </p:txBody>
      </p:sp>
    </p:spTree>
    <p:extLst>
      <p:ext uri="{BB962C8B-B14F-4D97-AF65-F5344CB8AC3E}">
        <p14:creationId xmlns:p14="http://schemas.microsoft.com/office/powerpoint/2010/main" val="23662071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B0F3-7045-4EAF-B641-F2EC0D7DCA2B}"/>
              </a:ext>
            </a:extLst>
          </p:cNvPr>
          <p:cNvSpPr>
            <a:spLocks noGrp="1"/>
          </p:cNvSpPr>
          <p:nvPr>
            <p:ph type="title"/>
          </p:nvPr>
        </p:nvSpPr>
        <p:spPr/>
        <p:txBody>
          <a:bodyPr/>
          <a:lstStyle/>
          <a:p>
            <a:pPr algn="ctr"/>
            <a:r>
              <a:rPr lang="sq-AL" dirty="0"/>
              <a:t>Gjykata e Apelit Tiranë</a:t>
            </a:r>
            <a:endParaRPr lang="en-US" dirty="0"/>
          </a:p>
        </p:txBody>
      </p:sp>
      <p:sp>
        <p:nvSpPr>
          <p:cNvPr id="3" name="Content Placeholder 2">
            <a:extLst>
              <a:ext uri="{FF2B5EF4-FFF2-40B4-BE49-F238E27FC236}">
                <a16:creationId xmlns:a16="http://schemas.microsoft.com/office/drawing/2014/main" id="{1CC980D2-9705-40C1-A59F-FB6B8CA0B809}"/>
              </a:ext>
            </a:extLst>
          </p:cNvPr>
          <p:cNvSpPr>
            <a:spLocks noGrp="1"/>
          </p:cNvSpPr>
          <p:nvPr>
            <p:ph idx="1"/>
          </p:nvPr>
        </p:nvSpPr>
        <p:spPr>
          <a:xfrm>
            <a:off x="152400" y="2017712"/>
            <a:ext cx="8802688" cy="4535487"/>
          </a:xfrm>
        </p:spPr>
        <p:txBody>
          <a:bodyPr/>
          <a:lstStyle/>
          <a:p>
            <a:r>
              <a:rPr lang="sq-AL" sz="1400" dirty="0"/>
              <a:t>Nuk ka respektuar rregullat mbi procesin e të provuarit dhe shpërndarjen e barrës së provës në një gjykim civil, në kuptimin e gjerë, dhe administrativ, në kuptimin e ngushtë. </a:t>
            </a:r>
          </a:p>
          <a:p>
            <a:endParaRPr lang="sq-AL" sz="1400" dirty="0"/>
          </a:p>
          <a:p>
            <a:r>
              <a:rPr lang="sq-AL" sz="1400" dirty="0"/>
              <a:t>Palët e paditura kishin barrën e provës për të provuar bazueshmërinë në fakt dhe në ligj të aktit administrativ të marrë prej tyre. Sipas ligjit, organi publik ka detyrimin të provojë ligjshmërinë e aktit administrativ të nxjerrë jo me kërkesë të paditësit, si dhe faktet që ai ka parashtruar dhe ka vënë në themel të veprimtarisë së kundërshtuar në gjykatë. </a:t>
            </a:r>
          </a:p>
          <a:p>
            <a:endParaRPr lang="sq-AL" sz="1400" dirty="0"/>
          </a:p>
          <a:p>
            <a:r>
              <a:rPr lang="sq-AL" sz="1400" dirty="0"/>
              <a:t>Rezulton se pala e paditur nuk e ka përmbushur këtë detyrim procedural dhe, për rrjedhojë, nuk ka arritur të provojë bazueshmërinë e aktit administrativ të dëbimit në faktin e pretenduar si të konstatuar.</a:t>
            </a:r>
            <a:endParaRPr lang="en-US" sz="1400" dirty="0"/>
          </a:p>
          <a:p>
            <a:endParaRPr lang="sq-AL" sz="1400" dirty="0"/>
          </a:p>
          <a:p>
            <a:r>
              <a:rPr lang="sq-AL" sz="1400" dirty="0"/>
              <a:t>Kolegji ka vlerësuar se privimi i gjykatës përgjatë gjykimit nga aksesi në informacionin e disponuar në shkresën e SHISH, ka bërë të pamundur vlerësimin e ligjshmërisë, proporcionalitetit dhe diskrecionit të ushtruar përmes urdhrit të largimit të ministrit të Brendshëm dhe, për pasojë, ka cenuar rëndë pozitat procedurale palëve në gjykim, duke i vendosur ato në kushte të pabarabarta, në shkelje të parimit të kontradiktoritetit dhe të barazisë së armëve. </a:t>
            </a:r>
          </a:p>
          <a:p>
            <a:endParaRPr lang="sq-AL" sz="1400" dirty="0"/>
          </a:p>
          <a:p>
            <a:r>
              <a:rPr lang="sq-AL" sz="1400" dirty="0"/>
              <a:t>Kolegji ka vlerësuar se gjykimi është rrjedhojë e një procesi jo të rregullt ligjor. </a:t>
            </a:r>
            <a:endParaRPr lang="en-US" sz="1400" dirty="0"/>
          </a:p>
          <a:p>
            <a:endParaRPr lang="en-US" dirty="0"/>
          </a:p>
        </p:txBody>
      </p:sp>
      <p:sp>
        <p:nvSpPr>
          <p:cNvPr id="4" name="Slide Number Placeholder 3">
            <a:extLst>
              <a:ext uri="{FF2B5EF4-FFF2-40B4-BE49-F238E27FC236}">
                <a16:creationId xmlns:a16="http://schemas.microsoft.com/office/drawing/2014/main" id="{8EED320D-600D-49CE-9C56-A99C41CD6FD5}"/>
              </a:ext>
            </a:extLst>
          </p:cNvPr>
          <p:cNvSpPr>
            <a:spLocks noGrp="1"/>
          </p:cNvSpPr>
          <p:nvPr>
            <p:ph type="sldNum" sz="quarter" idx="12"/>
          </p:nvPr>
        </p:nvSpPr>
        <p:spPr/>
        <p:txBody>
          <a:bodyPr/>
          <a:lstStyle/>
          <a:p>
            <a:pPr>
              <a:defRPr/>
            </a:pPr>
            <a:fld id="{CB2F0339-FD9B-4ABB-8AC8-20C08110CD90}" type="slidenum">
              <a:rPr lang="en-US" smtClean="0"/>
              <a:pPr>
                <a:defRPr/>
              </a:pPr>
              <a:t>49</a:t>
            </a:fld>
            <a:endParaRPr lang="en-US"/>
          </a:p>
        </p:txBody>
      </p:sp>
    </p:spTree>
    <p:extLst>
      <p:ext uri="{BB962C8B-B14F-4D97-AF65-F5344CB8AC3E}">
        <p14:creationId xmlns:p14="http://schemas.microsoft.com/office/powerpoint/2010/main" val="3163992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FEC0-7F60-4133-A886-2B0DBFD46D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9DE3BD-0BC1-410F-B6CD-CD306E170276}"/>
              </a:ext>
            </a:extLst>
          </p:cNvPr>
          <p:cNvSpPr>
            <a:spLocks noGrp="1"/>
          </p:cNvSpPr>
          <p:nvPr>
            <p:ph idx="1"/>
          </p:nvPr>
        </p:nvSpPr>
        <p:spPr>
          <a:xfrm>
            <a:off x="152400" y="2017713"/>
            <a:ext cx="8802688" cy="4114800"/>
          </a:xfrm>
        </p:spPr>
        <p:txBody>
          <a:bodyPr/>
          <a:lstStyle/>
          <a:p>
            <a:r>
              <a:rPr lang="en-US" sz="1600" dirty="0"/>
              <a:t>V</a:t>
            </a:r>
            <a:r>
              <a:rPr lang="sq-AL" sz="1600" dirty="0"/>
              <a:t>endimit të Gjykatës së Apelit Tiranë i mungon edhe analiza e faktorëve të tjerë që duhen marrë në konsideratë në rastin e dëbimit si: </a:t>
            </a:r>
          </a:p>
          <a:p>
            <a:pPr lvl="1"/>
            <a:r>
              <a:rPr lang="sq-AL" sz="1600" dirty="0"/>
              <a:t>fakti se palët paditëse kishin 13 vjet që jetonin në Shqipëri, si rezidentë të ligjshëm, </a:t>
            </a:r>
          </a:p>
          <a:p>
            <a:pPr lvl="1"/>
            <a:r>
              <a:rPr lang="sq-AL" sz="1600" dirty="0"/>
              <a:t>faktin që paditësit kishin familjen me tre fëmijë të tjerë të mitur, apo </a:t>
            </a:r>
          </a:p>
          <a:p>
            <a:pPr lvl="1"/>
            <a:r>
              <a:rPr lang="sq-AL" sz="1600" dirty="0"/>
              <a:t>faktin se ndaj palëve paditëse nuk është nisur ndonjë procedim penal në Shqipëri dhe se në dosje nuk ka asnjë të dhënë që të provojë se ato përfshihen në ndonjërën nga hipotezat ligjore që justifikojnë dëbimin nga territori i Republikës së Shqipërisë. </a:t>
            </a:r>
          </a:p>
          <a:p>
            <a:pPr lvl="1"/>
            <a:endParaRPr lang="sq-AL" sz="1600" dirty="0"/>
          </a:p>
          <a:p>
            <a:pPr marL="457200" lvl="1" indent="0">
              <a:buNone/>
            </a:pPr>
            <a:r>
              <a:rPr lang="sq-AL" sz="1600" dirty="0"/>
              <a:t>Të gjitha këto mangësi kanë çuar në mosmarrjen në konsideratë të  garancive që ofron detyrimi për mbrojtje të së drejtës themelore për jetë të qetë familjare, mbrojtjes së veçantë që shteti duhet t’i garantojë familjes dhe fëmijëve. </a:t>
            </a:r>
          </a:p>
          <a:p>
            <a:pPr marL="457200" lvl="1" indent="0">
              <a:buNone/>
            </a:pPr>
            <a:r>
              <a:rPr lang="sq-AL" sz="1600" dirty="0"/>
              <a:t>Për këto arsye, Kolegji ka vlerësuar se vendimi i Gjykatës së Apelit Tiranë është pasojë e një procesi jo të rregullt ligjor, duke mos respektuar </a:t>
            </a:r>
            <a:r>
              <a:rPr lang="sq-AL" sz="1600" dirty="0">
                <a:solidFill>
                  <a:srgbClr val="C00000"/>
                </a:solidFill>
              </a:rPr>
              <a:t>standardet e arsyetimit </a:t>
            </a:r>
            <a:r>
              <a:rPr lang="sq-AL" sz="1600" dirty="0"/>
              <a:t>të një vendimi gjyqësor.</a:t>
            </a:r>
            <a:endParaRPr lang="en-US" sz="1600" dirty="0"/>
          </a:p>
          <a:p>
            <a:endParaRPr lang="en-US" dirty="0"/>
          </a:p>
        </p:txBody>
      </p:sp>
      <p:sp>
        <p:nvSpPr>
          <p:cNvPr id="4" name="Slide Number Placeholder 3">
            <a:extLst>
              <a:ext uri="{FF2B5EF4-FFF2-40B4-BE49-F238E27FC236}">
                <a16:creationId xmlns:a16="http://schemas.microsoft.com/office/drawing/2014/main" id="{73FD61E0-9A78-40DD-9057-7C2614E2FBD5}"/>
              </a:ext>
            </a:extLst>
          </p:cNvPr>
          <p:cNvSpPr>
            <a:spLocks noGrp="1"/>
          </p:cNvSpPr>
          <p:nvPr>
            <p:ph type="sldNum" sz="quarter" idx="12"/>
          </p:nvPr>
        </p:nvSpPr>
        <p:spPr/>
        <p:txBody>
          <a:bodyPr/>
          <a:lstStyle/>
          <a:p>
            <a:pPr>
              <a:defRPr/>
            </a:pPr>
            <a:fld id="{CB2F0339-FD9B-4ABB-8AC8-20C08110CD90}" type="slidenum">
              <a:rPr lang="en-US" smtClean="0"/>
              <a:pPr>
                <a:defRPr/>
              </a:pPr>
              <a:t>50</a:t>
            </a:fld>
            <a:endParaRPr lang="en-US"/>
          </a:p>
        </p:txBody>
      </p:sp>
    </p:spTree>
    <p:extLst>
      <p:ext uri="{BB962C8B-B14F-4D97-AF65-F5344CB8AC3E}">
        <p14:creationId xmlns:p14="http://schemas.microsoft.com/office/powerpoint/2010/main" val="1838114882"/>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Designs\Network Blitz.pot</Template>
  <TotalTime>4173</TotalTime>
  <Words>5612</Words>
  <Application>Microsoft Office PowerPoint</Application>
  <PresentationFormat>On-screen Show (4:3)</PresentationFormat>
  <Paragraphs>324</Paragraphs>
  <Slides>50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Batang</vt:lpstr>
      <vt:lpstr>Arial</vt:lpstr>
      <vt:lpstr>Tahoma</vt:lpstr>
      <vt:lpstr>Times New Roman</vt:lpstr>
      <vt:lpstr>Wingdings</vt:lpstr>
      <vt:lpstr>Blends</vt:lpstr>
      <vt:lpstr>     Kontrolli konventor dhe kushtetues nga gjyqtari i juridiksionit të zakonshëm: Roli i gjyqtarit të zakonshëm për zbatimin e drejtpërdrejtë të standardeve konventore dhe kushtetuese, të jurisprudencës së GJEDNJ-së dhe të GJK-së; autoriteti detyrues dhe bindës në jurisprudencën e GJEDNJ-së dhe të GJK-së; arsyetimi në vendimet gjyqësore dhe interpretimi pajtues; elementet dhe arsyetimi i balancuar; Kontrolli nëpërmjet interpretimit pajtues; Kontrolli nëpërmjet vënies në lëvizje të gjykimit kushtetues; kushtet, kriteret dhe efektet e tij në garantimin e shtetit të së drejtës.</vt:lpstr>
      <vt:lpstr>Zbatimi i drejtpërdrejtë i Kushtetutës</vt:lpstr>
      <vt:lpstr>Zbatimi i standardit </vt:lpstr>
      <vt:lpstr>Paligjshmëria si pakushtetutshmëri</vt:lpstr>
      <vt:lpstr>Roli i gjyqtarit të zakonshëm</vt:lpstr>
      <vt:lpstr>aspekti tjeter    </vt:lpstr>
      <vt:lpstr>PowerPoint Presentation</vt:lpstr>
      <vt:lpstr>PowerPoint Presentation</vt:lpstr>
      <vt:lpstr>Roli i gjyqtarit të zakonshëm</vt:lpstr>
      <vt:lpstr>Kontrolli i konvencionalitetit të ligjeve </vt:lpstr>
      <vt:lpstr>PowerPoint Presentation</vt:lpstr>
      <vt:lpstr>Kontrolli i konvencionalitetit të ligjeve</vt:lpstr>
      <vt:lpstr> Vendimi i GJK nr. 20, datë 01.6.2011  -Xheraj-</vt:lpstr>
      <vt:lpstr>PowerPoint Presentation</vt:lpstr>
      <vt:lpstr>Vendim i KAGJL nr. 1317/2021 -Merushe Shpata-</vt:lpstr>
      <vt:lpstr>Sentenca e parë njësuese </vt:lpstr>
      <vt:lpstr>Sentenca e dytë njësuese</vt:lpstr>
      <vt:lpstr>Kontrolli i aktit nënligjor normativ </vt:lpstr>
      <vt:lpstr>PowerPoint Presentation</vt:lpstr>
      <vt:lpstr>Vendim i KQZ, datë 13.06.2019,  për zgjedhjet vendore</vt:lpstr>
      <vt:lpstr>Vendim i Kolegjit Zgjedhor nr.12, date 24.06.2019 </vt:lpstr>
      <vt:lpstr>Akti normativ mes dy juridiksioneve </vt:lpstr>
      <vt:lpstr>Akti normativ ndërmjet juridiksionit të Gjykatës Administrative të Apelit dhe Gjykatës Kushtetuese.</vt:lpstr>
      <vt:lpstr>Vendim i KAGJL nr. 1513/2022 </vt:lpstr>
      <vt:lpstr>Roli i gjyqtarit të zakonshëm</vt:lpstr>
      <vt:lpstr>Koncepti i kontrollit kushtetues nga gjykatat</vt:lpstr>
      <vt:lpstr>Kushtet për të inicuar kontrollin</vt:lpstr>
      <vt:lpstr>Interpretimi pajtues</vt:lpstr>
      <vt:lpstr>PowerPoint Presentation</vt:lpstr>
      <vt:lpstr>PowerPoint Presentation</vt:lpstr>
      <vt:lpstr>Kur lejohet interpretimi pajtues?</vt:lpstr>
      <vt:lpstr>Vendimi nr.23/2016 i GJK </vt:lpstr>
      <vt:lpstr>PowerPoint Presentation</vt:lpstr>
      <vt:lpstr>GJK konstatoi: </vt:lpstr>
      <vt:lpstr>Vendimmarrja e GJK</vt:lpstr>
      <vt:lpstr>Konflikti mes ligjeve</vt:lpstr>
      <vt:lpstr>Interpretimi pajtues Gjykimi në KAGJL me tre gjyqtarë</vt:lpstr>
      <vt:lpstr>PowerPoint Presentation</vt:lpstr>
      <vt:lpstr>Praktika e KAGJL</vt:lpstr>
      <vt:lpstr>Vendim i KAGJL nr 142, dt 1.02.2021 Hanem Mohamed dhe Abdelaziz Ibrahim</vt:lpstr>
      <vt:lpstr>Zbatimi i drejtpërdrejtë i standardeve konventore të jurisprudencës së GJEDNJ-së </vt:lpstr>
      <vt:lpstr>Zbatimi i drejtpërdrejtë i standardeve konventore të jurisprudencës së GJEDNJ-së </vt:lpstr>
      <vt:lpstr>Zbatimi i drejtpërdrejtë i standardeve konventore të jurisprudencës së GJEDNJ-së </vt:lpstr>
      <vt:lpstr>Arsyetimi i KAGJL</vt:lpstr>
      <vt:lpstr>Interesi më i lartë i fëmijës dhe mirëqenia e tij</vt:lpstr>
      <vt:lpstr>Kolegji orientohet nga kjo jurisprudencë e konsoliduar e GJEDNJ-së</vt:lpstr>
      <vt:lpstr>Mbi të dhënat sekret shtetëror të disponuara nga Shërbimi Informativ Shtetëror</vt:lpstr>
      <vt:lpstr>Dhoma e Madhe e GJEDNJ  </vt:lpstr>
      <vt:lpstr>Gjykata e Apelit Tiranë</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Arta Vorpsi</dc:creator>
  <cp:lastModifiedBy>Erik Veizi</cp:lastModifiedBy>
  <cp:revision>266</cp:revision>
  <cp:lastPrinted>1601-01-01T00:00:00Z</cp:lastPrinted>
  <dcterms:created xsi:type="dcterms:W3CDTF">1601-01-01T00:00:00Z</dcterms:created>
  <dcterms:modified xsi:type="dcterms:W3CDTF">2024-02-27T14:11:15Z</dcterms:modified>
</cp:coreProperties>
</file>