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Lst>
  <p:sldIdLst>
    <p:sldId id="256" r:id="rId2"/>
    <p:sldId id="271" r:id="rId3"/>
    <p:sldId id="257" r:id="rId4"/>
    <p:sldId id="272" r:id="rId5"/>
    <p:sldId id="273" r:id="rId6"/>
    <p:sldId id="268" r:id="rId7"/>
    <p:sldId id="269" r:id="rId8"/>
    <p:sldId id="270" r:id="rId9"/>
    <p:sldId id="267" r:id="rId10"/>
    <p:sldId id="266" r:id="rId11"/>
    <p:sldId id="274" r:id="rId12"/>
    <p:sldId id="275" r:id="rId13"/>
    <p:sldId id="258" r:id="rId14"/>
    <p:sldId id="277" r:id="rId15"/>
    <p:sldId id="276" r:id="rId16"/>
    <p:sldId id="278" r:id="rId17"/>
    <p:sldId id="279" r:id="rId18"/>
    <p:sldId id="280" r:id="rId19"/>
    <p:sldId id="259" r:id="rId20"/>
    <p:sldId id="260" r:id="rId21"/>
    <p:sldId id="261" r:id="rId22"/>
    <p:sldId id="284" r:id="rId23"/>
    <p:sldId id="286" r:id="rId24"/>
    <p:sldId id="287" r:id="rId25"/>
    <p:sldId id="285" r:id="rId26"/>
    <p:sldId id="288" r:id="rId27"/>
    <p:sldId id="281" r:id="rId28"/>
    <p:sldId id="282" r:id="rId29"/>
    <p:sldId id="283" r:id="rId30"/>
    <p:sldId id="265" r:id="rId31"/>
  </p:sldIdLst>
  <p:sldSz cx="9144000" cy="6858000" type="screen4x3"/>
  <p:notesSz cx="7053263"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135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EE6B5C8-94B0-45DF-A0C3-66E58D401C76}" type="datetimeFigureOut">
              <a:rPr lang="en-GB" smtClean="0"/>
              <a:t>14/06/2023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D2B04C2-416A-49D5-817B-0BD664060547}" type="slidenum">
              <a:rPr lang="en-GB" smtClean="0"/>
              <a:t>‹#›</a:t>
            </a:fld>
            <a:endParaRPr lang="en-GB"/>
          </a:p>
        </p:txBody>
      </p:sp>
    </p:spTree>
    <p:extLst>
      <p:ext uri="{BB962C8B-B14F-4D97-AF65-F5344CB8AC3E}">
        <p14:creationId xmlns:p14="http://schemas.microsoft.com/office/powerpoint/2010/main" val="11955400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EE6B5C8-94B0-45DF-A0C3-66E58D401C76}" type="datetimeFigureOut">
              <a:rPr lang="en-GB" smtClean="0"/>
              <a:t>14/06/2023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D2B04C2-416A-49D5-817B-0BD664060547}" type="slidenum">
              <a:rPr lang="en-GB" smtClean="0"/>
              <a:t>‹#›</a:t>
            </a:fld>
            <a:endParaRPr lang="en-GB"/>
          </a:p>
        </p:txBody>
      </p:sp>
    </p:spTree>
    <p:extLst>
      <p:ext uri="{BB962C8B-B14F-4D97-AF65-F5344CB8AC3E}">
        <p14:creationId xmlns:p14="http://schemas.microsoft.com/office/powerpoint/2010/main" val="16084957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EE6B5C8-94B0-45DF-A0C3-66E58D401C76}" type="datetimeFigureOut">
              <a:rPr lang="en-GB" smtClean="0"/>
              <a:t>14/06/2023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D2B04C2-416A-49D5-817B-0BD664060547}" type="slidenum">
              <a:rPr lang="en-GB" smtClean="0"/>
              <a:t>‹#›</a:t>
            </a:fld>
            <a:endParaRPr lang="en-GB"/>
          </a:p>
        </p:txBody>
      </p:sp>
    </p:spTree>
    <p:extLst>
      <p:ext uri="{BB962C8B-B14F-4D97-AF65-F5344CB8AC3E}">
        <p14:creationId xmlns:p14="http://schemas.microsoft.com/office/powerpoint/2010/main" val="2985385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EE6B5C8-94B0-45DF-A0C3-66E58D401C76}" type="datetimeFigureOut">
              <a:rPr lang="en-GB" smtClean="0"/>
              <a:t>14/06/2023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D2B04C2-416A-49D5-817B-0BD664060547}" type="slidenum">
              <a:rPr lang="en-GB" smtClean="0"/>
              <a:t>‹#›</a:t>
            </a:fld>
            <a:endParaRPr lang="en-GB"/>
          </a:p>
        </p:txBody>
      </p:sp>
    </p:spTree>
    <p:extLst>
      <p:ext uri="{BB962C8B-B14F-4D97-AF65-F5344CB8AC3E}">
        <p14:creationId xmlns:p14="http://schemas.microsoft.com/office/powerpoint/2010/main" val="4210199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EE6B5C8-94B0-45DF-A0C3-66E58D401C76}" type="datetimeFigureOut">
              <a:rPr lang="en-GB" smtClean="0"/>
              <a:t>14/06/2023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D2B04C2-416A-49D5-817B-0BD664060547}" type="slidenum">
              <a:rPr lang="en-GB" smtClean="0"/>
              <a:t>‹#›</a:t>
            </a:fld>
            <a:endParaRPr lang="en-GB"/>
          </a:p>
        </p:txBody>
      </p:sp>
    </p:spTree>
    <p:extLst>
      <p:ext uri="{BB962C8B-B14F-4D97-AF65-F5344CB8AC3E}">
        <p14:creationId xmlns:p14="http://schemas.microsoft.com/office/powerpoint/2010/main" val="12743827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EE6B5C8-94B0-45DF-A0C3-66E58D401C76}" type="datetimeFigureOut">
              <a:rPr lang="en-GB" smtClean="0"/>
              <a:t>14/06/2023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D2B04C2-416A-49D5-817B-0BD664060547}" type="slidenum">
              <a:rPr lang="en-GB" smtClean="0"/>
              <a:t>‹#›</a:t>
            </a:fld>
            <a:endParaRPr lang="en-GB"/>
          </a:p>
        </p:txBody>
      </p:sp>
    </p:spTree>
    <p:extLst>
      <p:ext uri="{BB962C8B-B14F-4D97-AF65-F5344CB8AC3E}">
        <p14:creationId xmlns:p14="http://schemas.microsoft.com/office/powerpoint/2010/main" val="15127386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E6B5C8-94B0-45DF-A0C3-66E58D401C76}" type="datetimeFigureOut">
              <a:rPr lang="en-GB" smtClean="0"/>
              <a:t>14/06/2023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D2B04C2-416A-49D5-817B-0BD664060547}" type="slidenum">
              <a:rPr lang="en-GB" smtClean="0"/>
              <a:t>‹#›</a:t>
            </a:fld>
            <a:endParaRPr lang="en-GB"/>
          </a:p>
        </p:txBody>
      </p:sp>
    </p:spTree>
    <p:extLst>
      <p:ext uri="{BB962C8B-B14F-4D97-AF65-F5344CB8AC3E}">
        <p14:creationId xmlns:p14="http://schemas.microsoft.com/office/powerpoint/2010/main" val="18836697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EEE6B5C8-94B0-45DF-A0C3-66E58D401C76}" type="datetimeFigureOut">
              <a:rPr lang="en-GB" smtClean="0"/>
              <a:t>14/06/2023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D2B04C2-416A-49D5-817B-0BD664060547}" type="slidenum">
              <a:rPr lang="en-GB" smtClean="0"/>
              <a:t>‹#›</a:t>
            </a:fld>
            <a:endParaRPr lang="en-GB"/>
          </a:p>
        </p:txBody>
      </p:sp>
    </p:spTree>
    <p:extLst>
      <p:ext uri="{BB962C8B-B14F-4D97-AF65-F5344CB8AC3E}">
        <p14:creationId xmlns:p14="http://schemas.microsoft.com/office/powerpoint/2010/main" val="21401678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EE6B5C8-94B0-45DF-A0C3-66E58D401C76}" type="datetimeFigureOut">
              <a:rPr lang="en-GB" smtClean="0"/>
              <a:t>14/06/2023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D2B04C2-416A-49D5-817B-0BD664060547}" type="slidenum">
              <a:rPr lang="en-GB" smtClean="0"/>
              <a:t>‹#›</a:t>
            </a:fld>
            <a:endParaRPr lang="en-GB"/>
          </a:p>
        </p:txBody>
      </p:sp>
    </p:spTree>
    <p:extLst>
      <p:ext uri="{BB962C8B-B14F-4D97-AF65-F5344CB8AC3E}">
        <p14:creationId xmlns:p14="http://schemas.microsoft.com/office/powerpoint/2010/main" val="15384684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EE6B5C8-94B0-45DF-A0C3-66E58D401C76}" type="datetimeFigureOut">
              <a:rPr lang="en-GB" smtClean="0"/>
              <a:t>14/06/2023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D2B04C2-416A-49D5-817B-0BD664060547}" type="slidenum">
              <a:rPr lang="en-GB" smtClean="0"/>
              <a:t>‹#›</a:t>
            </a:fld>
            <a:endParaRPr lang="en-GB"/>
          </a:p>
        </p:txBody>
      </p:sp>
    </p:spTree>
    <p:extLst>
      <p:ext uri="{BB962C8B-B14F-4D97-AF65-F5344CB8AC3E}">
        <p14:creationId xmlns:p14="http://schemas.microsoft.com/office/powerpoint/2010/main" val="31792514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EE6B5C8-94B0-45DF-A0C3-66E58D401C76}" type="datetimeFigureOut">
              <a:rPr lang="en-GB" smtClean="0"/>
              <a:t>14/06/2023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D2B04C2-416A-49D5-817B-0BD664060547}" type="slidenum">
              <a:rPr lang="en-GB" smtClean="0"/>
              <a:t>‹#›</a:t>
            </a:fld>
            <a:endParaRPr lang="en-GB"/>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9100189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EE6B5C8-94B0-45DF-A0C3-66E58D401C76}" type="datetimeFigureOut">
              <a:rPr lang="en-GB" smtClean="0"/>
              <a:t>14/06/2023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D2B04C2-416A-49D5-817B-0BD664060547}" type="slidenum">
              <a:rPr lang="en-GB" smtClean="0"/>
              <a:t>‹#›</a:t>
            </a:fld>
            <a:endParaRPr lang="en-GB"/>
          </a:p>
        </p:txBody>
      </p:sp>
    </p:spTree>
    <p:extLst>
      <p:ext uri="{BB962C8B-B14F-4D97-AF65-F5344CB8AC3E}">
        <p14:creationId xmlns:p14="http://schemas.microsoft.com/office/powerpoint/2010/main" val="10737597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EE6B5C8-94B0-45DF-A0C3-66E58D401C76}" type="datetimeFigureOut">
              <a:rPr lang="en-GB" smtClean="0"/>
              <a:t>14/06/2023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D2B04C2-416A-49D5-817B-0BD664060547}" type="slidenum">
              <a:rPr lang="en-GB" smtClean="0"/>
              <a:t>‹#›</a:t>
            </a:fld>
            <a:endParaRPr lang="en-GB"/>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8324499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EE6B5C8-94B0-45DF-A0C3-66E58D401C76}" type="datetimeFigureOut">
              <a:rPr lang="en-GB" smtClean="0"/>
              <a:t>14/06/2023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D2B04C2-416A-49D5-817B-0BD664060547}" type="slidenum">
              <a:rPr lang="en-GB" smtClean="0"/>
              <a:t>‹#›</a:t>
            </a:fld>
            <a:endParaRPr lang="en-GB"/>
          </a:p>
        </p:txBody>
      </p:sp>
    </p:spTree>
    <p:extLst>
      <p:ext uri="{BB962C8B-B14F-4D97-AF65-F5344CB8AC3E}">
        <p14:creationId xmlns:p14="http://schemas.microsoft.com/office/powerpoint/2010/main" val="24381643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EE6B5C8-94B0-45DF-A0C3-66E58D401C76}" type="datetimeFigureOut">
              <a:rPr lang="en-GB" smtClean="0"/>
              <a:t>14/06/2023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D2B04C2-416A-49D5-817B-0BD664060547}" type="slidenum">
              <a:rPr lang="en-GB" smtClean="0"/>
              <a:t>‹#›</a:t>
            </a:fld>
            <a:endParaRPr lang="en-GB"/>
          </a:p>
        </p:txBody>
      </p:sp>
    </p:spTree>
    <p:extLst>
      <p:ext uri="{BB962C8B-B14F-4D97-AF65-F5344CB8AC3E}">
        <p14:creationId xmlns:p14="http://schemas.microsoft.com/office/powerpoint/2010/main" val="16821741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EE6B5C8-94B0-45DF-A0C3-66E58D401C76}" type="datetimeFigureOut">
              <a:rPr lang="en-GB" smtClean="0"/>
              <a:t>14/06/2023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D2B04C2-416A-49D5-817B-0BD664060547}" type="slidenum">
              <a:rPr lang="en-GB" smtClean="0"/>
              <a:t>‹#›</a:t>
            </a:fld>
            <a:endParaRPr lang="en-GB"/>
          </a:p>
        </p:txBody>
      </p:sp>
    </p:spTree>
    <p:extLst>
      <p:ext uri="{BB962C8B-B14F-4D97-AF65-F5344CB8AC3E}">
        <p14:creationId xmlns:p14="http://schemas.microsoft.com/office/powerpoint/2010/main" val="23839626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EE6B5C8-94B0-45DF-A0C3-66E58D401C76}" type="datetimeFigureOut">
              <a:rPr lang="en-GB" smtClean="0"/>
              <a:t>14/06/2023</a:t>
            </a:fld>
            <a:endParaRPr lang="en-GB"/>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4D2B04C2-416A-49D5-817B-0BD664060547}" type="slidenum">
              <a:rPr lang="en-GB" smtClean="0"/>
              <a:t>‹#›</a:t>
            </a:fld>
            <a:endParaRPr lang="en-GB"/>
          </a:p>
        </p:txBody>
      </p:sp>
    </p:spTree>
    <p:extLst>
      <p:ext uri="{BB962C8B-B14F-4D97-AF65-F5344CB8AC3E}">
        <p14:creationId xmlns:p14="http://schemas.microsoft.com/office/powerpoint/2010/main" val="4030537978"/>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D9D91-B2DD-08E1-8AD4-7E83FB23CBCE}"/>
              </a:ext>
            </a:extLst>
          </p:cNvPr>
          <p:cNvSpPr>
            <a:spLocks noGrp="1"/>
          </p:cNvSpPr>
          <p:nvPr>
            <p:ph type="ctrTitle"/>
          </p:nvPr>
        </p:nvSpPr>
        <p:spPr>
          <a:xfrm>
            <a:off x="1130595" y="1417983"/>
            <a:ext cx="6882810" cy="2632851"/>
          </a:xfrm>
        </p:spPr>
        <p:txBody>
          <a:bodyPr/>
          <a:lstStyle/>
          <a:p>
            <a:r>
              <a:rPr lang="en-US" sz="4000" b="1" dirty="0" err="1">
                <a:solidFill>
                  <a:schemeClr val="tx1"/>
                </a:solidFill>
                <a:latin typeface="Times New Roman" panose="02020603050405020304" pitchFamily="18" charset="0"/>
                <a:ea typeface="MS Mincho"/>
                <a:cs typeface="Times New Roman" panose="02020603050405020304" pitchFamily="18" charset="0"/>
              </a:rPr>
              <a:t>Kundërshtimi</a:t>
            </a:r>
            <a:r>
              <a:rPr lang="en-US" sz="4000" b="1" dirty="0">
                <a:solidFill>
                  <a:schemeClr val="tx1"/>
                </a:solidFill>
                <a:latin typeface="Times New Roman" panose="02020603050405020304" pitchFamily="18" charset="0"/>
                <a:ea typeface="MS Mincho"/>
                <a:cs typeface="Times New Roman" panose="02020603050405020304" pitchFamily="18" charset="0"/>
              </a:rPr>
              <a:t> i </a:t>
            </a:r>
            <a:r>
              <a:rPr lang="en-US" sz="4000" b="1" dirty="0" err="1">
                <a:solidFill>
                  <a:schemeClr val="tx1"/>
                </a:solidFill>
                <a:latin typeface="Times New Roman" panose="02020603050405020304" pitchFamily="18" charset="0"/>
                <a:ea typeface="MS Mincho"/>
                <a:cs typeface="Times New Roman" panose="02020603050405020304" pitchFamily="18" charset="0"/>
              </a:rPr>
              <a:t>veprimeve</a:t>
            </a:r>
            <a:r>
              <a:rPr lang="en-US" sz="4000" b="1" dirty="0">
                <a:solidFill>
                  <a:schemeClr val="tx1"/>
                </a:solidFill>
                <a:latin typeface="Times New Roman" panose="02020603050405020304" pitchFamily="18" charset="0"/>
                <a:ea typeface="MS Mincho"/>
                <a:cs typeface="Times New Roman" panose="02020603050405020304" pitchFamily="18" charset="0"/>
              </a:rPr>
              <a:t> </a:t>
            </a:r>
            <a:r>
              <a:rPr lang="en-US" sz="4000" b="1" dirty="0" err="1">
                <a:solidFill>
                  <a:schemeClr val="tx1"/>
                </a:solidFill>
                <a:latin typeface="Times New Roman" panose="02020603050405020304" pitchFamily="18" charset="0"/>
                <a:ea typeface="MS Mincho"/>
                <a:cs typeface="Times New Roman" panose="02020603050405020304" pitchFamily="18" charset="0"/>
              </a:rPr>
              <a:t>të</a:t>
            </a:r>
            <a:r>
              <a:rPr lang="en-US" sz="4000" b="1" dirty="0">
                <a:solidFill>
                  <a:schemeClr val="tx1"/>
                </a:solidFill>
                <a:latin typeface="Times New Roman" panose="02020603050405020304" pitchFamily="18" charset="0"/>
                <a:ea typeface="MS Mincho"/>
                <a:cs typeface="Times New Roman" panose="02020603050405020304" pitchFamily="18" charset="0"/>
              </a:rPr>
              <a:t> </a:t>
            </a:r>
            <a:r>
              <a:rPr lang="en-US" sz="4000" b="1" dirty="0" err="1">
                <a:solidFill>
                  <a:schemeClr val="tx1"/>
                </a:solidFill>
                <a:latin typeface="Times New Roman" panose="02020603050405020304" pitchFamily="18" charset="0"/>
                <a:ea typeface="MS Mincho"/>
                <a:cs typeface="Times New Roman" panose="02020603050405020304" pitchFamily="18" charset="0"/>
              </a:rPr>
              <a:t>përmbaruesit</a:t>
            </a:r>
            <a:r>
              <a:rPr lang="en-US" sz="4000" b="1" dirty="0">
                <a:solidFill>
                  <a:schemeClr val="tx1"/>
                </a:solidFill>
                <a:latin typeface="Times New Roman" panose="02020603050405020304" pitchFamily="18" charset="0"/>
                <a:ea typeface="MS Mincho"/>
                <a:cs typeface="Times New Roman" panose="02020603050405020304" pitchFamily="18" charset="0"/>
              </a:rPr>
              <a:t> </a:t>
            </a:r>
            <a:r>
              <a:rPr lang="en-US" sz="4000" b="1" dirty="0" err="1">
                <a:solidFill>
                  <a:schemeClr val="tx1"/>
                </a:solidFill>
                <a:latin typeface="Times New Roman" panose="02020603050405020304" pitchFamily="18" charset="0"/>
                <a:ea typeface="MS Mincho"/>
                <a:cs typeface="Times New Roman" panose="02020603050405020304" pitchFamily="18" charset="0"/>
              </a:rPr>
              <a:t>gjyqësor</a:t>
            </a:r>
            <a:r>
              <a:rPr lang="en-US" sz="4000" b="1" dirty="0">
                <a:solidFill>
                  <a:schemeClr val="tx1"/>
                </a:solidFill>
                <a:latin typeface="Times New Roman" panose="02020603050405020304" pitchFamily="18" charset="0"/>
                <a:ea typeface="MS Mincho"/>
                <a:cs typeface="Times New Roman" panose="02020603050405020304" pitchFamily="18" charset="0"/>
              </a:rPr>
              <a:t> </a:t>
            </a:r>
            <a:endParaRPr lang="en-GB" sz="4000" dirty="0">
              <a:solidFill>
                <a:schemeClr val="tx1"/>
              </a:solidFill>
            </a:endParaRPr>
          </a:p>
        </p:txBody>
      </p:sp>
      <p:sp>
        <p:nvSpPr>
          <p:cNvPr id="3" name="Subtitle 2">
            <a:extLst>
              <a:ext uri="{FF2B5EF4-FFF2-40B4-BE49-F238E27FC236}">
                <a16:creationId xmlns:a16="http://schemas.microsoft.com/office/drawing/2014/main" id="{A93E5A07-72A6-1102-EAD6-A3669E3F7990}"/>
              </a:ext>
            </a:extLst>
          </p:cNvPr>
          <p:cNvSpPr>
            <a:spLocks noGrp="1"/>
          </p:cNvSpPr>
          <p:nvPr>
            <p:ph type="subTitle" idx="1"/>
          </p:nvPr>
        </p:nvSpPr>
        <p:spPr>
          <a:xfrm>
            <a:off x="1240697" y="3918313"/>
            <a:ext cx="6882810" cy="1096899"/>
          </a:xfrm>
        </p:spPr>
        <p:txBody>
          <a:bodyPr>
            <a:normAutofit lnSpcReduction="10000"/>
          </a:bodyPr>
          <a:lstStyle/>
          <a:p>
            <a:endParaRPr lang="en-US" dirty="0"/>
          </a:p>
          <a:p>
            <a:endParaRPr lang="en-GB" dirty="0"/>
          </a:p>
          <a:p>
            <a:r>
              <a:rPr lang="en-GB" dirty="0"/>
              <a:t>Prof. Assoc. Flutura Kola </a:t>
            </a:r>
            <a:r>
              <a:rPr lang="en-GB" dirty="0" err="1"/>
              <a:t>Tafaj</a:t>
            </a:r>
            <a:r>
              <a:rPr lang="en-GB" dirty="0"/>
              <a:t> </a:t>
            </a:r>
          </a:p>
        </p:txBody>
      </p:sp>
    </p:spTree>
    <p:extLst>
      <p:ext uri="{BB962C8B-B14F-4D97-AF65-F5344CB8AC3E}">
        <p14:creationId xmlns:p14="http://schemas.microsoft.com/office/powerpoint/2010/main" val="10735570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EF00F6-A4CB-1807-2BD8-66493839C090}"/>
              </a:ext>
            </a:extLst>
          </p:cNvPr>
          <p:cNvSpPr>
            <a:spLocks noGrp="1"/>
          </p:cNvSpPr>
          <p:nvPr>
            <p:ph idx="1"/>
          </p:nvPr>
        </p:nvSpPr>
        <p:spPr>
          <a:xfrm>
            <a:off x="609599" y="689113"/>
            <a:ext cx="7871792" cy="5352251"/>
          </a:xfrm>
        </p:spPr>
        <p:txBody>
          <a:bodyPr>
            <a:normAutofit lnSpcReduction="10000"/>
          </a:bodyPr>
          <a:lstStyle/>
          <a:p>
            <a:pPr algn="just">
              <a:buFont typeface="+mj-lt"/>
              <a:buAutoNum type="arabicPeriod"/>
            </a:pPr>
            <a:r>
              <a:rPr lang="sq-AL" sz="1800" b="1" dirty="0">
                <a:solidFill>
                  <a:srgbClr val="000000"/>
                </a:solidFill>
                <a:effectLst/>
                <a:latin typeface="Garamond" panose="02020404030301010803" pitchFamily="18" charset="0"/>
                <a:ea typeface="Calibri" panose="020F0502020204030204" pitchFamily="34" charset="0"/>
                <a:cs typeface="Times New Roman" panose="02020603050405020304" pitchFamily="18" charset="0"/>
              </a:rPr>
              <a:t>Kuadri ligjor shqiptar për kundërshtimin e veprimeve të përmbaruesit gjyqësor. Ndryshimet e pësuara ndër vite dhe qëllimi i tyre.</a:t>
            </a:r>
            <a:endParaRPr lang="en-US" b="1" dirty="0">
              <a:solidFill>
                <a:srgbClr val="000000"/>
              </a:solidFill>
              <a:latin typeface="Garamond" panose="02020404030301010803" pitchFamily="18" charset="0"/>
              <a:ea typeface="Calibri" panose="020F0502020204030204" pitchFamily="34" charset="0"/>
              <a:cs typeface="Times New Roman" panose="02020603050405020304" pitchFamily="18" charset="0"/>
            </a:endParaRPr>
          </a:p>
          <a:p>
            <a:pPr algn="just">
              <a:buFont typeface="+mj-lt"/>
              <a:buAutoNum type="arabicPeriod"/>
            </a:pPr>
            <a:endParaRPr lang="en-US" sz="1800" b="1" dirty="0">
              <a:effectLst/>
              <a:latin typeface="Garamond" panose="02020404030301010803" pitchFamily="18" charset="0"/>
              <a:ea typeface="Calibri" panose="020F0502020204030204" pitchFamily="34" charset="0"/>
              <a:cs typeface="Times New Roman" panose="02020603050405020304" pitchFamily="18" charset="0"/>
            </a:endParaRPr>
          </a:p>
          <a:p>
            <a:pPr algn="just">
              <a:buFont typeface="+mj-lt"/>
              <a:buAutoNum type="arabicPeriod"/>
            </a:pPr>
            <a:r>
              <a:rPr lang="sq-AL" sz="1800" b="1" dirty="0">
                <a:effectLst/>
                <a:latin typeface="Garamond" panose="02020404030301010803" pitchFamily="18" charset="0"/>
                <a:ea typeface="Calibri" panose="020F0502020204030204" pitchFamily="34" charset="0"/>
                <a:cs typeface="Times New Roman" panose="02020603050405020304" pitchFamily="18" charset="0"/>
              </a:rPr>
              <a:t>Forma e aktit procedural që inicion procesin: Kërkesë ankimore vs. Kërkesë padi</a:t>
            </a:r>
            <a:endParaRPr lang="en-US" sz="1800" b="1" dirty="0">
              <a:effectLst/>
              <a:latin typeface="Garamond" panose="02020404030301010803" pitchFamily="18" charset="0"/>
              <a:ea typeface="Calibri" panose="020F0502020204030204" pitchFamily="34" charset="0"/>
              <a:cs typeface="Times New Roman" panose="02020603050405020304" pitchFamily="18" charset="0"/>
            </a:endParaRPr>
          </a:p>
          <a:p>
            <a:pPr algn="just">
              <a:buFont typeface="+mj-lt"/>
              <a:buAutoNum type="arabicPeriod"/>
            </a:pPr>
            <a:endParaRPr lang="en-US" sz="1800" b="1" dirty="0">
              <a:solidFill>
                <a:srgbClr val="000000"/>
              </a:solidFill>
              <a:effectLst/>
              <a:latin typeface="Garamond" panose="02020404030301010803" pitchFamily="18" charset="0"/>
              <a:ea typeface="Calibri" panose="020F0502020204030204" pitchFamily="34" charset="0"/>
              <a:cs typeface="Times New Roman" panose="02020603050405020304" pitchFamily="18" charset="0"/>
            </a:endParaRPr>
          </a:p>
          <a:p>
            <a:pPr algn="just">
              <a:buFont typeface="+mj-lt"/>
              <a:buAutoNum type="arabicPeriod"/>
            </a:pPr>
            <a:r>
              <a:rPr lang="sq-AL" sz="1800" b="1" dirty="0">
                <a:solidFill>
                  <a:srgbClr val="000000"/>
                </a:solidFill>
                <a:effectLst/>
                <a:latin typeface="Garamond" panose="02020404030301010803" pitchFamily="18" charset="0"/>
                <a:ea typeface="Calibri" panose="020F0502020204030204" pitchFamily="34" charset="0"/>
                <a:cs typeface="Times New Roman" panose="02020603050405020304" pitchFamily="18" charset="0"/>
              </a:rPr>
              <a:t>Pozita </a:t>
            </a:r>
            <a:r>
              <a:rPr lang="sq-AL" sz="1800" b="1" i="1" dirty="0">
                <a:solidFill>
                  <a:srgbClr val="000000"/>
                </a:solidFill>
                <a:effectLst/>
                <a:latin typeface="Garamond" panose="02020404030301010803" pitchFamily="18" charset="0"/>
                <a:ea typeface="Calibri" panose="020F0502020204030204" pitchFamily="34" charset="0"/>
                <a:cs typeface="Times New Roman" panose="02020603050405020304" pitchFamily="18" charset="0"/>
              </a:rPr>
              <a:t>sui generis</a:t>
            </a:r>
            <a:r>
              <a:rPr lang="sq-AL" sz="1800" b="1" dirty="0">
                <a:solidFill>
                  <a:srgbClr val="000000"/>
                </a:solidFill>
                <a:effectLst/>
                <a:latin typeface="Garamond" panose="02020404030301010803" pitchFamily="18" charset="0"/>
                <a:ea typeface="Calibri" panose="020F0502020204030204" pitchFamily="34" charset="0"/>
                <a:cs typeface="Times New Roman" panose="02020603050405020304" pitchFamily="18" charset="0"/>
              </a:rPr>
              <a:t> e Përmbaruesit gjyqësor në këtë procedurë. </a:t>
            </a:r>
            <a:endParaRPr lang="en-GB" b="1"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algn="just">
              <a:buFont typeface="+mj-lt"/>
              <a:buAutoNum type="arabicPeriod"/>
            </a:pPr>
            <a:endParaRPr lang="en-US" sz="1800" b="1" dirty="0">
              <a:effectLst/>
              <a:latin typeface="Garamond" panose="02020404030301010803" pitchFamily="18" charset="0"/>
              <a:ea typeface="Calibri" panose="020F0502020204030204" pitchFamily="34" charset="0"/>
              <a:cs typeface="Times New Roman" panose="02020603050405020304" pitchFamily="18" charset="0"/>
            </a:endParaRPr>
          </a:p>
          <a:p>
            <a:pPr algn="just">
              <a:buFont typeface="+mj-lt"/>
              <a:buAutoNum type="arabicPeriod"/>
            </a:pPr>
            <a:r>
              <a:rPr lang="sq-AL" sz="1800" b="1" dirty="0">
                <a:effectLst/>
                <a:latin typeface="Garamond" panose="02020404030301010803" pitchFamily="18" charset="0"/>
                <a:ea typeface="Calibri" panose="020F0502020204030204" pitchFamily="34" charset="0"/>
                <a:cs typeface="Times New Roman" panose="02020603050405020304" pitchFamily="18" charset="0"/>
              </a:rPr>
              <a:t>Analizë e Vendimit Njëhsues Nr. 392 datë 26.10.2022 – afati i ankimit.  </a:t>
            </a:r>
            <a:endParaRPr lang="en-GB" b="1" dirty="0">
              <a:latin typeface="Calibri" panose="020F0502020204030204" pitchFamily="34" charset="0"/>
              <a:ea typeface="Calibri" panose="020F0502020204030204" pitchFamily="34" charset="0"/>
              <a:cs typeface="Times New Roman" panose="02020603050405020304" pitchFamily="18" charset="0"/>
            </a:endParaRPr>
          </a:p>
          <a:p>
            <a:pPr algn="just">
              <a:buFont typeface="+mj-lt"/>
              <a:buAutoNum type="arabicPeriod"/>
            </a:pPr>
            <a:endParaRPr lang="en-US" sz="1800" b="1" dirty="0">
              <a:effectLst/>
              <a:latin typeface="Garamond" panose="02020404030301010803" pitchFamily="18" charset="0"/>
              <a:ea typeface="Calibri" panose="020F0502020204030204" pitchFamily="34" charset="0"/>
              <a:cs typeface="Times New Roman" panose="02020603050405020304" pitchFamily="18" charset="0"/>
            </a:endParaRPr>
          </a:p>
          <a:p>
            <a:pPr algn="just">
              <a:buFont typeface="+mj-lt"/>
              <a:buAutoNum type="arabicPeriod"/>
            </a:pPr>
            <a:r>
              <a:rPr lang="sq-AL" sz="1800" b="1" dirty="0">
                <a:effectLst/>
                <a:latin typeface="Garamond" panose="02020404030301010803" pitchFamily="18" charset="0"/>
                <a:ea typeface="Calibri" panose="020F0502020204030204" pitchFamily="34" charset="0"/>
                <a:cs typeface="Times New Roman" panose="02020603050405020304" pitchFamily="18" charset="0"/>
              </a:rPr>
              <a:t>Trajtimi i kompetencës lëndore dhe tokësore (dhe ekskluzive) në cështjet e kundërshtimit të veprimeve të përmbaruesit gjyqësor. </a:t>
            </a:r>
            <a:endParaRPr lang="en-US" sz="1800" b="1" dirty="0">
              <a:effectLst/>
              <a:latin typeface="Garamond" panose="02020404030301010803" pitchFamily="18" charset="0"/>
              <a:ea typeface="Calibri" panose="020F0502020204030204" pitchFamily="34" charset="0"/>
              <a:cs typeface="Times New Roman" panose="02020603050405020304" pitchFamily="18" charset="0"/>
            </a:endParaRPr>
          </a:p>
          <a:p>
            <a:pPr algn="just">
              <a:buFont typeface="+mj-lt"/>
              <a:buAutoNum type="arabicPeriod"/>
            </a:pPr>
            <a:endParaRPr lang="en-US" sz="1800" b="1" dirty="0">
              <a:effectLst/>
              <a:latin typeface="Garamond" panose="02020404030301010803" pitchFamily="18" charset="0"/>
              <a:ea typeface="Calibri" panose="020F0502020204030204" pitchFamily="34" charset="0"/>
              <a:cs typeface="Times New Roman" panose="02020603050405020304" pitchFamily="18" charset="0"/>
            </a:endParaRPr>
          </a:p>
          <a:p>
            <a:pPr algn="just">
              <a:buFont typeface="+mj-lt"/>
              <a:buAutoNum type="arabicPeriod"/>
            </a:pPr>
            <a:r>
              <a:rPr lang="sq-AL" sz="1800" b="1" dirty="0">
                <a:effectLst/>
                <a:latin typeface="Garamond" panose="02020404030301010803" pitchFamily="18" charset="0"/>
                <a:ea typeface="Calibri" panose="020F0502020204030204" pitchFamily="34" charset="0"/>
                <a:cs typeface="Times New Roman" panose="02020603050405020304" pitchFamily="18" charset="0"/>
              </a:rPr>
              <a:t>Pasojat e anullimit të veprimeve të përmbaruesit gjyqësor</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just">
              <a:lnSpc>
                <a:spcPct val="115000"/>
              </a:lnSpc>
              <a:spcBef>
                <a:spcPts val="0"/>
              </a:spcBef>
              <a:spcAft>
                <a:spcPts val="0"/>
              </a:spcAft>
              <a:buNone/>
            </a:pPr>
            <a:r>
              <a:rPr lang="sq-AL" sz="1800" b="1" dirty="0">
                <a:effectLst/>
                <a:latin typeface="Garamond" panose="02020404030301010803" pitchFamily="18" charset="0"/>
                <a:ea typeface="Calibri" panose="020F0502020204030204" pitchFamily="34" charset="0"/>
                <a:cs typeface="Times New Roman" panose="02020603050405020304" pitchFamily="18" charset="0"/>
              </a:rPr>
              <a:t> </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p>
            <a:pPr>
              <a:buFont typeface="+mj-lt"/>
              <a:buAutoNum type="arabicPeriod"/>
            </a:pPr>
            <a:endParaRPr lang="en-GB" b="1" dirty="0"/>
          </a:p>
        </p:txBody>
      </p:sp>
    </p:spTree>
    <p:extLst>
      <p:ext uri="{BB962C8B-B14F-4D97-AF65-F5344CB8AC3E}">
        <p14:creationId xmlns:p14="http://schemas.microsoft.com/office/powerpoint/2010/main" val="23208483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1E602BA-EEE5-2A0A-365F-BD5DA20551B5}"/>
              </a:ext>
            </a:extLst>
          </p:cNvPr>
          <p:cNvSpPr>
            <a:spLocks noGrp="1"/>
          </p:cNvSpPr>
          <p:nvPr>
            <p:ph idx="1"/>
          </p:nvPr>
        </p:nvSpPr>
        <p:spPr>
          <a:xfrm>
            <a:off x="609598" y="795130"/>
            <a:ext cx="7460975" cy="5246233"/>
          </a:xfrm>
        </p:spPr>
        <p:txBody>
          <a:bodyPr>
            <a:normAutofit/>
          </a:bodyPr>
          <a:lstStyle/>
          <a:p>
            <a:pPr algn="ctr">
              <a:buFont typeface="+mj-lt"/>
              <a:buAutoNum type="arabicPeriod"/>
            </a:pPr>
            <a:r>
              <a:rPr lang="sq-AL" sz="2000" b="1" dirty="0">
                <a:solidFill>
                  <a:srgbClr val="000000"/>
                </a:solidFill>
                <a:effectLst/>
                <a:latin typeface="Garamond" panose="02020404030301010803" pitchFamily="18" charset="0"/>
                <a:ea typeface="Calibri" panose="020F0502020204030204" pitchFamily="34" charset="0"/>
                <a:cs typeface="Times New Roman" panose="02020603050405020304" pitchFamily="18" charset="0"/>
              </a:rPr>
              <a:t>Kuadri ligjor shqiptar për kundërshtimin e veprimeve të përmbaruesit gjyqësor. Ndryshimet e pësuara ndër vite dhe qëllimi i tyre.</a:t>
            </a:r>
            <a:endParaRPr lang="en-US" sz="2000" b="1" dirty="0">
              <a:solidFill>
                <a:srgbClr val="000000"/>
              </a:solidFill>
              <a:latin typeface="Garamond" panose="02020404030301010803" pitchFamily="18" charset="0"/>
              <a:ea typeface="Calibri" panose="020F0502020204030204" pitchFamily="34" charset="0"/>
              <a:cs typeface="Times New Roman" panose="02020603050405020304" pitchFamily="18" charset="0"/>
            </a:endParaRPr>
          </a:p>
          <a:p>
            <a:pPr marL="0" indent="0">
              <a:buNone/>
            </a:pPr>
            <a:endParaRPr lang="en-US" dirty="0"/>
          </a:p>
          <a:p>
            <a:pPr algn="just"/>
            <a:r>
              <a:rPr lang="en-US" dirty="0"/>
              <a:t>Neni 610 KPC </a:t>
            </a:r>
            <a:r>
              <a:rPr lang="en-US" sz="1800" dirty="0">
                <a:latin typeface="Times New Roman" panose="02020603050405020304" pitchFamily="18" charset="0"/>
                <a:ea typeface="MS Mincho"/>
                <a:cs typeface="Times New Roman" panose="02020603050405020304" pitchFamily="18" charset="0"/>
              </a:rPr>
              <a:t>“(1) K</a:t>
            </a:r>
            <a:r>
              <a:rPr lang="sq-AL" sz="1800" dirty="0">
                <a:latin typeface="Times New Roman" panose="02020603050405020304" pitchFamily="18" charset="0"/>
                <a:ea typeface="MS Mincho"/>
                <a:cs typeface="Times New Roman" panose="02020603050405020304" pitchFamily="18" charset="0"/>
              </a:rPr>
              <a:t>undër </a:t>
            </a:r>
            <a:r>
              <a:rPr lang="sq-AL" sz="1800" b="1" dirty="0">
                <a:latin typeface="Times New Roman" panose="02020603050405020304" pitchFamily="18" charset="0"/>
                <a:ea typeface="MS Mincho"/>
                <a:cs typeface="Times New Roman" panose="02020603050405020304" pitchFamily="18" charset="0"/>
              </a:rPr>
              <a:t>veprimeve të përmbaruesit gjyqësor </a:t>
            </a:r>
            <a:r>
              <a:rPr lang="sq-AL" sz="1800" dirty="0">
                <a:latin typeface="Times New Roman" panose="02020603050405020304" pitchFamily="18" charset="0"/>
                <a:ea typeface="MS Mincho"/>
                <a:cs typeface="Times New Roman" panose="02020603050405020304" pitchFamily="18" charset="0"/>
              </a:rPr>
              <a:t>dhe</a:t>
            </a:r>
            <a:r>
              <a:rPr lang="en-US" sz="1800" dirty="0">
                <a:latin typeface="Times New Roman" panose="02020603050405020304" pitchFamily="18" charset="0"/>
                <a:ea typeface="MS Mincho"/>
                <a:cs typeface="Times New Roman" panose="02020603050405020304" pitchFamily="18" charset="0"/>
              </a:rPr>
              <a:t> </a:t>
            </a:r>
            <a:r>
              <a:rPr lang="sq-AL" sz="1800" b="1" dirty="0">
                <a:latin typeface="Times New Roman" panose="02020603050405020304" pitchFamily="18" charset="0"/>
                <a:ea typeface="MS Mincho"/>
                <a:cs typeface="Times New Roman" panose="02020603050405020304" pitchFamily="18" charset="0"/>
              </a:rPr>
              <a:t>kundër refuzimit të tij për të kryer një veprim</a:t>
            </a:r>
            <a:r>
              <a:rPr lang="sq-AL" sz="1800" dirty="0">
                <a:latin typeface="Times New Roman" panose="02020603050405020304" pitchFamily="18" charset="0"/>
                <a:ea typeface="MS Mincho"/>
                <a:cs typeface="Times New Roman" panose="02020603050405020304" pitchFamily="18" charset="0"/>
              </a:rPr>
              <a:t>, palët mund të bëjnë </a:t>
            </a:r>
            <a:r>
              <a:rPr lang="sq-AL" sz="1800" b="1" u="sng" dirty="0">
                <a:latin typeface="Times New Roman" panose="02020603050405020304" pitchFamily="18" charset="0"/>
                <a:ea typeface="MS Mincho"/>
                <a:cs typeface="Times New Roman" panose="02020603050405020304" pitchFamily="18" charset="0"/>
              </a:rPr>
              <a:t>ankim</a:t>
            </a:r>
            <a:r>
              <a:rPr lang="sq-AL" sz="1800" dirty="0">
                <a:latin typeface="Times New Roman" panose="02020603050405020304" pitchFamily="18" charset="0"/>
                <a:ea typeface="MS Mincho"/>
                <a:cs typeface="Times New Roman" panose="02020603050405020304" pitchFamily="18" charset="0"/>
              </a:rPr>
              <a:t> në gjykatën që ekzekuton vendimin brenda 5 ditëve nga dita e kryerjes së veprimit apo refuzimit, kur palët kanë qenë të pranishme në kryerjen e veprimit ose kanë qenë thirrur edhe në raste të tjera nga dita që i është njoftuar ose ka marrë dijeni për veprimin ose refuzimin.</a:t>
            </a:r>
            <a:endParaRPr lang="en-US" sz="1800" dirty="0">
              <a:latin typeface="Times New Roman" panose="02020603050405020304" pitchFamily="18" charset="0"/>
              <a:ea typeface="MS Mincho"/>
              <a:cs typeface="Times New Roman" panose="02020603050405020304" pitchFamily="18" charset="0"/>
            </a:endParaRPr>
          </a:p>
          <a:p>
            <a:pPr algn="just"/>
            <a:r>
              <a:rPr lang="en-US" b="1" dirty="0">
                <a:latin typeface="Times New Roman" panose="02020603050405020304" pitchFamily="18" charset="0"/>
                <a:ea typeface="MS Mincho"/>
                <a:cs typeface="Times New Roman" panose="02020603050405020304" pitchFamily="18" charset="0"/>
              </a:rPr>
              <a:t>(2) </a:t>
            </a:r>
            <a:r>
              <a:rPr lang="en-US" dirty="0" err="1">
                <a:latin typeface="Times New Roman" panose="02020603050405020304" pitchFamily="18" charset="0"/>
                <a:ea typeface="MS Mincho"/>
                <a:cs typeface="Times New Roman" panose="02020603050405020304" pitchFamily="18" charset="0"/>
              </a:rPr>
              <a:t>Kundër</a:t>
            </a:r>
            <a:r>
              <a:rPr lang="en-US" dirty="0">
                <a:latin typeface="Times New Roman" panose="02020603050405020304" pitchFamily="18" charset="0"/>
                <a:ea typeface="MS Mincho"/>
                <a:cs typeface="Times New Roman" panose="02020603050405020304" pitchFamily="18" charset="0"/>
              </a:rPr>
              <a:t> </a:t>
            </a:r>
            <a:r>
              <a:rPr lang="en-US" dirty="0" err="1">
                <a:latin typeface="Times New Roman" panose="02020603050405020304" pitchFamily="18" charset="0"/>
                <a:ea typeface="MS Mincho"/>
                <a:cs typeface="Times New Roman" panose="02020603050405020304" pitchFamily="18" charset="0"/>
              </a:rPr>
              <a:t>veprimeve</a:t>
            </a:r>
            <a:r>
              <a:rPr lang="en-US" dirty="0">
                <a:latin typeface="Times New Roman" panose="02020603050405020304" pitchFamily="18" charset="0"/>
                <a:ea typeface="MS Mincho"/>
                <a:cs typeface="Times New Roman" panose="02020603050405020304" pitchFamily="18" charset="0"/>
              </a:rPr>
              <a:t> </a:t>
            </a:r>
            <a:r>
              <a:rPr lang="en-US" dirty="0" err="1">
                <a:latin typeface="Times New Roman" panose="02020603050405020304" pitchFamily="18" charset="0"/>
                <a:ea typeface="MS Mincho"/>
                <a:cs typeface="Times New Roman" panose="02020603050405020304" pitchFamily="18" charset="0"/>
              </a:rPr>
              <a:t>të</a:t>
            </a:r>
            <a:r>
              <a:rPr lang="en-US" dirty="0">
                <a:latin typeface="Times New Roman" panose="02020603050405020304" pitchFamily="18" charset="0"/>
                <a:ea typeface="MS Mincho"/>
                <a:cs typeface="Times New Roman" panose="02020603050405020304" pitchFamily="18" charset="0"/>
              </a:rPr>
              <a:t> </a:t>
            </a:r>
            <a:r>
              <a:rPr lang="en-US" dirty="0" err="1">
                <a:latin typeface="Times New Roman" panose="02020603050405020304" pitchFamily="18" charset="0"/>
                <a:ea typeface="MS Mincho"/>
                <a:cs typeface="Times New Roman" panose="02020603050405020304" pitchFamily="18" charset="0"/>
              </a:rPr>
              <a:t>përsonave</a:t>
            </a:r>
            <a:r>
              <a:rPr lang="en-US" dirty="0">
                <a:latin typeface="Times New Roman" panose="02020603050405020304" pitchFamily="18" charset="0"/>
                <a:ea typeface="MS Mincho"/>
                <a:cs typeface="Times New Roman" panose="02020603050405020304" pitchFamily="18" charset="0"/>
              </a:rPr>
              <a:t>, </a:t>
            </a:r>
            <a:r>
              <a:rPr lang="en-US" dirty="0" err="1">
                <a:latin typeface="Times New Roman" panose="02020603050405020304" pitchFamily="18" charset="0"/>
                <a:ea typeface="MS Mincho"/>
                <a:cs typeface="Times New Roman" panose="02020603050405020304" pitchFamily="18" charset="0"/>
              </a:rPr>
              <a:t>përmbaruesit</a:t>
            </a:r>
            <a:r>
              <a:rPr lang="en-US" dirty="0">
                <a:latin typeface="Times New Roman" panose="02020603050405020304" pitchFamily="18" charset="0"/>
                <a:ea typeface="MS Mincho"/>
                <a:cs typeface="Times New Roman" panose="02020603050405020304" pitchFamily="18" charset="0"/>
              </a:rPr>
              <a:t> </a:t>
            </a:r>
            <a:r>
              <a:rPr lang="en-US" dirty="0" err="1">
                <a:latin typeface="Times New Roman" panose="02020603050405020304" pitchFamily="18" charset="0"/>
                <a:ea typeface="MS Mincho"/>
                <a:cs typeface="Times New Roman" panose="02020603050405020304" pitchFamily="18" charset="0"/>
              </a:rPr>
              <a:t>gjyqësorë</a:t>
            </a:r>
            <a:r>
              <a:rPr lang="en-US" dirty="0">
                <a:latin typeface="Times New Roman" panose="02020603050405020304" pitchFamily="18" charset="0"/>
                <a:ea typeface="MS Mincho"/>
                <a:cs typeface="Times New Roman" panose="02020603050405020304" pitchFamily="18" charset="0"/>
              </a:rPr>
              <a:t>, </a:t>
            </a:r>
            <a:r>
              <a:rPr lang="en-US" dirty="0" err="1">
                <a:latin typeface="Times New Roman" panose="02020603050405020304" pitchFamily="18" charset="0"/>
                <a:ea typeface="MS Mincho"/>
                <a:cs typeface="Times New Roman" panose="02020603050405020304" pitchFamily="18" charset="0"/>
              </a:rPr>
              <a:t>që</a:t>
            </a:r>
            <a:r>
              <a:rPr lang="en-US" dirty="0">
                <a:latin typeface="Times New Roman" panose="02020603050405020304" pitchFamily="18" charset="0"/>
                <a:ea typeface="MS Mincho"/>
                <a:cs typeface="Times New Roman" panose="02020603050405020304" pitchFamily="18" charset="0"/>
              </a:rPr>
              <a:t> </a:t>
            </a:r>
            <a:r>
              <a:rPr lang="en-US" dirty="0" err="1">
                <a:latin typeface="Times New Roman" panose="02020603050405020304" pitchFamily="18" charset="0"/>
                <a:ea typeface="MS Mincho"/>
                <a:cs typeface="Times New Roman" panose="02020603050405020304" pitchFamily="18" charset="0"/>
              </a:rPr>
              <a:t>ushtrojnë</a:t>
            </a:r>
            <a:r>
              <a:rPr lang="en-US" dirty="0">
                <a:latin typeface="Times New Roman" panose="02020603050405020304" pitchFamily="18" charset="0"/>
                <a:ea typeface="MS Mincho"/>
                <a:cs typeface="Times New Roman" panose="02020603050405020304" pitchFamily="18" charset="0"/>
              </a:rPr>
              <a:t> </a:t>
            </a:r>
            <a:r>
              <a:rPr lang="en-US" dirty="0" err="1">
                <a:latin typeface="Times New Roman" panose="02020603050405020304" pitchFamily="18" charset="0"/>
                <a:ea typeface="MS Mincho"/>
                <a:cs typeface="Times New Roman" panose="02020603050405020304" pitchFamily="18" charset="0"/>
              </a:rPr>
              <a:t>veprimtarinë</a:t>
            </a:r>
            <a:r>
              <a:rPr lang="en-US" dirty="0">
                <a:latin typeface="Times New Roman" panose="02020603050405020304" pitchFamily="18" charset="0"/>
                <a:ea typeface="MS Mincho"/>
                <a:cs typeface="Times New Roman" panose="02020603050405020304" pitchFamily="18" charset="0"/>
              </a:rPr>
              <a:t> </a:t>
            </a:r>
            <a:r>
              <a:rPr lang="en-US" dirty="0" err="1">
                <a:latin typeface="Times New Roman" panose="02020603050405020304" pitchFamily="18" charset="0"/>
                <a:ea typeface="MS Mincho"/>
                <a:cs typeface="Times New Roman" panose="02020603050405020304" pitchFamily="18" charset="0"/>
              </a:rPr>
              <a:t>publike</a:t>
            </a:r>
            <a:r>
              <a:rPr lang="en-US" dirty="0">
                <a:latin typeface="Times New Roman" panose="02020603050405020304" pitchFamily="18" charset="0"/>
                <a:ea typeface="MS Mincho"/>
                <a:cs typeface="Times New Roman" panose="02020603050405020304" pitchFamily="18" charset="0"/>
              </a:rPr>
              <a:t> </a:t>
            </a:r>
            <a:r>
              <a:rPr lang="en-US" dirty="0" err="1">
                <a:latin typeface="Times New Roman" panose="02020603050405020304" pitchFamily="18" charset="0"/>
                <a:ea typeface="MS Mincho"/>
                <a:cs typeface="Times New Roman" panose="02020603050405020304" pitchFamily="18" charset="0"/>
              </a:rPr>
              <a:t>të</a:t>
            </a:r>
            <a:r>
              <a:rPr lang="en-US" dirty="0">
                <a:latin typeface="Times New Roman" panose="02020603050405020304" pitchFamily="18" charset="0"/>
                <a:ea typeface="MS Mincho"/>
                <a:cs typeface="Times New Roman" panose="02020603050405020304" pitchFamily="18" charset="0"/>
              </a:rPr>
              <a:t> </a:t>
            </a:r>
            <a:r>
              <a:rPr lang="en-US" dirty="0" err="1">
                <a:latin typeface="Times New Roman" panose="02020603050405020304" pitchFamily="18" charset="0"/>
                <a:ea typeface="MS Mincho"/>
                <a:cs typeface="Times New Roman" panose="02020603050405020304" pitchFamily="18" charset="0"/>
              </a:rPr>
              <a:t>shërbimit</a:t>
            </a:r>
            <a:r>
              <a:rPr lang="en-US" dirty="0">
                <a:latin typeface="Times New Roman" panose="02020603050405020304" pitchFamily="18" charset="0"/>
                <a:ea typeface="MS Mincho"/>
                <a:cs typeface="Times New Roman" panose="02020603050405020304" pitchFamily="18" charset="0"/>
              </a:rPr>
              <a:t> </a:t>
            </a:r>
            <a:r>
              <a:rPr lang="en-US" dirty="0" err="1">
                <a:latin typeface="Times New Roman" panose="02020603050405020304" pitchFamily="18" charset="0"/>
                <a:ea typeface="MS Mincho"/>
                <a:cs typeface="Times New Roman" panose="02020603050405020304" pitchFamily="18" charset="0"/>
              </a:rPr>
              <a:t>përmbarimor</a:t>
            </a:r>
            <a:r>
              <a:rPr lang="en-US" dirty="0">
                <a:latin typeface="Times New Roman" panose="02020603050405020304" pitchFamily="18" charset="0"/>
                <a:ea typeface="MS Mincho"/>
                <a:cs typeface="Times New Roman" panose="02020603050405020304" pitchFamily="18" charset="0"/>
              </a:rPr>
              <a:t> </a:t>
            </a:r>
            <a:r>
              <a:rPr lang="en-US" dirty="0" err="1">
                <a:latin typeface="Times New Roman" panose="02020603050405020304" pitchFamily="18" charset="0"/>
                <a:ea typeface="MS Mincho"/>
                <a:cs typeface="Times New Roman" panose="02020603050405020304" pitchFamily="18" charset="0"/>
              </a:rPr>
              <a:t>gjyqësor</a:t>
            </a:r>
            <a:r>
              <a:rPr lang="en-US" dirty="0">
                <a:latin typeface="Times New Roman" panose="02020603050405020304" pitchFamily="18" charset="0"/>
                <a:ea typeface="MS Mincho"/>
                <a:cs typeface="Times New Roman" panose="02020603050405020304" pitchFamily="18" charset="0"/>
              </a:rPr>
              <a:t> </a:t>
            </a:r>
            <a:r>
              <a:rPr lang="en-US" dirty="0" err="1">
                <a:latin typeface="Times New Roman" panose="02020603050405020304" pitchFamily="18" charset="0"/>
                <a:ea typeface="MS Mincho"/>
                <a:cs typeface="Times New Roman" panose="02020603050405020304" pitchFamily="18" charset="0"/>
              </a:rPr>
              <a:t>të</a:t>
            </a:r>
            <a:r>
              <a:rPr lang="en-US" dirty="0">
                <a:latin typeface="Times New Roman" panose="02020603050405020304" pitchFamily="18" charset="0"/>
                <a:ea typeface="MS Mincho"/>
                <a:cs typeface="Times New Roman" panose="02020603050405020304" pitchFamily="18" charset="0"/>
              </a:rPr>
              <a:t> </a:t>
            </a:r>
            <a:r>
              <a:rPr lang="en-US" dirty="0" err="1">
                <a:latin typeface="Times New Roman" panose="02020603050405020304" pitchFamily="18" charset="0"/>
                <a:ea typeface="MS Mincho"/>
                <a:cs typeface="Times New Roman" panose="02020603050405020304" pitchFamily="18" charset="0"/>
              </a:rPr>
              <a:t>organizuar</a:t>
            </a:r>
            <a:r>
              <a:rPr lang="en-US" dirty="0">
                <a:latin typeface="Times New Roman" panose="02020603050405020304" pitchFamily="18" charset="0"/>
                <a:ea typeface="MS Mincho"/>
                <a:cs typeface="Times New Roman" panose="02020603050405020304" pitchFamily="18" charset="0"/>
              </a:rPr>
              <a:t> </a:t>
            </a:r>
            <a:r>
              <a:rPr lang="en-US" dirty="0" err="1">
                <a:latin typeface="Times New Roman" panose="02020603050405020304" pitchFamily="18" charset="0"/>
                <a:ea typeface="MS Mincho"/>
                <a:cs typeface="Times New Roman" panose="02020603050405020304" pitchFamily="18" charset="0"/>
              </a:rPr>
              <a:t>mbi</a:t>
            </a:r>
            <a:r>
              <a:rPr lang="en-US" dirty="0">
                <a:latin typeface="Times New Roman" panose="02020603050405020304" pitchFamily="18" charset="0"/>
                <a:ea typeface="MS Mincho"/>
                <a:cs typeface="Times New Roman" panose="02020603050405020304" pitchFamily="18" charset="0"/>
              </a:rPr>
              <a:t> </a:t>
            </a:r>
            <a:r>
              <a:rPr lang="en-US" dirty="0" err="1">
                <a:latin typeface="Times New Roman" panose="02020603050405020304" pitchFamily="18" charset="0"/>
                <a:ea typeface="MS Mincho"/>
                <a:cs typeface="Times New Roman" panose="02020603050405020304" pitchFamily="18" charset="0"/>
              </a:rPr>
              <a:t>baza</a:t>
            </a:r>
            <a:r>
              <a:rPr lang="en-US" dirty="0">
                <a:latin typeface="Times New Roman" panose="02020603050405020304" pitchFamily="18" charset="0"/>
                <a:ea typeface="MS Mincho"/>
                <a:cs typeface="Times New Roman" panose="02020603050405020304" pitchFamily="18" charset="0"/>
              </a:rPr>
              <a:t> private, </a:t>
            </a:r>
            <a:r>
              <a:rPr lang="en-US" dirty="0" err="1">
                <a:latin typeface="Times New Roman" panose="02020603050405020304" pitchFamily="18" charset="0"/>
                <a:ea typeface="MS Mincho"/>
                <a:cs typeface="Times New Roman" panose="02020603050405020304" pitchFamily="18" charset="0"/>
              </a:rPr>
              <a:t>pala</a:t>
            </a:r>
            <a:r>
              <a:rPr lang="en-US" dirty="0">
                <a:latin typeface="Times New Roman" panose="02020603050405020304" pitchFamily="18" charset="0"/>
                <a:ea typeface="MS Mincho"/>
                <a:cs typeface="Times New Roman" panose="02020603050405020304" pitchFamily="18" charset="0"/>
              </a:rPr>
              <a:t> </a:t>
            </a:r>
            <a:r>
              <a:rPr lang="en-US" dirty="0" err="1">
                <a:latin typeface="Times New Roman" panose="02020603050405020304" pitchFamily="18" charset="0"/>
                <a:ea typeface="MS Mincho"/>
                <a:cs typeface="Times New Roman" panose="02020603050405020304" pitchFamily="18" charset="0"/>
              </a:rPr>
              <a:t>debitore</a:t>
            </a:r>
            <a:r>
              <a:rPr lang="en-US" dirty="0">
                <a:latin typeface="Times New Roman" panose="02020603050405020304" pitchFamily="18" charset="0"/>
                <a:ea typeface="MS Mincho"/>
                <a:cs typeface="Times New Roman" panose="02020603050405020304" pitchFamily="18" charset="0"/>
              </a:rPr>
              <a:t> </a:t>
            </a:r>
            <a:r>
              <a:rPr lang="en-US" dirty="0" err="1">
                <a:latin typeface="Times New Roman" panose="02020603050405020304" pitchFamily="18" charset="0"/>
                <a:ea typeface="MS Mincho"/>
                <a:cs typeface="Times New Roman" panose="02020603050405020304" pitchFamily="18" charset="0"/>
              </a:rPr>
              <a:t>mund</a:t>
            </a:r>
            <a:r>
              <a:rPr lang="en-US" dirty="0">
                <a:latin typeface="Times New Roman" panose="02020603050405020304" pitchFamily="18" charset="0"/>
                <a:ea typeface="MS Mincho"/>
                <a:cs typeface="Times New Roman" panose="02020603050405020304" pitchFamily="18" charset="0"/>
              </a:rPr>
              <a:t> </a:t>
            </a:r>
            <a:r>
              <a:rPr lang="en-US" dirty="0" err="1">
                <a:latin typeface="Times New Roman" panose="02020603050405020304" pitchFamily="18" charset="0"/>
                <a:ea typeface="MS Mincho"/>
                <a:cs typeface="Times New Roman" panose="02020603050405020304" pitchFamily="18" charset="0"/>
              </a:rPr>
              <a:t>të</a:t>
            </a:r>
            <a:r>
              <a:rPr lang="en-US" dirty="0">
                <a:latin typeface="Times New Roman" panose="02020603050405020304" pitchFamily="18" charset="0"/>
                <a:ea typeface="MS Mincho"/>
                <a:cs typeface="Times New Roman" panose="02020603050405020304" pitchFamily="18" charset="0"/>
              </a:rPr>
              <a:t> </a:t>
            </a:r>
            <a:r>
              <a:rPr lang="en-US" dirty="0" err="1">
                <a:latin typeface="Times New Roman" panose="02020603050405020304" pitchFamily="18" charset="0"/>
                <a:ea typeface="MS Mincho"/>
                <a:cs typeface="Times New Roman" panose="02020603050405020304" pitchFamily="18" charset="0"/>
              </a:rPr>
              <a:t>paraqesë</a:t>
            </a:r>
            <a:r>
              <a:rPr lang="en-US" dirty="0">
                <a:latin typeface="Times New Roman" panose="02020603050405020304" pitchFamily="18" charset="0"/>
                <a:ea typeface="MS Mincho"/>
                <a:cs typeface="Times New Roman" panose="02020603050405020304" pitchFamily="18" charset="0"/>
              </a:rPr>
              <a:t> </a:t>
            </a:r>
            <a:r>
              <a:rPr lang="en-US" dirty="0" err="1">
                <a:latin typeface="Times New Roman" panose="02020603050405020304" pitchFamily="18" charset="0"/>
                <a:ea typeface="MS Mincho"/>
                <a:cs typeface="Times New Roman" panose="02020603050405020304" pitchFamily="18" charset="0"/>
              </a:rPr>
              <a:t>ankim</a:t>
            </a:r>
            <a:r>
              <a:rPr lang="en-US" dirty="0">
                <a:latin typeface="Times New Roman" panose="02020603050405020304" pitchFamily="18" charset="0"/>
                <a:ea typeface="MS Mincho"/>
                <a:cs typeface="Times New Roman" panose="02020603050405020304" pitchFamily="18" charset="0"/>
              </a:rPr>
              <a:t> </a:t>
            </a:r>
            <a:r>
              <a:rPr lang="en-US" dirty="0" err="1">
                <a:latin typeface="Times New Roman" panose="02020603050405020304" pitchFamily="18" charset="0"/>
                <a:ea typeface="MS Mincho"/>
                <a:cs typeface="Times New Roman" panose="02020603050405020304" pitchFamily="18" charset="0"/>
              </a:rPr>
              <a:t>në</a:t>
            </a:r>
            <a:r>
              <a:rPr lang="en-US" dirty="0">
                <a:latin typeface="Times New Roman" panose="02020603050405020304" pitchFamily="18" charset="0"/>
                <a:ea typeface="MS Mincho"/>
                <a:cs typeface="Times New Roman" panose="02020603050405020304" pitchFamily="18" charset="0"/>
              </a:rPr>
              <a:t> </a:t>
            </a:r>
            <a:r>
              <a:rPr lang="en-US" dirty="0" err="1">
                <a:latin typeface="Times New Roman" panose="02020603050405020304" pitchFamily="18" charset="0"/>
                <a:ea typeface="MS Mincho"/>
                <a:cs typeface="Times New Roman" panose="02020603050405020304" pitchFamily="18" charset="0"/>
              </a:rPr>
              <a:t>gjykatën</a:t>
            </a:r>
            <a:r>
              <a:rPr lang="en-US" dirty="0">
                <a:latin typeface="Times New Roman" panose="02020603050405020304" pitchFamily="18" charset="0"/>
                <a:ea typeface="MS Mincho"/>
                <a:cs typeface="Times New Roman" panose="02020603050405020304" pitchFamily="18" charset="0"/>
              </a:rPr>
              <a:t>, </a:t>
            </a:r>
            <a:r>
              <a:rPr lang="en-US" dirty="0" err="1">
                <a:latin typeface="Times New Roman" panose="02020603050405020304" pitchFamily="18" charset="0"/>
                <a:ea typeface="MS Mincho"/>
                <a:cs typeface="Times New Roman" panose="02020603050405020304" pitchFamily="18" charset="0"/>
              </a:rPr>
              <a:t>ku</a:t>
            </a:r>
            <a:r>
              <a:rPr lang="en-US" dirty="0">
                <a:latin typeface="Times New Roman" panose="02020603050405020304" pitchFamily="18" charset="0"/>
                <a:ea typeface="MS Mincho"/>
                <a:cs typeface="Times New Roman" panose="02020603050405020304" pitchFamily="18" charset="0"/>
              </a:rPr>
              <a:t> </a:t>
            </a:r>
            <a:r>
              <a:rPr lang="en-US" dirty="0" err="1">
                <a:latin typeface="Times New Roman" panose="02020603050405020304" pitchFamily="18" charset="0"/>
                <a:ea typeface="MS Mincho"/>
                <a:cs typeface="Times New Roman" panose="02020603050405020304" pitchFamily="18" charset="0"/>
              </a:rPr>
              <a:t>ekzekutohet</a:t>
            </a:r>
            <a:r>
              <a:rPr lang="en-US" dirty="0">
                <a:latin typeface="Times New Roman" panose="02020603050405020304" pitchFamily="18" charset="0"/>
                <a:ea typeface="MS Mincho"/>
                <a:cs typeface="Times New Roman" panose="02020603050405020304" pitchFamily="18" charset="0"/>
              </a:rPr>
              <a:t> tituli </a:t>
            </a:r>
            <a:r>
              <a:rPr lang="en-US" dirty="0" err="1">
                <a:latin typeface="Times New Roman" panose="02020603050405020304" pitchFamily="18" charset="0"/>
                <a:ea typeface="MS Mincho"/>
                <a:cs typeface="Times New Roman" panose="02020603050405020304" pitchFamily="18" charset="0"/>
              </a:rPr>
              <a:t>ekzekutiv</a:t>
            </a:r>
            <a:r>
              <a:rPr lang="en-US" dirty="0">
                <a:latin typeface="Times New Roman" panose="02020603050405020304" pitchFamily="18" charset="0"/>
                <a:ea typeface="MS Mincho"/>
                <a:cs typeface="Times New Roman" panose="02020603050405020304" pitchFamily="18" charset="0"/>
              </a:rPr>
              <a:t>, </a:t>
            </a:r>
            <a:r>
              <a:rPr lang="en-US" dirty="0" err="1">
                <a:latin typeface="Times New Roman" panose="02020603050405020304" pitchFamily="18" charset="0"/>
                <a:ea typeface="MS Mincho"/>
                <a:cs typeface="Times New Roman" panose="02020603050405020304" pitchFamily="18" charset="0"/>
              </a:rPr>
              <a:t>brenda</a:t>
            </a:r>
            <a:r>
              <a:rPr lang="en-US" dirty="0">
                <a:latin typeface="Times New Roman" panose="02020603050405020304" pitchFamily="18" charset="0"/>
                <a:ea typeface="MS Mincho"/>
                <a:cs typeface="Times New Roman" panose="02020603050405020304" pitchFamily="18" charset="0"/>
              </a:rPr>
              <a:t> 5 </a:t>
            </a:r>
            <a:r>
              <a:rPr lang="en-US" dirty="0" err="1">
                <a:latin typeface="Times New Roman" panose="02020603050405020304" pitchFamily="18" charset="0"/>
                <a:ea typeface="MS Mincho"/>
                <a:cs typeface="Times New Roman" panose="02020603050405020304" pitchFamily="18" charset="0"/>
              </a:rPr>
              <a:t>ditëve</a:t>
            </a:r>
            <a:r>
              <a:rPr lang="en-US" dirty="0">
                <a:latin typeface="Times New Roman" panose="02020603050405020304" pitchFamily="18" charset="0"/>
                <a:ea typeface="MS Mincho"/>
                <a:cs typeface="Times New Roman" panose="02020603050405020304" pitchFamily="18" charset="0"/>
              </a:rPr>
              <a:t> </a:t>
            </a:r>
            <a:r>
              <a:rPr lang="en-US" dirty="0" err="1">
                <a:latin typeface="Times New Roman" panose="02020603050405020304" pitchFamily="18" charset="0"/>
                <a:ea typeface="MS Mincho"/>
                <a:cs typeface="Times New Roman" panose="02020603050405020304" pitchFamily="18" charset="0"/>
              </a:rPr>
              <a:t>nga</a:t>
            </a:r>
            <a:r>
              <a:rPr lang="en-US" dirty="0">
                <a:latin typeface="Times New Roman" panose="02020603050405020304" pitchFamily="18" charset="0"/>
                <a:ea typeface="MS Mincho"/>
                <a:cs typeface="Times New Roman" panose="02020603050405020304" pitchFamily="18" charset="0"/>
              </a:rPr>
              <a:t> data e </a:t>
            </a:r>
            <a:r>
              <a:rPr lang="en-US" dirty="0" err="1">
                <a:latin typeface="Times New Roman" panose="02020603050405020304" pitchFamily="18" charset="0"/>
                <a:ea typeface="MS Mincho"/>
                <a:cs typeface="Times New Roman" panose="02020603050405020304" pitchFamily="18" charset="0"/>
              </a:rPr>
              <a:t>kryerjes</a:t>
            </a:r>
            <a:r>
              <a:rPr lang="en-US" dirty="0">
                <a:latin typeface="Times New Roman" panose="02020603050405020304" pitchFamily="18" charset="0"/>
                <a:ea typeface="MS Mincho"/>
                <a:cs typeface="Times New Roman" panose="02020603050405020304" pitchFamily="18" charset="0"/>
              </a:rPr>
              <a:t> </a:t>
            </a:r>
            <a:r>
              <a:rPr lang="en-US" dirty="0" err="1">
                <a:latin typeface="Times New Roman" panose="02020603050405020304" pitchFamily="18" charset="0"/>
                <a:ea typeface="MS Mincho"/>
                <a:cs typeface="Times New Roman" panose="02020603050405020304" pitchFamily="18" charset="0"/>
              </a:rPr>
              <a:t>së</a:t>
            </a:r>
            <a:r>
              <a:rPr lang="en-US" dirty="0">
                <a:latin typeface="Times New Roman" panose="02020603050405020304" pitchFamily="18" charset="0"/>
                <a:ea typeface="MS Mincho"/>
                <a:cs typeface="Times New Roman" panose="02020603050405020304" pitchFamily="18" charset="0"/>
              </a:rPr>
              <a:t> </a:t>
            </a:r>
            <a:r>
              <a:rPr lang="en-US" dirty="0" err="1">
                <a:latin typeface="Times New Roman" panose="02020603050405020304" pitchFamily="18" charset="0"/>
                <a:ea typeface="MS Mincho"/>
                <a:cs typeface="Times New Roman" panose="02020603050405020304" pitchFamily="18" charset="0"/>
              </a:rPr>
              <a:t>veprimit</a:t>
            </a:r>
            <a:r>
              <a:rPr lang="en-US" dirty="0">
                <a:latin typeface="Times New Roman" panose="02020603050405020304" pitchFamily="18" charset="0"/>
                <a:ea typeface="MS Mincho"/>
                <a:cs typeface="Times New Roman" panose="02020603050405020304" pitchFamily="18" charset="0"/>
              </a:rPr>
              <a:t>.</a:t>
            </a:r>
            <a:r>
              <a:rPr lang="en-GB" dirty="0">
                <a:latin typeface="Times New Roman" panose="02020603050405020304" pitchFamily="18" charset="0"/>
                <a:ea typeface="MS Mincho"/>
                <a:cs typeface="Times New Roman" panose="02020603050405020304" pitchFamily="18" charset="0"/>
              </a:rPr>
              <a:t>”</a:t>
            </a:r>
            <a:r>
              <a:rPr lang="en-GB" dirty="0">
                <a:solidFill>
                  <a:srgbClr val="FF0000"/>
                </a:solidFill>
                <a:latin typeface="Times New Roman" panose="02020603050405020304" pitchFamily="18" charset="0"/>
                <a:ea typeface="MS Mincho"/>
                <a:cs typeface="Times New Roman" panose="02020603050405020304" pitchFamily="18" charset="0"/>
              </a:rPr>
              <a:t>????????????????????</a:t>
            </a:r>
            <a:endParaRPr lang="en-GB" dirty="0">
              <a:latin typeface="Times New Roman" panose="02020603050405020304" pitchFamily="18" charset="0"/>
              <a:ea typeface="MS Mincho"/>
              <a:cs typeface="Times New Roman" panose="02020603050405020304" pitchFamily="18" charset="0"/>
            </a:endParaRPr>
          </a:p>
          <a:p>
            <a:pPr algn="just"/>
            <a:endParaRPr lang="en-GB" sz="1800" dirty="0">
              <a:latin typeface="Times New Roman" panose="02020603050405020304" pitchFamily="18" charset="0"/>
              <a:ea typeface="MS Mincho"/>
              <a:cs typeface="Times New Roman" panose="02020603050405020304" pitchFamily="18" charset="0"/>
            </a:endParaRPr>
          </a:p>
        </p:txBody>
      </p:sp>
    </p:spTree>
    <p:extLst>
      <p:ext uri="{BB962C8B-B14F-4D97-AF65-F5344CB8AC3E}">
        <p14:creationId xmlns:p14="http://schemas.microsoft.com/office/powerpoint/2010/main" val="31605911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67F6727-C050-E25A-1885-E1F74BDB49EC}"/>
              </a:ext>
            </a:extLst>
          </p:cNvPr>
          <p:cNvSpPr>
            <a:spLocks noGrp="1"/>
          </p:cNvSpPr>
          <p:nvPr>
            <p:ph idx="1"/>
          </p:nvPr>
        </p:nvSpPr>
        <p:spPr>
          <a:xfrm>
            <a:off x="609598" y="980662"/>
            <a:ext cx="7447723" cy="5060702"/>
          </a:xfrm>
        </p:spPr>
        <p:txBody>
          <a:bodyPr>
            <a:normAutofit/>
          </a:bodyPr>
          <a:lstStyle/>
          <a:p>
            <a:pPr marL="0" marR="0" indent="0" algn="just">
              <a:lnSpc>
                <a:spcPct val="107000"/>
              </a:lnSpc>
              <a:spcBef>
                <a:spcPts val="0"/>
              </a:spcBef>
              <a:spcAft>
                <a:spcPts val="800"/>
              </a:spcAft>
              <a:buNone/>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(3)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Ankimet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kundër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veprimeve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ose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refuzimit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përmbaruesit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gjyqësor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shqyrtohen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njëjti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gjyqtar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vetëm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gjatë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gjithë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fazës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ekzekutimit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detyrueshëm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titullit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ekzekutiv</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kur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veprimet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ose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refuzimi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përmbaruesit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gjyqësor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lidhet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me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njëjtin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titull</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ekzekutiv</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përveç</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rasteve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kur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ligji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parashikon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ndryshe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GB" dirty="0">
              <a:latin typeface="Calibri" panose="020F0502020204030204" pitchFamily="34" charset="0"/>
              <a:ea typeface="Calibri" panose="020F0502020204030204" pitchFamily="34" charset="0"/>
              <a:cs typeface="Times New Roman" panose="02020603050405020304" pitchFamily="18" charset="0"/>
            </a:endParaRPr>
          </a:p>
          <a:p>
            <a:pPr marL="0" marR="0" indent="0" algn="just">
              <a:lnSpc>
                <a:spcPct val="107000"/>
              </a:lnSpc>
              <a:spcBef>
                <a:spcPts val="0"/>
              </a:spcBef>
              <a:spcAft>
                <a:spcPts val="800"/>
              </a:spcAft>
              <a:buNone/>
            </a:pPr>
            <a:r>
              <a:rPr lang="en-GB" sz="1800" b="1" dirty="0">
                <a:effectLst/>
                <a:latin typeface="Calibri" panose="020F0502020204030204" pitchFamily="34" charset="0"/>
                <a:ea typeface="Calibri" panose="020F0502020204030204" pitchFamily="34" charset="0"/>
                <a:cs typeface="Times New Roman" panose="02020603050405020304" pitchFamily="18" charset="0"/>
              </a:rPr>
              <a:t>(4)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Ankimi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shqyrtohet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brenda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20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ditëve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gjykata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vendit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ekzekutimit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cila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kur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sheh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nevojshme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mund</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thërrasë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palët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përmbaruesin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gjyqësor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just">
              <a:lnSpc>
                <a:spcPct val="107000"/>
              </a:lnSpc>
              <a:spcBef>
                <a:spcPts val="0"/>
              </a:spcBef>
              <a:spcAft>
                <a:spcPts val="800"/>
              </a:spcAft>
              <a:buNone/>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(5)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Ankimi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kundër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veprimeve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ose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refuzimit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përmbaruesit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gjyqësor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nuk</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pezullon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ekzekutimin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përveç</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kur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gjykata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vendos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ndryshe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Kur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titulli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ekzekutiv</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është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një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akt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dhënien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kredive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bankare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ose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akt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dhënien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kredive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institucionet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financiare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jobankare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gjykata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ka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vendosur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pezullimin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ekzekutimit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vendimit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masa 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pezullimit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konsiderohet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rënë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fuqia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me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kalimin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 20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ditëve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momenti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dhënies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vendimit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pezullimit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33966492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865B0B-C1F1-8233-7EC9-1C0E3FE958C1}"/>
              </a:ext>
            </a:extLst>
          </p:cNvPr>
          <p:cNvSpPr>
            <a:spLocks noGrp="1"/>
          </p:cNvSpPr>
          <p:nvPr>
            <p:ph idx="1"/>
          </p:nvPr>
        </p:nvSpPr>
        <p:spPr>
          <a:xfrm>
            <a:off x="609599" y="636104"/>
            <a:ext cx="7832036" cy="5405259"/>
          </a:xfrm>
        </p:spPr>
        <p:txBody>
          <a:bodyPr>
            <a:normAutofit/>
          </a:bodyPr>
          <a:lstStyle/>
          <a:p>
            <a:pPr marL="0" marR="0" indent="0" algn="just">
              <a:lnSpc>
                <a:spcPct val="107000"/>
              </a:lnSpc>
              <a:spcBef>
                <a:spcPts val="0"/>
              </a:spcBef>
              <a:spcAft>
                <a:spcPts val="800"/>
              </a:spcAft>
              <a:buNone/>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(6)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Kundër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vendimit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gjykatës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mund</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bëhet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ankim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veçantë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just">
              <a:lnSpc>
                <a:spcPct val="107000"/>
              </a:lnSpc>
              <a:spcBef>
                <a:spcPts val="0"/>
              </a:spcBef>
              <a:spcAft>
                <a:spcPts val="800"/>
              </a:spcAft>
              <a:buNone/>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(7)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Shqyrtimi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ankimit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ndaj</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vendimit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gjykatës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shkallës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parë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kundërshtimin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veprimeve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përmbarimore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rregull</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bëhet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gjykata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apelit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pa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praninë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palëve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brenda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30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ditëve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just">
              <a:lnSpc>
                <a:spcPct val="107000"/>
              </a:lnSpc>
              <a:spcBef>
                <a:spcPts val="0"/>
              </a:spcBef>
              <a:spcAft>
                <a:spcPts val="800"/>
              </a:spcAft>
              <a:buNone/>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(8)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Përjashtimisht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gjykata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apelit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mund</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vendosë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shqyrtimin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çështjes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seancë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gjyqësore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me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praninë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palëve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brenda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45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ditëve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rast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se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çmon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se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debati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gjyqësor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është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nevojshëm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vlerësuar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se: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konstatimin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gjendjes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faktike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mënyrë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plotë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saktë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duhen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vërtetuar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fakte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reja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duhen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marrë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prova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reja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përveçse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kur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ankuesi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provon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se pa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fajin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tij</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nuk</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ka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mundur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paraqesë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këto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fakte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ose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kërkojë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këto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prova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shqyrtimin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çështjes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gjykatën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shkallës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parë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afatet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parashikuara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b)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vendimi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kundër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cilit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është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paraqitur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ankimi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është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bazuar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shkelje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rënda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procedurale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apo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gjendjen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faktike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konstatuar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gabimisht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ose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mënyrë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jo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plotë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 me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qëllim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konstatimit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drejtë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gjendjes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faktike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duhet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përsërisë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marrjen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disa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ose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gjitha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provave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marra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gjykata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shkallës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parë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22915319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7FC2E3C-DBB0-63B2-7495-0921A5C4A074}"/>
              </a:ext>
            </a:extLst>
          </p:cNvPr>
          <p:cNvSpPr>
            <a:spLocks noGrp="1"/>
          </p:cNvSpPr>
          <p:nvPr>
            <p:ph idx="1"/>
          </p:nvPr>
        </p:nvSpPr>
        <p:spPr>
          <a:xfrm>
            <a:off x="609599" y="980662"/>
            <a:ext cx="7858540" cy="5060702"/>
          </a:xfrm>
        </p:spPr>
        <p:txBody>
          <a:bodyPr>
            <a:normAutofit fontScale="92500" lnSpcReduction="10000"/>
          </a:bodyPr>
          <a:lstStyle/>
          <a:p>
            <a:pPr algn="just"/>
            <a:r>
              <a:rPr lang="en-US" b="1" dirty="0">
                <a:latin typeface="Times New Roman" panose="02020603050405020304" pitchFamily="18" charset="0"/>
                <a:cs typeface="Times New Roman" panose="02020603050405020304" pitchFamily="18" charset="0"/>
              </a:rPr>
              <a:t>1996 – 2001</a:t>
            </a:r>
          </a:p>
          <a:p>
            <a:pPr algn="jus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Neni 610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ngjashëm</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parashikimin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sotëm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parashikonte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afat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kohezgjatjen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procesit</a:t>
            </a:r>
            <a:r>
              <a:rPr lang="en-US" dirty="0">
                <a:latin typeface="Times New Roman" panose="02020603050405020304" pitchFamily="18" charset="0"/>
                <a:cs typeface="Times New Roman" panose="02020603050405020304" pitchFamily="18" charset="0"/>
              </a:rPr>
              <a:t>. </a:t>
            </a:r>
          </a:p>
          <a:p>
            <a:pPr algn="jus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Neni 611 </a:t>
            </a:r>
            <a:r>
              <a:rPr lang="en-US" dirty="0" err="1">
                <a:latin typeface="Times New Roman" panose="02020603050405020304" pitchFamily="18" charset="0"/>
                <a:cs typeface="Times New Roman" panose="02020603050405020304" pitchFamily="18" charset="0"/>
              </a:rPr>
              <a:t>parashikonte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kundër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vendimit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gjykatës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bëhet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ankim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vecantë</a:t>
            </a:r>
            <a:r>
              <a:rPr lang="en-US" dirty="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
            </a:pPr>
            <a:endParaRPr lang="en-US" dirty="0">
              <a:latin typeface="Times New Roman" panose="02020603050405020304" pitchFamily="18" charset="0"/>
              <a:cs typeface="Times New Roman" panose="02020603050405020304" pitchFamily="18" charset="0"/>
            </a:endParaRPr>
          </a:p>
          <a:p>
            <a:pPr algn="just"/>
            <a:r>
              <a:rPr lang="en-US" b="1" dirty="0">
                <a:latin typeface="Times New Roman" panose="02020603050405020304" pitchFamily="18" charset="0"/>
                <a:cs typeface="Times New Roman" panose="02020603050405020304" pitchFamily="18" charset="0"/>
              </a:rPr>
              <a:t>2001- 2008 </a:t>
            </a:r>
          </a:p>
          <a:p>
            <a:pPr algn="just">
              <a:buFont typeface="Wingdings" panose="05000000000000000000" pitchFamily="2" charset="2"/>
              <a:buChar char="§"/>
            </a:pPr>
            <a:r>
              <a:rPr lang="en-US" dirty="0" err="1">
                <a:latin typeface="Times New Roman" panose="02020603050405020304" pitchFamily="18" charset="0"/>
                <a:cs typeface="Times New Roman" panose="02020603050405020304" pitchFamily="18" charset="0"/>
              </a:rPr>
              <a:t>Parashikohet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detyrimi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gjykatës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ta </a:t>
            </a:r>
            <a:r>
              <a:rPr lang="en-US" dirty="0" err="1">
                <a:latin typeface="Times New Roman" panose="02020603050405020304" pitchFamily="18" charset="0"/>
                <a:cs typeface="Times New Roman" panose="02020603050405020304" pitchFamily="18" charset="0"/>
              </a:rPr>
              <a:t>thirrur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përmbaruesin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a:t>
            </a:r>
            <a:r>
              <a:rPr lang="en-US" dirty="0">
                <a:latin typeface="Times New Roman" panose="02020603050405020304" pitchFamily="18" charset="0"/>
                <a:cs typeface="Times New Roman" panose="02020603050405020304" pitchFamily="18" charset="0"/>
              </a:rPr>
              <a:t> person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III.</a:t>
            </a:r>
          </a:p>
          <a:p>
            <a:pPr marL="0" indent="0" algn="just">
              <a:buNone/>
            </a:pPr>
            <a:r>
              <a:rPr lang="en-US" dirty="0">
                <a:latin typeface="Times New Roman" panose="02020603050405020304" pitchFamily="18" charset="0"/>
                <a:cs typeface="Times New Roman" panose="02020603050405020304" pitchFamily="18" charset="0"/>
              </a:rPr>
              <a:t> </a:t>
            </a:r>
          </a:p>
          <a:p>
            <a:pPr algn="just"/>
            <a:r>
              <a:rPr lang="en-US" b="1" dirty="0">
                <a:latin typeface="Times New Roman" panose="02020603050405020304" pitchFamily="18" charset="0"/>
                <a:cs typeface="Times New Roman" panose="02020603050405020304" pitchFamily="18" charset="0"/>
              </a:rPr>
              <a:t>2008-2013</a:t>
            </a:r>
            <a:r>
              <a:rPr lang="en-US" dirty="0">
                <a:latin typeface="Times New Roman" panose="02020603050405020304" pitchFamily="18" charset="0"/>
                <a:cs typeface="Times New Roman" panose="02020603050405020304" pitchFamily="18" charset="0"/>
              </a:rPr>
              <a:t>  </a:t>
            </a:r>
          </a:p>
          <a:p>
            <a:pPr algn="just">
              <a:buFont typeface="Wingdings" panose="05000000000000000000" pitchFamily="2" charset="2"/>
              <a:buChar char="§"/>
            </a:pPr>
            <a:r>
              <a:rPr lang="en-US" dirty="0" err="1">
                <a:latin typeface="Times New Roman" panose="02020603050405020304" pitchFamily="18" charset="0"/>
                <a:cs typeface="Times New Roman" panose="02020603050405020304" pitchFamily="18" charset="0"/>
              </a:rPr>
              <a:t>Kundërshtimi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veprimeve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përmbarimore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konceptohet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padi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përmbaruesi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duhej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thirrur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gjykata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gjykim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paditur</a:t>
            </a:r>
            <a:r>
              <a:rPr lang="en-US" dirty="0">
                <a:latin typeface="Times New Roman" panose="02020603050405020304" pitchFamily="18" charset="0"/>
                <a:cs typeface="Times New Roman" panose="02020603050405020304" pitchFamily="18" charset="0"/>
              </a:rPr>
              <a:t>.????   </a:t>
            </a:r>
          </a:p>
          <a:p>
            <a:pPr algn="just">
              <a:buFont typeface="Wingdings" panose="05000000000000000000" pitchFamily="2" charset="2"/>
              <a:buChar char="§"/>
            </a:pPr>
            <a:r>
              <a:rPr lang="en-US" dirty="0" err="1">
                <a:latin typeface="Times New Roman" panose="02020603050405020304" pitchFamily="18" charset="0"/>
                <a:cs typeface="Times New Roman" panose="02020603050405020304" pitchFamily="18" charset="0"/>
              </a:rPr>
              <a:t>Parashikohet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afati</a:t>
            </a:r>
            <a:r>
              <a:rPr lang="en-US" dirty="0">
                <a:latin typeface="Times New Roman" panose="02020603050405020304" pitchFamily="18" charset="0"/>
                <a:cs typeface="Times New Roman" panose="02020603050405020304" pitchFamily="18" charset="0"/>
              </a:rPr>
              <a:t> 20 </a:t>
            </a:r>
            <a:r>
              <a:rPr lang="en-US" dirty="0" err="1">
                <a:latin typeface="Times New Roman" panose="02020603050405020304" pitchFamily="18" charset="0"/>
                <a:cs typeface="Times New Roman" panose="02020603050405020304" pitchFamily="18" charset="0"/>
              </a:rPr>
              <a:t>ditor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kohëzgjatjes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gjykimit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shkallë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I.  </a:t>
            </a:r>
          </a:p>
          <a:p>
            <a:pPr algn="jus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Neni 611 </a:t>
            </a:r>
            <a:r>
              <a:rPr lang="en-US" dirty="0" err="1">
                <a:latin typeface="Times New Roman" panose="02020603050405020304" pitchFamily="18" charset="0"/>
                <a:cs typeface="Times New Roman" panose="02020603050405020304" pitchFamily="18" charset="0"/>
              </a:rPr>
              <a:t>parashikonte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kundër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vendimit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gjykatës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bëhet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ankim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vecantë</a:t>
            </a:r>
            <a:r>
              <a:rPr lang="en-US" dirty="0">
                <a:latin typeface="Times New Roman" panose="02020603050405020304" pitchFamily="18" charset="0"/>
                <a:cs typeface="Times New Roman" panose="02020603050405020304" pitchFamily="18" charset="0"/>
              </a:rPr>
              <a:t>. </a:t>
            </a:r>
          </a:p>
          <a:p>
            <a:pPr algn="just"/>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741299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E012AC-C689-6642-CD62-09D25FB29325}"/>
              </a:ext>
            </a:extLst>
          </p:cNvPr>
          <p:cNvSpPr>
            <a:spLocks noGrp="1"/>
          </p:cNvSpPr>
          <p:nvPr>
            <p:ph idx="1"/>
          </p:nvPr>
        </p:nvSpPr>
        <p:spPr>
          <a:xfrm>
            <a:off x="609598" y="914400"/>
            <a:ext cx="8097080" cy="5632174"/>
          </a:xfrm>
        </p:spPr>
        <p:txBody>
          <a:bodyPr>
            <a:normAutofit lnSpcReduction="10000"/>
          </a:bodyPr>
          <a:lstStyle/>
          <a:p>
            <a:pPr algn="just"/>
            <a:r>
              <a:rPr lang="en-US" b="1" dirty="0">
                <a:latin typeface="Times New Roman" panose="02020603050405020304" pitchFamily="18" charset="0"/>
                <a:cs typeface="Times New Roman" panose="02020603050405020304" pitchFamily="18" charset="0"/>
              </a:rPr>
              <a:t>2013 – 2016</a:t>
            </a:r>
          </a:p>
          <a:p>
            <a:pPr algn="just">
              <a:buFont typeface="Wingdings" panose="05000000000000000000" pitchFamily="2" charset="2"/>
              <a:buChar char="§"/>
            </a:pPr>
            <a:r>
              <a:rPr lang="en-US" dirty="0" err="1">
                <a:latin typeface="Times New Roman" panose="02020603050405020304" pitchFamily="18" charset="0"/>
                <a:cs typeface="Times New Roman" panose="02020603050405020304" pitchFamily="18" charset="0"/>
              </a:rPr>
              <a:t>Shfuqizohet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neni</a:t>
            </a:r>
            <a:r>
              <a:rPr lang="en-US" dirty="0">
                <a:latin typeface="Times New Roman" panose="02020603050405020304" pitchFamily="18" charset="0"/>
                <a:cs typeface="Times New Roman" panose="02020603050405020304" pitchFamily="18" charset="0"/>
              </a:rPr>
              <a:t> 611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drejta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ankimit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posacem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përfshihet</a:t>
            </a:r>
            <a:r>
              <a:rPr lang="en-US" dirty="0">
                <a:latin typeface="Times New Roman" panose="02020603050405020304" pitchFamily="18" charset="0"/>
                <a:cs typeface="Times New Roman" panose="02020603050405020304" pitchFamily="18" charset="0"/>
              </a:rPr>
              <a:t> ne </a:t>
            </a:r>
            <a:r>
              <a:rPr lang="en-US" dirty="0" err="1">
                <a:latin typeface="Times New Roman" panose="02020603050405020304" pitchFamily="18" charset="0"/>
                <a:cs typeface="Times New Roman" panose="02020603050405020304" pitchFamily="18" charset="0"/>
              </a:rPr>
              <a:t>nenin</a:t>
            </a:r>
            <a:r>
              <a:rPr lang="en-US" dirty="0">
                <a:latin typeface="Times New Roman" panose="02020603050405020304" pitchFamily="18" charset="0"/>
                <a:cs typeface="Times New Roman" panose="02020603050405020304" pitchFamily="18" charset="0"/>
              </a:rPr>
              <a:t> 610. </a:t>
            </a:r>
          </a:p>
          <a:p>
            <a:pPr algn="just">
              <a:buFont typeface="Wingdings" panose="05000000000000000000" pitchFamily="2" charset="2"/>
              <a:buChar char="§"/>
            </a:pPr>
            <a:r>
              <a:rPr lang="en-US" dirty="0" err="1">
                <a:latin typeface="Times New Roman" panose="02020603050405020304" pitchFamily="18" charset="0"/>
                <a:cs typeface="Times New Roman" panose="02020603050405020304" pitchFamily="18" charset="0"/>
              </a:rPr>
              <a:t>Ndryshon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neni</a:t>
            </a:r>
            <a:r>
              <a:rPr lang="en-US" dirty="0">
                <a:latin typeface="Times New Roman" panose="02020603050405020304" pitchFamily="18" charset="0"/>
                <a:cs typeface="Times New Roman" panose="02020603050405020304" pitchFamily="18" charset="0"/>
              </a:rPr>
              <a:t> 206(b)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përfshinte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masat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sigurimit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fazën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ekzekutimit</a:t>
            </a:r>
            <a:r>
              <a:rPr lang="en-US" dirty="0">
                <a:latin typeface="Times New Roman" panose="02020603050405020304" pitchFamily="18" charset="0"/>
                <a:cs typeface="Times New Roman" panose="02020603050405020304" pitchFamily="18" charset="0"/>
              </a:rPr>
              <a:t>. </a:t>
            </a:r>
          </a:p>
          <a:p>
            <a:pPr algn="just">
              <a:buFont typeface="Wingdings" panose="05000000000000000000" pitchFamily="2" charset="2"/>
              <a:buChar char="§"/>
            </a:pPr>
            <a:r>
              <a:rPr lang="en-US" dirty="0" err="1">
                <a:latin typeface="Times New Roman" panose="02020603050405020304" pitchFamily="18" charset="0"/>
                <a:cs typeface="Times New Roman" panose="02020603050405020304" pitchFamily="18" charset="0"/>
              </a:rPr>
              <a:t>Parashikon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rregullim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posacëm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bankat</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Ankimi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kundër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veprimeve</a:t>
            </a:r>
            <a:r>
              <a:rPr lang="en-US" dirty="0">
                <a:latin typeface="Times New Roman" panose="02020603050405020304" pitchFamily="18" charset="0"/>
                <a:cs typeface="Times New Roman" panose="02020603050405020304" pitchFamily="18" charset="0"/>
              </a:rPr>
              <a:t> apo </a:t>
            </a:r>
            <a:r>
              <a:rPr lang="en-US" dirty="0" err="1">
                <a:latin typeface="Times New Roman" panose="02020603050405020304" pitchFamily="18" charset="0"/>
                <a:cs typeface="Times New Roman" panose="02020603050405020304" pitchFamily="18" charset="0"/>
              </a:rPr>
              <a:t>refuzimit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përmbaruesit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gjyqësor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pezullon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ekzekutimin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përvec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gjykata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vendos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ndryshe</a:t>
            </a:r>
            <a:r>
              <a:rPr lang="en-US" dirty="0">
                <a:latin typeface="Times New Roman" panose="02020603050405020304" pitchFamily="18" charset="0"/>
                <a:cs typeface="Times New Roman" panose="02020603050405020304" pitchFamily="18" charset="0"/>
              </a:rPr>
              <a:t>. Kur </a:t>
            </a:r>
            <a:r>
              <a:rPr lang="en-US" dirty="0" err="1">
                <a:latin typeface="Times New Roman" panose="02020603050405020304" pitchFamily="18" charset="0"/>
                <a:cs typeface="Times New Roman" panose="02020603050405020304" pitchFamily="18" charset="0"/>
              </a:rPr>
              <a:t>titulli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ekzekutiv</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dhënien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kredisë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bankare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dhënien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kredive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institucionet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financiare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jobankare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gjykata</a:t>
            </a:r>
            <a:r>
              <a:rPr lang="en-US" dirty="0">
                <a:latin typeface="Times New Roman" panose="02020603050405020304" pitchFamily="18" charset="0"/>
                <a:cs typeface="Times New Roman" panose="02020603050405020304" pitchFamily="18" charset="0"/>
              </a:rPr>
              <a:t> ka </a:t>
            </a:r>
            <a:r>
              <a:rPr lang="en-US" dirty="0" err="1">
                <a:latin typeface="Times New Roman" panose="02020603050405020304" pitchFamily="18" charset="0"/>
                <a:cs typeface="Times New Roman" panose="02020603050405020304" pitchFamily="18" charset="0"/>
              </a:rPr>
              <a:t>vendosur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pezullimin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ekzekutimit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vendimit</a:t>
            </a:r>
            <a:r>
              <a:rPr lang="en-US" dirty="0">
                <a:latin typeface="Times New Roman" panose="02020603050405020304" pitchFamily="18" charset="0"/>
                <a:cs typeface="Times New Roman" panose="02020603050405020304" pitchFamily="18" charset="0"/>
              </a:rPr>
              <a:t>, masa e </a:t>
            </a:r>
            <a:r>
              <a:rPr lang="en-US" dirty="0" err="1">
                <a:latin typeface="Times New Roman" panose="02020603050405020304" pitchFamily="18" charset="0"/>
                <a:cs typeface="Times New Roman" panose="02020603050405020304" pitchFamily="18" charset="0"/>
              </a:rPr>
              <a:t>pezullimit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konsoderohet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rënë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fuqia</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kalimin</a:t>
            </a:r>
            <a:r>
              <a:rPr lang="en-US" dirty="0">
                <a:latin typeface="Times New Roman" panose="02020603050405020304" pitchFamily="18" charset="0"/>
                <a:cs typeface="Times New Roman" panose="02020603050405020304" pitchFamily="18" charset="0"/>
              </a:rPr>
              <a:t> e 20 </a:t>
            </a:r>
            <a:r>
              <a:rPr lang="en-US" dirty="0" err="1">
                <a:latin typeface="Times New Roman" panose="02020603050405020304" pitchFamily="18" charset="0"/>
                <a:cs typeface="Times New Roman" panose="02020603050405020304" pitchFamily="18" charset="0"/>
              </a:rPr>
              <a:t>ditëve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momenti</a:t>
            </a:r>
            <a:r>
              <a:rPr lang="en-US" dirty="0">
                <a:latin typeface="Times New Roman" panose="02020603050405020304" pitchFamily="18" charset="0"/>
                <a:cs typeface="Times New Roman" panose="02020603050405020304" pitchFamily="18" charset="0"/>
              </a:rPr>
              <a:t> I </a:t>
            </a:r>
            <a:r>
              <a:rPr lang="en-US" dirty="0" err="1">
                <a:latin typeface="Times New Roman" panose="02020603050405020304" pitchFamily="18" charset="0"/>
                <a:cs typeface="Times New Roman" panose="02020603050405020304" pitchFamily="18" charset="0"/>
              </a:rPr>
              <a:t>dhënies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vendimit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pezullimit</a:t>
            </a:r>
            <a:r>
              <a:rPr lang="en-US" dirty="0">
                <a:latin typeface="Times New Roman" panose="02020603050405020304" pitchFamily="18" charset="0"/>
                <a:cs typeface="Times New Roman" panose="02020603050405020304" pitchFamily="18" charset="0"/>
              </a:rPr>
              <a:t>.”  </a:t>
            </a:r>
          </a:p>
          <a:p>
            <a:pPr algn="just"/>
            <a:r>
              <a:rPr lang="en-US" b="1" dirty="0">
                <a:latin typeface="Times New Roman" panose="02020603050405020304" pitchFamily="18" charset="0"/>
                <a:cs typeface="Times New Roman" panose="02020603050405020304" pitchFamily="18" charset="0"/>
              </a:rPr>
              <a:t>2016 -2021</a:t>
            </a:r>
          </a:p>
          <a:p>
            <a:pPr algn="just">
              <a:buFont typeface="Wingdings" panose="05000000000000000000" pitchFamily="2" charset="2"/>
              <a:buChar char="§"/>
            </a:pPr>
            <a:r>
              <a:rPr lang="en-US" dirty="0" err="1">
                <a:latin typeface="Times New Roman" panose="02020603050405020304" pitchFamily="18" charset="0"/>
                <a:cs typeface="Times New Roman" panose="02020603050405020304" pitchFamily="18" charset="0"/>
              </a:rPr>
              <a:t>Shfuqizon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parashikimin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lidhje</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thirrjen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Përmbaruesit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a:t>
            </a:r>
            <a:r>
              <a:rPr lang="en-US" dirty="0">
                <a:latin typeface="Times New Roman" panose="02020603050405020304" pitchFamily="18" charset="0"/>
                <a:cs typeface="Times New Roman" panose="02020603050405020304" pitchFamily="18" charset="0"/>
              </a:rPr>
              <a:t> I </a:t>
            </a:r>
            <a:r>
              <a:rPr lang="en-US" dirty="0" err="1">
                <a:latin typeface="Times New Roman" panose="02020603050405020304" pitchFamily="18" charset="0"/>
                <a:cs typeface="Times New Roman" panose="02020603050405020304" pitchFamily="18" charset="0"/>
              </a:rPr>
              <a:t>paditur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parashikon</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Ankimi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shqyrtohet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brenda</a:t>
            </a:r>
            <a:r>
              <a:rPr lang="en-US" dirty="0">
                <a:latin typeface="Times New Roman" panose="02020603050405020304" pitchFamily="18" charset="0"/>
                <a:cs typeface="Times New Roman" panose="02020603050405020304" pitchFamily="18" charset="0"/>
              </a:rPr>
              <a:t> 20 </a:t>
            </a:r>
            <a:r>
              <a:rPr lang="en-US" dirty="0" err="1">
                <a:latin typeface="Times New Roman" panose="02020603050405020304" pitchFamily="18" charset="0"/>
                <a:cs typeface="Times New Roman" panose="02020603050405020304" pitchFamily="18" charset="0"/>
              </a:rPr>
              <a:t>ditëve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gjykata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vendit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ekzekutimit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cila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kur</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sheh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nevojshme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thërrasë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palët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përmbaruesin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gjyqësor</a:t>
            </a:r>
            <a:r>
              <a:rPr lang="en-US" dirty="0">
                <a:latin typeface="Times New Roman" panose="02020603050405020304" pitchFamily="18" charset="0"/>
                <a:cs typeface="Times New Roman" panose="02020603050405020304" pitchFamily="18" charset="0"/>
              </a:rPr>
              <a:t>.”  </a:t>
            </a:r>
          </a:p>
          <a:p>
            <a:pPr algn="just">
              <a:buFont typeface="Wingdings" panose="05000000000000000000" pitchFamily="2" charset="2"/>
              <a:buChar char="§"/>
            </a:pPr>
            <a:r>
              <a:rPr lang="en-US" dirty="0" err="1">
                <a:latin typeface="Times New Roman" panose="02020603050405020304" pitchFamily="18" charset="0"/>
                <a:cs typeface="Times New Roman" panose="02020603050405020304" pitchFamily="18" charset="0"/>
              </a:rPr>
              <a:t>Gjykimi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apel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duhej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bërë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brenda</a:t>
            </a:r>
            <a:r>
              <a:rPr lang="en-US" dirty="0">
                <a:latin typeface="Times New Roman" panose="02020603050405020304" pitchFamily="18" charset="0"/>
                <a:cs typeface="Times New Roman" panose="02020603050405020304" pitchFamily="18" charset="0"/>
              </a:rPr>
              <a:t> 30 </a:t>
            </a:r>
            <a:r>
              <a:rPr lang="en-US" dirty="0" err="1">
                <a:latin typeface="Times New Roman" panose="02020603050405020304" pitchFamily="18" charset="0"/>
                <a:cs typeface="Times New Roman" panose="02020603050405020304" pitchFamily="18" charset="0"/>
              </a:rPr>
              <a:t>ditëve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dhoëm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këshillimi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Gjykata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Apelit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përjashtimisht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a:t>
            </a:r>
            <a:r>
              <a:rPr lang="en-US" dirty="0">
                <a:latin typeface="Times New Roman" panose="02020603050405020304" pitchFamily="18" charset="0"/>
                <a:cs typeface="Times New Roman" panose="02020603050405020304" pitchFamily="18" charset="0"/>
              </a:rPr>
              <a:t> ta </a:t>
            </a:r>
            <a:r>
              <a:rPr lang="en-US" dirty="0" err="1">
                <a:latin typeface="Times New Roman" panose="02020603050405020304" pitchFamily="18" charset="0"/>
                <a:cs typeface="Times New Roman" panose="02020603050405020304" pitchFamily="18" charset="0"/>
              </a:rPr>
              <a:t>shqyrtojë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ankimin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seancë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gjyqësore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brneda</a:t>
            </a:r>
            <a:r>
              <a:rPr lang="en-US" dirty="0">
                <a:latin typeface="Times New Roman" panose="02020603050405020304" pitchFamily="18" charset="0"/>
                <a:cs typeface="Times New Roman" panose="02020603050405020304" pitchFamily="18" charset="0"/>
              </a:rPr>
              <a:t> 45 </a:t>
            </a:r>
            <a:r>
              <a:rPr lang="en-US" dirty="0" err="1">
                <a:latin typeface="Times New Roman" panose="02020603050405020304" pitchFamily="18" charset="0"/>
                <a:cs typeface="Times New Roman" panose="02020603050405020304" pitchFamily="18" charset="0"/>
              </a:rPr>
              <a:t>ditëve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kur</a:t>
            </a:r>
            <a:r>
              <a:rPr lang="en-US" dirty="0">
                <a:latin typeface="Times New Roman" panose="02020603050405020304" pitchFamily="18" charset="0"/>
                <a:cs typeface="Times New Roman" panose="02020603050405020304" pitchFamily="18" charset="0"/>
              </a:rPr>
              <a:t> debate </a:t>
            </a:r>
            <a:r>
              <a:rPr lang="en-US" dirty="0" err="1">
                <a:latin typeface="Times New Roman" panose="02020603050405020304" pitchFamily="18" charset="0"/>
                <a:cs typeface="Times New Roman" panose="02020603050405020304" pitchFamily="18" charset="0"/>
              </a:rPr>
              <a:t>gjyqësor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cmohet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a:t>
            </a:r>
            <a:r>
              <a:rPr lang="en-US" dirty="0">
                <a:latin typeface="Times New Roman" panose="02020603050405020304" pitchFamily="18" charset="0"/>
                <a:cs typeface="Times New Roman" panose="02020603050405020304" pitchFamily="18" charset="0"/>
              </a:rPr>
              <a:t> I </a:t>
            </a:r>
            <a:r>
              <a:rPr lang="en-US" dirty="0" err="1">
                <a:latin typeface="Times New Roman" panose="02020603050405020304" pitchFamily="18" charset="0"/>
                <a:cs typeface="Times New Roman" panose="02020603050405020304" pitchFamily="18" charset="0"/>
              </a:rPr>
              <a:t>domosdoshëm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rastet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rrethanat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parashikuara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ligji</a:t>
            </a:r>
            <a:r>
              <a:rPr lang="en-US" dirty="0">
                <a:latin typeface="Times New Roman" panose="02020603050405020304" pitchFamily="18" charset="0"/>
                <a:cs typeface="Times New Roman" panose="02020603050405020304" pitchFamily="18" charset="0"/>
              </a:rPr>
              <a:t>. </a:t>
            </a:r>
          </a:p>
          <a:p>
            <a:pPr marL="0" indent="0" algn="just">
              <a:buNone/>
            </a:pPr>
            <a:endParaRPr lang="en-US" dirty="0">
              <a:latin typeface="Times New Roman" panose="02020603050405020304" pitchFamily="18" charset="0"/>
              <a:cs typeface="Times New Roman" panose="02020603050405020304" pitchFamily="18" charset="0"/>
            </a:endParaRPr>
          </a:p>
          <a:p>
            <a:endParaRPr lang="en-GB" dirty="0"/>
          </a:p>
        </p:txBody>
      </p:sp>
    </p:spTree>
    <p:extLst>
      <p:ext uri="{BB962C8B-B14F-4D97-AF65-F5344CB8AC3E}">
        <p14:creationId xmlns:p14="http://schemas.microsoft.com/office/powerpoint/2010/main" val="799777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854B15-09CF-EFA9-DF88-96625A4F00A4}"/>
              </a:ext>
            </a:extLst>
          </p:cNvPr>
          <p:cNvSpPr>
            <a:spLocks noGrp="1"/>
          </p:cNvSpPr>
          <p:nvPr>
            <p:ph idx="1"/>
          </p:nvPr>
        </p:nvSpPr>
        <p:spPr>
          <a:xfrm>
            <a:off x="609599" y="477078"/>
            <a:ext cx="8322366" cy="5564285"/>
          </a:xfrm>
        </p:spPr>
        <p:txBody>
          <a:bodyPr>
            <a:noAutofit/>
          </a:bodyPr>
          <a:lstStyle/>
          <a:p>
            <a:r>
              <a:rPr lang="en-US" b="1" dirty="0">
                <a:latin typeface="Times New Roman" panose="02020603050405020304" pitchFamily="18" charset="0"/>
                <a:cs typeface="Times New Roman" panose="02020603050405020304" pitchFamily="18" charset="0"/>
              </a:rPr>
              <a:t>2021- </a:t>
            </a:r>
            <a:r>
              <a:rPr lang="en-US" b="1" dirty="0" err="1">
                <a:latin typeface="Times New Roman" panose="02020603050405020304" pitchFamily="18" charset="0"/>
                <a:cs typeface="Times New Roman" panose="02020603050405020304" pitchFamily="18" charset="0"/>
              </a:rPr>
              <a:t>aktualisht</a:t>
            </a:r>
            <a:endParaRPr lang="en-US" b="1"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
            </a:pPr>
            <a:r>
              <a:rPr lang="en-GB" dirty="0">
                <a:latin typeface="Times New Roman" panose="02020603050405020304" pitchFamily="18" charset="0"/>
                <a:cs typeface="Times New Roman" panose="02020603050405020304" pitchFamily="18" charset="0"/>
              </a:rPr>
              <a:t>I </a:t>
            </a:r>
            <a:r>
              <a:rPr lang="en-GB" dirty="0" err="1">
                <a:latin typeface="Times New Roman" panose="02020603050405020304" pitchFamily="18" charset="0"/>
                <a:cs typeface="Times New Roman" panose="02020603050405020304" pitchFamily="18" charset="0"/>
              </a:rPr>
              <a:t>dha</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procesit</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në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fazën</a:t>
            </a:r>
            <a:r>
              <a:rPr lang="en-GB" dirty="0">
                <a:latin typeface="Times New Roman" panose="02020603050405020304" pitchFamily="18" charset="0"/>
                <a:cs typeface="Times New Roman" panose="02020603050405020304" pitchFamily="18" charset="0"/>
              </a:rPr>
              <a:t> e </a:t>
            </a:r>
            <a:r>
              <a:rPr lang="en-GB" dirty="0" err="1">
                <a:latin typeface="Times New Roman" panose="02020603050405020304" pitchFamily="18" charset="0"/>
                <a:cs typeface="Times New Roman" panose="02020603050405020304" pitchFamily="18" charset="0"/>
              </a:rPr>
              <a:t>ekzekutimit</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karakter</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unitar</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në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respektim</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parimit</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ekonomizimit</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procesit</a:t>
            </a:r>
            <a:r>
              <a:rPr lang="en-GB" dirty="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
            </a:pPr>
            <a:r>
              <a:rPr lang="en-GB" dirty="0">
                <a:latin typeface="Times New Roman" panose="02020603050405020304" pitchFamily="18" charset="0"/>
                <a:cs typeface="Times New Roman" panose="02020603050405020304" pitchFamily="18" charset="0"/>
              </a:rPr>
              <a:t>“</a:t>
            </a:r>
            <a:r>
              <a:rPr lang="en-GB" dirty="0" err="1">
                <a:latin typeface="Times New Roman" panose="02020603050405020304" pitchFamily="18" charset="0"/>
                <a:cs typeface="Times New Roman" panose="02020603050405020304" pitchFamily="18" charset="0"/>
              </a:rPr>
              <a:t>Ankimet</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kundër</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veprimeve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ose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refuzimit</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përmbaruesit</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gjyqësor</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shqyrtohen</a:t>
            </a:r>
            <a:r>
              <a:rPr lang="en-GB" dirty="0">
                <a:latin typeface="Times New Roman" panose="02020603050405020304" pitchFamily="18" charset="0"/>
                <a:cs typeface="Times New Roman" panose="02020603050405020304" pitchFamily="18" charset="0"/>
              </a:rPr>
              <a:t> </a:t>
            </a:r>
            <a:r>
              <a:rPr lang="en-GB" u="sng" dirty="0" err="1">
                <a:latin typeface="Times New Roman" panose="02020603050405020304" pitchFamily="18" charset="0"/>
                <a:cs typeface="Times New Roman" panose="02020603050405020304" pitchFamily="18" charset="0"/>
              </a:rPr>
              <a:t>nga</a:t>
            </a:r>
            <a:r>
              <a:rPr lang="en-GB" u="sng" dirty="0">
                <a:latin typeface="Times New Roman" panose="02020603050405020304" pitchFamily="18" charset="0"/>
                <a:cs typeface="Times New Roman" panose="02020603050405020304" pitchFamily="18" charset="0"/>
              </a:rPr>
              <a:t> </a:t>
            </a:r>
            <a:r>
              <a:rPr lang="en-GB" u="sng" dirty="0" err="1">
                <a:latin typeface="Times New Roman" panose="02020603050405020304" pitchFamily="18" charset="0"/>
                <a:cs typeface="Times New Roman" panose="02020603050405020304" pitchFamily="18" charset="0"/>
              </a:rPr>
              <a:t>i</a:t>
            </a:r>
            <a:r>
              <a:rPr lang="en-GB" u="sng" dirty="0">
                <a:latin typeface="Times New Roman" panose="02020603050405020304" pitchFamily="18" charset="0"/>
                <a:cs typeface="Times New Roman" panose="02020603050405020304" pitchFamily="18" charset="0"/>
              </a:rPr>
              <a:t> </a:t>
            </a:r>
            <a:r>
              <a:rPr lang="en-GB" u="sng" dirty="0" err="1">
                <a:latin typeface="Times New Roman" panose="02020603050405020304" pitchFamily="18" charset="0"/>
                <a:cs typeface="Times New Roman" panose="02020603050405020304" pitchFamily="18" charset="0"/>
              </a:rPr>
              <a:t>njëjti</a:t>
            </a:r>
            <a:r>
              <a:rPr lang="en-GB" u="sng" dirty="0">
                <a:latin typeface="Times New Roman" panose="02020603050405020304" pitchFamily="18" charset="0"/>
                <a:cs typeface="Times New Roman" panose="02020603050405020304" pitchFamily="18" charset="0"/>
              </a:rPr>
              <a:t> </a:t>
            </a:r>
            <a:r>
              <a:rPr lang="en-GB" u="sng" dirty="0" err="1">
                <a:latin typeface="Times New Roman" panose="02020603050405020304" pitchFamily="18" charset="0"/>
                <a:cs typeface="Times New Roman" panose="02020603050405020304" pitchFamily="18" charset="0"/>
              </a:rPr>
              <a:t>gjyqtar</a:t>
            </a:r>
            <a:r>
              <a:rPr lang="en-GB" u="sng" dirty="0">
                <a:latin typeface="Times New Roman" panose="02020603050405020304" pitchFamily="18" charset="0"/>
                <a:cs typeface="Times New Roman" panose="02020603050405020304" pitchFamily="18" charset="0"/>
              </a:rPr>
              <a:t> </a:t>
            </a:r>
            <a:r>
              <a:rPr lang="en-GB" u="sng" dirty="0" err="1">
                <a:latin typeface="Times New Roman" panose="02020603050405020304" pitchFamily="18" charset="0"/>
                <a:cs typeface="Times New Roman" panose="02020603050405020304" pitchFamily="18" charset="0"/>
              </a:rPr>
              <a:t>i</a:t>
            </a:r>
            <a:r>
              <a:rPr lang="en-GB" u="sng" dirty="0">
                <a:latin typeface="Times New Roman" panose="02020603050405020304" pitchFamily="18" charset="0"/>
                <a:cs typeface="Times New Roman" panose="02020603050405020304" pitchFamily="18" charset="0"/>
              </a:rPr>
              <a:t> </a:t>
            </a:r>
            <a:r>
              <a:rPr lang="en-GB" u="sng" dirty="0" err="1">
                <a:latin typeface="Times New Roman" panose="02020603050405020304" pitchFamily="18" charset="0"/>
                <a:cs typeface="Times New Roman" panose="02020603050405020304" pitchFamily="18" charset="0"/>
              </a:rPr>
              <a:t>vetëm</a:t>
            </a:r>
            <a:r>
              <a:rPr lang="en-GB" u="sng"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gjatë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gjithë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fazës</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së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ekzekutimit</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detyrueshëm</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titullit</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ekzekutiv</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kur</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veprimet</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ose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refuzimi</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i</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përmbaruesit</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gjyqësor</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lidhet</a:t>
            </a:r>
            <a:r>
              <a:rPr lang="en-GB" dirty="0">
                <a:latin typeface="Times New Roman" panose="02020603050405020304" pitchFamily="18" charset="0"/>
                <a:cs typeface="Times New Roman" panose="02020603050405020304" pitchFamily="18" charset="0"/>
              </a:rPr>
              <a:t> me </a:t>
            </a:r>
            <a:r>
              <a:rPr lang="en-GB" dirty="0" err="1">
                <a:latin typeface="Times New Roman" panose="02020603050405020304" pitchFamily="18" charset="0"/>
                <a:cs typeface="Times New Roman" panose="02020603050405020304" pitchFamily="18" charset="0"/>
              </a:rPr>
              <a:t>të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njëjtin</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titull</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ekzekutiv</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përveç</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rasteve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kur</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ligji</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parashikon</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ndryshe</a:t>
            </a:r>
            <a:r>
              <a:rPr lang="en-GB" dirty="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
            </a:pPr>
            <a:r>
              <a:rPr lang="en-GB" dirty="0">
                <a:latin typeface="Times New Roman" panose="02020603050405020304" pitchFamily="18" charset="0"/>
                <a:cs typeface="Times New Roman" panose="02020603050405020304" pitchFamily="18" charset="0"/>
              </a:rPr>
              <a:t>“</a:t>
            </a:r>
            <a:r>
              <a:rPr lang="en-GB" dirty="0" err="1">
                <a:latin typeface="Times New Roman" panose="02020603050405020304" pitchFamily="18" charset="0"/>
                <a:cs typeface="Times New Roman" panose="02020603050405020304" pitchFamily="18" charset="0"/>
              </a:rPr>
              <a:t>Gjykata</a:t>
            </a:r>
            <a:r>
              <a:rPr lang="en-GB" dirty="0">
                <a:latin typeface="Times New Roman" panose="02020603050405020304" pitchFamily="18" charset="0"/>
                <a:cs typeface="Times New Roman" panose="02020603050405020304" pitchFamily="18" charset="0"/>
              </a:rPr>
              <a:t> e </a:t>
            </a:r>
            <a:r>
              <a:rPr lang="en-GB" dirty="0" err="1">
                <a:latin typeface="Times New Roman" panose="02020603050405020304" pitchFamily="18" charset="0"/>
                <a:cs typeface="Times New Roman" panose="02020603050405020304" pitchFamily="18" charset="0"/>
              </a:rPr>
              <a:t>apelit</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shqyrton</a:t>
            </a:r>
            <a:r>
              <a:rPr lang="en-GB" dirty="0">
                <a:latin typeface="Times New Roman" panose="02020603050405020304" pitchFamily="18" charset="0"/>
                <a:cs typeface="Times New Roman" panose="02020603050405020304" pitchFamily="18" charset="0"/>
              </a:rPr>
              <a:t> </a:t>
            </a:r>
            <a:r>
              <a:rPr lang="en-GB" u="sng" dirty="0">
                <a:latin typeface="Times New Roman" panose="02020603050405020304" pitchFamily="18" charset="0"/>
                <a:cs typeface="Times New Roman" panose="02020603050405020304" pitchFamily="18" charset="0"/>
              </a:rPr>
              <a:t>me </a:t>
            </a:r>
            <a:r>
              <a:rPr lang="en-GB" u="sng" dirty="0" err="1">
                <a:latin typeface="Times New Roman" panose="02020603050405020304" pitchFamily="18" charset="0"/>
                <a:cs typeface="Times New Roman" panose="02020603050405020304" pitchFamily="18" charset="0"/>
              </a:rPr>
              <a:t>një</a:t>
            </a:r>
            <a:r>
              <a:rPr lang="en-GB" u="sng" dirty="0">
                <a:latin typeface="Times New Roman" panose="02020603050405020304" pitchFamily="18" charset="0"/>
                <a:cs typeface="Times New Roman" panose="02020603050405020304" pitchFamily="18" charset="0"/>
              </a:rPr>
              <a:t> </a:t>
            </a:r>
            <a:r>
              <a:rPr lang="en-GB" u="sng" dirty="0" err="1">
                <a:latin typeface="Times New Roman" panose="02020603050405020304" pitchFamily="18" charset="0"/>
                <a:cs typeface="Times New Roman" panose="02020603050405020304" pitchFamily="18" charset="0"/>
              </a:rPr>
              <a:t>gjyqtar</a:t>
            </a:r>
            <a:r>
              <a:rPr lang="en-GB" u="sng" dirty="0">
                <a:latin typeface="Times New Roman" panose="02020603050405020304" pitchFamily="18" charset="0"/>
                <a:cs typeface="Times New Roman" panose="02020603050405020304" pitchFamily="18" charset="0"/>
              </a:rPr>
              <a:t> </a:t>
            </a:r>
            <a:r>
              <a:rPr lang="en-GB" u="sng" dirty="0" err="1">
                <a:latin typeface="Times New Roman" panose="02020603050405020304" pitchFamily="18" charset="0"/>
                <a:cs typeface="Times New Roman" panose="02020603050405020304" pitchFamily="18" charset="0"/>
              </a:rPr>
              <a:t>të</a:t>
            </a:r>
            <a:r>
              <a:rPr lang="en-GB" u="sng" dirty="0">
                <a:latin typeface="Times New Roman" panose="02020603050405020304" pitchFamily="18" charset="0"/>
                <a:cs typeface="Times New Roman" panose="02020603050405020304" pitchFamily="18" charset="0"/>
              </a:rPr>
              <a:t> </a:t>
            </a:r>
            <a:r>
              <a:rPr lang="en-GB" u="sng" dirty="0" err="1">
                <a:latin typeface="Times New Roman" panose="02020603050405020304" pitchFamily="18" charset="0"/>
                <a:cs typeface="Times New Roman" panose="02020603050405020304" pitchFamily="18" charset="0"/>
              </a:rPr>
              <a:t>vetëm</a:t>
            </a:r>
            <a:r>
              <a:rPr lang="en-GB" u="sng"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ankimet</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kundër</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vendimit</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gjykatës</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që</a:t>
            </a:r>
            <a:r>
              <a:rPr lang="en-GB" dirty="0">
                <a:latin typeface="Times New Roman" panose="02020603050405020304" pitchFamily="18" charset="0"/>
                <a:cs typeface="Times New Roman" panose="02020603050405020304" pitchFamily="18" charset="0"/>
              </a:rPr>
              <a:t> ka </a:t>
            </a:r>
            <a:r>
              <a:rPr lang="en-GB" dirty="0" err="1">
                <a:latin typeface="Times New Roman" panose="02020603050405020304" pitchFamily="18" charset="0"/>
                <a:cs typeface="Times New Roman" panose="02020603050405020304" pitchFamily="18" charset="0"/>
              </a:rPr>
              <a:t>shqyrtuar</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kundërshtimin</a:t>
            </a:r>
            <a:r>
              <a:rPr lang="en-GB" dirty="0">
                <a:latin typeface="Times New Roman" panose="02020603050405020304" pitchFamily="18" charset="0"/>
                <a:cs typeface="Times New Roman" panose="02020603050405020304" pitchFamily="18" charset="0"/>
              </a:rPr>
              <a:t> e </a:t>
            </a:r>
            <a:r>
              <a:rPr lang="en-GB" dirty="0" err="1">
                <a:latin typeface="Times New Roman" panose="02020603050405020304" pitchFamily="18" charset="0"/>
                <a:cs typeface="Times New Roman" panose="02020603050405020304" pitchFamily="18" charset="0"/>
              </a:rPr>
              <a:t>veprimeve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përmbaruesit</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gjyqësor</a:t>
            </a:r>
            <a:r>
              <a:rPr lang="en-GB" dirty="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
            </a:pPr>
            <a:endParaRPr lang="en-GB"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
            </a:pPr>
            <a:r>
              <a:rPr lang="en-GB" dirty="0">
                <a:latin typeface="Times New Roman" panose="02020603050405020304" pitchFamily="18" charset="0"/>
                <a:cs typeface="Times New Roman" panose="02020603050405020304" pitchFamily="18" charset="0"/>
              </a:rPr>
              <a:t>Ky </a:t>
            </a:r>
            <a:r>
              <a:rPr lang="en-GB" dirty="0" err="1">
                <a:latin typeface="Times New Roman" panose="02020603050405020304" pitchFamily="18" charset="0"/>
                <a:cs typeface="Times New Roman" panose="02020603050405020304" pitchFamily="18" charset="0"/>
              </a:rPr>
              <a:t>karakter</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i</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procesit</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ishte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paraprirë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nga</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nenni</a:t>
            </a:r>
            <a:r>
              <a:rPr lang="en-GB" dirty="0">
                <a:latin typeface="Times New Roman" panose="02020603050405020304" pitchFamily="18" charset="0"/>
                <a:cs typeface="Times New Roman" panose="02020603050405020304" pitchFamily="18" charset="0"/>
              </a:rPr>
              <a:t> 66 </a:t>
            </a:r>
            <a:r>
              <a:rPr lang="en-GB" dirty="0" err="1">
                <a:latin typeface="Times New Roman" panose="02020603050405020304" pitchFamily="18" charset="0"/>
                <a:cs typeface="Times New Roman" panose="02020603050405020304" pitchFamily="18" charset="0"/>
              </a:rPr>
              <a:t>i</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lgjit</a:t>
            </a:r>
            <a:r>
              <a:rPr lang="en-GB" dirty="0">
                <a:latin typeface="Times New Roman" panose="02020603050405020304" pitchFamily="18" charset="0"/>
                <a:cs typeface="Times New Roman" panose="02020603050405020304" pitchFamily="18" charset="0"/>
              </a:rPr>
              <a:t> 49/2012 </a:t>
            </a:r>
            <a:r>
              <a:rPr lang="en-GB" dirty="0" err="1">
                <a:latin typeface="Times New Roman" panose="02020603050405020304" pitchFamily="18" charset="0"/>
                <a:cs typeface="Times New Roman" panose="02020603050405020304" pitchFamily="18" charset="0"/>
              </a:rPr>
              <a:t>sipas</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cilit</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Gjatë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procedurës</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së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ekzekutimit</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detyrueshëm</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gjyqtari</a:t>
            </a:r>
            <a:r>
              <a:rPr lang="en-GB" dirty="0">
                <a:latin typeface="Times New Roman" panose="02020603050405020304" pitchFamily="18" charset="0"/>
                <a:cs typeface="Times New Roman" panose="02020603050405020304" pitchFamily="18" charset="0"/>
              </a:rPr>
              <a:t> apo </a:t>
            </a:r>
            <a:r>
              <a:rPr lang="en-GB" dirty="0" err="1">
                <a:latin typeface="Times New Roman" panose="02020603050405020304" pitchFamily="18" charset="0"/>
                <a:cs typeface="Times New Roman" panose="02020603050405020304" pitchFamily="18" charset="0"/>
              </a:rPr>
              <a:t>kryetari</a:t>
            </a:r>
            <a:r>
              <a:rPr lang="en-GB" dirty="0">
                <a:latin typeface="Times New Roman" panose="02020603050405020304" pitchFamily="18" charset="0"/>
                <a:cs typeface="Times New Roman" panose="02020603050405020304" pitchFamily="18" charset="0"/>
              </a:rPr>
              <a:t> I </a:t>
            </a:r>
            <a:r>
              <a:rPr lang="en-GB" dirty="0" err="1">
                <a:latin typeface="Times New Roman" panose="02020603050405020304" pitchFamily="18" charset="0"/>
                <a:cs typeface="Times New Roman" panose="02020603050405020304" pitchFamily="18" charset="0"/>
              </a:rPr>
              <a:t>trupit</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gjykues</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që</a:t>
            </a:r>
            <a:r>
              <a:rPr lang="en-GB" dirty="0">
                <a:latin typeface="Times New Roman" panose="02020603050405020304" pitchFamily="18" charset="0"/>
                <a:cs typeface="Times New Roman" panose="02020603050405020304" pitchFamily="18" charset="0"/>
              </a:rPr>
              <a:t> ka </a:t>
            </a:r>
            <a:r>
              <a:rPr lang="en-GB" dirty="0" err="1">
                <a:latin typeface="Times New Roman" panose="02020603050405020304" pitchFamily="18" charset="0"/>
                <a:cs typeface="Times New Roman" panose="02020603050405020304" pitchFamily="18" charset="0"/>
              </a:rPr>
              <a:t>dhënë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vendimin</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më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kërkesë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palëve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ose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përmbaruesit</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gjyqësor</a:t>
            </a:r>
            <a:r>
              <a:rPr lang="en-GB" dirty="0">
                <a:latin typeface="Times New Roman" panose="02020603050405020304" pitchFamily="18" charset="0"/>
                <a:cs typeface="Times New Roman" panose="02020603050405020304" pitchFamily="18" charset="0"/>
              </a:rPr>
              <a:t> , </a:t>
            </a:r>
            <a:r>
              <a:rPr lang="en-GB" dirty="0" err="1">
                <a:latin typeface="Times New Roman" panose="02020603050405020304" pitchFamily="18" charset="0"/>
                <a:cs typeface="Times New Roman" panose="02020603050405020304" pitchFamily="18" charset="0"/>
              </a:rPr>
              <a:t>në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dhomë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këshillimi</a:t>
            </a:r>
            <a:r>
              <a:rPr lang="en-GB" dirty="0">
                <a:latin typeface="Times New Roman" panose="02020603050405020304" pitchFamily="18" charset="0"/>
                <a:cs typeface="Times New Roman" panose="02020603050405020304" pitchFamily="18" charset="0"/>
              </a:rPr>
              <a:t>, pa </a:t>
            </a:r>
            <a:r>
              <a:rPr lang="en-GB" dirty="0" err="1">
                <a:latin typeface="Times New Roman" panose="02020603050405020304" pitchFamily="18" charset="0"/>
                <a:cs typeface="Times New Roman" panose="02020603050405020304" pitchFamily="18" charset="0"/>
              </a:rPr>
              <a:t>praninë</a:t>
            </a:r>
            <a:r>
              <a:rPr lang="en-GB" dirty="0">
                <a:latin typeface="Times New Roman" panose="02020603050405020304" pitchFamily="18" charset="0"/>
                <a:cs typeface="Times New Roman" panose="02020603050405020304" pitchFamily="18" charset="0"/>
              </a:rPr>
              <a:t> e </a:t>
            </a:r>
            <a:r>
              <a:rPr lang="en-GB" dirty="0" err="1">
                <a:latin typeface="Times New Roman" panose="02020603050405020304" pitchFamily="18" charset="0"/>
                <a:cs typeface="Times New Roman" panose="02020603050405020304" pitchFamily="18" charset="0"/>
              </a:rPr>
              <a:t>palëve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urdhëron</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kryerjen</a:t>
            </a:r>
            <a:r>
              <a:rPr lang="en-GB" dirty="0">
                <a:latin typeface="Times New Roman" panose="02020603050405020304" pitchFamily="18" charset="0"/>
                <a:cs typeface="Times New Roman" panose="02020603050405020304" pitchFamily="18" charset="0"/>
              </a:rPr>
              <a:t> e </a:t>
            </a:r>
            <a:r>
              <a:rPr lang="en-GB" dirty="0" err="1">
                <a:latin typeface="Times New Roman" panose="02020603050405020304" pitchFamily="18" charset="0"/>
                <a:cs typeface="Times New Roman" panose="02020603050405020304" pitchFamily="18" charset="0"/>
              </a:rPr>
              <a:t>veprimeve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posacme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dhe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marrjen</a:t>
            </a:r>
            <a:r>
              <a:rPr lang="en-GB" dirty="0">
                <a:latin typeface="Times New Roman" panose="02020603050405020304" pitchFamily="18" charset="0"/>
                <a:cs typeface="Times New Roman" panose="02020603050405020304" pitchFamily="18" charset="0"/>
              </a:rPr>
              <a:t> e </a:t>
            </a:r>
            <a:r>
              <a:rPr lang="en-GB" dirty="0" err="1">
                <a:latin typeface="Times New Roman" panose="02020603050405020304" pitchFamily="18" charset="0"/>
                <a:cs typeface="Times New Roman" panose="02020603050405020304" pitchFamily="18" charset="0"/>
              </a:rPr>
              <a:t>masave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tjera</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nevojshme</a:t>
            </a:r>
            <a:r>
              <a:rPr lang="en-GB" dirty="0">
                <a:latin typeface="Times New Roman" panose="02020603050405020304" pitchFamily="18" charset="0"/>
                <a:cs typeface="Times New Roman" panose="02020603050405020304" pitchFamily="18" charset="0"/>
              </a:rPr>
              <a:t>, duke </a:t>
            </a:r>
            <a:r>
              <a:rPr lang="en-GB" dirty="0" err="1">
                <a:latin typeface="Times New Roman" panose="02020603050405020304" pitchFamily="18" charset="0"/>
                <a:cs typeface="Times New Roman" panose="02020603050405020304" pitchFamily="18" charset="0"/>
              </a:rPr>
              <a:t>përcaktyar</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afatet</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dhe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mënyrat</a:t>
            </a:r>
            <a:r>
              <a:rPr lang="en-GB" dirty="0">
                <a:latin typeface="Times New Roman" panose="02020603050405020304" pitchFamily="18" charset="0"/>
                <a:cs typeface="Times New Roman" panose="02020603050405020304" pitchFamily="18" charset="0"/>
              </a:rPr>
              <a:t> e </a:t>
            </a:r>
            <a:r>
              <a:rPr lang="en-GB" dirty="0" err="1">
                <a:latin typeface="Times New Roman" panose="02020603050405020304" pitchFamily="18" charset="0"/>
                <a:cs typeface="Times New Roman" panose="02020603050405020304" pitchFamily="18" charset="0"/>
              </a:rPr>
              <a:t>kryerjes</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së</a:t>
            </a:r>
            <a:r>
              <a:rPr lang="en-GB" dirty="0">
                <a:latin typeface="Times New Roman" panose="02020603050405020304" pitchFamily="18" charset="0"/>
                <a:cs typeface="Times New Roman" panose="02020603050405020304" pitchFamily="18" charset="0"/>
              </a:rPr>
              <a:t> tyre.”      </a:t>
            </a:r>
          </a:p>
        </p:txBody>
      </p:sp>
    </p:spTree>
    <p:extLst>
      <p:ext uri="{BB962C8B-B14F-4D97-AF65-F5344CB8AC3E}">
        <p14:creationId xmlns:p14="http://schemas.microsoft.com/office/powerpoint/2010/main" val="32465717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AD525A9-BF0D-22DF-88F9-FD3D2B2D5A89}"/>
              </a:ext>
            </a:extLst>
          </p:cNvPr>
          <p:cNvSpPr>
            <a:spLocks noGrp="1"/>
          </p:cNvSpPr>
          <p:nvPr>
            <p:ph idx="1"/>
          </p:nvPr>
        </p:nvSpPr>
        <p:spPr>
          <a:xfrm>
            <a:off x="609598" y="622852"/>
            <a:ext cx="7633253" cy="5418511"/>
          </a:xfrm>
        </p:spPr>
        <p:txBody>
          <a:bodyPr>
            <a:normAutofit fontScale="92500" lnSpcReduction="10000"/>
          </a:bodyPr>
          <a:lstStyle/>
          <a:p>
            <a:pPr algn="ctr">
              <a:buFont typeface="+mj-lt"/>
              <a:buAutoNum type="arabicPeriod" startAt="2"/>
            </a:pPr>
            <a:r>
              <a:rPr lang="sq-AL" sz="2000" b="1" dirty="0">
                <a:effectLst/>
                <a:latin typeface="Garamond" panose="02020404030301010803" pitchFamily="18" charset="0"/>
                <a:ea typeface="Calibri" panose="020F0502020204030204" pitchFamily="34" charset="0"/>
                <a:cs typeface="Times New Roman" panose="02020603050405020304" pitchFamily="18" charset="0"/>
              </a:rPr>
              <a:t>Forma e aktit procedural që inicion procesin</a:t>
            </a:r>
            <a:r>
              <a:rPr lang="en-US" sz="2000" b="1" dirty="0">
                <a:effectLst/>
                <a:latin typeface="Garamond" panose="02020404030301010803" pitchFamily="18" charset="0"/>
                <a:ea typeface="Calibri" panose="020F0502020204030204" pitchFamily="34" charset="0"/>
                <a:cs typeface="Times New Roman" panose="02020603050405020304" pitchFamily="18" charset="0"/>
              </a:rPr>
              <a:t>:</a:t>
            </a:r>
            <a:r>
              <a:rPr lang="sq-AL" sz="2000" b="1" dirty="0">
                <a:effectLst/>
                <a:latin typeface="Garamond" panose="02020404030301010803" pitchFamily="18" charset="0"/>
                <a:ea typeface="Calibri" panose="020F0502020204030204" pitchFamily="34" charset="0"/>
                <a:cs typeface="Times New Roman" panose="02020603050405020304" pitchFamily="18" charset="0"/>
              </a:rPr>
              <a:t> Kërkesë ankimore vs. Kërkesë padi</a:t>
            </a:r>
            <a:endParaRPr lang="en-US" sz="2000" b="1" dirty="0">
              <a:effectLst/>
              <a:latin typeface="Garamond" panose="02020404030301010803" pitchFamily="18" charset="0"/>
              <a:ea typeface="Calibri" panose="020F0502020204030204" pitchFamily="34" charset="0"/>
              <a:cs typeface="Times New Roman" panose="02020603050405020304" pitchFamily="18" charset="0"/>
            </a:endParaRPr>
          </a:p>
          <a:p>
            <a:pPr marL="0" indent="0" algn="ctr">
              <a:buNone/>
            </a:pPr>
            <a:r>
              <a:rPr lang="sq-AL" sz="2000" b="1" dirty="0">
                <a:solidFill>
                  <a:srgbClr val="000000"/>
                </a:solidFill>
                <a:effectLst/>
                <a:latin typeface="Garamond" panose="02020404030301010803" pitchFamily="18" charset="0"/>
                <a:ea typeface="Calibri" panose="020F0502020204030204" pitchFamily="34" charset="0"/>
                <a:cs typeface="Times New Roman" panose="02020603050405020304" pitchFamily="18" charset="0"/>
              </a:rPr>
              <a:t>Pozita </a:t>
            </a:r>
            <a:r>
              <a:rPr lang="sq-AL" sz="2000" b="1" i="1" dirty="0">
                <a:solidFill>
                  <a:srgbClr val="000000"/>
                </a:solidFill>
                <a:effectLst/>
                <a:latin typeface="Garamond" panose="02020404030301010803" pitchFamily="18" charset="0"/>
                <a:ea typeface="Calibri" panose="020F0502020204030204" pitchFamily="34" charset="0"/>
                <a:cs typeface="Times New Roman" panose="02020603050405020304" pitchFamily="18" charset="0"/>
              </a:rPr>
              <a:t>sui generis</a:t>
            </a:r>
            <a:r>
              <a:rPr lang="sq-AL" sz="2000" b="1" dirty="0">
                <a:solidFill>
                  <a:srgbClr val="000000"/>
                </a:solidFill>
                <a:effectLst/>
                <a:latin typeface="Garamond" panose="02020404030301010803" pitchFamily="18" charset="0"/>
                <a:ea typeface="Calibri" panose="020F0502020204030204" pitchFamily="34" charset="0"/>
                <a:cs typeface="Times New Roman" panose="02020603050405020304" pitchFamily="18" charset="0"/>
              </a:rPr>
              <a:t> e Përmbaruesit gjyqësor në këtë procedure</a:t>
            </a:r>
            <a:endParaRPr lang="en-US" sz="2000" b="1" dirty="0">
              <a:effectLst/>
              <a:latin typeface="Garamond" panose="02020404030301010803" pitchFamily="18" charset="0"/>
              <a:ea typeface="Calibri" panose="020F0502020204030204" pitchFamily="34" charset="0"/>
              <a:cs typeface="Times New Roman" panose="02020603050405020304" pitchFamily="18" charset="0"/>
            </a:endParaRPr>
          </a:p>
          <a:p>
            <a:pPr algn="just"/>
            <a:endParaRPr lang="en-GB" b="1" dirty="0">
              <a:latin typeface="Times New Roman" panose="02020603050405020304" pitchFamily="18" charset="0"/>
              <a:ea typeface="MS Mincho"/>
              <a:cs typeface="Times New Roman" panose="02020603050405020304" pitchFamily="18" charset="0"/>
            </a:endParaRPr>
          </a:p>
          <a:p>
            <a:pPr algn="just"/>
            <a:r>
              <a:rPr lang="en-US" dirty="0"/>
              <a:t>Neni 610 KPC </a:t>
            </a:r>
            <a:r>
              <a:rPr lang="en-US" sz="1800" dirty="0">
                <a:latin typeface="Times New Roman" panose="02020603050405020304" pitchFamily="18" charset="0"/>
                <a:ea typeface="MS Mincho"/>
                <a:cs typeface="Times New Roman" panose="02020603050405020304" pitchFamily="18" charset="0"/>
              </a:rPr>
              <a:t>“(1) K</a:t>
            </a:r>
            <a:r>
              <a:rPr lang="sq-AL" sz="1800" dirty="0">
                <a:latin typeface="Times New Roman" panose="02020603050405020304" pitchFamily="18" charset="0"/>
                <a:ea typeface="MS Mincho"/>
                <a:cs typeface="Times New Roman" panose="02020603050405020304" pitchFamily="18" charset="0"/>
              </a:rPr>
              <a:t>undër </a:t>
            </a:r>
            <a:r>
              <a:rPr lang="sq-AL" sz="1800" b="1" dirty="0">
                <a:latin typeface="Times New Roman" panose="02020603050405020304" pitchFamily="18" charset="0"/>
                <a:ea typeface="MS Mincho"/>
                <a:cs typeface="Times New Roman" panose="02020603050405020304" pitchFamily="18" charset="0"/>
              </a:rPr>
              <a:t>veprimeve të përmbaruesit gjyqësor </a:t>
            </a:r>
            <a:r>
              <a:rPr lang="sq-AL" sz="1800" dirty="0">
                <a:latin typeface="Times New Roman" panose="02020603050405020304" pitchFamily="18" charset="0"/>
                <a:ea typeface="MS Mincho"/>
                <a:cs typeface="Times New Roman" panose="02020603050405020304" pitchFamily="18" charset="0"/>
              </a:rPr>
              <a:t>dhe</a:t>
            </a:r>
            <a:r>
              <a:rPr lang="en-US" sz="1800" dirty="0">
                <a:latin typeface="Times New Roman" panose="02020603050405020304" pitchFamily="18" charset="0"/>
                <a:ea typeface="MS Mincho"/>
                <a:cs typeface="Times New Roman" panose="02020603050405020304" pitchFamily="18" charset="0"/>
              </a:rPr>
              <a:t> </a:t>
            </a:r>
            <a:r>
              <a:rPr lang="sq-AL" sz="1800" b="1" dirty="0">
                <a:latin typeface="Times New Roman" panose="02020603050405020304" pitchFamily="18" charset="0"/>
                <a:ea typeface="MS Mincho"/>
                <a:cs typeface="Times New Roman" panose="02020603050405020304" pitchFamily="18" charset="0"/>
              </a:rPr>
              <a:t>kundër refuzimit të tij për të kryer një veprim</a:t>
            </a:r>
            <a:r>
              <a:rPr lang="sq-AL" sz="1800" dirty="0">
                <a:latin typeface="Times New Roman" panose="02020603050405020304" pitchFamily="18" charset="0"/>
                <a:ea typeface="MS Mincho"/>
                <a:cs typeface="Times New Roman" panose="02020603050405020304" pitchFamily="18" charset="0"/>
              </a:rPr>
              <a:t>, palët mund të bëjnë </a:t>
            </a:r>
            <a:r>
              <a:rPr lang="sq-AL" sz="1800" b="1" u="sng" dirty="0">
                <a:latin typeface="Times New Roman" panose="02020603050405020304" pitchFamily="18" charset="0"/>
                <a:ea typeface="MS Mincho"/>
                <a:cs typeface="Times New Roman" panose="02020603050405020304" pitchFamily="18" charset="0"/>
              </a:rPr>
              <a:t>ankim</a:t>
            </a:r>
            <a:r>
              <a:rPr lang="sq-AL" sz="1800" dirty="0">
                <a:latin typeface="Times New Roman" panose="02020603050405020304" pitchFamily="18" charset="0"/>
                <a:ea typeface="MS Mincho"/>
                <a:cs typeface="Times New Roman" panose="02020603050405020304" pitchFamily="18" charset="0"/>
              </a:rPr>
              <a:t> në gjykatën që ekzekuton vendimin brenda 5 ditëve nga dita e kryerjes së veprimit apo refuzimit, kur palët kanë qenë të pranishme në kryerjen e veprimit ose kanë qenë thirrur edhe në raste të tjera nga dita që i është njoftuar ose ka marrë dijeni për veprimin ose refuzimin.</a:t>
            </a:r>
            <a:endParaRPr lang="en-US" sz="1800" dirty="0">
              <a:latin typeface="Times New Roman" panose="02020603050405020304" pitchFamily="18" charset="0"/>
              <a:ea typeface="MS Mincho"/>
              <a:cs typeface="Times New Roman" panose="02020603050405020304" pitchFamily="18" charset="0"/>
            </a:endParaRPr>
          </a:p>
          <a:p>
            <a:pPr algn="just"/>
            <a:endParaRPr lang="en-GB" b="1" dirty="0">
              <a:latin typeface="Times New Roman" panose="02020603050405020304" pitchFamily="18" charset="0"/>
              <a:ea typeface="MS Mincho"/>
              <a:cs typeface="Times New Roman" panose="02020603050405020304" pitchFamily="18" charset="0"/>
            </a:endParaRPr>
          </a:p>
          <a:p>
            <a:pPr algn="just"/>
            <a:r>
              <a:rPr lang="en-GB" b="1" dirty="0">
                <a:latin typeface="Times New Roman" panose="02020603050405020304" pitchFamily="18" charset="0"/>
                <a:ea typeface="MS Mincho"/>
                <a:cs typeface="Times New Roman" panose="02020603050405020304" pitchFamily="18" charset="0"/>
              </a:rPr>
              <a:t>Neni 442/a KPC</a:t>
            </a:r>
            <a:r>
              <a:rPr lang="en-US" b="1" dirty="0">
                <a:latin typeface="Times New Roman" panose="02020603050405020304" pitchFamily="18" charset="0"/>
                <a:ea typeface="MS Mincho"/>
                <a:cs typeface="Times New Roman" panose="02020603050405020304" pitchFamily="18" charset="0"/>
              </a:rPr>
              <a:t>: </a:t>
            </a:r>
            <a:r>
              <a:rPr lang="en-GB" dirty="0">
                <a:latin typeface="Times New Roman" panose="02020603050405020304" pitchFamily="18" charset="0"/>
                <a:cs typeface="Times New Roman" panose="02020603050405020304" pitchFamily="18" charset="0"/>
              </a:rPr>
              <a:t>“</a:t>
            </a:r>
            <a:r>
              <a:rPr lang="en-GB" b="1" dirty="0" err="1">
                <a:latin typeface="Times New Roman" panose="02020603050405020304" pitchFamily="18" charset="0"/>
                <a:cs typeface="Times New Roman" panose="02020603050405020304" pitchFamily="18" charset="0"/>
              </a:rPr>
              <a:t>Ankimi</a:t>
            </a:r>
            <a:r>
              <a:rPr lang="en-GB" b="1" dirty="0">
                <a:latin typeface="Times New Roman" panose="02020603050405020304" pitchFamily="18" charset="0"/>
                <a:cs typeface="Times New Roman" panose="02020603050405020304" pitchFamily="18" charset="0"/>
              </a:rPr>
              <a:t> </a:t>
            </a:r>
            <a:r>
              <a:rPr lang="en-GB" b="1" dirty="0" err="1">
                <a:latin typeface="Times New Roman" panose="02020603050405020304" pitchFamily="18" charset="0"/>
                <a:cs typeface="Times New Roman" panose="02020603050405020304" pitchFamily="18" charset="0"/>
              </a:rPr>
              <a:t>është</a:t>
            </a:r>
            <a:r>
              <a:rPr lang="en-GB" b="1" dirty="0">
                <a:latin typeface="Times New Roman" panose="02020603050405020304" pitchFamily="18" charset="0"/>
                <a:cs typeface="Times New Roman" panose="02020603050405020304" pitchFamily="18" charset="0"/>
              </a:rPr>
              <a:t> </a:t>
            </a:r>
            <a:r>
              <a:rPr lang="en-GB" b="1" dirty="0" err="1">
                <a:latin typeface="Times New Roman" panose="02020603050405020304" pitchFamily="18" charset="0"/>
                <a:cs typeface="Times New Roman" panose="02020603050405020304" pitchFamily="18" charset="0"/>
              </a:rPr>
              <a:t>akti</a:t>
            </a:r>
            <a:r>
              <a:rPr lang="en-GB" b="1" dirty="0">
                <a:latin typeface="Times New Roman" panose="02020603050405020304" pitchFamily="18" charset="0"/>
                <a:cs typeface="Times New Roman" panose="02020603050405020304" pitchFamily="18" charset="0"/>
              </a:rPr>
              <a:t> me </a:t>
            </a:r>
            <a:r>
              <a:rPr lang="en-GB" b="1" dirty="0" err="1">
                <a:latin typeface="Times New Roman" panose="02020603050405020304" pitchFamily="18" charset="0"/>
                <a:cs typeface="Times New Roman" panose="02020603050405020304" pitchFamily="18" charset="0"/>
              </a:rPr>
              <a:t>të</a:t>
            </a:r>
            <a:r>
              <a:rPr lang="en-GB" b="1" dirty="0">
                <a:latin typeface="Times New Roman" panose="02020603050405020304" pitchFamily="18" charset="0"/>
                <a:cs typeface="Times New Roman" panose="02020603050405020304" pitchFamily="18" charset="0"/>
              </a:rPr>
              <a:t> </a:t>
            </a:r>
            <a:r>
              <a:rPr lang="en-GB" b="1" dirty="0" err="1">
                <a:latin typeface="Times New Roman" panose="02020603050405020304" pitchFamily="18" charset="0"/>
                <a:cs typeface="Times New Roman" panose="02020603050405020304" pitchFamily="18" charset="0"/>
              </a:rPr>
              <a:t>cilin</a:t>
            </a:r>
            <a:r>
              <a:rPr lang="en-GB" b="1" dirty="0">
                <a:latin typeface="Times New Roman" panose="02020603050405020304" pitchFamily="18" charset="0"/>
                <a:cs typeface="Times New Roman" panose="02020603050405020304" pitchFamily="18" charset="0"/>
              </a:rPr>
              <a:t> </a:t>
            </a:r>
            <a:r>
              <a:rPr lang="en-GB" b="1" dirty="0" err="1">
                <a:latin typeface="Times New Roman" panose="02020603050405020304" pitchFamily="18" charset="0"/>
                <a:cs typeface="Times New Roman" panose="02020603050405020304" pitchFamily="18" charset="0"/>
              </a:rPr>
              <a:t>palët</a:t>
            </a:r>
            <a:r>
              <a:rPr lang="en-GB" b="1" dirty="0">
                <a:latin typeface="Times New Roman" panose="02020603050405020304" pitchFamily="18" charset="0"/>
                <a:cs typeface="Times New Roman" panose="02020603050405020304" pitchFamily="18" charset="0"/>
              </a:rPr>
              <a:t> </a:t>
            </a:r>
            <a:r>
              <a:rPr lang="en-GB" b="1" dirty="0" err="1">
                <a:latin typeface="Times New Roman" panose="02020603050405020304" pitchFamily="18" charset="0"/>
                <a:cs typeface="Times New Roman" panose="02020603050405020304" pitchFamily="18" charset="0"/>
              </a:rPr>
              <a:t>ose</a:t>
            </a:r>
            <a:r>
              <a:rPr lang="en-GB" b="1" dirty="0">
                <a:latin typeface="Times New Roman" panose="02020603050405020304" pitchFamily="18" charset="0"/>
                <a:cs typeface="Times New Roman" panose="02020603050405020304" pitchFamily="18" charset="0"/>
              </a:rPr>
              <a:t> </a:t>
            </a:r>
            <a:r>
              <a:rPr lang="en-GB" b="1" dirty="0" err="1">
                <a:latin typeface="Times New Roman" panose="02020603050405020304" pitchFamily="18" charset="0"/>
                <a:cs typeface="Times New Roman" panose="02020603050405020304" pitchFamily="18" charset="0"/>
              </a:rPr>
              <a:t>pjesëmarrësit</a:t>
            </a:r>
            <a:r>
              <a:rPr lang="en-GB" b="1" dirty="0">
                <a:latin typeface="Times New Roman" panose="02020603050405020304" pitchFamily="18" charset="0"/>
                <a:cs typeface="Times New Roman" panose="02020603050405020304" pitchFamily="18" charset="0"/>
              </a:rPr>
              <a:t> e </a:t>
            </a:r>
            <a:r>
              <a:rPr lang="en-GB" b="1" dirty="0" err="1">
                <a:latin typeface="Times New Roman" panose="02020603050405020304" pitchFamily="18" charset="0"/>
                <a:cs typeface="Times New Roman" panose="02020603050405020304" pitchFamily="18" charset="0"/>
              </a:rPr>
              <a:t>tjerë</a:t>
            </a:r>
            <a:r>
              <a:rPr lang="en-GB" b="1" dirty="0">
                <a:latin typeface="Times New Roman" panose="02020603050405020304" pitchFamily="18" charset="0"/>
                <a:cs typeface="Times New Roman" panose="02020603050405020304" pitchFamily="18" charset="0"/>
              </a:rPr>
              <a:t> </a:t>
            </a:r>
            <a:r>
              <a:rPr lang="en-GB" b="1" dirty="0" err="1">
                <a:latin typeface="Times New Roman" panose="02020603050405020304" pitchFamily="18" charset="0"/>
                <a:cs typeface="Times New Roman" panose="02020603050405020304" pitchFamily="18" charset="0"/>
              </a:rPr>
              <a:t>në</a:t>
            </a:r>
            <a:r>
              <a:rPr lang="en-GB" b="1" dirty="0">
                <a:latin typeface="Times New Roman" panose="02020603050405020304" pitchFamily="18" charset="0"/>
                <a:cs typeface="Times New Roman" panose="02020603050405020304" pitchFamily="18" charset="0"/>
              </a:rPr>
              <a:t> </a:t>
            </a:r>
            <a:r>
              <a:rPr lang="en-GB" b="1" dirty="0" err="1">
                <a:latin typeface="Times New Roman" panose="02020603050405020304" pitchFamily="18" charset="0"/>
                <a:cs typeface="Times New Roman" panose="02020603050405020304" pitchFamily="18" charset="0"/>
              </a:rPr>
              <a:t>proces</a:t>
            </a:r>
            <a:r>
              <a:rPr lang="en-GB" b="1" dirty="0">
                <a:latin typeface="Times New Roman" panose="02020603050405020304" pitchFamily="18" charset="0"/>
                <a:cs typeface="Times New Roman" panose="02020603050405020304" pitchFamily="18" charset="0"/>
              </a:rPr>
              <a:t> </a:t>
            </a:r>
            <a:r>
              <a:rPr lang="en-GB" b="1" dirty="0" err="1">
                <a:latin typeface="Times New Roman" panose="02020603050405020304" pitchFamily="18" charset="0"/>
                <a:cs typeface="Times New Roman" panose="02020603050405020304" pitchFamily="18" charset="0"/>
              </a:rPr>
              <a:t>parashtrojnë</a:t>
            </a:r>
            <a:r>
              <a:rPr lang="en-GB" b="1" dirty="0">
                <a:latin typeface="Times New Roman" panose="02020603050405020304" pitchFamily="18" charset="0"/>
                <a:cs typeface="Times New Roman" panose="02020603050405020304" pitchFamily="18" charset="0"/>
              </a:rPr>
              <a:t> </a:t>
            </a:r>
            <a:r>
              <a:rPr lang="en-GB" b="1" dirty="0" err="1">
                <a:latin typeface="Times New Roman" panose="02020603050405020304" pitchFamily="18" charset="0"/>
                <a:cs typeface="Times New Roman" panose="02020603050405020304" pitchFamily="18" charset="0"/>
              </a:rPr>
              <a:t>kundërshtimet</a:t>
            </a:r>
            <a:r>
              <a:rPr lang="en-GB" b="1" dirty="0">
                <a:latin typeface="Times New Roman" panose="02020603050405020304" pitchFamily="18" charset="0"/>
                <a:cs typeface="Times New Roman" panose="02020603050405020304" pitchFamily="18" charset="0"/>
              </a:rPr>
              <a:t> e tyre </a:t>
            </a:r>
            <a:r>
              <a:rPr lang="en-GB" b="1" dirty="0" err="1">
                <a:latin typeface="Times New Roman" panose="02020603050405020304" pitchFamily="18" charset="0"/>
                <a:cs typeface="Times New Roman" panose="02020603050405020304" pitchFamily="18" charset="0"/>
              </a:rPr>
              <a:t>ndaj</a:t>
            </a:r>
            <a:r>
              <a:rPr lang="en-GB" b="1"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vendimit</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gjykatës</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dhe</a:t>
            </a:r>
            <a:r>
              <a:rPr lang="en-GB" dirty="0">
                <a:latin typeface="Times New Roman" panose="02020603050405020304" pitchFamily="18" charset="0"/>
                <a:cs typeface="Times New Roman" panose="02020603050405020304" pitchFamily="18" charset="0"/>
              </a:rPr>
              <a:t> </a:t>
            </a:r>
            <a:r>
              <a:rPr lang="en-GB" b="1" dirty="0" err="1">
                <a:latin typeface="Times New Roman" panose="02020603050405020304" pitchFamily="18" charset="0"/>
                <a:cs typeface="Times New Roman" panose="02020603050405020304" pitchFamily="18" charset="0"/>
              </a:rPr>
              <a:t>veprimeve</a:t>
            </a:r>
            <a:r>
              <a:rPr lang="en-GB" b="1" dirty="0">
                <a:latin typeface="Times New Roman" panose="02020603050405020304" pitchFamily="18" charset="0"/>
                <a:cs typeface="Times New Roman" panose="02020603050405020304" pitchFamily="18" charset="0"/>
              </a:rPr>
              <a:t> </a:t>
            </a:r>
            <a:r>
              <a:rPr lang="en-GB" b="1" dirty="0" err="1">
                <a:latin typeface="Times New Roman" panose="02020603050405020304" pitchFamily="18" charset="0"/>
                <a:cs typeface="Times New Roman" panose="02020603050405020304" pitchFamily="18" charset="0"/>
              </a:rPr>
              <a:t>të</a:t>
            </a:r>
            <a:r>
              <a:rPr lang="en-GB" b="1" dirty="0">
                <a:latin typeface="Times New Roman" panose="02020603050405020304" pitchFamily="18" charset="0"/>
                <a:cs typeface="Times New Roman" panose="02020603050405020304" pitchFamily="18" charset="0"/>
              </a:rPr>
              <a:t> </a:t>
            </a:r>
            <a:r>
              <a:rPr lang="en-GB" b="1" dirty="0" err="1">
                <a:latin typeface="Times New Roman" panose="02020603050405020304" pitchFamily="18" charset="0"/>
                <a:cs typeface="Times New Roman" panose="02020603050405020304" pitchFamily="18" charset="0"/>
              </a:rPr>
              <a:t>përmbaruesit</a:t>
            </a:r>
            <a:r>
              <a:rPr lang="en-GB" b="1" dirty="0">
                <a:latin typeface="Times New Roman" panose="02020603050405020304" pitchFamily="18" charset="0"/>
                <a:cs typeface="Times New Roman" panose="02020603050405020304" pitchFamily="18" charset="0"/>
              </a:rPr>
              <a:t> </a:t>
            </a:r>
            <a:r>
              <a:rPr lang="en-GB" b="1" dirty="0" err="1">
                <a:latin typeface="Times New Roman" panose="02020603050405020304" pitchFamily="18" charset="0"/>
                <a:cs typeface="Times New Roman" panose="02020603050405020304" pitchFamily="18" charset="0"/>
              </a:rPr>
              <a:t>gjyqësor</a:t>
            </a:r>
            <a:r>
              <a:rPr lang="en-GB" b="1" dirty="0">
                <a:latin typeface="Times New Roman" panose="02020603050405020304" pitchFamily="18" charset="0"/>
                <a:cs typeface="Times New Roman" panose="02020603050405020304" pitchFamily="18" charset="0"/>
              </a:rPr>
              <a:t>, </a:t>
            </a:r>
            <a:r>
              <a:rPr lang="en-GB" b="1" dirty="0" err="1">
                <a:latin typeface="Times New Roman" panose="02020603050405020304" pitchFamily="18" charset="0"/>
                <a:cs typeface="Times New Roman" panose="02020603050405020304" pitchFamily="18" charset="0"/>
              </a:rPr>
              <a:t>për</a:t>
            </a:r>
            <a:r>
              <a:rPr lang="en-GB" b="1" dirty="0">
                <a:latin typeface="Times New Roman" panose="02020603050405020304" pitchFamily="18" charset="0"/>
                <a:cs typeface="Times New Roman" panose="02020603050405020304" pitchFamily="18" charset="0"/>
              </a:rPr>
              <a:t> </a:t>
            </a:r>
            <a:r>
              <a:rPr lang="en-GB" b="1" dirty="0" err="1">
                <a:latin typeface="Times New Roman" panose="02020603050405020304" pitchFamily="18" charset="0"/>
                <a:cs typeface="Times New Roman" panose="02020603050405020304" pitchFamily="18" charset="0"/>
              </a:rPr>
              <a:t>të</a:t>
            </a:r>
            <a:r>
              <a:rPr lang="en-GB" b="1" dirty="0">
                <a:latin typeface="Times New Roman" panose="02020603050405020304" pitchFamily="18" charset="0"/>
                <a:cs typeface="Times New Roman" panose="02020603050405020304" pitchFamily="18" charset="0"/>
              </a:rPr>
              <a:t> </a:t>
            </a:r>
            <a:r>
              <a:rPr lang="en-GB" b="1" dirty="0" err="1">
                <a:latin typeface="Times New Roman" panose="02020603050405020304" pitchFamily="18" charset="0"/>
                <a:cs typeface="Times New Roman" panose="02020603050405020304" pitchFamily="18" charset="0"/>
              </a:rPr>
              <a:t>mbrojtur</a:t>
            </a:r>
            <a:r>
              <a:rPr lang="en-GB" b="1" dirty="0">
                <a:latin typeface="Times New Roman" panose="02020603050405020304" pitchFamily="18" charset="0"/>
                <a:cs typeface="Times New Roman" panose="02020603050405020304" pitchFamily="18" charset="0"/>
              </a:rPr>
              <a:t> </a:t>
            </a:r>
            <a:r>
              <a:rPr lang="en-GB" b="1" dirty="0" err="1">
                <a:latin typeface="Times New Roman" panose="02020603050405020304" pitchFamily="18" charset="0"/>
                <a:cs typeface="Times New Roman" panose="02020603050405020304" pitchFamily="18" charset="0"/>
              </a:rPr>
              <a:t>të</a:t>
            </a:r>
            <a:r>
              <a:rPr lang="en-GB" b="1" dirty="0">
                <a:latin typeface="Times New Roman" panose="02020603050405020304" pitchFamily="18" charset="0"/>
                <a:cs typeface="Times New Roman" panose="02020603050405020304" pitchFamily="18" charset="0"/>
              </a:rPr>
              <a:t> </a:t>
            </a:r>
            <a:r>
              <a:rPr lang="en-GB" b="1" dirty="0" err="1">
                <a:latin typeface="Times New Roman" panose="02020603050405020304" pitchFamily="18" charset="0"/>
                <a:cs typeface="Times New Roman" panose="02020603050405020304" pitchFamily="18" charset="0"/>
              </a:rPr>
              <a:t>drejtat</a:t>
            </a:r>
            <a:r>
              <a:rPr lang="en-GB" b="1" dirty="0">
                <a:latin typeface="Times New Roman" panose="02020603050405020304" pitchFamily="18" charset="0"/>
                <a:cs typeface="Times New Roman" panose="02020603050405020304" pitchFamily="18" charset="0"/>
              </a:rPr>
              <a:t> </a:t>
            </a:r>
            <a:r>
              <a:rPr lang="en-GB" b="1" dirty="0" err="1">
                <a:latin typeface="Times New Roman" panose="02020603050405020304" pitchFamily="18" charset="0"/>
                <a:cs typeface="Times New Roman" panose="02020603050405020304" pitchFamily="18" charset="0"/>
              </a:rPr>
              <a:t>dhe</a:t>
            </a:r>
            <a:r>
              <a:rPr lang="en-GB" b="1" dirty="0">
                <a:latin typeface="Times New Roman" panose="02020603050405020304" pitchFamily="18" charset="0"/>
                <a:cs typeface="Times New Roman" panose="02020603050405020304" pitchFamily="18" charset="0"/>
              </a:rPr>
              <a:t> interest e tyre.”  </a:t>
            </a:r>
          </a:p>
          <a:p>
            <a:pPr algn="just"/>
            <a:endParaRPr lang="en-GB" b="1" dirty="0">
              <a:latin typeface="Times New Roman" panose="02020603050405020304" pitchFamily="18" charset="0"/>
              <a:cs typeface="Times New Roman" panose="02020603050405020304" pitchFamily="18" charset="0"/>
            </a:endParaRPr>
          </a:p>
          <a:p>
            <a:pPr algn="just"/>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kundërshtohet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drejta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kreditorit</a:t>
            </a:r>
            <a:r>
              <a:rPr lang="en-US" dirty="0">
                <a:latin typeface="Times New Roman" panose="02020603050405020304" pitchFamily="18" charset="0"/>
                <a:cs typeface="Times New Roman" panose="02020603050405020304" pitchFamily="18" charset="0"/>
              </a:rPr>
              <a:t>, POR </a:t>
            </a:r>
            <a:r>
              <a:rPr lang="en-US" dirty="0" err="1">
                <a:latin typeface="Times New Roman" panose="02020603050405020304" pitchFamily="18" charset="0"/>
                <a:cs typeface="Times New Roman" panose="02020603050405020304" pitchFamily="18" charset="0"/>
              </a:rPr>
              <a:t>mënyra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ligjshmëria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zhvillimit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procesit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ekzekutimit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titullit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ekzekutiv</a:t>
            </a:r>
            <a:r>
              <a:rPr lang="en-US" dirty="0">
                <a:latin typeface="Times New Roman" panose="02020603050405020304" pitchFamily="18" charset="0"/>
                <a:cs typeface="Times New Roman" panose="02020603050405020304" pitchFamily="18" charset="0"/>
              </a:rPr>
              <a:t>. </a:t>
            </a:r>
          </a:p>
          <a:p>
            <a:pPr algn="just"/>
            <a:endParaRPr lang="en-GB" b="1" dirty="0">
              <a:latin typeface="Times New Roman" panose="02020603050405020304" pitchFamily="18" charset="0"/>
              <a:cs typeface="Times New Roman" panose="02020603050405020304" pitchFamily="18" charset="0"/>
            </a:endParaRPr>
          </a:p>
          <a:p>
            <a:endParaRPr lang="en-GB" dirty="0"/>
          </a:p>
        </p:txBody>
      </p:sp>
    </p:spTree>
    <p:extLst>
      <p:ext uri="{BB962C8B-B14F-4D97-AF65-F5344CB8AC3E}">
        <p14:creationId xmlns:p14="http://schemas.microsoft.com/office/powerpoint/2010/main" val="4079500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3BADFCB-1311-9325-F146-C7574F3CC852}"/>
              </a:ext>
            </a:extLst>
          </p:cNvPr>
          <p:cNvSpPr>
            <a:spLocks noGrp="1"/>
          </p:cNvSpPr>
          <p:nvPr>
            <p:ph idx="1"/>
          </p:nvPr>
        </p:nvSpPr>
        <p:spPr>
          <a:xfrm>
            <a:off x="609598" y="768626"/>
            <a:ext cx="7540489" cy="5128591"/>
          </a:xfrm>
        </p:spPr>
        <p:txBody>
          <a:bodyPr>
            <a:normAutofit/>
          </a:bodyPr>
          <a:lstStyle/>
          <a:p>
            <a:pPr algn="just"/>
            <a:endParaRPr lang="en-US" dirty="0">
              <a:latin typeface="Times New Roman" panose="02020603050405020304" pitchFamily="18" charset="0"/>
              <a:cs typeface="Times New Roman" panose="02020603050405020304" pitchFamily="18" charset="0"/>
            </a:endParaRPr>
          </a:p>
          <a:p>
            <a:pPr algn="just"/>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varësi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mjetit</a:t>
            </a:r>
            <a:r>
              <a:rPr lang="en-US" dirty="0">
                <a:latin typeface="Times New Roman" panose="02020603050405020304" pitchFamily="18" charset="0"/>
                <a:cs typeface="Times New Roman" panose="02020603050405020304" pitchFamily="18" charset="0"/>
              </a:rPr>
              <a:t> procedural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lëvizje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gjykatën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përcaktohen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rregullat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zbatueshme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procedurale</a:t>
            </a:r>
            <a:r>
              <a:rPr lang="en-US" dirty="0">
                <a:latin typeface="Times New Roman" panose="02020603050405020304" pitchFamily="18" charset="0"/>
                <a:cs typeface="Times New Roman" panose="02020603050405020304" pitchFamily="18" charset="0"/>
              </a:rPr>
              <a:t>. </a:t>
            </a:r>
          </a:p>
          <a:p>
            <a:pPr algn="just">
              <a:buFont typeface="Wingdings" panose="05000000000000000000" pitchFamily="2" charset="2"/>
              <a:buChar char="§"/>
            </a:pPr>
            <a:endParaRPr lang="en-US"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
            </a:pPr>
            <a:r>
              <a:rPr lang="en-US" dirty="0" err="1">
                <a:latin typeface="Times New Roman" panose="02020603050405020304" pitchFamily="18" charset="0"/>
                <a:cs typeface="Times New Roman" panose="02020603050405020304" pitchFamily="18" charset="0"/>
              </a:rPr>
              <a:t>Kërkesëpadi</a:t>
            </a:r>
            <a:r>
              <a:rPr lang="en-US" dirty="0">
                <a:latin typeface="Times New Roman" panose="02020603050405020304" pitchFamily="18" charset="0"/>
                <a:cs typeface="Times New Roman" panose="02020603050405020304" pitchFamily="18" charset="0"/>
              </a:rPr>
              <a:t> – Neni 153 e </a:t>
            </a:r>
            <a:r>
              <a:rPr lang="en-US" dirty="0" err="1">
                <a:latin typeface="Times New Roman" panose="02020603050405020304" pitchFamily="18" charset="0"/>
                <a:cs typeface="Times New Roman" panose="02020603050405020304" pitchFamily="18" charset="0"/>
              </a:rPr>
              <a:t>vijues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KPC????? APO  </a:t>
            </a:r>
          </a:p>
          <a:p>
            <a:pPr algn="just">
              <a:buFont typeface="Wingdings" panose="05000000000000000000" pitchFamily="2" charset="2"/>
              <a:buChar char="§"/>
            </a:pPr>
            <a:r>
              <a:rPr lang="en-US" dirty="0" err="1">
                <a:latin typeface="Times New Roman" panose="02020603050405020304" pitchFamily="18" charset="0"/>
                <a:cs typeface="Times New Roman" panose="02020603050405020304" pitchFamily="18" charset="0"/>
              </a:rPr>
              <a:t>Kërkesë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ankimore</a:t>
            </a:r>
            <a:r>
              <a:rPr lang="en-US" dirty="0">
                <a:latin typeface="Times New Roman" panose="02020603050405020304" pitchFamily="18" charset="0"/>
                <a:cs typeface="Times New Roman" panose="02020603050405020304" pitchFamily="18" charset="0"/>
              </a:rPr>
              <a:t> – </a:t>
            </a:r>
            <a:r>
              <a:rPr lang="en-US" i="1" dirty="0" err="1">
                <a:latin typeface="Times New Roman" panose="02020603050405020304" pitchFamily="18" charset="0"/>
                <a:cs typeface="Times New Roman" panose="02020603050405020304" pitchFamily="18" charset="0"/>
              </a:rPr>
              <a:t>mutadis</a:t>
            </a:r>
            <a:r>
              <a:rPr lang="en-US" i="1" dirty="0">
                <a:latin typeface="Times New Roman" panose="02020603050405020304" pitchFamily="18" charset="0"/>
                <a:cs typeface="Times New Roman" panose="02020603050405020304" pitchFamily="18" charset="0"/>
              </a:rPr>
              <a:t> mutandis </a:t>
            </a:r>
            <a:r>
              <a:rPr lang="en-US" dirty="0" err="1">
                <a:latin typeface="Times New Roman" panose="02020603050405020304" pitchFamily="18" charset="0"/>
                <a:cs typeface="Times New Roman" panose="02020603050405020304" pitchFamily="18" charset="0"/>
              </a:rPr>
              <a:t>nenet</a:t>
            </a:r>
            <a:r>
              <a:rPr lang="en-US" dirty="0">
                <a:latin typeface="Times New Roman" panose="02020603050405020304" pitchFamily="18" charset="0"/>
                <a:cs typeface="Times New Roman" panose="02020603050405020304" pitchFamily="18" charset="0"/>
              </a:rPr>
              <a:t> 442/A, 447, 450, 450/a, 453, 454, 455, 456 KPC?????</a:t>
            </a:r>
          </a:p>
          <a:p>
            <a:pPr marL="0" indent="0" algn="ctr">
              <a:buNone/>
            </a:pPr>
            <a:endParaRPr lang="en-US" dirty="0">
              <a:latin typeface="Times New Roman" panose="02020603050405020304" pitchFamily="18" charset="0"/>
              <a:cs typeface="Times New Roman" panose="02020603050405020304" pitchFamily="18" charset="0"/>
            </a:endParaRPr>
          </a:p>
          <a:p>
            <a:pPr marL="0" indent="0" algn="ctr">
              <a:buNone/>
            </a:pPr>
            <a:r>
              <a:rPr lang="en-US" b="1" dirty="0" err="1">
                <a:latin typeface="Times New Roman" panose="02020603050405020304" pitchFamily="18" charset="0"/>
                <a:cs typeface="Times New Roman" panose="02020603050405020304" pitchFamily="18" charset="0"/>
              </a:rPr>
              <a:t>Gjykim</a:t>
            </a:r>
            <a:r>
              <a:rPr lang="en-US" b="1" dirty="0">
                <a:latin typeface="Times New Roman" panose="02020603050405020304" pitchFamily="18" charset="0"/>
                <a:cs typeface="Times New Roman" panose="02020603050405020304" pitchFamily="18" charset="0"/>
              </a:rPr>
              <a:t> </a:t>
            </a:r>
            <a:r>
              <a:rPr lang="en-US" b="1" i="1" dirty="0">
                <a:latin typeface="Times New Roman" panose="02020603050405020304" pitchFamily="18" charset="0"/>
                <a:cs typeface="Times New Roman" panose="02020603050405020304" pitchFamily="18" charset="0"/>
              </a:rPr>
              <a:t>sui generis</a:t>
            </a:r>
            <a:r>
              <a:rPr lang="en-US" i="1" dirty="0">
                <a:latin typeface="Times New Roman" panose="02020603050405020304" pitchFamily="18" charset="0"/>
                <a:cs typeface="Times New Roman" panose="02020603050405020304" pitchFamily="18" charset="0"/>
              </a:rPr>
              <a:t> </a:t>
            </a:r>
          </a:p>
          <a:p>
            <a:pPr algn="just">
              <a:buFont typeface="+mj-lt"/>
              <a:buAutoNum type="arabicPeriod"/>
            </a:pPr>
            <a:r>
              <a:rPr lang="en-US" dirty="0" err="1">
                <a:latin typeface="Times New Roman" panose="02020603050405020304" pitchFamily="18" charset="0"/>
                <a:cs typeface="Times New Roman" panose="02020603050405020304" pitchFamily="18" charset="0"/>
              </a:rPr>
              <a:t>Investohet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Kërkesë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ankimore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JO </a:t>
            </a:r>
            <a:r>
              <a:rPr lang="en-US" dirty="0" err="1">
                <a:latin typeface="Times New Roman" panose="02020603050405020304" pitchFamily="18" charset="0"/>
                <a:cs typeface="Times New Roman" panose="02020603050405020304" pitchFamily="18" charset="0"/>
              </a:rPr>
              <a:t>Kërkesë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padi</a:t>
            </a:r>
            <a:endParaRPr lang="en-US" dirty="0">
              <a:latin typeface="Times New Roman" panose="02020603050405020304" pitchFamily="18" charset="0"/>
              <a:cs typeface="Times New Roman" panose="02020603050405020304" pitchFamily="18" charset="0"/>
            </a:endParaRPr>
          </a:p>
          <a:p>
            <a:pPr algn="just">
              <a:buFont typeface="+mj-lt"/>
              <a:buAutoNum type="arabicPeriod"/>
            </a:pPr>
            <a:r>
              <a:rPr lang="en-US" dirty="0">
                <a:latin typeface="Times New Roman" panose="02020603050405020304" pitchFamily="18" charset="0"/>
                <a:cs typeface="Times New Roman" panose="02020603050405020304" pitchFamily="18" charset="0"/>
              </a:rPr>
              <a:t>Neni 610 KPC (</a:t>
            </a:r>
            <a:r>
              <a:rPr lang="en-US" dirty="0" err="1">
                <a:latin typeface="Times New Roman" panose="02020603050405020304" pitchFamily="18" charset="0"/>
                <a:cs typeface="Times New Roman" panose="02020603050405020304" pitchFamily="18" charset="0"/>
              </a:rPr>
              <a:t>prioritet</a:t>
            </a:r>
            <a:r>
              <a:rPr lang="en-US" dirty="0">
                <a:latin typeface="Times New Roman" panose="02020603050405020304" pitchFamily="18" charset="0"/>
                <a:cs typeface="Times New Roman" panose="02020603050405020304" pitchFamily="18" charset="0"/>
              </a:rPr>
              <a:t>) </a:t>
            </a:r>
          </a:p>
          <a:p>
            <a:pPr algn="just">
              <a:buFont typeface="+mj-lt"/>
              <a:buAutoNum type="arabicPeriod"/>
            </a:pPr>
            <a:r>
              <a:rPr lang="en-US" dirty="0" err="1">
                <a:latin typeface="Times New Roman" panose="02020603050405020304" pitchFamily="18" charset="0"/>
                <a:cs typeface="Times New Roman" panose="02020603050405020304" pitchFamily="18" charset="0"/>
              </a:rPr>
              <a:t>Normat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gjykimit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shk</a:t>
            </a:r>
            <a:r>
              <a:rPr lang="en-US" dirty="0">
                <a:latin typeface="Times New Roman" panose="02020603050405020304" pitchFamily="18" charset="0"/>
                <a:cs typeface="Times New Roman" panose="02020603050405020304" pitchFamily="18" charset="0"/>
              </a:rPr>
              <a:t> I + </a:t>
            </a:r>
            <a:r>
              <a:rPr lang="en-US" dirty="0" err="1">
                <a:latin typeface="Times New Roman" panose="02020603050405020304" pitchFamily="18" charset="0"/>
                <a:cs typeface="Times New Roman" panose="02020603050405020304" pitchFamily="18" charset="0"/>
              </a:rPr>
              <a:t>norma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gjykimit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Apel</a:t>
            </a:r>
            <a:r>
              <a:rPr lang="en-US" dirty="0">
                <a:latin typeface="Times New Roman" panose="02020603050405020304" pitchFamily="18" charset="0"/>
                <a:cs typeface="Times New Roman" panose="02020603050405020304" pitchFamily="18" charset="0"/>
              </a:rPr>
              <a:t>. </a:t>
            </a:r>
          </a:p>
          <a:p>
            <a:pPr algn="just"/>
            <a:endParaRPr lang="en-US" dirty="0">
              <a:latin typeface="Times New Roman" panose="02020603050405020304" pitchFamily="18" charset="0"/>
              <a:cs typeface="Times New Roman" panose="02020603050405020304" pitchFamily="18" charset="0"/>
            </a:endParaRPr>
          </a:p>
          <a:p>
            <a:endParaRPr lang="en-GB" i="1" dirty="0"/>
          </a:p>
          <a:p>
            <a:endParaRPr lang="en-GB" i="1" dirty="0"/>
          </a:p>
        </p:txBody>
      </p:sp>
    </p:spTree>
    <p:extLst>
      <p:ext uri="{BB962C8B-B14F-4D97-AF65-F5344CB8AC3E}">
        <p14:creationId xmlns:p14="http://schemas.microsoft.com/office/powerpoint/2010/main" val="39310064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3FD4B5E-090B-16C8-53F5-75BEADECC114}"/>
              </a:ext>
            </a:extLst>
          </p:cNvPr>
          <p:cNvSpPr>
            <a:spLocks noGrp="1"/>
          </p:cNvSpPr>
          <p:nvPr>
            <p:ph idx="1"/>
          </p:nvPr>
        </p:nvSpPr>
        <p:spPr>
          <a:xfrm>
            <a:off x="609599" y="1258958"/>
            <a:ext cx="7421218" cy="4782406"/>
          </a:xfrm>
        </p:spPr>
        <p:txBody>
          <a:bodyPr>
            <a:normAutofit/>
          </a:bodyPr>
          <a:lstStyle/>
          <a:p>
            <a:pPr lvl="0" algn="just"/>
            <a:r>
              <a:rPr lang="en-US" dirty="0" err="1">
                <a:latin typeface="Times New Roman" panose="02020603050405020304" pitchFamily="18" charset="0"/>
                <a:cs typeface="Times New Roman" panose="02020603050405020304" pitchFamily="18" charset="0"/>
              </a:rPr>
              <a:t>Vendimi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Njëhsues</a:t>
            </a:r>
            <a:r>
              <a:rPr lang="en-US" dirty="0">
                <a:latin typeface="Times New Roman" panose="02020603050405020304" pitchFamily="18" charset="0"/>
                <a:cs typeface="Times New Roman" panose="02020603050405020304" pitchFamily="18" charset="0"/>
              </a:rPr>
              <a:t>: </a:t>
            </a:r>
          </a:p>
          <a:p>
            <a:pPr marL="0" lvl="0" indent="0" algn="just">
              <a:buNone/>
            </a:pPr>
            <a:r>
              <a:rPr lang="en-US" dirty="0">
                <a:latin typeface="Times New Roman" panose="02020603050405020304" pitchFamily="18" charset="0"/>
                <a:cs typeface="Times New Roman" panose="02020603050405020304" pitchFamily="18" charset="0"/>
              </a:rPr>
              <a:t>“(62) </a:t>
            </a:r>
            <a:r>
              <a:rPr lang="en-US" dirty="0" err="1">
                <a:latin typeface="Times New Roman" panose="02020603050405020304" pitchFamily="18" charset="0"/>
                <a:cs typeface="Times New Roman" panose="02020603050405020304" pitchFamily="18" charset="0"/>
              </a:rPr>
              <a:t>Mjeti</a:t>
            </a:r>
            <a:r>
              <a:rPr lang="en-US" dirty="0">
                <a:latin typeface="Times New Roman" panose="02020603050405020304" pitchFamily="18" charset="0"/>
                <a:cs typeface="Times New Roman" panose="02020603050405020304" pitchFamily="18" charset="0"/>
              </a:rPr>
              <a:t> i </a:t>
            </a:r>
            <a:r>
              <a:rPr lang="en-US" dirty="0" err="1">
                <a:latin typeface="Times New Roman" panose="02020603050405020304" pitchFamily="18" charset="0"/>
                <a:cs typeface="Times New Roman" panose="02020603050405020304" pitchFamily="18" charset="0"/>
              </a:rPr>
              <a:t>parashikuar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nenin</a:t>
            </a:r>
            <a:r>
              <a:rPr lang="en-US" dirty="0">
                <a:latin typeface="Times New Roman" panose="02020603050405020304" pitchFamily="18" charset="0"/>
                <a:cs typeface="Times New Roman" panose="02020603050405020304" pitchFamily="18" charset="0"/>
              </a:rPr>
              <a:t> 610KPC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ka </a:t>
            </a:r>
            <a:r>
              <a:rPr lang="en-US" dirty="0" err="1">
                <a:latin typeface="Times New Roman" panose="02020603050405020304" pitchFamily="18" charset="0"/>
                <a:cs typeface="Times New Roman" panose="02020603050405020304" pitchFamily="18" charset="0"/>
              </a:rPr>
              <a:t>natyrën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padisë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ankimit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akteve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procedurale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lëshuara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subjekti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ngarkuar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ligji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ekzekutimin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titullit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ekzekutiv</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faza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njohëse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faza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ekzekutive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pjesë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integrale</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njëjtit</a:t>
            </a:r>
            <a:r>
              <a:rPr lang="en-US" dirty="0">
                <a:latin typeface="Times New Roman" panose="02020603050405020304" pitchFamily="18" charset="0"/>
                <a:cs typeface="Times New Roman" panose="02020603050405020304" pitchFamily="18" charset="0"/>
              </a:rPr>
              <a:t> process)………. …</a:t>
            </a:r>
            <a:r>
              <a:rPr lang="en-US" dirty="0" err="1">
                <a:latin typeface="Times New Roman" panose="02020603050405020304" pitchFamily="18" charset="0"/>
                <a:cs typeface="Times New Roman" panose="02020603050405020304" pitchFamily="18" charset="0"/>
              </a:rPr>
              <a:t>Ankimi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palëve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akteve</a:t>
            </a:r>
            <a:r>
              <a:rPr lang="en-US" dirty="0">
                <a:latin typeface="Times New Roman" panose="02020603050405020304" pitchFamily="18" charset="0"/>
                <a:cs typeface="Times New Roman" panose="02020603050405020304" pitchFamily="18" charset="0"/>
              </a:rPr>
              <a:t> procedural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realizuara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përmbaruesi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gjyqësor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analog me </a:t>
            </a:r>
            <a:r>
              <a:rPr lang="en-US" dirty="0" err="1">
                <a:latin typeface="Times New Roman" panose="02020603050405020304" pitchFamily="18" charset="0"/>
                <a:cs typeface="Times New Roman" panose="02020603050405020304" pitchFamily="18" charset="0"/>
              </a:rPr>
              <a:t>ankimin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palëve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gjykatën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rishikuese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akteve</a:t>
            </a:r>
            <a:r>
              <a:rPr lang="en-US" dirty="0">
                <a:latin typeface="Times New Roman" panose="02020603050405020304" pitchFamily="18" charset="0"/>
                <a:cs typeface="Times New Roman" panose="02020603050405020304" pitchFamily="18" charset="0"/>
              </a:rPr>
              <a:t> procedural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realizuara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gjykata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ulët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gjatë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procesit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kontencioz</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fazën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njohjes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drejtës</a:t>
            </a:r>
            <a:r>
              <a:rPr lang="en-US" dirty="0">
                <a:latin typeface="Times New Roman" panose="02020603050405020304" pitchFamily="18" charset="0"/>
                <a:cs typeface="Times New Roman" panose="02020603050405020304" pitchFamily="18" charset="0"/>
              </a:rPr>
              <a:t>.</a:t>
            </a:r>
          </a:p>
          <a:p>
            <a:pPr marL="0" lvl="0" indent="0" algn="just">
              <a:buNone/>
            </a:pPr>
            <a:r>
              <a:rPr lang="en-US" dirty="0">
                <a:latin typeface="Times New Roman" panose="02020603050405020304" pitchFamily="18" charset="0"/>
                <a:cs typeface="Times New Roman" panose="02020603050405020304" pitchFamily="18" charset="0"/>
              </a:rPr>
              <a:t>(72)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përfundim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gjykimit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përmbarimor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gjykata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sipas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rastit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anullojë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veprimin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përmbarimor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urdhërojë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ripërsëritjen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tij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cka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përcakton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vjimësinë</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procedurës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ekzekutimit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dytyrueshëm</a:t>
            </a:r>
            <a:r>
              <a:rPr lang="en-US" dirty="0">
                <a:latin typeface="Times New Roman" panose="02020603050405020304" pitchFamily="18" charset="0"/>
                <a:cs typeface="Times New Roman" panose="02020603050405020304" pitchFamily="18" charset="0"/>
              </a:rPr>
              <a:t>. Si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tilla </a:t>
            </a:r>
            <a:r>
              <a:rPr lang="en-US" dirty="0" err="1">
                <a:latin typeface="Times New Roman" panose="02020603050405020304" pitchFamily="18" charset="0"/>
                <a:cs typeface="Times New Roman" panose="02020603050405020304" pitchFamily="18" charset="0"/>
              </a:rPr>
              <a:t>ato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përfaërohen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shumë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natyra</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urdhërat</a:t>
            </a:r>
            <a:r>
              <a:rPr lang="en-US" dirty="0">
                <a:latin typeface="Times New Roman" panose="02020603050405020304" pitchFamily="18" charset="0"/>
                <a:cs typeface="Times New Roman" panose="02020603050405020304" pitchFamily="18" charset="0"/>
              </a:rPr>
              <a:t> dh </a:t>
            </a:r>
            <a:r>
              <a:rPr lang="en-US" dirty="0" err="1">
                <a:latin typeface="Times New Roman" panose="02020603050405020304" pitchFamily="18" charset="0"/>
                <a:cs typeface="Times New Roman" panose="02020603050405020304" pitchFamily="18" charset="0"/>
              </a:rPr>
              <a:t>evendimet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ndërmjetëme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merr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gjykata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drejtuar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kontrolluar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procesin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gjatë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fazës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njohjes</a:t>
            </a:r>
            <a:r>
              <a:rPr lang="en-US" dirty="0">
                <a:latin typeface="Times New Roman" panose="02020603050405020304" pitchFamily="18" charset="0"/>
                <a:cs typeface="Times New Roman" panose="02020603050405020304" pitchFamily="18" charset="0"/>
              </a:rPr>
              <a:t>.     </a:t>
            </a:r>
          </a:p>
          <a:p>
            <a:pPr algn="just"/>
            <a:endParaRPr lang="en-GB" dirty="0">
              <a:latin typeface="Times New Roman" panose="02020603050405020304" pitchFamily="18" charset="0"/>
              <a:cs typeface="Times New Roman" panose="02020603050405020304" pitchFamily="18" charset="0"/>
            </a:endParaRPr>
          </a:p>
          <a:p>
            <a:endParaRPr lang="en-GB" dirty="0"/>
          </a:p>
        </p:txBody>
      </p:sp>
    </p:spTree>
    <p:extLst>
      <p:ext uri="{BB962C8B-B14F-4D97-AF65-F5344CB8AC3E}">
        <p14:creationId xmlns:p14="http://schemas.microsoft.com/office/powerpoint/2010/main" val="37996180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CECBE5D-B32A-BBE8-6A77-F31B93CE1BBA}"/>
              </a:ext>
            </a:extLst>
          </p:cNvPr>
          <p:cNvSpPr>
            <a:spLocks noGrp="1"/>
          </p:cNvSpPr>
          <p:nvPr>
            <p:ph idx="1"/>
          </p:nvPr>
        </p:nvSpPr>
        <p:spPr>
          <a:xfrm>
            <a:off x="609598" y="1232452"/>
            <a:ext cx="7593497" cy="4808911"/>
          </a:xfrm>
        </p:spPr>
        <p:txBody>
          <a:bodyPr>
            <a:normAutofit/>
          </a:bodyPr>
          <a:lstStyle/>
          <a:p>
            <a:pPr lvl="0" algn="just"/>
            <a:r>
              <a:rPr lang="en-US" dirty="0" err="1">
                <a:latin typeface="Times New Roman" panose="02020603050405020304" pitchFamily="18" charset="0"/>
                <a:cs typeface="Times New Roman" panose="02020603050405020304" pitchFamily="18" charset="0"/>
              </a:rPr>
              <a:t>Ankime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tjera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ngjashme</a:t>
            </a:r>
            <a:r>
              <a:rPr lang="en-US" dirty="0">
                <a:latin typeface="Times New Roman" panose="02020603050405020304" pitchFamily="18" charset="0"/>
                <a:cs typeface="Times New Roman" panose="02020603050405020304" pitchFamily="18" charset="0"/>
              </a:rPr>
              <a:t>:</a:t>
            </a:r>
          </a:p>
          <a:p>
            <a:pPr lvl="0" algn="just"/>
            <a:endParaRPr lang="en-US" dirty="0">
              <a:latin typeface="Times New Roman" panose="02020603050405020304" pitchFamily="18" charset="0"/>
              <a:cs typeface="Times New Roman" panose="02020603050405020304" pitchFamily="18" charset="0"/>
            </a:endParaRPr>
          </a:p>
          <a:p>
            <a:pPr lvl="0" algn="just">
              <a:buFont typeface="Wingdings" panose="05000000000000000000" pitchFamily="2" charset="2"/>
              <a:buChar char="§"/>
            </a:pPr>
            <a:r>
              <a:rPr lang="sq-AL" dirty="0">
                <a:latin typeface="Times New Roman" panose="02020603050405020304" pitchFamily="18" charset="0"/>
                <a:cs typeface="Times New Roman" panose="02020603050405020304" pitchFamily="18" charset="0"/>
              </a:rPr>
              <a:t>Ankimi kundër projektit të ndarjes së shumave (</a:t>
            </a:r>
            <a:r>
              <a:rPr lang="sq-AL" i="1" dirty="0">
                <a:latin typeface="Times New Roman" panose="02020603050405020304" pitchFamily="18" charset="0"/>
                <a:cs typeface="Times New Roman" panose="02020603050405020304" pitchFamily="18" charset="0"/>
              </a:rPr>
              <a:t>n</a:t>
            </a:r>
            <a:r>
              <a:rPr lang="en-US" i="1" dirty="0">
                <a:latin typeface="Times New Roman" panose="02020603050405020304" pitchFamily="18" charset="0"/>
                <a:cs typeface="Times New Roman" panose="02020603050405020304" pitchFamily="18" charset="0"/>
              </a:rPr>
              <a:t>.</a:t>
            </a:r>
            <a:r>
              <a:rPr lang="sq-AL" i="1" dirty="0">
                <a:latin typeface="Times New Roman" panose="02020603050405020304" pitchFamily="18" charset="0"/>
                <a:cs typeface="Times New Roman" panose="02020603050405020304" pitchFamily="18" charset="0"/>
              </a:rPr>
              <a:t>539 KPC</a:t>
            </a:r>
            <a:r>
              <a:rPr lang="sq-AL" dirty="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pPr lvl="0" algn="just">
              <a:buFont typeface="Wingdings" panose="05000000000000000000" pitchFamily="2" charset="2"/>
              <a:buChar char="§"/>
            </a:pPr>
            <a:endParaRPr lang="en-US" dirty="0">
              <a:latin typeface="Times New Roman" panose="02020603050405020304" pitchFamily="18" charset="0"/>
              <a:cs typeface="Times New Roman" panose="02020603050405020304" pitchFamily="18" charset="0"/>
            </a:endParaRPr>
          </a:p>
          <a:p>
            <a:pPr lvl="0" algn="just">
              <a:buFont typeface="Wingdings" panose="05000000000000000000" pitchFamily="2" charset="2"/>
              <a:buChar char="§"/>
            </a:pPr>
            <a:r>
              <a:rPr lang="sq-AL" dirty="0">
                <a:latin typeface="Times New Roman" panose="02020603050405020304" pitchFamily="18" charset="0"/>
                <a:cs typeface="Times New Roman" panose="02020603050405020304" pitchFamily="18" charset="0"/>
              </a:rPr>
              <a:t>Shpallja e moskompetencës nga përmbaruesi gjyqësor (</a:t>
            </a:r>
            <a:r>
              <a:rPr lang="sq-AL" i="1" dirty="0">
                <a:latin typeface="Times New Roman" panose="02020603050405020304" pitchFamily="18" charset="0"/>
                <a:cs typeface="Times New Roman" panose="02020603050405020304" pitchFamily="18" charset="0"/>
              </a:rPr>
              <a:t>n</a:t>
            </a:r>
            <a:r>
              <a:rPr lang="en-US" i="1" dirty="0">
                <a:latin typeface="Times New Roman" panose="02020603050405020304" pitchFamily="18" charset="0"/>
                <a:cs typeface="Times New Roman" panose="02020603050405020304" pitchFamily="18" charset="0"/>
              </a:rPr>
              <a:t>. 5</a:t>
            </a:r>
            <a:r>
              <a:rPr lang="sq-AL" i="1" dirty="0">
                <a:latin typeface="Times New Roman" panose="02020603050405020304" pitchFamily="18" charset="0"/>
                <a:cs typeface="Times New Roman" panose="02020603050405020304" pitchFamily="18" charset="0"/>
              </a:rPr>
              <a:t>16</a:t>
            </a:r>
            <a:r>
              <a:rPr lang="en-US" i="1" dirty="0">
                <a:latin typeface="Times New Roman" panose="02020603050405020304" pitchFamily="18" charset="0"/>
                <a:cs typeface="Times New Roman" panose="02020603050405020304" pitchFamily="18" charset="0"/>
              </a:rPr>
              <a:t> </a:t>
            </a:r>
            <a:r>
              <a:rPr lang="sq-AL" i="1" dirty="0">
                <a:latin typeface="Times New Roman" panose="02020603050405020304" pitchFamily="18" charset="0"/>
                <a:cs typeface="Times New Roman" panose="02020603050405020304" pitchFamily="18" charset="0"/>
              </a:rPr>
              <a:t>KPC</a:t>
            </a:r>
            <a:r>
              <a:rPr lang="sq-AL" dirty="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pPr lvl="0" algn="just">
              <a:buFont typeface="Wingdings" panose="05000000000000000000" pitchFamily="2" charset="2"/>
              <a:buChar char="§"/>
            </a:pPr>
            <a:endParaRPr lang="en-US" dirty="0">
              <a:latin typeface="Times New Roman" panose="02020603050405020304" pitchFamily="18" charset="0"/>
              <a:cs typeface="Times New Roman" panose="02020603050405020304" pitchFamily="18" charset="0"/>
            </a:endParaRPr>
          </a:p>
          <a:p>
            <a:pPr lvl="0" algn="just">
              <a:buFont typeface="Wingdings" panose="05000000000000000000" pitchFamily="2" charset="2"/>
              <a:buChar char="§"/>
            </a:pPr>
            <a:r>
              <a:rPr lang="sq-AL" dirty="0">
                <a:latin typeface="Times New Roman" panose="02020603050405020304" pitchFamily="18" charset="0"/>
                <a:cs typeface="Times New Roman" panose="02020603050405020304" pitchFamily="18" charset="0"/>
              </a:rPr>
              <a:t>Kundërshtimi i pronësisë së sendit të shitur në ankande të veprimeve të përmbaruesit gjyqësor (</a:t>
            </a:r>
            <a:r>
              <a:rPr lang="sq-AL" i="1" dirty="0">
                <a:latin typeface="Times New Roman" panose="02020603050405020304" pitchFamily="18" charset="0"/>
                <a:cs typeface="Times New Roman" panose="02020603050405020304" pitchFamily="18" charset="0"/>
              </a:rPr>
              <a:t>n</a:t>
            </a:r>
            <a:r>
              <a:rPr lang="en-US" i="1" dirty="0">
                <a:latin typeface="Times New Roman" panose="02020603050405020304" pitchFamily="18" charset="0"/>
                <a:cs typeface="Times New Roman" panose="02020603050405020304" pitchFamily="18" charset="0"/>
              </a:rPr>
              <a:t>.</a:t>
            </a:r>
            <a:r>
              <a:rPr lang="sq-AL" i="1" dirty="0">
                <a:latin typeface="Times New Roman" panose="02020603050405020304" pitchFamily="18" charset="0"/>
                <a:cs typeface="Times New Roman" panose="02020603050405020304" pitchFamily="18" charset="0"/>
              </a:rPr>
              <a:t> 580KPC</a:t>
            </a:r>
            <a:r>
              <a:rPr lang="sq-AL" dirty="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pPr lvl="0" algn="just">
              <a:buFont typeface="Wingdings" panose="05000000000000000000" pitchFamily="2" charset="2"/>
              <a:buChar char="§"/>
            </a:pPr>
            <a:endParaRPr lang="en-US" dirty="0">
              <a:latin typeface="Times New Roman" panose="02020603050405020304" pitchFamily="18" charset="0"/>
              <a:cs typeface="Times New Roman" panose="02020603050405020304" pitchFamily="18" charset="0"/>
            </a:endParaRPr>
          </a:p>
          <a:p>
            <a:pPr lvl="0" algn="just">
              <a:buFont typeface="Wingdings" panose="05000000000000000000" pitchFamily="2" charset="2"/>
              <a:buChar char="§"/>
            </a:pPr>
            <a:r>
              <a:rPr lang="sq-AL" dirty="0">
                <a:latin typeface="Times New Roman" panose="02020603050405020304" pitchFamily="18" charset="0"/>
                <a:cs typeface="Times New Roman" panose="02020603050405020304" pitchFamily="18" charset="0"/>
              </a:rPr>
              <a:t>Dënimi me gjobë nga përmbaruesi gjyqësor konform neneve 583, 588, 598, 601, 606 </a:t>
            </a:r>
            <a:r>
              <a:rPr lang="en-US" dirty="0">
                <a:latin typeface="Times New Roman" panose="02020603050405020304" pitchFamily="18" charset="0"/>
                <a:cs typeface="Times New Roman" panose="02020603050405020304" pitchFamily="18" charset="0"/>
              </a:rPr>
              <a:t>KPC</a:t>
            </a:r>
            <a:r>
              <a:rPr lang="sq-AL" dirty="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endParaRPr lang="en-GB" dirty="0"/>
          </a:p>
        </p:txBody>
      </p:sp>
    </p:spTree>
    <p:extLst>
      <p:ext uri="{BB962C8B-B14F-4D97-AF65-F5344CB8AC3E}">
        <p14:creationId xmlns:p14="http://schemas.microsoft.com/office/powerpoint/2010/main" val="7953874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FD4DEE-1728-AB4C-8111-445DB2A3FA5E}"/>
              </a:ext>
            </a:extLst>
          </p:cNvPr>
          <p:cNvSpPr>
            <a:spLocks noGrp="1"/>
          </p:cNvSpPr>
          <p:nvPr>
            <p:ph idx="1"/>
          </p:nvPr>
        </p:nvSpPr>
        <p:spPr>
          <a:xfrm>
            <a:off x="609598" y="1007165"/>
            <a:ext cx="6851375" cy="5034199"/>
          </a:xfrm>
        </p:spPr>
        <p:txBody>
          <a:bodyPr/>
          <a:lstStyle/>
          <a:p>
            <a:pPr marL="0" indent="0" algn="ctr">
              <a:buNone/>
            </a:pPr>
            <a:r>
              <a:rPr lang="en-GB" b="1" dirty="0">
                <a:latin typeface="Times New Roman" panose="02020603050405020304" pitchFamily="18" charset="0"/>
                <a:cs typeface="Times New Roman" panose="02020603050405020304" pitchFamily="18" charset="0"/>
              </a:rPr>
              <a:t>3. </a:t>
            </a:r>
            <a:r>
              <a:rPr lang="sq-AL" sz="1800" b="1" dirty="0">
                <a:solidFill>
                  <a:srgbClr val="000000"/>
                </a:solidFill>
                <a:effectLst/>
                <a:latin typeface="Garamond" panose="02020404030301010803" pitchFamily="18" charset="0"/>
                <a:ea typeface="Calibri" panose="020F0502020204030204" pitchFamily="34" charset="0"/>
                <a:cs typeface="Times New Roman" panose="02020603050405020304" pitchFamily="18" charset="0"/>
              </a:rPr>
              <a:t>Pozita </a:t>
            </a:r>
            <a:r>
              <a:rPr lang="sq-AL" sz="1800" b="1" i="1" dirty="0">
                <a:solidFill>
                  <a:srgbClr val="000000"/>
                </a:solidFill>
                <a:effectLst/>
                <a:latin typeface="Garamond" panose="02020404030301010803" pitchFamily="18" charset="0"/>
                <a:ea typeface="Calibri" panose="020F0502020204030204" pitchFamily="34" charset="0"/>
                <a:cs typeface="Times New Roman" panose="02020603050405020304" pitchFamily="18" charset="0"/>
              </a:rPr>
              <a:t>sui generis</a:t>
            </a:r>
            <a:r>
              <a:rPr lang="sq-AL" sz="1800" b="1" dirty="0">
                <a:solidFill>
                  <a:srgbClr val="000000"/>
                </a:solidFill>
                <a:effectLst/>
                <a:latin typeface="Garamond" panose="02020404030301010803" pitchFamily="18" charset="0"/>
                <a:ea typeface="Calibri" panose="020F0502020204030204" pitchFamily="34" charset="0"/>
                <a:cs typeface="Times New Roman" panose="02020603050405020304" pitchFamily="18" charset="0"/>
              </a:rPr>
              <a:t> e Përmbaruesit gjyqësor në këtë procedure</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endParaRPr lang="en-GB" dirty="0">
              <a:latin typeface="Times New Roman" panose="02020603050405020304" pitchFamily="18" charset="0"/>
              <a:cs typeface="Times New Roman" panose="02020603050405020304" pitchFamily="18" charset="0"/>
            </a:endParaRPr>
          </a:p>
          <a:p>
            <a:pPr algn="just"/>
            <a:r>
              <a:rPr lang="en-GB" dirty="0" err="1">
                <a:latin typeface="Times New Roman" panose="02020603050405020304" pitchFamily="18" charset="0"/>
                <a:cs typeface="Times New Roman" panose="02020603050405020304" pitchFamily="18" charset="0"/>
              </a:rPr>
              <a:t>Kërkesë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ankimore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nga</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Palët</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kundër</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veprimeve</a:t>
            </a:r>
            <a:r>
              <a:rPr lang="en-GB" dirty="0">
                <a:latin typeface="Times New Roman" panose="02020603050405020304" pitchFamily="18" charset="0"/>
                <a:cs typeface="Times New Roman" panose="02020603050405020304" pitchFamily="18" charset="0"/>
              </a:rPr>
              <a:t> apo </a:t>
            </a:r>
            <a:r>
              <a:rPr lang="en-GB" dirty="0" err="1">
                <a:latin typeface="Times New Roman" panose="02020603050405020304" pitchFamily="18" charset="0"/>
                <a:cs typeface="Times New Roman" panose="02020603050405020304" pitchFamily="18" charset="0"/>
              </a:rPr>
              <a:t>mosveprimeve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Përmdbaruesit</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gjyqësor</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për</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mbrojtur</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të</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drejtat</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dhe</a:t>
            </a:r>
            <a:r>
              <a:rPr lang="en-GB" dirty="0">
                <a:latin typeface="Times New Roman" panose="02020603050405020304" pitchFamily="18" charset="0"/>
                <a:cs typeface="Times New Roman" panose="02020603050405020304" pitchFamily="18" charset="0"/>
              </a:rPr>
              <a:t> interest e tyre. </a:t>
            </a:r>
          </a:p>
          <a:p>
            <a:pPr algn="just"/>
            <a:endParaRPr lang="en-GB" dirty="0">
              <a:latin typeface="Times New Roman" panose="02020603050405020304" pitchFamily="18" charset="0"/>
              <a:cs typeface="Times New Roman" panose="02020603050405020304" pitchFamily="18" charset="0"/>
            </a:endParaRPr>
          </a:p>
          <a:p>
            <a:pPr algn="just"/>
            <a:r>
              <a:rPr lang="en-GB" dirty="0" err="1">
                <a:latin typeface="Times New Roman" panose="02020603050405020304" pitchFamily="18" charset="0"/>
                <a:cs typeface="Times New Roman" panose="02020603050405020304" pitchFamily="18" charset="0"/>
              </a:rPr>
              <a:t>Vendimi</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i</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shtrin</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efektet</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mbi</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Përmbaruesin</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Gjyqësor</a:t>
            </a:r>
            <a:r>
              <a:rPr lang="en-GB" dirty="0">
                <a:latin typeface="Times New Roman" panose="02020603050405020304" pitchFamily="18" charset="0"/>
                <a:cs typeface="Times New Roman" panose="02020603050405020304" pitchFamily="18" charset="0"/>
              </a:rPr>
              <a:t>!!!!!</a:t>
            </a:r>
          </a:p>
          <a:p>
            <a:pPr algn="just"/>
            <a:endParaRPr lang="en-GB" dirty="0">
              <a:latin typeface="Times New Roman" panose="02020603050405020304" pitchFamily="18" charset="0"/>
              <a:cs typeface="Times New Roman" panose="02020603050405020304" pitchFamily="18" charset="0"/>
            </a:endParaRPr>
          </a:p>
          <a:p>
            <a:pPr algn="just"/>
            <a:r>
              <a:rPr lang="en-GB" dirty="0" err="1">
                <a:latin typeface="Times New Roman" panose="02020603050405020304" pitchFamily="18" charset="0"/>
                <a:cs typeface="Times New Roman" panose="02020603050405020304" pitchFamily="18" charset="0"/>
              </a:rPr>
              <a:t>Përmbaruesi</a:t>
            </a:r>
            <a:r>
              <a:rPr lang="en-GB" dirty="0">
                <a:latin typeface="Times New Roman" panose="02020603050405020304" pitchFamily="18" charset="0"/>
                <a:cs typeface="Times New Roman" panose="02020603050405020304" pitchFamily="18" charset="0"/>
              </a:rPr>
              <a:t> person </a:t>
            </a:r>
            <a:r>
              <a:rPr lang="en-GB" dirty="0" err="1">
                <a:latin typeface="Times New Roman" panose="02020603050405020304" pitchFamily="18" charset="0"/>
                <a:cs typeface="Times New Roman" panose="02020603050405020304" pitchFamily="18" charset="0"/>
              </a:rPr>
              <a:t>i</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tretë</a:t>
            </a:r>
            <a:r>
              <a:rPr lang="en-GB" dirty="0">
                <a:latin typeface="Times New Roman" panose="02020603050405020304" pitchFamily="18" charset="0"/>
                <a:cs typeface="Times New Roman" panose="02020603050405020304" pitchFamily="18" charset="0"/>
              </a:rPr>
              <a:t> </a:t>
            </a:r>
            <a:r>
              <a:rPr lang="en-GB" i="1" dirty="0">
                <a:latin typeface="Times New Roman" panose="02020603050405020304" pitchFamily="18" charset="0"/>
                <a:cs typeface="Times New Roman" panose="02020603050405020304" pitchFamily="18" charset="0"/>
              </a:rPr>
              <a:t>sui generis!!!!</a:t>
            </a:r>
          </a:p>
          <a:p>
            <a:pPr algn="just"/>
            <a:endParaRPr lang="en-GB" i="1" dirty="0">
              <a:latin typeface="Times New Roman" panose="02020603050405020304" pitchFamily="18" charset="0"/>
              <a:cs typeface="Times New Roman" panose="02020603050405020304" pitchFamily="18" charset="0"/>
            </a:endParaRPr>
          </a:p>
          <a:p>
            <a:pPr algn="just"/>
            <a:r>
              <a:rPr lang="en-GB" dirty="0">
                <a:latin typeface="Times New Roman" panose="02020603050405020304" pitchFamily="18" charset="0"/>
                <a:cs typeface="Times New Roman" panose="02020603050405020304" pitchFamily="18" charset="0"/>
              </a:rPr>
              <a:t>VKCGJL 23.02.2022</a:t>
            </a:r>
          </a:p>
          <a:p>
            <a:pPr algn="just"/>
            <a:endParaRPr lang="en-GB" i="1" dirty="0">
              <a:latin typeface="Times New Roman" panose="02020603050405020304" pitchFamily="18" charset="0"/>
              <a:cs typeface="Times New Roman" panose="02020603050405020304" pitchFamily="18" charset="0"/>
            </a:endParaRPr>
          </a:p>
          <a:p>
            <a:endParaRPr lang="en-GB" dirty="0"/>
          </a:p>
        </p:txBody>
      </p:sp>
    </p:spTree>
    <p:extLst>
      <p:ext uri="{BB962C8B-B14F-4D97-AF65-F5344CB8AC3E}">
        <p14:creationId xmlns:p14="http://schemas.microsoft.com/office/powerpoint/2010/main" val="8307476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9A0D33C-8D2E-25B4-80D7-B8A1FB3DCF18}"/>
              </a:ext>
            </a:extLst>
          </p:cNvPr>
          <p:cNvSpPr>
            <a:spLocks noGrp="1"/>
          </p:cNvSpPr>
          <p:nvPr>
            <p:ph idx="1"/>
          </p:nvPr>
        </p:nvSpPr>
        <p:spPr>
          <a:xfrm>
            <a:off x="609599" y="954158"/>
            <a:ext cx="7845288" cy="5087206"/>
          </a:xfrm>
        </p:spPr>
        <p:txBody>
          <a:bodyPr/>
          <a:lstStyle/>
          <a:p>
            <a:pPr algn="just"/>
            <a:r>
              <a:rPr lang="en-US" sz="1800" dirty="0">
                <a:effectLst/>
                <a:latin typeface="Times New Roman" panose="02020603050405020304" pitchFamily="18" charset="0"/>
                <a:ea typeface="MS Mincho" panose="02020609040205080304" pitchFamily="49" charset="-128"/>
              </a:rPr>
              <a:t>F</a:t>
            </a:r>
            <a:r>
              <a:rPr lang="sq-AL" sz="1800" dirty="0">
                <a:effectLst/>
                <a:latin typeface="Times New Roman" panose="02020603050405020304" pitchFamily="18" charset="0"/>
                <a:ea typeface="MS Mincho" panose="02020609040205080304" pitchFamily="49" charset="-128"/>
              </a:rPr>
              <a:t>akti se gjykata e shkallës së parë e shqyrton ankimin ndaj veprimeve të përmbaruesit gjyqësor, në dhomë këshillimi pa praninë e palëve, nuk do të thotë se palët dhe përmbaruesi nuk do të njoftohen për ankimin e paraqitur në gjykatë dhe datën e shqyrtimit të tij. Gjykata e shkallës së parë, me të marrë ankimin për kundërshtimin e veprimeve përmbarimore, duhet të urdhërojë që ai t’i njoftohet palëve të tjera dhe përmbaruesit gjyqësor, konform n</a:t>
            </a:r>
            <a:r>
              <a:rPr lang="en-US" sz="1800" dirty="0">
                <a:effectLst/>
                <a:latin typeface="Times New Roman" panose="02020603050405020304" pitchFamily="18" charset="0"/>
                <a:ea typeface="MS Mincho" panose="02020609040205080304" pitchFamily="49" charset="-128"/>
              </a:rPr>
              <a:t>. 4</a:t>
            </a:r>
            <a:r>
              <a:rPr lang="sq-AL" sz="1800" dirty="0">
                <a:effectLst/>
                <a:latin typeface="Times New Roman" panose="02020603050405020304" pitchFamily="18" charset="0"/>
                <a:ea typeface="MS Mincho" panose="02020609040205080304" pitchFamily="49" charset="-128"/>
              </a:rPr>
              <a:t>47</a:t>
            </a:r>
            <a:r>
              <a:rPr lang="en-US" sz="1800" dirty="0">
                <a:effectLst/>
                <a:latin typeface="Times New Roman" panose="02020603050405020304" pitchFamily="18" charset="0"/>
                <a:ea typeface="MS Mincho" panose="02020609040205080304" pitchFamily="49" charset="-128"/>
              </a:rPr>
              <a:t>KPC. </a:t>
            </a:r>
          </a:p>
          <a:p>
            <a:pPr algn="just"/>
            <a:r>
              <a:rPr lang="sq-AL" sz="1800" dirty="0">
                <a:effectLst/>
                <a:latin typeface="Times New Roman" panose="02020603050405020304" pitchFamily="18" charset="0"/>
                <a:ea typeface="MS Mincho" panose="02020609040205080304" pitchFamily="49" charset="-128"/>
              </a:rPr>
              <a:t>Këta të fundit, kanë të drejtë që të kundërshtojnë me shkrim ankimin e paraqitur nga ankuesi sipas nenit 456 të </a:t>
            </a:r>
            <a:r>
              <a:rPr lang="en-US" sz="1800" dirty="0">
                <a:effectLst/>
                <a:latin typeface="Times New Roman" panose="02020603050405020304" pitchFamily="18" charset="0"/>
                <a:ea typeface="MS Mincho" panose="02020609040205080304" pitchFamily="49" charset="-128"/>
              </a:rPr>
              <a:t>KPC</a:t>
            </a:r>
            <a:r>
              <a:rPr lang="sq-AL" sz="1800" dirty="0">
                <a:effectLst/>
                <a:latin typeface="Times New Roman" panose="02020603050405020304" pitchFamily="18" charset="0"/>
                <a:ea typeface="MS Mincho" panose="02020609040205080304" pitchFamily="49" charset="-128"/>
              </a:rPr>
              <a:t>, duke depozituar në gjykatë edhe provat në të cilat i mbështesin kundërshtimet e tyre ndaj ankimit të palës kundërshtare. </a:t>
            </a:r>
            <a:endParaRPr lang="en-US" sz="1800" dirty="0">
              <a:effectLst/>
              <a:latin typeface="Times New Roman" panose="02020603050405020304" pitchFamily="18" charset="0"/>
              <a:ea typeface="MS Mincho" panose="02020609040205080304" pitchFamily="49" charset="-128"/>
            </a:endParaRPr>
          </a:p>
          <a:p>
            <a:pPr algn="just"/>
            <a:r>
              <a:rPr lang="sq-AL" sz="1800" dirty="0">
                <a:effectLst/>
                <a:latin typeface="Times New Roman" panose="02020603050405020304" pitchFamily="18" charset="0"/>
                <a:ea typeface="MS Mincho" panose="02020609040205080304" pitchFamily="49" charset="-128"/>
              </a:rPr>
              <a:t>Vetëm nëse gjykata e çmon të nevojshme, në vend të caktimit të datës dhe orës për shqyrtimin e çështjes në dhomë këshillimi, mund të caktojë një seancë përgatitore ose gjyqësore dhe të urdhërojë thirrjen e palëve dhe përmbaruesit për t’u paraqitur në këtë seancë, veçanërisht kur ngrihen çështje në lidhje me hetimin gjyqësor me ekspert të fushës së posaçme teknike, etj.</a:t>
            </a:r>
            <a:endParaRPr lang="en-GB" sz="1800" dirty="0">
              <a:effectLst/>
              <a:latin typeface="Times New Roman" panose="02020603050405020304" pitchFamily="18" charset="0"/>
              <a:ea typeface="MS Mincho" panose="02020609040205080304" pitchFamily="49" charset="-128"/>
            </a:endParaRPr>
          </a:p>
        </p:txBody>
      </p:sp>
    </p:spTree>
    <p:extLst>
      <p:ext uri="{BB962C8B-B14F-4D97-AF65-F5344CB8AC3E}">
        <p14:creationId xmlns:p14="http://schemas.microsoft.com/office/powerpoint/2010/main" val="20764567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D3F9D84-76EF-788D-2472-889F116BC5C1}"/>
              </a:ext>
            </a:extLst>
          </p:cNvPr>
          <p:cNvSpPr>
            <a:spLocks noGrp="1"/>
          </p:cNvSpPr>
          <p:nvPr>
            <p:ph idx="1"/>
          </p:nvPr>
        </p:nvSpPr>
        <p:spPr>
          <a:xfrm>
            <a:off x="609598" y="1338470"/>
            <a:ext cx="7195931" cy="4702893"/>
          </a:xfrm>
        </p:spPr>
        <p:txBody>
          <a:bodyPr/>
          <a:lstStyle/>
          <a:p>
            <a:pPr marL="0" indent="457200" algn="just">
              <a:spcBef>
                <a:spcPts val="0"/>
              </a:spcBef>
              <a:tabLst>
                <a:tab pos="323850" algn="l"/>
                <a:tab pos="647700" algn="l"/>
                <a:tab pos="971550" algn="l"/>
                <a:tab pos="1295400" algn="l"/>
                <a:tab pos="1619250" algn="l"/>
                <a:tab pos="1943100" algn="l"/>
                <a:tab pos="2266950" algn="l"/>
                <a:tab pos="2590800" algn="l"/>
                <a:tab pos="2914650" algn="l"/>
                <a:tab pos="3238500" algn="l"/>
                <a:tab pos="3562350" algn="l"/>
                <a:tab pos="3886200" algn="l"/>
                <a:tab pos="4210050" algn="l"/>
                <a:tab pos="4533900" algn="l"/>
                <a:tab pos="4857750" algn="l"/>
                <a:tab pos="5181600" algn="l"/>
                <a:tab pos="5505450" algn="l"/>
              </a:tabLst>
            </a:pPr>
            <a:r>
              <a:rPr lang="en-US" sz="1800" b="1" dirty="0">
                <a:latin typeface="Garamond" pitchFamily="18" charset="0"/>
                <a:ea typeface="MS Mincho"/>
              </a:rPr>
              <a:t>VU KBGJL</a:t>
            </a:r>
            <a:r>
              <a:rPr lang="sq-AL" sz="1800" b="1" dirty="0">
                <a:latin typeface="Garamond" pitchFamily="18" charset="0"/>
                <a:ea typeface="MS Mincho"/>
              </a:rPr>
              <a:t>nr. 13, datë 24.3.2004 </a:t>
            </a:r>
            <a:r>
              <a:rPr lang="sq-AL" sz="1800" dirty="0">
                <a:latin typeface="Garamond" pitchFamily="18" charset="0"/>
                <a:ea typeface="MS Mincho"/>
              </a:rPr>
              <a:t>shprehen se: </a:t>
            </a:r>
            <a:endParaRPr lang="en-US" sz="1800" dirty="0">
              <a:latin typeface="Garamond" pitchFamily="18" charset="0"/>
              <a:ea typeface="MS Mincho"/>
            </a:endParaRPr>
          </a:p>
          <a:p>
            <a:pPr marL="0" indent="457200" algn="just">
              <a:spcBef>
                <a:spcPts val="0"/>
              </a:spcBef>
              <a:buNone/>
              <a:tabLst>
                <a:tab pos="323850" algn="l"/>
                <a:tab pos="647700" algn="l"/>
                <a:tab pos="971550" algn="l"/>
                <a:tab pos="1295400" algn="l"/>
                <a:tab pos="1619250" algn="l"/>
                <a:tab pos="1943100" algn="l"/>
                <a:tab pos="2266950" algn="l"/>
                <a:tab pos="2590800" algn="l"/>
                <a:tab pos="2914650" algn="l"/>
                <a:tab pos="3238500" algn="l"/>
                <a:tab pos="3562350" algn="l"/>
                <a:tab pos="3886200" algn="l"/>
                <a:tab pos="4210050" algn="l"/>
                <a:tab pos="4533900" algn="l"/>
                <a:tab pos="4857750" algn="l"/>
                <a:tab pos="5181600" algn="l"/>
                <a:tab pos="5505450" algn="l"/>
              </a:tabLst>
            </a:pPr>
            <a:r>
              <a:rPr lang="sq-AL" sz="1800" dirty="0">
                <a:latin typeface="Garamond" pitchFamily="18" charset="0"/>
                <a:ea typeface="MS Mincho"/>
              </a:rPr>
              <a:t>“</a:t>
            </a:r>
            <a:r>
              <a:rPr lang="en-US" sz="1800" i="1" dirty="0">
                <a:latin typeface="Garamond" pitchFamily="18" charset="0"/>
                <a:ea typeface="MS Mincho"/>
              </a:rPr>
              <a:t>…</a:t>
            </a:r>
            <a:r>
              <a:rPr lang="sq-AL" sz="1800" i="1" dirty="0">
                <a:latin typeface="Garamond" pitchFamily="18" charset="0"/>
                <a:ea typeface="MS Mincho"/>
              </a:rPr>
              <a:t>thirrja e palëve nuk duhet kuptuar si e drejtë e pakushtëzuar për gjykatën dhe aq më pak, si e drejtë, bazueshmëria në ligj e së cilës të mund të konsiderohet e pakontrollueshme dhe e paverifikueshme në shkallët pasardhëse të gjykimit.</a:t>
            </a:r>
            <a:r>
              <a:rPr lang="en-US" sz="1800" dirty="0">
                <a:latin typeface="Garamond" pitchFamily="18" charset="0"/>
                <a:ea typeface="MS Mincho"/>
              </a:rPr>
              <a:t> </a:t>
            </a:r>
            <a:r>
              <a:rPr lang="sq-AL" sz="1800" i="1" dirty="0">
                <a:latin typeface="Garamond" pitchFamily="18" charset="0"/>
                <a:ea typeface="MS Mincho"/>
                <a:cs typeface="Times New Roman"/>
              </a:rPr>
              <a:t>Përderisa ligjvënësi ka parashikuar edhe mundësinë e thirrjes dhe pjesëmarrjes së</a:t>
            </a:r>
            <a:r>
              <a:rPr lang="en-US" sz="1800" i="1" dirty="0">
                <a:latin typeface="Garamond" pitchFamily="18" charset="0"/>
                <a:ea typeface="MS Mincho"/>
                <a:cs typeface="Times New Roman"/>
              </a:rPr>
              <a:t> </a:t>
            </a:r>
            <a:r>
              <a:rPr lang="sq-AL" sz="1800" i="1" dirty="0">
                <a:latin typeface="Garamond" pitchFamily="18" charset="0"/>
                <a:ea typeface="MS Mincho"/>
                <a:cs typeface="Times New Roman"/>
              </a:rPr>
              <a:t>palëve në këtë lloj gjykimi, Kolegjet e Bashkuara çmojnë se gjykatës i del për detyrë që</a:t>
            </a:r>
            <a:r>
              <a:rPr lang="en-US" sz="1800" i="1" dirty="0">
                <a:latin typeface="Garamond" pitchFamily="18" charset="0"/>
                <a:ea typeface="MS Mincho"/>
                <a:cs typeface="Times New Roman"/>
              </a:rPr>
              <a:t> </a:t>
            </a:r>
            <a:r>
              <a:rPr lang="sq-AL" sz="1800" i="1" dirty="0">
                <a:latin typeface="Garamond" pitchFamily="18" charset="0"/>
                <a:ea typeface="MS Mincho"/>
                <a:cs typeface="Times New Roman"/>
              </a:rPr>
              <a:t>n</a:t>
            </a:r>
            <a:r>
              <a:rPr lang="sq-AL" sz="1800" i="1" u="sng" dirty="0">
                <a:latin typeface="Garamond" pitchFamily="18" charset="0"/>
                <a:ea typeface="MS Mincho"/>
                <a:cs typeface="Times New Roman"/>
              </a:rPr>
              <a:t>ë çdo rast gjykimi të padive me objekt kundërshtimin e veprimeve të përmbaruesit</a:t>
            </a:r>
            <a:r>
              <a:rPr lang="en-US" sz="1800" i="1" u="sng" dirty="0">
                <a:latin typeface="Garamond" pitchFamily="18" charset="0"/>
                <a:ea typeface="MS Mincho"/>
                <a:cs typeface="Times New Roman"/>
              </a:rPr>
              <a:t> </a:t>
            </a:r>
            <a:r>
              <a:rPr lang="sq-AL" sz="1800" i="1" u="sng" dirty="0">
                <a:latin typeface="Garamond" pitchFamily="18" charset="0"/>
                <a:ea typeface="MS Mincho"/>
                <a:cs typeface="Times New Roman"/>
              </a:rPr>
              <a:t>gjyqësore, të mbajë parasysh edhe faktin nëse është ose jo e nevojshme, rast pas rasti,</a:t>
            </a:r>
            <a:r>
              <a:rPr lang="en-US" sz="1800" i="1" u="sng" dirty="0">
                <a:latin typeface="Garamond" pitchFamily="18" charset="0"/>
                <a:ea typeface="MS Mincho"/>
                <a:cs typeface="Times New Roman"/>
              </a:rPr>
              <a:t> t</a:t>
            </a:r>
            <a:r>
              <a:rPr lang="sq-AL" sz="1800" i="1" u="sng" dirty="0">
                <a:latin typeface="Garamond" pitchFamily="18" charset="0"/>
                <a:ea typeface="MS Mincho"/>
                <a:cs typeface="Times New Roman"/>
              </a:rPr>
              <a:t>hirrja e palëve në gjykim</a:t>
            </a:r>
            <a:r>
              <a:rPr lang="sq-AL" sz="1800" i="1" dirty="0">
                <a:latin typeface="Garamond" pitchFamily="18" charset="0"/>
                <a:ea typeface="MS Mincho"/>
                <a:cs typeface="Times New Roman"/>
              </a:rPr>
              <a:t> dhe kur ajo çmon se ekzistojnë shkaqe dhe rrethana që e</a:t>
            </a:r>
            <a:r>
              <a:rPr lang="en-US" sz="1800" i="1" dirty="0">
                <a:latin typeface="Garamond" pitchFamily="18" charset="0"/>
                <a:ea typeface="MS Mincho"/>
                <a:cs typeface="Times New Roman"/>
              </a:rPr>
              <a:t> </a:t>
            </a:r>
            <a:r>
              <a:rPr lang="sq-AL" sz="1800" i="1" dirty="0">
                <a:latin typeface="Garamond" pitchFamily="18" charset="0"/>
                <a:ea typeface="MS Mincho"/>
                <a:cs typeface="Times New Roman"/>
              </a:rPr>
              <a:t>bëjnë të nevojshme thirrjen e tyre, sikurse në rastin objekt gjykimi, urdhëron thirrjen e</a:t>
            </a:r>
            <a:r>
              <a:rPr lang="en-US" sz="1800" i="1" dirty="0">
                <a:latin typeface="Garamond" pitchFamily="18" charset="0"/>
                <a:ea typeface="MS Mincho"/>
                <a:cs typeface="Times New Roman"/>
              </a:rPr>
              <a:t> </a:t>
            </a:r>
            <a:r>
              <a:rPr lang="sq-AL" sz="1800" i="1" dirty="0">
                <a:latin typeface="Garamond" pitchFamily="18" charset="0"/>
                <a:ea typeface="MS Mincho"/>
                <a:cs typeface="Times New Roman"/>
              </a:rPr>
              <a:t>tyre.</a:t>
            </a:r>
            <a:r>
              <a:rPr lang="sq-AL" sz="1800" dirty="0">
                <a:latin typeface="Garamond" pitchFamily="18" charset="0"/>
                <a:ea typeface="MS Mincho"/>
                <a:cs typeface="Times New Roman"/>
              </a:rPr>
              <a:t>”</a:t>
            </a:r>
            <a:endParaRPr lang="en-US" sz="1800" dirty="0">
              <a:solidFill>
                <a:prstClr val="black"/>
              </a:solidFill>
              <a:latin typeface="Garamond" pitchFamily="18" charset="0"/>
              <a:ea typeface="MS Mincho"/>
            </a:endParaRPr>
          </a:p>
          <a:p>
            <a:endParaRPr lang="en-GB" dirty="0"/>
          </a:p>
        </p:txBody>
      </p:sp>
    </p:spTree>
    <p:extLst>
      <p:ext uri="{BB962C8B-B14F-4D97-AF65-F5344CB8AC3E}">
        <p14:creationId xmlns:p14="http://schemas.microsoft.com/office/powerpoint/2010/main" val="27001387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6AAF3A-9903-FC18-39EA-26126A958445}"/>
              </a:ext>
            </a:extLst>
          </p:cNvPr>
          <p:cNvSpPr>
            <a:spLocks noGrp="1"/>
          </p:cNvSpPr>
          <p:nvPr>
            <p:ph idx="1"/>
          </p:nvPr>
        </p:nvSpPr>
        <p:spPr>
          <a:xfrm>
            <a:off x="609598" y="848140"/>
            <a:ext cx="7606749" cy="5193224"/>
          </a:xfrm>
        </p:spPr>
        <p:txBody>
          <a:bodyPr>
            <a:normAutofit lnSpcReduction="10000"/>
          </a:bodyPr>
          <a:lstStyle/>
          <a:p>
            <a:pPr algn="just"/>
            <a:r>
              <a:rPr lang="en-US" dirty="0">
                <a:latin typeface="Times New Roman" panose="02020603050405020304" pitchFamily="18" charset="0"/>
                <a:ea typeface="MS Mincho" panose="02020609040205080304" pitchFamily="49" charset="-128"/>
              </a:rPr>
              <a:t>P</a:t>
            </a:r>
            <a:r>
              <a:rPr lang="sq-AL" sz="1800" dirty="0">
                <a:effectLst/>
                <a:latin typeface="Times New Roman" panose="02020603050405020304" pitchFamily="18" charset="0"/>
                <a:ea typeface="MS Mincho" panose="02020609040205080304" pitchFamily="49" charset="-128"/>
              </a:rPr>
              <a:t>rocedura e gjykimit të kërkesave ankimore për kundërshtimin e veprimeve përmbarimore pranë gjykatës së shkallës së parë, në vija të përgjithshme ndjek këtë rrugë procedural</a:t>
            </a:r>
            <a:r>
              <a:rPr lang="en-US" sz="1800" dirty="0">
                <a:effectLst/>
                <a:latin typeface="Times New Roman" panose="02020603050405020304" pitchFamily="18" charset="0"/>
                <a:ea typeface="MS Mincho" panose="02020609040205080304" pitchFamily="49" charset="-128"/>
              </a:rPr>
              <a:t>:</a:t>
            </a:r>
          </a:p>
          <a:p>
            <a:pPr marL="0" indent="0" algn="just">
              <a:buNone/>
            </a:pPr>
            <a:endParaRPr lang="en-US" sz="1800" dirty="0">
              <a:effectLst/>
              <a:latin typeface="Times New Roman" panose="02020603050405020304" pitchFamily="18" charset="0"/>
              <a:ea typeface="MS Mincho" panose="02020609040205080304" pitchFamily="49" charset="-128"/>
            </a:endParaRPr>
          </a:p>
          <a:p>
            <a:pPr marR="0" algn="just">
              <a:spcBef>
                <a:spcPts val="0"/>
              </a:spcBef>
              <a:spcAft>
                <a:spcPts val="0"/>
              </a:spcAft>
              <a:buFont typeface="+mj-lt"/>
              <a:buAutoNum type="arabicPeriod"/>
            </a:pPr>
            <a:r>
              <a:rPr lang="sq-AL" sz="1800" dirty="0">
                <a:effectLst/>
                <a:latin typeface="Times New Roman" panose="02020603050405020304" pitchFamily="18" charset="0"/>
                <a:ea typeface="MS Mincho" panose="02020609040205080304" pitchFamily="49" charset="-128"/>
              </a:rPr>
              <a:t>Ankuesi </a:t>
            </a:r>
            <a:r>
              <a:rPr lang="sq-AL" sz="1800" i="1" dirty="0">
                <a:effectLst/>
                <a:latin typeface="Times New Roman" panose="02020603050405020304" pitchFamily="18" charset="0"/>
                <a:ea typeface="MS Mincho" panose="02020609040205080304" pitchFamily="49" charset="-128"/>
              </a:rPr>
              <a:t>(debitori ose kreditori që është palë e titullit ekzekutiv që po kundërshtohet)</a:t>
            </a:r>
            <a:r>
              <a:rPr lang="sq-AL" sz="1800" dirty="0">
                <a:effectLst/>
                <a:latin typeface="Times New Roman" panose="02020603050405020304" pitchFamily="18" charset="0"/>
                <a:ea typeface="MS Mincho" panose="02020609040205080304" pitchFamily="49" charset="-128"/>
              </a:rPr>
              <a:t> paraqet </a:t>
            </a:r>
            <a:r>
              <a:rPr lang="en-US" sz="1800" dirty="0" err="1">
                <a:effectLst/>
                <a:latin typeface="Times New Roman" panose="02020603050405020304" pitchFamily="18" charset="0"/>
                <a:ea typeface="MS Mincho" panose="02020609040205080304" pitchFamily="49" charset="-128"/>
              </a:rPr>
              <a:t>kërkesë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ankimore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ankim</a:t>
            </a:r>
            <a:r>
              <a:rPr lang="en-US" sz="1800" dirty="0">
                <a:effectLst/>
                <a:latin typeface="Times New Roman" panose="02020603050405020304" pitchFamily="18" charset="0"/>
                <a:ea typeface="MS Mincho" panose="02020609040205080304" pitchFamily="49" charset="-128"/>
              </a:rPr>
              <a:t>)</a:t>
            </a:r>
            <a:r>
              <a:rPr lang="sq-AL" sz="1800" dirty="0">
                <a:effectLst/>
                <a:latin typeface="Times New Roman" panose="02020603050405020304" pitchFamily="18" charset="0"/>
                <a:ea typeface="MS Mincho" panose="02020609040205080304" pitchFamily="49" charset="-128"/>
              </a:rPr>
              <a:t> me shkrim në gjykatën kompetente sipas nenit 610 e 50 </a:t>
            </a:r>
            <a:r>
              <a:rPr lang="en-US" sz="1800" dirty="0">
                <a:effectLst/>
                <a:latin typeface="Times New Roman" panose="02020603050405020304" pitchFamily="18" charset="0"/>
                <a:ea typeface="MS Mincho" panose="02020609040205080304" pitchFamily="49" charset="-128"/>
              </a:rPr>
              <a:t>LPC</a:t>
            </a:r>
            <a:r>
              <a:rPr lang="sq-AL" sz="1800" dirty="0">
                <a:effectLst/>
                <a:latin typeface="Times New Roman" panose="02020603050405020304" pitchFamily="18" charset="0"/>
                <a:ea typeface="MS Mincho" panose="02020609040205080304" pitchFamily="49" charset="-128"/>
              </a:rPr>
              <a:t> kundër veprimeve apo mosveprimeve të përmbaruesit gjyqësor.</a:t>
            </a:r>
            <a:endParaRPr lang="en-GB" sz="1800" dirty="0">
              <a:effectLst/>
              <a:latin typeface="Times New Roman" panose="02020603050405020304" pitchFamily="18" charset="0"/>
              <a:ea typeface="MS Mincho" panose="02020609040205080304" pitchFamily="49" charset="-128"/>
            </a:endParaRPr>
          </a:p>
          <a:p>
            <a:pPr marR="0" algn="just">
              <a:spcBef>
                <a:spcPts val="0"/>
              </a:spcBef>
              <a:spcAft>
                <a:spcPts val="0"/>
              </a:spcAft>
              <a:buFont typeface="+mj-lt"/>
              <a:buAutoNum type="arabicPeriod"/>
            </a:pPr>
            <a:endParaRPr lang="en-US" sz="1800" dirty="0">
              <a:effectLst/>
              <a:latin typeface="Times New Roman" panose="02020603050405020304" pitchFamily="18" charset="0"/>
              <a:ea typeface="MS Mincho" panose="02020609040205080304" pitchFamily="49" charset="-128"/>
            </a:endParaRPr>
          </a:p>
          <a:p>
            <a:pPr marR="0" algn="just">
              <a:spcBef>
                <a:spcPts val="0"/>
              </a:spcBef>
              <a:spcAft>
                <a:spcPts val="0"/>
              </a:spcAft>
              <a:buFont typeface="+mj-lt"/>
              <a:buAutoNum type="arabicPeriod"/>
            </a:pPr>
            <a:r>
              <a:rPr lang="sq-AL" sz="1800" dirty="0">
                <a:effectLst/>
                <a:latin typeface="Times New Roman" panose="02020603050405020304" pitchFamily="18" charset="0"/>
                <a:ea typeface="MS Mincho" panose="02020609040205080304" pitchFamily="49" charset="-128"/>
              </a:rPr>
              <a:t>Gjykata e shkallës së </a:t>
            </a:r>
            <a:r>
              <a:rPr lang="en-US" sz="1800" dirty="0">
                <a:effectLst/>
                <a:latin typeface="Times New Roman" panose="02020603050405020304" pitchFamily="18" charset="0"/>
                <a:ea typeface="MS Mincho" panose="02020609040205080304" pitchFamily="49" charset="-128"/>
              </a:rPr>
              <a:t>I</a:t>
            </a:r>
            <a:r>
              <a:rPr lang="sq-AL" sz="1800" dirty="0">
                <a:effectLst/>
                <a:latin typeface="Times New Roman" panose="02020603050405020304" pitchFamily="18" charset="0"/>
                <a:ea typeface="MS Mincho" panose="02020609040205080304" pitchFamily="49" charset="-128"/>
              </a:rPr>
              <a:t> urdhëron që kërkesa ankimore t’i njoftohet palëve të tjera dhe përmbaruesit sipas nenit 447 </a:t>
            </a:r>
            <a:r>
              <a:rPr lang="en-US" sz="1800" dirty="0">
                <a:effectLst/>
                <a:latin typeface="Times New Roman" panose="02020603050405020304" pitchFamily="18" charset="0"/>
                <a:ea typeface="MS Mincho" panose="02020609040205080304" pitchFamily="49" charset="-128"/>
              </a:rPr>
              <a:t>KPC </a:t>
            </a:r>
            <a:r>
              <a:rPr lang="sq-AL" sz="1800" dirty="0">
                <a:effectLst/>
                <a:latin typeface="Times New Roman" panose="02020603050405020304" pitchFamily="18" charset="0"/>
                <a:ea typeface="MS Mincho" panose="02020609040205080304" pitchFamily="49" charset="-128"/>
              </a:rPr>
              <a:t>(</a:t>
            </a:r>
            <a:r>
              <a:rPr lang="sq-AL" sz="1800" i="1" dirty="0">
                <a:effectLst/>
                <a:latin typeface="Times New Roman" panose="02020603050405020304" pitchFamily="18" charset="0"/>
                <a:ea typeface="MS Mincho" panose="02020609040205080304" pitchFamily="49" charset="-128"/>
              </a:rPr>
              <a:t>nëse nuk ka të meta</a:t>
            </a:r>
            <a:r>
              <a:rPr lang="sq-AL" sz="1800" dirty="0">
                <a:effectLst/>
                <a:latin typeface="Times New Roman" panose="02020603050405020304" pitchFamily="18" charset="0"/>
                <a:ea typeface="MS Mincho" panose="02020609040205080304" pitchFamily="49" charset="-128"/>
              </a:rPr>
              <a:t>).</a:t>
            </a:r>
            <a:endParaRPr lang="en-US" sz="1800" dirty="0">
              <a:effectLst/>
              <a:latin typeface="Times New Roman" panose="02020603050405020304" pitchFamily="18" charset="0"/>
              <a:ea typeface="MS Mincho" panose="02020609040205080304" pitchFamily="49" charset="-128"/>
            </a:endParaRPr>
          </a:p>
          <a:p>
            <a:pPr marR="0" algn="just">
              <a:spcBef>
                <a:spcPts val="0"/>
              </a:spcBef>
              <a:spcAft>
                <a:spcPts val="0"/>
              </a:spcAft>
              <a:buFont typeface="+mj-lt"/>
              <a:buAutoNum type="arabicPeriod"/>
            </a:pPr>
            <a:endParaRPr lang="en-GB" sz="1800" dirty="0">
              <a:effectLst/>
              <a:latin typeface="Times New Roman" panose="02020603050405020304" pitchFamily="18" charset="0"/>
              <a:ea typeface="MS Mincho" panose="02020609040205080304" pitchFamily="49" charset="-128"/>
            </a:endParaRPr>
          </a:p>
          <a:p>
            <a:pPr marR="0" algn="just">
              <a:spcBef>
                <a:spcPts val="0"/>
              </a:spcBef>
              <a:spcAft>
                <a:spcPts val="0"/>
              </a:spcAft>
              <a:buFont typeface="+mj-lt"/>
              <a:buAutoNum type="arabicPeriod"/>
            </a:pPr>
            <a:r>
              <a:rPr lang="sq-AL" sz="1800" dirty="0">
                <a:effectLst/>
                <a:latin typeface="Times New Roman" panose="02020603050405020304" pitchFamily="18" charset="0"/>
                <a:ea typeface="MS Mincho" panose="02020609040205080304" pitchFamily="49" charset="-128"/>
              </a:rPr>
              <a:t>Gjykata në dhomë këshillimi e studion kërkesën ankimore dhe sheh nëse ajo përmban shkaqe papranueshmërie nga ato që parashikon neni 450</a:t>
            </a:r>
            <a:r>
              <a:rPr lang="en-US" sz="1800" dirty="0">
                <a:effectLst/>
                <a:latin typeface="Times New Roman" panose="02020603050405020304" pitchFamily="18" charset="0"/>
                <a:ea typeface="MS Mincho" panose="02020609040205080304" pitchFamily="49" charset="-128"/>
              </a:rPr>
              <a:t>KPC</a:t>
            </a:r>
            <a:r>
              <a:rPr lang="sq-AL" sz="1800" i="1" dirty="0">
                <a:effectLst/>
                <a:latin typeface="Times New Roman" panose="02020603050405020304" pitchFamily="18" charset="0"/>
                <a:ea typeface="MS Mincho" panose="02020609040205080304" pitchFamily="49" charset="-128"/>
              </a:rPr>
              <a:t> [a) a është paraqitur brenda afatit 5 ditor, b) a lejohet ankim kundër veprimit ose mosveprimit përmbarimor që kundërshtohet, c) ankimi a është paraqitur nga një person që legjitimohet (që është palë e titullit ekzekutiv), ç) a ka hequr dorë nga ankimi kërkuesi?</a:t>
            </a:r>
            <a:r>
              <a:rPr lang="sq-AL" sz="1800" dirty="0">
                <a:effectLst/>
                <a:latin typeface="Times New Roman" panose="02020603050405020304" pitchFamily="18" charset="0"/>
                <a:ea typeface="MS Mincho" panose="02020609040205080304" pitchFamily="49" charset="-128"/>
              </a:rPr>
              <a:t>]. Nëse ka të tilla, ajo vendos mospranimin e ankimit.</a:t>
            </a:r>
            <a:endParaRPr lang="en-GB" sz="1800" dirty="0">
              <a:effectLst/>
              <a:latin typeface="Times New Roman" panose="02020603050405020304" pitchFamily="18" charset="0"/>
              <a:ea typeface="MS Mincho" panose="02020609040205080304" pitchFamily="49" charset="-128"/>
            </a:endParaRPr>
          </a:p>
          <a:p>
            <a:pPr algn="just"/>
            <a:endParaRPr lang="en-GB" dirty="0"/>
          </a:p>
        </p:txBody>
      </p:sp>
    </p:spTree>
    <p:extLst>
      <p:ext uri="{BB962C8B-B14F-4D97-AF65-F5344CB8AC3E}">
        <p14:creationId xmlns:p14="http://schemas.microsoft.com/office/powerpoint/2010/main" val="2534235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BE3A1A6-8736-21FA-E58C-FF6EEC59DD14}"/>
              </a:ext>
            </a:extLst>
          </p:cNvPr>
          <p:cNvSpPr>
            <a:spLocks noGrp="1"/>
          </p:cNvSpPr>
          <p:nvPr>
            <p:ph idx="1"/>
          </p:nvPr>
        </p:nvSpPr>
        <p:spPr>
          <a:xfrm>
            <a:off x="609598" y="980662"/>
            <a:ext cx="7739271" cy="5060702"/>
          </a:xfrm>
        </p:spPr>
        <p:txBody>
          <a:bodyPr/>
          <a:lstStyle/>
          <a:p>
            <a:pPr algn="just">
              <a:buFont typeface="+mj-lt"/>
              <a:buAutoNum type="arabicPeriod" startAt="4"/>
            </a:pPr>
            <a:r>
              <a:rPr lang="sq-AL" sz="1800" dirty="0">
                <a:effectLst/>
                <a:latin typeface="Times New Roman" panose="02020603050405020304" pitchFamily="18" charset="0"/>
                <a:ea typeface="MS Mincho" panose="02020609040205080304" pitchFamily="49" charset="-128"/>
              </a:rPr>
              <a:t>Nëse ankimi (a) nuk është i nënshkruar, (b) nuk ka në përmbajtjen e tij të identifikuar palën kreditore dhe debitore, si dhe përmbaruesin, (c) nuk përcakton veprimin ose mosveprimin përmbarimor që kundërshtohet, si dhe (ç) shkaqet konkrete për të cilat bëhet ankimi, duke sqaruar edhe rrethanat e plota të çështjes, (d) nuk ka të përcaktuar se çfarë kërkohet konkretisht nga gjykata me anë të ankimit, apo (dh) nuk ka të bashkëlidhur kopje të ankimit për t’iu njoftuar palëve të tjera si dhe kopje të dokumenteve që kërkuesi do t’i bashkëlidhë ankimit për të provuar faktet që pretendon, (e) apo nuk ka bashkëlidhur prokurën kur ankimi paraqitet nga avokati ose përfaqësuesi i palës, atëherë gjykata e shkallës së parë konform neneve 450(1)(b), 453, 454 dhe 455, </a:t>
            </a:r>
            <a:r>
              <a:rPr lang="sq-AL" sz="1800" b="1" dirty="0">
                <a:effectLst/>
                <a:latin typeface="Times New Roman" panose="02020603050405020304" pitchFamily="18" charset="0"/>
                <a:ea typeface="MS Mincho" panose="02020609040205080304" pitchFamily="49" charset="-128"/>
              </a:rPr>
              <a:t>duhet të konstatojë ankimin me të meta dhe t’i lërë afat 5 ditë ankuesit që të ndreqë të metat e konstatuara. Nëse të metat nuk ndreqen në afat, ankimi duhet të kthehet, çka do të thotë të vendoset mospranimi i ankimit.</a:t>
            </a:r>
            <a:endParaRPr lang="en-GB" sz="1800" b="1" dirty="0">
              <a:effectLst/>
              <a:latin typeface="Times New Roman" panose="02020603050405020304" pitchFamily="18" charset="0"/>
              <a:ea typeface="MS Mincho" panose="02020609040205080304" pitchFamily="49" charset="-128"/>
            </a:endParaRPr>
          </a:p>
          <a:p>
            <a:endParaRPr lang="en-GB" dirty="0"/>
          </a:p>
        </p:txBody>
      </p:sp>
    </p:spTree>
    <p:extLst>
      <p:ext uri="{BB962C8B-B14F-4D97-AF65-F5344CB8AC3E}">
        <p14:creationId xmlns:p14="http://schemas.microsoft.com/office/powerpoint/2010/main" val="37839152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5E079C7-9ADE-0E2B-0327-162764BDA878}"/>
              </a:ext>
            </a:extLst>
          </p:cNvPr>
          <p:cNvSpPr>
            <a:spLocks noGrp="1"/>
          </p:cNvSpPr>
          <p:nvPr>
            <p:ph idx="1"/>
          </p:nvPr>
        </p:nvSpPr>
        <p:spPr>
          <a:xfrm>
            <a:off x="609599" y="967410"/>
            <a:ext cx="7540488" cy="5073954"/>
          </a:xfrm>
        </p:spPr>
        <p:txBody>
          <a:bodyPr>
            <a:normAutofit/>
          </a:bodyPr>
          <a:lstStyle/>
          <a:p>
            <a:pPr marR="0" algn="just">
              <a:spcBef>
                <a:spcPts val="0"/>
              </a:spcBef>
              <a:spcAft>
                <a:spcPts val="0"/>
              </a:spcAft>
              <a:buFont typeface="+mj-lt"/>
              <a:buAutoNum type="arabicPeriod" startAt="5"/>
            </a:pPr>
            <a:r>
              <a:rPr lang="sq-AL" sz="1800" dirty="0">
                <a:effectLst/>
                <a:latin typeface="Times New Roman" panose="02020603050405020304" pitchFamily="18" charset="0"/>
                <a:ea typeface="MS Mincho" panose="02020609040205080304" pitchFamily="49" charset="-128"/>
              </a:rPr>
              <a:t>Përmbaruesi ose palët e tjera të ekzekutimit të detyrueshëm, brenda 5 ditëve nga marrja dijeni për ankimin kundërshtues të veprimeve përmbarimore, mund të paraqesin në gjykatën e shkallës së parë kundërankim me shkrim dhe provat që ata kërkojnë të merren nga gjykata. Kundërankimi dhe dokumentet shkresore i njoftohet palëve të tjera. </a:t>
            </a:r>
            <a:endParaRPr lang="en-GB" dirty="0">
              <a:latin typeface="Times New Roman" panose="02020603050405020304" pitchFamily="18" charset="0"/>
              <a:ea typeface="MS Mincho" panose="02020609040205080304" pitchFamily="49" charset="-128"/>
            </a:endParaRPr>
          </a:p>
          <a:p>
            <a:pPr marR="0" algn="just">
              <a:spcBef>
                <a:spcPts val="0"/>
              </a:spcBef>
              <a:spcAft>
                <a:spcPts val="0"/>
              </a:spcAft>
              <a:buFont typeface="+mj-lt"/>
              <a:buAutoNum type="arabicPeriod" startAt="5"/>
            </a:pPr>
            <a:endParaRPr lang="en-GB" sz="1800" dirty="0">
              <a:effectLst/>
              <a:latin typeface="Times New Roman" panose="02020603050405020304" pitchFamily="18" charset="0"/>
              <a:ea typeface="MS Mincho" panose="02020609040205080304" pitchFamily="49" charset="-128"/>
            </a:endParaRPr>
          </a:p>
          <a:p>
            <a:pPr marR="0" algn="just">
              <a:spcBef>
                <a:spcPts val="0"/>
              </a:spcBef>
              <a:spcAft>
                <a:spcPts val="0"/>
              </a:spcAft>
              <a:buFont typeface="+mj-lt"/>
              <a:buAutoNum type="arabicPeriod" startAt="5"/>
            </a:pPr>
            <a:r>
              <a:rPr lang="sq-AL" sz="1800" dirty="0">
                <a:effectLst/>
                <a:latin typeface="Times New Roman" panose="02020603050405020304" pitchFamily="18" charset="0"/>
                <a:ea typeface="MS Mincho" panose="02020609040205080304" pitchFamily="49" charset="-128"/>
              </a:rPr>
              <a:t>Gjykata cakton datën e shqyrtimit në dhomë këshillimi të ankimit për kundërshtimin e veprimeve përmbarimore, duke njoftuar palët për këtë, ose urdhëron thirrjen e palëve në një seancë përgatitore ose gjyqësore, kur çmon se është e nevojshme t’i dëgjojë për çështje të ndryshme që lidhen me ankimin e paraqitur.</a:t>
            </a:r>
            <a:endParaRPr lang="en-GB" dirty="0">
              <a:latin typeface="Times New Roman" panose="02020603050405020304" pitchFamily="18" charset="0"/>
              <a:ea typeface="MS Mincho" panose="02020609040205080304" pitchFamily="49" charset="-128"/>
            </a:endParaRPr>
          </a:p>
          <a:p>
            <a:pPr marR="0" algn="just">
              <a:spcBef>
                <a:spcPts val="0"/>
              </a:spcBef>
              <a:spcAft>
                <a:spcPts val="0"/>
              </a:spcAft>
              <a:buFont typeface="+mj-lt"/>
              <a:buAutoNum type="arabicPeriod" startAt="5"/>
            </a:pPr>
            <a:endParaRPr lang="en-GB" sz="1800" dirty="0">
              <a:effectLst/>
              <a:latin typeface="Times New Roman" panose="02020603050405020304" pitchFamily="18" charset="0"/>
              <a:ea typeface="MS Mincho" panose="02020609040205080304" pitchFamily="49" charset="-128"/>
            </a:endParaRPr>
          </a:p>
          <a:p>
            <a:pPr marR="0" algn="just">
              <a:spcBef>
                <a:spcPts val="0"/>
              </a:spcBef>
              <a:spcAft>
                <a:spcPts val="0"/>
              </a:spcAft>
              <a:buFont typeface="+mj-lt"/>
              <a:buAutoNum type="arabicPeriod" startAt="5"/>
            </a:pPr>
            <a:r>
              <a:rPr lang="sq-AL" sz="1800" dirty="0">
                <a:effectLst/>
                <a:latin typeface="Times New Roman" panose="02020603050405020304" pitchFamily="18" charset="0"/>
                <a:ea typeface="MS Mincho" panose="02020609040205080304" pitchFamily="49" charset="-128"/>
              </a:rPr>
              <a:t>Pas realizimit të sa më sipër, gjykata merre vendim për pranimin ose rrëzimin e ankimit, sipas asaj që kërkohet nga ankuesi në kërkesën ankimore për kundërshtimin e veprimeve përmbarimore.</a:t>
            </a:r>
            <a:endParaRPr lang="en-GB" sz="1800" dirty="0">
              <a:effectLst/>
              <a:latin typeface="Times New Roman" panose="02020603050405020304" pitchFamily="18" charset="0"/>
              <a:ea typeface="MS Mincho" panose="02020609040205080304" pitchFamily="49" charset="-128"/>
            </a:endParaRPr>
          </a:p>
          <a:p>
            <a:endParaRPr lang="en-GB" dirty="0"/>
          </a:p>
        </p:txBody>
      </p:sp>
    </p:spTree>
    <p:extLst>
      <p:ext uri="{BB962C8B-B14F-4D97-AF65-F5344CB8AC3E}">
        <p14:creationId xmlns:p14="http://schemas.microsoft.com/office/powerpoint/2010/main" val="13916650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B20042-0F97-9EED-E13F-3C249D176381}"/>
              </a:ext>
            </a:extLst>
          </p:cNvPr>
          <p:cNvSpPr>
            <a:spLocks noGrp="1"/>
          </p:cNvSpPr>
          <p:nvPr>
            <p:ph idx="1"/>
          </p:nvPr>
        </p:nvSpPr>
        <p:spPr>
          <a:xfrm>
            <a:off x="609599" y="1046922"/>
            <a:ext cx="7421218" cy="4994441"/>
          </a:xfrm>
        </p:spPr>
        <p:txBody>
          <a:bodyPr>
            <a:normAutofit/>
          </a:bodyPr>
          <a:lstStyle/>
          <a:p>
            <a:pPr marL="0" indent="0" algn="ctr">
              <a:spcBef>
                <a:spcPts val="0"/>
              </a:spcBef>
              <a:buNone/>
              <a:tabLst>
                <a:tab pos="323850" algn="l"/>
                <a:tab pos="647700" algn="l"/>
                <a:tab pos="971550" algn="l"/>
                <a:tab pos="1295400" algn="l"/>
                <a:tab pos="1619250" algn="l"/>
                <a:tab pos="1943100" algn="l"/>
                <a:tab pos="2266950" algn="l"/>
                <a:tab pos="2590800" algn="l"/>
                <a:tab pos="2914650" algn="l"/>
                <a:tab pos="3238500" algn="l"/>
                <a:tab pos="3562350" algn="l"/>
                <a:tab pos="3886200" algn="l"/>
                <a:tab pos="4210050" algn="l"/>
                <a:tab pos="4533900" algn="l"/>
                <a:tab pos="4857750" algn="l"/>
                <a:tab pos="5181600" algn="l"/>
                <a:tab pos="5505450" algn="l"/>
              </a:tabLst>
            </a:pPr>
            <a:r>
              <a:rPr lang="en-US" sz="1800" dirty="0">
                <a:solidFill>
                  <a:prstClr val="black"/>
                </a:solidFill>
                <a:latin typeface="Times New Roman" panose="02020603050405020304" pitchFamily="18" charset="0"/>
                <a:ea typeface="MS Mincho"/>
                <a:cs typeface="Times New Roman" panose="02020603050405020304" pitchFamily="18" charset="0"/>
              </a:rPr>
              <a:t>4.</a:t>
            </a:r>
            <a:r>
              <a:rPr lang="en-US" sz="1800" b="1" dirty="0">
                <a:solidFill>
                  <a:prstClr val="black"/>
                </a:solidFill>
                <a:latin typeface="Times New Roman" panose="02020603050405020304" pitchFamily="18" charset="0"/>
                <a:ea typeface="MS Mincho"/>
                <a:cs typeface="Times New Roman" panose="02020603050405020304" pitchFamily="18" charset="0"/>
              </a:rPr>
              <a:t> </a:t>
            </a:r>
            <a:r>
              <a:rPr lang="sq-AL" sz="1800" b="1" dirty="0">
                <a:effectLst/>
                <a:latin typeface="Garamond" panose="02020404030301010803" pitchFamily="18" charset="0"/>
                <a:ea typeface="Calibri" panose="020F0502020204030204" pitchFamily="34" charset="0"/>
                <a:cs typeface="Times New Roman" panose="02020603050405020304" pitchFamily="18" charset="0"/>
              </a:rPr>
              <a:t>Analizë e Vendimit Njëhsues Nr. 392 datë 26.10.2022 – afati i ankimit</a:t>
            </a:r>
            <a:endParaRPr lang="en-US" sz="1800" b="1" dirty="0">
              <a:effectLst/>
              <a:latin typeface="Garamond" panose="02020404030301010803" pitchFamily="18" charset="0"/>
              <a:ea typeface="Calibri" panose="020F0502020204030204" pitchFamily="34" charset="0"/>
              <a:cs typeface="Times New Roman" panose="02020603050405020304" pitchFamily="18" charset="0"/>
            </a:endParaRPr>
          </a:p>
          <a:p>
            <a:pPr marL="0" indent="0" algn="ctr">
              <a:spcBef>
                <a:spcPts val="0"/>
              </a:spcBef>
              <a:buNone/>
              <a:tabLst>
                <a:tab pos="323850" algn="l"/>
                <a:tab pos="647700" algn="l"/>
                <a:tab pos="971550" algn="l"/>
                <a:tab pos="1295400" algn="l"/>
                <a:tab pos="1619250" algn="l"/>
                <a:tab pos="1943100" algn="l"/>
                <a:tab pos="2266950" algn="l"/>
                <a:tab pos="2590800" algn="l"/>
                <a:tab pos="2914650" algn="l"/>
                <a:tab pos="3238500" algn="l"/>
                <a:tab pos="3562350" algn="l"/>
                <a:tab pos="3886200" algn="l"/>
                <a:tab pos="4210050" algn="l"/>
                <a:tab pos="4533900" algn="l"/>
                <a:tab pos="4857750" algn="l"/>
                <a:tab pos="5181600" algn="l"/>
                <a:tab pos="5505450" algn="l"/>
              </a:tabLst>
            </a:pPr>
            <a:endParaRPr lang="en-US" b="1" dirty="0">
              <a:solidFill>
                <a:prstClr val="black"/>
              </a:solidFill>
              <a:latin typeface="Garamond" panose="02020404030301010803" pitchFamily="18" charset="0"/>
              <a:ea typeface="MS Mincho"/>
              <a:cs typeface="Times New Roman" panose="02020603050405020304" pitchFamily="18" charset="0"/>
            </a:endParaRPr>
          </a:p>
          <a:p>
            <a:pPr marL="0" indent="0" algn="ctr">
              <a:spcBef>
                <a:spcPts val="0"/>
              </a:spcBef>
              <a:buNone/>
              <a:tabLst>
                <a:tab pos="323850" algn="l"/>
                <a:tab pos="647700" algn="l"/>
                <a:tab pos="971550" algn="l"/>
                <a:tab pos="1295400" algn="l"/>
                <a:tab pos="1619250" algn="l"/>
                <a:tab pos="1943100" algn="l"/>
                <a:tab pos="2266950" algn="l"/>
                <a:tab pos="2590800" algn="l"/>
                <a:tab pos="2914650" algn="l"/>
                <a:tab pos="3238500" algn="l"/>
                <a:tab pos="3562350" algn="l"/>
                <a:tab pos="3886200" algn="l"/>
                <a:tab pos="4210050" algn="l"/>
                <a:tab pos="4533900" algn="l"/>
                <a:tab pos="4857750" algn="l"/>
                <a:tab pos="5181600" algn="l"/>
                <a:tab pos="5505450" algn="l"/>
              </a:tabLst>
            </a:pPr>
            <a:endParaRPr lang="en-US" sz="1800" b="1" dirty="0">
              <a:solidFill>
                <a:prstClr val="black"/>
              </a:solidFill>
              <a:latin typeface="Garamond" panose="02020404030301010803" pitchFamily="18" charset="0"/>
              <a:ea typeface="MS Mincho"/>
              <a:cs typeface="Times New Roman" panose="02020603050405020304" pitchFamily="18" charset="0"/>
            </a:endParaRPr>
          </a:p>
          <a:p>
            <a:pPr marR="0" algn="just">
              <a:lnSpc>
                <a:spcPct val="107000"/>
              </a:lnSpc>
              <a:spcBef>
                <a:spcPts val="0"/>
              </a:spcBef>
              <a:spcAft>
                <a:spcPts val="0"/>
              </a:spcAft>
              <a:buFont typeface="+mj-lt"/>
              <a:buAutoNum type="arabicPeriod"/>
            </a:pPr>
            <a:r>
              <a:rPr lang="sq-AL" sz="1800" b="1" i="1" dirty="0">
                <a:effectLst/>
                <a:latin typeface="Times New Roman" panose="02020603050405020304" pitchFamily="18" charset="0"/>
                <a:ea typeface="Calibri" panose="020F0502020204030204" pitchFamily="34" charset="0"/>
                <a:cs typeface="Times New Roman" panose="02020603050405020304" pitchFamily="18" charset="0"/>
              </a:rPr>
              <a:t>Sa është afati i ankimit ndaj vendimit të gjykatës së shkallës së parë që ka disponuar mbi ankimin kundër veprimeve të përmbaruesit gjyqësor sipas nenit 610 të KPC?</a:t>
            </a:r>
            <a:endParaRPr lang="en-US" b="1" i="1" dirty="0">
              <a:latin typeface="Times New Roman" panose="02020603050405020304" pitchFamily="18" charset="0"/>
              <a:ea typeface="Calibri" panose="020F0502020204030204" pitchFamily="34" charset="0"/>
              <a:cs typeface="Times New Roman" panose="02020603050405020304" pitchFamily="18" charset="0"/>
            </a:endParaRPr>
          </a:p>
          <a:p>
            <a:pPr marR="0" algn="just">
              <a:lnSpc>
                <a:spcPct val="107000"/>
              </a:lnSpc>
              <a:spcBef>
                <a:spcPts val="0"/>
              </a:spcBef>
              <a:spcAft>
                <a:spcPts val="0"/>
              </a:spcAft>
              <a:buFont typeface="+mj-lt"/>
              <a:buAutoNum type="arabicPeriod"/>
            </a:pPr>
            <a:endParaRPr lang="en-US" sz="1800" b="1" i="1" dirty="0">
              <a:effectLst/>
              <a:latin typeface="Times New Roman" panose="02020603050405020304" pitchFamily="18" charset="0"/>
              <a:ea typeface="Calibri" panose="020F0502020204030204" pitchFamily="34" charset="0"/>
              <a:cs typeface="Times New Roman" panose="02020603050405020304" pitchFamily="18" charset="0"/>
            </a:endParaRPr>
          </a:p>
          <a:p>
            <a:pPr marR="0" algn="just">
              <a:lnSpc>
                <a:spcPct val="107000"/>
              </a:lnSpc>
              <a:spcBef>
                <a:spcPts val="0"/>
              </a:spcBef>
              <a:spcAft>
                <a:spcPts val="0"/>
              </a:spcAft>
              <a:buFont typeface="+mj-lt"/>
              <a:buAutoNum type="arabicPeriod"/>
            </a:pPr>
            <a:r>
              <a:rPr lang="sq-AL" sz="1800" b="1" i="1" dirty="0">
                <a:effectLst/>
                <a:latin typeface="Times New Roman" panose="02020603050405020304" pitchFamily="18" charset="0"/>
                <a:ea typeface="Calibri" panose="020F0502020204030204" pitchFamily="34" charset="0"/>
                <a:cs typeface="Times New Roman" panose="02020603050405020304" pitchFamily="18" charset="0"/>
              </a:rPr>
              <a:t>Ankimi i veçantë i parashikuar në këtë dispozitë, nënkupton se me këtë mjet goditen vendimet e gjykatës mbi pezullimin e veprimeve përmbarimore apo vendimet e gjykatës që kanë disponuar përfundimisht mbi ankimin kundër veprimit të përmbaruesit gjyqësor?</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ctr">
              <a:spcBef>
                <a:spcPts val="0"/>
              </a:spcBef>
              <a:buNone/>
              <a:tabLst>
                <a:tab pos="323850" algn="l"/>
                <a:tab pos="647700" algn="l"/>
                <a:tab pos="971550" algn="l"/>
                <a:tab pos="1295400" algn="l"/>
                <a:tab pos="1619250" algn="l"/>
                <a:tab pos="1943100" algn="l"/>
                <a:tab pos="2266950" algn="l"/>
                <a:tab pos="2590800" algn="l"/>
                <a:tab pos="2914650" algn="l"/>
                <a:tab pos="3238500" algn="l"/>
                <a:tab pos="3562350" algn="l"/>
                <a:tab pos="3886200" algn="l"/>
                <a:tab pos="4210050" algn="l"/>
                <a:tab pos="4533900" algn="l"/>
                <a:tab pos="4857750" algn="l"/>
                <a:tab pos="5181600" algn="l"/>
                <a:tab pos="5505450" algn="l"/>
              </a:tabLst>
            </a:pPr>
            <a:r>
              <a:rPr lang="en-US" sz="1800" dirty="0">
                <a:solidFill>
                  <a:prstClr val="black"/>
                </a:solidFill>
                <a:latin typeface="Times New Roman" panose="02020603050405020304" pitchFamily="18" charset="0"/>
                <a:ea typeface="MS Mincho"/>
                <a:cs typeface="Times New Roman" panose="02020603050405020304" pitchFamily="18" charset="0"/>
              </a:rPr>
              <a:t> </a:t>
            </a:r>
          </a:p>
          <a:p>
            <a:pPr marL="0" indent="457200" algn="just">
              <a:spcBef>
                <a:spcPts val="0"/>
              </a:spcBef>
              <a:tabLst>
                <a:tab pos="323850" algn="l"/>
                <a:tab pos="647700" algn="l"/>
                <a:tab pos="971550" algn="l"/>
                <a:tab pos="1295400" algn="l"/>
                <a:tab pos="1619250" algn="l"/>
                <a:tab pos="1943100" algn="l"/>
                <a:tab pos="2266950" algn="l"/>
                <a:tab pos="2590800" algn="l"/>
                <a:tab pos="2914650" algn="l"/>
                <a:tab pos="3238500" algn="l"/>
                <a:tab pos="3562350" algn="l"/>
                <a:tab pos="3886200" algn="l"/>
                <a:tab pos="4210050" algn="l"/>
                <a:tab pos="4533900" algn="l"/>
                <a:tab pos="4857750" algn="l"/>
                <a:tab pos="5181600" algn="l"/>
                <a:tab pos="5505450" algn="l"/>
              </a:tabLst>
            </a:pPr>
            <a:endParaRPr lang="en-US" dirty="0">
              <a:solidFill>
                <a:prstClr val="black"/>
              </a:solidFill>
              <a:latin typeface="Times New Roman" panose="02020603050405020304" pitchFamily="18" charset="0"/>
              <a:ea typeface="MS Mincho"/>
              <a:cs typeface="Times New Roman" panose="02020603050405020304" pitchFamily="18" charset="0"/>
            </a:endParaRPr>
          </a:p>
          <a:p>
            <a:endParaRPr lang="en-GB" dirty="0"/>
          </a:p>
        </p:txBody>
      </p:sp>
    </p:spTree>
    <p:extLst>
      <p:ext uri="{BB962C8B-B14F-4D97-AF65-F5344CB8AC3E}">
        <p14:creationId xmlns:p14="http://schemas.microsoft.com/office/powerpoint/2010/main" val="30850042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0B501DE-F201-C23E-B796-BA4D4EED1EF0}"/>
              </a:ext>
            </a:extLst>
          </p:cNvPr>
          <p:cNvSpPr>
            <a:spLocks noGrp="1"/>
          </p:cNvSpPr>
          <p:nvPr>
            <p:ph idx="1"/>
          </p:nvPr>
        </p:nvSpPr>
        <p:spPr>
          <a:xfrm>
            <a:off x="609598" y="1073426"/>
            <a:ext cx="7315201" cy="4967937"/>
          </a:xfrm>
        </p:spPr>
        <p:txBody>
          <a:bodyPr/>
          <a:lstStyle/>
          <a:p>
            <a:pPr marL="0" marR="0" indent="457200" algn="just">
              <a:lnSpc>
                <a:spcPct val="107000"/>
              </a:lnSpc>
              <a:spcBef>
                <a:spcPts val="0"/>
              </a:spcBef>
              <a:spcAft>
                <a:spcPts val="0"/>
              </a:spcAft>
            </a:pPr>
            <a:endParaRPr lang="en-US" sz="18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indent="457200" algn="just">
              <a:lnSpc>
                <a:spcPct val="107000"/>
              </a:lnSpc>
              <a:spcBef>
                <a:spcPts val="0"/>
              </a:spcBef>
              <a:spcAft>
                <a:spcPts val="0"/>
              </a:spcAft>
            </a:pPr>
            <a:r>
              <a:rPr lang="en-US" b="1" spc="-1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Sentenca</a:t>
            </a:r>
            <a:r>
              <a:rPr lang="en-US" b="1" spc="-1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spc="-1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njëhsuese</a:t>
            </a:r>
            <a:r>
              <a:rPr lang="en-US" b="1" spc="-1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marR="0" algn="just">
              <a:lnSpc>
                <a:spcPct val="107000"/>
              </a:lnSpc>
              <a:spcBef>
                <a:spcPts val="0"/>
              </a:spcBef>
              <a:spcAft>
                <a:spcPts val="0"/>
              </a:spcAft>
              <a:buFont typeface="+mj-lt"/>
              <a:buAutoNum type="arabicPeriod"/>
            </a:pPr>
            <a:endParaRPr lang="en-US" sz="18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R="0" algn="just">
              <a:lnSpc>
                <a:spcPct val="107000"/>
              </a:lnSpc>
              <a:spcBef>
                <a:spcPts val="0"/>
              </a:spcBef>
              <a:spcAft>
                <a:spcPts val="0"/>
              </a:spcAft>
              <a:buFont typeface="+mj-lt"/>
              <a:buAutoNum type="arabicPeriod"/>
            </a:pPr>
            <a:r>
              <a:rPr lang="sq-AL" sz="1800" b="1"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Neni 610 i KPC, lejon ankim të ve</a:t>
            </a:r>
            <a:r>
              <a:rPr lang="sq-AL" sz="1800" b="1" spc="-5"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çantë, brenda një afati 5 ditor, </a:t>
            </a:r>
            <a:r>
              <a:rPr lang="sq-AL"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ndaj vendimit të gjykatës së shkallës së parë që ka disponuar mbi ankimin kundër veprimeve të përmbaruesit gjyqësor.</a:t>
            </a:r>
            <a:endPar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gn="just">
              <a:lnSpc>
                <a:spcPct val="107000"/>
              </a:lnSpc>
              <a:spcBef>
                <a:spcPts val="0"/>
              </a:spcBef>
              <a:spcAft>
                <a:spcPts val="0"/>
              </a:spcAft>
              <a:buNone/>
            </a:pP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p>
            <a:pPr>
              <a:buFont typeface="+mj-lt"/>
              <a:buAutoNum type="arabicPeriod"/>
            </a:pPr>
            <a:r>
              <a:rPr lang="sq-AL" sz="1800" b="1" spc="-10" dirty="0">
                <a:effectLst/>
                <a:latin typeface="Times New Roman" panose="02020603050405020304" pitchFamily="18" charset="0"/>
                <a:ea typeface="Times New Roman" panose="02020603050405020304" pitchFamily="18" charset="0"/>
              </a:rPr>
              <a:t>Ankimi i ve</a:t>
            </a:r>
            <a:r>
              <a:rPr lang="sq-AL" sz="1800" b="1" spc="-5" dirty="0">
                <a:effectLst/>
                <a:latin typeface="Times New Roman" panose="02020603050405020304" pitchFamily="18" charset="0"/>
                <a:ea typeface="Times New Roman" panose="02020603050405020304" pitchFamily="18" charset="0"/>
              </a:rPr>
              <a:t>çantë i parashikuar në nenin 610 të KPC, është mjeti me të cilin goditet si vendimi për “pezullimin e veprimeve përmbarimore”</a:t>
            </a:r>
            <a:r>
              <a:rPr lang="en-US" sz="1800" b="1" spc="-5" dirty="0">
                <a:effectLst/>
                <a:latin typeface="Times New Roman" panose="02020603050405020304" pitchFamily="18" charset="0"/>
                <a:ea typeface="Times New Roman" panose="02020603050405020304" pitchFamily="18" charset="0"/>
              </a:rPr>
              <a:t>,</a:t>
            </a:r>
            <a:r>
              <a:rPr lang="sq-AL" sz="1800" b="1" spc="-5" dirty="0">
                <a:effectLst/>
                <a:latin typeface="Times New Roman" panose="02020603050405020304" pitchFamily="18" charset="0"/>
                <a:ea typeface="Times New Roman" panose="02020603050405020304" pitchFamily="18" charset="0"/>
              </a:rPr>
              <a:t> ashtu edhe vendimi që disponon përfundimisht mbi “kundërshtimin e veprimit përmbarimor.”</a:t>
            </a:r>
            <a:endParaRPr lang="en-GB" b="1" dirty="0"/>
          </a:p>
        </p:txBody>
      </p:sp>
    </p:spTree>
    <p:extLst>
      <p:ext uri="{BB962C8B-B14F-4D97-AF65-F5344CB8AC3E}">
        <p14:creationId xmlns:p14="http://schemas.microsoft.com/office/powerpoint/2010/main" val="22168829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C70843-0DB2-5767-2A22-27321162A489}"/>
              </a:ext>
            </a:extLst>
          </p:cNvPr>
          <p:cNvSpPr>
            <a:spLocks noGrp="1"/>
          </p:cNvSpPr>
          <p:nvPr>
            <p:ph idx="1"/>
          </p:nvPr>
        </p:nvSpPr>
        <p:spPr>
          <a:xfrm>
            <a:off x="609599" y="1139688"/>
            <a:ext cx="8004314" cy="4901676"/>
          </a:xfrm>
        </p:spPr>
        <p:txBody>
          <a:bodyPr>
            <a:normAutofit lnSpcReduction="10000"/>
          </a:bodyPr>
          <a:lstStyle/>
          <a:p>
            <a:pPr marL="0" indent="0" algn="ctr">
              <a:buNone/>
            </a:pPr>
            <a:r>
              <a:rPr lang="en-US" sz="1800" b="1" dirty="0">
                <a:effectLst/>
                <a:latin typeface="Garamond" panose="02020404030301010803" pitchFamily="18" charset="0"/>
                <a:ea typeface="Calibri" panose="020F0502020204030204" pitchFamily="34" charset="0"/>
                <a:cs typeface="Times New Roman" panose="02020603050405020304" pitchFamily="18" charset="0"/>
              </a:rPr>
              <a:t>5. </a:t>
            </a:r>
            <a:r>
              <a:rPr lang="sq-AL" sz="1800" b="1" dirty="0">
                <a:effectLst/>
                <a:latin typeface="Garamond" panose="02020404030301010803" pitchFamily="18" charset="0"/>
                <a:ea typeface="Calibri" panose="020F0502020204030204" pitchFamily="34" charset="0"/>
                <a:cs typeface="Times New Roman" panose="02020603050405020304" pitchFamily="18" charset="0"/>
              </a:rPr>
              <a:t>Trajtimi i kompetencës lëndore dhe tokësore (dhe ekskluzive) në cështjet e kundërshtimit të veprimeve të përmbaruesit gjyq</a:t>
            </a:r>
            <a:r>
              <a:rPr lang="en-US" b="1" dirty="0">
                <a:latin typeface="Garamond" panose="02020404030301010803" pitchFamily="18" charset="0"/>
                <a:ea typeface="Calibri" panose="020F0502020204030204" pitchFamily="34" charset="0"/>
                <a:cs typeface="Times New Roman" panose="02020603050405020304" pitchFamily="18" charset="0"/>
              </a:rPr>
              <a:t>ë</a:t>
            </a:r>
            <a:r>
              <a:rPr lang="sq-AL" sz="1800" b="1" dirty="0">
                <a:effectLst/>
                <a:latin typeface="Garamond" panose="02020404030301010803" pitchFamily="18" charset="0"/>
                <a:ea typeface="Calibri" panose="020F0502020204030204" pitchFamily="34" charset="0"/>
                <a:cs typeface="Times New Roman" panose="02020603050405020304" pitchFamily="18" charset="0"/>
              </a:rPr>
              <a:t>sor</a:t>
            </a:r>
            <a:endParaRPr lang="en-US" sz="1800" b="1" dirty="0">
              <a:effectLst/>
              <a:latin typeface="Garamond" panose="02020404030301010803" pitchFamily="18" charset="0"/>
              <a:ea typeface="Calibri" panose="020F0502020204030204" pitchFamily="34" charset="0"/>
              <a:cs typeface="Times New Roman" panose="02020603050405020304" pitchFamily="18" charset="0"/>
            </a:endParaRPr>
          </a:p>
          <a:p>
            <a:pPr marL="0" indent="0" algn="ctr">
              <a:buNone/>
            </a:pPr>
            <a:endParaRPr lang="en-US" b="1" dirty="0">
              <a:latin typeface="Garamond" panose="02020404030301010803" pitchFamily="18" charset="0"/>
              <a:cs typeface="Times New Roman" panose="02020603050405020304" pitchFamily="18" charset="0"/>
            </a:endParaRPr>
          </a:p>
          <a:p>
            <a:pPr marL="400050" indent="-400050">
              <a:buFont typeface="+mj-lt"/>
              <a:buAutoNum type="romanUcPeriod"/>
            </a:pPr>
            <a:r>
              <a:rPr lang="en-US" b="1" dirty="0" err="1">
                <a:latin typeface="Garamond" panose="02020404030301010803" pitchFamily="18" charset="0"/>
                <a:cs typeface="Times New Roman" panose="02020603050405020304" pitchFamily="18" charset="0"/>
              </a:rPr>
              <a:t>Kompetenca</a:t>
            </a:r>
            <a:r>
              <a:rPr lang="en-US" b="1" dirty="0">
                <a:latin typeface="Garamond" panose="02020404030301010803" pitchFamily="18" charset="0"/>
                <a:cs typeface="Times New Roman" panose="02020603050405020304" pitchFamily="18" charset="0"/>
              </a:rPr>
              <a:t> </a:t>
            </a:r>
            <a:r>
              <a:rPr lang="en-US" b="1" dirty="0" err="1">
                <a:latin typeface="Garamond" panose="02020404030301010803" pitchFamily="18" charset="0"/>
                <a:cs typeface="Times New Roman" panose="02020603050405020304" pitchFamily="18" charset="0"/>
              </a:rPr>
              <a:t>lëndore</a:t>
            </a:r>
            <a:endParaRPr lang="en-US" b="1" dirty="0">
              <a:latin typeface="Garamond" panose="02020404030301010803" pitchFamily="18" charset="0"/>
              <a:cs typeface="Times New Roman" panose="02020603050405020304" pitchFamily="18" charset="0"/>
            </a:endParaRPr>
          </a:p>
          <a:p>
            <a:pPr marL="0" indent="0">
              <a:buNone/>
            </a:pPr>
            <a:r>
              <a:rPr lang="en-US" sz="1800" b="1" dirty="0">
                <a:effectLst/>
                <a:latin typeface="Times New Roman" panose="02020603050405020304" pitchFamily="18" charset="0"/>
                <a:ea typeface="Times New Roman" panose="02020603050405020304" pitchFamily="18" charset="0"/>
              </a:rPr>
              <a:t>VKCGJL 10.11.2021 </a:t>
            </a:r>
            <a:r>
              <a:rPr lang="en-US" sz="1800" b="1" dirty="0" err="1">
                <a:effectLst/>
                <a:latin typeface="Times New Roman" panose="02020603050405020304" pitchFamily="18" charset="0"/>
                <a:ea typeface="Times New Roman" panose="02020603050405020304" pitchFamily="18" charset="0"/>
              </a:rPr>
              <a:t>etj</a:t>
            </a:r>
            <a:r>
              <a:rPr lang="en-US" sz="1800" dirty="0">
                <a:effectLst/>
                <a:latin typeface="Times New Roman" panose="02020603050405020304" pitchFamily="18" charset="0"/>
                <a:ea typeface="Times New Roman" panose="02020603050405020304" pitchFamily="18" charset="0"/>
              </a:rPr>
              <a:t>	</a:t>
            </a:r>
          </a:p>
          <a:p>
            <a:pPr marL="0" indent="0" algn="just">
              <a:buNone/>
            </a:pPr>
            <a:r>
              <a:rPr lang="en-US" sz="1800" dirty="0">
                <a:effectLst/>
                <a:latin typeface="Times New Roman" panose="02020603050405020304" pitchFamily="18" charset="0"/>
                <a:ea typeface="Times New Roman" panose="02020603050405020304" pitchFamily="18" charset="0"/>
              </a:rPr>
              <a:t>“(</a:t>
            </a:r>
            <a:r>
              <a:rPr lang="sq-AL" sz="1800" dirty="0">
                <a:effectLst/>
                <a:latin typeface="Times New Roman" panose="02020603050405020304" pitchFamily="18" charset="0"/>
                <a:ea typeface="Times New Roman" panose="02020603050405020304" pitchFamily="18" charset="0"/>
              </a:rPr>
              <a:t>16</a:t>
            </a:r>
            <a:r>
              <a:rPr lang="en-US" sz="1800" dirty="0">
                <a:effectLst/>
                <a:latin typeface="Times New Roman" panose="02020603050405020304" pitchFamily="18" charset="0"/>
                <a:ea typeface="Times New Roman" panose="02020603050405020304" pitchFamily="18" charset="0"/>
              </a:rPr>
              <a:t>)</a:t>
            </a:r>
            <a:r>
              <a:rPr lang="sq-AL" sz="1800" dirty="0">
                <a:effectLst/>
                <a:latin typeface="Times New Roman" panose="02020603050405020304" pitchFamily="18" charset="0"/>
                <a:ea typeface="Times New Roman" panose="02020603050405020304" pitchFamily="18" charset="0"/>
              </a:rPr>
              <a:t> Kolegji Civil i Gjykatës së Lartë, në vijim të qëndrimeve të tij të mëparshme, konfirmon se, </a:t>
            </a:r>
            <a:r>
              <a:rPr lang="sq-AL" sz="1800" b="1" dirty="0">
                <a:effectLst/>
                <a:latin typeface="Times New Roman" panose="02020603050405020304" pitchFamily="18" charset="0"/>
                <a:ea typeface="Times New Roman" panose="02020603050405020304" pitchFamily="18" charset="0"/>
              </a:rPr>
              <a:t>për kërkimet e palëve dhe mosmarrëveshjet eventuale që mund të lindin mes tyre në fazat e mëvonshme, siç mund të jetë</a:t>
            </a:r>
            <a:r>
              <a:rPr lang="sq-AL" sz="1800" dirty="0">
                <a:effectLst/>
                <a:latin typeface="Times New Roman" panose="02020603050405020304" pitchFamily="18" charset="0"/>
                <a:ea typeface="Times New Roman" panose="02020603050405020304" pitchFamily="18" charset="0"/>
              </a:rPr>
              <a:t> rivendosja në afat, pavlefshmëria e titullit ekzekutiv, shfuqizimi i urdhrit të ekzekutimit lëshuar, </a:t>
            </a:r>
            <a:r>
              <a:rPr lang="sq-AL" sz="1800" b="1" dirty="0">
                <a:effectLst/>
                <a:latin typeface="Times New Roman" panose="02020603050405020304" pitchFamily="18" charset="0"/>
                <a:ea typeface="Times New Roman" panose="02020603050405020304" pitchFamily="18" charset="0"/>
              </a:rPr>
              <a:t>kundërshtim i veprimeve përmbarimore</a:t>
            </a:r>
            <a:r>
              <a:rPr lang="sq-AL" sz="1800" dirty="0">
                <a:effectLst/>
                <a:latin typeface="Times New Roman" panose="02020603050405020304" pitchFamily="18" charset="0"/>
                <a:ea typeface="Times New Roman" panose="02020603050405020304" pitchFamily="18" charset="0"/>
              </a:rPr>
              <a:t>, </a:t>
            </a:r>
            <a:r>
              <a:rPr lang="sq-AL" sz="1800" b="1" dirty="0">
                <a:effectLst/>
                <a:latin typeface="Times New Roman" panose="02020603050405020304" pitchFamily="18" charset="0"/>
                <a:ea typeface="Times New Roman" panose="02020603050405020304" pitchFamily="18" charset="0"/>
              </a:rPr>
              <a:t>që buron nga përmbushja e vullnetit administrativ apo mosmarrëveshja gjyqësore ka në themel konflikt administrativ (vendim gjyqësor administrativ), kompetenca lëndore për shqyrtimin e tyre i përket gjykatave administrative.</a:t>
            </a:r>
            <a:r>
              <a:rPr lang="sq-AL" sz="1800" dirty="0">
                <a:effectLst/>
                <a:latin typeface="Times New Roman" panose="02020603050405020304" pitchFamily="18" charset="0"/>
                <a:ea typeface="Times New Roman" panose="02020603050405020304" pitchFamily="18" charset="0"/>
              </a:rPr>
              <a:t> Në çdo rast, kur ndodhemi përpara gjykimit siç jemi në rastin konkret, nëse ai buron nga një mosmarrëveshje  me natyrë  administrative për pasojë edhe gjykimi i saj do të duhet të ndjekë të njëjtin fat, duke diktuar dhe gjykatën që duhet të shqyrtojë çështjen, e cila në rastin në shqyrtim është Gjykata Administrative.</a:t>
            </a:r>
            <a:endParaRPr lang="en-GB" sz="1800" dirty="0">
              <a:effectLst/>
              <a:latin typeface="Times New Roman" panose="02020603050405020304" pitchFamily="18" charset="0"/>
              <a:ea typeface="Times New Roman" panose="02020603050405020304" pitchFamily="18" charset="0"/>
            </a:endParaRPr>
          </a:p>
          <a:p>
            <a:pPr marL="400050" indent="-400050">
              <a:buFont typeface="+mj-lt"/>
              <a:buAutoNum type="romanUcPeriod"/>
            </a:pPr>
            <a:endParaRPr lang="en-US" b="1" dirty="0">
              <a:latin typeface="Garamond" panose="02020404030301010803" pitchFamily="18" charset="0"/>
              <a:cs typeface="Times New Roman" panose="02020603050405020304" pitchFamily="18" charset="0"/>
            </a:endParaRPr>
          </a:p>
          <a:p>
            <a:pPr marL="400050" indent="-400050">
              <a:buFont typeface="+mj-lt"/>
              <a:buAutoNum type="romanUcPeriod"/>
            </a:pPr>
            <a:endParaRPr lang="en-US" b="1" dirty="0">
              <a:latin typeface="Garamond" panose="02020404030301010803" pitchFamily="18" charset="0"/>
              <a:cs typeface="Times New Roman" panose="02020603050405020304" pitchFamily="18" charset="0"/>
            </a:endParaRPr>
          </a:p>
        </p:txBody>
      </p:sp>
    </p:spTree>
    <p:extLst>
      <p:ext uri="{BB962C8B-B14F-4D97-AF65-F5344CB8AC3E}">
        <p14:creationId xmlns:p14="http://schemas.microsoft.com/office/powerpoint/2010/main" val="22122702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5D0B246-5E7C-FA0A-61AC-A3E775E70562}"/>
              </a:ext>
            </a:extLst>
          </p:cNvPr>
          <p:cNvSpPr>
            <a:spLocks noGrp="1"/>
          </p:cNvSpPr>
          <p:nvPr>
            <p:ph idx="1"/>
          </p:nvPr>
        </p:nvSpPr>
        <p:spPr>
          <a:xfrm>
            <a:off x="609598" y="1364974"/>
            <a:ext cx="7673011" cy="4676389"/>
          </a:xfrm>
        </p:spPr>
        <p:txBody>
          <a:bodyPr>
            <a:normAutofit fontScale="92500" lnSpcReduction="20000"/>
          </a:bodyPr>
          <a:lstStyle/>
          <a:p>
            <a:r>
              <a:rPr lang="en-US" b="1" dirty="0"/>
              <a:t>VKCGJL 23.03.2023</a:t>
            </a:r>
          </a:p>
          <a:p>
            <a:pPr marL="0" marR="0" indent="0" algn="just">
              <a:lnSpc>
                <a:spcPct val="115000"/>
              </a:lnSpc>
              <a:spcBef>
                <a:spcPts val="0"/>
              </a:spcBef>
              <a:spcAft>
                <a:spcPts val="0"/>
              </a:spcAft>
              <a:buNone/>
            </a:pPr>
            <a:endPar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gn="just">
              <a:lnSpc>
                <a:spcPct val="115000"/>
              </a:lnSpc>
              <a:spcBef>
                <a:spcPts val="0"/>
              </a:spcBef>
              <a:spcAft>
                <a:spcPts val="0"/>
              </a:spcAft>
              <a:buNone/>
            </a:pP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(18)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Në</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mënyrë</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veçantë</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në</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lidhje</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me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përcaktimin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kompetencës</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lëndore</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gjatë</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fazës</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së</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ekzekutimit</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detyrueshëm</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ky</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Kolegji</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thekson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se </a:t>
            </a:r>
            <a:r>
              <a:rPr lang="en-US"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si</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kriter</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dallues</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duhet</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konsiderohet</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natyra</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juridike</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marrëdhënies</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ku</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është</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bazuar</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nxjerrja</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aktit</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që</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sipas</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ligjit</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konsiderohet</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si</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titull</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ekzekutiv</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Pra</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nëse</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titulli</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ekzekutiv</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është</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natyrës</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administrative </a:t>
            </a:r>
            <a:r>
              <a:rPr lang="en-US"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atëherë</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edhe</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konflikti</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mbi</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kundërshtimin</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procedurës</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së</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ndjekur</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nga</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përmbaruesi</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do </a:t>
            </a:r>
            <a:r>
              <a:rPr lang="en-US"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jetë</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natyrës</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administrative, </a:t>
            </a:r>
            <a:r>
              <a:rPr lang="en-US"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si</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dhe</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njëjta</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rrugë</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do </a:t>
            </a:r>
            <a:r>
              <a:rPr lang="en-US"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ndiqet</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edhe</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për</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titullin</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ekzekutiv</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natyrës</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civile.</a:t>
            </a:r>
          </a:p>
          <a:p>
            <a:pPr marL="0" marR="0" indent="0" algn="just">
              <a:lnSpc>
                <a:spcPct val="115000"/>
              </a:lnSpc>
              <a:spcBef>
                <a:spcPts val="0"/>
              </a:spcBef>
              <a:spcAft>
                <a:spcPts val="0"/>
              </a:spcAft>
              <a:buNone/>
            </a:pPr>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lgn="just">
              <a:lnSpc>
                <a:spcPct val="115000"/>
              </a:lnSpc>
              <a:spcBef>
                <a:spcPts val="0"/>
              </a:spcBef>
              <a:spcAft>
                <a:spcPts val="0"/>
              </a:spcAft>
              <a:buNone/>
            </a:pP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(18.1)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Kështu</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u="sng"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nëse</a:t>
            </a:r>
            <a:r>
              <a:rPr lang="en-US"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u="sng"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marrëdhënia</a:t>
            </a:r>
            <a:r>
              <a:rPr lang="en-US"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u="sng"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juridike</a:t>
            </a:r>
            <a:r>
              <a:rPr lang="en-US"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u="sng"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nga</a:t>
            </a:r>
            <a:r>
              <a:rPr lang="en-US"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u="sng"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cila</a:t>
            </a:r>
            <a:r>
              <a:rPr lang="en-US"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u="sng"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është</a:t>
            </a:r>
            <a:r>
              <a:rPr lang="en-US"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u="sng"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prodhuar</a:t>
            </a:r>
            <a:r>
              <a:rPr lang="en-US"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u="sng"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titulli</a:t>
            </a:r>
            <a:r>
              <a:rPr lang="en-US"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u="sng"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ekzekutiv</a:t>
            </a:r>
            <a:r>
              <a:rPr lang="en-US"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u="sng"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është</a:t>
            </a:r>
            <a:r>
              <a:rPr lang="en-US"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u="sng"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marrëdhënie</a:t>
            </a:r>
            <a:r>
              <a:rPr lang="en-US"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u="sng"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juridike</a:t>
            </a:r>
            <a:r>
              <a:rPr lang="en-US"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administrative, </a:t>
            </a:r>
            <a:r>
              <a:rPr lang="en-US" sz="1800" u="sng"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atëherë</a:t>
            </a:r>
            <a:r>
              <a:rPr lang="en-US"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u="sng"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edhe</a:t>
            </a:r>
            <a:r>
              <a:rPr lang="en-US"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u="sng"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gjykimi</a:t>
            </a:r>
            <a:r>
              <a:rPr lang="en-US"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u="sng"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mbi</a:t>
            </a:r>
            <a:r>
              <a:rPr lang="en-US"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u="sng"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titullin</a:t>
            </a:r>
            <a:r>
              <a:rPr lang="en-US"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u="sng"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ekzekutiv</a:t>
            </a:r>
            <a:r>
              <a:rPr lang="en-US"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u="sng"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dhe</a:t>
            </a:r>
            <a:r>
              <a:rPr lang="en-US"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u="sng"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gjykimet</a:t>
            </a:r>
            <a:r>
              <a:rPr lang="en-US"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u="sng"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mbi</a:t>
            </a:r>
            <a:r>
              <a:rPr lang="en-US"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u="sng"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ekzekutimin</a:t>
            </a:r>
            <a:r>
              <a:rPr lang="en-US"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u="sng"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detyrueshëm</a:t>
            </a:r>
            <a:r>
              <a:rPr lang="en-US"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u="sng"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u="sng"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tij</a:t>
            </a:r>
            <a:r>
              <a:rPr lang="en-US"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u="sng"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janë</a:t>
            </a:r>
            <a:r>
              <a:rPr lang="en-US"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u="sng"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kompetencë</a:t>
            </a:r>
            <a:r>
              <a:rPr lang="en-US"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u="sng"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lëndore</a:t>
            </a:r>
            <a:r>
              <a:rPr lang="en-US"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u="sng"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gjykatave</a:t>
            </a:r>
            <a:r>
              <a:rPr lang="en-US"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administrative. </a:t>
            </a:r>
            <a:r>
              <a:rPr lang="en-US" sz="1800" u="sng"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Ndërkohë</a:t>
            </a:r>
            <a:r>
              <a:rPr lang="en-US"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u="sng"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nëse</a:t>
            </a:r>
            <a:r>
              <a:rPr lang="en-US"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u="sng"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marrëdhënia</a:t>
            </a:r>
            <a:r>
              <a:rPr lang="en-US"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u="sng"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juridike</a:t>
            </a:r>
            <a:r>
              <a:rPr lang="en-US"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u="sng"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nga</a:t>
            </a:r>
            <a:r>
              <a:rPr lang="en-US"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u="sng"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cila</a:t>
            </a:r>
            <a:r>
              <a:rPr lang="en-US"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u="sng"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është</a:t>
            </a:r>
            <a:r>
              <a:rPr lang="en-US"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u="sng"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prodhuar</a:t>
            </a:r>
            <a:r>
              <a:rPr lang="en-US"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u="sng"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titulli</a:t>
            </a:r>
            <a:r>
              <a:rPr lang="en-US"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u="sng"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ekzekutiv</a:t>
            </a:r>
            <a:r>
              <a:rPr lang="en-US"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u="sng"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është</a:t>
            </a:r>
            <a:r>
              <a:rPr lang="en-US"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u="sng"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marrëdhënie</a:t>
            </a:r>
            <a:r>
              <a:rPr lang="en-US"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u="sng"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juridike</a:t>
            </a:r>
            <a:r>
              <a:rPr lang="en-US"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civile, </a:t>
            </a:r>
            <a:r>
              <a:rPr lang="en-US" sz="1800" u="sng"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atëherë</a:t>
            </a:r>
            <a:r>
              <a:rPr lang="en-US"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u="sng"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edhe</a:t>
            </a:r>
            <a:r>
              <a:rPr lang="en-US"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u="sng"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gjykimi</a:t>
            </a:r>
            <a:r>
              <a:rPr lang="en-US"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u="sng"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mbi</a:t>
            </a:r>
            <a:r>
              <a:rPr lang="en-US"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u="sng"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titullin</a:t>
            </a:r>
            <a:r>
              <a:rPr lang="en-US"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u="sng"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ekzekutiv</a:t>
            </a:r>
            <a:r>
              <a:rPr lang="en-US"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u="sng"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dhe</a:t>
            </a:r>
            <a:r>
              <a:rPr lang="en-US"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u="sng"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gjykimet</a:t>
            </a:r>
            <a:r>
              <a:rPr lang="en-US"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u="sng"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mbi</a:t>
            </a:r>
            <a:r>
              <a:rPr lang="en-US"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u="sng"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ekzekutimin</a:t>
            </a:r>
            <a:r>
              <a:rPr lang="en-US"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u="sng"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detyrueshëm</a:t>
            </a:r>
            <a:r>
              <a:rPr lang="en-US"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u="sng"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u="sng"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tij</a:t>
            </a:r>
            <a:r>
              <a:rPr lang="en-US"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u="sng"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janë</a:t>
            </a:r>
            <a:r>
              <a:rPr lang="en-US"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u="sng"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kompetencë</a:t>
            </a:r>
            <a:r>
              <a:rPr lang="en-US"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u="sng"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lëndore</a:t>
            </a:r>
            <a:r>
              <a:rPr lang="en-US"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u="sng"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gjykatave</a:t>
            </a:r>
            <a:r>
              <a:rPr lang="en-US"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civile</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sq-AL" sz="1800" dirty="0">
                <a:solidFill>
                  <a:srgbClr val="000000"/>
                </a:solidFill>
                <a:effectLst/>
                <a:latin typeface="Times New Roman" panose="02020603050405020304" pitchFamily="18" charset="0"/>
                <a:ea typeface="Calibri" panose="020F0502020204030204" pitchFamily="34" charset="0"/>
              </a:rPr>
              <a:t> </a:t>
            </a:r>
            <a:endParaRPr lang="en-GB" dirty="0"/>
          </a:p>
        </p:txBody>
      </p:sp>
    </p:spTree>
    <p:extLst>
      <p:ext uri="{BB962C8B-B14F-4D97-AF65-F5344CB8AC3E}">
        <p14:creationId xmlns:p14="http://schemas.microsoft.com/office/powerpoint/2010/main" val="24649045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A1136A-BE27-13B2-4882-CEDE81A0F485}"/>
              </a:ext>
            </a:extLst>
          </p:cNvPr>
          <p:cNvSpPr>
            <a:spLocks noGrp="1"/>
          </p:cNvSpPr>
          <p:nvPr>
            <p:ph idx="1"/>
          </p:nvPr>
        </p:nvSpPr>
        <p:spPr>
          <a:xfrm>
            <a:off x="609599" y="1245704"/>
            <a:ext cx="7885044" cy="5327374"/>
          </a:xfrm>
        </p:spPr>
        <p:txBody>
          <a:bodyPr>
            <a:normAutofit fontScale="85000" lnSpcReduction="10000"/>
          </a:bodyPr>
          <a:lstStyle/>
          <a:p>
            <a:r>
              <a:rPr lang="en-US" dirty="0"/>
              <a:t>VKCGJL 26.05.2021</a:t>
            </a:r>
          </a:p>
          <a:p>
            <a:pPr marL="342900" marR="0" lvl="0" indent="-342900" algn="just">
              <a:lnSpc>
                <a:spcPct val="115000"/>
              </a:lnSpc>
              <a:spcBef>
                <a:spcPts val="0"/>
              </a:spcBef>
              <a:spcAft>
                <a:spcPts val="0"/>
              </a:spcAft>
              <a:buFont typeface="+mj-lt"/>
              <a:buAutoNum type="arabicPeriod"/>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sq-AL" sz="1800" dirty="0">
                <a:effectLst/>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Parimisht, Kolegji vlerëson se, gjykata që ka qenë kompetente për shqyrtimin e kësaj mosmarrëveshjes për të cilin është lëshuar dhe urdhri i ekzekutimit, duhet të jetë kompetente dhe për shqyrtimin e të gjitha mosmarrëveshjeve që lindin gjatë fazës së ekzekutimit të tij</a:t>
            </a: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1800" b="1" i="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Megjithatë, në rastin e kundërshtimit të veprimeve përmbarimore për anulimin e vendimit për gjobitjen e personit të ngarkuar nga ligji për ekzekutimin e vendimit, Kolegji vlerëson se veprimet përmbarimore nuk lidhen me lëndën e vendimit për të cilin është lëshuar urdhëri i ekzekutimit. Edhe pse në pamje të parë, pala e paditur, ka kryer veprime procedurale të fazës së ekzekutimit për vënien në zbatim të një vendimi gjyqësor civil, rezulton se ajo ka ushtruar një pushtet administrativ në sanksionimin me gjobë të palës ankuese.</a:t>
            </a:r>
            <a:r>
              <a:rPr lang="sq-AL" sz="18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gn="just">
              <a:lnSpc>
                <a:spcPct val="115000"/>
              </a:lnSpc>
              <a:spcBef>
                <a:spcPts val="0"/>
              </a:spcBef>
              <a:spcAft>
                <a:spcPts val="0"/>
              </a:spcAft>
              <a:buFont typeface="+mj-lt"/>
              <a:buAutoNum type="arabicPeriod"/>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sq-AL" sz="1800" b="1" i="1" u="sng" dirty="0">
                <a:effectLst/>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Gjoba është një sanksion, një ndëshkim i cili merret në ngarkim të subjektit që ka përcaktuar ligji, në rast se përmbushen kriteret dhe kushtet e parashikuara në të. Pushteti për të vënë gjobë, për të marrë një sanksion, është një masë sovrane që i atribuohet vetëm organeve publike. </a:t>
            </a:r>
            <a:r>
              <a:rPr lang="sq-AL" sz="1800" dirty="0">
                <a:effectLst/>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Koncepti i organit publik, sipas nenit 2, pika 6 të ligjit 49/2012 shtrihet jo vetëm tek organet e pushtetit qendror, organet e pushtetit vendor, organet e forcave të armatosura, organet e enteve publike, për sa kohë kryejnë funksione administrative, por edhe te çdo </a:t>
            </a:r>
            <a:r>
              <a:rPr lang="sq-AL" sz="18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person fizik ose juridik, të cilit i është dhënë me ligj, akt nënligjor ose çdo lloj forme tjetër, të parashikuar nga legjislacioni në fuqi, e drejta e ushtrimit të funksioneve administrative publike.</a:t>
            </a:r>
            <a:r>
              <a:rPr lang="sq-AL" sz="1800" dirty="0">
                <a:effectLst/>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 Pra, pavarësisht qenies si subjekt juridik publik apo privat, e domosdoshme është mbajtja prej tyre e autoritetit publik sovran dhe ngarkimi nga ligji me kryerjen e funksioneve administrative për të konsideruar veprimtarinë e tyre si një veprimtari pushteti.  </a:t>
            </a:r>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GB" dirty="0"/>
          </a:p>
        </p:txBody>
      </p:sp>
    </p:spTree>
    <p:extLst>
      <p:ext uri="{BB962C8B-B14F-4D97-AF65-F5344CB8AC3E}">
        <p14:creationId xmlns:p14="http://schemas.microsoft.com/office/powerpoint/2010/main" val="9407450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2569819-83A1-D0BD-F800-5666E8FB5E37}"/>
              </a:ext>
            </a:extLst>
          </p:cNvPr>
          <p:cNvSpPr>
            <a:spLocks noGrp="1"/>
          </p:cNvSpPr>
          <p:nvPr>
            <p:ph idx="1"/>
          </p:nvPr>
        </p:nvSpPr>
        <p:spPr>
          <a:xfrm>
            <a:off x="609599" y="1192696"/>
            <a:ext cx="7659758" cy="4848667"/>
          </a:xfrm>
        </p:spPr>
        <p:txBody>
          <a:bodyPr/>
          <a:lstStyle/>
          <a:p>
            <a:pPr algn="just"/>
            <a:endParaRPr lang="en-US" sz="1800" b="1" i="1" u="sng"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sq-AL" sz="1800" b="1" i="1" u="sng" dirty="0">
                <a:effectLst/>
                <a:latin typeface="Times New Roman" panose="02020603050405020304" pitchFamily="18" charset="0"/>
                <a:ea typeface="Times New Roman" panose="02020603050405020304" pitchFamily="18" charset="0"/>
                <a:cs typeface="Times New Roman" panose="02020603050405020304" pitchFamily="18" charset="0"/>
              </a:rPr>
              <a:t>Për sa më sipër, vendosja e gjobës nga ana e përmbaruesit gjyqësor, në dallim nga veprimet e tjera të fazës së ekzekutimit, konsiderohet si një veprimtari me karakter pushteti që ka natyrë administrative, e cila mund të kryhet vetëm nga organet publike. Në këtë rast, janë përmbaruesit gjyqësor, të organizuar si persona fizikë ose juridike, të cilët janë ngarkuar të kryejnë një veprimtari administrative. </a:t>
            </a:r>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GB" dirty="0"/>
          </a:p>
        </p:txBody>
      </p:sp>
    </p:spTree>
    <p:extLst>
      <p:ext uri="{BB962C8B-B14F-4D97-AF65-F5344CB8AC3E}">
        <p14:creationId xmlns:p14="http://schemas.microsoft.com/office/powerpoint/2010/main" val="30092932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13E9407-2FCF-68CB-CF6A-C9681DF721EA}"/>
              </a:ext>
            </a:extLst>
          </p:cNvPr>
          <p:cNvSpPr>
            <a:spLocks noGrp="1"/>
          </p:cNvSpPr>
          <p:nvPr>
            <p:ph idx="1"/>
          </p:nvPr>
        </p:nvSpPr>
        <p:spPr>
          <a:xfrm>
            <a:off x="609599" y="861392"/>
            <a:ext cx="7407966" cy="5179972"/>
          </a:xfrm>
        </p:spPr>
        <p:txBody>
          <a:bodyPr/>
          <a:lstStyle/>
          <a:p>
            <a:r>
              <a:rPr lang="en-US" dirty="0"/>
              <a:t>VKAGJL 05.07.2022 (</a:t>
            </a:r>
            <a:r>
              <a:rPr lang="en-US" dirty="0" err="1"/>
              <a:t>Lwshim</a:t>
            </a:r>
            <a:r>
              <a:rPr lang="en-US" dirty="0"/>
              <a:t> </a:t>
            </a:r>
            <a:r>
              <a:rPr lang="en-US" dirty="0" err="1"/>
              <a:t>dublikat</a:t>
            </a:r>
            <a:r>
              <a:rPr lang="en-US" dirty="0"/>
              <a:t> UE)</a:t>
            </a:r>
          </a:p>
          <a:p>
            <a:pPr marL="0" indent="0" algn="just">
              <a:buNone/>
            </a:pPr>
            <a:r>
              <a:rPr lang="en-US" sz="1800" dirty="0">
                <a:effectLst/>
                <a:latin typeface="Times New Roman" panose="02020603050405020304" pitchFamily="18" charset="0"/>
                <a:ea typeface="Times New Roman" panose="02020603050405020304" pitchFamily="18" charset="0"/>
              </a:rPr>
              <a:t>(</a:t>
            </a:r>
            <a:r>
              <a:rPr lang="sq-AL" sz="1800" dirty="0">
                <a:effectLst/>
                <a:latin typeface="Times New Roman" panose="02020603050405020304" pitchFamily="18" charset="0"/>
                <a:ea typeface="Times New Roman" panose="02020603050405020304" pitchFamily="18" charset="0"/>
              </a:rPr>
              <a:t>14</a:t>
            </a:r>
            <a:r>
              <a:rPr lang="en-US" sz="1800" dirty="0">
                <a:effectLst/>
                <a:latin typeface="Times New Roman" panose="02020603050405020304" pitchFamily="18" charset="0"/>
                <a:ea typeface="Times New Roman" panose="02020603050405020304" pitchFamily="18" charset="0"/>
              </a:rPr>
              <a:t>)</a:t>
            </a:r>
            <a:r>
              <a:rPr lang="sq-AL" sz="1800" dirty="0">
                <a:effectLst/>
                <a:latin typeface="Times New Roman" panose="02020603050405020304" pitchFamily="18" charset="0"/>
                <a:ea typeface="Times New Roman" panose="02020603050405020304" pitchFamily="18" charset="0"/>
              </a:rPr>
              <a:t> </a:t>
            </a:r>
            <a:r>
              <a:rPr lang="sq-AL" sz="1800" b="1" dirty="0">
                <a:effectLst/>
                <a:latin typeface="Times New Roman" panose="02020603050405020304" pitchFamily="18" charset="0"/>
                <a:ea typeface="Times New Roman" panose="02020603050405020304" pitchFamily="18" charset="0"/>
              </a:rPr>
              <a:t>Kolegji thekson se në interpretim të dispozitës së sipërcituar, kuptohet fakti, se kur urdhri i ekzekutimit nuk ekziston më, atëherë pala paditëse/kreditori, ka të drejtë t</a:t>
            </a:r>
            <a:r>
              <a:rPr lang="en-US" sz="1800" b="1" dirty="0">
                <a:effectLst/>
                <a:latin typeface="Times New Roman" panose="02020603050405020304" pitchFamily="18" charset="0"/>
                <a:ea typeface="Times New Roman" panose="02020603050405020304" pitchFamily="18" charset="0"/>
              </a:rPr>
              <a:t>’</a:t>
            </a:r>
            <a:r>
              <a:rPr lang="sq-AL" sz="1800" b="1" dirty="0">
                <a:effectLst/>
                <a:latin typeface="Times New Roman" panose="02020603050405020304" pitchFamily="18" charset="0"/>
                <a:ea typeface="Times New Roman" panose="02020603050405020304" pitchFamily="18" charset="0"/>
              </a:rPr>
              <a:t>i drejtohet gjykatës që ka gjykuar themelin e çështjes të lëshojë dublikatë të urdhri</a:t>
            </a:r>
            <a:r>
              <a:rPr lang="en-US" sz="1800" b="1" dirty="0">
                <a:effectLst/>
                <a:latin typeface="Times New Roman" panose="02020603050405020304" pitchFamily="18" charset="0"/>
                <a:ea typeface="Times New Roman" panose="02020603050405020304" pitchFamily="18" charset="0"/>
              </a:rPr>
              <a:t>t</a:t>
            </a:r>
            <a:r>
              <a:rPr lang="sq-AL" sz="1800" b="1" dirty="0">
                <a:effectLst/>
                <a:latin typeface="Times New Roman" panose="02020603050405020304" pitchFamily="18" charset="0"/>
                <a:ea typeface="Times New Roman" panose="02020603050405020304" pitchFamily="18" charset="0"/>
              </a:rPr>
              <a:t> të ekzekutimit. Pra, kompetent</a:t>
            </a:r>
            <a:r>
              <a:rPr lang="en-US" sz="1800" b="1" dirty="0">
                <a:effectLst/>
                <a:latin typeface="Times New Roman" panose="02020603050405020304" pitchFamily="18" charset="0"/>
                <a:ea typeface="Times New Roman" panose="02020603050405020304" pitchFamily="18" charset="0"/>
              </a:rPr>
              <a:t>e</a:t>
            </a:r>
            <a:r>
              <a:rPr lang="sq-AL" sz="1800" b="1" dirty="0">
                <a:effectLst/>
                <a:latin typeface="Times New Roman" panose="02020603050405020304" pitchFamily="18" charset="0"/>
                <a:ea typeface="Times New Roman" panose="02020603050405020304" pitchFamily="18" charset="0"/>
              </a:rPr>
              <a:t> është gjykata që ka lëshuar titullin ekzekutiv apo urdhrin e ekzekutimit, dhe në rastin konkret është Gjykata e Rrethit Gjyqësor Sarandë. Në këtë gjykim, Gjykata e Rrethit Gjyqësor Sarandë </a:t>
            </a:r>
            <a:r>
              <a:rPr lang="sq-AL" sz="1800" b="1" u="sng" dirty="0">
                <a:effectLst/>
                <a:latin typeface="Times New Roman" panose="02020603050405020304" pitchFamily="18" charset="0"/>
                <a:ea typeface="Times New Roman" panose="02020603050405020304" pitchFamily="18" charset="0"/>
              </a:rPr>
              <a:t>nuk i hynë themelit të çështjes nëse konflikti është i natyrës administrative apo jo, pasi ky konflikt është zgjidhur me vendim të formës së prerë, por merr në shqyrtim vetëm faktet nëse plotësohen kushtet ligjore për lëshimin e urdhrit të ekzekutimi apo dublikat i</a:t>
            </a:r>
            <a:r>
              <a:rPr lang="sq-AL" sz="1800" u="sng" dirty="0">
                <a:effectLst/>
                <a:latin typeface="Times New Roman" panose="02020603050405020304" pitchFamily="18" charset="0"/>
                <a:ea typeface="Times New Roman" panose="02020603050405020304" pitchFamily="18" charset="0"/>
              </a:rPr>
              <a:t> </a:t>
            </a:r>
            <a:r>
              <a:rPr lang="sq-AL" sz="1800" b="1" u="sng" dirty="0">
                <a:effectLst/>
                <a:latin typeface="Times New Roman" panose="02020603050405020304" pitchFamily="18" charset="0"/>
                <a:ea typeface="Times New Roman" panose="02020603050405020304" pitchFamily="18" charset="0"/>
              </a:rPr>
              <a:t>tij.</a:t>
            </a:r>
            <a:endParaRPr lang="en-US" sz="1800" b="1" u="sng" dirty="0">
              <a:effectLst/>
              <a:latin typeface="Times New Roman" panose="02020603050405020304" pitchFamily="18" charset="0"/>
              <a:ea typeface="Times New Roman" panose="02020603050405020304" pitchFamily="18" charset="0"/>
            </a:endParaRPr>
          </a:p>
          <a:p>
            <a:pPr algn="just"/>
            <a:endParaRPr lang="en-US" b="1" dirty="0">
              <a:latin typeface="Times New Roman" panose="02020603050405020304" pitchFamily="18" charset="0"/>
              <a:ea typeface="Times New Roman" panose="02020603050405020304" pitchFamily="18" charset="0"/>
            </a:endParaRPr>
          </a:p>
          <a:p>
            <a:pPr algn="just"/>
            <a:r>
              <a:rPr lang="en-US" b="1" dirty="0">
                <a:latin typeface="Times New Roman" panose="02020603050405020304" pitchFamily="18" charset="0"/>
                <a:ea typeface="Times New Roman" panose="02020603050405020304" pitchFamily="18" charset="0"/>
              </a:rPr>
              <a:t>Ka </a:t>
            </a:r>
            <a:r>
              <a:rPr lang="en-US" b="1" dirty="0" err="1">
                <a:latin typeface="Times New Roman" panose="02020603050405020304" pitchFamily="18" charset="0"/>
                <a:ea typeface="Times New Roman" panose="02020603050405020304" pitchFamily="18" charset="0"/>
              </a:rPr>
              <a:t>qwndrime</a:t>
            </a:r>
            <a:r>
              <a:rPr lang="en-US" b="1" dirty="0">
                <a:latin typeface="Times New Roman" panose="02020603050405020304" pitchFamily="18" charset="0"/>
                <a:ea typeface="Times New Roman" panose="02020603050405020304" pitchFamily="18" charset="0"/>
              </a:rPr>
              <a:t> </a:t>
            </a:r>
            <a:r>
              <a:rPr lang="en-US" b="1" dirty="0" err="1">
                <a:latin typeface="Times New Roman" panose="02020603050405020304" pitchFamily="18" charset="0"/>
                <a:ea typeface="Times New Roman" panose="02020603050405020304" pitchFamily="18" charset="0"/>
              </a:rPr>
              <a:t>tw</a:t>
            </a:r>
            <a:r>
              <a:rPr lang="en-US" b="1" dirty="0">
                <a:latin typeface="Times New Roman" panose="02020603050405020304" pitchFamily="18" charset="0"/>
                <a:ea typeface="Times New Roman" panose="02020603050405020304" pitchFamily="18" charset="0"/>
              </a:rPr>
              <a:t> #</a:t>
            </a:r>
          </a:p>
          <a:p>
            <a:pPr algn="just"/>
            <a:r>
              <a:rPr lang="en-US" b="1" dirty="0">
                <a:latin typeface="Times New Roman" panose="02020603050405020304" pitchFamily="18" charset="0"/>
                <a:ea typeface="Times New Roman" panose="02020603050405020304" pitchFamily="18" charset="0"/>
              </a:rPr>
              <a:t>VKAGJL 08.09.2022 (</a:t>
            </a:r>
            <a:r>
              <a:rPr lang="en-US" b="1" dirty="0" err="1">
                <a:latin typeface="Times New Roman" panose="02020603050405020304" pitchFamily="18" charset="0"/>
                <a:ea typeface="Times New Roman" panose="02020603050405020304" pitchFamily="18" charset="0"/>
              </a:rPr>
              <a:t>lwshim</a:t>
            </a:r>
            <a:r>
              <a:rPr lang="en-US" b="1" dirty="0">
                <a:latin typeface="Times New Roman" panose="02020603050405020304" pitchFamily="18" charset="0"/>
                <a:ea typeface="Times New Roman" panose="02020603050405020304" pitchFamily="18" charset="0"/>
              </a:rPr>
              <a:t> UE)</a:t>
            </a:r>
          </a:p>
          <a:p>
            <a:pPr algn="just"/>
            <a:endParaRPr lang="en-GB" sz="1800" dirty="0">
              <a:effectLst/>
              <a:latin typeface="Times New Roman" panose="02020603050405020304" pitchFamily="18" charset="0"/>
              <a:ea typeface="Times New Roman" panose="02020603050405020304" pitchFamily="18" charset="0"/>
            </a:endParaRPr>
          </a:p>
          <a:p>
            <a:endParaRPr lang="en-GB" dirty="0"/>
          </a:p>
        </p:txBody>
      </p:sp>
    </p:spTree>
    <p:extLst>
      <p:ext uri="{BB962C8B-B14F-4D97-AF65-F5344CB8AC3E}">
        <p14:creationId xmlns:p14="http://schemas.microsoft.com/office/powerpoint/2010/main" val="15105981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CC5CEC-4907-6689-BC2C-FE58DAB1C8F0}"/>
              </a:ext>
            </a:extLst>
          </p:cNvPr>
          <p:cNvSpPr>
            <a:spLocks noGrp="1"/>
          </p:cNvSpPr>
          <p:nvPr>
            <p:ph idx="1"/>
          </p:nvPr>
        </p:nvSpPr>
        <p:spPr>
          <a:xfrm>
            <a:off x="609598" y="1179443"/>
            <a:ext cx="7765775" cy="5155095"/>
          </a:xfrm>
        </p:spPr>
        <p:txBody>
          <a:bodyPr>
            <a:normAutofit fontScale="92500" lnSpcReduction="20000"/>
          </a:bodyPr>
          <a:lstStyle/>
          <a:p>
            <a:r>
              <a:rPr lang="en-US" b="1" dirty="0">
                <a:latin typeface="Times New Roman" panose="02020603050405020304" pitchFamily="18" charset="0"/>
                <a:ea typeface="Times New Roman" panose="02020603050405020304" pitchFamily="18" charset="0"/>
              </a:rPr>
              <a:t>VKAGJL 08.09.2022 (</a:t>
            </a:r>
            <a:r>
              <a:rPr lang="en-US" b="1" dirty="0" err="1">
                <a:latin typeface="Times New Roman" panose="02020603050405020304" pitchFamily="18" charset="0"/>
                <a:ea typeface="Times New Roman" panose="02020603050405020304" pitchFamily="18" charset="0"/>
              </a:rPr>
              <a:t>lwshim</a:t>
            </a:r>
            <a:r>
              <a:rPr lang="en-US" b="1" dirty="0">
                <a:latin typeface="Times New Roman" panose="02020603050405020304" pitchFamily="18" charset="0"/>
                <a:ea typeface="Times New Roman" panose="02020603050405020304" pitchFamily="18" charset="0"/>
              </a:rPr>
              <a:t> UE)</a:t>
            </a:r>
          </a:p>
          <a:p>
            <a:pPr marL="0" indent="0" algn="just">
              <a:buNone/>
            </a:pPr>
            <a:r>
              <a:rPr lang="en-US" sz="1800" dirty="0">
                <a:solidFill>
                  <a:srgbClr val="1D1B11"/>
                </a:solidFill>
                <a:effectLst/>
                <a:latin typeface="Times New Roman" panose="02020603050405020304" pitchFamily="18" charset="0"/>
                <a:ea typeface="Times New Roman" panose="02020603050405020304" pitchFamily="18" charset="0"/>
              </a:rPr>
              <a:t>(</a:t>
            </a:r>
            <a:r>
              <a:rPr lang="sq-AL" sz="1800" dirty="0">
                <a:solidFill>
                  <a:srgbClr val="1D1B11"/>
                </a:solidFill>
                <a:effectLst/>
                <a:latin typeface="Times New Roman" panose="02020603050405020304" pitchFamily="18" charset="0"/>
                <a:ea typeface="Times New Roman" panose="02020603050405020304" pitchFamily="18" charset="0"/>
              </a:rPr>
              <a:t>10</a:t>
            </a:r>
            <a:r>
              <a:rPr lang="en-US" sz="1800" dirty="0">
                <a:solidFill>
                  <a:srgbClr val="1D1B11"/>
                </a:solidFill>
                <a:effectLst/>
                <a:latin typeface="Times New Roman" panose="02020603050405020304" pitchFamily="18" charset="0"/>
                <a:ea typeface="Times New Roman" panose="02020603050405020304" pitchFamily="18" charset="0"/>
              </a:rPr>
              <a:t>)</a:t>
            </a:r>
            <a:r>
              <a:rPr lang="sq-AL" sz="1800" dirty="0">
                <a:solidFill>
                  <a:srgbClr val="1D1B11"/>
                </a:solidFill>
                <a:effectLst/>
                <a:latin typeface="Times New Roman" panose="02020603050405020304" pitchFamily="18" charset="0"/>
                <a:ea typeface="Times New Roman" panose="02020603050405020304" pitchFamily="18" charset="0"/>
              </a:rPr>
              <a:t> Ky qëndrim është mbajtur edhe nga Kolegji Administrativ i Gjykatës së Lartë (Shih vendimin nr. 00-2017- 2328, datë 14.11.2017), si vijon: </a:t>
            </a:r>
            <a:r>
              <a:rPr lang="sq-AL" sz="1800" dirty="0">
                <a:solidFill>
                  <a:srgbClr val="1D1B11"/>
                </a:solidFill>
                <a:effectLst/>
                <a:highlight>
                  <a:srgbClr val="C0C0C0"/>
                </a:highlight>
                <a:latin typeface="Times New Roman" panose="02020603050405020304" pitchFamily="18" charset="0"/>
                <a:ea typeface="Times New Roman" panose="02020603050405020304" pitchFamily="18" charset="0"/>
              </a:rPr>
              <a:t>“...</a:t>
            </a:r>
            <a:r>
              <a:rPr lang="sq-AL" sz="1800" i="1" dirty="0">
                <a:solidFill>
                  <a:srgbClr val="1D1B11"/>
                </a:solidFill>
                <a:effectLst/>
                <a:highlight>
                  <a:srgbClr val="C0C0C0"/>
                </a:highlight>
                <a:latin typeface="Times New Roman" panose="02020603050405020304" pitchFamily="18" charset="0"/>
                <a:ea typeface="Calibri" panose="020F0502020204030204" pitchFamily="34" charset="0"/>
              </a:rPr>
              <a:t>Përkundrazi, si kriter për ndarjen e kompetencës lëndore gjatë fazës së ekzekutimit të detyrueshëm është natyra juridike e marrëdhënies që ka gjeneruar aktin që sipas ligjit konsiderohet si titull ekzekutiv. Kështu, nëse marrëdhënia juridike, nga e cila është prodhuar titulli ekzekutiv, është marrëdhënie juridike civile, atëherë edhe gjykimi mbi titullin ekzekutiv dhe gjykimet mbi ekzekutimin e detyrueshëm të tij janë kompetencë lëndore e gjykatave civile. Ndërkohë nëse marrëdhënia juridike, nga e cila është prodhuar titulli ekzekutiv, është marrëdhënie juridike administrative, atëherë edhe gjykimi mbi titullin ekzekutiv dhe gjykimet mbi ekzekutimin e detyrueshëm të tij janë kompetencë lëndore e gjykatave administrative”.</a:t>
            </a:r>
            <a:endParaRPr lang="en-GB" sz="1800" dirty="0">
              <a:effectLst/>
              <a:latin typeface="Times New Roman" panose="02020603050405020304" pitchFamily="18" charset="0"/>
              <a:ea typeface="Times New Roman" panose="02020603050405020304" pitchFamily="18" charset="0"/>
            </a:endParaRPr>
          </a:p>
          <a:p>
            <a:pPr marL="0" indent="0" algn="just">
              <a:buNone/>
            </a:pPr>
            <a:r>
              <a:rPr lang="en-US" sz="1800" dirty="0">
                <a:solidFill>
                  <a:srgbClr val="1D1B11"/>
                </a:solidFill>
                <a:effectLst/>
                <a:highlight>
                  <a:srgbClr val="C0C0C0"/>
                </a:highlight>
                <a:latin typeface="Times New Roman" panose="02020603050405020304" pitchFamily="18" charset="0"/>
                <a:ea typeface="Calibri" panose="020F0502020204030204" pitchFamily="34" charset="0"/>
              </a:rPr>
              <a:t>(12) </a:t>
            </a:r>
            <a:r>
              <a:rPr lang="sq-AL" sz="1800" dirty="0">
                <a:solidFill>
                  <a:srgbClr val="1D1B11"/>
                </a:solidFill>
                <a:effectLst/>
                <a:highlight>
                  <a:srgbClr val="C0C0C0"/>
                </a:highlight>
                <a:latin typeface="Times New Roman" panose="02020603050405020304" pitchFamily="18" charset="0"/>
                <a:ea typeface="Calibri" panose="020F0502020204030204" pitchFamily="34" charset="0"/>
              </a:rPr>
              <a:t>Në rastin objekt gjykimi marrëdhënia juridike, nga ku është iniciuar ky konflikt gjyqësor, sipas pretendimit të palëve ndërgjyqëse, është </a:t>
            </a:r>
            <a:r>
              <a:rPr lang="sq-AL" sz="1800" b="0" i="1" dirty="0">
                <a:solidFill>
                  <a:srgbClr val="1D1B11"/>
                </a:solidFill>
                <a:effectLst/>
                <a:highlight>
                  <a:srgbClr val="C0C0C0"/>
                </a:highlight>
                <a:latin typeface="Times New Roman" panose="02020603050405020304" pitchFamily="18" charset="0"/>
                <a:ea typeface="Times New Roman" panose="02020603050405020304" pitchFamily="18" charset="0"/>
              </a:rPr>
              <a:t>“konflikt administrativ, pasi kërkohet detyrimi i organit publik për të vepruar”</a:t>
            </a:r>
            <a:r>
              <a:rPr lang="sq-AL" sz="1800" dirty="0">
                <a:solidFill>
                  <a:srgbClr val="1D1B11"/>
                </a:solidFill>
                <a:effectLst/>
                <a:highlight>
                  <a:srgbClr val="C0C0C0"/>
                </a:highlight>
                <a:latin typeface="Times New Roman" panose="02020603050405020304" pitchFamily="18" charset="0"/>
                <a:ea typeface="Calibri" panose="020F0502020204030204" pitchFamily="34" charset="0"/>
              </a:rPr>
              <a:t> dhe rezulton se në kohën e shqyrtimi të çështjes ka qenë në kompetencë lëndore të gjykatave civile dhe për këtë shkak është gjykuar në themel nga Gjykata e Apelit Vlorë. Kjo do të thotë se titujt ekzekutiv që gjeneron kjo marrëdhënie juridike publike, sipas Kodit të Procedurës Civile, apo legjislacionit të posaçëm nr. 49/2012, janë lëndë gjykimi administrative, si për lëshimin e urdhrit të ekzekutimit, gjykimin e vlefshmërisë së titullit dhe gjykimin e veprimeve përmbarimore.</a:t>
            </a:r>
            <a:endParaRPr lang="en-GB" sz="1800" dirty="0">
              <a:effectLst/>
              <a:latin typeface="Times New Roman" panose="02020603050405020304" pitchFamily="18" charset="0"/>
              <a:ea typeface="Times New Roman" panose="02020603050405020304" pitchFamily="18" charset="0"/>
            </a:endParaRPr>
          </a:p>
          <a:p>
            <a:endParaRPr lang="en-GB" dirty="0"/>
          </a:p>
        </p:txBody>
      </p:sp>
    </p:spTree>
    <p:extLst>
      <p:ext uri="{BB962C8B-B14F-4D97-AF65-F5344CB8AC3E}">
        <p14:creationId xmlns:p14="http://schemas.microsoft.com/office/powerpoint/2010/main" val="28993881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FC0ACE-D757-600B-9002-11955024972E}"/>
              </a:ext>
            </a:extLst>
          </p:cNvPr>
          <p:cNvSpPr>
            <a:spLocks noGrp="1"/>
          </p:cNvSpPr>
          <p:nvPr>
            <p:ph idx="1"/>
          </p:nvPr>
        </p:nvSpPr>
        <p:spPr>
          <a:xfrm>
            <a:off x="609599" y="1192696"/>
            <a:ext cx="7527236" cy="4848667"/>
          </a:xfrm>
        </p:spPr>
        <p:txBody>
          <a:bodyPr>
            <a:normAutofit/>
          </a:bodyPr>
          <a:lstStyle/>
          <a:p>
            <a:pPr marL="400050" indent="-400050">
              <a:buFont typeface="+mj-lt"/>
              <a:buAutoNum type="romanUcPeriod" startAt="2"/>
            </a:pPr>
            <a:r>
              <a:rPr lang="en-US" dirty="0" err="1"/>
              <a:t>Kompetenca</a:t>
            </a:r>
            <a:r>
              <a:rPr lang="en-US" dirty="0"/>
              <a:t> </a:t>
            </a:r>
            <a:r>
              <a:rPr lang="en-US" dirty="0" err="1"/>
              <a:t>tokësore</a:t>
            </a:r>
            <a:endParaRPr lang="en-US" dirty="0"/>
          </a:p>
          <a:p>
            <a:pPr marL="400050" indent="-400050">
              <a:buFont typeface="+mj-lt"/>
              <a:buAutoNum type="romanUcPeriod" startAt="2"/>
            </a:pPr>
            <a:endParaRPr lang="en-US" dirty="0"/>
          </a:p>
          <a:p>
            <a:pPr marL="0" indent="0">
              <a:buNone/>
            </a:pPr>
            <a:r>
              <a:rPr lang="en-US" b="1" dirty="0">
                <a:latin typeface="Times New Roman" panose="02020603050405020304" pitchFamily="18" charset="0"/>
                <a:cs typeface="Times New Roman" panose="02020603050405020304" pitchFamily="18" charset="0"/>
              </a:rPr>
              <a:t>VKCGJL 09.10.2018 </a:t>
            </a:r>
            <a:r>
              <a:rPr lang="en-US" b="1" dirty="0" err="1">
                <a:latin typeface="Times New Roman" panose="02020603050405020304" pitchFamily="18" charset="0"/>
                <a:cs typeface="Times New Roman" panose="02020603050405020304" pitchFamily="18" charset="0"/>
              </a:rPr>
              <a:t>etj</a:t>
            </a:r>
            <a:endParaRPr lang="en-US" b="1" dirty="0">
              <a:latin typeface="Times New Roman" panose="02020603050405020304" pitchFamily="18" charset="0"/>
              <a:cs typeface="Times New Roman" panose="02020603050405020304" pitchFamily="18" charset="0"/>
            </a:endParaRPr>
          </a:p>
          <a:p>
            <a:pPr marL="0" marR="0" indent="457200" algn="just">
              <a:spcBef>
                <a:spcPts val="0"/>
              </a:spcBef>
              <a:spcAft>
                <a:spcPts val="0"/>
              </a:spcAft>
            </a:pP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Me togfjalëshin </a:t>
            </a:r>
            <a:r>
              <a:rPr lang="sq-AL"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“vend i ekzekutimit”</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do të kuptohet vendi ku përmbushet </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diçka</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apo zbatohet një urdhërim ose një vendim, pra një titull ekzekutiv. </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Ky vend i përgjigjet </a:t>
            </a:r>
            <a:r>
              <a:rPr lang="en-US" sz="18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(1) </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vendit të banimit të debitorit kur ky është </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person fizik ose selisë së debitorit kur ky është person juridik, ose </a:t>
            </a:r>
            <a:r>
              <a:rPr lang="en-US" sz="18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(2) 	</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vendit ku kryen veprimtarinë e tij dhe </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ka pasuri të luajtshme apo të </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paluajtshme mbi të cilat do të shtrihen veprimet </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përmbarimore</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gjatë </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procesit të ekzekutimit.</a:t>
            </a:r>
            <a:endParaRPr lang="en-GB"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indent="457200" algn="just">
              <a:spcBef>
                <a:spcPts val="0"/>
              </a:spcBef>
              <a:spcAft>
                <a:spcPts val="0"/>
              </a:spcAft>
            </a:pP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sq-AL" sz="1800" b="1" dirty="0">
                <a:effectLst/>
                <a:latin typeface="Times New Roman" panose="02020603050405020304" pitchFamily="18" charset="0"/>
                <a:ea typeface="Times New Roman" panose="02020603050405020304" pitchFamily="18" charset="0"/>
                <a:cs typeface="Times New Roman" panose="02020603050405020304" pitchFamily="18" charset="0"/>
              </a:rPr>
              <a:t>Kjo kompetencë është e karakterit ekskluziv, sepse është vetë ligji që përcakton nga pikëpamja tokësore gjykatën, e cila ka kompetencë shqyrtimin e kundërshtimeve të veprimeve përmbarimore.</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GB"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16341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616F8B-FB96-50CA-63A4-D27BBE4C9526}"/>
              </a:ext>
            </a:extLst>
          </p:cNvPr>
          <p:cNvSpPr>
            <a:spLocks noGrp="1"/>
          </p:cNvSpPr>
          <p:nvPr>
            <p:ph idx="1"/>
          </p:nvPr>
        </p:nvSpPr>
        <p:spPr>
          <a:xfrm>
            <a:off x="609599" y="874644"/>
            <a:ext cx="7421218" cy="5166720"/>
          </a:xfrm>
        </p:spPr>
        <p:txBody>
          <a:bodyPr>
            <a:normAutofit lnSpcReduction="10000"/>
          </a:bodyPr>
          <a:lstStyle/>
          <a:p>
            <a:pPr marL="228600" marR="0" indent="-228600" algn="just">
              <a:spcBef>
                <a:spcPts val="0"/>
              </a:spcBef>
              <a:spcAft>
                <a:spcPts val="0"/>
              </a:spcAft>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VKCGJL 17.06.2020</a:t>
            </a:r>
          </a:p>
          <a:p>
            <a:pPr marL="0" marR="0" indent="0" algn="just">
              <a:spcBef>
                <a:spcPts val="0"/>
              </a:spcBef>
              <a:spcAft>
                <a:spcPts val="0"/>
              </a:spcAft>
              <a:buNone/>
            </a:pPr>
            <a:r>
              <a:rPr lang="en-US" dirty="0">
                <a:latin typeface="Times New Roman" panose="02020603050405020304" pitchFamily="18" charset="0"/>
                <a:ea typeface="Times New Roman" panose="02020603050405020304" pitchFamily="18" charset="0"/>
                <a:cs typeface="Times New Roman" panose="02020603050405020304" pitchFamily="18" charset="0"/>
              </a:rPr>
              <a:t>“(13) </a:t>
            </a: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Kolegji sjell në vëmendje të gjykatave më të ulëta faktin se deri në këtë moment, Gjykata e Lartë në disa çështje të tjera të ngjashme, ka mbajtur qëndrimin se kompetenca e gjykatës që shqyrton kërkesat apo paditë në fazën e ekzekutimit të detyrueshëm ka karakter ekskluziv dhe si rrjedhojë në çështje të tilla sipas nenit 61 të ndryshuar të K.Pr.Civile, gjykatat kishin të drejtën, kryesisht të merrnin në shqyrtim çështjen e kompetencës tokësore </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p>
            <a:pPr marL="0" marR="0" indent="0" algn="just">
              <a:spcBef>
                <a:spcPts val="0"/>
              </a:spcBef>
              <a:spcAft>
                <a:spcPts val="0"/>
              </a:spcAft>
              <a:buNone/>
            </a:pP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gn="just">
              <a:spcBef>
                <a:spcPts val="0"/>
              </a:spcBef>
              <a:spcAft>
                <a:spcPts val="0"/>
              </a:spcAf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13.1</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Për sa u arsyetua më sipër, Kolegji vlerëson se, kjo praktikë duhet të ndryshojë për rastet e ngjashme (pro futuro) dhe interpretimi pajtues me parimet e përgjithshme që disiplinojnë procesin civil dhe me qëllimin e Ligjvënësit në ndryshimin e nenit 61 </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KPC</a:t>
            </a: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 është ai i zbatimit në mënyrë të ngushtë (</a:t>
            </a:r>
            <a:r>
              <a:rPr lang="sq-AL" sz="1800" i="1" dirty="0">
                <a:effectLst/>
                <a:latin typeface="Times New Roman" panose="02020603050405020304" pitchFamily="18" charset="0"/>
                <a:ea typeface="Times New Roman" panose="02020603050405020304" pitchFamily="18" charset="0"/>
                <a:cs typeface="Times New Roman" panose="02020603050405020304" pitchFamily="18" charset="0"/>
              </a:rPr>
              <a:t>stricto sensu</a:t>
            </a: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 të përjashtimit të parashikuar në këtë dispozitë. Sigurisht që </a:t>
            </a:r>
            <a:r>
              <a:rPr lang="sq-AL" sz="1800" b="1" dirty="0">
                <a:effectLst/>
                <a:latin typeface="Times New Roman" panose="02020603050405020304" pitchFamily="18" charset="0"/>
                <a:ea typeface="Times New Roman" panose="02020603050405020304" pitchFamily="18" charset="0"/>
                <a:cs typeface="Times New Roman" panose="02020603050405020304" pitchFamily="18" charset="0"/>
              </a:rPr>
              <a:t>kriteri ligjor i “vendit të ekzekutimit”, (që sipas rastit mund të jetë vendbanimi i debitorit apo vendi ku ndodhet sendi i paluajtshëm objekt ekzekutimi), për të përcaktuar kompetencën tokësore të gjykatës që shqyrton kërkesat apo paditë në fazën e ekzekutimit të detyrueshëm merr vlerë dhe do të mund të shtrohet për diskutim dhe për shqyrtim nga gjykata vetëm kur ka një prapsim procedural nga pala ndërgjyqëse për shpalljen e moskompetencës tokësore.</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GB" sz="1800" b="1"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GB" dirty="0"/>
          </a:p>
        </p:txBody>
      </p:sp>
    </p:spTree>
    <p:extLst>
      <p:ext uri="{BB962C8B-B14F-4D97-AF65-F5344CB8AC3E}">
        <p14:creationId xmlns:p14="http://schemas.microsoft.com/office/powerpoint/2010/main" val="4680937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E6A357-70B7-1B14-A780-E8815F0E85BC}"/>
              </a:ext>
            </a:extLst>
          </p:cNvPr>
          <p:cNvSpPr>
            <a:spLocks noGrp="1"/>
          </p:cNvSpPr>
          <p:nvPr>
            <p:ph idx="1"/>
          </p:nvPr>
        </p:nvSpPr>
        <p:spPr>
          <a:xfrm>
            <a:off x="609599" y="1020418"/>
            <a:ext cx="7991062" cy="5020946"/>
          </a:xfrm>
        </p:spPr>
        <p:txBody>
          <a:bodyPr>
            <a:normAutofit fontScale="92500" lnSpcReduction="10000"/>
          </a:bodyPr>
          <a:lstStyle/>
          <a:p>
            <a:pPr marL="0" marR="0" indent="457200" algn="just">
              <a:spcBef>
                <a:spcPts val="0"/>
              </a:spcBef>
              <a:spcAft>
                <a:spcPts val="0"/>
              </a:spcAft>
            </a:pPr>
            <a:r>
              <a:rPr lang="en-US" sz="1800" b="1" dirty="0">
                <a:effectLst/>
                <a:latin typeface="Times New Roman" panose="02020603050405020304" pitchFamily="18" charset="0"/>
                <a:ea typeface="Calibri" panose="020F0502020204030204" pitchFamily="34" charset="0"/>
              </a:rPr>
              <a:t>VKCGJL 19.05.2021</a:t>
            </a:r>
          </a:p>
          <a:p>
            <a:pPr marL="0" marR="0" indent="0" algn="just">
              <a:spcBef>
                <a:spcPts val="0"/>
              </a:spcBef>
              <a:spcAft>
                <a:spcPts val="0"/>
              </a:spcAft>
              <a:buNone/>
            </a:pPr>
            <a:r>
              <a:rPr lang="en-US" sz="1800" dirty="0">
                <a:effectLst/>
                <a:latin typeface="Times New Roman" panose="02020603050405020304" pitchFamily="18" charset="0"/>
                <a:ea typeface="Calibri" panose="020F0502020204030204" pitchFamily="34" charset="0"/>
              </a:rPr>
              <a:t>(12) </a:t>
            </a:r>
            <a:r>
              <a:rPr lang="sq-AL" sz="1800" dirty="0">
                <a:effectLst/>
                <a:latin typeface="Times New Roman" panose="02020603050405020304" pitchFamily="18" charset="0"/>
                <a:ea typeface="Calibri" panose="020F0502020204030204" pitchFamily="34" charset="0"/>
              </a:rPr>
              <a:t>Në rastin objekt shqyrtimi, mosmarrëveshja ka për objekt kundërshtimin e veprimeve të përmbaruesit gjyqësor, </a:t>
            </a:r>
            <a:r>
              <a:rPr lang="sq-AL" sz="1800" dirty="0">
                <a:effectLst/>
                <a:latin typeface="Times New Roman" panose="02020603050405020304" pitchFamily="18" charset="0"/>
                <a:ea typeface="Times New Roman" panose="02020603050405020304" pitchFamily="18" charset="0"/>
              </a:rPr>
              <a:t>detyrimin e të paditurit Zyra Përmbarimore Lezhë të përjashtojë nga ekzekutimi detyrimin e lirimit dhe dorëzimit të pasurive, si dhe pezullimin e ekzekutimit të veprimeve përmbarimore deri në përfundim të gjykimit, si masë për sigurimin e padisë.</a:t>
            </a:r>
            <a:r>
              <a:rPr lang="sq-AL" sz="1800" b="1" dirty="0">
                <a:effectLst/>
                <a:latin typeface="Times New Roman" panose="02020603050405020304" pitchFamily="18" charset="0"/>
                <a:ea typeface="Times New Roman" panose="02020603050405020304" pitchFamily="18" charset="0"/>
              </a:rPr>
              <a:t> </a:t>
            </a:r>
            <a:endParaRPr lang="en-GB" sz="1800" dirty="0">
              <a:effectLst/>
              <a:latin typeface="Times New Roman" panose="02020603050405020304" pitchFamily="18" charset="0"/>
              <a:ea typeface="Times New Roman" panose="02020603050405020304" pitchFamily="18" charset="0"/>
            </a:endParaRPr>
          </a:p>
          <a:p>
            <a:pPr marL="0" marR="0" indent="0" algn="just">
              <a:spcBef>
                <a:spcPts val="0"/>
              </a:spcBef>
              <a:spcAft>
                <a:spcPts val="0"/>
              </a:spcAft>
              <a:buNone/>
            </a:pPr>
            <a:r>
              <a:rPr lang="en-US" sz="1800" dirty="0">
                <a:effectLst/>
                <a:latin typeface="Times New Roman" panose="02020603050405020304" pitchFamily="18" charset="0"/>
                <a:ea typeface="Calibri" panose="020F0502020204030204" pitchFamily="34" charset="0"/>
              </a:rPr>
              <a:t>(</a:t>
            </a:r>
            <a:r>
              <a:rPr lang="sq-AL" sz="1800" dirty="0">
                <a:effectLst/>
                <a:latin typeface="Times New Roman" panose="02020603050405020304" pitchFamily="18" charset="0"/>
                <a:ea typeface="Calibri" panose="020F0502020204030204" pitchFamily="34" charset="0"/>
              </a:rPr>
              <a:t>13</a:t>
            </a:r>
            <a:r>
              <a:rPr lang="en-US" sz="1800" dirty="0">
                <a:effectLst/>
                <a:latin typeface="Times New Roman" panose="02020603050405020304" pitchFamily="18" charset="0"/>
                <a:ea typeface="Calibri" panose="020F0502020204030204" pitchFamily="34" charset="0"/>
              </a:rPr>
              <a:t>) </a:t>
            </a:r>
            <a:r>
              <a:rPr lang="sq-AL" sz="1800" dirty="0">
                <a:effectLst/>
                <a:latin typeface="Times New Roman" panose="02020603050405020304" pitchFamily="18" charset="0"/>
                <a:ea typeface="Calibri" panose="020F0502020204030204" pitchFamily="34" charset="0"/>
              </a:rPr>
              <a:t>Përcaktimi i gjykatës kompetente nga pikëpamja tokësore, për shqyrtimin e kësaj lloj mosmarrëveshjeje, është parashikuar në nenin 50 të KPC-së, i cili parashikon se: “</a:t>
            </a:r>
            <a:r>
              <a:rPr lang="sq-AL" sz="1800" i="1" dirty="0">
                <a:effectLst/>
                <a:latin typeface="Times New Roman" panose="02020603050405020304" pitchFamily="18" charset="0"/>
                <a:ea typeface="Times New Roman" panose="02020603050405020304" pitchFamily="18" charset="0"/>
              </a:rPr>
              <a:t>Paditë që kanë për objekt kundërshtimin e veprimeve të kryera nga përmbaruesi për ekzekutimin e detyruar, ngrihen në gjykatën e vendit të ekzekutimit</a:t>
            </a:r>
            <a:r>
              <a:rPr lang="sq-AL" sz="1800" dirty="0">
                <a:effectLst/>
                <a:latin typeface="Times New Roman" panose="02020603050405020304" pitchFamily="18"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pPr marL="0" marR="0" indent="0" algn="just">
              <a:spcBef>
                <a:spcPts val="0"/>
              </a:spcBef>
              <a:spcAft>
                <a:spcPts val="0"/>
              </a:spcAft>
              <a:buNone/>
            </a:pPr>
            <a:r>
              <a:rPr lang="sq-AL" sz="1800" dirty="0">
                <a:effectLst/>
                <a:latin typeface="Times New Roman" panose="02020603050405020304" pitchFamily="18" charset="0"/>
                <a:ea typeface="Times New Roman" panose="02020603050405020304" pitchFamily="18" charset="0"/>
              </a:rPr>
              <a:t>Ky nen lexohet i kombinuar me parashikimet e nenit 461, “Vendi i ekzekutimit të detyruar”, të Kodit Civil, i cili në shkronjën “a” të tij, parashikon se: “</a:t>
            </a:r>
            <a:r>
              <a:rPr lang="sq-AL" sz="1800" i="1" dirty="0">
                <a:effectLst/>
                <a:latin typeface="Times New Roman" panose="02020603050405020304" pitchFamily="18" charset="0"/>
                <a:ea typeface="Times New Roman" panose="02020603050405020304" pitchFamily="18" charset="0"/>
              </a:rPr>
              <a:t>Në rast se vendi ku duhet të ekzekutohet detyrimi nuk caktohet në kontratë, nga ligji ose nuk kuptohet nga vetë natyra e detyrimit, ekzekutimi bëhet: a) për dorëzimin e një sendi të paluajtshëm, në vendin ku ndodhet ai.</a:t>
            </a:r>
            <a:r>
              <a:rPr lang="sq-AL" sz="1800" dirty="0">
                <a:effectLst/>
                <a:latin typeface="Times New Roman" panose="02020603050405020304" pitchFamily="18"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pPr marL="0" marR="0" indent="0" algn="just">
              <a:spcBef>
                <a:spcPts val="0"/>
              </a:spcBef>
              <a:spcAft>
                <a:spcPts val="0"/>
              </a:spcAft>
              <a:buNone/>
            </a:pPr>
            <a:r>
              <a:rPr lang="sq-AL" sz="1800" dirty="0">
                <a:effectLst/>
                <a:latin typeface="Times New Roman" panose="02020603050405020304" pitchFamily="18" charset="0"/>
                <a:ea typeface="Times New Roman" panose="02020603050405020304" pitchFamily="18" charset="0"/>
              </a:rPr>
              <a:t>Nga leximi i kombinuar i këtyre dy dispozitave, Kolegji konkludon se, në rastin e padive që kanë për objekt kundërshtimin e veprimeve të kryera nga përmbaruesi për ekzekutimet e detyruara që kanë për objekt një send të paluajtshëm,</a:t>
            </a:r>
            <a:r>
              <a:rPr lang="sq-AL" sz="1800" i="1" dirty="0">
                <a:effectLst/>
                <a:latin typeface="Times New Roman" panose="02020603050405020304" pitchFamily="18" charset="0"/>
                <a:ea typeface="Times New Roman" panose="02020603050405020304" pitchFamily="18" charset="0"/>
              </a:rPr>
              <a:t> </a:t>
            </a:r>
            <a:r>
              <a:rPr lang="sq-AL" sz="1800" dirty="0">
                <a:effectLst/>
                <a:latin typeface="Times New Roman" panose="02020603050405020304" pitchFamily="18" charset="0"/>
                <a:ea typeface="Times New Roman" panose="02020603050405020304" pitchFamily="18" charset="0"/>
              </a:rPr>
              <a:t>kompetente nga pikëpamja tokësore për gjykimin e çështjes, do të jetë gjykata e vendit ku ndodhet sendi i paluajtshëm. </a:t>
            </a:r>
            <a:endParaRPr lang="en-GB" sz="1800" dirty="0">
              <a:effectLst/>
              <a:latin typeface="Times New Roman" panose="02020603050405020304" pitchFamily="18" charset="0"/>
              <a:ea typeface="Times New Roman" panose="02020603050405020304" pitchFamily="18" charset="0"/>
            </a:endParaRPr>
          </a:p>
          <a:p>
            <a:endParaRPr lang="en-GB" dirty="0"/>
          </a:p>
        </p:txBody>
      </p:sp>
    </p:spTree>
    <p:extLst>
      <p:ext uri="{BB962C8B-B14F-4D97-AF65-F5344CB8AC3E}">
        <p14:creationId xmlns:p14="http://schemas.microsoft.com/office/powerpoint/2010/main" val="27174049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22612BE-5BFE-3498-1565-EC7C69C3107E}"/>
              </a:ext>
            </a:extLst>
          </p:cNvPr>
          <p:cNvSpPr>
            <a:spLocks noGrp="1"/>
          </p:cNvSpPr>
          <p:nvPr>
            <p:ph idx="1"/>
          </p:nvPr>
        </p:nvSpPr>
        <p:spPr>
          <a:xfrm>
            <a:off x="609599" y="1457740"/>
            <a:ext cx="7116418" cy="4583624"/>
          </a:xfrm>
        </p:spPr>
        <p:txBody>
          <a:bodyPr>
            <a:normAutofit/>
          </a:bodyPr>
          <a:lstStyle/>
          <a:p>
            <a:pPr algn="ctr"/>
            <a:endParaRPr lang="en-US" sz="3200" dirty="0"/>
          </a:p>
          <a:p>
            <a:pPr algn="ctr"/>
            <a:endParaRPr lang="en-US" sz="3200" dirty="0"/>
          </a:p>
          <a:p>
            <a:pPr algn="ctr"/>
            <a:endParaRPr lang="en-US" sz="3200" dirty="0"/>
          </a:p>
          <a:p>
            <a:pPr algn="ctr"/>
            <a:r>
              <a:rPr lang="en-US" sz="3200" dirty="0"/>
              <a:t>FALEMINDERIT </a:t>
            </a:r>
            <a:endParaRPr lang="en-GB" sz="3200" dirty="0"/>
          </a:p>
        </p:txBody>
      </p:sp>
    </p:spTree>
    <p:extLst>
      <p:ext uri="{BB962C8B-B14F-4D97-AF65-F5344CB8AC3E}">
        <p14:creationId xmlns:p14="http://schemas.microsoft.com/office/powerpoint/2010/main" val="156989931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682</TotalTime>
  <Words>4460</Words>
  <Application>Microsoft Office PowerPoint</Application>
  <PresentationFormat>On-screen Show (4:3)</PresentationFormat>
  <Paragraphs>167</Paragraphs>
  <Slides>30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30</vt:i4>
      </vt:variant>
    </vt:vector>
  </HeadingPairs>
  <TitlesOfParts>
    <vt:vector size="38" baseType="lpstr">
      <vt:lpstr>Arial</vt:lpstr>
      <vt:lpstr>Calibri</vt:lpstr>
      <vt:lpstr>Garamond</vt:lpstr>
      <vt:lpstr>Times New Roman</vt:lpstr>
      <vt:lpstr>Trebuchet MS</vt:lpstr>
      <vt:lpstr>Wingdings</vt:lpstr>
      <vt:lpstr>Wingdings 3</vt:lpstr>
      <vt:lpstr>Facet</vt:lpstr>
      <vt:lpstr>Kundërshtimi i veprimeve të përmbaruesit gjyqësor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Kundwrshtimi i veprimeve tw pwrmbaruesit gjyqwsor </dc:title>
  <dc:creator>Flutura Kola</dc:creator>
  <cp:lastModifiedBy>Flutura Kola</cp:lastModifiedBy>
  <cp:revision>39</cp:revision>
  <cp:lastPrinted>2023-06-14T20:34:40Z</cp:lastPrinted>
  <dcterms:created xsi:type="dcterms:W3CDTF">2023-05-30T12:00:42Z</dcterms:created>
  <dcterms:modified xsi:type="dcterms:W3CDTF">2023-06-14T20:37:34Z</dcterms:modified>
</cp:coreProperties>
</file>