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9"/>
  </p:notesMasterIdLst>
  <p:handoutMasterIdLst>
    <p:handoutMasterId r:id="rId50"/>
  </p:handoutMasterIdLst>
  <p:sldIdLst>
    <p:sldId id="256" r:id="rId2"/>
    <p:sldId id="362" r:id="rId3"/>
    <p:sldId id="363" r:id="rId4"/>
    <p:sldId id="360" r:id="rId5"/>
    <p:sldId id="365" r:id="rId6"/>
    <p:sldId id="364" r:id="rId7"/>
    <p:sldId id="361" r:id="rId8"/>
    <p:sldId id="357" r:id="rId9"/>
    <p:sldId id="358" r:id="rId10"/>
    <p:sldId id="359" r:id="rId11"/>
    <p:sldId id="353" r:id="rId12"/>
    <p:sldId id="354" r:id="rId13"/>
    <p:sldId id="355" r:id="rId14"/>
    <p:sldId id="356" r:id="rId15"/>
    <p:sldId id="342" r:id="rId16"/>
    <p:sldId id="346" r:id="rId17"/>
    <p:sldId id="352" r:id="rId18"/>
    <p:sldId id="347" r:id="rId19"/>
    <p:sldId id="348" r:id="rId20"/>
    <p:sldId id="351" r:id="rId21"/>
    <p:sldId id="327" r:id="rId22"/>
    <p:sldId id="332" r:id="rId23"/>
    <p:sldId id="334" r:id="rId24"/>
    <p:sldId id="335" r:id="rId25"/>
    <p:sldId id="343" r:id="rId26"/>
    <p:sldId id="344" r:id="rId27"/>
    <p:sldId id="341" r:id="rId28"/>
    <p:sldId id="339" r:id="rId29"/>
    <p:sldId id="319" r:id="rId30"/>
    <p:sldId id="321" r:id="rId31"/>
    <p:sldId id="270" r:id="rId32"/>
    <p:sldId id="272" r:id="rId33"/>
    <p:sldId id="315" r:id="rId34"/>
    <p:sldId id="316" r:id="rId35"/>
    <p:sldId id="317" r:id="rId36"/>
    <p:sldId id="323" r:id="rId37"/>
    <p:sldId id="325" r:id="rId38"/>
    <p:sldId id="284" r:id="rId39"/>
    <p:sldId id="285" r:id="rId40"/>
    <p:sldId id="326" r:id="rId41"/>
    <p:sldId id="291" r:id="rId42"/>
    <p:sldId id="292" r:id="rId43"/>
    <p:sldId id="338" r:id="rId44"/>
    <p:sldId id="293" r:id="rId45"/>
    <p:sldId id="294" r:id="rId46"/>
    <p:sldId id="295" r:id="rId47"/>
    <p:sldId id="296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54"/>
    <p:restoredTop sz="92262"/>
  </p:normalViewPr>
  <p:slideViewPr>
    <p:cSldViewPr snapToGrid="0" snapToObjects="1">
      <p:cViewPr>
        <p:scale>
          <a:sx n="111" d="100"/>
          <a:sy n="111" d="100"/>
        </p:scale>
        <p:origin x="632" y="-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A244C-6D09-7D4A-B60E-204801C5227A}" type="datetimeFigureOut">
              <a:rPr lang="en-US" smtClean="0"/>
              <a:t>6/25/23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2385BA-14A2-FE40-9979-93B1B9B08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540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4EEB1-EAD1-B54B-821F-2171AEDA19D5}" type="datetimeFigureOut">
              <a:rPr lang="en-US" smtClean="0"/>
              <a:t>6/25/23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6BFB8-ED6C-3047-A712-3F7A9D5A5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471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6BFB8-ED6C-3047-A712-3F7A9D5A55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0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6BFB8-ED6C-3047-A712-3F7A9D5A55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0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Aplikantët</a:t>
            </a:r>
            <a:r>
              <a:rPr lang="en-US" dirty="0" smtClean="0"/>
              <a:t>, </a:t>
            </a:r>
            <a:r>
              <a:rPr lang="en-US" dirty="0" err="1" smtClean="0"/>
              <a:t>shtetas</a:t>
            </a:r>
            <a:r>
              <a:rPr lang="en-US" dirty="0" smtClean="0"/>
              <a:t> </a:t>
            </a:r>
            <a:r>
              <a:rPr lang="en-US" dirty="0" err="1" smtClean="0"/>
              <a:t>vietnamezë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mitur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kohën</a:t>
            </a:r>
            <a:r>
              <a:rPr lang="en-US" dirty="0" smtClean="0"/>
              <a:t> </a:t>
            </a:r>
            <a:r>
              <a:rPr lang="en-US" dirty="0" err="1" smtClean="0"/>
              <a:t>përkatëse</a:t>
            </a:r>
            <a:r>
              <a:rPr lang="en-US" dirty="0" smtClean="0"/>
              <a:t>, u </a:t>
            </a:r>
            <a:r>
              <a:rPr lang="en-US" dirty="0" err="1" smtClean="0"/>
              <a:t>zbuluan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policia</a:t>
            </a:r>
            <a:r>
              <a:rPr lang="en-US" dirty="0" smtClean="0"/>
              <a:t> se </a:t>
            </a:r>
            <a:r>
              <a:rPr lang="en-US" dirty="0" err="1" smtClean="0"/>
              <a:t>punonin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fabrikat</a:t>
            </a:r>
            <a:r>
              <a:rPr lang="en-US" dirty="0" smtClean="0"/>
              <a:t> e </a:t>
            </a:r>
            <a:r>
              <a:rPr lang="en-US" dirty="0" err="1" smtClean="0"/>
              <a:t>kanabisit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u </a:t>
            </a:r>
            <a:r>
              <a:rPr lang="en-US" dirty="0" err="1" smtClean="0"/>
              <a:t>akuzuan</a:t>
            </a:r>
            <a:r>
              <a:rPr lang="en-US" dirty="0" smtClean="0"/>
              <a:t> se </a:t>
            </a:r>
            <a:r>
              <a:rPr lang="en-US" dirty="0" err="1" smtClean="0"/>
              <a:t>ishin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perfshirenë</a:t>
            </a:r>
            <a:r>
              <a:rPr lang="en-US" dirty="0" smtClean="0"/>
              <a:t> </a:t>
            </a:r>
            <a:r>
              <a:rPr lang="en-US" dirty="0" err="1" smtClean="0"/>
              <a:t>prodhimin</a:t>
            </a:r>
            <a:r>
              <a:rPr lang="en-US" dirty="0" smtClean="0"/>
              <a:t> e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droge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kontrolluar</a:t>
            </a:r>
            <a:r>
              <a:rPr lang="en-US" dirty="0" smtClean="0"/>
              <a:t>.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atë</a:t>
            </a:r>
            <a:r>
              <a:rPr lang="en-US" dirty="0" smtClean="0"/>
              <a:t> </a:t>
            </a:r>
            <a:r>
              <a:rPr lang="en-US" dirty="0" err="1" smtClean="0"/>
              <a:t>kohë</a:t>
            </a:r>
            <a:r>
              <a:rPr lang="en-US" dirty="0" smtClean="0"/>
              <a:t>, </a:t>
            </a:r>
            <a:r>
              <a:rPr lang="en-US" dirty="0" err="1" smtClean="0"/>
              <a:t>disa</a:t>
            </a:r>
            <a:r>
              <a:rPr lang="en-US" dirty="0" smtClean="0"/>
              <a:t> </a:t>
            </a:r>
            <a:r>
              <a:rPr lang="en-US" dirty="0" err="1" smtClean="0"/>
              <a:t>raporte</a:t>
            </a:r>
            <a:r>
              <a:rPr lang="en-US" dirty="0" smtClean="0"/>
              <a:t> </a:t>
            </a:r>
            <a:r>
              <a:rPr lang="en-US" dirty="0" err="1" smtClean="0"/>
              <a:t>kombëtare</a:t>
            </a:r>
            <a:r>
              <a:rPr lang="en-US" dirty="0" smtClean="0"/>
              <a:t> </a:t>
            </a:r>
            <a:r>
              <a:rPr lang="en-US" dirty="0" err="1" smtClean="0"/>
              <a:t>kishin</a:t>
            </a:r>
            <a:r>
              <a:rPr lang="en-US" dirty="0" smtClean="0"/>
              <a:t> </a:t>
            </a:r>
            <a:r>
              <a:rPr lang="en-US" dirty="0" err="1" smtClean="0"/>
              <a:t>gjetur</a:t>
            </a:r>
            <a:r>
              <a:rPr lang="en-US" dirty="0" smtClean="0"/>
              <a:t> se </a:t>
            </a:r>
            <a:r>
              <a:rPr lang="en-US" dirty="0" err="1" smtClean="0"/>
              <a:t>fëmijët</a:t>
            </a:r>
            <a:r>
              <a:rPr lang="en-US" dirty="0" smtClean="0"/>
              <a:t> </a:t>
            </a:r>
            <a:r>
              <a:rPr lang="en-US" dirty="0" err="1" smtClean="0"/>
              <a:t>vietnamezë</a:t>
            </a:r>
            <a:r>
              <a:rPr lang="en-US" dirty="0" smtClean="0"/>
              <a:t> </a:t>
            </a:r>
            <a:r>
              <a:rPr lang="en-US" dirty="0" err="1" smtClean="0"/>
              <a:t>ishin</a:t>
            </a:r>
            <a:r>
              <a:rPr lang="en-US" dirty="0" smtClean="0"/>
              <a:t> </a:t>
            </a:r>
            <a:r>
              <a:rPr lang="en-US" dirty="0" err="1" smtClean="0"/>
              <a:t>veçanërisht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cenueshëm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t'u</a:t>
            </a:r>
            <a:r>
              <a:rPr lang="en-US" dirty="0" smtClean="0"/>
              <a:t> </a:t>
            </a:r>
            <a:r>
              <a:rPr lang="en-US" dirty="0" err="1" smtClean="0"/>
              <a:t>trafikuar</a:t>
            </a:r>
            <a:r>
              <a:rPr lang="en-US" dirty="0" smtClean="0"/>
              <a:t> </a:t>
            </a:r>
            <a:r>
              <a:rPr lang="en-US" dirty="0" err="1" smtClean="0"/>
              <a:t>brenda</a:t>
            </a:r>
            <a:r>
              <a:rPr lang="en-US" dirty="0" smtClean="0"/>
              <a:t> </a:t>
            </a:r>
            <a:r>
              <a:rPr lang="en-US" dirty="0" err="1" smtClean="0"/>
              <a:t>Mbretërisë</a:t>
            </a:r>
            <a:r>
              <a:rPr lang="en-US" dirty="0" smtClean="0"/>
              <a:t> </a:t>
            </a:r>
            <a:r>
              <a:rPr lang="en-US" dirty="0" err="1" smtClean="0"/>
              <a:t>së</a:t>
            </a:r>
            <a:r>
              <a:rPr lang="en-US" dirty="0" smtClean="0"/>
              <a:t> </a:t>
            </a:r>
            <a:r>
              <a:rPr lang="en-US" dirty="0" err="1" smtClean="0"/>
              <a:t>Bashkuar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t'u</a:t>
            </a:r>
            <a:r>
              <a:rPr lang="en-US" dirty="0" smtClean="0"/>
              <a:t> </a:t>
            </a:r>
            <a:r>
              <a:rPr lang="en-US" dirty="0" err="1" smtClean="0"/>
              <a:t>shfrytëzuar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fabrika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tilla</a:t>
            </a:r>
            <a:r>
              <a:rPr lang="en-US" dirty="0" smtClean="0"/>
              <a:t>. </a:t>
            </a:r>
            <a:r>
              <a:rPr lang="en-US" dirty="0" err="1" smtClean="0"/>
              <a:t>Aplikantët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u </a:t>
            </a:r>
            <a:r>
              <a:rPr lang="en-US" dirty="0" err="1" smtClean="0"/>
              <a:t>referuan</a:t>
            </a:r>
            <a:r>
              <a:rPr lang="en-US" dirty="0" smtClean="0"/>
              <a:t> </a:t>
            </a:r>
            <a:r>
              <a:rPr lang="en-US" dirty="0" err="1" smtClean="0"/>
              <a:t>menjëherë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vlerësim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viktima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mundshme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trafikimit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Autoriteti</a:t>
            </a:r>
            <a:r>
              <a:rPr lang="en-US" dirty="0" smtClean="0"/>
              <a:t> </a:t>
            </a:r>
            <a:r>
              <a:rPr lang="en-US" dirty="0" err="1" smtClean="0"/>
              <a:t>Kompetent</a:t>
            </a:r>
            <a:r>
              <a:rPr lang="en-US" dirty="0" smtClean="0"/>
              <a:t> </a:t>
            </a:r>
            <a:r>
              <a:rPr lang="en-US" dirty="0" err="1" smtClean="0"/>
              <a:t>më</a:t>
            </a:r>
            <a:r>
              <a:rPr lang="en-US" dirty="0" smtClean="0"/>
              <a:t> </a:t>
            </a:r>
            <a:r>
              <a:rPr lang="en-US" dirty="0" err="1" smtClean="0"/>
              <a:t>vonë</a:t>
            </a:r>
            <a:r>
              <a:rPr lang="en-US" dirty="0" smtClean="0"/>
              <a:t> </a:t>
            </a:r>
            <a:r>
              <a:rPr lang="en-US" dirty="0" err="1" smtClean="0"/>
              <a:t>përcaktoi</a:t>
            </a:r>
            <a:r>
              <a:rPr lang="en-US" dirty="0" smtClean="0"/>
              <a:t> se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dy</a:t>
            </a:r>
            <a:r>
              <a:rPr lang="en-US" dirty="0" smtClean="0"/>
              <a:t> </a:t>
            </a:r>
            <a:r>
              <a:rPr lang="en-US" dirty="0" err="1" smtClean="0"/>
              <a:t>ishin</a:t>
            </a:r>
            <a:r>
              <a:rPr lang="en-US" dirty="0" smtClean="0"/>
              <a:t> </a:t>
            </a:r>
            <a:r>
              <a:rPr lang="en-US" dirty="0" err="1" smtClean="0"/>
              <a:t>trafikuar</a:t>
            </a:r>
            <a:r>
              <a:rPr lang="en-US" dirty="0" smtClean="0"/>
              <a:t>. </a:t>
            </a:r>
            <a:r>
              <a:rPr lang="en-US" dirty="0" err="1" smtClean="0"/>
              <a:t>Shërbimi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Prokurorisë</a:t>
            </a:r>
            <a:r>
              <a:rPr lang="en-US" dirty="0" smtClean="0"/>
              <a:t> </a:t>
            </a:r>
            <a:r>
              <a:rPr lang="en-US" dirty="0" err="1" smtClean="0"/>
              <a:t>së</a:t>
            </a:r>
            <a:r>
              <a:rPr lang="en-US" dirty="0" smtClean="0"/>
              <a:t> </a:t>
            </a:r>
            <a:r>
              <a:rPr lang="en-US" dirty="0" err="1" smtClean="0"/>
              <a:t>Kurorës</a:t>
            </a:r>
            <a:r>
              <a:rPr lang="en-US" dirty="0" smtClean="0"/>
              <a:t> (CPS) </a:t>
            </a:r>
            <a:r>
              <a:rPr lang="en-US" dirty="0" err="1" smtClean="0"/>
              <a:t>nuk</a:t>
            </a:r>
            <a:r>
              <a:rPr lang="en-US" dirty="0" smtClean="0"/>
              <a:t> u </a:t>
            </a:r>
            <a:r>
              <a:rPr lang="en-US" dirty="0" err="1" smtClean="0"/>
              <a:t>pajtua</a:t>
            </a:r>
            <a:r>
              <a:rPr lang="en-US" dirty="0" smtClean="0"/>
              <a:t> me </a:t>
            </a:r>
            <a:r>
              <a:rPr lang="en-US" dirty="0" err="1" smtClean="0"/>
              <a:t>atë</a:t>
            </a:r>
            <a:r>
              <a:rPr lang="en-US" dirty="0" smtClean="0"/>
              <a:t> </a:t>
            </a:r>
            <a:r>
              <a:rPr lang="en-US" dirty="0" err="1" smtClean="0"/>
              <a:t>vlerësim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ndoqi</a:t>
            </a:r>
            <a:r>
              <a:rPr lang="en-US" dirty="0" smtClean="0"/>
              <a:t> </a:t>
            </a:r>
            <a:r>
              <a:rPr lang="en-US" dirty="0" err="1" smtClean="0"/>
              <a:t>ndjekjen</a:t>
            </a:r>
            <a:r>
              <a:rPr lang="en-US" dirty="0" smtClean="0"/>
              <a:t> e </a:t>
            </a:r>
            <a:r>
              <a:rPr lang="en-US" dirty="0" err="1" smtClean="0"/>
              <a:t>tyre</a:t>
            </a:r>
            <a:r>
              <a:rPr lang="en-US" dirty="0" smtClean="0"/>
              <a:t>.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dy</a:t>
            </a:r>
            <a:r>
              <a:rPr lang="en-US" dirty="0" smtClean="0"/>
              <a:t> </a:t>
            </a:r>
            <a:r>
              <a:rPr lang="en-US" dirty="0" err="1" smtClean="0"/>
              <a:t>aplikantët</a:t>
            </a:r>
            <a:r>
              <a:rPr lang="en-US" dirty="0" smtClean="0"/>
              <a:t> u </a:t>
            </a:r>
            <a:r>
              <a:rPr lang="en-US" dirty="0" err="1" smtClean="0"/>
              <a:t>deklaruan</a:t>
            </a:r>
            <a:r>
              <a:rPr lang="en-US" dirty="0" smtClean="0"/>
              <a:t> </a:t>
            </a:r>
            <a:r>
              <a:rPr lang="en-US" dirty="0" err="1" smtClean="0"/>
              <a:t>fajtorë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akuzat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u </a:t>
            </a:r>
            <a:r>
              <a:rPr lang="en-US" dirty="0" err="1" smtClean="0"/>
              <a:t>dënuan</a:t>
            </a:r>
            <a:r>
              <a:rPr lang="en-US" dirty="0" smtClean="0"/>
              <a:t>. Ata </a:t>
            </a:r>
            <a:r>
              <a:rPr lang="en-US" dirty="0" err="1" smtClean="0"/>
              <a:t>më</a:t>
            </a:r>
            <a:r>
              <a:rPr lang="en-US" dirty="0" smtClean="0"/>
              <a:t> </a:t>
            </a:r>
            <a:r>
              <a:rPr lang="en-US" dirty="0" err="1" smtClean="0"/>
              <a:t>vonë</a:t>
            </a:r>
            <a:r>
              <a:rPr lang="en-US" dirty="0" smtClean="0"/>
              <a:t> </a:t>
            </a:r>
            <a:r>
              <a:rPr lang="en-US" dirty="0" err="1" smtClean="0"/>
              <a:t>apeluan</a:t>
            </a:r>
            <a:r>
              <a:rPr lang="en-US" dirty="0" smtClean="0"/>
              <a:t> pa </a:t>
            </a:r>
            <a:r>
              <a:rPr lang="en-US" dirty="0" err="1" smtClean="0"/>
              <a:t>sukses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6BFB8-ED6C-3047-A712-3F7A9D5A55E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91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C17C806-1649-2C43-B670-4206E42F95CD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154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nevojat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fëmijës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për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zhvillim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fizik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psikologjik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edukim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shëndet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siguri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qëndrueshmëri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rritjen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përkatësine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në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nje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familje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mendimi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fëmijës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në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varësi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moshës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aftësise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së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tij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për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kuptuar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fëmijës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duke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mbajtur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parasysh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situatat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veçanta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abuzimit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neglizhimit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shfrytëzimit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forma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tjera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dhunës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ndaj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fëmijës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rrezikun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mundshëm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ngjashme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ndodhin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ardhmen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ç)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aftësia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prindërve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kujdesen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për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mirërritjen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fëmijës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për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t’iu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përgjigjur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nevojave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fëmijës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vazhdimësia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marrëdhënieve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ndërmjet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fëmijës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personave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cilët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lidhje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gjinore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shoqërore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shpirtërore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6BFB8-ED6C-3047-A712-3F7A9D5A55E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9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Andrea Evans, Jasmine Bender, Kang Lee,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6BFB8-ED6C-3047-A712-3F7A9D5A55E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74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86BFB8-ED6C-3047-A712-3F7A9D5A55E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B1108C1-EF09-BD48-9092-808B1BBCF01B}" type="datetime4">
              <a:rPr lang="en-US" smtClean="0"/>
              <a:t>June 25, 2023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Prof.Dr.Arta Mandro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623A7-5352-1B41-98A1-FE96F9BA8184}" type="datetime4">
              <a:rPr lang="en-US" smtClean="0"/>
              <a:t>June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08DE-9CBF-6F41-95A7-084E03723D3C}" type="datetime4">
              <a:rPr lang="en-US" smtClean="0"/>
              <a:t>June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BF3D-E3C5-574B-9FAC-5F1EB906006B}" type="datetime4">
              <a:rPr lang="en-US" smtClean="0"/>
              <a:t>June 25,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2A3-9808-4B46-8AD1-D8AD9C6242DB}" type="datetime4">
              <a:rPr lang="en-US" smtClean="0"/>
              <a:t>June 25, 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BFBD7-C338-1D45-A2BF-ED943B7405C6}" type="datetime4">
              <a:rPr lang="en-US" smtClean="0"/>
              <a:t>June 25,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D2E-9C81-A64C-A9BE-F556B6F85893}" type="datetime4">
              <a:rPr lang="en-US" smtClean="0"/>
              <a:t>June 25,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D657C-EA6F-B847-9AC1-9385849D64D9}" type="datetime4">
              <a:rPr lang="en-US" smtClean="0"/>
              <a:t>June 25, 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en-US" smtClean="0"/>
              <a:t>Prof.Dr.Arta Mandro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F2B0-FCF1-E647-9080-A606FDA54E8D}" type="datetime4">
              <a:rPr lang="en-US" smtClean="0"/>
              <a:t>June 25,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en-US" smtClean="0"/>
              <a:t>Prof.Dr.Arta Mandro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E7D2-8EBA-1140-B54F-8391D735E11F}" type="datetime4">
              <a:rPr lang="en-US" smtClean="0"/>
              <a:t>June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3280E-AE73-EA49-B6F5-5CDD45E8380C}" type="datetime4">
              <a:rPr lang="en-US" smtClean="0"/>
              <a:t>June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 Tetor 2019</a:t>
            </a: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Prof.Dr. Arta MANDRO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6547A-D6B3-3349-B2D8-19211BFF3D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661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BA950FE-103B-DD45-BC6A-7FBE98398ABF}" type="datetime4">
              <a:rPr lang="en-US" smtClean="0"/>
              <a:t>June 25,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Prof.Dr.Arta Mandro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2.ohchr.org/English/bodies/crc/docs/GC/CRC_C_GC_14_ENG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ed.com/talks/kang_lee_can_you_really_tell_if_a_kid_is_lying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ted.com/talks/kang_lee_can_you_really_tell_if_a_kid_is_lying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537" y="2718920"/>
            <a:ext cx="6554239" cy="1702160"/>
          </a:xfrm>
        </p:spPr>
        <p:txBody>
          <a:bodyPr>
            <a:noAutofit/>
          </a:bodyPr>
          <a:lstStyle/>
          <a:p>
            <a:r>
              <a:rPr lang="sq-AL" sz="2800" b="1" dirty="0">
                <a:solidFill>
                  <a:schemeClr val="tx1"/>
                </a:solidFill>
              </a:rPr>
              <a:t>Vlerësimi i interesit më të lartë të </a:t>
            </a:r>
            <a:r>
              <a:rPr lang="sq-AL" sz="2800" b="1" dirty="0" smtClean="0">
                <a:solidFill>
                  <a:schemeClr val="tx1"/>
                </a:solidFill>
              </a:rPr>
              <a:t>fëmijës. ILF - parim </a:t>
            </a:r>
            <a:r>
              <a:rPr lang="sq-AL" sz="2800" b="1" dirty="0">
                <a:solidFill>
                  <a:schemeClr val="tx1"/>
                </a:solidFill>
              </a:rPr>
              <a:t>bazë </a:t>
            </a:r>
            <a:r>
              <a:rPr lang="sq-AL" sz="2800" b="1" dirty="0" smtClean="0">
                <a:solidFill>
                  <a:schemeClr val="tx1"/>
                </a:solidFill>
              </a:rPr>
              <a:t>ne veprat penale te TQNJ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98886"/>
          </a:xfrm>
        </p:spPr>
        <p:txBody>
          <a:bodyPr>
            <a:normAutofit fontScale="70000" lnSpcReduction="20000"/>
          </a:bodyPr>
          <a:lstStyle/>
          <a:p>
            <a:r>
              <a:rPr lang="sq-AL" dirty="0" smtClean="0"/>
              <a:t>Pjesa e pare:</a:t>
            </a:r>
          </a:p>
          <a:p>
            <a:r>
              <a:rPr lang="sq-AL" dirty="0" smtClean="0"/>
              <a:t>Standardet </a:t>
            </a:r>
            <a:r>
              <a:rPr lang="sq-AL" dirty="0"/>
              <a:t>ndërkombëtare mbi </a:t>
            </a:r>
            <a:r>
              <a:rPr lang="en-US" dirty="0" err="1"/>
              <a:t>vlerësimi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interesit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. </a:t>
            </a:r>
          </a:p>
          <a:p>
            <a:r>
              <a:rPr lang="en-US" dirty="0"/>
              <a:t>	</a:t>
            </a:r>
            <a:r>
              <a:rPr lang="en-US" dirty="0" err="1"/>
              <a:t>Legjislacionin</a:t>
            </a:r>
            <a:r>
              <a:rPr lang="en-US" dirty="0"/>
              <a:t> </a:t>
            </a:r>
            <a:r>
              <a:rPr lang="en-US" dirty="0" err="1"/>
              <a:t>shqiptar</a:t>
            </a:r>
            <a:r>
              <a:rPr lang="en-US" dirty="0"/>
              <a:t> </a:t>
            </a:r>
            <a:r>
              <a:rPr lang="en-US" dirty="0" err="1"/>
              <a:t>lidhur</a:t>
            </a:r>
            <a:r>
              <a:rPr lang="en-US" dirty="0"/>
              <a:t> me </a:t>
            </a:r>
            <a:r>
              <a:rPr lang="en-US" dirty="0" err="1"/>
              <a:t>parimin</a:t>
            </a:r>
            <a:r>
              <a:rPr lang="en-US" dirty="0"/>
              <a:t> e </a:t>
            </a:r>
            <a:r>
              <a:rPr lang="en-US" dirty="0" err="1"/>
              <a:t>interesit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303520" y="5583383"/>
            <a:ext cx="2831592" cy="463452"/>
          </a:xfrm>
        </p:spPr>
        <p:txBody>
          <a:bodyPr/>
          <a:lstStyle/>
          <a:p>
            <a:r>
              <a:rPr lang="en-US" smtClean="0"/>
              <a:t>Prof.Dr.Arta Mandro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19" y="0"/>
            <a:ext cx="3704094" cy="251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Trajtat</a:t>
            </a:r>
            <a:r>
              <a:rPr lang="en-US" dirty="0" smtClean="0"/>
              <a:t> e TQNJ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Trafikimi</a:t>
            </a:r>
            <a:r>
              <a:rPr lang="en-US" dirty="0" smtClean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marre</a:t>
            </a:r>
            <a:r>
              <a:rPr lang="en-US" dirty="0"/>
              <a:t>̈ </a:t>
            </a:r>
            <a:r>
              <a:rPr lang="en-US" dirty="0" err="1"/>
              <a:t>trajta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ndryshme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përfshije</a:t>
            </a:r>
            <a:r>
              <a:rPr lang="en-US" dirty="0"/>
              <a:t>̈: </a:t>
            </a:r>
            <a:endParaRPr lang="en-US" dirty="0"/>
          </a:p>
          <a:p>
            <a:pPr lvl="1"/>
            <a:r>
              <a:rPr lang="en-US" dirty="0" err="1"/>
              <a:t>shfrytëzimin</a:t>
            </a:r>
            <a:r>
              <a:rPr lang="en-US" dirty="0"/>
              <a:t> </a:t>
            </a:r>
            <a:r>
              <a:rPr lang="en-US" dirty="0" err="1"/>
              <a:t>seksual</a:t>
            </a:r>
            <a:r>
              <a:rPr lang="en-US" dirty="0"/>
              <a:t>, </a:t>
            </a:r>
            <a:r>
              <a:rPr lang="en-US" dirty="0" err="1"/>
              <a:t>përfshire</a:t>
            </a:r>
            <a:r>
              <a:rPr lang="en-US" dirty="0"/>
              <a:t>̈ </a:t>
            </a:r>
            <a:r>
              <a:rPr lang="en-US" dirty="0" err="1"/>
              <a:t>prostitucionin</a:t>
            </a:r>
            <a:r>
              <a:rPr lang="en-US" dirty="0"/>
              <a:t>; </a:t>
            </a:r>
          </a:p>
          <a:p>
            <a:pPr lvl="1"/>
            <a:r>
              <a:rPr lang="en-US" dirty="0" err="1"/>
              <a:t>pune</a:t>
            </a:r>
            <a:r>
              <a:rPr lang="en-US" dirty="0"/>
              <a:t>̈ </a:t>
            </a:r>
            <a:r>
              <a:rPr lang="en-US" dirty="0" err="1"/>
              <a:t>apo</a:t>
            </a:r>
            <a:r>
              <a:rPr lang="en-US" dirty="0"/>
              <a:t> </a:t>
            </a:r>
            <a:r>
              <a:rPr lang="en-US" dirty="0" err="1"/>
              <a:t>shërbime</a:t>
            </a:r>
            <a:r>
              <a:rPr lang="en-US" dirty="0"/>
              <a:t> e </a:t>
            </a:r>
            <a:r>
              <a:rPr lang="en-US" dirty="0" err="1"/>
              <a:t>detyruara</a:t>
            </a:r>
            <a:r>
              <a:rPr lang="en-US" dirty="0"/>
              <a:t>; </a:t>
            </a:r>
          </a:p>
          <a:p>
            <a:pPr lvl="1"/>
            <a:r>
              <a:rPr lang="en-US" dirty="0" err="1"/>
              <a:t>skllavërine</a:t>
            </a:r>
            <a:r>
              <a:rPr lang="en-US" dirty="0"/>
              <a:t>̈, </a:t>
            </a:r>
            <a:r>
              <a:rPr lang="en-US" dirty="0" err="1"/>
              <a:t>punët</a:t>
            </a:r>
            <a:r>
              <a:rPr lang="en-US" dirty="0"/>
              <a:t> e </a:t>
            </a:r>
            <a:r>
              <a:rPr lang="en-US" dirty="0" err="1"/>
              <a:t>shtëpise</a:t>
            </a:r>
            <a:r>
              <a:rPr lang="en-US" dirty="0"/>
              <a:t>̈, </a:t>
            </a:r>
            <a:r>
              <a:rPr lang="en-US" dirty="0" err="1"/>
              <a:t>heqjen</a:t>
            </a:r>
            <a:r>
              <a:rPr lang="en-US" dirty="0"/>
              <a:t> e </a:t>
            </a:r>
            <a:r>
              <a:rPr lang="en-US" dirty="0" err="1"/>
              <a:t>lirise</a:t>
            </a:r>
            <a:r>
              <a:rPr lang="en-US" dirty="0"/>
              <a:t>̈ me </a:t>
            </a:r>
            <a:r>
              <a:rPr lang="en-US" dirty="0" err="1"/>
              <a:t>dhune</a:t>
            </a:r>
            <a:r>
              <a:rPr lang="en-US" dirty="0"/>
              <a:t>̈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praktika</a:t>
            </a:r>
            <a:r>
              <a:rPr lang="en-US" dirty="0"/>
              <a:t> </a:t>
            </a:r>
            <a:r>
              <a:rPr lang="en-US" dirty="0" err="1"/>
              <a:t>qe</a:t>
            </a:r>
            <a:r>
              <a:rPr lang="en-US" dirty="0"/>
              <a:t>̈ </a:t>
            </a:r>
            <a:r>
              <a:rPr lang="en-US" dirty="0" err="1"/>
              <a:t>lidhen</a:t>
            </a:r>
            <a:r>
              <a:rPr lang="en-US" dirty="0"/>
              <a:t> me to; </a:t>
            </a:r>
          </a:p>
          <a:p>
            <a:pPr lvl="1"/>
            <a:r>
              <a:rPr lang="en-US" dirty="0" err="1"/>
              <a:t>heqjen</a:t>
            </a:r>
            <a:r>
              <a:rPr lang="en-US" dirty="0"/>
              <a:t> e </a:t>
            </a:r>
            <a:r>
              <a:rPr lang="en-US" dirty="0" err="1"/>
              <a:t>organeve</a:t>
            </a:r>
            <a:r>
              <a:rPr lang="en-US" dirty="0"/>
              <a:t> </a:t>
            </a:r>
            <a:r>
              <a:rPr lang="en-US" dirty="0" err="1"/>
              <a:t>jetësore</a:t>
            </a:r>
            <a:r>
              <a:rPr lang="en-US" dirty="0"/>
              <a:t>; </a:t>
            </a:r>
          </a:p>
          <a:p>
            <a:pPr lvl="1"/>
            <a:r>
              <a:rPr lang="en-US" dirty="0" err="1"/>
              <a:t>kriminalitetin</a:t>
            </a:r>
            <a:r>
              <a:rPr lang="en-US" dirty="0"/>
              <a:t> e </a:t>
            </a:r>
            <a:r>
              <a:rPr lang="en-US" dirty="0" err="1"/>
              <a:t>detyruar</a:t>
            </a:r>
            <a:r>
              <a:rPr lang="en-US" dirty="0"/>
              <a:t> me forcë, </a:t>
            </a:r>
            <a:r>
              <a:rPr lang="en-US" dirty="0" err="1"/>
              <a:t>p.sh</a:t>
            </a:r>
            <a:r>
              <a:rPr lang="en-US" dirty="0"/>
              <a:t>. </a:t>
            </a:r>
            <a:r>
              <a:rPr lang="en-US" dirty="0" err="1"/>
              <a:t>vjedhja</a:t>
            </a:r>
            <a:r>
              <a:rPr lang="en-US" dirty="0"/>
              <a:t> e </a:t>
            </a:r>
            <a:r>
              <a:rPr lang="en-US" dirty="0" err="1"/>
              <a:t>personave</a:t>
            </a:r>
            <a:r>
              <a:rPr lang="en-US" dirty="0"/>
              <a:t>, </a:t>
            </a:r>
            <a:r>
              <a:rPr lang="en-US" dirty="0" err="1"/>
              <a:t>vjedhja</a:t>
            </a:r>
            <a:r>
              <a:rPr lang="en-US" dirty="0"/>
              <a:t> e </a:t>
            </a:r>
            <a:r>
              <a:rPr lang="en-US" dirty="0" err="1"/>
              <a:t>dyqaneve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 smtClean="0"/>
              <a:t>trafikimi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drogave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33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Gratë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vajzat</a:t>
            </a:r>
            <a:r>
              <a:rPr lang="en-US" dirty="0"/>
              <a:t> </a:t>
            </a:r>
            <a:r>
              <a:rPr lang="en-US" dirty="0" err="1"/>
              <a:t>kane</a:t>
            </a:r>
            <a:r>
              <a:rPr lang="en-US" dirty="0"/>
              <a:t>̈ </a:t>
            </a:r>
            <a:r>
              <a:rPr lang="en-US" dirty="0" err="1"/>
              <a:t>qene</a:t>
            </a:r>
            <a:r>
              <a:rPr lang="en-US" dirty="0"/>
              <a:t>̈ në </a:t>
            </a:r>
            <a:r>
              <a:rPr lang="en-US" dirty="0" err="1"/>
              <a:t>vazhdimësi</a:t>
            </a:r>
            <a:r>
              <a:rPr lang="en-US" dirty="0"/>
              <a:t> </a:t>
            </a:r>
            <a:r>
              <a:rPr lang="en-US" dirty="0" err="1"/>
              <a:t>shumica</a:t>
            </a:r>
            <a:r>
              <a:rPr lang="en-US" dirty="0"/>
              <a:t> e </a:t>
            </a:r>
            <a:r>
              <a:rPr lang="en-US" dirty="0" err="1"/>
              <a:t>viktimave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 smtClean="0"/>
              <a:t>̈ TQNJ </a:t>
            </a:r>
            <a:r>
              <a:rPr lang="en-US" dirty="0" err="1" smtClean="0"/>
              <a:t>qe</a:t>
            </a:r>
            <a:r>
              <a:rPr lang="en-US" dirty="0"/>
              <a:t>̈ </a:t>
            </a:r>
            <a:r>
              <a:rPr lang="en-US" dirty="0" err="1"/>
              <a:t>prej</a:t>
            </a:r>
            <a:r>
              <a:rPr lang="en-US" dirty="0"/>
              <a:t> 2008, </a:t>
            </a:r>
            <a:r>
              <a:rPr lang="en-US" dirty="0" err="1"/>
              <a:t>kur</a:t>
            </a:r>
            <a:r>
              <a:rPr lang="en-US" dirty="0"/>
              <a:t> BE-ja </a:t>
            </a:r>
            <a:r>
              <a:rPr lang="en-US" dirty="0" err="1" smtClean="0"/>
              <a:t>filloi</a:t>
            </a:r>
            <a:r>
              <a:rPr lang="en-US" dirty="0" smtClean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mbledhe</a:t>
            </a:r>
            <a:r>
              <a:rPr lang="en-US" dirty="0"/>
              <a:t>̈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dhëna</a:t>
            </a:r>
            <a:r>
              <a:rPr lang="en-US" dirty="0"/>
              <a:t> 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smtClean="0"/>
              <a:t>TQNJ. </a:t>
            </a:r>
          </a:p>
          <a:p>
            <a:r>
              <a:rPr lang="en-US" dirty="0" err="1" smtClean="0"/>
              <a:t>Fe</a:t>
            </a:r>
            <a:r>
              <a:rPr lang="en-US" dirty="0" err="1"/>
              <a:t>̈mijët</a:t>
            </a:r>
            <a:r>
              <a:rPr lang="en-US" dirty="0"/>
              <a:t> </a:t>
            </a:r>
            <a:r>
              <a:rPr lang="en-US" dirty="0" err="1"/>
              <a:t>vazhdojne</a:t>
            </a:r>
            <a:r>
              <a:rPr lang="en-US" dirty="0"/>
              <a:t>̈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përbëjne</a:t>
            </a:r>
            <a:r>
              <a:rPr lang="en-US" dirty="0"/>
              <a:t>̈ </a:t>
            </a:r>
            <a:r>
              <a:rPr lang="en-US" dirty="0" err="1"/>
              <a:t>nje</a:t>
            </a:r>
            <a:r>
              <a:rPr lang="en-US" dirty="0"/>
              <a:t>̈ </a:t>
            </a:r>
            <a:r>
              <a:rPr lang="en-US" dirty="0" err="1"/>
              <a:t>numër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konsiderueshëm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viktimave</a:t>
            </a:r>
            <a:r>
              <a:rPr lang="en-US" dirty="0"/>
              <a:t> në BE. </a:t>
            </a:r>
            <a:endParaRPr lang="en-US" dirty="0" smtClean="0"/>
          </a:p>
          <a:p>
            <a:r>
              <a:rPr lang="en-US" dirty="0" err="1" smtClean="0"/>
              <a:t>Pjesa</a:t>
            </a:r>
            <a:r>
              <a:rPr lang="en-US" dirty="0" smtClean="0"/>
              <a:t> </a:t>
            </a:r>
            <a:r>
              <a:rPr lang="en-US" dirty="0"/>
              <a:t>më e </a:t>
            </a:r>
            <a:r>
              <a:rPr lang="en-US" dirty="0" err="1"/>
              <a:t>madhe</a:t>
            </a:r>
            <a:r>
              <a:rPr lang="en-US" dirty="0"/>
              <a:t> e </a:t>
            </a:r>
            <a:r>
              <a:rPr lang="en-US" dirty="0" err="1"/>
              <a:t>viktimave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mitura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vajza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 smtClean="0"/>
              <a:t>trafikuara</a:t>
            </a:r>
            <a:r>
              <a:rPr lang="en-US" dirty="0" smtClean="0"/>
              <a:t> 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err="1"/>
              <a:t>shfrytëzim</a:t>
            </a:r>
            <a:r>
              <a:rPr lang="en-US" dirty="0"/>
              <a:t> </a:t>
            </a:r>
            <a:r>
              <a:rPr lang="en-US" dirty="0" err="1"/>
              <a:t>seksual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shtetase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BE-së.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15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Standardet</a:t>
            </a:r>
            <a:r>
              <a:rPr lang="en-US" dirty="0" smtClean="0"/>
              <a:t> </a:t>
            </a:r>
            <a:r>
              <a:rPr lang="en-US" dirty="0" err="1" smtClean="0"/>
              <a:t>ndërkombëtare</a:t>
            </a:r>
            <a:r>
              <a:rPr lang="en-US" dirty="0" smtClean="0"/>
              <a:t> –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listë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19275"/>
          </a:xfrm>
        </p:spPr>
        <p:txBody>
          <a:bodyPr>
            <a:normAutofit fontScale="77500" lnSpcReduction="20000"/>
          </a:bodyPr>
          <a:lstStyle/>
          <a:p>
            <a:r>
              <a:rPr lang="bg-BG" dirty="0" err="1"/>
              <a:t>Shqipëria</a:t>
            </a:r>
            <a:r>
              <a:rPr lang="bg-BG" dirty="0"/>
              <a:t> </a:t>
            </a:r>
            <a:r>
              <a:rPr lang="bg-BG" b="1" dirty="0" err="1"/>
              <a:t>ka</a:t>
            </a:r>
            <a:r>
              <a:rPr lang="bg-BG" b="1" dirty="0"/>
              <a:t> </a:t>
            </a:r>
            <a:r>
              <a:rPr lang="bg-BG" b="1" dirty="0" err="1"/>
              <a:t>ratifikuar</a:t>
            </a:r>
            <a:r>
              <a:rPr lang="bg-BG" b="1" dirty="0"/>
              <a:t> </a:t>
            </a:r>
            <a:r>
              <a:rPr lang="bg-BG" b="1" dirty="0" err="1"/>
              <a:t>Konventën</a:t>
            </a:r>
            <a:r>
              <a:rPr lang="bg-BG" b="1" dirty="0"/>
              <a:t> </a:t>
            </a:r>
            <a:r>
              <a:rPr lang="bg-BG" b="1" dirty="0" err="1"/>
              <a:t>e</a:t>
            </a:r>
            <a:r>
              <a:rPr lang="bg-BG" b="1" dirty="0"/>
              <a:t> </a:t>
            </a:r>
            <a:r>
              <a:rPr lang="bg-BG" b="1" dirty="0" err="1"/>
              <a:t>Kombeve</a:t>
            </a:r>
            <a:r>
              <a:rPr lang="bg-BG" b="1" dirty="0"/>
              <a:t> </a:t>
            </a:r>
            <a:r>
              <a:rPr lang="bg-BG" b="1" dirty="0" err="1"/>
              <a:t>të</a:t>
            </a:r>
            <a:r>
              <a:rPr lang="bg-BG" b="1" dirty="0"/>
              <a:t> </a:t>
            </a:r>
            <a:r>
              <a:rPr lang="bg-BG" b="1" dirty="0" err="1"/>
              <a:t>Bashkuara</a:t>
            </a:r>
            <a:r>
              <a:rPr lang="bg-BG" b="1" dirty="0"/>
              <a:t> </a:t>
            </a:r>
            <a:r>
              <a:rPr lang="bg-BG" b="1" dirty="0" err="1"/>
              <a:t>Kundër</a:t>
            </a:r>
            <a:r>
              <a:rPr lang="bg-BG" b="1" dirty="0"/>
              <a:t> </a:t>
            </a:r>
            <a:r>
              <a:rPr lang="bg-BG" b="1" dirty="0" err="1"/>
              <a:t>Krimit</a:t>
            </a:r>
            <a:r>
              <a:rPr lang="bg-BG" b="1" dirty="0"/>
              <a:t> </a:t>
            </a:r>
            <a:r>
              <a:rPr lang="bg-BG" b="1" dirty="0" err="1"/>
              <a:t>të</a:t>
            </a:r>
            <a:r>
              <a:rPr lang="bg-BG" b="1" dirty="0"/>
              <a:t> </a:t>
            </a:r>
            <a:r>
              <a:rPr lang="bg-BG" b="1" dirty="0" err="1"/>
              <a:t>Organizuar</a:t>
            </a:r>
            <a:r>
              <a:rPr lang="bg-BG" b="1" dirty="0"/>
              <a:t> </a:t>
            </a:r>
            <a:r>
              <a:rPr lang="bg-BG" b="1" dirty="0" err="1" smtClean="0"/>
              <a:t>Ndërkombëtar</a:t>
            </a:r>
            <a:r>
              <a:rPr lang="en-US" b="1" dirty="0" smtClean="0"/>
              <a:t> </a:t>
            </a:r>
            <a:r>
              <a:rPr lang="bg-BG" dirty="0" err="1" smtClean="0"/>
              <a:t>me</a:t>
            </a:r>
            <a:r>
              <a:rPr lang="bg-BG" dirty="0" smtClean="0"/>
              <a:t> </a:t>
            </a:r>
            <a:r>
              <a:rPr lang="bg-BG" dirty="0" err="1"/>
              <a:t>dy</a:t>
            </a:r>
            <a:r>
              <a:rPr lang="bg-BG" dirty="0"/>
              <a:t> </a:t>
            </a:r>
            <a:r>
              <a:rPr lang="bg-BG" dirty="0" err="1"/>
              <a:t>protokollet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saj</a:t>
            </a:r>
            <a:r>
              <a:rPr lang="bg-BG" dirty="0"/>
              <a:t> </a:t>
            </a:r>
            <a:endParaRPr lang="en-US" dirty="0"/>
          </a:p>
          <a:p>
            <a:pPr lvl="1"/>
            <a:r>
              <a:rPr lang="bg-BG" dirty="0" err="1" smtClean="0"/>
              <a:t>Protokolli</a:t>
            </a:r>
            <a:r>
              <a:rPr lang="bg-BG" dirty="0" smtClean="0"/>
              <a:t> </a:t>
            </a:r>
            <a:r>
              <a:rPr lang="bg-BG" dirty="0" err="1"/>
              <a:t>Kundër</a:t>
            </a:r>
            <a:r>
              <a:rPr lang="bg-BG" dirty="0"/>
              <a:t> </a:t>
            </a:r>
            <a:r>
              <a:rPr lang="bg-BG" dirty="0" err="1"/>
              <a:t>Trafikimit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Migrantëve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Rrugë</a:t>
            </a:r>
            <a:r>
              <a:rPr lang="bg-BG" dirty="0"/>
              <a:t> </a:t>
            </a:r>
            <a:r>
              <a:rPr lang="bg-BG" dirty="0" err="1"/>
              <a:t>Tokësore</a:t>
            </a:r>
            <a:r>
              <a:rPr lang="bg-BG" dirty="0"/>
              <a:t>, </a:t>
            </a:r>
            <a:r>
              <a:rPr lang="bg-BG" dirty="0" err="1"/>
              <a:t>Ajrorë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Detare</a:t>
            </a:r>
            <a:r>
              <a:rPr lang="bg-BG" dirty="0"/>
              <a:t>. </a:t>
            </a:r>
            <a:endParaRPr lang="en-US" dirty="0" smtClean="0"/>
          </a:p>
          <a:p>
            <a:pPr lvl="1"/>
            <a:r>
              <a:rPr lang="bg-BG" dirty="0" err="1" smtClean="0"/>
              <a:t>Protokolli</a:t>
            </a:r>
            <a:r>
              <a:rPr lang="bg-BG" dirty="0" smtClean="0"/>
              <a:t> </a:t>
            </a:r>
            <a:r>
              <a:rPr lang="bg-BG" dirty="0" err="1"/>
              <a:t>mbi</a:t>
            </a:r>
            <a:r>
              <a:rPr lang="bg-BG" dirty="0"/>
              <a:t> </a:t>
            </a:r>
            <a:r>
              <a:rPr lang="bg-BG" dirty="0" err="1"/>
              <a:t>Parandalimin</a:t>
            </a:r>
            <a:r>
              <a:rPr lang="bg-BG" dirty="0"/>
              <a:t>, </a:t>
            </a:r>
            <a:r>
              <a:rPr lang="bg-BG" dirty="0" err="1"/>
              <a:t>Pengimin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Ndëshkimin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Trafikimit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Personave</a:t>
            </a:r>
            <a:r>
              <a:rPr lang="bg-BG" dirty="0"/>
              <a:t>, </a:t>
            </a:r>
            <a:r>
              <a:rPr lang="bg-BG" dirty="0" err="1"/>
              <a:t>Veçanërisht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Grave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Fëmijëve</a:t>
            </a:r>
            <a:r>
              <a:rPr lang="bg-BG" dirty="0"/>
              <a:t> (</a:t>
            </a:r>
            <a:r>
              <a:rPr lang="bg-BG" i="1" dirty="0" err="1"/>
              <a:t>Protokolli</a:t>
            </a:r>
            <a:r>
              <a:rPr lang="bg-BG" i="1" dirty="0"/>
              <a:t> i </a:t>
            </a:r>
            <a:r>
              <a:rPr lang="bg-BG" i="1" dirty="0" err="1"/>
              <a:t>Palermos</a:t>
            </a:r>
            <a:r>
              <a:rPr lang="bg-BG" i="1" dirty="0"/>
              <a:t>)</a:t>
            </a:r>
            <a:r>
              <a:rPr lang="bg-BG" dirty="0"/>
              <a:t>; </a:t>
            </a:r>
            <a:endParaRPr lang="en-US" dirty="0" smtClean="0"/>
          </a:p>
          <a:p>
            <a:pPr marL="342900" lvl="1"/>
            <a:r>
              <a:rPr lang="en-US" dirty="0" err="1"/>
              <a:t>Konventa</a:t>
            </a:r>
            <a:r>
              <a:rPr lang="en-US" dirty="0"/>
              <a:t> e OKB </a:t>
            </a:r>
            <a:r>
              <a:rPr lang="en-US" dirty="0" err="1"/>
              <a:t>kundër</a:t>
            </a:r>
            <a:r>
              <a:rPr lang="en-US" dirty="0"/>
              <a:t> </a:t>
            </a:r>
            <a:r>
              <a:rPr lang="en-US" dirty="0" err="1"/>
              <a:t>Krimit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Organizuar</a:t>
            </a:r>
            <a:r>
              <a:rPr lang="en-US" dirty="0"/>
              <a:t> </a:t>
            </a:r>
            <a:r>
              <a:rPr lang="en-US" dirty="0" err="1"/>
              <a:t>Ndërkombëtar</a:t>
            </a:r>
            <a:r>
              <a:rPr lang="en-US" dirty="0"/>
              <a:t> (+ 2 </a:t>
            </a:r>
            <a:r>
              <a:rPr lang="en-US" dirty="0" err="1"/>
              <a:t>protokollet</a:t>
            </a:r>
            <a:r>
              <a:rPr lang="en-US" dirty="0"/>
              <a:t>) me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cilën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arrit</a:t>
            </a:r>
            <a:r>
              <a:rPr lang="en-US" dirty="0"/>
              <a:t> </a:t>
            </a:r>
            <a:r>
              <a:rPr lang="en-US" dirty="0" err="1"/>
              <a:t>formalisht</a:t>
            </a:r>
            <a:r>
              <a:rPr lang="en-US" dirty="0"/>
              <a:t> </a:t>
            </a:r>
            <a:r>
              <a:rPr lang="en-US" dirty="0" err="1"/>
              <a:t>për</a:t>
            </a:r>
            <a:r>
              <a:rPr lang="en-US" dirty="0"/>
              <a:t> herë </a:t>
            </a:r>
            <a:r>
              <a:rPr lang="en-US" dirty="0" err="1"/>
              <a:t>te</a:t>
            </a:r>
            <a:r>
              <a:rPr lang="en-US" dirty="0"/>
              <a:t>̈ parë </a:t>
            </a:r>
            <a:r>
              <a:rPr lang="en-US" dirty="0" err="1"/>
              <a:t>nje</a:t>
            </a:r>
            <a:r>
              <a:rPr lang="en-US" dirty="0"/>
              <a:t>̈ </a:t>
            </a:r>
            <a:r>
              <a:rPr lang="en-US" dirty="0" err="1"/>
              <a:t>qëndrim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përbashkët</a:t>
            </a:r>
            <a:r>
              <a:rPr lang="en-US" dirty="0"/>
              <a:t> në </a:t>
            </a:r>
            <a:r>
              <a:rPr lang="en-US" dirty="0" err="1"/>
              <a:t>nivel</a:t>
            </a:r>
            <a:r>
              <a:rPr lang="en-US" dirty="0"/>
              <a:t> </a:t>
            </a:r>
            <a:r>
              <a:rPr lang="en-US" dirty="0" err="1"/>
              <a:t>ndërkombëtar</a:t>
            </a:r>
            <a:r>
              <a:rPr lang="en-US" dirty="0"/>
              <a:t> në </a:t>
            </a:r>
            <a:r>
              <a:rPr lang="en-US" dirty="0" err="1"/>
              <a:t>lidhje</a:t>
            </a:r>
            <a:r>
              <a:rPr lang="en-US" dirty="0"/>
              <a:t> me </a:t>
            </a:r>
            <a:r>
              <a:rPr lang="en-US" dirty="0" err="1"/>
              <a:t>përkufizimin</a:t>
            </a:r>
            <a:r>
              <a:rPr lang="en-US" dirty="0"/>
              <a:t> e </a:t>
            </a:r>
            <a:r>
              <a:rPr lang="en-US" dirty="0" smtClean="0"/>
              <a:t>TQNJ</a:t>
            </a:r>
            <a:endParaRPr lang="en-US" dirty="0"/>
          </a:p>
          <a:p>
            <a:pPr marL="342900" lvl="1"/>
            <a:r>
              <a:rPr lang="bg-BG" dirty="0" err="1"/>
              <a:t>Konventën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Këshillit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Evropës</a:t>
            </a:r>
            <a:r>
              <a:rPr lang="bg-BG" dirty="0"/>
              <a:t> </a:t>
            </a:r>
            <a:r>
              <a:rPr lang="bg-BG" dirty="0" err="1"/>
              <a:t>për</a:t>
            </a:r>
            <a:r>
              <a:rPr lang="bg-BG" dirty="0"/>
              <a:t> </a:t>
            </a:r>
            <a:r>
              <a:rPr lang="bg-BG" dirty="0" err="1"/>
              <a:t>Masa</a:t>
            </a:r>
            <a:r>
              <a:rPr lang="bg-BG" dirty="0"/>
              <a:t> </a:t>
            </a:r>
            <a:r>
              <a:rPr lang="bg-BG" dirty="0" err="1"/>
              <a:t>kundër</a:t>
            </a:r>
            <a:r>
              <a:rPr lang="bg-BG" dirty="0"/>
              <a:t> </a:t>
            </a:r>
            <a:r>
              <a:rPr lang="bg-BG" dirty="0" err="1"/>
              <a:t>Trafikimit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Qenieve</a:t>
            </a:r>
            <a:r>
              <a:rPr lang="bg-BG" dirty="0"/>
              <a:t> </a:t>
            </a:r>
            <a:r>
              <a:rPr lang="bg-BG" dirty="0" err="1"/>
              <a:t>Njerëzore</a:t>
            </a:r>
            <a:r>
              <a:rPr lang="bg-BG" dirty="0"/>
              <a:t>, (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njohur</a:t>
            </a:r>
            <a:r>
              <a:rPr lang="bg-BG" dirty="0"/>
              <a:t> </a:t>
            </a:r>
            <a:r>
              <a:rPr lang="bg-BG" dirty="0" err="1"/>
              <a:t>si</a:t>
            </a:r>
            <a:r>
              <a:rPr lang="bg-BG" dirty="0"/>
              <a:t> </a:t>
            </a:r>
            <a:r>
              <a:rPr lang="bg-BG" i="1" dirty="0" err="1"/>
              <a:t>Konventa</a:t>
            </a:r>
            <a:r>
              <a:rPr lang="bg-BG" i="1" dirty="0"/>
              <a:t> </a:t>
            </a:r>
            <a:r>
              <a:rPr lang="bg-BG" i="1" dirty="0" err="1"/>
              <a:t>e</a:t>
            </a:r>
            <a:r>
              <a:rPr lang="bg-BG" i="1" dirty="0"/>
              <a:t> </a:t>
            </a:r>
            <a:r>
              <a:rPr lang="bg-BG" i="1" dirty="0" err="1" smtClean="0"/>
              <a:t>Varshavës</a:t>
            </a:r>
            <a:r>
              <a:rPr lang="en-US" i="1" dirty="0" smtClean="0"/>
              <a:t>)</a:t>
            </a:r>
          </a:p>
          <a:p>
            <a:pPr marL="342900" lvl="1"/>
            <a:r>
              <a:rPr lang="bg-BG" b="1" dirty="0" err="1" smtClean="0"/>
              <a:t>Konventa</a:t>
            </a:r>
            <a:r>
              <a:rPr lang="bg-BG" b="1" dirty="0" smtClean="0"/>
              <a:t> </a:t>
            </a:r>
            <a:r>
              <a:rPr lang="bg-BG" b="1" dirty="0" err="1"/>
              <a:t>Evropiane</a:t>
            </a:r>
            <a:r>
              <a:rPr lang="bg-BG" b="1" dirty="0"/>
              <a:t> “</a:t>
            </a:r>
            <a:r>
              <a:rPr lang="bg-BG" b="1" dirty="0" err="1"/>
              <a:t>Për</a:t>
            </a:r>
            <a:r>
              <a:rPr lang="bg-BG" b="1" dirty="0"/>
              <a:t> </a:t>
            </a:r>
            <a:r>
              <a:rPr lang="bg-BG" b="1" dirty="0" err="1"/>
              <a:t>kompensimin</a:t>
            </a:r>
            <a:r>
              <a:rPr lang="bg-BG" b="1" dirty="0"/>
              <a:t> </a:t>
            </a:r>
            <a:r>
              <a:rPr lang="bg-BG" b="1" dirty="0" err="1"/>
              <a:t>e</a:t>
            </a:r>
            <a:r>
              <a:rPr lang="bg-BG" b="1" dirty="0"/>
              <a:t> </a:t>
            </a:r>
            <a:r>
              <a:rPr lang="bg-BG" b="1" dirty="0" err="1"/>
              <a:t>viktimave</a:t>
            </a:r>
            <a:r>
              <a:rPr lang="bg-BG" b="1" dirty="0"/>
              <a:t> </a:t>
            </a:r>
            <a:r>
              <a:rPr lang="bg-BG" b="1" dirty="0" err="1"/>
              <a:t>të</a:t>
            </a:r>
            <a:r>
              <a:rPr lang="bg-BG" b="1" dirty="0"/>
              <a:t> </a:t>
            </a:r>
            <a:r>
              <a:rPr lang="bg-BG" b="1" dirty="0" err="1"/>
              <a:t>krimeve</a:t>
            </a:r>
            <a:r>
              <a:rPr lang="bg-BG" b="1" dirty="0"/>
              <a:t> </a:t>
            </a:r>
            <a:r>
              <a:rPr lang="bg-BG" b="1" dirty="0" err="1"/>
              <a:t>të</a:t>
            </a:r>
            <a:r>
              <a:rPr lang="bg-BG" b="1" dirty="0"/>
              <a:t> </a:t>
            </a:r>
            <a:r>
              <a:rPr lang="bg-BG" b="1" dirty="0" err="1"/>
              <a:t>dhunshme</a:t>
            </a:r>
            <a:r>
              <a:rPr lang="bg-BG" b="1" dirty="0"/>
              <a:t>” </a:t>
            </a:r>
            <a:r>
              <a:rPr lang="bg-BG" dirty="0" err="1"/>
              <a:t>miratuar</a:t>
            </a:r>
            <a:r>
              <a:rPr lang="bg-BG" dirty="0"/>
              <a:t> </a:t>
            </a:r>
            <a:r>
              <a:rPr lang="bg-BG" dirty="0" err="1"/>
              <a:t>me</a:t>
            </a:r>
            <a:r>
              <a:rPr lang="bg-BG" dirty="0"/>
              <a:t> </a:t>
            </a:r>
            <a:r>
              <a:rPr lang="bg-BG" dirty="0" err="1"/>
              <a:t>ligji</a:t>
            </a:r>
            <a:r>
              <a:rPr lang="bg-BG" dirty="0"/>
              <a:t> </a:t>
            </a:r>
            <a:r>
              <a:rPr lang="bg-BG" dirty="0" err="1"/>
              <a:t>nr</a:t>
            </a:r>
            <a:r>
              <a:rPr lang="bg-BG" dirty="0"/>
              <a:t>. 9265, </a:t>
            </a:r>
            <a:r>
              <a:rPr lang="bg-BG" dirty="0" err="1"/>
              <a:t>datë</a:t>
            </a:r>
            <a:r>
              <a:rPr lang="bg-BG" dirty="0"/>
              <a:t> 29.07.2004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11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Standardet</a:t>
            </a:r>
            <a:r>
              <a:rPr lang="en-US" dirty="0" smtClean="0"/>
              <a:t> </a:t>
            </a:r>
            <a:r>
              <a:rPr lang="en-US" dirty="0" err="1" smtClean="0"/>
              <a:t>ndërkombëtare</a:t>
            </a:r>
            <a:r>
              <a:rPr lang="en-US" dirty="0" smtClean="0"/>
              <a:t> –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listë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19275"/>
          </a:xfrm>
        </p:spPr>
        <p:txBody>
          <a:bodyPr>
            <a:normAutofit lnSpcReduction="10000"/>
          </a:bodyPr>
          <a:lstStyle/>
          <a:p>
            <a:r>
              <a:rPr lang="bg-BG" dirty="0" err="1"/>
              <a:t>Neni</a:t>
            </a:r>
            <a:r>
              <a:rPr lang="bg-BG" dirty="0"/>
              <a:t> 5 i </a:t>
            </a:r>
            <a:r>
              <a:rPr lang="bg-BG" dirty="0" err="1"/>
              <a:t>Kartës</a:t>
            </a:r>
            <a:r>
              <a:rPr lang="bg-BG" dirty="0"/>
              <a:t> </a:t>
            </a:r>
            <a:r>
              <a:rPr lang="bg-BG" dirty="0" err="1"/>
              <a:t>së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Drejtave</a:t>
            </a:r>
            <a:r>
              <a:rPr lang="bg-BG" dirty="0"/>
              <a:t> </a:t>
            </a:r>
            <a:r>
              <a:rPr lang="bg-BG" dirty="0" err="1"/>
              <a:t>Themelore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Bashkimit</a:t>
            </a:r>
            <a:r>
              <a:rPr lang="bg-BG" dirty="0"/>
              <a:t> </a:t>
            </a:r>
            <a:r>
              <a:rPr lang="bg-BG" dirty="0" err="1"/>
              <a:t>Evropian</a:t>
            </a:r>
            <a:r>
              <a:rPr lang="bg-BG" dirty="0"/>
              <a:t> </a:t>
            </a:r>
            <a:r>
              <a:rPr lang="bg-BG" dirty="0" err="1"/>
              <a:t>nën</a:t>
            </a:r>
            <a:r>
              <a:rPr lang="bg-BG" dirty="0"/>
              <a:t> </a:t>
            </a:r>
            <a:r>
              <a:rPr lang="bg-BG" dirty="0" err="1"/>
              <a:t>titullin</a:t>
            </a:r>
            <a:r>
              <a:rPr lang="bg-BG" dirty="0"/>
              <a:t> “</a:t>
            </a:r>
            <a:r>
              <a:rPr lang="bg-BG" dirty="0" err="1"/>
              <a:t>Ndalimi</a:t>
            </a:r>
            <a:r>
              <a:rPr lang="bg-BG" dirty="0"/>
              <a:t> i </a:t>
            </a:r>
            <a:r>
              <a:rPr lang="bg-BG" dirty="0" err="1"/>
              <a:t>skllavërisë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punës</a:t>
            </a:r>
            <a:r>
              <a:rPr lang="bg-BG" dirty="0"/>
              <a:t> </a:t>
            </a:r>
            <a:r>
              <a:rPr lang="bg-BG" dirty="0" err="1"/>
              <a:t>së</a:t>
            </a:r>
            <a:r>
              <a:rPr lang="bg-BG" dirty="0"/>
              <a:t> </a:t>
            </a:r>
            <a:r>
              <a:rPr lang="bg-BG" dirty="0" err="1"/>
              <a:t>detyruar</a:t>
            </a:r>
            <a:r>
              <a:rPr lang="bg-BG" dirty="0"/>
              <a:t>” </a:t>
            </a:r>
            <a:r>
              <a:rPr lang="en-US" dirty="0" err="1" smtClean="0"/>
              <a:t>mbi</a:t>
            </a:r>
            <a:r>
              <a:rPr lang="en-US" dirty="0" smtClean="0"/>
              <a:t> </a:t>
            </a:r>
            <a:r>
              <a:rPr lang="it-IT" dirty="0" err="1" smtClean="0"/>
              <a:t>Ndalimi</a:t>
            </a:r>
            <a:r>
              <a:rPr lang="it-IT" dirty="0" smtClean="0"/>
              <a:t> </a:t>
            </a:r>
            <a:r>
              <a:rPr lang="it-IT" dirty="0"/>
              <a:t>i </a:t>
            </a:r>
            <a:r>
              <a:rPr lang="it-IT" dirty="0" err="1"/>
              <a:t>skllavërisë</a:t>
            </a:r>
            <a:r>
              <a:rPr lang="it-IT" dirty="0"/>
              <a:t> </a:t>
            </a:r>
            <a:r>
              <a:rPr lang="it-IT" dirty="0" err="1"/>
              <a:t>dhe</a:t>
            </a:r>
            <a:r>
              <a:rPr lang="it-IT" dirty="0"/>
              <a:t> </a:t>
            </a:r>
            <a:r>
              <a:rPr lang="it-IT" dirty="0" err="1"/>
              <a:t>punës</a:t>
            </a:r>
            <a:r>
              <a:rPr lang="it-IT" dirty="0"/>
              <a:t> </a:t>
            </a:r>
            <a:r>
              <a:rPr lang="it-IT" dirty="0" err="1"/>
              <a:t>së</a:t>
            </a:r>
            <a:r>
              <a:rPr lang="it-IT" dirty="0"/>
              <a:t> </a:t>
            </a:r>
            <a:r>
              <a:rPr lang="it-IT" dirty="0" err="1" smtClean="0"/>
              <a:t>detyruar</a:t>
            </a:r>
            <a:r>
              <a:rPr lang="it-IT" dirty="0" smtClean="0"/>
              <a:t>’ </a:t>
            </a:r>
            <a:r>
              <a:rPr lang="it-IT" dirty="0" err="1" smtClean="0"/>
              <a:t>parashikon</a:t>
            </a:r>
            <a:r>
              <a:rPr lang="it-IT" dirty="0" smtClean="0"/>
              <a:t>:</a:t>
            </a:r>
            <a:endParaRPr lang="en-US" dirty="0"/>
          </a:p>
          <a:p>
            <a:pPr lvl="0"/>
            <a:r>
              <a:rPr lang="sq-AL" dirty="0"/>
              <a:t>Askush nuk mund të mbahet në skllavëri apo robëri.</a:t>
            </a:r>
            <a:endParaRPr lang="en-US" dirty="0"/>
          </a:p>
          <a:p>
            <a:pPr lvl="0"/>
            <a:r>
              <a:rPr lang="sq-AL" dirty="0"/>
              <a:t>Askush nuk mund të shtrëngohet që të kryejë një punë të detyruar apo të detyrueshme.</a:t>
            </a:r>
            <a:endParaRPr lang="en-US" dirty="0"/>
          </a:p>
          <a:p>
            <a:r>
              <a:rPr lang="sq-AL" dirty="0"/>
              <a:t>Ndalohet trafikimi i qenieve njerëzore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11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Standardet</a:t>
            </a:r>
            <a:r>
              <a:rPr lang="en-US" dirty="0" smtClean="0"/>
              <a:t> </a:t>
            </a:r>
            <a:r>
              <a:rPr lang="en-US" dirty="0" err="1" smtClean="0"/>
              <a:t>ndërkombëtare</a:t>
            </a:r>
            <a:r>
              <a:rPr lang="en-US" dirty="0" smtClean="0"/>
              <a:t> –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listë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19275"/>
          </a:xfrm>
        </p:spPr>
        <p:txBody>
          <a:bodyPr>
            <a:normAutofit fontScale="92500"/>
          </a:bodyPr>
          <a:lstStyle/>
          <a:p>
            <a:r>
              <a:rPr lang="en-US" dirty="0"/>
              <a:t>Në </a:t>
            </a:r>
            <a:r>
              <a:rPr lang="en-US" dirty="0" err="1"/>
              <a:t>kuadër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Këshillit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Evropës</a:t>
            </a:r>
            <a:r>
              <a:rPr lang="en-US" dirty="0"/>
              <a:t>, “</a:t>
            </a:r>
            <a:r>
              <a:rPr lang="en-US" dirty="0" err="1"/>
              <a:t>Konventa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Mbrojtjen</a:t>
            </a:r>
            <a:r>
              <a:rPr lang="en-US" dirty="0"/>
              <a:t> e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Drejtave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Punëtorëve</a:t>
            </a:r>
            <a:r>
              <a:rPr lang="en-US" dirty="0"/>
              <a:t> </a:t>
            </a:r>
            <a:r>
              <a:rPr lang="en-US" dirty="0" err="1"/>
              <a:t>Migrante</a:t>
            </a:r>
            <a:r>
              <a:rPr lang="en-US" dirty="0"/>
              <a:t>̈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Anëtarëve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Familjeve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tyre</a:t>
            </a:r>
            <a:r>
              <a:rPr lang="en-US" dirty="0"/>
              <a:t>”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sidomos</a:t>
            </a:r>
            <a:r>
              <a:rPr lang="en-US" dirty="0"/>
              <a:t> </a:t>
            </a:r>
            <a:r>
              <a:rPr lang="en-US" dirty="0" err="1"/>
              <a:t>Konventa</a:t>
            </a:r>
            <a:r>
              <a:rPr lang="en-US" dirty="0"/>
              <a:t> e </a:t>
            </a:r>
            <a:r>
              <a:rPr lang="en-US" dirty="0" err="1"/>
              <a:t>Këshillit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Evropës</a:t>
            </a:r>
            <a:r>
              <a:rPr lang="en-US" dirty="0"/>
              <a:t> “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err="1"/>
              <a:t>Masat</a:t>
            </a:r>
            <a:r>
              <a:rPr lang="en-US" dirty="0"/>
              <a:t> </a:t>
            </a:r>
            <a:r>
              <a:rPr lang="en-US" dirty="0" err="1"/>
              <a:t>kundër</a:t>
            </a:r>
            <a:r>
              <a:rPr lang="en-US" dirty="0"/>
              <a:t> </a:t>
            </a:r>
            <a:r>
              <a:rPr lang="en-US" dirty="0" err="1" smtClean="0"/>
              <a:t>TQNJ”e</a:t>
            </a:r>
            <a:r>
              <a:rPr lang="en-US" dirty="0" smtClean="0"/>
              <a:t> </a:t>
            </a:r>
            <a:r>
              <a:rPr lang="en-US" dirty="0" err="1"/>
              <a:t>vitit</a:t>
            </a:r>
            <a:r>
              <a:rPr lang="en-US" dirty="0"/>
              <a:t> </a:t>
            </a:r>
            <a:r>
              <a:rPr lang="en-US" dirty="0" smtClean="0"/>
              <a:t>2005, </a:t>
            </a:r>
            <a:r>
              <a:rPr lang="en-US" dirty="0" err="1"/>
              <a:t>solle</a:t>
            </a:r>
            <a:r>
              <a:rPr lang="en-US" dirty="0" err="1" smtClean="0"/>
              <a:t>̈n</a:t>
            </a:r>
            <a:r>
              <a:rPr lang="en-US" dirty="0" smtClean="0"/>
              <a:t> </a:t>
            </a:r>
            <a:r>
              <a:rPr lang="en-US" dirty="0" err="1"/>
              <a:t>detyrime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reja</a:t>
            </a:r>
            <a:r>
              <a:rPr lang="en-US" dirty="0"/>
              <a:t> 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err="1"/>
              <a:t>shtetet</a:t>
            </a:r>
            <a:r>
              <a:rPr lang="en-US" dirty="0"/>
              <a:t> pale duke </a:t>
            </a:r>
            <a:r>
              <a:rPr lang="en-US" dirty="0" err="1"/>
              <a:t>synuar</a:t>
            </a:r>
            <a:r>
              <a:rPr lang="en-US" dirty="0"/>
              <a:t> </a:t>
            </a:r>
            <a:r>
              <a:rPr lang="en-US" dirty="0" err="1"/>
              <a:t>nje</a:t>
            </a:r>
            <a:r>
              <a:rPr lang="en-US" dirty="0"/>
              <a:t>̈ balancë midis </a:t>
            </a:r>
            <a:r>
              <a:rPr lang="en-US" dirty="0" err="1"/>
              <a:t>mbrojtjes</a:t>
            </a:r>
            <a:r>
              <a:rPr lang="en-US" dirty="0"/>
              <a:t> së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drejtave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ndjekjes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Edhe</a:t>
            </a:r>
            <a:r>
              <a:rPr lang="en-US" dirty="0" smtClean="0"/>
              <a:t> </a:t>
            </a:r>
            <a:r>
              <a:rPr lang="en-US" dirty="0"/>
              <a:t>në </a:t>
            </a:r>
            <a:r>
              <a:rPr lang="en-US" dirty="0" err="1"/>
              <a:t>kuadër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Bashkimit</a:t>
            </a:r>
            <a:r>
              <a:rPr lang="en-US" dirty="0"/>
              <a:t> </a:t>
            </a:r>
            <a:r>
              <a:rPr lang="en-US" dirty="0" err="1"/>
              <a:t>Evropian</a:t>
            </a:r>
            <a:r>
              <a:rPr lang="en-US" dirty="0"/>
              <a:t> </a:t>
            </a:r>
            <a:r>
              <a:rPr lang="en-US" dirty="0" err="1"/>
              <a:t>jane</a:t>
            </a:r>
            <a:r>
              <a:rPr lang="en-US" dirty="0"/>
              <a:t>̈ </a:t>
            </a:r>
            <a:r>
              <a:rPr lang="en-US" dirty="0" err="1"/>
              <a:t>shënuar</a:t>
            </a:r>
            <a:r>
              <a:rPr lang="en-US" dirty="0"/>
              <a:t> </a:t>
            </a:r>
            <a:r>
              <a:rPr lang="en-US" dirty="0" err="1"/>
              <a:t>zhvillime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rëndësishme</a:t>
            </a:r>
            <a:r>
              <a:rPr lang="en-US" dirty="0"/>
              <a:t> normative në </a:t>
            </a:r>
            <a:r>
              <a:rPr lang="en-US" dirty="0" err="1"/>
              <a:t>lidhje</a:t>
            </a:r>
            <a:r>
              <a:rPr lang="en-US" dirty="0"/>
              <a:t> me </a:t>
            </a:r>
            <a:r>
              <a:rPr lang="en-US" dirty="0" err="1"/>
              <a:t>luftën</a:t>
            </a:r>
            <a:r>
              <a:rPr lang="en-US" dirty="0"/>
              <a:t> </a:t>
            </a:r>
            <a:r>
              <a:rPr lang="en-US" dirty="0" err="1"/>
              <a:t>kundër</a:t>
            </a:r>
            <a:r>
              <a:rPr lang="en-US" dirty="0"/>
              <a:t> </a:t>
            </a:r>
            <a:r>
              <a:rPr lang="en-US" dirty="0" err="1" smtClean="0"/>
              <a:t>trafikimit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1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Standardet</a:t>
            </a:r>
            <a:r>
              <a:rPr lang="en-US" dirty="0" smtClean="0"/>
              <a:t> </a:t>
            </a:r>
            <a:r>
              <a:rPr lang="en-US" dirty="0" err="1" smtClean="0"/>
              <a:t>ndërkombëtare</a:t>
            </a:r>
            <a:r>
              <a:rPr lang="en-US" dirty="0" smtClean="0"/>
              <a:t> –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listë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Rekomandimi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Përgjithshëm</a:t>
            </a:r>
            <a:r>
              <a:rPr lang="en-US" dirty="0"/>
              <a:t> nr. 19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Komitetit</a:t>
            </a:r>
            <a:r>
              <a:rPr lang="en-US" dirty="0"/>
              <a:t> 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err="1"/>
              <a:t>Eliminimin</a:t>
            </a:r>
            <a:r>
              <a:rPr lang="en-US" dirty="0"/>
              <a:t> e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Gjitha</a:t>
            </a:r>
            <a:r>
              <a:rPr lang="en-US" dirty="0"/>
              <a:t> </a:t>
            </a:r>
            <a:r>
              <a:rPr lang="en-US" dirty="0" err="1"/>
              <a:t>Formave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Diskriminimit</a:t>
            </a:r>
            <a:r>
              <a:rPr lang="en-US" dirty="0"/>
              <a:t> </a:t>
            </a:r>
            <a:r>
              <a:rPr lang="en-US" dirty="0" err="1"/>
              <a:t>Kundër</a:t>
            </a:r>
            <a:r>
              <a:rPr lang="en-US" dirty="0"/>
              <a:t> Grave (</a:t>
            </a:r>
            <a:r>
              <a:rPr lang="en-US" dirty="0" smtClean="0"/>
              <a:t>CEDAW) </a:t>
            </a:r>
            <a:r>
              <a:rPr lang="en-US" dirty="0" err="1" smtClean="0"/>
              <a:t>identifikon</a:t>
            </a:r>
            <a:r>
              <a:rPr lang="en-US" dirty="0" smtClean="0"/>
              <a:t> </a:t>
            </a:r>
            <a:r>
              <a:rPr lang="en-US" dirty="0" err="1" smtClean="0"/>
              <a:t>trafikimin</a:t>
            </a:r>
            <a:r>
              <a:rPr lang="en-US" dirty="0"/>
              <a:t>, me </a:t>
            </a:r>
            <a:r>
              <a:rPr lang="en-US" dirty="0" err="1"/>
              <a:t>nje</a:t>
            </a:r>
            <a:r>
              <a:rPr lang="en-US" dirty="0"/>
              <a:t>̈ </a:t>
            </a:r>
            <a:r>
              <a:rPr lang="en-US" dirty="0" err="1"/>
              <a:t>forme</a:t>
            </a:r>
            <a:r>
              <a:rPr lang="en-US" dirty="0"/>
              <a:t>̈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smtClean="0"/>
              <a:t>DHBGJ ne</a:t>
            </a:r>
            <a:r>
              <a:rPr lang="en-US" dirty="0"/>
              <a:t>̈ </a:t>
            </a:r>
            <a:r>
              <a:rPr lang="en-US" dirty="0" err="1"/>
              <a:t>kundërshtim</a:t>
            </a:r>
            <a:r>
              <a:rPr lang="en-US" dirty="0"/>
              <a:t> me </a:t>
            </a:r>
            <a:r>
              <a:rPr lang="en-US" dirty="0" err="1"/>
              <a:t>gëzimin</a:t>
            </a:r>
            <a:r>
              <a:rPr lang="en-US" dirty="0"/>
              <a:t> e </a:t>
            </a:r>
            <a:r>
              <a:rPr lang="en-US" dirty="0" err="1"/>
              <a:t>barabarte</a:t>
            </a:r>
            <a:r>
              <a:rPr lang="en-US" dirty="0"/>
              <a:t>̈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drejtave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dinjitetin</a:t>
            </a:r>
            <a:r>
              <a:rPr lang="en-US" dirty="0"/>
              <a:t> e </a:t>
            </a:r>
            <a:r>
              <a:rPr lang="en-US" dirty="0" err="1"/>
              <a:t>gruas</a:t>
            </a:r>
            <a:r>
              <a:rPr lang="en-US" dirty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11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AFAF5-DF29-A94D-90B2-7BCCEB02D631}" type="slidenum">
              <a:rPr lang="en-GB"/>
              <a:pPr/>
              <a:t>8</a:t>
            </a:fld>
            <a:endParaRPr lang="en-GB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40779" y="589616"/>
            <a:ext cx="7420052" cy="60291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Konventa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/>
              <a:t>Keshillit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Europes</a:t>
            </a:r>
            <a:endParaRPr lang="sq-AL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2531"/>
            <a:ext cx="8246962" cy="5436870"/>
          </a:xfr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</a:pPr>
            <a:r>
              <a:rPr lang="en-GB" sz="1800" b="1" dirty="0" smtClean="0"/>
              <a:t>KEDNJ: </a:t>
            </a:r>
            <a:r>
              <a:rPr lang="en-US" sz="1600" dirty="0" err="1" smtClean="0"/>
              <a:t>Nenet</a:t>
            </a:r>
            <a:r>
              <a:rPr lang="en-US" sz="1600" dirty="0" smtClean="0"/>
              <a:t> </a:t>
            </a:r>
            <a:r>
              <a:rPr lang="en-US" sz="1600" dirty="0"/>
              <a:t>me </a:t>
            </a:r>
            <a:r>
              <a:rPr lang="en-US" sz="1600" dirty="0" err="1"/>
              <a:t>te</a:t>
            </a:r>
            <a:r>
              <a:rPr lang="en-US" sz="1600" dirty="0"/>
              <a:t> </a:t>
            </a:r>
            <a:r>
              <a:rPr lang="en-US" sz="1600" dirty="0" err="1"/>
              <a:t>perdorura</a:t>
            </a:r>
            <a:r>
              <a:rPr lang="en-US" sz="1600" dirty="0"/>
              <a:t>: </a:t>
            </a:r>
            <a:r>
              <a:rPr lang="en-US" sz="1600" dirty="0" err="1"/>
              <a:t>neni</a:t>
            </a:r>
            <a:r>
              <a:rPr lang="en-US" sz="1600" dirty="0"/>
              <a:t> 2 [e </a:t>
            </a:r>
            <a:r>
              <a:rPr lang="en-US" sz="1600" dirty="0" err="1"/>
              <a:t>drejta</a:t>
            </a:r>
            <a:r>
              <a:rPr lang="en-US" sz="1600" dirty="0"/>
              <a:t> e </a:t>
            </a:r>
            <a:r>
              <a:rPr lang="en-US" sz="1600" dirty="0" err="1"/>
              <a:t>jetes</a:t>
            </a:r>
            <a:r>
              <a:rPr lang="en-US" sz="1600" dirty="0"/>
              <a:t>]; </a:t>
            </a:r>
            <a:r>
              <a:rPr lang="en-US" sz="1600" dirty="0" err="1"/>
              <a:t>neni</a:t>
            </a:r>
            <a:r>
              <a:rPr lang="sq-AL" sz="1600" dirty="0"/>
              <a:t> 3 </a:t>
            </a:r>
            <a:r>
              <a:rPr lang="en-US" sz="1600" dirty="0"/>
              <a:t>[</a:t>
            </a:r>
            <a:r>
              <a:rPr lang="en-US" sz="1600" dirty="0" err="1"/>
              <a:t>ndalimi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tortures]; </a:t>
            </a:r>
            <a:r>
              <a:rPr lang="en-US" sz="1600" dirty="0" err="1"/>
              <a:t>neni</a:t>
            </a:r>
            <a:r>
              <a:rPr lang="en-US" sz="1600" dirty="0"/>
              <a:t> 4 [</a:t>
            </a:r>
            <a:r>
              <a:rPr lang="en-US" sz="1600" dirty="0" err="1"/>
              <a:t>ndalimi</a:t>
            </a:r>
            <a:r>
              <a:rPr lang="en-US" sz="1600" dirty="0"/>
              <a:t> I </a:t>
            </a:r>
            <a:r>
              <a:rPr lang="en-US" sz="1600" dirty="0" err="1"/>
              <a:t>skllaverise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punës</a:t>
            </a:r>
            <a:r>
              <a:rPr lang="en-US" sz="1600" dirty="0"/>
              <a:t> </a:t>
            </a:r>
            <a:r>
              <a:rPr lang="en-US" sz="1600" dirty="0" err="1"/>
              <a:t>së</a:t>
            </a:r>
            <a:r>
              <a:rPr lang="en-US" sz="1600" dirty="0"/>
              <a:t> </a:t>
            </a:r>
            <a:r>
              <a:rPr lang="en-US" sz="1600" dirty="0" err="1"/>
              <a:t>detyruar</a:t>
            </a:r>
            <a:r>
              <a:rPr lang="en-US" sz="1600" dirty="0"/>
              <a:t>]; </a:t>
            </a:r>
            <a:r>
              <a:rPr lang="en-US" sz="1600" dirty="0" err="1"/>
              <a:t>neni</a:t>
            </a:r>
            <a:r>
              <a:rPr lang="en-US" sz="1600" dirty="0"/>
              <a:t> </a:t>
            </a:r>
            <a:r>
              <a:rPr lang="sq-AL" sz="1600" dirty="0"/>
              <a:t>5 </a:t>
            </a:r>
            <a:r>
              <a:rPr lang="en-US" sz="1600" dirty="0"/>
              <a:t>[</a:t>
            </a:r>
            <a:r>
              <a:rPr lang="en-US" sz="1600" dirty="0" err="1"/>
              <a:t>liria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siguria</a:t>
            </a:r>
            <a:r>
              <a:rPr lang="en-US" sz="1600" dirty="0"/>
              <a:t>]; </a:t>
            </a:r>
            <a:r>
              <a:rPr lang="en-US" sz="1600" dirty="0" err="1"/>
              <a:t>neni</a:t>
            </a:r>
            <a:r>
              <a:rPr lang="sq-AL" sz="1600" dirty="0"/>
              <a:t> 6 </a:t>
            </a:r>
            <a:r>
              <a:rPr lang="en-US" sz="1600" dirty="0"/>
              <a:t>[</a:t>
            </a:r>
            <a:r>
              <a:rPr lang="en-US" sz="1600" dirty="0" err="1"/>
              <a:t>gjykim</a:t>
            </a:r>
            <a:r>
              <a:rPr lang="en-US" sz="1600" dirty="0"/>
              <a:t> I </a:t>
            </a:r>
            <a:r>
              <a:rPr lang="en-US" sz="1600" dirty="0" err="1"/>
              <a:t>drejte</a:t>
            </a:r>
            <a:r>
              <a:rPr lang="en-US" sz="1600" dirty="0"/>
              <a:t>]; </a:t>
            </a:r>
            <a:r>
              <a:rPr lang="en-US" sz="1600" dirty="0" err="1"/>
              <a:t>neni</a:t>
            </a:r>
            <a:r>
              <a:rPr lang="en-US" sz="1600" dirty="0"/>
              <a:t> 8 [</a:t>
            </a:r>
            <a:r>
              <a:rPr lang="en-US" sz="1600" dirty="0" err="1"/>
              <a:t>jeta</a:t>
            </a:r>
            <a:r>
              <a:rPr lang="en-US" sz="1600" dirty="0"/>
              <a:t> </a:t>
            </a:r>
            <a:r>
              <a:rPr lang="en-US" sz="1600" dirty="0" smtClean="0"/>
              <a:t>private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familjare</a:t>
            </a:r>
            <a:r>
              <a:rPr lang="en-US" sz="1600" dirty="0"/>
              <a:t>]</a:t>
            </a:r>
          </a:p>
          <a:p>
            <a:pPr lvl="1">
              <a:lnSpc>
                <a:spcPct val="80000"/>
              </a:lnSpc>
            </a:pPr>
            <a:r>
              <a:rPr lang="en-GB" sz="1800" b="1" dirty="0" err="1"/>
              <a:t>Konventa</a:t>
            </a:r>
            <a:r>
              <a:rPr lang="en-GB" sz="1800" b="1" dirty="0"/>
              <a:t> per </a:t>
            </a:r>
            <a:r>
              <a:rPr lang="en-GB" sz="1800" b="1" dirty="0" err="1"/>
              <a:t>ushtrimin</a:t>
            </a:r>
            <a:r>
              <a:rPr lang="en-GB" sz="1800" b="1" dirty="0"/>
              <a:t> e </a:t>
            </a:r>
            <a:r>
              <a:rPr lang="en-GB" sz="1800" b="1" dirty="0" err="1"/>
              <a:t>të</a:t>
            </a:r>
            <a:r>
              <a:rPr lang="en-GB" sz="1800" b="1" dirty="0"/>
              <a:t> </a:t>
            </a:r>
            <a:r>
              <a:rPr lang="en-GB" sz="1800" b="1" dirty="0" err="1"/>
              <a:t>drejtave</a:t>
            </a:r>
            <a:r>
              <a:rPr lang="en-GB" sz="1800" b="1" dirty="0"/>
              <a:t> </a:t>
            </a:r>
            <a:r>
              <a:rPr lang="en-GB" sz="1800" b="1" dirty="0" err="1"/>
              <a:t>të</a:t>
            </a:r>
            <a:r>
              <a:rPr lang="en-GB" sz="1800" b="1" dirty="0"/>
              <a:t> </a:t>
            </a:r>
            <a:r>
              <a:rPr lang="en-GB" sz="1800" b="1" dirty="0" err="1"/>
              <a:t>fëmijëve</a:t>
            </a:r>
            <a:r>
              <a:rPr lang="en-GB" sz="1800" dirty="0"/>
              <a:t> [2000] </a:t>
            </a:r>
            <a:r>
              <a:rPr lang="en-GB" sz="1800" dirty="0" err="1"/>
              <a:t>ratifikuar</a:t>
            </a:r>
            <a:r>
              <a:rPr lang="en-GB" sz="1800" dirty="0"/>
              <a:t> </a:t>
            </a:r>
            <a:r>
              <a:rPr lang="en-GB" sz="1800" dirty="0" err="1"/>
              <a:t>dhe</a:t>
            </a:r>
            <a:r>
              <a:rPr lang="en-GB" sz="1800" dirty="0"/>
              <a:t> </a:t>
            </a:r>
            <a:r>
              <a:rPr lang="en-GB" sz="1800" dirty="0" err="1"/>
              <a:t>hyre</a:t>
            </a:r>
            <a:r>
              <a:rPr lang="en-GB" sz="1800" dirty="0"/>
              <a:t> ne </a:t>
            </a:r>
            <a:r>
              <a:rPr lang="en-GB" sz="1800" dirty="0" err="1"/>
              <a:t>fuqi</a:t>
            </a:r>
            <a:r>
              <a:rPr lang="en-GB" sz="1800" dirty="0"/>
              <a:t> </a:t>
            </a:r>
            <a:r>
              <a:rPr lang="en-GB" sz="1800" dirty="0" err="1"/>
              <a:t>më</a:t>
            </a:r>
            <a:r>
              <a:rPr lang="en-GB" sz="1800" dirty="0"/>
              <a:t> 1.2.2012 </a:t>
            </a:r>
          </a:p>
          <a:p>
            <a:pPr lvl="1">
              <a:lnSpc>
                <a:spcPct val="80000"/>
              </a:lnSpc>
            </a:pPr>
            <a:r>
              <a:rPr lang="en-GB" sz="1800" b="1" dirty="0" err="1"/>
              <a:t>Konventa</a:t>
            </a:r>
            <a:r>
              <a:rPr lang="en-GB" sz="1800" b="1" dirty="0"/>
              <a:t> per </a:t>
            </a:r>
            <a:r>
              <a:rPr lang="en-GB" sz="1800" b="1" dirty="0" err="1"/>
              <a:t>kontaktet</a:t>
            </a:r>
            <a:r>
              <a:rPr lang="en-GB" sz="1800" b="1" dirty="0"/>
              <a:t>/</a:t>
            </a:r>
            <a:r>
              <a:rPr lang="en-GB" sz="1800" b="1" dirty="0" err="1"/>
              <a:t>marrëdheniet</a:t>
            </a:r>
            <a:r>
              <a:rPr lang="en-GB" sz="1800" b="1" dirty="0"/>
              <a:t> me </a:t>
            </a:r>
            <a:r>
              <a:rPr lang="en-GB" sz="1800" b="1" dirty="0" err="1"/>
              <a:t>fëmijët</a:t>
            </a:r>
            <a:r>
              <a:rPr lang="en-GB" sz="1800" dirty="0"/>
              <a:t> [2005] </a:t>
            </a:r>
            <a:r>
              <a:rPr lang="en-GB" sz="1800" dirty="0" err="1"/>
              <a:t>ratifikuar</a:t>
            </a:r>
            <a:r>
              <a:rPr lang="en-GB" sz="1800" dirty="0"/>
              <a:t> </a:t>
            </a:r>
            <a:r>
              <a:rPr lang="en-GB" sz="1800" dirty="0" err="1"/>
              <a:t>dhe</a:t>
            </a:r>
            <a:r>
              <a:rPr lang="en-GB" sz="1800" dirty="0"/>
              <a:t> </a:t>
            </a:r>
            <a:r>
              <a:rPr lang="en-GB" sz="1800" dirty="0" err="1"/>
              <a:t>hyre</a:t>
            </a:r>
            <a:r>
              <a:rPr lang="en-GB" sz="1800" dirty="0"/>
              <a:t> ne </a:t>
            </a:r>
            <a:r>
              <a:rPr lang="en-GB" sz="1800" dirty="0" err="1"/>
              <a:t>fuqi</a:t>
            </a:r>
            <a:r>
              <a:rPr lang="en-GB" sz="1800" dirty="0"/>
              <a:t> </a:t>
            </a:r>
            <a:r>
              <a:rPr lang="en-GB" sz="1800" dirty="0" err="1"/>
              <a:t>më</a:t>
            </a:r>
            <a:r>
              <a:rPr lang="en-GB" sz="1800" dirty="0"/>
              <a:t> 1.09.2005 </a:t>
            </a:r>
          </a:p>
          <a:p>
            <a:pPr lvl="1">
              <a:lnSpc>
                <a:spcPct val="80000"/>
              </a:lnSpc>
            </a:pPr>
            <a:r>
              <a:rPr lang="en-GB" sz="1800" b="1" dirty="0" err="1"/>
              <a:t>Konventa</a:t>
            </a:r>
            <a:r>
              <a:rPr lang="en-GB" sz="1800" b="1" dirty="0"/>
              <a:t> </a:t>
            </a:r>
            <a:r>
              <a:rPr lang="en-GB" sz="1800" b="1" dirty="0" err="1"/>
              <a:t>për</a:t>
            </a:r>
            <a:r>
              <a:rPr lang="en-GB" sz="1800" b="1" dirty="0"/>
              <a:t> </a:t>
            </a:r>
            <a:r>
              <a:rPr lang="en-GB" sz="1800" b="1" dirty="0" err="1"/>
              <a:t>statusin</a:t>
            </a:r>
            <a:r>
              <a:rPr lang="en-GB" sz="1800" b="1" dirty="0"/>
              <a:t> </a:t>
            </a:r>
            <a:r>
              <a:rPr lang="en-GB" sz="1800" b="1" dirty="0" err="1"/>
              <a:t>ligjor</a:t>
            </a:r>
            <a:r>
              <a:rPr lang="en-GB" sz="1800" b="1" dirty="0"/>
              <a:t> </a:t>
            </a:r>
            <a:r>
              <a:rPr lang="en-GB" sz="1800" b="1" dirty="0" err="1"/>
              <a:t>të</a:t>
            </a:r>
            <a:r>
              <a:rPr lang="en-GB" sz="1800" b="1" dirty="0"/>
              <a:t> </a:t>
            </a:r>
            <a:r>
              <a:rPr lang="en-GB" sz="1800" b="1" dirty="0" err="1"/>
              <a:t>fëmijëve</a:t>
            </a:r>
            <a:r>
              <a:rPr lang="en-GB" sz="1800" b="1" dirty="0"/>
              <a:t> </a:t>
            </a:r>
            <a:r>
              <a:rPr lang="en-GB" sz="1800" b="1" dirty="0" err="1"/>
              <a:t>të</a:t>
            </a:r>
            <a:r>
              <a:rPr lang="en-GB" sz="1800" b="1" dirty="0"/>
              <a:t> </a:t>
            </a:r>
            <a:r>
              <a:rPr lang="en-GB" sz="1800" b="1" dirty="0" err="1"/>
              <a:t>lindur</a:t>
            </a:r>
            <a:r>
              <a:rPr lang="en-GB" sz="1800" b="1" dirty="0"/>
              <a:t> </a:t>
            </a:r>
            <a:r>
              <a:rPr lang="en-GB" sz="1800" b="1" dirty="0" err="1"/>
              <a:t>jashtë</a:t>
            </a:r>
            <a:r>
              <a:rPr lang="en-GB" sz="1800" b="1" dirty="0"/>
              <a:t> </a:t>
            </a:r>
            <a:r>
              <a:rPr lang="en-GB" sz="1800" b="1" dirty="0" err="1"/>
              <a:t>martese</a:t>
            </a:r>
            <a:r>
              <a:rPr lang="en-GB" sz="1800" dirty="0"/>
              <a:t> [1978] </a:t>
            </a:r>
            <a:r>
              <a:rPr lang="en-GB" sz="1800" dirty="0" err="1"/>
              <a:t>ratifikuar</a:t>
            </a:r>
            <a:r>
              <a:rPr lang="en-GB" sz="1800" dirty="0"/>
              <a:t> </a:t>
            </a:r>
            <a:r>
              <a:rPr lang="en-GB" sz="1800" dirty="0" err="1"/>
              <a:t>dhe</a:t>
            </a:r>
            <a:r>
              <a:rPr lang="en-GB" sz="1800" dirty="0"/>
              <a:t> </a:t>
            </a:r>
            <a:r>
              <a:rPr lang="en-GB" sz="1800" dirty="0" err="1"/>
              <a:t>hyre</a:t>
            </a:r>
            <a:r>
              <a:rPr lang="en-GB" sz="1800" dirty="0"/>
              <a:t> ne </a:t>
            </a:r>
            <a:r>
              <a:rPr lang="en-GB" sz="1800" dirty="0" err="1"/>
              <a:t>fuqi</a:t>
            </a:r>
            <a:r>
              <a:rPr lang="en-GB" sz="1800" dirty="0"/>
              <a:t> </a:t>
            </a:r>
            <a:r>
              <a:rPr lang="en-GB" sz="1800" dirty="0" err="1"/>
              <a:t>më</a:t>
            </a:r>
            <a:r>
              <a:rPr lang="en-GB" sz="1800" dirty="0"/>
              <a:t> 10.12.2011 </a:t>
            </a:r>
          </a:p>
          <a:p>
            <a:pPr lvl="1">
              <a:lnSpc>
                <a:spcPct val="80000"/>
              </a:lnSpc>
            </a:pPr>
            <a:r>
              <a:rPr lang="en-US" sz="1800" b="1" dirty="0" smtClean="0"/>
              <a:t>Karta </a:t>
            </a:r>
            <a:r>
              <a:rPr lang="en-US" sz="1800" b="1" dirty="0" err="1"/>
              <a:t>Sociale</a:t>
            </a:r>
            <a:r>
              <a:rPr lang="en-US" sz="1800" b="1" dirty="0"/>
              <a:t> </a:t>
            </a:r>
            <a:r>
              <a:rPr lang="en-US" sz="1800" b="1" dirty="0" err="1"/>
              <a:t>Europiane</a:t>
            </a:r>
            <a:r>
              <a:rPr lang="en-US" sz="1800" b="1" dirty="0"/>
              <a:t> </a:t>
            </a:r>
            <a:r>
              <a:rPr lang="en-US" sz="1800" b="1" dirty="0" err="1"/>
              <a:t>dhe</a:t>
            </a:r>
            <a:r>
              <a:rPr lang="en-US" sz="1800" b="1" dirty="0"/>
              <a:t> KSE e </a:t>
            </a:r>
            <a:r>
              <a:rPr lang="en-US" sz="1800" b="1" dirty="0" err="1"/>
              <a:t>rishikuar</a:t>
            </a:r>
            <a:r>
              <a:rPr lang="en-US" sz="1800" dirty="0"/>
              <a:t> [1999] </a:t>
            </a:r>
            <a:r>
              <a:rPr lang="en-GB" sz="1800" dirty="0" err="1"/>
              <a:t>ratifikuar</a:t>
            </a:r>
            <a:r>
              <a:rPr lang="en-GB" sz="1800" dirty="0"/>
              <a:t> </a:t>
            </a:r>
            <a:r>
              <a:rPr lang="en-GB" sz="1800" dirty="0" err="1"/>
              <a:t>dhe</a:t>
            </a:r>
            <a:r>
              <a:rPr lang="en-GB" sz="1800" dirty="0"/>
              <a:t> </a:t>
            </a:r>
            <a:r>
              <a:rPr lang="en-GB" sz="1800" dirty="0" err="1"/>
              <a:t>hyre</a:t>
            </a:r>
            <a:r>
              <a:rPr lang="en-GB" sz="1800" dirty="0"/>
              <a:t> ne </a:t>
            </a:r>
            <a:r>
              <a:rPr lang="en-GB" sz="1800" dirty="0" err="1"/>
              <a:t>fuqi</a:t>
            </a:r>
            <a:r>
              <a:rPr lang="en-GB" sz="1800" dirty="0"/>
              <a:t> </a:t>
            </a:r>
            <a:r>
              <a:rPr lang="en-GB" sz="1800" dirty="0" err="1"/>
              <a:t>më</a:t>
            </a:r>
            <a:r>
              <a:rPr lang="en-GB" sz="1800" dirty="0"/>
              <a:t> 01.01.2003</a:t>
            </a:r>
            <a:endParaRPr lang="en-US" sz="1800" dirty="0"/>
          </a:p>
          <a:p>
            <a:pPr lvl="1">
              <a:lnSpc>
                <a:spcPct val="80000"/>
              </a:lnSpc>
            </a:pPr>
            <a:r>
              <a:rPr lang="en-GB" sz="1800" b="1" dirty="0" err="1"/>
              <a:t>Konventa</a:t>
            </a:r>
            <a:r>
              <a:rPr lang="en-GB" sz="1800" b="1" dirty="0"/>
              <a:t> e </a:t>
            </a:r>
            <a:r>
              <a:rPr lang="en-GB" sz="1800" b="1" dirty="0" err="1"/>
              <a:t>Keshillit</a:t>
            </a:r>
            <a:r>
              <a:rPr lang="en-GB" sz="1800" b="1" dirty="0"/>
              <a:t> </a:t>
            </a:r>
            <a:r>
              <a:rPr lang="en-GB" sz="1800" b="1" dirty="0" err="1"/>
              <a:t>te</a:t>
            </a:r>
            <a:r>
              <a:rPr lang="en-GB" sz="1800" b="1" dirty="0"/>
              <a:t> </a:t>
            </a:r>
            <a:r>
              <a:rPr lang="en-GB" sz="1800" b="1" dirty="0" err="1"/>
              <a:t>Europes</a:t>
            </a:r>
            <a:r>
              <a:rPr lang="en-GB" sz="1800" b="1" dirty="0"/>
              <a:t> per </a:t>
            </a:r>
            <a:r>
              <a:rPr lang="en-GB" sz="1800" b="1" dirty="0" err="1"/>
              <a:t>parandalimin</a:t>
            </a:r>
            <a:r>
              <a:rPr lang="en-GB" sz="1800" b="1" dirty="0"/>
              <a:t> </a:t>
            </a:r>
            <a:r>
              <a:rPr lang="en-GB" sz="1800" b="1" dirty="0" err="1"/>
              <a:t>dhe</a:t>
            </a:r>
            <a:r>
              <a:rPr lang="en-GB" sz="1800" b="1" dirty="0"/>
              <a:t> </a:t>
            </a:r>
            <a:r>
              <a:rPr lang="en-GB" sz="1800" b="1" dirty="0" err="1"/>
              <a:t>luften</a:t>
            </a:r>
            <a:r>
              <a:rPr lang="en-GB" sz="1800" b="1" dirty="0"/>
              <a:t> </a:t>
            </a:r>
            <a:r>
              <a:rPr lang="en-GB" sz="1800" b="1" dirty="0" err="1"/>
              <a:t>ndaj</a:t>
            </a:r>
            <a:r>
              <a:rPr lang="en-GB" sz="1800" b="1" dirty="0"/>
              <a:t> </a:t>
            </a:r>
            <a:r>
              <a:rPr lang="en-GB" sz="1800" b="1" dirty="0" err="1"/>
              <a:t>dhunes</a:t>
            </a:r>
            <a:r>
              <a:rPr lang="en-GB" sz="1800" b="1" dirty="0"/>
              <a:t> ne </a:t>
            </a:r>
            <a:r>
              <a:rPr lang="en-GB" sz="1800" b="1" dirty="0" err="1"/>
              <a:t>familje</a:t>
            </a:r>
            <a:r>
              <a:rPr lang="en-GB" sz="1800" b="1" dirty="0"/>
              <a:t> </a:t>
            </a:r>
            <a:r>
              <a:rPr lang="en-GB" sz="1800" b="1" dirty="0" err="1" smtClean="0"/>
              <a:t>dhe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dhunës</a:t>
            </a:r>
            <a:r>
              <a:rPr lang="en-GB" sz="1800" b="1" dirty="0" smtClean="0"/>
              <a:t> </a:t>
            </a:r>
            <a:r>
              <a:rPr lang="en-GB" sz="1800" b="1" dirty="0" err="1" smtClean="0"/>
              <a:t>ndaj</a:t>
            </a:r>
            <a:r>
              <a:rPr lang="en-GB" sz="1800" b="1" dirty="0" smtClean="0"/>
              <a:t> </a:t>
            </a:r>
            <a:r>
              <a:rPr lang="en-GB" sz="1800" b="1" dirty="0"/>
              <a:t>grave</a:t>
            </a:r>
            <a:r>
              <a:rPr lang="en-GB" sz="1800" dirty="0"/>
              <a:t> [</a:t>
            </a:r>
            <a:r>
              <a:rPr lang="en-GB" sz="1800" dirty="0" err="1"/>
              <a:t>konventa</a:t>
            </a:r>
            <a:r>
              <a:rPr lang="en-GB" sz="1800" dirty="0"/>
              <a:t> e </a:t>
            </a:r>
            <a:r>
              <a:rPr lang="en-GB" sz="1800" dirty="0" err="1" smtClean="0"/>
              <a:t>Stambollit</a:t>
            </a:r>
            <a:r>
              <a:rPr lang="en-GB" sz="1800" dirty="0" smtClean="0"/>
              <a:t>]</a:t>
            </a:r>
            <a:endParaRPr lang="en-GB" sz="1800" dirty="0"/>
          </a:p>
          <a:p>
            <a:pPr lvl="1">
              <a:lnSpc>
                <a:spcPct val="80000"/>
              </a:lnSpc>
            </a:pPr>
            <a:r>
              <a:rPr lang="en-US" sz="1800" b="1" dirty="0" err="1"/>
              <a:t>Konventa</a:t>
            </a:r>
            <a:r>
              <a:rPr lang="en-US" sz="1800" b="1" dirty="0"/>
              <a:t> per </a:t>
            </a:r>
            <a:r>
              <a:rPr lang="en-US" sz="1800" b="1" dirty="0" err="1"/>
              <a:t>mbrojtjen</a:t>
            </a:r>
            <a:r>
              <a:rPr lang="en-US" sz="1800" b="1" dirty="0"/>
              <a:t> e </a:t>
            </a:r>
            <a:r>
              <a:rPr lang="en-US" sz="1800" b="1" dirty="0" err="1"/>
              <a:t>fëmijëve</a:t>
            </a:r>
            <a:r>
              <a:rPr lang="en-US" sz="1800" b="1" dirty="0"/>
              <a:t> </a:t>
            </a:r>
            <a:r>
              <a:rPr lang="en-US" sz="1800" b="1" dirty="0" err="1"/>
              <a:t>nga</a:t>
            </a:r>
            <a:r>
              <a:rPr lang="en-US" sz="1800" b="1" dirty="0"/>
              <a:t> </a:t>
            </a:r>
            <a:r>
              <a:rPr lang="en-US" sz="1800" b="1" dirty="0" err="1"/>
              <a:t>shfrytëzimi</a:t>
            </a:r>
            <a:r>
              <a:rPr lang="en-US" sz="1800" b="1" dirty="0"/>
              <a:t> </a:t>
            </a:r>
            <a:r>
              <a:rPr lang="en-US" sz="1800" b="1" dirty="0" err="1"/>
              <a:t>dhe</a:t>
            </a:r>
            <a:r>
              <a:rPr lang="en-US" sz="1800" b="1" dirty="0"/>
              <a:t> </a:t>
            </a:r>
            <a:r>
              <a:rPr lang="en-US" sz="1800" b="1" dirty="0" err="1"/>
              <a:t>abuzimi</a:t>
            </a:r>
            <a:r>
              <a:rPr lang="en-US" sz="1800" b="1" dirty="0"/>
              <a:t> </a:t>
            </a:r>
            <a:r>
              <a:rPr lang="en-US" sz="1800" b="1" dirty="0" err="1"/>
              <a:t>seksual</a:t>
            </a:r>
            <a:r>
              <a:rPr lang="en-US" sz="1800" dirty="0"/>
              <a:t> [2010] </a:t>
            </a:r>
            <a:r>
              <a:rPr lang="en-GB" sz="1800" dirty="0" err="1"/>
              <a:t>ratifikuar</a:t>
            </a:r>
            <a:r>
              <a:rPr lang="en-GB" sz="1800" dirty="0"/>
              <a:t> </a:t>
            </a:r>
            <a:r>
              <a:rPr lang="en-GB" sz="1800" dirty="0" err="1"/>
              <a:t>dhe</a:t>
            </a:r>
            <a:r>
              <a:rPr lang="en-GB" sz="1800" dirty="0"/>
              <a:t> </a:t>
            </a:r>
            <a:r>
              <a:rPr lang="en-GB" sz="1800" dirty="0" err="1"/>
              <a:t>hyre</a:t>
            </a:r>
            <a:r>
              <a:rPr lang="en-GB" sz="1800" dirty="0"/>
              <a:t> ne </a:t>
            </a:r>
            <a:r>
              <a:rPr lang="en-GB" sz="1800" dirty="0" err="1"/>
              <a:t>fuqi</a:t>
            </a:r>
            <a:r>
              <a:rPr lang="en-GB" sz="1800" dirty="0"/>
              <a:t> </a:t>
            </a:r>
            <a:r>
              <a:rPr lang="en-GB" sz="1800" dirty="0" err="1"/>
              <a:t>më</a:t>
            </a:r>
            <a:r>
              <a:rPr lang="en-GB" sz="1800" dirty="0"/>
              <a:t> 01.07.2010</a:t>
            </a:r>
            <a:endParaRPr lang="en-US" sz="1800" dirty="0"/>
          </a:p>
          <a:p>
            <a:pPr lvl="1">
              <a:lnSpc>
                <a:spcPct val="80000"/>
              </a:lnSpc>
            </a:pPr>
            <a:r>
              <a:rPr lang="en-GB" sz="1800" b="1" dirty="0" err="1" smtClean="0"/>
              <a:t>Konventa</a:t>
            </a:r>
            <a:r>
              <a:rPr lang="en-GB" sz="1800" b="1" dirty="0" smtClean="0"/>
              <a:t> </a:t>
            </a:r>
            <a:r>
              <a:rPr lang="en-GB" sz="1800" b="1" dirty="0"/>
              <a:t>e </a:t>
            </a:r>
            <a:r>
              <a:rPr lang="en-GB" sz="1800" b="1" dirty="0" err="1"/>
              <a:t>krimit</a:t>
            </a:r>
            <a:r>
              <a:rPr lang="en-GB" sz="1800" b="1" dirty="0"/>
              <a:t> </a:t>
            </a:r>
            <a:r>
              <a:rPr lang="en-GB" sz="1800" b="1" dirty="0" err="1"/>
              <a:t>kibernetik</a:t>
            </a:r>
            <a:r>
              <a:rPr lang="en-GB" sz="1800" dirty="0"/>
              <a:t> [2004] </a:t>
            </a:r>
            <a:r>
              <a:rPr lang="en-GB" sz="1800" dirty="0" err="1"/>
              <a:t>ratifikuar</a:t>
            </a:r>
            <a:r>
              <a:rPr lang="en-GB" sz="1800" dirty="0"/>
              <a:t> </a:t>
            </a:r>
            <a:r>
              <a:rPr lang="en-GB" sz="1800" dirty="0" err="1"/>
              <a:t>dhe</a:t>
            </a:r>
            <a:r>
              <a:rPr lang="en-GB" sz="1800" dirty="0"/>
              <a:t> </a:t>
            </a:r>
            <a:r>
              <a:rPr lang="en-GB" sz="1800" dirty="0" err="1"/>
              <a:t>hyre</a:t>
            </a:r>
            <a:r>
              <a:rPr lang="en-GB" sz="1800" dirty="0"/>
              <a:t> ne </a:t>
            </a:r>
            <a:r>
              <a:rPr lang="en-GB" sz="1800" dirty="0" err="1"/>
              <a:t>fuqi</a:t>
            </a:r>
            <a:r>
              <a:rPr lang="en-GB" sz="1800" dirty="0"/>
              <a:t> </a:t>
            </a:r>
            <a:r>
              <a:rPr lang="en-GB" sz="1800" dirty="0" err="1"/>
              <a:t>më</a:t>
            </a:r>
            <a:r>
              <a:rPr lang="en-GB" sz="1800" dirty="0"/>
              <a:t> 1.7.2004 </a:t>
            </a:r>
            <a:endParaRPr lang="en-GB" sz="1800" dirty="0" smtClean="0"/>
          </a:p>
          <a:p>
            <a:pPr lvl="1">
              <a:lnSpc>
                <a:spcPct val="80000"/>
              </a:lnSpc>
            </a:pPr>
            <a:r>
              <a:rPr lang="bg-BG" sz="1800" dirty="0" err="1"/>
              <a:t>Konventa</a:t>
            </a:r>
            <a:r>
              <a:rPr lang="bg-BG" sz="1800" dirty="0"/>
              <a:t> </a:t>
            </a:r>
            <a:r>
              <a:rPr lang="bg-BG" sz="1800" dirty="0" err="1"/>
              <a:t>e</a:t>
            </a:r>
            <a:r>
              <a:rPr lang="bg-BG" sz="1800" dirty="0"/>
              <a:t> OKB-</a:t>
            </a:r>
            <a:r>
              <a:rPr lang="bg-BG" sz="1800" dirty="0" err="1"/>
              <a:t>së</a:t>
            </a:r>
            <a:r>
              <a:rPr lang="bg-BG" sz="1800" dirty="0"/>
              <a:t> </a:t>
            </a:r>
            <a:r>
              <a:rPr lang="bg-BG" sz="1800" dirty="0" err="1"/>
              <a:t>për</a:t>
            </a:r>
            <a:r>
              <a:rPr lang="bg-BG" sz="1800" dirty="0"/>
              <a:t> </a:t>
            </a:r>
            <a:r>
              <a:rPr lang="bg-BG" sz="1800" dirty="0" err="1"/>
              <a:t>të</a:t>
            </a:r>
            <a:r>
              <a:rPr lang="bg-BG" sz="1800" dirty="0"/>
              <a:t> </a:t>
            </a:r>
            <a:r>
              <a:rPr lang="bg-BG" sz="1800" dirty="0" err="1"/>
              <a:t>Drejtat</a:t>
            </a:r>
            <a:r>
              <a:rPr lang="bg-BG" sz="1800" dirty="0"/>
              <a:t> </a:t>
            </a:r>
            <a:r>
              <a:rPr lang="bg-BG" sz="1800" dirty="0" err="1"/>
              <a:t>e</a:t>
            </a:r>
            <a:r>
              <a:rPr lang="bg-BG" sz="1800" dirty="0"/>
              <a:t> </a:t>
            </a:r>
            <a:r>
              <a:rPr lang="bg-BG" sz="1800" dirty="0" err="1"/>
              <a:t>Personave</a:t>
            </a:r>
            <a:r>
              <a:rPr lang="bg-BG" sz="1800" dirty="0"/>
              <a:t> </a:t>
            </a:r>
            <a:r>
              <a:rPr lang="bg-BG" sz="1800" dirty="0" err="1"/>
              <a:t>me</a:t>
            </a:r>
            <a:r>
              <a:rPr lang="bg-BG" sz="1800" dirty="0"/>
              <a:t> </a:t>
            </a:r>
            <a:r>
              <a:rPr lang="bg-BG" sz="1800" dirty="0" err="1"/>
              <a:t>Aftësi</a:t>
            </a:r>
            <a:r>
              <a:rPr lang="bg-BG" sz="1800" dirty="0"/>
              <a:t> </a:t>
            </a:r>
            <a:r>
              <a:rPr lang="bg-BG" sz="1800" dirty="0" err="1"/>
              <a:t>të</a:t>
            </a:r>
            <a:r>
              <a:rPr lang="bg-BG" sz="1800" dirty="0"/>
              <a:t> </a:t>
            </a:r>
            <a:r>
              <a:rPr lang="bg-BG" sz="1800" dirty="0" err="1"/>
              <a:t>Kufizuara</a:t>
            </a:r>
            <a:r>
              <a:rPr lang="bg-BG" sz="1800" dirty="0"/>
              <a:t>, </a:t>
            </a:r>
            <a:r>
              <a:rPr lang="bg-BG" sz="1800" dirty="0" err="1"/>
              <a:t>Konventa</a:t>
            </a:r>
            <a:r>
              <a:rPr lang="bg-BG" sz="1800" dirty="0"/>
              <a:t> </a:t>
            </a:r>
            <a:r>
              <a:rPr lang="bg-BG" sz="1800" dirty="0" err="1"/>
              <a:t>lidhur</a:t>
            </a:r>
            <a:r>
              <a:rPr lang="bg-BG" sz="1800" dirty="0"/>
              <a:t> </a:t>
            </a:r>
            <a:r>
              <a:rPr lang="bg-BG" sz="1800" dirty="0" err="1"/>
              <a:t>me</a:t>
            </a:r>
            <a:r>
              <a:rPr lang="bg-BG" sz="1800" dirty="0"/>
              <a:t> </a:t>
            </a:r>
            <a:r>
              <a:rPr lang="bg-BG" sz="1800" dirty="0" err="1"/>
              <a:t>Statusin</a:t>
            </a:r>
            <a:r>
              <a:rPr lang="bg-BG" sz="1800" dirty="0"/>
              <a:t> </a:t>
            </a:r>
            <a:r>
              <a:rPr lang="bg-BG" sz="1800" dirty="0" err="1"/>
              <a:t>e</a:t>
            </a:r>
            <a:r>
              <a:rPr lang="bg-BG" sz="1800" dirty="0"/>
              <a:t> </a:t>
            </a:r>
            <a:r>
              <a:rPr lang="bg-BG" sz="1800" dirty="0" err="1"/>
              <a:t>Refugjatëve</a:t>
            </a:r>
            <a:r>
              <a:rPr lang="en-US" sz="1800" dirty="0"/>
              <a:t> </a:t>
            </a:r>
            <a:endParaRPr lang="en-GB" sz="1800" dirty="0"/>
          </a:p>
          <a:p>
            <a:pPr>
              <a:lnSpc>
                <a:spcPct val="80000"/>
              </a:lnSpc>
            </a:pPr>
            <a:endParaRPr lang="sq-AL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7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err="1"/>
              <a:t>Neni</a:t>
            </a:r>
            <a:r>
              <a:rPr lang="bg-BG" dirty="0"/>
              <a:t> 24 i </a:t>
            </a:r>
            <a:r>
              <a:rPr lang="bg-BG" dirty="0" err="1"/>
              <a:t>Kartës</a:t>
            </a:r>
            <a:r>
              <a:rPr lang="bg-BG" dirty="0"/>
              <a:t> </a:t>
            </a:r>
            <a:r>
              <a:rPr lang="bg-BG" dirty="0" err="1"/>
              <a:t>së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drejtave</a:t>
            </a:r>
            <a:r>
              <a:rPr lang="bg-BG" dirty="0"/>
              <a:t> </a:t>
            </a:r>
            <a:r>
              <a:rPr lang="bg-BG" dirty="0" err="1"/>
              <a:t>themelore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bg-BG" dirty="0" smtClean="0"/>
              <a:t>‘</a:t>
            </a:r>
            <a:r>
              <a:rPr lang="bg-BG" dirty="0"/>
              <a:t>1. </a:t>
            </a:r>
            <a:r>
              <a:rPr lang="bg-BG" dirty="0" err="1"/>
              <a:t>Fëmijët</a:t>
            </a:r>
            <a:r>
              <a:rPr lang="bg-BG" dirty="0"/>
              <a:t> </a:t>
            </a:r>
            <a:r>
              <a:rPr lang="bg-BG" dirty="0" err="1"/>
              <a:t>kanë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drejtën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mbrojtjes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kujdesit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nevojshëm</a:t>
            </a:r>
            <a:r>
              <a:rPr lang="bg-BG" dirty="0"/>
              <a:t> </a:t>
            </a:r>
            <a:r>
              <a:rPr lang="bg-BG" dirty="0" err="1"/>
              <a:t>për</a:t>
            </a:r>
            <a:r>
              <a:rPr lang="bg-BG" dirty="0"/>
              <a:t> </a:t>
            </a:r>
            <a:r>
              <a:rPr lang="bg-BG" dirty="0" err="1"/>
              <a:t>mirëqenien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tyre</a:t>
            </a:r>
            <a:r>
              <a:rPr lang="bg-BG" dirty="0"/>
              <a:t>. </a:t>
            </a:r>
            <a:r>
              <a:rPr lang="bg-BG" dirty="0" err="1"/>
              <a:t>Ata</a:t>
            </a:r>
            <a:r>
              <a:rPr lang="bg-BG" dirty="0"/>
              <a:t> </a:t>
            </a:r>
            <a:r>
              <a:rPr lang="bg-BG" dirty="0" err="1"/>
              <a:t>mund</a:t>
            </a:r>
            <a:r>
              <a:rPr lang="bg-BG" dirty="0"/>
              <a:t> </a:t>
            </a:r>
            <a:r>
              <a:rPr lang="bg-BG" dirty="0" err="1"/>
              <a:t>t‘i</a:t>
            </a:r>
            <a:r>
              <a:rPr lang="bg-BG" dirty="0"/>
              <a:t> </a:t>
            </a:r>
            <a:r>
              <a:rPr lang="bg-BG" dirty="0" err="1"/>
              <a:t>shprehin</a:t>
            </a:r>
            <a:r>
              <a:rPr lang="bg-BG" dirty="0"/>
              <a:t> </a:t>
            </a:r>
            <a:r>
              <a:rPr lang="bg-BG" dirty="0" err="1"/>
              <a:t>lirisht</a:t>
            </a:r>
            <a:r>
              <a:rPr lang="bg-BG" dirty="0"/>
              <a:t> </a:t>
            </a:r>
            <a:r>
              <a:rPr lang="bg-BG" dirty="0" err="1"/>
              <a:t>pikëpamjet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tyre</a:t>
            </a:r>
            <a:r>
              <a:rPr lang="bg-BG" dirty="0"/>
              <a:t>. </a:t>
            </a:r>
            <a:r>
              <a:rPr lang="bg-BG" dirty="0" err="1"/>
              <a:t>Pikëpamje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tilla</a:t>
            </a:r>
            <a:r>
              <a:rPr lang="bg-BG" dirty="0"/>
              <a:t> </a:t>
            </a:r>
            <a:r>
              <a:rPr lang="bg-BG" dirty="0" err="1"/>
              <a:t>merren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konsideratë</a:t>
            </a:r>
            <a:r>
              <a:rPr lang="bg-BG" dirty="0"/>
              <a:t> </a:t>
            </a:r>
            <a:r>
              <a:rPr lang="bg-BG" i="1" dirty="0" err="1"/>
              <a:t>për</a:t>
            </a:r>
            <a:r>
              <a:rPr lang="bg-BG" i="1" dirty="0"/>
              <a:t> </a:t>
            </a:r>
            <a:r>
              <a:rPr lang="bg-BG" i="1" dirty="0" err="1"/>
              <a:t>çështje</a:t>
            </a:r>
            <a:r>
              <a:rPr lang="bg-BG" i="1" dirty="0"/>
              <a:t> </a:t>
            </a:r>
            <a:r>
              <a:rPr lang="bg-BG" i="1" dirty="0" err="1"/>
              <a:t>me</a:t>
            </a:r>
            <a:r>
              <a:rPr lang="bg-BG" i="1" dirty="0"/>
              <a:t> </a:t>
            </a:r>
            <a:r>
              <a:rPr lang="bg-BG" i="1" dirty="0" err="1"/>
              <a:t>interes</a:t>
            </a:r>
            <a:r>
              <a:rPr lang="bg-BG" i="1" dirty="0"/>
              <a:t> </a:t>
            </a:r>
            <a:r>
              <a:rPr lang="bg-BG" i="1" dirty="0" err="1"/>
              <a:t>për</a:t>
            </a:r>
            <a:r>
              <a:rPr lang="bg-BG" i="1" dirty="0"/>
              <a:t> </a:t>
            </a:r>
            <a:r>
              <a:rPr lang="bg-BG" i="1" dirty="0" err="1"/>
              <a:t>ta</a:t>
            </a:r>
            <a:r>
              <a:rPr lang="bg-BG" i="1" dirty="0"/>
              <a:t>, </a:t>
            </a:r>
            <a:r>
              <a:rPr lang="bg-BG" i="1" dirty="0" err="1"/>
              <a:t>në</a:t>
            </a:r>
            <a:r>
              <a:rPr lang="bg-BG" i="1" dirty="0"/>
              <a:t> </a:t>
            </a:r>
            <a:r>
              <a:rPr lang="bg-BG" i="1" dirty="0" err="1"/>
              <a:t>përputhje</a:t>
            </a:r>
            <a:r>
              <a:rPr lang="bg-BG" i="1" dirty="0"/>
              <a:t> </a:t>
            </a:r>
            <a:r>
              <a:rPr lang="bg-BG" i="1" dirty="0" err="1"/>
              <a:t>me</a:t>
            </a:r>
            <a:r>
              <a:rPr lang="bg-BG" i="1" dirty="0"/>
              <a:t> </a:t>
            </a:r>
            <a:r>
              <a:rPr lang="bg-BG" i="1" dirty="0" err="1"/>
              <a:t>moshën</a:t>
            </a:r>
            <a:r>
              <a:rPr lang="bg-BG" i="1" dirty="0"/>
              <a:t> </a:t>
            </a:r>
            <a:r>
              <a:rPr lang="bg-BG" i="1" dirty="0" err="1"/>
              <a:t>dhe</a:t>
            </a:r>
            <a:r>
              <a:rPr lang="bg-BG" i="1" dirty="0"/>
              <a:t> </a:t>
            </a:r>
            <a:r>
              <a:rPr lang="bg-BG" i="1" dirty="0" err="1"/>
              <a:t>pjekurinë</a:t>
            </a:r>
            <a:r>
              <a:rPr lang="bg-BG" i="1" dirty="0"/>
              <a:t> </a:t>
            </a:r>
            <a:r>
              <a:rPr lang="bg-BG" i="1" dirty="0" err="1"/>
              <a:t>e</a:t>
            </a:r>
            <a:r>
              <a:rPr lang="bg-BG" i="1" dirty="0"/>
              <a:t> </a:t>
            </a:r>
            <a:r>
              <a:rPr lang="bg-BG" i="1" dirty="0" err="1"/>
              <a:t>tyre</a:t>
            </a:r>
            <a:r>
              <a:rPr lang="bg-BG" i="1" dirty="0"/>
              <a:t>.</a:t>
            </a:r>
            <a:r>
              <a:rPr lang="bg-BG" dirty="0"/>
              <a:t> </a:t>
            </a:r>
            <a:endParaRPr lang="en-US" dirty="0" smtClean="0"/>
          </a:p>
          <a:p>
            <a:r>
              <a:rPr lang="bg-BG" dirty="0" smtClean="0"/>
              <a:t>2</a:t>
            </a:r>
            <a:r>
              <a:rPr lang="bg-BG" dirty="0"/>
              <a:t>.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gjitha</a:t>
            </a:r>
            <a:r>
              <a:rPr lang="bg-BG" dirty="0"/>
              <a:t> </a:t>
            </a:r>
            <a:r>
              <a:rPr lang="bg-BG" dirty="0" err="1"/>
              <a:t>veprimet</a:t>
            </a:r>
            <a:r>
              <a:rPr lang="bg-BG" dirty="0"/>
              <a:t> </a:t>
            </a:r>
            <a:r>
              <a:rPr lang="bg-BG" dirty="0" err="1"/>
              <a:t>që</a:t>
            </a:r>
            <a:r>
              <a:rPr lang="bg-BG" dirty="0"/>
              <a:t> </a:t>
            </a:r>
            <a:r>
              <a:rPr lang="bg-BG" dirty="0" err="1"/>
              <a:t>ndërmerren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lidhje</a:t>
            </a:r>
            <a:r>
              <a:rPr lang="bg-BG" dirty="0"/>
              <a:t> </a:t>
            </a:r>
            <a:r>
              <a:rPr lang="bg-BG" dirty="0" err="1"/>
              <a:t>me</a:t>
            </a:r>
            <a:r>
              <a:rPr lang="bg-BG" dirty="0"/>
              <a:t> </a:t>
            </a:r>
            <a:r>
              <a:rPr lang="bg-BG" dirty="0" err="1"/>
              <a:t>fëmijët</a:t>
            </a:r>
            <a:r>
              <a:rPr lang="bg-BG" dirty="0"/>
              <a:t> </a:t>
            </a:r>
            <a:r>
              <a:rPr lang="bg-BG" dirty="0" err="1"/>
              <a:t>si</a:t>
            </a:r>
            <a:r>
              <a:rPr lang="bg-BG" dirty="0"/>
              <a:t> </a:t>
            </a:r>
            <a:r>
              <a:rPr lang="bg-BG" dirty="0" err="1"/>
              <a:t>nga</a:t>
            </a:r>
            <a:r>
              <a:rPr lang="bg-BG" dirty="0"/>
              <a:t> </a:t>
            </a:r>
            <a:r>
              <a:rPr lang="bg-BG" dirty="0" err="1"/>
              <a:t>autoritetet</a:t>
            </a:r>
            <a:r>
              <a:rPr lang="bg-BG" dirty="0"/>
              <a:t> </a:t>
            </a:r>
            <a:r>
              <a:rPr lang="bg-BG" dirty="0" err="1"/>
              <a:t>publike</a:t>
            </a:r>
            <a:r>
              <a:rPr lang="bg-BG" dirty="0"/>
              <a:t> </a:t>
            </a:r>
            <a:r>
              <a:rPr lang="bg-BG" dirty="0" err="1"/>
              <a:t>qoftë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nga</a:t>
            </a:r>
            <a:r>
              <a:rPr lang="bg-BG" dirty="0"/>
              <a:t> </a:t>
            </a:r>
            <a:r>
              <a:rPr lang="bg-BG" dirty="0" err="1"/>
              <a:t>institucionet</a:t>
            </a:r>
            <a:r>
              <a:rPr lang="bg-BG" dirty="0"/>
              <a:t> </a:t>
            </a:r>
            <a:r>
              <a:rPr lang="bg-BG" dirty="0" err="1"/>
              <a:t>private</a:t>
            </a:r>
            <a:r>
              <a:rPr lang="bg-BG" dirty="0"/>
              <a:t>, </a:t>
            </a:r>
            <a:r>
              <a:rPr lang="bg-BG" dirty="0" err="1"/>
              <a:t>interesat</a:t>
            </a:r>
            <a:r>
              <a:rPr lang="bg-BG" dirty="0"/>
              <a:t> </a:t>
            </a:r>
            <a:r>
              <a:rPr lang="bg-BG" dirty="0" err="1"/>
              <a:t>më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larta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fëmijës</a:t>
            </a:r>
            <a:r>
              <a:rPr lang="bg-BG" dirty="0"/>
              <a:t>  </a:t>
            </a:r>
            <a:r>
              <a:rPr lang="bg-BG" dirty="0" err="1"/>
              <a:t>gëzojnë</a:t>
            </a:r>
            <a:r>
              <a:rPr lang="bg-BG" dirty="0"/>
              <a:t> </a:t>
            </a:r>
            <a:r>
              <a:rPr lang="bg-BG" dirty="0" err="1"/>
              <a:t>vëmendje</a:t>
            </a:r>
            <a:r>
              <a:rPr lang="bg-BG" dirty="0"/>
              <a:t> </a:t>
            </a:r>
            <a:r>
              <a:rPr lang="bg-BG" dirty="0" err="1"/>
              <a:t>parësore</a:t>
            </a:r>
            <a:r>
              <a:rPr lang="bg-BG" dirty="0"/>
              <a:t>. </a:t>
            </a:r>
            <a:endParaRPr lang="en-US" dirty="0" smtClean="0"/>
          </a:p>
          <a:p>
            <a:r>
              <a:rPr lang="bg-BG" dirty="0" smtClean="0"/>
              <a:t>3</a:t>
            </a:r>
            <a:r>
              <a:rPr lang="bg-BG" dirty="0"/>
              <a:t>. </a:t>
            </a:r>
            <a:r>
              <a:rPr lang="bg-BG" dirty="0" err="1"/>
              <a:t>Çdo</a:t>
            </a:r>
            <a:r>
              <a:rPr lang="bg-BG" dirty="0"/>
              <a:t> </a:t>
            </a:r>
            <a:r>
              <a:rPr lang="bg-BG" dirty="0" err="1"/>
              <a:t>fëmijë</a:t>
            </a:r>
            <a:r>
              <a:rPr lang="bg-BG" dirty="0"/>
              <a:t> </a:t>
            </a:r>
            <a:r>
              <a:rPr lang="bg-BG" dirty="0" err="1"/>
              <a:t>ka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drejtën</a:t>
            </a:r>
            <a:r>
              <a:rPr lang="bg-BG" dirty="0"/>
              <a:t> </a:t>
            </a:r>
            <a:r>
              <a:rPr lang="bg-BG" dirty="0" err="1"/>
              <a:t>që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ketë</a:t>
            </a:r>
            <a:r>
              <a:rPr lang="bg-BG" dirty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marrëdhënie</a:t>
            </a:r>
            <a:r>
              <a:rPr lang="bg-BG" dirty="0"/>
              <a:t> </a:t>
            </a:r>
            <a:r>
              <a:rPr lang="bg-BG" dirty="0" err="1"/>
              <a:t>personale</a:t>
            </a:r>
            <a:r>
              <a:rPr lang="bg-BG" dirty="0"/>
              <a:t> </a:t>
            </a:r>
            <a:r>
              <a:rPr lang="bg-BG" dirty="0" err="1"/>
              <a:t>sistematike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kontakt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drejtpërdrejtë</a:t>
            </a:r>
            <a:r>
              <a:rPr lang="bg-BG" dirty="0"/>
              <a:t> </a:t>
            </a:r>
            <a:r>
              <a:rPr lang="bg-BG" dirty="0" err="1"/>
              <a:t>me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dy</a:t>
            </a:r>
            <a:r>
              <a:rPr lang="bg-BG" dirty="0"/>
              <a:t> </a:t>
            </a:r>
            <a:r>
              <a:rPr lang="bg-BG" dirty="0" err="1"/>
              <a:t>prindërit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tij</a:t>
            </a:r>
            <a:r>
              <a:rPr lang="bg-BG" dirty="0"/>
              <a:t> </a:t>
            </a:r>
            <a:r>
              <a:rPr lang="bg-BG" dirty="0" err="1"/>
              <a:t>ose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saj</a:t>
            </a:r>
            <a:r>
              <a:rPr lang="bg-BG" dirty="0"/>
              <a:t>, </a:t>
            </a:r>
            <a:r>
              <a:rPr lang="bg-BG" dirty="0" err="1"/>
              <a:t>përveçse</a:t>
            </a:r>
            <a:r>
              <a:rPr lang="bg-BG" dirty="0"/>
              <a:t> </a:t>
            </a:r>
            <a:r>
              <a:rPr lang="bg-BG" dirty="0" err="1"/>
              <a:t>kur</a:t>
            </a:r>
            <a:r>
              <a:rPr lang="bg-BG" dirty="0"/>
              <a:t> </a:t>
            </a:r>
            <a:r>
              <a:rPr lang="bg-BG" dirty="0" err="1"/>
              <a:t>kjo</a:t>
            </a:r>
            <a:r>
              <a:rPr lang="bg-BG" dirty="0"/>
              <a:t> </a:t>
            </a:r>
            <a:r>
              <a:rPr lang="bg-BG" dirty="0" err="1"/>
              <a:t>bie</a:t>
            </a:r>
            <a:r>
              <a:rPr lang="bg-BG" dirty="0"/>
              <a:t> </a:t>
            </a:r>
            <a:r>
              <a:rPr lang="bg-BG" dirty="0" err="1"/>
              <a:t>ndesh</a:t>
            </a:r>
            <a:r>
              <a:rPr lang="bg-BG" dirty="0"/>
              <a:t> </a:t>
            </a:r>
            <a:r>
              <a:rPr lang="bg-BG" dirty="0" err="1"/>
              <a:t>me</a:t>
            </a:r>
            <a:r>
              <a:rPr lang="bg-BG" dirty="0"/>
              <a:t> </a:t>
            </a:r>
            <a:r>
              <a:rPr lang="bg-BG" dirty="0" err="1"/>
              <a:t>interesat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tij</a:t>
            </a:r>
            <a:r>
              <a:rPr lang="bg-BG" dirty="0"/>
              <a:t> </a:t>
            </a:r>
            <a:r>
              <a:rPr lang="bg-BG" dirty="0" err="1"/>
              <a:t>ose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saj</a:t>
            </a:r>
            <a:r>
              <a:rPr lang="bg-BG" dirty="0"/>
              <a:t>’.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79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9DE4-6D32-8543-A98B-C3C5C5D1690B}" type="slidenum">
              <a:rPr lang="en-GB"/>
              <a:pPr/>
              <a:t>10</a:t>
            </a:fld>
            <a:endParaRPr lang="en-GB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Kujdes</a:t>
            </a:r>
            <a:r>
              <a:rPr lang="en-US" dirty="0" smtClean="0"/>
              <a:t>: </a:t>
            </a:r>
            <a:r>
              <a:rPr lang="en-US" dirty="0" err="1" smtClean="0"/>
              <a:t>Konventat</a:t>
            </a:r>
            <a:r>
              <a:rPr lang="en-US" dirty="0" smtClean="0"/>
              <a:t> </a:t>
            </a:r>
            <a:r>
              <a:rPr lang="en-US" dirty="0"/>
              <a:t>e </a:t>
            </a:r>
            <a:r>
              <a:rPr lang="en-US" dirty="0" err="1"/>
              <a:t>Hages</a:t>
            </a:r>
            <a:endParaRPr lang="sq-AL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q-AL" dirty="0"/>
              <a:t>Konvent</a:t>
            </a:r>
            <a:r>
              <a:rPr lang="en-US" dirty="0"/>
              <a:t>a</a:t>
            </a:r>
            <a:r>
              <a:rPr lang="sq-AL" dirty="0"/>
              <a:t> e Hagës të 25 tetorit 1980 mbi aspektet civile të rrëmbimit të fëmijëve në nivel ndërkombëtar </a:t>
            </a:r>
            <a:endParaRPr lang="en-US" dirty="0"/>
          </a:p>
          <a:p>
            <a:r>
              <a:rPr lang="sq-AL" dirty="0"/>
              <a:t>Konvent</a:t>
            </a:r>
            <a:r>
              <a:rPr lang="en-US" dirty="0"/>
              <a:t>a</a:t>
            </a:r>
            <a:r>
              <a:rPr lang="sq-AL" dirty="0"/>
              <a:t> e Hagës të 19 tetorit 1996 mbi juridiksionin, ligjin e zbatuar, njohjen, ekzekutimin dhe bashkëpunimin në lidhje me përgjegjësinë prindërore dhe masat për mbrojtjen e </a:t>
            </a:r>
            <a:r>
              <a:rPr lang="sq-AL" dirty="0" smtClean="0"/>
              <a:t>fëmijëve</a:t>
            </a:r>
          </a:p>
          <a:p>
            <a:r>
              <a:rPr lang="sq-AL" dirty="0" smtClean="0"/>
              <a:t>Konventa e Hages per Biresimin nderkombetar</a:t>
            </a:r>
            <a:endParaRPr lang="en-GB" dirty="0"/>
          </a:p>
          <a:p>
            <a:endParaRPr lang="sq-AL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8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778" y="358815"/>
            <a:ext cx="7024744" cy="2249897"/>
          </a:xfrm>
        </p:spPr>
        <p:txBody>
          <a:bodyPr>
            <a:normAutofit fontScale="90000"/>
          </a:bodyPr>
          <a:lstStyle/>
          <a:p>
            <a:r>
              <a:rPr lang="sq-AL" dirty="0" smtClean="0"/>
              <a:t/>
            </a:r>
            <a:br>
              <a:rPr lang="sq-AL" dirty="0" smtClean="0"/>
            </a:br>
            <a:r>
              <a:rPr lang="sq-AL" dirty="0"/>
              <a:t/>
            </a:r>
            <a:br>
              <a:rPr lang="sq-AL" dirty="0"/>
            </a:br>
            <a:r>
              <a:rPr lang="sq-AL" dirty="0" smtClean="0"/>
              <a:t/>
            </a:r>
            <a:br>
              <a:rPr lang="sq-AL" dirty="0" smtClean="0"/>
            </a:br>
            <a:r>
              <a:rPr lang="sq-AL" dirty="0"/>
              <a:t/>
            </a:r>
            <a:br>
              <a:rPr lang="sq-AL" dirty="0"/>
            </a:br>
            <a:r>
              <a:rPr lang="sq-AL" dirty="0" smtClean="0"/>
              <a:t/>
            </a:r>
            <a:br>
              <a:rPr lang="sq-AL" dirty="0" smtClean="0"/>
            </a:br>
            <a:r>
              <a:rPr lang="sq-AL" dirty="0" smtClean="0"/>
              <a:t>Te gjithe instrumentet ndërkombëtarë sjellin në vëmendje ILF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608712"/>
            <a:ext cx="6777317" cy="3467997"/>
          </a:xfrm>
        </p:spPr>
        <p:txBody>
          <a:bodyPr>
            <a:normAutofit fontScale="92500" lnSpcReduction="20000"/>
          </a:bodyPr>
          <a:lstStyle/>
          <a:p>
            <a:r>
              <a:rPr lang="sq-AL" dirty="0" smtClean="0"/>
              <a:t>Në </a:t>
            </a:r>
            <a:r>
              <a:rPr lang="sq-AL" dirty="0"/>
              <a:t>balancimin e interesave të procesit të drejtësisë, identifikimin dhe sjelljen e trafikantëve para drejtësisë, </a:t>
            </a:r>
            <a:r>
              <a:rPr lang="sq-AL" b="1" dirty="0"/>
              <a:t>interesat e fëmijëve të përfshirë janë primare. </a:t>
            </a:r>
            <a:endParaRPr lang="sq-AL" b="1" dirty="0" smtClean="0"/>
          </a:p>
          <a:p>
            <a:r>
              <a:rPr lang="sq-AL" b="1" dirty="0" smtClean="0"/>
              <a:t>Siguria </a:t>
            </a:r>
            <a:r>
              <a:rPr lang="sq-AL" b="1" dirty="0"/>
              <a:t>e tyre nuk duhet të vihet asnjëherë në rrezik në veprimet e zbatimit të ligjit dhe statusi i tyre si viktima duhet të garantohet e përmbushet. </a:t>
            </a:r>
            <a:endParaRPr lang="sq-AL" b="1" dirty="0" smtClean="0"/>
          </a:p>
          <a:p>
            <a:r>
              <a:rPr lang="sq-AL" b="1" dirty="0" smtClean="0"/>
              <a:t>Fëmijët </a:t>
            </a:r>
            <a:r>
              <a:rPr lang="sq-AL" b="1" dirty="0"/>
              <a:t>nuk duhet në asnjë rast të disfavorizohen nga statusi i tyre ligjor në vendin ku realizohet procesi i drejtësisë, </a:t>
            </a:r>
            <a:r>
              <a:rPr lang="sq-AL" b="1" dirty="0" smtClean="0"/>
              <a:t>nga shtetësia</a:t>
            </a:r>
            <a:r>
              <a:rPr lang="sq-AL" b="1" dirty="0"/>
              <a:t>, </a:t>
            </a:r>
            <a:r>
              <a:rPr lang="sq-AL" b="1" dirty="0" smtClean="0"/>
              <a:t>nga natyra </a:t>
            </a:r>
            <a:r>
              <a:rPr lang="sq-AL" b="1" dirty="0"/>
              <a:t>e veprës penale,  etj.</a:t>
            </a:r>
            <a:r>
              <a:rPr lang="sq-AL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10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694481"/>
            <a:ext cx="7024744" cy="821802"/>
          </a:xfrm>
        </p:spPr>
        <p:txBody>
          <a:bodyPr>
            <a:normAutofit/>
          </a:bodyPr>
          <a:lstStyle/>
          <a:p>
            <a:r>
              <a:rPr lang="sq-AL"/>
              <a:t>K</a:t>
            </a:r>
            <a:r>
              <a:rPr lang="sq-AL" smtClean="0"/>
              <a:t>ujdes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16284"/>
            <a:ext cx="6777317" cy="4316346"/>
          </a:xfrm>
        </p:spPr>
        <p:txBody>
          <a:bodyPr>
            <a:normAutofit fontScale="92500" lnSpcReduction="20000"/>
          </a:bodyPr>
          <a:lstStyle/>
          <a:p>
            <a:r>
              <a:rPr lang="sq-AL" dirty="0" smtClean="0"/>
              <a:t>Në </a:t>
            </a:r>
            <a:r>
              <a:rPr lang="sq-AL" dirty="0"/>
              <a:t>rastet e trafikimit të fëmijëve, trafikimi përmbushet edhe </a:t>
            </a:r>
            <a:r>
              <a:rPr lang="sq-AL" dirty="0" smtClean="0"/>
              <a:t>me përdorimin </a:t>
            </a:r>
            <a:r>
              <a:rPr lang="sq-AL" dirty="0"/>
              <a:t>e mjeteve si kërcënimi ose përdorimi i forcës, formave të tjera të shtrëngimit, rrëmbimit, mashtrimit, shpërdorimit të detyrës ose përfitimit nga gjendja shoqërore, fizike apo psikike ose dhënia apo marrja e pagesave ose përfitimeve për të marrë pëlqimin e personit që kontrollon një person tjetër. </a:t>
            </a:r>
            <a:endParaRPr lang="sq-AL" dirty="0" smtClean="0"/>
          </a:p>
          <a:p>
            <a:r>
              <a:rPr lang="sq-AL" dirty="0" smtClean="0"/>
              <a:t>Pëlqimi </a:t>
            </a:r>
            <a:r>
              <a:rPr lang="sq-AL" dirty="0"/>
              <a:t>i fëmijës viktimë e trafikimit nuk merret në konsideratë edhe nëse nuk është përdorur asnjë prej mjeteve të mësipërme. </a:t>
            </a:r>
            <a:endParaRPr lang="sq-AL" dirty="0" smtClean="0"/>
          </a:p>
          <a:p>
            <a:r>
              <a:rPr lang="sq-AL" dirty="0" smtClean="0"/>
              <a:t>Mosha </a:t>
            </a:r>
            <a:r>
              <a:rPr lang="sq-AL" dirty="0" smtClean="0"/>
              <a:t>e mitur dhe poziconi </a:t>
            </a:r>
            <a:r>
              <a:rPr lang="sq-AL" dirty="0"/>
              <a:t>i tyre </a:t>
            </a:r>
            <a:r>
              <a:rPr lang="sq-AL" dirty="0" smtClean="0"/>
              <a:t>vulnerabel </a:t>
            </a:r>
            <a:r>
              <a:rPr lang="sq-AL" dirty="0" smtClean="0"/>
              <a:t>e </a:t>
            </a:r>
            <a:r>
              <a:rPr lang="sq-AL" dirty="0"/>
              <a:t>bën cfaredolloj pëlqimi pa asnjë vlerë e rëndësi. 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14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51" y="609147"/>
            <a:ext cx="7024744" cy="596507"/>
          </a:xfrm>
        </p:spPr>
        <p:txBody>
          <a:bodyPr>
            <a:normAutofit fontScale="90000"/>
          </a:bodyPr>
          <a:lstStyle/>
          <a:p>
            <a:r>
              <a:rPr lang="sq-AL" smtClean="0"/>
              <a:t>Kujdes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951" y="1386102"/>
            <a:ext cx="6777317" cy="5049422"/>
          </a:xfrm>
        </p:spPr>
        <p:txBody>
          <a:bodyPr>
            <a:normAutofit fontScale="77500" lnSpcReduction="20000"/>
          </a:bodyPr>
          <a:lstStyle/>
          <a:p>
            <a:r>
              <a:rPr lang="sq-AL" dirty="0" smtClean="0"/>
              <a:t>Shpesh </a:t>
            </a:r>
            <a:r>
              <a:rPr lang="sq-AL" dirty="0"/>
              <a:t>hetimi varet vetëm nga bashkëpunimi i viktimës së trafikimit në cilësinë e viktimës ose dëshmitari, </a:t>
            </a:r>
            <a:r>
              <a:rPr lang="sq-AL" b="1" dirty="0"/>
              <a:t>por kjo nuk duhet të </a:t>
            </a:r>
            <a:r>
              <a:rPr lang="sq-AL" b="1" dirty="0" smtClean="0"/>
              <a:t>cenojë </a:t>
            </a:r>
            <a:r>
              <a:rPr lang="sq-AL" b="1" dirty="0"/>
              <a:t>të drejtat e viktimës</a:t>
            </a:r>
            <a:r>
              <a:rPr lang="sq-AL" dirty="0"/>
              <a:t>. </a:t>
            </a:r>
            <a:endParaRPr lang="sq-AL" dirty="0" smtClean="0"/>
          </a:p>
          <a:p>
            <a:r>
              <a:rPr lang="sq-AL" dirty="0" smtClean="0"/>
              <a:t>Çdo </a:t>
            </a:r>
            <a:r>
              <a:rPr lang="sq-AL" dirty="0"/>
              <a:t>viktimë e trafikimit duhet të jetë në gjendje të vendosë vetë nëse do të bashkëpunojë gjatë procesit penal, gjatë të cilit duhet mbrojtur dhe garantuar të drejtat e njeriut dhe liria e personit për të vendosur.  </a:t>
            </a:r>
            <a:endParaRPr lang="sq-AL" dirty="0" smtClean="0"/>
          </a:p>
          <a:p>
            <a:r>
              <a:rPr lang="sq-AL" dirty="0" smtClean="0"/>
              <a:t>Identifikimi </a:t>
            </a:r>
            <a:r>
              <a:rPr lang="sq-AL" dirty="0"/>
              <a:t>i një fëmije si viktimë trafikimi dhe sigurimi i asistencës për të </a:t>
            </a:r>
            <a:r>
              <a:rPr lang="sq-AL" b="1" dirty="0"/>
              <a:t>nuk kushtëzohet nga mundësia apo dëshira e fëmijës për të dhënë informacion ose për të dëshmuar kundër trafikantëve</a:t>
            </a:r>
            <a:r>
              <a:rPr lang="en-US" b="1" dirty="0"/>
              <a:t> </a:t>
            </a:r>
            <a:endParaRPr lang="en-US" b="1" dirty="0" smtClean="0"/>
          </a:p>
          <a:p>
            <a:pPr lvl="1"/>
            <a:r>
              <a:rPr lang="en-GB" dirty="0" smtClean="0"/>
              <a:t>United </a:t>
            </a:r>
            <a:r>
              <a:rPr lang="en-GB" dirty="0"/>
              <a:t>Nations High Commissioner for Human Rights (UNHCHR) “Recommended Principles and Guidelines on Human Rights and Human Trafficking” (May 2002), Principles: Article 1. </a:t>
            </a:r>
            <a:r>
              <a:rPr lang="en-US" dirty="0"/>
              <a:t>Guidelines c.8 </a:t>
            </a:r>
            <a:endParaRPr lang="en-GB" dirty="0" smtClean="0"/>
          </a:p>
          <a:p>
            <a:pPr lvl="1"/>
            <a:r>
              <a:rPr lang="en-GB" dirty="0" err="1" smtClean="0"/>
              <a:t>Konventa</a:t>
            </a:r>
            <a:r>
              <a:rPr lang="en-GB" dirty="0" smtClean="0"/>
              <a:t> e </a:t>
            </a:r>
            <a:r>
              <a:rPr lang="en-GB" dirty="0" err="1" smtClean="0"/>
              <a:t>CoE</a:t>
            </a:r>
            <a:r>
              <a:rPr lang="en-GB" dirty="0" smtClean="0"/>
              <a:t> </a:t>
            </a:r>
            <a:r>
              <a:rPr lang="en-US" dirty="0" err="1" smtClean="0"/>
              <a:t>neni</a:t>
            </a:r>
            <a:r>
              <a:rPr lang="en-US" dirty="0" smtClean="0"/>
              <a:t> 12;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405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250" y="589616"/>
            <a:ext cx="7024744" cy="67753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V</a:t>
            </a:r>
            <a:r>
              <a:rPr lang="en-US" b="1" dirty="0" smtClean="0"/>
              <a:t>.C.L</a:t>
            </a:r>
            <a:r>
              <a:rPr lang="en-US" b="1" dirty="0"/>
              <a:t>.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/>
              <a:t>A.N. </a:t>
            </a:r>
            <a:r>
              <a:rPr lang="en-US" b="1" dirty="0" err="1" smtClean="0"/>
              <a:t>kunder</a:t>
            </a:r>
            <a:r>
              <a:rPr lang="en-US" b="1" dirty="0" smtClean="0"/>
              <a:t>. MB-</a:t>
            </a:r>
            <a:r>
              <a:rPr lang="is-IS" sz="2000" dirty="0"/>
              <a:t>05/07/2021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5976" y="1267146"/>
            <a:ext cx="6894834" cy="4565483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Neni</a:t>
            </a:r>
            <a:r>
              <a:rPr lang="en-US" dirty="0"/>
              <a:t> 4 • </a:t>
            </a:r>
            <a:r>
              <a:rPr lang="en-US" dirty="0" err="1"/>
              <a:t>Detyrimet</a:t>
            </a:r>
            <a:r>
              <a:rPr lang="en-US" dirty="0"/>
              <a:t> </a:t>
            </a:r>
            <a:r>
              <a:rPr lang="en-US" dirty="0" err="1" smtClean="0"/>
              <a:t>pozitive</a:t>
            </a:r>
            <a:endParaRPr lang="en-US" dirty="0" smtClean="0"/>
          </a:p>
          <a:p>
            <a:pPr lvl="1"/>
            <a:r>
              <a:rPr lang="en-US" dirty="0" err="1" smtClean="0"/>
              <a:t>Autoritetet</a:t>
            </a:r>
            <a:r>
              <a:rPr lang="en-US" dirty="0" smtClean="0"/>
              <a:t> </a:t>
            </a:r>
            <a:r>
              <a:rPr lang="en-US" dirty="0" err="1"/>
              <a:t>vendase</a:t>
            </a:r>
            <a:r>
              <a:rPr lang="en-US" dirty="0"/>
              <a:t> </a:t>
            </a:r>
            <a:r>
              <a:rPr lang="en-US" dirty="0" err="1" smtClean="0"/>
              <a:t>dështuan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marrjen</a:t>
            </a:r>
            <a:r>
              <a:rPr lang="en-US" dirty="0" smtClean="0"/>
              <a:t> e </a:t>
            </a:r>
            <a:r>
              <a:rPr lang="en-US" dirty="0" err="1" smtClean="0"/>
              <a:t>masave</a:t>
            </a:r>
            <a:r>
              <a:rPr lang="en-US" dirty="0" smtClean="0"/>
              <a:t> </a:t>
            </a:r>
            <a:r>
              <a:rPr lang="en-US" dirty="0" err="1"/>
              <a:t>operacionale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përputhje</a:t>
            </a:r>
            <a:r>
              <a:rPr lang="en-US" dirty="0"/>
              <a:t> me </a:t>
            </a:r>
            <a:r>
              <a:rPr lang="en-US" dirty="0" err="1"/>
              <a:t>standardet</a:t>
            </a:r>
            <a:r>
              <a:rPr lang="en-US" dirty="0"/>
              <a:t> </a:t>
            </a:r>
            <a:r>
              <a:rPr lang="en-US" dirty="0" err="1"/>
              <a:t>ndërkombëtare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mbrojtur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miturit</a:t>
            </a:r>
            <a:r>
              <a:rPr lang="en-US" dirty="0"/>
              <a:t> e </a:t>
            </a:r>
            <a:r>
              <a:rPr lang="en-US" dirty="0" err="1"/>
              <a:t>ndjekur</a:t>
            </a:r>
            <a:r>
              <a:rPr lang="en-US" dirty="0"/>
              <a:t> </a:t>
            </a:r>
            <a:r>
              <a:rPr lang="en-US" dirty="0" err="1"/>
              <a:t>penalisht</a:t>
            </a:r>
            <a:r>
              <a:rPr lang="en-US" dirty="0"/>
              <a:t> </a:t>
            </a:r>
            <a:r>
              <a:rPr lang="en-US" dirty="0" err="1"/>
              <a:t>pavarësisht</a:t>
            </a:r>
            <a:r>
              <a:rPr lang="en-US" dirty="0"/>
              <a:t> </a:t>
            </a:r>
            <a:r>
              <a:rPr lang="en-US" dirty="0" err="1"/>
              <a:t>dyshimit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besueshëm</a:t>
            </a:r>
            <a:r>
              <a:rPr lang="en-US" dirty="0"/>
              <a:t> se </a:t>
            </a:r>
            <a:r>
              <a:rPr lang="en-US" dirty="0" err="1"/>
              <a:t>ata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viktima</a:t>
            </a:r>
            <a:r>
              <a:rPr lang="en-US" dirty="0"/>
              <a:t> </a:t>
            </a:r>
            <a:r>
              <a:rPr lang="en-US" dirty="0" err="1" smtClean="0"/>
              <a:t>trafikimi</a:t>
            </a:r>
            <a:endParaRPr lang="en-US" dirty="0" smtClean="0"/>
          </a:p>
          <a:p>
            <a:pPr lvl="1"/>
            <a:r>
              <a:rPr lang="en-US" dirty="0" err="1" smtClean="0"/>
              <a:t>Asnjë</a:t>
            </a:r>
            <a:r>
              <a:rPr lang="en-US" dirty="0" smtClean="0"/>
              <a:t> </a:t>
            </a:r>
            <a:r>
              <a:rPr lang="en-US" dirty="0" err="1"/>
              <a:t>vlerësim</a:t>
            </a:r>
            <a:r>
              <a:rPr lang="en-US" dirty="0"/>
              <a:t> </a:t>
            </a:r>
            <a:r>
              <a:rPr lang="en-US" dirty="0" err="1"/>
              <a:t>fillestar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menjëhershëm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statusit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trafikimit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Arsye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/>
              <a:t>papërshtatshme</a:t>
            </a:r>
            <a:r>
              <a:rPr lang="en-US" dirty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/>
              <a:t>dhënë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vazhdimin</a:t>
            </a:r>
            <a:r>
              <a:rPr lang="en-US" dirty="0"/>
              <a:t> e </a:t>
            </a:r>
            <a:r>
              <a:rPr lang="en-US" dirty="0" err="1"/>
              <a:t>ndjekjes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, </a:t>
            </a:r>
            <a:r>
              <a:rPr lang="en-US" dirty="0" err="1"/>
              <a:t>pavarësisht</a:t>
            </a:r>
            <a:r>
              <a:rPr lang="en-US" dirty="0"/>
              <a:t> se </a:t>
            </a:r>
            <a:r>
              <a:rPr lang="en-US" dirty="0" err="1"/>
              <a:t>autoriteti</a:t>
            </a:r>
            <a:r>
              <a:rPr lang="en-US" dirty="0"/>
              <a:t> </a:t>
            </a:r>
            <a:r>
              <a:rPr lang="en-US" dirty="0" err="1"/>
              <a:t>kompetent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konstatuar</a:t>
            </a:r>
            <a:r>
              <a:rPr lang="en-US" dirty="0"/>
              <a:t> se </a:t>
            </a:r>
            <a:r>
              <a:rPr lang="en-US" dirty="0" err="1"/>
              <a:t>aplikantët</a:t>
            </a:r>
            <a:r>
              <a:rPr lang="en-US" dirty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 smtClean="0"/>
              <a:t>trafikuar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err="1" smtClean="0"/>
              <a:t>Neni</a:t>
            </a:r>
            <a:r>
              <a:rPr lang="en-US" dirty="0" smtClean="0"/>
              <a:t> </a:t>
            </a:r>
            <a:r>
              <a:rPr lang="en-US" dirty="0"/>
              <a:t>6 § 1 (penal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Dështimi</a:t>
            </a:r>
            <a:r>
              <a:rPr lang="en-US" dirty="0" smtClean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hetuar</a:t>
            </a:r>
            <a:r>
              <a:rPr lang="en-US" dirty="0"/>
              <a:t> </a:t>
            </a:r>
            <a:r>
              <a:rPr lang="en-US" dirty="0" err="1"/>
              <a:t>statusin</a:t>
            </a:r>
            <a:r>
              <a:rPr lang="en-US" dirty="0"/>
              <a:t> e </a:t>
            </a:r>
            <a:r>
              <a:rPr lang="en-US" dirty="0" err="1"/>
              <a:t>aplikantëve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viktima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mundshme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trafikimit</a:t>
            </a:r>
            <a:r>
              <a:rPr lang="en-US" dirty="0"/>
              <a:t> </a:t>
            </a:r>
            <a:r>
              <a:rPr lang="en-US" dirty="0" err="1" smtClean="0"/>
              <a:t>ndikoi</a:t>
            </a:r>
            <a:r>
              <a:rPr lang="en-US" dirty="0" smtClean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drejtësinë</a:t>
            </a:r>
            <a:r>
              <a:rPr lang="en-US" dirty="0"/>
              <a:t> e </a:t>
            </a:r>
            <a:r>
              <a:rPr lang="en-US" dirty="0" err="1"/>
              <a:t>përgjithshme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procedimeve</a:t>
            </a:r>
            <a:r>
              <a:rPr lang="en-US" dirty="0"/>
              <a:t> </a:t>
            </a:r>
            <a:r>
              <a:rPr lang="en-US" dirty="0" err="1" smtClean="0"/>
              <a:t>penale</a:t>
            </a:r>
            <a:endParaRPr lang="en-US" dirty="0" smtClean="0"/>
          </a:p>
          <a:p>
            <a:pPr lvl="1"/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/>
              <a:t>siguruar</a:t>
            </a:r>
            <a:r>
              <a:rPr lang="en-US" dirty="0"/>
              <a:t> </a:t>
            </a:r>
            <a:r>
              <a:rPr lang="en-US" dirty="0" err="1"/>
              <a:t>provat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përbëjnë</a:t>
            </a:r>
            <a:r>
              <a:rPr lang="en-US" dirty="0"/>
              <a:t> </a:t>
            </a:r>
            <a:r>
              <a:rPr lang="en-US" dirty="0" err="1"/>
              <a:t>aspektin</a:t>
            </a:r>
            <a:r>
              <a:rPr lang="en-US" dirty="0"/>
              <a:t> </a:t>
            </a:r>
            <a:r>
              <a:rPr lang="en-US" dirty="0" err="1"/>
              <a:t>themelor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mbrojtjes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 smtClean="0"/>
              <a:t>tyre</a:t>
            </a:r>
            <a:endParaRPr lang="en-US" dirty="0" smtClean="0"/>
          </a:p>
          <a:p>
            <a:pPr lvl="1"/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heqje</a:t>
            </a:r>
            <a:r>
              <a:rPr lang="en-US" dirty="0"/>
              <a:t> </a:t>
            </a:r>
            <a:r>
              <a:rPr lang="en-US" dirty="0" err="1"/>
              <a:t>dorë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deklarimet</a:t>
            </a:r>
            <a:r>
              <a:rPr lang="en-US" dirty="0"/>
              <a:t> e </a:t>
            </a:r>
            <a:r>
              <a:rPr lang="en-US" dirty="0" err="1"/>
              <a:t>fajësisë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janë</a:t>
            </a:r>
            <a:r>
              <a:rPr lang="en-US" dirty="0"/>
              <a:t> </a:t>
            </a:r>
            <a:r>
              <a:rPr lang="en-US" dirty="0" err="1"/>
              <a:t>bërë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dijeni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plotë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 smtClean="0"/>
              <a:t>fakteve</a:t>
            </a:r>
            <a:endParaRPr lang="en-US" dirty="0" smtClean="0"/>
          </a:p>
          <a:p>
            <a:pPr lvl="1"/>
            <a:r>
              <a:rPr lang="en-US" dirty="0" err="1" smtClean="0"/>
              <a:t>Defekti</a:t>
            </a:r>
            <a:r>
              <a:rPr lang="en-US" dirty="0" smtClean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shërohet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rishikimet</a:t>
            </a:r>
            <a:r>
              <a:rPr lang="en-US" dirty="0"/>
              <a:t> e </a:t>
            </a:r>
            <a:r>
              <a:rPr lang="en-US" dirty="0" err="1"/>
              <a:t>mëvonshme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autoritetet</a:t>
            </a:r>
            <a:r>
              <a:rPr lang="en-US" dirty="0"/>
              <a:t> </a:t>
            </a:r>
            <a:r>
              <a:rPr lang="en-US" dirty="0" err="1"/>
              <a:t>vendase</a:t>
            </a:r>
            <a:r>
              <a:rPr lang="en-US" dirty="0"/>
              <a:t> duke u </a:t>
            </a:r>
            <a:r>
              <a:rPr lang="en-US" dirty="0" err="1"/>
              <a:t>mbështetur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arsye</a:t>
            </a:r>
            <a:r>
              <a:rPr lang="en-US" dirty="0"/>
              <a:t> </a:t>
            </a:r>
            <a:r>
              <a:rPr lang="en-US" dirty="0" err="1"/>
              <a:t>joadekuate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53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Veçorite</a:t>
            </a:r>
            <a:r>
              <a:rPr lang="en-US" dirty="0" smtClean="0"/>
              <a:t> e </a:t>
            </a:r>
            <a:r>
              <a:rPr lang="en-US" dirty="0" err="1" smtClean="0"/>
              <a:t>kuadrit</a:t>
            </a:r>
            <a:r>
              <a:rPr lang="en-US" dirty="0" smtClean="0"/>
              <a:t> </a:t>
            </a:r>
            <a:r>
              <a:rPr lang="en-US" dirty="0" err="1" smtClean="0"/>
              <a:t>ligjor</a:t>
            </a:r>
            <a:r>
              <a:rPr lang="en-US" dirty="0" smtClean="0"/>
              <a:t> ne </a:t>
            </a:r>
            <a:r>
              <a:rPr lang="en-US" dirty="0" err="1" smtClean="0"/>
              <a:t>mbrojtje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femijeve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Kuader</a:t>
            </a:r>
            <a:r>
              <a:rPr lang="en-US" dirty="0" smtClean="0"/>
              <a:t> </a:t>
            </a:r>
            <a:r>
              <a:rPr lang="en-US" dirty="0" err="1" smtClean="0"/>
              <a:t>parimor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hierarkik</a:t>
            </a:r>
            <a:r>
              <a:rPr lang="en-US" dirty="0" smtClean="0"/>
              <a:t> – </a:t>
            </a:r>
            <a:r>
              <a:rPr lang="en-US" dirty="0" err="1" smtClean="0"/>
              <a:t>Kushtetuta</a:t>
            </a:r>
            <a:r>
              <a:rPr lang="en-US" dirty="0" smtClean="0"/>
              <a:t>, </a:t>
            </a:r>
            <a:r>
              <a:rPr lang="en-US" dirty="0" err="1" smtClean="0"/>
              <a:t>Konveta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Ligje</a:t>
            </a:r>
            <a:r>
              <a:rPr lang="en-US" dirty="0" smtClean="0"/>
              <a:t> </a:t>
            </a:r>
            <a:r>
              <a:rPr lang="en-US" dirty="0" err="1" smtClean="0"/>
              <a:t>percaktojne</a:t>
            </a:r>
            <a:r>
              <a:rPr lang="en-US" dirty="0" smtClean="0"/>
              <a:t> </a:t>
            </a:r>
            <a:r>
              <a:rPr lang="en-US" dirty="0" err="1" smtClean="0"/>
              <a:t>parimet</a:t>
            </a:r>
            <a:r>
              <a:rPr lang="en-US" dirty="0" smtClean="0"/>
              <a:t> </a:t>
            </a:r>
            <a:r>
              <a:rPr lang="en-US" dirty="0" err="1" smtClean="0"/>
              <a:t>baze</a:t>
            </a:r>
            <a:r>
              <a:rPr lang="en-US" dirty="0" smtClean="0"/>
              <a:t> </a:t>
            </a:r>
            <a:r>
              <a:rPr lang="en-US" dirty="0" err="1" smtClean="0"/>
              <a:t>lidhur</a:t>
            </a:r>
            <a:r>
              <a:rPr lang="en-US" dirty="0" smtClean="0"/>
              <a:t> me ILF</a:t>
            </a:r>
          </a:p>
          <a:p>
            <a:r>
              <a:rPr lang="en-US" dirty="0" err="1" smtClean="0"/>
              <a:t>Sistematik</a:t>
            </a:r>
            <a:r>
              <a:rPr lang="en-US" dirty="0" smtClean="0"/>
              <a:t> – KDF; KDPM; </a:t>
            </a:r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en-US" dirty="0" err="1" smtClean="0"/>
              <a:t>kuader</a:t>
            </a:r>
            <a:r>
              <a:rPr lang="en-US" dirty="0" smtClean="0"/>
              <a:t> 18/2017</a:t>
            </a:r>
          </a:p>
          <a:p>
            <a:r>
              <a:rPr lang="en-US" dirty="0" smtClean="0"/>
              <a:t>I </a:t>
            </a:r>
            <a:r>
              <a:rPr lang="en-US" dirty="0" err="1" smtClean="0"/>
              <a:t>shperndare</a:t>
            </a:r>
            <a:r>
              <a:rPr lang="en-US" dirty="0" smtClean="0"/>
              <a:t> – </a:t>
            </a:r>
            <a:r>
              <a:rPr lang="en-US" dirty="0" err="1" smtClean="0"/>
              <a:t>shume</a:t>
            </a:r>
            <a:r>
              <a:rPr lang="en-US" dirty="0" smtClean="0"/>
              <a:t> </a:t>
            </a:r>
            <a:r>
              <a:rPr lang="en-US" dirty="0" err="1" smtClean="0"/>
              <a:t>akte</a:t>
            </a:r>
            <a:r>
              <a:rPr lang="en-US" dirty="0" smtClean="0"/>
              <a:t> </a:t>
            </a:r>
            <a:r>
              <a:rPr lang="en-US" dirty="0" err="1" smtClean="0"/>
              <a:t>ligjore</a:t>
            </a:r>
            <a:r>
              <a:rPr lang="en-US" dirty="0" smtClean="0"/>
              <a:t> e </a:t>
            </a:r>
            <a:r>
              <a:rPr lang="en-US" dirty="0" err="1" smtClean="0"/>
              <a:t>nenligjore</a:t>
            </a:r>
            <a:r>
              <a:rPr lang="en-US" dirty="0" smtClean="0"/>
              <a:t> </a:t>
            </a:r>
            <a:r>
              <a:rPr lang="en-US" dirty="0" err="1" smtClean="0"/>
              <a:t>perfshijne</a:t>
            </a:r>
            <a:r>
              <a:rPr lang="en-US" dirty="0" smtClean="0"/>
              <a:t> </a:t>
            </a:r>
            <a:r>
              <a:rPr lang="en-US" dirty="0" err="1" smtClean="0"/>
              <a:t>aspekte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drejtave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femijeve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realizimin</a:t>
            </a:r>
            <a:r>
              <a:rPr lang="en-US" dirty="0" smtClean="0"/>
              <a:t> e ILF ne </a:t>
            </a:r>
            <a:r>
              <a:rPr lang="en-US" dirty="0" err="1" smtClean="0"/>
              <a:t>nje</a:t>
            </a:r>
            <a:r>
              <a:rPr lang="en-US" dirty="0" smtClean="0"/>
              <a:t> situate </a:t>
            </a:r>
            <a:r>
              <a:rPr lang="en-US" dirty="0" err="1" smtClean="0"/>
              <a:t>konkrete</a:t>
            </a:r>
            <a:r>
              <a:rPr lang="en-US" dirty="0" smtClean="0"/>
              <a:t>. Per </a:t>
            </a:r>
            <a:r>
              <a:rPr lang="en-US" dirty="0" err="1" smtClean="0"/>
              <a:t>shembull</a:t>
            </a:r>
            <a:r>
              <a:rPr lang="en-US" dirty="0" smtClean="0"/>
              <a:t> </a:t>
            </a:r>
            <a:r>
              <a:rPr lang="en-US" dirty="0" err="1" smtClean="0"/>
              <a:t>Procedurat</a:t>
            </a:r>
            <a:r>
              <a:rPr lang="en-US" dirty="0" smtClean="0"/>
              <a:t> </a:t>
            </a:r>
            <a:r>
              <a:rPr lang="en-US" dirty="0" err="1" smtClean="0"/>
              <a:t>Standarde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Praktika</a:t>
            </a:r>
            <a:r>
              <a:rPr lang="en-US" dirty="0" smtClean="0"/>
              <a:t> e GJEDNJ – </a:t>
            </a:r>
            <a:r>
              <a:rPr lang="en-US" dirty="0" err="1" smtClean="0"/>
              <a:t>aplikimet</a:t>
            </a:r>
            <a:r>
              <a:rPr lang="en-US" dirty="0" smtClean="0"/>
              <a:t> </a:t>
            </a:r>
            <a:r>
              <a:rPr lang="en-US" dirty="0" err="1" smtClean="0"/>
              <a:t>mbi</a:t>
            </a:r>
            <a:r>
              <a:rPr lang="en-US" dirty="0" smtClean="0"/>
              <a:t> ILF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duhen</a:t>
            </a:r>
            <a:r>
              <a:rPr lang="en-US" dirty="0" smtClean="0"/>
              <a:t> </a:t>
            </a:r>
            <a:r>
              <a:rPr lang="en-US" dirty="0" err="1" smtClean="0"/>
              <a:t>parë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lidhura</a:t>
            </a:r>
            <a:r>
              <a:rPr lang="en-US" dirty="0" smtClean="0"/>
              <a:t> </a:t>
            </a:r>
            <a:r>
              <a:rPr lang="en-US" dirty="0" err="1" smtClean="0"/>
              <a:t>vetem</a:t>
            </a:r>
            <a:r>
              <a:rPr lang="en-US" dirty="0" smtClean="0"/>
              <a:t> me </a:t>
            </a:r>
            <a:r>
              <a:rPr lang="en-US" dirty="0" err="1" smtClean="0"/>
              <a:t>praktika</a:t>
            </a:r>
            <a:r>
              <a:rPr lang="en-US" dirty="0" smtClean="0"/>
              <a:t> per TQNJ </a:t>
            </a:r>
            <a:r>
              <a:rPr lang="en-US" dirty="0" err="1" smtClean="0"/>
              <a:t>por</a:t>
            </a:r>
            <a:r>
              <a:rPr lang="en-US" dirty="0" smtClean="0"/>
              <a:t> ne </a:t>
            </a:r>
            <a:r>
              <a:rPr lang="en-US" dirty="0" err="1" smtClean="0"/>
              <a:t>nje</a:t>
            </a:r>
            <a:r>
              <a:rPr lang="en-US" dirty="0" smtClean="0"/>
              <a:t> </a:t>
            </a:r>
            <a:r>
              <a:rPr lang="en-US" dirty="0" err="1" smtClean="0"/>
              <a:t>kuptim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gjere</a:t>
            </a:r>
            <a:r>
              <a:rPr lang="en-US" dirty="0" smtClean="0"/>
              <a:t> ne </a:t>
            </a:r>
            <a:r>
              <a:rPr lang="en-US" dirty="0" err="1" smtClean="0"/>
              <a:t>analize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rasteve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paraqitura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13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924" y="493985"/>
            <a:ext cx="7603676" cy="71311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SIM – </a:t>
            </a:r>
            <a:r>
              <a:rPr lang="en-US" dirty="0" err="1" smtClean="0"/>
              <a:t>sistem</a:t>
            </a:r>
            <a:r>
              <a:rPr lang="en-US" dirty="0" smtClean="0"/>
              <a:t> integral </a:t>
            </a:r>
            <a:r>
              <a:rPr lang="en-US" dirty="0" err="1" smtClean="0"/>
              <a:t>mbrojtjeje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5503" y="1476592"/>
            <a:ext cx="7731889" cy="474069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Cfarë</a:t>
            </a:r>
            <a:r>
              <a:rPr lang="en-US" dirty="0" smtClean="0"/>
              <a:t> </a:t>
            </a:r>
            <a:r>
              <a:rPr lang="en-US" dirty="0" err="1" smtClean="0"/>
              <a:t>është</a:t>
            </a:r>
            <a:r>
              <a:rPr lang="en-US" dirty="0" smtClean="0"/>
              <a:t>? </a:t>
            </a:r>
          </a:p>
          <a:p>
            <a:pPr lvl="1"/>
            <a:r>
              <a:rPr lang="en-US" dirty="0" err="1" smtClean="0"/>
              <a:t>Te</a:t>
            </a:r>
            <a:r>
              <a:rPr lang="en-US" dirty="0" err="1"/>
              <a:t>̈rësia</a:t>
            </a:r>
            <a:r>
              <a:rPr lang="en-US" dirty="0"/>
              <a:t> e </a:t>
            </a:r>
            <a:r>
              <a:rPr lang="en-US" dirty="0" err="1"/>
              <a:t>akteve</a:t>
            </a:r>
            <a:r>
              <a:rPr lang="en-US" dirty="0"/>
              <a:t> </a:t>
            </a:r>
            <a:r>
              <a:rPr lang="en-US" dirty="0" err="1"/>
              <a:t>ligjore</a:t>
            </a:r>
            <a:r>
              <a:rPr lang="en-US" dirty="0"/>
              <a:t>, </a:t>
            </a:r>
            <a:r>
              <a:rPr lang="en-US" dirty="0" err="1"/>
              <a:t>politike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Institucioneve</a:t>
            </a:r>
            <a:r>
              <a:rPr lang="en-US" dirty="0" smtClean="0"/>
              <a:t> </a:t>
            </a:r>
            <a:r>
              <a:rPr lang="en-US" dirty="0" err="1" smtClean="0"/>
              <a:t>ligjzbatuese</a:t>
            </a:r>
            <a:endParaRPr lang="en-US" dirty="0" smtClean="0"/>
          </a:p>
          <a:p>
            <a:pPr lvl="1"/>
            <a:r>
              <a:rPr lang="en-US" dirty="0" err="1" smtClean="0"/>
              <a:t>Te</a:t>
            </a:r>
            <a:r>
              <a:rPr lang="en-US" dirty="0" err="1"/>
              <a:t>̈rësia</a:t>
            </a:r>
            <a:r>
              <a:rPr lang="en-US" dirty="0"/>
              <a:t> </a:t>
            </a:r>
            <a:r>
              <a:rPr lang="en-US" dirty="0" smtClean="0"/>
              <a:t>e </a:t>
            </a:r>
            <a:r>
              <a:rPr lang="en-US" dirty="0" err="1"/>
              <a:t>shërbimeve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nevojshme</a:t>
            </a:r>
            <a:r>
              <a:rPr lang="en-US" dirty="0"/>
              <a:t>, në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gjitha</a:t>
            </a:r>
            <a:r>
              <a:rPr lang="en-US" dirty="0"/>
              <a:t> </a:t>
            </a:r>
            <a:r>
              <a:rPr lang="en-US" dirty="0" err="1"/>
              <a:t>fushat</a:t>
            </a:r>
            <a:r>
              <a:rPr lang="en-US" dirty="0"/>
              <a:t>, </a:t>
            </a:r>
            <a:r>
              <a:rPr lang="en-US" dirty="0" err="1"/>
              <a:t>veçanërisht</a:t>
            </a:r>
            <a:r>
              <a:rPr lang="en-US" dirty="0"/>
              <a:t> në </a:t>
            </a:r>
            <a:r>
              <a:rPr lang="en-US" dirty="0" err="1"/>
              <a:t>ato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mirëqenies</a:t>
            </a:r>
            <a:r>
              <a:rPr lang="en-US" dirty="0"/>
              <a:t> </a:t>
            </a:r>
            <a:r>
              <a:rPr lang="en-US" dirty="0" err="1"/>
              <a:t>sociale</a:t>
            </a:r>
            <a:r>
              <a:rPr lang="en-US" dirty="0"/>
              <a:t>, </a:t>
            </a:r>
            <a:r>
              <a:rPr lang="en-US" dirty="0" err="1"/>
              <a:t>edukimit</a:t>
            </a:r>
            <a:r>
              <a:rPr lang="en-US" dirty="0"/>
              <a:t>, </a:t>
            </a:r>
            <a:r>
              <a:rPr lang="en-US" dirty="0" err="1"/>
              <a:t>shëndetit</a:t>
            </a:r>
            <a:r>
              <a:rPr lang="en-US" dirty="0"/>
              <a:t>, </a:t>
            </a:r>
            <a:r>
              <a:rPr lang="en-US" dirty="0" err="1"/>
              <a:t>sigurise</a:t>
            </a:r>
            <a:r>
              <a:rPr lang="en-US" dirty="0"/>
              <a:t>̈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drejtësise</a:t>
            </a:r>
            <a:r>
              <a:rPr lang="en-US" dirty="0" smtClean="0"/>
              <a:t>̈ -one stop shop</a:t>
            </a:r>
          </a:p>
          <a:p>
            <a:r>
              <a:rPr lang="en-US" dirty="0" err="1" smtClean="0"/>
              <a:t>Pse</a:t>
            </a:r>
            <a:r>
              <a:rPr lang="en-US" dirty="0" smtClean="0"/>
              <a:t> </a:t>
            </a:r>
            <a:r>
              <a:rPr lang="en-US" dirty="0" err="1" smtClean="0"/>
              <a:t>duhet</a:t>
            </a:r>
            <a:r>
              <a:rPr lang="en-US" dirty="0" smtClean="0"/>
              <a:t>? </a:t>
            </a:r>
          </a:p>
          <a:p>
            <a:pPr lvl="1"/>
            <a:r>
              <a:rPr lang="en-US" dirty="0" smtClean="0"/>
              <a:t>me </a:t>
            </a:r>
            <a:r>
              <a:rPr lang="en-US" dirty="0" err="1"/>
              <a:t>qëllim</a:t>
            </a:r>
            <a:r>
              <a:rPr lang="en-US" dirty="0"/>
              <a:t> </a:t>
            </a:r>
            <a:r>
              <a:rPr lang="en-US" dirty="0" err="1"/>
              <a:t>parandalimin</a:t>
            </a:r>
            <a:r>
              <a:rPr lang="en-US" dirty="0"/>
              <a:t> </a:t>
            </a:r>
            <a:r>
              <a:rPr lang="en-US" dirty="0" smtClean="0"/>
              <a:t>e </a:t>
            </a:r>
            <a:r>
              <a:rPr lang="en-US" dirty="0" err="1" smtClean="0"/>
              <a:t>rreziqeve</a:t>
            </a:r>
            <a:r>
              <a:rPr lang="en-US" dirty="0" smtClean="0"/>
              <a:t> </a:t>
            </a:r>
            <a:r>
              <a:rPr lang="en-US" dirty="0" err="1" smtClean="0"/>
              <a:t>qe</a:t>
            </a:r>
            <a:r>
              <a:rPr lang="en-US" dirty="0"/>
              <a:t>̈ </a:t>
            </a:r>
            <a:r>
              <a:rPr lang="en-US" dirty="0" err="1" smtClean="0"/>
              <a:t>shfaqen</a:t>
            </a:r>
            <a:endParaRPr lang="en-US" dirty="0" smtClean="0"/>
          </a:p>
          <a:p>
            <a:pPr lvl="1"/>
            <a:r>
              <a:rPr lang="en-US" dirty="0" smtClean="0"/>
              <a:t>me </a:t>
            </a:r>
            <a:r>
              <a:rPr lang="en-US" dirty="0" err="1"/>
              <a:t>që</a:t>
            </a:r>
            <a:r>
              <a:rPr lang="en-US" dirty="0" err="1" smtClean="0"/>
              <a:t>llim</a:t>
            </a:r>
            <a:r>
              <a:rPr lang="en-US" dirty="0" smtClean="0"/>
              <a:t> </a:t>
            </a:r>
            <a:r>
              <a:rPr lang="en-US" dirty="0" err="1"/>
              <a:t>përgjigjen</a:t>
            </a:r>
            <a:r>
              <a:rPr lang="en-US" dirty="0"/>
              <a:t> </a:t>
            </a:r>
            <a:r>
              <a:rPr lang="en-US" dirty="0" err="1"/>
              <a:t>ndaj</a:t>
            </a:r>
            <a:r>
              <a:rPr lang="en-US" dirty="0"/>
              <a:t> </a:t>
            </a:r>
            <a:r>
              <a:rPr lang="en-US" dirty="0" err="1" smtClean="0"/>
              <a:t>rreziqeve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Si </a:t>
            </a:r>
            <a:r>
              <a:rPr lang="en-US" dirty="0" err="1" smtClean="0"/>
              <a:t>vepron</a:t>
            </a:r>
            <a:r>
              <a:rPr lang="en-US" dirty="0" smtClean="0"/>
              <a:t> SIM? </a:t>
            </a:r>
          </a:p>
          <a:p>
            <a:pPr lvl="1"/>
            <a:r>
              <a:rPr lang="en-US" dirty="0" err="1" smtClean="0"/>
              <a:t>Institucionet</a:t>
            </a:r>
            <a:r>
              <a:rPr lang="en-US" dirty="0" smtClean="0"/>
              <a:t> </a:t>
            </a:r>
            <a:r>
              <a:rPr lang="en-US" dirty="0" err="1"/>
              <a:t>përgjegjëse</a:t>
            </a:r>
            <a:r>
              <a:rPr lang="en-US" dirty="0"/>
              <a:t> </a:t>
            </a:r>
            <a:r>
              <a:rPr lang="en-US" dirty="0" err="1"/>
              <a:t>marrin</a:t>
            </a:r>
            <a:r>
              <a:rPr lang="en-US" dirty="0"/>
              <a:t> </a:t>
            </a:r>
            <a:r>
              <a:rPr lang="en-US" b="1" dirty="0"/>
              <a:t>masa </a:t>
            </a:r>
            <a:r>
              <a:rPr lang="en-US" b="1" dirty="0" err="1"/>
              <a:t>konkrete</a:t>
            </a:r>
            <a:r>
              <a:rPr lang="en-US" dirty="0"/>
              <a:t>, me </a:t>
            </a:r>
            <a:r>
              <a:rPr lang="en-US" dirty="0" err="1"/>
              <a:t>qëllim</a:t>
            </a:r>
            <a:r>
              <a:rPr lang="en-US" dirty="0"/>
              <a:t> </a:t>
            </a:r>
            <a:r>
              <a:rPr lang="en-US" b="1" dirty="0" err="1"/>
              <a:t>bashkëpunimin</a:t>
            </a:r>
            <a:r>
              <a:rPr lang="en-US" dirty="0"/>
              <a:t>, </a:t>
            </a:r>
            <a:r>
              <a:rPr lang="en-US" b="1" dirty="0" err="1" smtClean="0"/>
              <a:t>ndarjen</a:t>
            </a:r>
            <a:r>
              <a:rPr lang="en-US" b="1" dirty="0" smtClean="0"/>
              <a:t> e </a:t>
            </a:r>
            <a:r>
              <a:rPr lang="en-US" b="1" dirty="0" err="1" smtClean="0"/>
              <a:t>përgjegjësive</a:t>
            </a:r>
            <a:r>
              <a:rPr lang="en-US" b="1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b="1" dirty="0" err="1"/>
              <a:t>koordinimin</a:t>
            </a:r>
            <a:r>
              <a:rPr lang="en-US" b="1" dirty="0"/>
              <a:t> </a:t>
            </a:r>
            <a:r>
              <a:rPr lang="en-US" dirty="0" err="1"/>
              <a:t>ndërmjet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gjitha</a:t>
            </a:r>
            <a:r>
              <a:rPr lang="en-US" dirty="0"/>
              <a:t> </a:t>
            </a:r>
            <a:r>
              <a:rPr lang="en-US" dirty="0" err="1"/>
              <a:t>agjencive</a:t>
            </a:r>
            <a:r>
              <a:rPr lang="en-US" dirty="0"/>
              <a:t> </a:t>
            </a:r>
            <a:r>
              <a:rPr lang="en-US" dirty="0" err="1"/>
              <a:t>qeveritare</a:t>
            </a:r>
            <a:r>
              <a:rPr lang="en-US" dirty="0"/>
              <a:t>, </a:t>
            </a:r>
            <a:r>
              <a:rPr lang="en-US" dirty="0" err="1"/>
              <a:t>organeve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vetëqeverisjes</a:t>
            </a:r>
            <a:r>
              <a:rPr lang="en-US" dirty="0"/>
              <a:t> </a:t>
            </a:r>
            <a:r>
              <a:rPr lang="en-US" dirty="0" err="1"/>
              <a:t>vendore</a:t>
            </a:r>
            <a:r>
              <a:rPr lang="en-US" dirty="0"/>
              <a:t>, </a:t>
            </a:r>
            <a:r>
              <a:rPr lang="en-US" dirty="0" err="1"/>
              <a:t>ofruesit</a:t>
            </a:r>
            <a:r>
              <a:rPr lang="en-US" dirty="0"/>
              <a:t> e </a:t>
            </a:r>
            <a:r>
              <a:rPr lang="en-US" dirty="0" err="1"/>
              <a:t>shërbimeve</a:t>
            </a:r>
            <a:r>
              <a:rPr lang="en-US" dirty="0"/>
              <a:t> </a:t>
            </a:r>
            <a:r>
              <a:rPr lang="en-US" b="1" dirty="0" err="1"/>
              <a:t>publike</a:t>
            </a:r>
            <a:r>
              <a:rPr lang="en-US" b="1" dirty="0"/>
              <a:t> </a:t>
            </a:r>
            <a:r>
              <a:rPr lang="en-US" b="1" dirty="0" err="1"/>
              <a:t>ose</a:t>
            </a:r>
            <a:r>
              <a:rPr lang="en-US" b="1" dirty="0"/>
              <a:t> </a:t>
            </a:r>
            <a:r>
              <a:rPr lang="en-US" b="1" dirty="0" err="1"/>
              <a:t>jopublike</a:t>
            </a:r>
            <a:r>
              <a:rPr lang="en-US" dirty="0"/>
              <a:t>, </a:t>
            </a:r>
            <a:r>
              <a:rPr lang="en-US" dirty="0" err="1"/>
              <a:t>grupeve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komunitetit</a:t>
            </a:r>
            <a:r>
              <a:rPr lang="en-US" dirty="0"/>
              <a:t>, </a:t>
            </a:r>
            <a:r>
              <a:rPr lang="en-US" dirty="0" err="1"/>
              <a:t>përfshire</a:t>
            </a:r>
            <a:r>
              <a:rPr lang="en-US" dirty="0"/>
              <a:t>̈ </a:t>
            </a:r>
            <a:r>
              <a:rPr lang="en-US" b="1" dirty="0" err="1"/>
              <a:t>sistemin</a:t>
            </a:r>
            <a:r>
              <a:rPr lang="en-US" b="1" dirty="0"/>
              <a:t> e </a:t>
            </a:r>
            <a:r>
              <a:rPr lang="en-US" b="1" dirty="0" err="1"/>
              <a:t>referimit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̈ </a:t>
            </a:r>
            <a:r>
              <a:rPr lang="en-US" b="1" dirty="0" err="1"/>
              <a:t>rasteve</a:t>
            </a:r>
            <a:r>
              <a:rPr lang="en-US" dirty="0"/>
              <a:t>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elemente</a:t>
            </a:r>
            <a:r>
              <a:rPr lang="en-US" dirty="0"/>
              <a:t> </a:t>
            </a:r>
            <a:r>
              <a:rPr lang="en-US" dirty="0" err="1"/>
              <a:t>përbërëse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sistemit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mbrojtjes</a:t>
            </a:r>
            <a:r>
              <a:rPr lang="en-US" dirty="0"/>
              <a:t> së </a:t>
            </a:r>
            <a:r>
              <a:rPr lang="en-US" dirty="0" err="1"/>
              <a:t>fëmijës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3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err="1" smtClean="0"/>
              <a:t>Standardet</a:t>
            </a:r>
            <a:r>
              <a:rPr lang="en-US" dirty="0" smtClean="0"/>
              <a:t> e </a:t>
            </a:r>
            <a:r>
              <a:rPr lang="en-US" dirty="0" err="1" smtClean="0"/>
              <a:t>Drejtësisë</a:t>
            </a:r>
            <a:r>
              <a:rPr lang="en-US" dirty="0" smtClean="0"/>
              <a:t> </a:t>
            </a:r>
            <a:r>
              <a:rPr lang="en-US" dirty="0" err="1" smtClean="0"/>
              <a:t>miqësore</a:t>
            </a:r>
            <a:endParaRPr lang="en-US" dirty="0"/>
          </a:p>
        </p:txBody>
      </p:sp>
      <p:sp>
        <p:nvSpPr>
          <p:cNvPr id="27650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en-US" sz="1200">
                <a:solidFill>
                  <a:schemeClr val="bg2"/>
                </a:solidFill>
                <a:latin typeface="Arial" charset="0"/>
              </a:rPr>
              <a:t>Prof.Dr. Arta MANDRO</a:t>
            </a:r>
          </a:p>
        </p:txBody>
      </p:sp>
      <p:sp>
        <p:nvSpPr>
          <p:cNvPr id="27651" name="Date Placeholder 4"/>
          <p:cNvSpPr>
            <a:spLocks noGrp="1"/>
          </p:cNvSpPr>
          <p:nvPr>
            <p:ph type="dt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200">
                <a:solidFill>
                  <a:schemeClr val="bg2"/>
                </a:solidFill>
                <a:latin typeface="Arial" charset="0"/>
              </a:rPr>
              <a:t>11 Tetor 2019</a:t>
            </a:r>
            <a:endParaRPr lang="sq-AL" altLang="en-US" sz="12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sq-AL" altLang="en-US" b="1" dirty="0" smtClean="0"/>
              <a:t>Pjesëmarrje </a:t>
            </a:r>
            <a:r>
              <a:rPr lang="sq-AL" altLang="en-US" b="1" dirty="0"/>
              <a:t>dhe </a:t>
            </a:r>
            <a:r>
              <a:rPr lang="sq-AL" altLang="en-US" b="1" dirty="0" smtClean="0"/>
              <a:t>informim</a:t>
            </a:r>
            <a:r>
              <a:rPr lang="sq-AL" altLang="en-US" dirty="0" smtClean="0"/>
              <a:t>: sigurojne akses </a:t>
            </a:r>
            <a:endParaRPr lang="en-US" altLang="en-US" dirty="0"/>
          </a:p>
          <a:p>
            <a:pPr>
              <a:defRPr/>
            </a:pPr>
            <a:r>
              <a:rPr lang="sq-AL" altLang="en-US" b="1" dirty="0" smtClean="0"/>
              <a:t>Interesin </a:t>
            </a:r>
            <a:r>
              <a:rPr lang="sq-AL" altLang="en-US" b="1" dirty="0"/>
              <a:t>më </a:t>
            </a:r>
            <a:r>
              <a:rPr lang="sq-AL" altLang="en-US" b="1" dirty="0" smtClean="0"/>
              <a:t>të lartë</a:t>
            </a:r>
            <a:r>
              <a:rPr lang="sq-AL" altLang="en-US" dirty="0" smtClean="0"/>
              <a:t> </a:t>
            </a:r>
            <a:endParaRPr lang="en-US" altLang="en-US" dirty="0"/>
          </a:p>
          <a:p>
            <a:pPr>
              <a:defRPr/>
            </a:pPr>
            <a:r>
              <a:rPr lang="sq-AL" altLang="en-US" b="1" dirty="0" smtClean="0"/>
              <a:t>Dinjiteti </a:t>
            </a:r>
            <a:r>
              <a:rPr lang="sq-AL" altLang="en-US" b="1" dirty="0"/>
              <a:t>i</a:t>
            </a:r>
            <a:r>
              <a:rPr lang="sq-AL" altLang="en-US" b="1" dirty="0" smtClean="0"/>
              <a:t> të miturit</a:t>
            </a:r>
            <a:endParaRPr lang="en-US" altLang="en-US" dirty="0"/>
          </a:p>
          <a:p>
            <a:pPr>
              <a:defRPr/>
            </a:pPr>
            <a:r>
              <a:rPr lang="sq-AL" altLang="en-US" b="1" dirty="0"/>
              <a:t>Mbrojtja nga </a:t>
            </a:r>
            <a:r>
              <a:rPr lang="sq-AL" altLang="en-US" b="1" dirty="0" smtClean="0"/>
              <a:t>diskriminimi</a:t>
            </a:r>
            <a:endParaRPr lang="sq-AL" altLang="en-US" dirty="0" smtClean="0"/>
          </a:p>
          <a:p>
            <a:pPr>
              <a:defRPr/>
            </a:pPr>
            <a:r>
              <a:rPr lang="sq-AL" altLang="en-US" b="1" dirty="0" smtClean="0"/>
              <a:t>Shteti i së drejtës</a:t>
            </a:r>
            <a:endParaRPr lang="en-US" altLang="en-US" b="1" dirty="0"/>
          </a:p>
          <a:p>
            <a:pPr marL="0" indent="0">
              <a:buFont typeface="Arial" charset="0"/>
              <a:buNone/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74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056" y="609147"/>
            <a:ext cx="7362178" cy="1561517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Cfarë</a:t>
            </a:r>
            <a:r>
              <a:rPr lang="en-US" dirty="0" smtClean="0"/>
              <a:t> </a:t>
            </a:r>
            <a:r>
              <a:rPr lang="en-US" dirty="0" err="1" smtClean="0"/>
              <a:t>synon</a:t>
            </a:r>
            <a:r>
              <a:rPr lang="en-US" dirty="0" smtClean="0"/>
              <a:t> </a:t>
            </a:r>
            <a:r>
              <a:rPr lang="en-US" dirty="0" err="1" smtClean="0"/>
              <a:t>sistemi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integruar</a:t>
            </a:r>
            <a:r>
              <a:rPr lang="en-US" dirty="0" smtClean="0"/>
              <a:t> MDF ? ‘</a:t>
            </a:r>
            <a:r>
              <a:rPr lang="en-US" dirty="0" err="1" smtClean="0"/>
              <a:t>Drejtesia</a:t>
            </a:r>
            <a:r>
              <a:rPr lang="en-US" dirty="0" smtClean="0"/>
              <a:t> </a:t>
            </a:r>
            <a:r>
              <a:rPr lang="en-US" dirty="0" err="1" smtClean="0"/>
              <a:t>miqesore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ecë</a:t>
            </a:r>
            <a:r>
              <a:rPr lang="en-US" dirty="0"/>
              <a:t> ‘</a:t>
            </a:r>
            <a:r>
              <a:rPr lang="en-US" dirty="0" err="1"/>
              <a:t>krah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krah</a:t>
            </a:r>
            <a:r>
              <a:rPr lang="en-US" dirty="0"/>
              <a:t>’ me </a:t>
            </a:r>
            <a:r>
              <a:rPr lang="en-US" dirty="0" err="1"/>
              <a:t>fëmijën</a:t>
            </a:r>
            <a:endParaRPr lang="en-US" dirty="0"/>
          </a:p>
          <a:p>
            <a:pPr lvl="1"/>
            <a:r>
              <a:rPr lang="en-US" dirty="0" smtClean="0"/>
              <a:t>‘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 smtClean="0"/>
              <a:t>miqësor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drejtësisë</a:t>
            </a:r>
            <a:r>
              <a:rPr lang="en-US" dirty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miturit</a:t>
            </a:r>
            <a:r>
              <a:rPr lang="en-US" dirty="0" smtClean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smtClean="0"/>
              <a:t>“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ecë</a:t>
            </a:r>
            <a:r>
              <a:rPr lang="en-US" dirty="0" smtClean="0"/>
              <a:t>” </a:t>
            </a:r>
            <a:r>
              <a:rPr lang="en-US" dirty="0" err="1" smtClean="0"/>
              <a:t>përpara</a:t>
            </a:r>
            <a:r>
              <a:rPr lang="en-US" dirty="0" smtClean="0"/>
              <a:t> </a:t>
            </a:r>
            <a:r>
              <a:rPr lang="en-US" dirty="0" err="1" smtClean="0"/>
              <a:t>fëmijës</a:t>
            </a:r>
            <a:r>
              <a:rPr lang="en-US" dirty="0" smtClean="0"/>
              <a:t>; </a:t>
            </a:r>
            <a:r>
              <a:rPr lang="en-US" dirty="0" err="1" smtClean="0"/>
              <a:t>sepse</a:t>
            </a:r>
            <a:r>
              <a:rPr lang="en-US" dirty="0" smtClean="0"/>
              <a:t> </a:t>
            </a:r>
            <a:r>
              <a:rPr lang="en-US" dirty="0" err="1" smtClean="0"/>
              <a:t>drejtësia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 smtClean="0"/>
              <a:t>lërë</a:t>
            </a:r>
            <a:r>
              <a:rPr lang="en-US" dirty="0" smtClean="0"/>
              <a:t> </a:t>
            </a:r>
            <a:r>
              <a:rPr lang="en-US" dirty="0" err="1"/>
              <a:t>ata</a:t>
            </a:r>
            <a:r>
              <a:rPr lang="en-US" dirty="0"/>
              <a:t> </a:t>
            </a:r>
            <a:r>
              <a:rPr lang="en-US" dirty="0" err="1" smtClean="0"/>
              <a:t>mbrapa</a:t>
            </a:r>
            <a:r>
              <a:rPr lang="en-US" dirty="0" smtClean="0"/>
              <a:t>’</a:t>
            </a:r>
          </a:p>
          <a:p>
            <a:pPr lvl="1"/>
            <a:r>
              <a:rPr lang="en-US" dirty="0" err="1"/>
              <a:t>N</a:t>
            </a:r>
            <a:r>
              <a:rPr lang="en-US" dirty="0" err="1" smtClean="0"/>
              <a:t>jë</a:t>
            </a:r>
            <a:r>
              <a:rPr lang="en-US" dirty="0" smtClean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drejtësisë</a:t>
            </a:r>
            <a:r>
              <a:rPr lang="en-US" dirty="0"/>
              <a:t> </a:t>
            </a:r>
            <a:r>
              <a:rPr lang="en-US" dirty="0" err="1" smtClean="0"/>
              <a:t>miqësore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fëmijë</a:t>
            </a:r>
            <a:r>
              <a:rPr lang="en-US" dirty="0" err="1"/>
              <a:t>t</a:t>
            </a:r>
            <a:r>
              <a:rPr lang="en-US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duhet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ecë</a:t>
            </a:r>
            <a:r>
              <a:rPr lang="en-US" dirty="0" smtClean="0"/>
              <a:t> </a:t>
            </a:r>
            <a:r>
              <a:rPr lang="en-US" dirty="0" err="1" smtClean="0"/>
              <a:t>mbrapa</a:t>
            </a:r>
            <a:r>
              <a:rPr lang="en-US" dirty="0" smtClean="0"/>
              <a:t> </a:t>
            </a:r>
            <a:r>
              <a:rPr lang="en-US" dirty="0" err="1" smtClean="0"/>
              <a:t>fëmijës</a:t>
            </a:r>
            <a:r>
              <a:rPr lang="en-US" dirty="0" smtClean="0"/>
              <a:t>. </a:t>
            </a:r>
          </a:p>
          <a:p>
            <a:pPr lvl="1"/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drejtësisë</a:t>
            </a:r>
            <a:r>
              <a:rPr lang="en-US" dirty="0"/>
              <a:t> </a:t>
            </a:r>
            <a:r>
              <a:rPr lang="en-US" dirty="0" err="1" smtClean="0"/>
              <a:t>miqësore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fëmijët</a:t>
            </a:r>
            <a:r>
              <a:rPr lang="en-US" dirty="0" smtClean="0"/>
              <a:t> </a:t>
            </a:r>
            <a:r>
              <a:rPr lang="en-US" dirty="0" err="1" smtClean="0"/>
              <a:t>ecën</a:t>
            </a:r>
            <a:r>
              <a:rPr lang="en-US" dirty="0" smtClean="0"/>
              <a:t> </a:t>
            </a:r>
            <a:r>
              <a:rPr lang="en-US" dirty="0" err="1" smtClean="0"/>
              <a:t>përbri</a:t>
            </a:r>
            <a:r>
              <a:rPr lang="en-US" dirty="0" smtClean="0"/>
              <a:t>/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krah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fëmijëve</a:t>
            </a:r>
            <a:r>
              <a:rPr lang="en-US" dirty="0" smtClean="0"/>
              <a:t> duke </a:t>
            </a:r>
            <a:r>
              <a:rPr lang="en-US" dirty="0" err="1" smtClean="0"/>
              <a:t>ofruar</a:t>
            </a:r>
            <a:r>
              <a:rPr lang="en-US" dirty="0" smtClean="0"/>
              <a:t> </a:t>
            </a:r>
            <a:r>
              <a:rPr lang="en-US" dirty="0" err="1" smtClean="0"/>
              <a:t>ndihmë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/>
              <a:t>profesionistë</a:t>
            </a:r>
            <a:r>
              <a:rPr lang="en-US" dirty="0"/>
              <a:t> </a:t>
            </a:r>
            <a:r>
              <a:rPr lang="en-US" dirty="0" err="1"/>
              <a:t>kompetentë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2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953" y="1027664"/>
            <a:ext cx="8353586" cy="646153"/>
          </a:xfrm>
        </p:spPr>
        <p:txBody>
          <a:bodyPr>
            <a:noAutofit/>
          </a:bodyPr>
          <a:lstStyle/>
          <a:p>
            <a:r>
              <a:rPr lang="sq-AL" sz="2800" b="1" dirty="0" smtClean="0"/>
              <a:t>ORGANE </a:t>
            </a:r>
            <a:r>
              <a:rPr lang="sq-AL" sz="2800" b="1" dirty="0"/>
              <a:t> </a:t>
            </a:r>
            <a:r>
              <a:rPr lang="sq-AL" sz="2800" b="1" dirty="0" smtClean="0"/>
              <a:t>SISTEMIT Të INTEGRUAR ME Të CILAT NDËRVEPROJNË GJYKATA DHE PROKURORIA </a:t>
            </a:r>
            <a:endParaRPr lang="en-GB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929" y="1952786"/>
            <a:ext cx="7935131" cy="4525506"/>
          </a:xfrm>
        </p:spPr>
        <p:txBody>
          <a:bodyPr>
            <a:normAutofit fontScale="92500" lnSpcReduction="10000"/>
          </a:bodyPr>
          <a:lstStyle/>
          <a:p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Struktura </a:t>
            </a:r>
            <a:r>
              <a:rPr lang="sq-AL" sz="3200" dirty="0">
                <a:latin typeface="Times New Roman" pitchFamily="18" charset="0"/>
                <a:cs typeface="Times New Roman" pitchFamily="18" charset="0"/>
              </a:rPr>
              <a:t>përgjegjëse për shërbimet shoqërore në </a:t>
            </a:r>
            <a:r>
              <a:rPr lang="sq-AL" sz="3200" dirty="0" err="1">
                <a:latin typeface="Times New Roman" pitchFamily="18" charset="0"/>
                <a:cs typeface="Times New Roman" pitchFamily="18" charset="0"/>
              </a:rPr>
              <a:t>bashki</a:t>
            </a:r>
            <a:r>
              <a:rPr lang="sq-AL" sz="3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Drejtori </a:t>
            </a:r>
            <a:r>
              <a:rPr lang="sq-AL" sz="3200" dirty="0">
                <a:latin typeface="Times New Roman" pitchFamily="18" charset="0"/>
                <a:cs typeface="Times New Roman" pitchFamily="18" charset="0"/>
              </a:rPr>
              <a:t>i strukturës përgjegjëse për shërbimet shoqërore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jësia </a:t>
            </a:r>
            <a:r>
              <a:rPr lang="sq-AL" sz="3200" dirty="0">
                <a:latin typeface="Times New Roman" pitchFamily="18" charset="0"/>
                <a:cs typeface="Times New Roman" pitchFamily="18" charset="0"/>
              </a:rPr>
              <a:t>për mbrojtjen e 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fëmijës (NJMF)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Punonjësi </a:t>
            </a:r>
            <a:r>
              <a:rPr lang="sq-AL" sz="3200" dirty="0">
                <a:latin typeface="Times New Roman" pitchFamily="18" charset="0"/>
                <a:cs typeface="Times New Roman" pitchFamily="18" charset="0"/>
              </a:rPr>
              <a:t>për mbrojtjen e fëmijës në njësitë administrative të 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bashkIsë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Grupi </a:t>
            </a:r>
            <a:r>
              <a:rPr lang="sq-AL" sz="3200" dirty="0">
                <a:latin typeface="Times New Roman" pitchFamily="18" charset="0"/>
                <a:cs typeface="Times New Roman" pitchFamily="18" charset="0"/>
              </a:rPr>
              <a:t>teknik </a:t>
            </a:r>
            <a:r>
              <a:rPr lang="sq-AL" sz="3200" dirty="0" smtClean="0">
                <a:latin typeface="Times New Roman" pitchFamily="18" charset="0"/>
                <a:cs typeface="Times New Roman" pitchFamily="18" charset="0"/>
              </a:rPr>
              <a:t>ndersektorial (GTN)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q-AL" b="1" dirty="0"/>
              <a:t/>
            </a:r>
            <a:br>
              <a:rPr lang="sq-AL" b="1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89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807" name="Group 95"/>
          <p:cNvGraphicFramePr>
            <a:graphicFrameLocks noGrp="1"/>
          </p:cNvGraphicFramePr>
          <p:nvPr>
            <p:ph sz="half" idx="2"/>
          </p:nvPr>
        </p:nvGraphicFramePr>
        <p:xfrm>
          <a:off x="152400" y="0"/>
          <a:ext cx="8991600" cy="7010401"/>
        </p:xfrm>
        <a:graphic>
          <a:graphicData uri="http://schemas.openxmlformats.org/drawingml/2006/table">
            <a:tbl>
              <a:tblPr/>
              <a:tblGrid>
                <a:gridCol w="1752600"/>
                <a:gridCol w="7239000"/>
              </a:tblGrid>
              <a:tr h="365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Parimi</a:t>
                      </a:r>
                      <a:endParaRPr kumimoji="0" lang="en-GB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Shpjegim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mbështetur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nga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neni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CRC-</a:t>
                      </a:r>
                      <a:r>
                        <a:rPr kumimoji="0" lang="en-US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së</a:t>
                      </a: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:</a:t>
                      </a:r>
                      <a:endParaRPr kumimoji="0" lang="en-GB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Interesi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lartë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fëmijës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(3)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gjitha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çështjet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lidhura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me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një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,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interesi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fëmijës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duhet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jetë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shqetësimi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parësor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Jodiskriminimi</a:t>
                      </a: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(2)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gjithë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duhet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kenë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akses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barabartë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shërbime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pavarësisht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nga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raca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,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gjinia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,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gjuha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ose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ndonjë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status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tjetër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Përshtatshmëria kulturore</a:t>
                      </a: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(8)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Duhet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kushtuar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vëmendje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trajtimit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fëmijëve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një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mënyrë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që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është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përshtatshme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me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kulturën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tyre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Heqja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lirisë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masa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fundit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(37) Zgjidhjet alternative duhet të kërkohen përpara arrestimit ose burgosjes së një fëmije</a:t>
                      </a: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Shmangia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(40)Duhet të bëhen përpjekje për të shmangur kalimin e fëmijëve nëpërmjet sistemit formal të drejtësisë, aty ku është e mundur</a:t>
                      </a: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Fuqizimi</a:t>
                      </a: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(40) Duhet të promovohen aftësitë e secilit fëmijë dhe familjes së tij</a:t>
                      </a: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1791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Pjesëmarrja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Fëmijës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(12)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duhet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thonë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mendimin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tyre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gjithë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çështjet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që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prekin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(5)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Familja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fëmijës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duhet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përfshihet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marrjen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vendimeve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që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prekin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një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fëmijë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dhe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kurdoherë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që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është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mundur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duhet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t'u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kushtohet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vëmendje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këndvështrimeve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familjes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605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Drejtësia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restauruese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(40)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Duhet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bëhen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përpjekje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për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rivendosur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dëmin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shkaktuar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gjitha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palëve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të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prekura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nga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krimi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10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D2CB6C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rgbClr val="95A39D"/>
              </a:buClr>
              <a:buFont typeface="Arial" charset="0"/>
              <a:buChar char="•"/>
              <a:defRPr sz="16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latin typeface="Arial" charset="0"/>
              </a:rPr>
              <a:t>Prof.Dr. Arta MANDRO</a:t>
            </a:r>
          </a:p>
        </p:txBody>
      </p:sp>
    </p:spTree>
    <p:extLst>
      <p:ext uri="{BB962C8B-B14F-4D97-AF65-F5344CB8AC3E}">
        <p14:creationId xmlns:p14="http://schemas.microsoft.com/office/powerpoint/2010/main" val="12275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7832-61B6-C34C-938C-7E7859333715}" type="slidenum">
              <a:rPr lang="en-GB"/>
              <a:pPr/>
              <a:t>21</a:t>
            </a:fld>
            <a:endParaRPr lang="en-GB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589616"/>
            <a:ext cx="7024744" cy="799196"/>
          </a:xfrm>
        </p:spPr>
        <p:txBody>
          <a:bodyPr>
            <a:normAutofit/>
          </a:bodyPr>
          <a:lstStyle/>
          <a:p>
            <a:r>
              <a:rPr lang="en-US" dirty="0" smtClean="0"/>
              <a:t>ILF- </a:t>
            </a:r>
            <a:r>
              <a:rPr lang="en-US" dirty="0" err="1" smtClean="0"/>
              <a:t>Konventat</a:t>
            </a:r>
            <a:r>
              <a:rPr lang="en-US" dirty="0" smtClean="0"/>
              <a:t> </a:t>
            </a:r>
            <a:r>
              <a:rPr lang="en-US" dirty="0"/>
              <a:t>E OKB</a:t>
            </a:r>
            <a:endParaRPr lang="sq-AL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5346" y="1388812"/>
            <a:ext cx="7976333" cy="516438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OKB</a:t>
            </a:r>
          </a:p>
          <a:p>
            <a:pPr lvl="1">
              <a:lnSpc>
                <a:spcPct val="80000"/>
              </a:lnSpc>
            </a:pPr>
            <a:r>
              <a:rPr lang="en-US" sz="2000" dirty="0" err="1" smtClean="0"/>
              <a:t>Dekla</a:t>
            </a:r>
            <a:r>
              <a:rPr lang="en-US" sz="2000" dirty="0" err="1"/>
              <a:t>rata</a:t>
            </a:r>
            <a:r>
              <a:rPr lang="en-US" sz="2000" dirty="0"/>
              <a:t> e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Drejtave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 smtClean="0"/>
              <a:t>Fëmijës</a:t>
            </a:r>
            <a:r>
              <a:rPr lang="en-US" sz="2000" dirty="0" smtClean="0"/>
              <a:t>: </a:t>
            </a:r>
            <a:r>
              <a:rPr lang="en-US" sz="2000" dirty="0" err="1" smtClean="0"/>
              <a:t>fëmija</a:t>
            </a:r>
            <a:r>
              <a:rPr lang="en-US" sz="2000" dirty="0"/>
              <a:t>,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shkak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papjekurisë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tij</a:t>
            </a:r>
            <a:r>
              <a:rPr lang="en-US" sz="2000" dirty="0"/>
              <a:t> </a:t>
            </a:r>
            <a:r>
              <a:rPr lang="en-US" sz="1800" dirty="0" smtClean="0"/>
              <a:t>“</a:t>
            </a:r>
            <a:r>
              <a:rPr lang="en-US" sz="1800" dirty="0" err="1" smtClean="0"/>
              <a:t>fizike</a:t>
            </a:r>
            <a:r>
              <a:rPr lang="en-US" sz="1800" dirty="0" smtClean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intelektuale</a:t>
            </a:r>
            <a:r>
              <a:rPr lang="en-US" sz="1800" dirty="0"/>
              <a:t> </a:t>
            </a:r>
            <a:r>
              <a:rPr lang="en-US" sz="1800" dirty="0" err="1"/>
              <a:t>ka</a:t>
            </a:r>
            <a:r>
              <a:rPr lang="en-US" sz="1800" dirty="0"/>
              <a:t> </a:t>
            </a:r>
            <a:r>
              <a:rPr lang="en-US" sz="1800" dirty="0" err="1"/>
              <a:t>nevojë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një</a:t>
            </a:r>
            <a:r>
              <a:rPr lang="en-US" sz="1800" dirty="0"/>
              <a:t> </a:t>
            </a:r>
            <a:r>
              <a:rPr lang="en-US" sz="1800" dirty="0" err="1"/>
              <a:t>mbrojtje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kujdes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posaçëm</a:t>
            </a:r>
            <a:r>
              <a:rPr lang="en-US" sz="1800" dirty="0"/>
              <a:t>, </a:t>
            </a:r>
            <a:r>
              <a:rPr lang="en-US" sz="1800" dirty="0" err="1"/>
              <a:t>përfshirë</a:t>
            </a:r>
            <a:r>
              <a:rPr lang="en-US" sz="1800" dirty="0"/>
              <a:t> </a:t>
            </a:r>
            <a:r>
              <a:rPr lang="en-US" sz="1800" dirty="0" err="1"/>
              <a:t>mbrojtjen</a:t>
            </a:r>
            <a:r>
              <a:rPr lang="en-US" sz="1800" dirty="0"/>
              <a:t> </a:t>
            </a:r>
            <a:r>
              <a:rPr lang="en-US" sz="1800" dirty="0" err="1"/>
              <a:t>juridike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përshtatshme</a:t>
            </a:r>
            <a:r>
              <a:rPr lang="en-US" sz="1800" dirty="0"/>
              <a:t>, </a:t>
            </a:r>
            <a:r>
              <a:rPr lang="is-IS" sz="1800" dirty="0" smtClean="0"/>
              <a:t>…</a:t>
            </a:r>
            <a:r>
              <a:rPr lang="en-US" sz="1800" dirty="0" smtClean="0"/>
              <a:t>”</a:t>
            </a:r>
            <a:endParaRPr lang="en-US" sz="1800" dirty="0"/>
          </a:p>
          <a:p>
            <a:pPr lvl="1">
              <a:lnSpc>
                <a:spcPct val="80000"/>
              </a:lnSpc>
            </a:pPr>
            <a:r>
              <a:rPr lang="en-US" sz="2000" dirty="0" smtClean="0"/>
              <a:t>KDF: </a:t>
            </a:r>
            <a:r>
              <a:rPr lang="en-US" sz="1800" b="1" dirty="0" err="1" smtClean="0"/>
              <a:t>Neni</a:t>
            </a:r>
            <a:r>
              <a:rPr lang="en-US" sz="1800" b="1" dirty="0" smtClean="0"/>
              <a:t> </a:t>
            </a:r>
            <a:r>
              <a:rPr lang="en-US" sz="1800" b="1" dirty="0"/>
              <a:t>3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1.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gjitha</a:t>
            </a:r>
            <a:r>
              <a:rPr lang="en-US" sz="1800" dirty="0"/>
              <a:t> </a:t>
            </a:r>
            <a:r>
              <a:rPr lang="en-US" sz="1800" dirty="0" err="1"/>
              <a:t>vendimet</a:t>
            </a:r>
            <a:r>
              <a:rPr lang="en-US" sz="1800" dirty="0"/>
              <a:t> </a:t>
            </a:r>
            <a:r>
              <a:rPr lang="en-US" sz="1800" dirty="0" err="1"/>
              <a:t>që</a:t>
            </a:r>
            <a:r>
              <a:rPr lang="en-US" sz="1800" dirty="0"/>
              <a:t> </a:t>
            </a:r>
            <a:r>
              <a:rPr lang="en-US" sz="1800" dirty="0" err="1"/>
              <a:t>kanë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bëjnë</a:t>
            </a:r>
            <a:r>
              <a:rPr lang="en-US" sz="1800" dirty="0"/>
              <a:t> me </a:t>
            </a:r>
            <a:r>
              <a:rPr lang="en-US" sz="1800" dirty="0" err="1"/>
              <a:t>fëmijën</a:t>
            </a:r>
            <a:r>
              <a:rPr lang="en-US" sz="1800" dirty="0"/>
              <a:t>,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marra</a:t>
            </a:r>
            <a:r>
              <a:rPr lang="en-US" sz="1800" dirty="0"/>
              <a:t> </a:t>
            </a:r>
            <a:r>
              <a:rPr lang="en-US" sz="1800" dirty="0" err="1"/>
              <a:t>qoftë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institucione</a:t>
            </a:r>
            <a:r>
              <a:rPr lang="en-US" sz="1800" dirty="0"/>
              <a:t> </a:t>
            </a:r>
            <a:r>
              <a:rPr lang="en-US" sz="1800" dirty="0" err="1"/>
              <a:t>publike</a:t>
            </a:r>
            <a:r>
              <a:rPr lang="en-US" sz="1800" dirty="0"/>
              <a:t> </a:t>
            </a:r>
            <a:r>
              <a:rPr lang="en-US" sz="1800" dirty="0" err="1"/>
              <a:t>ose</a:t>
            </a:r>
            <a:r>
              <a:rPr lang="en-US" sz="1800" dirty="0"/>
              <a:t> private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përkrahjes</a:t>
            </a:r>
            <a:r>
              <a:rPr lang="en-US" sz="1800" dirty="0"/>
              <a:t> </a:t>
            </a:r>
            <a:r>
              <a:rPr lang="en-US" sz="1800" dirty="0" err="1"/>
              <a:t>shoqërore</a:t>
            </a:r>
            <a:r>
              <a:rPr lang="en-US" sz="1800" dirty="0"/>
              <a:t>,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gjykatat</a:t>
            </a:r>
            <a:r>
              <a:rPr lang="en-US" sz="1800" dirty="0"/>
              <a:t>, </a:t>
            </a:r>
            <a:r>
              <a:rPr lang="en-US" sz="1800" dirty="0" err="1"/>
              <a:t>autoritetet</a:t>
            </a:r>
            <a:r>
              <a:rPr lang="en-US" sz="1800" dirty="0"/>
              <a:t> administrative </a:t>
            </a:r>
            <a:r>
              <a:rPr lang="en-US" sz="1800" dirty="0" err="1"/>
              <a:t>apo</a:t>
            </a:r>
            <a:r>
              <a:rPr lang="en-US" sz="1800" dirty="0"/>
              <a:t> </a:t>
            </a:r>
            <a:r>
              <a:rPr lang="en-US" sz="1800" dirty="0" err="1"/>
              <a:t>organet</a:t>
            </a:r>
            <a:r>
              <a:rPr lang="en-US" sz="1800" dirty="0"/>
              <a:t> </a:t>
            </a:r>
            <a:r>
              <a:rPr lang="en-US" sz="1800" dirty="0" err="1"/>
              <a:t>legjislative</a:t>
            </a:r>
            <a:r>
              <a:rPr lang="en-US" sz="1800" dirty="0"/>
              <a:t>, </a:t>
            </a:r>
            <a:r>
              <a:rPr lang="en-US" sz="1800" dirty="0" err="1"/>
              <a:t>interesi</a:t>
            </a:r>
            <a:r>
              <a:rPr lang="en-US" sz="1800" dirty="0"/>
              <a:t> </a:t>
            </a:r>
            <a:r>
              <a:rPr lang="en-US" sz="1800" dirty="0" err="1"/>
              <a:t>më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lartë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fëmijës</a:t>
            </a:r>
            <a:r>
              <a:rPr lang="en-US" sz="1800" dirty="0"/>
              <a:t> </a:t>
            </a:r>
            <a:r>
              <a:rPr lang="en-US" sz="1800" dirty="0" err="1"/>
              <a:t>duhet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jetë</a:t>
            </a:r>
            <a:r>
              <a:rPr lang="en-US" sz="1800" dirty="0"/>
              <a:t> </a:t>
            </a:r>
            <a:r>
              <a:rPr lang="en-US" sz="1800" dirty="0" err="1"/>
              <a:t>konsiderata</a:t>
            </a:r>
            <a:r>
              <a:rPr lang="en-US" sz="1800" dirty="0"/>
              <a:t> </a:t>
            </a:r>
            <a:r>
              <a:rPr lang="en-US" sz="1800" dirty="0" err="1"/>
              <a:t>mbizotëruese</a:t>
            </a:r>
            <a:r>
              <a:rPr lang="en-US" sz="1800" dirty="0"/>
              <a:t>.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2. </a:t>
            </a:r>
            <a:r>
              <a:rPr lang="en-US" sz="1800" dirty="0" err="1"/>
              <a:t>Shtetet</a:t>
            </a:r>
            <a:r>
              <a:rPr lang="en-US" sz="1800" dirty="0"/>
              <a:t> </a:t>
            </a:r>
            <a:r>
              <a:rPr lang="en-US" sz="1800" dirty="0" err="1"/>
              <a:t>Palë</a:t>
            </a:r>
            <a:r>
              <a:rPr lang="en-US" sz="1800" dirty="0"/>
              <a:t> </a:t>
            </a:r>
            <a:r>
              <a:rPr lang="en-US" sz="1800" dirty="0" err="1"/>
              <a:t>angazhohen</a:t>
            </a:r>
            <a:r>
              <a:rPr lang="en-US" sz="1800" dirty="0"/>
              <a:t> </a:t>
            </a:r>
            <a:r>
              <a:rPr lang="en-US" sz="1800" dirty="0" err="1"/>
              <a:t>që</a:t>
            </a:r>
            <a:r>
              <a:rPr lang="en-US" sz="1800" dirty="0"/>
              <a:t> </a:t>
            </a:r>
            <a:r>
              <a:rPr lang="en-US" sz="1800" dirty="0" err="1"/>
              <a:t>t’i</a:t>
            </a:r>
            <a:r>
              <a:rPr lang="en-US" sz="1800" dirty="0"/>
              <a:t> </a:t>
            </a:r>
            <a:r>
              <a:rPr lang="en-US" sz="1800" dirty="0" err="1"/>
              <a:t>sigurojnë</a:t>
            </a:r>
            <a:r>
              <a:rPr lang="en-US" sz="1800" dirty="0"/>
              <a:t> </a:t>
            </a:r>
            <a:r>
              <a:rPr lang="en-US" sz="1800" dirty="0" err="1"/>
              <a:t>fëmijës</a:t>
            </a:r>
            <a:r>
              <a:rPr lang="en-US" sz="1800" dirty="0"/>
              <a:t> </a:t>
            </a:r>
            <a:r>
              <a:rPr lang="en-US" sz="1800" dirty="0" err="1"/>
              <a:t>mbrojtjen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kujdesin</a:t>
            </a:r>
            <a:r>
              <a:rPr lang="en-US" sz="1800" dirty="0"/>
              <a:t> e </a:t>
            </a:r>
            <a:r>
              <a:rPr lang="en-US" sz="1800" dirty="0" err="1"/>
              <a:t>nevojshëm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mirëqenien</a:t>
            </a:r>
            <a:r>
              <a:rPr lang="en-US" sz="1800" dirty="0"/>
              <a:t> e </a:t>
            </a:r>
            <a:r>
              <a:rPr lang="en-US" sz="1800" dirty="0" err="1"/>
              <a:t>tij</a:t>
            </a:r>
            <a:r>
              <a:rPr lang="en-US" sz="1800" dirty="0"/>
              <a:t>, duke </a:t>
            </a:r>
            <a:r>
              <a:rPr lang="en-US" sz="1800" dirty="0" err="1"/>
              <a:t>pasur</a:t>
            </a:r>
            <a:r>
              <a:rPr lang="en-US" sz="1800" dirty="0"/>
              <a:t> </a:t>
            </a:r>
            <a:r>
              <a:rPr lang="en-US" sz="1800" dirty="0" err="1"/>
              <a:t>parasysh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drejtat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detyrat</a:t>
            </a:r>
            <a:r>
              <a:rPr lang="en-US" sz="1800" dirty="0"/>
              <a:t> e </a:t>
            </a:r>
            <a:r>
              <a:rPr lang="en-US" sz="1800" dirty="0" err="1"/>
              <a:t>prindërve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tij</a:t>
            </a:r>
            <a:r>
              <a:rPr lang="en-US" sz="1800" dirty="0"/>
              <a:t>,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kujdestarëve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tij</a:t>
            </a:r>
            <a:r>
              <a:rPr lang="en-US" sz="1800" dirty="0"/>
              <a:t> </a:t>
            </a:r>
            <a:r>
              <a:rPr lang="en-US" sz="1800" dirty="0" err="1"/>
              <a:t>ligjorë</a:t>
            </a:r>
            <a:r>
              <a:rPr lang="en-US" sz="1800" dirty="0"/>
              <a:t> </a:t>
            </a:r>
            <a:r>
              <a:rPr lang="en-US" sz="1800" dirty="0" err="1"/>
              <a:t>ose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personave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tjerë</a:t>
            </a:r>
            <a:r>
              <a:rPr lang="en-US" sz="1800" dirty="0"/>
              <a:t> </a:t>
            </a:r>
            <a:r>
              <a:rPr lang="en-US" sz="1800" dirty="0" err="1"/>
              <a:t>ligjërisht</a:t>
            </a:r>
            <a:r>
              <a:rPr lang="en-US" sz="1800" dirty="0"/>
              <a:t> </a:t>
            </a:r>
            <a:r>
              <a:rPr lang="en-US" sz="1800" dirty="0" err="1"/>
              <a:t>përgjegjës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,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këtë</a:t>
            </a:r>
            <a:r>
              <a:rPr lang="en-US" sz="1800" dirty="0"/>
              <a:t> </a:t>
            </a:r>
            <a:r>
              <a:rPr lang="en-US" sz="1800" dirty="0" err="1"/>
              <a:t>qëllim</a:t>
            </a:r>
            <a:r>
              <a:rPr lang="en-US" sz="1800" dirty="0"/>
              <a:t>, </a:t>
            </a:r>
            <a:r>
              <a:rPr lang="en-US" sz="1800" dirty="0" err="1"/>
              <a:t>ata</a:t>
            </a:r>
            <a:r>
              <a:rPr lang="en-US" sz="1800" dirty="0"/>
              <a:t> </a:t>
            </a:r>
            <a:r>
              <a:rPr lang="en-US" sz="1800" dirty="0" err="1"/>
              <a:t>marrin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gjitha</a:t>
            </a:r>
            <a:r>
              <a:rPr lang="en-US" sz="1800" dirty="0"/>
              <a:t> </a:t>
            </a:r>
            <a:r>
              <a:rPr lang="en-US" sz="1800" dirty="0" err="1"/>
              <a:t>masat</a:t>
            </a:r>
            <a:r>
              <a:rPr lang="en-US" sz="1800" dirty="0"/>
              <a:t> </a:t>
            </a:r>
            <a:r>
              <a:rPr lang="en-US" sz="1800" dirty="0" err="1"/>
              <a:t>legjislative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administrative </a:t>
            </a:r>
            <a:r>
              <a:rPr lang="en-US" sz="1800" dirty="0" err="1"/>
              <a:t>përkatëse</a:t>
            </a:r>
            <a:r>
              <a:rPr lang="en-US" sz="1800" dirty="0"/>
              <a:t>.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3.Shtetet </a:t>
            </a:r>
            <a:r>
              <a:rPr lang="en-US" sz="1800" dirty="0" err="1"/>
              <a:t>Palë</a:t>
            </a:r>
            <a:r>
              <a:rPr lang="en-US" sz="1800" dirty="0"/>
              <a:t> </a:t>
            </a:r>
            <a:r>
              <a:rPr lang="en-US" sz="1800" dirty="0" err="1"/>
              <a:t>marrin</a:t>
            </a:r>
            <a:r>
              <a:rPr lang="en-US" sz="1800" dirty="0"/>
              <a:t> </a:t>
            </a:r>
            <a:r>
              <a:rPr lang="en-US" sz="1800" dirty="0" err="1"/>
              <a:t>masa</a:t>
            </a:r>
            <a:r>
              <a:rPr lang="en-US" sz="1800" dirty="0"/>
              <a:t> </a:t>
            </a:r>
            <a:r>
              <a:rPr lang="en-US" sz="1800" dirty="0" err="1"/>
              <a:t>që</a:t>
            </a:r>
            <a:r>
              <a:rPr lang="en-US" sz="1800" dirty="0"/>
              <a:t> </a:t>
            </a:r>
            <a:r>
              <a:rPr lang="en-US" sz="1800" dirty="0" err="1"/>
              <a:t>institucionet</a:t>
            </a:r>
            <a:r>
              <a:rPr lang="en-US" sz="1800" dirty="0"/>
              <a:t>, </a:t>
            </a:r>
            <a:r>
              <a:rPr lang="en-US" sz="1800" dirty="0" err="1"/>
              <a:t>shërbimet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qendrat</a:t>
            </a:r>
            <a:r>
              <a:rPr lang="en-US" sz="1800" dirty="0"/>
              <a:t> </a:t>
            </a:r>
            <a:r>
              <a:rPr lang="en-US" sz="1800" dirty="0" err="1"/>
              <a:t>që</a:t>
            </a:r>
            <a:r>
              <a:rPr lang="en-US" sz="1800" dirty="0"/>
              <a:t> </a:t>
            </a:r>
            <a:r>
              <a:rPr lang="en-US" sz="1800" dirty="0" err="1"/>
              <a:t>përgjigjen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kujdesin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mbrojtjen</a:t>
            </a:r>
            <a:r>
              <a:rPr lang="en-US" sz="1800" dirty="0"/>
              <a:t> e </a:t>
            </a:r>
            <a:r>
              <a:rPr lang="en-US" sz="1800" dirty="0" err="1"/>
              <a:t>fëmijëve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veprojnë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përputhje</a:t>
            </a:r>
            <a:r>
              <a:rPr lang="en-US" sz="1800" dirty="0"/>
              <a:t> me </a:t>
            </a:r>
            <a:r>
              <a:rPr lang="en-US" sz="1800" dirty="0" err="1"/>
              <a:t>normat</a:t>
            </a:r>
            <a:r>
              <a:rPr lang="en-US" sz="1800" dirty="0"/>
              <a:t> e </a:t>
            </a:r>
            <a:r>
              <a:rPr lang="en-US" sz="1800" dirty="0" err="1"/>
              <a:t>caktuara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autoritetet</a:t>
            </a:r>
            <a:r>
              <a:rPr lang="en-US" sz="1800" dirty="0"/>
              <a:t> </a:t>
            </a:r>
            <a:r>
              <a:rPr lang="en-US" sz="1800" dirty="0" err="1"/>
              <a:t>kompetente</a:t>
            </a:r>
            <a:r>
              <a:rPr lang="en-US" sz="1800" dirty="0"/>
              <a:t>, </a:t>
            </a:r>
            <a:r>
              <a:rPr lang="en-US" sz="1800" dirty="0" err="1"/>
              <a:t>veçanërisht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fushën</a:t>
            </a:r>
            <a:r>
              <a:rPr lang="en-US" sz="1800" dirty="0"/>
              <a:t> e </a:t>
            </a:r>
            <a:r>
              <a:rPr lang="en-US" sz="1800" dirty="0" err="1"/>
              <a:t>sigurisë</a:t>
            </a:r>
            <a:r>
              <a:rPr lang="en-US" sz="1800" dirty="0"/>
              <a:t>,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shëndetit</a:t>
            </a:r>
            <a:r>
              <a:rPr lang="en-US" sz="1800" dirty="0"/>
              <a:t>,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numrit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aftësive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personelit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tyre</a:t>
            </a:r>
            <a:r>
              <a:rPr lang="en-US" sz="1800" dirty="0"/>
              <a:t> </a:t>
            </a:r>
            <a:r>
              <a:rPr lang="en-US" sz="1800" dirty="0" err="1"/>
              <a:t>si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kontrollit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duhur</a:t>
            </a:r>
            <a:r>
              <a:rPr lang="en-US" sz="1800" dirty="0"/>
              <a:t>.</a:t>
            </a:r>
            <a:endParaRPr lang="sq-AL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0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5" y="428263"/>
            <a:ext cx="7535799" cy="17424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ILF </a:t>
            </a:r>
            <a:r>
              <a:rPr lang="bg-BG" dirty="0" err="1" smtClean="0"/>
              <a:t>është</a:t>
            </a:r>
            <a:r>
              <a:rPr lang="bg-BG" dirty="0" smtClean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drejtë</a:t>
            </a:r>
            <a:r>
              <a:rPr lang="bg-BG" dirty="0"/>
              <a:t>,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parim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rregull</a:t>
            </a:r>
            <a:r>
              <a:rPr lang="bg-BG" dirty="0"/>
              <a:t> </a:t>
            </a:r>
            <a:r>
              <a:rPr lang="bg-BG" dirty="0" err="1"/>
              <a:t>procedural</a:t>
            </a:r>
            <a:r>
              <a:rPr lang="bg-BG" dirty="0"/>
              <a:t>. </a:t>
            </a:r>
            <a:r>
              <a:rPr lang="bg-BG" dirty="0" err="1" smtClean="0"/>
              <a:t>Komenti</a:t>
            </a:r>
            <a:r>
              <a:rPr lang="bg-BG" dirty="0" smtClean="0"/>
              <a:t> </a:t>
            </a:r>
            <a:r>
              <a:rPr lang="bg-BG" dirty="0" err="1"/>
              <a:t>Përgjithshëm</a:t>
            </a:r>
            <a:r>
              <a:rPr lang="bg-BG" dirty="0"/>
              <a:t> </a:t>
            </a:r>
            <a:r>
              <a:rPr lang="en-US" dirty="0" smtClean="0"/>
              <a:t>KDF </a:t>
            </a:r>
            <a:r>
              <a:rPr lang="bg-BG" dirty="0" smtClean="0"/>
              <a:t>nr.14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544923" cy="389363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ILF </a:t>
            </a:r>
            <a:r>
              <a:rPr lang="bg-BG" dirty="0" err="1" smtClean="0"/>
              <a:t>si</a:t>
            </a:r>
            <a:r>
              <a:rPr lang="bg-BG" b="1" dirty="0" smtClean="0"/>
              <a:t> </a:t>
            </a:r>
            <a:r>
              <a:rPr lang="bg-BG" b="1" dirty="0" err="1"/>
              <a:t>një</a:t>
            </a:r>
            <a:r>
              <a:rPr lang="bg-BG" b="1" dirty="0"/>
              <a:t> </a:t>
            </a:r>
            <a:r>
              <a:rPr lang="bg-BG" b="1" dirty="0" err="1"/>
              <a:t>e</a:t>
            </a:r>
            <a:r>
              <a:rPr lang="bg-BG" b="1" dirty="0"/>
              <a:t> </a:t>
            </a:r>
            <a:r>
              <a:rPr lang="bg-BG" b="1" dirty="0" err="1"/>
              <a:t>drejtë</a:t>
            </a:r>
            <a:r>
              <a:rPr lang="bg-BG" b="1" dirty="0"/>
              <a:t> </a:t>
            </a:r>
            <a:r>
              <a:rPr lang="bg-BG" b="1" dirty="0" err="1"/>
              <a:t>themelore</a:t>
            </a:r>
            <a:r>
              <a:rPr lang="bg-BG" b="1" dirty="0"/>
              <a:t> </a:t>
            </a:r>
            <a:r>
              <a:rPr lang="bg-BG" dirty="0" err="1"/>
              <a:t>ka</a:t>
            </a:r>
            <a:r>
              <a:rPr lang="bg-BG" dirty="0"/>
              <a:t> </a:t>
            </a:r>
            <a:r>
              <a:rPr lang="bg-BG" dirty="0" err="1" smtClean="0"/>
              <a:t>t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 smtClean="0"/>
              <a:t>b</a:t>
            </a:r>
            <a:r>
              <a:rPr lang="en-US" dirty="0" err="1" smtClean="0"/>
              <a:t>ë</a:t>
            </a:r>
            <a:r>
              <a:rPr lang="bg-BG" dirty="0" err="1" smtClean="0"/>
              <a:t>j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me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drejtën</a:t>
            </a:r>
            <a:r>
              <a:rPr lang="bg-BG" dirty="0"/>
              <a:t> </a:t>
            </a:r>
            <a:r>
              <a:rPr lang="bg-BG" dirty="0" err="1" smtClean="0"/>
              <a:t>q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çdo</a:t>
            </a:r>
            <a:r>
              <a:rPr lang="bg-BG" dirty="0"/>
              <a:t> </a:t>
            </a:r>
            <a:r>
              <a:rPr lang="bg-BG" dirty="0" err="1"/>
              <a:t>fëmijë</a:t>
            </a:r>
            <a:r>
              <a:rPr lang="bg-BG" dirty="0"/>
              <a:t> </a:t>
            </a:r>
            <a:r>
              <a:rPr lang="bg-BG" dirty="0" err="1"/>
              <a:t>ka</a:t>
            </a:r>
            <a:r>
              <a:rPr lang="bg-BG" dirty="0"/>
              <a:t> </a:t>
            </a:r>
            <a:r>
              <a:rPr lang="bg-BG" dirty="0" err="1"/>
              <a:t>që</a:t>
            </a:r>
            <a:r>
              <a:rPr lang="bg-BG" dirty="0"/>
              <a:t> </a:t>
            </a:r>
            <a:r>
              <a:rPr lang="bg-BG" dirty="0" err="1"/>
              <a:t>t’i</a:t>
            </a:r>
            <a:r>
              <a:rPr lang="bg-BG" dirty="0"/>
              <a:t> </a:t>
            </a:r>
            <a:r>
              <a:rPr lang="bg-BG" dirty="0" err="1"/>
              <a:t>vlerësohet</a:t>
            </a:r>
            <a:r>
              <a:rPr lang="bg-BG" dirty="0"/>
              <a:t> </a:t>
            </a:r>
            <a:r>
              <a:rPr lang="bg-BG" dirty="0" err="1"/>
              <a:t>ky</a:t>
            </a:r>
            <a:r>
              <a:rPr lang="bg-BG" dirty="0"/>
              <a:t> </a:t>
            </a:r>
            <a:r>
              <a:rPr lang="bg-BG" dirty="0" err="1"/>
              <a:t>interes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 smtClean="0"/>
              <a:t>q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interesi</a:t>
            </a:r>
            <a:r>
              <a:rPr lang="bg-BG" dirty="0"/>
              <a:t> i </a:t>
            </a:r>
            <a:r>
              <a:rPr lang="bg-BG" dirty="0" err="1" smtClean="0"/>
              <a:t>f</a:t>
            </a:r>
            <a:r>
              <a:rPr lang="en-US" dirty="0" err="1" smtClean="0"/>
              <a:t>ë</a:t>
            </a:r>
            <a:r>
              <a:rPr lang="bg-BG" dirty="0" err="1" smtClean="0"/>
              <a:t>mij</a:t>
            </a:r>
            <a:r>
              <a:rPr lang="en-US" dirty="0" err="1" smtClean="0"/>
              <a:t>ë</a:t>
            </a:r>
            <a:r>
              <a:rPr lang="bg-BG" dirty="0" err="1" smtClean="0"/>
              <a:t>s</a:t>
            </a:r>
            <a:r>
              <a:rPr lang="bg-BG" dirty="0" smtClean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merret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konsideratë</a:t>
            </a:r>
            <a:r>
              <a:rPr lang="bg-BG" dirty="0"/>
              <a:t> </a:t>
            </a:r>
            <a:r>
              <a:rPr lang="bg-BG" dirty="0" err="1"/>
              <a:t>si</a:t>
            </a:r>
            <a:r>
              <a:rPr lang="bg-BG" dirty="0"/>
              <a:t> </a:t>
            </a:r>
            <a:r>
              <a:rPr lang="bg-BG" dirty="0" err="1"/>
              <a:t>interesi</a:t>
            </a:r>
            <a:r>
              <a:rPr lang="bg-BG" dirty="0"/>
              <a:t> </a:t>
            </a:r>
            <a:r>
              <a:rPr lang="bg-BG" dirty="0" err="1"/>
              <a:t>parësor</a:t>
            </a:r>
            <a:r>
              <a:rPr lang="bg-BG" dirty="0"/>
              <a:t> </a:t>
            </a:r>
            <a:r>
              <a:rPr lang="bg-BG" dirty="0" err="1" smtClean="0"/>
              <a:t>pavar</a:t>
            </a:r>
            <a:r>
              <a:rPr lang="en-US" dirty="0" err="1" smtClean="0"/>
              <a:t>ë</a:t>
            </a:r>
            <a:r>
              <a:rPr lang="bg-BG" dirty="0" err="1" smtClean="0"/>
              <a:t>sisht</a:t>
            </a:r>
            <a:r>
              <a:rPr lang="bg-BG" dirty="0" smtClean="0"/>
              <a:t> </a:t>
            </a:r>
            <a:r>
              <a:rPr lang="bg-BG" dirty="0" err="1"/>
              <a:t>nëse</a:t>
            </a:r>
            <a:r>
              <a:rPr lang="bg-BG" dirty="0"/>
              <a:t> </a:t>
            </a:r>
            <a:r>
              <a:rPr lang="bg-BG" dirty="0" err="1"/>
              <a:t>ka</a:t>
            </a:r>
            <a:r>
              <a:rPr lang="bg-BG" dirty="0"/>
              <a:t> </a:t>
            </a:r>
            <a:r>
              <a:rPr lang="bg-BG" dirty="0" err="1"/>
              <a:t>konflikt</a:t>
            </a:r>
            <a:r>
              <a:rPr lang="bg-BG" dirty="0"/>
              <a:t> </a:t>
            </a:r>
            <a:r>
              <a:rPr lang="bg-BG" dirty="0" err="1"/>
              <a:t>midis</a:t>
            </a:r>
            <a:r>
              <a:rPr lang="bg-BG" dirty="0"/>
              <a:t> </a:t>
            </a:r>
            <a:r>
              <a:rPr lang="bg-BG" dirty="0" err="1"/>
              <a:t>interesave</a:t>
            </a:r>
            <a:r>
              <a:rPr lang="bg-BG" dirty="0"/>
              <a:t> </a:t>
            </a:r>
            <a:r>
              <a:rPr lang="bg-BG" dirty="0" err="1" smtClean="0"/>
              <a:t>t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subjekteve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ndryshme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proces</a:t>
            </a:r>
            <a:r>
              <a:rPr lang="bg-BG" dirty="0"/>
              <a:t> </a:t>
            </a:r>
            <a:r>
              <a:rPr lang="bg-BG" dirty="0" err="1"/>
              <a:t>ose</a:t>
            </a:r>
            <a:r>
              <a:rPr lang="bg-BG" dirty="0"/>
              <a:t> </a:t>
            </a:r>
            <a:r>
              <a:rPr lang="bg-BG" dirty="0" err="1"/>
              <a:t>jo</a:t>
            </a:r>
            <a:r>
              <a:rPr lang="bg-BG" dirty="0"/>
              <a:t>. </a:t>
            </a:r>
            <a:r>
              <a:rPr lang="bg-BG" dirty="0" err="1"/>
              <a:t>Gjithashtu</a:t>
            </a:r>
            <a:r>
              <a:rPr lang="bg-BG" dirty="0"/>
              <a:t>, </a:t>
            </a:r>
            <a:r>
              <a:rPr lang="bg-BG" dirty="0" err="1"/>
              <a:t>me</a:t>
            </a:r>
            <a:r>
              <a:rPr lang="bg-BG" dirty="0"/>
              <a:t> </a:t>
            </a:r>
            <a:r>
              <a:rPr lang="bg-BG" dirty="0" err="1"/>
              <a:t>këtë</a:t>
            </a:r>
            <a:r>
              <a:rPr lang="bg-BG" dirty="0"/>
              <a:t> </a:t>
            </a:r>
            <a:r>
              <a:rPr lang="bg-BG" dirty="0" err="1"/>
              <a:t>kuptohet</a:t>
            </a:r>
            <a:r>
              <a:rPr lang="bg-BG" dirty="0"/>
              <a:t> </a:t>
            </a:r>
            <a:r>
              <a:rPr lang="bg-BG" dirty="0" err="1"/>
              <a:t>se</a:t>
            </a:r>
            <a:r>
              <a:rPr lang="bg-BG" dirty="0"/>
              <a:t> </a:t>
            </a:r>
            <a:r>
              <a:rPr lang="bg-BG" dirty="0" err="1"/>
              <a:t>zbatimi</a:t>
            </a:r>
            <a:r>
              <a:rPr lang="bg-BG" dirty="0"/>
              <a:t> i </a:t>
            </a:r>
            <a:r>
              <a:rPr lang="bg-BG" dirty="0" err="1"/>
              <a:t>kësaj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drejte</a:t>
            </a:r>
            <a:r>
              <a:rPr lang="bg-BG" dirty="0"/>
              <a:t> </a:t>
            </a:r>
            <a:r>
              <a:rPr lang="bg-BG" dirty="0" err="1"/>
              <a:t>duhet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garantohet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çdo</a:t>
            </a:r>
            <a:r>
              <a:rPr lang="bg-BG" dirty="0"/>
              <a:t> </a:t>
            </a:r>
            <a:r>
              <a:rPr lang="bg-BG" dirty="0" err="1"/>
              <a:t>vendimmarrje</a:t>
            </a:r>
            <a:r>
              <a:rPr lang="bg-BG" dirty="0"/>
              <a:t> </a:t>
            </a:r>
            <a:r>
              <a:rPr lang="bg-BG" dirty="0" err="1"/>
              <a:t>që</a:t>
            </a:r>
            <a:r>
              <a:rPr lang="bg-BG" dirty="0"/>
              <a:t> </a:t>
            </a:r>
            <a:r>
              <a:rPr lang="bg-BG" dirty="0" err="1"/>
              <a:t>përfshin</a:t>
            </a:r>
            <a:r>
              <a:rPr lang="bg-BG" dirty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fëmijë</a:t>
            </a:r>
            <a:r>
              <a:rPr lang="bg-BG" dirty="0"/>
              <a:t> </a:t>
            </a:r>
            <a:r>
              <a:rPr lang="bg-BG" dirty="0" err="1" smtClean="0"/>
              <a:t>qoft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ky</a:t>
            </a:r>
            <a:r>
              <a:rPr lang="bg-BG" dirty="0"/>
              <a:t> </a:t>
            </a:r>
            <a:r>
              <a:rPr lang="bg-BG" dirty="0" err="1"/>
              <a:t>si</a:t>
            </a:r>
            <a:r>
              <a:rPr lang="bg-BG" dirty="0"/>
              <a:t> </a:t>
            </a:r>
            <a:r>
              <a:rPr lang="bg-BG" dirty="0" err="1"/>
              <a:t>individ</a:t>
            </a:r>
            <a:r>
              <a:rPr lang="bg-BG" dirty="0"/>
              <a:t> </a:t>
            </a:r>
            <a:r>
              <a:rPr lang="bg-BG" dirty="0" err="1"/>
              <a:t>ose</a:t>
            </a:r>
            <a:r>
              <a:rPr lang="bg-BG" dirty="0"/>
              <a:t> </a:t>
            </a:r>
            <a:r>
              <a:rPr lang="bg-BG" dirty="0" err="1" smtClean="0"/>
              <a:t>f</a:t>
            </a:r>
            <a:r>
              <a:rPr lang="en-US" dirty="0" err="1" smtClean="0"/>
              <a:t>ë</a:t>
            </a:r>
            <a:r>
              <a:rPr lang="bg-BG" dirty="0" err="1" smtClean="0"/>
              <a:t>mij</a:t>
            </a:r>
            <a:r>
              <a:rPr lang="en-US" dirty="0" err="1" smtClean="0"/>
              <a:t>ë</a:t>
            </a:r>
            <a:r>
              <a:rPr lang="bg-BG" dirty="0" err="1" smtClean="0"/>
              <a:t>t</a:t>
            </a:r>
            <a:r>
              <a:rPr lang="bg-BG" dirty="0" smtClean="0"/>
              <a:t> </a:t>
            </a:r>
            <a:r>
              <a:rPr lang="bg-BG" dirty="0" err="1"/>
              <a:t>si</a:t>
            </a:r>
            <a:r>
              <a:rPr lang="bg-BG" dirty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grup</a:t>
            </a:r>
            <a:r>
              <a:rPr lang="bg-BG" dirty="0"/>
              <a:t>. </a:t>
            </a:r>
            <a:endParaRPr lang="en-US" dirty="0" smtClean="0"/>
          </a:p>
          <a:p>
            <a:r>
              <a:rPr lang="bg-BG" b="1" dirty="0" err="1" smtClean="0"/>
              <a:t>Si</a:t>
            </a:r>
            <a:r>
              <a:rPr lang="bg-BG" b="1" dirty="0" smtClean="0"/>
              <a:t> </a:t>
            </a:r>
            <a:r>
              <a:rPr lang="bg-BG" b="1" dirty="0" err="1"/>
              <a:t>një</a:t>
            </a:r>
            <a:r>
              <a:rPr lang="bg-BG" b="1" dirty="0"/>
              <a:t> </a:t>
            </a:r>
            <a:r>
              <a:rPr lang="bg-BG" b="1" dirty="0" err="1"/>
              <a:t>parim</a:t>
            </a:r>
            <a:r>
              <a:rPr lang="bg-BG" b="1" dirty="0"/>
              <a:t> </a:t>
            </a:r>
            <a:r>
              <a:rPr lang="bg-BG" b="1" dirty="0" err="1"/>
              <a:t>thelbësor</a:t>
            </a:r>
            <a:r>
              <a:rPr lang="bg-BG" b="1" dirty="0"/>
              <a:t> </a:t>
            </a:r>
            <a:r>
              <a:rPr lang="bg-BG" b="1" dirty="0" err="1"/>
              <a:t>ligjor</a:t>
            </a:r>
            <a:r>
              <a:rPr lang="bg-BG" b="1" dirty="0"/>
              <a:t> i </a:t>
            </a:r>
            <a:r>
              <a:rPr lang="bg-BG" b="1" dirty="0" err="1"/>
              <a:t>interpretueshëm</a:t>
            </a:r>
            <a:r>
              <a:rPr lang="bg-BG" dirty="0"/>
              <a:t>, </a:t>
            </a:r>
            <a:r>
              <a:rPr lang="bg-BG" dirty="0" err="1"/>
              <a:t>parimi</a:t>
            </a:r>
            <a:r>
              <a:rPr lang="bg-BG" dirty="0"/>
              <a:t> i </a:t>
            </a:r>
            <a:r>
              <a:rPr lang="en-US" dirty="0" smtClean="0"/>
              <a:t>ILF</a:t>
            </a:r>
            <a:r>
              <a:rPr lang="bg-BG" dirty="0" smtClean="0"/>
              <a:t>, </a:t>
            </a:r>
            <a:r>
              <a:rPr lang="bg-BG" dirty="0" err="1"/>
              <a:t>nëse</a:t>
            </a:r>
            <a:r>
              <a:rPr lang="bg-BG" dirty="0"/>
              <a:t> </a:t>
            </a:r>
            <a:r>
              <a:rPr lang="bg-BG" dirty="0" err="1"/>
              <a:t>çon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më</a:t>
            </a:r>
            <a:r>
              <a:rPr lang="bg-BG" dirty="0"/>
              <a:t> </a:t>
            </a:r>
            <a:r>
              <a:rPr lang="bg-BG" dirty="0" err="1"/>
              <a:t>shumë</a:t>
            </a:r>
            <a:r>
              <a:rPr lang="bg-BG" dirty="0"/>
              <a:t> </a:t>
            </a:r>
            <a:r>
              <a:rPr lang="bg-BG" dirty="0" err="1"/>
              <a:t>se</a:t>
            </a:r>
            <a:r>
              <a:rPr lang="bg-BG" dirty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kuptim</a:t>
            </a:r>
            <a:r>
              <a:rPr lang="bg-BG" dirty="0"/>
              <a:t>, </a:t>
            </a:r>
            <a:r>
              <a:rPr lang="bg-BG" dirty="0" err="1"/>
              <a:t>atëherë</a:t>
            </a:r>
            <a:r>
              <a:rPr lang="bg-BG" dirty="0"/>
              <a:t> </a:t>
            </a:r>
            <a:r>
              <a:rPr lang="bg-BG" dirty="0" err="1"/>
              <a:t>nga</a:t>
            </a:r>
            <a:r>
              <a:rPr lang="bg-BG" dirty="0"/>
              <a:t> </a:t>
            </a:r>
            <a:r>
              <a:rPr lang="bg-BG" dirty="0" err="1" smtClean="0"/>
              <a:t>gjith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interpretimet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mundshme</a:t>
            </a:r>
            <a:r>
              <a:rPr lang="bg-BG" dirty="0"/>
              <a:t> </a:t>
            </a:r>
            <a:r>
              <a:rPr lang="bg-BG" dirty="0" err="1"/>
              <a:t>do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zgjidhet</a:t>
            </a:r>
            <a:r>
              <a:rPr lang="bg-BG" dirty="0"/>
              <a:t> </a:t>
            </a:r>
            <a:r>
              <a:rPr lang="bg-BG" dirty="0" err="1"/>
              <a:t>ai</a:t>
            </a:r>
            <a:r>
              <a:rPr lang="bg-BG" dirty="0"/>
              <a:t> </a:t>
            </a:r>
            <a:r>
              <a:rPr lang="bg-BG" dirty="0" err="1"/>
              <a:t>interpretim</a:t>
            </a:r>
            <a:r>
              <a:rPr lang="bg-BG" dirty="0"/>
              <a:t> </a:t>
            </a:r>
            <a:r>
              <a:rPr lang="bg-BG" dirty="0" err="1"/>
              <a:t>që</a:t>
            </a:r>
            <a:r>
              <a:rPr lang="bg-BG" dirty="0"/>
              <a:t> i </a:t>
            </a:r>
            <a:r>
              <a:rPr lang="bg-BG" dirty="0" err="1"/>
              <a:t>përgjigjet</a:t>
            </a:r>
            <a:r>
              <a:rPr lang="bg-BG" dirty="0"/>
              <a:t> </a:t>
            </a:r>
            <a:r>
              <a:rPr lang="bg-BG" dirty="0" err="1"/>
              <a:t>më</a:t>
            </a:r>
            <a:r>
              <a:rPr lang="bg-BG" dirty="0"/>
              <a:t> </a:t>
            </a:r>
            <a:r>
              <a:rPr lang="bg-BG" dirty="0" err="1"/>
              <a:t>mirë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efektivisht</a:t>
            </a:r>
            <a:r>
              <a:rPr lang="bg-BG" dirty="0"/>
              <a:t> </a:t>
            </a:r>
            <a:r>
              <a:rPr lang="bg-BG" dirty="0" err="1"/>
              <a:t>interesit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fëmijës</a:t>
            </a:r>
            <a:r>
              <a:rPr lang="bg-BG" dirty="0"/>
              <a:t> </a:t>
            </a:r>
            <a:r>
              <a:rPr lang="bg-BG" dirty="0" err="1"/>
              <a:t>konkret</a:t>
            </a:r>
            <a:r>
              <a:rPr lang="bg-BG" dirty="0" smtClean="0"/>
              <a:t>.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28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5" y="428263"/>
            <a:ext cx="7535799" cy="17424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ILF </a:t>
            </a:r>
            <a:r>
              <a:rPr lang="bg-BG" dirty="0" err="1" smtClean="0"/>
              <a:t>është</a:t>
            </a:r>
            <a:r>
              <a:rPr lang="bg-BG" dirty="0" smtClean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drejtë</a:t>
            </a:r>
            <a:r>
              <a:rPr lang="bg-BG" dirty="0"/>
              <a:t>,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parim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rregull</a:t>
            </a:r>
            <a:r>
              <a:rPr lang="bg-BG" dirty="0"/>
              <a:t> </a:t>
            </a:r>
            <a:r>
              <a:rPr lang="bg-BG" dirty="0" err="1"/>
              <a:t>procedural</a:t>
            </a:r>
            <a:r>
              <a:rPr lang="bg-BG" dirty="0"/>
              <a:t>. </a:t>
            </a:r>
            <a:r>
              <a:rPr lang="bg-BG" dirty="0" err="1" smtClean="0"/>
              <a:t>Komenti</a:t>
            </a:r>
            <a:r>
              <a:rPr lang="bg-BG" dirty="0" smtClean="0"/>
              <a:t> </a:t>
            </a:r>
            <a:r>
              <a:rPr lang="bg-BG" dirty="0" err="1"/>
              <a:t>Përgjithshëm</a:t>
            </a:r>
            <a:r>
              <a:rPr lang="bg-BG" dirty="0"/>
              <a:t> </a:t>
            </a:r>
            <a:r>
              <a:rPr lang="en-US" dirty="0" smtClean="0"/>
              <a:t>KDF </a:t>
            </a:r>
            <a:r>
              <a:rPr lang="bg-BG" dirty="0" smtClean="0"/>
              <a:t>nr.14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g-BG" dirty="0" smtClean="0"/>
              <a:t> </a:t>
            </a:r>
            <a:r>
              <a:rPr lang="bg-BG" b="1" dirty="0" err="1"/>
              <a:t>Si</a:t>
            </a:r>
            <a:r>
              <a:rPr lang="bg-BG" b="1" dirty="0"/>
              <a:t> </a:t>
            </a:r>
            <a:r>
              <a:rPr lang="bg-BG" b="1" dirty="0" err="1"/>
              <a:t>një</a:t>
            </a:r>
            <a:r>
              <a:rPr lang="bg-BG" b="1" dirty="0"/>
              <a:t> </a:t>
            </a:r>
            <a:r>
              <a:rPr lang="bg-BG" b="1" dirty="0" err="1"/>
              <a:t>rregull</a:t>
            </a:r>
            <a:r>
              <a:rPr lang="bg-BG" b="1" dirty="0"/>
              <a:t> </a:t>
            </a:r>
            <a:r>
              <a:rPr lang="bg-BG" b="1" dirty="0" err="1"/>
              <a:t>procedural</a:t>
            </a:r>
            <a:r>
              <a:rPr lang="bg-BG" b="1" dirty="0"/>
              <a:t> </a:t>
            </a:r>
            <a:r>
              <a:rPr lang="bg-BG" dirty="0" err="1"/>
              <a:t>parimi</a:t>
            </a:r>
            <a:r>
              <a:rPr lang="bg-BG" dirty="0"/>
              <a:t> i </a:t>
            </a:r>
            <a:r>
              <a:rPr lang="en-US" dirty="0" smtClean="0"/>
              <a:t>ILF</a:t>
            </a:r>
            <a:r>
              <a:rPr lang="bg-BG" b="1" dirty="0" smtClean="0"/>
              <a:t> </a:t>
            </a:r>
            <a:r>
              <a:rPr lang="bg-BG" dirty="0" err="1"/>
              <a:t>nënkupton</a:t>
            </a:r>
            <a:r>
              <a:rPr lang="bg-BG" dirty="0"/>
              <a:t> </a:t>
            </a:r>
            <a:r>
              <a:rPr lang="bg-BG" dirty="0" err="1"/>
              <a:t>se</a:t>
            </a:r>
            <a:r>
              <a:rPr lang="bg-BG" dirty="0"/>
              <a:t> </a:t>
            </a:r>
            <a:r>
              <a:rPr lang="bg-BG" dirty="0" err="1"/>
              <a:t>çdo</a:t>
            </a:r>
            <a:r>
              <a:rPr lang="bg-BG" dirty="0"/>
              <a:t> </a:t>
            </a:r>
            <a:r>
              <a:rPr lang="bg-BG" dirty="0" err="1"/>
              <a:t>vendim</a:t>
            </a:r>
            <a:r>
              <a:rPr lang="bg-BG" dirty="0"/>
              <a:t> </a:t>
            </a:r>
            <a:r>
              <a:rPr lang="bg-BG" dirty="0" err="1"/>
              <a:t>që</a:t>
            </a:r>
            <a:r>
              <a:rPr lang="bg-BG" dirty="0"/>
              <a:t> </a:t>
            </a:r>
            <a:r>
              <a:rPr lang="bg-BG" dirty="0" err="1"/>
              <a:t>do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ndikojë</a:t>
            </a:r>
            <a:r>
              <a:rPr lang="bg-BG" dirty="0"/>
              <a:t> </a:t>
            </a:r>
            <a:r>
              <a:rPr lang="bg-BG" dirty="0" err="1"/>
              <a:t>tek</a:t>
            </a:r>
            <a:r>
              <a:rPr lang="bg-BG" dirty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fëmijë</a:t>
            </a:r>
            <a:r>
              <a:rPr lang="bg-BG" dirty="0"/>
              <a:t> </a:t>
            </a:r>
            <a:r>
              <a:rPr lang="bg-BG" dirty="0" err="1"/>
              <a:t>ose</a:t>
            </a:r>
            <a:r>
              <a:rPr lang="bg-BG" dirty="0"/>
              <a:t> </a:t>
            </a:r>
            <a:r>
              <a:rPr lang="bg-BG" dirty="0" err="1"/>
              <a:t>grup</a:t>
            </a:r>
            <a:r>
              <a:rPr lang="bg-BG" dirty="0"/>
              <a:t> </a:t>
            </a:r>
            <a:r>
              <a:rPr lang="bg-BG" dirty="0" err="1"/>
              <a:t>fëmijësh</a:t>
            </a:r>
            <a:r>
              <a:rPr lang="bg-BG" dirty="0"/>
              <a:t> </a:t>
            </a:r>
            <a:r>
              <a:rPr lang="bg-BG" dirty="0" err="1"/>
              <a:t>duhet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vlerësohet</a:t>
            </a:r>
            <a:r>
              <a:rPr lang="bg-BG" dirty="0"/>
              <a:t> </a:t>
            </a:r>
            <a:r>
              <a:rPr lang="bg-BG" dirty="0" err="1"/>
              <a:t>edhe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drejtim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efekteve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mundshme</a:t>
            </a:r>
            <a:r>
              <a:rPr lang="bg-BG" dirty="0"/>
              <a:t> </a:t>
            </a:r>
            <a:r>
              <a:rPr lang="bg-BG" dirty="0" err="1"/>
              <a:t>negative</a:t>
            </a:r>
            <a:r>
              <a:rPr lang="bg-BG" dirty="0"/>
              <a:t> </a:t>
            </a:r>
            <a:r>
              <a:rPr lang="bg-BG" dirty="0" err="1" smtClean="0"/>
              <a:t>aktualisht</a:t>
            </a:r>
            <a:r>
              <a:rPr lang="bg-BG" dirty="0" smtClean="0"/>
              <a:t> </a:t>
            </a:r>
            <a:r>
              <a:rPr lang="bg-BG" dirty="0" err="1"/>
              <a:t>pra</a:t>
            </a:r>
            <a:r>
              <a:rPr lang="bg-BG" dirty="0"/>
              <a:t>, </a:t>
            </a:r>
            <a:r>
              <a:rPr lang="bg-BG" dirty="0" err="1" smtClean="0"/>
              <a:t>n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 smtClean="0"/>
              <a:t>t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tashmen</a:t>
            </a:r>
            <a:r>
              <a:rPr lang="bg-BG" dirty="0"/>
              <a:t>,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 smtClean="0"/>
              <a:t>n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 smtClean="0"/>
              <a:t>t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ardhmen</a:t>
            </a:r>
            <a:r>
              <a:rPr lang="bg-BG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Shih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shumë</a:t>
            </a:r>
            <a:r>
              <a:rPr lang="en-US" dirty="0"/>
              <a:t> </a:t>
            </a:r>
            <a:r>
              <a:rPr lang="en-US" dirty="0" err="1"/>
              <a:t>lidhur</a:t>
            </a:r>
            <a:r>
              <a:rPr lang="en-US" dirty="0"/>
              <a:t> me </a:t>
            </a:r>
            <a:r>
              <a:rPr lang="en-US" dirty="0" err="1"/>
              <a:t>parimin</a:t>
            </a:r>
            <a:r>
              <a:rPr lang="en-US" dirty="0"/>
              <a:t> e </a:t>
            </a:r>
            <a:r>
              <a:rPr lang="en-US" dirty="0" err="1"/>
              <a:t>interesit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, </a:t>
            </a:r>
            <a:r>
              <a:rPr lang="en-US" dirty="0" err="1"/>
              <a:t>Komentin</a:t>
            </a:r>
            <a:r>
              <a:rPr lang="en-US" dirty="0"/>
              <a:t> e </a:t>
            </a:r>
            <a:r>
              <a:rPr lang="en-US" dirty="0" err="1"/>
              <a:t>Përgjithshëm</a:t>
            </a:r>
            <a:r>
              <a:rPr lang="en-US" dirty="0"/>
              <a:t> nr. 14 (2013)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drejtën</a:t>
            </a:r>
            <a:r>
              <a:rPr lang="en-US" dirty="0"/>
              <a:t> e </a:t>
            </a:r>
            <a:r>
              <a:rPr lang="en-US" dirty="0" err="1"/>
              <a:t>fëmijës</a:t>
            </a:r>
            <a:r>
              <a:rPr lang="en-US" dirty="0"/>
              <a:t>,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interesi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merret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konsiderata</a:t>
            </a:r>
            <a:r>
              <a:rPr lang="en-US" dirty="0"/>
              <a:t> </a:t>
            </a:r>
            <a:r>
              <a:rPr lang="en-US" dirty="0" err="1"/>
              <a:t>parësore</a:t>
            </a:r>
            <a:r>
              <a:rPr lang="en-US" dirty="0"/>
              <a:t> (</a:t>
            </a:r>
            <a:r>
              <a:rPr lang="en-US" dirty="0" err="1"/>
              <a:t>neni</a:t>
            </a:r>
            <a:r>
              <a:rPr lang="en-US" dirty="0"/>
              <a:t> 3, </a:t>
            </a:r>
            <a:r>
              <a:rPr lang="en-US" dirty="0" err="1"/>
              <a:t>paragrafi</a:t>
            </a:r>
            <a:r>
              <a:rPr lang="en-US" dirty="0"/>
              <a:t> 1), CRC/C/GC/14, 29 </a:t>
            </a:r>
            <a:r>
              <a:rPr lang="en-US" dirty="0" err="1"/>
              <a:t>maj</a:t>
            </a:r>
            <a:r>
              <a:rPr lang="en-US" dirty="0"/>
              <a:t> 2013. </a:t>
            </a:r>
            <a:endParaRPr lang="en-US" dirty="0" smtClean="0"/>
          </a:p>
          <a:p>
            <a:r>
              <a:rPr lang="en-US" dirty="0" err="1" smtClean="0"/>
              <a:t>Ky</a:t>
            </a:r>
            <a:r>
              <a:rPr lang="en-US" dirty="0" smtClean="0"/>
              <a:t> </a:t>
            </a:r>
            <a:r>
              <a:rPr lang="en-US" dirty="0" err="1"/>
              <a:t>dokument</a:t>
            </a:r>
            <a:r>
              <a:rPr lang="en-US" dirty="0"/>
              <a:t> </a:t>
            </a:r>
            <a:r>
              <a:rPr lang="en-US" dirty="0" err="1"/>
              <a:t>gjendet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: </a:t>
            </a:r>
            <a:r>
              <a:rPr lang="en-US" u="sng" dirty="0">
                <a:hlinkClick r:id="rId2"/>
              </a:rPr>
              <a:t>http://www2.ohchr.org/English/bodies/crc/docs/GC/CRC_C_GC_14_ENG.pdf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28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435" y="428263"/>
            <a:ext cx="7535799" cy="17424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ILF </a:t>
            </a:r>
            <a:r>
              <a:rPr lang="bg-BG" dirty="0" err="1" smtClean="0"/>
              <a:t>është</a:t>
            </a:r>
            <a:r>
              <a:rPr lang="bg-BG" dirty="0" smtClean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/>
              <a:t>drejtë</a:t>
            </a:r>
            <a:r>
              <a:rPr lang="bg-BG" dirty="0"/>
              <a:t>,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parim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një</a:t>
            </a:r>
            <a:r>
              <a:rPr lang="bg-BG" dirty="0"/>
              <a:t> </a:t>
            </a:r>
            <a:r>
              <a:rPr lang="bg-BG" dirty="0" err="1"/>
              <a:t>rregull</a:t>
            </a:r>
            <a:r>
              <a:rPr lang="bg-BG" dirty="0"/>
              <a:t> </a:t>
            </a:r>
            <a:r>
              <a:rPr lang="bg-BG" dirty="0" err="1"/>
              <a:t>procedural</a:t>
            </a:r>
            <a:r>
              <a:rPr lang="bg-BG" dirty="0"/>
              <a:t>. </a:t>
            </a:r>
            <a:r>
              <a:rPr lang="bg-BG" dirty="0" err="1" smtClean="0"/>
              <a:t>Komenti</a:t>
            </a:r>
            <a:r>
              <a:rPr lang="bg-BG" dirty="0" smtClean="0"/>
              <a:t> </a:t>
            </a:r>
            <a:r>
              <a:rPr lang="bg-BG" dirty="0" err="1"/>
              <a:t>Përgjithshëm</a:t>
            </a:r>
            <a:r>
              <a:rPr lang="bg-BG" dirty="0"/>
              <a:t> </a:t>
            </a:r>
            <a:r>
              <a:rPr lang="en-US" dirty="0" smtClean="0"/>
              <a:t>KDF </a:t>
            </a:r>
            <a:r>
              <a:rPr lang="bg-BG" dirty="0" smtClean="0"/>
              <a:t>nr.14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498624" cy="3893633"/>
          </a:xfrm>
        </p:spPr>
        <p:txBody>
          <a:bodyPr>
            <a:normAutofit fontScale="85000" lnSpcReduction="10000"/>
          </a:bodyPr>
          <a:lstStyle/>
          <a:p>
            <a:r>
              <a:rPr lang="bg-BG" dirty="0" err="1"/>
              <a:t>Vlerësimi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përcaktimi</a:t>
            </a:r>
            <a:r>
              <a:rPr lang="bg-BG" dirty="0"/>
              <a:t> i </a:t>
            </a:r>
            <a:r>
              <a:rPr lang="en-US" dirty="0" smtClean="0"/>
              <a:t>ILF</a:t>
            </a:r>
            <a:r>
              <a:rPr lang="bg-BG" dirty="0" smtClean="0"/>
              <a:t> </a:t>
            </a:r>
            <a:r>
              <a:rPr lang="bg-BG" dirty="0" err="1"/>
              <a:t>kërkon</a:t>
            </a:r>
            <a:r>
              <a:rPr lang="bg-BG" dirty="0"/>
              <a:t> </a:t>
            </a:r>
            <a:r>
              <a:rPr lang="bg-BG" dirty="0" err="1"/>
              <a:t>garanci</a:t>
            </a:r>
            <a:r>
              <a:rPr lang="bg-BG" dirty="0"/>
              <a:t> </a:t>
            </a:r>
            <a:r>
              <a:rPr lang="bg-BG" dirty="0" err="1"/>
              <a:t>procedurale</a:t>
            </a:r>
            <a:r>
              <a:rPr lang="bg-BG" dirty="0"/>
              <a:t>. </a:t>
            </a:r>
            <a:r>
              <a:rPr lang="bg-BG" i="1" dirty="0" err="1"/>
              <a:t>Për</a:t>
            </a:r>
            <a:r>
              <a:rPr lang="bg-BG" i="1" dirty="0"/>
              <a:t> </a:t>
            </a:r>
            <a:r>
              <a:rPr lang="bg-BG" i="1" dirty="0" err="1"/>
              <a:t>më</a:t>
            </a:r>
            <a:r>
              <a:rPr lang="bg-BG" i="1" dirty="0"/>
              <a:t> </a:t>
            </a:r>
            <a:r>
              <a:rPr lang="bg-BG" i="1" dirty="0" err="1"/>
              <a:t>tepër</a:t>
            </a:r>
            <a:r>
              <a:rPr lang="bg-BG" i="1" dirty="0"/>
              <a:t>, </a:t>
            </a:r>
            <a:r>
              <a:rPr lang="bg-BG" i="1" dirty="0" err="1"/>
              <a:t>në</a:t>
            </a:r>
            <a:r>
              <a:rPr lang="bg-BG" i="1" dirty="0"/>
              <a:t> </a:t>
            </a:r>
            <a:r>
              <a:rPr lang="bg-BG" i="1" dirty="0" err="1"/>
              <a:t>arsyetimin</a:t>
            </a:r>
            <a:r>
              <a:rPr lang="bg-BG" i="1" dirty="0"/>
              <a:t> </a:t>
            </a:r>
            <a:r>
              <a:rPr lang="bg-BG" i="1" dirty="0" err="1"/>
              <a:t>e</a:t>
            </a:r>
            <a:r>
              <a:rPr lang="bg-BG" i="1" dirty="0"/>
              <a:t> </a:t>
            </a:r>
            <a:r>
              <a:rPr lang="bg-BG" i="1" dirty="0" err="1"/>
              <a:t>vendimit</a:t>
            </a:r>
            <a:r>
              <a:rPr lang="bg-BG" i="1" dirty="0"/>
              <a:t> </a:t>
            </a:r>
            <a:r>
              <a:rPr lang="bg-BG" i="1" dirty="0" err="1"/>
              <a:t>duhet</a:t>
            </a:r>
            <a:r>
              <a:rPr lang="bg-BG" i="1" dirty="0"/>
              <a:t> </a:t>
            </a:r>
            <a:r>
              <a:rPr lang="bg-BG" i="1" dirty="0" err="1"/>
              <a:t>të</a:t>
            </a:r>
            <a:r>
              <a:rPr lang="bg-BG" i="1" dirty="0"/>
              <a:t> </a:t>
            </a:r>
            <a:r>
              <a:rPr lang="bg-BG" i="1" dirty="0" err="1"/>
              <a:t>pasqyrohet</a:t>
            </a:r>
            <a:r>
              <a:rPr lang="bg-BG" i="1" dirty="0"/>
              <a:t> </a:t>
            </a:r>
            <a:r>
              <a:rPr lang="bg-BG" i="1" dirty="0" err="1"/>
              <a:t>në</a:t>
            </a:r>
            <a:r>
              <a:rPr lang="bg-BG" i="1" dirty="0"/>
              <a:t> </a:t>
            </a:r>
            <a:r>
              <a:rPr lang="bg-BG" i="1" dirty="0" err="1"/>
              <a:t>mënyrë</a:t>
            </a:r>
            <a:r>
              <a:rPr lang="bg-BG" i="1" dirty="0"/>
              <a:t> </a:t>
            </a:r>
            <a:r>
              <a:rPr lang="bg-BG" i="1" dirty="0" err="1"/>
              <a:t>të</a:t>
            </a:r>
            <a:r>
              <a:rPr lang="bg-BG" i="1" dirty="0"/>
              <a:t> </a:t>
            </a:r>
            <a:r>
              <a:rPr lang="bg-BG" i="1" dirty="0" err="1"/>
              <a:t>qartë</a:t>
            </a:r>
            <a:r>
              <a:rPr lang="bg-BG" i="1" dirty="0"/>
              <a:t> </a:t>
            </a:r>
            <a:r>
              <a:rPr lang="bg-BG" i="1" dirty="0" err="1"/>
              <a:t>dhe</a:t>
            </a:r>
            <a:r>
              <a:rPr lang="bg-BG" i="1" dirty="0"/>
              <a:t> </a:t>
            </a:r>
            <a:r>
              <a:rPr lang="bg-BG" i="1" dirty="0" err="1"/>
              <a:t>të</a:t>
            </a:r>
            <a:r>
              <a:rPr lang="bg-BG" i="1" dirty="0"/>
              <a:t> </a:t>
            </a:r>
            <a:r>
              <a:rPr lang="bg-BG" i="1" dirty="0" err="1"/>
              <a:t>përveçme</a:t>
            </a:r>
            <a:r>
              <a:rPr lang="bg-BG" i="1" dirty="0"/>
              <a:t> </a:t>
            </a:r>
            <a:r>
              <a:rPr lang="bg-BG" i="1" dirty="0" err="1"/>
              <a:t>se</a:t>
            </a:r>
            <a:r>
              <a:rPr lang="bg-BG" i="1" dirty="0"/>
              <a:t> </a:t>
            </a:r>
            <a:r>
              <a:rPr lang="bg-BG" i="1" dirty="0" err="1"/>
              <a:t>ky</a:t>
            </a:r>
            <a:r>
              <a:rPr lang="bg-BG" i="1" dirty="0"/>
              <a:t> </a:t>
            </a:r>
            <a:r>
              <a:rPr lang="bg-BG" i="1" dirty="0" err="1"/>
              <a:t>interes</a:t>
            </a:r>
            <a:r>
              <a:rPr lang="bg-BG" i="1" dirty="0"/>
              <a:t> </a:t>
            </a:r>
            <a:r>
              <a:rPr lang="bg-BG" i="1" dirty="0" err="1"/>
              <a:t>është</a:t>
            </a:r>
            <a:r>
              <a:rPr lang="bg-BG" i="1" dirty="0"/>
              <a:t> </a:t>
            </a:r>
            <a:r>
              <a:rPr lang="bg-BG" i="1" dirty="0" err="1"/>
              <a:t>marrë</a:t>
            </a:r>
            <a:r>
              <a:rPr lang="bg-BG" i="1" dirty="0"/>
              <a:t> </a:t>
            </a:r>
            <a:r>
              <a:rPr lang="bg-BG" i="1" dirty="0" err="1"/>
              <a:t>në</a:t>
            </a:r>
            <a:r>
              <a:rPr lang="bg-BG" i="1" dirty="0"/>
              <a:t> </a:t>
            </a:r>
            <a:r>
              <a:rPr lang="bg-BG" i="1" dirty="0" err="1"/>
              <a:t>konsideratë</a:t>
            </a:r>
            <a:r>
              <a:rPr lang="bg-BG" i="1" dirty="0"/>
              <a:t> </a:t>
            </a:r>
            <a:r>
              <a:rPr lang="bg-BG" i="1" dirty="0" err="1"/>
              <a:t>duke</a:t>
            </a:r>
            <a:r>
              <a:rPr lang="bg-BG" i="1" dirty="0"/>
              <a:t> </a:t>
            </a:r>
            <a:r>
              <a:rPr lang="bg-BG" i="1" dirty="0" err="1"/>
              <a:t>treguar</a:t>
            </a:r>
            <a:r>
              <a:rPr lang="bg-BG" i="1" dirty="0"/>
              <a:t> </a:t>
            </a:r>
            <a:r>
              <a:rPr lang="bg-BG" i="1" dirty="0" err="1"/>
              <a:t>gjithë</a:t>
            </a:r>
            <a:r>
              <a:rPr lang="bg-BG" i="1" dirty="0"/>
              <a:t> </a:t>
            </a:r>
            <a:r>
              <a:rPr lang="bg-BG" i="1" dirty="0" err="1"/>
              <a:t>përpjekjet</a:t>
            </a:r>
            <a:r>
              <a:rPr lang="bg-BG" i="1" dirty="0"/>
              <a:t> </a:t>
            </a:r>
            <a:r>
              <a:rPr lang="bg-BG" i="1" dirty="0" err="1"/>
              <a:t>e</a:t>
            </a:r>
            <a:r>
              <a:rPr lang="bg-BG" i="1" dirty="0"/>
              <a:t> </a:t>
            </a:r>
            <a:r>
              <a:rPr lang="bg-BG" i="1" dirty="0" err="1"/>
              <a:t>autoritetit</a:t>
            </a:r>
            <a:r>
              <a:rPr lang="bg-BG" i="1" dirty="0"/>
              <a:t> </a:t>
            </a:r>
            <a:r>
              <a:rPr lang="bg-BG" i="1" dirty="0" err="1"/>
              <a:t>në</a:t>
            </a:r>
            <a:r>
              <a:rPr lang="bg-BG" i="1" dirty="0"/>
              <a:t> </a:t>
            </a:r>
            <a:r>
              <a:rPr lang="bg-BG" i="1" dirty="0" err="1"/>
              <a:t>këtë</a:t>
            </a:r>
            <a:r>
              <a:rPr lang="bg-BG" i="1" dirty="0"/>
              <a:t> </a:t>
            </a:r>
            <a:r>
              <a:rPr lang="bg-BG" i="1" dirty="0" err="1"/>
              <a:t>drejtim</a:t>
            </a:r>
            <a:r>
              <a:rPr lang="bg-BG" dirty="0"/>
              <a:t>. </a:t>
            </a:r>
            <a:r>
              <a:rPr lang="bg-BG" dirty="0" err="1"/>
              <a:t>Pra</a:t>
            </a:r>
            <a:r>
              <a:rPr lang="bg-BG" dirty="0"/>
              <a:t>, </a:t>
            </a:r>
            <a:r>
              <a:rPr lang="bg-BG" dirty="0" err="1"/>
              <a:t>autoriteti</a:t>
            </a:r>
            <a:r>
              <a:rPr lang="bg-BG" dirty="0"/>
              <a:t>, </a:t>
            </a:r>
            <a:r>
              <a:rPr lang="bg-BG" dirty="0" err="1"/>
              <a:t>përfshi</a:t>
            </a:r>
            <a:r>
              <a:rPr lang="bg-BG" dirty="0"/>
              <a:t> </a:t>
            </a:r>
            <a:r>
              <a:rPr lang="bg-BG" dirty="0" err="1"/>
              <a:t>këtu</a:t>
            </a:r>
            <a:r>
              <a:rPr lang="bg-BG" dirty="0"/>
              <a:t> </a:t>
            </a:r>
            <a:r>
              <a:rPr lang="bg-BG" dirty="0" err="1"/>
              <a:t>gjykatën</a:t>
            </a:r>
            <a:r>
              <a:rPr lang="bg-BG" dirty="0"/>
              <a:t>, </a:t>
            </a:r>
            <a:r>
              <a:rPr lang="bg-BG" dirty="0" err="1"/>
              <a:t>nevojitet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shpjegojë</a:t>
            </a:r>
            <a:r>
              <a:rPr lang="bg-BG" dirty="0"/>
              <a:t> </a:t>
            </a:r>
            <a:r>
              <a:rPr lang="bg-BG" dirty="0" err="1"/>
              <a:t>se</a:t>
            </a:r>
            <a:r>
              <a:rPr lang="bg-BG" dirty="0"/>
              <a:t> </a:t>
            </a:r>
            <a:r>
              <a:rPr lang="bg-BG" dirty="0" err="1"/>
              <a:t>pse</a:t>
            </a:r>
            <a:r>
              <a:rPr lang="bg-BG" dirty="0"/>
              <a:t> </a:t>
            </a:r>
            <a:r>
              <a:rPr lang="bg-BG" dirty="0" err="1"/>
              <a:t>është</a:t>
            </a:r>
            <a:r>
              <a:rPr lang="bg-BG" dirty="0"/>
              <a:t> </a:t>
            </a:r>
            <a:r>
              <a:rPr lang="bg-BG" dirty="0" err="1"/>
              <a:t>marrë</a:t>
            </a:r>
            <a:r>
              <a:rPr lang="bg-BG" dirty="0"/>
              <a:t> </a:t>
            </a:r>
            <a:r>
              <a:rPr lang="bg-BG" dirty="0" err="1" smtClean="0"/>
              <a:t>pik</a:t>
            </a:r>
            <a:r>
              <a:rPr lang="en-US" dirty="0" err="1" smtClean="0"/>
              <a:t>ë</a:t>
            </a:r>
            <a:r>
              <a:rPr lang="bg-BG" dirty="0" err="1" smtClean="0"/>
              <a:t>risht</a:t>
            </a:r>
            <a:r>
              <a:rPr lang="bg-BG" dirty="0" smtClean="0"/>
              <a:t> </a:t>
            </a:r>
            <a:r>
              <a:rPr lang="bg-BG" dirty="0" err="1"/>
              <a:t>ky</a:t>
            </a:r>
            <a:r>
              <a:rPr lang="bg-BG" dirty="0"/>
              <a:t> </a:t>
            </a:r>
            <a:r>
              <a:rPr lang="bg-BG" dirty="0" err="1"/>
              <a:t>vendim</a:t>
            </a:r>
            <a:r>
              <a:rPr lang="bg-BG" dirty="0"/>
              <a:t>, </a:t>
            </a:r>
            <a:r>
              <a:rPr lang="bg-BG" dirty="0" err="1"/>
              <a:t>si</a:t>
            </a:r>
            <a:r>
              <a:rPr lang="bg-BG" dirty="0"/>
              <a:t> </a:t>
            </a:r>
            <a:r>
              <a:rPr lang="bg-BG" dirty="0" err="1"/>
              <a:t>është</a:t>
            </a:r>
            <a:r>
              <a:rPr lang="bg-BG" dirty="0"/>
              <a:t> </a:t>
            </a:r>
            <a:r>
              <a:rPr lang="bg-BG" dirty="0" err="1"/>
              <a:t>marrë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sa</a:t>
            </a:r>
            <a:r>
              <a:rPr lang="bg-BG" dirty="0"/>
              <a:t> </a:t>
            </a:r>
            <a:r>
              <a:rPr lang="bg-BG" dirty="0" err="1" smtClean="0"/>
              <a:t>jan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 smtClean="0"/>
              <a:t>mund</a:t>
            </a:r>
            <a:r>
              <a:rPr lang="en-US" dirty="0" err="1" smtClean="0"/>
              <a:t>ë</a:t>
            </a:r>
            <a:r>
              <a:rPr lang="bg-BG" dirty="0" err="1" smtClean="0"/>
              <a:t>sit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e</a:t>
            </a:r>
            <a:r>
              <a:rPr lang="bg-BG" dirty="0"/>
              <a:t> </a:t>
            </a:r>
            <a:r>
              <a:rPr lang="bg-BG" dirty="0" err="1" smtClean="0"/>
              <a:t>p</a:t>
            </a:r>
            <a:r>
              <a:rPr lang="en-US" dirty="0" err="1" smtClean="0"/>
              <a:t>ë</a:t>
            </a:r>
            <a:r>
              <a:rPr lang="bg-BG" dirty="0" err="1" smtClean="0"/>
              <a:t>rmbushjes</a:t>
            </a:r>
            <a:r>
              <a:rPr lang="bg-BG" dirty="0" smtClean="0"/>
              <a:t> </a:t>
            </a:r>
            <a:r>
              <a:rPr lang="bg-BG" dirty="0" err="1"/>
              <a:t>konkrete</a:t>
            </a:r>
            <a:r>
              <a:rPr lang="bg-BG" dirty="0"/>
              <a:t> </a:t>
            </a:r>
            <a:r>
              <a:rPr lang="bg-BG" dirty="0" err="1" smtClean="0"/>
              <a:t>t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vendimit</a:t>
            </a:r>
            <a:r>
              <a:rPr lang="bg-BG" dirty="0"/>
              <a:t>. </a:t>
            </a:r>
            <a:endParaRPr lang="en-US" dirty="0" smtClean="0"/>
          </a:p>
          <a:p>
            <a:r>
              <a:rPr lang="bg-BG" dirty="0" err="1" smtClean="0"/>
              <a:t>Cdo</a:t>
            </a:r>
            <a:r>
              <a:rPr lang="bg-BG" dirty="0" smtClean="0"/>
              <a:t> </a:t>
            </a:r>
            <a:r>
              <a:rPr lang="bg-BG" dirty="0" err="1"/>
              <a:t>autoritet</a:t>
            </a:r>
            <a:r>
              <a:rPr lang="bg-BG" dirty="0"/>
              <a:t>, </a:t>
            </a:r>
            <a:r>
              <a:rPr lang="bg-BG" dirty="0" err="1" smtClean="0"/>
              <a:t>p</a:t>
            </a:r>
            <a:r>
              <a:rPr lang="en-US" dirty="0" err="1" smtClean="0"/>
              <a:t>ë</a:t>
            </a:r>
            <a:r>
              <a:rPr lang="bg-BG" dirty="0" err="1" smtClean="0"/>
              <a:t>rfshi</a:t>
            </a:r>
            <a:r>
              <a:rPr lang="bg-BG" dirty="0" smtClean="0"/>
              <a:t> </a:t>
            </a:r>
            <a:r>
              <a:rPr lang="bg-BG" dirty="0" err="1" smtClean="0"/>
              <a:t>gjykat</a:t>
            </a:r>
            <a:r>
              <a:rPr lang="en-US" dirty="0" err="1" smtClean="0"/>
              <a:t>ë</a:t>
            </a:r>
            <a:r>
              <a:rPr lang="bg-BG" dirty="0" err="1" smtClean="0"/>
              <a:t>n</a:t>
            </a:r>
            <a:r>
              <a:rPr lang="bg-BG" dirty="0"/>
              <a:t>, </a:t>
            </a:r>
            <a:r>
              <a:rPr lang="bg-BG" dirty="0" err="1"/>
              <a:t>do</a:t>
            </a:r>
            <a:r>
              <a:rPr lang="bg-BG" dirty="0"/>
              <a:t> </a:t>
            </a:r>
            <a:r>
              <a:rPr lang="bg-BG" dirty="0" err="1"/>
              <a:t>ta</a:t>
            </a:r>
            <a:r>
              <a:rPr lang="bg-BG" dirty="0"/>
              <a:t> </a:t>
            </a:r>
            <a:r>
              <a:rPr lang="bg-BG" dirty="0" err="1" smtClean="0"/>
              <a:t>b</a:t>
            </a:r>
            <a:r>
              <a:rPr lang="en-US" dirty="0" err="1" smtClean="0"/>
              <a:t>ë</a:t>
            </a:r>
            <a:r>
              <a:rPr lang="bg-BG" dirty="0" err="1" smtClean="0"/>
              <a:t>j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 smtClean="0"/>
              <a:t>k</a:t>
            </a:r>
            <a:r>
              <a:rPr lang="en-US" dirty="0" err="1" smtClean="0"/>
              <a:t>ë</a:t>
            </a:r>
            <a:r>
              <a:rPr lang="bg-BG" dirty="0" err="1" smtClean="0"/>
              <a:t>t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duke</a:t>
            </a:r>
            <a:r>
              <a:rPr lang="bg-BG" dirty="0"/>
              <a:t> </a:t>
            </a:r>
            <a:r>
              <a:rPr lang="bg-BG" dirty="0" err="1"/>
              <a:t>u</a:t>
            </a:r>
            <a:r>
              <a:rPr lang="bg-BG" dirty="0"/>
              <a:t> </a:t>
            </a:r>
            <a:r>
              <a:rPr lang="bg-BG" dirty="0" err="1"/>
              <a:t>ndalur</a:t>
            </a:r>
            <a:r>
              <a:rPr lang="bg-BG" dirty="0"/>
              <a:t> </a:t>
            </a:r>
            <a:r>
              <a:rPr lang="bg-BG" dirty="0" err="1"/>
              <a:t>në</a:t>
            </a:r>
            <a:r>
              <a:rPr lang="bg-BG" dirty="0"/>
              <a:t> </a:t>
            </a:r>
            <a:r>
              <a:rPr lang="bg-BG" dirty="0" err="1"/>
              <a:t>ato</a:t>
            </a:r>
            <a:r>
              <a:rPr lang="bg-BG" dirty="0"/>
              <a:t> </a:t>
            </a:r>
            <a:r>
              <a:rPr lang="bg-BG" dirty="0" err="1"/>
              <a:t>kushte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kritere</a:t>
            </a:r>
            <a:r>
              <a:rPr lang="bg-BG" dirty="0"/>
              <a:t> </a:t>
            </a:r>
            <a:r>
              <a:rPr lang="bg-BG" dirty="0" err="1"/>
              <a:t>që</a:t>
            </a:r>
            <a:r>
              <a:rPr lang="bg-BG" dirty="0"/>
              <a:t> </a:t>
            </a:r>
            <a:r>
              <a:rPr lang="bg-BG" dirty="0" err="1"/>
              <a:t>prevalojnë</a:t>
            </a:r>
            <a:r>
              <a:rPr lang="bg-BG" dirty="0"/>
              <a:t> </a:t>
            </a:r>
            <a:r>
              <a:rPr lang="bg-BG" dirty="0" err="1" smtClean="0"/>
              <a:t>n</a:t>
            </a:r>
            <a:r>
              <a:rPr lang="en-US" dirty="0" err="1" smtClean="0"/>
              <a:t>ë</a:t>
            </a:r>
            <a:r>
              <a:rPr lang="bg-BG" dirty="0" smtClean="0"/>
              <a:t> </a:t>
            </a:r>
            <a:r>
              <a:rPr lang="bg-BG" dirty="0" err="1"/>
              <a:t>rastin</a:t>
            </a:r>
            <a:r>
              <a:rPr lang="bg-BG" dirty="0"/>
              <a:t> </a:t>
            </a:r>
            <a:r>
              <a:rPr lang="bg-BG" dirty="0" err="1"/>
              <a:t>konkret</a:t>
            </a:r>
            <a:r>
              <a:rPr lang="bg-BG" dirty="0"/>
              <a:t> </a:t>
            </a:r>
            <a:r>
              <a:rPr lang="bg-BG" dirty="0" err="1"/>
              <a:t>dhe</a:t>
            </a:r>
            <a:r>
              <a:rPr lang="bg-BG" dirty="0"/>
              <a:t> </a:t>
            </a:r>
            <a:r>
              <a:rPr lang="bg-BG" dirty="0" err="1"/>
              <a:t>se</a:t>
            </a:r>
            <a:r>
              <a:rPr lang="bg-BG" dirty="0"/>
              <a:t> </a:t>
            </a:r>
            <a:r>
              <a:rPr lang="bg-BG" dirty="0" err="1"/>
              <a:t>si</a:t>
            </a:r>
            <a:r>
              <a:rPr lang="bg-BG" dirty="0"/>
              <a:t> </a:t>
            </a:r>
            <a:r>
              <a:rPr lang="bg-BG" dirty="0" err="1"/>
              <a:t>është</a:t>
            </a:r>
            <a:r>
              <a:rPr lang="bg-BG" dirty="0"/>
              <a:t> </a:t>
            </a:r>
            <a:r>
              <a:rPr lang="bg-BG" dirty="0" err="1"/>
              <a:t>vlerësuar</a:t>
            </a:r>
            <a:r>
              <a:rPr lang="bg-BG" dirty="0"/>
              <a:t> </a:t>
            </a:r>
            <a:r>
              <a:rPr lang="bg-BG" dirty="0" err="1"/>
              <a:t>interesi</a:t>
            </a:r>
            <a:r>
              <a:rPr lang="bg-BG" dirty="0"/>
              <a:t> i </a:t>
            </a:r>
            <a:r>
              <a:rPr lang="bg-BG" dirty="0" err="1"/>
              <a:t>fëmijës</a:t>
            </a:r>
            <a:r>
              <a:rPr lang="bg-BG" dirty="0"/>
              <a:t> </a:t>
            </a:r>
            <a:r>
              <a:rPr lang="bg-BG" dirty="0" err="1"/>
              <a:t>krahasuar</a:t>
            </a:r>
            <a:r>
              <a:rPr lang="bg-BG" dirty="0"/>
              <a:t> </a:t>
            </a:r>
            <a:r>
              <a:rPr lang="bg-BG" dirty="0" err="1"/>
              <a:t>me</a:t>
            </a:r>
            <a:r>
              <a:rPr lang="bg-BG" dirty="0"/>
              <a:t> </a:t>
            </a:r>
            <a:r>
              <a:rPr lang="bg-BG" dirty="0" err="1"/>
              <a:t>interesa</a:t>
            </a:r>
            <a:r>
              <a:rPr lang="bg-BG" dirty="0"/>
              <a:t> </a:t>
            </a:r>
            <a:r>
              <a:rPr lang="bg-BG" dirty="0" err="1"/>
              <a:t>të</a:t>
            </a:r>
            <a:r>
              <a:rPr lang="bg-BG" dirty="0"/>
              <a:t> </a:t>
            </a:r>
            <a:r>
              <a:rPr lang="bg-BG" dirty="0" err="1"/>
              <a:t>tjera</a:t>
            </a:r>
            <a:r>
              <a:rPr lang="bg-BG" dirty="0"/>
              <a:t>.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28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064" y="578734"/>
            <a:ext cx="7329363" cy="123849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AKETA </a:t>
            </a:r>
            <a:r>
              <a:rPr lang="nl-NL" b="1" dirty="0" smtClean="0">
                <a:latin typeface="Times New Roman" pitchFamily="18" charset="0"/>
                <a:cs typeface="Times New Roman" pitchFamily="18" charset="0"/>
              </a:rPr>
              <a:t> ‘TE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nl-NL" b="1" dirty="0" smtClean="0">
                <a:latin typeface="Times New Roman" pitchFamily="18" charset="0"/>
                <a:cs typeface="Times New Roman" pitchFamily="18" charset="0"/>
              </a:rPr>
              <a:t> TË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FEMIJEVE’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066" y="1817226"/>
            <a:ext cx="7819900" cy="4635089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/>
            <a:r>
              <a:rPr lang="en-US" sz="4300" dirty="0"/>
              <a:t>E </a:t>
            </a:r>
            <a:r>
              <a:rPr lang="en-US" sz="4300" dirty="0" err="1"/>
              <a:t>drejta</a:t>
            </a:r>
            <a:r>
              <a:rPr lang="en-US" sz="4300" dirty="0"/>
              <a:t> e  </a:t>
            </a:r>
            <a:r>
              <a:rPr lang="en-US" sz="4300" dirty="0" err="1"/>
              <a:t>jetes</a:t>
            </a:r>
            <a:endParaRPr lang="en-GB" sz="4300" dirty="0"/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pasur</a:t>
            </a:r>
            <a:r>
              <a:rPr lang="en-GB" sz="4300" dirty="0"/>
              <a:t> </a:t>
            </a:r>
            <a:r>
              <a:rPr lang="en-GB" sz="4300" dirty="0" err="1"/>
              <a:t>një</a:t>
            </a:r>
            <a:r>
              <a:rPr lang="en-GB" sz="4300" dirty="0"/>
              <a:t> </a:t>
            </a:r>
            <a:r>
              <a:rPr lang="en-GB" sz="4300" dirty="0" err="1"/>
              <a:t>emër</a:t>
            </a:r>
            <a:r>
              <a:rPr lang="en-GB" sz="4300" dirty="0"/>
              <a:t>, </a:t>
            </a:r>
            <a:r>
              <a:rPr lang="en-GB" sz="4300" dirty="0" err="1"/>
              <a:t>shtetësi</a:t>
            </a:r>
            <a:r>
              <a:rPr lang="en-GB" sz="4300" dirty="0"/>
              <a:t>,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njohur</a:t>
            </a:r>
            <a:r>
              <a:rPr lang="en-GB" sz="4300" dirty="0"/>
              <a:t> </a:t>
            </a:r>
            <a:r>
              <a:rPr lang="en-GB" sz="4300" dirty="0" err="1"/>
              <a:t>prindërit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</a:t>
            </a:r>
            <a:r>
              <a:rPr lang="en-GB" sz="4300" dirty="0" err="1"/>
              <a:t>ruajtur</a:t>
            </a:r>
            <a:r>
              <a:rPr lang="en-GB" sz="4300" dirty="0"/>
              <a:t> </a:t>
            </a:r>
            <a:r>
              <a:rPr lang="en-GB" sz="4300" dirty="0" err="1"/>
              <a:t>identitetin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8)</a:t>
            </a:r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qëndruar</a:t>
            </a:r>
            <a:r>
              <a:rPr lang="en-GB" sz="4300" dirty="0"/>
              <a:t> me </a:t>
            </a:r>
            <a:r>
              <a:rPr lang="en-GB" sz="4300" dirty="0" err="1"/>
              <a:t>prindërit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9)</a:t>
            </a:r>
          </a:p>
          <a:p>
            <a:pPr lvl="0"/>
            <a:r>
              <a:rPr lang="en-US" sz="4300" dirty="0"/>
              <a:t>E </a:t>
            </a:r>
            <a:r>
              <a:rPr lang="en-US" sz="4300" dirty="0" err="1"/>
              <a:t>drejta</a:t>
            </a:r>
            <a:r>
              <a:rPr lang="en-US" sz="4300" dirty="0"/>
              <a:t> </a:t>
            </a:r>
            <a:r>
              <a:rPr lang="en-US" sz="4300" dirty="0" err="1"/>
              <a:t>për</a:t>
            </a:r>
            <a:r>
              <a:rPr lang="en-US" sz="4300" dirty="0"/>
              <a:t> </a:t>
            </a:r>
            <a:r>
              <a:rPr lang="en-US" sz="4300" dirty="0" err="1"/>
              <a:t>ribashkim</a:t>
            </a:r>
            <a:r>
              <a:rPr lang="en-US" sz="4300" dirty="0"/>
              <a:t> </a:t>
            </a:r>
            <a:r>
              <a:rPr lang="en-US" sz="4300" dirty="0" err="1"/>
              <a:t>familjar</a:t>
            </a:r>
            <a:r>
              <a:rPr lang="en-US" sz="4300" dirty="0"/>
              <a:t> (</a:t>
            </a:r>
            <a:r>
              <a:rPr lang="en-US" sz="4300" dirty="0" err="1"/>
              <a:t>neni</a:t>
            </a:r>
            <a:r>
              <a:rPr lang="en-US" sz="4300" dirty="0"/>
              <a:t> 10)</a:t>
            </a:r>
            <a:endParaRPr lang="en-GB" sz="4300" dirty="0"/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t’u</a:t>
            </a:r>
            <a:r>
              <a:rPr lang="en-GB" sz="4300" dirty="0"/>
              <a:t> </a:t>
            </a:r>
            <a:r>
              <a:rPr lang="en-GB" sz="4300" dirty="0" err="1"/>
              <a:t>zhvendosur</a:t>
            </a:r>
            <a:r>
              <a:rPr lang="en-GB" sz="4300" dirty="0"/>
              <a:t> </a:t>
            </a:r>
            <a:r>
              <a:rPr lang="en-GB" sz="4300" dirty="0" err="1"/>
              <a:t>nga</a:t>
            </a:r>
            <a:r>
              <a:rPr lang="en-GB" sz="4300" dirty="0"/>
              <a:t> </a:t>
            </a:r>
            <a:r>
              <a:rPr lang="en-GB" sz="4300" dirty="0" err="1"/>
              <a:t>vendbanimi</a:t>
            </a:r>
            <a:r>
              <a:rPr lang="en-GB" sz="4300" dirty="0"/>
              <a:t> </a:t>
            </a:r>
            <a:r>
              <a:rPr lang="en-GB" sz="4300" dirty="0" err="1"/>
              <a:t>ose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siguruar</a:t>
            </a:r>
            <a:r>
              <a:rPr lang="en-GB" sz="4300" dirty="0"/>
              <a:t> </a:t>
            </a:r>
            <a:r>
              <a:rPr lang="en-GB" sz="4300" dirty="0" err="1"/>
              <a:t>kthimin</a:t>
            </a:r>
            <a:r>
              <a:rPr lang="en-GB" sz="4300" dirty="0"/>
              <a:t> </a:t>
            </a:r>
            <a:r>
              <a:rPr lang="en-GB" sz="4300" dirty="0" err="1"/>
              <a:t>në</a:t>
            </a:r>
            <a:r>
              <a:rPr lang="en-GB" sz="4300" dirty="0"/>
              <a:t> </a:t>
            </a:r>
            <a:r>
              <a:rPr lang="en-GB" sz="4300" dirty="0" err="1"/>
              <a:t>vendin</a:t>
            </a:r>
            <a:r>
              <a:rPr lang="en-GB" sz="4300" dirty="0"/>
              <a:t> e </a:t>
            </a:r>
            <a:r>
              <a:rPr lang="en-GB" sz="4300" dirty="0" err="1"/>
              <a:t>origjinës</a:t>
            </a:r>
            <a:r>
              <a:rPr lang="en-GB" sz="4300" dirty="0"/>
              <a:t>(</a:t>
            </a:r>
            <a:r>
              <a:rPr lang="en-GB" sz="4300" dirty="0" err="1"/>
              <a:t>neni</a:t>
            </a:r>
            <a:r>
              <a:rPr lang="en-GB" sz="4300" dirty="0"/>
              <a:t> 11)</a:t>
            </a:r>
          </a:p>
          <a:p>
            <a:pPr lvl="0"/>
            <a:r>
              <a:rPr lang="en-GB" sz="4300" dirty="0" err="1"/>
              <a:t>Liria</a:t>
            </a:r>
            <a:r>
              <a:rPr lang="en-GB" sz="4300" dirty="0"/>
              <a:t> e </a:t>
            </a:r>
            <a:r>
              <a:rPr lang="en-GB" sz="4300" dirty="0" err="1"/>
              <a:t>shprehjes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12)</a:t>
            </a:r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t’u</a:t>
            </a:r>
            <a:r>
              <a:rPr lang="en-GB" sz="4300" dirty="0"/>
              <a:t> </a:t>
            </a:r>
            <a:r>
              <a:rPr lang="en-GB" sz="4300" dirty="0" err="1"/>
              <a:t>dëgjuar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13)</a:t>
            </a:r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e </a:t>
            </a:r>
            <a:r>
              <a:rPr lang="en-GB" sz="4300" dirty="0" err="1"/>
              <a:t>informimit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14)</a:t>
            </a:r>
          </a:p>
          <a:p>
            <a:pPr lvl="0"/>
            <a:r>
              <a:rPr lang="en-US" sz="4300" dirty="0" err="1"/>
              <a:t>Liria</a:t>
            </a:r>
            <a:r>
              <a:rPr lang="en-US" sz="4300" dirty="0"/>
              <a:t> </a:t>
            </a:r>
            <a:r>
              <a:rPr lang="en-GB" sz="4300" dirty="0"/>
              <a:t>e </a:t>
            </a:r>
            <a:r>
              <a:rPr lang="en-GB" sz="4300" dirty="0" err="1"/>
              <a:t>mendimit</a:t>
            </a:r>
            <a:r>
              <a:rPr lang="en-GB" sz="4300" dirty="0"/>
              <a:t>, e </a:t>
            </a:r>
            <a:r>
              <a:rPr lang="en-GB" sz="4300" dirty="0" err="1"/>
              <a:t>ndërgjegjes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e </a:t>
            </a:r>
            <a:r>
              <a:rPr lang="en-GB" sz="4300" dirty="0" err="1"/>
              <a:t>fesë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15)</a:t>
            </a:r>
          </a:p>
          <a:p>
            <a:pPr lvl="0"/>
            <a:r>
              <a:rPr lang="en-GB" sz="4300" dirty="0" err="1"/>
              <a:t>Liria</a:t>
            </a:r>
            <a:r>
              <a:rPr lang="en-GB" sz="4300" dirty="0"/>
              <a:t> e </a:t>
            </a:r>
            <a:r>
              <a:rPr lang="en-GB" sz="4300" dirty="0" err="1"/>
              <a:t>organizimit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e </a:t>
            </a:r>
            <a:r>
              <a:rPr lang="en-GB" sz="4300" dirty="0" err="1"/>
              <a:t>tubimeve</a:t>
            </a:r>
            <a:r>
              <a:rPr lang="en-GB" sz="4300" dirty="0"/>
              <a:t> </a:t>
            </a:r>
            <a:r>
              <a:rPr lang="en-GB" sz="4300" dirty="0" err="1"/>
              <a:t>paqësore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16)</a:t>
            </a:r>
          </a:p>
          <a:p>
            <a:pPr lvl="0"/>
            <a:r>
              <a:rPr lang="en-GB" sz="4300" dirty="0" err="1"/>
              <a:t>Liria</a:t>
            </a:r>
            <a:r>
              <a:rPr lang="en-GB" sz="4300" dirty="0"/>
              <a:t> e </a:t>
            </a:r>
            <a:r>
              <a:rPr lang="en-GB" sz="4300" dirty="0" err="1"/>
              <a:t>jetës</a:t>
            </a:r>
            <a:r>
              <a:rPr lang="en-GB" sz="4300" dirty="0"/>
              <a:t> private (</a:t>
            </a:r>
            <a:r>
              <a:rPr lang="en-GB" sz="4300" dirty="0" err="1"/>
              <a:t>neni</a:t>
            </a:r>
            <a:r>
              <a:rPr lang="en-GB" sz="4300" dirty="0"/>
              <a:t> 17)</a:t>
            </a:r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arsimim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18</a:t>
            </a:r>
            <a:r>
              <a:rPr lang="en-GB" sz="4300" dirty="0" smtClean="0"/>
              <a:t>)</a:t>
            </a:r>
            <a:endParaRPr lang="en-GB" sz="4300" dirty="0"/>
          </a:p>
        </p:txBody>
      </p:sp>
    </p:spTree>
    <p:extLst>
      <p:ext uri="{BB962C8B-B14F-4D97-AF65-F5344CB8AC3E}">
        <p14:creationId xmlns:p14="http://schemas.microsoft.com/office/powerpoint/2010/main" val="23250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064" y="451413"/>
            <a:ext cx="7364087" cy="1365813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AKETA </a:t>
            </a:r>
            <a:r>
              <a:rPr lang="nl-NL" b="1" dirty="0" smtClean="0">
                <a:latin typeface="Times New Roman" pitchFamily="18" charset="0"/>
                <a:cs typeface="Times New Roman" pitchFamily="18" charset="0"/>
              </a:rPr>
              <a:t> ‘TE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DREJTA</a:t>
            </a:r>
            <a:r>
              <a:rPr lang="nl-NL" b="1" dirty="0" smtClean="0">
                <a:latin typeface="Times New Roman" pitchFamily="18" charset="0"/>
                <a:cs typeface="Times New Roman" pitchFamily="18" charset="0"/>
              </a:rPr>
              <a:t> TE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FEMIJEVE’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066" y="1817226"/>
            <a:ext cx="7819900" cy="4635089"/>
          </a:xfrm>
        </p:spPr>
        <p:txBody>
          <a:bodyPr>
            <a:normAutofit fontScale="40000" lnSpcReduction="20000"/>
          </a:bodyPr>
          <a:lstStyle/>
          <a:p>
            <a:pPr lvl="0"/>
            <a:r>
              <a:rPr lang="en-GB" sz="4300" dirty="0" smtClean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pushim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</a:t>
            </a:r>
            <a:r>
              <a:rPr lang="en-GB" sz="4300" dirty="0" err="1"/>
              <a:t>argëtime</a:t>
            </a:r>
            <a:r>
              <a:rPr lang="en-GB" sz="4300" dirty="0"/>
              <a:t> </a:t>
            </a:r>
            <a:r>
              <a:rPr lang="en-GB" sz="4300" dirty="0" err="1"/>
              <a:t>kulturore</a:t>
            </a:r>
            <a:r>
              <a:rPr lang="en-GB" sz="4300" dirty="0"/>
              <a:t> e sportive (</a:t>
            </a:r>
            <a:r>
              <a:rPr lang="en-GB" sz="4300" dirty="0" err="1"/>
              <a:t>neni</a:t>
            </a:r>
            <a:r>
              <a:rPr lang="en-GB" sz="4300" dirty="0"/>
              <a:t> 19)</a:t>
            </a:r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nivel</a:t>
            </a:r>
            <a:r>
              <a:rPr lang="en-GB" sz="4300" dirty="0"/>
              <a:t> </a:t>
            </a:r>
            <a:r>
              <a:rPr lang="en-GB" sz="4300" dirty="0" err="1"/>
              <a:t>jetese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përshtatshëm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20) </a:t>
            </a:r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kujdes</a:t>
            </a:r>
            <a:r>
              <a:rPr lang="en-GB" sz="4300" dirty="0"/>
              <a:t> </a:t>
            </a:r>
            <a:r>
              <a:rPr lang="en-GB" sz="4300" dirty="0" err="1"/>
              <a:t>shëndetësor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21)</a:t>
            </a:r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përfituar</a:t>
            </a:r>
            <a:r>
              <a:rPr lang="en-GB" sz="4300" dirty="0"/>
              <a:t> </a:t>
            </a:r>
            <a:r>
              <a:rPr lang="en-GB" sz="4300" dirty="0" err="1"/>
              <a:t>nga</a:t>
            </a:r>
            <a:r>
              <a:rPr lang="en-GB" sz="4300" dirty="0"/>
              <a:t> </a:t>
            </a:r>
            <a:r>
              <a:rPr lang="en-GB" sz="4300" dirty="0" err="1"/>
              <a:t>shërbimi</a:t>
            </a:r>
            <a:r>
              <a:rPr lang="en-GB" sz="4300" dirty="0"/>
              <a:t> </a:t>
            </a:r>
            <a:r>
              <a:rPr lang="en-GB" sz="4300" dirty="0" err="1"/>
              <a:t>i</a:t>
            </a:r>
            <a:r>
              <a:rPr lang="en-GB" sz="4300" dirty="0"/>
              <a:t> </a:t>
            </a:r>
            <a:r>
              <a:rPr lang="en-GB" sz="4300" dirty="0" err="1"/>
              <a:t>kujdesit</a:t>
            </a:r>
            <a:r>
              <a:rPr lang="en-GB" sz="4300" dirty="0"/>
              <a:t> </a:t>
            </a:r>
            <a:r>
              <a:rPr lang="en-GB" sz="4300" dirty="0" err="1"/>
              <a:t>shoqëror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22)</a:t>
            </a:r>
          </a:p>
          <a:p>
            <a:pPr lvl="0"/>
            <a:r>
              <a:rPr lang="en-GB" sz="4300" dirty="0" err="1"/>
              <a:t>Mbrojtja</a:t>
            </a:r>
            <a:r>
              <a:rPr lang="en-GB" sz="4300" dirty="0"/>
              <a:t> </a:t>
            </a:r>
            <a:r>
              <a:rPr lang="en-GB" sz="4300" dirty="0" err="1"/>
              <a:t>nga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gjitha</a:t>
            </a:r>
            <a:r>
              <a:rPr lang="en-GB" sz="4300" dirty="0"/>
              <a:t> format e </a:t>
            </a:r>
            <a:r>
              <a:rPr lang="en-GB" sz="4300" dirty="0" err="1"/>
              <a:t>dhunës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23)</a:t>
            </a:r>
          </a:p>
          <a:p>
            <a:pPr lvl="0"/>
            <a:r>
              <a:rPr lang="en-GB" sz="4300" dirty="0" err="1"/>
              <a:t>Mbrojtja</a:t>
            </a:r>
            <a:r>
              <a:rPr lang="en-GB" sz="4300" dirty="0"/>
              <a:t> </a:t>
            </a:r>
            <a:r>
              <a:rPr lang="en-GB" sz="4300" dirty="0" err="1"/>
              <a:t>nga</a:t>
            </a:r>
            <a:r>
              <a:rPr lang="en-GB" sz="4300" dirty="0"/>
              <a:t> </a:t>
            </a:r>
            <a:r>
              <a:rPr lang="en-GB" sz="4300" dirty="0" err="1"/>
              <a:t>shfrytëzimi</a:t>
            </a:r>
            <a:r>
              <a:rPr lang="en-GB" sz="4300" dirty="0"/>
              <a:t> </a:t>
            </a:r>
            <a:r>
              <a:rPr lang="en-GB" sz="4300" dirty="0" err="1"/>
              <a:t>ekonomik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24)</a:t>
            </a:r>
          </a:p>
          <a:p>
            <a:pPr lvl="0"/>
            <a:r>
              <a:rPr lang="en-GB" sz="4300" dirty="0" err="1"/>
              <a:t>Mbrojtja</a:t>
            </a:r>
            <a:r>
              <a:rPr lang="en-GB" sz="4300" dirty="0"/>
              <a:t> </a:t>
            </a:r>
            <a:r>
              <a:rPr lang="en-GB" sz="4300" dirty="0" err="1"/>
              <a:t>nga</a:t>
            </a:r>
            <a:r>
              <a:rPr lang="en-GB" sz="4300" dirty="0"/>
              <a:t> </a:t>
            </a:r>
            <a:r>
              <a:rPr lang="en-GB" sz="4300" dirty="0" err="1"/>
              <a:t>përdorimi</a:t>
            </a:r>
            <a:r>
              <a:rPr lang="en-GB" sz="4300" dirty="0"/>
              <a:t> </a:t>
            </a:r>
            <a:r>
              <a:rPr lang="en-GB" sz="4300" dirty="0" err="1"/>
              <a:t>i</a:t>
            </a:r>
            <a:r>
              <a:rPr lang="en-GB" sz="4300" dirty="0"/>
              <a:t> </a:t>
            </a:r>
            <a:r>
              <a:rPr lang="en-GB" sz="4300" dirty="0" err="1"/>
              <a:t>alkoolit</a:t>
            </a:r>
            <a:r>
              <a:rPr lang="en-GB" sz="4300" dirty="0"/>
              <a:t>, </a:t>
            </a:r>
            <a:r>
              <a:rPr lang="en-GB" sz="4300" dirty="0" err="1"/>
              <a:t>duhanit</a:t>
            </a:r>
            <a:r>
              <a:rPr lang="en-GB" sz="4300" dirty="0"/>
              <a:t>, </a:t>
            </a:r>
            <a:r>
              <a:rPr lang="en-GB" sz="4300" dirty="0" err="1"/>
              <a:t>substancave</a:t>
            </a:r>
            <a:r>
              <a:rPr lang="en-GB" sz="4300" dirty="0"/>
              <a:t> </a:t>
            </a:r>
            <a:r>
              <a:rPr lang="en-GB" sz="4300" dirty="0" err="1"/>
              <a:t>narkotike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</a:t>
            </a:r>
            <a:r>
              <a:rPr lang="en-GB" sz="4300" dirty="0" err="1"/>
              <a:t>i</a:t>
            </a:r>
            <a:r>
              <a:rPr lang="en-GB" sz="4300" dirty="0"/>
              <a:t> </a:t>
            </a:r>
            <a:r>
              <a:rPr lang="en-GB" sz="4300" dirty="0" err="1"/>
              <a:t>lëndëve</a:t>
            </a:r>
            <a:r>
              <a:rPr lang="en-GB" sz="4300" dirty="0"/>
              <a:t> </a:t>
            </a:r>
            <a:r>
              <a:rPr lang="en-GB" sz="4300" dirty="0" err="1"/>
              <a:t>psikotrope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25)</a:t>
            </a:r>
          </a:p>
          <a:p>
            <a:pPr lvl="0"/>
            <a:r>
              <a:rPr lang="en-GB" sz="4300" dirty="0" err="1"/>
              <a:t>Mbrojtja</a:t>
            </a:r>
            <a:r>
              <a:rPr lang="en-GB" sz="4300" dirty="0"/>
              <a:t> </a:t>
            </a:r>
            <a:r>
              <a:rPr lang="en-GB" sz="4300" dirty="0" err="1"/>
              <a:t>nga</a:t>
            </a:r>
            <a:r>
              <a:rPr lang="en-GB" sz="4300" dirty="0"/>
              <a:t> </a:t>
            </a:r>
            <a:r>
              <a:rPr lang="en-GB" sz="4300" dirty="0" err="1"/>
              <a:t>trafikimi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</a:t>
            </a:r>
            <a:r>
              <a:rPr lang="en-GB" sz="4300" dirty="0" err="1"/>
              <a:t>çdo</a:t>
            </a:r>
            <a:r>
              <a:rPr lang="en-GB" sz="4300" dirty="0"/>
              <a:t> </a:t>
            </a:r>
            <a:r>
              <a:rPr lang="en-GB" sz="4300" dirty="0" err="1"/>
              <a:t>lloj</a:t>
            </a:r>
            <a:r>
              <a:rPr lang="en-GB" sz="4300" dirty="0"/>
              <a:t> </a:t>
            </a:r>
            <a:r>
              <a:rPr lang="en-GB" sz="4300" dirty="0" err="1"/>
              <a:t>forme</a:t>
            </a:r>
            <a:r>
              <a:rPr lang="en-GB" sz="4300" dirty="0"/>
              <a:t> e </a:t>
            </a:r>
            <a:r>
              <a:rPr lang="en-GB" sz="4300" dirty="0" err="1"/>
              <a:t>shfrytëzimit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</a:t>
            </a:r>
            <a:r>
              <a:rPr lang="en-GB" sz="4300" dirty="0" err="1"/>
              <a:t>abuzimit</a:t>
            </a:r>
            <a:r>
              <a:rPr lang="en-GB" sz="4300" dirty="0"/>
              <a:t> </a:t>
            </a:r>
            <a:r>
              <a:rPr lang="en-GB" sz="4300" dirty="0" err="1"/>
              <a:t>seksual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26)</a:t>
            </a:r>
          </a:p>
          <a:p>
            <a:pPr lvl="0"/>
            <a:r>
              <a:rPr lang="en-GB" sz="4300" dirty="0" err="1"/>
              <a:t>Mbrojtja</a:t>
            </a:r>
            <a:r>
              <a:rPr lang="en-GB" sz="4300" dirty="0"/>
              <a:t> e </a:t>
            </a:r>
            <a:r>
              <a:rPr lang="en-GB" sz="4300" dirty="0" err="1"/>
              <a:t>fëmijës</a:t>
            </a:r>
            <a:r>
              <a:rPr lang="en-GB" sz="4300" dirty="0"/>
              <a:t> </a:t>
            </a:r>
            <a:r>
              <a:rPr lang="en-GB" sz="4300" dirty="0" err="1"/>
              <a:t>nga</a:t>
            </a:r>
            <a:r>
              <a:rPr lang="en-GB" sz="4300" dirty="0"/>
              <a:t> </a:t>
            </a:r>
            <a:r>
              <a:rPr lang="en-GB" sz="4300" dirty="0" err="1"/>
              <a:t>aksesi</a:t>
            </a:r>
            <a:r>
              <a:rPr lang="en-GB" sz="4300" dirty="0"/>
              <a:t> </a:t>
            </a:r>
            <a:r>
              <a:rPr lang="en-GB" sz="4300" dirty="0" err="1"/>
              <a:t>në</a:t>
            </a:r>
            <a:r>
              <a:rPr lang="en-GB" sz="4300" dirty="0"/>
              <a:t> </a:t>
            </a:r>
            <a:r>
              <a:rPr lang="en-GB" sz="4300" dirty="0" err="1"/>
              <a:t>materiale</a:t>
            </a:r>
            <a:r>
              <a:rPr lang="en-GB" sz="4300" dirty="0"/>
              <a:t> me </a:t>
            </a:r>
            <a:r>
              <a:rPr lang="en-GB" sz="4300" dirty="0" err="1"/>
              <a:t>përmbajtje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dëmshme</a:t>
            </a:r>
            <a:r>
              <a:rPr lang="en-GB" sz="4300" dirty="0"/>
              <a:t> </a:t>
            </a:r>
            <a:r>
              <a:rPr lang="en-GB" sz="4300" dirty="0" err="1"/>
              <a:t>ose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paligjshme</a:t>
            </a:r>
            <a:r>
              <a:rPr lang="en-GB" sz="4300" dirty="0"/>
              <a:t> </a:t>
            </a:r>
            <a:r>
              <a:rPr lang="en-GB" sz="4300" dirty="0" err="1"/>
              <a:t>në</a:t>
            </a:r>
            <a:r>
              <a:rPr lang="en-GB" sz="4300" dirty="0"/>
              <a:t> internet (</a:t>
            </a:r>
            <a:r>
              <a:rPr lang="en-GB" sz="4300" dirty="0" err="1"/>
              <a:t>neni</a:t>
            </a:r>
            <a:r>
              <a:rPr lang="en-GB" sz="4300" dirty="0"/>
              <a:t> 27)</a:t>
            </a:r>
          </a:p>
          <a:p>
            <a:pPr lvl="0"/>
            <a:r>
              <a:rPr lang="en-GB" sz="4300" dirty="0" err="1"/>
              <a:t>Mbrojtja</a:t>
            </a:r>
            <a:r>
              <a:rPr lang="en-GB" sz="4300" dirty="0"/>
              <a:t> </a:t>
            </a:r>
            <a:r>
              <a:rPr lang="en-GB" sz="4300" dirty="0" err="1"/>
              <a:t>nga</a:t>
            </a:r>
            <a:r>
              <a:rPr lang="en-GB" sz="4300" dirty="0"/>
              <a:t> </a:t>
            </a:r>
            <a:r>
              <a:rPr lang="en-GB" sz="4300" dirty="0" err="1"/>
              <a:t>përfshirja</a:t>
            </a:r>
            <a:r>
              <a:rPr lang="en-GB" sz="4300" dirty="0"/>
              <a:t> </a:t>
            </a:r>
            <a:r>
              <a:rPr lang="en-GB" sz="4300" dirty="0" err="1"/>
              <a:t>në</a:t>
            </a:r>
            <a:r>
              <a:rPr lang="en-GB" sz="4300" dirty="0"/>
              <a:t> </a:t>
            </a:r>
            <a:r>
              <a:rPr lang="en-GB" sz="4300" dirty="0" err="1"/>
              <a:t>konflikte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armatosura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</a:t>
            </a:r>
            <a:r>
              <a:rPr lang="en-GB" sz="4300" dirty="0" err="1"/>
              <a:t>në</a:t>
            </a:r>
            <a:r>
              <a:rPr lang="en-GB" sz="4300" dirty="0"/>
              <a:t> </a:t>
            </a:r>
            <a:r>
              <a:rPr lang="en-GB" sz="4300" dirty="0" err="1"/>
              <a:t>situata</a:t>
            </a:r>
            <a:r>
              <a:rPr lang="en-GB" sz="4300" dirty="0"/>
              <a:t> </a:t>
            </a:r>
            <a:r>
              <a:rPr lang="en-GB" sz="4300" dirty="0" err="1"/>
              <a:t>të</a:t>
            </a:r>
            <a:r>
              <a:rPr lang="en-GB" sz="4300" dirty="0"/>
              <a:t> </a:t>
            </a:r>
            <a:r>
              <a:rPr lang="en-GB" sz="4300" dirty="0" err="1"/>
              <a:t>emergjencave</a:t>
            </a:r>
            <a:r>
              <a:rPr lang="en-GB" sz="4300" dirty="0"/>
              <a:t> </a:t>
            </a:r>
            <a:r>
              <a:rPr lang="en-GB" sz="4300" dirty="0" err="1"/>
              <a:t>civile</a:t>
            </a:r>
            <a:r>
              <a:rPr lang="en-GB" sz="4300" dirty="0"/>
              <a:t> </a:t>
            </a:r>
            <a:r>
              <a:rPr lang="en-GB" sz="4300" dirty="0" err="1"/>
              <a:t>neni</a:t>
            </a:r>
            <a:r>
              <a:rPr lang="en-GB" sz="4300" dirty="0"/>
              <a:t> 28</a:t>
            </a:r>
          </a:p>
          <a:p>
            <a:pPr lvl="0"/>
            <a:r>
              <a:rPr lang="en-GB" sz="4300" dirty="0"/>
              <a:t>E </a:t>
            </a:r>
            <a:r>
              <a:rPr lang="en-GB" sz="4300" dirty="0" err="1"/>
              <a:t>drejta</a:t>
            </a:r>
            <a:r>
              <a:rPr lang="en-GB" sz="4300" dirty="0"/>
              <a:t> </a:t>
            </a:r>
            <a:r>
              <a:rPr lang="en-GB" sz="4300" dirty="0" err="1"/>
              <a:t>për</a:t>
            </a:r>
            <a:r>
              <a:rPr lang="en-GB" sz="4300" dirty="0"/>
              <a:t> </a:t>
            </a:r>
            <a:r>
              <a:rPr lang="en-GB" sz="4300" dirty="0" err="1"/>
              <a:t>ndihmë</a:t>
            </a:r>
            <a:r>
              <a:rPr lang="en-GB" sz="4300" dirty="0"/>
              <a:t> </a:t>
            </a:r>
            <a:r>
              <a:rPr lang="en-GB" sz="4300" dirty="0" err="1"/>
              <a:t>juridike</a:t>
            </a:r>
            <a:r>
              <a:rPr lang="en-GB" sz="4300" dirty="0"/>
              <a:t> </a:t>
            </a:r>
            <a:r>
              <a:rPr lang="en-GB" sz="4300" dirty="0" err="1"/>
              <a:t>dhe</a:t>
            </a:r>
            <a:r>
              <a:rPr lang="en-GB" sz="4300" dirty="0"/>
              <a:t> </a:t>
            </a:r>
            <a:r>
              <a:rPr lang="en-GB" sz="4300" dirty="0" err="1"/>
              <a:t>psikologjike</a:t>
            </a:r>
            <a:r>
              <a:rPr lang="en-GB" sz="4300" dirty="0"/>
              <a:t> </a:t>
            </a:r>
            <a:r>
              <a:rPr lang="en-GB" sz="4300" dirty="0" err="1"/>
              <a:t>gjatë</a:t>
            </a:r>
            <a:r>
              <a:rPr lang="en-GB" sz="4300" dirty="0"/>
              <a:t> </a:t>
            </a:r>
            <a:r>
              <a:rPr lang="en-GB" sz="4300" dirty="0" err="1"/>
              <a:t>një</a:t>
            </a:r>
            <a:r>
              <a:rPr lang="en-GB" sz="4300" dirty="0"/>
              <a:t> </a:t>
            </a:r>
            <a:r>
              <a:rPr lang="en-GB" sz="4300" dirty="0" err="1"/>
              <a:t>procesi</a:t>
            </a:r>
            <a:r>
              <a:rPr lang="en-GB" sz="4300" dirty="0"/>
              <a:t> </a:t>
            </a:r>
            <a:r>
              <a:rPr lang="en-GB" sz="4300" dirty="0" err="1"/>
              <a:t>administrativ</a:t>
            </a:r>
            <a:r>
              <a:rPr lang="en-GB" sz="4300" dirty="0"/>
              <a:t> </a:t>
            </a:r>
            <a:r>
              <a:rPr lang="en-GB" sz="4300" dirty="0" err="1"/>
              <a:t>ose</a:t>
            </a:r>
            <a:r>
              <a:rPr lang="en-GB" sz="4300" dirty="0"/>
              <a:t> </a:t>
            </a:r>
            <a:r>
              <a:rPr lang="en-GB" sz="4300" dirty="0" err="1"/>
              <a:t>gjyqësor</a:t>
            </a:r>
            <a:r>
              <a:rPr lang="en-GB" sz="4300" dirty="0"/>
              <a:t> (</a:t>
            </a:r>
            <a:r>
              <a:rPr lang="en-GB" sz="4300" dirty="0" err="1"/>
              <a:t>neni</a:t>
            </a:r>
            <a:r>
              <a:rPr lang="en-GB" sz="4300" dirty="0"/>
              <a:t> 29</a:t>
            </a:r>
            <a:r>
              <a:rPr lang="en-GB" sz="4300" dirty="0" smtClean="0"/>
              <a:t>)</a:t>
            </a:r>
            <a:endParaRPr lang="en-GB" sz="4300" dirty="0"/>
          </a:p>
        </p:txBody>
      </p:sp>
    </p:spTree>
    <p:extLst>
      <p:ext uri="{BB962C8B-B14F-4D97-AF65-F5344CB8AC3E}">
        <p14:creationId xmlns:p14="http://schemas.microsoft.com/office/powerpoint/2010/main" val="152167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Interesi</a:t>
            </a:r>
            <a:r>
              <a:rPr lang="en-US" dirty="0" smtClean="0"/>
              <a:t> me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larte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fëmijës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 smtClean="0"/>
              <a:t>Kur</a:t>
            </a:r>
            <a:r>
              <a:rPr lang="en-US" b="1" dirty="0" smtClean="0"/>
              <a:t> </a:t>
            </a:r>
            <a:r>
              <a:rPr lang="en-US" b="1" dirty="0" err="1" smtClean="0"/>
              <a:t>merren</a:t>
            </a:r>
            <a:r>
              <a:rPr lang="en-US" b="1" dirty="0" smtClean="0"/>
              <a:t> </a:t>
            </a:r>
            <a:r>
              <a:rPr lang="en-US" b="1" dirty="0" err="1" smtClean="0"/>
              <a:t>vendime</a:t>
            </a:r>
            <a:r>
              <a:rPr lang="en-US" b="1" dirty="0" smtClean="0"/>
              <a:t>, </a:t>
            </a:r>
            <a:r>
              <a:rPr lang="en-US" b="1" u="sng" dirty="0" err="1" smtClean="0"/>
              <a:t>të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drejtat</a:t>
            </a:r>
            <a:r>
              <a:rPr lang="en-US" b="1" u="sng" dirty="0" smtClean="0"/>
              <a:t> </a:t>
            </a:r>
            <a:r>
              <a:rPr lang="en-US" b="1" dirty="0" smtClean="0"/>
              <a:t>e </a:t>
            </a:r>
            <a:r>
              <a:rPr lang="en-US" b="1" dirty="0" err="1" smtClean="0"/>
              <a:t>fëmijëve</a:t>
            </a:r>
            <a:r>
              <a:rPr lang="en-US" b="1" dirty="0" smtClean="0"/>
              <a:t> </a:t>
            </a:r>
            <a:r>
              <a:rPr lang="en-US" b="1" dirty="0" err="1" smtClean="0"/>
              <a:t>duhet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respektohen</a:t>
            </a:r>
            <a:r>
              <a:rPr lang="en-US" b="1" dirty="0" smtClean="0"/>
              <a:t> </a:t>
            </a:r>
            <a:r>
              <a:rPr lang="en-US" b="1" u="sng" dirty="0" err="1" smtClean="0"/>
              <a:t>në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mënyrë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strikte</a:t>
            </a:r>
            <a:r>
              <a:rPr lang="en-US" b="1" u="sng" dirty="0" smtClean="0"/>
              <a:t> (</a:t>
            </a:r>
            <a:r>
              <a:rPr lang="en-US" b="1" u="sng" dirty="0" err="1" smtClean="0"/>
              <a:t>Pra</a:t>
            </a:r>
            <a:r>
              <a:rPr lang="en-US" b="1" u="sng" dirty="0" smtClean="0"/>
              <a:t> KDF </a:t>
            </a:r>
            <a:r>
              <a:rPr lang="en-US" b="1" u="sng" dirty="0" err="1" smtClean="0"/>
              <a:t>dhe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ligji</a:t>
            </a:r>
            <a:r>
              <a:rPr lang="en-US" b="1" u="sng" dirty="0" smtClean="0"/>
              <a:t> 18/2017)</a:t>
            </a:r>
          </a:p>
          <a:p>
            <a:r>
              <a:rPr lang="en-US" b="1" dirty="0" err="1" smtClean="0"/>
              <a:t>Kur</a:t>
            </a:r>
            <a:r>
              <a:rPr lang="en-US" b="1" dirty="0" smtClean="0"/>
              <a:t> </a:t>
            </a:r>
            <a:r>
              <a:rPr lang="en-US" b="1" dirty="0" err="1" smtClean="0"/>
              <a:t>merren</a:t>
            </a:r>
            <a:r>
              <a:rPr lang="en-US" b="1" dirty="0" smtClean="0"/>
              <a:t> </a:t>
            </a:r>
            <a:r>
              <a:rPr lang="en-US" b="1" dirty="0" err="1" smtClean="0"/>
              <a:t>vendime</a:t>
            </a:r>
            <a:r>
              <a:rPr lang="en-US" b="1" dirty="0" smtClean="0"/>
              <a:t> </a:t>
            </a:r>
            <a:r>
              <a:rPr lang="en-US" b="1" dirty="0" err="1" smtClean="0"/>
              <a:t>duhet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merren</a:t>
            </a:r>
            <a:r>
              <a:rPr lang="en-US" b="1" dirty="0" smtClean="0"/>
              <a:t> </a:t>
            </a:r>
            <a:r>
              <a:rPr lang="en-US" b="1" dirty="0" err="1" smtClean="0"/>
              <a:t>në</a:t>
            </a:r>
            <a:r>
              <a:rPr lang="en-US" b="1" dirty="0" smtClean="0"/>
              <a:t> </a:t>
            </a:r>
            <a:r>
              <a:rPr lang="en-US" b="1" dirty="0" err="1" smtClean="0"/>
              <a:t>konsideratë</a:t>
            </a:r>
            <a:r>
              <a:rPr lang="en-US" b="1" dirty="0" smtClean="0"/>
              <a:t> </a:t>
            </a:r>
            <a:r>
              <a:rPr lang="en-US" b="1" u="sng" dirty="0" err="1" smtClean="0"/>
              <a:t>gjithë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nevojat</a:t>
            </a:r>
            <a:r>
              <a:rPr lang="en-US" b="1" u="sng" dirty="0" smtClean="0"/>
              <a:t> </a:t>
            </a:r>
            <a:r>
              <a:rPr lang="en-US" b="1" dirty="0" smtClean="0"/>
              <a:t>e </a:t>
            </a:r>
            <a:r>
              <a:rPr lang="en-US" b="1" dirty="0" err="1" smtClean="0"/>
              <a:t>tyre</a:t>
            </a:r>
            <a:r>
              <a:rPr lang="en-US" b="1" dirty="0" smtClean="0"/>
              <a:t> </a:t>
            </a:r>
            <a:r>
              <a:rPr lang="en-US" b="1" u="sng" dirty="0" err="1" smtClean="0"/>
              <a:t>sipas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moshës</a:t>
            </a:r>
            <a:r>
              <a:rPr lang="en-US" b="1" u="sng" dirty="0" smtClean="0"/>
              <a:t>. [</a:t>
            </a:r>
            <a:r>
              <a:rPr lang="en-US" b="1" u="sng" dirty="0" err="1" smtClean="0"/>
              <a:t>si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grup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dhe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si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individ</a:t>
            </a:r>
            <a:r>
              <a:rPr lang="en-US" b="1" u="sng" dirty="0" smtClean="0"/>
              <a:t>]</a:t>
            </a:r>
          </a:p>
          <a:p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bërë</a:t>
            </a:r>
            <a:r>
              <a:rPr lang="en-US" b="1" dirty="0" smtClean="0"/>
              <a:t> </a:t>
            </a:r>
            <a:r>
              <a:rPr lang="en-US" b="1" dirty="0" err="1" smtClean="0"/>
              <a:t>këtë</a:t>
            </a:r>
            <a:r>
              <a:rPr lang="en-US" b="1" dirty="0" smtClean="0"/>
              <a:t>, </a:t>
            </a:r>
            <a:r>
              <a:rPr lang="en-US" b="1" dirty="0" err="1" smtClean="0"/>
              <a:t>duhet</a:t>
            </a:r>
            <a:r>
              <a:rPr lang="en-US" b="1" dirty="0" smtClean="0"/>
              <a:t> </a:t>
            </a:r>
            <a:r>
              <a:rPr lang="en-US" b="1" dirty="0" err="1" smtClean="0"/>
              <a:t>që</a:t>
            </a:r>
            <a:r>
              <a:rPr lang="en-US" b="1" dirty="0" smtClean="0"/>
              <a:t> </a:t>
            </a:r>
            <a:r>
              <a:rPr lang="en-US" b="1" dirty="0" err="1" smtClean="0"/>
              <a:t>gjyqtarët</a:t>
            </a:r>
            <a:r>
              <a:rPr lang="en-US" b="1" dirty="0" smtClean="0"/>
              <a:t> </a:t>
            </a:r>
            <a:r>
              <a:rPr lang="en-US" b="1" dirty="0" err="1" smtClean="0"/>
              <a:t>të</a:t>
            </a:r>
            <a:r>
              <a:rPr lang="en-US" b="1" dirty="0" smtClean="0"/>
              <a:t> </a:t>
            </a:r>
            <a:r>
              <a:rPr lang="en-US" b="1" dirty="0" err="1" smtClean="0"/>
              <a:t>marrin</a:t>
            </a:r>
            <a:r>
              <a:rPr lang="en-US" b="1" dirty="0" smtClean="0"/>
              <a:t> </a:t>
            </a:r>
            <a:r>
              <a:rPr lang="en-US" b="1" u="sng" dirty="0" err="1" smtClean="0"/>
              <a:t>mendimin</a:t>
            </a:r>
            <a:r>
              <a:rPr lang="en-US" b="1" u="sng" dirty="0" smtClean="0"/>
              <a:t> e </a:t>
            </a:r>
            <a:r>
              <a:rPr lang="en-US" b="1" u="sng" dirty="0" err="1" smtClean="0"/>
              <a:t>ekspertëve</a:t>
            </a:r>
            <a:r>
              <a:rPr lang="en-US" b="1" u="sng" dirty="0" smtClean="0"/>
              <a:t> </a:t>
            </a:r>
            <a:r>
              <a:rPr lang="en-US" b="1" dirty="0" smtClean="0"/>
              <a:t>sic </a:t>
            </a:r>
            <a:r>
              <a:rPr lang="en-US" b="1" dirty="0" err="1" smtClean="0"/>
              <a:t>janë</a:t>
            </a:r>
            <a:r>
              <a:rPr lang="en-US" b="1" dirty="0" smtClean="0"/>
              <a:t> </a:t>
            </a:r>
            <a:r>
              <a:rPr lang="en-US" b="1" dirty="0" err="1" smtClean="0"/>
              <a:t>psikologu</a:t>
            </a:r>
            <a:r>
              <a:rPr lang="en-US" b="1" dirty="0" smtClean="0"/>
              <a:t> </a:t>
            </a:r>
            <a:r>
              <a:rPr lang="en-US" b="1" dirty="0" err="1" smtClean="0"/>
              <a:t>dhe</a:t>
            </a:r>
            <a:r>
              <a:rPr lang="en-US" b="1" dirty="0" smtClean="0"/>
              <a:t> </a:t>
            </a:r>
            <a:r>
              <a:rPr lang="en-US" b="1" dirty="0" err="1" smtClean="0"/>
              <a:t>punojësi</a:t>
            </a:r>
            <a:r>
              <a:rPr lang="en-US" b="1" dirty="0" smtClean="0"/>
              <a:t> social </a:t>
            </a:r>
            <a:r>
              <a:rPr lang="en-US" b="1" dirty="0" err="1" smtClean="0"/>
              <a:t>por</a:t>
            </a:r>
            <a:r>
              <a:rPr lang="en-US" b="1" dirty="0" smtClean="0"/>
              <a:t> ne </a:t>
            </a:r>
            <a:r>
              <a:rPr lang="en-US" b="1" dirty="0" err="1" smtClean="0"/>
              <a:t>rastet</a:t>
            </a:r>
            <a:r>
              <a:rPr lang="en-US" b="1" dirty="0" smtClean="0"/>
              <a:t> e </a:t>
            </a:r>
            <a:r>
              <a:rPr lang="en-US" b="1" dirty="0" err="1" smtClean="0"/>
              <a:t>stresit</a:t>
            </a:r>
            <a:r>
              <a:rPr lang="en-US" b="1" dirty="0" smtClean="0"/>
              <a:t> post </a:t>
            </a:r>
            <a:r>
              <a:rPr lang="en-US" b="1" dirty="0" err="1" smtClean="0"/>
              <a:t>traumatik</a:t>
            </a:r>
            <a:r>
              <a:rPr lang="en-US" b="1" dirty="0" smtClean="0"/>
              <a:t> </a:t>
            </a:r>
            <a:r>
              <a:rPr lang="en-US" b="1" dirty="0" err="1" smtClean="0"/>
              <a:t>mendimi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ekspertit</a:t>
            </a:r>
            <a:r>
              <a:rPr lang="en-US" b="1" dirty="0" smtClean="0"/>
              <a:t> </a:t>
            </a:r>
            <a:r>
              <a:rPr lang="en-US" b="1" dirty="0" err="1" smtClean="0"/>
              <a:t>psikiater</a:t>
            </a:r>
            <a:r>
              <a:rPr lang="en-US" b="1" dirty="0" smtClean="0"/>
              <a:t> </a:t>
            </a:r>
            <a:r>
              <a:rPr lang="en-US" b="1" dirty="0" err="1" smtClean="0"/>
              <a:t>ka</a:t>
            </a:r>
            <a:r>
              <a:rPr lang="en-US" b="1" dirty="0" smtClean="0"/>
              <a:t> </a:t>
            </a:r>
            <a:r>
              <a:rPr lang="en-US" b="1" dirty="0" err="1" smtClean="0"/>
              <a:t>rendesi</a:t>
            </a:r>
            <a:r>
              <a:rPr lang="en-US" b="1" dirty="0" smtClean="0"/>
              <a:t> </a:t>
            </a:r>
            <a:r>
              <a:rPr lang="en-US" b="1" dirty="0" err="1" smtClean="0"/>
              <a:t>gjithashtu</a:t>
            </a:r>
            <a:r>
              <a:rPr lang="en-US" b="1" dirty="0" smtClean="0"/>
              <a:t>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1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256322"/>
            <a:ext cx="6777317" cy="4576307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Interesi</a:t>
            </a:r>
            <a:r>
              <a:rPr lang="en-US" sz="4000" dirty="0" smtClean="0"/>
              <a:t> me </a:t>
            </a:r>
            <a:r>
              <a:rPr lang="en-US" sz="4000" dirty="0" err="1" smtClean="0"/>
              <a:t>i</a:t>
            </a:r>
            <a:r>
              <a:rPr lang="en-US" sz="4000" dirty="0" smtClean="0"/>
              <a:t> </a:t>
            </a:r>
            <a:r>
              <a:rPr lang="en-US" sz="4000" dirty="0" err="1" smtClean="0"/>
              <a:t>lartë</a:t>
            </a:r>
            <a:r>
              <a:rPr lang="en-US" sz="4000" dirty="0" smtClean="0"/>
              <a:t> </a:t>
            </a:r>
            <a:r>
              <a:rPr lang="en-US" sz="4000" dirty="0" err="1" smtClean="0"/>
              <a:t>psikologjik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</a:t>
            </a:r>
            <a:r>
              <a:rPr lang="en-US" sz="4000" dirty="0" err="1" smtClean="0"/>
              <a:t>fëmijës</a:t>
            </a:r>
            <a:r>
              <a:rPr lang="en-US" sz="4000" dirty="0" smtClean="0"/>
              <a:t> </a:t>
            </a:r>
            <a:r>
              <a:rPr lang="en-US" sz="4000" dirty="0" err="1" smtClean="0"/>
              <a:t>nuk</a:t>
            </a:r>
            <a:r>
              <a:rPr lang="en-US" sz="4000" dirty="0" smtClean="0"/>
              <a:t> </a:t>
            </a:r>
            <a:r>
              <a:rPr lang="en-US" sz="4000" dirty="0" err="1" smtClean="0"/>
              <a:t>është</a:t>
            </a:r>
            <a:r>
              <a:rPr lang="en-US" sz="4000" dirty="0" smtClean="0"/>
              <a:t> </a:t>
            </a:r>
            <a:r>
              <a:rPr lang="en-US" sz="4000" dirty="0" err="1" smtClean="0"/>
              <a:t>interesi</a:t>
            </a:r>
            <a:r>
              <a:rPr lang="en-US" sz="4000" dirty="0" smtClean="0"/>
              <a:t> </a:t>
            </a:r>
            <a:r>
              <a:rPr lang="en-US" sz="4000" dirty="0" err="1" smtClean="0"/>
              <a:t>më</a:t>
            </a:r>
            <a:r>
              <a:rPr lang="en-US" sz="4000" dirty="0" smtClean="0"/>
              <a:t> </a:t>
            </a:r>
            <a:r>
              <a:rPr lang="en-US" sz="4000" dirty="0" err="1" smtClean="0"/>
              <a:t>i</a:t>
            </a:r>
            <a:r>
              <a:rPr lang="en-US" sz="4000" dirty="0" smtClean="0"/>
              <a:t> </a:t>
            </a:r>
            <a:r>
              <a:rPr lang="en-US" sz="4000" dirty="0" err="1" smtClean="0"/>
              <a:t>lartë</a:t>
            </a:r>
            <a:r>
              <a:rPr lang="en-US" sz="4000" dirty="0" smtClean="0"/>
              <a:t> </a:t>
            </a:r>
            <a:r>
              <a:rPr lang="en-US" sz="4000" dirty="0" err="1" smtClean="0"/>
              <a:t>sipas</a:t>
            </a:r>
            <a:r>
              <a:rPr lang="en-US" sz="4000" dirty="0" smtClean="0"/>
              <a:t> </a:t>
            </a:r>
            <a:r>
              <a:rPr lang="en-US" sz="4000" dirty="0" err="1" smtClean="0"/>
              <a:t>ligjit</a:t>
            </a:r>
            <a:r>
              <a:rPr lang="en-US" sz="4000" dirty="0" smtClean="0"/>
              <a:t>.</a:t>
            </a:r>
          </a:p>
          <a:p>
            <a:pPr algn="ctr"/>
            <a:r>
              <a:rPr lang="en-US" sz="4000" dirty="0" smtClean="0"/>
              <a:t>Si e </a:t>
            </a:r>
            <a:r>
              <a:rPr lang="en-US" sz="4000" dirty="0" err="1" smtClean="0"/>
              <a:t>kuptoni</a:t>
            </a:r>
            <a:r>
              <a:rPr lang="en-US" sz="4000" dirty="0" smtClean="0"/>
              <a:t> </a:t>
            </a:r>
            <a:r>
              <a:rPr lang="en-US" sz="4000" dirty="0" err="1" smtClean="0"/>
              <a:t>këtë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Terma</a:t>
            </a:r>
            <a:r>
              <a:rPr lang="en-US" dirty="0" smtClean="0"/>
              <a:t> me </a:t>
            </a:r>
            <a:r>
              <a:rPr lang="en-US" dirty="0" err="1" smtClean="0"/>
              <a:t>rëndësi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Ligjit</a:t>
            </a:r>
            <a:r>
              <a:rPr lang="en-US" dirty="0" smtClean="0"/>
              <a:t> 18/2017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Fëmije</a:t>
            </a:r>
            <a:r>
              <a:rPr lang="en-US" dirty="0"/>
              <a:t>̈ në </a:t>
            </a:r>
            <a:r>
              <a:rPr lang="en-US" dirty="0" err="1"/>
              <a:t>nevoje</a:t>
            </a:r>
            <a:r>
              <a:rPr lang="en-US" dirty="0"/>
              <a:t>̈ 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err="1"/>
              <a:t>mbrojtje</a:t>
            </a:r>
            <a:r>
              <a:rPr lang="en-US" dirty="0"/>
              <a:t>” </a:t>
            </a:r>
          </a:p>
          <a:p>
            <a:r>
              <a:rPr lang="en-US" dirty="0"/>
              <a:t>“</a:t>
            </a:r>
            <a:r>
              <a:rPr lang="en-US" dirty="0" err="1"/>
              <a:t>Ndëshkimi</a:t>
            </a:r>
            <a:r>
              <a:rPr lang="en-US" dirty="0"/>
              <a:t> </a:t>
            </a:r>
            <a:r>
              <a:rPr lang="en-US" dirty="0" err="1"/>
              <a:t>trupor</a:t>
            </a:r>
            <a:r>
              <a:rPr lang="en-US" dirty="0"/>
              <a:t>” </a:t>
            </a:r>
          </a:p>
          <a:p>
            <a:r>
              <a:rPr lang="en-US" dirty="0"/>
              <a:t>“</a:t>
            </a:r>
            <a:r>
              <a:rPr lang="en-US" dirty="0" err="1"/>
              <a:t>Neglizhimi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fëmijës</a:t>
            </a:r>
            <a:r>
              <a:rPr lang="en-US" dirty="0"/>
              <a:t>” </a:t>
            </a:r>
          </a:p>
          <a:p>
            <a:r>
              <a:rPr lang="en-US" dirty="0"/>
              <a:t>“</a:t>
            </a:r>
            <a:r>
              <a:rPr lang="en-US" dirty="0" err="1"/>
              <a:t>Përfaqësues</a:t>
            </a:r>
            <a:r>
              <a:rPr lang="en-US" dirty="0"/>
              <a:t> procedural” </a:t>
            </a:r>
          </a:p>
          <a:p>
            <a:r>
              <a:rPr lang="en-US" dirty="0"/>
              <a:t>“</a:t>
            </a:r>
            <a:r>
              <a:rPr lang="en-US" dirty="0" err="1"/>
              <a:t>Sistemi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integruar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mbrojtjes</a:t>
            </a:r>
            <a:r>
              <a:rPr lang="en-US" dirty="0"/>
              <a:t>” 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ILF –</a:t>
            </a:r>
            <a:r>
              <a:rPr lang="en-US" dirty="0" err="1" smtClean="0"/>
              <a:t>neni</a:t>
            </a:r>
            <a:r>
              <a:rPr lang="en-US" dirty="0" smtClean="0"/>
              <a:t> 6 </a:t>
            </a:r>
            <a:r>
              <a:rPr lang="en-US" dirty="0" err="1" smtClean="0"/>
              <a:t>Ligjit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neni</a:t>
            </a:r>
            <a:r>
              <a:rPr lang="en-US" dirty="0" smtClean="0"/>
              <a:t> 3 KF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Cfarë</a:t>
            </a:r>
            <a:r>
              <a:rPr lang="en-US" dirty="0" smtClean="0"/>
              <a:t> </a:t>
            </a:r>
            <a:r>
              <a:rPr lang="en-US" dirty="0" err="1" smtClean="0"/>
              <a:t>kuptojmë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/>
              <a:t>Interesi</a:t>
            </a:r>
            <a:r>
              <a:rPr lang="en-US" dirty="0"/>
              <a:t> më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larte</a:t>
            </a:r>
            <a:r>
              <a:rPr lang="en-US" dirty="0"/>
              <a:t>̈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fëmijës</a:t>
            </a:r>
            <a:r>
              <a:rPr lang="en-US" dirty="0"/>
              <a:t> </a:t>
            </a:r>
            <a:r>
              <a:rPr lang="en-US" dirty="0" err="1"/>
              <a:t>nënkupton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drejtën</a:t>
            </a:r>
            <a:r>
              <a:rPr lang="en-US" dirty="0"/>
              <a:t> e </a:t>
            </a:r>
            <a:r>
              <a:rPr lang="en-US" dirty="0" err="1"/>
              <a:t>fëmijës</a:t>
            </a:r>
            <a:r>
              <a:rPr lang="en-US" dirty="0"/>
              <a:t> 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pasur</a:t>
            </a:r>
            <a:r>
              <a:rPr lang="en-US" dirty="0"/>
              <a:t> </a:t>
            </a:r>
            <a:r>
              <a:rPr lang="en-US" dirty="0" err="1"/>
              <a:t>nje</a:t>
            </a:r>
            <a:r>
              <a:rPr lang="en-US" dirty="0"/>
              <a:t>̈ </a:t>
            </a:r>
            <a:r>
              <a:rPr lang="en-US" dirty="0" err="1"/>
              <a:t>zhvillim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shëndetshëm</a:t>
            </a:r>
            <a:r>
              <a:rPr lang="en-US" dirty="0"/>
              <a:t> </a:t>
            </a:r>
            <a:r>
              <a:rPr lang="en-US" dirty="0" err="1"/>
              <a:t>fizik</a:t>
            </a:r>
            <a:r>
              <a:rPr lang="en-US" dirty="0"/>
              <a:t>, </a:t>
            </a:r>
            <a:r>
              <a:rPr lang="en-US" dirty="0" err="1"/>
              <a:t>mendor</a:t>
            </a:r>
            <a:r>
              <a:rPr lang="en-US" dirty="0"/>
              <a:t>, moral, </a:t>
            </a:r>
            <a:r>
              <a:rPr lang="en-US" dirty="0" err="1"/>
              <a:t>shpirtëror</a:t>
            </a:r>
            <a:r>
              <a:rPr lang="en-US" dirty="0"/>
              <a:t> e social,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gëzuar</a:t>
            </a:r>
            <a:r>
              <a:rPr lang="en-US" dirty="0"/>
              <a:t> </a:t>
            </a:r>
            <a:r>
              <a:rPr lang="en-US" dirty="0" err="1"/>
              <a:t>nje</a:t>
            </a:r>
            <a:r>
              <a:rPr lang="en-US" dirty="0"/>
              <a:t>̈ </a:t>
            </a:r>
            <a:r>
              <a:rPr lang="en-US" dirty="0" err="1"/>
              <a:t>jete</a:t>
            </a:r>
            <a:r>
              <a:rPr lang="en-US" dirty="0"/>
              <a:t>̈ </a:t>
            </a:r>
            <a:r>
              <a:rPr lang="en-US" dirty="0" err="1"/>
              <a:t>familjare</a:t>
            </a:r>
            <a:r>
              <a:rPr lang="en-US" dirty="0"/>
              <a:t> e </a:t>
            </a:r>
            <a:r>
              <a:rPr lang="en-US" dirty="0" err="1"/>
              <a:t>sociale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̈ </a:t>
            </a:r>
            <a:r>
              <a:rPr lang="en-US" dirty="0" err="1"/>
              <a:t>përshtatshme</a:t>
            </a:r>
            <a:r>
              <a:rPr lang="en-US" dirty="0"/>
              <a:t> </a:t>
            </a:r>
            <a:r>
              <a:rPr lang="en-US" dirty="0" err="1"/>
              <a:t>për</a:t>
            </a:r>
            <a:r>
              <a:rPr lang="en-US" dirty="0"/>
              <a:t> </a:t>
            </a:r>
            <a:r>
              <a:rPr lang="en-US" dirty="0" err="1"/>
              <a:t>fëmijën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Si </a:t>
            </a:r>
            <a:r>
              <a:rPr lang="en-US" dirty="0" err="1" smtClean="0"/>
              <a:t>realizohet</a:t>
            </a:r>
            <a:r>
              <a:rPr lang="en-US" dirty="0" smtClean="0"/>
              <a:t>? </a:t>
            </a:r>
            <a:r>
              <a:rPr lang="en-US" dirty="0" err="1" smtClean="0"/>
              <a:t>Cfarë</a:t>
            </a:r>
            <a:r>
              <a:rPr lang="en-US" dirty="0" smtClean="0"/>
              <a:t> </a:t>
            </a:r>
            <a:r>
              <a:rPr lang="en-US" dirty="0" err="1" smtClean="0"/>
              <a:t>mbahet</a:t>
            </a:r>
            <a:r>
              <a:rPr lang="en-US" dirty="0" smtClean="0"/>
              <a:t> </a:t>
            </a:r>
            <a:r>
              <a:rPr lang="en-US" dirty="0" err="1" smtClean="0"/>
              <a:t>parasysh</a:t>
            </a:r>
            <a:r>
              <a:rPr lang="en-US" dirty="0" smtClean="0"/>
              <a:t>?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96444"/>
            <a:ext cx="7024744" cy="970421"/>
          </a:xfrm>
        </p:spPr>
        <p:txBody>
          <a:bodyPr/>
          <a:lstStyle/>
          <a:p>
            <a:r>
              <a:rPr lang="en-US" dirty="0" err="1" smtClean="0"/>
              <a:t>Perkufizimi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ILF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61826"/>
            <a:ext cx="7437306" cy="4586688"/>
          </a:xfrm>
        </p:spPr>
        <p:txBody>
          <a:bodyPr>
            <a:normAutofit fontScale="92500" lnSpcReduction="20000"/>
          </a:bodyPr>
          <a:lstStyle/>
          <a:p>
            <a:r>
              <a:rPr lang="sq-AL" dirty="0" smtClean="0"/>
              <a:t>KDF, </a:t>
            </a:r>
            <a:r>
              <a:rPr lang="sq-AL" dirty="0"/>
              <a:t>në Komentin e Përgjithshëm nr. 14, </a:t>
            </a:r>
            <a:r>
              <a:rPr lang="sq-AL" dirty="0" smtClean="0"/>
              <a:t>2013</a:t>
            </a:r>
            <a:r>
              <a:rPr lang="sq-AL" dirty="0"/>
              <a:t>, </a:t>
            </a:r>
            <a:endParaRPr lang="sq-AL" dirty="0" smtClean="0"/>
          </a:p>
          <a:p>
            <a:pPr lvl="1"/>
            <a:r>
              <a:rPr lang="sq-AL" i="1" dirty="0" smtClean="0"/>
              <a:t>shqyrtohen </a:t>
            </a:r>
            <a:r>
              <a:rPr lang="sq-AL" i="1" dirty="0"/>
              <a:t>mendimet e </a:t>
            </a:r>
            <a:r>
              <a:rPr lang="sq-AL" i="1" dirty="0" smtClean="0"/>
              <a:t>fëmijës</a:t>
            </a:r>
          </a:p>
          <a:p>
            <a:pPr lvl="1"/>
            <a:r>
              <a:rPr lang="sq-AL" i="1" dirty="0" smtClean="0"/>
              <a:t>Identiteti </a:t>
            </a:r>
            <a:r>
              <a:rPr lang="sq-AL" i="1" dirty="0"/>
              <a:t>, </a:t>
            </a:r>
            <a:endParaRPr lang="sq-AL" i="1" dirty="0" smtClean="0"/>
          </a:p>
          <a:p>
            <a:pPr lvl="1"/>
            <a:r>
              <a:rPr lang="sq-AL" i="1" dirty="0" smtClean="0"/>
              <a:t>mbrojtjen  </a:t>
            </a:r>
            <a:r>
              <a:rPr lang="sq-AL" i="1" dirty="0"/>
              <a:t>e mjedisit familjar dhe mirëmbajtjen e marrëdhënieve </a:t>
            </a:r>
            <a:r>
              <a:rPr lang="sq-AL" i="1" dirty="0" smtClean="0"/>
              <a:t>,</a:t>
            </a:r>
          </a:p>
          <a:p>
            <a:pPr lvl="1"/>
            <a:r>
              <a:rPr lang="sq-AL" i="1" dirty="0" smtClean="0"/>
              <a:t> </a:t>
            </a:r>
            <a:r>
              <a:rPr lang="sq-AL" i="1" dirty="0"/>
              <a:t>kujdesin , mbrojtjen dhe sigurinë e fëmijës , pozicionin e tij ose të saj të cenueshmërisë dhe </a:t>
            </a:r>
            <a:endParaRPr lang="sq-AL" i="1" dirty="0" smtClean="0"/>
          </a:p>
          <a:p>
            <a:pPr lvl="1"/>
            <a:r>
              <a:rPr lang="sq-AL" i="1" dirty="0" smtClean="0"/>
              <a:t>të </a:t>
            </a:r>
            <a:r>
              <a:rPr lang="sq-AL" i="1" dirty="0"/>
              <a:t>drejtën e tij ose të saj për shëndet dhe arsim, si  faktorë themelorë në vlerësimin dhe përcaktimin e interesave më të mira të fëmijës </a:t>
            </a:r>
            <a:endParaRPr lang="sq-AL" i="1" dirty="0" smtClean="0"/>
          </a:p>
          <a:p>
            <a:pPr marL="68580" indent="0">
              <a:buNone/>
            </a:pPr>
            <a:r>
              <a:rPr lang="sq-AL" i="1" dirty="0" smtClean="0"/>
              <a:t> </a:t>
            </a:r>
            <a:r>
              <a:rPr lang="sq-AL" i="1" dirty="0"/>
              <a:t>Është e mundur që këta faktorë nuk janë të njëjtë  në të gjitha rastet dhe se do të ketë variacione nga një fëmijë në një tjetër e nga një situatë në një tjetër, por kërkesa për  një balancë objektive në vlerësimin e interesit më të lartë të fëmijës mbetet një element jo-material</a:t>
            </a:r>
            <a:r>
              <a:rPr lang="sq-AL" b="1" i="1" dirty="0" smtClean="0"/>
              <a:t>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9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q-AL" dirty="0" smtClean="0"/>
              <a:t>Për GJEDNJ koncepti “</a:t>
            </a:r>
            <a:r>
              <a:rPr lang="sq-AL" i="1" dirty="0" smtClean="0"/>
              <a:t>ILF” </a:t>
            </a:r>
            <a:r>
              <a:rPr lang="sq-AL" dirty="0" smtClean="0"/>
              <a:t>përfshin </a:t>
            </a:r>
            <a:r>
              <a:rPr lang="sq-AL" dirty="0"/>
              <a:t>dy gjymtyrë.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q-AL" dirty="0" smtClean="0"/>
              <a:t>GJEDNJ dikton </a:t>
            </a:r>
            <a:r>
              <a:rPr lang="sq-AL" dirty="0"/>
              <a:t>se lidhjet e fëmijës me familjen </a:t>
            </a:r>
            <a:r>
              <a:rPr lang="sq-AL" dirty="0" smtClean="0"/>
              <a:t>duhet </a:t>
            </a:r>
            <a:r>
              <a:rPr lang="sq-AL" dirty="0"/>
              <a:t>të mbahen, përveçse në rastet kur familja eshte provuar si veçanërisht e papërshtatshme. Lidhjet familjare mund të ndahen vetëm në rrethana shumë të jashtëzakonshme. Kryesisht  duhen të ruhen  marrëdhëniet personale dhe në rastet kur është e përshtatshme të "rindërtohet" familja. </a:t>
            </a:r>
            <a:endParaRPr lang="sq-AL" dirty="0" smtClean="0"/>
          </a:p>
          <a:p>
            <a:r>
              <a:rPr lang="sq-AL" dirty="0" smtClean="0"/>
              <a:t>Nga </a:t>
            </a:r>
            <a:r>
              <a:rPr lang="sq-AL" dirty="0"/>
              <a:t>ana tjetër, është e qartë se interesi i fëmijës është  zhvillimi i tij në një mjedis të shëndoshë, dhe që një prind nuk mund të ketë të drejtë në bazë të nenit 8 të vendosë që të merren masa të tilla që do të dëmtojnë shëndetin dhe zhvillimin e tij.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4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GJEDNJ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Sahin</a:t>
            </a:r>
            <a:r>
              <a:rPr lang="en-US" dirty="0" smtClean="0"/>
              <a:t> v</a:t>
            </a:r>
            <a:r>
              <a:rPr lang="en-US" dirty="0"/>
              <a:t>. </a:t>
            </a:r>
            <a:r>
              <a:rPr lang="en-US" dirty="0" smtClean="0"/>
              <a:t>Germany: </a:t>
            </a:r>
            <a:r>
              <a:rPr lang="en-US" dirty="0" err="1" smtClean="0"/>
              <a:t>Gjykata</a:t>
            </a:r>
            <a:r>
              <a:rPr lang="en-US" dirty="0" smtClean="0"/>
              <a:t> </a:t>
            </a:r>
            <a:r>
              <a:rPr lang="en-US" dirty="0" err="1"/>
              <a:t>konstatoi</a:t>
            </a:r>
            <a:r>
              <a:rPr lang="en-US" dirty="0"/>
              <a:t> se </a:t>
            </a:r>
            <a:r>
              <a:rPr lang="en-US" dirty="0" err="1"/>
              <a:t>shkelja</a:t>
            </a:r>
            <a:r>
              <a:rPr lang="en-US" dirty="0"/>
              <a:t> </a:t>
            </a:r>
            <a:r>
              <a:rPr lang="en-US" dirty="0" err="1" smtClean="0"/>
              <a:t>substanciale</a:t>
            </a:r>
            <a:r>
              <a:rPr lang="en-US" dirty="0" smtClean="0"/>
              <a:t> </a:t>
            </a:r>
            <a:r>
              <a:rPr lang="en-US" dirty="0" err="1" smtClean="0"/>
              <a:t>ishte</a:t>
            </a:r>
            <a:r>
              <a:rPr lang="en-US" dirty="0" smtClean="0"/>
              <a:t> </a:t>
            </a:r>
            <a:r>
              <a:rPr lang="en-US" dirty="0" err="1"/>
              <a:t>dështimi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dëgjuar</a:t>
            </a:r>
            <a:r>
              <a:rPr lang="en-US" dirty="0"/>
              <a:t> </a:t>
            </a:r>
            <a:r>
              <a:rPr lang="en-US" dirty="0" err="1"/>
              <a:t>pikëpamjet</a:t>
            </a:r>
            <a:r>
              <a:rPr lang="en-US" dirty="0"/>
              <a:t> e </a:t>
            </a:r>
            <a:r>
              <a:rPr lang="en-US" dirty="0" err="1"/>
              <a:t>veta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/>
              <a:t>fëmijës</a:t>
            </a:r>
            <a:r>
              <a:rPr lang="en-US" dirty="0"/>
              <a:t>,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tregoi</a:t>
            </a:r>
            <a:r>
              <a:rPr lang="en-US" dirty="0"/>
              <a:t> </a:t>
            </a:r>
            <a:r>
              <a:rPr lang="en-US" dirty="0" smtClean="0"/>
              <a:t>se </a:t>
            </a:r>
            <a:r>
              <a:rPr lang="en-US" dirty="0" err="1" smtClean="0"/>
              <a:t>Gjykata</a:t>
            </a:r>
            <a:r>
              <a:rPr lang="en-US" dirty="0" smtClean="0"/>
              <a:t> </a:t>
            </a:r>
            <a:r>
              <a:rPr lang="en-US" dirty="0" err="1"/>
              <a:t>kombëtar</a:t>
            </a:r>
            <a:r>
              <a:rPr lang="en-US" dirty="0"/>
              <a:t> </a:t>
            </a:r>
            <a:r>
              <a:rPr lang="en-US" dirty="0" err="1" smtClean="0"/>
              <a:t>duhej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 smtClean="0"/>
              <a:t>merrte</a:t>
            </a:r>
            <a:r>
              <a:rPr lang="en-US" dirty="0" smtClean="0"/>
              <a:t> </a:t>
            </a:r>
            <a:r>
              <a:rPr lang="en-US" dirty="0" err="1"/>
              <a:t>hapa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konsiderueshme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 smtClean="0"/>
              <a:t>siguruar</a:t>
            </a:r>
            <a:r>
              <a:rPr lang="en-US" dirty="0" smtClean="0"/>
              <a:t> </a:t>
            </a:r>
            <a:r>
              <a:rPr lang="en-US" dirty="0" err="1" smtClean="0"/>
              <a:t>kontakte</a:t>
            </a:r>
            <a:r>
              <a:rPr lang="en-US" dirty="0" smtClean="0"/>
              <a:t> </a:t>
            </a:r>
            <a:r>
              <a:rPr lang="en-US" dirty="0" err="1"/>
              <a:t>direkt</a:t>
            </a:r>
            <a:r>
              <a:rPr lang="en-US" dirty="0"/>
              <a:t> me </a:t>
            </a:r>
            <a:r>
              <a:rPr lang="en-US" dirty="0" err="1"/>
              <a:t>fëmijën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se, </a:t>
            </a:r>
            <a:r>
              <a:rPr lang="en-US" dirty="0" err="1" smtClean="0"/>
              <a:t>vetëm</a:t>
            </a:r>
            <a:r>
              <a:rPr lang="en-US" dirty="0" smtClean="0"/>
              <a:t> </a:t>
            </a:r>
            <a:r>
              <a:rPr lang="en-US" dirty="0" err="1"/>
              <a:t>kjo</a:t>
            </a:r>
            <a:r>
              <a:rPr lang="en-US" dirty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siguronte</a:t>
            </a:r>
            <a:r>
              <a:rPr lang="en-US" dirty="0" smtClean="0"/>
              <a:t> </a:t>
            </a:r>
            <a:r>
              <a:rPr lang="en-US" dirty="0" err="1" smtClean="0"/>
              <a:t>interesin</a:t>
            </a:r>
            <a:r>
              <a:rPr lang="en-US" dirty="0" smtClean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lartë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fëmijës</a:t>
            </a:r>
            <a:endParaRPr lang="en-US" dirty="0" smtClean="0"/>
          </a:p>
          <a:p>
            <a:r>
              <a:rPr lang="en-US" dirty="0" err="1"/>
              <a:t>Hokkannen</a:t>
            </a:r>
            <a:r>
              <a:rPr lang="en-US" dirty="0"/>
              <a:t> v. </a:t>
            </a:r>
            <a:r>
              <a:rPr lang="en-US" dirty="0" smtClean="0"/>
              <a:t>Finland: </a:t>
            </a:r>
            <a:r>
              <a:rPr lang="en-US" dirty="0" err="1" smtClean="0"/>
              <a:t>gjykata</a:t>
            </a:r>
            <a:r>
              <a:rPr lang="en-US" dirty="0" smtClean="0"/>
              <a:t> e </a:t>
            </a:r>
            <a:r>
              <a:rPr lang="en-US" dirty="0" err="1" smtClean="0"/>
              <a:t>vlersoi</a:t>
            </a:r>
            <a:r>
              <a:rPr lang="en-US" dirty="0" smtClean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vajzë</a:t>
            </a:r>
            <a:r>
              <a:rPr lang="en-US" dirty="0" smtClean="0"/>
              <a:t> 12 </a:t>
            </a:r>
            <a:r>
              <a:rPr lang="en-US" dirty="0" err="1" smtClean="0"/>
              <a:t>vjecare</a:t>
            </a:r>
            <a:r>
              <a:rPr lang="en-US" dirty="0" smtClean="0"/>
              <a:t> ‘</a:t>
            </a:r>
            <a:r>
              <a:rPr lang="en-US" dirty="0" err="1" smtClean="0"/>
              <a:t>mjaftueshëm</a:t>
            </a:r>
            <a:r>
              <a:rPr lang="en-US" dirty="0" smtClean="0"/>
              <a:t> mature/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pjekur</a:t>
            </a:r>
            <a:r>
              <a:rPr lang="en-US" dirty="0" smtClean="0"/>
              <a:t>’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pikëpamjet</a:t>
            </a:r>
            <a:r>
              <a:rPr lang="en-US" dirty="0" smtClean="0"/>
              <a:t> e </a:t>
            </a:r>
            <a:r>
              <a:rPr lang="en-US" dirty="0" err="1" smtClean="0"/>
              <a:t>saj</a:t>
            </a:r>
            <a:r>
              <a:rPr lang="en-US" dirty="0" smtClean="0"/>
              <a:t> </a:t>
            </a:r>
            <a:r>
              <a:rPr lang="en-US" dirty="0" err="1" smtClean="0"/>
              <a:t>aq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merreshin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konsideratë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aksesi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drejta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mos</a:t>
            </a:r>
            <a:r>
              <a:rPr lang="en-US" dirty="0" smtClean="0"/>
              <a:t> </a:t>
            </a:r>
            <a:r>
              <a:rPr lang="en-US" dirty="0" err="1" smtClean="0"/>
              <a:t>jepej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kundërshtim</a:t>
            </a:r>
            <a:r>
              <a:rPr lang="en-US" dirty="0" smtClean="0"/>
              <a:t> me </a:t>
            </a:r>
            <a:r>
              <a:rPr lang="en-US" dirty="0" err="1" smtClean="0"/>
              <a:t>dëshirat</a:t>
            </a:r>
            <a:r>
              <a:rPr lang="en-US" dirty="0" smtClean="0"/>
              <a:t> e </a:t>
            </a:r>
            <a:r>
              <a:rPr lang="en-US" dirty="0" err="1" smtClean="0"/>
              <a:t>saj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GJEDNJ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disa</a:t>
            </a:r>
            <a:r>
              <a:rPr lang="en-US" dirty="0"/>
              <a:t> </a:t>
            </a:r>
            <a:r>
              <a:rPr lang="en-US" dirty="0" err="1"/>
              <a:t>raste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drejtës</a:t>
            </a:r>
            <a:r>
              <a:rPr lang="en-US" dirty="0"/>
              <a:t> </a:t>
            </a:r>
            <a:r>
              <a:rPr lang="en-US" dirty="0" err="1"/>
              <a:t>familjare</a:t>
            </a:r>
            <a:r>
              <a:rPr lang="en-US" dirty="0"/>
              <a:t>,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/>
              <a:t>deklaruar</a:t>
            </a:r>
            <a:r>
              <a:rPr lang="en-US" dirty="0"/>
              <a:t> se </a:t>
            </a:r>
            <a:r>
              <a:rPr lang="en-US" dirty="0" err="1"/>
              <a:t>gjykatat</a:t>
            </a:r>
            <a:r>
              <a:rPr lang="en-US" dirty="0"/>
              <a:t> </a:t>
            </a:r>
            <a:r>
              <a:rPr lang="en-US" dirty="0" err="1"/>
              <a:t>vendase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 smtClean="0"/>
              <a:t>vlerësojnë</a:t>
            </a:r>
            <a:r>
              <a:rPr lang="en-US" dirty="0" smtClean="0"/>
              <a:t> </a:t>
            </a:r>
            <a:r>
              <a:rPr lang="en-US" dirty="0" err="1"/>
              <a:t>çështjen</a:t>
            </a:r>
            <a:r>
              <a:rPr lang="en-US" dirty="0"/>
              <a:t> e </a:t>
            </a:r>
            <a:r>
              <a:rPr lang="en-US" dirty="0" err="1" smtClean="0"/>
              <a:t>vështirë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/>
              <a:t>interesave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/>
              <a:t>fëmijës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bazë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 smtClean="0"/>
              <a:t>raporti</a:t>
            </a:r>
            <a:r>
              <a:rPr lang="en-US" dirty="0" smtClean="0"/>
              <a:t> </a:t>
            </a:r>
            <a:r>
              <a:rPr lang="en-US" dirty="0" err="1" smtClean="0"/>
              <a:t>psikologjik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arsyetuar</a:t>
            </a:r>
            <a:r>
              <a:rPr lang="en-US" dirty="0"/>
              <a:t>, </a:t>
            </a:r>
            <a:r>
              <a:rPr lang="en-US" dirty="0" err="1" smtClean="0"/>
              <a:t>të</a:t>
            </a:r>
            <a:r>
              <a:rPr lang="en-US" dirty="0" smtClean="0"/>
              <a:t>  </a:t>
            </a:r>
            <a:r>
              <a:rPr lang="en-US" dirty="0" err="1" smtClean="0"/>
              <a:t>pavarur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përditësuar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fëmija</a:t>
            </a:r>
            <a:r>
              <a:rPr lang="en-US" dirty="0"/>
              <a:t>, </a:t>
            </a:r>
            <a:r>
              <a:rPr lang="en-US" dirty="0" err="1"/>
              <a:t>nëse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e </a:t>
            </a:r>
            <a:r>
              <a:rPr lang="en-US" dirty="0" err="1" smtClean="0"/>
              <a:t>mundur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pjekurisë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moshën</a:t>
            </a:r>
            <a:r>
              <a:rPr lang="en-US" dirty="0"/>
              <a:t>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,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dëgjohet</a:t>
            </a:r>
            <a:r>
              <a:rPr lang="en-US" dirty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psikologu</a:t>
            </a:r>
            <a:r>
              <a:rPr lang="en-US" dirty="0" smtClean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gjykata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 smtClean="0"/>
              <a:t>lidhje</a:t>
            </a:r>
            <a:r>
              <a:rPr lang="en-US" dirty="0" smtClean="0"/>
              <a:t> me </a:t>
            </a:r>
            <a:r>
              <a:rPr lang="en-US" dirty="0" err="1" smtClean="0"/>
              <a:t>cështje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aksesi</a:t>
            </a:r>
            <a:r>
              <a:rPr lang="en-US" dirty="0" smtClean="0"/>
              <a:t>, </a:t>
            </a:r>
            <a:r>
              <a:rPr lang="en-US" dirty="0" err="1"/>
              <a:t>vendbanimit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 smtClean="0"/>
              <a:t>kujdestaria</a:t>
            </a:r>
            <a:r>
              <a:rPr lang="en-US" dirty="0" smtClean="0"/>
              <a:t>, </a:t>
            </a:r>
            <a:r>
              <a:rPr lang="en-US" dirty="0" err="1" smtClean="0"/>
              <a:t>etj</a:t>
            </a:r>
            <a:r>
              <a:rPr lang="en-US" dirty="0"/>
              <a:t> [</a:t>
            </a:r>
            <a:r>
              <a:rPr lang="en-US" dirty="0" err="1"/>
              <a:t>Elsholz</a:t>
            </a:r>
            <a:r>
              <a:rPr lang="en-US" dirty="0"/>
              <a:t> v. Germany, paragraph 53, </a:t>
            </a:r>
            <a:r>
              <a:rPr lang="en-US" dirty="0" err="1" smtClean="0"/>
              <a:t>Sommerfeld</a:t>
            </a:r>
            <a:r>
              <a:rPr lang="en-US" dirty="0" smtClean="0"/>
              <a:t> </a:t>
            </a:r>
            <a:r>
              <a:rPr lang="en-US" dirty="0"/>
              <a:t>v. </a:t>
            </a:r>
            <a:r>
              <a:rPr lang="en-US" dirty="0" smtClean="0"/>
              <a:t>Germany]</a:t>
            </a: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GJEDNJ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24" y="2323652"/>
            <a:ext cx="7823237" cy="3528508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rastin</a:t>
            </a:r>
            <a:r>
              <a:rPr lang="en-US" dirty="0"/>
              <a:t> e </a:t>
            </a:r>
            <a:r>
              <a:rPr lang="en-US" dirty="0" err="1"/>
              <a:t>Bronda</a:t>
            </a:r>
            <a:r>
              <a:rPr lang="en-US" dirty="0"/>
              <a:t> v. </a:t>
            </a:r>
            <a:r>
              <a:rPr lang="en-US" dirty="0" err="1"/>
              <a:t>Italisë</a:t>
            </a:r>
            <a:r>
              <a:rPr lang="en-US" dirty="0"/>
              <a:t>, </a:t>
            </a:r>
            <a:r>
              <a:rPr lang="en-US" dirty="0" err="1"/>
              <a:t>interesat</a:t>
            </a:r>
            <a:r>
              <a:rPr lang="en-US" dirty="0"/>
              <a:t> e </a:t>
            </a:r>
            <a:r>
              <a:rPr lang="en-US" dirty="0" err="1"/>
              <a:t>fëmijës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duhej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konsideroheshin</a:t>
            </a:r>
            <a:r>
              <a:rPr lang="en-US" dirty="0" smtClean="0"/>
              <a:t> se </a:t>
            </a:r>
            <a:r>
              <a:rPr lang="en-US" dirty="0" err="1" smtClean="0"/>
              <a:t>kapërcenin</a:t>
            </a:r>
            <a:r>
              <a:rPr lang="en-US" dirty="0" smtClean="0"/>
              <a:t> </a:t>
            </a:r>
            <a:r>
              <a:rPr lang="en-US" dirty="0" err="1" smtClean="0"/>
              <a:t>ato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palëve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përfshira</a:t>
            </a:r>
            <a:r>
              <a:rPr lang="en-US" dirty="0" smtClean="0"/>
              <a:t>. "</a:t>
            </a:r>
            <a:r>
              <a:rPr lang="en-US" dirty="0"/>
              <a:t>[...] </a:t>
            </a:r>
            <a:r>
              <a:rPr lang="en-US" dirty="0" err="1"/>
              <a:t>ndërsa</a:t>
            </a:r>
            <a:r>
              <a:rPr lang="en-US" dirty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ekuilibër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drejtë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ishte</a:t>
            </a:r>
            <a:r>
              <a:rPr lang="en-US" dirty="0" smtClean="0"/>
              <a:t> </a:t>
            </a:r>
            <a:r>
              <a:rPr lang="en-US" dirty="0" err="1" smtClean="0"/>
              <a:t>vendosur</a:t>
            </a:r>
            <a:r>
              <a:rPr lang="en-US" dirty="0" smtClean="0"/>
              <a:t>  midis </a:t>
            </a:r>
            <a:r>
              <a:rPr lang="en-US" dirty="0" err="1"/>
              <a:t>interesit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S</a:t>
            </a:r>
            <a:r>
              <a:rPr lang="en-US" dirty="0"/>
              <a:t>. s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qendruar</a:t>
            </a:r>
            <a:r>
              <a:rPr lang="en-US" dirty="0" smtClean="0"/>
              <a:t> me  </a:t>
            </a:r>
            <a:r>
              <a:rPr lang="en-US" dirty="0" err="1"/>
              <a:t>prindërit</a:t>
            </a:r>
            <a:r>
              <a:rPr lang="en-US" dirty="0"/>
              <a:t> e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 smtClean="0"/>
              <a:t>kujdestarë</a:t>
            </a:r>
            <a:r>
              <a:rPr lang="en-US" dirty="0" smtClean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 smtClean="0"/>
              <a:t>interesit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familjes</a:t>
            </a:r>
            <a:r>
              <a:rPr lang="en-US" dirty="0" smtClean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natyrore</a:t>
            </a:r>
            <a:r>
              <a:rPr lang="en-US" dirty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ta </a:t>
            </a:r>
            <a:r>
              <a:rPr lang="en-US" dirty="0" err="1" smtClean="0"/>
              <a:t>marrë</a:t>
            </a:r>
            <a:r>
              <a:rPr lang="en-US" dirty="0" smtClean="0"/>
              <a:t> </a:t>
            </a:r>
            <a:r>
              <a:rPr lang="en-US" dirty="0" err="1" smtClean="0"/>
              <a:t>atë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jetuar</a:t>
            </a:r>
            <a:r>
              <a:rPr lang="en-US" dirty="0" smtClean="0"/>
              <a:t> me ta. </a:t>
            </a:r>
            <a:r>
              <a:rPr lang="en-US" dirty="0" err="1" smtClean="0"/>
              <a:t>Gjykata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jep</a:t>
            </a:r>
            <a:r>
              <a:rPr lang="en-US" dirty="0"/>
              <a:t> </a:t>
            </a:r>
            <a:r>
              <a:rPr lang="en-US" dirty="0" err="1"/>
              <a:t>peshë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veçantë</a:t>
            </a:r>
            <a:r>
              <a:rPr lang="en-US" dirty="0"/>
              <a:t> </a:t>
            </a:r>
            <a:r>
              <a:rPr lang="en-US" dirty="0" err="1" smtClean="0"/>
              <a:t>interesit</a:t>
            </a:r>
            <a:r>
              <a:rPr lang="en-US" dirty="0" smtClean="0"/>
              <a:t> </a:t>
            </a:r>
            <a:r>
              <a:rPr lang="en-US" dirty="0" err="1" smtClean="0"/>
              <a:t>thelbësor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fëmijës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cili</a:t>
            </a:r>
            <a:r>
              <a:rPr lang="en-US" dirty="0" smtClean="0"/>
              <a:t>, </a:t>
            </a:r>
            <a:r>
              <a:rPr lang="en-US" dirty="0" err="1" smtClean="0"/>
              <a:t>tashmë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moshën</a:t>
            </a:r>
            <a:r>
              <a:rPr lang="en-US" dirty="0" smtClean="0"/>
              <a:t> 14 </a:t>
            </a:r>
            <a:r>
              <a:rPr lang="en-US" dirty="0" err="1" smtClean="0"/>
              <a:t>vjece</a:t>
            </a:r>
            <a:r>
              <a:rPr lang="en-US" dirty="0" smtClean="0"/>
              <a:t>, </a:t>
            </a:r>
            <a:r>
              <a:rPr lang="en-US" dirty="0" err="1" smtClean="0"/>
              <a:t>gjithmonë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treguar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/>
              <a:t>mënyrë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vendosur</a:t>
            </a:r>
            <a:r>
              <a:rPr lang="en-US" dirty="0"/>
              <a:t> se </a:t>
            </a:r>
            <a:r>
              <a:rPr lang="en-US" dirty="0" err="1"/>
              <a:t>ajo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dëshiron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largohet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 smtClean="0"/>
              <a:t>familja</a:t>
            </a:r>
            <a:r>
              <a:rPr lang="en-US" dirty="0" smtClean="0"/>
              <a:t> e </a:t>
            </a:r>
            <a:r>
              <a:rPr lang="en-US" dirty="0" err="1" smtClean="0"/>
              <a:t>saj</a:t>
            </a:r>
            <a:r>
              <a:rPr lang="en-US" dirty="0" smtClean="0"/>
              <a:t> </a:t>
            </a:r>
            <a:r>
              <a:rPr lang="en-US" dirty="0" err="1" smtClean="0"/>
              <a:t>kujdestare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/>
              <a:t>rastin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fjalë</a:t>
            </a:r>
            <a:r>
              <a:rPr lang="en-US" dirty="0"/>
              <a:t>, </a:t>
            </a:r>
            <a:r>
              <a:rPr lang="en-US" dirty="0" err="1"/>
              <a:t>interesi</a:t>
            </a:r>
            <a:r>
              <a:rPr lang="en-US" dirty="0"/>
              <a:t> S. </a:t>
            </a:r>
            <a:r>
              <a:rPr lang="en-US" dirty="0" err="1"/>
              <a:t>peshon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shumë</a:t>
            </a:r>
            <a:r>
              <a:rPr lang="en-US" dirty="0"/>
              <a:t> se i</a:t>
            </a:r>
            <a:r>
              <a:rPr lang="en-US" dirty="0" smtClean="0"/>
              <a:t> </a:t>
            </a:r>
            <a:r>
              <a:rPr lang="en-US" dirty="0" err="1" smtClean="0"/>
              <a:t>gjyshërve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saj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31863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gënjejnë</a:t>
            </a:r>
            <a:r>
              <a:rPr lang="en-US" dirty="0" smtClean="0"/>
              <a:t> </a:t>
            </a:r>
            <a:r>
              <a:rPr lang="en-US" dirty="0" err="1" smtClean="0"/>
              <a:t>fëmijët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486146" cy="4005711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0415"/>
                </a:solidFill>
                <a:hlinkClick r:id="rId2"/>
              </a:rPr>
              <a:t>A keni gënjyer ju kur ishit fëmijë?</a:t>
            </a:r>
          </a:p>
          <a:p>
            <a:r>
              <a:rPr lang="en-US" b="1" dirty="0" smtClean="0">
                <a:solidFill>
                  <a:srgbClr val="000415"/>
                </a:solidFill>
                <a:hlinkClick r:id="rId2"/>
              </a:rPr>
              <a:t>A gënjeni tani? Për cfarë?</a:t>
            </a:r>
          </a:p>
          <a:p>
            <a:r>
              <a:rPr lang="en-US" b="1" dirty="0" smtClean="0">
                <a:solidFill>
                  <a:srgbClr val="000415"/>
                </a:solidFill>
                <a:hlinkClick r:id="rId2"/>
              </a:rPr>
              <a:t>Në një studim janë krahasuar </a:t>
            </a:r>
            <a:r>
              <a:rPr lang="en-US" b="1" dirty="0">
                <a:solidFill>
                  <a:srgbClr val="000415"/>
                </a:solidFill>
                <a:hlinkClick r:id="rId2"/>
              </a:rPr>
              <a:t>sjelljet </a:t>
            </a:r>
            <a:r>
              <a:rPr lang="en-US" b="1" dirty="0" smtClean="0">
                <a:solidFill>
                  <a:srgbClr val="000415"/>
                </a:solidFill>
              </a:rPr>
              <a:t>e </a:t>
            </a:r>
            <a:r>
              <a:rPr lang="en-US" b="1" dirty="0" smtClean="0">
                <a:solidFill>
                  <a:srgbClr val="000415"/>
                </a:solidFill>
                <a:hlinkClick r:id="rId2"/>
              </a:rPr>
              <a:t>fëmijëve </a:t>
            </a:r>
            <a:r>
              <a:rPr lang="en-US" b="1" dirty="0">
                <a:solidFill>
                  <a:srgbClr val="000415"/>
                </a:solidFill>
                <a:hlinkClick r:id="rId2"/>
              </a:rPr>
              <a:t>tre-katër vjeçarë të Afrikës </a:t>
            </a:r>
            <a:r>
              <a:rPr lang="en-US" b="1" dirty="0" smtClean="0">
                <a:solidFill>
                  <a:srgbClr val="000415"/>
                </a:solidFill>
                <a:hlinkClick r:id="rId2"/>
              </a:rPr>
              <a:t>Perëndimore</a:t>
            </a:r>
            <a:r>
              <a:rPr lang="en-US" b="1" dirty="0">
                <a:solidFill>
                  <a:srgbClr val="000415"/>
                </a:solidFill>
              </a:rPr>
              <a:t> </a:t>
            </a:r>
            <a:r>
              <a:rPr lang="en-US" b="1" dirty="0" err="1" smtClean="0">
                <a:solidFill>
                  <a:srgbClr val="000415"/>
                </a:solidFill>
              </a:rPr>
              <a:t>p</a:t>
            </a:r>
            <a:r>
              <a:rPr lang="en-US" b="1" dirty="0" err="1" smtClean="0">
                <a:solidFill>
                  <a:srgbClr val="000415"/>
                </a:solidFill>
                <a:hlinkClick r:id="rId2"/>
              </a:rPr>
              <a:t>ër</a:t>
            </a:r>
            <a:r>
              <a:rPr lang="en-US" b="1" dirty="0" smtClean="0">
                <a:solidFill>
                  <a:srgbClr val="000415"/>
                </a:solidFill>
                <a:hlinkClick r:id="rId2"/>
              </a:rPr>
              <a:t> të krahasuar </a:t>
            </a:r>
            <a:r>
              <a:rPr lang="en-US" b="1" dirty="0">
                <a:solidFill>
                  <a:srgbClr val="000415"/>
                </a:solidFill>
                <a:hlinkClick r:id="rId2"/>
              </a:rPr>
              <a:t>rezultatet midis shkollave ndëshkuese dhe jo-ndëshkuese. Krahasuar me fëmijët në shkollat jo ndëshkuese, fëmijët në shkollat ndëshkimore kishin më shumë gjasa të gënjejnë rreth </a:t>
            </a:r>
            <a:r>
              <a:rPr lang="en-US" b="1" dirty="0" smtClean="0">
                <a:solidFill>
                  <a:srgbClr val="000415"/>
                </a:solidFill>
                <a:hlinkClick r:id="rId2"/>
              </a:rPr>
              <a:t>(peeking </a:t>
            </a:r>
            <a:r>
              <a:rPr lang="en-US" b="1" dirty="0">
                <a:solidFill>
                  <a:srgbClr val="000415"/>
                </a:solidFill>
                <a:hlinkClick r:id="rId2"/>
              </a:rPr>
              <a:t>në </a:t>
            </a:r>
            <a:r>
              <a:rPr lang="en-US" b="1" dirty="0" smtClean="0">
                <a:solidFill>
                  <a:srgbClr val="000415"/>
                </a:solidFill>
                <a:hlinkClick r:id="rId2"/>
              </a:rPr>
              <a:t>lodër) </a:t>
            </a:r>
            <a:r>
              <a:rPr lang="en-US" b="1" dirty="0">
                <a:solidFill>
                  <a:srgbClr val="000415"/>
                </a:solidFill>
                <a:hlinkClick r:id="rId2"/>
              </a:rPr>
              <a:t>dhe të mbajnë mashtrimin e tyre, ndërsa ata u pyetën pyetje pasuese. </a:t>
            </a:r>
            <a:endParaRPr lang="en-US" b="1" dirty="0" smtClean="0">
              <a:solidFill>
                <a:srgbClr val="000415"/>
              </a:solidFill>
              <a:hlinkClick r:id="rId2"/>
            </a:endParaRPr>
          </a:p>
          <a:p>
            <a:r>
              <a:rPr lang="en-US" b="1" dirty="0" smtClean="0">
                <a:solidFill>
                  <a:srgbClr val="000415"/>
                </a:solidFill>
                <a:hlinkClick r:id="rId2"/>
              </a:rPr>
              <a:t>Studiuesit përfundojnë </a:t>
            </a:r>
            <a:r>
              <a:rPr lang="en-US" b="1" dirty="0">
                <a:solidFill>
                  <a:srgbClr val="000415"/>
                </a:solidFill>
                <a:hlinkClick r:id="rId2"/>
              </a:rPr>
              <a:t>se mjediset ndëshkuese inkurajojnë më shumë fëmijë të </a:t>
            </a:r>
            <a:r>
              <a:rPr lang="en-US" b="1" dirty="0" smtClean="0">
                <a:solidFill>
                  <a:srgbClr val="000415"/>
                </a:solidFill>
                <a:hlinkClick r:id="rId2"/>
              </a:rPr>
              <a:t>shtiren </a:t>
            </a:r>
            <a:r>
              <a:rPr lang="en-US" b="1" dirty="0">
                <a:solidFill>
                  <a:srgbClr val="000415"/>
                </a:solidFill>
                <a:hlinkClick r:id="rId2"/>
              </a:rPr>
              <a:t>dhe të përmirësojnë aftësitë e tyre për të ruajtur gënjeshtrat e tyre</a:t>
            </a:r>
            <a:r>
              <a:rPr lang="en-US" b="1" dirty="0" smtClean="0">
                <a:solidFill>
                  <a:srgbClr val="000415"/>
                </a:solidFill>
                <a:hlinkClick r:id="rId2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6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31863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gënjejnë</a:t>
            </a:r>
            <a:r>
              <a:rPr lang="en-US" dirty="0" smtClean="0"/>
              <a:t> </a:t>
            </a:r>
            <a:r>
              <a:rPr lang="en-US" dirty="0" err="1" smtClean="0"/>
              <a:t>fëmijët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59528"/>
            <a:ext cx="7490908" cy="4572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"</a:t>
            </a:r>
            <a:r>
              <a:rPr lang="en-US" dirty="0"/>
              <a:t>A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zbulojnë</a:t>
            </a:r>
            <a:r>
              <a:rPr lang="en-US" dirty="0"/>
              <a:t> </a:t>
            </a:r>
            <a:r>
              <a:rPr lang="en-US" dirty="0" err="1"/>
              <a:t>prindërit</a:t>
            </a:r>
            <a:r>
              <a:rPr lang="en-US" dirty="0"/>
              <a:t> </a:t>
            </a:r>
            <a:r>
              <a:rPr lang="en-US" dirty="0" err="1"/>
              <a:t>gënjeshtra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fëmijëve</a:t>
            </a:r>
            <a:r>
              <a:rPr lang="en-US" dirty="0" smtClean="0"/>
              <a:t> 8 </a:t>
            </a:r>
            <a:r>
              <a:rPr lang="en-US" dirty="0" err="1"/>
              <a:t>deri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16 </a:t>
            </a:r>
            <a:r>
              <a:rPr lang="en-US" dirty="0" err="1"/>
              <a:t>vjeç</a:t>
            </a:r>
            <a:r>
              <a:rPr lang="en-US" dirty="0"/>
              <a:t>? </a:t>
            </a:r>
            <a:r>
              <a:rPr lang="en-US" dirty="0" err="1"/>
              <a:t>Paragjykimet</a:t>
            </a:r>
            <a:r>
              <a:rPr lang="en-US" dirty="0"/>
              <a:t> </a:t>
            </a:r>
            <a:r>
              <a:rPr lang="en-US" dirty="0" err="1"/>
              <a:t>prindërore</a:t>
            </a:r>
            <a:r>
              <a:rPr lang="en-US" dirty="0"/>
              <a:t>, </a:t>
            </a:r>
            <a:r>
              <a:rPr lang="en-US" dirty="0" err="1"/>
              <a:t>besueshmërinë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saktësinë</a:t>
            </a:r>
            <a:r>
              <a:rPr lang="en-US" dirty="0" smtClean="0"/>
              <a:t>,”</a:t>
            </a:r>
          </a:p>
          <a:p>
            <a:r>
              <a:rPr lang="en-US" dirty="0" err="1" smtClean="0"/>
              <a:t>Studiuesit</a:t>
            </a:r>
            <a:r>
              <a:rPr lang="en-US" dirty="0" smtClean="0"/>
              <a:t> </a:t>
            </a:r>
            <a:r>
              <a:rPr lang="en-US" dirty="0" err="1"/>
              <a:t>vërejnë</a:t>
            </a:r>
            <a:r>
              <a:rPr lang="en-US" dirty="0"/>
              <a:t> se </a:t>
            </a:r>
            <a:r>
              <a:rPr lang="en-US" dirty="0" err="1"/>
              <a:t>prindërit</a:t>
            </a:r>
            <a:r>
              <a:rPr lang="en-US" dirty="0"/>
              <a:t>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 smtClean="0"/>
              <a:t>vështirësi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zbulojnë</a:t>
            </a:r>
            <a:r>
              <a:rPr lang="en-US" dirty="0"/>
              <a:t> </a:t>
            </a:r>
            <a:r>
              <a:rPr lang="en-US" dirty="0" err="1" smtClean="0"/>
              <a:t>nëse</a:t>
            </a:r>
            <a:r>
              <a:rPr lang="en-US" dirty="0" smtClean="0"/>
              <a:t> </a:t>
            </a:r>
            <a:r>
              <a:rPr lang="en-US" dirty="0" err="1"/>
              <a:t>fëmijët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gënjejnë</a:t>
            </a:r>
            <a:r>
              <a:rPr lang="en-US" dirty="0"/>
              <a:t>. </a:t>
            </a:r>
            <a:r>
              <a:rPr lang="en-US" dirty="0" err="1" smtClean="0"/>
              <a:t>Prindërit</a:t>
            </a:r>
            <a:r>
              <a:rPr lang="en-US" dirty="0" smtClean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sigurt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supozimet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ishin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mirë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zbulimin</a:t>
            </a:r>
            <a:r>
              <a:rPr lang="en-US" dirty="0"/>
              <a:t> e </a:t>
            </a:r>
            <a:r>
              <a:rPr lang="en-US" dirty="0" err="1"/>
              <a:t>gënjeshtrave</a:t>
            </a:r>
            <a:r>
              <a:rPr lang="en-US" dirty="0" smtClean="0"/>
              <a:t>.</a:t>
            </a:r>
          </a:p>
          <a:p>
            <a:r>
              <a:rPr lang="en-US" dirty="0" err="1"/>
              <a:t>Fëmijët</a:t>
            </a:r>
            <a:r>
              <a:rPr lang="en-US" dirty="0"/>
              <a:t> me </a:t>
            </a:r>
            <a:r>
              <a:rPr lang="en-US" dirty="0" err="1"/>
              <a:t>çrregullime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spektrit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autizmit</a:t>
            </a:r>
            <a:r>
              <a:rPr lang="en-US" dirty="0"/>
              <a:t> (ASD) </a:t>
            </a:r>
            <a:r>
              <a:rPr lang="en-US" dirty="0" err="1"/>
              <a:t>tregojnë</a:t>
            </a:r>
            <a:r>
              <a:rPr lang="en-US" dirty="0"/>
              <a:t> </a:t>
            </a:r>
            <a:r>
              <a:rPr lang="en-US" dirty="0" err="1"/>
              <a:t>gënjeshtra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njëjtën</a:t>
            </a:r>
            <a:r>
              <a:rPr lang="en-US" dirty="0"/>
              <a:t> </a:t>
            </a:r>
            <a:r>
              <a:rPr lang="en-US" dirty="0" err="1" smtClean="0"/>
              <a:t>mënyrë</a:t>
            </a:r>
            <a:r>
              <a:rPr lang="en-US" dirty="0" smtClean="0"/>
              <a:t> </a:t>
            </a:r>
            <a:r>
              <a:rPr lang="en-US" dirty="0" err="1" smtClean="0"/>
              <a:t>antisociale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fshehja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veprimi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thyen</a:t>
            </a:r>
            <a:r>
              <a:rPr lang="en-US" dirty="0"/>
              <a:t> </a:t>
            </a:r>
            <a:r>
              <a:rPr lang="en-US" dirty="0" err="1"/>
              <a:t>premtimet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rregullat</a:t>
            </a:r>
            <a:r>
              <a:rPr lang="en-US" dirty="0"/>
              <a:t>)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mënyrat</a:t>
            </a:r>
            <a:r>
              <a:rPr lang="en-US" dirty="0"/>
              <a:t> </a:t>
            </a:r>
            <a:r>
              <a:rPr lang="en-US" dirty="0" err="1"/>
              <a:t>shoqërore</a:t>
            </a:r>
            <a:r>
              <a:rPr lang="en-US" dirty="0"/>
              <a:t> (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sjelljes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mirë</a:t>
            </a:r>
            <a:r>
              <a:rPr lang="en-US" dirty="0" smtClean="0"/>
              <a:t>)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/>
              <a:t>fëmijët</a:t>
            </a:r>
            <a:r>
              <a:rPr lang="en-US" dirty="0"/>
              <a:t> pa ASD,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ata</a:t>
            </a:r>
            <a:r>
              <a:rPr lang="en-US" dirty="0"/>
              <a:t>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vështirësi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mbajtjen</a:t>
            </a:r>
            <a:r>
              <a:rPr lang="en-US" dirty="0"/>
              <a:t> e </a:t>
            </a:r>
            <a:r>
              <a:rPr lang="en-US" dirty="0" err="1"/>
              <a:t>gënjeshtrave</a:t>
            </a:r>
            <a:r>
              <a:rPr lang="en-US" dirty="0"/>
              <a:t> </a:t>
            </a:r>
            <a:r>
              <a:rPr lang="en-US" dirty="0" err="1" smtClean="0"/>
              <a:t>ndryshe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fëmijët</a:t>
            </a:r>
            <a:r>
              <a:rPr lang="en-US" dirty="0" smtClean="0"/>
              <a:t> </a:t>
            </a:r>
            <a:r>
              <a:rPr lang="en-US" dirty="0"/>
              <a:t>e </a:t>
            </a:r>
            <a:r>
              <a:rPr lang="en-US" dirty="0" err="1" smtClean="0"/>
              <a:t>tjerë</a:t>
            </a:r>
            <a:r>
              <a:rPr lang="en-US" dirty="0" smtClean="0"/>
              <a:t>. </a:t>
            </a:r>
            <a:r>
              <a:rPr lang="en-US" dirty="0" err="1"/>
              <a:t>Fëmijët</a:t>
            </a:r>
            <a:r>
              <a:rPr lang="en-US" dirty="0"/>
              <a:t> me ASD </a:t>
            </a:r>
            <a:r>
              <a:rPr lang="en-US" dirty="0" err="1"/>
              <a:t>humbasin</a:t>
            </a:r>
            <a:r>
              <a:rPr lang="en-US" dirty="0"/>
              <a:t> </a:t>
            </a:r>
            <a:r>
              <a:rPr lang="en-US" dirty="0" err="1"/>
              <a:t>qëndrueshmërinë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deklaratat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, duke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ekspozuar</a:t>
            </a:r>
            <a:r>
              <a:rPr lang="en-US" dirty="0"/>
              <a:t> </a:t>
            </a:r>
            <a:r>
              <a:rPr lang="en-US" dirty="0" err="1"/>
              <a:t>gënjeshtrat</a:t>
            </a:r>
            <a:r>
              <a:rPr lang="en-US" dirty="0"/>
              <a:t> e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 smtClean="0"/>
              <a:t>pasi</a:t>
            </a:r>
            <a:r>
              <a:rPr lang="en-US" dirty="0" smtClean="0"/>
              <a:t> </a:t>
            </a:r>
            <a:r>
              <a:rPr lang="en-US" dirty="0" err="1"/>
              <a:t>iu</a:t>
            </a:r>
            <a:r>
              <a:rPr lang="en-US" dirty="0"/>
              <a:t> </a:t>
            </a:r>
            <a:r>
              <a:rPr lang="en-US" dirty="0" err="1"/>
              <a:t>përgjigjën</a:t>
            </a:r>
            <a:r>
              <a:rPr lang="en-US" dirty="0"/>
              <a:t> </a:t>
            </a:r>
            <a:r>
              <a:rPr lang="en-US" dirty="0" err="1"/>
              <a:t>pyetjeve</a:t>
            </a:r>
            <a:r>
              <a:rPr lang="en-US" dirty="0"/>
              <a:t> </a:t>
            </a:r>
            <a:r>
              <a:rPr lang="en-US" dirty="0" err="1" smtClean="0"/>
              <a:t>pasuese</a:t>
            </a:r>
            <a:endParaRPr lang="en-US" dirty="0" smtClean="0"/>
          </a:p>
          <a:p>
            <a:pPr marL="342900" lvl="1"/>
            <a:r>
              <a:rPr lang="en-US" dirty="0">
                <a:hlinkClick r:id="rId3"/>
              </a:rPr>
              <a:t>https://www.ted.com/talks/kang_lee_can_you_really_tell_if_a_kid_is_lying</a:t>
            </a:r>
            <a:r>
              <a:rPr lang="en-US" dirty="0"/>
              <a:t> </a:t>
            </a:r>
          </a:p>
          <a:p>
            <a:pPr marL="6858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6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6EAA8-FE2F-694B-9D3E-46F01CE95E52}" type="slidenum">
              <a:rPr lang="en-GB"/>
              <a:pPr/>
              <a:t>38</a:t>
            </a:fld>
            <a:endParaRPr lang="en-GB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754650"/>
            <a:ext cx="7024744" cy="1143000"/>
          </a:xfrm>
        </p:spPr>
        <p:txBody>
          <a:bodyPr>
            <a:normAutofit fontScale="90000"/>
          </a:bodyPr>
          <a:lstStyle/>
          <a:p>
            <a:pPr marL="838200" indent="-838200"/>
            <a:r>
              <a:rPr lang="sq-AL" sz="2800" b="1" dirty="0"/>
              <a:t>Kuptimi i interesit të fëmijës </a:t>
            </a:r>
            <a:r>
              <a:rPr lang="en-US" sz="2800" b="1" dirty="0"/>
              <a:t>s</a:t>
            </a:r>
            <a:r>
              <a:rPr lang="sq-AL" sz="2800" b="1" dirty="0"/>
              <a:t>i konsideratë parësore në çdo vendimmarrje</a:t>
            </a:r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sq-AL" sz="2800" dirty="0"/>
              <a:t>Ç</a:t>
            </a:r>
            <a:r>
              <a:rPr lang="en-US" sz="2800" dirty="0"/>
              <a:t>do </a:t>
            </a:r>
            <a:r>
              <a:rPr lang="en-US" sz="2800" dirty="0" err="1"/>
              <a:t>autoritet</a:t>
            </a:r>
            <a:r>
              <a:rPr lang="en-US" sz="2800" dirty="0"/>
              <a:t> </a:t>
            </a:r>
            <a:r>
              <a:rPr lang="en-US" sz="2800" dirty="0" err="1"/>
              <a:t>duhet</a:t>
            </a:r>
            <a:r>
              <a:rPr lang="en-US" sz="2800" dirty="0"/>
              <a:t> </a:t>
            </a:r>
            <a:r>
              <a:rPr lang="en-US" sz="2800" dirty="0" err="1"/>
              <a:t>që</a:t>
            </a: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sq-AL" sz="2400" dirty="0"/>
              <a:t>Çdo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mitur</a:t>
            </a:r>
            <a:r>
              <a:rPr lang="en-US" sz="2400" dirty="0"/>
              <a:t> </a:t>
            </a:r>
            <a:r>
              <a:rPr lang="sq-AL" sz="2400" dirty="0"/>
              <a:t>t</a:t>
            </a:r>
            <a:r>
              <a:rPr lang="en-US" sz="2400" dirty="0"/>
              <a:t>a</a:t>
            </a:r>
            <a:r>
              <a:rPr lang="sq-AL" sz="2400" dirty="0"/>
              <a:t> trajto</a:t>
            </a:r>
            <a:r>
              <a:rPr lang="en-US" sz="2400" dirty="0" err="1"/>
              <a:t>jë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sq-AL" sz="2400" dirty="0"/>
              <a:t>vlerëso</a:t>
            </a:r>
            <a:r>
              <a:rPr lang="en-US" sz="2400" dirty="0" err="1"/>
              <a:t>jë</a:t>
            </a:r>
            <a:r>
              <a:rPr lang="sq-AL" sz="2400" dirty="0"/>
              <a:t> </a:t>
            </a:r>
            <a:r>
              <a:rPr lang="sq-AL" sz="2400" i="1" dirty="0"/>
              <a:t>në mënyrë të veçantë</a:t>
            </a:r>
            <a:r>
              <a:rPr lang="en-US" sz="2400" i="1" dirty="0"/>
              <a:t>, </a:t>
            </a:r>
            <a:r>
              <a:rPr lang="en-US" sz="2400" i="1" dirty="0" err="1"/>
              <a:t>prioritare</a:t>
            </a:r>
            <a:r>
              <a:rPr lang="en-US" sz="2400" i="1" dirty="0"/>
              <a:t>. </a:t>
            </a:r>
            <a:r>
              <a:rPr lang="en-US" sz="2400" i="1" dirty="0" err="1"/>
              <a:t>Parimet</a:t>
            </a:r>
            <a:r>
              <a:rPr lang="en-US" sz="2400" i="1" dirty="0"/>
              <a:t> e </a:t>
            </a:r>
            <a:r>
              <a:rPr lang="en-US" sz="2400" i="1" dirty="0" err="1"/>
              <a:t>unitetit</a:t>
            </a:r>
            <a:r>
              <a:rPr lang="en-US" sz="2400" i="1" dirty="0"/>
              <a:t> </a:t>
            </a:r>
            <a:r>
              <a:rPr lang="en-US" sz="2400" i="1" dirty="0" err="1"/>
              <a:t>dhe</a:t>
            </a:r>
            <a:r>
              <a:rPr lang="en-US" sz="2400" i="1" dirty="0"/>
              <a:t> </a:t>
            </a:r>
            <a:r>
              <a:rPr lang="en-US" sz="2400" i="1" dirty="0" err="1"/>
              <a:t>diversitetit</a:t>
            </a:r>
            <a:endParaRPr lang="en-US" sz="2400" i="1" dirty="0"/>
          </a:p>
          <a:p>
            <a:pPr lvl="1">
              <a:lnSpc>
                <a:spcPct val="80000"/>
              </a:lnSpc>
            </a:pPr>
            <a:r>
              <a:rPr lang="sq-AL" sz="2400" dirty="0"/>
              <a:t>Të</a:t>
            </a:r>
            <a:r>
              <a:rPr lang="en-US" sz="2400" dirty="0"/>
              <a:t> </a:t>
            </a:r>
            <a:r>
              <a:rPr lang="sq-AL" sz="2400" dirty="0"/>
              <a:t>zgjedhë alternativën sa më pranë </a:t>
            </a:r>
            <a:r>
              <a:rPr lang="sq-AL" sz="2400" i="1" dirty="0"/>
              <a:t>ideales</a:t>
            </a:r>
            <a:r>
              <a:rPr lang="en-GB" sz="2400" dirty="0"/>
              <a:t> </a:t>
            </a:r>
            <a:r>
              <a:rPr lang="en-GB" sz="2400" dirty="0" err="1"/>
              <a:t>për</a:t>
            </a:r>
            <a:r>
              <a:rPr lang="en-GB" sz="2400" dirty="0"/>
              <a:t> </a:t>
            </a:r>
            <a:r>
              <a:rPr lang="en-GB" sz="2400" dirty="0" err="1"/>
              <a:t>fëmijën</a:t>
            </a:r>
            <a:endParaRPr lang="en-GB" sz="2400" dirty="0"/>
          </a:p>
          <a:p>
            <a:pPr lvl="1">
              <a:lnSpc>
                <a:spcPct val="80000"/>
              </a:lnSpc>
            </a:pPr>
            <a:r>
              <a:rPr lang="en-US" sz="2400" i="1" dirty="0" err="1"/>
              <a:t>Të</a:t>
            </a:r>
            <a:r>
              <a:rPr lang="en-US" sz="2400" i="1" dirty="0"/>
              <a:t> </a:t>
            </a:r>
            <a:r>
              <a:rPr lang="sq-AL" sz="2400" i="1" dirty="0"/>
              <a:t>zgjidh</a:t>
            </a:r>
            <a:r>
              <a:rPr lang="en-US" sz="2400" i="1" dirty="0" err="1"/>
              <a:t>ë</a:t>
            </a:r>
            <a:r>
              <a:rPr lang="sq-AL" sz="2400" i="1" dirty="0"/>
              <a:t> shpejt e pa vonesa</a:t>
            </a:r>
            <a:r>
              <a:rPr lang="en-US" sz="2400" i="1" dirty="0"/>
              <a:t> </a:t>
            </a:r>
            <a:r>
              <a:rPr lang="en-US" sz="2400" i="1" dirty="0" err="1"/>
              <a:t>një</a:t>
            </a:r>
            <a:r>
              <a:rPr lang="en-US" sz="2400" i="1" dirty="0"/>
              <a:t> </a:t>
            </a:r>
            <a:r>
              <a:rPr lang="en-US" sz="2400" i="1" dirty="0" err="1"/>
              <a:t>cështje</a:t>
            </a:r>
            <a:r>
              <a:rPr lang="en-US" sz="2400" i="1" dirty="0"/>
              <a:t> </a:t>
            </a:r>
            <a:r>
              <a:rPr lang="en-US" sz="2400" i="1" dirty="0" err="1"/>
              <a:t>ku</a:t>
            </a:r>
            <a:r>
              <a:rPr lang="en-US" sz="2400" i="1" dirty="0"/>
              <a:t> </a:t>
            </a:r>
            <a:r>
              <a:rPr lang="en-US" sz="2400" i="1" dirty="0" err="1"/>
              <a:t>zvarritjet</a:t>
            </a:r>
            <a:r>
              <a:rPr lang="en-US" sz="2400" i="1" dirty="0"/>
              <a:t> </a:t>
            </a:r>
            <a:r>
              <a:rPr lang="en-US" sz="2400" i="1" dirty="0" err="1"/>
              <a:t>rrezikojnë</a:t>
            </a:r>
            <a:r>
              <a:rPr lang="en-US" sz="2400" i="1" dirty="0"/>
              <a:t> </a:t>
            </a:r>
            <a:r>
              <a:rPr lang="en-US" sz="2400" i="1" dirty="0" err="1"/>
              <a:t>apo</a:t>
            </a:r>
            <a:r>
              <a:rPr lang="en-US" sz="2400" i="1" dirty="0"/>
              <a:t> </a:t>
            </a:r>
            <a:r>
              <a:rPr lang="en-US" sz="2400" i="1" dirty="0" err="1"/>
              <a:t>cenojnë</a:t>
            </a:r>
            <a:r>
              <a:rPr lang="en-US" sz="2400" i="1" dirty="0"/>
              <a:t> </a:t>
            </a:r>
            <a:r>
              <a:rPr lang="en-US" sz="2400" i="1" dirty="0" err="1"/>
              <a:t>interesat</a:t>
            </a:r>
            <a:r>
              <a:rPr lang="en-US" sz="2400" i="1" dirty="0"/>
              <a:t> e </a:t>
            </a:r>
            <a:r>
              <a:rPr lang="en-US" sz="2400" i="1" dirty="0" err="1"/>
              <a:t>të</a:t>
            </a:r>
            <a:r>
              <a:rPr lang="en-US" sz="2400" i="1" dirty="0"/>
              <a:t> </a:t>
            </a:r>
            <a:r>
              <a:rPr lang="en-US" sz="2400" i="1" dirty="0" err="1"/>
              <a:t>miturit</a:t>
            </a:r>
            <a:endParaRPr lang="en-US" sz="2400" i="1" dirty="0"/>
          </a:p>
          <a:p>
            <a:pPr lvl="2">
              <a:lnSpc>
                <a:spcPct val="80000"/>
              </a:lnSpc>
            </a:pPr>
            <a:r>
              <a:rPr lang="sq-AL" sz="2000" i="1" dirty="0"/>
              <a:t>Në çështjen Schaal kundër. Luksemburgut</a:t>
            </a:r>
            <a:r>
              <a:rPr lang="sq-AL" sz="2000" dirty="0"/>
              <a:t> </a:t>
            </a:r>
            <a:r>
              <a:rPr lang="en-US" sz="2000" dirty="0"/>
              <a:t>(1999)</a:t>
            </a:r>
          </a:p>
          <a:p>
            <a:pPr lvl="2">
              <a:lnSpc>
                <a:spcPct val="80000"/>
              </a:lnSpc>
            </a:pPr>
            <a:r>
              <a:rPr lang="sq-AL" sz="2000" i="1" dirty="0"/>
              <a:t>Covezzi dhe Morselli kundër. Itali</a:t>
            </a:r>
            <a:r>
              <a:rPr lang="en-US" sz="2000" i="1" dirty="0" err="1"/>
              <a:t>së</a:t>
            </a:r>
            <a:r>
              <a:rPr lang="sq-AL" sz="2000" dirty="0"/>
              <a:t> </a:t>
            </a:r>
            <a:r>
              <a:rPr lang="en-US" sz="2000" dirty="0"/>
              <a:t>(1999)</a:t>
            </a:r>
            <a:endParaRPr lang="en-US" sz="2000" i="1" dirty="0"/>
          </a:p>
          <a:p>
            <a:pPr lvl="1">
              <a:lnSpc>
                <a:spcPct val="80000"/>
              </a:lnSpc>
            </a:pPr>
            <a:r>
              <a:rPr lang="sq-AL" sz="2400" dirty="0"/>
              <a:t> Ç</a:t>
            </a:r>
            <a:r>
              <a:rPr lang="en-US" sz="2400" dirty="0"/>
              <a:t>do </a:t>
            </a:r>
            <a:r>
              <a:rPr lang="en-US" sz="2400" dirty="0" err="1"/>
              <a:t>autoritet</a:t>
            </a:r>
            <a:r>
              <a:rPr lang="en-US" sz="2400" dirty="0"/>
              <a:t> </a:t>
            </a:r>
            <a:r>
              <a:rPr lang="en-US" sz="2400" dirty="0" err="1"/>
              <a:t>përfshi</a:t>
            </a:r>
            <a:r>
              <a:rPr lang="en-US" sz="2400" dirty="0"/>
              <a:t> </a:t>
            </a:r>
            <a:r>
              <a:rPr lang="en-US" sz="2400" dirty="0" err="1"/>
              <a:t>atë</a:t>
            </a:r>
            <a:r>
              <a:rPr lang="en-US" sz="2400" dirty="0"/>
              <a:t> </a:t>
            </a:r>
            <a:r>
              <a:rPr lang="en-US" sz="2400" dirty="0" err="1"/>
              <a:t>gjyqësor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marrë</a:t>
            </a:r>
            <a:r>
              <a:rPr lang="en-US" sz="2400" dirty="0"/>
              <a:t>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vendim</a:t>
            </a:r>
            <a:r>
              <a:rPr lang="en-US" sz="2400" dirty="0"/>
              <a:t> </a:t>
            </a:r>
            <a:r>
              <a:rPr lang="en-US" sz="2400" dirty="0" err="1"/>
              <a:t>përfundimtar</a:t>
            </a:r>
            <a:r>
              <a:rPr lang="en-US" sz="2400" dirty="0"/>
              <a:t> </a:t>
            </a:r>
            <a:r>
              <a:rPr lang="en-US" sz="2400" dirty="0" err="1"/>
              <a:t>jo</a:t>
            </a:r>
            <a:r>
              <a:rPr lang="en-US" sz="2400" dirty="0"/>
              <a:t> me </a:t>
            </a:r>
            <a:r>
              <a:rPr lang="en-US" sz="2400" dirty="0" err="1"/>
              <a:t>emergjencë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operojë</a:t>
            </a:r>
            <a:r>
              <a:rPr lang="en-US" sz="2400" dirty="0"/>
              <a:t> me </a:t>
            </a:r>
            <a:r>
              <a:rPr lang="en-US" sz="2400" dirty="0" err="1"/>
              <a:t>vendime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ndërmjetme</a:t>
            </a:r>
            <a:r>
              <a:rPr lang="en-US" sz="2400" dirty="0"/>
              <a:t> duke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lënë</a:t>
            </a:r>
            <a:r>
              <a:rPr lang="en-US" sz="2400" dirty="0"/>
              <a:t> </a:t>
            </a:r>
            <a:r>
              <a:rPr lang="en-US" sz="2400" dirty="0" err="1"/>
              <a:t>kohë</a:t>
            </a:r>
            <a:r>
              <a:rPr lang="en-US" sz="2400" dirty="0"/>
              <a:t> </a:t>
            </a:r>
            <a:r>
              <a:rPr lang="en-US" sz="2400" dirty="0" err="1"/>
              <a:t>fëmijës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ambjentohet</a:t>
            </a:r>
            <a:r>
              <a:rPr lang="en-US" sz="2400" dirty="0"/>
              <a:t> me </a:t>
            </a:r>
            <a:r>
              <a:rPr lang="en-US" sz="2400" dirty="0" err="1"/>
              <a:t>gjendjen</a:t>
            </a:r>
            <a:r>
              <a:rPr lang="en-US" sz="2400" dirty="0"/>
              <a:t> e re, </a:t>
            </a:r>
            <a:r>
              <a:rPr lang="en-US" sz="2400" dirty="0" err="1"/>
              <a:t>dhe</a:t>
            </a:r>
            <a:r>
              <a:rPr lang="en-US" sz="2400" dirty="0"/>
              <a:t> duke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lënë</a:t>
            </a:r>
            <a:r>
              <a:rPr lang="en-US" sz="2400" dirty="0"/>
              <a:t> </a:t>
            </a:r>
            <a:r>
              <a:rPr lang="en-US" sz="2400" dirty="0" err="1"/>
              <a:t>kohë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rriturve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reflektojnë</a:t>
            </a:r>
            <a:r>
              <a:rPr lang="en-US" sz="2400" dirty="0"/>
              <a:t>.</a:t>
            </a:r>
            <a:r>
              <a:rPr lang="en-GB" sz="2400" dirty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1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116B-FD84-8F4B-9D75-1B834C13A4EA}" type="slidenum">
              <a:rPr lang="en-GB"/>
              <a:pPr/>
              <a:t>39</a:t>
            </a:fld>
            <a:endParaRPr lang="en-GB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521158" cy="1976188"/>
          </a:xfrm>
        </p:spPr>
        <p:txBody>
          <a:bodyPr>
            <a:normAutofit fontScale="90000"/>
          </a:bodyPr>
          <a:lstStyle/>
          <a:p>
            <a:pPr marL="838200" indent="-838200" algn="ctr"/>
            <a:r>
              <a:rPr lang="sq-AL" sz="3600" b="1" dirty="0"/>
              <a:t>Roli i gjykatës</a:t>
            </a:r>
            <a:r>
              <a:rPr lang="en-US" sz="3600" b="1" dirty="0"/>
              <a:t> </a:t>
            </a:r>
            <a:r>
              <a:rPr lang="en-US" sz="3600" b="1" dirty="0" err="1"/>
              <a:t>dhe</a:t>
            </a:r>
            <a:r>
              <a:rPr lang="en-US" sz="3600" b="1" dirty="0"/>
              <a:t> </a:t>
            </a:r>
            <a:r>
              <a:rPr lang="en-US" sz="3600" b="1" dirty="0" err="1"/>
              <a:t>aktorëve</a:t>
            </a:r>
            <a:r>
              <a:rPr lang="en-US" sz="3600" b="1" dirty="0"/>
              <a:t> </a:t>
            </a:r>
            <a:r>
              <a:rPr lang="en-US" sz="3600" b="1" dirty="0" err="1"/>
              <a:t>të</a:t>
            </a:r>
            <a:r>
              <a:rPr lang="en-US" sz="3600" b="1" dirty="0"/>
              <a:t> </a:t>
            </a:r>
            <a:r>
              <a:rPr lang="en-US" sz="3600" b="1" dirty="0" err="1"/>
              <a:t>tjerë</a:t>
            </a:r>
            <a:r>
              <a:rPr lang="sq-AL" sz="3600" b="1" dirty="0"/>
              <a:t> </a:t>
            </a:r>
            <a:r>
              <a:rPr lang="sq-AL" sz="3600" b="1" dirty="0" smtClean="0"/>
              <a:t/>
            </a:r>
            <a:br>
              <a:rPr lang="sq-AL" sz="3600" b="1" dirty="0" smtClean="0"/>
            </a:br>
            <a:r>
              <a:rPr lang="sq-AL" sz="3600" b="1" dirty="0" smtClean="0"/>
              <a:t>në </a:t>
            </a:r>
            <a:r>
              <a:rPr lang="sq-AL" sz="3600" b="1" dirty="0"/>
              <a:t>realizimin e interesit më të </a:t>
            </a:r>
            <a:r>
              <a:rPr lang="sq-AL" sz="3600" b="1" dirty="0" smtClean="0"/>
              <a:t/>
            </a:r>
            <a:br>
              <a:rPr lang="sq-AL" sz="3600" b="1" dirty="0" smtClean="0"/>
            </a:br>
            <a:r>
              <a:rPr lang="sq-AL" sz="3600" b="1" dirty="0" smtClean="0"/>
              <a:t>lartë </a:t>
            </a:r>
            <a:r>
              <a:rPr lang="sq-AL" sz="3600" b="1" dirty="0"/>
              <a:t>të fëmijës</a:t>
            </a:r>
            <a:r>
              <a:rPr lang="sq-AL" sz="3600" dirty="0"/>
              <a:t> </a:t>
            </a:r>
            <a:r>
              <a:rPr lang="en-GB" sz="4000" dirty="0"/>
              <a:t/>
            </a:r>
            <a:br>
              <a:rPr lang="en-GB" sz="4000" dirty="0"/>
            </a:br>
            <a:endParaRPr lang="en-GB" sz="40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89154"/>
            <a:ext cx="8229600" cy="403701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b="1" dirty="0" err="1"/>
              <a:t>Nuk</a:t>
            </a:r>
            <a:r>
              <a:rPr lang="en-US" sz="1800" b="1" dirty="0"/>
              <a:t> </a:t>
            </a:r>
            <a:r>
              <a:rPr lang="en-US" sz="1800" b="1" dirty="0" err="1"/>
              <a:t>është</a:t>
            </a:r>
            <a:r>
              <a:rPr lang="en-US" sz="1800" b="1" dirty="0"/>
              <a:t> e </a:t>
            </a:r>
            <a:r>
              <a:rPr lang="en-US" sz="1800" b="1" dirty="0" err="1"/>
              <a:t>thjeshtë</a:t>
            </a:r>
            <a:endParaRPr lang="en-US" sz="1800" b="1" dirty="0"/>
          </a:p>
          <a:p>
            <a:pPr>
              <a:lnSpc>
                <a:spcPct val="80000"/>
              </a:lnSpc>
            </a:pPr>
            <a:r>
              <a:rPr lang="en-US" sz="1800" b="1" dirty="0" err="1"/>
              <a:t>Mbetet</a:t>
            </a:r>
            <a:r>
              <a:rPr lang="en-US" sz="1800" b="1" dirty="0"/>
              <a:t> </a:t>
            </a:r>
            <a:r>
              <a:rPr lang="en-US" sz="1800" b="1" dirty="0" err="1"/>
              <a:t>një</a:t>
            </a:r>
            <a:r>
              <a:rPr lang="en-US" sz="1800" b="1" dirty="0"/>
              <a:t> </a:t>
            </a:r>
            <a:r>
              <a:rPr lang="en-US" sz="1800" b="1" dirty="0" err="1"/>
              <a:t>cështje</a:t>
            </a:r>
            <a:r>
              <a:rPr lang="en-US" sz="1800" b="1" dirty="0"/>
              <a:t> </a:t>
            </a:r>
            <a:r>
              <a:rPr lang="en-US" sz="1800" b="1" dirty="0" err="1"/>
              <a:t>delikate</a:t>
            </a:r>
            <a:r>
              <a:rPr lang="en-US" sz="1800" b="1" dirty="0"/>
              <a:t>.</a:t>
            </a:r>
          </a:p>
          <a:p>
            <a:pPr>
              <a:lnSpc>
                <a:spcPct val="80000"/>
              </a:lnSpc>
            </a:pPr>
            <a:r>
              <a:rPr lang="en-US" sz="1800" b="1" dirty="0" err="1"/>
              <a:t>është</a:t>
            </a:r>
            <a:r>
              <a:rPr lang="en-US" sz="1800" b="1" dirty="0"/>
              <a:t> </a:t>
            </a:r>
            <a:r>
              <a:rPr lang="en-US" sz="1800" b="1" dirty="0" err="1"/>
              <a:t>një</a:t>
            </a:r>
            <a:r>
              <a:rPr lang="en-US" sz="1800" b="1" dirty="0"/>
              <a:t> </a:t>
            </a:r>
            <a:r>
              <a:rPr lang="en-US" sz="1800" b="1" dirty="0" err="1"/>
              <a:t>sfidë</a:t>
            </a:r>
            <a:r>
              <a:rPr lang="en-US" sz="1800" b="1" dirty="0"/>
              <a:t>.</a:t>
            </a:r>
          </a:p>
          <a:p>
            <a:pPr>
              <a:lnSpc>
                <a:spcPct val="80000"/>
              </a:lnSpc>
            </a:pPr>
            <a:r>
              <a:rPr lang="en-US" sz="1800" b="1" dirty="0" err="1"/>
              <a:t>Janë</a:t>
            </a:r>
            <a:r>
              <a:rPr lang="en-US" sz="1800" b="1" dirty="0"/>
              <a:t> </a:t>
            </a:r>
            <a:r>
              <a:rPr lang="en-US" sz="1800" b="1" dirty="0" err="1"/>
              <a:t>dy</a:t>
            </a:r>
            <a:r>
              <a:rPr lang="en-US" sz="1800" b="1" dirty="0"/>
              <a:t> </a:t>
            </a:r>
            <a:r>
              <a:rPr lang="en-US" sz="1800" b="1" dirty="0" err="1"/>
              <a:t>cështje</a:t>
            </a:r>
            <a:r>
              <a:rPr lang="en-US" sz="1800" b="1" dirty="0"/>
              <a:t>: </a:t>
            </a:r>
            <a:r>
              <a:rPr lang="en-US" sz="1800" b="1" dirty="0" err="1"/>
              <a:t>cfarë</a:t>
            </a:r>
            <a:r>
              <a:rPr lang="en-US" sz="1800" b="1" dirty="0"/>
              <a:t> </a:t>
            </a:r>
            <a:r>
              <a:rPr lang="en-US" sz="1800" b="1" dirty="0" err="1"/>
              <a:t>thotë</a:t>
            </a:r>
            <a:r>
              <a:rPr lang="en-US" sz="1800" b="1" dirty="0"/>
              <a:t> </a:t>
            </a:r>
            <a:r>
              <a:rPr lang="en-US" sz="1800" b="1" dirty="0" err="1"/>
              <a:t>fëmijë</a:t>
            </a:r>
            <a:r>
              <a:rPr lang="en-US" sz="1800" b="1" dirty="0"/>
              <a:t> </a:t>
            </a:r>
            <a:r>
              <a:rPr lang="en-US" sz="1800" b="1" dirty="0" err="1"/>
              <a:t>dhe</a:t>
            </a:r>
            <a:r>
              <a:rPr lang="en-US" sz="1800" b="1" dirty="0"/>
              <a:t> </a:t>
            </a:r>
            <a:r>
              <a:rPr lang="en-US" sz="1800" b="1" dirty="0" err="1"/>
              <a:t>interesi</a:t>
            </a:r>
            <a:r>
              <a:rPr lang="en-US" sz="1800" b="1" dirty="0"/>
              <a:t> </a:t>
            </a:r>
            <a:r>
              <a:rPr lang="en-US" sz="1800" b="1" dirty="0" err="1"/>
              <a:t>më</a:t>
            </a:r>
            <a:r>
              <a:rPr lang="en-US" sz="1800" b="1" dirty="0"/>
              <a:t> I </a:t>
            </a:r>
            <a:r>
              <a:rPr lang="en-US" sz="1800" b="1" dirty="0" err="1"/>
              <a:t>lartë</a:t>
            </a:r>
            <a:r>
              <a:rPr lang="en-US" sz="1800" b="1" dirty="0"/>
              <a:t> I </a:t>
            </a:r>
            <a:r>
              <a:rPr lang="en-US" sz="1800" b="1" dirty="0" err="1"/>
              <a:t>fëmijës</a:t>
            </a:r>
            <a:r>
              <a:rPr lang="en-US" sz="1800" b="1" dirty="0"/>
              <a:t> </a:t>
            </a:r>
            <a:r>
              <a:rPr lang="en-US" sz="1800" b="1" dirty="0" err="1"/>
              <a:t>nuk</a:t>
            </a:r>
            <a:r>
              <a:rPr lang="en-US" sz="1800" b="1" dirty="0"/>
              <a:t> </a:t>
            </a:r>
            <a:r>
              <a:rPr lang="en-US" sz="1800" b="1" dirty="0" err="1"/>
              <a:t>janë</a:t>
            </a:r>
            <a:r>
              <a:rPr lang="en-US" sz="1800" b="1" dirty="0"/>
              <a:t> </a:t>
            </a:r>
            <a:r>
              <a:rPr lang="en-US" sz="1800" b="1" dirty="0" err="1"/>
              <a:t>githnjë</a:t>
            </a:r>
            <a:r>
              <a:rPr lang="en-US" sz="1800" b="1" dirty="0"/>
              <a:t> e </a:t>
            </a:r>
            <a:r>
              <a:rPr lang="en-US" sz="1800" b="1" dirty="0" err="1"/>
              <a:t>njëjta</a:t>
            </a:r>
            <a:endParaRPr lang="en-US" sz="1800" b="1" dirty="0"/>
          </a:p>
          <a:p>
            <a:pPr>
              <a:lnSpc>
                <a:spcPct val="80000"/>
              </a:lnSpc>
            </a:pPr>
            <a:r>
              <a:rPr lang="sq-AL" sz="1800" b="1" dirty="0"/>
              <a:t>Gjykata duhet të bëjë </a:t>
            </a:r>
            <a:r>
              <a:rPr lang="en-US" sz="1800" b="1" dirty="0" err="1"/>
              <a:t>një</a:t>
            </a:r>
            <a:r>
              <a:rPr lang="en-US" sz="1800" b="1" dirty="0"/>
              <a:t> </a:t>
            </a:r>
            <a:r>
              <a:rPr lang="sq-AL" sz="1800" b="1" dirty="0"/>
              <a:t>vlerësim</a:t>
            </a:r>
            <a:r>
              <a:rPr lang="en-US" sz="1800" b="1" dirty="0"/>
              <a:t> </a:t>
            </a:r>
            <a:r>
              <a:rPr lang="en-US" sz="1800" b="1" dirty="0" err="1"/>
              <a:t>gjithëpërfshirës</a:t>
            </a:r>
            <a:r>
              <a:rPr lang="en-US" sz="1800" b="1" dirty="0"/>
              <a:t> </a:t>
            </a:r>
            <a:r>
              <a:rPr lang="en-US" sz="1800" b="1" dirty="0" err="1"/>
              <a:t>të</a:t>
            </a:r>
            <a:r>
              <a:rPr lang="en-US" sz="1800" b="1" dirty="0"/>
              <a:t> </a:t>
            </a:r>
            <a:r>
              <a:rPr lang="sq-AL" sz="1800" b="1" dirty="0"/>
              <a:t>nevojave fizike, emocionale, edukative -arsimore dhe shëndetësor</a:t>
            </a:r>
            <a:r>
              <a:rPr lang="en-US" sz="1800" b="1" dirty="0"/>
              <a:t>, </a:t>
            </a:r>
            <a:r>
              <a:rPr lang="en-US" sz="1800" b="1" dirty="0" err="1"/>
              <a:t>ekonomike</a:t>
            </a:r>
            <a:r>
              <a:rPr lang="en-US" sz="1800" b="1" dirty="0"/>
              <a:t>, </a:t>
            </a:r>
            <a:r>
              <a:rPr lang="en-US" sz="1800" b="1" dirty="0" err="1"/>
              <a:t>etj</a:t>
            </a:r>
            <a:r>
              <a:rPr lang="en-US" sz="1800" b="1" dirty="0"/>
              <a:t> </a:t>
            </a:r>
            <a:r>
              <a:rPr lang="en-US" sz="1800" b="1" dirty="0" err="1"/>
              <a:t>të</a:t>
            </a:r>
            <a:r>
              <a:rPr lang="en-US" sz="1800" b="1" dirty="0"/>
              <a:t> </a:t>
            </a:r>
            <a:r>
              <a:rPr lang="en-US" sz="1800" b="1" dirty="0" err="1"/>
              <a:t>fëmijës</a:t>
            </a:r>
            <a:r>
              <a:rPr lang="en-US" sz="1800" b="1" dirty="0"/>
              <a:t>.</a:t>
            </a:r>
          </a:p>
          <a:p>
            <a:pPr>
              <a:lnSpc>
                <a:spcPct val="80000"/>
              </a:lnSpc>
            </a:pPr>
            <a:r>
              <a:rPr lang="en-US" sz="1800" b="1" dirty="0" err="1"/>
              <a:t>Një</a:t>
            </a:r>
            <a:r>
              <a:rPr lang="en-US" sz="1800" b="1" dirty="0"/>
              <a:t> </a:t>
            </a:r>
            <a:r>
              <a:rPr lang="en-US" sz="1800" b="1" dirty="0" err="1"/>
              <a:t>vlerësim</a:t>
            </a:r>
            <a:r>
              <a:rPr lang="en-US" sz="1800" b="1" dirty="0"/>
              <a:t> </a:t>
            </a:r>
            <a:r>
              <a:rPr lang="en-US" sz="1800" b="1" dirty="0" err="1"/>
              <a:t>aktual</a:t>
            </a:r>
            <a:r>
              <a:rPr lang="en-US" sz="1800" b="1" dirty="0"/>
              <a:t> </a:t>
            </a:r>
            <a:r>
              <a:rPr lang="en-US" sz="1800" b="1" dirty="0" err="1"/>
              <a:t>dhe</a:t>
            </a:r>
            <a:r>
              <a:rPr lang="en-US" sz="1800" b="1" dirty="0"/>
              <a:t> </a:t>
            </a:r>
            <a:r>
              <a:rPr lang="en-US" sz="1800" b="1" dirty="0" err="1"/>
              <a:t>perspektiv</a:t>
            </a:r>
            <a:endParaRPr lang="en-US" sz="1800" b="1" dirty="0"/>
          </a:p>
          <a:p>
            <a:pPr lvl="1">
              <a:lnSpc>
                <a:spcPct val="80000"/>
              </a:lnSpc>
            </a:pPr>
            <a:r>
              <a:rPr lang="sq-AL" sz="1600" i="1" dirty="0"/>
              <a:t>Kutzner kundër. Gjermanisë</a:t>
            </a:r>
            <a:r>
              <a:rPr lang="en-GB" sz="1600" dirty="0"/>
              <a:t> (2002). </a:t>
            </a:r>
            <a:r>
              <a:rPr lang="en-GB" sz="1600" dirty="0" err="1"/>
              <a:t>Prinder</a:t>
            </a:r>
            <a:r>
              <a:rPr lang="en-GB" sz="1600" dirty="0"/>
              <a:t> me </a:t>
            </a:r>
            <a:r>
              <a:rPr lang="en-GB" sz="1600" dirty="0" err="1"/>
              <a:t>zhvillim</a:t>
            </a:r>
            <a:r>
              <a:rPr lang="en-GB" sz="1600" dirty="0"/>
              <a:t> </a:t>
            </a:r>
            <a:r>
              <a:rPr lang="en-GB" sz="1600" dirty="0" err="1"/>
              <a:t>te</a:t>
            </a:r>
            <a:r>
              <a:rPr lang="en-GB" sz="1600" dirty="0"/>
              <a:t> </a:t>
            </a:r>
            <a:r>
              <a:rPr lang="en-GB" sz="1600" dirty="0" err="1"/>
              <a:t>vonuar</a:t>
            </a:r>
            <a:r>
              <a:rPr lang="en-GB" sz="1600" dirty="0"/>
              <a:t>.</a:t>
            </a:r>
          </a:p>
          <a:p>
            <a:pPr lvl="1">
              <a:lnSpc>
                <a:spcPct val="80000"/>
              </a:lnSpc>
            </a:pPr>
            <a:r>
              <a:rPr lang="sq-AL" sz="1600" dirty="0"/>
              <a:t> </a:t>
            </a:r>
            <a:r>
              <a:rPr lang="sq-AL" sz="1600" i="1" dirty="0"/>
              <a:t>P., C. dhe S. kundër. Mbretërisë së Bashkuar</a:t>
            </a:r>
            <a:r>
              <a:rPr lang="en-GB" sz="1600" dirty="0"/>
              <a:t>  (2002)</a:t>
            </a:r>
          </a:p>
          <a:p>
            <a:pPr lvl="1">
              <a:lnSpc>
                <a:spcPct val="80000"/>
              </a:lnSpc>
            </a:pPr>
            <a:r>
              <a:rPr lang="en-GB" sz="1600" dirty="0"/>
              <a:t> </a:t>
            </a:r>
            <a:r>
              <a:rPr lang="sq-AL" sz="1600" i="1" dirty="0"/>
              <a:t>Venema kundër. Holandës</a:t>
            </a:r>
            <a:r>
              <a:rPr lang="en-GB" sz="1600" dirty="0"/>
              <a:t> (2002)</a:t>
            </a:r>
          </a:p>
          <a:p>
            <a:pPr lvl="1">
              <a:lnSpc>
                <a:spcPct val="80000"/>
              </a:lnSpc>
            </a:pPr>
            <a:endParaRPr lang="en-US" sz="1600" dirty="0"/>
          </a:p>
          <a:p>
            <a:pPr lvl="1">
              <a:lnSpc>
                <a:spcPct val="80000"/>
              </a:lnSpc>
            </a:pPr>
            <a:endParaRPr lang="en-GB" sz="1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6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Pjesa</a:t>
            </a:r>
            <a:r>
              <a:rPr lang="en-US" dirty="0" smtClean="0"/>
              <a:t>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 </a:t>
            </a:r>
            <a:r>
              <a:rPr lang="en-US" b="1" dirty="0" err="1"/>
              <a:t>drejta</a:t>
            </a:r>
            <a:r>
              <a:rPr lang="en-US" b="1" dirty="0"/>
              <a:t> </a:t>
            </a:r>
            <a:r>
              <a:rPr lang="en-US" b="1" dirty="0" err="1"/>
              <a:t>për</a:t>
            </a:r>
            <a:r>
              <a:rPr lang="en-US" b="1" dirty="0"/>
              <a:t> </a:t>
            </a:r>
            <a:r>
              <a:rPr lang="en-US" b="1" dirty="0" err="1"/>
              <a:t>t’u</a:t>
            </a:r>
            <a:r>
              <a:rPr lang="en-US" b="1" dirty="0"/>
              <a:t> </a:t>
            </a:r>
            <a:r>
              <a:rPr lang="en-US" b="1" dirty="0" err="1"/>
              <a:t>dë</a:t>
            </a:r>
            <a:r>
              <a:rPr lang="en-US" b="1" dirty="0" err="1" smtClean="0"/>
              <a:t>gjuar</a:t>
            </a:r>
            <a:r>
              <a:rPr lang="en-US" b="1" dirty="0" smtClean="0"/>
              <a:t>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CF54A-3C89-254D-92A9-6DBCACDF5650}" type="slidenum">
              <a:rPr lang="en-GB"/>
              <a:pPr/>
              <a:t>41</a:t>
            </a:fld>
            <a:endParaRPr lang="en-GB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 drejta e femijes per tu degjuar</a:t>
            </a:r>
            <a:endParaRPr lang="sq-AL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sq-AL" sz="2400" b="1"/>
              <a:t>Neni 12</a:t>
            </a:r>
            <a:r>
              <a:rPr lang="en-US" sz="2400" b="1"/>
              <a:t> KDF</a:t>
            </a:r>
            <a:endParaRPr lang="sq-AL" sz="2400" b="1"/>
          </a:p>
          <a:p>
            <a:pPr>
              <a:lnSpc>
                <a:spcPct val="90000"/>
              </a:lnSpc>
            </a:pPr>
            <a:r>
              <a:rPr lang="sq-AL" sz="2400"/>
              <a:t>1. Shtetet Palë </a:t>
            </a:r>
            <a:r>
              <a:rPr lang="sq-AL" sz="2400" b="1"/>
              <a:t>i garantojnë</a:t>
            </a:r>
            <a:r>
              <a:rPr lang="sq-AL" sz="2400"/>
              <a:t> fëmijës, </a:t>
            </a:r>
            <a:r>
              <a:rPr lang="sq-AL" sz="2400" b="1"/>
              <a:t>i cili është i aftë të ketë pikëpamjet</a:t>
            </a:r>
            <a:r>
              <a:rPr lang="sq-AL" sz="2400"/>
              <a:t> e tij, të drejtën</a:t>
            </a:r>
            <a:r>
              <a:rPr lang="en-US" sz="2400"/>
              <a:t> </a:t>
            </a:r>
            <a:r>
              <a:rPr lang="sq-AL" sz="2400"/>
              <a:t>për t’i shprehur lirisht këto pikëpamje, </a:t>
            </a:r>
            <a:r>
              <a:rPr lang="sq-AL" sz="2400" b="1"/>
              <a:t>për çdo çështje</a:t>
            </a:r>
            <a:r>
              <a:rPr lang="sq-AL" sz="2400"/>
              <a:t> që ka të bëjë me të, </a:t>
            </a:r>
            <a:r>
              <a:rPr lang="sq-AL" sz="2400" b="1"/>
              <a:t>duke i</a:t>
            </a:r>
            <a:r>
              <a:rPr lang="en-US" sz="2400" b="1"/>
              <a:t> </a:t>
            </a:r>
            <a:r>
              <a:rPr lang="sq-AL" sz="2400" b="1"/>
              <a:t>vlerësuar ato në përputhje me moshën dhe shkallën e pjekurisë</a:t>
            </a:r>
            <a:r>
              <a:rPr lang="sq-AL" sz="2400"/>
              <a:t> së tij.</a:t>
            </a:r>
          </a:p>
          <a:p>
            <a:pPr>
              <a:lnSpc>
                <a:spcPct val="90000"/>
              </a:lnSpc>
            </a:pPr>
            <a:r>
              <a:rPr lang="sq-AL" sz="2400"/>
              <a:t>2. Për këtë qëllim, </a:t>
            </a:r>
            <a:r>
              <a:rPr lang="sq-AL" sz="2400" b="1"/>
              <a:t>fëmijës i jepet mundësia që të dëgjohet në çdo procedurë gjyqësore</a:t>
            </a:r>
            <a:r>
              <a:rPr lang="en-US" sz="2400"/>
              <a:t> </a:t>
            </a:r>
            <a:r>
              <a:rPr lang="sq-AL" sz="2400"/>
              <a:t>ose administrative, që ka të bëjë me të, qoftë drejtpërdrejt, qoftë nëpërmjet një</a:t>
            </a:r>
            <a:r>
              <a:rPr lang="en-US" sz="2400"/>
              <a:t> </a:t>
            </a:r>
            <a:r>
              <a:rPr lang="sq-AL" sz="2400"/>
              <a:t>përfaqësuesi ose të një organi të përshtatshëm, në përputhje me rregullat e procedurës</a:t>
            </a:r>
            <a:r>
              <a:rPr lang="en-US" sz="2400"/>
              <a:t> </a:t>
            </a:r>
            <a:r>
              <a:rPr lang="sq-AL" sz="2400"/>
              <a:t>së legjislacionit kombëtar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9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90545-80E0-074A-81E7-27B8D103BA25}" type="slidenum">
              <a:rPr lang="en-GB"/>
              <a:pPr/>
              <a:t>42</a:t>
            </a:fld>
            <a:endParaRPr lang="en-GB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35123" y="691998"/>
            <a:ext cx="7408477" cy="812711"/>
          </a:xfrm>
        </p:spPr>
        <p:txBody>
          <a:bodyPr>
            <a:normAutofit fontScale="90000"/>
          </a:bodyPr>
          <a:lstStyle/>
          <a:p>
            <a:r>
              <a:rPr lang="en-US" dirty="0"/>
              <a:t>E </a:t>
            </a:r>
            <a:r>
              <a:rPr lang="en-US" dirty="0" err="1"/>
              <a:t>drejta</a:t>
            </a:r>
            <a:r>
              <a:rPr lang="en-US" dirty="0"/>
              <a:t> e </a:t>
            </a:r>
            <a:r>
              <a:rPr lang="en-US" dirty="0" err="1"/>
              <a:t>femijes</a:t>
            </a:r>
            <a:r>
              <a:rPr lang="en-US" dirty="0"/>
              <a:t> per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degjuar</a:t>
            </a:r>
            <a:endParaRPr lang="sq-AL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9757" y="1921398"/>
            <a:ext cx="7731889" cy="450255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 err="1"/>
              <a:t>Cdo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ne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cilin</a:t>
            </a:r>
            <a:r>
              <a:rPr lang="en-US" dirty="0"/>
              <a:t> </a:t>
            </a:r>
            <a:r>
              <a:rPr lang="en-US" dirty="0" err="1"/>
              <a:t>nje</a:t>
            </a:r>
            <a:r>
              <a:rPr lang="en-US" dirty="0"/>
              <a:t> </a:t>
            </a:r>
            <a:r>
              <a:rPr lang="en-US" dirty="0" err="1"/>
              <a:t>femije</a:t>
            </a:r>
            <a:r>
              <a:rPr lang="en-US" dirty="0"/>
              <a:t> </a:t>
            </a:r>
            <a:r>
              <a:rPr lang="en-US" dirty="0" err="1"/>
              <a:t>degjohet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jete</a:t>
            </a:r>
            <a:r>
              <a:rPr lang="en-US" dirty="0"/>
              <a:t>:</a:t>
            </a:r>
          </a:p>
          <a:p>
            <a:pPr>
              <a:lnSpc>
                <a:spcPct val="80000"/>
              </a:lnSpc>
            </a:pPr>
            <a:r>
              <a:rPr lang="sq-AL" dirty="0"/>
              <a:t>(a) Transparent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sq-AL" dirty="0"/>
              <a:t>informativ – </a:t>
            </a:r>
            <a:r>
              <a:rPr lang="en-US" dirty="0" err="1"/>
              <a:t>femijes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sigurohet</a:t>
            </a:r>
            <a:r>
              <a:rPr lang="en-US" dirty="0"/>
              <a:t> </a:t>
            </a:r>
            <a:r>
              <a:rPr lang="en-US" dirty="0" err="1"/>
              <a:t>nje</a:t>
            </a:r>
            <a:r>
              <a:rPr lang="en-US" dirty="0"/>
              <a:t> </a:t>
            </a:r>
            <a:r>
              <a:rPr lang="en-US" dirty="0" err="1"/>
              <a:t>informacion</a:t>
            </a:r>
            <a:r>
              <a:rPr lang="en-US" dirty="0"/>
              <a:t> I </a:t>
            </a:r>
            <a:r>
              <a:rPr lang="en-US" dirty="0" err="1"/>
              <a:t>plote</a:t>
            </a:r>
            <a:r>
              <a:rPr lang="en-US" dirty="0"/>
              <a:t>, I </a:t>
            </a:r>
            <a:r>
              <a:rPr lang="en-US" dirty="0" err="1"/>
              <a:t>aksesueshem</a:t>
            </a:r>
            <a:r>
              <a:rPr lang="en-US" dirty="0"/>
              <a:t>, I </a:t>
            </a:r>
            <a:r>
              <a:rPr lang="en-US" dirty="0" err="1"/>
              <a:t>ndjeshem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divers </a:t>
            </a:r>
            <a:r>
              <a:rPr lang="en-US" dirty="0" err="1"/>
              <a:t>dhe</a:t>
            </a:r>
            <a:r>
              <a:rPr lang="en-US" dirty="0"/>
              <a:t> I </a:t>
            </a:r>
            <a:r>
              <a:rPr lang="en-US" dirty="0" err="1"/>
              <a:t>pershtatur</a:t>
            </a:r>
            <a:r>
              <a:rPr lang="en-US" dirty="0"/>
              <a:t> me </a:t>
            </a:r>
            <a:r>
              <a:rPr lang="en-US" dirty="0" err="1"/>
              <a:t>moshen</a:t>
            </a:r>
            <a:r>
              <a:rPr lang="en-US" dirty="0"/>
              <a:t> </a:t>
            </a:r>
            <a:r>
              <a:rPr lang="en-US" dirty="0" err="1"/>
              <a:t>lidhur</a:t>
            </a:r>
            <a:r>
              <a:rPr lang="en-US" dirty="0"/>
              <a:t> me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drejten</a:t>
            </a:r>
            <a:r>
              <a:rPr lang="en-US" dirty="0"/>
              <a:t> per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degjuar</a:t>
            </a:r>
            <a:r>
              <a:rPr lang="en-US" dirty="0"/>
              <a:t>. </a:t>
            </a:r>
            <a:r>
              <a:rPr lang="en-US" dirty="0" err="1"/>
              <a:t>Femija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shprehe</a:t>
            </a:r>
            <a:r>
              <a:rPr lang="en-US" dirty="0"/>
              <a:t> </a:t>
            </a:r>
            <a:r>
              <a:rPr lang="en-US" dirty="0" err="1"/>
              <a:t>mendimiet</a:t>
            </a:r>
            <a:r>
              <a:rPr lang="en-US" dirty="0"/>
              <a:t> </a:t>
            </a:r>
            <a:r>
              <a:rPr lang="en-US" dirty="0" err="1"/>
              <a:t>lirisht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atyre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jepet</a:t>
            </a:r>
            <a:r>
              <a:rPr lang="en-US" dirty="0"/>
              <a:t> </a:t>
            </a:r>
            <a:r>
              <a:rPr lang="en-US" dirty="0" err="1"/>
              <a:t>vemendja</a:t>
            </a:r>
            <a:r>
              <a:rPr lang="en-US" dirty="0"/>
              <a:t> e </a:t>
            </a:r>
            <a:r>
              <a:rPr lang="en-US" dirty="0" err="1"/>
              <a:t>vleresimi</a:t>
            </a:r>
            <a:r>
              <a:rPr lang="en-US" dirty="0"/>
              <a:t> I </a:t>
            </a:r>
            <a:r>
              <a:rPr lang="en-US" dirty="0" err="1"/>
              <a:t>duhur</a:t>
            </a:r>
            <a:r>
              <a:rPr lang="en-US" dirty="0"/>
              <a:t>. </a:t>
            </a:r>
            <a:r>
              <a:rPr lang="en-US" dirty="0" err="1"/>
              <a:t>Femijes</a:t>
            </a:r>
            <a:r>
              <a:rPr lang="en-US" dirty="0"/>
              <a:t>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spjegohet</a:t>
            </a:r>
            <a:r>
              <a:rPr lang="en-US" dirty="0"/>
              <a:t> se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keto</a:t>
            </a:r>
            <a:r>
              <a:rPr lang="en-US" dirty="0"/>
              <a:t> </a:t>
            </a:r>
            <a:r>
              <a:rPr lang="en-US" dirty="0" err="1"/>
              <a:t>mendime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 smtClean="0"/>
              <a:t>ndikojne</a:t>
            </a:r>
            <a:r>
              <a:rPr lang="en-US" dirty="0" smtClean="0"/>
              <a:t> </a:t>
            </a:r>
            <a:r>
              <a:rPr lang="en-US" dirty="0"/>
              <a:t>ne </a:t>
            </a:r>
            <a:r>
              <a:rPr lang="en-US" dirty="0" err="1"/>
              <a:t>rezultatin</a:t>
            </a:r>
            <a:r>
              <a:rPr lang="en-US" dirty="0"/>
              <a:t> </a:t>
            </a:r>
            <a:r>
              <a:rPr lang="en-US" dirty="0" err="1"/>
              <a:t>perfundimtar</a:t>
            </a:r>
            <a:r>
              <a:rPr lang="en-US" dirty="0"/>
              <a:t>.</a:t>
            </a:r>
          </a:p>
          <a:p>
            <a:pPr>
              <a:lnSpc>
                <a:spcPct val="80000"/>
              </a:lnSpc>
            </a:pPr>
            <a:r>
              <a:rPr lang="sq-AL" dirty="0"/>
              <a:t>(b) V</a:t>
            </a:r>
            <a:r>
              <a:rPr lang="en-US" dirty="0" err="1"/>
              <a:t>ullnetar</a:t>
            </a:r>
            <a:r>
              <a:rPr lang="en-US" dirty="0"/>
              <a:t> </a:t>
            </a:r>
            <a:r>
              <a:rPr lang="sq-AL" dirty="0"/>
              <a:t>– </a:t>
            </a:r>
            <a:r>
              <a:rPr lang="en-US" dirty="0" err="1"/>
              <a:t>femija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detyrohet</a:t>
            </a:r>
            <a:r>
              <a:rPr lang="en-US" dirty="0"/>
              <a:t>. </a:t>
            </a:r>
            <a:r>
              <a:rPr lang="en-US" dirty="0" err="1"/>
              <a:t>Femijes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spjegohet</a:t>
            </a:r>
            <a:r>
              <a:rPr lang="en-US" dirty="0"/>
              <a:t> </a:t>
            </a:r>
            <a:r>
              <a:rPr lang="en-US" dirty="0" err="1"/>
              <a:t>qe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perfshihen</a:t>
            </a:r>
            <a:r>
              <a:rPr lang="en-US" dirty="0"/>
              <a:t> </a:t>
            </a:r>
            <a:r>
              <a:rPr lang="en-US" dirty="0" err="1"/>
              <a:t>apo</a:t>
            </a:r>
            <a:r>
              <a:rPr lang="en-US" dirty="0"/>
              <a:t> </a:t>
            </a:r>
            <a:r>
              <a:rPr lang="en-US" dirty="0" err="1" smtClean="0"/>
              <a:t>terhiqen</a:t>
            </a:r>
            <a:r>
              <a:rPr lang="en-US" dirty="0" smtClean="0"/>
              <a:t> </a:t>
            </a:r>
            <a:r>
              <a:rPr lang="en-US" dirty="0"/>
              <a:t>ne </a:t>
            </a:r>
            <a:r>
              <a:rPr lang="en-US" dirty="0" err="1"/>
              <a:t>cdo</a:t>
            </a:r>
            <a:r>
              <a:rPr lang="en-US" dirty="0"/>
              <a:t> faze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7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90545-80E0-074A-81E7-27B8D103BA25}" type="slidenum">
              <a:rPr lang="en-GB"/>
              <a:pPr/>
              <a:t>43</a:t>
            </a:fld>
            <a:endParaRPr lang="en-GB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348156" cy="928458"/>
          </a:xfrm>
        </p:spPr>
        <p:txBody>
          <a:bodyPr>
            <a:normAutofit fontScale="90000"/>
          </a:bodyPr>
          <a:lstStyle/>
          <a:p>
            <a:r>
              <a:rPr lang="en-US"/>
              <a:t>E drejta e femijes per tu degjuar</a:t>
            </a:r>
            <a:endParaRPr lang="sq-AL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9757" y="2323652"/>
            <a:ext cx="7731889" cy="410029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sq-AL" dirty="0" smtClean="0"/>
              <a:t>(</a:t>
            </a:r>
            <a:r>
              <a:rPr lang="sq-AL" dirty="0"/>
              <a:t>c) </a:t>
            </a:r>
            <a:r>
              <a:rPr lang="en-US" dirty="0"/>
              <a:t>I </a:t>
            </a:r>
            <a:r>
              <a:rPr lang="sq-AL" dirty="0"/>
              <a:t>Respe</a:t>
            </a:r>
            <a:r>
              <a:rPr lang="en-US" dirty="0" err="1"/>
              <a:t>ktueshem</a:t>
            </a:r>
            <a:r>
              <a:rPr lang="en-US" dirty="0"/>
              <a:t> </a:t>
            </a:r>
            <a:r>
              <a:rPr lang="sq-AL" dirty="0"/>
              <a:t> - </a:t>
            </a:r>
            <a:r>
              <a:rPr lang="en-US" dirty="0" err="1"/>
              <a:t>mendimet</a:t>
            </a:r>
            <a:r>
              <a:rPr lang="en-US" dirty="0"/>
              <a:t> e </a:t>
            </a:r>
            <a:r>
              <a:rPr lang="en-US" dirty="0" err="1"/>
              <a:t>femijes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 </a:t>
            </a:r>
            <a:r>
              <a:rPr lang="en-US" dirty="0" err="1"/>
              <a:t>trajtohen</a:t>
            </a:r>
            <a:r>
              <a:rPr lang="en-US" dirty="0"/>
              <a:t> me </a:t>
            </a:r>
            <a:r>
              <a:rPr lang="en-US" dirty="0" err="1"/>
              <a:t>respekt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prej</a:t>
            </a:r>
            <a:r>
              <a:rPr lang="en-US" dirty="0"/>
              <a:t> </a:t>
            </a:r>
            <a:r>
              <a:rPr lang="en-US" dirty="0" err="1"/>
              <a:t>tyre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dalin</a:t>
            </a:r>
            <a:r>
              <a:rPr lang="en-US" dirty="0"/>
              <a:t> ide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oportunitete</a:t>
            </a:r>
            <a:r>
              <a:rPr lang="en-US" dirty="0"/>
              <a:t>. </a:t>
            </a:r>
            <a:r>
              <a:rPr lang="sq-AL" dirty="0"/>
              <a:t>A</a:t>
            </a:r>
            <a:r>
              <a:rPr lang="en-US" dirty="0" err="1"/>
              <a:t>utoritetet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ndertojne</a:t>
            </a:r>
            <a:r>
              <a:rPr lang="en-US" dirty="0"/>
              <a:t> </a:t>
            </a:r>
            <a:r>
              <a:rPr lang="en-US" dirty="0" err="1"/>
              <a:t>modele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mira</a:t>
            </a:r>
            <a:r>
              <a:rPr lang="en-US" dirty="0"/>
              <a:t> per </a:t>
            </a:r>
            <a:r>
              <a:rPr lang="en-US" dirty="0" err="1"/>
              <a:t>pjesemarrejn</a:t>
            </a:r>
            <a:r>
              <a:rPr lang="en-US" dirty="0"/>
              <a:t> e </a:t>
            </a:r>
            <a:r>
              <a:rPr lang="en-US" dirty="0" err="1"/>
              <a:t>femijeve</a:t>
            </a:r>
            <a:r>
              <a:rPr lang="en-US" dirty="0"/>
              <a:t> ne </a:t>
            </a:r>
            <a:r>
              <a:rPr lang="en-US" dirty="0" err="1"/>
              <a:t>vendimmarrje</a:t>
            </a:r>
            <a:r>
              <a:rPr lang="sq-AL" dirty="0"/>
              <a:t>;</a:t>
            </a:r>
          </a:p>
          <a:p>
            <a:pPr>
              <a:lnSpc>
                <a:spcPct val="80000"/>
              </a:lnSpc>
            </a:pPr>
            <a:r>
              <a:rPr lang="sq-AL" dirty="0"/>
              <a:t>(d)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jepet</a:t>
            </a:r>
            <a:r>
              <a:rPr lang="en-US" dirty="0"/>
              <a:t> </a:t>
            </a:r>
            <a:r>
              <a:rPr lang="en-US" dirty="0" err="1"/>
              <a:t>rendesi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sq-AL" dirty="0"/>
              <a:t>(e) </a:t>
            </a:r>
            <a:r>
              <a:rPr lang="en-US" dirty="0"/>
              <a:t>ne </a:t>
            </a:r>
            <a:r>
              <a:rPr lang="en-US" dirty="0" err="1"/>
              <a:t>nje</a:t>
            </a:r>
            <a:r>
              <a:rPr lang="en-US" dirty="0"/>
              <a:t> </a:t>
            </a:r>
            <a:r>
              <a:rPr lang="en-US" dirty="0" err="1"/>
              <a:t>mjedis</a:t>
            </a:r>
            <a:r>
              <a:rPr lang="en-US" dirty="0"/>
              <a:t> </a:t>
            </a:r>
            <a:r>
              <a:rPr lang="en-US" dirty="0" err="1"/>
              <a:t>miqesor</a:t>
            </a:r>
            <a:r>
              <a:rPr lang="en-US" dirty="0"/>
              <a:t> per </a:t>
            </a:r>
            <a:r>
              <a:rPr lang="en-US" dirty="0" err="1"/>
              <a:t>femijet</a:t>
            </a:r>
            <a:r>
              <a:rPr lang="en-US" dirty="0"/>
              <a:t>, ne </a:t>
            </a:r>
            <a:r>
              <a:rPr lang="en-US" dirty="0" err="1"/>
              <a:t>perputhej</a:t>
            </a:r>
            <a:r>
              <a:rPr lang="en-US" dirty="0"/>
              <a:t> me </a:t>
            </a:r>
            <a:r>
              <a:rPr lang="en-US" dirty="0" err="1"/>
              <a:t>aftesite</a:t>
            </a:r>
            <a:r>
              <a:rPr lang="en-US" dirty="0"/>
              <a:t> e </a:t>
            </a:r>
            <a:r>
              <a:rPr lang="en-US" dirty="0" err="1"/>
              <a:t>femijes</a:t>
            </a:r>
            <a:r>
              <a:rPr lang="en-US" dirty="0"/>
              <a:t>, ne </a:t>
            </a:r>
            <a:r>
              <a:rPr lang="en-US" dirty="0" err="1"/>
              <a:t>konfidence</a:t>
            </a:r>
            <a:r>
              <a:rPr lang="en-US" dirty="0"/>
              <a:t>, </a:t>
            </a:r>
            <a:r>
              <a:rPr lang="en-US" dirty="0" err="1"/>
              <a:t>permes</a:t>
            </a:r>
            <a:r>
              <a:rPr lang="en-US" dirty="0"/>
              <a:t> </a:t>
            </a:r>
            <a:r>
              <a:rPr lang="en-US" dirty="0" err="1"/>
              <a:t>niveleve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ndryshme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mbeshtetjes</a:t>
            </a:r>
            <a:r>
              <a:rPr lang="en-US" dirty="0"/>
              <a:t> ne </a:t>
            </a:r>
            <a:r>
              <a:rPr lang="en-US" dirty="0" err="1"/>
              <a:t>varesi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moshes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aftesive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sq-AL" dirty="0"/>
              <a:t>(f) In</a:t>
            </a:r>
            <a:r>
              <a:rPr lang="en-US" dirty="0"/>
              <a:t>kl</a:t>
            </a:r>
            <a:r>
              <a:rPr lang="sq-AL" dirty="0"/>
              <a:t>u</a:t>
            </a:r>
            <a:r>
              <a:rPr lang="en-US" dirty="0" err="1"/>
              <a:t>zive</a:t>
            </a:r>
            <a:r>
              <a:rPr lang="en-US" dirty="0"/>
              <a:t> -</a:t>
            </a:r>
            <a:r>
              <a:rPr lang="en-US" dirty="0" err="1"/>
              <a:t>gjithperfshirese</a:t>
            </a:r>
            <a:r>
              <a:rPr lang="sq-AL" dirty="0"/>
              <a:t> – pa</a:t>
            </a:r>
            <a:r>
              <a:rPr lang="en-US" dirty="0"/>
              <a:t> </a:t>
            </a:r>
            <a:r>
              <a:rPr lang="en-US" dirty="0" err="1"/>
              <a:t>diskriminim</a:t>
            </a:r>
            <a:endParaRPr lang="sq-AL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7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D1907-330F-8B42-A0AB-98211C879CE2}" type="slidenum">
              <a:rPr lang="en-GB"/>
              <a:pPr/>
              <a:t>44</a:t>
            </a:fld>
            <a:endParaRPr lang="en-GB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89" y="1027664"/>
            <a:ext cx="7544925" cy="696964"/>
          </a:xfrm>
        </p:spPr>
        <p:txBody>
          <a:bodyPr>
            <a:normAutofit fontScale="90000"/>
          </a:bodyPr>
          <a:lstStyle/>
          <a:p>
            <a:r>
              <a:rPr lang="en-US" dirty="0"/>
              <a:t>E </a:t>
            </a:r>
            <a:r>
              <a:rPr lang="en-US" dirty="0" err="1"/>
              <a:t>drejta</a:t>
            </a:r>
            <a:r>
              <a:rPr lang="en-US" dirty="0"/>
              <a:t> e </a:t>
            </a:r>
            <a:r>
              <a:rPr lang="en-US" dirty="0" err="1"/>
              <a:t>femijes</a:t>
            </a:r>
            <a:r>
              <a:rPr lang="en-US" dirty="0"/>
              <a:t> per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degjuar</a:t>
            </a:r>
            <a:endParaRPr lang="sq-AL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q-AL" sz="3200" dirty="0"/>
              <a:t>(g) </a:t>
            </a:r>
            <a:r>
              <a:rPr lang="en-US" sz="3200" dirty="0" err="1"/>
              <a:t>profesioniste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te</a:t>
            </a:r>
            <a:r>
              <a:rPr lang="en-US" sz="3200" dirty="0"/>
              <a:t> </a:t>
            </a:r>
            <a:r>
              <a:rPr lang="en-US" sz="3200" dirty="0" err="1"/>
              <a:t>trajnuar</a:t>
            </a:r>
            <a:r>
              <a:rPr lang="en-US" sz="3200" dirty="0"/>
              <a:t> </a:t>
            </a:r>
          </a:p>
          <a:p>
            <a:r>
              <a:rPr lang="sq-AL" sz="3200" dirty="0"/>
              <a:t>(h) </a:t>
            </a:r>
            <a:r>
              <a:rPr lang="en-US" sz="3200" dirty="0" err="1"/>
              <a:t>siguria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mbrojtja</a:t>
            </a:r>
            <a:r>
              <a:rPr lang="en-US" sz="3200" dirty="0"/>
              <a:t> </a:t>
            </a:r>
            <a:r>
              <a:rPr lang="en-US" sz="3200" dirty="0" err="1"/>
              <a:t>ndaj</a:t>
            </a:r>
            <a:r>
              <a:rPr lang="en-US" sz="3200" dirty="0"/>
              <a:t> </a:t>
            </a:r>
            <a:r>
              <a:rPr lang="en-US" sz="3200" dirty="0" err="1"/>
              <a:t>reziqeve</a:t>
            </a:r>
            <a:r>
              <a:rPr lang="en-US" sz="3200" dirty="0"/>
              <a:t> </a:t>
            </a:r>
            <a:r>
              <a:rPr lang="en-US" sz="3200" dirty="0" err="1"/>
              <a:t>aktuale</a:t>
            </a:r>
            <a:r>
              <a:rPr lang="en-US" sz="3200" dirty="0"/>
              <a:t> e </a:t>
            </a:r>
            <a:r>
              <a:rPr lang="en-US" sz="3200" dirty="0" err="1"/>
              <a:t>perspektive</a:t>
            </a:r>
            <a:r>
              <a:rPr lang="en-US" sz="3200" dirty="0"/>
              <a:t> </a:t>
            </a:r>
          </a:p>
          <a:p>
            <a:r>
              <a:rPr lang="sq-AL" sz="3200" dirty="0"/>
              <a:t>(i) </a:t>
            </a:r>
            <a:r>
              <a:rPr lang="en-US" sz="3200" dirty="0"/>
              <a:t>‘</a:t>
            </a:r>
            <a:r>
              <a:rPr lang="en-US" sz="3200" dirty="0" err="1"/>
              <a:t>llogaridhenia</a:t>
            </a:r>
            <a:r>
              <a:rPr lang="en-US" sz="3200" dirty="0"/>
              <a:t>’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4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72A12-0E19-3B4F-8D53-615E91C41B92}" type="slidenum">
              <a:rPr lang="en-GB"/>
              <a:pPr/>
              <a:t>45</a:t>
            </a:fld>
            <a:endParaRPr lang="en-GB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48182" y="609148"/>
            <a:ext cx="7951808" cy="872412"/>
          </a:xfrm>
        </p:spPr>
        <p:txBody>
          <a:bodyPr>
            <a:normAutofit/>
          </a:bodyPr>
          <a:lstStyle/>
          <a:p>
            <a:r>
              <a:rPr lang="en-US" dirty="0" smtClean="0"/>
              <a:t>P</a:t>
            </a:r>
            <a:r>
              <a:rPr lang="sq-AL" dirty="0"/>
              <a:t>ërgatitj</a:t>
            </a:r>
            <a:r>
              <a:rPr lang="en-US" dirty="0"/>
              <a:t>a e </a:t>
            </a:r>
            <a:r>
              <a:rPr lang="en-US" dirty="0" err="1" smtClean="0"/>
              <a:t>femijes</a:t>
            </a:r>
            <a:endParaRPr lang="sq-AL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8182" y="1652319"/>
            <a:ext cx="7951808" cy="428549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sq-AL" sz="2400" dirty="0" smtClean="0"/>
              <a:t>Ata </a:t>
            </a:r>
            <a:r>
              <a:rPr lang="sq-AL" sz="2400" dirty="0"/>
              <a:t>që janë përgjegjës për dëgjimin e fëmijës duhet të</a:t>
            </a:r>
            <a:r>
              <a:rPr lang="en-US" sz="2400" dirty="0"/>
              <a:t>:</a:t>
            </a:r>
          </a:p>
          <a:p>
            <a:pPr lvl="1">
              <a:lnSpc>
                <a:spcPct val="80000"/>
              </a:lnSpc>
            </a:pPr>
            <a:r>
              <a:rPr lang="sq-AL" sz="2000" dirty="0"/>
              <a:t> sigurojnë që fëmija është i informuar rreth </a:t>
            </a:r>
            <a:r>
              <a:rPr lang="en-US" sz="2000" dirty="0"/>
              <a:t>t</a:t>
            </a:r>
            <a:r>
              <a:rPr lang="sq-AL" sz="2000" dirty="0"/>
              <a:t>e drejta për të shprehur mendimin e tij ose të saj në të gjitha çështjet që ndikojnë në fëmijën dhe, në veçanti, në</a:t>
            </a:r>
            <a:r>
              <a:rPr lang="en-US" sz="2000" dirty="0"/>
              <a:t> </a:t>
            </a:r>
            <a:r>
              <a:rPr lang="sq-AL" sz="2000" dirty="0"/>
              <a:t>çdo vendimmarrje gjyqësore dhe administrative, dhe për ndikimin </a:t>
            </a:r>
            <a:r>
              <a:rPr lang="en-US" sz="2000" dirty="0" err="1"/>
              <a:t>ketyre</a:t>
            </a:r>
            <a:r>
              <a:rPr lang="en-US" sz="2000" dirty="0"/>
              <a:t> </a:t>
            </a:r>
            <a:r>
              <a:rPr lang="en-US" sz="2000" dirty="0" err="1"/>
              <a:t>mendimeve</a:t>
            </a:r>
            <a:r>
              <a:rPr lang="en-US" sz="2000" dirty="0"/>
              <a:t> ne </a:t>
            </a:r>
            <a:r>
              <a:rPr lang="sq-AL" sz="2000" dirty="0"/>
              <a:t>rezultati</a:t>
            </a:r>
            <a:r>
              <a:rPr lang="en-US" sz="2000" dirty="0"/>
              <a:t>n </a:t>
            </a:r>
            <a:r>
              <a:rPr lang="en-US" sz="2000" dirty="0" err="1"/>
              <a:t>perfundimtar</a:t>
            </a:r>
            <a:r>
              <a:rPr lang="sq-AL" sz="2000" dirty="0"/>
              <a:t>. 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sq-AL" sz="2000" dirty="0"/>
              <a:t>Fëmija duhet, për më tepër, të marrë informacion në lidhje me </a:t>
            </a:r>
            <a:r>
              <a:rPr lang="en-US" sz="2000" dirty="0" err="1"/>
              <a:t>mundesine</a:t>
            </a:r>
            <a:r>
              <a:rPr lang="en-US" sz="2000" dirty="0"/>
              <a:t> per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sq-AL" sz="2000" dirty="0"/>
              <a:t>komunikuar drejtpërdrejt ose nëpërmjet një përfaqësuesi. Ai ose ajo duhet të jetë të vetëdijshëm për pasojat e mundshme të kë</a:t>
            </a:r>
            <a:r>
              <a:rPr lang="en-US" sz="2000" dirty="0" err="1"/>
              <a:t>saj</a:t>
            </a:r>
            <a:r>
              <a:rPr lang="sq-AL" sz="2000" dirty="0"/>
              <a:t> zgjedhje</a:t>
            </a:r>
            <a:r>
              <a:rPr lang="en-US" sz="2000" dirty="0"/>
              <a:t>je</a:t>
            </a:r>
          </a:p>
          <a:p>
            <a:pPr lvl="1">
              <a:lnSpc>
                <a:spcPct val="80000"/>
              </a:lnSpc>
            </a:pPr>
            <a:r>
              <a:rPr lang="sq-AL" sz="2000" dirty="0"/>
              <a:t>Vendimmarrësit duhet të përgatisë në mënyrë adekuate</a:t>
            </a:r>
            <a:r>
              <a:rPr lang="en-US" sz="2000" dirty="0"/>
              <a:t> </a:t>
            </a:r>
            <a:r>
              <a:rPr lang="sq-AL" sz="2000" dirty="0"/>
              <a:t>fëmija para seancës, duke ofruar shpjegime se si, kur dhe ku dëgjimi do të zhvillohet dhe </a:t>
            </a:r>
            <a:r>
              <a:rPr lang="en-US" sz="2000" dirty="0" err="1"/>
              <a:t>kush</a:t>
            </a:r>
            <a:r>
              <a:rPr lang="en-US" sz="2000" dirty="0"/>
              <a:t> do </a:t>
            </a:r>
            <a:r>
              <a:rPr lang="en-US" sz="2000" dirty="0" err="1"/>
              <a:t>te</a:t>
            </a:r>
            <a:r>
              <a:rPr lang="en-US" sz="2000" dirty="0"/>
              <a:t> </a:t>
            </a:r>
            <a:r>
              <a:rPr lang="en-US" sz="2000" dirty="0" err="1"/>
              <a:t>marre</a:t>
            </a:r>
            <a:r>
              <a:rPr lang="en-US" sz="2000" dirty="0"/>
              <a:t> </a:t>
            </a:r>
            <a:r>
              <a:rPr lang="sq-AL" sz="2000" dirty="0"/>
              <a:t>pjesë</a:t>
            </a:r>
            <a:r>
              <a:rPr lang="en-US" sz="2000" dirty="0"/>
              <a:t> </a:t>
            </a:r>
            <a:r>
              <a:rPr lang="sq-AL" sz="2000" dirty="0"/>
              <a:t>dhe duhet të marrë parasysh pikëpamjet e fëmijës në këtë drejtim.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8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BAE15-4583-3A47-9858-1FCC20984747}" type="slidenum">
              <a:rPr lang="en-GB"/>
              <a:pPr/>
              <a:t>46</a:t>
            </a:fld>
            <a:endParaRPr lang="en-GB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78734" y="589616"/>
            <a:ext cx="74895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Degjimi</a:t>
            </a:r>
            <a:r>
              <a:rPr lang="en-US" dirty="0" smtClean="0"/>
              <a:t> </a:t>
            </a:r>
            <a:r>
              <a:rPr lang="en-US" dirty="0"/>
              <a:t>I </a:t>
            </a:r>
            <a:r>
              <a:rPr lang="en-US" dirty="0" err="1"/>
              <a:t>femijes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konteksti</a:t>
            </a:r>
            <a:r>
              <a:rPr lang="en-US" dirty="0"/>
              <a:t> ne </a:t>
            </a:r>
            <a:r>
              <a:rPr lang="en-US" dirty="0" err="1"/>
              <a:t>cilin</a:t>
            </a:r>
            <a:r>
              <a:rPr lang="en-US" dirty="0"/>
              <a:t> </a:t>
            </a:r>
            <a:r>
              <a:rPr lang="en-US" dirty="0" err="1"/>
              <a:t>realizohet</a:t>
            </a:r>
            <a:r>
              <a:rPr lang="en-US" dirty="0"/>
              <a:t> </a:t>
            </a:r>
            <a:r>
              <a:rPr lang="en-US" dirty="0" err="1"/>
              <a:t>kjo</a:t>
            </a:r>
            <a:r>
              <a:rPr lang="en-US" dirty="0"/>
              <a:t> e </a:t>
            </a:r>
            <a:r>
              <a:rPr lang="en-US" dirty="0" err="1" smtClean="0"/>
              <a:t>drejte</a:t>
            </a:r>
            <a:endParaRPr lang="sq-AL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err="1" smtClean="0"/>
              <a:t>Fëmija</a:t>
            </a:r>
            <a:r>
              <a:rPr lang="en-US" sz="2400" dirty="0" smtClean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inkurajohet</a:t>
            </a:r>
            <a:r>
              <a:rPr lang="en-US" sz="2400" dirty="0"/>
              <a:t>.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Femija</a:t>
            </a:r>
            <a:r>
              <a:rPr lang="en-US" sz="2400" dirty="0"/>
              <a:t> </a:t>
            </a:r>
            <a:r>
              <a:rPr lang="en-US" sz="2400" dirty="0" err="1"/>
              <a:t>duhet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sigurohet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 I </a:t>
            </a:r>
            <a:r>
              <a:rPr lang="en-US" sz="2400" dirty="0" err="1"/>
              <a:t>rrituri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 </a:t>
            </a:r>
            <a:r>
              <a:rPr lang="en-US" sz="2400" dirty="0" err="1"/>
              <a:t>eshte</a:t>
            </a:r>
            <a:r>
              <a:rPr lang="en-US" sz="2400" dirty="0"/>
              <a:t> </a:t>
            </a:r>
            <a:r>
              <a:rPr lang="en-US" sz="2400" dirty="0" err="1"/>
              <a:t>pergjegjes</a:t>
            </a:r>
            <a:r>
              <a:rPr lang="en-US" sz="2400" dirty="0"/>
              <a:t> per </a:t>
            </a:r>
            <a:r>
              <a:rPr lang="en-US" sz="2400" dirty="0" err="1"/>
              <a:t>degjimin</a:t>
            </a:r>
            <a:r>
              <a:rPr lang="en-US" sz="2400" dirty="0"/>
              <a:t> e </a:t>
            </a:r>
            <a:r>
              <a:rPr lang="en-US" sz="2400" dirty="0" err="1"/>
              <a:t>tij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e </a:t>
            </a:r>
            <a:r>
              <a:rPr lang="en-US" sz="2400" dirty="0" err="1"/>
              <a:t>degjon</a:t>
            </a:r>
            <a:r>
              <a:rPr lang="en-US" sz="2400" dirty="0"/>
              <a:t> ate me </a:t>
            </a:r>
            <a:r>
              <a:rPr lang="en-US" sz="2400" dirty="0" err="1"/>
              <a:t>vemendje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seriozisht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dirty="0" err="1"/>
              <a:t>keshtu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I </a:t>
            </a:r>
            <a:r>
              <a:rPr lang="en-US" sz="2400" dirty="0" err="1"/>
              <a:t>vlereson</a:t>
            </a:r>
            <a:r>
              <a:rPr lang="en-US" sz="2400" dirty="0"/>
              <a:t> </a:t>
            </a:r>
            <a:r>
              <a:rPr lang="en-US" sz="2400" dirty="0" err="1"/>
              <a:t>ato</a:t>
            </a:r>
            <a:r>
              <a:rPr lang="en-US" sz="2400" dirty="0"/>
              <a:t> </a:t>
            </a:r>
            <a:r>
              <a:rPr lang="en-US" sz="2400" dirty="0" err="1"/>
              <a:t>cka</a:t>
            </a:r>
            <a:r>
              <a:rPr lang="en-US" sz="2400" dirty="0"/>
              <a:t> I </a:t>
            </a:r>
            <a:r>
              <a:rPr lang="en-US" sz="2400" dirty="0" err="1"/>
              <a:t>mituri</a:t>
            </a:r>
            <a:r>
              <a:rPr lang="en-US" sz="2400" dirty="0"/>
              <a:t> </a:t>
            </a:r>
            <a:r>
              <a:rPr lang="en-US" sz="2400" dirty="0" err="1"/>
              <a:t>ka</a:t>
            </a:r>
            <a:r>
              <a:rPr lang="en-US" sz="2400" dirty="0"/>
              <a:t> </a:t>
            </a:r>
            <a:r>
              <a:rPr lang="en-US" sz="2400" dirty="0" err="1"/>
              <a:t>vendosur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komunikoje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I </a:t>
            </a:r>
            <a:r>
              <a:rPr lang="en-US" sz="2400" dirty="0" err="1"/>
              <a:t>rrituri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 </a:t>
            </a:r>
            <a:r>
              <a:rPr lang="en-US" sz="2400" dirty="0" err="1"/>
              <a:t>degjon</a:t>
            </a:r>
            <a:r>
              <a:rPr lang="en-US" sz="2400" dirty="0"/>
              <a:t> </a:t>
            </a:r>
            <a:r>
              <a:rPr lang="en-US" sz="2400" dirty="0" err="1"/>
              <a:t>femijen</a:t>
            </a:r>
            <a:r>
              <a:rPr lang="en-US" sz="2400" dirty="0"/>
              <a:t> </a:t>
            </a:r>
            <a:r>
              <a:rPr lang="en-US" sz="2400" dirty="0" err="1"/>
              <a:t>duhet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dije</a:t>
            </a:r>
            <a:r>
              <a:rPr lang="en-US" sz="2400" dirty="0"/>
              <a:t> </a:t>
            </a:r>
            <a:r>
              <a:rPr lang="en-US" sz="2400" dirty="0" err="1"/>
              <a:t>pse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e </a:t>
            </a:r>
            <a:r>
              <a:rPr lang="en-US" sz="2400" dirty="0" err="1"/>
              <a:t>degjon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jete</a:t>
            </a:r>
            <a:r>
              <a:rPr lang="en-US" sz="2400" dirty="0"/>
              <a:t> I </a:t>
            </a:r>
            <a:r>
              <a:rPr lang="en-US" sz="2400" dirty="0" err="1"/>
              <a:t>perfshire</a:t>
            </a:r>
            <a:r>
              <a:rPr lang="en-US" sz="2400" dirty="0"/>
              <a:t> ne </a:t>
            </a:r>
            <a:r>
              <a:rPr lang="en-US" sz="2400" dirty="0" err="1"/>
              <a:t>ceshtjet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 </a:t>
            </a:r>
            <a:r>
              <a:rPr lang="en-US" sz="2400" dirty="0" err="1"/>
              <a:t>efektojne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miturit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 err="1"/>
              <a:t>Sugjerohet</a:t>
            </a:r>
            <a:r>
              <a:rPr lang="en-US" sz="2400" dirty="0"/>
              <a:t> </a:t>
            </a:r>
            <a:r>
              <a:rPr lang="en-US" sz="2400" dirty="0" err="1"/>
              <a:t>formati</a:t>
            </a:r>
            <a:r>
              <a:rPr lang="en-US" sz="2400" dirty="0"/>
              <a:t> I </a:t>
            </a:r>
            <a:r>
              <a:rPr lang="en-US" sz="2400" dirty="0" err="1"/>
              <a:t>bisedimit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jo</a:t>
            </a:r>
            <a:r>
              <a:rPr lang="en-US" sz="2400" dirty="0"/>
              <a:t> I </a:t>
            </a:r>
            <a:r>
              <a:rPr lang="en-US" sz="2400" dirty="0" err="1"/>
              <a:t>ekzaminimit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njeanshem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 err="1"/>
              <a:t>Preferohet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 </a:t>
            </a:r>
            <a:r>
              <a:rPr lang="en-US" sz="2400" dirty="0" err="1"/>
              <a:t>femija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mos</a:t>
            </a:r>
            <a:r>
              <a:rPr lang="en-US" sz="2400" dirty="0"/>
              <a:t> </a:t>
            </a:r>
            <a:r>
              <a:rPr lang="en-US" sz="2400" dirty="0" err="1"/>
              <a:t>degjohet</a:t>
            </a:r>
            <a:r>
              <a:rPr lang="en-US" sz="2400" dirty="0"/>
              <a:t> ne </a:t>
            </a:r>
            <a:r>
              <a:rPr lang="en-US" sz="2400" dirty="0" err="1"/>
              <a:t>gjykimin</a:t>
            </a:r>
            <a:r>
              <a:rPr lang="en-US" sz="2400" dirty="0"/>
              <a:t> e </a:t>
            </a:r>
            <a:r>
              <a:rPr lang="en-US" sz="2400" dirty="0" err="1"/>
              <a:t>hapur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ne </a:t>
            </a:r>
            <a:r>
              <a:rPr lang="en-US" sz="2400" dirty="0" err="1"/>
              <a:t>kushtet</a:t>
            </a:r>
            <a:r>
              <a:rPr lang="en-US" sz="2400" dirty="0"/>
              <a:t> e </a:t>
            </a:r>
            <a:r>
              <a:rPr lang="en-US" sz="2400" dirty="0" err="1"/>
              <a:t>konfidencialitetit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1F5F-B17E-5C4E-8634-7375CF481E71}" type="slidenum">
              <a:rPr lang="en-GB"/>
              <a:pPr/>
              <a:t>47</a:t>
            </a:fld>
            <a:endParaRPr lang="en-GB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490" y="58961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/>
              <a:t>E drejta e femijes per tu degjuar</a:t>
            </a:r>
            <a:endParaRPr lang="sq-AL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err="1"/>
              <a:t>Vleresimi</a:t>
            </a:r>
            <a:r>
              <a:rPr lang="en-US" b="1" dirty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/>
              <a:t>aftesise</a:t>
            </a:r>
            <a:r>
              <a:rPr lang="en-US" b="1" dirty="0"/>
              <a:t> se </a:t>
            </a:r>
            <a:r>
              <a:rPr lang="en-US" b="1" dirty="0" err="1"/>
              <a:t>femijes</a:t>
            </a:r>
            <a:endParaRPr lang="en-US" b="1" dirty="0"/>
          </a:p>
          <a:p>
            <a:pPr>
              <a:lnSpc>
                <a:spcPct val="90000"/>
              </a:lnSpc>
            </a:pPr>
            <a:r>
              <a:rPr lang="en-US" dirty="0"/>
              <a:t>Ti </a:t>
            </a:r>
            <a:r>
              <a:rPr lang="en-US" dirty="0" err="1"/>
              <a:t>jepet</a:t>
            </a:r>
            <a:r>
              <a:rPr lang="en-US" dirty="0"/>
              <a:t> </a:t>
            </a:r>
            <a:r>
              <a:rPr lang="en-US" dirty="0" err="1"/>
              <a:t>vleresimi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duhur</a:t>
            </a:r>
            <a:r>
              <a:rPr lang="en-US" dirty="0"/>
              <a:t> ‘due w</a:t>
            </a:r>
            <a:r>
              <a:rPr lang="en-US" dirty="0" smtClean="0"/>
              <a:t>eight</a:t>
            </a:r>
            <a:r>
              <a:rPr lang="en-US" dirty="0"/>
              <a:t>’,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rasti</a:t>
            </a:r>
            <a:r>
              <a:rPr lang="en-US" dirty="0"/>
              <a:t> </a:t>
            </a:r>
            <a:r>
              <a:rPr lang="en-US" dirty="0" err="1"/>
              <a:t>tregon</a:t>
            </a:r>
            <a:r>
              <a:rPr lang="en-US" dirty="0"/>
              <a:t> se </a:t>
            </a:r>
            <a:r>
              <a:rPr lang="en-US" dirty="0" err="1"/>
              <a:t>femija</a:t>
            </a:r>
            <a:r>
              <a:rPr lang="en-US" dirty="0"/>
              <a:t> </a:t>
            </a:r>
            <a:r>
              <a:rPr lang="en-US" dirty="0" err="1"/>
              <a:t>eshte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afte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kete</a:t>
            </a:r>
            <a:r>
              <a:rPr lang="en-US" dirty="0"/>
              <a:t> </a:t>
            </a:r>
            <a:r>
              <a:rPr lang="en-US" dirty="0" err="1"/>
              <a:t>pikepamjet</a:t>
            </a:r>
            <a:r>
              <a:rPr lang="en-US" dirty="0"/>
              <a:t> e </a:t>
            </a:r>
            <a:r>
              <a:rPr lang="en-US" dirty="0" err="1"/>
              <a:t>veta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pavarura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Nese</a:t>
            </a:r>
            <a:r>
              <a:rPr lang="en-US" dirty="0"/>
              <a:t> </a:t>
            </a:r>
            <a:r>
              <a:rPr lang="en-US" dirty="0" err="1"/>
              <a:t>femija</a:t>
            </a:r>
            <a:r>
              <a:rPr lang="en-US" dirty="0"/>
              <a:t> </a:t>
            </a:r>
            <a:r>
              <a:rPr lang="en-US" dirty="0" err="1"/>
              <a:t>eshte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afte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formoje</a:t>
            </a:r>
            <a:r>
              <a:rPr lang="en-US" dirty="0"/>
              <a:t> </a:t>
            </a:r>
            <a:r>
              <a:rPr lang="en-US" dirty="0" err="1"/>
              <a:t>pikepamje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arsyeshme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pavarura</a:t>
            </a:r>
            <a:r>
              <a:rPr lang="en-US" dirty="0"/>
              <a:t>, </a:t>
            </a:r>
            <a:r>
              <a:rPr lang="en-US" dirty="0" err="1"/>
              <a:t>vendimmarresi</a:t>
            </a:r>
            <a:r>
              <a:rPr lang="en-US" dirty="0"/>
              <a:t> </a:t>
            </a:r>
            <a:r>
              <a:rPr lang="en-US" dirty="0" err="1"/>
              <a:t>duhet</a:t>
            </a:r>
            <a:r>
              <a:rPr lang="en-US" dirty="0"/>
              <a:t> </a:t>
            </a:r>
            <a:r>
              <a:rPr lang="en-US" dirty="0" err="1"/>
              <a:t>ti</a:t>
            </a:r>
            <a:r>
              <a:rPr lang="en-US" dirty="0"/>
              <a:t> </a:t>
            </a:r>
            <a:r>
              <a:rPr lang="en-US" dirty="0" err="1"/>
              <a:t>konsideroje</a:t>
            </a:r>
            <a:r>
              <a:rPr lang="en-US" dirty="0"/>
              <a:t> </a:t>
            </a:r>
            <a:r>
              <a:rPr lang="en-US" dirty="0" err="1"/>
              <a:t>keto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faktore</a:t>
            </a:r>
            <a:r>
              <a:rPr lang="en-US" dirty="0"/>
              <a:t> me </a:t>
            </a:r>
            <a:r>
              <a:rPr lang="en-US" dirty="0" err="1"/>
              <a:t>rendesi</a:t>
            </a:r>
            <a:r>
              <a:rPr lang="en-US" dirty="0"/>
              <a:t> ne </a:t>
            </a:r>
            <a:r>
              <a:rPr lang="en-US" dirty="0" err="1"/>
              <a:t>zgjidhjen</a:t>
            </a:r>
            <a:r>
              <a:rPr lang="en-US" dirty="0"/>
              <a:t> e </a:t>
            </a:r>
            <a:r>
              <a:rPr lang="en-US" dirty="0" err="1"/>
              <a:t>mosmarreveshjes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Prof.Dr.Arta Mandro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6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4878</TotalTime>
  <Words>5407</Words>
  <Application>Microsoft Macintosh PowerPoint</Application>
  <PresentationFormat>On-screen Show (4:3)</PresentationFormat>
  <Paragraphs>365</Paragraphs>
  <Slides>47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Calibri</vt:lpstr>
      <vt:lpstr>Century Gothic</vt:lpstr>
      <vt:lpstr>ＭＳ Ｐゴシック</vt:lpstr>
      <vt:lpstr>Times New Roman</vt:lpstr>
      <vt:lpstr>Wingdings 2</vt:lpstr>
      <vt:lpstr>Arial</vt:lpstr>
      <vt:lpstr>Austin</vt:lpstr>
      <vt:lpstr>Vlerësimi i interesit më të lartë të fëmijës. ILF - parim bazë ne veprat penale te TQNJ </vt:lpstr>
      <vt:lpstr>Trajtat e TQNJ</vt:lpstr>
      <vt:lpstr>PowerPoint Presentation</vt:lpstr>
      <vt:lpstr>Standardet ndërkombëtare – një listë</vt:lpstr>
      <vt:lpstr>Standardet ndërkombëtare – një listë</vt:lpstr>
      <vt:lpstr>Standardet ndërkombëtare – një listë</vt:lpstr>
      <vt:lpstr>Standardet ndërkombëtare – një listë</vt:lpstr>
      <vt:lpstr>Konventa Te Keshillit te Europes</vt:lpstr>
      <vt:lpstr>Neni 24 i Kartës së të drejtave themelore të BE</vt:lpstr>
      <vt:lpstr>Kujdes: Konventat e Hages</vt:lpstr>
      <vt:lpstr>     Te gjithe instrumentet ndërkombëtarë sjellin në vëmendje ILF </vt:lpstr>
      <vt:lpstr>Kujdes</vt:lpstr>
      <vt:lpstr>Kujdes</vt:lpstr>
      <vt:lpstr>V.C.L. dhe A.N. kunder. MB-05/07/2021</vt:lpstr>
      <vt:lpstr>Veçorite e kuadrit ligjor ne mbrojtje te femijeve</vt:lpstr>
      <vt:lpstr>   SIM – sistem integral mbrojtjeje</vt:lpstr>
      <vt:lpstr>Standardet e Drejtësisë miqësore</vt:lpstr>
      <vt:lpstr>Cfarë synon sistemi i integruar MDF ? ‘Drejtesia miqesore’</vt:lpstr>
      <vt:lpstr>ORGANE  SISTEMIT Të INTEGRUAR ME Të CILAT NDËRVEPROJNË GJYKATA DHE PROKURORIA </vt:lpstr>
      <vt:lpstr>PowerPoint Presentation</vt:lpstr>
      <vt:lpstr>ILF- Konventat E OKB</vt:lpstr>
      <vt:lpstr>ILF është një e drejtë, një parim dhe një rregull procedural. Komenti Përgjithshëm KDF nr.14</vt:lpstr>
      <vt:lpstr>ILF është një e drejtë, një parim dhe një rregull procedural. Komenti Përgjithshëm KDF nr.14</vt:lpstr>
      <vt:lpstr>ILF është një e drejtë, një parim dhe një rregull procedural. Komenti Përgjithshëm KDF nr.14</vt:lpstr>
      <vt:lpstr>PAKETA  ‘TE DREJTA TË FEMIJEVE’ </vt:lpstr>
      <vt:lpstr>PAKETA  ‘TE DREJTA TE FEMIJEVE’</vt:lpstr>
      <vt:lpstr>Interesi me i larte i fëmijës</vt:lpstr>
      <vt:lpstr>PowerPoint Presentation</vt:lpstr>
      <vt:lpstr>Terma me rëndësi te Ligjit 18/2017</vt:lpstr>
      <vt:lpstr>ILF –neni 6 Ligjit dhe neni 3 KF</vt:lpstr>
      <vt:lpstr>Perkufizimi i ILF</vt:lpstr>
      <vt:lpstr>Për GJEDNJ koncepti “ILF” përfshin dy gjymtyrë. </vt:lpstr>
      <vt:lpstr>GJEDNJ </vt:lpstr>
      <vt:lpstr>GJEDNJ </vt:lpstr>
      <vt:lpstr>GJEDNJ </vt:lpstr>
      <vt:lpstr>A gënjejnë fëmijët?</vt:lpstr>
      <vt:lpstr>A gënjejnë fëmijët?</vt:lpstr>
      <vt:lpstr>Kuptimi i interesit të fëmijës si konsideratë parësore në çdo vendimmarrje </vt:lpstr>
      <vt:lpstr>Roli i gjykatës dhe aktorëve të tjerë  në realizimin e interesit më të  lartë të fëmijës  </vt:lpstr>
      <vt:lpstr>Pjesa II</vt:lpstr>
      <vt:lpstr>E drejta e femijes per tu degjuar</vt:lpstr>
      <vt:lpstr>E drejta e femijes per tu degjuar</vt:lpstr>
      <vt:lpstr>E drejta e femijes per tu degjuar</vt:lpstr>
      <vt:lpstr>E drejta e femijes per tu degjuar</vt:lpstr>
      <vt:lpstr>Përgatitja e femijes</vt:lpstr>
      <vt:lpstr>  Degjimi I femijes dhe konteksti ne cilin realizohet kjo e drejte</vt:lpstr>
      <vt:lpstr>E drejta e femijes per tu degjuar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Roli i psikologut</dc:title>
  <dc:creator>Arta Mandro</dc:creator>
  <cp:lastModifiedBy>Arta Mandro</cp:lastModifiedBy>
  <cp:revision>90</cp:revision>
  <dcterms:created xsi:type="dcterms:W3CDTF">2015-01-15T18:20:12Z</dcterms:created>
  <dcterms:modified xsi:type="dcterms:W3CDTF">2023-06-25T22:58:07Z</dcterms:modified>
</cp:coreProperties>
</file>