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32" r:id="rId1"/>
  </p:sldMasterIdLst>
  <p:notesMasterIdLst>
    <p:notesMasterId r:id="rId85"/>
  </p:notesMasterIdLst>
  <p:sldIdLst>
    <p:sldId id="257" r:id="rId2"/>
    <p:sldId id="484" r:id="rId3"/>
    <p:sldId id="582" r:id="rId4"/>
    <p:sldId id="583" r:id="rId5"/>
    <p:sldId id="584" r:id="rId6"/>
    <p:sldId id="585" r:id="rId7"/>
    <p:sldId id="586" r:id="rId8"/>
    <p:sldId id="587" r:id="rId9"/>
    <p:sldId id="588" r:id="rId10"/>
    <p:sldId id="589" r:id="rId11"/>
    <p:sldId id="590" r:id="rId12"/>
    <p:sldId id="591" r:id="rId13"/>
    <p:sldId id="592" r:id="rId14"/>
    <p:sldId id="593" r:id="rId15"/>
    <p:sldId id="594" r:id="rId16"/>
    <p:sldId id="595" r:id="rId17"/>
    <p:sldId id="596" r:id="rId18"/>
    <p:sldId id="597" r:id="rId19"/>
    <p:sldId id="598" r:id="rId20"/>
    <p:sldId id="599" r:id="rId21"/>
    <p:sldId id="600" r:id="rId22"/>
    <p:sldId id="601" r:id="rId23"/>
    <p:sldId id="602" r:id="rId24"/>
    <p:sldId id="476" r:id="rId25"/>
    <p:sldId id="547" r:id="rId26"/>
    <p:sldId id="605" r:id="rId27"/>
    <p:sldId id="606" r:id="rId28"/>
    <p:sldId id="607" r:id="rId29"/>
    <p:sldId id="608" r:id="rId30"/>
    <p:sldId id="609" r:id="rId31"/>
    <p:sldId id="610" r:id="rId32"/>
    <p:sldId id="611" r:id="rId33"/>
    <p:sldId id="612" r:id="rId34"/>
    <p:sldId id="613" r:id="rId35"/>
    <p:sldId id="614" r:id="rId36"/>
    <p:sldId id="615" r:id="rId37"/>
    <p:sldId id="616" r:id="rId38"/>
    <p:sldId id="617" r:id="rId39"/>
    <p:sldId id="618" r:id="rId40"/>
    <p:sldId id="619" r:id="rId41"/>
    <p:sldId id="620" r:id="rId42"/>
    <p:sldId id="621" r:id="rId43"/>
    <p:sldId id="622" r:id="rId44"/>
    <p:sldId id="623" r:id="rId45"/>
    <p:sldId id="603" r:id="rId46"/>
    <p:sldId id="604" r:id="rId47"/>
    <p:sldId id="624" r:id="rId48"/>
    <p:sldId id="625" r:id="rId49"/>
    <p:sldId id="626" r:id="rId50"/>
    <p:sldId id="627" r:id="rId51"/>
    <p:sldId id="628" r:id="rId52"/>
    <p:sldId id="630" r:id="rId53"/>
    <p:sldId id="629" r:id="rId54"/>
    <p:sldId id="631" r:id="rId55"/>
    <p:sldId id="632" r:id="rId56"/>
    <p:sldId id="633" r:id="rId57"/>
    <p:sldId id="634" r:id="rId58"/>
    <p:sldId id="635" r:id="rId59"/>
    <p:sldId id="636" r:id="rId60"/>
    <p:sldId id="637" r:id="rId61"/>
    <p:sldId id="638" r:id="rId62"/>
    <p:sldId id="639" r:id="rId63"/>
    <p:sldId id="640" r:id="rId64"/>
    <p:sldId id="641" r:id="rId65"/>
    <p:sldId id="642" r:id="rId66"/>
    <p:sldId id="643" r:id="rId67"/>
    <p:sldId id="644" r:id="rId68"/>
    <p:sldId id="645" r:id="rId69"/>
    <p:sldId id="646" r:id="rId70"/>
    <p:sldId id="647" r:id="rId71"/>
    <p:sldId id="648" r:id="rId72"/>
    <p:sldId id="649" r:id="rId73"/>
    <p:sldId id="650" r:id="rId74"/>
    <p:sldId id="651" r:id="rId75"/>
    <p:sldId id="652" r:id="rId76"/>
    <p:sldId id="653" r:id="rId77"/>
    <p:sldId id="654" r:id="rId78"/>
    <p:sldId id="655" r:id="rId79"/>
    <p:sldId id="656" r:id="rId80"/>
    <p:sldId id="657" r:id="rId81"/>
    <p:sldId id="658" r:id="rId82"/>
    <p:sldId id="659" r:id="rId83"/>
    <p:sldId id="660" r:id="rId8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5400BC-7839-4425-950C-B78C4A385D2B}">
          <p14:sldIdLst>
            <p14:sldId id="257"/>
            <p14:sldId id="484"/>
            <p14:sldId id="582"/>
            <p14:sldId id="583"/>
            <p14:sldId id="584"/>
            <p14:sldId id="585"/>
          </p14:sldIdLst>
        </p14:section>
        <p14:section name="Untitled Section" id="{4C663A64-2437-40EC-9D1A-67F131DE5268}">
          <p14:sldIdLst>
            <p14:sldId id="586"/>
            <p14:sldId id="587"/>
            <p14:sldId id="588"/>
            <p14:sldId id="589"/>
            <p14:sldId id="590"/>
            <p14:sldId id="591"/>
            <p14:sldId id="592"/>
            <p14:sldId id="593"/>
            <p14:sldId id="594"/>
            <p14:sldId id="595"/>
            <p14:sldId id="596"/>
            <p14:sldId id="597"/>
            <p14:sldId id="598"/>
            <p14:sldId id="599"/>
            <p14:sldId id="600"/>
            <p14:sldId id="601"/>
            <p14:sldId id="602"/>
            <p14:sldId id="476"/>
            <p14:sldId id="547"/>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03"/>
            <p14:sldId id="604"/>
            <p14:sldId id="624"/>
            <p14:sldId id="625"/>
            <p14:sldId id="626"/>
            <p14:sldId id="627"/>
            <p14:sldId id="628"/>
            <p14:sldId id="630"/>
            <p14:sldId id="629"/>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p:scale>
          <a:sx n="80" d="100"/>
          <a:sy n="80" d="100"/>
        </p:scale>
        <p:origin x="-2514" y="-744"/>
      </p:cViewPr>
      <p:guideLst>
        <p:guide orient="horz" pos="2160"/>
        <p:guide pos="2880"/>
      </p:guideLst>
    </p:cSldViewPr>
  </p:slideViewPr>
  <p:outlineViewPr>
    <p:cViewPr>
      <p:scale>
        <a:sx n="33" d="100"/>
        <a:sy n="33" d="100"/>
      </p:scale>
      <p:origin x="0" y="114708"/>
    </p:cViewPr>
  </p:outlineViewPr>
  <p:notesTextViewPr>
    <p:cViewPr>
      <p:scale>
        <a:sx n="100" d="100"/>
        <a:sy n="100" d="100"/>
      </p:scale>
      <p:origin x="0" y="0"/>
    </p:cViewPr>
  </p:notesTextViewPr>
  <p:sorterViewPr>
    <p:cViewPr varScale="1">
      <p:scale>
        <a:sx n="1" d="1"/>
        <a:sy n="1" d="1"/>
      </p:scale>
      <p:origin x="0" y="1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C998208-8B59-4BC0-91F8-CE3DFCD6C24C}" type="datetimeFigureOut">
              <a:rPr lang="en-GB" smtClean="0"/>
              <a:pPr/>
              <a:t>07/03/2023</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377AA3E-6B55-4EF4-8EBF-333251503B13}" type="slidenum">
              <a:rPr lang="en-GB" smtClean="0"/>
              <a:pPr/>
              <a:t>‹#›</a:t>
            </a:fld>
            <a:endParaRPr lang="en-GB"/>
          </a:p>
        </p:txBody>
      </p:sp>
    </p:spTree>
    <p:extLst>
      <p:ext uri="{BB962C8B-B14F-4D97-AF65-F5344CB8AC3E}">
        <p14:creationId xmlns:p14="http://schemas.microsoft.com/office/powerpoint/2010/main" val="67857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195825-8313-4853-9201-47BA4463ECAC}"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49823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44A5F-FA54-4F24-88E8-4C1215410D12}"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34218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36643D-74C4-4A07-A78C-96015E34DF6E}"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67260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0F03CD-EF03-4EA7-8B8B-DCE926E4454E}"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21682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3709AE-1798-4B9C-8E12-D7A0DD7766BB}" type="datetime1">
              <a:rPr lang="en-US" smtClean="0"/>
              <a:pPr/>
              <a:t>3/7/2023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2801025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2A9BC6-3CF6-45B3-9D93-1BDF0A064969}" type="datetime1">
              <a:rPr lang="en-US" smtClean="0"/>
              <a:pPr/>
              <a:t>3/7/2023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27686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962AB4-D165-4FAE-AFED-CA789344B86F}" type="datetime1">
              <a:rPr lang="en-US" smtClean="0"/>
              <a:pPr/>
              <a:t>3/7/2023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590946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C7B11E-B066-4610-9071-885E350B8D55}"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48451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D30A8-FC15-4C40-8128-291C8D1A9C46}" type="datetime1">
              <a:rPr lang="en-US" smtClean="0"/>
              <a:pPr/>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78609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C51235-BD8E-4EF4-9306-EA6228C60E47}"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46458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2874DE-75BA-4723-94B0-18F3B525FDE5}" type="datetime1">
              <a:rPr lang="en-US" smtClean="0"/>
              <a:pPr/>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11286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1982D-BAEA-45E0-AB97-0602A72BA6F0}" type="datetime1">
              <a:rPr lang="en-US" smtClean="0"/>
              <a:pPr/>
              <a:t>3/7/2023</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AFC93A-3E11-4EED-8760-399847FD47CD}" type="slidenum">
              <a:rPr lang="en-US" smtClean="0"/>
              <a:pPr/>
              <a:t>‹#›</a:t>
            </a:fld>
            <a:endParaRPr lang="en-US"/>
          </a:p>
        </p:txBody>
      </p:sp>
    </p:spTree>
    <p:extLst>
      <p:ext uri="{BB962C8B-B14F-4D97-AF65-F5344CB8AC3E}">
        <p14:creationId xmlns:p14="http://schemas.microsoft.com/office/powerpoint/2010/main" val="2699828018"/>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2"/>
            <a:ext cx="7772400" cy="1981199"/>
          </a:xfrm>
        </p:spPr>
        <p:txBody>
          <a:bodyPr>
            <a:normAutofit/>
          </a:bodyPr>
          <a:lstStyle/>
          <a:p>
            <a:r>
              <a:rPr lang="en-US" sz="2000" b="1" dirty="0">
                <a:solidFill>
                  <a:schemeClr val="tx1"/>
                </a:solidFill>
                <a:uFillTx/>
                <a:latin typeface="Book Antiqua" panose="02040602050305030304" pitchFamily="18" charset="0"/>
              </a:rPr>
              <a:t/>
            </a:r>
            <a:br>
              <a:rPr lang="en-US" sz="2000" b="1" dirty="0">
                <a:solidFill>
                  <a:schemeClr val="tx1"/>
                </a:solidFill>
                <a:uFillTx/>
                <a:latin typeface="Book Antiqua" panose="02040602050305030304" pitchFamily="18" charset="0"/>
              </a:rPr>
            </a:br>
            <a:r>
              <a:rPr lang="en-US" sz="2000" b="1" dirty="0">
                <a:solidFill>
                  <a:schemeClr val="tx1"/>
                </a:solidFill>
                <a:latin typeface="Book Antiqua" panose="02040602050305030304" pitchFamily="18" charset="0"/>
              </a:rPr>
              <a:t/>
            </a:r>
            <a:br>
              <a:rPr lang="en-US" sz="2000" b="1" dirty="0">
                <a:solidFill>
                  <a:schemeClr val="tx1"/>
                </a:solidFill>
                <a:latin typeface="Book Antiqua" panose="02040602050305030304" pitchFamily="18" charset="0"/>
              </a:rPr>
            </a:br>
            <a:r>
              <a:rPr lang="en-US" sz="2000" b="1" dirty="0">
                <a:solidFill>
                  <a:schemeClr val="tx1"/>
                </a:solidFill>
                <a:latin typeface="Book Antiqua" panose="02040602050305030304" pitchFamily="18" charset="0"/>
              </a:rPr>
              <a:t/>
            </a:r>
            <a:br>
              <a:rPr lang="en-US" sz="2000" b="1" dirty="0">
                <a:solidFill>
                  <a:schemeClr val="tx1"/>
                </a:solidFill>
                <a:latin typeface="Book Antiqua" panose="02040602050305030304" pitchFamily="18" charset="0"/>
              </a:rPr>
            </a:br>
            <a:r>
              <a:rPr lang="en-US" sz="2000" b="1" dirty="0">
                <a:solidFill>
                  <a:schemeClr val="tx1"/>
                </a:solidFill>
                <a:uFillTx/>
                <a:latin typeface="Book Antiqua" panose="02040602050305030304" pitchFamily="18" charset="0"/>
              </a:rPr>
              <a:t>SHKOLLA E MAGJISTRATURËS</a:t>
            </a:r>
            <a:br>
              <a:rPr lang="en-US" sz="2000" b="1" dirty="0">
                <a:solidFill>
                  <a:schemeClr val="tx1"/>
                </a:solidFill>
                <a:uFillTx/>
                <a:latin typeface="Book Antiqua" panose="02040602050305030304" pitchFamily="18" charset="0"/>
              </a:rPr>
            </a:br>
            <a:r>
              <a:rPr lang="en-US" sz="2000" b="1" dirty="0">
                <a:solidFill>
                  <a:schemeClr val="tx1"/>
                </a:solidFill>
                <a:uFillTx/>
                <a:latin typeface="Book Antiqua" panose="02040602050305030304" pitchFamily="18" charset="0"/>
              </a:rPr>
              <a:t>T I R A N Ë</a:t>
            </a:r>
            <a:endParaRPr lang="en-US" sz="4400" dirty="0">
              <a:solidFill>
                <a:schemeClr val="tx1"/>
              </a:solidFill>
              <a:latin typeface="Book Antiqua" panose="02040602050305030304" pitchFamily="18" charset="0"/>
            </a:endParaRPr>
          </a:p>
        </p:txBody>
      </p:sp>
      <p:sp>
        <p:nvSpPr>
          <p:cNvPr id="3" name="Subtitle 2"/>
          <p:cNvSpPr>
            <a:spLocks noGrp="1"/>
          </p:cNvSpPr>
          <p:nvPr>
            <p:ph type="subTitle" idx="1"/>
          </p:nvPr>
        </p:nvSpPr>
        <p:spPr>
          <a:xfrm>
            <a:off x="304800" y="2209800"/>
            <a:ext cx="8305800" cy="4191000"/>
          </a:xfrm>
        </p:spPr>
        <p:style>
          <a:lnRef idx="1">
            <a:schemeClr val="accent1"/>
          </a:lnRef>
          <a:fillRef idx="2">
            <a:schemeClr val="accent1"/>
          </a:fillRef>
          <a:effectRef idx="1">
            <a:schemeClr val="accent1"/>
          </a:effectRef>
          <a:fontRef idx="minor">
            <a:schemeClr val="dk1"/>
          </a:fontRef>
        </p:style>
        <p:txBody>
          <a:bodyPr>
            <a:noAutofit/>
          </a:bodyPr>
          <a:lstStyle/>
          <a:p>
            <a:pPr algn="just"/>
            <a:endParaRPr lang="en-US" sz="2000" b="1" u="sng" dirty="0" smtClean="0">
              <a:solidFill>
                <a:schemeClr val="tx1"/>
              </a:solidFill>
              <a:latin typeface="Book Antiqua" panose="02040602050305030304" pitchFamily="18" charset="0"/>
            </a:endParaRPr>
          </a:p>
          <a:p>
            <a:pPr algn="just"/>
            <a:r>
              <a:rPr lang="en-US" sz="2000" b="1" u="sng" dirty="0" smtClean="0">
                <a:solidFill>
                  <a:schemeClr val="tx1"/>
                </a:solidFill>
                <a:latin typeface="Book Antiqua" panose="02040602050305030304" pitchFamily="18" charset="0"/>
              </a:rPr>
              <a:t>TEMA</a:t>
            </a:r>
            <a:r>
              <a:rPr lang="en-US" sz="2000" dirty="0">
                <a:solidFill>
                  <a:schemeClr val="tx1"/>
                </a:solidFill>
                <a:latin typeface="Book Antiqua" panose="0204060205030503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smtClean="0">
                <a:solidFill>
                  <a:schemeClr val="tx1"/>
                </a:solidFill>
                <a:latin typeface="Times New Roman" panose="02020603050405020304" pitchFamily="18" charset="0"/>
                <a:cs typeface="Times New Roman" panose="02020603050405020304" pitchFamily="18" charset="0"/>
              </a:rPr>
              <a:t>“</a:t>
            </a:r>
            <a:r>
              <a:rPr lang="en-US" sz="2400" i="1" dirty="0" err="1" smtClean="0">
                <a:solidFill>
                  <a:schemeClr val="tx1"/>
                </a:solidFill>
                <a:latin typeface="Times New Roman" panose="02020603050405020304" pitchFamily="18" charset="0"/>
                <a:cs typeface="Times New Roman" panose="02020603050405020304" pitchFamily="18" charset="0"/>
              </a:rPr>
              <a:t>Përgjegjësia</a:t>
            </a:r>
            <a:r>
              <a:rPr lang="en-US" sz="2400" i="1" dirty="0" smtClean="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juridik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rrjedhur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nga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veprat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veprimtarisë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ekonomike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raporti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logjik</a:t>
            </a:r>
            <a:r>
              <a:rPr lang="en-US" sz="2400" i="1" dirty="0">
                <a:solidFill>
                  <a:schemeClr val="tx1"/>
                </a:solidFill>
                <a:latin typeface="Times New Roman" panose="02020603050405020304" pitchFamily="18" charset="0"/>
                <a:cs typeface="Times New Roman" panose="02020603050405020304" pitchFamily="18" charset="0"/>
              </a:rPr>
              <a:t> me </a:t>
            </a:r>
            <a:r>
              <a:rPr lang="en-US" sz="2400" i="1" dirty="0" err="1">
                <a:solidFill>
                  <a:schemeClr val="tx1"/>
                </a:solidFill>
                <a:latin typeface="Times New Roman" panose="02020603050405020304" pitchFamily="18" charset="0"/>
                <a:cs typeface="Times New Roman" panose="02020603050405020304" pitchFamily="18" charset="0"/>
              </a:rPr>
              <a:t>përgjegjësinë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veprën</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ndodhur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Përmbajtja</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koncepteve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emër</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për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dobi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çështjet</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dënimeve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praktika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jonë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gjyqësore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Dënimi</a:t>
            </a:r>
            <a:r>
              <a:rPr lang="en-US" sz="2400" i="1" dirty="0">
                <a:solidFill>
                  <a:schemeClr val="tx1"/>
                </a:solidFill>
                <a:latin typeface="Times New Roman" panose="02020603050405020304" pitchFamily="18" charset="0"/>
                <a:cs typeface="Times New Roman" panose="02020603050405020304" pitchFamily="18" charset="0"/>
              </a:rPr>
              <a:t> penal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efikasiteti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tij</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tërthortë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personat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Mbyllja</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veprimtarisë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si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dënim</a:t>
            </a:r>
            <a:r>
              <a:rPr lang="en-US" sz="2400" i="1" dirty="0">
                <a:solidFill>
                  <a:schemeClr val="tx1"/>
                </a:solidFill>
                <a:latin typeface="Times New Roman" panose="02020603050405020304" pitchFamily="18" charset="0"/>
                <a:cs typeface="Times New Roman" panose="02020603050405020304" pitchFamily="18" charset="0"/>
              </a:rPr>
              <a:t> penal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ndikimi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që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ai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ka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riorganizimin</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juridik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nga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njëjtët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përsosna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fizikë</a:t>
            </a:r>
            <a:r>
              <a:rPr lang="en-US" sz="2400" i="1" dirty="0">
                <a:solidFill>
                  <a:schemeClr val="tx1"/>
                </a:solidFill>
                <a:latin typeface="Times New Roman" panose="02020603050405020304" pitchFamily="18" charset="0"/>
                <a:cs typeface="Times New Roman" panose="02020603050405020304" pitchFamily="18" charset="0"/>
              </a:rPr>
              <a:t>.</a:t>
            </a:r>
          </a:p>
          <a:p>
            <a:pPr algn="just"/>
            <a:endParaRPr lang="en-US" sz="1800" b="1" dirty="0">
              <a:solidFill>
                <a:schemeClr val="tx1"/>
              </a:solidFill>
              <a:latin typeface="Book Antiqua" panose="02040602050305030304" pitchFamily="18" charset="0"/>
            </a:endParaRPr>
          </a:p>
          <a:p>
            <a:endParaRPr lang="en-US" sz="1800" b="1" dirty="0" smtClean="0">
              <a:solidFill>
                <a:schemeClr val="tx1"/>
              </a:solidFill>
              <a:latin typeface="Book Antiqua" panose="02040602050305030304" pitchFamily="18" charset="0"/>
            </a:endParaRPr>
          </a:p>
          <a:p>
            <a:endParaRPr lang="en-US" sz="1800" b="1" dirty="0">
              <a:solidFill>
                <a:schemeClr val="tx1"/>
              </a:solidFill>
              <a:latin typeface="Book Antiqua" panose="02040602050305030304" pitchFamily="18" charset="0"/>
            </a:endParaRPr>
          </a:p>
          <a:p>
            <a:endParaRPr lang="en-US" sz="1800" dirty="0">
              <a:solidFill>
                <a:schemeClr val="tx1"/>
              </a:solidFill>
              <a:latin typeface="Book Antiqua" panose="02040602050305030304" pitchFamily="18" charset="0"/>
            </a:endParaRPr>
          </a:p>
        </p:txBody>
      </p:sp>
      <p:pic>
        <p:nvPicPr>
          <p:cNvPr id="5" name="Picture 4">
            <a:extLst>
              <a:ext uri="{FF2B5EF4-FFF2-40B4-BE49-F238E27FC236}">
                <a16:creationId xmlns:a16="http://schemas.microsoft.com/office/drawing/2014/main" xmlns="" id="{FCB6995D-F378-47DA-9C0A-D29E4D6669F2}"/>
              </a:ext>
            </a:extLst>
          </p:cNvPr>
          <p:cNvPicPr/>
          <p:nvPr/>
        </p:nvPicPr>
        <p:blipFill>
          <a:blip r:embed="rId2" cstate="print"/>
          <a:srcRect/>
          <a:stretch>
            <a:fillRect/>
          </a:stretch>
        </p:blipFill>
        <p:spPr bwMode="auto">
          <a:xfrm>
            <a:off x="4010026" y="382590"/>
            <a:ext cx="1123951" cy="1027111"/>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xmlns="" id="{08D43EC8-6FF0-42C1-A265-5C11E1F64B80}"/>
              </a:ext>
            </a:extLst>
          </p:cNvPr>
          <p:cNvSpPr>
            <a:spLocks noGrp="1"/>
          </p:cNvSpPr>
          <p:nvPr>
            <p:ph type="sldNum" sz="quarter" idx="12"/>
          </p:nvPr>
        </p:nvSpPr>
        <p:spPr/>
        <p:txBody>
          <a:bodyPr/>
          <a:lstStyle/>
          <a:p>
            <a:fld id="{31AFC93A-3E11-4EED-8760-399847FD47C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3600" b="1" dirty="0" smtClean="0">
                <a:latin typeface="Times New Roman" panose="02020603050405020304" pitchFamily="18" charset="0"/>
                <a:cs typeface="Times New Roman" panose="02020603050405020304" pitchFamily="18" charset="0"/>
              </a:rPr>
              <a:t>LINDJA E PËRGJEGJËSISË PENALE TË PERSONAVE JURIDIK.</a:t>
            </a:r>
            <a:br>
              <a:rPr lang="en-US" sz="3600" b="1" dirty="0" smtClean="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US" b="1" dirty="0" smtClean="0">
              <a:latin typeface="Book Antiqua" pitchFamily="18" charset="0"/>
            </a:endParaRPr>
          </a:p>
          <a:p>
            <a:r>
              <a:rPr lang="en-US" b="1" dirty="0" err="1" smtClean="0">
                <a:solidFill>
                  <a:schemeClr val="tx1"/>
                </a:solidFill>
                <a:latin typeface="Times New Roman" panose="02020603050405020304" pitchFamily="18" charset="0"/>
                <a:cs typeface="Times New Roman" panose="02020603050405020304" pitchFamily="18" charset="0"/>
              </a:rPr>
              <a:t>Tiranë</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më</a:t>
            </a:r>
            <a:r>
              <a:rPr lang="en-US" b="1" dirty="0" smtClean="0">
                <a:solidFill>
                  <a:schemeClr val="tx1"/>
                </a:solidFill>
                <a:latin typeface="Times New Roman" panose="02020603050405020304" pitchFamily="18" charset="0"/>
                <a:cs typeface="Times New Roman" panose="02020603050405020304" pitchFamily="18" charset="0"/>
              </a:rPr>
              <a:t> 06.03.2023</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055CFAEA-F058-4244-AA59-B2C1F4CC2691}"/>
              </a:ext>
            </a:extLst>
          </p:cNvPr>
          <p:cNvSpPr>
            <a:spLocks noGrp="1"/>
          </p:cNvSpPr>
          <p:nvPr>
            <p:ph type="sldNum" sz="quarter" idx="12"/>
          </p:nvPr>
        </p:nvSpPr>
        <p:spPr/>
        <p:txBody>
          <a:bodyPr/>
          <a:lstStyle/>
          <a:p>
            <a:fld id="{31AFC93A-3E11-4EED-8760-399847FD47CD}" type="slidenum">
              <a:rPr lang="en-US" smtClean="0"/>
              <a:pPr/>
              <a:t>2</a:t>
            </a:fld>
            <a:endParaRPr lang="en-US"/>
          </a:p>
        </p:txBody>
      </p:sp>
    </p:spTree>
    <p:extLst>
      <p:ext uri="{BB962C8B-B14F-4D97-AF65-F5344CB8AC3E}">
        <p14:creationId xmlns:p14="http://schemas.microsoft.com/office/powerpoint/2010/main" val="380842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KONTEKSI HISTORIK</a:t>
            </a:r>
            <a:endParaRPr lang="en-US" sz="3200" dirty="0"/>
          </a:p>
        </p:txBody>
      </p:sp>
      <p:sp>
        <p:nvSpPr>
          <p:cNvPr id="3" name="Content Placeholder 2"/>
          <p:cNvSpPr>
            <a:spLocks noGrp="1"/>
          </p:cNvSpPr>
          <p:nvPr>
            <p:ph idx="1"/>
          </p:nvPr>
        </p:nvSpPr>
        <p:spPr>
          <a:xfrm>
            <a:off x="0" y="1447800"/>
            <a:ext cx="8991600" cy="5029200"/>
          </a:xfrm>
        </p:spPr>
        <p:txBody>
          <a:bodyPr>
            <a:noAutofit/>
          </a:bodyPr>
          <a:lstStyle/>
          <a:p>
            <a:pPr algn="just"/>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fizikë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ekzistuar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mijëra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vjet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Ndryshe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prej</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tyre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koncepti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është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njohur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vetëm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juridiksione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caktuara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shekulli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19-të. Me </a:t>
            </a:r>
            <a:r>
              <a:rPr lang="en-US" sz="2800" dirty="0" err="1">
                <a:latin typeface="Times New Roman" panose="02020603050405020304" pitchFamily="18" charset="0"/>
                <a:cs typeface="Times New Roman" panose="02020603050405020304" pitchFamily="18" charset="0"/>
              </a:rPr>
              <a:t>daljen</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bë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shpejt</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qartë</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vetëm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fizikë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mjaftonte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dhe</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duhet</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rregullohej</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edhe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personat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a:t>
            </a:r>
          </a:p>
          <a:p>
            <a:pPr algn="just"/>
            <a:r>
              <a:rPr lang="sq-AL" sz="2800" dirty="0">
                <a:latin typeface="Times New Roman" pitchFamily="18" charset="0"/>
                <a:cs typeface="Times New Roman" pitchFamily="18" charset="0"/>
              </a:rPr>
              <a:t>Personi juridik është në gjendje të realizojë qëllime produktive dhe shoqërore të pamundura për njeriun, sepse ai mund të bëhet një qendër sociale dhe ekonomike e një rëndësie të madhe, sepse është i aftë të kryejë sjellje të paligjshme, e pamundur për t'u arritur vetëm nga një </a:t>
            </a:r>
            <a:r>
              <a:rPr lang="sq-AL" sz="2800" dirty="0" smtClean="0">
                <a:latin typeface="Times New Roman" pitchFamily="18" charset="0"/>
                <a:cs typeface="Times New Roman" pitchFamily="18" charset="0"/>
              </a:rPr>
              <a:t>njeri</a:t>
            </a:r>
            <a:r>
              <a:rPr lang="en-US" sz="2800" dirty="0" smtClean="0">
                <a:latin typeface="Times New Roman" pitchFamily="18" charset="0"/>
                <a:cs typeface="Times New Roman" pitchFamily="18" charset="0"/>
              </a:rPr>
              <a:t>.</a:t>
            </a:r>
            <a:endParaRPr lang="en-US" sz="28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a:t>
            </a:fld>
            <a:endParaRPr lang="en-US"/>
          </a:p>
        </p:txBody>
      </p:sp>
    </p:spTree>
    <p:extLst>
      <p:ext uri="{BB962C8B-B14F-4D97-AF65-F5344CB8AC3E}">
        <p14:creationId xmlns:p14="http://schemas.microsoft.com/office/powerpoint/2010/main" val="2382840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b="1" dirty="0">
                <a:latin typeface="Times New Roman" panose="02020603050405020304" pitchFamily="18" charset="0"/>
                <a:cs typeface="Times New Roman" panose="02020603050405020304" pitchFamily="18" charset="0"/>
              </a:rPr>
              <a:t>KONTEKSI HISTORIK</a:t>
            </a:r>
            <a:endParaRPr lang="en-US" sz="3200" dirty="0"/>
          </a:p>
        </p:txBody>
      </p:sp>
      <p:sp>
        <p:nvSpPr>
          <p:cNvPr id="3" name="Content Placeholder 2"/>
          <p:cNvSpPr>
            <a:spLocks noGrp="1"/>
          </p:cNvSpPr>
          <p:nvPr>
            <p:ph idx="1"/>
          </p:nvPr>
        </p:nvSpPr>
        <p:spPr>
          <a:xfrm>
            <a:off x="228600" y="1371600"/>
            <a:ext cx="8610600" cy="5029200"/>
          </a:xfrm>
        </p:spPr>
        <p:txBody>
          <a:bodyPr>
            <a:normAutofit lnSpcReduction="10000"/>
          </a:bodyPr>
          <a:lstStyle/>
          <a:p>
            <a:pPr algn="just"/>
            <a:endParaRPr lang="en-US" dirty="0" smtClean="0"/>
          </a:p>
          <a:p>
            <a:pPr algn="just"/>
            <a:r>
              <a:rPr lang="sq-AL" dirty="0" smtClean="0">
                <a:latin typeface="Times New Roman" panose="02020603050405020304" pitchFamily="18" charset="0"/>
                <a:cs typeface="Times New Roman" panose="02020603050405020304" pitchFamily="18" charset="0"/>
              </a:rPr>
              <a:t>Gjykim </a:t>
            </a:r>
            <a:r>
              <a:rPr lang="sq-AL" dirty="0">
                <a:latin typeface="Times New Roman" panose="02020603050405020304" pitchFamily="18" charset="0"/>
                <a:cs typeface="Times New Roman" panose="02020603050405020304" pitchFamily="18" charset="0"/>
              </a:rPr>
              <a:t>i njohur i quajtur "</a:t>
            </a:r>
            <a:r>
              <a:rPr lang="sq-AL" i="1" dirty="0">
                <a:latin typeface="Times New Roman" panose="02020603050405020304" pitchFamily="18" charset="0"/>
                <a:cs typeface="Times New Roman" panose="02020603050405020304" pitchFamily="18" charset="0"/>
              </a:rPr>
              <a:t>Ne York Central &amp; Houston River kundër Shteteve të Bashkuara të Amerikës</a:t>
            </a:r>
            <a:r>
              <a:rPr lang="sq-AL" dirty="0">
                <a:latin typeface="Times New Roman" panose="02020603050405020304" pitchFamily="18" charset="0"/>
                <a:cs typeface="Times New Roman" panose="02020603050405020304" pitchFamily="18" charset="0"/>
              </a:rPr>
              <a:t> " i vitit 1909, në të cilin shprehet se </a:t>
            </a:r>
            <a:r>
              <a:rPr lang="sq-AL" b="1" dirty="0">
                <a:latin typeface="Times New Roman" panose="02020603050405020304" pitchFamily="18" charset="0"/>
                <a:cs typeface="Times New Roman" panose="02020603050405020304" pitchFamily="18" charset="0"/>
              </a:rPr>
              <a:t>"</a:t>
            </a:r>
            <a:r>
              <a:rPr lang="sq-AL" b="1" i="1" dirty="0">
                <a:latin typeface="Times New Roman" panose="02020603050405020304" pitchFamily="18" charset="0"/>
                <a:cs typeface="Times New Roman" panose="02020603050405020304" pitchFamily="18" charset="0"/>
              </a:rPr>
              <a:t>nëse një kompani mund të nivelizojë malet, të mbushë lugina, të ndërtojë hekurudha dhe të ketë lokomotiva të drejtuar mbi ju, kjo do të thotë se ka vullneti për t'u angazhuar në këto veprime, dhe prandaj mund të sillet si me ligësi ashtu edhe me virtyt”.</a:t>
            </a:r>
            <a:endParaRPr lang="en-US" i="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a:t>
            </a:fld>
            <a:endParaRPr lang="en-US"/>
          </a:p>
        </p:txBody>
      </p:sp>
    </p:spTree>
    <p:extLst>
      <p:ext uri="{BB962C8B-B14F-4D97-AF65-F5344CB8AC3E}">
        <p14:creationId xmlns:p14="http://schemas.microsoft.com/office/powerpoint/2010/main" val="474022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pro </a:t>
            </a:r>
            <a:r>
              <a:rPr lang="en-US" sz="3200" b="1" dirty="0" err="1" smtClean="0">
                <a:latin typeface="Times New Roman" panose="02020603050405020304" pitchFamily="18" charset="0"/>
                <a:cs typeface="Times New Roman" panose="02020603050405020304" pitchFamily="18" charset="0"/>
              </a:rPr>
              <a:t>përgjegjësisë</a:t>
            </a:r>
            <a:r>
              <a:rPr lang="en-US" sz="3200" b="1" dirty="0" smtClean="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juridikë</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600201"/>
            <a:ext cx="8229600" cy="5059363"/>
          </a:xfrm>
        </p:spPr>
        <p:txBody>
          <a:bodyPr>
            <a:normAutofit/>
          </a:bodyPr>
          <a:lstStyle/>
          <a:p>
            <a:pPr marL="457200" indent="-457200" algn="just">
              <a:buFont typeface="+mj-lt"/>
              <a:buAutoNum type="arabicPeriod"/>
            </a:pPr>
            <a:r>
              <a:rPr lang="en-US" sz="2400" b="1" dirty="0" err="1">
                <a:latin typeface="Times New Roman" panose="02020603050405020304" pitchFamily="18" charset="0"/>
                <a:cs typeface="Times New Roman" panose="02020603050405020304" pitchFamily="18" charset="0"/>
              </a:rPr>
              <a:t>Argumentet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kryesore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pse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duhet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fizikë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plotësohet</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përgjegjësinë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janë</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Personat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priren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përfshihen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kryerjen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ndryshme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toleruar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kulturë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tillë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paligjshmërie</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Prandaj</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ato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thjeshtë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kërkon</a:t>
            </a:r>
            <a:r>
              <a:rPr lang="en-US" sz="2400"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drejtësia</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 </a:t>
            </a:r>
            <a:r>
              <a:rPr lang="en-US" sz="2400" b="1" dirty="0" err="1">
                <a:latin typeface="Times New Roman" panose="02020603050405020304" pitchFamily="18" charset="0"/>
                <a:cs typeface="Times New Roman" panose="02020603050405020304" pitchFamily="18" charset="0"/>
              </a:rPr>
              <a:t>padrejtë</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ngarkohet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individi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specifik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fjalë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strukturë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vendimmarrjeje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komplekse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difuze</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a:t>
            </a:fld>
            <a:endParaRPr lang="en-US"/>
          </a:p>
        </p:txBody>
      </p:sp>
    </p:spTree>
    <p:extLst>
      <p:ext uri="{BB962C8B-B14F-4D97-AF65-F5344CB8AC3E}">
        <p14:creationId xmlns:p14="http://schemas.microsoft.com/office/powerpoint/2010/main" val="426285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152400" y="1600200"/>
            <a:ext cx="8763000" cy="4953000"/>
          </a:xfrm>
        </p:spPr>
        <p:txBody>
          <a:bodyPr>
            <a:normAutofit/>
          </a:bodyPr>
          <a:lstStyle/>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Korrupsioni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fenomen</a:t>
            </a:r>
            <a:r>
              <a:rPr lang="en-US" sz="2400" dirty="0">
                <a:latin typeface="Times New Roman" panose="02020603050405020304" pitchFamily="18" charset="0"/>
                <a:cs typeface="Times New Roman" panose="02020603050405020304" pitchFamily="18" charset="0"/>
              </a:rPr>
              <a:t> social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parandalohet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adresohet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burimeve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shtetit</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fitime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personave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Parandalimi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nivel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efektiv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prirura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mendojnë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racionalisht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risqet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individi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risqe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konsiderueshme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Kështu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firmat</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përballen</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ndjekjen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humbasin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vendin</a:t>
            </a:r>
            <a:r>
              <a:rPr lang="en-US" sz="2400" dirty="0" smtClean="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korporative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siguron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stimul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marrin</a:t>
            </a:r>
            <a:r>
              <a:rPr lang="en-US" sz="2400" dirty="0">
                <a:latin typeface="Times New Roman" panose="02020603050405020304" pitchFamily="18" charset="0"/>
                <a:cs typeface="Times New Roman" panose="02020603050405020304" pitchFamily="18" charset="0"/>
              </a:rPr>
              <a:t> masa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shmangien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kryerjes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a:t>
            </a:fld>
            <a:endParaRPr lang="en-US"/>
          </a:p>
        </p:txBody>
      </p:sp>
    </p:spTree>
    <p:extLst>
      <p:ext uri="{BB962C8B-B14F-4D97-AF65-F5344CB8AC3E}">
        <p14:creationId xmlns:p14="http://schemas.microsoft.com/office/powerpoint/2010/main" val="216502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228600" y="1371600"/>
            <a:ext cx="8610600" cy="5181600"/>
          </a:xfrm>
        </p:spPr>
        <p:txBody>
          <a:bodyPr>
            <a:normAutofit lnSpcReduction="10000"/>
          </a:bodyPr>
          <a:lstStyle/>
          <a:p>
            <a:pPr algn="just">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Korporatat</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rrugë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paguar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ryshfet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pastrimin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produkteve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kryerjen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fushën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fiskale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përshtaten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lehtësisht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këtij</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strukturave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rafinuara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financiare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teknikave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ndryshme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kontabilitetit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fshehur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natyrën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transaksioneve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diçka</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 </a:t>
            </a:r>
            <a:r>
              <a:rPr lang="en-US" sz="2400" dirty="0" err="1" smtClean="0">
                <a:latin typeface="Times New Roman" panose="02020603050405020304" pitchFamily="18" charset="0"/>
                <a:cs typeface="Times New Roman" panose="02020603050405020304" pitchFamily="18" charset="0"/>
              </a:rPr>
              <a:t>zakonshme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Konfiskimi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korrupsioni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apo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veprimtari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tjera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kriminale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korporatës</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Dëshmitë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hetuara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dobishme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procedim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a:t>
            </a:fld>
            <a:endParaRPr lang="en-US"/>
          </a:p>
        </p:txBody>
      </p:sp>
    </p:spTree>
    <p:extLst>
      <p:ext uri="{BB962C8B-B14F-4D97-AF65-F5344CB8AC3E}">
        <p14:creationId xmlns:p14="http://schemas.microsoft.com/office/powerpoint/2010/main" val="4265730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Sanksionet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vendosura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kuadrin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përgjegjësisë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regjimit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gjenerojnë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burim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konsiderueshëm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financimi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buxhetin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kështu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fund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fundit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bie</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viktimë</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prej</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tyre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merr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lloj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kompensimi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këto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Duke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ryshfetet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zbritshme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taksat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sjell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rregullisht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taksat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shtetit</a:t>
            </a:r>
            <a:r>
              <a:rPr lang="en-US" sz="2400" dirty="0">
                <a:latin typeface="Times New Roman" panose="02020603050405020304" pitchFamily="18" charset="0"/>
                <a:cs typeface="Times New Roman" panose="02020603050405020304" pitchFamily="18" charset="0"/>
              </a:rPr>
              <a:t> pas </a:t>
            </a:r>
            <a:r>
              <a:rPr lang="en-US" sz="2400" dirty="0" err="1">
                <a:latin typeface="Times New Roman" panose="02020603050405020304" pitchFamily="18" charset="0"/>
                <a:cs typeface="Times New Roman" panose="02020603050405020304" pitchFamily="18" charset="0"/>
              </a:rPr>
              <a:t>hetimit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mitmarrjeje</a:t>
            </a:r>
            <a:r>
              <a:rPr lang="en-US" sz="2400"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Shiko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nenin</a:t>
            </a:r>
            <a:r>
              <a:rPr lang="en-US" sz="2400" b="1" dirty="0">
                <a:latin typeface="Times New Roman" panose="02020603050405020304" pitchFamily="18" charset="0"/>
                <a:cs typeface="Times New Roman" panose="02020603050405020304" pitchFamily="18" charset="0"/>
              </a:rPr>
              <a:t> 6, </a:t>
            </a:r>
            <a:r>
              <a:rPr lang="en-US" sz="2400" b="1" dirty="0" err="1">
                <a:latin typeface="Times New Roman" panose="02020603050405020304" pitchFamily="18" charset="0"/>
                <a:cs typeface="Times New Roman" panose="02020603050405020304" pitchFamily="18" charset="0"/>
              </a:rPr>
              <a:t>pika</a:t>
            </a:r>
            <a:r>
              <a:rPr lang="en-US" sz="2400" b="1" dirty="0">
                <a:latin typeface="Times New Roman" panose="02020603050405020304" pitchFamily="18" charset="0"/>
                <a:cs typeface="Times New Roman" panose="02020603050405020304" pitchFamily="18" charset="0"/>
              </a:rPr>
              <a:t> 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Ligjit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9920,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19.05.2008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procedurat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tatimore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Republikën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Shqipërisë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ndryshuar</a:t>
            </a:r>
            <a:r>
              <a:rPr lang="en-US" sz="2400" b="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8</a:t>
            </a:fld>
            <a:endParaRPr lang="en-US"/>
          </a:p>
        </p:txBody>
      </p:sp>
    </p:spTree>
    <p:extLst>
      <p:ext uri="{BB962C8B-B14F-4D97-AF65-F5344CB8AC3E}">
        <p14:creationId xmlns:p14="http://schemas.microsoft.com/office/powerpoint/2010/main" val="2993097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Duke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mjaftueshme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dëmin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përgjithshëm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aktet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korporatave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dëmet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ishte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mjaftueshme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konkurrent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procedurë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prokurimi</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provonte</a:t>
            </a:r>
            <a:r>
              <a:rPr lang="en-US" sz="2400" dirty="0" err="1">
                <a:latin typeface="Times New Roman" panose="02020603050405020304" pitchFamily="18" charset="0"/>
                <a:cs typeface="Times New Roman" panose="02020603050405020304" pitchFamily="18" charset="0"/>
              </a:rPr>
              <a:t>se</a:t>
            </a:r>
            <a:r>
              <a:rPr lang="en-US" sz="2400" dirty="0">
                <a:latin typeface="Times New Roman" panose="02020603050405020304" pitchFamily="18" charset="0"/>
                <a:cs typeface="Times New Roman" panose="02020603050405020304" pitchFamily="18" charset="0"/>
              </a:rPr>
              <a:t> pa </a:t>
            </a:r>
            <a:r>
              <a:rPr lang="en-US" sz="2400" dirty="0" err="1">
                <a:latin typeface="Times New Roman" panose="02020603050405020304" pitchFamily="18" charset="0"/>
                <a:cs typeface="Times New Roman" panose="02020603050405020304" pitchFamily="18" charset="0"/>
              </a:rPr>
              <a:t>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do ta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shteti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provojë</a:t>
            </a:r>
            <a:r>
              <a:rPr lang="en-US" sz="2400" dirty="0">
                <a:latin typeface="Times New Roman" panose="02020603050405020304" pitchFamily="18" charset="0"/>
                <a:cs typeface="Times New Roman" panose="02020603050405020304" pitchFamily="18" charset="0"/>
              </a:rPr>
              <a:t> se do </a:t>
            </a:r>
            <a:r>
              <a:rPr lang="en-US" sz="2400" dirty="0" err="1">
                <a:latin typeface="Times New Roman" panose="02020603050405020304" pitchFamily="18" charset="0"/>
                <a:cs typeface="Times New Roman" panose="02020603050405020304" pitchFamily="18" charset="0"/>
              </a:rPr>
              <a:t>t’ia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ofertuesi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tjetër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Situata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komplikohet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shumë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konkurrentët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bashkëpunuar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kompaninë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nënkontratat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kompaninë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ryshfetin</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9</a:t>
            </a:fld>
            <a:endParaRPr lang="en-US"/>
          </a:p>
        </p:txBody>
      </p:sp>
    </p:spTree>
    <p:extLst>
      <p:ext uri="{BB962C8B-B14F-4D97-AF65-F5344CB8AC3E}">
        <p14:creationId xmlns:p14="http://schemas.microsoft.com/office/powerpoint/2010/main" val="4219917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kundër</a:t>
            </a:r>
            <a:r>
              <a:rPr lang="en-US" sz="3200" b="1" dirty="0" smtClean="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marL="0" indent="0" algn="just">
              <a:buNone/>
            </a:pPr>
            <a:r>
              <a:rPr lang="en-US" sz="2400" b="1" dirty="0" smtClean="0"/>
              <a:t>2.</a:t>
            </a:r>
            <a:r>
              <a:rPr lang="en-US" sz="2400" dirty="0" smtClean="0"/>
              <a:t> </a:t>
            </a:r>
            <a:r>
              <a:rPr lang="en-US" sz="2400" b="1" dirty="0" smtClean="0">
                <a:latin typeface="Times New Roman" panose="02020603050405020304" pitchFamily="18" charset="0"/>
                <a:cs typeface="Times New Roman" panose="02020603050405020304" pitchFamily="18" charset="0"/>
              </a:rPr>
              <a:t>Nga </a:t>
            </a:r>
            <a:r>
              <a:rPr lang="en-US" sz="2400" b="1" dirty="0" err="1">
                <a:latin typeface="Times New Roman" panose="02020603050405020304" pitchFamily="18" charset="0"/>
                <a:cs typeface="Times New Roman" panose="02020603050405020304" pitchFamily="18" charset="0"/>
              </a:rPr>
              <a:t>ana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tjetër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argumentet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përdorura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kundër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përgjegjësisë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janë</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shkak</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lidhja</a:t>
            </a:r>
            <a:r>
              <a:rPr lang="en-US" sz="2400" dirty="0">
                <a:latin typeface="Times New Roman" panose="02020603050405020304" pitchFamily="18" charset="0"/>
                <a:cs typeface="Times New Roman" panose="02020603050405020304" pitchFamily="18" charset="0"/>
              </a:rPr>
              <a:t> midis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trillimi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abstrakt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aspektin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fajësisë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poena</a:t>
            </a:r>
            <a:r>
              <a:rPr lang="en-US" sz="2400" dirty="0">
                <a:latin typeface="Times New Roman" panose="02020603050405020304" pitchFamily="18" charset="0"/>
                <a:cs typeface="Times New Roman" panose="02020603050405020304" pitchFamily="18" charset="0"/>
              </a:rPr>
              <a:t> sine culpa”).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nocion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veçanërisht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fortë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fundi </a:t>
            </a:r>
            <a:r>
              <a:rPr lang="en-US" sz="2400" dirty="0" err="1">
                <a:latin typeface="Times New Roman" panose="02020603050405020304" pitchFamily="18" charset="0"/>
                <a:cs typeface="Times New Roman" panose="02020603050405020304" pitchFamily="18" charset="0"/>
              </a:rPr>
              <a:t>drejt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tregut</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Sistemi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projektuar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rreth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qenieje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njerëzore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garanci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arrestin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burg, </a:t>
            </a:r>
            <a:r>
              <a:rPr lang="en-US" sz="2400" dirty="0" err="1">
                <a:latin typeface="Times New Roman" panose="02020603050405020304" pitchFamily="18" charset="0"/>
                <a:cs typeface="Times New Roman" panose="02020603050405020304" pitchFamily="18" charset="0"/>
              </a:rPr>
              <a:t>testet</a:t>
            </a:r>
            <a:r>
              <a:rPr lang="en-US" sz="2400" dirty="0">
                <a:latin typeface="Times New Roman" panose="02020603050405020304" pitchFamily="18" charset="0"/>
                <a:cs typeface="Times New Roman" panose="02020603050405020304" pitchFamily="18" charset="0"/>
              </a:rPr>
              <a:t> e ADN-</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etj</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Ndjekja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lehtë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ndjekja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tjetër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neglizhimin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ndjekjes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10</a:t>
            </a:fld>
            <a:endParaRPr lang="en-US"/>
          </a:p>
        </p:txBody>
      </p:sp>
    </p:spTree>
    <p:extLst>
      <p:ext uri="{BB962C8B-B14F-4D97-AF65-F5344CB8AC3E}">
        <p14:creationId xmlns:p14="http://schemas.microsoft.com/office/powerpoint/2010/main" val="1969210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152400" y="1600201"/>
            <a:ext cx="8763000" cy="4525963"/>
          </a:xfrm>
        </p:spPr>
        <p:txBody>
          <a:bodyPr>
            <a:normAutofit lnSpcReduction="10000"/>
          </a:bodyPr>
          <a:lstStyle/>
          <a:p>
            <a:pPr algn="just"/>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kuadrin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luftës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korrupsionit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organizuar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fushën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kirbenetikës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pas </a:t>
            </a:r>
            <a:r>
              <a:rPr lang="en-US" sz="2400" dirty="0" err="1">
                <a:latin typeface="Times New Roman" panose="02020603050405020304" pitchFamily="18" charset="0"/>
                <a:cs typeface="Times New Roman" panose="02020603050405020304" pitchFamily="18" charset="0"/>
              </a:rPr>
              <a:t>viteve</a:t>
            </a:r>
            <a:r>
              <a:rPr lang="en-US" sz="2400" dirty="0">
                <a:latin typeface="Times New Roman" panose="02020603050405020304" pitchFamily="18" charset="0"/>
                <a:cs typeface="Times New Roman" panose="02020603050405020304" pitchFamily="18" charset="0"/>
              </a:rPr>
              <a:t> ’90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ndërmarrë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masash</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karakter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institucional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sensibilizues</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shërbyer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shqiptar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tërësie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instrumentesh</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ndërkombëtare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është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parashikuar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përgjegjësia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personave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endParaRPr lang="en-US" sz="2400" dirty="0">
              <a:latin typeface="Book Antiqua" panose="02040602050305030304" pitchFamily="18" charset="0"/>
            </a:endParaRP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Konventa</a:t>
            </a:r>
            <a:r>
              <a:rPr lang="en-US" sz="2400" dirty="0" smtClean="0"/>
              <a:t> </a:t>
            </a:r>
            <a:r>
              <a:rPr lang="en-US" sz="2400" dirty="0">
                <a:latin typeface="Times New Roman" panose="02020603050405020304" pitchFamily="18" charset="0"/>
                <a:cs typeface="Times New Roman" panose="02020603050405020304" pitchFamily="18" charset="0"/>
              </a:rPr>
              <a:t>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Kombeve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organizuar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ndërkombëtar</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protokolleve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saj</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ratifikuar</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8920,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11.02.2002. </a:t>
            </a:r>
            <a:r>
              <a:rPr lang="en-US" sz="2400" b="1" dirty="0" err="1" smtClean="0">
                <a:latin typeface="Times New Roman" panose="02020603050405020304" pitchFamily="18" charset="0"/>
                <a:cs typeface="Times New Roman" panose="02020603050405020304" pitchFamily="18" charset="0"/>
              </a:rPr>
              <a:t>Neni</a:t>
            </a:r>
            <a:r>
              <a:rPr lang="en-US" sz="2400" b="1" dirty="0" smtClean="0">
                <a:latin typeface="Times New Roman" panose="02020603050405020304" pitchFamily="18" charset="0"/>
                <a:cs typeface="Times New Roman" panose="02020603050405020304" pitchFamily="18" charset="0"/>
              </a:rPr>
              <a:t> 10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Konventa</a:t>
            </a:r>
            <a:r>
              <a:rPr lang="en-US" sz="2400" dirty="0" smtClean="0"/>
              <a:t> </a:t>
            </a:r>
            <a:r>
              <a:rPr lang="en-US" sz="2400" dirty="0" smtClean="0">
                <a:latin typeface="Times New Roman" panose="02020603050405020304" pitchFamily="18" charset="0"/>
                <a:cs typeface="Times New Roman" panose="02020603050405020304" pitchFamily="18" charset="0"/>
              </a:rPr>
              <a:t>e </a:t>
            </a:r>
            <a:r>
              <a:rPr lang="en-US" sz="2400" dirty="0" err="1" smtClean="0">
                <a:latin typeface="Times New Roman" panose="02020603050405020304" pitchFamily="18" charset="0"/>
                <a:cs typeface="Times New Roman" panose="02020603050405020304" pitchFamily="18" charset="0"/>
              </a:rPr>
              <a:t>Këshillit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Europës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pastrimin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kërkimin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kapjen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konfiskimin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produkteve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fiancimin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terrorizmit</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9646,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27.11.2006.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10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11</a:t>
            </a:fld>
            <a:endParaRPr lang="en-US"/>
          </a:p>
        </p:txBody>
      </p:sp>
    </p:spTree>
    <p:extLst>
      <p:ext uri="{BB962C8B-B14F-4D97-AF65-F5344CB8AC3E}">
        <p14:creationId xmlns:p14="http://schemas.microsoft.com/office/powerpoint/2010/main" val="1846989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endParaRPr lang="en-US" dirty="0"/>
          </a:p>
        </p:txBody>
      </p:sp>
      <p:sp>
        <p:nvSpPr>
          <p:cNvPr id="3" name="Content Placeholder 2"/>
          <p:cNvSpPr>
            <a:spLocks noGrp="1"/>
          </p:cNvSpPr>
          <p:nvPr>
            <p:ph idx="1"/>
          </p:nvPr>
        </p:nvSpPr>
        <p:spPr/>
        <p:txBody>
          <a:bodyPr/>
          <a:lstStyle/>
          <a:p>
            <a:pPr algn="just"/>
            <a:endParaRPr lang="de-DE" sz="2400" dirty="0" smtClean="0">
              <a:latin typeface="Times New Roman" panose="02020603050405020304" pitchFamily="18" charset="0"/>
              <a:cs typeface="Times New Roman" panose="02020603050405020304" pitchFamily="18" charset="0"/>
            </a:endParaRPr>
          </a:p>
          <a:p>
            <a:pPr algn="just"/>
            <a:r>
              <a:rPr lang="de-DE" sz="2400" dirty="0" smtClean="0">
                <a:latin typeface="Times New Roman" panose="02020603050405020304" pitchFamily="18" charset="0"/>
                <a:cs typeface="Times New Roman" panose="02020603050405020304" pitchFamily="18" charset="0"/>
              </a:rPr>
              <a:t>Konventa për </a:t>
            </a:r>
            <a:r>
              <a:rPr lang="de-DE" sz="2400" dirty="0">
                <a:latin typeface="Times New Roman" panose="02020603050405020304" pitchFamily="18" charset="0"/>
                <a:cs typeface="Times New Roman" panose="02020603050405020304" pitchFamily="18" charset="0"/>
              </a:rPr>
              <a:t>krimin në fushën e </a:t>
            </a:r>
            <a:r>
              <a:rPr lang="de-DE" sz="2400" dirty="0" smtClean="0">
                <a:latin typeface="Times New Roman" panose="02020603050405020304" pitchFamily="18" charset="0"/>
                <a:cs typeface="Times New Roman" panose="02020603050405020304" pitchFamily="18" charset="0"/>
              </a:rPr>
              <a:t>kibernetikës,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8888,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25.04.2002.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12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8778,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26.04.2001. </a:t>
            </a:r>
            <a:r>
              <a:rPr lang="en-US" sz="2400" b="1" dirty="0" err="1" smtClean="0">
                <a:latin typeface="Times New Roman" panose="02020603050405020304" pitchFamily="18" charset="0"/>
                <a:cs typeface="Times New Roman" panose="02020603050405020304" pitchFamily="18" charset="0"/>
              </a:rPr>
              <a:t>Neni</a:t>
            </a:r>
            <a:r>
              <a:rPr lang="en-US" sz="2400" b="1" dirty="0" smtClean="0">
                <a:latin typeface="Times New Roman" panose="02020603050405020304" pitchFamily="18" charset="0"/>
                <a:cs typeface="Times New Roman" panose="02020603050405020304" pitchFamily="18" charset="0"/>
              </a:rPr>
              <a:t> 18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Kombeve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9492,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13.03.2006.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26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smtClean="0">
                <a:latin typeface="Times New Roman" panose="02020603050405020304" pitchFamily="18" charset="0"/>
                <a:cs typeface="Times New Roman" panose="02020603050405020304" pitchFamily="18" charset="0"/>
              </a:rPr>
              <a:t>Konventa</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Këshillit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t>
            </a:r>
            <a:r>
              <a:rPr lang="en-US" sz="2400" dirty="0" err="1">
                <a:latin typeface="Times New Roman" panose="02020603050405020304" pitchFamily="18" charset="0"/>
                <a:cs typeface="Times New Roman" panose="02020603050405020304" pitchFamily="18" charset="0"/>
              </a:rPr>
              <a: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Europës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masat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kundë</a:t>
            </a:r>
            <a:r>
              <a:rPr lang="en-US" sz="2400" dirty="0" err="1">
                <a:latin typeface="Times New Roman" panose="02020603050405020304" pitchFamily="18" charset="0"/>
                <a:cs typeface="Times New Roman" panose="02020603050405020304" pitchFamily="18" charset="0"/>
              </a:rPr>
              <a:t>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trafikimi</a:t>
            </a:r>
            <a:r>
              <a:rPr lang="en-US" sz="2400" dirty="0" err="1">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t>
            </a:r>
            <a:r>
              <a:rPr lang="en-US" sz="2400" dirty="0" err="1">
                <a:latin typeface="Times New Roman" panose="02020603050405020304" pitchFamily="18" charset="0"/>
                <a:cs typeface="Times New Roman" panose="02020603050405020304" pitchFamily="18" charset="0"/>
              </a:rPr>
              <a: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qenieve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njerëzore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ratifikuar</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9642,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20.11.2006</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22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a:latin typeface="Times New Roman" panose="02020603050405020304" pitchFamily="18" charset="0"/>
                <a:cs typeface="Times New Roman" panose="02020603050405020304" pitchFamily="18" charset="0"/>
              </a:rPr>
              <a:t>.</a:t>
            </a:r>
          </a:p>
          <a:p>
            <a:pPr algn="just"/>
            <a:endParaRPr lang="en-US" sz="2400" b="1"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12</a:t>
            </a:fld>
            <a:endParaRPr lang="en-US"/>
          </a:p>
        </p:txBody>
      </p:sp>
    </p:spTree>
    <p:extLst>
      <p:ext uri="{BB962C8B-B14F-4D97-AF65-F5344CB8AC3E}">
        <p14:creationId xmlns:p14="http://schemas.microsoft.com/office/powerpoint/2010/main" val="2620409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endParaRPr lang="en-US" dirty="0"/>
          </a:p>
        </p:txBody>
      </p:sp>
      <p:sp>
        <p:nvSpPr>
          <p:cNvPr id="3" name="Content Placeholder 2"/>
          <p:cNvSpPr>
            <a:spLocks noGrp="1"/>
          </p:cNvSpPr>
          <p:nvPr>
            <p:ph idx="1"/>
          </p:nvPr>
        </p:nvSpPr>
        <p:spPr/>
        <p:txBody>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Konventa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1999) </a:t>
            </a:r>
            <a:r>
              <a:rPr lang="en-US" sz="2400" dirty="0" err="1" smtClean="0">
                <a:latin typeface="Times New Roman" panose="02020603050405020304" pitchFamily="18" charset="0"/>
                <a:cs typeface="Times New Roman" panose="02020603050405020304" pitchFamily="18" charset="0"/>
              </a:rPr>
              <a:t>është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vetmi</a:t>
            </a:r>
            <a:r>
              <a:rPr lang="en-US" sz="2400" dirty="0" smtClean="0">
                <a:latin typeface="Times New Roman" panose="02020603050405020304" pitchFamily="18" charset="0"/>
                <a:cs typeface="Times New Roman" panose="02020603050405020304" pitchFamily="18" charset="0"/>
              </a:rPr>
              <a:t> standard </a:t>
            </a:r>
            <a:r>
              <a:rPr lang="en-US" sz="2400" dirty="0" err="1" smtClean="0">
                <a:latin typeface="Times New Roman" panose="02020603050405020304" pitchFamily="18" charset="0"/>
                <a:cs typeface="Times New Roman" panose="02020603050405020304" pitchFamily="18" charset="0"/>
              </a:rPr>
              <a:t>ndërkombëtar</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përkufizon</a:t>
            </a:r>
            <a:r>
              <a:rPr lang="en-US" sz="2400"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t>
            </a:r>
            <a:r>
              <a:rPr lang="en-US" sz="2400" b="1" dirty="0" err="1">
                <a:latin typeface="Times New Roman" panose="02020603050405020304" pitchFamily="18" charset="0"/>
                <a:cs typeface="Times New Roman" panose="02020603050405020304" pitchFamily="18" charset="0"/>
              </a:rPr>
              <a:t>personat</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juridikë</a:t>
            </a:r>
            <a:r>
              <a:rPr lang="en-US" sz="2400" b="1"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Neni</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1(d)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thotë</a:t>
            </a:r>
            <a:r>
              <a:rPr lang="en-US" dirty="0" smtClean="0"/>
              <a:t>:</a:t>
            </a:r>
          </a:p>
          <a:p>
            <a:pPr algn="just"/>
            <a:r>
              <a:rPr lang="en-US" sz="2400" b="1" dirty="0" smtClean="0">
                <a:latin typeface="Times New Roman" panose="02020603050405020304" pitchFamily="18" charset="0"/>
                <a:cs typeface="Times New Roman" panose="02020603050405020304" pitchFamily="18" charset="0"/>
              </a:rPr>
              <a:t>“person </a:t>
            </a:r>
            <a:r>
              <a:rPr lang="en-US" sz="2400" b="1" dirty="0" err="1" smtClean="0">
                <a:latin typeface="Times New Roman" panose="02020603050405020304" pitchFamily="18" charset="0"/>
                <a:cs typeface="Times New Roman" panose="02020603050405020304" pitchFamily="18" charset="0"/>
              </a:rPr>
              <a:t>juridik</a:t>
            </a:r>
            <a:r>
              <a:rPr lang="en-US" sz="2400" b="1"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thotë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status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kombëtar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përveç</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shteteve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apo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ushtrimin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autoritetit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shtetëror</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organizatat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ndërkombëtare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publike</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13</a:t>
            </a:fld>
            <a:endParaRPr lang="en-US"/>
          </a:p>
        </p:txBody>
      </p:sp>
    </p:spTree>
    <p:extLst>
      <p:ext uri="{BB962C8B-B14F-4D97-AF65-F5344CB8AC3E}">
        <p14:creationId xmlns:p14="http://schemas.microsoft.com/office/powerpoint/2010/main" val="974881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smtClean="0">
                <a:latin typeface="Times New Roman" panose="02020603050405020304" pitchFamily="18" charset="0"/>
                <a:cs typeface="Times New Roman" panose="02020603050405020304" pitchFamily="18" charset="0"/>
              </a:rPr>
              <a:t>Konventat ndërkombëtare </a:t>
            </a:r>
            <a:endParaRPr lang="en-US" dirty="0"/>
          </a:p>
        </p:txBody>
      </p:sp>
      <p:sp>
        <p:nvSpPr>
          <p:cNvPr id="3" name="Content Placeholder 2"/>
          <p:cNvSpPr>
            <a:spLocks noGrp="1"/>
          </p:cNvSpPr>
          <p:nvPr>
            <p:ph idx="1"/>
          </p:nvPr>
        </p:nvSpPr>
        <p:spPr>
          <a:xfrm>
            <a:off x="152400" y="1143000"/>
            <a:ext cx="8991600" cy="5715000"/>
          </a:xfrm>
        </p:spPr>
        <p:txBody>
          <a:bodyPr>
            <a:noAutofit/>
          </a:bodyPr>
          <a:lstStyle/>
          <a:p>
            <a:pPr algn="just"/>
            <a:r>
              <a:rPr lang="en-US" sz="2000" b="1" dirty="0" err="1" smtClean="0">
                <a:latin typeface="Times New Roman" panose="02020603050405020304" pitchFamily="18" charset="0"/>
                <a:cs typeface="Times New Roman" panose="02020603050405020304" pitchFamily="18" charset="0"/>
              </a:rPr>
              <a:t>Raporti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shpjegues</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Konventës</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jep</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sqarime</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në</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Komentarin</a:t>
            </a:r>
            <a:r>
              <a:rPr lang="en-US" sz="2000" b="1" dirty="0" smtClean="0">
                <a:latin typeface="Times New Roman" panose="02020603050405020304" pitchFamily="18" charset="0"/>
                <a:cs typeface="Times New Roman" panose="02020603050405020304" pitchFamily="18" charset="0"/>
              </a:rPr>
              <a:t> 31: </a:t>
            </a:r>
          </a:p>
          <a:p>
            <a:pPr algn="just"/>
            <a:r>
              <a:rPr lang="en-US" sz="1800" b="1" dirty="0" smtClean="0">
                <a:latin typeface="Times New Roman" panose="02020603050405020304" pitchFamily="18" charset="0"/>
                <a:cs typeface="Times New Roman" panose="02020603050405020304" pitchFamily="18" charset="0"/>
              </a:rPr>
              <a:t>“</a:t>
            </a:r>
            <a:r>
              <a:rPr lang="en-US" sz="1800" b="1" dirty="0" err="1" smtClean="0">
                <a:latin typeface="Times New Roman" panose="02020603050405020304" pitchFamily="18" charset="0"/>
                <a:cs typeface="Times New Roman" panose="02020603050405020304" pitchFamily="18" charset="0"/>
              </a:rPr>
              <a:t>Termi</a:t>
            </a:r>
            <a:r>
              <a:rPr lang="en-US" sz="1800" b="1" dirty="0" smtClean="0">
                <a:latin typeface="Times New Roman" panose="02020603050405020304" pitchFamily="18" charset="0"/>
                <a:cs typeface="Times New Roman" panose="02020603050405020304" pitchFamily="18" charset="0"/>
              </a:rPr>
              <a:t> ‘person </a:t>
            </a:r>
            <a:r>
              <a:rPr lang="en-US" sz="1800" b="1" dirty="0" err="1" smtClean="0">
                <a:latin typeface="Times New Roman" panose="02020603050405020304" pitchFamily="18" charset="0"/>
                <a:cs typeface="Times New Roman" panose="02020603050405020304" pitchFamily="18" charset="0"/>
              </a:rPr>
              <a:t>juridik</a:t>
            </a:r>
            <a:r>
              <a:rPr lang="en-US" sz="1800" b="1"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shfaqet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nenin</a:t>
            </a:r>
            <a:r>
              <a:rPr lang="en-US" sz="1800" dirty="0" smtClean="0">
                <a:latin typeface="Times New Roman" panose="02020603050405020304" pitchFamily="18" charset="0"/>
                <a:cs typeface="Times New Roman" panose="02020603050405020304" pitchFamily="18" charset="0"/>
              </a:rPr>
              <a:t> 18 (</a:t>
            </a:r>
            <a:r>
              <a:rPr lang="en-US" sz="1800" dirty="0" err="1" smtClean="0">
                <a:latin typeface="Times New Roman" panose="02020603050405020304" pitchFamily="18" charset="0"/>
                <a:cs typeface="Times New Roman" panose="02020603050405020304" pitchFamily="18" charset="0"/>
              </a:rPr>
              <a:t>përgjegjësia</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korporatave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Edhe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këtu</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Konventa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nuk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jep</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një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autonom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por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referohet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edhe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këtu</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ligjeve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vendase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Shkronja</a:t>
            </a:r>
            <a:r>
              <a:rPr lang="en-US" sz="1800" dirty="0" smtClean="0">
                <a:latin typeface="Times New Roman" panose="02020603050405020304" pitchFamily="18" charset="0"/>
                <a:cs typeface="Times New Roman" panose="02020603050405020304" pitchFamily="18" charset="0"/>
              </a:rPr>
              <a:t> d. e </a:t>
            </a:r>
            <a:r>
              <a:rPr lang="en-US" sz="1800" dirty="0" err="1" smtClean="0">
                <a:latin typeface="Times New Roman" panose="02020603050405020304" pitchFamily="18" charset="0"/>
                <a:cs typeface="Times New Roman" panose="02020603050405020304" pitchFamily="18" charset="0"/>
              </a:rPr>
              <a:t>nenit</a:t>
            </a:r>
            <a:r>
              <a:rPr lang="en-US" sz="1800" dirty="0" smtClean="0">
                <a:latin typeface="Times New Roman" panose="02020603050405020304" pitchFamily="18" charset="0"/>
                <a:cs typeface="Times New Roman" panose="02020603050405020304" pitchFamily="18" charset="0"/>
              </a:rPr>
              <a:t> 1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lejon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mënyrë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shtetet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përdorin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përkufizimin</a:t>
            </a:r>
            <a:r>
              <a:rPr lang="en-US" sz="1800" dirty="0" smtClean="0">
                <a:latin typeface="Times New Roman" panose="02020603050405020304" pitchFamily="18" charset="0"/>
                <a:cs typeface="Times New Roman" panose="02020603050405020304" pitchFamily="18" charset="0"/>
              </a:rPr>
              <a:t> e vet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personit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juridik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pavarësisht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ky</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futet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ligjin</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kompanive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apo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drejtën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penale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Megjithatë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qëllime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veprave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penale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korrupsionit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aktiv</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shpreh</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qartë</a:t>
            </a:r>
            <a:r>
              <a:rPr lang="en-US" sz="1800"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objektin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përkufizimit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tjera</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ushtrojnë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autoritet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shtetëror</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ministritë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organet</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pushtetit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lokal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dhe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organizatat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ndërkombëtare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Këshilli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Evropës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Ky</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përjashtim</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referohet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niveleve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ndryshme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qeverisjes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subjektet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nivel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rajonal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lokal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ushtrojnë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kompetenca</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Arsyeja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është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përgjegjësitë</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subjekteve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publike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janë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objekt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rregullimeve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specifike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marrëveshjeve</a:t>
            </a:r>
            <a:r>
              <a:rPr lang="en-US" sz="1800" dirty="0" smtClean="0">
                <a:latin typeface="Times New Roman" panose="02020603050405020304" pitchFamily="18" charset="0"/>
                <a:cs typeface="Times New Roman" panose="02020603050405020304" pitchFamily="18" charset="0"/>
              </a:rPr>
              <a:t>/</a:t>
            </a:r>
            <a:r>
              <a:rPr lang="en-US" sz="1800" dirty="0" err="1" smtClean="0">
                <a:latin typeface="Times New Roman" panose="02020603050405020304" pitchFamily="18" charset="0"/>
                <a:cs typeface="Times New Roman" panose="02020603050405020304" pitchFamily="18" charset="0"/>
              </a:rPr>
              <a:t>traktateve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rastin</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organizatave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ndërkombëtare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publike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ato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zakonisht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mishërohen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drejtën</a:t>
            </a:r>
            <a:r>
              <a:rPr lang="en-US" sz="1800" dirty="0" smtClean="0">
                <a:latin typeface="Times New Roman" panose="02020603050405020304" pitchFamily="18" charset="0"/>
                <a:cs typeface="Times New Roman" panose="02020603050405020304" pitchFamily="18" charset="0"/>
              </a:rPr>
              <a:t> administrative. </a:t>
            </a:r>
            <a:r>
              <a:rPr lang="en-US" sz="1800" b="1" dirty="0" err="1" smtClean="0">
                <a:latin typeface="Times New Roman" panose="02020603050405020304" pitchFamily="18" charset="0"/>
                <a:cs typeface="Times New Roman" panose="02020603050405020304" pitchFamily="18" charset="0"/>
              </a:rPr>
              <a:t>Nuk</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kanë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qëllim</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përjashtimin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përgjegjësisë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sipërmarrjeve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Megjithatë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palë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mund</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shkojnë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deri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imponimin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drejtës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penale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ose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sanksioneve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drejtës</a:t>
            </a:r>
            <a:r>
              <a:rPr lang="en-US" sz="1800" b="1" dirty="0" smtClean="0">
                <a:latin typeface="Times New Roman" panose="02020603050405020304" pitchFamily="18" charset="0"/>
                <a:cs typeface="Times New Roman" panose="02020603050405020304" pitchFamily="18" charset="0"/>
              </a:rPr>
              <a:t> administrative </a:t>
            </a:r>
            <a:r>
              <a:rPr lang="en-US" sz="1800" b="1" dirty="0" err="1" smtClean="0">
                <a:latin typeface="Times New Roman" panose="02020603050405020304" pitchFamily="18" charset="0"/>
                <a:cs typeface="Times New Roman" panose="02020603050405020304" pitchFamily="18" charset="0"/>
              </a:rPr>
              <a:t>edhe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ndaj</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Kuptohet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kjo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dispozitë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nuk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kufizon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asnjë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lloj</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mënyre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përgjegjësinë</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individëve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punësuar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organe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ndryshme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shtetërore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veprat</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korrupsionit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pasiv</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parashikuar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nenet</a:t>
            </a:r>
            <a:r>
              <a:rPr lang="en-US" sz="1800" dirty="0" smtClean="0">
                <a:latin typeface="Times New Roman" panose="02020603050405020304" pitchFamily="18" charset="0"/>
                <a:cs typeface="Times New Roman" panose="02020603050405020304" pitchFamily="18" charset="0"/>
              </a:rPr>
              <a:t> 3 </a:t>
            </a:r>
            <a:r>
              <a:rPr lang="en-US" sz="1800" dirty="0" err="1" smtClean="0">
                <a:latin typeface="Times New Roman" panose="02020603050405020304" pitchFamily="18" charset="0"/>
                <a:cs typeface="Times New Roman" panose="02020603050405020304" pitchFamily="18" charset="0"/>
              </a:rPr>
              <a:t>deri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6 </a:t>
            </a:r>
            <a:r>
              <a:rPr lang="en-US" sz="1800" dirty="0" err="1" smtClean="0">
                <a:latin typeface="Times New Roman" panose="02020603050405020304" pitchFamily="18" charset="0"/>
                <a:cs typeface="Times New Roman" panose="02020603050405020304" pitchFamily="18" charset="0"/>
              </a:rPr>
              <a:t>dhe</a:t>
            </a:r>
            <a:r>
              <a:rPr lang="en-US" sz="1800" dirty="0" smtClean="0">
                <a:latin typeface="Times New Roman" panose="02020603050405020304" pitchFamily="18" charset="0"/>
                <a:cs typeface="Times New Roman" panose="02020603050405020304" pitchFamily="18" charset="0"/>
              </a:rPr>
              <a:t> 9 </a:t>
            </a:r>
            <a:r>
              <a:rPr lang="en-US" sz="1800" dirty="0" err="1" smtClean="0">
                <a:latin typeface="Times New Roman" panose="02020603050405020304" pitchFamily="18" charset="0"/>
                <a:cs typeface="Times New Roman" panose="02020603050405020304" pitchFamily="18" charset="0"/>
              </a:rPr>
              <a:t>deri</a:t>
            </a:r>
            <a:r>
              <a:rPr lang="en-US" sz="1800" dirty="0" smtClean="0">
                <a:latin typeface="Times New Roman" panose="02020603050405020304" pitchFamily="18" charset="0"/>
                <a:cs typeface="Times New Roman" panose="02020603050405020304" pitchFamily="18" charset="0"/>
              </a:rPr>
              <a:t> 12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kësaj</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Konvente</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14</a:t>
            </a:fld>
            <a:endParaRPr lang="en-US"/>
          </a:p>
        </p:txBody>
      </p:sp>
    </p:spTree>
    <p:extLst>
      <p:ext uri="{BB962C8B-B14F-4D97-AF65-F5344CB8AC3E}">
        <p14:creationId xmlns:p14="http://schemas.microsoft.com/office/powerpoint/2010/main" val="1491317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err="1">
                <a:latin typeface="Times New Roman" panose="02020603050405020304" pitchFamily="18" charset="0"/>
                <a:cs typeface="Times New Roman" panose="02020603050405020304" pitchFamily="18" charset="0"/>
              </a:rPr>
              <a:t>Elementët</a:t>
            </a:r>
            <a:r>
              <a:rPr lang="en-US" sz="3600" b="1" dirty="0">
                <a:latin typeface="Times New Roman" panose="02020603050405020304" pitchFamily="18" charset="0"/>
                <a:cs typeface="Times New Roman" panose="02020603050405020304" pitchFamily="18" charset="0"/>
              </a:rPr>
              <a:t> e </a:t>
            </a:r>
            <a:r>
              <a:rPr lang="en-US" sz="3600" b="1" dirty="0" err="1" smtClean="0">
                <a:latin typeface="Times New Roman" panose="02020603050405020304" pitchFamily="18" charset="0"/>
                <a:cs typeface="Times New Roman" panose="02020603050405020304" pitchFamily="18" charset="0"/>
              </a:rPr>
              <a:t>përgjegjësisë</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penale</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të</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personave</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juridik</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sipas</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Konventave</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nenin</a:t>
            </a:r>
            <a:r>
              <a:rPr lang="en-US" sz="2400" dirty="0" smtClean="0">
                <a:latin typeface="Times New Roman" panose="02020603050405020304" pitchFamily="18" charset="0"/>
                <a:cs typeface="Times New Roman" panose="02020603050405020304" pitchFamily="18" charset="0"/>
              </a:rPr>
              <a:t> 10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Konventës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së</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Europës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pastrimin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kërkimin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kapjen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konfiskimin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produkteve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fiancimin</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 </a:t>
            </a:r>
            <a:r>
              <a:rPr lang="en-US" sz="2400" dirty="0" err="1">
                <a:latin typeface="Times New Roman" panose="02020603050405020304" pitchFamily="18" charset="0"/>
                <a:cs typeface="Times New Roman" panose="02020603050405020304" pitchFamily="18" charset="0"/>
              </a:rPr>
              <a:t>terrorizmit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titullin</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r>
              <a:rPr lang="en-US" sz="2400" b="1" dirty="0" err="1" smtClean="0">
                <a:latin typeface="Times New Roman" panose="02020603050405020304" pitchFamily="18" charset="0"/>
                <a:cs typeface="Times New Roman" panose="02020603050405020304" pitchFamily="18" charset="0"/>
              </a:rPr>
              <a:t>Përgjegjësia</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juridikë</a:t>
            </a:r>
            <a:r>
              <a:rPr lang="en-US" sz="2400" b="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parashikohet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shprehimisht</a:t>
            </a:r>
            <a:r>
              <a:rPr lang="en-US" sz="2400" dirty="0" smtClean="0">
                <a:latin typeface="Times New Roman" panose="02020603050405020304" pitchFamily="18" charset="0"/>
                <a:cs typeface="Times New Roman" panose="02020603050405020304" pitchFamily="18" charset="0"/>
              </a:rPr>
              <a:t> se:</a:t>
            </a:r>
          </a:p>
          <a:p>
            <a:pPr algn="just"/>
            <a:r>
              <a:rPr lang="en-US" sz="2400" b="1" dirty="0" smtClean="0">
                <a:latin typeface="Times New Roman" panose="02020603050405020304" pitchFamily="18" charset="0"/>
                <a:cs typeface="Times New Roman" panose="02020603050405020304" pitchFamily="18" charset="0"/>
              </a:rPr>
              <a:t>1</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Çdo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miratojë</a:t>
            </a:r>
            <a:r>
              <a:rPr lang="en-US" sz="2400" b="1" dirty="0">
                <a:latin typeface="Times New Roman" panose="02020603050405020304" pitchFamily="18" charset="0"/>
                <a:cs typeface="Times New Roman" panose="02020603050405020304" pitchFamily="18" charset="0"/>
              </a:rPr>
              <a:t> masa </a:t>
            </a:r>
            <a:r>
              <a:rPr lang="en-US" sz="2400" b="1" dirty="0" err="1">
                <a:latin typeface="Times New Roman" panose="02020603050405020304" pitchFamily="18" charset="0"/>
                <a:cs typeface="Times New Roman" panose="02020603050405020304" pitchFamily="18" charset="0"/>
              </a:rPr>
              <a:t>legjislative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masa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nevojës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person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mund</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konsiderohet</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përgjegjës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veprën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penale</a:t>
            </a:r>
            <a:r>
              <a:rPr lang="en-US" sz="2400" b="1" u="sng"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pastrimit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Konvente</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qëllim</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përfitimi</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vepruar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individualisht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ose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pjesë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pozicion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drejtues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brenda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bazuar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15</a:t>
            </a:fld>
            <a:endParaRPr lang="en-US"/>
          </a:p>
        </p:txBody>
      </p:sp>
    </p:spTree>
    <p:extLst>
      <p:ext uri="{BB962C8B-B14F-4D97-AF65-F5344CB8AC3E}">
        <p14:creationId xmlns:p14="http://schemas.microsoft.com/office/powerpoint/2010/main" val="12876156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r>
              <a:rPr lang="en-US" sz="2400" b="1" dirty="0">
                <a:latin typeface="Times New Roman" panose="02020603050405020304" pitchFamily="18" charset="0"/>
                <a:cs typeface="Times New Roman" panose="02020603050405020304" pitchFamily="18" charset="0"/>
              </a:rPr>
              <a:t>a)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prokurë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b</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autoritet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merr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c)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autoritet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kontroll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brenda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a:t>
            </a:r>
          </a:p>
          <a:p>
            <a:pPr algn="just"/>
            <a:r>
              <a:rPr lang="en-US" sz="2400" b="1"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Përveç</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parashikuar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paragrafin</a:t>
            </a:r>
            <a:r>
              <a:rPr lang="en-US" sz="2400" dirty="0">
                <a:latin typeface="Times New Roman" panose="02020603050405020304" pitchFamily="18" charset="0"/>
                <a:cs typeface="Times New Roman" panose="02020603050405020304" pitchFamily="18" charset="0"/>
              </a:rPr>
              <a:t> 1</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çdo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masat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nevojshme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person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mund</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konsiderohet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kur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mungesa</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mbikëqyrjes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ose</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kontrollit</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referuar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paragrafin</a:t>
            </a:r>
            <a:r>
              <a:rPr lang="en-US" sz="2400" b="1" u="sng" dirty="0">
                <a:latin typeface="Times New Roman" panose="02020603050405020304" pitchFamily="18" charset="0"/>
                <a:cs typeface="Times New Roman" panose="02020603050405020304" pitchFamily="18" charset="0"/>
              </a:rPr>
              <a:t> </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sz="2400" b="1" u="sng" dirty="0" err="1">
                <a:latin typeface="Times New Roman" panose="02020603050405020304" pitchFamily="18" charset="0"/>
                <a:cs typeface="Times New Roman" panose="02020603050405020304" pitchFamily="18" charset="0"/>
              </a:rPr>
              <a:t>ka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bërë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mundur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kryerjen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veprës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penale</a:t>
            </a:r>
            <a:r>
              <a:rPr lang="en-US" sz="2400" b="1" u="sng"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përcaktuar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paragrafit</a:t>
            </a:r>
            <a:r>
              <a:rPr lang="en-US" sz="2400" b="1" dirty="0">
                <a:latin typeface="Times New Roman" panose="02020603050405020304" pitchFamily="18" charset="0"/>
                <a:cs typeface="Times New Roman" panose="02020603050405020304" pitchFamily="18" charset="0"/>
              </a:rPr>
              <a:t> 1,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përfitim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vepron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autoritetin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tij</a:t>
            </a:r>
            <a:r>
              <a:rPr lang="en-US" sz="2400" u="sng"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16</a:t>
            </a:fld>
            <a:endParaRPr lang="en-US"/>
          </a:p>
        </p:txBody>
      </p:sp>
    </p:spTree>
    <p:extLst>
      <p:ext uri="{BB962C8B-B14F-4D97-AF65-F5344CB8AC3E}">
        <p14:creationId xmlns:p14="http://schemas.microsoft.com/office/powerpoint/2010/main" val="48580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3. </a:t>
            </a:r>
            <a:r>
              <a:rPr lang="en-US" sz="2400" b="1" dirty="0" err="1">
                <a:latin typeface="Times New Roman" panose="02020603050405020304" pitchFamily="18" charset="0"/>
                <a:cs typeface="Times New Roman" panose="02020603050405020304" pitchFamily="18" charset="0"/>
              </a:rPr>
              <a:t>Kjo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përcaktuar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përjashtojë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procedimet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kundër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personave</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fizikë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kanë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nxitur</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apo</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ndihmuar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kryerjen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veprave</a:t>
            </a:r>
            <a:r>
              <a:rPr lang="en-US" sz="2400" b="1" u="sng"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referuar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paragrafin</a:t>
            </a:r>
            <a:r>
              <a:rPr lang="en-US" sz="2400" dirty="0">
                <a:latin typeface="Times New Roman" panose="02020603050405020304" pitchFamily="18" charset="0"/>
                <a:cs typeface="Times New Roman" panose="02020603050405020304" pitchFamily="18" charset="0"/>
              </a:rPr>
              <a:t> 1</a:t>
            </a:r>
            <a:r>
              <a:rPr lang="en-US" sz="2400" dirty="0" smtClean="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4.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sigurojë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përgjigjen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përputhje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sanksioneve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efektive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proporcionale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jopenale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përfshirë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sanksionet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financiare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qëllim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dhënien</a:t>
            </a:r>
            <a:r>
              <a:rPr lang="en-US" sz="2400" dirty="0">
                <a:latin typeface="Times New Roman" panose="02020603050405020304" pitchFamily="18" charset="0"/>
                <a:cs typeface="Times New Roman" panose="02020603050405020304" pitchFamily="18" charset="0"/>
              </a:rPr>
              <a:t> fund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antiligjore</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r>
              <a:rPr lang="en-US" sz="2400" b="1" dirty="0" smtClean="0">
                <a:latin typeface="Times New Roman" panose="02020603050405020304" pitchFamily="18" charset="0"/>
                <a:cs typeface="Times New Roman" panose="02020603050405020304" pitchFamily="18" charset="0"/>
              </a:rPr>
              <a:t>I </a:t>
            </a:r>
            <a:r>
              <a:rPr lang="en-US" sz="2400" b="1" dirty="0" err="1" smtClean="0">
                <a:latin typeface="Times New Roman" panose="02020603050405020304" pitchFamily="18" charset="0"/>
                <a:cs typeface="Times New Roman" panose="02020603050405020304" pitchFamily="18" charset="0"/>
              </a:rPr>
              <a:t>njëjti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definicion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është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parashikuar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nga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gjitha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Konvenatet</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përmendura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sipër</a:t>
            </a:r>
            <a:r>
              <a:rPr lang="en-US" sz="2400" b="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17</a:t>
            </a:fld>
            <a:endParaRPr lang="en-US"/>
          </a:p>
        </p:txBody>
      </p:sp>
    </p:spTree>
    <p:extLst>
      <p:ext uri="{BB962C8B-B14F-4D97-AF65-F5344CB8AC3E}">
        <p14:creationId xmlns:p14="http://schemas.microsoft.com/office/powerpoint/2010/main" val="33581421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pPr algn="just"/>
            <a:r>
              <a:rPr lang="en-US" sz="2400" dirty="0" err="1">
                <a:latin typeface="Times New Roman" panose="02020603050405020304" pitchFamily="18" charset="0"/>
                <a:cs typeface="Times New Roman" panose="02020603050405020304" pitchFamily="18" charset="0"/>
              </a:rPr>
              <a:t>Ndryshe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modeli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mbështetur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a:t>
            </a:r>
            <a:r>
              <a:rPr lang="en-US" sz="2400" b="1" i="1" dirty="0" err="1">
                <a:latin typeface="Times New Roman" panose="02020603050405020304" pitchFamily="18" charset="0"/>
                <a:cs typeface="Times New Roman" panose="02020603050405020304" pitchFamily="18" charset="0"/>
              </a:rPr>
              <a:t>mosparandalimi</a:t>
            </a:r>
            <a:r>
              <a:rPr lang="en-US" sz="2400" b="1" i="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personi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janë</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Çështja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është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çfarë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marrëdhënieje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duhet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ketë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fizik</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personin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jetë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dallohen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segmente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nivele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stafit</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Mendja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drejtuese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anëtarët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lidershipit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modeli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ekskluziv</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Menaxhimi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lartë</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koncepti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kompetenca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thelbësore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vendimmarrjeje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kontrolli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shkaktojnë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korporatës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18</a:t>
            </a:fld>
            <a:endParaRPr lang="en-US"/>
          </a:p>
        </p:txBody>
      </p:sp>
    </p:spTree>
    <p:extLst>
      <p:ext uri="{BB962C8B-B14F-4D97-AF65-F5344CB8AC3E}">
        <p14:creationId xmlns:p14="http://schemas.microsoft.com/office/powerpoint/2010/main" val="2020969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p>
        </p:txBody>
      </p:sp>
      <p:sp>
        <p:nvSpPr>
          <p:cNvPr id="3" name="Content Placeholder 2"/>
          <p:cNvSpPr>
            <a:spLocks noGrp="1"/>
          </p:cNvSpPr>
          <p:nvPr>
            <p:ph idx="1"/>
          </p:nvPr>
        </p:nvSpPr>
        <p:spPr/>
        <p:txBody>
          <a:bodyPr>
            <a:normAutofit/>
          </a:bodyPr>
          <a:lstStyle/>
          <a:p>
            <a:pPr algn="just"/>
            <a:r>
              <a:rPr lang="en-US" sz="2400" b="1" dirty="0" err="1">
                <a:latin typeface="Times New Roman" panose="02020603050405020304" pitchFamily="18" charset="0"/>
                <a:cs typeface="Times New Roman" panose="02020603050405020304" pitchFamily="18" charset="0"/>
              </a:rPr>
              <a:t>Punonjësi</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qasje</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gjithë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kompanisë</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Agjentët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treta</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gjerë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përfshirja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agjentëve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madje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palëve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konsulentët</a:t>
            </a:r>
            <a:r>
              <a:rPr lang="en-US" sz="2400" dirty="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pavarur</a:t>
            </a:r>
            <a:r>
              <a:rPr lang="en-US" sz="2400"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ndjek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qasje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kombinuar</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fokusohet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fillimisht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drejtuesve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përkufizuar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fuqia</a:t>
            </a:r>
            <a:r>
              <a:rPr lang="en-US" sz="2400" i="1" dirty="0">
                <a:latin typeface="Times New Roman" panose="02020603050405020304" pitchFamily="18" charset="0"/>
                <a:cs typeface="Times New Roman" panose="02020603050405020304" pitchFamily="18" charset="0"/>
              </a:rPr>
              <a:t> e </a:t>
            </a:r>
            <a:r>
              <a:rPr lang="en-US" sz="2400" i="1" dirty="0" err="1">
                <a:latin typeface="Times New Roman" panose="02020603050405020304" pitchFamily="18" charset="0"/>
                <a:cs typeface="Times New Roman" panose="02020603050405020304" pitchFamily="18" charset="0"/>
              </a:rPr>
              <a:t>përfaqësimit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ose</a:t>
            </a:r>
            <a:r>
              <a:rPr lang="en-US" sz="2400" i="1" dirty="0">
                <a:latin typeface="Times New Roman" panose="02020603050405020304" pitchFamily="18" charset="0"/>
                <a:cs typeface="Times New Roman" panose="02020603050405020304" pitchFamily="18" charset="0"/>
              </a:rPr>
              <a:t> – </a:t>
            </a:r>
            <a:r>
              <a:rPr lang="en-US" sz="2400" i="1" dirty="0" err="1">
                <a:latin typeface="Times New Roman" panose="02020603050405020304" pitchFamily="18" charset="0"/>
                <a:cs typeface="Times New Roman" panose="02020603050405020304" pitchFamily="18" charset="0"/>
              </a:rPr>
              <a:t>Autoriteti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vendimmarrje</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emër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ose</a:t>
            </a:r>
            <a:r>
              <a:rPr lang="en-US" sz="2400" i="1" dirty="0">
                <a:latin typeface="Times New Roman" panose="02020603050405020304" pitchFamily="18" charset="0"/>
                <a:cs typeface="Times New Roman" panose="02020603050405020304" pitchFamily="18" charset="0"/>
              </a:rPr>
              <a:t> – </a:t>
            </a:r>
            <a:r>
              <a:rPr lang="en-US" sz="2400" i="1" dirty="0" err="1">
                <a:latin typeface="Times New Roman" panose="02020603050405020304" pitchFamily="18" charset="0"/>
                <a:cs typeface="Times New Roman" panose="02020603050405020304" pitchFamily="18" charset="0"/>
              </a:rPr>
              <a:t>Autoriteti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ushtrimin</a:t>
            </a:r>
            <a:r>
              <a:rPr lang="en-US" sz="2400" i="1" dirty="0">
                <a:latin typeface="Times New Roman" panose="02020603050405020304" pitchFamily="18" charset="0"/>
                <a:cs typeface="Times New Roman" panose="02020603050405020304" pitchFamily="18" charset="0"/>
              </a:rPr>
              <a:t> e </a:t>
            </a:r>
            <a:r>
              <a:rPr lang="en-US" sz="2400" i="1" dirty="0" err="1">
                <a:latin typeface="Times New Roman" panose="02020603050405020304" pitchFamily="18" charset="0"/>
                <a:cs typeface="Times New Roman" panose="02020603050405020304" pitchFamily="18" charset="0"/>
              </a:rPr>
              <a:t>kontrollit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brendapërbrenda</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endParaRPr lang="en-US" sz="2400" i="1"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19</a:t>
            </a:fld>
            <a:endParaRPr lang="en-US"/>
          </a:p>
        </p:txBody>
      </p:sp>
    </p:spTree>
    <p:extLst>
      <p:ext uri="{BB962C8B-B14F-4D97-AF65-F5344CB8AC3E}">
        <p14:creationId xmlns:p14="http://schemas.microsoft.com/office/powerpoint/2010/main" val="2230680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a:xfrm>
            <a:off x="152400" y="1600201"/>
            <a:ext cx="8763000" cy="4648199"/>
          </a:xfrm>
        </p:spPr>
        <p:txBody>
          <a:bodyPr>
            <a:normAutofit/>
          </a:bodyPr>
          <a:lstStyle/>
          <a:p>
            <a:pPr marL="0" indent="0" algn="just">
              <a:buNone/>
            </a:pPr>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drejtuesit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mbikëqyrin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rastet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kur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mungesa</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mbikëqyrjes</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apo</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kontrollit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 [</a:t>
            </a:r>
            <a:r>
              <a:rPr lang="en-US" sz="2400" b="1" i="1" dirty="0" err="1">
                <a:latin typeface="Times New Roman" panose="02020603050405020304" pitchFamily="18" charset="0"/>
                <a:cs typeface="Times New Roman" panose="02020603050405020304" pitchFamily="18" charset="0"/>
              </a:rPr>
              <a:t>drejtuesit</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lartë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mundësuar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kryerjen</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veprave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përmendura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paragrafin</a:t>
            </a:r>
            <a:r>
              <a:rPr lang="en-US" sz="2400" b="1" i="1" dirty="0">
                <a:latin typeface="Times New Roman" panose="02020603050405020304" pitchFamily="18" charset="0"/>
                <a:cs typeface="Times New Roman" panose="02020603050405020304" pitchFamily="18" charset="0"/>
              </a:rPr>
              <a:t> 1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përfitime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atij</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fizik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autoritetin</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20</a:t>
            </a:fld>
            <a:endParaRPr lang="en-US"/>
          </a:p>
        </p:txBody>
      </p:sp>
    </p:spTree>
    <p:extLst>
      <p:ext uri="{BB962C8B-B14F-4D97-AF65-F5344CB8AC3E}">
        <p14:creationId xmlns:p14="http://schemas.microsoft.com/office/powerpoint/2010/main" val="3017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Lidhja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ndërmjet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a:t>
            </a:r>
            <a:r>
              <a:rPr lang="en-US" sz="2400" b="1" dirty="0" smtClean="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2200" dirty="0" err="1">
                <a:latin typeface="Times New Roman" panose="02020603050405020304" pitchFamily="18" charset="0"/>
                <a:cs typeface="Times New Roman" panose="02020603050405020304" pitchFamily="18" charset="0"/>
              </a:rPr>
              <a:t>Konventa</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së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drejtës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penale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Këshillit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Evropës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korrupsionin</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kufizon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përgjegjësinë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tek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vepra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penale</a:t>
            </a:r>
            <a:r>
              <a:rPr lang="en-US" sz="2200"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të</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kryera</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për</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llogari</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të</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personit</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juridik</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Sipas</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këtij</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koncepti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duhet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jetë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kryer</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në</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emër</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apo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përfitim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kompanisë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kompania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fjalë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mund</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ketë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përfituar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domosdoshmërisht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akt</a:t>
            </a:r>
            <a:r>
              <a:rPr lang="en-US" sz="22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US" sz="2400" b="1" dirty="0" err="1">
                <a:latin typeface="Times New Roman" panose="02020603050405020304" pitchFamily="18" charset="0"/>
                <a:cs typeface="Times New Roman" panose="02020603050405020304" pitchFamily="18" charset="0"/>
              </a:rPr>
              <a:t>Shembuj</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punonjës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negocion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zyrtarë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qeverisë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negociatave</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ofron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e di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kontratës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jepet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qëllim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dashur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fund ta </a:t>
            </a:r>
            <a:r>
              <a:rPr lang="en-US" sz="2400" dirty="0" err="1">
                <a:latin typeface="Times New Roman" panose="02020603050405020304" pitchFamily="18" charset="0"/>
                <a:cs typeface="Times New Roman" panose="02020603050405020304" pitchFamily="18" charset="0"/>
              </a:rPr>
              <a:t>fitojë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kontratë</a:t>
            </a:r>
            <a:r>
              <a:rPr lang="en-US" sz="2400" dirty="0" smtClean="0">
                <a:latin typeface="Times New Roman" panose="02020603050405020304" pitchFamily="18" charset="0"/>
                <a:cs typeface="Times New Roman" panose="02020603050405020304" pitchFamily="18" charset="0"/>
              </a:rPr>
              <a:t>.</a:t>
            </a:r>
            <a:endParaRPr lang="en-US" sz="2200" b="1" dirty="0" smtClean="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21</a:t>
            </a:fld>
            <a:endParaRPr lang="en-US"/>
          </a:p>
        </p:txBody>
      </p:sp>
    </p:spTree>
    <p:extLst>
      <p:ext uri="{BB962C8B-B14F-4D97-AF65-F5344CB8AC3E}">
        <p14:creationId xmlns:p14="http://schemas.microsoft.com/office/powerpoint/2010/main" val="23609329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Formulimi</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ndjek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qasje</a:t>
            </a:r>
            <a:r>
              <a:rPr lang="en-US" sz="2400" dirty="0">
                <a:latin typeface="Times New Roman" panose="02020603050405020304" pitchFamily="18" charset="0"/>
                <a:cs typeface="Times New Roman" panose="02020603050405020304" pitchFamily="18" charset="0"/>
              </a:rPr>
              <a:t>, duke e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kryera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raporti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shpjegues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referohet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konceptit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a:t>
            </a:r>
            <a:r>
              <a:rPr lang="en-US" sz="2400" b="1" i="1" dirty="0" err="1">
                <a:latin typeface="Times New Roman" panose="02020603050405020304" pitchFamily="18" charset="0"/>
                <a:cs typeface="Times New Roman" panose="02020603050405020304" pitchFamily="18" charset="0"/>
              </a:rPr>
              <a:t>interesit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përgjithshëm</a:t>
            </a:r>
            <a:r>
              <a:rPr lang="en-US" sz="2400" b="1"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duke u </a:t>
            </a:r>
            <a:r>
              <a:rPr lang="en-US" sz="2400" dirty="0" err="1">
                <a:latin typeface="Times New Roman" panose="02020603050405020304" pitchFamily="18" charset="0"/>
                <a:cs typeface="Times New Roman" panose="02020603050405020304" pitchFamily="18" charset="0"/>
              </a:rPr>
              <a:t>shprehur</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“se </a:t>
            </a:r>
            <a:r>
              <a:rPr lang="en-US" sz="2400" b="1" i="1" dirty="0" err="1">
                <a:latin typeface="Times New Roman" panose="02020603050405020304" pitchFamily="18" charset="0"/>
                <a:cs typeface="Times New Roman" panose="02020603050405020304" pitchFamily="18" charset="0"/>
              </a:rPr>
              <a:t>vepra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duhet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jetë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përfitim</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ose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llogari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smtClean="0">
                <a:latin typeface="Times New Roman" panose="02020603050405020304" pitchFamily="18" charset="0"/>
                <a:cs typeface="Times New Roman" panose="02020603050405020304" pitchFamily="18" charset="0"/>
              </a:rPr>
              <a:t>.”.</a:t>
            </a:r>
            <a:r>
              <a:rPr lang="it-IT" sz="2400" dirty="0" smtClean="0">
                <a:latin typeface="Times New Roman" panose="02020603050405020304" pitchFamily="18" charset="0"/>
                <a:cs typeface="Times New Roman" panose="02020603050405020304" pitchFamily="18" charset="0"/>
              </a:rPr>
              <a:t> </a:t>
            </a:r>
            <a:r>
              <a:rPr lang="it-IT" sz="2400" i="1" dirty="0" smtClean="0">
                <a:latin typeface="Times New Roman" panose="02020603050405020304" pitchFamily="18" charset="0"/>
                <a:cs typeface="Times New Roman" panose="02020603050405020304" pitchFamily="18" charset="0"/>
              </a:rPr>
              <a:t>(Komenti </a:t>
            </a:r>
            <a:r>
              <a:rPr lang="it-IT" sz="2400" i="1" dirty="0">
                <a:latin typeface="Times New Roman" panose="02020603050405020304" pitchFamily="18" charset="0"/>
                <a:cs typeface="Times New Roman" panose="02020603050405020304" pitchFamily="18" charset="0"/>
              </a:rPr>
              <a:t>86, Raport </a:t>
            </a:r>
            <a:r>
              <a:rPr lang="it-IT" sz="2400" i="1" dirty="0" smtClean="0">
                <a:latin typeface="Times New Roman" panose="02020603050405020304" pitchFamily="18" charset="0"/>
                <a:cs typeface="Times New Roman" panose="02020603050405020304" pitchFamily="18" charset="0"/>
              </a:rPr>
              <a:t>Shpjegues).</a:t>
            </a:r>
            <a:r>
              <a:rPr lang="en-US" i="1" dirty="0" smtClean="0"/>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kriter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interes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domosdoshmërish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tij</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22</a:t>
            </a:fld>
            <a:endParaRPr lang="en-US"/>
          </a:p>
        </p:txBody>
      </p:sp>
    </p:spTree>
    <p:extLst>
      <p:ext uri="{BB962C8B-B14F-4D97-AF65-F5344CB8AC3E}">
        <p14:creationId xmlns:p14="http://schemas.microsoft.com/office/powerpoint/2010/main" val="4199184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a:xfrm>
            <a:off x="228600" y="1600201"/>
            <a:ext cx="8686800" cy="4525963"/>
          </a:xfrm>
        </p:spPr>
        <p:txBody>
          <a:bodyPr>
            <a:normAutofit fontScale="92500" lnSpcReduction="10000"/>
          </a:bodyPr>
          <a:lstStyle/>
          <a:p>
            <a:r>
              <a:rPr lang="en-US" sz="2800" b="1" dirty="0" err="1">
                <a:latin typeface="Times New Roman" panose="02020603050405020304" pitchFamily="18" charset="0"/>
                <a:cs typeface="Times New Roman" panose="02020603050405020304" pitchFamily="18" charset="0"/>
              </a:rPr>
              <a:t>Shembull</a:t>
            </a:r>
            <a:r>
              <a:rPr lang="en-US" sz="2800" b="1" dirty="0" smtClean="0">
                <a:latin typeface="Times New Roman" panose="02020603050405020304" pitchFamily="18" charset="0"/>
                <a:cs typeface="Times New Roman" panose="02020603050405020304" pitchFamily="18" charset="0"/>
              </a:rPr>
              <a:t>:</a:t>
            </a:r>
          </a:p>
          <a:p>
            <a:pPr algn="just"/>
            <a:r>
              <a:rPr lang="en-US" sz="2600" dirty="0" err="1">
                <a:latin typeface="Times New Roman" panose="02020603050405020304" pitchFamily="18" charset="0"/>
                <a:cs typeface="Times New Roman" panose="02020603050405020304" pitchFamily="18" charset="0"/>
              </a:rPr>
              <a:t>Punonjësi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paguan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shumë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vogël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përshpejtimin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procedurave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shtetërore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telefonike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mënyrë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zyrës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re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instalohet</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shpejtësi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linja</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telefonike</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Ndoshta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nuk</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përfitim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drejtpërdrejte</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ekonomik</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Megjithatë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interesi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shërbyer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gjithsesi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përmes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instalimit</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shpejtësi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linjave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telefonike</a:t>
            </a:r>
            <a:r>
              <a:rPr lang="en-US" sz="2600" dirty="0" smtClean="0">
                <a:latin typeface="Times New Roman" panose="02020603050405020304" pitchFamily="18" charset="0"/>
                <a:cs typeface="Times New Roman" panose="02020603050405020304" pitchFamily="18" charset="0"/>
              </a:rPr>
              <a:t>.</a:t>
            </a:r>
          </a:p>
          <a:p>
            <a:pPr algn="just"/>
            <a:r>
              <a:rPr lang="en-US" sz="2600" dirty="0" err="1" smtClean="0">
                <a:latin typeface="Times New Roman" panose="02020603050405020304" pitchFamily="18" charset="0"/>
                <a:cs typeface="Times New Roman" panose="02020603050405020304" pitchFamily="18" charset="0"/>
              </a:rPr>
              <a:t>Punonjësi</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paguan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ryshfet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mënyrë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pranohet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sponsorizues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zyrtar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eventi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shtetëror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përvitshëm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shembull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mund</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konsiderohet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shembull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përfiton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shkak</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vlerës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arritur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reklamimit</a:t>
            </a:r>
            <a:r>
              <a:rPr lang="en-US" sz="2600" dirty="0">
                <a:latin typeface="Times New Roman" panose="02020603050405020304" pitchFamily="18" charset="0"/>
                <a:cs typeface="Times New Roman" panose="02020603050405020304" pitchFamily="18" charset="0"/>
              </a:rPr>
              <a:t>). </a:t>
            </a:r>
            <a:endParaRPr lang="en-US" sz="26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23</a:t>
            </a:fld>
            <a:endParaRPr lang="en-US"/>
          </a:p>
        </p:txBody>
      </p:sp>
    </p:spTree>
    <p:extLst>
      <p:ext uri="{BB962C8B-B14F-4D97-AF65-F5344CB8AC3E}">
        <p14:creationId xmlns:p14="http://schemas.microsoft.com/office/powerpoint/2010/main" val="403889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3200" dirty="0" smtClean="0">
                <a:latin typeface="Times New Roman" panose="02020603050405020304" pitchFamily="18" charset="0"/>
                <a:cs typeface="Times New Roman" panose="02020603050405020304" pitchFamily="18" charset="0"/>
              </a:rPr>
              <a:t>PËRGJEGJËSIA PENALE E PERSONIT JURIDIK SIPAS LEGJISLACIONIT KOMBËTAR</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dirty="0">
                <a:latin typeface="Book Antiqua" pitchFamily="18" charset="0"/>
              </a:rPr>
              <a:t>PROBLEME PRAKTIKE DHE TEORIKE</a:t>
            </a:r>
          </a:p>
        </p:txBody>
      </p:sp>
      <p:sp>
        <p:nvSpPr>
          <p:cNvPr id="4" name="Slide Number Placeholder 3">
            <a:extLst>
              <a:ext uri="{FF2B5EF4-FFF2-40B4-BE49-F238E27FC236}">
                <a16:creationId xmlns:a16="http://schemas.microsoft.com/office/drawing/2014/main" xmlns="" id="{105A6FE2-0BF6-4E82-B483-3568617268B6}"/>
              </a:ext>
            </a:extLst>
          </p:cNvPr>
          <p:cNvSpPr>
            <a:spLocks noGrp="1"/>
          </p:cNvSpPr>
          <p:nvPr>
            <p:ph type="sldNum" sz="quarter" idx="12"/>
          </p:nvPr>
        </p:nvSpPr>
        <p:spPr/>
        <p:txBody>
          <a:bodyPr/>
          <a:lstStyle/>
          <a:p>
            <a:fld id="{31AFC93A-3E11-4EED-8760-399847FD47CD}" type="slidenum">
              <a:rPr lang="en-US" smtClean="0"/>
              <a:pPr/>
              <a:t>24</a:t>
            </a:fld>
            <a:endParaRPr lang="en-US"/>
          </a:p>
        </p:txBody>
      </p:sp>
    </p:spTree>
    <p:extLst>
      <p:ext uri="{BB962C8B-B14F-4D97-AF65-F5344CB8AC3E}">
        <p14:creationId xmlns:p14="http://schemas.microsoft.com/office/powerpoint/2010/main" val="15871773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sz="3200" b="1" dirty="0" smtClean="0">
                <a:latin typeface="Book Antiqua" panose="02040602050305030304" pitchFamily="18" charset="0"/>
                <a:cs typeface="Times New Roman" panose="02020603050405020304" pitchFamily="18" charset="0"/>
              </a:rPr>
              <a:t/>
            </a:r>
            <a:br>
              <a:rPr lang="en-US" sz="3200" b="1" dirty="0" smtClean="0">
                <a:latin typeface="Book Antiqua" panose="02040602050305030304" pitchFamily="18" charset="0"/>
                <a:cs typeface="Times New Roman" panose="02020603050405020304" pitchFamily="18" charset="0"/>
              </a:rPr>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100" b="1" dirty="0" err="1" smtClean="0">
                <a:latin typeface="Times New Roman" panose="02020603050405020304" pitchFamily="18" charset="0"/>
                <a:cs typeface="Times New Roman" panose="02020603050405020304" pitchFamily="18" charset="0"/>
              </a:rPr>
              <a:t>Neni</a:t>
            </a:r>
            <a:r>
              <a:rPr lang="en-US" sz="3100" b="1" dirty="0" smtClean="0">
                <a:latin typeface="Times New Roman" panose="02020603050405020304" pitchFamily="18" charset="0"/>
                <a:cs typeface="Times New Roman" panose="02020603050405020304" pitchFamily="18" charset="0"/>
              </a:rPr>
              <a:t> 47 </a:t>
            </a:r>
            <a:br>
              <a:rPr lang="en-US" sz="3100" b="1" dirty="0" smtClean="0">
                <a:latin typeface="Times New Roman" panose="02020603050405020304" pitchFamily="18" charset="0"/>
                <a:cs typeface="Times New Roman" panose="02020603050405020304" pitchFamily="18" charset="0"/>
              </a:rPr>
            </a:br>
            <a:r>
              <a:rPr lang="sq-AL" sz="2800" b="1" dirty="0">
                <a:latin typeface="Times New Roman" panose="02020603050405020304" pitchFamily="18" charset="0"/>
                <a:cs typeface="Times New Roman" panose="02020603050405020304" pitchFamily="18" charset="0"/>
              </a:rPr>
              <a:t>Zbatimi i ligjit penal ndaj personave juridikë</a:t>
            </a:r>
            <a:r>
              <a:rPr lang="en-US" sz="2800" dirty="0"/>
              <a:t/>
            </a:r>
            <a:br>
              <a:rPr lang="en-US" sz="2800" dirty="0"/>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200" b="1" dirty="0" smtClean="0">
                <a:latin typeface="Book Antiqua" panose="02040602050305030304" pitchFamily="18" charset="0"/>
                <a:cs typeface="Times New Roman" panose="02020603050405020304" pitchFamily="18" charset="0"/>
              </a:rPr>
              <a:t/>
            </a:r>
            <a:br>
              <a:rPr lang="en-US" sz="3200" b="1" dirty="0" smtClean="0">
                <a:latin typeface="Book Antiqua" panose="02040602050305030304" pitchFamily="18" charset="0"/>
                <a:cs typeface="Times New Roman" panose="02020603050405020304" pitchFamily="18" charset="0"/>
              </a:rPr>
            </a:br>
            <a:endParaRPr lang="en-US" sz="3200" dirty="0">
              <a:latin typeface="Book Antiqua" panose="02040602050305030304" pitchFamily="18" charset="0"/>
            </a:endParaRPr>
          </a:p>
        </p:txBody>
      </p:sp>
      <p:sp>
        <p:nvSpPr>
          <p:cNvPr id="3" name="Content Placeholder 2"/>
          <p:cNvSpPr>
            <a:spLocks noGrp="1"/>
          </p:cNvSpPr>
          <p:nvPr>
            <p:ph idx="1"/>
          </p:nvPr>
        </p:nvSpPr>
        <p:spPr>
          <a:xfrm>
            <a:off x="76200" y="1447800"/>
            <a:ext cx="9067800" cy="4953000"/>
          </a:xfrm>
        </p:spPr>
        <p:txBody>
          <a:bodyPr>
            <a:normAutofit lnSpcReduction="10000"/>
          </a:bodyPr>
          <a:lstStyle/>
          <a:p>
            <a:endParaRPr lang="en-US" sz="2000" dirty="0" smtClean="0"/>
          </a:p>
          <a:p>
            <a:pPr algn="just"/>
            <a:r>
              <a:rPr lang="sq-AL" sz="2400" b="1" dirty="0" smtClean="0">
                <a:latin typeface="Times New Roman" panose="02020603050405020304" pitchFamily="18" charset="0"/>
                <a:cs typeface="Times New Roman" panose="02020603050405020304" pitchFamily="18" charset="0"/>
              </a:rPr>
              <a:t>Personat </a:t>
            </a:r>
            <a:r>
              <a:rPr lang="sq-AL" sz="2400" b="1" dirty="0">
                <a:latin typeface="Times New Roman" panose="02020603050405020304" pitchFamily="18" charset="0"/>
                <a:cs typeface="Times New Roman" panose="02020603050405020304" pitchFamily="18" charset="0"/>
              </a:rPr>
              <a:t>juridikë</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me përjashtim të institucioneve shtetërore</a:t>
            </a:r>
            <a:r>
              <a:rPr lang="sq-AL" sz="2400" dirty="0">
                <a:latin typeface="Times New Roman" panose="02020603050405020304" pitchFamily="18" charset="0"/>
                <a:cs typeface="Times New Roman" panose="02020603050405020304" pitchFamily="18" charset="0"/>
              </a:rPr>
              <a:t>, përgjigjen penalisht për vepra penale, </a:t>
            </a:r>
            <a:r>
              <a:rPr lang="sq-AL" sz="2400" b="1" dirty="0">
                <a:latin typeface="Times New Roman" panose="02020603050405020304" pitchFamily="18" charset="0"/>
                <a:cs typeface="Times New Roman" panose="02020603050405020304" pitchFamily="18" charset="0"/>
              </a:rPr>
              <a:t>të kryera në emër ose në dobi të tyre </a:t>
            </a:r>
            <a:r>
              <a:rPr lang="sq-AL" sz="2400" dirty="0">
                <a:latin typeface="Times New Roman" panose="02020603050405020304" pitchFamily="18" charset="0"/>
                <a:cs typeface="Times New Roman" panose="02020603050405020304" pitchFamily="18" charset="0"/>
              </a:rPr>
              <a:t>nga organet dhe përfaqësuesit e tyre.</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Njësitë e qeverisjes vendore përgjigjen penalisht vetëm për veprime të kryera gjatë ushtrimit të veprimtarisë së tyre, </a:t>
            </a:r>
            <a:r>
              <a:rPr lang="sq-AL" sz="2400" b="1" dirty="0">
                <a:latin typeface="Times New Roman" panose="02020603050405020304" pitchFamily="18" charset="0"/>
                <a:cs typeface="Times New Roman" panose="02020603050405020304" pitchFamily="18" charset="0"/>
              </a:rPr>
              <a:t>të cilat mund të ushtrohen nëpërmjet delegimit të shërbimeve publike</a:t>
            </a:r>
            <a:r>
              <a:rPr lang="sq-AL"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Përgjegjësia penale e personave juridikë nuk përjashton atë të personave fizikë, të cilët kanë kryer ose janë bashkëpunëtorë në kryerjen e të njëjtave vepra penale.</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Veprat penale dhe masat ndëshkuese përkatëse, që zbatohen ndaj personave juridikë, si dhe procedura për vendosjen dhe ekzekutimin e tyre rregullohen me ligj të veçantë.</a:t>
            </a:r>
            <a:endParaRPr lang="en-US" sz="2400" dirty="0">
              <a:latin typeface="Times New Roman" panose="02020603050405020304" pitchFamily="18" charset="0"/>
              <a:cs typeface="Times New Roman" panose="02020603050405020304" pitchFamily="18" charset="0"/>
            </a:endParaRPr>
          </a:p>
          <a:p>
            <a:pPr algn="just"/>
            <a:endParaRPr lang="en-US" sz="2000" dirty="0" smtClean="0">
              <a:latin typeface="Book Antiqua" panose="02040602050305030304" pitchFamily="18" charset="0"/>
              <a:cs typeface="Times New Roman" panose="02020603050405020304" pitchFamily="18" charset="0"/>
            </a:endParaRPr>
          </a:p>
          <a:p>
            <a:pPr algn="just"/>
            <a:endParaRPr lang="en-US" sz="2600" dirty="0">
              <a:latin typeface="Book Antiqua" panose="0204060205030503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25</a:t>
            </a:fld>
            <a:endParaRPr lang="en-US"/>
          </a:p>
        </p:txBody>
      </p:sp>
    </p:spTree>
    <p:extLst>
      <p:ext uri="{BB962C8B-B14F-4D97-AF65-F5344CB8AC3E}">
        <p14:creationId xmlns:p14="http://schemas.microsoft.com/office/powerpoint/2010/main" val="1141402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2800" b="1" i="1" dirty="0">
                <a:latin typeface="Times New Roman" pitchFamily="18" charset="0"/>
                <a:cs typeface="Times New Roman" pitchFamily="18" charset="0"/>
              </a:rPr>
              <a:t>Kuptimi i përgjithshëm i personit juridik</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1"/>
            <a:ext cx="8915400" cy="4906964"/>
          </a:xfrm>
        </p:spPr>
        <p:txBody>
          <a:bodyPr>
            <a:normAutofit lnSpcReduction="10000"/>
          </a:bodyPr>
          <a:lstStyle/>
          <a:p>
            <a:pPr algn="just"/>
            <a:r>
              <a:rPr lang="sq-AL" sz="2200" dirty="0">
                <a:latin typeface="Times New Roman" pitchFamily="18" charset="0"/>
                <a:cs typeface="Times New Roman" pitchFamily="18" charset="0"/>
              </a:rPr>
              <a:t>Ligji Nr. 9901, datë 14.04.2008 “</a:t>
            </a:r>
            <a:r>
              <a:rPr lang="sq-AL" sz="2200" i="1" dirty="0">
                <a:latin typeface="Times New Roman" pitchFamily="18" charset="0"/>
                <a:cs typeface="Times New Roman" pitchFamily="18" charset="0"/>
              </a:rPr>
              <a:t>Për tregtarët dhe shoqëritë tregtare</a:t>
            </a:r>
            <a:r>
              <a:rPr lang="sq-AL" sz="2200" dirty="0">
                <a:latin typeface="Times New Roman" pitchFamily="18" charset="0"/>
                <a:cs typeface="Times New Roman" pitchFamily="18" charset="0"/>
              </a:rPr>
              <a:t>”, në nenin 3 të tij parashikon “</a:t>
            </a:r>
            <a:r>
              <a:rPr lang="sq-AL" sz="2200" i="1" dirty="0">
                <a:latin typeface="Times New Roman" pitchFamily="18" charset="0"/>
                <a:cs typeface="Times New Roman" pitchFamily="18" charset="0"/>
              </a:rPr>
              <a:t>Shoqëritë tregtare themelohen nga dy ose më shumë persona fizike dhe/ose juridik, që bien dakort për arritjen e objektivave ekonomike te përbashketa</a:t>
            </a:r>
            <a:r>
              <a:rPr lang="sq-AL" sz="2200" i="1" dirty="0" smtClean="0">
                <a:latin typeface="Times New Roman" pitchFamily="18" charset="0"/>
                <a:cs typeface="Times New Roman" pitchFamily="18" charset="0"/>
              </a:rPr>
              <a:t>…”</a:t>
            </a:r>
            <a:r>
              <a:rPr lang="en-US" sz="2200" dirty="0">
                <a:latin typeface="Times New Roman" pitchFamily="18" charset="0"/>
                <a:cs typeface="Times New Roman" pitchFamily="18" charset="0"/>
              </a:rPr>
              <a:t>.</a:t>
            </a:r>
            <a:r>
              <a:rPr lang="sq-AL" sz="2200" dirty="0" smtClean="0">
                <a:latin typeface="Times New Roman" pitchFamily="18" charset="0"/>
                <a:cs typeface="Times New Roman" pitchFamily="18" charset="0"/>
              </a:rPr>
              <a:t>. </a:t>
            </a:r>
            <a:r>
              <a:rPr lang="sq-AL" sz="2200" dirty="0">
                <a:latin typeface="Times New Roman" pitchFamily="18" charset="0"/>
                <a:cs typeface="Times New Roman" pitchFamily="18" charset="0"/>
              </a:rPr>
              <a:t>Ligji më pas vazhdon se këto persona janë të detyruar të regjistrohen në (QKB) dhe me anë të këtij regjistrmi ato fitojnë </a:t>
            </a:r>
            <a:r>
              <a:rPr lang="sq-AL" sz="2200" dirty="0" smtClean="0">
                <a:latin typeface="Times New Roman" pitchFamily="18" charset="0"/>
                <a:cs typeface="Times New Roman" pitchFamily="18" charset="0"/>
              </a:rPr>
              <a:t>pers</a:t>
            </a:r>
            <a:r>
              <a:rPr lang="en-US" sz="2200" dirty="0" smtClean="0">
                <a:latin typeface="Times New Roman" pitchFamily="18" charset="0"/>
                <a:cs typeface="Times New Roman" pitchFamily="18" charset="0"/>
              </a:rPr>
              <a:t>o</a:t>
            </a:r>
            <a:r>
              <a:rPr lang="sq-AL" sz="2200" dirty="0" smtClean="0">
                <a:latin typeface="Times New Roman" pitchFamily="18" charset="0"/>
                <a:cs typeface="Times New Roman" pitchFamily="18" charset="0"/>
              </a:rPr>
              <a:t>nalitetin </a:t>
            </a:r>
            <a:r>
              <a:rPr lang="sq-AL" sz="2200" dirty="0">
                <a:latin typeface="Times New Roman" pitchFamily="18" charset="0"/>
                <a:cs typeface="Times New Roman" pitchFamily="18" charset="0"/>
              </a:rPr>
              <a:t>juridik. </a:t>
            </a:r>
            <a:endParaRPr lang="en-US" sz="2200" dirty="0" smtClean="0">
              <a:latin typeface="Times New Roman" pitchFamily="18" charset="0"/>
              <a:cs typeface="Times New Roman" pitchFamily="18" charset="0"/>
            </a:endParaRPr>
          </a:p>
          <a:p>
            <a:pPr algn="just"/>
            <a:r>
              <a:rPr lang="sq-AL" sz="2200" b="1" u="sng" dirty="0" smtClean="0">
                <a:latin typeface="Times New Roman" pitchFamily="18" charset="0"/>
                <a:cs typeface="Times New Roman" pitchFamily="18" charset="0"/>
              </a:rPr>
              <a:t>Personat </a:t>
            </a:r>
            <a:r>
              <a:rPr lang="sq-AL" sz="2200" b="1" u="sng" dirty="0">
                <a:latin typeface="Times New Roman" pitchFamily="18" charset="0"/>
                <a:cs typeface="Times New Roman" pitchFamily="18" charset="0"/>
              </a:rPr>
              <a:t>juridikë publikë janë</a:t>
            </a:r>
            <a:r>
              <a:rPr lang="sq-AL" sz="2200" dirty="0">
                <a:latin typeface="Times New Roman" pitchFamily="18" charset="0"/>
                <a:cs typeface="Times New Roman" pitchFamily="18" charset="0"/>
              </a:rPr>
              <a:t>: institucionet dhe ndërmarrjet shtetërore, që financohen vetë ose nga buxheti i shtetit, si dhe entet e tjera publike të njohura nga ligji si person juridik. Janë të gjitha ato institucione, ndërmarrje si dhe ente të tjera publikë, që ligji i njeh si të tillë, krijohen me vullnetin e shtetit si dhe financohen nga vetë buxheti i shtetit</a:t>
            </a:r>
            <a:r>
              <a:rPr lang="sq-AL"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algn="just"/>
            <a:r>
              <a:rPr lang="sq-AL" sz="2200" dirty="0" smtClean="0">
                <a:latin typeface="Times New Roman" pitchFamily="18" charset="0"/>
                <a:cs typeface="Times New Roman" pitchFamily="18" charset="0"/>
              </a:rPr>
              <a:t> </a:t>
            </a:r>
            <a:r>
              <a:rPr lang="sq-AL" sz="2400" b="1" u="sng" dirty="0">
                <a:latin typeface="Times New Roman" pitchFamily="18" charset="0"/>
                <a:cs typeface="Times New Roman" pitchFamily="18" charset="0"/>
              </a:rPr>
              <a:t>Personat juridikë privatë janë</a:t>
            </a:r>
            <a:r>
              <a:rPr lang="sq-AL" sz="2400" dirty="0">
                <a:latin typeface="Times New Roman" pitchFamily="18" charset="0"/>
                <a:cs typeface="Times New Roman" pitchFamily="18" charset="0"/>
              </a:rPr>
              <a:t>: shoqëritë tregtare, shoqatat, fondacionet dhe entet e tjera me karakter privat, të cilat e fitojnë personalitetin juridik në mënyrën e caktuar nga ligji. </a:t>
            </a:r>
          </a:p>
          <a:p>
            <a:pPr algn="just"/>
            <a:endParaRPr lang="sq-AL" sz="2200" dirty="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sq-AL"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26</a:t>
            </a:fld>
            <a:endParaRPr lang="en-US"/>
          </a:p>
        </p:txBody>
      </p:sp>
    </p:spTree>
    <p:extLst>
      <p:ext uri="{BB962C8B-B14F-4D97-AF65-F5344CB8AC3E}">
        <p14:creationId xmlns:p14="http://schemas.microsoft.com/office/powerpoint/2010/main" val="28177774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i="1" dirty="0" err="1">
                <a:latin typeface="Times New Roman" panose="02020603050405020304" pitchFamily="18" charset="0"/>
                <a:cs typeface="Times New Roman" panose="02020603050405020304" pitchFamily="18" charset="0"/>
              </a:rPr>
              <a:t>Fitmi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personalitetit</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te</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personave</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juridik</a:t>
            </a:r>
            <a:endParaRPr lang="en-US" sz="2800" b="1" dirty="0"/>
          </a:p>
        </p:txBody>
      </p:sp>
      <p:sp>
        <p:nvSpPr>
          <p:cNvPr id="3" name="Content Placeholder 2"/>
          <p:cNvSpPr>
            <a:spLocks noGrp="1"/>
          </p:cNvSpPr>
          <p:nvPr>
            <p:ph idx="1"/>
          </p:nvPr>
        </p:nvSpPr>
        <p:spPr>
          <a:xfrm>
            <a:off x="152400" y="1219200"/>
            <a:ext cx="8839200" cy="4983163"/>
          </a:xfrm>
        </p:spPr>
        <p:txBody>
          <a:bodyPr>
            <a:normAutofit fontScale="700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sz="3400" dirty="0" smtClean="0">
                <a:latin typeface="Times New Roman" panose="02020603050405020304" pitchFamily="18" charset="0"/>
                <a:cs typeface="Times New Roman" panose="02020603050405020304" pitchFamily="18" charset="0"/>
              </a:rPr>
              <a:t>Në </a:t>
            </a:r>
            <a:r>
              <a:rPr lang="sq-AL" sz="3400" dirty="0">
                <a:latin typeface="Times New Roman" panose="02020603050405020304" pitchFamily="18" charset="0"/>
                <a:cs typeface="Times New Roman" panose="02020603050405020304" pitchFamily="18" charset="0"/>
              </a:rPr>
              <a:t>nenin 29 të K. Civil shprehet: “</a:t>
            </a:r>
            <a:r>
              <a:rPr lang="sq-AL" sz="3400" i="1" dirty="0">
                <a:latin typeface="Times New Roman" panose="02020603050405020304" pitchFamily="18" charset="0"/>
                <a:cs typeface="Times New Roman" panose="02020603050405020304" pitchFamily="18" charset="0"/>
              </a:rPr>
              <a:t>Personi juridik ka zotësi të fitojë të drejta dhe të marrë përsipër detyrime civile që nga çasti i krijimit të tij dhe, kur ligji parashikon se duhet të regjistrohet, që nga çasti i regjistrimit”</a:t>
            </a:r>
            <a:r>
              <a:rPr lang="en-US" sz="3400" i="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Në këtë dispozitë jane parashikuar dy moment kur mund të marrë përsipër të drejta dhe detyrime personi juridik. </a:t>
            </a:r>
            <a:endParaRPr lang="en-US" sz="3400" dirty="0" smtClean="0">
              <a:latin typeface="Times New Roman" panose="02020603050405020304" pitchFamily="18" charset="0"/>
              <a:cs typeface="Times New Roman" panose="02020603050405020304" pitchFamily="18" charset="0"/>
            </a:endParaRPr>
          </a:p>
          <a:p>
            <a:pPr algn="just"/>
            <a:r>
              <a:rPr lang="sq-AL" sz="3400" b="1" i="1" dirty="0" smtClean="0">
                <a:latin typeface="Times New Roman" panose="02020603050405020304" pitchFamily="18" charset="0"/>
                <a:cs typeface="Times New Roman" panose="02020603050405020304" pitchFamily="18" charset="0"/>
              </a:rPr>
              <a:t>Së </a:t>
            </a:r>
            <a:r>
              <a:rPr lang="sq-AL" sz="3400" b="1" i="1" dirty="0">
                <a:latin typeface="Times New Roman" panose="02020603050405020304" pitchFamily="18" charset="0"/>
                <a:cs typeface="Times New Roman" panose="02020603050405020304" pitchFamily="18" charset="0"/>
              </a:rPr>
              <a:t>pari</a:t>
            </a:r>
            <a:r>
              <a:rPr lang="sq-AL" sz="3400" b="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momenti i krijimit të shoqërisë. Duket se për këtë rast ligji i referohet rasteve kur si person juridik na paraqitet një person juridik publik dhe përgjegjësia lidhet me momentin e krijimit të tij, pra që nga momenti kur është krijuar. </a:t>
            </a:r>
            <a:endParaRPr lang="en-US" sz="3400" dirty="0" smtClean="0">
              <a:latin typeface="Times New Roman" panose="02020603050405020304" pitchFamily="18" charset="0"/>
              <a:cs typeface="Times New Roman" panose="02020603050405020304" pitchFamily="18" charset="0"/>
            </a:endParaRPr>
          </a:p>
          <a:p>
            <a:pPr algn="just"/>
            <a:r>
              <a:rPr lang="sq-AL" sz="3400" b="1" i="1" dirty="0" smtClean="0">
                <a:latin typeface="Times New Roman" panose="02020603050405020304" pitchFamily="18" charset="0"/>
                <a:cs typeface="Times New Roman" panose="02020603050405020304" pitchFamily="18" charset="0"/>
              </a:rPr>
              <a:t>Së </a:t>
            </a:r>
            <a:r>
              <a:rPr lang="sq-AL" sz="3400" b="1" i="1" dirty="0">
                <a:latin typeface="Times New Roman" panose="02020603050405020304" pitchFamily="18" charset="0"/>
                <a:cs typeface="Times New Roman" panose="02020603050405020304" pitchFamily="18" charset="0"/>
              </a:rPr>
              <a:t>dyti</a:t>
            </a:r>
            <a:r>
              <a:rPr lang="sq-AL" sz="3400" b="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momenti i regjistrimit të shoqërisë tregtare. Personat juridikë privat janë të detyruar të regjistrohen në mënyrë që të fitojnë personalitet juridik. Momenti i regjistrimit për këtë kategori subjektesh përbën dhe një moment kyç, për vazhdimësinë e tyre. </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27</a:t>
            </a:fld>
            <a:endParaRPr lang="en-US"/>
          </a:p>
        </p:txBody>
      </p:sp>
    </p:spTree>
    <p:extLst>
      <p:ext uri="{BB962C8B-B14F-4D97-AF65-F5344CB8AC3E}">
        <p14:creationId xmlns:p14="http://schemas.microsoft.com/office/powerpoint/2010/main" val="4222276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2800" b="1" i="1" dirty="0">
                <a:latin typeface="Times New Roman" panose="02020603050405020304" pitchFamily="18" charset="0"/>
                <a:cs typeface="Times New Roman" panose="02020603050405020304" pitchFamily="18" charset="0"/>
              </a:rPr>
              <a:t>Personat juridikë ndaj të cilëve zbatohet përgjegjësia penale</a:t>
            </a:r>
            <a:endParaRPr lang="en-US" sz="2800" b="1" dirty="0"/>
          </a:p>
        </p:txBody>
      </p:sp>
      <p:sp>
        <p:nvSpPr>
          <p:cNvPr id="3" name="Content Placeholder 2"/>
          <p:cNvSpPr>
            <a:spLocks noGrp="1"/>
          </p:cNvSpPr>
          <p:nvPr>
            <p:ph idx="1"/>
          </p:nvPr>
        </p:nvSpPr>
        <p:spPr>
          <a:xfrm>
            <a:off x="152400" y="1371601"/>
            <a:ext cx="8763000" cy="4754564"/>
          </a:xfrm>
        </p:spPr>
        <p:txBody>
          <a:bodyPr/>
          <a:lstStyle/>
          <a:p>
            <a:pPr algn="just"/>
            <a:r>
              <a:rPr lang="sq-AL" sz="2000" dirty="0">
                <a:latin typeface="Times New Roman" panose="02020603050405020304" pitchFamily="18" charset="0"/>
                <a:cs typeface="Times New Roman" panose="02020603050405020304" pitchFamily="18" charset="0"/>
              </a:rPr>
              <a:t>Përcaktimi i personit juridik si subjekt aktiv i përgjegjësisë penale ka vlera kryesore, kjo për faktin se jo të gjitha subjektet, edhe pse persona juridikë, mund të jenë përgjegjës për vepra penale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Në vijim të do të bëhet një ndarje e personave juridikë, sipas llojit të tyre, të cilët mund të jenë apo jo penalisht përgjegjës</a:t>
            </a:r>
            <a:r>
              <a:rPr lang="sq-AL"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algn="just"/>
            <a:r>
              <a:rPr lang="sq-AL" sz="1800" b="1" u="sng" dirty="0">
                <a:latin typeface="Times New Roman" panose="02020603050405020304" pitchFamily="18" charset="0"/>
                <a:cs typeface="Times New Roman" panose="02020603050405020304" pitchFamily="18" charset="0"/>
              </a:rPr>
              <a:t>Shoqëritë tregtare</a:t>
            </a:r>
            <a:r>
              <a:rPr lang="en-US" sz="1800" b="1" u="sng" dirty="0">
                <a:latin typeface="Times New Roman" panose="02020603050405020304" pitchFamily="18" charset="0"/>
                <a:cs typeface="Times New Roman" panose="02020603050405020304" pitchFamily="18" charset="0"/>
              </a:rPr>
              <a:t>.</a:t>
            </a:r>
            <a:r>
              <a:rPr lang="sq-AL" sz="1800" dirty="0"/>
              <a:t> </a:t>
            </a:r>
            <a:r>
              <a:rPr lang="sq-AL" sz="2000" dirty="0">
                <a:latin typeface="Times New Roman" panose="02020603050405020304" pitchFamily="18" charset="0"/>
                <a:cs typeface="Times New Roman" panose="02020603050405020304" pitchFamily="18" charset="0"/>
              </a:rPr>
              <a:t>Sipas ligji për shoqëritë tregtare përkatësisht neni 3, shoqëritë tregtare regjistrohen në QKB, sipas ligji për QKB-në dhe pas regjistrimit këto shoqëri fitojnë personalitet juridik. Me fitimin e personalitetit juridik këto shoqëri kthehen ose formojnë një person juridik i cili për shkak të disa cilësive të vençanta emërtohet si të tilla. Me fitim e personalitetit juridik këto shoqëri tregtare fitojnë disa të drejta dhe marrin përsipër detyrime dhe bëhen subjekt i së drejtës, si asaj civile, administrative dhe penale. </a:t>
            </a:r>
            <a:r>
              <a:rPr lang="sq-AL" sz="2000" b="1" dirty="0">
                <a:latin typeface="Times New Roman" panose="02020603050405020304" pitchFamily="18" charset="0"/>
                <a:cs typeface="Times New Roman" panose="02020603050405020304" pitchFamily="18" charset="0"/>
              </a:rPr>
              <a:t>Momenti i regjistrimit, që përkon dhe me fitimin e personalitetit, është momenti kur ato bëhen subjekte të mundëshme të përgjegjësisë penale.</a:t>
            </a:r>
            <a:endParaRPr lang="en-US" sz="2000" b="1"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28</a:t>
            </a:fld>
            <a:endParaRPr lang="en-US"/>
          </a:p>
        </p:txBody>
      </p:sp>
    </p:spTree>
    <p:extLst>
      <p:ext uri="{BB962C8B-B14F-4D97-AF65-F5344CB8AC3E}">
        <p14:creationId xmlns:p14="http://schemas.microsoft.com/office/powerpoint/2010/main" val="26004328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err="1">
                <a:latin typeface="Times New Roman" pitchFamily="18" charset="0"/>
                <a:cs typeface="Times New Roman" pitchFamily="18" charset="0"/>
              </a:rPr>
              <a:t>Shoqërit</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tregtare</a:t>
            </a:r>
            <a:endParaRPr lang="en-US" sz="3600" b="1" dirty="0"/>
          </a:p>
        </p:txBody>
      </p:sp>
      <p:sp>
        <p:nvSpPr>
          <p:cNvPr id="3" name="Content Placeholder 2"/>
          <p:cNvSpPr>
            <a:spLocks noGrp="1"/>
          </p:cNvSpPr>
          <p:nvPr>
            <p:ph idx="1"/>
          </p:nvPr>
        </p:nvSpPr>
        <p:spPr>
          <a:xfrm>
            <a:off x="76200" y="1143001"/>
            <a:ext cx="8915400" cy="4983164"/>
          </a:xfrm>
        </p:spPr>
        <p:txBody>
          <a:bodyPr>
            <a:normAutofit fontScale="92500"/>
          </a:bodyPr>
          <a:lstStyle/>
          <a:p>
            <a:pPr algn="just"/>
            <a:r>
              <a:rPr lang="sq-AL" sz="2400" b="1" i="1" dirty="0">
                <a:latin typeface="Times New Roman" pitchFamily="18" charset="0"/>
                <a:cs typeface="Times New Roman" pitchFamily="18" charset="0"/>
              </a:rPr>
              <a:t>Po në rastet kur një shoqëri tregtare kryen një vepër penale gjatë krijimit, por para regjistrimit (pa fituar personalitetin juridik), a mund të ngarkohen penalisht për veprën penale të kryer</a:t>
            </a:r>
            <a:r>
              <a:rPr lang="sq-AL" sz="2400" b="1" i="1" dirty="0" smtClean="0">
                <a:latin typeface="Times New Roman" pitchFamily="18" charset="0"/>
                <a:cs typeface="Times New Roman" pitchFamily="18" charset="0"/>
              </a:rPr>
              <a:t>?</a:t>
            </a:r>
            <a:endParaRPr lang="en-US" sz="2400" b="1" i="1" dirty="0" smtClean="0">
              <a:latin typeface="Times New Roman" pitchFamily="18" charset="0"/>
              <a:cs typeface="Times New Roman" pitchFamily="18" charset="0"/>
            </a:endParaRPr>
          </a:p>
          <a:p>
            <a:pPr algn="just">
              <a:buFont typeface="Wingdings" panose="05000000000000000000" pitchFamily="2" charset="2"/>
              <a:buChar char="Ø"/>
            </a:pPr>
            <a:r>
              <a:rPr lang="sq-AL" sz="2400" dirty="0">
                <a:latin typeface="Times New Roman" panose="02020603050405020304" pitchFamily="18" charset="0"/>
                <a:cs typeface="Times New Roman" panose="02020603050405020304" pitchFamily="18" charset="0"/>
              </a:rPr>
              <a:t>Në lidhje me këtë pyetje ligji “Për përgjegjësinë penale të personave juridikë” </a:t>
            </a:r>
            <a:r>
              <a:rPr lang="sq-AL" sz="2400" dirty="0" smtClean="0">
                <a:latin typeface="Times New Roman" panose="02020603050405020304" pitchFamily="18" charset="0"/>
                <a:cs typeface="Times New Roman" panose="02020603050405020304" pitchFamily="18" charset="0"/>
              </a:rPr>
              <a:t>hesh</a:t>
            </a:r>
            <a:r>
              <a:rPr lang="en-US" sz="2400">
                <a:latin typeface="Times New Roman" panose="02020603050405020304" pitchFamily="18" charset="0"/>
                <a:cs typeface="Times New Roman" panose="02020603050405020304" pitchFamily="18" charset="0"/>
              </a:rPr>
              <a:t>.</a:t>
            </a:r>
            <a:r>
              <a:rPr lang="sq-AL" sz="2400" smtClean="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Por sipas doktrinës franceze, shoqëria tregtare në krijim, e cili nuk ka fituar personalitetin juridik, nuk mund të ndiqet penalisht. Meqenëse personaliteti juridik është kriteri kryesor për ekszistencën e vetë shoqërisë tregtare, në mungesë të personalitetit juridik </a:t>
            </a:r>
            <a:r>
              <a:rPr lang="sq-AL" sz="2400" i="1" dirty="0">
                <a:latin typeface="Times New Roman" panose="02020603050405020304" pitchFamily="18" charset="0"/>
                <a:cs typeface="Times New Roman" panose="02020603050405020304" pitchFamily="18" charset="0"/>
              </a:rPr>
              <a:t>de facto</a:t>
            </a:r>
            <a:r>
              <a:rPr lang="sq-AL" sz="2400" dirty="0">
                <a:latin typeface="Times New Roman" panose="02020603050405020304" pitchFamily="18" charset="0"/>
                <a:cs typeface="Times New Roman" panose="02020603050405020304" pitchFamily="18" charset="0"/>
              </a:rPr>
              <a:t> nuk mund të ndiqen penalisht sepse nuk ka person juridik. </a:t>
            </a:r>
            <a:r>
              <a:rPr lang="sq-AL" sz="2400" b="1" dirty="0">
                <a:latin typeface="Times New Roman" panose="02020603050405020304" pitchFamily="18" charset="0"/>
                <a:cs typeface="Times New Roman" panose="02020603050405020304" pitchFamily="18" charset="0"/>
              </a:rPr>
              <a:t>Megjithatë, nëse shoqëria tregtare përfiton nga veprat penale të kryera para fitimit të personalitetit juridik, ai mund të dënohet për kryerjen ose fshehjen e këtyre veprave penale, pasi këto vepra penale janë kryer në emër të shoqërisë tregtare dhe në favor të saj,</a:t>
            </a:r>
            <a:r>
              <a:rPr lang="sq-AL" sz="2400" b="1" dirty="0"/>
              <a:t> </a:t>
            </a:r>
            <a:r>
              <a:rPr lang="sq-AL" sz="2400" b="1" dirty="0">
                <a:latin typeface="Times New Roman" panose="02020603050405020304" pitchFamily="18" charset="0"/>
                <a:cs typeface="Times New Roman" panose="02020603050405020304" pitchFamily="18" charset="0"/>
              </a:rPr>
              <a:t>pavarsisht se ajo nuk kishte personalitet në momentin e kryerjes së veprës penale</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b="1" i="1"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29</a:t>
            </a:fld>
            <a:endParaRPr lang="en-US"/>
          </a:p>
        </p:txBody>
      </p:sp>
    </p:spTree>
    <p:extLst>
      <p:ext uri="{BB962C8B-B14F-4D97-AF65-F5344CB8AC3E}">
        <p14:creationId xmlns:p14="http://schemas.microsoft.com/office/powerpoint/2010/main" val="323728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b="1" dirty="0" err="1">
                <a:latin typeface="Times New Roman" pitchFamily="18" charset="0"/>
                <a:cs typeface="Times New Roman" pitchFamily="18" charset="0"/>
              </a:rPr>
              <a:t>Shoqërit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tregtare</a:t>
            </a:r>
            <a:endParaRPr lang="en-US" sz="3200" b="1" dirty="0"/>
          </a:p>
        </p:txBody>
      </p:sp>
      <p:sp>
        <p:nvSpPr>
          <p:cNvPr id="3" name="Content Placeholder 2"/>
          <p:cNvSpPr>
            <a:spLocks noGrp="1"/>
          </p:cNvSpPr>
          <p:nvPr>
            <p:ph idx="1"/>
          </p:nvPr>
        </p:nvSpPr>
        <p:spPr>
          <a:xfrm>
            <a:off x="381000" y="1143001"/>
            <a:ext cx="8534400" cy="4983164"/>
          </a:xfrm>
        </p:spPr>
        <p:txBody>
          <a:bodyPr>
            <a:normAutofit fontScale="92500" lnSpcReduction="20000"/>
          </a:bodyPr>
          <a:lstStyle/>
          <a:p>
            <a:pPr algn="just"/>
            <a:endParaRPr lang="en-US" sz="3000" b="1" u="sng" dirty="0" smtClean="0">
              <a:latin typeface="Times New Roman" panose="02020603050405020304" pitchFamily="18" charset="0"/>
              <a:cs typeface="Times New Roman" panose="02020603050405020304" pitchFamily="18" charset="0"/>
            </a:endParaRPr>
          </a:p>
          <a:p>
            <a:pPr algn="just"/>
            <a:r>
              <a:rPr lang="sq-AL" sz="3000" b="1" u="sng" dirty="0" smtClean="0">
                <a:latin typeface="Times New Roman" panose="02020603050405020304" pitchFamily="18" charset="0"/>
                <a:cs typeface="Times New Roman" panose="02020603050405020304" pitchFamily="18" charset="0"/>
              </a:rPr>
              <a:t>Shëmbulli </a:t>
            </a:r>
            <a:r>
              <a:rPr lang="sq-AL" sz="3000" b="1" u="sng" dirty="0">
                <a:latin typeface="Times New Roman" panose="02020603050405020304" pitchFamily="18" charset="0"/>
                <a:cs typeface="Times New Roman" panose="02020603050405020304" pitchFamily="18" charset="0"/>
              </a:rPr>
              <a:t>tipik </a:t>
            </a:r>
            <a:r>
              <a:rPr lang="sq-AL" sz="3000" dirty="0">
                <a:latin typeface="Times New Roman" panose="02020603050405020304" pitchFamily="18" charset="0"/>
                <a:cs typeface="Times New Roman" panose="02020603050405020304" pitchFamily="18" charset="0"/>
              </a:rPr>
              <a:t>që diskutohet në planin teorik është rasti kur një person fizik kryen një akt korruptiv të një zyrtari për fitimin e një tenderi, dhe pastaj krijon shoqërinë tregtare me anë të cilës fitohet tenderi. Në këtë rast, personi </a:t>
            </a:r>
            <a:r>
              <a:rPr lang="sq-AL" sz="3000" dirty="0" smtClean="0">
                <a:latin typeface="Times New Roman" panose="02020603050405020304" pitchFamily="18" charset="0"/>
                <a:cs typeface="Times New Roman" panose="02020603050405020304" pitchFamily="18" charset="0"/>
              </a:rPr>
              <a:t>juridik(shoqëria </a:t>
            </a:r>
            <a:r>
              <a:rPr lang="sq-AL" sz="3000" dirty="0">
                <a:latin typeface="Times New Roman" panose="02020603050405020304" pitchFamily="18" charset="0"/>
                <a:cs typeface="Times New Roman" panose="02020603050405020304" pitchFamily="18" charset="0"/>
              </a:rPr>
              <a:t>tregtare) është krijuar si rezultat i një veprimtarie kriminale, dhe përfiton nga kryerja e kësaj vepre penale, pavarsisht se personi fizik mban përgjegjësi penale për vepërn e kryer. </a:t>
            </a:r>
            <a:r>
              <a:rPr lang="sq-AL" sz="3000" b="1" dirty="0">
                <a:latin typeface="Times New Roman" panose="02020603050405020304" pitchFamily="18" charset="0"/>
                <a:cs typeface="Times New Roman" panose="02020603050405020304" pitchFamily="18" charset="0"/>
              </a:rPr>
              <a:t>Pra, doktrina franceze e vë theksin që vepra penale të jetë kryer në funksion të shoqërisë tregtare, dhe tek përfitimi që mund të marrë shoqëria nga kryerja e veprave penale përpara se të fitojë personalitetin juridik</a:t>
            </a:r>
            <a:r>
              <a:rPr lang="sq-AL"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30</a:t>
            </a:fld>
            <a:endParaRPr lang="en-US"/>
          </a:p>
        </p:txBody>
      </p:sp>
    </p:spTree>
    <p:extLst>
      <p:ext uri="{BB962C8B-B14F-4D97-AF65-F5344CB8AC3E}">
        <p14:creationId xmlns:p14="http://schemas.microsoft.com/office/powerpoint/2010/main" val="4558259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b="1" dirty="0"/>
          </a:p>
        </p:txBody>
      </p:sp>
      <p:sp>
        <p:nvSpPr>
          <p:cNvPr id="3" name="Content Placeholder 2"/>
          <p:cNvSpPr>
            <a:spLocks noGrp="1"/>
          </p:cNvSpPr>
          <p:nvPr>
            <p:ph idx="1"/>
          </p:nvPr>
        </p:nvSpPr>
        <p:spPr>
          <a:xfrm>
            <a:off x="457200" y="1447801"/>
            <a:ext cx="8229600" cy="4678364"/>
          </a:xfrm>
        </p:spPr>
        <p:txBody>
          <a:bodyPr>
            <a:normAutofit fontScale="85000" lnSpcReduction="10000"/>
          </a:bodyPr>
          <a:lstStyle/>
          <a:p>
            <a:pPr algn="just"/>
            <a:r>
              <a:rPr lang="sq-AL" dirty="0">
                <a:latin typeface="Times New Roman" panose="02020603050405020304" pitchFamily="18" charset="0"/>
                <a:cs typeface="Times New Roman" panose="02020603050405020304" pitchFamily="18" charset="0"/>
              </a:rPr>
              <a:t>Ligji italian nuk ka përjashtuar në mënyrë të shprehur mundësinë për ngarkimin me përgjegjësi penale të sipërmarrjeve individuale, dhe këto ndërmarrje mund të kryejnë veprimtari të kundërligjshme. Në vendim</a:t>
            </a:r>
            <a:r>
              <a:rPr lang="en-US" dirty="0">
                <a:latin typeface="Times New Roman" panose="02020603050405020304" pitchFamily="18" charset="0"/>
                <a:cs typeface="Times New Roman" panose="02020603050405020304" pitchFamily="18" charset="0"/>
              </a:rPr>
              <a:t>in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 18941, datë</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03.03.2004, </a:t>
            </a:r>
            <a:r>
              <a:rPr lang="en-US" dirty="0" err="1">
                <a:latin typeface="Times New Roman" panose="02020603050405020304" pitchFamily="18" charset="0"/>
                <a:cs typeface="Times New Roman" panose="02020603050405020304" pitchFamily="18" charset="0"/>
              </a:rPr>
              <a:t>të</a:t>
            </a:r>
            <a:r>
              <a:rPr lang="sq-AL" dirty="0">
                <a:latin typeface="Times New Roman" panose="02020603050405020304" pitchFamily="18" charset="0"/>
                <a:cs typeface="Times New Roman" panose="02020603050405020304" pitchFamily="18" charset="0"/>
              </a:rPr>
              <a:t> Gjykatës së Kasacionit Itali</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do të shprehej se qëllimi i ligjit nuk është të dënojë ndërmarrjet individuale, pasi në këto raste mungon mburoja e personalitetit juridik, dhe ndërmarrja individuale identifikohet “është një” me personin fizik i cili e përfaqëson. Nëse do të ngarkohej me përgjegjësi penale sipërmarrja individuale, atëherë do të shkelej parimi </a:t>
            </a:r>
            <a:r>
              <a:rPr lang="sq-AL" b="1" i="1" dirty="0">
                <a:latin typeface="Times New Roman" panose="02020603050405020304" pitchFamily="18" charset="0"/>
                <a:cs typeface="Times New Roman" panose="02020603050405020304" pitchFamily="18" charset="0"/>
              </a:rPr>
              <a:t>ne bis in idem</a:t>
            </a:r>
            <a:r>
              <a:rPr lang="en-US" b="1" i="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31</a:t>
            </a:fld>
            <a:endParaRPr lang="en-US"/>
          </a:p>
        </p:txBody>
      </p:sp>
    </p:spTree>
    <p:extLst>
      <p:ext uri="{BB962C8B-B14F-4D97-AF65-F5344CB8AC3E}">
        <p14:creationId xmlns:p14="http://schemas.microsoft.com/office/powerpoint/2010/main" val="1295743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85000" lnSpcReduction="20000"/>
          </a:bodyPr>
          <a:lstStyle/>
          <a:p>
            <a:pPr algn="just"/>
            <a:r>
              <a:rPr lang="sq-AL" dirty="0">
                <a:latin typeface="Times New Roman" panose="02020603050405020304" pitchFamily="18" charset="0"/>
                <a:cs typeface="Times New Roman" panose="02020603050405020304" pitchFamily="18" charset="0"/>
              </a:rPr>
              <a:t>Ligji shqiptar e ka zgjidhur këtë problem në mënyrë të shprehur. Nëse i referohemi ligjit</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Për tregtarët dhe shoqëritë tregatre</a:t>
            </a:r>
            <a:r>
              <a:rPr lang="en-US" i="1"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 është dhënë përkufizimi i tregtarit</a:t>
            </a:r>
            <a:r>
              <a:rPr lang="en-US" i="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Nga kjo dispozitë, por edhe në tërësi dispozitat e ligjit, tregtari është është personi fizik, sipas kuptimit të Kodit Civil, i cili ushtron veprimtari ekonomike të pavarur, që kërkon një organizim tregtar të zakonshëm, dhe nuk fiton personalitet juridik të pavarur edhe me regjistrimin në regjistrat e QKB-së, dhe nuk ka statusin e personit juridik. Ndërsa, ligji “</a:t>
            </a:r>
            <a:r>
              <a:rPr lang="sq-AL" i="1" dirty="0">
                <a:latin typeface="Times New Roman" panose="02020603050405020304" pitchFamily="18" charset="0"/>
                <a:cs typeface="Times New Roman" panose="02020603050405020304" pitchFamily="18" charset="0"/>
              </a:rPr>
              <a:t>Për përgjegjësinë penale të personave juridikë</a:t>
            </a:r>
            <a:r>
              <a:rPr lang="sq-AL" dirty="0">
                <a:latin typeface="Times New Roman" panose="02020603050405020304" pitchFamily="18" charset="0"/>
                <a:cs typeface="Times New Roman" panose="02020603050405020304" pitchFamily="18" charset="0"/>
              </a:rPr>
              <a:t>”, ka përfshirë si subjekte vetëm personat juridik që kanë personalitet juridik të pavaruar.</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32</a:t>
            </a:fld>
            <a:endParaRPr lang="en-US"/>
          </a:p>
        </p:txBody>
      </p:sp>
    </p:spTree>
    <p:extLst>
      <p:ext uri="{BB962C8B-B14F-4D97-AF65-F5344CB8AC3E}">
        <p14:creationId xmlns:p14="http://schemas.microsoft.com/office/powerpoint/2010/main" val="40955638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70000" lnSpcReduction="20000"/>
          </a:bodyPr>
          <a:lstStyle/>
          <a:p>
            <a:pPr algn="just"/>
            <a:r>
              <a:rPr lang="sq-AL" sz="3400" dirty="0">
                <a:latin typeface="Times New Roman" panose="02020603050405020304" pitchFamily="18" charset="0"/>
                <a:cs typeface="Times New Roman" panose="02020603050405020304" pitchFamily="18" charset="0"/>
              </a:rPr>
              <a:t>Në një rast nga praktika, rezultonte se personi fizik tregtar “Y. Diva”, është krijuar më 29.03.2011 nga shtetasi Y. D., me NIPT L11529007A, me objekt të veprimtarisë “</a:t>
            </a:r>
            <a:r>
              <a:rPr lang="sq-AL" sz="3400" i="1" dirty="0">
                <a:latin typeface="Times New Roman" panose="02020603050405020304" pitchFamily="18" charset="0"/>
                <a:cs typeface="Times New Roman" panose="02020603050405020304" pitchFamily="18" charset="0"/>
              </a:rPr>
              <a:t>import, tregti me shumicë e pakicë të mallrave ushqimore dhe industriale</a:t>
            </a:r>
            <a:r>
              <a:rPr lang="sq-AL" sz="3400" dirty="0">
                <a:latin typeface="Times New Roman" panose="02020603050405020304" pitchFamily="18" charset="0"/>
                <a:cs typeface="Times New Roman" panose="02020603050405020304" pitchFamily="18" charset="0"/>
              </a:rPr>
              <a:t>” dhe vend të ushtrimit të aktivitetit në adresën Rr. e Kavajës në Tiranë. Nga hetimet e kryera kishte rezultuar se shtetasi Y.D. kishte kryer veprën penale të “Kontrabanda me mallra që paguhet akcizë” të parashikuar nga neni 172 të Kodit Penal dhe “Kontrabanda me mallra të tjerë”, e parashikuar nga neni 174 të Kodit Penal. I pandehuri Y. D, është përfaqësues i subjektit person fizik “Y.Diva</a:t>
            </a:r>
            <a:r>
              <a:rPr lang="en-US" sz="3400" dirty="0">
                <a:latin typeface="Times New Roman" panose="02020603050405020304" pitchFamily="18" charset="0"/>
                <a:cs typeface="Times New Roman" panose="02020603050405020304" pitchFamily="18" charset="0"/>
              </a:rPr>
              <a:t>”</a:t>
            </a:r>
            <a:r>
              <a:rPr lang="sq-AL" sz="3400" dirty="0">
                <a:latin typeface="Times New Roman" panose="02020603050405020304" pitchFamily="18" charset="0"/>
                <a:cs typeface="Times New Roman" panose="02020603050405020304" pitchFamily="18" charset="0"/>
              </a:rPr>
              <a:t> me NIPT L11529007A, dhe duke vepruar si administrator i subjektit juridik, personit fizik tregtar “Y Diva”, ka kryer shmangien e pagesës së detyrimeve doganore, në disa episode të ndryshme</a:t>
            </a:r>
            <a:r>
              <a:rPr lang="en-US" sz="3400" dirty="0">
                <a:latin typeface="Times New Roman" panose="02020603050405020304" pitchFamily="18" charset="0"/>
                <a:cs typeface="Times New Roman" panose="02020603050405020304" pitchFamily="18" charset="0"/>
              </a:rPr>
              <a:t>. </a:t>
            </a:r>
            <a:r>
              <a:rPr lang="en-US" sz="3400" b="1" i="1" dirty="0">
                <a:latin typeface="Times New Roman" panose="02020603050405020304" pitchFamily="18" charset="0"/>
                <a:cs typeface="Times New Roman" panose="02020603050405020304" pitchFamily="18" charset="0"/>
              </a:rPr>
              <a:t>(</a:t>
            </a:r>
            <a:r>
              <a:rPr lang="sq-AL" sz="3400" b="1" i="1" dirty="0">
                <a:latin typeface="Times New Roman" panose="02020603050405020304" pitchFamily="18" charset="0"/>
                <a:cs typeface="Times New Roman" panose="02020603050405020304" pitchFamily="18" charset="0"/>
              </a:rPr>
              <a:t>Vendimi Nr. 3979, datë 16.12.2016, i Gjykatës së Rrethit Gjyqësor Tiranë</a:t>
            </a:r>
            <a:r>
              <a:rPr lang="en-US" sz="3400" b="1" i="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33</a:t>
            </a:fld>
            <a:endParaRPr lang="en-US"/>
          </a:p>
        </p:txBody>
      </p:sp>
    </p:spTree>
    <p:extLst>
      <p:ext uri="{BB962C8B-B14F-4D97-AF65-F5344CB8AC3E}">
        <p14:creationId xmlns:p14="http://schemas.microsoft.com/office/powerpoint/2010/main" val="1803676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55000" lnSpcReduction="20000"/>
          </a:bodyPr>
          <a:lstStyle/>
          <a:p>
            <a:pPr algn="just"/>
            <a:r>
              <a:rPr lang="sq-AL" sz="3800" dirty="0">
                <a:latin typeface="Times New Roman" panose="02020603050405020304" pitchFamily="18" charset="0"/>
                <a:cs typeface="Times New Roman" panose="02020603050405020304" pitchFamily="18" charset="0"/>
              </a:rPr>
              <a:t>Gjykata në këtë rast shprehet “</a:t>
            </a:r>
            <a:r>
              <a:rPr lang="sq-AL" sz="3800" i="1" dirty="0">
                <a:latin typeface="Times New Roman" panose="02020603050405020304" pitchFamily="18" charset="0"/>
                <a:cs typeface="Times New Roman" panose="02020603050405020304" pitchFamily="18" charset="0"/>
              </a:rPr>
              <a:t>Në bazë të nenit 3, të ligjit Nr</a:t>
            </a:r>
            <a:r>
              <a:rPr lang="sq-AL" sz="3800" i="1" dirty="0" smtClean="0">
                <a:latin typeface="Times New Roman" panose="02020603050405020304" pitchFamily="18" charset="0"/>
                <a:cs typeface="Times New Roman" panose="02020603050405020304" pitchFamily="18" charset="0"/>
              </a:rPr>
              <a:t>.</a:t>
            </a:r>
            <a:r>
              <a:rPr lang="en-US" sz="3800" i="1" dirty="0" smtClean="0">
                <a:latin typeface="Times New Roman" panose="02020603050405020304" pitchFamily="18" charset="0"/>
                <a:cs typeface="Times New Roman" panose="02020603050405020304" pitchFamily="18" charset="0"/>
              </a:rPr>
              <a:t> </a:t>
            </a:r>
            <a:r>
              <a:rPr lang="sq-AL" sz="3800" i="1" dirty="0" smtClean="0">
                <a:latin typeface="Times New Roman" panose="02020603050405020304" pitchFamily="18" charset="0"/>
                <a:cs typeface="Times New Roman" panose="02020603050405020304" pitchFamily="18" charset="0"/>
              </a:rPr>
              <a:t>9754</a:t>
            </a:r>
            <a:r>
              <a:rPr lang="sq-AL" sz="3800" i="1" dirty="0">
                <a:latin typeface="Times New Roman" panose="02020603050405020304" pitchFamily="18" charset="0"/>
                <a:cs typeface="Times New Roman" panose="02020603050405020304" pitchFamily="18" charset="0"/>
              </a:rPr>
              <a:t>, datë 14.6.2007 “për përgjegjësinë penale të personave juridikë” personi juridik ka përgjegjësi për vepra penale të kryera: a) në emër ose në dobi të tij, nga organet dhe përfaqësuesit e tij; Në rastin konkret, në bazë të Kodit Tregtar dhe akteve të vetë personit fizik “Y Diva”, i pandehuri Y. D., është përfaqësues i vetëm dhe i aftë për të sjellë pasoja juridike, Y. D., ka patur atributet për të vepruar në emër dhe për llogari të personit juridik, dhe veprimet e tij kriminale kanë sjellë pasoja dhe përfitime për subjektin juridik “Y Diva. Për këtë shkak, personi fizik ”Y DIVA” me NIPT L11529007A, mban përgjegjësi penale për veprën penale të kryer nga administrator i tij, i pandehuri Y Diva, pasi kjo vepër është kryer në emër dhe në dobi të personit juridik. </a:t>
            </a:r>
            <a:r>
              <a:rPr lang="sq-AL" sz="3800" b="1" i="1" dirty="0">
                <a:latin typeface="Times New Roman" panose="02020603050405020304" pitchFamily="18" charset="0"/>
                <a:cs typeface="Times New Roman" panose="02020603050405020304" pitchFamily="18" charset="0"/>
              </a:rPr>
              <a:t>Ndaj, personi fizik tregtar “Y Diva” mban përgjegjësi penale për veprat penale të “Kontrabanda me mallra që paguhet akcizë” pesë herë e parashikuar nga neni 172 të Kodit Penal dhe “Kontrabanda me mallra të tjerë” pesë herë, e parashikuar nga neni 174 të Kodit Penal..</a:t>
            </a:r>
            <a:r>
              <a:rPr lang="sq-AL" sz="3800" i="1" dirty="0">
                <a:latin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34</a:t>
            </a:fld>
            <a:endParaRPr lang="en-US"/>
          </a:p>
        </p:txBody>
      </p:sp>
    </p:spTree>
    <p:extLst>
      <p:ext uri="{BB962C8B-B14F-4D97-AF65-F5344CB8AC3E}">
        <p14:creationId xmlns:p14="http://schemas.microsoft.com/office/powerpoint/2010/main" val="16458332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6600" i="1" dirty="0">
                <a:effectLst>
                  <a:outerShdw blurRad="38100" dist="38100" dir="2700000" algn="tl">
                    <a:srgbClr val="000000">
                      <a:alpha val="43137"/>
                    </a:srgbClr>
                  </a:outerShdw>
                </a:effectLst>
                <a:latin typeface="Times New Roman" pitchFamily="18" charset="0"/>
                <a:cs typeface="Times New Roman" pitchFamily="18" charset="0"/>
              </a:rPr>
              <a:t/>
            </a:r>
            <a:br>
              <a:rPr lang="en-US" sz="6600" i="1" dirty="0">
                <a:effectLst>
                  <a:outerShdw blurRad="38100" dist="38100" dir="2700000" algn="tl">
                    <a:srgbClr val="000000">
                      <a:alpha val="43137"/>
                    </a:srgbClr>
                  </a:outerShdw>
                </a:effectLst>
                <a:latin typeface="Times New Roman" pitchFamily="18" charset="0"/>
                <a:cs typeface="Times New Roman" pitchFamily="18" charset="0"/>
              </a:rPr>
            </a:br>
            <a:r>
              <a:rPr lang="en-US" sz="3100" b="1" dirty="0" err="1">
                <a:latin typeface="Times New Roman" pitchFamily="18" charset="0"/>
                <a:cs typeface="Times New Roman" pitchFamily="18" charset="0"/>
              </a:rPr>
              <a:t>Shoqërit</a:t>
            </a:r>
            <a:r>
              <a:rPr lang="en-US" sz="3100" b="1" dirty="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tregtare</a:t>
            </a:r>
            <a:r>
              <a:rPr lang="en-US" sz="3100" b="1" dirty="0" smtClean="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në</a:t>
            </a:r>
            <a:r>
              <a:rPr lang="en-US" sz="3100" b="1" dirty="0" smtClean="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procedurën</a:t>
            </a:r>
            <a:r>
              <a:rPr lang="en-US" sz="3100" b="1" dirty="0" smtClean="0">
                <a:latin typeface="Times New Roman" pitchFamily="18" charset="0"/>
                <a:cs typeface="Times New Roman" pitchFamily="18" charset="0"/>
              </a:rPr>
              <a:t> e </a:t>
            </a:r>
            <a:r>
              <a:rPr lang="en-US" sz="3100" b="1" dirty="0" err="1" smtClean="0">
                <a:latin typeface="Times New Roman" pitchFamily="18" charset="0"/>
                <a:cs typeface="Times New Roman" pitchFamily="18" charset="0"/>
              </a:rPr>
              <a:t>falimentimit</a:t>
            </a:r>
            <a:r>
              <a:rPr lang="sq-AL" i="1" dirty="0">
                <a:latin typeface="Times New Roman" pitchFamily="18" charset="0"/>
                <a:cs typeface="Times New Roman" pitchFamily="18" charset="0"/>
              </a:rPr>
              <a:t/>
            </a:r>
            <a:br>
              <a:rPr lang="sq-AL" i="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1371601"/>
            <a:ext cx="8229600" cy="4754564"/>
          </a:xfrm>
        </p:spPr>
        <p:txBody>
          <a:bodyPr>
            <a:normAutofit fontScale="775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dirty="0" smtClean="0">
                <a:latin typeface="Times New Roman" panose="02020603050405020304" pitchFamily="18" charset="0"/>
                <a:cs typeface="Times New Roman" panose="02020603050405020304" pitchFamily="18" charset="0"/>
              </a:rPr>
              <a:t>Një </a:t>
            </a:r>
            <a:r>
              <a:rPr lang="sq-AL" dirty="0">
                <a:latin typeface="Times New Roman" panose="02020603050405020304" pitchFamily="18" charset="0"/>
                <a:cs typeface="Times New Roman" panose="02020603050405020304" pitchFamily="18" charset="0"/>
              </a:rPr>
              <a:t>pyetje që shtrohet në rastin e shoqërive tregtare është: </a:t>
            </a:r>
            <a:r>
              <a:rPr lang="sq-AL" b="1" i="1" dirty="0">
                <a:latin typeface="Times New Roman" panose="02020603050405020304" pitchFamily="18" charset="0"/>
                <a:cs typeface="Times New Roman" panose="02020603050405020304" pitchFamily="18" charset="0"/>
              </a:rPr>
              <a:t>nëse një shoqëri tregtare e dyshuar për kryerjen e një vepre penale, gjatë fazës së hetimeve apo shqyrtimit gjyqësor, fillon procedurën e falimentimin, a do të pushojë çështja penale ndaj saj? A mund të konsiderohet se në këtë rast shoqëria tregtare nuk është më subjekt i ligjit për përgjegjësinë penale të personave juridik</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sq-AL" dirty="0">
                <a:latin typeface="Times New Roman" panose="02020603050405020304" pitchFamily="18" charset="0"/>
                <a:cs typeface="Times New Roman" panose="02020603050405020304" pitchFamily="18" charset="0"/>
              </a:rPr>
              <a:t>Në lidhje me këtë pyetje të shtruar, ligji shqiptar “</a:t>
            </a:r>
            <a:r>
              <a:rPr lang="sq-AL" i="1" dirty="0">
                <a:latin typeface="Times New Roman" panose="02020603050405020304" pitchFamily="18" charset="0"/>
                <a:cs typeface="Times New Roman" panose="02020603050405020304" pitchFamily="18" charset="0"/>
              </a:rPr>
              <a:t>Për përgjegjësinë penale të personave juridikë</a:t>
            </a:r>
            <a:r>
              <a:rPr lang="sq-AL" dirty="0">
                <a:latin typeface="Times New Roman" panose="02020603050405020304" pitchFamily="18" charset="0"/>
                <a:cs typeface="Times New Roman" panose="02020603050405020304" pitchFamily="18" charset="0"/>
              </a:rPr>
              <a:t>” hesht. Prandaj, për t’i dhënë përgjigje kësaj pyetje, do i referohemi juriprudencës së huaj, dhe konkretisht asaj italiane, pasi edhe ligji italian hesht në lidhje me këtë aspekt.</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35</a:t>
            </a:fld>
            <a:endParaRPr lang="en-US"/>
          </a:p>
        </p:txBody>
      </p:sp>
    </p:spTree>
    <p:extLst>
      <p:ext uri="{BB962C8B-B14F-4D97-AF65-F5344CB8AC3E}">
        <p14:creationId xmlns:p14="http://schemas.microsoft.com/office/powerpoint/2010/main" val="3575043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err="1">
                <a:latin typeface="Times New Roman" pitchFamily="18" charset="0"/>
                <a:cs typeface="Times New Roman" pitchFamily="18" charset="0"/>
              </a:rPr>
              <a:t>Shoqërit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tregtare</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procedurën</a:t>
            </a:r>
            <a:r>
              <a:rPr lang="en-US" sz="2800" b="1" dirty="0">
                <a:latin typeface="Times New Roman" pitchFamily="18" charset="0"/>
                <a:cs typeface="Times New Roman" pitchFamily="18" charset="0"/>
              </a:rPr>
              <a:t> e </a:t>
            </a:r>
            <a:r>
              <a:rPr lang="en-US" sz="2800" b="1" dirty="0" err="1">
                <a:latin typeface="Times New Roman" pitchFamily="18" charset="0"/>
                <a:cs typeface="Times New Roman" pitchFamily="18" charset="0"/>
              </a:rPr>
              <a:t>falimentimit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219201"/>
            <a:ext cx="9067800" cy="4906964"/>
          </a:xfrm>
        </p:spPr>
        <p:txBody>
          <a:bodyPr>
            <a:noAutofit/>
          </a:bodyPr>
          <a:lstStyle/>
          <a:p>
            <a:pPr algn="just"/>
            <a:r>
              <a:rPr lang="sq-AL" sz="2000" dirty="0">
                <a:latin typeface="Times New Roman" panose="02020603050405020304" pitchFamily="18" charset="0"/>
                <a:cs typeface="Times New Roman" panose="02020603050405020304" pitchFamily="18" charset="0"/>
              </a:rPr>
              <a:t>Në një rast të jurisprudencës italiane Gjykata G.U.P në Romë, kishte vendosur të pushojë procedimin penal ndaj një shoqërie tregtare sipas dekretit legjislativ nr. 231/2001, pasi gjatë kryerjes së hetimeve paraprake, shoqëria shpalli falimentimin. Prokuroria, apeloi këtë vendim, duke </a:t>
            </a:r>
            <a:r>
              <a:rPr lang="sq-AL" sz="2000" dirty="0" smtClean="0">
                <a:latin typeface="Times New Roman" panose="02020603050405020304" pitchFamily="18" charset="0"/>
                <a:cs typeface="Times New Roman" panose="02020603050405020304" pitchFamily="18" charset="0"/>
              </a:rPr>
              <a:t>argumentuar</a:t>
            </a:r>
            <a:r>
              <a:rPr lang="en-US" sz="2000" dirty="0" smtClean="0">
                <a:latin typeface="Times New Roman" panose="02020603050405020304" pitchFamily="18" charset="0"/>
                <a:cs typeface="Times New Roman" panose="02020603050405020304" pitchFamily="18" charset="0"/>
              </a:rPr>
              <a:t>:</a:t>
            </a:r>
            <a:r>
              <a:rPr lang="sq-AL" sz="2000" dirty="0" smtClean="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S</a:t>
            </a:r>
            <a:r>
              <a:rPr lang="sq-AL" sz="2000" b="1" dirty="0" smtClean="0">
                <a:latin typeface="Times New Roman" panose="02020603050405020304" pitchFamily="18" charset="0"/>
                <a:cs typeface="Times New Roman" panose="02020603050405020304" pitchFamily="18" charset="0"/>
              </a:rPr>
              <a:t>ë </a:t>
            </a:r>
            <a:r>
              <a:rPr lang="sq-AL" sz="2000" b="1" dirty="0">
                <a:latin typeface="Times New Roman" panose="02020603050405020304" pitchFamily="18" charset="0"/>
                <a:cs typeface="Times New Roman" panose="02020603050405020304" pitchFamily="18" charset="0"/>
              </a:rPr>
              <a:t>pari, </a:t>
            </a:r>
            <a:r>
              <a:rPr lang="sq-AL" sz="2000" dirty="0">
                <a:latin typeface="Times New Roman" panose="02020603050405020304" pitchFamily="18" charset="0"/>
                <a:cs typeface="Times New Roman" panose="02020603050405020304" pitchFamily="18" charset="0"/>
              </a:rPr>
              <a:t>thjesht shpallja e falimentimit nuk do të thotë shpërbërje e shoqërisë </a:t>
            </a:r>
            <a:r>
              <a:rPr lang="sq-AL" sz="2000" dirty="0" smtClean="0">
                <a:latin typeface="Times New Roman" panose="02020603050405020304" pitchFamily="18" charset="0"/>
                <a:cs typeface="Times New Roman" panose="02020603050405020304" pitchFamily="18" charset="0"/>
              </a:rPr>
              <a:t>tregtare.</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sq-AL" sz="2000" b="1" dirty="0" smtClean="0">
                <a:latin typeface="Times New Roman" panose="02020603050405020304" pitchFamily="18" charset="0"/>
                <a:cs typeface="Times New Roman" panose="02020603050405020304" pitchFamily="18" charset="0"/>
              </a:rPr>
              <a:t>Së </a:t>
            </a:r>
            <a:r>
              <a:rPr lang="sq-AL" sz="2000" b="1" dirty="0">
                <a:latin typeface="Times New Roman" panose="02020603050405020304" pitchFamily="18" charset="0"/>
                <a:cs typeface="Times New Roman" panose="02020603050405020304" pitchFamily="18" charset="0"/>
              </a:rPr>
              <a:t>dyti</a:t>
            </a:r>
            <a:r>
              <a:rPr lang="sq-AL" sz="2000" dirty="0">
                <a:latin typeface="Times New Roman" panose="02020603050405020304" pitchFamily="18" charset="0"/>
                <a:cs typeface="Times New Roman" panose="02020603050405020304" pitchFamily="18" charset="0"/>
              </a:rPr>
              <a:t>, në rast ndëshkimi të shoqërisë, edhe pse ajo është në gjendje të paaftësisë paguese, në kohën e ekzekutimit të detyrimeve nga ana e shoqërisë, shteti ka një pozicion të privilegjuar. Pra, ekziston mundësia që deytrimi i shoqërisë të vilet nga ana e shtetit. </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sq-AL" sz="2000" b="1" dirty="0" smtClean="0">
                <a:latin typeface="Times New Roman" panose="02020603050405020304" pitchFamily="18" charset="0"/>
                <a:cs typeface="Times New Roman" panose="02020603050405020304" pitchFamily="18" charset="0"/>
              </a:rPr>
              <a:t>Së </a:t>
            </a:r>
            <a:r>
              <a:rPr lang="sq-AL" sz="2000" b="1" dirty="0">
                <a:latin typeface="Times New Roman" panose="02020603050405020304" pitchFamily="18" charset="0"/>
                <a:cs typeface="Times New Roman" panose="02020603050405020304" pitchFamily="18" charset="0"/>
              </a:rPr>
              <a:t>fundi</a:t>
            </a:r>
            <a:r>
              <a:rPr lang="sq-AL" sz="2000" dirty="0">
                <a:latin typeface="Times New Roman" panose="02020603050405020304" pitchFamily="18" charset="0"/>
                <a:cs typeface="Times New Roman" panose="02020603050405020304" pitchFamily="18" charset="0"/>
              </a:rPr>
              <a:t>, pushimi i ndjekjes penale vetëm për shkak të mospagimit të gjobës ndëshkues (dënimit penal) do të shkelte parimin e ndjekjes penale të detyrueshme.</a:t>
            </a:r>
            <a:endParaRPr lang="en-US" sz="2000" dirty="0">
              <a:latin typeface="Times New Roman" panose="02020603050405020304" pitchFamily="18" charset="0"/>
              <a:cs typeface="Times New Roman" panose="02020603050405020304" pitchFamily="18" charset="0"/>
            </a:endParaRPr>
          </a:p>
          <a:p>
            <a:pPr algn="just"/>
            <a:r>
              <a:rPr lang="sq-AL" sz="2000" dirty="0">
                <a:latin typeface="Times New Roman" panose="02020603050405020304" pitchFamily="18" charset="0"/>
                <a:cs typeface="Times New Roman" panose="02020603050405020304" pitchFamily="18" charset="0"/>
              </a:rPr>
              <a:t>Gjykata e Kasacionit pranoi kërkesën e Prokurorisë, duke bërë një dallim midis efekteve të falimentimit dhe 'ekzistencës' së shoqërisë.</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a:t>
            </a:r>
            <a:r>
              <a:rPr lang="sq-AL" sz="2000" i="1" dirty="0">
                <a:latin typeface="Times New Roman" panose="02020603050405020304" pitchFamily="18" charset="0"/>
                <a:cs typeface="Times New Roman" panose="02020603050405020304" pitchFamily="18" charset="0"/>
              </a:rPr>
              <a:t>Gjykata e Kasacionit Itali, Vendimi Nr. 44824, datë 26.09.2012</a:t>
            </a:r>
            <a:r>
              <a:rPr lang="en-US" sz="2000" i="1"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36</a:t>
            </a:fld>
            <a:endParaRPr lang="en-US"/>
          </a:p>
        </p:txBody>
      </p:sp>
    </p:spTree>
    <p:extLst>
      <p:ext uri="{BB962C8B-B14F-4D97-AF65-F5344CB8AC3E}">
        <p14:creationId xmlns:p14="http://schemas.microsoft.com/office/powerpoint/2010/main" val="22623172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err="1">
                <a:latin typeface="Times New Roman" pitchFamily="18" charset="0"/>
                <a:cs typeface="Times New Roman" pitchFamily="18" charset="0"/>
              </a:rPr>
              <a:t>Shoqërit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tregtare</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procedurën</a:t>
            </a:r>
            <a:r>
              <a:rPr lang="en-US" sz="2800" b="1" dirty="0">
                <a:latin typeface="Times New Roman" pitchFamily="18" charset="0"/>
                <a:cs typeface="Times New Roman" pitchFamily="18" charset="0"/>
              </a:rPr>
              <a:t> e </a:t>
            </a:r>
            <a:r>
              <a:rPr lang="en-US" sz="2800" b="1" dirty="0" err="1">
                <a:latin typeface="Times New Roman" pitchFamily="18" charset="0"/>
                <a:cs typeface="Times New Roman" pitchFamily="18" charset="0"/>
              </a:rPr>
              <a:t>falimentimit</a:t>
            </a:r>
            <a:endParaRPr lang="en-US" sz="2800" dirty="0"/>
          </a:p>
        </p:txBody>
      </p:sp>
      <p:sp>
        <p:nvSpPr>
          <p:cNvPr id="3" name="Content Placeholder 2"/>
          <p:cNvSpPr>
            <a:spLocks noGrp="1"/>
          </p:cNvSpPr>
          <p:nvPr>
            <p:ph idx="1"/>
          </p:nvPr>
        </p:nvSpPr>
        <p:spPr>
          <a:xfrm>
            <a:off x="457200" y="1143001"/>
            <a:ext cx="8229600" cy="4983164"/>
          </a:xfrm>
        </p:spPr>
        <p:txBody>
          <a:bodyPr>
            <a:normAutofit fontScale="70000" lnSpcReduction="20000"/>
          </a:bodyPr>
          <a:lstStyle/>
          <a:p>
            <a:pPr algn="just"/>
            <a:r>
              <a:rPr lang="sq-AL" sz="3400" dirty="0">
                <a:latin typeface="Times New Roman" panose="02020603050405020304" pitchFamily="18" charset="0"/>
                <a:cs typeface="Times New Roman" panose="02020603050405020304" pitchFamily="18" charset="0"/>
              </a:rPr>
              <a:t>Sipas Gjykatës e Kasacionit, duhet pasur parasysh se falimentimi i shoqërisë nuk prodhon zhdukjen e saj (inekzistencë të shoqërisë tregtare). </a:t>
            </a:r>
            <a:r>
              <a:rPr lang="sq-AL" sz="3400" b="1" dirty="0">
                <a:latin typeface="Times New Roman" panose="02020603050405020304" pitchFamily="18" charset="0"/>
                <a:cs typeface="Times New Roman" panose="02020603050405020304" pitchFamily="18" charset="0"/>
              </a:rPr>
              <a:t>Në arsyetimin e saj, gjykata thekson se falimentimi nuk përcakton zhdukjen e personit juridik, dhe një situatë e tillë mund të krahasohet me situatën e një </a:t>
            </a:r>
            <a:r>
              <a:rPr lang="sq-AL" sz="3400" b="1" i="1" dirty="0">
                <a:latin typeface="Times New Roman" panose="02020603050405020304" pitchFamily="18" charset="0"/>
                <a:cs typeface="Times New Roman" panose="02020603050405020304" pitchFamily="18" charset="0"/>
              </a:rPr>
              <a:t>"pacienti me sëmundje të rëndë, vdekja e të cilit është shumë e mundshme, por jo e sigurt nëse do të ndodh dhe kur do të ndodhë"</a:t>
            </a:r>
            <a:r>
              <a:rPr lang="sq-AL" sz="3400" b="1" dirty="0">
                <a:latin typeface="Times New Roman" panose="02020603050405020304" pitchFamily="18" charset="0"/>
                <a:cs typeface="Times New Roman" panose="02020603050405020304" pitchFamily="18" charset="0"/>
              </a:rPr>
              <a:t>.</a:t>
            </a:r>
            <a:r>
              <a:rPr lang="sq-AL" sz="3400" dirty="0">
                <a:latin typeface="Times New Roman" panose="02020603050405020304" pitchFamily="18" charset="0"/>
                <a:cs typeface="Times New Roman" panose="02020603050405020304" pitchFamily="18" charset="0"/>
              </a:rPr>
              <a:t> Ajo thekson se një procedim penal ndaj shoqërisë tregtare mund të pushojë vetëm në rastet e çrregjistrimit të subjektit të proceduar nga regjistri i shoqërive sipas procedurës përkatëse ligjore. </a:t>
            </a:r>
            <a:r>
              <a:rPr lang="en-US" sz="3400" dirty="0" err="1">
                <a:latin typeface="Times New Roman" panose="02020603050405020304" pitchFamily="18" charset="0"/>
                <a:cs typeface="Times New Roman" panose="02020603050405020304" pitchFamily="18" charset="0"/>
              </a:rPr>
              <a:t>Pra</a:t>
            </a:r>
            <a:r>
              <a:rPr lang="en-US" sz="3400"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Gjykata e Kasacionit, prishi vendimin e G.U.P, duke krijuar një standart: </a:t>
            </a:r>
            <a:r>
              <a:rPr lang="sq-AL" sz="3400" b="1" i="1" dirty="0">
                <a:latin typeface="Times New Roman" panose="02020603050405020304" pitchFamily="18" charset="0"/>
                <a:cs typeface="Times New Roman" panose="02020603050405020304" pitchFamily="18" charset="0"/>
              </a:rPr>
              <a:t>"falimentimi i shoqërisë tregtare nuk është i krahasueshëm me vdekjen e autorit të veprës penale, dhe për këtë arsye nuk do të pushohet procedimi penal për denimin  administrativ të shoqërisë, i parashikuar me dekretin legjislativ 231/2001</a:t>
            </a:r>
            <a:r>
              <a:rPr lang="sq-AL" sz="3400" dirty="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37</a:t>
            </a:fld>
            <a:endParaRPr lang="en-US"/>
          </a:p>
        </p:txBody>
      </p:sp>
    </p:spTree>
    <p:extLst>
      <p:ext uri="{BB962C8B-B14F-4D97-AF65-F5344CB8AC3E}">
        <p14:creationId xmlns:p14="http://schemas.microsoft.com/office/powerpoint/2010/main" val="21528285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sq-AL" sz="3600" b="1" dirty="0">
                <a:latin typeface="Times New Roman" panose="02020603050405020304" pitchFamily="18" charset="0"/>
                <a:cs typeface="Times New Roman" panose="02020603050405020304" pitchFamily="18" charset="0"/>
              </a:rPr>
              <a:t>Institucionet shtetërore</a:t>
            </a:r>
            <a:endParaRPr lang="en-US" sz="3600" b="1" dirty="0"/>
          </a:p>
        </p:txBody>
      </p:sp>
      <p:sp>
        <p:nvSpPr>
          <p:cNvPr id="3" name="Content Placeholder 2"/>
          <p:cNvSpPr>
            <a:spLocks noGrp="1"/>
          </p:cNvSpPr>
          <p:nvPr>
            <p:ph idx="1"/>
          </p:nvPr>
        </p:nvSpPr>
        <p:spPr>
          <a:xfrm>
            <a:off x="381000" y="1219201"/>
            <a:ext cx="8534400" cy="4648199"/>
          </a:xfrm>
        </p:spPr>
        <p:txBody>
          <a:bodyPr>
            <a:noAutofit/>
          </a:bodyPr>
          <a:lstStyle/>
          <a:p>
            <a:pPr algn="just"/>
            <a:r>
              <a:rPr lang="sq-AL" sz="2000" dirty="0">
                <a:latin typeface="Times New Roman" panose="02020603050405020304" pitchFamily="18" charset="0"/>
                <a:cs typeface="Times New Roman" panose="02020603050405020304" pitchFamily="18" charset="0"/>
              </a:rPr>
              <a:t>Neni 45 i K.Penal, i cili përbën gurin e themelit për njohjen e përgjegjësisë penale të personave juridikë në Shqipëri, parashikon se “</a:t>
            </a:r>
            <a:r>
              <a:rPr lang="sq-AL" sz="2000" i="1" dirty="0">
                <a:latin typeface="Times New Roman" panose="02020603050405020304" pitchFamily="18" charset="0"/>
                <a:cs typeface="Times New Roman" panose="02020603050405020304" pitchFamily="18" charset="0"/>
              </a:rPr>
              <a:t>personat juridikë, </a:t>
            </a:r>
            <a:r>
              <a:rPr lang="sq-AL" sz="2000" b="1" i="1" u="sng" dirty="0">
                <a:latin typeface="Times New Roman" panose="02020603050405020304" pitchFamily="18" charset="0"/>
                <a:cs typeface="Times New Roman" panose="02020603050405020304" pitchFamily="18" charset="0"/>
              </a:rPr>
              <a:t>me përjashtim të institucioneve shtetërore</a:t>
            </a:r>
            <a:r>
              <a:rPr lang="sq-AL" sz="2000" i="1" dirty="0">
                <a:latin typeface="Times New Roman" panose="02020603050405020304" pitchFamily="18" charset="0"/>
                <a:cs typeface="Times New Roman" panose="02020603050405020304" pitchFamily="18" charset="0"/>
              </a:rPr>
              <a:t>, përgjigjen penalisht për vepra penale të kryera në emër ose në dobi të tyre nga organet dhe përfaqësuesit e tyre</a:t>
            </a:r>
            <a:r>
              <a:rPr lang="sq-AL"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Nga dispozita e mësipërme e K.Penal kuptohet se nga të gjithë personat juridikë të parashikuar nga legjislacioni shqiptar vetëm institucionet shtetërore nuk kanë përgjegjësi penale. Pra kemi të bëjmë më një përjashtim që njihet vetëm për institucione shtetërore.</a:t>
            </a:r>
            <a:r>
              <a:rPr lang="en-US" sz="2000" dirty="0">
                <a:latin typeface="Times New Roman" panose="02020603050405020304" pitchFamily="18" charset="0"/>
                <a:cs typeface="Times New Roman" panose="02020603050405020304" pitchFamily="18" charset="0"/>
              </a:rPr>
              <a:t> </a:t>
            </a:r>
          </a:p>
          <a:p>
            <a:pPr algn="just"/>
            <a:r>
              <a:rPr lang="sq-AL" sz="2000" dirty="0">
                <a:latin typeface="Times New Roman" panose="02020603050405020304" pitchFamily="18" charset="0"/>
                <a:cs typeface="Times New Roman" panose="02020603050405020304" pitchFamily="18" charset="0"/>
              </a:rPr>
              <a:t>Doktrina shprehet se përjashtimi i përgjegjësisë penale për institucionet shtetërore shpjegohet me faktin se, nuk do të kishte kuptim që shteti, i cili gëzon monopolin e dënimit të shklësve të ligjit, të dënonte veten e tij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sipas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doktrine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do të ishte kontradiktore të kishte një sistem përgjegjësie penale për shtetin, pasi që </a:t>
            </a:r>
            <a:r>
              <a:rPr lang="sq-AL" sz="2000" b="1" dirty="0">
                <a:latin typeface="Times New Roman" panose="02020603050405020304" pitchFamily="18" charset="0"/>
                <a:cs typeface="Times New Roman" panose="02020603050405020304" pitchFamily="18" charset="0"/>
              </a:rPr>
              <a:t>"</a:t>
            </a:r>
            <a:r>
              <a:rPr lang="sq-AL" sz="2000" b="1" i="1" dirty="0">
                <a:latin typeface="Times New Roman" panose="02020603050405020304" pitchFamily="18" charset="0"/>
                <a:cs typeface="Times New Roman" panose="02020603050405020304" pitchFamily="18" charset="0"/>
              </a:rPr>
              <a:t>mbajtësi i monopolit ndëshkuese nuk mund të jetë në të njëjtën kohë vuajtës i ndëshkimit</a:t>
            </a:r>
            <a:r>
              <a:rPr lang="sq-AL" sz="2000" b="1" dirty="0">
                <a:latin typeface="Times New Roman" panose="02020603050405020304" pitchFamily="18" charset="0"/>
                <a:cs typeface="Times New Roman" panose="02020603050405020304" pitchFamily="18" charset="0"/>
              </a:rPr>
              <a:t>”</a:t>
            </a:r>
            <a:endParaRPr lang="en-US" sz="20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38</a:t>
            </a:fld>
            <a:endParaRPr lang="en-US"/>
          </a:p>
        </p:txBody>
      </p:sp>
    </p:spTree>
    <p:extLst>
      <p:ext uri="{BB962C8B-B14F-4D97-AF65-F5344CB8AC3E}">
        <p14:creationId xmlns:p14="http://schemas.microsoft.com/office/powerpoint/2010/main" val="32205429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sq-AL" sz="3200" b="1" dirty="0">
                <a:latin typeface="Times New Roman" panose="02020603050405020304" pitchFamily="18" charset="0"/>
                <a:cs typeface="Times New Roman" panose="02020603050405020304" pitchFamily="18" charset="0"/>
              </a:rPr>
              <a:t>Njësitë e qeverisjes vendore</a:t>
            </a:r>
            <a:endParaRPr lang="en-US" sz="3200" b="1" dirty="0"/>
          </a:p>
        </p:txBody>
      </p:sp>
      <p:sp>
        <p:nvSpPr>
          <p:cNvPr id="3" name="Content Placeholder 2"/>
          <p:cNvSpPr>
            <a:spLocks noGrp="1"/>
          </p:cNvSpPr>
          <p:nvPr>
            <p:ph idx="1"/>
          </p:nvPr>
        </p:nvSpPr>
        <p:spPr>
          <a:xfrm>
            <a:off x="76200" y="1066800"/>
            <a:ext cx="8915400" cy="5059365"/>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Ne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45 </a:t>
            </a:r>
            <a:r>
              <a:rPr lang="en-US" dirty="0" err="1">
                <a:latin typeface="Times New Roman" panose="02020603050405020304" pitchFamily="18" charset="0"/>
                <a:cs typeface="Times New Roman" panose="02020603050405020304" pitchFamily="18" charset="0"/>
              </a:rPr>
              <a:t>paragrafi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thuhet</a:t>
            </a:r>
            <a:r>
              <a:rPr lang="en-US" dirty="0">
                <a:latin typeface="Times New Roman" panose="02020603050405020304" pitchFamily="18" charset="0"/>
                <a:cs typeface="Times New Roman" panose="02020603050405020304" pitchFamily="18" charset="0"/>
              </a:rPr>
              <a:t> se: </a:t>
            </a:r>
            <a:r>
              <a:rPr lang="en-US" i="1"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Njësitë e qeverisjes vendore përgjigjen penalisht vetëm për veprime të kryera gjatë ushtrimit të veprimtarisë së tyre, </a:t>
            </a:r>
            <a:r>
              <a:rPr lang="sq-AL" b="1" i="1" dirty="0">
                <a:latin typeface="Times New Roman" panose="02020603050405020304" pitchFamily="18" charset="0"/>
                <a:cs typeface="Times New Roman" panose="02020603050405020304" pitchFamily="18" charset="0"/>
              </a:rPr>
              <a:t>të cilat mund të ushtrohen nëpërmjet delegimit të shërbimeve publike</a:t>
            </a:r>
            <a:r>
              <a:rPr lang="en-US" i="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Pra, njësitë e qeverisjes vendore mund të ngarkohen penalisht </a:t>
            </a:r>
            <a:r>
              <a:rPr lang="sq-AL" b="1" dirty="0">
                <a:latin typeface="Times New Roman" panose="02020603050405020304" pitchFamily="18" charset="0"/>
                <a:cs typeface="Times New Roman" panose="02020603050405020304" pitchFamily="18" charset="0"/>
              </a:rPr>
              <a:t>vetëm për veprime që mund të delegohen tek të tretët. </a:t>
            </a:r>
            <a:r>
              <a:rPr lang="sq-AL" dirty="0">
                <a:latin typeface="Times New Roman" panose="02020603050405020304" pitchFamily="18" charset="0"/>
                <a:cs typeface="Times New Roman" panose="02020603050405020304" pitchFamily="18" charset="0"/>
              </a:rPr>
              <a:t>Veprime që mund të delegohen nuk janë të parashikuara shprehimisht nga dispozita në fjalë. Për të përcaktuar se cilat janë veprimtaritë që mund të delegohen dhe në mungesë të një përcaktimi nga dispozita në fjalë, duhet t’i referohemi ligjit Nr. 139/2015, “</a:t>
            </a:r>
            <a:r>
              <a:rPr lang="sq-AL" i="1" dirty="0">
                <a:latin typeface="Times New Roman" panose="02020603050405020304" pitchFamily="18" charset="0"/>
                <a:cs typeface="Times New Roman" panose="02020603050405020304" pitchFamily="18" charset="0"/>
              </a:rPr>
              <a:t>Për vetëqeverisjen vendore</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r>
              <a:rPr lang="sq-AL" dirty="0"/>
              <a:t> </a:t>
            </a:r>
            <a:r>
              <a:rPr lang="sq-AL" dirty="0">
                <a:latin typeface="Times New Roman" panose="02020603050405020304" pitchFamily="18" charset="0"/>
                <a:cs typeface="Times New Roman" panose="02020603050405020304" pitchFamily="18" charset="0"/>
              </a:rPr>
              <a:t>Mirëpo, jo të gjitha funksionet e parashikuara në këtë ligj mund të delegohen. Mund të delegohen funksionet e bashkisë në fushën e infrastrukturës dhe shërbimeve </a:t>
            </a:r>
            <a:r>
              <a:rPr lang="sq-AL" dirty="0" smtClean="0">
                <a:latin typeface="Times New Roman" panose="02020603050405020304" pitchFamily="18" charset="0"/>
                <a:cs typeface="Times New Roman" panose="02020603050405020304" pitchFamily="18" charset="0"/>
              </a:rPr>
              <a:t>publike</a:t>
            </a:r>
            <a:r>
              <a:rPr lang="en-US" dirty="0" smtClean="0">
                <a:latin typeface="Times New Roman" panose="02020603050405020304" pitchFamily="18" charset="0"/>
                <a:cs typeface="Times New Roman" panose="02020603050405020304" pitchFamily="18" charset="0"/>
              </a:rPr>
              <a:t> </a:t>
            </a:r>
            <a:r>
              <a:rPr lang="sq-AL" dirty="0" smtClean="0"/>
              <a:t>me </a:t>
            </a:r>
            <a:r>
              <a:rPr lang="sq-AL" dirty="0">
                <a:latin typeface="Times New Roman" panose="02020603050405020304" pitchFamily="18" charset="0"/>
                <a:cs typeface="Times New Roman" panose="02020603050405020304" pitchFamily="18" charset="0"/>
              </a:rPr>
              <a:t>përjashtim të disa funksioneve të cilat për shkak të natyrës nuk mund të delegohen, si administrimi, zhvillimi dhe kontrolli i territorit. </a:t>
            </a:r>
            <a:r>
              <a:rPr lang="sq-AL" b="1" dirty="0">
                <a:latin typeface="Times New Roman" panose="02020603050405020304" pitchFamily="18" charset="0"/>
                <a:cs typeface="Times New Roman" panose="02020603050405020304" pitchFamily="18" charset="0"/>
              </a:rPr>
              <a:t>Duke qënë se e vetmja veprimtari që mund të delegohet është ajo me natyrë ekonomike, mund të themi se </a:t>
            </a:r>
            <a:r>
              <a:rPr lang="sq-AL" b="1" u="sng" dirty="0">
                <a:latin typeface="Times New Roman" panose="02020603050405020304" pitchFamily="18" charset="0"/>
                <a:cs typeface="Times New Roman" panose="02020603050405020304" pitchFamily="18" charset="0"/>
              </a:rPr>
              <a:t>njësitë e qeverisjes vendore do të përgjigjen penalisht vetëm për vepra penale që kryejnë gjatë ushtrimit të një veprimtarie ekonomike të deleguar</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39</a:t>
            </a:fld>
            <a:endParaRPr lang="en-US"/>
          </a:p>
        </p:txBody>
      </p:sp>
    </p:spTree>
    <p:extLst>
      <p:ext uri="{BB962C8B-B14F-4D97-AF65-F5344CB8AC3E}">
        <p14:creationId xmlns:p14="http://schemas.microsoft.com/office/powerpoint/2010/main" val="22393244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228600" y="1066801"/>
            <a:ext cx="8686800" cy="5059364"/>
          </a:xfrm>
        </p:spPr>
        <p:txBody>
          <a:bodyPr>
            <a:normAutofit fontScale="55000" lnSpcReduction="20000"/>
          </a:bodyPr>
          <a:lstStyle/>
          <a:p>
            <a:pPr algn="just"/>
            <a:endParaRPr lang="en-US" sz="3800" dirty="0" smtClean="0">
              <a:latin typeface="Times New Roman" panose="02020603050405020304" pitchFamily="18" charset="0"/>
              <a:cs typeface="Times New Roman" panose="02020603050405020304" pitchFamily="18" charset="0"/>
            </a:endParaRPr>
          </a:p>
          <a:p>
            <a:pPr algn="just"/>
            <a:r>
              <a:rPr lang="sq-AL" sz="3800" dirty="0" smtClean="0">
                <a:latin typeface="Times New Roman" panose="02020603050405020304" pitchFamily="18" charset="0"/>
                <a:cs typeface="Times New Roman" panose="02020603050405020304" pitchFamily="18" charset="0"/>
              </a:rPr>
              <a:t>Të </a:t>
            </a:r>
            <a:r>
              <a:rPr lang="sq-AL" sz="3800" dirty="0">
                <a:latin typeface="Times New Roman" panose="02020603050405020304" pitchFamily="18" charset="0"/>
                <a:cs typeface="Times New Roman" panose="02020603050405020304" pitchFamily="18" charset="0"/>
              </a:rPr>
              <a:t>njëjtin parashikim bën edhe legjislacioni francez, i cili ka parashikuar përgjegjësinë penale të organeve të qeverisjes vendore, duke vendosur si kriter delegimin e veprimtarisë nga ana e organit</a:t>
            </a:r>
            <a:r>
              <a:rPr lang="en-US" sz="3800" dirty="0">
                <a:latin typeface="Times New Roman" panose="02020603050405020304" pitchFamily="18" charset="0"/>
                <a:cs typeface="Times New Roman" panose="02020603050405020304" pitchFamily="18" charset="0"/>
              </a:rPr>
              <a:t>. </a:t>
            </a:r>
            <a:r>
              <a:rPr lang="sq-AL" sz="3800" dirty="0">
                <a:latin typeface="Times New Roman" panose="02020603050405020304" pitchFamily="18" charset="0"/>
                <a:cs typeface="Times New Roman" panose="02020603050405020304" pitchFamily="18" charset="0"/>
              </a:rPr>
              <a:t>Objekti i delegimit është ekskluzivisht një shërbim publik, përkufizimi i të cilit nuk është i qartë. Siç theksohet në doktrinën franceze, shërbimit publik duhet të jetë i lidhur me një mision për shkak të një aktiviteti publik dhe veprimtaria duhet të ushtrohet në funksion të realizimit të një interesi publik</a:t>
            </a:r>
            <a:r>
              <a:rPr lang="en-US" sz="3800" dirty="0">
                <a:latin typeface="Times New Roman" panose="02020603050405020304" pitchFamily="18" charset="0"/>
                <a:cs typeface="Times New Roman" panose="02020603050405020304" pitchFamily="18" charset="0"/>
              </a:rPr>
              <a:t>. </a:t>
            </a:r>
            <a:r>
              <a:rPr lang="sq-AL" sz="3800" dirty="0">
                <a:latin typeface="Times New Roman" panose="02020603050405020304" pitchFamily="18" charset="0"/>
                <a:cs typeface="Times New Roman" panose="02020603050405020304" pitchFamily="18" charset="0"/>
              </a:rPr>
              <a:t>Nuk janë të delegueshme shërbime që ushtrohen në emër dhe për llogari të shtetit (rregjistrat e gjendjes civil, lidhjen e martesave, përgatitjen e listave zgjedhore etj.), ose shërbime për të cilat ka një ndalim ligjor të shprehur. </a:t>
            </a:r>
            <a:r>
              <a:rPr lang="sq-AL" sz="3800" b="1" dirty="0">
                <a:latin typeface="Times New Roman" panose="02020603050405020304" pitchFamily="18" charset="0"/>
                <a:cs typeface="Times New Roman" panose="02020603050405020304" pitchFamily="18" charset="0"/>
              </a:rPr>
              <a:t>Me anë të delegimit të shërbimit publik kemi një lloj transferimi kompetence nga organi delegues që nënkupton se ky i fundit është përgjegjës për menaxhimin dhe ekzekutimin e një shërbimi të caktuar publik për një periudhë kohore të caktuar</a:t>
            </a:r>
            <a:r>
              <a:rPr lang="en-US" sz="3800" b="1" dirty="0">
                <a:latin typeface="Times New Roman" panose="02020603050405020304" pitchFamily="18" charset="0"/>
                <a:cs typeface="Times New Roman" panose="02020603050405020304" pitchFamily="18" charset="0"/>
              </a:rPr>
              <a:t>. </a:t>
            </a:r>
            <a:r>
              <a:rPr lang="sq-AL" sz="3800" b="1" dirty="0">
                <a:latin typeface="Times New Roman" panose="02020603050405020304" pitchFamily="18" charset="0"/>
                <a:cs typeface="Times New Roman" panose="02020603050405020304" pitchFamily="18" charset="0"/>
              </a:rPr>
              <a:t>Pra, administrata do të ruajë kontrollin e kësaj veprimtarie, por i deleguari do të ketë njëfarë autonomie në menaxhimin e shërbimit </a:t>
            </a:r>
            <a:r>
              <a:rPr lang="sq-AL" sz="3800" b="1" u="sng" dirty="0">
                <a:latin typeface="Times New Roman" panose="02020603050405020304" pitchFamily="18" charset="0"/>
                <a:cs typeface="Times New Roman" panose="02020603050405020304" pitchFamily="18" charset="0"/>
              </a:rPr>
              <a:t>Pikërisht, ruajtja e këtij kontrolli është baza që ngarkon me përgjegjësi penale njësinë e qeverisjes vendore. për periudhën e përcaktuar</a:t>
            </a:r>
            <a:r>
              <a:rPr lang="en-US" b="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40</a:t>
            </a:fld>
            <a:endParaRPr lang="en-US"/>
          </a:p>
        </p:txBody>
      </p:sp>
    </p:spTree>
    <p:extLst>
      <p:ext uri="{BB962C8B-B14F-4D97-AF65-F5344CB8AC3E}">
        <p14:creationId xmlns:p14="http://schemas.microsoft.com/office/powerpoint/2010/main" val="1879112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152400" y="1219200"/>
            <a:ext cx="8839200" cy="5105399"/>
          </a:xfrm>
        </p:spPr>
        <p:txBody>
          <a:bodyPr>
            <a:normAutofit fontScale="85000" lnSpcReduction="10000"/>
          </a:bodyPr>
          <a:lstStyle/>
          <a:p>
            <a:pPr algn="just"/>
            <a:r>
              <a:rPr lang="sq-AL" sz="2000" dirty="0">
                <a:latin typeface="Times New Roman" panose="02020603050405020304" pitchFamily="18" charset="0"/>
                <a:cs typeface="Times New Roman" panose="02020603050405020304" pitchFamily="18" charset="0"/>
              </a:rPr>
              <a:t>Duke qënë se në praktikën shqiptare nuk kemi konstatuar ndonjë rast në të cilin është shprehur gjykata për përgjegjësinë penale të njësive të qeverisjes vendore, për të ilustruar parashikimin e nenit 45/2 të K.Penal, do t’i referohemi praktikës së gjykatave franceze, për shkak edhe të ngjashmërisë që ka ligji shqiptarë me ligjin </a:t>
            </a:r>
            <a:r>
              <a:rPr lang="sq-AL" sz="2000" dirty="0" smtClean="0">
                <a:latin typeface="Times New Roman" panose="02020603050405020304" pitchFamily="18" charset="0"/>
                <a:cs typeface="Times New Roman" panose="02020603050405020304" pitchFamily="18" charset="0"/>
              </a:rPr>
              <a:t>francez</a:t>
            </a:r>
            <a:r>
              <a:rPr lang="en-US" sz="20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sq-AL" sz="2000" dirty="0">
                <a:latin typeface="Times New Roman" panose="02020603050405020304" pitchFamily="18" charset="0"/>
                <a:cs typeface="Times New Roman" panose="02020603050405020304" pitchFamily="18" charset="0"/>
              </a:rPr>
              <a:t>Në </a:t>
            </a:r>
            <a:r>
              <a:rPr lang="sq-AL" sz="2000" b="1" u="sng" dirty="0">
                <a:latin typeface="Times New Roman" panose="02020603050405020304" pitchFamily="18" charset="0"/>
                <a:cs typeface="Times New Roman" panose="02020603050405020304" pitchFamily="18" charset="0"/>
              </a:rPr>
              <a:t>Vendim</a:t>
            </a:r>
            <a:r>
              <a:rPr lang="en-US" sz="2000" b="1" u="sng" dirty="0">
                <a:latin typeface="Times New Roman" panose="02020603050405020304" pitchFamily="18" charset="0"/>
                <a:cs typeface="Times New Roman" panose="02020603050405020304" pitchFamily="18" charset="0"/>
              </a:rPr>
              <a:t>in</a:t>
            </a:r>
            <a:r>
              <a:rPr lang="sq-AL" sz="2000" b="1" u="sng" dirty="0">
                <a:latin typeface="Times New Roman" panose="02020603050405020304" pitchFamily="18" charset="0"/>
                <a:cs typeface="Times New Roman" panose="02020603050405020304" pitchFamily="18" charset="0"/>
              </a:rPr>
              <a:t> Nr. 01-83.260, datë 03.4.2002, Gjykat</a:t>
            </a:r>
            <a:r>
              <a:rPr lang="en-US" sz="2000" b="1" u="sng" dirty="0">
                <a:latin typeface="Times New Roman" panose="02020603050405020304" pitchFamily="18" charset="0"/>
                <a:cs typeface="Times New Roman" panose="02020603050405020304" pitchFamily="18" charset="0"/>
              </a:rPr>
              <a:t>a</a:t>
            </a:r>
            <a:r>
              <a:rPr lang="sq-AL" sz="2000" b="1" u="sng"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e</a:t>
            </a:r>
            <a:r>
              <a:rPr lang="sq-AL" sz="2000" b="1" u="sng" dirty="0">
                <a:latin typeface="Times New Roman" panose="02020603050405020304" pitchFamily="18" charset="0"/>
                <a:cs typeface="Times New Roman" panose="02020603050405020304" pitchFamily="18" charset="0"/>
              </a:rPr>
              <a:t> Kasacionit Francë</a:t>
            </a:r>
            <a:r>
              <a:rPr lang="en-US" sz="2000" b="1" u="sng"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deklaronte fajtor për vrasje aksidentale në punë, bashkinë Saint-Maur-des Fossés për shkak të delegimit të shërbimit duke dhënë dhe një përkufizim për delegimin e shërbimeve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Në rastin konkret, gjatë kryerjes së riparimeve në sistemin elektrik të një teatri komunal, të cilën bashkia në fjalë ia kishte besuar një kompanie private, një punëtor ra nga një skelë dhe ai vdiq menjëherë. Bashkia dhe shoqëria kontraktuese u dënuan për vrasje aksidentale, pasi ishin fajtore për kryerjen e inspektimit në një mënyrë sipërfaqësore të kantierit të ndërtimit dhe për shkelje të dispozitave të kodit të punës mbi sigurinë në punë. Gjykata e Kasacionit, në këtë vendim shprehet se</a:t>
            </a:r>
            <a:r>
              <a:rPr lang="sq-AL" sz="2000" i="1"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të gjitha aktivietet që kanë për objekt një shërbim publik kur, nga natyra e shërbimit ose në mungesë të </a:t>
            </a:r>
            <a:r>
              <a:rPr lang="sq-AL" sz="2000" dirty="0" smtClean="0">
                <a:latin typeface="Times New Roman" panose="02020603050405020304" pitchFamily="18" charset="0"/>
                <a:cs typeface="Times New Roman" panose="02020603050405020304" pitchFamily="18" charset="0"/>
              </a:rPr>
              <a:t>dispozitave </a:t>
            </a:r>
            <a:r>
              <a:rPr lang="sq-AL" sz="2000" dirty="0">
                <a:latin typeface="Times New Roman" panose="02020603050405020304" pitchFamily="18" charset="0"/>
                <a:cs typeface="Times New Roman" panose="02020603050405020304" pitchFamily="18" charset="0"/>
              </a:rPr>
              <a:t>ligjore ose rregullave të kundërta (që ndalojnë shprehimisht delegimin), nga organi i njësisë vendor shërbimi mund t’i besohet (delegohet) një personi juridik publik ose privat, të cilët shpërblehen për një pjesë të thelbësore dhe në varësi të menaxhimit të shërbimit. </a:t>
            </a:r>
            <a:r>
              <a:rPr lang="sq-AL" sz="2000" b="1" dirty="0">
                <a:latin typeface="Times New Roman" panose="02020603050405020304" pitchFamily="18" charset="0"/>
                <a:cs typeface="Times New Roman" panose="02020603050405020304" pitchFamily="18" charset="0"/>
              </a:rPr>
              <a:t>Mungesa e kontrollit nga ana e bashkisë, e bën atë përgjegjëse penalisht për shkak se ishte edhe detyrë e saj të mbikëqyrte punimet dhe delegimi nuk do të thotë zhveshje nga përgjegjësia, pasi administrata e qeverisjes vendore ruan njëfarë kontrolli.</a:t>
            </a:r>
            <a:r>
              <a:rPr lang="sq-AL"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algn="just"/>
            <a:endParaRPr lang="en-US" sz="20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41</a:t>
            </a:fld>
            <a:endParaRPr lang="en-US"/>
          </a:p>
        </p:txBody>
      </p:sp>
    </p:spTree>
    <p:extLst>
      <p:ext uri="{BB962C8B-B14F-4D97-AF65-F5344CB8AC3E}">
        <p14:creationId xmlns:p14="http://schemas.microsoft.com/office/powerpoint/2010/main" val="1535199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152400" y="1219201"/>
            <a:ext cx="8763000" cy="5029200"/>
          </a:xfrm>
        </p:spPr>
        <p:txBody>
          <a:bodyPr>
            <a:normAutofit fontScale="700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dirty="0" smtClean="0">
                <a:latin typeface="Times New Roman" panose="02020603050405020304" pitchFamily="18" charset="0"/>
                <a:cs typeface="Times New Roman" panose="02020603050405020304" pitchFamily="18" charset="0"/>
              </a:rPr>
              <a:t>Jurisprudenca </a:t>
            </a:r>
            <a:r>
              <a:rPr lang="sq-AL" dirty="0">
                <a:latin typeface="Times New Roman" panose="02020603050405020304" pitchFamily="18" charset="0"/>
                <a:cs typeface="Times New Roman" panose="02020603050405020304" pitchFamily="18" charset="0"/>
              </a:rPr>
              <a:t>franceze gjithashtu pranon se disa aktivitete nuk mund të delegohen tek palët e treta. Në një çështje emblematike (</a:t>
            </a:r>
            <a:r>
              <a:rPr lang="sq-AL" i="1" dirty="0">
                <a:latin typeface="Times New Roman" panose="02020603050405020304" pitchFamily="18" charset="0"/>
                <a:cs typeface="Times New Roman" panose="02020603050405020304" pitchFamily="18" charset="0"/>
              </a:rPr>
              <a:t>e njohur si çështja Drac</a:t>
            </a:r>
            <a:r>
              <a:rPr lang="sq-AL" dirty="0">
                <a:latin typeface="Times New Roman" panose="02020603050405020304" pitchFamily="18" charset="0"/>
                <a:cs typeface="Times New Roman" panose="02020603050405020304" pitchFamily="18" charset="0"/>
              </a:rPr>
              <a:t>) të jurisprudencës franceze, Gjykata e Kasacionit nuk pranonte përgjegjësinë penale të bashkisë në rastin e aksidentit të ndodhur gjatë një ekskursioni, të organizuar nga një shkollë private e qytetit. Në rastin konkret, një shkollë private zhvillonte një orë mësimi në ambjent të hapur (ekskursion) me 22 fëmijë të moshës 7 deri në 8 vjeç, të cilët do të ecnin në shtratin e lumit Drac. Gjatë ecjes, në mënyrë të befasishme, lumi u rrit nga shkarkimi i bërë nga diga EDF (digë hidrocentrali), dhe nga rritja e papritur e lumit, u mbytën 6 fëmijë dhe shoqëruesi Geneviève D..., </a:t>
            </a:r>
            <a:r>
              <a:rPr lang="sq-AL" dirty="0" smtClean="0">
                <a:latin typeface="Times New Roman" panose="02020603050405020304" pitchFamily="18" charset="0"/>
                <a:cs typeface="Times New Roman" panose="02020603050405020304" pitchFamily="18" charset="0"/>
              </a:rPr>
              <a:t>dhe </a:t>
            </a:r>
            <a:r>
              <a:rPr lang="sq-AL" dirty="0">
                <a:latin typeface="Times New Roman" panose="02020603050405020304" pitchFamily="18" charset="0"/>
                <a:cs typeface="Times New Roman" panose="02020603050405020304" pitchFamily="18" charset="0"/>
              </a:rPr>
              <a:t>të gjithë të mbijetuarit pësuan çrregullime piskologjike. </a:t>
            </a:r>
            <a:r>
              <a:rPr lang="sq-AL" b="1" dirty="0">
                <a:latin typeface="Times New Roman" panose="02020603050405020304" pitchFamily="18" charset="0"/>
                <a:cs typeface="Times New Roman" panose="02020603050405020304" pitchFamily="18" charset="0"/>
              </a:rPr>
              <a:t>Ndryshe nga gjykata e apelit e cila theksonte se ora mësimore në natyrë është një shërbim publik ndihmëse në mësimdhënie dhe për këtë arsye delegohet, Gjykata e Kasacionit shprehet se ora mësimore në natyrë gjatë kohës shkollore përbën një aktivitet të shërbimit publik, i cili sipas natyrës së vet nuk mund të jetë subjekt i marrëveshjeve të delegimit të shërbimit </a:t>
            </a:r>
            <a:r>
              <a:rPr lang="sq-AL" b="1" dirty="0" smtClean="0">
                <a:latin typeface="Times New Roman" panose="02020603050405020304" pitchFamily="18" charset="0"/>
                <a:cs typeface="Times New Roman" panose="02020603050405020304" pitchFamily="18" charset="0"/>
              </a:rPr>
              <a:t>publik</a:t>
            </a:r>
            <a:r>
              <a:rPr lang="en-US" b="1" dirty="0" smtClean="0">
                <a:latin typeface="Times New Roman" panose="02020603050405020304" pitchFamily="18" charset="0"/>
                <a:cs typeface="Times New Roman" panose="02020603050405020304" pitchFamily="18" charset="0"/>
              </a:rPr>
              <a:t>.</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42</a:t>
            </a:fld>
            <a:endParaRPr lang="en-US"/>
          </a:p>
        </p:txBody>
      </p:sp>
    </p:spTree>
    <p:extLst>
      <p:ext uri="{BB962C8B-B14F-4D97-AF65-F5344CB8AC3E}">
        <p14:creationId xmlns:p14="http://schemas.microsoft.com/office/powerpoint/2010/main" val="17101233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sq-AL" sz="4000" b="1" dirty="0" smtClean="0">
                <a:latin typeface="Times New Roman" panose="02020603050405020304" pitchFamily="18" charset="0"/>
                <a:cs typeface="Times New Roman" panose="02020603050405020304" pitchFamily="18" charset="0"/>
              </a:rPr>
              <a:t>Njësitë </a:t>
            </a:r>
            <a:r>
              <a:rPr lang="sq-AL" sz="4000" b="1" dirty="0">
                <a:latin typeface="Times New Roman" panose="02020603050405020304" pitchFamily="18" charset="0"/>
                <a:cs typeface="Times New Roman" panose="02020603050405020304" pitchFamily="18" charset="0"/>
              </a:rPr>
              <a:t>e qeverisjes vendore</a:t>
            </a:r>
            <a:r>
              <a:rPr lang="en-US" dirty="0"/>
              <a:t/>
            </a:r>
            <a:br>
              <a:rPr lang="en-US" dirty="0"/>
            </a:br>
            <a:endParaRPr lang="en-US" dirty="0"/>
          </a:p>
        </p:txBody>
      </p:sp>
      <p:sp>
        <p:nvSpPr>
          <p:cNvPr id="3" name="Content Placeholder 2"/>
          <p:cNvSpPr>
            <a:spLocks noGrp="1"/>
          </p:cNvSpPr>
          <p:nvPr>
            <p:ph idx="1"/>
          </p:nvPr>
        </p:nvSpPr>
        <p:spPr>
          <a:xfrm>
            <a:off x="0" y="1066800"/>
            <a:ext cx="9067800" cy="5791200"/>
          </a:xfrm>
        </p:spPr>
        <p:txBody>
          <a:bodyPr>
            <a:noAutofit/>
          </a:bodyPr>
          <a:lstStyle/>
          <a:p>
            <a:pPr algn="just"/>
            <a:r>
              <a:rPr lang="sq-AL" sz="2400" dirty="0">
                <a:latin typeface="Times New Roman" panose="02020603050405020304" pitchFamily="18" charset="0"/>
                <a:cs typeface="Times New Roman" panose="02020603050405020304" pitchFamily="18" charset="0"/>
              </a:rPr>
              <a:t>Gjykata e Kasacionit jepte disa argumenta se përse në rastin konkret nuk jemi para një shërbimi publik që mund të delegohet. </a:t>
            </a:r>
            <a:r>
              <a:rPr lang="sq-AL" sz="2400" b="1" dirty="0">
                <a:latin typeface="Times New Roman" panose="02020603050405020304" pitchFamily="18" charset="0"/>
                <a:cs typeface="Times New Roman" panose="02020603050405020304" pitchFamily="18" charset="0"/>
              </a:rPr>
              <a:t>Sa i përket aktiviteteve që nuk mund të delegohen nga veta natyra, vendimi i mësipërm shprehet se ato janë</a:t>
            </a:r>
            <a:r>
              <a:rPr lang="sq-AL"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1) </a:t>
            </a:r>
            <a:r>
              <a:rPr lang="sq-AL" sz="2400" dirty="0">
                <a:latin typeface="Times New Roman" panose="02020603050405020304" pitchFamily="18" charset="0"/>
                <a:cs typeface="Times New Roman" panose="02020603050405020304" pitchFamily="18" charset="0"/>
              </a:rPr>
              <a:t>shërbime kushtetuese të nivelit të parë që bien në fushën e sovranitetit të shtetit si drejtësia, diplomacia, ligji dhe rendi publik;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2) </a:t>
            </a:r>
            <a:r>
              <a:rPr lang="sq-AL" sz="2400" dirty="0">
                <a:latin typeface="Times New Roman" panose="02020603050405020304" pitchFamily="18" charset="0"/>
                <a:cs typeface="Times New Roman" panose="02020603050405020304" pitchFamily="18" charset="0"/>
              </a:rPr>
              <a:t>shërbimet kushtetuese të nivelit të dytë si shëndetësia, arsimi. Zemra e aktivitetit nuk është e delegueshme, ndërsa komponentët shtesë mund të delegohen;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3) </a:t>
            </a:r>
            <a:r>
              <a:rPr lang="sq-AL" sz="2400" dirty="0">
                <a:latin typeface="Times New Roman" panose="02020603050405020304" pitchFamily="18" charset="0"/>
                <a:cs typeface="Times New Roman" panose="02020603050405020304" pitchFamily="18" charset="0"/>
              </a:rPr>
              <a:t>disa shërbime të tjera publike, shembulli më i njohur i të cilëve është ai i mbledhjes së taksave. </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Një bashki mund të delegojë vetëm menaxhimin e shërbimeve publike vendore të cilat janë kompetencë ekskluzive e saj, </a:t>
            </a:r>
            <a:r>
              <a:rPr lang="sq-AL" sz="2400" dirty="0" smtClean="0">
                <a:latin typeface="Times New Roman" panose="02020603050405020304" pitchFamily="18" charset="0"/>
                <a:cs typeface="Times New Roman" panose="02020603050405020304" pitchFamily="18" charset="0"/>
              </a:rPr>
              <a:t>me</a:t>
            </a:r>
            <a:r>
              <a:rPr lang="sq-AL" sz="2400" dirty="0">
                <a:latin typeface="Times New Roman" panose="02020603050405020304" pitchFamily="18" charset="0"/>
                <a:cs typeface="Times New Roman" panose="02020603050405020304" pitchFamily="18" charset="0"/>
              </a:rPr>
              <a:t> përjashtim të aktiviteteve të shërbimit publik të shtetit në të cilat ajo merr pjesë.</a:t>
            </a:r>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43</a:t>
            </a:fld>
            <a:endParaRPr lang="en-US"/>
          </a:p>
        </p:txBody>
      </p:sp>
    </p:spTree>
    <p:extLst>
      <p:ext uri="{BB962C8B-B14F-4D97-AF65-F5344CB8AC3E}">
        <p14:creationId xmlns:p14="http://schemas.microsoft.com/office/powerpoint/2010/main" val="7790441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228600" y="1295400"/>
            <a:ext cx="8686800" cy="5105399"/>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S</a:t>
            </a:r>
            <a:r>
              <a:rPr lang="sq-AL" dirty="0">
                <a:latin typeface="Times New Roman" panose="02020603050405020304" pitchFamily="18" charset="0"/>
                <a:cs typeface="Times New Roman" panose="02020603050405020304" pitchFamily="18" charset="0"/>
              </a:rPr>
              <a:t>htrohet pyetja: </a:t>
            </a:r>
            <a:r>
              <a:rPr lang="sq-AL" b="1" i="1" dirty="0">
                <a:latin typeface="Times New Roman" panose="02020603050405020304" pitchFamily="18" charset="0"/>
                <a:cs typeface="Times New Roman" panose="02020603050405020304" pitchFamily="18" charset="0"/>
              </a:rPr>
              <a:t>kur do të mbajë përgjegjësi penale edhe njësia e qeverisjes vendore</a:t>
            </a:r>
            <a:r>
              <a:rPr lang="sq-AL" dirty="0">
                <a:latin typeface="Times New Roman" panose="02020603050405020304" pitchFamily="18" charset="0"/>
                <a:cs typeface="Times New Roman" panose="02020603050405020304" pitchFamily="18" charset="0"/>
              </a:rPr>
              <a:t>? Në këtë rast duhet bërë një dallim midis detyrimit për të ushtruar kontroll nga ana e njësisë së qeverisjes vendore dhe rastit kur mungon ky detyrim. Detyrimi për të ushtruar kontroll mbi veprimtarinë e deleguar duhet të lind nga ndonjë akt ligjor si ligje, VKM, rregullore, udhëzime etj., ose do të jetë i parashikuar në marrëveshjen e delegimit të veprimtarisë. Vetëm në këtë rast do të verifikohet mënyra e ushtrimit të kontrollit nga ana e bashkisë, dhe do të përcaktohet niveli i pakujdesisë së njësisë së qeverisjes vendore. Pra, </a:t>
            </a:r>
            <a:r>
              <a:rPr lang="sq-AL" b="1" dirty="0">
                <a:latin typeface="Times New Roman" panose="02020603050405020304" pitchFamily="18" charset="0"/>
                <a:cs typeface="Times New Roman" panose="02020603050405020304" pitchFamily="18" charset="0"/>
              </a:rPr>
              <a:t>njësia e qeverisjes vendore nuk mund të ngarkohet penalisht për mungesë kontrolli për të gjitha aspektet e veprimtarisë së deleguar, por vetëm për ato raste kur nga aktet ligjore ose marëveshja e delegimit është parashikuar detyrimi i saj për të kryer funksionin e mbikqyrjes apo kontrollit</a:t>
            </a:r>
            <a:r>
              <a:rPr lang="sq-AL"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Në rast se subjektet e treta realizojnë vepra penale dhe provohet </a:t>
            </a:r>
            <a:r>
              <a:rPr lang="sq-AL" dirty="0">
                <a:latin typeface="Times New Roman" panose="02020603050405020304" pitchFamily="18" charset="0"/>
                <a:cs typeface="Times New Roman" panose="02020603050405020304" pitchFamily="18" charset="0"/>
              </a:rPr>
              <a:t>se </a:t>
            </a:r>
            <a:r>
              <a:rPr lang="sq-AL" b="1" dirty="0">
                <a:latin typeface="Times New Roman" panose="02020603050405020304" pitchFamily="18" charset="0"/>
                <a:cs typeface="Times New Roman" panose="02020603050405020304" pitchFamily="18" charset="0"/>
              </a:rPr>
              <a:t>organet e qeverisjes vendore me një neglizhencë të theksuar nuk kanë ushtruar kontrollin e duhur dhe nuk kanë kontribuar në parandalimin e këtyre veprave penale</a:t>
            </a:r>
            <a:r>
              <a:rPr lang="sq-AL"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atëherë ato janë penalisht përgjegjëse për veprën penale të kryer.</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44</a:t>
            </a:fld>
            <a:endParaRPr lang="en-US"/>
          </a:p>
        </p:txBody>
      </p:sp>
    </p:spTree>
    <p:extLst>
      <p:ext uri="{BB962C8B-B14F-4D97-AF65-F5344CB8AC3E}">
        <p14:creationId xmlns:p14="http://schemas.microsoft.com/office/powerpoint/2010/main" val="6103183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latin typeface="Times New Roman" panose="02020603050405020304" pitchFamily="18" charset="0"/>
                <a:cs typeface="Times New Roman" panose="02020603050405020304" pitchFamily="18" charset="0"/>
              </a:rPr>
              <a:t>LIGJ </a:t>
            </a:r>
            <a:r>
              <a:rPr lang="en-US" sz="2400" b="1" dirty="0" err="1" smtClean="0">
                <a:latin typeface="Times New Roman" panose="02020603050405020304" pitchFamily="18" charset="0"/>
                <a:cs typeface="Times New Roman" panose="02020603050405020304" pitchFamily="18" charset="0"/>
              </a:rPr>
              <a:t>Nr</a:t>
            </a:r>
            <a:r>
              <a:rPr lang="en-US" sz="2400" b="1" dirty="0" smtClean="0">
                <a:latin typeface="Times New Roman" panose="02020603050405020304" pitchFamily="18" charset="0"/>
                <a:cs typeface="Times New Roman" panose="02020603050405020304" pitchFamily="18" charset="0"/>
              </a:rPr>
              <a:t>. 9754</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14.6.2007</a:t>
            </a:r>
            <a:br>
              <a:rPr lang="en-US" sz="2400" b="1" dirty="0" smtClean="0">
                <a:latin typeface="Times New Roman" panose="02020603050405020304" pitchFamily="18" charset="0"/>
                <a:cs typeface="Times New Roman" panose="02020603050405020304" pitchFamily="18" charset="0"/>
              </a:rPr>
            </a:br>
            <a:r>
              <a:rPr lang="en-US" sz="2400" b="1" dirty="0" smtClean="0">
                <a:latin typeface="Times New Roman" panose="02020603050405020304" pitchFamily="18" charset="0"/>
                <a:cs typeface="Times New Roman" panose="02020603050405020304" pitchFamily="18" charset="0"/>
              </a:rPr>
              <a:t> “PËR </a:t>
            </a:r>
            <a:r>
              <a:rPr lang="en-US" sz="2400" b="1" dirty="0">
                <a:latin typeface="Times New Roman" panose="02020603050405020304" pitchFamily="18" charset="0"/>
                <a:cs typeface="Times New Roman" panose="02020603050405020304" pitchFamily="18" charset="0"/>
              </a:rPr>
              <a:t>PËRGJEGJËSINË PENALE TË PERSONAVE </a:t>
            </a:r>
            <a:r>
              <a:rPr lang="en-US" sz="2400" b="1" dirty="0" smtClean="0">
                <a:latin typeface="Times New Roman" panose="02020603050405020304" pitchFamily="18" charset="0"/>
                <a:cs typeface="Times New Roman" panose="02020603050405020304" pitchFamily="18" charset="0"/>
              </a:rPr>
              <a:t>JURIDIKË”</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1600201"/>
            <a:ext cx="8991600" cy="4525963"/>
          </a:xfrm>
        </p:spPr>
        <p:txBody>
          <a:bodyPr>
            <a:normAutofit fontScale="70000" lnSpcReduction="20000"/>
          </a:bodyPr>
          <a:lstStyle/>
          <a:p>
            <a:pPr lvl="0" algn="just"/>
            <a:r>
              <a:rPr lang="sq-AL" dirty="0">
                <a:latin typeface="Times New Roman" panose="02020603050405020304" pitchFamily="18" charset="0"/>
                <a:cs typeface="Times New Roman" panose="02020603050405020304" pitchFamily="18" charset="0"/>
              </a:rPr>
              <a:t>Duke marrë në konsideratë </a:t>
            </a:r>
            <a:r>
              <a:rPr lang="sq-AL" dirty="0" smtClean="0">
                <a:latin typeface="Times New Roman" panose="02020603050405020304" pitchFamily="18" charset="0"/>
                <a:cs typeface="Times New Roman" panose="02020603050405020304" pitchFamily="18" charset="0"/>
              </a:rPr>
              <a:t>N</a:t>
            </a:r>
            <a:r>
              <a:rPr lang="en-US" dirty="0" err="1" smtClean="0">
                <a:latin typeface="Times New Roman" panose="02020603050405020304" pitchFamily="18" charset="0"/>
                <a:cs typeface="Times New Roman" panose="02020603050405020304" pitchFamily="18" charset="0"/>
              </a:rPr>
              <a:t>enin</a:t>
            </a:r>
            <a:r>
              <a:rPr lang="en-US" dirty="0" smtClean="0">
                <a:latin typeface="Times New Roman" panose="02020603050405020304" pitchFamily="18" charset="0"/>
                <a:cs typeface="Times New Roman" panose="02020603050405020304" pitchFamily="18" charset="0"/>
              </a:rPr>
              <a:t> 3</a:t>
            </a:r>
            <a:r>
              <a:rPr lang="sq-AL" dirty="0" smtClean="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të ligjit “Për përgjegjësinë penale të personave juridikë”, ku parashikohet se: “Personi juridik ka përgjegjësi për vepra penale të kryera:</a:t>
            </a:r>
            <a:r>
              <a:rPr lang="sq-AL" b="1" dirty="0">
                <a:latin typeface="Times New Roman" panose="02020603050405020304" pitchFamily="18" charset="0"/>
                <a:cs typeface="Times New Roman" panose="02020603050405020304" pitchFamily="18" charset="0"/>
              </a:rPr>
              <a:t> a. </a:t>
            </a:r>
            <a:r>
              <a:rPr lang="sq-AL" dirty="0">
                <a:latin typeface="Times New Roman" panose="02020603050405020304" pitchFamily="18" charset="0"/>
                <a:cs typeface="Times New Roman" panose="02020603050405020304" pitchFamily="18" charset="0"/>
              </a:rPr>
              <a:t>Në emër ose në dobi të tij, nga organet dhe përfaqësuesit e tij;</a:t>
            </a:r>
            <a:r>
              <a:rPr lang="sq-AL" b="1" dirty="0">
                <a:latin typeface="Times New Roman" panose="02020603050405020304" pitchFamily="18" charset="0"/>
                <a:cs typeface="Times New Roman" panose="02020603050405020304" pitchFamily="18" charset="0"/>
              </a:rPr>
              <a:t> b. </a:t>
            </a:r>
            <a:r>
              <a:rPr lang="sq-AL" dirty="0">
                <a:latin typeface="Times New Roman" panose="02020603050405020304" pitchFamily="18" charset="0"/>
                <a:cs typeface="Times New Roman" panose="02020603050405020304" pitchFamily="18" charset="0"/>
              </a:rPr>
              <a:t>Në emër ose në dobi të tij, nga një person, që është nën autoritetin e personit që përfaqëson, drejton dhe administron personin juridik; </a:t>
            </a:r>
            <a:r>
              <a:rPr lang="sq-AL" b="1" dirty="0">
                <a:latin typeface="Times New Roman" panose="02020603050405020304" pitchFamily="18" charset="0"/>
                <a:cs typeface="Times New Roman" panose="02020603050405020304" pitchFamily="18" charset="0"/>
              </a:rPr>
              <a:t>c. </a:t>
            </a:r>
            <a:r>
              <a:rPr lang="sq-AL" dirty="0">
                <a:latin typeface="Times New Roman" panose="02020603050405020304" pitchFamily="18" charset="0"/>
                <a:cs typeface="Times New Roman" panose="02020603050405020304" pitchFamily="18" charset="0"/>
              </a:rPr>
              <a:t>Në emër ose në dobi të tij, për shkak të mungesës së kontrollit apo të mbikëqyrjes nga personi që drejton, përfaqëson dhe administron personin juridik”, rezulton se në analizë të kësaj dispozite, që të jemi përpara veprës penale të kryer të nga personi juridik, duhet të plotësohen njëherazi dy kushte: </a:t>
            </a:r>
            <a:endParaRPr lang="en-US" dirty="0" smtClean="0">
              <a:latin typeface="Times New Roman" panose="02020603050405020304" pitchFamily="18" charset="0"/>
              <a:cs typeface="Times New Roman" panose="02020603050405020304" pitchFamily="18" charset="0"/>
            </a:endParaRPr>
          </a:p>
          <a:p>
            <a:pPr lvl="0" algn="just"/>
            <a:r>
              <a:rPr lang="sq-AL" b="1" dirty="0" smtClean="0">
                <a:latin typeface="Times New Roman" panose="02020603050405020304" pitchFamily="18" charset="0"/>
                <a:cs typeface="Times New Roman" panose="02020603050405020304" pitchFamily="18" charset="0"/>
              </a:rPr>
              <a:t>i)</a:t>
            </a:r>
            <a:r>
              <a:rPr lang="sq-AL" dirty="0" smtClean="0">
                <a:latin typeface="Times New Roman" panose="02020603050405020304" pitchFamily="18" charset="0"/>
                <a:cs typeface="Times New Roman" panose="02020603050405020304" pitchFamily="18" charset="0"/>
              </a:rPr>
              <a:t>Vepra </a:t>
            </a:r>
            <a:r>
              <a:rPr lang="sq-AL" dirty="0">
                <a:latin typeface="Times New Roman" panose="02020603050405020304" pitchFamily="18" charset="0"/>
                <a:cs typeface="Times New Roman" panose="02020603050405020304" pitchFamily="18" charset="0"/>
              </a:rPr>
              <a:t>penale të jetë kryer nga rrethi i personave ku përfshihen kategoria e punonjësve me funksione përfaqësuese, administrimi ose drejtimi dhe, persona që janë nën autoritetin e personit që përfaqëson, drejton dhe administron personin juridik, pra punonjësit e nivelit </a:t>
            </a:r>
            <a:r>
              <a:rPr lang="sq-AL" dirty="0" smtClean="0">
                <a:latin typeface="Times New Roman" panose="02020603050405020304" pitchFamily="18" charset="0"/>
                <a:cs typeface="Times New Roman" panose="02020603050405020304" pitchFamily="18" charset="0"/>
              </a:rPr>
              <a:t>ekzekutiv</a:t>
            </a:r>
            <a:r>
              <a:rPr lang="en-US"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dhe </a:t>
            </a:r>
            <a:r>
              <a:rPr lang="sq-AL" b="1" dirty="0">
                <a:latin typeface="Times New Roman" panose="02020603050405020304" pitchFamily="18" charset="0"/>
                <a:cs typeface="Times New Roman" panose="02020603050405020304" pitchFamily="18" charset="0"/>
              </a:rPr>
              <a:t>ii)</a:t>
            </a:r>
            <a:r>
              <a:rPr lang="sq-AL" dirty="0">
                <a:latin typeface="Times New Roman" panose="02020603050405020304" pitchFamily="18" charset="0"/>
                <a:cs typeface="Times New Roman" panose="02020603050405020304" pitchFamily="18" charset="0"/>
              </a:rPr>
              <a:t>Vepra penale të jetë kryer “në emër” ose “në dobi” të personit juridik.</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45</a:t>
            </a:fld>
            <a:endParaRPr lang="en-US"/>
          </a:p>
        </p:txBody>
      </p:sp>
    </p:spTree>
    <p:extLst>
      <p:ext uri="{BB962C8B-B14F-4D97-AF65-F5344CB8AC3E}">
        <p14:creationId xmlns:p14="http://schemas.microsoft.com/office/powerpoint/2010/main" val="18054196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1143000"/>
          </a:xfrm>
        </p:spPr>
        <p:txBody>
          <a:bodyPr>
            <a:normAutofit/>
          </a:bodyPr>
          <a:lstStyle/>
          <a:p>
            <a:r>
              <a:rPr lang="sq-AL" sz="2800" b="1" dirty="0">
                <a:latin typeface="Times New Roman" pitchFamily="18" charset="0"/>
                <a:cs typeface="Times New Roman" pitchFamily="18" charset="0"/>
              </a:rPr>
              <a:t>Rrethi i personave fizikë që mund të sjellin përgjegjësi penale për personin juridik</a:t>
            </a:r>
            <a:endParaRPr lang="en-US" sz="2800" dirty="0"/>
          </a:p>
        </p:txBody>
      </p:sp>
      <p:sp>
        <p:nvSpPr>
          <p:cNvPr id="3" name="Content Placeholder 2"/>
          <p:cNvSpPr>
            <a:spLocks noGrp="1"/>
          </p:cNvSpPr>
          <p:nvPr>
            <p:ph idx="1"/>
          </p:nvPr>
        </p:nvSpPr>
        <p:spPr>
          <a:xfrm>
            <a:off x="76200" y="1295401"/>
            <a:ext cx="8915400" cy="4830764"/>
          </a:xfrm>
        </p:spPr>
        <p:txBody>
          <a:bodyPr/>
          <a:lstStyle/>
          <a:p>
            <a:pPr>
              <a:buFont typeface="Wingdings" panose="05000000000000000000" pitchFamily="2" charset="2"/>
              <a:buChar char="Ø"/>
            </a:pPr>
            <a:r>
              <a:rPr lang="sq-AL" sz="2000" dirty="0">
                <a:latin typeface="Times New Roman" pitchFamily="18" charset="0"/>
                <a:cs typeface="Times New Roman" pitchFamily="18" charset="0"/>
              </a:rPr>
              <a:t>Mund të klasifikohen në tre kategori</a:t>
            </a:r>
            <a:r>
              <a:rPr lang="sq-AL"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buFont typeface="Wingdings" panose="05000000000000000000" pitchFamily="2" charset="2"/>
              <a:buChar char="Ø"/>
            </a:pPr>
            <a:r>
              <a:rPr lang="en-US" sz="2000" b="1" dirty="0" smtClean="0">
                <a:latin typeface="Times New Roman" pitchFamily="18" charset="0"/>
                <a:cs typeface="Times New Roman" pitchFamily="18" charset="0"/>
              </a:rPr>
              <a:t>Kat</a:t>
            </a:r>
            <a:r>
              <a:rPr lang="sq-AL" sz="2000" b="1" dirty="0" smtClean="0">
                <a:latin typeface="Times New Roman" pitchFamily="18" charset="0"/>
                <a:cs typeface="Times New Roman" pitchFamily="18" charset="0"/>
              </a:rPr>
              <a:t>egoria </a:t>
            </a:r>
            <a:r>
              <a:rPr lang="sq-AL" sz="2000" b="1" dirty="0">
                <a:latin typeface="Times New Roman" pitchFamily="18" charset="0"/>
                <a:cs typeface="Times New Roman" pitchFamily="18" charset="0"/>
              </a:rPr>
              <a:t>e parë</a:t>
            </a:r>
            <a:r>
              <a:rPr lang="sq-AL" sz="2000" dirty="0">
                <a:latin typeface="Times New Roman" pitchFamily="18" charset="0"/>
                <a:cs typeface="Times New Roman" pitchFamily="18" charset="0"/>
              </a:rPr>
              <a:t>: personat fizik që drejtojnë, administrojnë apo përfaqësojnë personin juridik. (Administratorët e shoqërive, anëtarët e asamblesë së përgjithëshme, anëtarët e këshillit të administrimit, anëtarët e këshillit mbikëqyrës</a:t>
            </a:r>
            <a:r>
              <a:rPr lang="sq-AL"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buFont typeface="Wingdings" panose="05000000000000000000" pitchFamily="2" charset="2"/>
              <a:buChar char="Ø"/>
            </a:pPr>
            <a:r>
              <a:rPr lang="sq-AL" sz="2000" b="1" dirty="0">
                <a:latin typeface="Times New Roman" pitchFamily="18" charset="0"/>
                <a:cs typeface="Times New Roman" pitchFamily="18" charset="0"/>
              </a:rPr>
              <a:t>Kategoria e dytë</a:t>
            </a:r>
            <a:r>
              <a:rPr lang="sq-AL" sz="2000" dirty="0">
                <a:latin typeface="Times New Roman" pitchFamily="18" charset="0"/>
                <a:cs typeface="Times New Roman" pitchFamily="18" charset="0"/>
              </a:rPr>
              <a:t>: personat fizikë që veprojnë nën autoritetin e personit që drejton dhe administron personin juridik, ose nënpunësit. Nuk përfshihet çdo punonjës, por duhet që këta persona fizikë të kenë një pushtet domethënës në ushtrimin e veprimtarisë së përditëshme të personit juridik. (Për shembull: inxhinierët e ndërtimit, supërvizorët, menaxherët operacional, juristët e shoqërisë tregtare, financierët etj.).</a:t>
            </a:r>
          </a:p>
          <a:p>
            <a:pPr algn="just">
              <a:buFont typeface="Wingdings" panose="05000000000000000000" pitchFamily="2" charset="2"/>
              <a:buChar char="Ø"/>
            </a:pPr>
            <a:r>
              <a:rPr lang="sq-AL" sz="2000" b="1" dirty="0">
                <a:latin typeface="Times New Roman" pitchFamily="18" charset="0"/>
                <a:cs typeface="Times New Roman" pitchFamily="18" charset="0"/>
              </a:rPr>
              <a:t>Kategoria e tretë</a:t>
            </a:r>
            <a:r>
              <a:rPr lang="sq-AL" sz="2000" dirty="0">
                <a:latin typeface="Times New Roman" pitchFamily="18" charset="0"/>
                <a:cs typeface="Times New Roman" pitchFamily="18" charset="0"/>
              </a:rPr>
              <a:t>: personat fizikë të cilët nuk janë pjesë e strukturave të brendëshme të personit juridik, por që janë të lidhur me personin juridik me një nga mënyrat e parashikuara nga Kodi Civil (që ka një prokurë përfaqësimi).</a:t>
            </a:r>
          </a:p>
          <a:p>
            <a:pPr algn="just">
              <a:buFont typeface="Wingdings" panose="05000000000000000000" pitchFamily="2" charset="2"/>
              <a:buChar char="Ø"/>
            </a:pPr>
            <a:endParaRPr lang="sq-AL" sz="2000" dirty="0">
              <a:latin typeface="Times New Roman" pitchFamily="18" charset="0"/>
              <a:cs typeface="Times New Roman" pitchFamily="18" charset="0"/>
            </a:endParaRPr>
          </a:p>
          <a:p>
            <a:pPr>
              <a:buFont typeface="Wingdings" panose="05000000000000000000" pitchFamily="2" charset="2"/>
              <a:buChar char="Ø"/>
            </a:pPr>
            <a:endParaRPr lang="sq-AL"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46</a:t>
            </a:fld>
            <a:endParaRPr lang="en-US"/>
          </a:p>
        </p:txBody>
      </p:sp>
    </p:spTree>
    <p:extLst>
      <p:ext uri="{BB962C8B-B14F-4D97-AF65-F5344CB8AC3E}">
        <p14:creationId xmlns:p14="http://schemas.microsoft.com/office/powerpoint/2010/main" val="24259855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3200" b="1" dirty="0">
                <a:latin typeface="Times New Roman" pitchFamily="18" charset="0"/>
                <a:cs typeface="Times New Roman" pitchFamily="18" charset="0"/>
              </a:rPr>
              <a:t>Kryerja e veprës penale në </a:t>
            </a:r>
            <a:r>
              <a:rPr lang="en-US" sz="3200" b="1" dirty="0" smtClean="0">
                <a:latin typeface="Times New Roman" pitchFamily="18" charset="0"/>
                <a:cs typeface="Times New Roman" pitchFamily="18" charset="0"/>
              </a:rPr>
              <a:t>“</a:t>
            </a:r>
            <a:r>
              <a:rPr lang="sq-AL" sz="3200" b="1" dirty="0" smtClean="0">
                <a:latin typeface="Times New Roman" pitchFamily="18" charset="0"/>
                <a:cs typeface="Times New Roman" pitchFamily="18" charset="0"/>
              </a:rPr>
              <a:t>emër</a:t>
            </a:r>
            <a:r>
              <a:rPr lang="en-US" sz="3200" b="1" dirty="0" smtClean="0">
                <a:latin typeface="Times New Roman" pitchFamily="18" charset="0"/>
                <a:cs typeface="Times New Roman" pitchFamily="18" charset="0"/>
              </a:rPr>
              <a:t>”</a:t>
            </a:r>
            <a:r>
              <a:rPr lang="en-US" sz="3200" b="1" dirty="0">
                <a:latin typeface="Times New Roman" pitchFamily="18" charset="0"/>
                <a:cs typeface="Times New Roman" pitchFamily="18" charset="0"/>
              </a:rPr>
              <a:t> </a:t>
            </a:r>
            <a:r>
              <a:rPr lang="sq-AL" sz="3200" b="1" dirty="0" smtClean="0">
                <a:latin typeface="Times New Roman" pitchFamily="18" charset="0"/>
                <a:cs typeface="Times New Roman" pitchFamily="18" charset="0"/>
              </a:rPr>
              <a:t>të </a:t>
            </a:r>
            <a:r>
              <a:rPr lang="sq-AL" sz="3200" b="1" dirty="0">
                <a:latin typeface="Times New Roman" pitchFamily="18" charset="0"/>
                <a:cs typeface="Times New Roman" pitchFamily="18" charset="0"/>
              </a:rPr>
              <a:t>personit juridik</a:t>
            </a:r>
            <a:endParaRPr lang="en-US" sz="3200" dirty="0"/>
          </a:p>
        </p:txBody>
      </p:sp>
      <p:sp>
        <p:nvSpPr>
          <p:cNvPr id="3" name="Content Placeholder 2"/>
          <p:cNvSpPr>
            <a:spLocks noGrp="1"/>
          </p:cNvSpPr>
          <p:nvPr>
            <p:ph idx="1"/>
          </p:nvPr>
        </p:nvSpPr>
        <p:spPr>
          <a:xfrm>
            <a:off x="457200" y="1447799"/>
            <a:ext cx="8229600" cy="4678365"/>
          </a:xfrm>
        </p:spPr>
        <p:txBody>
          <a:bodyPr>
            <a:normAutofit/>
          </a:bodyPr>
          <a:lstStyle/>
          <a:p>
            <a:pPr algn="just"/>
            <a:r>
              <a:rPr lang="sq-AL" sz="2000" dirty="0">
                <a:latin typeface="Times New Roman" pitchFamily="18" charset="0"/>
                <a:cs typeface="Times New Roman" pitchFamily="18" charset="0"/>
              </a:rPr>
              <a:t>Shprehja “</a:t>
            </a:r>
            <a:r>
              <a:rPr lang="sq-AL" sz="2000" b="1" i="1" dirty="0">
                <a:latin typeface="Times New Roman" pitchFamily="18" charset="0"/>
                <a:cs typeface="Times New Roman" pitchFamily="18" charset="0"/>
              </a:rPr>
              <a:t>në emër</a:t>
            </a:r>
            <a:r>
              <a:rPr lang="sq-AL" sz="2000" dirty="0">
                <a:latin typeface="Times New Roman" pitchFamily="18" charset="0"/>
                <a:cs typeface="Times New Roman" pitchFamily="18" charset="0"/>
              </a:rPr>
              <a:t>”. Që të gjejë zbatim shprehja në emër, duhet që vepra penale të kryhet nga një kategori e caktuar subjektesh (persona fizikë) të cilët veprojnë pranë personit juridik si dhe për interesat ekskluzive të tij, dhe jo për interesa </a:t>
            </a:r>
            <a:r>
              <a:rPr lang="sq-AL" sz="2000" dirty="0" smtClean="0">
                <a:latin typeface="Times New Roman" pitchFamily="18" charset="0"/>
                <a:cs typeface="Times New Roman" pitchFamily="18" charset="0"/>
              </a:rPr>
              <a:t>personale</a:t>
            </a:r>
            <a:r>
              <a:rPr lang="en-US" sz="2000" dirty="0" smtClean="0">
                <a:latin typeface="Times New Roman" pitchFamily="18" charset="0"/>
                <a:cs typeface="Times New Roman" pitchFamily="18" charset="0"/>
              </a:rPr>
              <a:t>. </a:t>
            </a:r>
          </a:p>
          <a:p>
            <a:pPr algn="just"/>
            <a:r>
              <a:rPr lang="en-US" sz="2000" dirty="0" err="1">
                <a:latin typeface="Times New Roman" panose="02020603050405020304" pitchFamily="18" charset="0"/>
                <a:cs typeface="Times New Roman" panose="02020603050405020304" pitchFamily="18" charset="0"/>
              </a:rPr>
              <a:t>Kriteri</a:t>
            </a:r>
            <a:r>
              <a:rPr lang="en-US" sz="2000"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a:t>
            </a:r>
            <a:r>
              <a:rPr lang="en-US" sz="2000" b="1" i="1" dirty="0" err="1">
                <a:latin typeface="Times New Roman" panose="02020603050405020304" pitchFamily="18" charset="0"/>
                <a:cs typeface="Times New Roman" panose="02020603050405020304" pitchFamily="18" charset="0"/>
              </a:rPr>
              <a:t>në</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emer</a:t>
            </a:r>
            <a:r>
              <a:rPr lang="en-US" sz="2000" b="1" i="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praktika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amerikane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quhet</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termin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kryerja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veprës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penale</a:t>
            </a:r>
            <a:r>
              <a:rPr lang="en-US" sz="2000"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për</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shkak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detyrës</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cili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jurisprudenca</a:t>
            </a:r>
            <a:r>
              <a:rPr lang="en-US" sz="2000" dirty="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a:t>
            </a:r>
            <a:r>
              <a:rPr lang="en-US" sz="2000" b="1" i="1" dirty="0" err="1" smtClean="0">
                <a:latin typeface="Times New Roman" panose="02020603050405020304" pitchFamily="18" charset="0"/>
                <a:cs typeface="Times New Roman" panose="02020603050405020304" pitchFamily="18" charset="0"/>
              </a:rPr>
              <a:t>Unitet</a:t>
            </a:r>
            <a:r>
              <a:rPr lang="en-US" sz="2000" b="1" i="1" dirty="0" smtClean="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States v Hilton Hotels </a:t>
            </a:r>
            <a:r>
              <a:rPr lang="en-US" sz="2000" b="1" i="1" dirty="0" smtClean="0">
                <a:latin typeface="Times New Roman" panose="02020603050405020304" pitchFamily="18" charset="0"/>
                <a:cs typeface="Times New Roman" panose="02020603050405020304" pitchFamily="18" charset="0"/>
              </a:rPr>
              <a:t>Corporation)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interpretohet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do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konsiderohen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penale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kryera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për</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shkak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detyrës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edhe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veprimet</a:t>
            </a:r>
            <a:r>
              <a:rPr lang="en-US" sz="2000" i="1" dirty="0">
                <a:latin typeface="Times New Roman" panose="02020603050405020304" pitchFamily="18" charset="0"/>
                <a:cs typeface="Times New Roman" panose="02020603050405020304" pitchFamily="18" charset="0"/>
              </a:rPr>
              <a:t> e </a:t>
            </a:r>
            <a:r>
              <a:rPr lang="en-US" sz="2000" i="1" dirty="0" err="1">
                <a:latin typeface="Times New Roman" panose="02020603050405020304" pitchFamily="18" charset="0"/>
                <a:cs typeface="Times New Roman" panose="02020603050405020304" pitchFamily="18" charset="0"/>
              </a:rPr>
              <a:t>kryera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nga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një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punonjës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cili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kryen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veprime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që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vijnë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kundërshtim</a:t>
            </a:r>
            <a:r>
              <a:rPr lang="en-US" sz="2000" i="1" dirty="0">
                <a:latin typeface="Times New Roman" panose="02020603050405020304" pitchFamily="18" charset="0"/>
                <a:cs typeface="Times New Roman" panose="02020603050405020304" pitchFamily="18" charset="0"/>
              </a:rPr>
              <a:t> me </a:t>
            </a:r>
            <a:r>
              <a:rPr lang="en-US" sz="2000" i="1" dirty="0" err="1">
                <a:latin typeface="Times New Roman" panose="02020603050405020304" pitchFamily="18" charset="0"/>
                <a:cs typeface="Times New Roman" panose="02020603050405020304" pitchFamily="18" charset="0"/>
              </a:rPr>
              <a:t>një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instruksion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specifik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personit</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juridik</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Shpjegimi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arsyeshëm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lidhje</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pikë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se </a:t>
            </a:r>
            <a:r>
              <a:rPr lang="en-US" sz="2000" dirty="0" err="1">
                <a:latin typeface="Times New Roman" panose="02020603050405020304" pitchFamily="18" charset="0"/>
                <a:cs typeface="Times New Roman" panose="02020603050405020304" pitchFamily="18" charset="0"/>
              </a:rPr>
              <a:t>veprimet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punonjësve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ndërmarra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kohës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kryen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detyrë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ngarkuar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dukje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shfaqet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veprim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urdhëruar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47</a:t>
            </a:fld>
            <a:endParaRPr lang="en-US"/>
          </a:p>
        </p:txBody>
      </p:sp>
    </p:spTree>
    <p:extLst>
      <p:ext uri="{BB962C8B-B14F-4D97-AF65-F5344CB8AC3E}">
        <p14:creationId xmlns:p14="http://schemas.microsoft.com/office/powerpoint/2010/main" val="33697013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3200" b="1" dirty="0">
                <a:latin typeface="Times New Roman" pitchFamily="18" charset="0"/>
                <a:cs typeface="Times New Roman" pitchFamily="18" charset="0"/>
              </a:rPr>
              <a:t>Kryerja e veprës penale në </a:t>
            </a:r>
            <a:r>
              <a:rPr lang="en-US" sz="3200" b="1" dirty="0">
                <a:latin typeface="Times New Roman" pitchFamily="18" charset="0"/>
                <a:cs typeface="Times New Roman" pitchFamily="18" charset="0"/>
              </a:rPr>
              <a:t>“</a:t>
            </a:r>
            <a:r>
              <a:rPr lang="sq-AL" sz="3200" b="1" dirty="0">
                <a:latin typeface="Times New Roman" pitchFamily="18" charset="0"/>
                <a:cs typeface="Times New Roman" pitchFamily="18" charset="0"/>
              </a:rPr>
              <a:t>emër</a:t>
            </a:r>
            <a:r>
              <a:rPr lang="en-US" sz="3200" b="1" dirty="0">
                <a:latin typeface="Times New Roman" pitchFamily="18" charset="0"/>
                <a:cs typeface="Times New Roman" pitchFamily="18" charset="0"/>
              </a:rPr>
              <a:t>” </a:t>
            </a:r>
            <a:r>
              <a:rPr lang="sq-AL" sz="3200" b="1" dirty="0">
                <a:latin typeface="Times New Roman" pitchFamily="18" charset="0"/>
                <a:cs typeface="Times New Roman" pitchFamily="18" charset="0"/>
              </a:rPr>
              <a:t>të personit juridik</a:t>
            </a:r>
            <a:endParaRPr lang="en-US" sz="3200" dirty="0"/>
          </a:p>
        </p:txBody>
      </p:sp>
      <p:sp>
        <p:nvSpPr>
          <p:cNvPr id="3" name="Content Placeholder 2"/>
          <p:cNvSpPr>
            <a:spLocks noGrp="1"/>
          </p:cNvSpPr>
          <p:nvPr>
            <p:ph idx="1"/>
          </p:nvPr>
        </p:nvSpPr>
        <p:spPr>
          <a:xfrm>
            <a:off x="228600" y="1600201"/>
            <a:ext cx="8686800" cy="4724399"/>
          </a:xfrm>
        </p:spPr>
        <p:txBody>
          <a:bodyPr>
            <a:normAutofit fontScale="77500" lnSpcReduction="20000"/>
          </a:bodyPr>
          <a:lstStyle/>
          <a:p>
            <a:pPr algn="just"/>
            <a:endParaRPr lang="en-US" sz="3300" b="1" dirty="0" smtClean="0">
              <a:latin typeface="Times New Roman" panose="02020603050405020304" pitchFamily="18" charset="0"/>
              <a:cs typeface="Times New Roman" panose="02020603050405020304" pitchFamily="18" charset="0"/>
            </a:endParaRPr>
          </a:p>
          <a:p>
            <a:pPr algn="just"/>
            <a:r>
              <a:rPr lang="en-US" sz="3300" b="1" dirty="0" err="1" smtClean="0">
                <a:latin typeface="Times New Roman" panose="02020603050405020304" pitchFamily="18" charset="0"/>
                <a:cs typeface="Times New Roman" panose="02020603050405020304" pitchFamily="18" charset="0"/>
              </a:rPr>
              <a:t>Në</a:t>
            </a:r>
            <a:r>
              <a:rPr lang="en-US" sz="3300" b="1" dirty="0" smtClean="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çështjen</a:t>
            </a:r>
            <a:r>
              <a:rPr lang="en-US" sz="3300" b="1" dirty="0">
                <a:latin typeface="Times New Roman" panose="02020603050405020304" pitchFamily="18" charset="0"/>
                <a:cs typeface="Times New Roman" panose="02020603050405020304" pitchFamily="18" charset="0"/>
              </a:rPr>
              <a:t> United States v Hilton Hotels Corporation </a:t>
            </a:r>
            <a:r>
              <a:rPr lang="en-US" sz="3300" b="1" dirty="0" err="1">
                <a:latin typeface="Times New Roman" panose="02020603050405020304" pitchFamily="18" charset="0"/>
                <a:cs typeface="Times New Roman" panose="02020603050405020304" pitchFamily="18" charset="0"/>
              </a:rPr>
              <a:t>gjykata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amerikane</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ka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interpretuar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këtë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çështje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blerjeve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Hilton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Oregon </a:t>
            </a:r>
            <a:r>
              <a:rPr lang="en-US" sz="3300" dirty="0" err="1">
                <a:latin typeface="Times New Roman" panose="02020603050405020304" pitchFamily="18" charset="0"/>
                <a:cs typeface="Times New Roman" panose="02020603050405020304" pitchFamily="18" charset="0"/>
              </a:rPr>
              <a:t>kërcënoi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furnizues</a:t>
            </a:r>
            <a:r>
              <a:rPr lang="en-US" sz="3300" dirty="0">
                <a:latin typeface="Times New Roman" panose="02020603050405020304" pitchFamily="18" charset="0"/>
                <a:cs typeface="Times New Roman" panose="02020603050405020304" pitchFamily="18" charset="0"/>
              </a:rPr>
              <a:t> me </a:t>
            </a:r>
            <a:r>
              <a:rPr lang="en-US" sz="3300" dirty="0" err="1">
                <a:latin typeface="Times New Roman" panose="02020603050405020304" pitchFamily="18" charset="0"/>
                <a:cs typeface="Times New Roman" panose="02020603050405020304" pitchFamily="18" charset="0"/>
              </a:rPr>
              <a:t>humbjen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biznesit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nëse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nuk</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kontribuonte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arrinte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marrëveshjet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Oregon. </a:t>
            </a:r>
            <a:r>
              <a:rPr lang="en-US" sz="3300" dirty="0" err="1">
                <a:latin typeface="Times New Roman" panose="02020603050405020304" pitchFamily="18" charset="0"/>
                <a:cs typeface="Times New Roman" panose="02020603050405020304" pitchFamily="18" charset="0"/>
              </a:rPr>
              <a:t>Presidenti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shoqërisë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dëshmoi</a:t>
            </a:r>
            <a:r>
              <a:rPr lang="en-US" sz="3300" dirty="0">
                <a:latin typeface="Times New Roman" panose="02020603050405020304" pitchFamily="18" charset="0"/>
                <a:cs typeface="Times New Roman" panose="02020603050405020304" pitchFamily="18" charset="0"/>
              </a:rPr>
              <a:t> se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veprim</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tillë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ishte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kundërshtim</a:t>
            </a:r>
            <a:r>
              <a:rPr lang="en-US" sz="3300" dirty="0">
                <a:latin typeface="Times New Roman" panose="02020603050405020304" pitchFamily="18" charset="0"/>
                <a:cs typeface="Times New Roman" panose="02020603050405020304" pitchFamily="18" charset="0"/>
              </a:rPr>
              <a:t> me </a:t>
            </a:r>
            <a:r>
              <a:rPr lang="en-US" sz="3300" dirty="0" err="1">
                <a:latin typeface="Times New Roman" panose="02020603050405020304" pitchFamily="18" charset="0"/>
                <a:cs typeface="Times New Roman" panose="02020603050405020304" pitchFamily="18" charset="0"/>
              </a:rPr>
              <a:t>politikën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shoqërisë</a:t>
            </a:r>
            <a:r>
              <a:rPr lang="en-US" sz="3300" dirty="0">
                <a:latin typeface="Times New Roman" panose="02020603050405020304" pitchFamily="18" charset="0"/>
                <a:cs typeface="Times New Roman" panose="02020603050405020304" pitchFamily="18" charset="0"/>
              </a:rPr>
              <a:t>. Po </a:t>
            </a:r>
            <a:r>
              <a:rPr lang="en-US" sz="3300" dirty="0" err="1" smtClean="0">
                <a:latin typeface="Times New Roman" panose="02020603050405020304" pitchFamily="18" charset="0"/>
                <a:cs typeface="Times New Roman" panose="02020603050405020304" pitchFamily="18" charset="0"/>
              </a:rPr>
              <a:t>kështu</a:t>
            </a:r>
            <a:r>
              <a:rPr lang="en-US" sz="3300" dirty="0" smtClean="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menaxheri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dhe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Zv</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menaxheri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dëshmuan</a:t>
            </a:r>
            <a:r>
              <a:rPr lang="en-US" sz="3300" dirty="0">
                <a:latin typeface="Times New Roman" panose="02020603050405020304" pitchFamily="18" charset="0"/>
                <a:cs typeface="Times New Roman" panose="02020603050405020304" pitchFamily="18" charset="0"/>
              </a:rPr>
              <a:t> se </a:t>
            </a:r>
            <a:r>
              <a:rPr lang="en-US" sz="3300" dirty="0" err="1">
                <a:latin typeface="Times New Roman" panose="02020603050405020304" pitchFamily="18" charset="0"/>
                <a:cs typeface="Times New Roman" panose="02020603050405020304" pitchFamily="18" charset="0"/>
              </a:rPr>
              <a:t>ata</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mënyrë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qartë</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kishin</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ndaluar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agjentin</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kërcënonte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furnizuesit</a:t>
            </a:r>
            <a:r>
              <a:rPr lang="en-US" sz="3300" dirty="0">
                <a:latin typeface="Times New Roman" panose="02020603050405020304" pitchFamily="18" charset="0"/>
                <a:cs typeface="Times New Roman" panose="02020603050405020304" pitchFamily="18" charset="0"/>
              </a:rPr>
              <a:t>. </a:t>
            </a:r>
            <a:r>
              <a:rPr lang="en-US" sz="3300" dirty="0" err="1" smtClean="0">
                <a:latin typeface="Times New Roman" panose="02020603050405020304" pitchFamily="18" charset="0"/>
                <a:cs typeface="Times New Roman" panose="02020603050405020304" pitchFamily="18" charset="0"/>
              </a:rPr>
              <a:t>Megjithatë</a:t>
            </a:r>
            <a:r>
              <a:rPr lang="en-US" sz="3300" dirty="0" smtClean="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gjykata</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dënoi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shoqërinë</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Hoteleve</a:t>
            </a:r>
            <a:r>
              <a:rPr lang="en-US" sz="3300" dirty="0">
                <a:latin typeface="Times New Roman" panose="02020603050405020304" pitchFamily="18" charset="0"/>
                <a:cs typeface="Times New Roman" panose="02020603050405020304" pitchFamily="18" charset="0"/>
              </a:rPr>
              <a:t> Hilton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veprime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cenojnë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konkurrencën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ndershme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pasi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botën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jashtme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shitjeve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emër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personit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juridik</a:t>
            </a:r>
            <a:r>
              <a:rPr lang="en-US" sz="3300"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48</a:t>
            </a:fld>
            <a:endParaRPr lang="en-US"/>
          </a:p>
        </p:txBody>
      </p:sp>
    </p:spTree>
    <p:extLst>
      <p:ext uri="{BB962C8B-B14F-4D97-AF65-F5344CB8AC3E}">
        <p14:creationId xmlns:p14="http://schemas.microsoft.com/office/powerpoint/2010/main" val="10403347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3200" b="1" dirty="0">
                <a:latin typeface="Times New Roman" pitchFamily="18" charset="0"/>
                <a:cs typeface="Times New Roman" pitchFamily="18" charset="0"/>
              </a:rPr>
              <a:t>Kryerja e veprës penale në </a:t>
            </a:r>
            <a:r>
              <a:rPr lang="en-US" sz="3200" b="1" dirty="0" smtClean="0">
                <a:latin typeface="Times New Roman" pitchFamily="18" charset="0"/>
                <a:cs typeface="Times New Roman" pitchFamily="18" charset="0"/>
              </a:rPr>
              <a:t>“</a:t>
            </a:r>
            <a:r>
              <a:rPr lang="en-US" sz="3200" b="1" dirty="0" err="1" smtClean="0">
                <a:latin typeface="Times New Roman" pitchFamily="18" charset="0"/>
                <a:cs typeface="Times New Roman" pitchFamily="18" charset="0"/>
              </a:rPr>
              <a:t>dobi</a:t>
            </a:r>
            <a:r>
              <a:rPr lang="en-US" sz="3200" b="1" dirty="0" smtClean="0">
                <a:latin typeface="Times New Roman" pitchFamily="18" charset="0"/>
                <a:cs typeface="Times New Roman" pitchFamily="18" charset="0"/>
              </a:rPr>
              <a:t>” </a:t>
            </a:r>
            <a:r>
              <a:rPr lang="sq-AL" sz="3200" b="1" dirty="0">
                <a:latin typeface="Times New Roman" pitchFamily="18" charset="0"/>
                <a:cs typeface="Times New Roman" pitchFamily="18" charset="0"/>
              </a:rPr>
              <a:t>të personit juridik</a:t>
            </a:r>
            <a:endParaRPr lang="en-US" sz="3200" dirty="0"/>
          </a:p>
        </p:txBody>
      </p:sp>
      <p:sp>
        <p:nvSpPr>
          <p:cNvPr id="3" name="Content Placeholder 2"/>
          <p:cNvSpPr>
            <a:spLocks noGrp="1"/>
          </p:cNvSpPr>
          <p:nvPr>
            <p:ph idx="1"/>
          </p:nvPr>
        </p:nvSpPr>
        <p:spPr>
          <a:xfrm>
            <a:off x="76200" y="1600201"/>
            <a:ext cx="8915400" cy="4876799"/>
          </a:xfrm>
        </p:spPr>
        <p:txBody>
          <a:bodyPr>
            <a:normAutofit fontScale="70000" lnSpcReduction="20000"/>
          </a:bodyPr>
          <a:lstStyle/>
          <a:p>
            <a:pPr algn="just"/>
            <a:r>
              <a:rPr lang="sq-AL" dirty="0">
                <a:latin typeface="Times New Roman" pitchFamily="18" charset="0"/>
                <a:cs typeface="Times New Roman" pitchFamily="18" charset="0"/>
              </a:rPr>
              <a:t>“</a:t>
            </a:r>
            <a:r>
              <a:rPr lang="sq-AL" b="1" i="1" dirty="0">
                <a:latin typeface="Times New Roman" pitchFamily="18" charset="0"/>
                <a:cs typeface="Times New Roman" pitchFamily="18" charset="0"/>
              </a:rPr>
              <a:t>Në dobi</a:t>
            </a:r>
            <a:r>
              <a:rPr lang="sq-AL" dirty="0">
                <a:latin typeface="Times New Roman" pitchFamily="18" charset="0"/>
                <a:cs typeface="Times New Roman" pitchFamily="18" charset="0"/>
              </a:rPr>
              <a:t>”. Kuptohet përfitimi që do të vijë nga kryerja e veprës penale për personin juridik. Përfitimi mund të jetë ekonomik, por jo vetëm. Dobia apo përfitimi duhet të verifikohet pasi të jetë kryer vepra penale, pasi vetëm atëherë do jetë plotësisht i matshëm.</a:t>
            </a:r>
          </a:p>
          <a:p>
            <a:pPr lvl="0" algn="just"/>
            <a:r>
              <a:rPr lang="en-US" dirty="0" err="1">
                <a:latin typeface="Times New Roman" panose="02020603050405020304" pitchFamily="18" charset="0"/>
                <a:cs typeface="Times New Roman" panose="02020603050405020304" pitchFamily="18" charset="0"/>
              </a:rPr>
              <a:t>S</a:t>
            </a:r>
            <a:r>
              <a:rPr lang="en-US" dirty="0" err="1" smtClean="0">
                <a:latin typeface="Times New Roman" panose="02020603050405020304" pitchFamily="18" charset="0"/>
                <a:cs typeface="Times New Roman" panose="02020603050405020304" pitchFamily="18" charset="0"/>
              </a:rPr>
              <a:t>hprehja</a:t>
            </a:r>
            <a:r>
              <a:rPr lang="en-US" dirty="0" smtClean="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a:t>
            </a:r>
            <a:r>
              <a:rPr lang="en-US" b="1" i="1" dirty="0" err="1" smtClean="0">
                <a:latin typeface="Times New Roman" panose="02020603050405020304" pitchFamily="18" charset="0"/>
                <a:cs typeface="Times New Roman" panose="02020603050405020304" pitchFamily="18" charset="0"/>
              </a:rPr>
              <a:t>në</a:t>
            </a:r>
            <a:r>
              <a:rPr lang="en-US" b="1" i="1" dirty="0" smtClean="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dobi</a:t>
            </a:r>
            <a:r>
              <a:rPr lang="en-US" b="1" i="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thotë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shpenzuara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sipër</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realizonte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penale</a:t>
            </a:r>
            <a:r>
              <a:rPr lang="en-US"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Përveç </a:t>
            </a:r>
            <a:r>
              <a:rPr lang="sq-AL" dirty="0">
                <a:latin typeface="Times New Roman" panose="02020603050405020304" pitchFamily="18" charset="0"/>
                <a:cs typeface="Times New Roman" panose="02020603050405020304" pitchFamily="18" charset="0"/>
              </a:rPr>
              <a:t>përfitimit monetar që mund të realizojë një person juridik, i cili mund të jetë edhe më i përgjithshëm, nuk përjashtohet edhe mundësia që vepra penale të kryhet në mënyrë që personi juridik të mund të përfitojë ndonjë të drejtë. Psh marrja e një licence, marrja pjesë në një tender publik, etj. </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49</a:t>
            </a:fld>
            <a:endParaRPr lang="en-US"/>
          </a:p>
        </p:txBody>
      </p:sp>
    </p:spTree>
    <p:extLst>
      <p:ext uri="{BB962C8B-B14F-4D97-AF65-F5344CB8AC3E}">
        <p14:creationId xmlns:p14="http://schemas.microsoft.com/office/powerpoint/2010/main" val="8425211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itchFamily="18" charset="0"/>
                <a:cs typeface="Times New Roman" pitchFamily="18" charset="0"/>
              </a:rPr>
              <a:t>Kryerja e veprës penale për shkak të mungesës së kontrollit apo të mbikëqyrjes nga personi që drejton, përfaqëson dhe administron personin juridik.</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Ngarkimi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përgjegjësi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punonjësve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shpesh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kryerjes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ngrenë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pretendimin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punonjësit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urdhrat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vendosura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pretendim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mjafton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rregullave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punonjësit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përmbushjes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Përveç</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detyrimit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personit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juridik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vendosur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këto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është</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nevojshme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jenë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efektive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parandaluar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zbuluar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shkeljet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punonjësve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vërtetohet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drejtuesit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personit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juridik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imponojnë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zbatimin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këtyre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heshtur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bëjnë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presion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punëtorët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veprojnë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jo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rregullt</a:t>
            </a:r>
            <a:r>
              <a:rPr lang="en-US" b="1" dirty="0">
                <a:latin typeface="Times New Roman" panose="02020603050405020304" pitchFamily="18" charset="0"/>
                <a:cs typeface="Times New Roman" panose="02020603050405020304" pitchFamily="18" charset="0"/>
              </a:rPr>
              <a:t> me </a:t>
            </a:r>
            <a:r>
              <a:rPr lang="en-US" b="1" dirty="0" err="1">
                <a:latin typeface="Times New Roman" panose="02020603050405020304" pitchFamily="18" charset="0"/>
                <a:cs typeface="Times New Roman" panose="02020603050405020304" pitchFamily="18" charset="0"/>
              </a:rPr>
              <a:t>qëllim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arrijnë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objektivat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biznesit</a:t>
            </a:r>
            <a:r>
              <a:rPr lang="en-US" b="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50</a:t>
            </a:fld>
            <a:endParaRPr lang="en-US"/>
          </a:p>
        </p:txBody>
      </p:sp>
    </p:spTree>
    <p:extLst>
      <p:ext uri="{BB962C8B-B14F-4D97-AF65-F5344CB8AC3E}">
        <p14:creationId xmlns:p14="http://schemas.microsoft.com/office/powerpoint/2010/main" val="22058809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2200" b="1" dirty="0">
                <a:latin typeface="Times New Roman" pitchFamily="18" charset="0"/>
                <a:cs typeface="Times New Roman" pitchFamily="18" charset="0"/>
              </a:rPr>
              <a:t>Kryerja e veprës penale për shkak të mungesës së kontrollit apo të mbikëqyrjes nga personi që drejton, përfaqëson dhe administron personin </a:t>
            </a:r>
            <a:r>
              <a:rPr lang="sq-AL" sz="2200" b="1" dirty="0" smtClean="0">
                <a:latin typeface="Times New Roman" pitchFamily="18" charset="0"/>
                <a:cs typeface="Times New Roman" pitchFamily="18" charset="0"/>
              </a:rPr>
              <a:t>juridik</a:t>
            </a:r>
            <a:endParaRPr lang="en-US" dirty="0"/>
          </a:p>
        </p:txBody>
      </p:sp>
      <p:sp>
        <p:nvSpPr>
          <p:cNvPr id="3" name="Content Placeholder 2"/>
          <p:cNvSpPr>
            <a:spLocks noGrp="1"/>
          </p:cNvSpPr>
          <p:nvPr>
            <p:ph idx="1"/>
          </p:nvPr>
        </p:nvSpPr>
        <p:spPr>
          <a:xfrm>
            <a:off x="152400" y="1600201"/>
            <a:ext cx="8839200" cy="5257799"/>
          </a:xfrm>
        </p:spPr>
        <p:txBody>
          <a:bodyPr>
            <a:normAutofit fontScale="55000" lnSpcReduction="20000"/>
          </a:bodyPr>
          <a:lstStyle/>
          <a:p>
            <a:pPr algn="just"/>
            <a:r>
              <a:rPr lang="en-US" sz="4400" dirty="0" smtClean="0">
                <a:latin typeface="Times New Roman" panose="02020603050405020304" pitchFamily="18" charset="0"/>
                <a:cs typeface="Times New Roman" panose="02020603050405020304" pitchFamily="18" charset="0"/>
              </a:rPr>
              <a:t>Po </a:t>
            </a:r>
            <a:r>
              <a:rPr lang="en-US" sz="4400" dirty="0" err="1">
                <a:latin typeface="Times New Roman" panose="02020603050405020304" pitchFamily="18" charset="0"/>
                <a:cs typeface="Times New Roman" panose="02020603050405020304" pitchFamily="18" charset="0"/>
              </a:rPr>
              <a:t>kështu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edhe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legjislacioni</a:t>
            </a:r>
            <a:r>
              <a:rPr lang="en-US" sz="4400" dirty="0">
                <a:latin typeface="Times New Roman" panose="02020603050405020304" pitchFamily="18" charset="0"/>
                <a:cs typeface="Times New Roman" panose="02020603050405020304" pitchFamily="18" charset="0"/>
              </a:rPr>
              <a:t> penal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lidhje</a:t>
            </a:r>
            <a:r>
              <a:rPr lang="en-US" sz="4400" dirty="0">
                <a:latin typeface="Times New Roman" panose="02020603050405020304" pitchFamily="18" charset="0"/>
                <a:cs typeface="Times New Roman" panose="02020603050405020304" pitchFamily="18" charset="0"/>
              </a:rPr>
              <a:t> me </a:t>
            </a:r>
            <a:r>
              <a:rPr lang="en-US" sz="4400" dirty="0" err="1">
                <a:latin typeface="Times New Roman" panose="02020603050405020304" pitchFamily="18" charset="0"/>
                <a:cs typeface="Times New Roman" panose="02020603050405020304" pitchFamily="18" charset="0"/>
              </a:rPr>
              <a:t>kontrollin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mbikëqyrjen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personit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parashikon</a:t>
            </a:r>
            <a:r>
              <a:rPr lang="en-US" sz="4400"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personi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juridik</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mund</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përjashtohet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nga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përgjegjësia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veprat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penale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kryera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nga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punonjësit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apo</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administratorët</a:t>
            </a:r>
            <a:r>
              <a:rPr lang="en-US" sz="4400" i="1" dirty="0">
                <a:latin typeface="Times New Roman" panose="02020603050405020304" pitchFamily="18" charset="0"/>
                <a:cs typeface="Times New Roman" panose="02020603050405020304" pitchFamily="18" charset="0"/>
              </a:rPr>
              <a:t> e </a:t>
            </a:r>
            <a:r>
              <a:rPr lang="en-US" sz="4400" i="1" dirty="0" err="1">
                <a:latin typeface="Times New Roman" panose="02020603050405020304" pitchFamily="18" charset="0"/>
                <a:cs typeface="Times New Roman" panose="02020603050405020304" pitchFamily="18" charset="0"/>
              </a:rPr>
              <a:t>tij</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nëse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krijuar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modele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organizimi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drejtimi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kontrolli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përshtatshëm</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parandaluar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veprat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penale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ua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besuar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këtë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detyrë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një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organi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brendshëm</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pavarur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me </a:t>
            </a:r>
            <a:r>
              <a:rPr lang="en-US" sz="4400" i="1" dirty="0" err="1">
                <a:latin typeface="Times New Roman" panose="02020603050405020304" pitchFamily="18" charset="0"/>
                <a:cs typeface="Times New Roman" panose="02020603050405020304" pitchFamily="18" charset="0"/>
              </a:rPr>
              <a:t>iniciativë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kontrolluese</a:t>
            </a:r>
            <a:r>
              <a:rPr lang="en-US" sz="4400" i="1"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Ky</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qëndrim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legjislacionit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bazohet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mbi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efektivitetin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rregullores</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personit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cila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është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kusht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thelbësor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këtë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dispozitë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legjislatori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përveç</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detyrimit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krijimit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modeleve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organizimit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drejtimit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përshtatshme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parandalimin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veprave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penale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kërkohet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kjo</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detyrë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jetë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caktuar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një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brendshëm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pavarur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me </a:t>
            </a:r>
            <a:r>
              <a:rPr lang="en-US" sz="4400" dirty="0" err="1">
                <a:latin typeface="Times New Roman" panose="02020603050405020304" pitchFamily="18" charset="0"/>
                <a:cs typeface="Times New Roman" panose="02020603050405020304" pitchFamily="18" charset="0"/>
              </a:rPr>
              <a:t>iniciativë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kontrolluese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Është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pikërisht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pavarësia</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këtij</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brendshëm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iniciativa</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tij</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kryer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ajo</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përjashton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nga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përgjegjësia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personin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pasi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kompetencat</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kontrollit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deleguar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një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tjetër</a:t>
            </a:r>
            <a:r>
              <a:rPr lang="en-US" sz="4400"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51</a:t>
            </a:fld>
            <a:endParaRPr lang="en-US"/>
          </a:p>
        </p:txBody>
      </p:sp>
    </p:spTree>
    <p:extLst>
      <p:ext uri="{BB962C8B-B14F-4D97-AF65-F5344CB8AC3E}">
        <p14:creationId xmlns:p14="http://schemas.microsoft.com/office/powerpoint/2010/main" val="9024414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i="1" dirty="0">
                <a:latin typeface="Times New Roman" panose="02020603050405020304" pitchFamily="18" charset="0"/>
                <a:cs typeface="Times New Roman" panose="02020603050405020304" pitchFamily="18" charset="0"/>
              </a:rPr>
              <a:t>Po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veprat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persona </a:t>
            </a:r>
            <a:r>
              <a:rPr lang="en-US" sz="2400" b="1" i="1" dirty="0" err="1">
                <a:latin typeface="Times New Roman" panose="02020603050405020304" pitchFamily="18" charset="0"/>
                <a:cs typeface="Times New Roman" panose="02020603050405020304" pitchFamily="18" charset="0"/>
              </a:rPr>
              <a:t>fizikë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dobi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cilët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nuk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janë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punonjës</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as de jure </a:t>
            </a:r>
            <a:r>
              <a:rPr lang="en-US" sz="2400" b="1" i="1" dirty="0" err="1">
                <a:latin typeface="Times New Roman" panose="02020603050405020304" pitchFamily="18" charset="0"/>
                <a:cs typeface="Times New Roman" panose="02020603050405020304" pitchFamily="18" charset="0"/>
              </a:rPr>
              <a:t>dhe</a:t>
            </a:r>
            <a:r>
              <a:rPr lang="en-US" sz="2400" b="1" i="1" dirty="0">
                <a:latin typeface="Times New Roman" panose="02020603050405020304" pitchFamily="18" charset="0"/>
                <a:cs typeface="Times New Roman" panose="02020603050405020304" pitchFamily="18" charset="0"/>
              </a:rPr>
              <a:t> as de </a:t>
            </a:r>
            <a:r>
              <a:rPr lang="en-US" sz="2400" b="1" i="1" dirty="0" err="1">
                <a:latin typeface="Times New Roman" panose="02020603050405020304" pitchFamily="18" charset="0"/>
                <a:cs typeface="Times New Roman" panose="02020603050405020304" pitchFamily="18" charset="0"/>
              </a:rPr>
              <a:t>fakto</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kush</a:t>
            </a:r>
            <a:r>
              <a:rPr lang="en-US" sz="2400" b="1" i="1" dirty="0">
                <a:latin typeface="Times New Roman" panose="02020603050405020304" pitchFamily="18" charset="0"/>
                <a:cs typeface="Times New Roman" panose="02020603050405020304" pitchFamily="18" charset="0"/>
              </a:rPr>
              <a:t> do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përgjigjet</a:t>
            </a:r>
            <a:r>
              <a:rPr lang="en-US" sz="2400" b="1" i="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600201"/>
            <a:ext cx="8839200" cy="4800599"/>
          </a:xfrm>
        </p:spPr>
        <p:txBody>
          <a:bodyPr>
            <a:normAutofit fontScale="70000" lnSpcReduction="20000"/>
          </a:bodyPr>
          <a:lstStyle/>
          <a:p>
            <a:pPr marL="0" indent="0">
              <a:buNone/>
            </a:pPr>
            <a:endParaRPr lang="en-US" dirty="0" smtClean="0"/>
          </a:p>
          <a:p>
            <a:pPr algn="just"/>
            <a:r>
              <a:rPr lang="en-US" sz="3400" dirty="0" err="1" smtClean="0">
                <a:latin typeface="Times New Roman" panose="02020603050405020304" pitchFamily="18" charset="0"/>
                <a:cs typeface="Times New Roman" panose="02020603050405020304" pitchFamily="18" charset="0"/>
              </a:rPr>
              <a:t>Ekziston</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mundësia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kryer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veprën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dobi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ketë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ndonjë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marrëveshje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fshehtë</a:t>
            </a:r>
            <a:r>
              <a:rPr lang="en-US" sz="3400" dirty="0">
                <a:latin typeface="Times New Roman" panose="02020603050405020304" pitchFamily="18" charset="0"/>
                <a:cs typeface="Times New Roman" panose="02020603050405020304" pitchFamily="18" charset="0"/>
              </a:rPr>
              <a:t> me </a:t>
            </a:r>
            <a:r>
              <a:rPr lang="en-US" sz="3400" dirty="0" err="1">
                <a:latin typeface="Times New Roman" panose="02020603050405020304" pitchFamily="18" charset="0"/>
                <a:cs typeface="Times New Roman" panose="02020603050405020304" pitchFamily="18" charset="0"/>
              </a:rPr>
              <a:t>ndonjë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përfaqësuesit</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Normalisht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barra</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provës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takon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organeve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proceduese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vërtetojnë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ekzistencën</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kësaj</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marrëveshjeje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fshehtë</a:t>
            </a:r>
            <a:r>
              <a:rPr lang="en-US" sz="3400" dirty="0">
                <a:latin typeface="Times New Roman" panose="02020603050405020304" pitchFamily="18" charset="0"/>
                <a:cs typeface="Times New Roman" panose="02020603050405020304" pitchFamily="18" charset="0"/>
              </a:rPr>
              <a:t> midis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cili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nuk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është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personat</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parashikuar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neni</a:t>
            </a:r>
            <a:r>
              <a:rPr lang="en-US" sz="3400" dirty="0">
                <a:latin typeface="Times New Roman" panose="02020603050405020304" pitchFamily="18" charset="0"/>
                <a:cs typeface="Times New Roman" panose="02020603050405020304" pitchFamily="18" charset="0"/>
              </a:rPr>
              <a:t> 3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ligjit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përgjegjësinë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personave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rast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tillë</a:t>
            </a:r>
            <a:r>
              <a:rPr lang="en-US" sz="3400" dirty="0">
                <a:latin typeface="Times New Roman" panose="02020603050405020304" pitchFamily="18" charset="0"/>
                <a:cs typeface="Times New Roman" panose="02020603050405020304" pitchFamily="18" charset="0"/>
              </a:rPr>
              <a:t> do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përgjigjej</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penalisht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cili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kryer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veprën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cili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bërë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marrëveshjen</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ashtu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edhe</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personi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juridik</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dobi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cilit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është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kryer</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vepra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penale</a:t>
            </a:r>
            <a:r>
              <a:rPr lang="en-US" sz="3400" b="1" dirty="0">
                <a:latin typeface="Times New Roman" panose="02020603050405020304" pitchFamily="18" charset="0"/>
                <a:cs typeface="Times New Roman" panose="02020603050405020304" pitchFamily="18" charset="0"/>
              </a:rPr>
              <a:t>. </a:t>
            </a:r>
            <a:r>
              <a:rPr lang="en-US" sz="3400" b="1" dirty="0" err="1" smtClean="0">
                <a:latin typeface="Times New Roman" panose="02020603050405020304" pitchFamily="18" charset="0"/>
                <a:cs typeface="Times New Roman" panose="02020603050405020304" pitchFamily="18" charset="0"/>
              </a:rPr>
              <a:t>Pra</a:t>
            </a:r>
            <a:r>
              <a:rPr lang="en-US" sz="3400" b="1" dirty="0" smtClean="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ky</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është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një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nga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rastet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jemi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përpara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rrethanës</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rënduese</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bashkëpunimit</a:t>
            </a:r>
            <a:r>
              <a:rPr lang="en-US" sz="3400" b="1" dirty="0">
                <a:latin typeface="Times New Roman" panose="02020603050405020304" pitchFamily="18" charset="0"/>
                <a:cs typeface="Times New Roman" panose="02020603050405020304" pitchFamily="18" charset="0"/>
              </a:rPr>
              <a:t> midis </a:t>
            </a:r>
            <a:r>
              <a:rPr lang="en-US" sz="3400" b="1" dirty="0" err="1">
                <a:latin typeface="Times New Roman" panose="02020603050405020304" pitchFamily="18" charset="0"/>
                <a:cs typeface="Times New Roman" panose="02020603050405020304" pitchFamily="18" charset="0"/>
              </a:rPr>
              <a:t>personit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juridik</a:t>
            </a:r>
            <a:r>
              <a:rPr lang="en-US" sz="3400" b="1" dirty="0">
                <a:latin typeface="Times New Roman" panose="02020603050405020304" pitchFamily="18" charset="0"/>
                <a:cs typeface="Times New Roman" panose="02020603050405020304" pitchFamily="18" charset="0"/>
              </a:rPr>
              <a:t> me </a:t>
            </a:r>
            <a:r>
              <a:rPr lang="en-US" sz="3400" b="1" dirty="0" err="1">
                <a:latin typeface="Times New Roman" panose="02020603050405020304" pitchFamily="18" charset="0"/>
                <a:cs typeface="Times New Roman" panose="02020603050405020304" pitchFamily="18" charset="0"/>
              </a:rPr>
              <a:t>një</a:t>
            </a:r>
            <a:r>
              <a:rPr lang="en-US" sz="3400" b="1" dirty="0">
                <a:latin typeface="Times New Roman" panose="02020603050405020304" pitchFamily="18" charset="0"/>
                <a:cs typeface="Times New Roman" panose="02020603050405020304" pitchFamily="18" charset="0"/>
              </a:rPr>
              <a:t> person </a:t>
            </a:r>
            <a:r>
              <a:rPr lang="en-US" sz="3400" b="1" dirty="0" err="1">
                <a:latin typeface="Times New Roman" panose="02020603050405020304" pitchFamily="18" charset="0"/>
                <a:cs typeface="Times New Roman" panose="02020603050405020304" pitchFamily="18" charset="0"/>
              </a:rPr>
              <a:t>fizik</a:t>
            </a:r>
            <a:r>
              <a:rPr lang="en-US" sz="3400" b="1" dirty="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52</a:t>
            </a:fld>
            <a:endParaRPr lang="en-US"/>
          </a:p>
        </p:txBody>
      </p:sp>
    </p:spTree>
    <p:extLst>
      <p:ext uri="{BB962C8B-B14F-4D97-AF65-F5344CB8AC3E}">
        <p14:creationId xmlns:p14="http://schemas.microsoft.com/office/powerpoint/2010/main" val="35713258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868362"/>
          </a:xfrm>
        </p:spPr>
        <p:txBody>
          <a:bodyPr>
            <a:noAutofit/>
          </a:bodyPr>
          <a:lstStyle/>
          <a:p>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err="1" smtClean="0">
                <a:latin typeface="Times New Roman" panose="02020603050405020304" pitchFamily="18" charset="0"/>
                <a:cs typeface="Times New Roman" panose="02020603050405020304" pitchFamily="18" charset="0"/>
              </a:rPr>
              <a:t>Vendimi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Nr</a:t>
            </a:r>
            <a:r>
              <a:rPr lang="en-US" sz="2400" b="1" dirty="0" smtClean="0">
                <a:latin typeface="Times New Roman" panose="02020603050405020304" pitchFamily="18" charset="0"/>
                <a:cs typeface="Times New Roman" panose="02020603050405020304" pitchFamily="18" charset="0"/>
              </a:rPr>
              <a:t>. 17, </a:t>
            </a:r>
            <a:r>
              <a:rPr lang="en-US" sz="2400" b="1" dirty="0" err="1" smtClean="0">
                <a:latin typeface="Times New Roman" panose="02020603050405020304" pitchFamily="18" charset="0"/>
                <a:cs typeface="Times New Roman" panose="02020603050405020304" pitchFamily="18" charset="0"/>
              </a:rPr>
              <a:t>datë</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04.02.2015</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K.L.P.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Gjykatës</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Lartë</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371599"/>
            <a:ext cx="8686800" cy="4754565"/>
          </a:xfrm>
        </p:spPr>
        <p:txBody>
          <a:bodyPr>
            <a:normAutofit fontScale="92500"/>
          </a:bodyPr>
          <a:lstStyle/>
          <a:p>
            <a:pPr lvl="0"/>
            <a:r>
              <a:rPr lang="sq-AL" sz="2000" b="1" dirty="0">
                <a:latin typeface="Times New Roman" panose="02020603050405020304" pitchFamily="18" charset="0"/>
                <a:cs typeface="Times New Roman" panose="02020603050405020304" pitchFamily="18" charset="0"/>
              </a:rPr>
              <a:t>Rrethanat e </a:t>
            </a:r>
            <a:r>
              <a:rPr lang="en-US" sz="2000" b="1" dirty="0">
                <a:latin typeface="Times New Roman" panose="02020603050405020304" pitchFamily="18" charset="0"/>
                <a:cs typeface="Times New Roman" panose="02020603050405020304" pitchFamily="18" charset="0"/>
              </a:rPr>
              <a:t>Ç</a:t>
            </a:r>
            <a:r>
              <a:rPr lang="sq-AL" sz="2000" b="1" dirty="0">
                <a:latin typeface="Times New Roman" panose="02020603050405020304" pitchFamily="18" charset="0"/>
                <a:cs typeface="Times New Roman" panose="02020603050405020304" pitchFamily="18" charset="0"/>
              </a:rPr>
              <a:t>ështjes</a:t>
            </a:r>
            <a:endParaRPr lang="en-US" sz="2000" b="1" dirty="0">
              <a:latin typeface="Times New Roman" panose="02020603050405020304" pitchFamily="18" charset="0"/>
              <a:cs typeface="Times New Roman" panose="02020603050405020304" pitchFamily="18" charset="0"/>
            </a:endParaRPr>
          </a:p>
          <a:p>
            <a:pPr lvl="0" algn="just"/>
            <a:r>
              <a:rPr lang="sq-AL" sz="2000" dirty="0">
                <a:latin typeface="Times New Roman" panose="02020603050405020304" pitchFamily="18" charset="0"/>
                <a:cs typeface="Times New Roman" panose="02020603050405020304" pitchFamily="18" charset="0"/>
              </a:rPr>
              <a:t>Personi Juridik “Nika”, shpk themeluar më </a:t>
            </a:r>
            <a:r>
              <a:rPr lang="sq-AL" sz="2000" dirty="0" smtClean="0">
                <a:latin typeface="Times New Roman" panose="02020603050405020304" pitchFamily="18" charset="0"/>
                <a:cs typeface="Times New Roman" panose="02020603050405020304" pitchFamily="18" charset="0"/>
              </a:rPr>
              <a:t>04.02.1998</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Ky </a:t>
            </a:r>
            <a:r>
              <a:rPr lang="sq-AL" sz="2000" dirty="0">
                <a:latin typeface="Times New Roman" panose="02020603050405020304" pitchFamily="18" charset="0"/>
                <a:cs typeface="Times New Roman" panose="02020603050405020304" pitchFamily="18" charset="0"/>
              </a:rPr>
              <a:t>subjekt është regjistruar për të marrë pjesë në procedurën e prokurimit pranë Komunës Gur i Zi, Shkodër. Shtetasi Zef Nika është i punësuar pranë subjektit Nika dhe i afërm i përfaqësueses ligjore të personit juridik “Nika”sh.p.k, shtetases Shpresa Nika e konkretisht vëllai i bashkëshortit të saj</a:t>
            </a:r>
            <a:r>
              <a:rPr lang="en-US" sz="2000" dirty="0" smtClean="0">
                <a:latin typeface="Times New Roman" panose="02020603050405020304" pitchFamily="18" charset="0"/>
                <a:cs typeface="Times New Roman" panose="02020603050405020304" pitchFamily="18" charset="0"/>
              </a:rPr>
              <a:t>.</a:t>
            </a:r>
          </a:p>
          <a:p>
            <a:pPr lvl="0" algn="just"/>
            <a:r>
              <a:rPr lang="sq-AL" sz="2000" dirty="0" smtClean="0">
                <a:latin typeface="Times New Roman" panose="02020603050405020304" pitchFamily="18" charset="0"/>
                <a:cs typeface="Times New Roman" panose="02020603050405020304" pitchFamily="18" charset="0"/>
              </a:rPr>
              <a:t>Më </a:t>
            </a:r>
            <a:r>
              <a:rPr lang="sq-AL" sz="2000" dirty="0">
                <a:latin typeface="Times New Roman" panose="02020603050405020304" pitchFamily="18" charset="0"/>
                <a:cs typeface="Times New Roman" panose="02020603050405020304" pitchFamily="18" charset="0"/>
              </a:rPr>
              <a:t>datë 06.09.2011, mbi bazën e kallëzimit nr</a:t>
            </a:r>
            <a:r>
              <a:rPr lang="sq-AL"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840</a:t>
            </a:r>
            <a:r>
              <a:rPr lang="sq-AL" sz="2000" dirty="0">
                <a:latin typeface="Times New Roman" panose="02020603050405020304" pitchFamily="18" charset="0"/>
                <a:cs typeface="Times New Roman" panose="02020603050405020304" pitchFamily="18" charset="0"/>
              </a:rPr>
              <a:t>, paraqitur nga Drejtoria e Hetimit Tatimor dhe Drejtoria Rajonale Tatimore Shkodër, me shkresën nr.4533 prot, datë 01.06.2011, Prokuroria e Rrethit Gjyqësor Shkodër ka </a:t>
            </a:r>
            <a:r>
              <a:rPr lang="sq-AL" sz="2000" dirty="0" smtClean="0">
                <a:latin typeface="Times New Roman" panose="02020603050405020304" pitchFamily="18" charset="0"/>
                <a:cs typeface="Times New Roman" panose="02020603050405020304" pitchFamily="18" charset="0"/>
              </a:rPr>
              <a:t>regjistruar</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procedimin </a:t>
            </a:r>
            <a:r>
              <a:rPr lang="sq-AL" sz="2000" dirty="0">
                <a:latin typeface="Times New Roman" panose="02020603050405020304" pitchFamily="18" charset="0"/>
                <a:cs typeface="Times New Roman" panose="02020603050405020304" pitchFamily="18" charset="0"/>
              </a:rPr>
              <a:t>penal nr.708, të vitit 2011. </a:t>
            </a:r>
            <a:endParaRPr lang="en-US" sz="2000" dirty="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Nga verifikimi ka rezultuar se subjekti “Nika”sh.p.k, ka deklaruar si fatura blerjeje nga subjekti “Sajmiri Konstruksion” sh.p.k, por në fakt këto janë fatura të marra nga blloku i tërhequr prej kësaj shoqërie në organin tatimor.  Për këtë arsye është regjistruar procedimi penal për veprën penale “Falsifikim i dokumenteve” parashikuar nga neni 186 K.P. </a:t>
            </a:r>
            <a:endParaRPr lang="en-US" sz="2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53</a:t>
            </a:fld>
            <a:endParaRPr lang="en-US"/>
          </a:p>
        </p:txBody>
      </p:sp>
    </p:spTree>
    <p:extLst>
      <p:ext uri="{BB962C8B-B14F-4D97-AF65-F5344CB8AC3E}">
        <p14:creationId xmlns:p14="http://schemas.microsoft.com/office/powerpoint/2010/main" val="21655673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fontScale="85000" lnSpcReduction="20000"/>
          </a:bodyPr>
          <a:lstStyle/>
          <a:p>
            <a:pPr lvl="0" algn="just"/>
            <a:r>
              <a:rPr lang="sq-AL" sz="2400" dirty="0">
                <a:latin typeface="Times New Roman" panose="02020603050405020304" pitchFamily="18" charset="0"/>
                <a:cs typeface="Times New Roman" panose="02020603050405020304" pitchFamily="18" charset="0"/>
              </a:rPr>
              <a:t>Subjekti “Nika” shpk, është skualifikuar nga kjo procedurë prokurimi për shkak se nuk kishte kontrata të ngjashme. Në sekuestrimin e këtyre faturave tatimore, nga organ i prokurorisë, ka rezultuar se ato ishin anulluar nga vetë shoqëria, si jo të plotësuara konform </a:t>
            </a:r>
            <a:r>
              <a:rPr lang="sq-AL" sz="2400" dirty="0" smtClean="0">
                <a:latin typeface="Times New Roman" panose="02020603050405020304" pitchFamily="18" charset="0"/>
                <a:cs typeface="Times New Roman" panose="02020603050405020304" pitchFamily="18" charset="0"/>
              </a:rPr>
              <a:t>ligjit</a:t>
            </a:r>
            <a:r>
              <a:rPr lang="en-US" sz="2400" dirty="0" smtClean="0">
                <a:latin typeface="Times New Roman" panose="02020603050405020304" pitchFamily="18" charset="0"/>
                <a:cs typeface="Times New Roman" panose="02020603050405020304" pitchFamily="18" charset="0"/>
              </a:rPr>
              <a:t>.</a:t>
            </a:r>
          </a:p>
          <a:p>
            <a:pPr algn="just"/>
            <a:r>
              <a:rPr lang="sq-AL" sz="2200" dirty="0">
                <a:latin typeface="Times New Roman" panose="02020603050405020304" pitchFamily="18" charset="0"/>
                <a:cs typeface="Times New Roman" panose="02020603050405020304" pitchFamily="18" charset="0"/>
              </a:rPr>
              <a:t>Prokuroria, ka sekuestruar faturat tatimore nga shoqëria “NIKA” sh.p.k. Është sekuestruar materiali i ardhur nga Drejtoria Rajonale Tatimore Shkoder, ku janë përfshirë kopje e listës së tërheqjes së blloqeve të faturave, kopje e librave të shitjes dhe blerjeve për të dy subjektet “Nika”sh.p.k dhe “Sajmiri” sh.p.k, ekstraktet e regjistrit QKR-së, për të dy subjektet. Është këqyrur dhe marrë kopje e akt-kontrollit tatimor të mbajtur në subjektin “Nika”sh.p.k datë 24/10/2009. Janë këqyrur në sistemin elektronik, dokumentacioni i paraqitur nga subjekti “Nika” sh.p.k në adresën e faqes elektronike të Prokurimit Publik, ku u administruan kopje elektronike të faturave tatimore. Janë administruar modele shkrimi nga shtetasit Shpresa Nika, Pjeter Nika, Sajmir Smajlaj, Zef Nika si edhe u morën modele të vulës së dy subjekteve “Nika” sh.p.k dhe “Sajmiri” sh.p.k. Janë sekuestruar në cilësinë e modeleve të lira krahasuese të shkrimit, fatura të ndryshme në emër të Zef Nika, Shpresa Nika, Pjetër Nika, Sajmir Smajlaj</a:t>
            </a:r>
            <a:r>
              <a:rPr lang="en-US" sz="2200" dirty="0">
                <a:latin typeface="Times New Roman" panose="02020603050405020304" pitchFamily="18" charset="0"/>
                <a:cs typeface="Times New Roman" panose="02020603050405020304" pitchFamily="18" charset="0"/>
              </a:rPr>
              <a:t>.</a:t>
            </a:r>
          </a:p>
          <a:p>
            <a:pPr lvl="0"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54</a:t>
            </a:fld>
            <a:endParaRPr lang="en-US"/>
          </a:p>
        </p:txBody>
      </p:sp>
    </p:spTree>
    <p:extLst>
      <p:ext uri="{BB962C8B-B14F-4D97-AF65-F5344CB8AC3E}">
        <p14:creationId xmlns:p14="http://schemas.microsoft.com/office/powerpoint/2010/main" val="3166858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143001"/>
            <a:ext cx="8229600" cy="4983164"/>
          </a:xfrm>
        </p:spPr>
        <p:txBody>
          <a:bodyPr>
            <a:normAutofit fontScale="85000" lnSpcReduction="20000"/>
          </a:bodyPr>
          <a:lstStyle/>
          <a:p>
            <a:pPr lvl="0" algn="just"/>
            <a:endParaRPr lang="en-US" sz="2800" dirty="0" smtClean="0">
              <a:latin typeface="Times New Roman" panose="02020603050405020304" pitchFamily="18" charset="0"/>
              <a:cs typeface="Times New Roman" panose="02020603050405020304" pitchFamily="18" charset="0"/>
            </a:endParaRPr>
          </a:p>
          <a:p>
            <a:pPr lvl="0" algn="just"/>
            <a:r>
              <a:rPr lang="sq-AL" sz="2800" dirty="0" smtClean="0">
                <a:latin typeface="Times New Roman" panose="02020603050405020304" pitchFamily="18" charset="0"/>
                <a:cs typeface="Times New Roman" panose="02020603050405020304" pitchFamily="18" charset="0"/>
              </a:rPr>
              <a:t>Nga </a:t>
            </a:r>
            <a:r>
              <a:rPr lang="sq-AL" sz="2800" dirty="0">
                <a:latin typeface="Times New Roman" panose="02020603050405020304" pitchFamily="18" charset="0"/>
                <a:cs typeface="Times New Roman" panose="02020603050405020304" pitchFamily="18" charset="0"/>
              </a:rPr>
              <a:t>akt ekspertimi nr.9456 datë 11/11/2011 ka rezultuar se: Në faturat objekt ekspertimi, plotësimet e dorëshkrimeve janë shkruar nga e njëjta dorë për faturat. Në faturat objekt ekspertimi, plotësimet e dorëshkrimeve mund të jetë shkruar nga Zef Nika. </a:t>
            </a:r>
            <a:r>
              <a:rPr lang="sq-AL" sz="2800" b="1" dirty="0">
                <a:latin typeface="Times New Roman" panose="02020603050405020304" pitchFamily="18" charset="0"/>
                <a:cs typeface="Times New Roman" panose="02020603050405020304" pitchFamily="18" charset="0"/>
              </a:rPr>
              <a:t>Nënshkrimi dhe firma e vënë poshtë rubrikës “Blerësi – Shpresa Nika”, nuk është nënshkrimi origjinal i Shpresa Nika.</a:t>
            </a:r>
            <a:r>
              <a:rPr lang="sq-AL" sz="2800" dirty="0">
                <a:latin typeface="Times New Roman" panose="02020603050405020304" pitchFamily="18" charset="0"/>
                <a:cs typeface="Times New Roman" panose="02020603050405020304" pitchFamily="18" charset="0"/>
              </a:rPr>
              <a:t> </a:t>
            </a:r>
            <a:r>
              <a:rPr lang="sq-AL" sz="2800" b="1" dirty="0">
                <a:latin typeface="Times New Roman" panose="02020603050405020304" pitchFamily="18" charset="0"/>
                <a:cs typeface="Times New Roman" panose="02020603050405020304" pitchFamily="18" charset="0"/>
              </a:rPr>
              <a:t>Nënshkrimi dhe firma, e vënë poshtë rubrikes “Shitësi – Sajmir Smajlaj”, nuk është nënshkrimi origjinal i Sajmir Smajlaj. </a:t>
            </a:r>
            <a:r>
              <a:rPr lang="sq-AL" sz="2800" dirty="0">
                <a:latin typeface="Times New Roman" panose="02020603050405020304" pitchFamily="18" charset="0"/>
                <a:cs typeface="Times New Roman" panose="02020603050405020304" pitchFamily="18" charset="0"/>
              </a:rPr>
              <a:t>Në vulat e lënë në këto fatura poshtë emrit të blerësit me tekst “ Nika” sh.p.k, nuk mund të konkludojmë. Shenja e vulës në këto fatura, poshtë emrit të shitësit me tekst “Sajmiri Konstruksion” sh.p.k Shkodër-Albania, është vulosur me të njëjtën klishe që janë vulosur modele krahasimi.</a:t>
            </a:r>
            <a:endParaRPr lang="en-US" sz="2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55</a:t>
            </a:fld>
            <a:endParaRPr lang="en-US"/>
          </a:p>
        </p:txBody>
      </p:sp>
    </p:spTree>
    <p:extLst>
      <p:ext uri="{BB962C8B-B14F-4D97-AF65-F5344CB8AC3E}">
        <p14:creationId xmlns:p14="http://schemas.microsoft.com/office/powerpoint/2010/main" val="26439671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a:bodyPr>
          <a:lstStyle/>
          <a:p>
            <a:pPr algn="just"/>
            <a:r>
              <a:rPr lang="en-US" sz="2400" dirty="0">
                <a:latin typeface="Times New Roman" panose="02020603050405020304" pitchFamily="18" charset="0"/>
                <a:cs typeface="Times New Roman" panose="02020603050405020304" pitchFamily="18" charset="0"/>
              </a:rPr>
              <a:t>P</a:t>
            </a:r>
            <a:r>
              <a:rPr lang="sq-AL" sz="2400" dirty="0">
                <a:latin typeface="Times New Roman" panose="02020603050405020304" pitchFamily="18" charset="0"/>
                <a:cs typeface="Times New Roman" panose="02020603050405020304" pitchFamily="18" charset="0"/>
              </a:rPr>
              <a:t>as sekuestrimit faturat kanë rezultuar me mbishkrimin “ANULLUAR”. Nga akt ekspertimi nr.444 date 18/01/2012 ka rezultuar se: “Dorëshkrimet “Anulluar” tek secila nga faturat objekt ekspertimi nuk duhet të jenë doreshkrime origjinale të Zef Nika, Pjeter Nika, Shpresa </a:t>
            </a:r>
            <a:r>
              <a:rPr lang="sq-AL" sz="2400" dirty="0" smtClean="0">
                <a:latin typeface="Times New Roman" panose="02020603050405020304" pitchFamily="18" charset="0"/>
                <a:cs typeface="Times New Roman" panose="02020603050405020304" pitchFamily="18" charset="0"/>
              </a:rPr>
              <a:t>Nika</a:t>
            </a:r>
            <a:r>
              <a:rPr lang="en-US" sz="2400" dirty="0" smtClean="0">
                <a:latin typeface="Times New Roman" panose="02020603050405020304" pitchFamily="18" charset="0"/>
                <a:cs typeface="Times New Roman" panose="02020603050405020304" pitchFamily="18" charset="0"/>
              </a:rPr>
              <a:t>.</a:t>
            </a:r>
          </a:p>
          <a:p>
            <a:pPr lvl="0" algn="just"/>
            <a:r>
              <a:rPr lang="sq-AL" sz="2400" dirty="0">
                <a:latin typeface="Times New Roman" panose="02020603050405020304" pitchFamily="18" charset="0"/>
                <a:cs typeface="Times New Roman" panose="02020603050405020304" pitchFamily="18" charset="0"/>
              </a:rPr>
              <a:t>I gjykuari Zef Nika, nuk e ka pranuar akuzën dhe në cilësinë e personit ndaj të cilit zhvillohen hetime ka deklaruar se ka plotësuar një faturë për të mësuar dorën, nuk ka dijeni për faturat e tjera dhe nuk ka asnjë dijeni për përdorimin e tyre në tender. Edhe zj.Shpresa Nika në cilësinë e përfaqësuesese së personit juridik ka deklaruar se nuk ka dijeni për plotësimin dhe dorëzimin e këtyre faturave tatimore</a:t>
            </a:r>
            <a:r>
              <a:rPr lang="en-US" sz="2400" dirty="0">
                <a:latin typeface="Times New Roman" panose="02020603050405020304" pitchFamily="18" charset="0"/>
                <a:cs typeface="Times New Roman" panose="02020603050405020304" pitchFamily="18" charset="0"/>
              </a:rPr>
              <a:t>.</a:t>
            </a:r>
          </a:p>
          <a:p>
            <a:pPr algn="just"/>
            <a:endParaRPr lang="sq-AL" dirty="0"/>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56</a:t>
            </a:fld>
            <a:endParaRPr lang="en-US"/>
          </a:p>
        </p:txBody>
      </p:sp>
    </p:spTree>
    <p:extLst>
      <p:ext uri="{BB962C8B-B14F-4D97-AF65-F5344CB8AC3E}">
        <p14:creationId xmlns:p14="http://schemas.microsoft.com/office/powerpoint/2010/main" val="13877185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pPr algn="just"/>
            <a:r>
              <a:rPr lang="sq-AL" sz="2400" b="1" dirty="0">
                <a:latin typeface="Times New Roman" panose="02020603050405020304" pitchFamily="18" charset="0"/>
                <a:cs typeface="Times New Roman" panose="02020603050405020304" pitchFamily="18" charset="0"/>
              </a:rPr>
              <a:t>Gjykata e Rrethit Gjyqësor </a:t>
            </a:r>
            <a:r>
              <a:rPr lang="sq-AL" sz="2400" b="1" dirty="0" smtClean="0">
                <a:latin typeface="Times New Roman" panose="02020603050405020304" pitchFamily="18" charset="0"/>
                <a:cs typeface="Times New Roman" panose="02020603050405020304" pitchFamily="18" charset="0"/>
              </a:rPr>
              <a:t>Shkodër</a:t>
            </a:r>
            <a:r>
              <a:rPr lang="sq-AL" sz="2400" dirty="0" smtClean="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me vendimin nr.392, datë 31.10.2013 ka vendosur</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të të pandehurit Zef Gjergj Nika, për veprën penale të “Fallsifikim i dokumentave” të parashikuar nga neni 186/1 i Kodit Penal, dhe në bazë të kësaj dispozite, dënimin e saj me 6 (gjashtë) muaj </a:t>
            </a:r>
            <a:r>
              <a:rPr lang="sq-AL" sz="2400" dirty="0" smtClean="0">
                <a:latin typeface="Times New Roman" panose="02020603050405020304" pitchFamily="18" charset="0"/>
                <a:cs typeface="Times New Roman" panose="02020603050405020304" pitchFamily="18" charset="0"/>
              </a:rPr>
              <a:t>burgim</a:t>
            </a:r>
            <a:r>
              <a:rPr lang="en-US" sz="2400" dirty="0" smtClean="0">
                <a:latin typeface="Times New Roman" panose="02020603050405020304" pitchFamily="18" charset="0"/>
                <a:cs typeface="Times New Roman" panose="02020603050405020304" pitchFamily="18" charset="0"/>
              </a:rPr>
              <a:t>.</a:t>
            </a:r>
          </a:p>
          <a:p>
            <a:pPr algn="just"/>
            <a:r>
              <a:rPr lang="sq-AL" sz="2400" dirty="0">
                <a:latin typeface="Times New Roman" panose="02020603050405020304" pitchFamily="18" charset="0"/>
                <a:cs typeface="Times New Roman" panose="02020603050405020304" pitchFamily="18" charset="0"/>
              </a:rPr>
              <a:t>Deklarimin e pafajshëm të të pandehurit, person juridik “Nika” sh.p.k, me nr.unik identifikimi (NUIS)J76705047U, themeluar më datë </a:t>
            </a:r>
            <a:r>
              <a:rPr lang="sq-AL" sz="2400" dirty="0" smtClean="0">
                <a:latin typeface="Times New Roman" panose="02020603050405020304" pitchFamily="18" charset="0"/>
                <a:cs typeface="Times New Roman" panose="02020603050405020304" pitchFamily="18" charset="0"/>
              </a:rPr>
              <a:t>04.02.1998,me </a:t>
            </a:r>
            <a:r>
              <a:rPr lang="sq-AL" sz="2400" dirty="0">
                <a:latin typeface="Times New Roman" panose="02020603050405020304" pitchFamily="18" charset="0"/>
                <a:cs typeface="Times New Roman" panose="02020603050405020304" pitchFamily="18" charset="0"/>
              </a:rPr>
              <a:t>përfaqësuese ligjore prej datës 17.09.2008, shtetasen Shpresa </a:t>
            </a:r>
            <a:r>
              <a:rPr lang="sq-AL" sz="2400" dirty="0" smtClean="0">
                <a:latin typeface="Times New Roman" panose="02020603050405020304" pitchFamily="18" charset="0"/>
                <a:cs typeface="Times New Roman" panose="02020603050405020304" pitchFamily="18" charset="0"/>
              </a:rPr>
              <a:t>Nika</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57</a:t>
            </a:fld>
            <a:endParaRPr lang="en-US"/>
          </a:p>
        </p:txBody>
      </p:sp>
    </p:spTree>
    <p:extLst>
      <p:ext uri="{BB962C8B-B14F-4D97-AF65-F5344CB8AC3E}">
        <p14:creationId xmlns:p14="http://schemas.microsoft.com/office/powerpoint/2010/main" val="23834686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fontScale="85000" lnSpcReduction="10000"/>
          </a:bodyPr>
          <a:lstStyle/>
          <a:p>
            <a:pPr algn="just"/>
            <a:r>
              <a:rPr lang="sq-AL" sz="2400" b="1" dirty="0">
                <a:latin typeface="Times New Roman" panose="02020603050405020304" pitchFamily="18" charset="0"/>
                <a:cs typeface="Times New Roman" panose="02020603050405020304" pitchFamily="18" charset="0"/>
              </a:rPr>
              <a:t>Gjykata e Apelit Shkodër,</a:t>
            </a:r>
            <a:r>
              <a:rPr lang="sq-AL" sz="2400" dirty="0">
                <a:latin typeface="Times New Roman" panose="02020603050405020304" pitchFamily="18" charset="0"/>
                <a:cs typeface="Times New Roman" panose="02020603050405020304" pitchFamily="18" charset="0"/>
              </a:rPr>
              <a:t> me vendimin nr.159, datë 07.04.2014 ka </a:t>
            </a:r>
            <a:r>
              <a:rPr lang="sq-AL" sz="2400" dirty="0" smtClean="0">
                <a:latin typeface="Times New Roman" panose="02020603050405020304" pitchFamily="18" charset="0"/>
                <a:cs typeface="Times New Roman" panose="02020603050405020304" pitchFamily="18" charset="0"/>
              </a:rPr>
              <a:t>vendosur</a:t>
            </a:r>
            <a:r>
              <a:rPr lang="en-US" sz="2400" dirty="0" smtClean="0">
                <a:latin typeface="Times New Roman" panose="02020603050405020304" pitchFamily="18" charset="0"/>
                <a:cs typeface="Times New Roman" panose="02020603050405020304" pitchFamily="18" charset="0"/>
              </a:rPr>
              <a:t>: </a:t>
            </a:r>
          </a:p>
          <a:p>
            <a:pPr lvl="0" algn="just"/>
            <a:r>
              <a:rPr lang="sq-AL" sz="2400" dirty="0">
                <a:latin typeface="Times New Roman" panose="02020603050405020304" pitchFamily="18" charset="0"/>
                <a:cs typeface="Times New Roman" panose="02020603050405020304" pitchFamily="18" charset="0"/>
              </a:rPr>
              <a:t>Lënien në fuqi të vendimit nr.392, datë 31.10.2013 të Gjykatës së Rrethit Gjyqësor Shkodër me këtë ndryshim:</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a:t>
            </a:r>
            <a:r>
              <a:rPr lang="sq-AL" sz="2400" b="1" dirty="0">
                <a:latin typeface="Times New Roman" panose="02020603050405020304" pitchFamily="18" charset="0"/>
                <a:cs typeface="Times New Roman" panose="02020603050405020304" pitchFamily="18" charset="0"/>
              </a:rPr>
              <a:t>të të pandehurit, person juridik “Nika”</a:t>
            </a:r>
            <a:r>
              <a:rPr lang="sq-AL" sz="2400" dirty="0">
                <a:latin typeface="Times New Roman" panose="02020603050405020304" pitchFamily="18" charset="0"/>
                <a:cs typeface="Times New Roman" panose="02020603050405020304" pitchFamily="18" charset="0"/>
              </a:rPr>
              <a:t> sh.p.k,</a:t>
            </a:r>
            <a:r>
              <a:rPr lang="en-US" sz="2400" dirty="0">
                <a:latin typeface="Times New Roman" panose="02020603050405020304" pitchFamily="18" charset="0"/>
                <a:cs typeface="Times New Roman" panose="02020603050405020304" pitchFamily="18" charset="0"/>
              </a:rPr>
              <a:t>…</a:t>
            </a:r>
            <a:r>
              <a:rPr lang="sq-AL" sz="2400" dirty="0">
                <a:latin typeface="Times New Roman" panose="02020603050405020304" pitchFamily="18" charset="0"/>
                <a:cs typeface="Times New Roman" panose="02020603050405020304" pitchFamily="18" charset="0"/>
              </a:rPr>
              <a:t> me përfaqësuese ligjore prej datës 17.09.2008, shtetasen Shpresa Nika, për kryerjen e veprës penale të “Fallsifikim i dokumetave”, në formën e përdorimit, të parashikuar nga neni 186/1 të Kodit Penal, dhe dënimin me 2</a:t>
            </a:r>
            <a:r>
              <a:rPr lang="en-US"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(dy milion) lekë gjobë</a:t>
            </a:r>
            <a:r>
              <a:rPr lang="en-US" sz="2400" dirty="0">
                <a:latin typeface="Times New Roman" panose="02020603050405020304" pitchFamily="18" charset="0"/>
                <a:cs typeface="Times New Roman" panose="02020603050405020304" pitchFamily="18" charset="0"/>
              </a:rPr>
              <a:t>.</a:t>
            </a:r>
          </a:p>
          <a:p>
            <a:pPr algn="just"/>
            <a:r>
              <a:rPr lang="sq-AL" sz="2400" dirty="0">
                <a:latin typeface="Times New Roman" panose="02020603050405020304" pitchFamily="18" charset="0"/>
                <a:cs typeface="Times New Roman" panose="02020603050405020304" pitchFamily="18" charset="0"/>
              </a:rPr>
              <a:t>Në zbatim të N.10, pika 1, gërma “c” dhe nenit 15, pika 1, të ligjit nr.9754, datë 14.06.2007, dhënien e dënimit plotësues për të pandehurin person juridik “Nika” sh.p.k, me nr.unik identifikimi (NUIS)J76705047U, themeluar më datë 04.02.1998, me seli  në Lagjen: “Vasil Shanto”, Rruga: “Marin Barleti”, tek shtëpia e oficerave, kati-II-të, Shkodër, </a:t>
            </a:r>
            <a:r>
              <a:rPr lang="sq-AL" sz="2400" b="1" dirty="0">
                <a:latin typeface="Times New Roman" panose="02020603050405020304" pitchFamily="18" charset="0"/>
                <a:cs typeface="Times New Roman" panose="02020603050405020304" pitchFamily="18" charset="0"/>
              </a:rPr>
              <a:t>duke e ndaluar për të marrë pjesë në procedurat e prokurimit të fondeve publike për një periudhë 1 (një) vjeçare</a:t>
            </a:r>
            <a:r>
              <a:rPr lang="en-US" sz="2400" b="1" dirty="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58</a:t>
            </a:fld>
            <a:endParaRPr lang="en-US"/>
          </a:p>
        </p:txBody>
      </p:sp>
    </p:spTree>
    <p:extLst>
      <p:ext uri="{BB962C8B-B14F-4D97-AF65-F5344CB8AC3E}">
        <p14:creationId xmlns:p14="http://schemas.microsoft.com/office/powerpoint/2010/main" val="40635524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r>
              <a:rPr lang="sq-AL" sz="2400" b="1" dirty="0">
                <a:latin typeface="Times New Roman" panose="02020603050405020304" pitchFamily="18" charset="0"/>
                <a:cs typeface="Times New Roman" panose="02020603050405020304" pitchFamily="18" charset="0"/>
              </a:rPr>
              <a:t>Gjykata e Apelit</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arsyeton se</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p>
          <a:p>
            <a:pPr lvl="0" algn="just"/>
            <a:r>
              <a:rPr lang="sq-AL" sz="2400" i="1" dirty="0" smtClean="0">
                <a:latin typeface="Times New Roman" panose="02020603050405020304" pitchFamily="18" charset="0"/>
                <a:cs typeface="Times New Roman" panose="02020603050405020304" pitchFamily="18" charset="0"/>
              </a:rPr>
              <a:t>“..</a:t>
            </a:r>
            <a:r>
              <a:rPr lang="en-US" sz="2400" i="1" dirty="0">
                <a:latin typeface="Times New Roman" panose="02020603050405020304" pitchFamily="18" charset="0"/>
                <a:cs typeface="Times New Roman" panose="02020603050405020304" pitchFamily="18" charset="0"/>
              </a:rPr>
              <a:t>N</a:t>
            </a:r>
            <a:r>
              <a:rPr lang="sq-AL" sz="2400" i="1" dirty="0">
                <a:latin typeface="Times New Roman" panose="02020603050405020304" pitchFamily="18" charset="0"/>
                <a:cs typeface="Times New Roman" panose="02020603050405020304" pitchFamily="18" charset="0"/>
              </a:rPr>
              <a:t>dryshe nga sa ka arsyetuar gjykata e faktit se mungesa e pasojës së ardhur nga dokumenti e bën atë të pafajshëm, është arsyetim alogjik dhe kontradiktor dhe në kundërshtim me provat e marra...</a:t>
            </a:r>
            <a:r>
              <a:rPr lang="sq-AL" sz="2400" b="1" i="1" dirty="0">
                <a:latin typeface="Times New Roman" panose="02020603050405020304" pitchFamily="18" charset="0"/>
                <a:cs typeface="Times New Roman" panose="02020603050405020304" pitchFamily="18" charset="0"/>
              </a:rPr>
              <a:t>përdorimi i faturave tatimore të falsifikuara është kryer në emër të të pandehurit personit juridik “Nika” shpk, si bllok faturash edhe më pas janë paraqitur si shitje pajisjesh nga subjekti “Sajmiri Konstuksion” shpk</a:t>
            </a:r>
            <a:r>
              <a:rPr lang="sq-AL" sz="2400" b="1" i="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59</a:t>
            </a:fld>
            <a:endParaRPr lang="en-US"/>
          </a:p>
        </p:txBody>
      </p:sp>
    </p:spTree>
    <p:extLst>
      <p:ext uri="{BB962C8B-B14F-4D97-AF65-F5344CB8AC3E}">
        <p14:creationId xmlns:p14="http://schemas.microsoft.com/office/powerpoint/2010/main" val="17836886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lnSpcReduction="10000"/>
          </a:bodyPr>
          <a:lstStyle/>
          <a:p>
            <a:pPr lvl="0" algn="just"/>
            <a:endParaRPr lang="en-US" sz="2400" dirty="0" smtClean="0">
              <a:latin typeface="Times New Roman" panose="02020603050405020304" pitchFamily="18" charset="0"/>
              <a:cs typeface="Times New Roman" panose="02020603050405020304" pitchFamily="18" charset="0"/>
            </a:endParaRPr>
          </a:p>
          <a:p>
            <a:pPr lvl="0" algn="just"/>
            <a:r>
              <a:rPr lang="sq-AL" sz="2400" dirty="0" smtClean="0">
                <a:latin typeface="Times New Roman" panose="02020603050405020304" pitchFamily="18" charset="0"/>
                <a:cs typeface="Times New Roman" panose="02020603050405020304" pitchFamily="18" charset="0"/>
              </a:rPr>
              <a:t>Kolegji </a:t>
            </a:r>
            <a:r>
              <a:rPr lang="sq-AL" sz="2400" dirty="0">
                <a:latin typeface="Times New Roman" panose="02020603050405020304" pitchFamily="18" charset="0"/>
                <a:cs typeface="Times New Roman" panose="02020603050405020304" pitchFamily="18" charset="0"/>
              </a:rPr>
              <a:t>Penal i Gjykatës së Lartë çmon se rekursi i të gjykuarit, personit juridik “Nika” shpk, duhet të pranohet dhe vendimi nr.159, datë 07.04.2014 i Gjykatës së Apelit Shkodër duhet të ndryshohet pjesërisht për zbatim të gabuar të ligjit procedural dhe material penal në lidhje deklarimin fajtor të personit juridik “Nika” sh.p.k</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Kolegji Penal i Gjykatës së Lartë e </a:t>
            </a:r>
            <a:r>
              <a:rPr lang="sq-AL" sz="2400" b="1" dirty="0">
                <a:latin typeface="Times New Roman" panose="02020603050405020304" pitchFamily="18" charset="0"/>
                <a:cs typeface="Times New Roman" panose="02020603050405020304" pitchFamily="18" charset="0"/>
              </a:rPr>
              <a:t>gjen të gabuar konkluzionin e gjykatës së apelit se duhet të mbajë përgjegjësi edhe personi juridik “Nika” shpk, për veprimet e kryera nga i gjykuari Zef Nika; i cili rezulton se është një person thjesht i punësuar pranë këtij subjekti, dhe nuk kishte asnjë funksion drejtues</a:t>
            </a:r>
            <a:r>
              <a:rPr lang="sq-AL" sz="2400" b="1" dirty="0" smtClean="0">
                <a:latin typeface="Times New Roman" panose="02020603050405020304" pitchFamily="18" charset="0"/>
                <a:cs typeface="Times New Roman" panose="02020603050405020304" pitchFamily="18" charset="0"/>
              </a:rPr>
              <a:t>.</a:t>
            </a:r>
            <a:r>
              <a:rPr lang="sq-AL" sz="2000" b="1"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lvl="0"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60</a:t>
            </a:fld>
            <a:endParaRPr lang="en-US"/>
          </a:p>
        </p:txBody>
      </p:sp>
    </p:spTree>
    <p:extLst>
      <p:ext uri="{BB962C8B-B14F-4D97-AF65-F5344CB8AC3E}">
        <p14:creationId xmlns:p14="http://schemas.microsoft.com/office/powerpoint/2010/main" val="39361185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Në rastin objekt gjykimi, për sa i përket subjektit “Nika” shpk, Kolegji Penal vlerëson se mungojnë elementët e figurës së veprës penale të parashikuar nga neni 186/1 i K.Penal dhe konkretisht: Nga ana subjektive, krimi i përdorimit të dokumentave të fallsifikuara kryhet vetëm me dashje direkte. Personi e di që paraqet rrethana të rreme në një dokument dhe e dëshiron një gjë të tillë. </a:t>
            </a:r>
            <a:r>
              <a:rPr lang="sq-AL" sz="2400" b="1" dirty="0">
                <a:latin typeface="Times New Roman" panose="02020603050405020304" pitchFamily="18" charset="0"/>
                <a:cs typeface="Times New Roman" panose="02020603050405020304" pitchFamily="18" charset="0"/>
              </a:rPr>
              <a:t>Në rastin në shqyrtim i gjykuari “Nika” shpk  objektivisht nuk e ka ditur se po përdor dokumenta të pa rregullta dhe nuk kishte se si të vihej në dijeni përderisa veprimet i ka kryer në mirëbesim, dhe dokumenti i falsifikuar është realizuar nga një person i besuar dhe i punësuar pranë subjektit</a:t>
            </a:r>
            <a:r>
              <a:rPr lang="en-US" sz="2400" b="1"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61</a:t>
            </a:fld>
            <a:endParaRPr lang="en-US"/>
          </a:p>
        </p:txBody>
      </p:sp>
    </p:spTree>
    <p:extLst>
      <p:ext uri="{BB962C8B-B14F-4D97-AF65-F5344CB8AC3E}">
        <p14:creationId xmlns:p14="http://schemas.microsoft.com/office/powerpoint/2010/main" val="31285606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fontScale="775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b="1" dirty="0" smtClean="0">
                <a:latin typeface="Times New Roman" panose="02020603050405020304" pitchFamily="18" charset="0"/>
                <a:cs typeface="Times New Roman" panose="02020603050405020304" pitchFamily="18" charset="0"/>
              </a:rPr>
              <a:t>Siç </a:t>
            </a:r>
            <a:r>
              <a:rPr lang="sq-AL" b="1" dirty="0">
                <a:latin typeface="Times New Roman" panose="02020603050405020304" pitchFamily="18" charset="0"/>
                <a:cs typeface="Times New Roman" panose="02020603050405020304" pitchFamily="18" charset="0"/>
              </a:rPr>
              <a:t>rezultoi nga aktet e ndodhura në dosje, nuk u provua tej çdo dyshimi të arsyeshëm  “</a:t>
            </a:r>
            <a:r>
              <a:rPr lang="sq-AL" b="1" i="1" dirty="0">
                <a:latin typeface="Times New Roman" panose="02020603050405020304" pitchFamily="18" charset="0"/>
                <a:cs typeface="Times New Roman" panose="02020603050405020304" pitchFamily="18" charset="0"/>
              </a:rPr>
              <a:t>dobia</a:t>
            </a:r>
            <a:r>
              <a:rPr lang="sq-AL" b="1" dirty="0">
                <a:latin typeface="Times New Roman" panose="02020603050405020304" pitchFamily="18" charset="0"/>
                <a:cs typeface="Times New Roman" panose="02020603050405020304" pitchFamily="18" charset="0"/>
              </a:rPr>
              <a:t>” e personit juridik “Nika” sh.p.k nga veprimet e të gjykuarit Zef Nika me faturat tatimore të falsifikuara e të paraqitura në procedurën e prokurimit; pasi në kushtet  kur vetë subjekti “Nika” shpk, është skualifikuar/tërhequr nga procedura e prokurimit </a:t>
            </a:r>
            <a:r>
              <a:rPr lang="sq-AL" dirty="0">
                <a:latin typeface="Times New Roman" panose="02020603050405020304" pitchFamily="18" charset="0"/>
                <a:cs typeface="Times New Roman" panose="02020603050405020304" pitchFamily="18" charset="0"/>
              </a:rPr>
              <a:t>dhe këto fatura janë anulluar përpara sekuestrimit të tyre nga organi procedues, jemi në kushtet e mungesës së qëllimit të fitimit apo nxjerrjes së një përfitimi tjetër nga përdorimi i dokumentacionit të fallsifikuar, dhe si rrjedhojë nuk mund të mbajë përgjegjësi personi juridik për kryerjen e veprës penale të parashikuar nga neni 186/1 i Kodit Penal</a:t>
            </a:r>
            <a:r>
              <a:rPr lang="en-US"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62</a:t>
            </a:fld>
            <a:endParaRPr lang="en-US"/>
          </a:p>
        </p:txBody>
      </p:sp>
    </p:spTree>
    <p:extLst>
      <p:ext uri="{BB962C8B-B14F-4D97-AF65-F5344CB8AC3E}">
        <p14:creationId xmlns:p14="http://schemas.microsoft.com/office/powerpoint/2010/main" val="3174743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a:t>
            </a:r>
            <a:r>
              <a:rPr lang="sq-AL" sz="2400" b="1" dirty="0" smtClean="0">
                <a:latin typeface="Times New Roman" panose="02020603050405020304" pitchFamily="18" charset="0"/>
                <a:cs typeface="Times New Roman" panose="02020603050405020304" pitchFamily="18" charset="0"/>
              </a:rPr>
              <a:t>Vendimi</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600201"/>
            <a:ext cx="8839200" cy="4876799"/>
          </a:xfrm>
        </p:spPr>
        <p:txBody>
          <a:bodyPr>
            <a:normAutofit fontScale="77500" lnSpcReduction="20000"/>
          </a:bodyPr>
          <a:lstStyle/>
          <a:p>
            <a:r>
              <a:rPr lang="en-GB" sz="2400" b="1" dirty="0" err="1" smtClean="0">
                <a:latin typeface="Times New Roman" panose="02020603050405020304" pitchFamily="18" charset="0"/>
                <a:cs typeface="Times New Roman" panose="02020603050405020304" pitchFamily="18" charset="0"/>
              </a:rPr>
              <a:t>Faktet</a:t>
            </a:r>
            <a:r>
              <a:rPr lang="en-GB" sz="2400" b="1" dirty="0" smtClean="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e </a:t>
            </a:r>
            <a:r>
              <a:rPr lang="en-GB" sz="2400" b="1" dirty="0" err="1" smtClean="0">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algn="just"/>
            <a:r>
              <a:rPr lang="en-GB" sz="2400" dirty="0" err="1">
                <a:latin typeface="Times New Roman" panose="02020603050405020304" pitchFamily="18" charset="0"/>
                <a:cs typeface="Times New Roman" panose="02020603050405020304" pitchFamily="18" charset="0"/>
              </a:rPr>
              <a:t>Prokuroria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ka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pretenduar</a:t>
            </a:r>
            <a:r>
              <a:rPr lang="en-GB" sz="2400" dirty="0">
                <a:latin typeface="Times New Roman" panose="02020603050405020304" pitchFamily="18" charset="0"/>
                <a:cs typeface="Times New Roman" panose="02020603050405020304" pitchFamily="18" charset="0"/>
              </a:rPr>
              <a:t> se </a:t>
            </a:r>
            <a:r>
              <a:rPr lang="sq-AL" sz="2400" dirty="0">
                <a:latin typeface="Times New Roman" panose="02020603050405020304" pitchFamily="18" charset="0"/>
                <a:cs typeface="Times New Roman" panose="02020603050405020304" pitchFamily="18" charset="0"/>
              </a:rPr>
              <a:t>nga ana e të pandehurit Qamil Haskoj, administrator i shoqërisë “TRIUMF H.D” sh.p.k, janë konsumuar elementët e figurës së veprës penale “</a:t>
            </a:r>
            <a:r>
              <a:rPr lang="sq-AL" sz="2400" i="1" dirty="0">
                <a:latin typeface="Times New Roman" panose="02020603050405020304" pitchFamily="18" charset="0"/>
                <a:cs typeface="Times New Roman" panose="02020603050405020304" pitchFamily="18" charset="0"/>
              </a:rPr>
              <a:t>Mospagimi i taksave dhe i tatimeve</a:t>
            </a:r>
            <a:r>
              <a:rPr lang="sq-AL" sz="2400" dirty="0">
                <a:latin typeface="Times New Roman" panose="02020603050405020304" pitchFamily="18" charset="0"/>
                <a:cs typeface="Times New Roman" panose="02020603050405020304" pitchFamily="18" charset="0"/>
              </a:rPr>
              <a:t>” të parashikuar nga neni 181 i Kodit Penal, në emër dhe në dobi të personit juridik, të shoqërisë “TRIUMF H.D” sh.p.k.</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Vepra penale e mësipërme e kryer nga ana e shtetasit Qamil Haskoj është kryer në cilësinë e përfaqësuesit ligjor të shoqërisë tregtare “TRIUMF H.D” sh.p.k, njëkohësisht duke i sjellë edhe dobi kësaj të fundit.</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Në këtë mënyrë, duke u mbështetur në nenin 3, paragrafi (a) i Ligjit nr. 9754, datë 14.6.2007, “Për përgjegjësinë penale të personave juridikë”, për veprën penale “Mospagimi i taksave dhe i tatimeve”, të parashikuar nga neni 181 i Kodit Penal, mban përgjegjësi penale në këtë rast edhe vetë personi juridik, shoqëria “TRIUMF H.D” sh.p.k.</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 I pyetur lidhur me akuzën e mësipërme i pandehuri Qamil Haskoj gjatë hetimeve paraprake e ka pranuar akuzën në ngarkim të tij</a:t>
            </a:r>
            <a:r>
              <a:rPr lang="en-GB"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duke pretenduar se ka qenë shkaku i pamundësisë financiare që nuk i ka paguar detyrimet ndaj Drejtorisë Rajonale të Tatimeve në Vlorë.</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Nisur nga sa më sipër, Prokuroria e Rrethit Gjyqësorë Vlorë ka ngritur akuzën ndaj të pandehurve për kryerjen e veprës penale të parashikuar </a:t>
            </a:r>
            <a:r>
              <a:rPr lang="en-GB" sz="2400" dirty="0" err="1">
                <a:latin typeface="Times New Roman" panose="02020603050405020304" pitchFamily="18" charset="0"/>
                <a:cs typeface="Times New Roman" panose="02020603050405020304" pitchFamily="18" charset="0"/>
              </a:rPr>
              <a:t>nga</a:t>
            </a:r>
            <a:r>
              <a:rPr lang="en-GB"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neni 181 i Kodit </a:t>
            </a:r>
            <a:r>
              <a:rPr lang="sq-AL" sz="2400" dirty="0" smtClean="0">
                <a:latin typeface="Times New Roman" panose="02020603050405020304" pitchFamily="18" charset="0"/>
                <a:cs typeface="Times New Roman" panose="02020603050405020304" pitchFamily="18" charset="0"/>
              </a:rPr>
              <a:t>Penal</a:t>
            </a:r>
            <a:r>
              <a:rPr lang="en-US"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63</a:t>
            </a:fld>
            <a:endParaRPr lang="en-US"/>
          </a:p>
        </p:txBody>
      </p:sp>
    </p:spTree>
    <p:extLst>
      <p:ext uri="{BB962C8B-B14F-4D97-AF65-F5344CB8AC3E}">
        <p14:creationId xmlns:p14="http://schemas.microsoft.com/office/powerpoint/2010/main" val="27718034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a:bodyPr>
          <a:lstStyle/>
          <a:p>
            <a:r>
              <a:rPr lang="de-DE" sz="2400" b="1" dirty="0">
                <a:latin typeface="Times New Roman" panose="02020603050405020304" pitchFamily="18" charset="0"/>
                <a:cs typeface="Times New Roman" panose="02020603050405020304" pitchFamily="18" charset="0"/>
              </a:rPr>
              <a:t>Gjykata e Rrethit Gjyqësor Vlorë</a:t>
            </a:r>
            <a:r>
              <a:rPr lang="de-DE" sz="2400" dirty="0">
                <a:latin typeface="Times New Roman" panose="02020603050405020304" pitchFamily="18" charset="0"/>
                <a:cs typeface="Times New Roman" panose="02020603050405020304" pitchFamily="18" charset="0"/>
              </a:rPr>
              <a:t> ka </a:t>
            </a:r>
            <a:r>
              <a:rPr lang="de-DE" sz="2400" dirty="0" smtClean="0">
                <a:latin typeface="Times New Roman" panose="02020603050405020304" pitchFamily="18" charset="0"/>
                <a:cs typeface="Times New Roman" panose="02020603050405020304" pitchFamily="18" charset="0"/>
              </a:rPr>
              <a:t>vendosur:</a:t>
            </a:r>
          </a:p>
          <a:p>
            <a:pPr algn="just"/>
            <a:r>
              <a:rPr lang="sq-AL" sz="2400" dirty="0">
                <a:latin typeface="Times New Roman" panose="02020603050405020304" pitchFamily="18" charset="0"/>
                <a:cs typeface="Times New Roman" panose="02020603050405020304" pitchFamily="18" charset="0"/>
              </a:rPr>
              <a:t>1. Deklarimin fajtor të të pandehurit Qamil Haskoj për kryerjen e veprës penale “Mospagimi i taksave dhe tatimeve”, parashikuar nga neni 181 i Kodit Penal dhe dënimin e tij në bazë të kësaj dispozite me 1 (një) vit </a:t>
            </a:r>
            <a:r>
              <a:rPr lang="sq-AL" sz="2400" dirty="0" smtClean="0">
                <a:latin typeface="Times New Roman" panose="02020603050405020304" pitchFamily="18" charset="0"/>
                <a:cs typeface="Times New Roman" panose="02020603050405020304" pitchFamily="18" charset="0"/>
              </a:rPr>
              <a:t>burgim…</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5. Deklarimin fajtor të të pandehurit Shoqëria “TRIUMF H.D” sh.p.k për kryerjen e veprës penale “Mospagimi i taksave dhe tatimeve”, parashikuar nga  neni 181  i Kodit Penal dhe dënimin e kësaj shoqërie  me 1 000 000 (një milion) lekë gjobë</a:t>
            </a:r>
            <a:r>
              <a:rPr lang="sq-AL" sz="2400" i="1" dirty="0"/>
              <a:t>.</a:t>
            </a:r>
            <a:endParaRPr lang="en-GB" sz="2400" dirty="0"/>
          </a:p>
          <a:p>
            <a:pPr algn="just"/>
            <a:endParaRPr lang="en-US" sz="2400" dirty="0" smtClean="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64</a:t>
            </a:fld>
            <a:endParaRPr lang="en-US"/>
          </a:p>
        </p:txBody>
      </p:sp>
    </p:spTree>
    <p:extLst>
      <p:ext uri="{BB962C8B-B14F-4D97-AF65-F5344CB8AC3E}">
        <p14:creationId xmlns:p14="http://schemas.microsoft.com/office/powerpoint/2010/main" val="2701734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92500"/>
          </a:bodyPr>
          <a:lstStyle/>
          <a:p>
            <a:pPr algn="just"/>
            <a:r>
              <a:rPr lang="de-DE" sz="2400" b="1" dirty="0">
                <a:latin typeface="Times New Roman" panose="02020603050405020304" pitchFamily="18" charset="0"/>
                <a:cs typeface="Times New Roman" panose="02020603050405020304" pitchFamily="18" charset="0"/>
              </a:rPr>
              <a:t>Gjykata e Apelit Vlorë, </a:t>
            </a:r>
            <a:r>
              <a:rPr lang="de-DE" sz="2400" dirty="0">
                <a:latin typeface="Times New Roman" panose="02020603050405020304" pitchFamily="18" charset="0"/>
                <a:cs typeface="Times New Roman" panose="02020603050405020304" pitchFamily="18" charset="0"/>
              </a:rPr>
              <a:t>me vendimin nr</a:t>
            </a:r>
            <a:r>
              <a:rPr lang="de-DE" sz="2400" dirty="0" smtClean="0">
                <a:latin typeface="Times New Roman" panose="02020603050405020304" pitchFamily="18" charset="0"/>
                <a:cs typeface="Times New Roman" panose="02020603050405020304" pitchFamily="18" charset="0"/>
              </a:rPr>
              <a:t>. 345</a:t>
            </a:r>
            <a:r>
              <a:rPr lang="de-DE" sz="2400" dirty="0">
                <a:latin typeface="Times New Roman" panose="02020603050405020304" pitchFamily="18" charset="0"/>
                <a:cs typeface="Times New Roman" panose="02020603050405020304" pitchFamily="18" charset="0"/>
              </a:rPr>
              <a:t>, datë 11.05.2017, ka vendosur</a:t>
            </a:r>
            <a:r>
              <a:rPr lang="de-DE" sz="2400" dirty="0" smtClean="0">
                <a:latin typeface="Times New Roman" panose="02020603050405020304" pitchFamily="18" charset="0"/>
                <a:cs typeface="Times New Roman" panose="02020603050405020304" pitchFamily="18" charset="0"/>
              </a:rPr>
              <a:t>:</a:t>
            </a:r>
          </a:p>
          <a:p>
            <a:pPr algn="just"/>
            <a:r>
              <a:rPr lang="sq-AL" sz="2400" dirty="0"/>
              <a:t>“</a:t>
            </a:r>
            <a:r>
              <a:rPr lang="sq-AL" sz="2400" b="1" dirty="0"/>
              <a:t>-</a:t>
            </a:r>
            <a:r>
              <a:rPr lang="sq-AL" sz="2400" dirty="0"/>
              <a:t> </a:t>
            </a:r>
            <a:r>
              <a:rPr lang="sq-AL" sz="2400" i="1" dirty="0"/>
              <a:t>Prishjen e vendimit nr. 122, datë 16.3.2015, të Gjykatës së shkallës së parë për pjesën që ka deklaruar fajtor të pandehurin Qamil Haskaj, për kryerjen e veprës penale të mospagimit të taksave dhe tatimeve, parashikuar nga neni 181 i Kodit Penal dhe pushimin e çështjes për këtë pjesë.</a:t>
            </a:r>
            <a:endParaRPr lang="en-GB" sz="2400" dirty="0"/>
          </a:p>
          <a:p>
            <a:pPr algn="just"/>
            <a:r>
              <a:rPr lang="sq-AL" sz="2400" i="1" dirty="0"/>
              <a:t>- Ndryshimin e këtij dënimi për pjesën e dënimit me gjobë të të pandehurit shoqëria “TRIUMF H.D” sh.p.k për kryerjen e veprës penale të mospagimit të taksave dhe tatimeve dhe në bazë të nenit 181 të Kodit Penal, dënimin e kësaj shoqërie me 500.000 lekë gjobë</a:t>
            </a:r>
            <a:r>
              <a:rPr lang="sq-AL" sz="2400" dirty="0"/>
              <a:t>.</a:t>
            </a:r>
            <a:endParaRPr lang="en-GB" sz="2400" dirty="0"/>
          </a:p>
          <a:p>
            <a:pPr algn="just"/>
            <a:r>
              <a:rPr lang="sq-AL" sz="2400" i="1" dirty="0"/>
              <a:t>- Gjoba të paguhet brenda një </a:t>
            </a:r>
            <a:r>
              <a:rPr lang="sq-AL" sz="2400" i="1" dirty="0" smtClean="0"/>
              <a:t>viti</a:t>
            </a:r>
            <a:r>
              <a:rPr lang="en-US" sz="2400" i="1" dirty="0" smtClean="0"/>
              <a:t>.</a:t>
            </a:r>
            <a:endParaRPr lang="en-GB" sz="2400" dirty="0"/>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65</a:t>
            </a:fld>
            <a:endParaRPr lang="en-US"/>
          </a:p>
        </p:txBody>
      </p:sp>
    </p:spTree>
    <p:extLst>
      <p:ext uri="{BB962C8B-B14F-4D97-AF65-F5344CB8AC3E}">
        <p14:creationId xmlns:p14="http://schemas.microsoft.com/office/powerpoint/2010/main" val="21813749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a:xfrm>
            <a:off x="228600" y="1600201"/>
            <a:ext cx="8763000" cy="4525963"/>
          </a:xfrm>
        </p:spPr>
        <p:txBody>
          <a:bodyPr>
            <a:normAutofit fontScale="85000" lnSpcReduction="20000"/>
          </a:bodyPr>
          <a:lstStyle/>
          <a:p>
            <a:r>
              <a:rPr lang="de-DE" sz="2400" b="1" dirty="0">
                <a:latin typeface="Times New Roman" panose="02020603050405020304" pitchFamily="18" charset="0"/>
                <a:cs typeface="Times New Roman" panose="02020603050405020304" pitchFamily="18" charset="0"/>
              </a:rPr>
              <a:t>Gjykata e Apelit </a:t>
            </a:r>
            <a:r>
              <a:rPr lang="de-DE" sz="2400" b="1" dirty="0" smtClean="0">
                <a:latin typeface="Times New Roman" panose="02020603050405020304" pitchFamily="18" charset="0"/>
                <a:cs typeface="Times New Roman" panose="02020603050405020304" pitchFamily="18" charset="0"/>
              </a:rPr>
              <a:t>ndër të tjera ka </a:t>
            </a:r>
            <a:r>
              <a:rPr lang="de-DE" sz="2400" b="1" dirty="0">
                <a:latin typeface="Times New Roman" panose="02020603050405020304" pitchFamily="18" charset="0"/>
                <a:cs typeface="Times New Roman" panose="02020603050405020304" pitchFamily="18" charset="0"/>
              </a:rPr>
              <a:t>arsyetuar: </a:t>
            </a:r>
            <a:endParaRPr lang="de-DE" sz="2400" b="1"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Gjykata e Apelit e gjen të bazuar në ligj atë pjesë të vendimit të ankimuar që ka deklaruar fajtor personin fizik shoqëria “TRIUMF H.D” sh.p.k si subjekt tregtar për këtë vepër penale.</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Sa më sipër, gjykata e apelit çmon ndryshimin e vendimit të gjykatës së shkallës së parë për pjesën që ka deklaruar fajtor të pandehurin Qamil Haskaj për kryerjen e veprës penale të mospagimit të taksave dhe tatimeve në bazë të nenit 181 të Kodit Penal.</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Është e vërtetë se përgjegjësia penale e personit juridik nuk përjashton edhe përgjegjësinë penale të personave fizikë, që kanë kryer ose janë bashkëpunëtorë për kryerjen e veprës penale të njëjtë, </a:t>
            </a:r>
            <a:r>
              <a:rPr lang="sq-AL" sz="2400" b="1" u="sng" dirty="0">
                <a:latin typeface="Times New Roman" panose="02020603050405020304" pitchFamily="18" charset="0"/>
                <a:cs typeface="Times New Roman" panose="02020603050405020304" pitchFamily="18" charset="0"/>
              </a:rPr>
              <a:t>por kjo përgjegjësi do të ekzistojë nëse subjekti fizik apo juridik gëzon cilësitë për të qenë subjekt i asaj vepre penale.</a:t>
            </a:r>
            <a:r>
              <a:rPr lang="sq-AL" sz="2400" b="1" dirty="0">
                <a:latin typeface="Times New Roman" panose="02020603050405020304" pitchFamily="18" charset="0"/>
                <a:cs typeface="Times New Roman" panose="02020603050405020304" pitchFamily="18" charset="0"/>
              </a:rPr>
              <a:t> Nga përmbajtja e nenit 181 të Kodit Penal, siç u analizuar më lart, kuptohet që kemi të bëjmë me një subjekt të posaçëm, pra më një subjekt që ka cilësitë e kërkuara nga ligji, pra të jetë në rrethin e subjekteve që mbartin detyrimin e përcaktuar në legjislacionin fiskal dhe për rrjedhojë të jenë potencialisht kryerësit e kësaj veprimtarie kriminale.</a:t>
            </a:r>
            <a:endParaRPr lang="en-GB"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66</a:t>
            </a:fld>
            <a:endParaRPr lang="en-US"/>
          </a:p>
        </p:txBody>
      </p:sp>
    </p:spTree>
    <p:extLst>
      <p:ext uri="{BB962C8B-B14F-4D97-AF65-F5344CB8AC3E}">
        <p14:creationId xmlns:p14="http://schemas.microsoft.com/office/powerpoint/2010/main" val="34282505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85000" lnSpcReduction="20000"/>
          </a:bodyPr>
          <a:lstStyle/>
          <a:p>
            <a:pPr algn="just"/>
            <a:r>
              <a:rPr lang="sq-AL" sz="2400" dirty="0">
                <a:latin typeface="Times New Roman" panose="02020603050405020304" pitchFamily="18" charset="0"/>
                <a:cs typeface="Times New Roman" panose="02020603050405020304" pitchFamily="18" charset="0"/>
              </a:rPr>
              <a:t>Lidhur me këtë aspekt të vendimarrjes Kolegji vlerëson se, qëndrimi i Gjykatës së Apelit është i gabuar dhe i marrë në keqinterpretim të ligjit penal. Për të arritur në këtë konkluzion janë marrë në analizë dispozitat e mëposhtme</a:t>
            </a:r>
            <a:r>
              <a:rPr lang="en-US" sz="2400" i="1" dirty="0" smtClean="0">
                <a:latin typeface="Times New Roman" panose="02020603050405020304" pitchFamily="18" charset="0"/>
                <a:cs typeface="Times New Roman" panose="02020603050405020304" pitchFamily="18" charset="0"/>
              </a:rPr>
              <a:t>”.</a:t>
            </a:r>
          </a:p>
          <a:p>
            <a:pPr algn="just"/>
            <a:r>
              <a:rPr lang="sq-AL" sz="2400" b="1" dirty="0">
                <a:latin typeface="Times New Roman" panose="02020603050405020304" pitchFamily="18" charset="0"/>
                <a:cs typeface="Times New Roman" panose="02020603050405020304" pitchFamily="18" charset="0"/>
              </a:rPr>
              <a:t>Nisur nga kuadri ligjor i mësipërm konstatohet se shoqëria tregtare, duke qenë person juridik, e kryen veprimtarinë e saj nëpërmjet organeve të saj. Konkretisht, janë administratorët, si përfaqësues ligjorë të shoqërisë të cilët kryejnë të gjitha veprimet e administrimit të shoqërisë tregtare</a:t>
            </a:r>
            <a:r>
              <a:rPr lang="sq-AL" sz="2400" dirty="0">
                <a:latin typeface="Times New Roman" panose="02020603050405020304" pitchFamily="18" charset="0"/>
                <a:cs typeface="Times New Roman" panose="02020603050405020304" pitchFamily="18" charset="0"/>
              </a:rPr>
              <a:t>. Këtë veprimtari administratorët do ta kryejnë konform ligjit dhe politikave të shoqërisë (neni 95 i Ligjit nr. 9901/2014). </a:t>
            </a:r>
            <a:r>
              <a:rPr lang="sq-AL" sz="2400" b="1" dirty="0">
                <a:latin typeface="Times New Roman" panose="02020603050405020304" pitchFamily="18" charset="0"/>
                <a:cs typeface="Times New Roman" panose="02020603050405020304" pitchFamily="18" charset="0"/>
              </a:rPr>
              <a:t>Në rast se gjatë veprimtarisë së personit juridik shkelen dispozitat e parashikuara në legjislacionin në përgjithësi dhe atë penal në veçanti, kjo shkelje ka ardhur si rrjedhojë e veprimeve apo mosveprimeve të organeve të shoqërisë dhe si rregull, në radhë të parë të administratorit të saj, i cili nuk mund të përjashtohet nga përgjegjësia penale (përveçse kur arrin të vërtetojë të kundërtën). </a:t>
            </a:r>
            <a:endParaRPr lang="en-GB" sz="2400" b="1" dirty="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67</a:t>
            </a:fld>
            <a:endParaRPr lang="en-US"/>
          </a:p>
        </p:txBody>
      </p:sp>
    </p:spTree>
    <p:extLst>
      <p:ext uri="{BB962C8B-B14F-4D97-AF65-F5344CB8AC3E}">
        <p14:creationId xmlns:p14="http://schemas.microsoft.com/office/powerpoint/2010/main" val="41282608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Në të njëjtën linjë logjike me këtë arsyetim janë edhe parashikimet e paragrafit tre të nenit 45 të Kodit Penal, të neneve 27 dhe 28 të Ligjit nr. 9754/2007, të cilët nuk përjashtojnë përgjegjësinë edhe të përfaqësuesve të shoqërisë. Gjithashtu, referuar sanksioneve që parashikon Ligji nr. 9754/2007 ndaj shoqërive tregtare, të cilat konsistojnë në dënime me gjobë, mbarim të personit juridik, dhe/ose dënime alternative, </a:t>
            </a:r>
            <a:r>
              <a:rPr lang="sq-AL" sz="2400" b="1" dirty="0">
                <a:latin typeface="Times New Roman" panose="02020603050405020304" pitchFamily="18" charset="0"/>
                <a:cs typeface="Times New Roman" panose="02020603050405020304" pitchFamily="18" charset="0"/>
              </a:rPr>
              <a:t>dënimi me burgim i parashikuar nga legjislatori në nenin 181 të Kodit Penal, i referohet personave fizik si përfaqësues të organeve të shoqërisë që janë përgjegjëse për veprimtarinë e paligjshme, penalisht të ndëshkueshme</a:t>
            </a:r>
            <a:r>
              <a:rPr lang="sq-AL" sz="2400" dirty="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68</a:t>
            </a:fld>
            <a:endParaRPr lang="en-US"/>
          </a:p>
        </p:txBody>
      </p:sp>
    </p:spTree>
    <p:extLst>
      <p:ext uri="{BB962C8B-B14F-4D97-AF65-F5344CB8AC3E}">
        <p14:creationId xmlns:p14="http://schemas.microsoft.com/office/powerpoint/2010/main" val="25217084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92500" lnSpcReduction="10000"/>
          </a:bodyPr>
          <a:lstStyle/>
          <a:p>
            <a:pPr algn="just"/>
            <a:r>
              <a:rPr lang="sq-AL" sz="2200" b="1" dirty="0">
                <a:latin typeface="Times New Roman" panose="02020603050405020304" pitchFamily="18" charset="0"/>
                <a:cs typeface="Times New Roman" panose="02020603050405020304" pitchFamily="18" charset="0"/>
              </a:rPr>
              <a:t>Nga ana tjetër, po të ndjekim arsyetimin e Gjykatës së Apelit, do të biem në absurdin se dënimi me burgim i parashikuar nga neni 181 i Kodit Penal do të vlejë vetëm për subjektet tregtare persona fizikë, ndërsa për personat juridikë do të kemi vetëm ndëshkimin me gjobë apo mbyllje aktiviteti etj</a:t>
            </a:r>
            <a:r>
              <a:rPr lang="sq-AL" sz="2200" dirty="0">
                <a:latin typeface="Times New Roman" panose="02020603050405020304" pitchFamily="18" charset="0"/>
                <a:cs typeface="Times New Roman" panose="02020603050405020304" pitchFamily="18" charset="0"/>
              </a:rPr>
              <a:t>. Pra sipas konkluzioneve të arritura nga Gjykata e Apelit  persoant fizik përfaqësues të organeve të këtyre shoqërive nuk do t’i nënshtrohen asnjë lloj sanksioni penal, ndërkohë që veprimet apo mosveprimet e paligjshme janë kryer pikërisht prej tyre</a:t>
            </a:r>
            <a:r>
              <a:rPr lang="sq-AL" sz="2200" b="1" dirty="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Në Kodin Penal nuk ka një dispozitë tjetër që të ngarkojë me përgjegjësi përfaqësuesit e shoqërisë lidhur me mospagimin e taksave dhe tatimeve të parashikuar në nenin 181 të Kodit Penal. </a:t>
            </a:r>
            <a:endParaRPr lang="en-US" sz="2200" dirty="0" smtClean="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Sa më sipër, Kolegji vlerëson se arsyetimi i gjykatës së Apelit, lidhur me përjashtimin nga përgjegjësia penale e administratorit dhe njëkohësisht ortakut të vetëm të shoqërisë “TRIUMF H.D” sh.p.k, Z. Qamil Haskoj, është i gabuar dhe i pambështetur në nenin 181 të Kodit Penal. </a:t>
            </a:r>
            <a:endParaRPr lang="en-GB" sz="2200" dirty="0">
              <a:latin typeface="Times New Roman" panose="02020603050405020304" pitchFamily="18" charset="0"/>
              <a:cs typeface="Times New Roman" panose="02020603050405020304" pitchFamily="18" charset="0"/>
            </a:endParaRPr>
          </a:p>
          <a:p>
            <a:pPr algn="just"/>
            <a:endParaRPr lang="en-GB" sz="2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69</a:t>
            </a:fld>
            <a:endParaRPr lang="en-US"/>
          </a:p>
        </p:txBody>
      </p:sp>
    </p:spTree>
    <p:extLst>
      <p:ext uri="{BB962C8B-B14F-4D97-AF65-F5344CB8AC3E}">
        <p14:creationId xmlns:p14="http://schemas.microsoft.com/office/powerpoint/2010/main" val="29189624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GB" sz="2400" b="1" dirty="0" err="1">
                <a:latin typeface="Times New Roman" panose="02020603050405020304" pitchFamily="18" charset="0"/>
                <a:cs typeface="Times New Roman" panose="02020603050405020304" pitchFamily="18" charset="0"/>
              </a:rPr>
              <a:t>Faktet</a:t>
            </a:r>
            <a:r>
              <a:rPr lang="en-GB" sz="2400" b="1" dirty="0">
                <a:latin typeface="Times New Roman" panose="02020603050405020304" pitchFamily="18" charset="0"/>
                <a:cs typeface="Times New Roman" panose="02020603050405020304" pitchFamily="18" charset="0"/>
              </a:rPr>
              <a:t> e </a:t>
            </a:r>
            <a:r>
              <a:rPr lang="en-GB" sz="2400" b="1" dirty="0" err="1" smtClean="0">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lvl="0" algn="just"/>
            <a:r>
              <a:rPr lang="en-US" sz="2400" dirty="0" err="1">
                <a:latin typeface="Times New Roman" panose="02020603050405020304" pitchFamily="18" charset="0"/>
                <a:cs typeface="Times New Roman" panose="02020603050405020304" pitchFamily="18" charset="0"/>
              </a:rPr>
              <a:t>Rezulton</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pandehuri</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Gjiknuri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banor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qytetit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Vlorës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data 18.05.2011 </a:t>
            </a:r>
            <a:r>
              <a:rPr lang="en-US" sz="2400" dirty="0" err="1">
                <a:latin typeface="Times New Roman" panose="02020603050405020304" pitchFamily="18" charset="0"/>
                <a:cs typeface="Times New Roman" panose="02020603050405020304" pitchFamily="18" charset="0"/>
              </a:rPr>
              <a:t>deri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datën</a:t>
            </a:r>
            <a:r>
              <a:rPr lang="en-US" sz="2400" dirty="0">
                <a:latin typeface="Times New Roman" panose="02020603050405020304" pitchFamily="18" charset="0"/>
                <a:cs typeface="Times New Roman" panose="02020603050405020304" pitchFamily="18" charset="0"/>
              </a:rPr>
              <a:t> 17.05.2016 administrator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sh.p.k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regjistruar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pranë</a:t>
            </a:r>
            <a:r>
              <a:rPr lang="en-US" sz="2400" dirty="0">
                <a:latin typeface="Times New Roman" panose="02020603050405020304" pitchFamily="18" charset="0"/>
                <a:cs typeface="Times New Roman" panose="02020603050405020304" pitchFamily="18" charset="0"/>
              </a:rPr>
              <a:t> QKR-</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objekt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projektim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ndërtime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industriale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ndërtime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rrugësh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kanalizime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ujësjellësa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aktivitetin</a:t>
            </a:r>
            <a:r>
              <a:rPr lang="en-US" sz="2400" dirty="0">
                <a:latin typeface="Times New Roman" panose="02020603050405020304" pitchFamily="18" charset="0"/>
                <a:cs typeface="Times New Roman" panose="02020603050405020304" pitchFamily="18" charset="0"/>
              </a:rPr>
              <a:t> “Bar- </a:t>
            </a:r>
            <a:r>
              <a:rPr lang="en-US" sz="2400" dirty="0" err="1">
                <a:latin typeface="Times New Roman" panose="02020603050405020304" pitchFamily="18" charset="0"/>
                <a:cs typeface="Times New Roman" panose="02020603050405020304" pitchFamily="18" charset="0"/>
              </a:rPr>
              <a:t>Kafe</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lvl="0" algn="just"/>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shqyrtimit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gjyqësor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provuar</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subjekti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sh.p.k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aktivitetit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fushën</a:t>
            </a:r>
            <a:r>
              <a:rPr lang="en-US" sz="2400" dirty="0">
                <a:latin typeface="Times New Roman" panose="02020603050405020304" pitchFamily="18" charset="0"/>
                <a:cs typeface="Times New Roman" panose="02020603050405020304" pitchFamily="18" charset="0"/>
              </a:rPr>
              <a:t> e “Bar-</a:t>
            </a:r>
            <a:r>
              <a:rPr lang="en-US" sz="2400" dirty="0" err="1">
                <a:latin typeface="Times New Roman" panose="02020603050405020304" pitchFamily="18" charset="0"/>
                <a:cs typeface="Times New Roman" panose="02020603050405020304" pitchFamily="18" charset="0"/>
              </a:rPr>
              <a:t>Kafe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kasën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fiskale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xhiron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plotë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ditore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fshehur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ardhurat</a:t>
            </a:r>
            <a:r>
              <a:rPr lang="en-US"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Jane </a:t>
            </a:r>
            <a:r>
              <a:rPr lang="en-US" sz="2400" dirty="0" err="1">
                <a:latin typeface="Times New Roman" panose="02020603050405020304" pitchFamily="18" charset="0"/>
                <a:cs typeface="Times New Roman" panose="02020603050405020304" pitchFamily="18" charset="0"/>
              </a:rPr>
              <a:t>sekuestruar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ambientet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lokal</a:t>
            </a:r>
            <a:r>
              <a:rPr lang="en-US" sz="2400" dirty="0">
                <a:latin typeface="Times New Roman" panose="02020603050405020304" pitchFamily="18" charset="0"/>
                <a:cs typeface="Times New Roman" panose="02020603050405020304" pitchFamily="18" charset="0"/>
              </a:rPr>
              <a:t> “Piazza” </a:t>
            </a:r>
            <a:r>
              <a:rPr lang="en-US" sz="2400" dirty="0" err="1">
                <a:latin typeface="Times New Roman" panose="02020603050405020304" pitchFamily="18" charset="0"/>
                <a:cs typeface="Times New Roman" panose="02020603050405020304" pitchFamily="18" charset="0"/>
              </a:rPr>
              <a:t>disa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fatura</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tatimore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t>
            </a:r>
            <a:r>
              <a:rPr lang="en-US" sz="2400" dirty="0">
                <a:latin typeface="Times New Roman" panose="02020603050405020304" pitchFamily="18" charset="0"/>
                <a:cs typeface="Times New Roman" panose="02020603050405020304" pitchFamily="18" charset="0"/>
              </a:rPr>
              <a:t> ne </a:t>
            </a:r>
            <a:r>
              <a:rPr lang="en-US" sz="2400" dirty="0" err="1">
                <a:latin typeface="Times New Roman" panose="02020603050405020304" pitchFamily="18" charset="0"/>
                <a:cs typeface="Times New Roman" panose="02020603050405020304" pitchFamily="18" charset="0"/>
              </a:rPr>
              <a:t>pjesën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sipërme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shënuar</a:t>
            </a:r>
            <a:r>
              <a:rPr lang="en-US" sz="2400" dirty="0">
                <a:latin typeface="Times New Roman" panose="02020603050405020304" pitchFamily="18" charset="0"/>
                <a:cs typeface="Times New Roman" panose="02020603050405020304" pitchFamily="18" charset="0"/>
              </a:rPr>
              <a:t> “Piazza”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pjesën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fundit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shënuar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Gjeneruar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LogiBAR</a:t>
            </a:r>
            <a:r>
              <a:rPr lang="en-US" sz="2400" dirty="0">
                <a:latin typeface="Times New Roman" panose="02020603050405020304" pitchFamily="18" charset="0"/>
                <a:cs typeface="Times New Roman" panose="02020603050405020304" pitchFamily="18" charset="0"/>
              </a:rPr>
              <a:t>”. </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70</a:t>
            </a:fld>
            <a:endParaRPr lang="en-US"/>
          </a:p>
        </p:txBody>
      </p:sp>
    </p:spTree>
    <p:extLst>
      <p:ext uri="{BB962C8B-B14F-4D97-AF65-F5344CB8AC3E}">
        <p14:creationId xmlns:p14="http://schemas.microsoft.com/office/powerpoint/2010/main" val="654605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55000" lnSpcReduction="20000"/>
          </a:bodyPr>
          <a:lstStyle/>
          <a:p>
            <a:pPr algn="just"/>
            <a:r>
              <a:rPr lang="de-DE" sz="3600" dirty="0">
                <a:latin typeface="Times New Roman" panose="02020603050405020304" pitchFamily="18" charset="0"/>
                <a:cs typeface="Times New Roman" panose="02020603050405020304" pitchFamily="18" charset="0"/>
              </a:rPr>
              <a:t>Eshte kryer nje akt ekspertimi kompjuterik ku është konkluduar se: “Kompjuteri objekt ekspertimi ka të instaluar një program me emrin “LogiBar” për plotësim dhe printim faturash me përmbajtje si fatura objekt ekspertimi e vënë në dispozicion në vendimin e ekspertimit. Në këtë kompjuter gjenden gjurmë të plotësimit të faturave si ajo objekt ekspertimi. Kompjuteri objekt ekspertimi ka qenë pjesë e një rrjeti lokal kompjuterik (LAN)....“ </a:t>
            </a:r>
            <a:r>
              <a:rPr lang="de-DE" sz="3600" b="1" dirty="0">
                <a:latin typeface="Times New Roman" panose="02020603050405020304" pitchFamily="18" charset="0"/>
                <a:cs typeface="Times New Roman" panose="02020603050405020304" pitchFamily="18" charset="0"/>
              </a:rPr>
              <a:t>Pra, përmes këtij akti ekspertimi provohet fakti se subjekti tregtar ka shmangur detyrimet tatimore, duke lëshuar fatura të thjeshta dhe duke mos i deklaruar ato pranë organeve tatimore.</a:t>
            </a:r>
          </a:p>
          <a:p>
            <a:pPr lvl="0" algn="just"/>
            <a:r>
              <a:rPr lang="de-DE" sz="3600" dirty="0">
                <a:latin typeface="Times New Roman" panose="02020603050405020304" pitchFamily="18" charset="0"/>
                <a:cs typeface="Times New Roman" panose="02020603050405020304" pitchFamily="18" charset="0"/>
              </a:rPr>
              <a:t>Referuar numrit rendor të faturave të thjeshta</a:t>
            </a:r>
            <a:r>
              <a:rPr lang="de-DE" sz="3600" dirty="0" smtClean="0">
                <a:latin typeface="Times New Roman" panose="02020603050405020304" pitchFamily="18" charset="0"/>
                <a:cs typeface="Times New Roman" panose="02020603050405020304" pitchFamily="18" charset="0"/>
              </a:rPr>
              <a:t>, eshte </a:t>
            </a:r>
            <a:r>
              <a:rPr lang="de-DE" sz="3600" dirty="0">
                <a:latin typeface="Times New Roman" panose="02020603050405020304" pitchFamily="18" charset="0"/>
                <a:cs typeface="Times New Roman" panose="02020603050405020304" pitchFamily="18" charset="0"/>
              </a:rPr>
              <a:t>konkluduar se janë lëshuar 7706 fatura nga ana e subjektit tregtar të mësipërm. Për këtë qëllim është kërkuar nga Drejtoria Rajonale Tatimore Vlorë, përllogaritja e detyrimit tatimor të shmangur ndërmjet faturave tatimore të deklaruara nga ky subjekt përmes kasës së tij fiskale dhe faturave të thjeshta të cilat nuk janë deklaruar prej këtij subjekti për periudhën ..... </a:t>
            </a:r>
            <a:r>
              <a:rPr lang="de-DE" sz="3600" b="1" dirty="0">
                <a:latin typeface="Times New Roman" panose="02020603050405020304" pitchFamily="18" charset="0"/>
                <a:cs typeface="Times New Roman" panose="02020603050405020304" pitchFamily="18" charset="0"/>
              </a:rPr>
              <a:t>Bazuar në shkresën nre Dr.R.Tatimore Vlorë, rezulton se detyrimi tatimor i shmangur nga subjekti tregtar për periudhën ... është në shumën prej 1.029.598 lekë.</a:t>
            </a:r>
            <a:endParaRPr lang="en-GB" sz="36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71</a:t>
            </a:fld>
            <a:endParaRPr lang="en-US"/>
          </a:p>
        </p:txBody>
      </p:sp>
    </p:spTree>
    <p:extLst>
      <p:ext uri="{BB962C8B-B14F-4D97-AF65-F5344CB8AC3E}">
        <p14:creationId xmlns:p14="http://schemas.microsoft.com/office/powerpoint/2010/main" val="36729446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700" b="1" dirty="0">
                <a:latin typeface="Times New Roman" panose="02020603050405020304" pitchFamily="18" charset="0"/>
                <a:cs typeface="Times New Roman" panose="02020603050405020304" pitchFamily="18" charset="0"/>
              </a:rPr>
              <a:t>Kolegji Penal i Gjykatës së Lartë :</a:t>
            </a: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sq-AL" sz="2700" b="1" dirty="0">
                <a:latin typeface="Times New Roman" panose="02020603050405020304" pitchFamily="18" charset="0"/>
                <a:cs typeface="Times New Roman" panose="02020603050405020304" pitchFamily="18" charset="0"/>
              </a:rPr>
              <a:t>Nr. 53601-01176-00-2017 i Regj. Themeltar</a:t>
            </a: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sq-AL" sz="2700" b="1" dirty="0">
                <a:latin typeface="Times New Roman" panose="02020603050405020304" pitchFamily="18" charset="0"/>
                <a:cs typeface="Times New Roman" panose="02020603050405020304" pitchFamily="18" charset="0"/>
              </a:rPr>
              <a:t>Nr. 00-2022- 1034 i Vendimit (186</a:t>
            </a:r>
            <a:r>
              <a:rPr lang="en-GB" sz="2700" b="1" dirty="0">
                <a:latin typeface="Times New Roman" panose="02020603050405020304" pitchFamily="18" charset="0"/>
                <a:cs typeface="Times New Roman" panose="02020603050405020304" pitchFamily="18" charset="0"/>
              </a:rPr>
              <a:t>)</a:t>
            </a:r>
            <a:endParaRPr lang="en-US" sz="2700" dirty="0"/>
          </a:p>
        </p:txBody>
      </p:sp>
      <p:sp>
        <p:nvSpPr>
          <p:cNvPr id="3" name="Content Placeholder 2"/>
          <p:cNvSpPr>
            <a:spLocks noGrp="1"/>
          </p:cNvSpPr>
          <p:nvPr>
            <p:ph idx="1"/>
          </p:nvPr>
        </p:nvSpPr>
        <p:spPr/>
        <p:txBody>
          <a:bodyPr>
            <a:normAutofit/>
          </a:bodyPr>
          <a:lstStyle/>
          <a:p>
            <a:pPr algn="just"/>
            <a:r>
              <a:rPr lang="de-DE" sz="2400" b="1" dirty="0">
                <a:latin typeface="Times New Roman" panose="02020603050405020304" pitchFamily="18" charset="0"/>
                <a:cs typeface="Times New Roman" panose="02020603050405020304" pitchFamily="18" charset="0"/>
              </a:rPr>
              <a:t>Gjykata e Rrethit Gjyqësor Vlorë, </a:t>
            </a:r>
            <a:r>
              <a:rPr lang="de-DE" sz="2400" dirty="0">
                <a:latin typeface="Times New Roman" panose="02020603050405020304" pitchFamily="18" charset="0"/>
                <a:cs typeface="Times New Roman" panose="02020603050405020304" pitchFamily="18" charset="0"/>
              </a:rPr>
              <a:t>me vendimin nr</a:t>
            </a:r>
            <a:r>
              <a:rPr lang="de-DE" sz="2400" dirty="0" smtClean="0">
                <a:latin typeface="Times New Roman" panose="02020603050405020304" pitchFamily="18" charset="0"/>
                <a:cs typeface="Times New Roman" panose="02020603050405020304" pitchFamily="18" charset="0"/>
              </a:rPr>
              <a:t>. 665</a:t>
            </a:r>
            <a:r>
              <a:rPr lang="de-DE" sz="2400" dirty="0">
                <a:latin typeface="Times New Roman" panose="02020603050405020304" pitchFamily="18" charset="0"/>
                <a:cs typeface="Times New Roman" panose="02020603050405020304" pitchFamily="18" charset="0"/>
              </a:rPr>
              <a:t>, datë 03.11.2016, ka </a:t>
            </a:r>
            <a:r>
              <a:rPr lang="de-DE" sz="2400" dirty="0" smtClean="0">
                <a:latin typeface="Times New Roman" panose="02020603050405020304" pitchFamily="18" charset="0"/>
                <a:cs typeface="Times New Roman" panose="02020603050405020304" pitchFamily="18" charset="0"/>
              </a:rPr>
              <a:t>vendosur:</a:t>
            </a:r>
          </a:p>
          <a:p>
            <a:pPr lvl="0" algn="just"/>
            <a:r>
              <a:rPr lang="de-DE" sz="2400" dirty="0">
                <a:latin typeface="Times New Roman" panose="02020603050405020304" pitchFamily="18" charset="0"/>
                <a:cs typeface="Times New Roman" panose="02020603050405020304" pitchFamily="18" charset="0"/>
              </a:rPr>
              <a:t>Deklarimin fajtor të të pandehurit Andi Gjiknuri për kryerjen veprës penale “Fshehja e te ardhurave” dhe në bazë të nenit 180/1 të Kodit Penal e dënon me 450 000 lekë gjobë.</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Deklarimin fajtor të te pandehurit, personit juridik “Andi” sh.p.k për kryerjen veprës penale “Fshehja e te ardhurave” dhe në bazë të nenit 180/1 të Kodit Penal dhe neni 4 pika c e ligjit nr. 9754, datë 14/06/2007 “Për Përgjegjësinë Penale të Personave Juridikë” e dënon me 1 500 000 lekë gjobë.</a:t>
            </a:r>
            <a:endParaRPr lang="en-GB"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72</a:t>
            </a:fld>
            <a:endParaRPr lang="en-US"/>
          </a:p>
        </p:txBody>
      </p:sp>
    </p:spTree>
    <p:extLst>
      <p:ext uri="{BB962C8B-B14F-4D97-AF65-F5344CB8AC3E}">
        <p14:creationId xmlns:p14="http://schemas.microsoft.com/office/powerpoint/2010/main" val="37897497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p>
        </p:txBody>
      </p:sp>
      <p:sp>
        <p:nvSpPr>
          <p:cNvPr id="3" name="Content Placeholder 2"/>
          <p:cNvSpPr>
            <a:spLocks noGrp="1"/>
          </p:cNvSpPr>
          <p:nvPr>
            <p:ph idx="1"/>
          </p:nvPr>
        </p:nvSpPr>
        <p:spPr/>
        <p:txBody>
          <a:bodyPr/>
          <a:lstStyle/>
          <a:p>
            <a:pPr marL="0" indent="0" algn="just">
              <a:buNone/>
            </a:pPr>
            <a:r>
              <a:rPr lang="de-DE" sz="2400" b="1" dirty="0">
                <a:latin typeface="Times New Roman" panose="02020603050405020304" pitchFamily="18" charset="0"/>
                <a:cs typeface="Times New Roman" panose="02020603050405020304" pitchFamily="18" charset="0"/>
              </a:rPr>
              <a:t>Gjykata e Apelit Vlorë, </a:t>
            </a:r>
            <a:r>
              <a:rPr lang="de-DE" sz="2400" dirty="0">
                <a:latin typeface="Times New Roman" panose="02020603050405020304" pitchFamily="18" charset="0"/>
                <a:cs typeface="Times New Roman" panose="02020603050405020304" pitchFamily="18" charset="0"/>
              </a:rPr>
              <a:t>me vendimin nr.345, datë 11.05.2017, ka </a:t>
            </a:r>
            <a:r>
              <a:rPr lang="de-DE" sz="2400" dirty="0" smtClean="0">
                <a:latin typeface="Times New Roman" panose="02020603050405020304" pitchFamily="18" charset="0"/>
                <a:cs typeface="Times New Roman" panose="02020603050405020304" pitchFamily="18" charset="0"/>
              </a:rPr>
              <a:t>vendosur:</a:t>
            </a:r>
          </a:p>
          <a:p>
            <a:pPr lvl="0" algn="just"/>
            <a:r>
              <a:rPr lang="de-DE" sz="2400" dirty="0">
                <a:latin typeface="Times New Roman" panose="02020603050405020304" pitchFamily="18" charset="0"/>
                <a:cs typeface="Times New Roman" panose="02020603050405020304" pitchFamily="18" charset="0"/>
              </a:rPr>
              <a:t>Lënien në fuqi të vendimit nr.665 datë 03.11.2016 të Gjykatës së Rrethit Vlorë, në pikën 1 të tij, në lidhje me fajësinë, llojin dhe masën e dënimit për veprën penale të parashikuar nga neni 180/1 i K.Penal për të pandehurin Andi Gjiknuri dhe provat materiale dhe shpenzimet gjyqësore në ngarkim të tij.</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Prishjen e vendimit të mësipërm dhe pushimin e çështjes penale në ngarkim të të pandehurit personit juridik shoqëria ”Andi” sh.p.k.</a:t>
            </a:r>
            <a:endParaRPr lang="en-GB" sz="2400" dirty="0">
              <a:latin typeface="Times New Roman" panose="02020603050405020304" pitchFamily="18" charset="0"/>
              <a:cs typeface="Times New Roman" panose="02020603050405020304" pitchFamily="18" charset="0"/>
            </a:endParaRPr>
          </a:p>
          <a:p>
            <a:pPr marL="0" indent="0" algn="just">
              <a:buNone/>
            </a:pPr>
            <a:endParaRPr lang="de-DE" sz="2400" b="1"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73</a:t>
            </a:fld>
            <a:endParaRPr lang="en-US"/>
          </a:p>
        </p:txBody>
      </p:sp>
    </p:spTree>
    <p:extLst>
      <p:ext uri="{BB962C8B-B14F-4D97-AF65-F5344CB8AC3E}">
        <p14:creationId xmlns:p14="http://schemas.microsoft.com/office/powerpoint/2010/main" val="22162680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de-DE" sz="2400" b="1" dirty="0">
                <a:latin typeface="Times New Roman" panose="02020603050405020304" pitchFamily="18" charset="0"/>
                <a:cs typeface="Times New Roman" panose="02020603050405020304" pitchFamily="18" charset="0"/>
              </a:rPr>
              <a:t>Gjykata e </a:t>
            </a:r>
            <a:r>
              <a:rPr lang="de-DE" sz="2400" b="1" dirty="0" smtClean="0">
                <a:latin typeface="Times New Roman" panose="02020603050405020304" pitchFamily="18" charset="0"/>
                <a:cs typeface="Times New Roman" panose="02020603050405020304" pitchFamily="18" charset="0"/>
              </a:rPr>
              <a:t>Apelit ndër të tjera </a:t>
            </a:r>
            <a:r>
              <a:rPr lang="de-DE" sz="2400" b="1" dirty="0">
                <a:latin typeface="Times New Roman" panose="02020603050405020304" pitchFamily="18" charset="0"/>
                <a:cs typeface="Times New Roman" panose="02020603050405020304" pitchFamily="18" charset="0"/>
              </a:rPr>
              <a:t>ka </a:t>
            </a:r>
            <a:r>
              <a:rPr lang="de-DE" sz="2400" b="1" dirty="0" smtClean="0">
                <a:latin typeface="Times New Roman" panose="02020603050405020304" pitchFamily="18" charset="0"/>
                <a:cs typeface="Times New Roman" panose="02020603050405020304" pitchFamily="18" charset="0"/>
              </a:rPr>
              <a:t>arsyetuar</a:t>
            </a:r>
            <a:r>
              <a:rPr lang="de-DE" sz="2400" b="1" dirty="0">
                <a:latin typeface="Times New Roman" panose="02020603050405020304" pitchFamily="18" charset="0"/>
                <a:cs typeface="Times New Roman" panose="02020603050405020304" pitchFamily="18" charset="0"/>
              </a:rPr>
              <a:t>: </a:t>
            </a:r>
            <a:r>
              <a:rPr lang="de-DE"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shkallës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marrë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shqyrtim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analizuar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vlerësuar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paraqitura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raport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pretendimet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pandehurit</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Gjiknuri</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arritur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përfundime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akuzën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ngarkim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Kështu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rezultuar</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provuar</a:t>
            </a:r>
            <a:r>
              <a:rPr lang="en-US" sz="2400" b="1" dirty="0">
                <a:latin typeface="Times New Roman" panose="02020603050405020304" pitchFamily="18" charset="0"/>
                <a:cs typeface="Times New Roman" panose="02020603050405020304" pitchFamily="18" charset="0"/>
              </a:rPr>
              <a:t> se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Gjiknuri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cilësinë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administratorit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sh.p.k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nëpërmjet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veprimeve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kundërligjshme</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konkretisht</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mosdeklaruar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dhënat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pranë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tatimore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lidhje</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ardhurat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realizuara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gjatë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aktivitetit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tregtar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fshehur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ardhurat</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cenuar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marrëdhëniet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vendosura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sistemin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fiskal</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veprimet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apo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mosveprimet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kundërligjshme</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74</a:t>
            </a:fld>
            <a:endParaRPr lang="en-US"/>
          </a:p>
        </p:txBody>
      </p:sp>
    </p:spTree>
    <p:extLst>
      <p:ext uri="{BB962C8B-B14F-4D97-AF65-F5344CB8AC3E}">
        <p14:creationId xmlns:p14="http://schemas.microsoft.com/office/powerpoint/2010/main" val="34240414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371601"/>
            <a:ext cx="9144000" cy="5181600"/>
          </a:xfrm>
        </p:spPr>
        <p:txBody>
          <a:bodyPr>
            <a:normAutofit fontScale="25000" lnSpcReduction="20000"/>
          </a:bodyPr>
          <a:lstStyle/>
          <a:p>
            <a:pPr algn="just"/>
            <a:endParaRPr lang="en-US" i="1" dirty="0" smtClean="0"/>
          </a:p>
          <a:p>
            <a:pPr algn="just"/>
            <a:r>
              <a:rPr lang="en-US" sz="8000" b="1" dirty="0" err="1" smtClean="0">
                <a:latin typeface="Times New Roman" panose="02020603050405020304" pitchFamily="18" charset="0"/>
                <a:cs typeface="Times New Roman" panose="02020603050405020304" pitchFamily="18" charset="0"/>
              </a:rPr>
              <a:t>Është</a:t>
            </a:r>
            <a:r>
              <a:rPr lang="en-US" sz="8000" b="1" dirty="0" smtClean="0">
                <a:latin typeface="Times New Roman" panose="02020603050405020304" pitchFamily="18" charset="0"/>
                <a:cs typeface="Times New Roman" panose="02020603050405020304" pitchFamily="18" charset="0"/>
              </a:rPr>
              <a:t> </a:t>
            </a:r>
            <a:r>
              <a:rPr lang="en-US" sz="8000" b="1" dirty="0">
                <a:latin typeface="Times New Roman" panose="02020603050405020304" pitchFamily="18" charset="0"/>
                <a:cs typeface="Times New Roman" panose="02020603050405020304" pitchFamily="18" charset="0"/>
              </a:rPr>
              <a:t>e </a:t>
            </a:r>
            <a:r>
              <a:rPr lang="en-US" sz="8000" b="1" dirty="0" err="1">
                <a:latin typeface="Times New Roman" panose="02020603050405020304" pitchFamily="18" charset="0"/>
                <a:cs typeface="Times New Roman" panose="02020603050405020304" pitchFamily="18" charset="0"/>
              </a:rPr>
              <a:t>vërtetë</a:t>
            </a:r>
            <a:r>
              <a:rPr lang="en-US" sz="8000" b="1" dirty="0">
                <a:latin typeface="Times New Roman" panose="02020603050405020304" pitchFamily="18" charset="0"/>
                <a:cs typeface="Times New Roman" panose="02020603050405020304" pitchFamily="18" charset="0"/>
              </a:rPr>
              <a:t> se </a:t>
            </a:r>
            <a:r>
              <a:rPr lang="en-US" sz="8000" b="1" dirty="0" err="1">
                <a:latin typeface="Times New Roman" panose="02020603050405020304" pitchFamily="18" charset="0"/>
                <a:cs typeface="Times New Roman" panose="02020603050405020304" pitchFamily="18" charset="0"/>
              </a:rPr>
              <a:t>përgjegjësia</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personit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juridik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përjashton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edhe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personave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fizikë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kryer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ose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janë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bashkëpunëtorë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kryerjen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veprës</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njëjtë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por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kjo</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a:t>
            </a:r>
            <a:r>
              <a:rPr lang="en-US" sz="8000" b="1" dirty="0">
                <a:latin typeface="Times New Roman" panose="02020603050405020304" pitchFamily="18" charset="0"/>
                <a:cs typeface="Times New Roman" panose="02020603050405020304" pitchFamily="18" charset="0"/>
              </a:rPr>
              <a:t> do </a:t>
            </a:r>
            <a:r>
              <a:rPr lang="en-US" sz="8000" b="1" dirty="0" err="1">
                <a:latin typeface="Times New Roman" panose="02020603050405020304" pitchFamily="18" charset="0"/>
                <a:cs typeface="Times New Roman" panose="02020603050405020304" pitchFamily="18" charset="0"/>
              </a:rPr>
              <a:t>te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ekzistojë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nëse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subjekti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fizik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apo</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juridik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gëzon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cilësitë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qenë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subjekt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asaj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vepre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dirty="0">
                <a:latin typeface="Times New Roman" panose="02020603050405020304" pitchFamily="18" charset="0"/>
                <a:cs typeface="Times New Roman" panose="02020603050405020304" pitchFamily="18" charset="0"/>
              </a:rPr>
              <a:t>. Nga </a:t>
            </a:r>
            <a:r>
              <a:rPr lang="en-US" sz="8000" dirty="0" err="1">
                <a:latin typeface="Times New Roman" panose="02020603050405020304" pitchFamily="18" charset="0"/>
                <a:cs typeface="Times New Roman" panose="02020603050405020304" pitchFamily="18" charset="0"/>
              </a:rPr>
              <a:t>përmbajtja</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nenit</a:t>
            </a:r>
            <a:r>
              <a:rPr lang="en-US" sz="8000" dirty="0">
                <a:latin typeface="Times New Roman" panose="02020603050405020304" pitchFamily="18" charset="0"/>
                <a:cs typeface="Times New Roman" panose="02020603050405020304" pitchFamily="18" charset="0"/>
              </a:rPr>
              <a:t> 180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Kodit</a:t>
            </a:r>
            <a:r>
              <a:rPr lang="en-US" sz="8000" dirty="0">
                <a:latin typeface="Times New Roman" panose="02020603050405020304" pitchFamily="18" charset="0"/>
                <a:cs typeface="Times New Roman" panose="02020603050405020304" pitchFamily="18" charset="0"/>
              </a:rPr>
              <a:t> Penal, </a:t>
            </a:r>
            <a:r>
              <a:rPr lang="en-US" sz="8000" dirty="0" err="1">
                <a:latin typeface="Times New Roman" panose="02020603050405020304" pitchFamily="18" charset="0"/>
                <a:cs typeface="Times New Roman" panose="02020603050405020304" pitchFamily="18" charset="0"/>
              </a:rPr>
              <a:t>siç</a:t>
            </a:r>
            <a:r>
              <a:rPr lang="en-US" sz="8000" dirty="0">
                <a:latin typeface="Times New Roman" panose="02020603050405020304" pitchFamily="18" charset="0"/>
                <a:cs typeface="Times New Roman" panose="02020603050405020304" pitchFamily="18" charset="0"/>
              </a:rPr>
              <a:t> u </a:t>
            </a:r>
            <a:r>
              <a:rPr lang="en-US" sz="8000" dirty="0" err="1">
                <a:latin typeface="Times New Roman" panose="02020603050405020304" pitchFamily="18" charset="0"/>
                <a:cs typeface="Times New Roman" panose="02020603050405020304" pitchFamily="18" charset="0"/>
              </a:rPr>
              <a:t>analizua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edhe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lart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kuptohet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kemi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bëjmë</a:t>
            </a:r>
            <a:r>
              <a:rPr lang="en-US" sz="8000" dirty="0">
                <a:latin typeface="Times New Roman" panose="02020603050405020304" pitchFamily="18" charset="0"/>
                <a:cs typeface="Times New Roman" panose="02020603050405020304" pitchFamily="18" charset="0"/>
              </a:rPr>
              <a:t> me </a:t>
            </a:r>
            <a:r>
              <a:rPr lang="en-US" sz="8000" dirty="0" err="1">
                <a:latin typeface="Times New Roman" panose="02020603050405020304" pitchFamily="18" charset="0"/>
                <a:cs typeface="Times New Roman" panose="02020603050405020304" pitchFamily="18" charset="0"/>
              </a:rPr>
              <a:t>një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subjekt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posaçëm</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pra</a:t>
            </a:r>
            <a:r>
              <a:rPr lang="en-US" sz="8000" dirty="0">
                <a:latin typeface="Times New Roman" panose="02020603050405020304" pitchFamily="18" charset="0"/>
                <a:cs typeface="Times New Roman" panose="02020603050405020304" pitchFamily="18" charset="0"/>
              </a:rPr>
              <a:t> me </a:t>
            </a:r>
            <a:r>
              <a:rPr lang="en-US" sz="8000" dirty="0" err="1">
                <a:latin typeface="Times New Roman" panose="02020603050405020304" pitchFamily="18" charset="0"/>
                <a:cs typeface="Times New Roman" panose="02020603050405020304" pitchFamily="18" charset="0"/>
              </a:rPr>
              <a:t>një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subjekt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cilësitë</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kërkuara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nga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ligji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pra</a:t>
            </a:r>
            <a:r>
              <a:rPr lang="en-US" sz="8000" dirty="0">
                <a:latin typeface="Times New Roman" panose="02020603050405020304" pitchFamily="18" charset="0"/>
                <a:cs typeface="Times New Roman" panose="02020603050405020304" pitchFamily="18" charset="0"/>
              </a:rPr>
              <a:t> persona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cilët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realizojnë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mosdorëzimin</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dokumenteve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ose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nuk</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dhëna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nevojshme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sipas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legjislacionit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fuqi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dorëzojnë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dokumenta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falsifikuara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apo</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deklarata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ose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informacioneve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rreme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përmes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përllogaritjes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pasaktë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shumës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tatimit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rrjedhojë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jenë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potencialisht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autorë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kësaj</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veprimtarie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kriminale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tillë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mund</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jenë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vetëm</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personat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emër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shoqërisë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jo </a:t>
            </a:r>
            <a:r>
              <a:rPr lang="en-US" sz="8000" dirty="0" err="1">
                <a:latin typeface="Times New Roman" panose="02020603050405020304" pitchFamily="18" charset="0"/>
                <a:cs typeface="Times New Roman" panose="02020603050405020304" pitchFamily="18" charset="0"/>
              </a:rPr>
              <a:t>vetë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shoqëria</a:t>
            </a:r>
            <a:r>
              <a:rPr lang="en-US" sz="8000" dirty="0">
                <a:latin typeface="Times New Roman" panose="02020603050405020304" pitchFamily="18" charset="0"/>
                <a:cs typeface="Times New Roman" panose="02020603050405020304" pitchFamily="18" charset="0"/>
              </a:rPr>
              <a:t>.</a:t>
            </a:r>
            <a:endParaRPr lang="en-GB" sz="8000" dirty="0">
              <a:latin typeface="Times New Roman" panose="02020603050405020304" pitchFamily="18" charset="0"/>
              <a:cs typeface="Times New Roman" panose="02020603050405020304" pitchFamily="18" charset="0"/>
            </a:endParaRPr>
          </a:p>
          <a:p>
            <a:pPr algn="just"/>
            <a:r>
              <a:rPr lang="en-US" sz="8000" b="1" dirty="0" err="1">
                <a:latin typeface="Times New Roman" panose="02020603050405020304" pitchFamily="18" charset="0"/>
                <a:cs typeface="Times New Roman" panose="02020603050405020304" pitchFamily="18" charset="0"/>
              </a:rPr>
              <a:t>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kushtet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pandehuri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Shoqëria</a:t>
            </a:r>
            <a:r>
              <a:rPr lang="en-US" sz="8000" b="1" dirty="0">
                <a:latin typeface="Times New Roman" panose="02020603050405020304" pitchFamily="18" charset="0"/>
                <a:cs typeface="Times New Roman" panose="02020603050405020304" pitchFamily="18" charset="0"/>
              </a:rPr>
              <a:t> “Andi” </a:t>
            </a:r>
            <a:r>
              <a:rPr lang="en-US" sz="8000" b="1" dirty="0" err="1">
                <a:latin typeface="Times New Roman" panose="02020603050405020304" pitchFamily="18" charset="0"/>
                <a:cs typeface="Times New Roman" panose="02020603050405020304" pitchFamily="18" charset="0"/>
              </a:rPr>
              <a:t>sh.p.k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gëzon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cilësitë</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subjektit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posaçëm</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kësaj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vepre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a:t>
            </a:r>
            <a:r>
              <a:rPr lang="en-US" sz="8000" b="1" dirty="0">
                <a:latin typeface="Times New Roman" panose="02020603050405020304" pitchFamily="18" charset="0"/>
                <a:cs typeface="Times New Roman" panose="02020603050405020304" pitchFamily="18" charset="0"/>
              </a:rPr>
              <a:t> vend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ndaj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tij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është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përfaqësuesi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shoqërisë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pandehuri</a:t>
            </a:r>
            <a:r>
              <a:rPr lang="en-US" sz="8000" b="1" dirty="0">
                <a:latin typeface="Times New Roman" panose="02020603050405020304" pitchFamily="18" charset="0"/>
                <a:cs typeface="Times New Roman" panose="02020603050405020304" pitchFamily="18" charset="0"/>
              </a:rPr>
              <a:t> Andi </a:t>
            </a:r>
            <a:r>
              <a:rPr lang="en-US" sz="8000" b="1" dirty="0" err="1">
                <a:latin typeface="Times New Roman" panose="02020603050405020304" pitchFamily="18" charset="0"/>
                <a:cs typeface="Times New Roman" panose="02020603050405020304" pitchFamily="18" charset="0"/>
              </a:rPr>
              <a:t>Gjiknuri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realizuar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mosdorëzimin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dokumenteve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dhe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mosdeklarimin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dhënave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nevojshme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sipas</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legjislacionit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fuqi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rrjedhojë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vendimi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gjykatës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shkallës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parë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deklaruar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fajtor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veprën</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penale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Fshehjes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ardhurave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sipas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nenit</a:t>
            </a:r>
            <a:r>
              <a:rPr lang="en-US" sz="8000" dirty="0">
                <a:latin typeface="Times New Roman" panose="02020603050405020304" pitchFamily="18" charset="0"/>
                <a:cs typeface="Times New Roman" panose="02020603050405020304" pitchFamily="18" charset="0"/>
              </a:rPr>
              <a:t> 180/1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Kodit</a:t>
            </a:r>
            <a:r>
              <a:rPr lang="en-US" sz="8000" dirty="0">
                <a:latin typeface="Times New Roman" panose="02020603050405020304" pitchFamily="18" charset="0"/>
                <a:cs typeface="Times New Roman" panose="02020603050405020304" pitchFamily="18" charset="0"/>
              </a:rPr>
              <a:t> Penal, </a:t>
            </a:r>
            <a:r>
              <a:rPr lang="en-US" sz="8000" dirty="0" err="1">
                <a:latin typeface="Times New Roman" panose="02020603050405020304" pitchFamily="18" charset="0"/>
                <a:cs typeface="Times New Roman" panose="02020603050405020304" pitchFamily="18" charset="0"/>
              </a:rPr>
              <a:t>është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drejtë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bazuar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ligj</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nuk</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vend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cënimin</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tij</a:t>
            </a:r>
            <a:r>
              <a:rPr lang="en-US" sz="8000" dirty="0">
                <a:latin typeface="Times New Roman" panose="02020603050405020304" pitchFamily="18" charset="0"/>
                <a:cs typeface="Times New Roman" panose="02020603050405020304" pitchFamily="18" charset="0"/>
              </a:rPr>
              <a:t>.</a:t>
            </a:r>
            <a:endParaRPr lang="en-GB" sz="8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75</a:t>
            </a:fld>
            <a:endParaRPr lang="en-US"/>
          </a:p>
        </p:txBody>
      </p:sp>
    </p:spTree>
    <p:extLst>
      <p:ext uri="{BB962C8B-B14F-4D97-AF65-F5344CB8AC3E}">
        <p14:creationId xmlns:p14="http://schemas.microsoft.com/office/powerpoint/2010/main" val="2579100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1600201"/>
            <a:ext cx="9067800" cy="4952999"/>
          </a:xfrm>
        </p:spPr>
        <p:txBody>
          <a:bodyPr>
            <a:normAutofit fontScale="77500" lnSpcReduction="20000"/>
          </a:bodyPr>
          <a:lstStyle/>
          <a:p>
            <a:pPr lvl="0" algn="just"/>
            <a:r>
              <a:rPr lang="sq-AL" sz="2400" b="1" dirty="0">
                <a:latin typeface="Times New Roman" panose="02020603050405020304" pitchFamily="18" charset="0"/>
                <a:cs typeface="Times New Roman" panose="02020603050405020304" pitchFamily="18" charset="0"/>
              </a:rPr>
              <a:t>Kolegji Penal i Gjykatës së </a:t>
            </a:r>
            <a:r>
              <a:rPr lang="sq-AL" sz="2400" b="1" dirty="0" smtClean="0">
                <a:latin typeface="Times New Roman" panose="02020603050405020304" pitchFamily="18" charset="0"/>
                <a:cs typeface="Times New Roman" panose="02020603050405020304" pitchFamily="18" charset="0"/>
              </a:rPr>
              <a:t>Lartë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vendosi</a:t>
            </a:r>
            <a:r>
              <a:rPr lang="en-US" sz="2400" b="1"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Lënien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vendimit</a:t>
            </a:r>
            <a:r>
              <a:rPr lang="en-US" sz="2400" dirty="0">
                <a:latin typeface="Times New Roman" panose="02020603050405020304" pitchFamily="18" charset="0"/>
                <a:cs typeface="Times New Roman" panose="02020603050405020304" pitchFamily="18" charset="0"/>
              </a:rPr>
              <a:t> nr.345,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11.05.2017,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Apelit</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Vlorë</a:t>
            </a:r>
            <a:r>
              <a:rPr lang="en-US" sz="2400" dirty="0" smtClean="0">
                <a:latin typeface="Times New Roman" panose="02020603050405020304" pitchFamily="18" charset="0"/>
                <a:cs typeface="Times New Roman" panose="02020603050405020304" pitchFamily="18" charset="0"/>
              </a:rPr>
              <a:t>, duke </a:t>
            </a:r>
            <a:r>
              <a:rPr lang="en-US" sz="2400" dirty="0" err="1" smtClean="0">
                <a:latin typeface="Times New Roman" panose="02020603050405020304" pitchFamily="18" charset="0"/>
                <a:cs typeface="Times New Roman" panose="02020603050405020304" pitchFamily="18" charset="0"/>
              </a:rPr>
              <a:t>arsyetuar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tjera</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gn="just"/>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përjashton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bashkëpunëtorë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kryerjen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veprës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njëjtë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gëzon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cilësitë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Nga </a:t>
            </a:r>
            <a:r>
              <a:rPr lang="en-US" sz="2400" dirty="0" err="1">
                <a:latin typeface="Times New Roman" panose="02020603050405020304" pitchFamily="18" charset="0"/>
                <a:cs typeface="Times New Roman" panose="02020603050405020304" pitchFamily="18" charset="0"/>
              </a:rPr>
              <a:t>përmbajtja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nenit</a:t>
            </a:r>
            <a:r>
              <a:rPr lang="en-US" sz="2400" dirty="0">
                <a:latin typeface="Times New Roman" panose="02020603050405020304" pitchFamily="18" charset="0"/>
                <a:cs typeface="Times New Roman" panose="02020603050405020304" pitchFamily="18" charset="0"/>
              </a:rPr>
              <a:t> 180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Kodit</a:t>
            </a:r>
            <a:r>
              <a:rPr lang="en-US" sz="2400" dirty="0">
                <a:latin typeface="Times New Roman" panose="02020603050405020304" pitchFamily="18" charset="0"/>
                <a:cs typeface="Times New Roman" panose="02020603050405020304" pitchFamily="18" charset="0"/>
              </a:rPr>
              <a:t> Penal, </a:t>
            </a:r>
            <a:r>
              <a:rPr lang="en-US" sz="2400" dirty="0" err="1">
                <a:latin typeface="Times New Roman" panose="02020603050405020304" pitchFamily="18" charset="0"/>
                <a:cs typeface="Times New Roman" panose="02020603050405020304" pitchFamily="18" charset="0"/>
              </a:rPr>
              <a:t>siç</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analizua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kuptohet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bëjmë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posaçëm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cilësitë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kërkuara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a:t>
            </a:r>
            <a:r>
              <a:rPr lang="en-US" sz="2400" dirty="0">
                <a:latin typeface="Times New Roman" panose="02020603050405020304" pitchFamily="18" charset="0"/>
                <a:cs typeface="Times New Roman" panose="02020603050405020304" pitchFamily="18" charset="0"/>
              </a:rPr>
              <a:t> persona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realizojnë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mosdorëzimin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dokumenteve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nevojshme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legjislacionit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dorëzojnë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dokumenta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falsifikuara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deklarata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informacioneve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përmes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përllogaritjes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pasaktë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shumës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potencialisht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shoqërisë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vetë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shoqëria</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algn="just"/>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kushtet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Shoqëria</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sh.p.k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gëzon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cilësitë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subjektit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posaçëm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kësaj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vend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ndaj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është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përfaqësuesi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shoqërisë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Gjiknuri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realizuar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mosdorëzimin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dokumenteve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mosdeklarimin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dhënave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nevojshme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legjislacionit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shkallës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fajtor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Fshehjes</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së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ardhurave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nenit</a:t>
            </a:r>
            <a:r>
              <a:rPr lang="en-US" sz="2400" dirty="0">
                <a:latin typeface="Times New Roman" panose="02020603050405020304" pitchFamily="18" charset="0"/>
                <a:cs typeface="Times New Roman" panose="02020603050405020304" pitchFamily="18" charset="0"/>
              </a:rPr>
              <a:t> 180/1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Kodit</a:t>
            </a:r>
            <a:r>
              <a:rPr lang="en-US" sz="2400" dirty="0">
                <a:latin typeface="Times New Roman" panose="02020603050405020304" pitchFamily="18" charset="0"/>
                <a:cs typeface="Times New Roman" panose="02020603050405020304" pitchFamily="18" charset="0"/>
              </a:rPr>
              <a:t> Penal,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vend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cënimin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tij</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GB"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76</a:t>
            </a:fld>
            <a:endParaRPr lang="en-US"/>
          </a:p>
        </p:txBody>
      </p:sp>
    </p:spTree>
    <p:extLst>
      <p:ext uri="{BB962C8B-B14F-4D97-AF65-F5344CB8AC3E}">
        <p14:creationId xmlns:p14="http://schemas.microsoft.com/office/powerpoint/2010/main" val="25437614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V</a:t>
            </a:r>
            <a:r>
              <a:rPr lang="sq-AL" sz="2400" b="1" dirty="0" smtClean="0">
                <a:latin typeface="Times New Roman" pitchFamily="18" charset="0"/>
                <a:cs typeface="Times New Roman" pitchFamily="18" charset="0"/>
              </a:rPr>
              <a:t>endimi </a:t>
            </a:r>
            <a:r>
              <a:rPr lang="sq-AL" sz="2400" b="1" dirty="0">
                <a:latin typeface="Times New Roman" pitchFamily="18" charset="0"/>
                <a:cs typeface="Times New Roman" pitchFamily="18" charset="0"/>
              </a:rPr>
              <a:t>Nr. 181, datë </a:t>
            </a:r>
            <a:r>
              <a:rPr lang="sq-AL" sz="2400" b="1" dirty="0" smtClean="0">
                <a:latin typeface="Times New Roman" pitchFamily="18" charset="0"/>
                <a:cs typeface="Times New Roman" pitchFamily="18" charset="0"/>
              </a:rPr>
              <a:t>28.10.</a:t>
            </a:r>
            <a:r>
              <a:rPr lang="en-US" sz="2400" b="1" dirty="0" smtClean="0">
                <a:latin typeface="Times New Roman" pitchFamily="18" charset="0"/>
                <a:cs typeface="Times New Roman" pitchFamily="18" charset="0"/>
              </a:rPr>
              <a:t>201</a:t>
            </a:r>
            <a:r>
              <a:rPr lang="sq-AL" sz="2400" b="1" dirty="0" smtClean="0">
                <a:latin typeface="Times New Roman" pitchFamily="18" charset="0"/>
                <a:cs typeface="Times New Roman" pitchFamily="18" charset="0"/>
              </a:rPr>
              <a:t>5</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Kolegjit</a:t>
            </a:r>
            <a:r>
              <a:rPr lang="en-US" sz="2400" b="1" dirty="0" smtClean="0">
                <a:latin typeface="Times New Roman" pitchFamily="18" charset="0"/>
                <a:cs typeface="Times New Roman" pitchFamily="18" charset="0"/>
              </a:rPr>
              <a:t> Penal </a:t>
            </a:r>
            <a:r>
              <a:rPr lang="en-US" sz="2400" b="1" dirty="0" err="1" smtClean="0">
                <a:latin typeface="Times New Roman" pitchFamily="18" charset="0"/>
                <a:cs typeface="Times New Roman" pitchFamily="18" charset="0"/>
              </a:rPr>
              <a:t>të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Gjykatës</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Lartë</a:t>
            </a:r>
            <a:endParaRPr lang="en-US" sz="2400" b="1" dirty="0"/>
          </a:p>
        </p:txBody>
      </p:sp>
      <p:sp>
        <p:nvSpPr>
          <p:cNvPr id="3" name="Content Placeholder 2"/>
          <p:cNvSpPr>
            <a:spLocks noGrp="1"/>
          </p:cNvSpPr>
          <p:nvPr>
            <p:ph idx="1"/>
          </p:nvPr>
        </p:nvSpPr>
        <p:spPr>
          <a:xfrm>
            <a:off x="152400" y="1600201"/>
            <a:ext cx="8839200" cy="4876799"/>
          </a:xfrm>
        </p:spPr>
        <p:txBody>
          <a:bodyPr>
            <a:normAutofit fontScale="62500" lnSpcReduction="20000"/>
          </a:bodyPr>
          <a:lstStyle/>
          <a:p>
            <a:endParaRPr lang="it-IT" dirty="0" smtClean="0"/>
          </a:p>
          <a:p>
            <a:pPr algn="just"/>
            <a:r>
              <a:rPr lang="it-IT" b="1" dirty="0" smtClean="0">
                <a:latin typeface="Times New Roman" panose="02020603050405020304" pitchFamily="18" charset="0"/>
                <a:cs typeface="Times New Roman" panose="02020603050405020304" pitchFamily="18" charset="0"/>
              </a:rPr>
              <a:t>[...]</a:t>
            </a:r>
            <a:r>
              <a:rPr lang="it-IT" dirty="0" smtClean="0">
                <a:latin typeface="Times New Roman" panose="02020603050405020304" pitchFamily="18" charset="0"/>
                <a:cs typeface="Times New Roman" panose="02020603050405020304" pitchFamily="18" charset="0"/>
              </a:rPr>
              <a:t> Në </a:t>
            </a:r>
            <a:r>
              <a:rPr lang="it-IT" dirty="0">
                <a:latin typeface="Times New Roman" panose="02020603050405020304" pitchFamily="18" charset="0"/>
                <a:cs typeface="Times New Roman" panose="02020603050405020304" pitchFamily="18" charset="0"/>
              </a:rPr>
              <a:t>lidhje me pretendimin e organit të akuzës mbi përgjegjësinë penale të personit juridik, shoqërisë “Komunitete” sh.p.k., ky Kolegj vëren se ky pretendim nuk qëndron, pasi, siç me të drejtë kanë arsyetuar të dyja gjykatat, çështja penale në ngarkim të tij, për të dy akuzat, nuk duhet të fillonte dhe prandaj duhet të pushohet. </a:t>
            </a:r>
            <a:r>
              <a:rPr lang="it-IT" b="1" dirty="0">
                <a:latin typeface="Times New Roman" panose="02020603050405020304" pitchFamily="18" charset="0"/>
                <a:cs typeface="Times New Roman" panose="02020603050405020304" pitchFamily="18" charset="0"/>
              </a:rPr>
              <a:t>Kështu, shoqëria “Komunitete” sh.p.k. akuzohet se ka kryer veprën penale të “Mashtrimit” më shumë se një herë dhe me pasoja të rënda, akuza këto për të cilat mban përgjegjësi penale i gjykuari M. Ç., i cili është edhe administrator i vetëm, pra përfaqësues ligjor i shoqërisë dhe në rastin kur veprimet e kundërligjshme kryhen nga administratori edhe në emër të shoqërisë, </a:t>
            </a:r>
            <a:r>
              <a:rPr lang="it-IT" b="1" u="sng" dirty="0">
                <a:latin typeface="Times New Roman" panose="02020603050405020304" pitchFamily="18" charset="0"/>
                <a:cs typeface="Times New Roman" panose="02020603050405020304" pitchFamily="18" charset="0"/>
              </a:rPr>
              <a:t>është ai që duhet të mbajë përgjegjësi penale</a:t>
            </a:r>
            <a:r>
              <a:rPr lang="it-IT" b="1" dirty="0" smtClean="0">
                <a:latin typeface="Times New Roman" panose="02020603050405020304" pitchFamily="18" charset="0"/>
                <a:cs typeface="Times New Roman" panose="02020603050405020304" pitchFamily="18" charset="0"/>
              </a:rPr>
              <a:t>.</a:t>
            </a:r>
          </a:p>
          <a:p>
            <a:pPr algn="just"/>
            <a:r>
              <a:rPr lang="it-IT" dirty="0" smtClean="0">
                <a:latin typeface="Times New Roman" panose="02020603050405020304" pitchFamily="18" charset="0"/>
                <a:cs typeface="Times New Roman" panose="02020603050405020304" pitchFamily="18" charset="0"/>
              </a:rPr>
              <a:t>Nëse </a:t>
            </a:r>
            <a:r>
              <a:rPr lang="it-IT" dirty="0">
                <a:latin typeface="Times New Roman" panose="02020603050405020304" pitchFamily="18" charset="0"/>
                <a:cs typeface="Times New Roman" panose="02020603050405020304" pitchFamily="18" charset="0"/>
              </a:rPr>
              <a:t>do të bëhej një arsyetim </a:t>
            </a:r>
            <a:r>
              <a:rPr lang="it-IT" i="1" dirty="0">
                <a:latin typeface="Times New Roman" panose="02020603050405020304" pitchFamily="18" charset="0"/>
                <a:cs typeface="Times New Roman" panose="02020603050405020304" pitchFamily="18" charset="0"/>
              </a:rPr>
              <a:t>“a contrario”</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pra nëse do të pranohej fajësia e të pandehurit person juridik, do të ishim para situatës kur ky i pandehur duhej të përgjigjej edhe për kryerjen e veprës penale në bashkëpunim me të pandehurin M. Ç. Mirëpo, bashkëpunimi nënkupton marrëveshje për të kryer një ose disa vepra penale dhe marrëveshja në vetvete lidhet mes dy ose më shumë personash. Në rast se do të pranohej ky arsyetim në çështjen objekt gjykimi, do të rezultonte që marrëveshja është lidhur nga i gjykuari M. Ç. me administratorin e të gjykuarit “Komunitete” sh.p.k., sërish M. Ç</a:t>
            </a:r>
            <a:r>
              <a:rPr lang="it-IT"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77</a:t>
            </a:fld>
            <a:endParaRPr lang="en-US"/>
          </a:p>
        </p:txBody>
      </p:sp>
    </p:spTree>
    <p:extLst>
      <p:ext uri="{BB962C8B-B14F-4D97-AF65-F5344CB8AC3E}">
        <p14:creationId xmlns:p14="http://schemas.microsoft.com/office/powerpoint/2010/main" val="19223352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smtClean="0">
                <a:latin typeface="Times New Roman" pitchFamily="18" charset="0"/>
                <a:cs typeface="Times New Roman" pitchFamily="18" charset="0"/>
              </a:rPr>
              <a:t>54</a:t>
            </a:r>
            <a:r>
              <a:rPr lang="sq-AL" sz="2400" b="1" dirty="0" smtClean="0">
                <a:latin typeface="Times New Roman" pitchFamily="18" charset="0"/>
                <a:cs typeface="Times New Roman" pitchFamily="18" charset="0"/>
              </a:rPr>
              <a:t>, </a:t>
            </a:r>
            <a:r>
              <a:rPr lang="sq-AL" sz="2400" b="1" dirty="0">
                <a:latin typeface="Times New Roman" pitchFamily="18" charset="0"/>
                <a:cs typeface="Times New Roman" pitchFamily="18" charset="0"/>
              </a:rPr>
              <a:t>datë </a:t>
            </a:r>
            <a:r>
              <a:rPr lang="en-US" sz="2400" b="1" dirty="0" smtClean="0">
                <a:latin typeface="Times New Roman" pitchFamily="18" charset="0"/>
                <a:cs typeface="Times New Roman" pitchFamily="18" charset="0"/>
              </a:rPr>
              <a:t>09</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03</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2011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p>
        </p:txBody>
      </p:sp>
      <p:sp>
        <p:nvSpPr>
          <p:cNvPr id="3" name="Content Placeholder 2"/>
          <p:cNvSpPr>
            <a:spLocks noGrp="1"/>
          </p:cNvSpPr>
          <p:nvPr>
            <p:ph idx="1"/>
          </p:nvPr>
        </p:nvSpPr>
        <p:spPr>
          <a:xfrm>
            <a:off x="152400" y="1600201"/>
            <a:ext cx="8839200" cy="4952999"/>
          </a:xfrm>
        </p:spPr>
        <p:txBody>
          <a:bodyPr>
            <a:normAutofit fontScale="92500" lnSpcReduction="20000"/>
          </a:bodyPr>
          <a:lstStyle/>
          <a:p>
            <a:pPr algn="just"/>
            <a:r>
              <a:rPr lang="en-US" sz="2400" b="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sq-AL" sz="2400" dirty="0" smtClean="0">
                <a:latin typeface="Times New Roman" panose="02020603050405020304" pitchFamily="18" charset="0"/>
                <a:cs typeface="Times New Roman" panose="02020603050405020304" pitchFamily="18" charset="0"/>
              </a:rPr>
              <a:t>Gjithashtu </a:t>
            </a:r>
            <a:r>
              <a:rPr lang="sq-AL" sz="2400" dirty="0">
                <a:latin typeface="Times New Roman" panose="02020603050405020304" pitchFamily="18" charset="0"/>
                <a:cs typeface="Times New Roman" panose="02020603050405020304" pitchFamily="18" charset="0"/>
              </a:rPr>
              <a:t>ky Kolegj gjen të bazuar dhe arsyetimin e gjykatës së apelit se </a:t>
            </a:r>
            <a:r>
              <a:rPr lang="sq-AL" sz="2400" b="1" dirty="0">
                <a:latin typeface="Times New Roman" panose="02020603050405020304" pitchFamily="18" charset="0"/>
                <a:cs typeface="Times New Roman" panose="02020603050405020304" pitchFamily="18" charset="0"/>
              </a:rPr>
              <a:t>nuk mund të jetë i gjykuari, si person fizik, subjekt i veprës penale të falsifikimit të dokumenteve, në rastin konkret, pasi në tenderin e zhvilluar nuk është paraqitur si konkurent i gjykuari si person fizik, por shoqëria në të cilën ai ishte përfaqësues.</a:t>
            </a:r>
            <a:endParaRPr lang="en-US" sz="2400" b="1"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Duke patur parasysh se i gjykuari kishte vepruar në cilësinë e përfaqësuesit të firmës së paraqitur në tender, organi i akuzës duhet të procedonte në mbështetje dhe në përputhje me ligjin nr.9754 datë 14.06.2007 “Për përgjegjësinë penale të personave juridikë”, i cili përcakton konkretisht në nenin 3 të tij se: “Personi juridik ka përgjegjësi për vepra penale të kryera: a) në emër ose në dobi të tij, nga organet dhe përfaqësuesit e tij”.</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Pra edhe nëse do të provohej ekzistenca e elementeve të veprës penale të falsifikimit të dokumenteve</a:t>
            </a:r>
            <a:r>
              <a:rPr lang="sq-AL" sz="2400" dirty="0">
                <a:latin typeface="Times New Roman" panose="02020603050405020304" pitchFamily="18" charset="0"/>
                <a:cs typeface="Times New Roman" panose="02020603050405020304" pitchFamily="18" charset="0"/>
              </a:rPr>
              <a:t>, ndryshe nga sa ka rezultuar e provuar nga gjykimi i kësaj çështje, </a:t>
            </a:r>
            <a:r>
              <a:rPr lang="sq-AL" sz="2400" b="1" u="sng" dirty="0">
                <a:latin typeface="Times New Roman" panose="02020603050405020304" pitchFamily="18" charset="0"/>
                <a:cs typeface="Times New Roman" panose="02020603050405020304" pitchFamily="18" charset="0"/>
              </a:rPr>
              <a:t>përgjegjësia penale do të ishte e personit juridik dhe jo e personit që ka vepruar në emër dhe në dobi të tij (personit juridik</a:t>
            </a:r>
            <a:r>
              <a:rPr lang="sq-AL" sz="2400" b="1" u="sng"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78</a:t>
            </a:fld>
            <a:endParaRPr lang="en-US"/>
          </a:p>
        </p:txBody>
      </p:sp>
    </p:spTree>
    <p:extLst>
      <p:ext uri="{BB962C8B-B14F-4D97-AF65-F5344CB8AC3E}">
        <p14:creationId xmlns:p14="http://schemas.microsoft.com/office/powerpoint/2010/main" val="19121693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smtClean="0">
                <a:latin typeface="Times New Roman" pitchFamily="18" charset="0"/>
                <a:cs typeface="Times New Roman" pitchFamily="18" charset="0"/>
              </a:rPr>
              <a:t>337</a:t>
            </a:r>
            <a:r>
              <a:rPr lang="sq-AL" sz="2400" b="1" dirty="0" smtClean="0">
                <a:latin typeface="Times New Roman" pitchFamily="18" charset="0"/>
                <a:cs typeface="Times New Roman" pitchFamily="18" charset="0"/>
              </a:rPr>
              <a:t>, </a:t>
            </a:r>
            <a:r>
              <a:rPr lang="sq-AL" sz="2400" b="1" dirty="0">
                <a:latin typeface="Times New Roman" pitchFamily="18" charset="0"/>
                <a:cs typeface="Times New Roman" pitchFamily="18" charset="0"/>
              </a:rPr>
              <a:t>datë </a:t>
            </a:r>
            <a:r>
              <a:rPr lang="en-US" sz="2400" b="1" dirty="0" smtClean="0">
                <a:latin typeface="Times New Roman" pitchFamily="18" charset="0"/>
                <a:cs typeface="Times New Roman" pitchFamily="18" charset="0"/>
              </a:rPr>
              <a:t>12</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12</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p>
        </p:txBody>
      </p:sp>
      <p:sp>
        <p:nvSpPr>
          <p:cNvPr id="3" name="Content Placeholder 2"/>
          <p:cNvSpPr>
            <a:spLocks noGrp="1"/>
          </p:cNvSpPr>
          <p:nvPr>
            <p:ph idx="1"/>
          </p:nvPr>
        </p:nvSpPr>
        <p:spPr/>
        <p:txBody>
          <a:bodyPr>
            <a:normAutofit fontScale="92500"/>
          </a:bodyPr>
          <a:lstStyle/>
          <a:p>
            <a:r>
              <a:rPr lang="en-GB" sz="2400" b="1" dirty="0" err="1">
                <a:latin typeface="Times New Roman" panose="02020603050405020304" pitchFamily="18" charset="0"/>
                <a:cs typeface="Times New Roman" panose="02020603050405020304" pitchFamily="18" charset="0"/>
              </a:rPr>
              <a:t>Faktet</a:t>
            </a:r>
            <a:r>
              <a:rPr lang="en-GB" sz="2400" b="1" dirty="0">
                <a:latin typeface="Times New Roman" panose="02020603050405020304" pitchFamily="18" charset="0"/>
                <a:cs typeface="Times New Roman" panose="02020603050405020304" pitchFamily="18" charset="0"/>
              </a:rPr>
              <a:t> e </a:t>
            </a:r>
            <a:r>
              <a:rPr lang="en-GB" sz="2400" b="1" dirty="0" err="1">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algn="just"/>
            <a:r>
              <a:rPr lang="sq-AL" sz="2200" dirty="0">
                <a:latin typeface="Times New Roman" panose="02020603050405020304" pitchFamily="18" charset="0"/>
                <a:cs typeface="Times New Roman" panose="02020603050405020304" pitchFamily="18" charset="0"/>
              </a:rPr>
              <a:t>I gjykuari, Admir Mulaj është administrator i Shoqërisë “A-AVIBAEM” shpk, me seli në Tiranë, Rr.“A. Broci”, vila nr.7. Me anë të kontratës nr.1490 rep, nr.626 Kol, datë 17.06.2010, të hartuar përpara noteres Diana Kamberi, ka marrë me qira nga shtetasi Kozma Grillo, përfaqësues me prokurë i trashëgimtarëve Simonidhi, një sipërfaqe toke prej 2869 m², ndodhur në zonën kadastrale 8160, regjistruar pranë Z.R.P.P. Tiranë nr.7153, datë 24.10.1996. Mbi këtë sipërfaqe ekzistonte një godinë trekatëshe (ish-Ambasada Franceze).</a:t>
            </a:r>
            <a:endParaRPr lang="en-US" sz="2200" dirty="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Në vijim, me datë 13.07.2009, midis të njëjtave palë është hartuar kontrata nr.1615 rep, nr.670 Kol, hartuar po përpara noteres Diana Kamberi, me objekt premtimin e shitjes për këtë pronë. Duke qenë se i gjykuari është administrator i “Universitetit Ndërkombëtar të Tiranës”, pronën e lartpërmendur donte ta shfrytëzonte për zhvillimin e aktivitetit mësimor.</a:t>
            </a:r>
            <a:endParaRPr lang="en-US" sz="2200" dirty="0">
              <a:latin typeface="Times New Roman" panose="02020603050405020304" pitchFamily="18" charset="0"/>
              <a:cs typeface="Times New Roman" panose="02020603050405020304" pitchFamily="18" charset="0"/>
            </a:endParaRPr>
          </a:p>
          <a:p>
            <a:endParaRPr lang="en-GB" sz="24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79</a:t>
            </a:fld>
            <a:endParaRPr lang="en-US"/>
          </a:p>
        </p:txBody>
      </p:sp>
    </p:spTree>
    <p:extLst>
      <p:ext uri="{BB962C8B-B14F-4D97-AF65-F5344CB8AC3E}">
        <p14:creationId xmlns:p14="http://schemas.microsoft.com/office/powerpoint/2010/main" val="25952925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Me shkresën nr.15518, datë 11.09.2009, shtetasi Kozma Grillo ka njoftuar Inspektoriatin Ndërtimor të Bashkisë Tiranë se, në truallin e lartpërmendur që i është dhënë me qira të pandehurit, po ndërtohej një objekt pa leje. Njëkohësisht edhe shtetasi Ardian Gjyshi i cili është njëri prej bashkëpronarëve në sipërfaqen 810 m², pjesë e truallit të lartpërmendur, ka bërë kallëzim në Komisariatin e Policisë nr.1, në ngarkim të të pandehurit duke deklaruar se në truallin e lartpërmendur po ndërtohej një objekt pa leje. Ky kallëzim është regjistruar në Prokurorinë e Rrethit Gjyqësor Tiranë, me nr.5197, datë 02.10.2009 dhe i është bashkangjitur procedimit penal nr.3256.</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80</a:t>
            </a:fld>
            <a:endParaRPr lang="en-US"/>
          </a:p>
        </p:txBody>
      </p:sp>
    </p:spTree>
    <p:extLst>
      <p:ext uri="{BB962C8B-B14F-4D97-AF65-F5344CB8AC3E}">
        <p14:creationId xmlns:p14="http://schemas.microsoft.com/office/powerpoint/2010/main" val="36415916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95401"/>
            <a:ext cx="8839200" cy="4830764"/>
          </a:xfrm>
        </p:spPr>
        <p:txBody>
          <a:bodyPr>
            <a:normAutofit fontScale="70000" lnSpcReduction="20000"/>
          </a:bodyPr>
          <a:lstStyle/>
          <a:p>
            <a:pPr algn="just"/>
            <a:endParaRPr lang="en-US" sz="3400" dirty="0" smtClean="0">
              <a:latin typeface="Times New Roman" panose="02020603050405020304" pitchFamily="18" charset="0"/>
              <a:cs typeface="Times New Roman" panose="02020603050405020304" pitchFamily="18" charset="0"/>
            </a:endParaRPr>
          </a:p>
          <a:p>
            <a:pPr algn="just"/>
            <a:r>
              <a:rPr lang="sq-AL" sz="3400" dirty="0" smtClean="0">
                <a:latin typeface="Times New Roman" panose="02020603050405020304" pitchFamily="18" charset="0"/>
                <a:cs typeface="Times New Roman" panose="02020603050405020304" pitchFamily="18" charset="0"/>
              </a:rPr>
              <a:t>Nga </a:t>
            </a:r>
            <a:r>
              <a:rPr lang="sq-AL" sz="3400" dirty="0">
                <a:latin typeface="Times New Roman" panose="02020603050405020304" pitchFamily="18" charset="0"/>
                <a:cs typeface="Times New Roman" panose="02020603050405020304" pitchFamily="18" charset="0"/>
              </a:rPr>
              <a:t>ana e Inspektoriatit Ndërtimor të Bashkisë Tiranë është konstatuar se në truallin e lartpërmendur po kryheshin punime ndërtimi, të cilat në momentin e verifikimit kishin arritur në katin e parë, karabina (themeli, pllaka betoni dhe kolona betoni me armaturë). Pas verifikimit të faktit është hartuar “Proces-verbali për konstatimin e kundravajtjes”, datë 13.09.2009 e më pas në datë 14.09.2009, me vendimin nr.3362, është vendosur prishja e objektit bazuar në nenet 45 e vijues të ligjit nr.8105, datë 17.09.1998, “Për urbanistikën”. Ky vendim është ekzekutuar në datë 22.09.2009 nga ana e Inspektoriatit Ndërtimor të Bashkisë Tiranë, me mbështetjen e Policisë së Shtetit.</a:t>
            </a:r>
            <a:endParaRPr lang="en-US" sz="3400" dirty="0">
              <a:latin typeface="Times New Roman" panose="02020603050405020304" pitchFamily="18" charset="0"/>
              <a:cs typeface="Times New Roman" panose="02020603050405020304" pitchFamily="18" charset="0"/>
            </a:endParaRPr>
          </a:p>
          <a:p>
            <a:pPr algn="just"/>
            <a:r>
              <a:rPr lang="sq-AL" sz="3400" dirty="0">
                <a:latin typeface="Times New Roman" panose="02020603050405020304" pitchFamily="18" charset="0"/>
                <a:cs typeface="Times New Roman" panose="02020603050405020304" pitchFamily="18" charset="0"/>
              </a:rPr>
              <a:t>Në këto rrethana ka filluar procedimi penal i çështjes me nr.3256 i vitit 2010 në ngarkim të të pandehurit Admir Mulaj, me akuzën e “Ndërtimi i paligjshëm” e parashikuar nga neni 199/a/2 i K.Penal.</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81</a:t>
            </a:fld>
            <a:endParaRPr lang="en-US"/>
          </a:p>
        </p:txBody>
      </p:sp>
    </p:spTree>
    <p:extLst>
      <p:ext uri="{BB962C8B-B14F-4D97-AF65-F5344CB8AC3E}">
        <p14:creationId xmlns:p14="http://schemas.microsoft.com/office/powerpoint/2010/main" val="21800251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sq-AL" sz="2400" b="1" dirty="0">
                <a:latin typeface="Times New Roman" panose="02020603050405020304" pitchFamily="18" charset="0"/>
                <a:cs typeface="Times New Roman" panose="02020603050405020304" pitchFamily="18" charset="0"/>
              </a:rPr>
              <a:t>Gjykata e Rrethit Gjyqësor Tiranë, me vendimin nr.1373, datë 27.10.2010,</a:t>
            </a:r>
            <a:r>
              <a:rPr lang="sq-AL" sz="2400" dirty="0">
                <a:latin typeface="Times New Roman" panose="02020603050405020304" pitchFamily="18" charset="0"/>
                <a:cs typeface="Times New Roman" panose="02020603050405020304" pitchFamily="18" charset="0"/>
              </a:rPr>
              <a:t> ka vendosur:</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të të pandehurit Admir Mulaj për veprën penale “Ndërtim pa leje” dhe në bazë të nenit 199/a/2 të K.Penal dënimin e tij me 1 vit burgim</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Gjykata e Apelit Tiranë me vendimin nr.1202, datë 28.10.2011,</a:t>
            </a:r>
            <a:r>
              <a:rPr lang="sq-AL" sz="2400" dirty="0">
                <a:latin typeface="Times New Roman" panose="02020603050405020304" pitchFamily="18" charset="0"/>
                <a:cs typeface="Times New Roman" panose="02020603050405020304" pitchFamily="18" charset="0"/>
              </a:rPr>
              <a:t> ka vendosur:</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Lënien në fuqi të vendimit nr.1373, datë 23.10.2010 të Gjykatës së Rrethit Gjyqësor Tiranë.</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82</a:t>
            </a:fld>
            <a:endParaRPr lang="en-US"/>
          </a:p>
        </p:txBody>
      </p:sp>
    </p:spTree>
    <p:extLst>
      <p:ext uri="{BB962C8B-B14F-4D97-AF65-F5344CB8AC3E}">
        <p14:creationId xmlns:p14="http://schemas.microsoft.com/office/powerpoint/2010/main" val="186544296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a:latin typeface="Times New Roman" pitchFamily="18" charset="0"/>
                <a:cs typeface="Times New Roman" pitchFamily="18" charset="0"/>
              </a:rPr>
              <a:t>V</a:t>
            </a:r>
            <a:r>
              <a:rPr lang="sq-AL" sz="2700" b="1" dirty="0">
                <a:latin typeface="Times New Roman" pitchFamily="18" charset="0"/>
                <a:cs typeface="Times New Roman" pitchFamily="18" charset="0"/>
              </a:rPr>
              <a:t>endimi Nr. </a:t>
            </a:r>
            <a:r>
              <a:rPr lang="en-US" sz="2700" b="1" dirty="0">
                <a:latin typeface="Times New Roman" pitchFamily="18" charset="0"/>
                <a:cs typeface="Times New Roman" pitchFamily="18" charset="0"/>
              </a:rPr>
              <a:t>337</a:t>
            </a:r>
            <a:r>
              <a:rPr lang="sq-AL" sz="2700" b="1" dirty="0">
                <a:latin typeface="Times New Roman" pitchFamily="18" charset="0"/>
                <a:cs typeface="Times New Roman" pitchFamily="18" charset="0"/>
              </a:rPr>
              <a:t>, datë </a:t>
            </a:r>
            <a:r>
              <a:rPr lang="en-US" sz="2700" b="1" dirty="0">
                <a:latin typeface="Times New Roman" pitchFamily="18" charset="0"/>
                <a:cs typeface="Times New Roman" pitchFamily="18" charset="0"/>
              </a:rPr>
              <a:t>12</a:t>
            </a:r>
            <a:r>
              <a:rPr lang="sq-AL" sz="2700" b="1" dirty="0">
                <a:latin typeface="Times New Roman" pitchFamily="18" charset="0"/>
                <a:cs typeface="Times New Roman" pitchFamily="18" charset="0"/>
              </a:rPr>
              <a:t>.</a:t>
            </a:r>
            <a:r>
              <a:rPr lang="en-US" sz="2700" b="1" dirty="0">
                <a:latin typeface="Times New Roman" pitchFamily="18" charset="0"/>
                <a:cs typeface="Times New Roman" pitchFamily="18" charset="0"/>
              </a:rPr>
              <a:t>12</a:t>
            </a:r>
            <a:r>
              <a:rPr lang="sq-AL" sz="2700" b="1" dirty="0">
                <a:latin typeface="Times New Roman" pitchFamily="18" charset="0"/>
                <a:cs typeface="Times New Roman" pitchFamily="18" charset="0"/>
              </a:rPr>
              <a:t>.</a:t>
            </a:r>
            <a:r>
              <a:rPr lang="en-US" sz="2700" b="1" dirty="0">
                <a:latin typeface="Times New Roman" pitchFamily="18" charset="0"/>
                <a:cs typeface="Times New Roman" pitchFamily="18" charset="0"/>
              </a:rPr>
              <a:t>2012 </a:t>
            </a:r>
            <a:r>
              <a:rPr lang="en-US" sz="2700" b="1" dirty="0" err="1">
                <a:latin typeface="Times New Roman" pitchFamily="18" charset="0"/>
                <a:cs typeface="Times New Roman" pitchFamily="18" charset="0"/>
              </a:rPr>
              <a:t>i</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Kolegjit</a:t>
            </a:r>
            <a:r>
              <a:rPr lang="en-US" sz="2700" b="1" dirty="0">
                <a:latin typeface="Times New Roman" pitchFamily="18" charset="0"/>
                <a:cs typeface="Times New Roman" pitchFamily="18" charset="0"/>
              </a:rPr>
              <a:t> Penal </a:t>
            </a:r>
            <a:r>
              <a:rPr lang="en-US" sz="2700" b="1" dirty="0" err="1">
                <a:latin typeface="Times New Roman" pitchFamily="18" charset="0"/>
                <a:cs typeface="Times New Roman" pitchFamily="18" charset="0"/>
              </a:rPr>
              <a:t>të</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Gjykatës</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së</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Lartë</a:t>
            </a:r>
            <a:endParaRPr lang="en-US" sz="2700" dirty="0"/>
          </a:p>
        </p:txBody>
      </p:sp>
      <p:sp>
        <p:nvSpPr>
          <p:cNvPr id="3" name="Content Placeholder 2"/>
          <p:cNvSpPr>
            <a:spLocks noGrp="1"/>
          </p:cNvSpPr>
          <p:nvPr>
            <p:ph idx="1"/>
          </p:nvPr>
        </p:nvSpPr>
        <p:spPr>
          <a:xfrm>
            <a:off x="152400" y="1600201"/>
            <a:ext cx="8915400" cy="4952999"/>
          </a:xfrm>
        </p:spPr>
        <p:txBody>
          <a:bodyPr>
            <a:normAutofit fontScale="92500" lnSpcReduction="20000"/>
          </a:bodyPr>
          <a:lstStyle/>
          <a:p>
            <a:pPr algn="just"/>
            <a:r>
              <a:rPr lang="en-US" sz="2400" b="1" dirty="0" err="1" smtClean="0">
                <a:latin typeface="Times New Roman" pitchFamily="18" charset="0"/>
                <a:cs typeface="Times New Roman" pitchFamily="18" charset="0"/>
              </a:rPr>
              <a:t>Kolegji</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Penal </a:t>
            </a:r>
            <a:r>
              <a:rPr lang="en-US" sz="2400" b="1" dirty="0" err="1">
                <a:latin typeface="Times New Roman" pitchFamily="18" charset="0"/>
                <a:cs typeface="Times New Roman" pitchFamily="18" charset="0"/>
              </a:rPr>
              <a:t>i</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Lartë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vendosi</a:t>
            </a:r>
            <a:r>
              <a:rPr lang="en-US" sz="2400" b="1" dirty="0" smtClean="0">
                <a:latin typeface="Times New Roman" pitchFamily="18" charset="0"/>
                <a:cs typeface="Times New Roman" pitchFamily="18" charset="0"/>
              </a:rPr>
              <a:t>: </a:t>
            </a:r>
            <a:r>
              <a:rPr lang="sq-AL" sz="2400" dirty="0" smtClean="0">
                <a:latin typeface="Times New Roman" panose="02020603050405020304" pitchFamily="18" charset="0"/>
                <a:cs typeface="Times New Roman" panose="02020603050405020304" pitchFamily="18" charset="0"/>
              </a:rPr>
              <a:t>Prishjen </a:t>
            </a:r>
            <a:r>
              <a:rPr lang="sq-AL" sz="2400" dirty="0">
                <a:latin typeface="Times New Roman" panose="02020603050405020304" pitchFamily="18" charset="0"/>
                <a:cs typeface="Times New Roman" panose="02020603050405020304" pitchFamily="18" charset="0"/>
              </a:rPr>
              <a:t>e vendimit nr.1202, datë 28.10.2011 të Gjykatës së Apelit Tiranë dhe vendimit me nr.1373, datë 27.10.2010, të Gjykatës së Rrethit Gjyqësor Tiranë dhe pushimin e çështjes në ngarkim të të gjykuarit Admir Mulaj. </a:t>
            </a:r>
            <a:endParaRPr lang="en-US" sz="2400" dirty="0">
              <a:latin typeface="Times New Roman" panose="02020603050405020304" pitchFamily="18" charset="0"/>
              <a:cs typeface="Times New Roman" panose="02020603050405020304" pitchFamily="18" charset="0"/>
            </a:endParaRPr>
          </a:p>
          <a:p>
            <a:pPr algn="just"/>
            <a:r>
              <a:rPr lang="en-US" sz="2400" b="1" dirty="0" err="1" smtClean="0">
                <a:latin typeface="Times New Roman" panose="02020603050405020304" pitchFamily="18" charset="0"/>
                <a:cs typeface="Times New Roman" panose="02020603050405020304" pitchFamily="18" charset="0"/>
              </a:rPr>
              <a:t>Kolegji</a:t>
            </a:r>
            <a:r>
              <a:rPr lang="en-US" sz="2400" b="1" dirty="0" smtClean="0">
                <a:latin typeface="Times New Roman" panose="02020603050405020304" pitchFamily="18" charset="0"/>
                <a:cs typeface="Times New Roman" panose="02020603050405020304" pitchFamily="18" charset="0"/>
              </a:rPr>
              <a:t> Penal </a:t>
            </a:r>
            <a:r>
              <a:rPr lang="en-US" sz="2400" b="1" dirty="0" err="1" smtClean="0">
                <a:latin typeface="Times New Roman" panose="02020603050405020304" pitchFamily="18" charset="0"/>
                <a:cs typeface="Times New Roman" panose="02020603050405020304" pitchFamily="18" charset="0"/>
              </a:rPr>
              <a:t>ndër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tjera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arsyeton</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Por nga ana tjetër, po t’i referohemi subjektit të veprës penale, rezulton se </a:t>
            </a:r>
            <a:r>
              <a:rPr lang="sq-AL" sz="2400" b="1" dirty="0">
                <a:latin typeface="Times New Roman" panose="02020603050405020304" pitchFamily="18" charset="0"/>
                <a:cs typeface="Times New Roman" panose="02020603050405020304" pitchFamily="18" charset="0"/>
              </a:rPr>
              <a:t>subjekt i saj është jo i gjykuari Admir Mulaj por personi juridik në emër të të cilit ai ka vepruar dhe konkretisht “A-AVIBAEM” shpk, duke qenë në pozitat e administratorit të kësaj shoqërie, </a:t>
            </a:r>
            <a:r>
              <a:rPr lang="sq-AL" sz="2400" dirty="0">
                <a:latin typeface="Times New Roman" panose="02020603050405020304" pitchFamily="18" charset="0"/>
                <a:cs typeface="Times New Roman" panose="02020603050405020304" pitchFamily="18" charset="0"/>
              </a:rPr>
              <a:t>fakt që rezulton edhe nga kontrata e premtimit të shitjes.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Referuar nenit 45 të Kodit Penal si dhe ligjit me nr.9754, datë 14.06.2007 “Për përgjegjësinë penale të personave juridikë”, përgjegjësi penale për ndërtimin e paligjshëm mban vetë personi juridik dhe jo i gjykuari Admir Mulaj. </a:t>
            </a:r>
            <a:endParaRPr lang="en-US" sz="2400" b="1"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Referuar nenit 328/1, pika “dh” dhe 387 të K.Pr.Penale, gjykata duhet të pushonte çështjen penale në ngarkim të të gjykuarit Admir Mulaj, pasi ndjekja penale nuk duhet të fillonte.</a:t>
            </a:r>
            <a:r>
              <a:rPr lang="sq-AL"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83</a:t>
            </a:fld>
            <a:endParaRPr lang="en-US"/>
          </a:p>
        </p:txBody>
      </p:sp>
    </p:spTree>
    <p:extLst>
      <p:ext uri="{BB962C8B-B14F-4D97-AF65-F5344CB8AC3E}">
        <p14:creationId xmlns:p14="http://schemas.microsoft.com/office/powerpoint/2010/main" val="2459864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16138</TotalTime>
  <Words>12659</Words>
  <Application>Microsoft Office PowerPoint</Application>
  <PresentationFormat>On-screen Show (4:3)</PresentationFormat>
  <Paragraphs>390</Paragraphs>
  <Slides>83</Slides>
  <Notes>0</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Office Theme</vt:lpstr>
      <vt:lpstr>   SHKOLLA E MAGJISTRATURËS T I R A N Ë</vt:lpstr>
      <vt:lpstr>LINDJA E PËRGJEGJËSISË PENALE TË PERSONAVE JURIDIK. </vt:lpstr>
      <vt:lpstr>KONTEKSI HISTORIK</vt:lpstr>
      <vt:lpstr>KONTEKSI HISTORIK</vt:lpstr>
      <vt:lpstr>Argumentet pro përgjegjësisë se personave juridikë</vt:lpstr>
      <vt:lpstr>Argumentet pro përgjegjësisë se personave juridikë</vt:lpstr>
      <vt:lpstr>Argumentet pro përgjegjësisë se personave juridikë</vt:lpstr>
      <vt:lpstr>Argumentet pro përgjegjësisë se personave juridikë</vt:lpstr>
      <vt:lpstr>Argumentet pro përgjegjësisë se personave juridikë</vt:lpstr>
      <vt:lpstr>Argumentet kundër përgjegjësisë se personave juridikë</vt:lpstr>
      <vt:lpstr>Konventat ndërkombëtare </vt:lpstr>
      <vt:lpstr>Konventat ndërkombëtare </vt:lpstr>
      <vt:lpstr>Konventat ndërkombëtare </vt:lpstr>
      <vt:lpstr>Konventat ndërkombëtare </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PowerPoint Presentation</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PËRGJEGJËSIA PENALE E PERSONIT JURIDIK SIPAS LEGJISLACIONIT KOMBËTAR</vt:lpstr>
      <vt:lpstr>   Neni 47  Zbatimi i ligjit penal ndaj personave juridikë   </vt:lpstr>
      <vt:lpstr>Kuptimi i përgjithshëm i personit juridik</vt:lpstr>
      <vt:lpstr>Fitmi i personalitetit te personave juridik</vt:lpstr>
      <vt:lpstr>Personat juridikë ndaj të cilëve zbatohet përgjegjësia penale</vt:lpstr>
      <vt:lpstr>Shoqërit  tregtare</vt:lpstr>
      <vt:lpstr>Shoqërit  tregtare</vt:lpstr>
      <vt:lpstr>A mbajnë përgjegjësi penale sipërmarrjet individuale?</vt:lpstr>
      <vt:lpstr>A mbajnë përgjegjësi penale sipërmarrjet individuale?</vt:lpstr>
      <vt:lpstr>A mbajnë përgjegjësi penale sipërmarrjet individuale?</vt:lpstr>
      <vt:lpstr>A mbajnë përgjegjësi penale sipërmarrjet individuale?</vt:lpstr>
      <vt:lpstr> Shoqërit  tregtare në procedurën e falimentimit </vt:lpstr>
      <vt:lpstr>Shoqërit  tregtare në procedurën e falimentimit</vt:lpstr>
      <vt:lpstr>Shoqërit  tregtare në procedurën e falimentimit</vt:lpstr>
      <vt:lpstr>Institucionet shtetërore</vt:lpstr>
      <vt:lpstr>Njësitë e qeverisjes vendore</vt:lpstr>
      <vt:lpstr>Njësitë e qeverisjes vendore</vt:lpstr>
      <vt:lpstr>Njësitë e qeverisjes vendore</vt:lpstr>
      <vt:lpstr>Njësitë e qeverisjes vendore</vt:lpstr>
      <vt:lpstr> Njësitë e qeverisjes vendore </vt:lpstr>
      <vt:lpstr>Njësitë e qeverisjes vendore</vt:lpstr>
      <vt:lpstr>LIGJ Nr. 9754, datë 14.6.2007  “PËR PËRGJEGJËSINË PENALE TË PERSONAVE JURIDIKË”</vt:lpstr>
      <vt:lpstr>Rrethi i personave fizikë që mund të sjellin përgjegjësi penale për personin juridik</vt:lpstr>
      <vt:lpstr>Kryerja e veprës penale në “emër” të personit juridik</vt:lpstr>
      <vt:lpstr>Kryerja e veprës penale në “emër” të personit juridik</vt:lpstr>
      <vt:lpstr>Kryerja e veprës penale në “dobi” të personit juridik</vt:lpstr>
      <vt:lpstr>Kryerja e veprës penale për shkak të mungesës së kontrollit apo të mbikëqyrjes nga personi që drejton, përfaqëson dhe administron personin juridik.</vt:lpstr>
      <vt:lpstr>Kryerja e veprës penale për shkak të mungesës së kontrollit apo të mbikëqyrjes nga personi që drejton, përfaqëson dhe administron personin juridik</vt:lpstr>
      <vt:lpstr>Po për veprat penale të kryera nga persona fizikë, në dobi të personit juridik, të cilët nuk janë punonjës të personit juridik, as de jure dhe as de fakto, kush do të përgjigjet?</vt:lpstr>
      <vt:lpstr> 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Vendimi Nr. 181, datë 28.10.2015 i Kolegjit Penal të Gjykatës së Lartë</vt:lpstr>
      <vt:lpstr>Vendimi Nr. 54, datë 09.03.2011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Shkolla e Magjistraturës Programi i Trajnimit Vazhdues</dc:title>
  <dc:creator>user</dc:creator>
  <cp:lastModifiedBy>admin</cp:lastModifiedBy>
  <cp:revision>475</cp:revision>
  <cp:lastPrinted>2022-03-16T14:53:44Z</cp:lastPrinted>
  <dcterms:created xsi:type="dcterms:W3CDTF">2019-06-09T23:21:02Z</dcterms:created>
  <dcterms:modified xsi:type="dcterms:W3CDTF">2023-03-07T12:58:35Z</dcterms:modified>
</cp:coreProperties>
</file>