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24" autoAdjust="0"/>
  </p:normalViewPr>
  <p:slideViewPr>
    <p:cSldViewPr>
      <p:cViewPr varScale="1">
        <p:scale>
          <a:sx n="65" d="100"/>
          <a:sy n="65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524B2-311E-421D-B52F-73F38F7B0486}" type="datetimeFigureOut">
              <a:rPr lang="en-US" smtClean="0"/>
              <a:pPr/>
              <a:t>4/2/2023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00389-750F-455B-A345-35B1040DF9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Çëshjtje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trajtuara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europian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4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Times New Roman" pitchFamily="18" charset="0"/>
                <a:cs typeface="Times New Roman" pitchFamily="18" charset="0"/>
              </a:rPr>
              <a:t>ndërkombëtar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Kuptimi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përgjithshëm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kuptohet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Kuptimi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përgjithshëm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-Si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kuptohet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ndryshimi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konceptual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midis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ndikojnë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mentalitetin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vendimarrjen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lidhur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tjetrin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mbivendosje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midis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Përgjithësisht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kombinohen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dokument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vendosin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imazh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Gjyësore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përshkohet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slogani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Integritet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pPr lvl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Kushtetutë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përgjithshme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Funksionon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bazë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thënies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Trajto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tjerët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siç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donit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t’iu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trajtonin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ndjekin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Konkluzione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dokument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aspirues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hapur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publikun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vlerat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thelbësore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vendimmarrjen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udhëzuese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praktika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specifike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respektohen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kufizohen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Konkluzione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nxjerrë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vetëqeverisës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 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projektuar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qëllim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integritet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Siguron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ndiqen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Ndihmon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kuptuar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çfarë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gabuar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Konkluzione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rrjedhin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çfarë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lejohet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çfarë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ndalohet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respektimin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japin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llogari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shkelin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përfshirë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Zhvillimi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standardeve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instrumentet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ndërkombëtarë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ndryshme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Jurisprudenca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Europane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Njeriut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lidhen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direkt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indirekt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normat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ndërkombëtare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themelore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Kombeve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Bashkuara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”(1985)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Rekomandimi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(2010) 12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Komitetit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Ministrave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efiçencën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-Karta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Statutin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(1998)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Magna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Carta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themelore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ndërkombëtare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njohura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konferencën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Kombeve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Bashkuara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mbajtur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Bangalor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(2003)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 Rekomandimet e Kievit të OSBE-së mbi  pavarësinë gjyqësore në Europën Lindore, Kaukazin Jugor dhe Azinë Qendrore (2010)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ndërkombëtare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Opinionin nr. 3 (2002) “Mbi Etikën dhe Përgjegjësinë e Gjyqtarëve”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Opinionin nr.25 (2022) “Mbi lirinë e Shprehjes së Gjyqtarëve”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Opinionin nr.12, (2009) “Mbi marrëdhëniet midis gjyqtarëve dhe prokurorëve...”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pinionin nr.16 (2013)“Mbi marrëdhëniet midis gjyqtarëve dhe avokatëve”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të Këshillit Konsultativ të Gjyq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arve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Europian</a:t>
            </a:r>
            <a:r>
              <a:rPr lang="sq-AL" dirty="0" smtClean="0">
                <a:latin typeface="Times New Roman" pitchFamily="18" charset="0"/>
                <a:cs typeface="Times New Roman" pitchFamily="18" charset="0"/>
              </a:rPr>
              <a:t>ë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Rekomandimi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(2010) 12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Komitetit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Ministrave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Europës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Përfshin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theksin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pavarësisë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paanësisë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standarde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esimi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publikut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administrimin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drejtësisë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mbështetet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gjithashtu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cilësinë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individuale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u="sng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endParaRPr lang="en-US" sz="36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Rekomandimi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(2010) 12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Komitetit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Ministrave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Europës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udhëhiqen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veprimtarine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profesionale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ofrojnë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udhëzime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per ‘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sillen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(§ 72) 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kërkojne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organ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brënda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23812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23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Opnioni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nr. 3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Konsultativ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Europianë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(CCJE)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trajtuar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veçanti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Opnionin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no.3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CCJE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fushat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kryesore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mbulon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Opinion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përcaktojnë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profesionale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mbështetur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përfshijnë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shumë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larta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procedurat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disiplinore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Opnioni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nr. 3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Konsultativ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Europianë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(CCJE)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Standardet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zbatohen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parakusht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besim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administrimin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drejtësisë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kryejnë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favorizime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paragjykim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njëanësi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Përfshirja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parimeve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deontologjike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dallueshme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disiplinore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Modeli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gjyqtarit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sot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u="sng" dirty="0" err="1" smtClean="0">
                <a:latin typeface="Times New Roman" pitchFamily="18" charset="0"/>
                <a:cs typeface="Times New Roman" pitchFamily="18" charset="0"/>
              </a:rPr>
              <a:t>europian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/>
              <a:t>	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Njeri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parime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Njeri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integritet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Karta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Statutin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pavaresinë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paanshmerinë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individ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besuar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mbrojtja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disiplinore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mbikqyrura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ndjekura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ankesën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individëve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Tregon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Statut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sigurojë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paanshmerinë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(§ 1.1)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Magna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Carta</a:t>
            </a:r>
            <a:r>
              <a:rPr lang="sq-AL" b="1" dirty="0" smtClean="0">
                <a:latin typeface="Times New Roman" pitchFamily="18" charset="0"/>
                <a:cs typeface="Times New Roman" pitchFamily="18" charset="0"/>
              </a:rPr>
              <a:t> e Gjyqtarëve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themelore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Sintezë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Opnionioneve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CCJE 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themelore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profesionale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paanësia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parakushte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thelbësore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funksionimin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drejtësisë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3200" b="1" dirty="0" smtClean="0">
                <a:latin typeface="Times New Roman" pitchFamily="18" charset="0"/>
                <a:cs typeface="Times New Roman" pitchFamily="18" charset="0"/>
              </a:rPr>
              <a:t>Jurisprudenc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q-AL" sz="3200" b="1" dirty="0" smtClean="0">
                <a:latin typeface="Times New Roman" pitchFamily="18" charset="0"/>
                <a:cs typeface="Times New Roman" pitchFamily="18" charset="0"/>
              </a:rPr>
              <a:t> e Gjykatës Europiane të të Drejtave të Njeriut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Paanshmëria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perceptimi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publikut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paanshmërinë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ndër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kryesore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Kodeve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Etikës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kryejnë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favorizime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paragjykim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njëanësi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Testi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subjektiv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paanësia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gjyqtarit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derisa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ketë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prova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kundërtën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dëshmi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vënë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dyshim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paanësine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Testi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objektiv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duke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lënë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mënjanë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sjelljen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gjyqtarit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fakte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ngrenë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dyshime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paanshmërinë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3200" b="1" dirty="0" smtClean="0">
                <a:latin typeface="Times New Roman" pitchFamily="18" charset="0"/>
                <a:cs typeface="Times New Roman" pitchFamily="18" charset="0"/>
              </a:rPr>
              <a:t>Jurisprudenc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q-AL" sz="3200" b="1" dirty="0" smtClean="0">
                <a:latin typeface="Times New Roman" pitchFamily="18" charset="0"/>
                <a:cs typeface="Times New Roman" pitchFamily="18" charset="0"/>
              </a:rPr>
              <a:t> e Gjykatës Europiane të të Drejtave të Njeriut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Doktrina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dukurit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Gjyqtari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kërkohet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jetë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vetem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paanshëm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duket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tillë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mjafton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jesh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paanshëm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dukesh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ë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tillë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OLUJIC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KROACISE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Shkurt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2009, GJEDNJ.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Supreme,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anëtar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Kombëtar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Kroacisë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akuzua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miqësi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individë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kishin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historik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kriminal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MICALLEF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MALTES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Tetor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2009. GJEDNJ,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vlerësimin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paanshmërisë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pretenduar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vuri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dukje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ketë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rëndesi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lidhjet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ngushta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familjare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ndërmjet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avokatit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paleë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kundërshtare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Kryetarit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ishin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mjaftueshme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justifikuar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objektive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frikën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trupës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mungonte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paanshmeria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MITRINOVSKI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MAQEDONISE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30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Prill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2015. GJEDNJ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theksoi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bazë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Jurisprudencës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mirëpërcaktuar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ekzistenca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paanshmërisë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përcaktohet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bazë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testi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subjektiv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testi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objektiv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rëndesishme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drejtesia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dhënë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jepet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mungesë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paanshmërisë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cënohet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besimi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publikut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3200" b="1" dirty="0" smtClean="0">
                <a:latin typeface="Times New Roman" pitchFamily="18" charset="0"/>
                <a:cs typeface="Times New Roman" pitchFamily="18" charset="0"/>
              </a:rPr>
              <a:t>Parimet Themelore të Kombeve të Bashkuara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çështjet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bazën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fakteve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pajtim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ndonje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kufizim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influencë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papërshtatshme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shtytje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presion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kërcënim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ndërhyrje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direkte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indirekte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ndonjë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ndonjë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arsye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2)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sillen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gjithmonë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tillë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qëllim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ruajnë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dinjitetin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8 )</a:t>
            </a:r>
          </a:p>
          <a:p>
            <a:endParaRPr lang="en-US" dirty="0" smtClean="0"/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q-AL" sz="2800" b="1" dirty="0" smtClean="0">
                <a:latin typeface="Times New Roman" pitchFamily="18" charset="0"/>
                <a:cs typeface="Times New Roman" pitchFamily="18" charset="0"/>
              </a:rPr>
              <a:t>Rekomandimet e Kievit të OSBE-së mbi  pavarësinë gjyqësore në Europën Lindore, Kaukazin Jugor dhe Azinë Qendrore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Pavarësia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- element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domosdoshëm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proces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rregullt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Rekomandimet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Kievit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përqëndruara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tre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aspekte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pavarësisë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gjyqësore: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fokus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trupat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vetëqeverisëse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rolin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drejtuesit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2.Përzgjedhjen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kriteret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procedurat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Llogaridhënien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Rritja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besimit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publikut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inkurajimi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autoritetet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aksesit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gazetarëve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shmangja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pengesave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gezatarët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ndjekin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gjyqet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parashikimi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pozicionit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sekretarit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shtypit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nëpunësit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medias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3600" b="1" dirty="0" smtClean="0">
                <a:latin typeface="Times New Roman" pitchFamily="18" charset="0"/>
                <a:cs typeface="Times New Roman" pitchFamily="18" charset="0"/>
              </a:rPr>
              <a:t>Opinionin nr.12, (2009)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CCJE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prokuror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jenë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pavarur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njeri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tjetri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ushtrimin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funksioneve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duken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tillë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sytë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publikut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4000" b="1" dirty="0" smtClean="0">
                <a:latin typeface="Times New Roman" pitchFamily="18" charset="0"/>
                <a:cs typeface="Times New Roman" pitchFamily="18" charset="0"/>
              </a:rPr>
              <a:t>Opinionin nr.1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sq-AL" sz="4000" b="1" dirty="0" smtClean="0">
                <a:latin typeface="Times New Roman" pitchFamily="18" charset="0"/>
                <a:cs typeface="Times New Roman" pitchFamily="18" charset="0"/>
              </a:rPr>
              <a:t>, (20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sq-AL" sz="4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CCJE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avokatët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ushtrim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gjithashtu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shihen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njeri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tjetri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Kjo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pavaresi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afirmohet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statuti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miratuara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secili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profesion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Sjellja</a:t>
            </a:r>
            <a:r>
              <a:rPr lang="en-US" b="1" dirty="0" smtClean="0"/>
              <a:t> </a:t>
            </a:r>
            <a:r>
              <a:rPr lang="en-US" b="1" dirty="0" err="1" smtClean="0"/>
              <a:t>jasht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b="1" dirty="0" smtClean="0"/>
              <a:t> </a:t>
            </a:r>
            <a:r>
              <a:rPr lang="en-US" b="1" dirty="0" err="1" smtClean="0"/>
              <a:t>gjyqesore</a:t>
            </a:r>
            <a:r>
              <a:rPr lang="en-US" b="1" dirty="0" smtClean="0"/>
              <a:t> e </a:t>
            </a:r>
            <a:r>
              <a:rPr lang="en-US" b="1" dirty="0" err="1" smtClean="0"/>
              <a:t>gjyqtar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b="1" dirty="0" err="1" smtClean="0"/>
              <a:t>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izolohen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shoqëria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sistemi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funksionojë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kontakt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realitetin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qytetarë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gezojnë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themelore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mbrojtura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Kushtetuta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Konventa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Njeriut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Sjellja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jashtë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gjyqesore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Arritja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balane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arsyeshme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midis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shkallës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përfshihen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shoqëri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nevojës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qenë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t'u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kryerjen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kontekst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veçantë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social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vrojtuesi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arsyeshëm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përfshirë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veprimtari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kompromentojë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objektivisht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paanesinë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Opinioni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no.25(2022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CCJE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gëzon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qytetar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tjetër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demokracisë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ndarja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pushteteve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pluralizmi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nevojë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pjesë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debatet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veçanërisht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lidhen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çështje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përkasin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flasin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emër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gëzojnë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veprimi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Opinioni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no.25(2022)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CCJE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ushtrimin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mbajnë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parasysh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veçanta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shoqëri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vetëpërmbahen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pikpamjeve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opinioneve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kompromentuar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paanshmërin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Opinioni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no.25(2022)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CCJE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Pjesëmarrja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debate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probleme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madhore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shoqerisë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Vendosjes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balance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ndërmjet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mendimeve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kërkesës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asnjëanësisë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ekspozojnë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sulmet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politike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pajtohen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asnjëanësinë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Gjyqësorin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Opinioni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no.25(2022)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CCJE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sillen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gazetarët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vetëdijshëm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përfitimet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ashtu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risqet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komunikimit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median 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diçkaje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kompromentojë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besimin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publikut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paanësinë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bjerë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ndesh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dinjitetin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pozitës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Pseudonimet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mbulojnë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joetike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online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Opinioni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no.25(2022)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CCJE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tregojn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maturi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marrëdh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shtypin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ruajn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paanësin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rmbahen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ndonj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pajustifikuar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shtjet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merren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Konkluzione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gjithçka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ruajtur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institucional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ashtu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individual</a:t>
            </a:r>
          </a:p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sillen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integritet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ushtrimit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ashtu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private.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përket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gjithmonë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miratojnë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qasje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duket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paanshme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Gjyqtarët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favorizime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paragjykim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njëanëësi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1385</Words>
  <Application>Microsoft Office PowerPoint</Application>
  <PresentationFormat>On-screen Show (4:3)</PresentationFormat>
  <Paragraphs>132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“Çëshjtje të etikës gjyqësore të trajtuara në nivel europian dhe ndërkombëtar”</vt:lpstr>
      <vt:lpstr>Kodi i Etikës vs Kodi i Sjelljes</vt:lpstr>
      <vt:lpstr>Kodi i Etikës vs Kodi i Sjelljes </vt:lpstr>
      <vt:lpstr>Kodi i Etikës Gjyësore</vt:lpstr>
      <vt:lpstr>Konkluzione</vt:lpstr>
      <vt:lpstr>Konkluzione</vt:lpstr>
      <vt:lpstr>Konkluzione</vt:lpstr>
      <vt:lpstr>Standardet europiane të etikës gjyqësore</vt:lpstr>
      <vt:lpstr>Standardet europiane dhe ndërkombëtare të etikës gjyqësore</vt:lpstr>
      <vt:lpstr>Standardet europiane dhe ndërkombëtare të etikës gjyqësore</vt:lpstr>
      <vt:lpstr>Standardet europiane dhe ndërkombëtare të etikës gjyqësore</vt:lpstr>
      <vt:lpstr>Rekomandimi (2010) 12 i Komitetit të Ministrave të Këshillit të Europës</vt:lpstr>
      <vt:lpstr>Rekomandimi (2010) 12 i Komitetit të Ministrave të Këshillit të Europës</vt:lpstr>
      <vt:lpstr>Opnioni nr. 3 i Këshillit Konsultativ të Gjyqtarëve Europianë (CCJE)</vt:lpstr>
      <vt:lpstr>Opnioni nr. 3 i Këshillit Konsultativ të Gjyqtarëve Europianë (CCJE)</vt:lpstr>
      <vt:lpstr>Karta Europiane mbi Statutin për Gjyqtarët </vt:lpstr>
      <vt:lpstr>Magna Carta e Gjyqtarëve  (parimet themelore)</vt:lpstr>
      <vt:lpstr>Jurisprudenca e Gjykatës Europiane të të Drejtave të Njeriut</vt:lpstr>
      <vt:lpstr>Jurisprudenca e Gjykatës Europiane të të Drejtave të Njeriut</vt:lpstr>
      <vt:lpstr>Parimet Themelore të Kombeve të Bashkuara</vt:lpstr>
      <vt:lpstr>Rekomandimet e Kievit të OSBE-së mbi  pavarësinë gjyqësore në Europën Lindore, Kaukazin Jugor dhe Azinë Qendrore </vt:lpstr>
      <vt:lpstr>Opinionin nr.12, (2009)  i CCJE</vt:lpstr>
      <vt:lpstr>Opinionin nr.16, (2013)  i CCJE </vt:lpstr>
      <vt:lpstr>Sjellja jashtë gjyqesore e gjyqtarëve</vt:lpstr>
      <vt:lpstr>Sjellja jashtë gjyqesore e gjyqtarëve</vt:lpstr>
      <vt:lpstr>Opinioni no.25(2022) i CCJE</vt:lpstr>
      <vt:lpstr>Opinioni no.25(2022) i CCJE</vt:lpstr>
      <vt:lpstr>Opinioni no.25(2022) i CCJE</vt:lpstr>
      <vt:lpstr>Opinioni no.25(2022) i CCJE</vt:lpstr>
      <vt:lpstr>Opinioni no.25(2022) i CCJE</vt:lpstr>
      <vt:lpstr>Konkluzione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“Çëshjtje të etikës gjyqësore të trajtuara në nivel europian dhe ndërkombëtar”</dc:title>
  <dc:creator>Perikli</dc:creator>
  <cp:lastModifiedBy>Perikli</cp:lastModifiedBy>
  <cp:revision>169</cp:revision>
  <dcterms:created xsi:type="dcterms:W3CDTF">2023-04-01T19:20:01Z</dcterms:created>
  <dcterms:modified xsi:type="dcterms:W3CDTF">2023-04-03T00:03:29Z</dcterms:modified>
</cp:coreProperties>
</file>