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66" r:id="rId4"/>
    <p:sldId id="261" r:id="rId5"/>
    <p:sldId id="267" r:id="rId6"/>
    <p:sldId id="262" r:id="rId7"/>
    <p:sldId id="257" r:id="rId8"/>
    <p:sldId id="268" r:id="rId9"/>
    <p:sldId id="269" r:id="rId10"/>
    <p:sldId id="258" r:id="rId11"/>
    <p:sldId id="271" r:id="rId12"/>
    <p:sldId id="273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31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B8AE2-61A0-4593-8EE1-218DC91ECDE1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E99804-630E-4C39-9C03-6E0C086A9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99804-630E-4C39-9C03-6E0C086A9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1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E99804-630E-4C39-9C03-6E0C086A9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9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2FB5-9B09-4CFA-B1D1-4419D96C183A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445A-7BA2-4F80-85DA-7300BF70E61B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3F1-96E8-4EB4-B07E-5F5E903D4A81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CD3D-8049-46C5-941E-FFC2E6D24A65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EB827-067B-460F-B44F-68B182D84272}" type="datetime1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A27C2-D93C-4B7F-A003-6DCDC8E35FD2}" type="datetime1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D54ED-7443-4739-B26D-CC7E5CC37C47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6CB7C-29F5-43D1-9824-1683F29AB8E7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7531-70FE-4A2D-AFB7-613B35CF1B95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4E12-F56D-44DF-8257-AA3DD55C10B1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BEBC1-3C2A-450C-9C48-CBDA4EFC1785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240FF-7148-4BD5-AC73-70D012F7CC00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jykataelarte.gov.al/web/361_00_2022_2856_13619.do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dirty="0">
                <a:latin typeface="Algerian" panose="04020705040A02060702" pitchFamily="82" charset="0"/>
              </a:rPr>
              <a:t>“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Provat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elektronike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në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procesin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civil.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Llojet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e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provave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Përdorshmëria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dhe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fuqia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e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tyre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provuese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.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Trajtimi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i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provës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elektronike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sipas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praktikës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shqiptare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dhe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asaj</a:t>
            </a:r>
            <a:r>
              <a:rPr lang="en-US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en-US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ndërkombëtare</a:t>
            </a:r>
            <a:r>
              <a:rPr lang="sq-AL" b="1" dirty="0">
                <a:latin typeface="Algerian" panose="04020705040A02060702" pitchFamily="82" charset="0"/>
              </a:rPr>
              <a:t>.</a:t>
            </a:r>
            <a:r>
              <a:rPr lang="en-US" b="1" dirty="0">
                <a:latin typeface="Algerian" panose="04020705040A02060702" pitchFamily="82" charset="0"/>
              </a:rPr>
              <a:t>”</a:t>
            </a:r>
            <a:endParaRPr lang="en-US" dirty="0"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 algn="r">
              <a:buNone/>
            </a:pPr>
            <a:r>
              <a:rPr lang="en-US" b="1" dirty="0" err="1">
                <a:latin typeface="Algerian" panose="04020705040A02060702" pitchFamily="82" charset="0"/>
              </a:rPr>
              <a:t>Punoi</a:t>
            </a:r>
            <a:r>
              <a:rPr lang="en-US" b="1" dirty="0">
                <a:latin typeface="Algerian" panose="04020705040A02060702" pitchFamily="82" charset="0"/>
              </a:rPr>
              <a:t>: EMONA MUÇI</a:t>
            </a:r>
          </a:p>
          <a:p>
            <a:endParaRPr lang="en-US" dirty="0"/>
          </a:p>
        </p:txBody>
      </p:sp>
      <p:pic>
        <p:nvPicPr>
          <p:cNvPr id="6" name="Picture 5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124B-4620-4880-B406-0951656A86AB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599"/>
            <a:ext cx="8229600" cy="685801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Përkufizime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82000" cy="4267200"/>
          </a:xfrm>
        </p:spPr>
        <p:txBody>
          <a:bodyPr>
            <a:norm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informacion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përftuar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pajisjeje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elektonike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shërben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marrjen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dijeni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relevante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rëndësishme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vendimmarrjen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teorinë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procedurale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njihet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ndryshe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audiovisuale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përftuar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medias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apo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provohet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mbështetjen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eksperti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Guidës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fushën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procedurës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civile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administrative,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Këshillit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Europës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2019 “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përkufizohet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buron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dhëna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përmbajtura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prodhuara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pajisje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funksionimi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cilës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varet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softëari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dhëna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ruajtura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trasnetuara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kompiuterik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rrjet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D4F3-8CC5-43B0-B39F-684454FF600A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3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76400"/>
            <a:ext cx="8458200" cy="4724400"/>
          </a:xfrm>
        </p:spPr>
        <p:txBody>
          <a:bodyPr>
            <a:normAutofit fontScale="92500"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vetmja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dispozitë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dukshëm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koherencë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zhvillimet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teknologjike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interpretim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zgjeruar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japë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ide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278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K. Pr. Civile,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parashikon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:”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Filmat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fotografikë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filmat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kinematografikë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kasetat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lloji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lloj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regjistrimi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përbëjnë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ngjarjet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sendet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regjistruar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sz="2400" i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2400" i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bindet</a:t>
            </a:r>
            <a:r>
              <a:rPr lang="en-US" sz="2400" i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i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saktësinë</a:t>
            </a:r>
            <a:r>
              <a:rPr lang="en-US" sz="2400" i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vërtetësinë</a:t>
            </a:r>
            <a:r>
              <a:rPr lang="en-US" sz="2400" i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i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ajo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thërrasë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ekspertë</a:t>
            </a:r>
            <a:r>
              <a:rPr lang="en-US" sz="2400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kompetentë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Gjyqtari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mbajë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vëmendje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nenin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286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K.Pr.Civile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cili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parashikon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se: “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çmohet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nevojshme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person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send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kqyren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drejtëpërsëdrejt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prej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kryesisht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kërkesë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palëve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këqyrja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vend e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 </a:t>
            </a:r>
            <a:r>
              <a:rPr lang="en-US" sz="2400" i="1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ekspert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6DEE9-ABC0-4F87-B366-E415FB829E81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3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52600"/>
            <a:ext cx="8534400" cy="533400"/>
          </a:xfrm>
        </p:spPr>
        <p:txBody>
          <a:bodyPr>
            <a:noAutofit/>
          </a:bodyPr>
          <a:lstStyle/>
          <a:p>
            <a:pPr marL="285750" lvl="0" indent="-285750" algn="l">
              <a:buFont typeface="Wingdings" pitchFamily="2" charset="2"/>
              <a:buChar char="Ø"/>
            </a:pPr>
            <a:r>
              <a:rPr lang="en-US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Llojet</a:t>
            </a:r>
            <a:r>
              <a:rPr lang="en-US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8610600" cy="4343400"/>
          </a:xfrm>
        </p:spPr>
        <p:txBody>
          <a:bodyPr>
            <a:norm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rova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ndahet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lloje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kryesore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00050" lvl="1" indent="457200" algn="just">
              <a:lnSpc>
                <a:spcPct val="115000"/>
              </a:lnSpc>
              <a:spcBef>
                <a:spcPts val="0"/>
              </a:spcBef>
            </a:pP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dhëna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përmbajtura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pajisje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sistemesh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pajisje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informacioni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00050" lvl="1" indent="457200" algn="just">
              <a:lnSpc>
                <a:spcPct val="115000"/>
              </a:lnSpc>
              <a:spcBef>
                <a:spcPts val="0"/>
              </a:spcBef>
            </a:pP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informacion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trasmetuar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elektronikisht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mjeteve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komunikimit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00050" lvl="1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themelore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konsiston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dhëna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mesazhe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dërguara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dhëna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ruajtura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software,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shembull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librat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i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përbërë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material,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hardwari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mbështetësi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material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shihet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usb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Disku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Solid,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smartphoni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etj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elementi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padukshëm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përbëhet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softëari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konsiston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metadata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arkivat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0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Picture 6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09C00-5002-40FF-92A5-E01906BFD301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966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362200"/>
            <a:ext cx="8458200" cy="4191000"/>
          </a:xfrm>
        </p:spPr>
        <p:txBody>
          <a:bodyPr>
            <a:normAutofit fontScale="92500"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mundohemi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paraqesim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klasifikim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jenë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sz="2400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komunikimet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sms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nëpërmjet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platformave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komunikimit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desktop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mobile,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komentet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palëve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statuese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media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hapësirat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veta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apo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individëve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lloj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pohimi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process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këtyre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mjeteve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4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Burimet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kryesore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e-mail, web pages, media online, media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sikurse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instagrame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Twitter,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mesazhet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telefonike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WhatApp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platformat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njohura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përdorura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përdoruesit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njëkohësisht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1883553"/>
            <a:ext cx="8534400" cy="441325"/>
          </a:xfrm>
        </p:spPr>
        <p:txBody>
          <a:bodyPr>
            <a:noAutofit/>
          </a:bodyPr>
          <a:lstStyle/>
          <a:p>
            <a:pPr lvl="0"/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Vazhdim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301FB-113D-4CC2-991B-B3BAAE71A48A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31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Përdorshmëria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fuqia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provuese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ekzistojnë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teori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natyrën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Teoria 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pavarur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ndryshme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klasike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legjislacionin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procedurial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civil,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rrugët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reja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marrjes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përshtaten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rregullat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klasike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sesi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merren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arsye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kërkohen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parashikime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reja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marrjen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përdorimin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mosmarrëveshje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gjyqësore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përpara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Teoria 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analoge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kemi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bëjmë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ndonjë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burimi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marrja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kërkon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teknikë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nëse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ajo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arrihet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merret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ajo ka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njëjtën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forcë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sikurse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shkruar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shkresë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ajo ka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njëjtën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fuqi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nënshtrohet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njëjtit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regjim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pa u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privilegjuar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njëjtën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kohë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 u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diskriminuar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lidhje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shkresore</a:t>
            </a:r>
            <a:r>
              <a:rPr lang="en-US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A268F-2B5D-4DA8-8286-3DCD98784613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88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52600"/>
            <a:ext cx="8458200" cy="533400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Përdorshmëria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fuqia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provuese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US" sz="24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u="sng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400" b="1" i="1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8382000" cy="4267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i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3</a:t>
            </a:r>
            <a:r>
              <a:rPr lang="en-US" sz="2000" i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. 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Teoria 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funksionalitetit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barazvlefshëm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nënkupton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njëjtën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fuqi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provuese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sikurse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dokumentat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shkruara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duke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pasur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kufizime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parakushte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bëjnë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</a:p>
          <a:p>
            <a:pPr marL="457200" indent="-457200" algn="just">
              <a:buAutoNum type="arabicParenR"/>
            </a:pP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qëndrueshmërinë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pandryshueshmërinë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buAutoNum type="arabicParenR"/>
            </a:pP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lexueshme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nëpërmjet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sistemeve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hardëare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softëarë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AutoNum type="arabicParenR"/>
            </a:pP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dokumenti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dërguar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dërguesi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njëjtën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përmbajtje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marrësin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indent="-457200" algn="just">
              <a:buAutoNum type="arabicParenR"/>
            </a:pP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përmbajtja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rimerret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përkthehet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gjuhën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kërkuar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subjekti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kryesor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identifikohet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kushteve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autenticitetit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konfindencialitetit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thelb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domosdoshmërisht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ekzistojë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vertëtësia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besueshmëria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këtyre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nëprmjet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autenticitetit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</a:t>
            </a:r>
            <a:r>
              <a:rPr lang="en-US" sz="20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ertifikimit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rabicPeriod"/>
            </a:pPr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D9D99-C05B-4B8A-AE37-40BAA3C4007D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15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267200"/>
          </a:xfrm>
        </p:spPr>
        <p:txBody>
          <a:bodyPr>
            <a:normAutofit fontScale="92500" lnSpcReduction="20000"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teksti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Udhëzimeve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Këshillit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Europës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civil (2019),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konsultimit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burime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mbështetja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platforma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WhatsApp, Telegram, e-mail,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etj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passjell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sërë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çështjesh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ligjore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gjyqtarët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adresojnë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privatësinë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individëve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(p.sh.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Rregullorja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Përgjithshme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Mbrojtjen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Dhënave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(GDPR) [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Rregullorja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(BE) 2016/679], Neni 8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Evropiane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(ECHR)),</a:t>
            </a:r>
            <a:endParaRPr lang="en-US" sz="20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ruajtja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materialeve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US" sz="20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autenticiteti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integriteti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en-US" sz="20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ligjshmëria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marrjes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endParaRPr lang="en-US" sz="20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aspekte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praktike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2900" y="1676400"/>
            <a:ext cx="8458200" cy="533400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Udhëzimi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Këshillit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Europës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civil (2019)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4B4F7-9C5E-4266-B886-87770FD028B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56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198"/>
            <a:ext cx="8229600" cy="1066801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sq-AL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Parimet themelore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udhëzimit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71" y="2133598"/>
            <a:ext cx="8229600" cy="4267200"/>
          </a:xfrm>
        </p:spPr>
        <p:txBody>
          <a:bodyPr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it-I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 </a:t>
            </a: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gjykatat ato që vendosin mbi vlerën e mundshme provuese të provave elektronike në përputhje me ligjin kombëtar.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 elektronike duhet të vlerësohen në të njëjtën mënyrë si llojet e tjera të provave, në veçanti në lidhje me pranueshmërinë, vërtetësinë, saktësinë dhe integritetin e tyre.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Trajtimi i provave elektronike nuk duhet të jetë i pafavorshëm për palët ose t'i japë avantazh të padrejtë njërës prej tyre.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rabicPeriod"/>
            </a:pPr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A4530-0BD1-47C5-AC27-E2CCD81BCF31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92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19600"/>
          </a:xfrm>
        </p:spPr>
        <p:txBody>
          <a:bodyPr>
            <a:normAutofit fontScale="77500" lnSpcReduction="20000"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 i provave elektronike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sipas</a:t>
            </a:r>
            <a:r>
              <a:rPr lang="en-US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udhëzimit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fontAlgn="base">
              <a:spcBef>
                <a:spcPts val="600"/>
              </a:spcBef>
              <a:spcAft>
                <a:spcPts val="600"/>
              </a:spcAft>
              <a:buClr>
                <a:srgbClr val="272425"/>
              </a:buClr>
              <a:buSzPts val="1000"/>
              <a:buNone/>
            </a:pPr>
            <a:r>
              <a:rPr lang="en-US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sq-AL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Gjykatat nuk duhet të refuzojnë provat elektronike dhe nuk duhet të mohojnë efektin e saj ligjor vetëm sepse ato mblidhen dhe/ose paraqiten në një formë elektronike.</a:t>
            </a:r>
            <a:endParaRPr lang="en-US" sz="26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fontAlgn="base">
              <a:spcBef>
                <a:spcPts val="600"/>
              </a:spcBef>
              <a:spcAft>
                <a:spcPts val="600"/>
              </a:spcAft>
              <a:buClr>
                <a:srgbClr val="272425"/>
              </a:buClr>
              <a:buSzPts val="1000"/>
              <a:buNone/>
            </a:pPr>
            <a:r>
              <a:rPr lang="en-US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sq-AL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 parim, gjykatat nuk duhet të mohojnë efektin ligjor të provave elektronike vetëm sepse mungon një nënshkrim elektronik i avancuar, i kualifikuar ose i siguruar në mënyrë të ngjashme.</a:t>
            </a:r>
            <a:endParaRPr lang="en-US" sz="26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fontAlgn="base">
              <a:spcBef>
                <a:spcPts val="600"/>
              </a:spcBef>
              <a:spcAft>
                <a:spcPts val="600"/>
              </a:spcAft>
              <a:buClr>
                <a:srgbClr val="272425"/>
              </a:buClr>
              <a:buSzPts val="1000"/>
              <a:buNone/>
            </a:pPr>
            <a:r>
              <a:rPr lang="en-US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sq-AL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Gjykatat duhet të jenë në dijeni të vlerës probative të metadatave (të dhënave mbi të dhënat) dhe të pasojave të mundshme të mospërdorimit të tyre.</a:t>
            </a:r>
            <a:endParaRPr lang="en-US" sz="26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fontAlgn="base">
              <a:spcBef>
                <a:spcPts val="600"/>
              </a:spcBef>
              <a:spcAft>
                <a:spcPts val="600"/>
              </a:spcAft>
              <a:buClr>
                <a:srgbClr val="272425"/>
              </a:buClr>
              <a:buSzPts val="1000"/>
              <a:buNone/>
            </a:pPr>
            <a:r>
              <a:rPr lang="en-US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sq-AL" sz="26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Palët duhet të lejohen të paraqesin prova elektronike në formatin e saj origjinal elektronik, pa qenë e nevojshme të paraqesin formatin e shtypur.</a:t>
            </a:r>
            <a:endParaRPr lang="en-US" sz="26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FAFCB-5DC6-4124-8186-275242AE39E5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599"/>
            <a:ext cx="8229600" cy="381001"/>
          </a:xfrm>
        </p:spPr>
        <p:txBody>
          <a:bodyPr>
            <a:noAutofit/>
          </a:bodyPr>
          <a:lstStyle/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Besueshmëria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sipa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udhëzimit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8686800" cy="4876800"/>
          </a:xfrm>
        </p:spPr>
        <p:txBody>
          <a:bodyPr>
            <a:noAutofit/>
          </a:bodyPr>
          <a:lstStyle/>
          <a:p>
            <a:pPr marL="635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 i përket besueshmërisë, gjykatat duhet të shqyrtojnë të gjithë faktorët përkatës lidhur me burimin dhe vërtetësinë e provave elektronike.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Gjykatat duhet të jenë në dijeni të vlerës së shërbimeve të besuar në vendosjen e besueshmërisë së provave elektronike.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 sa kohë një sistem ligjor kombëtar e lejon dhe në varësi të diskrecionit të gjykatës, të dhënat elektronike duhet të pranohen si provë nëse vërtetësia e këtyre të dhënave nuk kundërshtohet nga njëra prej palëve.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 sa kohë një sistem ligjor kombëtar e lejon dhe në varësi të diskrecionit të gjykatës, duhet të prezumohet besueshmëria e të dhënave elektronike, me kusht që identiteti i nënshkruesit të mund të validohet dhe integriteti i të dhënave të sigurohet, përveç nëse dhe derisa të ketë dyshime të arsyeshme për të kundërtën.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 ligji i zbatueshëm siguron mbrojtje të veçantë për kategoritë e personave të pambrojtur, ky ligj duhet të ketë përparësi ndaj këtyre udhëzimeve.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 sa kohë një sistem ligjor kombëtar parashikon ashtu, kur një autoritet publik transmeton prova elektronike në mënyrë të pavarur nga palët, prova të tilla janë përfundimtare për sa i përket përmbajtjes së tyre, përveçse dhe deri sa të provohet e kundërta.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7A234-483E-48AB-8B65-E0FDA30190D2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33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762000"/>
          </a:xfrm>
        </p:spPr>
        <p:txBody>
          <a:bodyPr>
            <a:noAutofit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sz="1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dhënat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platformat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WhatsApp, Telegram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platforma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ngjashme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581400"/>
          </a:xfrm>
        </p:spPr>
        <p:txBody>
          <a:bodyPr>
            <a:noAutofit/>
          </a:bodyPr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Origjinaliteti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Integriteti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konstatojë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ndryshuar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manipuluar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vërtetë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vijnë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burimi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pretenduar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Kjo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bëhet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përmes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nënshkrimeve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metadatave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mënyrave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tjera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objektive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ndihmojnë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vendosjen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identitetit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autorit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Besueshmëria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Çdo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paraqitur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besueshme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këtë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përdorur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shembull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metadatat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apo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certifikatat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digjitale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nënshkrimet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elektronike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verifikojnë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autenticitetin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integritetin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paraqitura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Ruajtja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ruhen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formatin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origjinal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integriteti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gjitha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fazat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EAFAE-9214-429F-9F31-F844B0E5A454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96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458200" cy="5029200"/>
          </a:xfrm>
        </p:spPr>
        <p:txBody>
          <a:bodyPr>
            <a:noAutofit/>
          </a:bodyPr>
          <a:lstStyle/>
          <a:p>
            <a:pPr marL="0" marR="0" lvl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800" b="1" i="1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800" b="1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ijon</a:t>
            </a:r>
            <a:endParaRPr lang="en-US" sz="1800" b="1" i="1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b="1" i="1" kern="1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b="1" i="1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Privatësisë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tilla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përputhje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ekzistuese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mbrojtjes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dhënave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privatësisë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Përdorimi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apo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përvetësimi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paautorizuar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komunikimeve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shkelë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privatësisë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rregulloret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siç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është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GDPR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Neni 8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Konventës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Europiane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Njeriut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Pranueshmëria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Pranueshmëria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do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fund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fundit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diskrecionin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bazë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rrethanave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rastit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ligjeve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aplikueshme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juridiksionit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përkatës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zhvillohet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procedimi</a:t>
            </a:r>
            <a:r>
              <a:rPr lang="en-US" sz="20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civil.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+mj-lt"/>
              <a:buAutoNum type="arabicPeriod"/>
            </a:pPr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7CE77-1B21-41E8-960E-67623482D664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06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800" b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Praktike</a:t>
            </a:r>
            <a:r>
              <a:rPr lang="en-US" sz="1800" b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sz="1800" b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1800" b="1" dirty="0">
                <a:solidFill>
                  <a:srgbClr val="2323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nr.00-2022-2856(361), datë 12.10.2022</a:t>
            </a:r>
            <a:r>
              <a:rPr lang="en-US" sz="1800" b="1" dirty="0">
                <a:solidFill>
                  <a:srgbClr val="2323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2323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solidFill>
                  <a:srgbClr val="23232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GJL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b="1" u="sng" dirty="0"/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200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 </a:t>
            </a:r>
            <a:r>
              <a:rPr lang="sq-AL" sz="2000" b="1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vendimin nr.00-2022-2856(361), datë 12.10.2022, </a:t>
            </a:r>
            <a:r>
              <a:rPr lang="sq-AL" sz="2000" dirty="0">
                <a:solidFill>
                  <a:srgbClr val="2323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shqyrtohet nëse dokumenti elektronik “email”, i nisur nga adresa elektronike përbën apo jo një provë dokument. KCGJL çmon se KPC përcakton në mënyrë joshteruese cilat janë disa nga llojet e akteve, ku lloji më i përhapur është prova me shkresë, që nënkupton një akt të shkruar në letër. Krahas shkresave, mund të shërbejnë si provë edhe filmat fotografikë, kinematografikë, kasetat e çdo lloji, etj., duke kuptuar kështu që nga ligji pranohet se prova dokument është një koncept më i gjerë se një akt i shkruar i pasqyruar në letër. Komunikimi elektronik me email nuk ka elementet formale të dokumentit elektronik të përcaktuar në ligjin e posaçëm, nuk ka cilësinë e dokumentit elektronik, si dhe nuk merr fuqi provuese nga noterizimi, pasi kjo fuqi duhet të analizohet nga KPC dhe jo nga ligji për dokumentin elektronik. </a:t>
            </a:r>
            <a:endParaRPr lang="en-US" sz="2000" dirty="0">
              <a:solidFill>
                <a:srgbClr val="23232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spcBef>
                <a:spcPts val="600"/>
              </a:spcBef>
              <a:spcAft>
                <a:spcPts val="600"/>
              </a:spcAft>
            </a:pPr>
            <a:r>
              <a:rPr lang="sq-AL" sz="20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http://ëëë.gjykataelarte.gov.al/ëeb/361_00_2022_2856_13619.doc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3E4B5-5D35-4612-B389-B6EA1FB951DF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94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610600" cy="4953000"/>
          </a:xfrm>
        </p:spPr>
        <p:txBody>
          <a:bodyPr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Rast</a:t>
            </a:r>
            <a:r>
              <a:rPr lang="en-GB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praktik</a:t>
            </a:r>
            <a:endParaRPr lang="en-GB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çështjen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E. K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kundër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Shoqerisë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Primo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Comunications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shpk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rezulton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procesin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gjyqësor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u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paraqitën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cilësinë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përveç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urdhrit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largimit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edhe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dëshmia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M.Z.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ish-administratore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përgjithshme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palës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paditur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email-et e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periudhës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prill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2012–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korrik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2012.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Lidhur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email-et,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vendosi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pranonte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apo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administronte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“...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parashikuar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shprehimisht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tilla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Kodi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Procedurës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Civile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konfirmuan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gjatë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gjykimit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paditëse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shkak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njëanshme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selektiv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tyre”. Nga ana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tjetër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vijon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se: “...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paditur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paraqiti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cilësinë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provës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arriti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provonte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gjykatës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karakterin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tyre jo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përzgjedhësselektiv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ato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përbënin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tërësinë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emaileve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shkëmbyera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palëve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pjesëmarrëse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pasojë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gjykata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krijojë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bindjen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vërtetësinë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tyre,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zhveshur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selektiv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njëanshem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pretenduar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paditëse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(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paditur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kishte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mundësinë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vërtetonte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lart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kushtet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aksesit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plotë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sistemin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kompjuterik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)”.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43AE9-FA2E-4A7E-A065-6FDA0CBDDC08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70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839200" cy="5334000"/>
          </a:xfrm>
        </p:spPr>
        <p:txBody>
          <a:bodyPr>
            <a:noAutofit/>
          </a:bodyPr>
          <a:lstStyle/>
          <a:p>
            <a:pPr algn="just"/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diskutim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praktika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paraqitura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gjykatave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vendime</a:t>
            </a:r>
            <a:r>
              <a:rPr lang="en-US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5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përfundimtare</a:t>
            </a:r>
            <a:endParaRPr lang="en-US" sz="175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1800" b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Rasti</a:t>
            </a:r>
            <a:r>
              <a:rPr lang="en-US" sz="1800" b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endParaRPr lang="en-US" sz="1800" b="1" u="sng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shtetase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martesë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shtetas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shqiptar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martesë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Bashkëshorti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krijuar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intime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platformave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shtetase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Ukraina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zhvendosur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Shqipëri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0" spc="4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Bashkëshortja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vënien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dijeni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paraqet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kërkesë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zgjidhje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martesë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me </a:t>
            </a:r>
            <a:r>
              <a:rPr lang="en-US" sz="1800" b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fajësi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pretenduar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tradhëtisë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komunikimet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elektronike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ndërmjet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1800" kern="0" spc="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Paditësja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aksesuar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adresën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e-mail-it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bashkëshortit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Bashkëshorti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konfirmonte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adresën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e-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mailit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kundërhtonte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përmbajtjen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komunikimeve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A429E-D183-401F-B4AD-430FBC604884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34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609600"/>
          </a:xfrm>
        </p:spPr>
        <p:txBody>
          <a:bodyPr>
            <a:noAutofit/>
          </a:bodyPr>
          <a:lstStyle/>
          <a:p>
            <a:b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3962400"/>
          </a:xfrm>
        </p:spPr>
        <p:txBody>
          <a:bodyPr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punëmarrë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orarit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zyrtar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pëson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aksident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fillim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konsideruar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Inspektoriati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Shtetëror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Punës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aksident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qëndron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raport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muaj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Punëdhënësi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zgjidh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marrëdhënien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punës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datën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përfundon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raporti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ditësh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dorëzon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librezën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shënimin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Largim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dorëheqje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 Duke u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vendour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dijeni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fakti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punëmarrësi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kthehet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përsëri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selinë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punëdhënësit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regjistron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bisedat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zhvilluara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administratorit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specialistit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burimeve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njerëzore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rregjistrime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pëlqimin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dijeninë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traskipton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paraqet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regjistrimin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USB)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traskiptimin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bisedës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printuar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shkallës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gjykim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nënshtruar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vlerësimit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përfshi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dëshmitare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deshmitarë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thirrur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rregjistruar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pëlqimin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pranonin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sit ë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bisedë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konsideronin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rregjistrimin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paligjshëm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 err="1"/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8AA89-7273-4663-B0DA-E77C3440B9F2}" type="datetime1">
              <a:rPr lang="en-US" smtClean="0"/>
              <a:t>6/20/2023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1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19600"/>
          </a:xfrm>
        </p:spPr>
        <p:txBody>
          <a:bodyPr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ankim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ngrit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pretendimi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paligjshmërinë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8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sz="18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prove.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Diskutim</a:t>
            </a:r>
            <a:r>
              <a:rPr lang="en-US" sz="1800" u="sng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Natyra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prove, a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ajo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burime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parashikon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K.Pr.Civile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cenon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Private ( a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jemi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përpara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prove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mërrë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sz="24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b="1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  <p:pic>
        <p:nvPicPr>
          <p:cNvPr id="4" name="Picture 3" descr="magjistratura logo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A81C-3D9D-44D4-AAE5-219C2760A54D}" type="datetime1">
              <a:rPr lang="en-US" smtClean="0"/>
              <a:t>6/20/2023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9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0"/>
            <a:ext cx="8534400" cy="685800"/>
          </a:xfrm>
        </p:spPr>
        <p:txBody>
          <a:bodyPr>
            <a:noAutofit/>
          </a:bodyPr>
          <a:lstStyle/>
          <a:p>
            <a:r>
              <a:rPr lang="en-US" sz="2400" b="1" kern="0" spc="4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Rasti</a:t>
            </a:r>
            <a:r>
              <a:rPr lang="en-US" sz="2400" b="1" kern="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0" spc="4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400" b="1" kern="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0" spc="4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tretë</a:t>
            </a:r>
            <a:r>
              <a:rPr lang="en-US" sz="2400" b="1" kern="0" spc="4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841" y="2244658"/>
            <a:ext cx="8534400" cy="4111692"/>
          </a:xfrm>
        </p:spPr>
        <p:txBody>
          <a:bodyPr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shtetas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shqiptar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shtetase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Afrikës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Jugut,kanë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martesë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Republikën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Shqipërisë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Me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pëlqimin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dyve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banuar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qytet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bregdetar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Shqipëri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Pas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ardhjes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fëmijës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filluar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mosmarrëveshjet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bashkëshorja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udhëtuar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vendlindjes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Pas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kohe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bashkëshorti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paraqet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zgjidhje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martese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fajësi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ndër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paraqet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CD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përmbante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link me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cilës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pretendon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shfaqet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pornografike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internet. Pala 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paditur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pretendon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jam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modifikuar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u="sng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Diskutime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i="1" kern="0" spc="4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atyra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prove,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marrjes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vlera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provuese</a:t>
            </a:r>
            <a:r>
              <a:rPr lang="en-US" sz="2000" b="1" i="1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b="1" i="1" kern="0" spc="4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sz="2000" kern="0" spc="4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17F7-E690-464A-9AD4-83B2D44B9379}" type="datetime1">
              <a:rPr lang="en-US" smtClean="0"/>
              <a:t>6/20/2023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61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b="1" dirty="0">
                <a:latin typeface="Algerian" panose="04020705040A02060702" pitchFamily="82" charset="0"/>
              </a:rPr>
              <a:t>FALEMINDERIT </a:t>
            </a:r>
            <a:r>
              <a:rPr lang="en-US" sz="3600" b="1" dirty="0" err="1">
                <a:latin typeface="Algerian" panose="04020705040A02060702" pitchFamily="82" charset="0"/>
              </a:rPr>
              <a:t>PëR</a:t>
            </a:r>
            <a:r>
              <a:rPr lang="en-US" sz="3600" b="1" dirty="0">
                <a:latin typeface="Algerian" panose="04020705040A02060702" pitchFamily="82" charset="0"/>
              </a:rPr>
              <a:t> </a:t>
            </a:r>
            <a:r>
              <a:rPr lang="en-US" sz="3600" b="1" dirty="0" err="1">
                <a:latin typeface="Algerian" panose="04020705040A02060702" pitchFamily="82" charset="0"/>
              </a:rPr>
              <a:t>VëMENDJEN</a:t>
            </a:r>
            <a:r>
              <a:rPr lang="en-US" sz="3600" b="1" dirty="0">
                <a:latin typeface="Algerian" panose="04020705040A02060702" pitchFamily="82" charset="0"/>
              </a:rPr>
              <a:t>!</a:t>
            </a:r>
          </a:p>
          <a:p>
            <a:pPr marL="0" indent="0">
              <a:buNone/>
            </a:pPr>
            <a:endParaRPr lang="en-US" b="1" dirty="0">
              <a:latin typeface="Algerian" panose="04020705040A02060702" pitchFamily="82" charset="0"/>
            </a:endParaRPr>
          </a:p>
          <a:p>
            <a:pPr marL="0" indent="0">
              <a:buNone/>
            </a:pPr>
            <a:endParaRPr lang="en-US" b="1" dirty="0"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en-US" b="1" i="1" dirty="0" err="1">
                <a:latin typeface="Algerian" panose="04020705040A02060702" pitchFamily="82" charset="0"/>
              </a:rPr>
              <a:t>Punoi</a:t>
            </a:r>
            <a:r>
              <a:rPr lang="en-US" b="1" i="1" dirty="0">
                <a:latin typeface="Algerian" panose="04020705040A02060702" pitchFamily="82" charset="0"/>
              </a:rPr>
              <a:t>: EMONA </a:t>
            </a:r>
            <a:r>
              <a:rPr lang="en-US" b="1" i="1" dirty="0" err="1">
                <a:latin typeface="Algerian" panose="04020705040A02060702" pitchFamily="82" charset="0"/>
              </a:rPr>
              <a:t>MUçi</a:t>
            </a:r>
            <a:endParaRPr lang="en-US" b="1" i="1" dirty="0">
              <a:latin typeface="Algerian" panose="04020705040A02060702" pitchFamily="82" charset="0"/>
            </a:endParaRPr>
          </a:p>
          <a:p>
            <a:endParaRPr lang="en-US" dirty="0"/>
          </a:p>
        </p:txBody>
      </p:sp>
      <p:pic>
        <p:nvPicPr>
          <p:cNvPr id="6" name="Picture 5" descr="magjistratura log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9504"/>
            <a:ext cx="1524001" cy="1232095"/>
          </a:xfrm>
          <a:prstGeom prst="rect">
            <a:avLst/>
          </a:prstGeom>
          <a:noFill/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B39D0-1359-4CB0-90B6-783C0B4466A5}" type="datetime1">
              <a:rPr lang="en-US" smtClean="0"/>
              <a:t>6/20/2023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40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2623</Words>
  <Application>Microsoft Office PowerPoint</Application>
  <PresentationFormat>On-screen Show (4:3)</PresentationFormat>
  <Paragraphs>132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Algerian</vt:lpstr>
      <vt:lpstr>Arial</vt:lpstr>
      <vt:lpstr>Calibri</vt:lpstr>
      <vt:lpstr>Symbol</vt:lpstr>
      <vt:lpstr>times new roman</vt:lpstr>
      <vt:lpstr>times new roman</vt:lpstr>
      <vt:lpstr>Wingdings</vt:lpstr>
      <vt:lpstr>Office Theme</vt:lpstr>
      <vt:lpstr>PowerPoint Presentation</vt:lpstr>
      <vt:lpstr>Prova Elektronike - Përkufizime </vt:lpstr>
      <vt:lpstr>PowerPoint Presentation</vt:lpstr>
      <vt:lpstr>Llojet e provave elektronike. </vt:lpstr>
      <vt:lpstr>(Vazhdim) </vt:lpstr>
      <vt:lpstr>PowerPoint Presentation</vt:lpstr>
      <vt:lpstr>Përdorshmëria dhe fuqia provuese e provës elektronike.</vt:lpstr>
      <vt:lpstr>Udhëzimi i Këshillit të Europës për provat elektronike në një proces civil (2019)</vt:lpstr>
      <vt:lpstr>Parimet themelore të udhëzimit  </vt:lpstr>
      <vt:lpstr>PowerPoint Presentation</vt:lpstr>
      <vt:lpstr>Besueshmëria e provave elektronike sipas udhëzimit </vt:lpstr>
      <vt:lpstr>Të dhënat nga platformat si WhatsApp, Telegram ose platforma të ngjashme </vt:lpstr>
      <vt:lpstr>PowerPoint Presentation</vt:lpstr>
      <vt:lpstr>PowerPoint Presentation</vt:lpstr>
      <vt:lpstr>PowerPoint Presentation</vt:lpstr>
      <vt:lpstr>PowerPoint Presentation</vt:lpstr>
      <vt:lpstr> Rasti i dytë. </vt:lpstr>
      <vt:lpstr>PowerPoint Presentation</vt:lpstr>
      <vt:lpstr>Rasti i tretë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DELL</cp:lastModifiedBy>
  <cp:revision>23</cp:revision>
  <dcterms:created xsi:type="dcterms:W3CDTF">2006-08-16T00:00:00Z</dcterms:created>
  <dcterms:modified xsi:type="dcterms:W3CDTF">2023-06-20T18:36:43Z</dcterms:modified>
</cp:coreProperties>
</file>