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handoutMasterIdLst>
    <p:handoutMasterId r:id="rId29"/>
  </p:handoutMasterIdLst>
  <p:sldIdLst>
    <p:sldId id="256" r:id="rId3"/>
    <p:sldId id="257" r:id="rId4"/>
    <p:sldId id="258" r:id="rId5"/>
    <p:sldId id="269" r:id="rId6"/>
    <p:sldId id="259" r:id="rId7"/>
    <p:sldId id="261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2" r:id="rId16"/>
    <p:sldId id="281" r:id="rId17"/>
    <p:sldId id="262" r:id="rId18"/>
    <p:sldId id="270" r:id="rId19"/>
    <p:sldId id="263" r:id="rId20"/>
    <p:sldId id="264" r:id="rId21"/>
    <p:sldId id="265" r:id="rId22"/>
    <p:sldId id="271" r:id="rId23"/>
    <p:sldId id="272" r:id="rId24"/>
    <p:sldId id="273" r:id="rId25"/>
    <p:sldId id="260" r:id="rId26"/>
    <p:sldId id="267" r:id="rId27"/>
    <p:sldId id="268" r:id="rId28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27" autoAdjust="0"/>
    <p:restoredTop sz="94676"/>
  </p:normalViewPr>
  <p:slideViewPr>
    <p:cSldViewPr>
      <p:cViewPr>
        <p:scale>
          <a:sx n="79" d="100"/>
          <a:sy n="79" d="100"/>
        </p:scale>
        <p:origin x="-2712" y="-7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7531" y="0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AF496BFB-536C-474C-BF9E-A43ECF5C9ABE}" type="datetimeFigureOut">
              <a:rPr lang="en-US" smtClean="0"/>
              <a:t>5/11/2023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7531" y="8841738"/>
            <a:ext cx="3043979" cy="465773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116E5324-73F4-46BA-BFCA-720DD053C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1882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88FDC07-E810-4D26-B500-CED8EF9EF178}" type="datetimeFigureOut">
              <a:rPr lang="en-US" smtClean="0"/>
              <a:pPr/>
              <a:t>5/11/2023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0907407-EA17-4E58-8E9F-3664E8348C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DC07-E810-4D26-B500-CED8EF9EF178}" type="datetimeFigureOut">
              <a:rPr lang="en-US" smtClean="0"/>
              <a:pPr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7407-EA17-4E58-8E9F-3664E8348C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DC07-E810-4D26-B500-CED8EF9EF178}" type="datetimeFigureOut">
              <a:rPr lang="en-US" smtClean="0"/>
              <a:pPr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7407-EA17-4E58-8E9F-3664E8348C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DC07-E810-4D26-B500-CED8EF9EF178}" type="datetimeFigureOut">
              <a:rPr lang="en-US" smtClean="0"/>
              <a:pPr/>
              <a:t>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7407-EA17-4E58-8E9F-3664E8348C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DC07-E810-4D26-B500-CED8EF9EF178}" type="datetimeFigureOut">
              <a:rPr lang="en-US" smtClean="0"/>
              <a:pPr/>
              <a:t>5/11/2023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7407-EA17-4E58-8E9F-3664E8348C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DC07-E810-4D26-B500-CED8EF9EF178}" type="datetimeFigureOut">
              <a:rPr lang="en-US" smtClean="0"/>
              <a:pPr/>
              <a:t>5/11/2023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7407-EA17-4E58-8E9F-3664E8348C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DC07-E810-4D26-B500-CED8EF9EF178}" type="datetimeFigureOut">
              <a:rPr lang="en-US" smtClean="0"/>
              <a:pPr/>
              <a:t>5/11/2023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7407-EA17-4E58-8E9F-3664E8348C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DC07-E810-4D26-B500-CED8EF9EF178}" type="datetimeFigureOut">
              <a:rPr lang="en-US" smtClean="0"/>
              <a:pPr/>
              <a:t>5/11/2023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7407-EA17-4E58-8E9F-3664E8348C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DC07-E810-4D26-B500-CED8EF9EF178}" type="datetimeFigureOut">
              <a:rPr lang="en-US" smtClean="0"/>
              <a:pPr/>
              <a:t>5/11/2023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7407-EA17-4E58-8E9F-3664E8348C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DC07-E810-4D26-B500-CED8EF9EF178}" type="datetimeFigureOut">
              <a:rPr lang="en-US" smtClean="0"/>
              <a:pPr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7407-EA17-4E58-8E9F-3664E8348C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FDC07-E810-4D26-B500-CED8EF9EF178}" type="datetimeFigureOut">
              <a:rPr lang="en-US" smtClean="0"/>
              <a:pPr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07407-EA17-4E58-8E9F-3664E8348C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41D7D44-5705-4B46-81B4-9DA009CB6839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5/11/2023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F95D1BD-AEE0-4E23-B613-D4B3D0BBC79D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D7D44-5705-4B46-81B4-9DA009CB6839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5/11/2023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5D1BD-AEE0-4E23-B613-D4B3D0BBC79D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D7D44-5705-4B46-81B4-9DA009CB6839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5/11/2023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5D1BD-AEE0-4E23-B613-D4B3D0BBC79D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D7D44-5705-4B46-81B4-9DA009CB6839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5/11/2023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5D1BD-AEE0-4E23-B613-D4B3D0BBC79D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D7D44-5705-4B46-81B4-9DA009CB6839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5/11/2023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5D1BD-AEE0-4E23-B613-D4B3D0BBC79D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D7D44-5705-4B46-81B4-9DA009CB6839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5/11/2023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5D1BD-AEE0-4E23-B613-D4B3D0BBC79D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D7D44-5705-4B46-81B4-9DA009CB6839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5/11/2023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5D1BD-AEE0-4E23-B613-D4B3D0BBC79D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D7D44-5705-4B46-81B4-9DA009CB6839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5/11/2023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5D1BD-AEE0-4E23-B613-D4B3D0BBC79D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D7D44-5705-4B46-81B4-9DA009CB6839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5/11/2023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5D1BD-AEE0-4E23-B613-D4B3D0BBC79D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D7D44-5705-4B46-81B4-9DA009CB6839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5/11/2023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5D1BD-AEE0-4E23-B613-D4B3D0BBC79D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D7D44-5705-4B46-81B4-9DA009CB6839}" type="datetimeFigureOut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5/11/2023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5D1BD-AEE0-4E23-B613-D4B3D0BBC79D}" type="slidenum">
              <a:rPr lang="en-US" smtClean="0">
                <a:solidFill>
                  <a:srgbClr val="F0A22E">
                    <a:shade val="75000"/>
                  </a:srgbClr>
                </a:solidFill>
              </a:rPr>
              <a:pPr/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88FDC07-E810-4D26-B500-CED8EF9EF178}" type="datetimeFigureOut">
              <a:rPr lang="en-US" smtClean="0"/>
              <a:pPr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0907407-EA17-4E58-8E9F-3664E8348C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88FDC07-E810-4D26-B500-CED8EF9EF178}" type="datetimeFigureOut">
              <a:rPr lang="en-US" smtClean="0"/>
              <a:pPr/>
              <a:t>5/11/2023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0907407-EA17-4E58-8E9F-3664E8348CF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i="0" dirty="0" err="1">
                <a:solidFill>
                  <a:srgbClr val="242424"/>
                </a:solidFill>
                <a:effectLst/>
                <a:latin typeface="Segoe UI"/>
              </a:rPr>
              <a:t>Roli</a:t>
            </a:r>
            <a:r>
              <a:rPr lang="en-US" b="1" i="0" dirty="0">
                <a:solidFill>
                  <a:srgbClr val="242424"/>
                </a:solidFill>
                <a:effectLst/>
                <a:latin typeface="Segoe UI"/>
              </a:rPr>
              <a:t> i </a:t>
            </a:r>
            <a:r>
              <a:rPr lang="en-US" b="1" i="0" dirty="0" err="1">
                <a:solidFill>
                  <a:srgbClr val="242424"/>
                </a:solidFill>
                <a:effectLst/>
                <a:latin typeface="Segoe UI"/>
              </a:rPr>
              <a:t>Këshillit</a:t>
            </a:r>
            <a:r>
              <a:rPr lang="en-US" b="1" i="0" dirty="0">
                <a:solidFill>
                  <a:srgbClr val="242424"/>
                </a:solidFill>
                <a:effectLst/>
                <a:latin typeface="Segoe UI"/>
              </a:rPr>
              <a:t> </a:t>
            </a:r>
            <a:r>
              <a:rPr lang="en-US" b="1" i="0" dirty="0" err="1">
                <a:solidFill>
                  <a:srgbClr val="242424"/>
                </a:solidFill>
                <a:effectLst/>
                <a:latin typeface="Segoe UI"/>
              </a:rPr>
              <a:t>të</a:t>
            </a:r>
            <a:r>
              <a:rPr lang="en-US" b="1" i="0" dirty="0">
                <a:solidFill>
                  <a:srgbClr val="242424"/>
                </a:solidFill>
                <a:effectLst/>
                <a:latin typeface="Segoe UI"/>
              </a:rPr>
              <a:t> </a:t>
            </a:r>
            <a:r>
              <a:rPr lang="en-US" b="1" i="0" dirty="0" err="1">
                <a:solidFill>
                  <a:srgbClr val="242424"/>
                </a:solidFill>
                <a:effectLst/>
                <a:latin typeface="Segoe UI"/>
              </a:rPr>
              <a:t>Gjykatës</a:t>
            </a:r>
            <a:r>
              <a:rPr lang="en-US" b="1" i="0" dirty="0">
                <a:solidFill>
                  <a:srgbClr val="242424"/>
                </a:solidFill>
                <a:effectLst/>
                <a:latin typeface="Segoe UI"/>
              </a:rPr>
              <a:t> </a:t>
            </a:r>
            <a:r>
              <a:rPr lang="en-US" b="1" i="0" dirty="0" err="1">
                <a:solidFill>
                  <a:srgbClr val="242424"/>
                </a:solidFill>
                <a:effectLst/>
                <a:latin typeface="Segoe UI"/>
              </a:rPr>
              <a:t>në</a:t>
            </a:r>
            <a:r>
              <a:rPr lang="en-US" b="1" i="0" dirty="0">
                <a:solidFill>
                  <a:srgbClr val="242424"/>
                </a:solidFill>
                <a:effectLst/>
                <a:latin typeface="Segoe UI"/>
              </a:rPr>
              <a:t> </a:t>
            </a:r>
            <a:r>
              <a:rPr lang="en-US" b="1" i="0" dirty="0" err="1">
                <a:solidFill>
                  <a:srgbClr val="242424"/>
                </a:solidFill>
                <a:effectLst/>
                <a:latin typeface="Segoe UI"/>
              </a:rPr>
              <a:t>përmirësimin</a:t>
            </a:r>
            <a:r>
              <a:rPr lang="en-US" b="1" i="0" dirty="0">
                <a:solidFill>
                  <a:srgbClr val="242424"/>
                </a:solidFill>
                <a:effectLst/>
                <a:latin typeface="Segoe UI"/>
              </a:rPr>
              <a:t> e </a:t>
            </a:r>
            <a:r>
              <a:rPr lang="en-US" b="1" i="0" dirty="0" err="1">
                <a:solidFill>
                  <a:srgbClr val="242424"/>
                </a:solidFill>
                <a:effectLst/>
                <a:latin typeface="Segoe UI"/>
              </a:rPr>
              <a:t>performancës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12.05.2023</a:t>
            </a:r>
          </a:p>
        </p:txBody>
      </p:sp>
    </p:spTree>
    <p:extLst>
      <p:ext uri="{BB962C8B-B14F-4D97-AF65-F5344CB8AC3E}">
        <p14:creationId xmlns:p14="http://schemas.microsoft.com/office/powerpoint/2010/main" val="2629864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57200"/>
            <a:ext cx="7024744" cy="106680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LIGJI NR. 98/2016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FUNKSIONIMI DHE PËRBËRJA e KGJ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848600" cy="4572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err="1"/>
              <a:t>Organi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i </a:t>
            </a:r>
            <a:r>
              <a:rPr lang="en-US" dirty="0" err="1"/>
              <a:t>lartë</a:t>
            </a:r>
            <a:r>
              <a:rPr lang="en-US" dirty="0"/>
              <a:t> </a:t>
            </a:r>
            <a:r>
              <a:rPr lang="en-US" dirty="0" err="1"/>
              <a:t>administrativ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, </a:t>
            </a:r>
            <a:r>
              <a:rPr lang="en-US" dirty="0" err="1"/>
              <a:t>bazohet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parimet</a:t>
            </a:r>
            <a:r>
              <a:rPr lang="en-US" dirty="0"/>
              <a:t> e </a:t>
            </a:r>
            <a:r>
              <a:rPr lang="en-US" dirty="0" err="1"/>
              <a:t>mirëqeverisjes</a:t>
            </a:r>
            <a:r>
              <a:rPr lang="en-US" dirty="0"/>
              <a:t>, </a:t>
            </a:r>
            <a:r>
              <a:rPr lang="en-US" dirty="0" err="1"/>
              <a:t>efektivitetit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transparencës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Respekton</a:t>
            </a:r>
            <a:r>
              <a:rPr lang="en-US" dirty="0"/>
              <a:t> </a:t>
            </a:r>
            <a:r>
              <a:rPr lang="en-US" dirty="0" err="1"/>
              <a:t>parimin</a:t>
            </a:r>
            <a:r>
              <a:rPr lang="en-US" dirty="0"/>
              <a:t> e </a:t>
            </a:r>
            <a:r>
              <a:rPr lang="en-US" dirty="0" err="1"/>
              <a:t>pavarësisë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gjyqtarëve</a:t>
            </a:r>
            <a:r>
              <a:rPr lang="en-US" dirty="0"/>
              <a:t>, </a:t>
            </a:r>
            <a:r>
              <a:rPr lang="en-US" dirty="0" err="1"/>
              <a:t>shmangies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ndërhyrjes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veprimtarinë</a:t>
            </a:r>
            <a:r>
              <a:rPr lang="en-US" dirty="0"/>
              <a:t> </a:t>
            </a:r>
            <a:r>
              <a:rPr lang="en-US" dirty="0" err="1"/>
              <a:t>gjyqësore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parandalimin</a:t>
            </a:r>
            <a:r>
              <a:rPr lang="en-US" dirty="0"/>
              <a:t> e </a:t>
            </a:r>
            <a:r>
              <a:rPr lang="en-US" dirty="0" err="1"/>
              <a:t>konfliktit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interesit</a:t>
            </a:r>
            <a:r>
              <a:rPr lang="en-US" dirty="0"/>
              <a:t>. </a:t>
            </a:r>
            <a:r>
              <a:rPr lang="en-US" dirty="0" err="1"/>
              <a:t>Këshilli</a:t>
            </a:r>
            <a:r>
              <a:rPr lang="en-US" dirty="0"/>
              <a:t> i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bashkëpunon</a:t>
            </a:r>
            <a:r>
              <a:rPr lang="en-US" dirty="0"/>
              <a:t> me KLGJ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institucionet</a:t>
            </a:r>
            <a:r>
              <a:rPr lang="en-US" dirty="0"/>
              <a:t> e </a:t>
            </a:r>
            <a:r>
              <a:rPr lang="en-US" dirty="0" err="1"/>
              <a:t>tjera</a:t>
            </a:r>
            <a:r>
              <a:rPr lang="en-US" dirty="0"/>
              <a:t> </a:t>
            </a:r>
            <a:r>
              <a:rPr lang="en-US" dirty="0" err="1"/>
              <a:t>qendrore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vendore</a:t>
            </a:r>
            <a:r>
              <a:rPr lang="en-US" dirty="0"/>
              <a:t>,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garantuar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gjykatë</a:t>
            </a:r>
            <a:r>
              <a:rPr lang="en-US" dirty="0"/>
              <a:t> </a:t>
            </a:r>
            <a:r>
              <a:rPr lang="en-US" dirty="0" err="1"/>
              <a:t>efikase</a:t>
            </a:r>
            <a:r>
              <a:rPr lang="en-US" dirty="0"/>
              <a:t>, </a:t>
            </a:r>
            <a:r>
              <a:rPr lang="en-US" dirty="0" err="1"/>
              <a:t>transparente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aksesueshme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shpejtë</a:t>
            </a:r>
            <a:r>
              <a:rPr lang="en-US" dirty="0"/>
              <a:t> 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besueshme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Përbërja</a:t>
            </a:r>
            <a:r>
              <a:rPr lang="en-US" dirty="0"/>
              <a:t>: (a)</a:t>
            </a:r>
            <a:r>
              <a:rPr lang="en-US" dirty="0" err="1"/>
              <a:t>Kryetari</a:t>
            </a:r>
            <a:r>
              <a:rPr lang="en-US" dirty="0"/>
              <a:t> i </a:t>
            </a:r>
            <a:r>
              <a:rPr lang="en-US" dirty="0" err="1"/>
              <a:t>gjykatës</a:t>
            </a:r>
            <a:r>
              <a:rPr lang="en-US" dirty="0"/>
              <a:t>- </a:t>
            </a:r>
            <a:r>
              <a:rPr lang="en-US" dirty="0" err="1"/>
              <a:t>Kryetar</a:t>
            </a:r>
            <a:r>
              <a:rPr lang="en-US" dirty="0"/>
              <a:t> i </a:t>
            </a:r>
            <a:r>
              <a:rPr lang="en-US" dirty="0" err="1"/>
              <a:t>Këshillit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; </a:t>
            </a:r>
            <a:r>
              <a:rPr lang="en-US" dirty="0" err="1"/>
              <a:t>përgjegjësi</a:t>
            </a:r>
            <a:r>
              <a:rPr lang="en-US" dirty="0"/>
              <a:t> </a:t>
            </a:r>
            <a:r>
              <a:rPr lang="en-US" dirty="0" err="1"/>
              <a:t>mbikëqyrjeje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orientuese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administrimin</a:t>
            </a:r>
            <a:r>
              <a:rPr lang="en-US" dirty="0"/>
              <a:t> e </a:t>
            </a:r>
            <a:r>
              <a:rPr lang="en-US" dirty="0" err="1"/>
              <a:t>gjykatës</a:t>
            </a:r>
            <a:r>
              <a:rPr lang="en-US" dirty="0"/>
              <a:t>, i </a:t>
            </a:r>
            <a:r>
              <a:rPr lang="en-US" dirty="0" err="1"/>
              <a:t>mbështetur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administratori</a:t>
            </a:r>
            <a:r>
              <a:rPr lang="en-US" dirty="0"/>
              <a:t> i </a:t>
            </a:r>
            <a:r>
              <a:rPr lang="en-US" dirty="0" err="1"/>
              <a:t>Gjykatës</a:t>
            </a:r>
            <a:r>
              <a:rPr lang="en-US" dirty="0"/>
              <a:t>; (b) Z/v </a:t>
            </a:r>
            <a:r>
              <a:rPr lang="en-US" dirty="0" err="1"/>
              <a:t>Kryetari</a:t>
            </a:r>
            <a:r>
              <a:rPr lang="en-US" dirty="0"/>
              <a:t> i </a:t>
            </a:r>
            <a:r>
              <a:rPr lang="en-US" dirty="0" err="1"/>
              <a:t>gjykatës</a:t>
            </a:r>
            <a:r>
              <a:rPr lang="en-US" dirty="0"/>
              <a:t>; (c)</a:t>
            </a:r>
            <a:r>
              <a:rPr lang="en-US" dirty="0" err="1"/>
              <a:t>Kancelari</a:t>
            </a:r>
            <a:r>
              <a:rPr lang="en-US" dirty="0"/>
              <a:t> i </a:t>
            </a:r>
            <a:r>
              <a:rPr lang="en-US" dirty="0" err="1"/>
              <a:t>Gjykatës</a:t>
            </a:r>
            <a:r>
              <a:rPr lang="en-US" dirty="0"/>
              <a:t>/</a:t>
            </a:r>
            <a:r>
              <a:rPr lang="en-US" dirty="0" err="1"/>
              <a:t>Gjyqtar</a:t>
            </a:r>
            <a:r>
              <a:rPr lang="en-US" dirty="0"/>
              <a:t>/</a:t>
            </a:r>
            <a:r>
              <a:rPr lang="en-US" dirty="0" err="1"/>
              <a:t>nënpunës</a:t>
            </a:r>
            <a:r>
              <a:rPr lang="en-US" dirty="0"/>
              <a:t> i </a:t>
            </a:r>
            <a:r>
              <a:rPr lang="en-US" dirty="0" err="1"/>
              <a:t>lartë</a:t>
            </a:r>
            <a:r>
              <a:rPr lang="en-US" dirty="0"/>
              <a:t> civil </a:t>
            </a:r>
            <a:r>
              <a:rPr lang="en-US" dirty="0" err="1"/>
              <a:t>gjyqësor</a:t>
            </a:r>
            <a:r>
              <a:rPr lang="en-US" dirty="0"/>
              <a:t> </a:t>
            </a:r>
            <a:r>
              <a:rPr lang="en-US" dirty="0" err="1"/>
              <a:t>caktuar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KLGJ; </a:t>
            </a:r>
          </a:p>
        </p:txBody>
      </p:sp>
    </p:spTree>
    <p:extLst>
      <p:ext uri="{BB962C8B-B14F-4D97-AF65-F5344CB8AC3E}">
        <p14:creationId xmlns:p14="http://schemas.microsoft.com/office/powerpoint/2010/main" val="3317460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7024744" cy="5334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Kompetencat</a:t>
            </a:r>
            <a:r>
              <a:rPr lang="en-US" dirty="0"/>
              <a:t> e KGJ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7924800" cy="6019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000" dirty="0" err="1"/>
              <a:t>Masa</a:t>
            </a:r>
            <a:r>
              <a:rPr lang="en-US" sz="2000" dirty="0"/>
              <a:t> </a:t>
            </a:r>
            <a:r>
              <a:rPr lang="en-US" sz="2000" dirty="0" err="1"/>
              <a:t>organizative</a:t>
            </a:r>
            <a:r>
              <a:rPr lang="en-US" sz="2000" dirty="0"/>
              <a:t> </a:t>
            </a:r>
            <a:r>
              <a:rPr lang="en-US" sz="2000" dirty="0" err="1"/>
              <a:t>dhe</a:t>
            </a:r>
            <a:r>
              <a:rPr lang="en-US" sz="2000" dirty="0"/>
              <a:t> </a:t>
            </a:r>
            <a:r>
              <a:rPr lang="en-US" sz="2000" dirty="0" err="1"/>
              <a:t>menaxheriale</a:t>
            </a:r>
            <a:r>
              <a:rPr lang="en-US" sz="2000" dirty="0"/>
              <a:t> </a:t>
            </a:r>
            <a:r>
              <a:rPr lang="en-US" sz="2000" dirty="0" err="1"/>
              <a:t>në</a:t>
            </a:r>
            <a:r>
              <a:rPr lang="en-US" sz="2000" dirty="0"/>
              <a:t> </a:t>
            </a:r>
            <a:r>
              <a:rPr lang="en-US" sz="2000" dirty="0" err="1"/>
              <a:t>drejtim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organizimit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brendshëm</a:t>
            </a:r>
            <a:r>
              <a:rPr lang="en-US" sz="2000" dirty="0"/>
              <a:t> </a:t>
            </a:r>
            <a:r>
              <a:rPr lang="en-US" sz="2000" dirty="0" err="1"/>
              <a:t>dhe</a:t>
            </a:r>
            <a:r>
              <a:rPr lang="en-US" sz="2000" dirty="0"/>
              <a:t> </a:t>
            </a:r>
            <a:r>
              <a:rPr lang="en-US" sz="2000" dirty="0" err="1"/>
              <a:t>rritjes</a:t>
            </a:r>
            <a:r>
              <a:rPr lang="en-US" sz="2000" dirty="0"/>
              <a:t> </a:t>
            </a:r>
            <a:r>
              <a:rPr lang="en-US" sz="2000" dirty="0" err="1"/>
              <a:t>së</a:t>
            </a:r>
            <a:r>
              <a:rPr lang="en-US" sz="2000" dirty="0"/>
              <a:t> </a:t>
            </a:r>
            <a:r>
              <a:rPr lang="en-US" sz="2000" dirty="0" err="1"/>
              <a:t>performancës</a:t>
            </a:r>
            <a:r>
              <a:rPr lang="en-US" sz="2000" dirty="0"/>
              <a:t>, </a:t>
            </a:r>
            <a:r>
              <a:rPr lang="en-US" sz="2000" dirty="0" err="1"/>
              <a:t>kompetenca</a:t>
            </a:r>
            <a:r>
              <a:rPr lang="en-US" sz="2000" dirty="0"/>
              <a:t> </a:t>
            </a:r>
            <a:r>
              <a:rPr lang="en-US" sz="2000" dirty="0" err="1"/>
              <a:t>mbikëqyrëse</a:t>
            </a:r>
            <a:r>
              <a:rPr lang="en-US" sz="2000" dirty="0"/>
              <a:t> </a:t>
            </a:r>
            <a:r>
              <a:rPr lang="en-US" sz="2000" dirty="0" err="1"/>
              <a:t>dhe</a:t>
            </a:r>
            <a:r>
              <a:rPr lang="en-US" sz="2000" dirty="0"/>
              <a:t> </a:t>
            </a:r>
            <a:r>
              <a:rPr lang="en-US" sz="2000" dirty="0" err="1"/>
              <a:t>disiplinore</a:t>
            </a:r>
            <a:r>
              <a:rPr lang="en-US" sz="2000" dirty="0"/>
              <a:t>. </a:t>
            </a:r>
          </a:p>
          <a:p>
            <a:r>
              <a:rPr lang="en-US" sz="2000" dirty="0"/>
              <a:t> </a:t>
            </a:r>
            <a:r>
              <a:rPr lang="en-US" sz="2000" dirty="0" err="1">
                <a:solidFill>
                  <a:srgbClr val="3E3D2D"/>
                </a:solidFill>
              </a:rPr>
              <a:t>Vendime</a:t>
            </a:r>
            <a:r>
              <a:rPr lang="en-US" sz="2000" dirty="0">
                <a:solidFill>
                  <a:srgbClr val="3E3D2D"/>
                </a:solidFill>
              </a:rPr>
              <a:t> </a:t>
            </a:r>
            <a:r>
              <a:rPr lang="en-US" sz="2000" dirty="0" err="1">
                <a:solidFill>
                  <a:srgbClr val="3E3D2D"/>
                </a:solidFill>
              </a:rPr>
              <a:t>mbi</a:t>
            </a:r>
            <a:r>
              <a:rPr lang="en-US" sz="2000" dirty="0">
                <a:solidFill>
                  <a:srgbClr val="3E3D2D"/>
                </a:solidFill>
              </a:rPr>
              <a:t> </a:t>
            </a:r>
            <a:r>
              <a:rPr lang="en-US" sz="2000" dirty="0" err="1">
                <a:solidFill>
                  <a:srgbClr val="3E3D2D"/>
                </a:solidFill>
              </a:rPr>
              <a:t>statusin</a:t>
            </a:r>
            <a:r>
              <a:rPr lang="en-US" sz="2000" dirty="0">
                <a:solidFill>
                  <a:srgbClr val="3E3D2D"/>
                </a:solidFill>
              </a:rPr>
              <a:t> e </a:t>
            </a:r>
            <a:r>
              <a:rPr lang="en-US" sz="2000" dirty="0" err="1">
                <a:solidFill>
                  <a:srgbClr val="3E3D2D"/>
                </a:solidFill>
              </a:rPr>
              <a:t>nëpunësit</a:t>
            </a:r>
            <a:r>
              <a:rPr lang="en-US" sz="2000" dirty="0">
                <a:solidFill>
                  <a:srgbClr val="3E3D2D"/>
                </a:solidFill>
              </a:rPr>
              <a:t> civil </a:t>
            </a:r>
            <a:r>
              <a:rPr lang="en-US" sz="2000" dirty="0" err="1">
                <a:solidFill>
                  <a:srgbClr val="3E3D2D"/>
                </a:solidFill>
              </a:rPr>
              <a:t>gjyqësor</a:t>
            </a:r>
            <a:r>
              <a:rPr lang="en-US" sz="2000" dirty="0">
                <a:solidFill>
                  <a:srgbClr val="3E3D2D"/>
                </a:solidFill>
              </a:rPr>
              <a:t> (</a:t>
            </a:r>
            <a:r>
              <a:rPr lang="en-US" sz="2000" dirty="0" err="1">
                <a:solidFill>
                  <a:srgbClr val="3E3D2D"/>
                </a:solidFill>
              </a:rPr>
              <a:t>rekrutimi</a:t>
            </a:r>
            <a:r>
              <a:rPr lang="en-US" sz="2000" dirty="0">
                <a:solidFill>
                  <a:srgbClr val="3E3D2D"/>
                </a:solidFill>
              </a:rPr>
              <a:t>, </a:t>
            </a:r>
            <a:r>
              <a:rPr lang="en-US" sz="2000" dirty="0" err="1">
                <a:solidFill>
                  <a:srgbClr val="3E3D2D"/>
                </a:solidFill>
              </a:rPr>
              <a:t>lëvizja</a:t>
            </a:r>
            <a:r>
              <a:rPr lang="en-US" sz="2000" dirty="0">
                <a:solidFill>
                  <a:srgbClr val="3E3D2D"/>
                </a:solidFill>
              </a:rPr>
              <a:t> </a:t>
            </a:r>
            <a:r>
              <a:rPr lang="en-US" sz="2000" dirty="0" err="1">
                <a:solidFill>
                  <a:srgbClr val="3E3D2D"/>
                </a:solidFill>
              </a:rPr>
              <a:t>paralele</a:t>
            </a:r>
            <a:r>
              <a:rPr lang="en-US" sz="2000" dirty="0">
                <a:solidFill>
                  <a:srgbClr val="3E3D2D"/>
                </a:solidFill>
              </a:rPr>
              <a:t>, </a:t>
            </a:r>
            <a:r>
              <a:rPr lang="en-US" sz="2000" dirty="0" err="1">
                <a:solidFill>
                  <a:srgbClr val="3E3D2D"/>
                </a:solidFill>
              </a:rPr>
              <a:t>transferim</a:t>
            </a:r>
            <a:r>
              <a:rPr lang="en-US" sz="2000" dirty="0">
                <a:solidFill>
                  <a:srgbClr val="3E3D2D"/>
                </a:solidFill>
              </a:rPr>
              <a:t>, </a:t>
            </a:r>
            <a:r>
              <a:rPr lang="en-US" sz="2000" dirty="0" err="1">
                <a:solidFill>
                  <a:srgbClr val="3E3D2D"/>
                </a:solidFill>
              </a:rPr>
              <a:t>pezullim</a:t>
            </a:r>
            <a:r>
              <a:rPr lang="en-US" sz="2000" dirty="0">
                <a:solidFill>
                  <a:srgbClr val="3E3D2D"/>
                </a:solidFill>
              </a:rPr>
              <a:t>, </a:t>
            </a:r>
            <a:r>
              <a:rPr lang="en-US" sz="2000" dirty="0" err="1">
                <a:solidFill>
                  <a:srgbClr val="3E3D2D"/>
                </a:solidFill>
              </a:rPr>
              <a:t>masa</a:t>
            </a:r>
            <a:r>
              <a:rPr lang="en-US" sz="2000" dirty="0">
                <a:solidFill>
                  <a:srgbClr val="3E3D2D"/>
                </a:solidFill>
              </a:rPr>
              <a:t> </a:t>
            </a:r>
            <a:r>
              <a:rPr lang="en-US" sz="2000" dirty="0" err="1">
                <a:solidFill>
                  <a:srgbClr val="3E3D2D"/>
                </a:solidFill>
              </a:rPr>
              <a:t>disiplinore</a:t>
            </a:r>
            <a:r>
              <a:rPr lang="en-US" sz="2000" dirty="0">
                <a:solidFill>
                  <a:srgbClr val="3E3D2D"/>
                </a:solidFill>
              </a:rPr>
              <a:t> </a:t>
            </a:r>
            <a:r>
              <a:rPr lang="en-US" sz="2000" dirty="0" err="1">
                <a:solidFill>
                  <a:srgbClr val="3E3D2D"/>
                </a:solidFill>
              </a:rPr>
              <a:t>për</a:t>
            </a:r>
            <a:r>
              <a:rPr lang="en-US" sz="2000" dirty="0">
                <a:solidFill>
                  <a:srgbClr val="3E3D2D"/>
                </a:solidFill>
              </a:rPr>
              <a:t> </a:t>
            </a:r>
            <a:r>
              <a:rPr lang="en-US" sz="2000" dirty="0" err="1">
                <a:solidFill>
                  <a:srgbClr val="3E3D2D"/>
                </a:solidFill>
              </a:rPr>
              <a:t>nënpunësit</a:t>
            </a:r>
            <a:r>
              <a:rPr lang="en-US" sz="2000" dirty="0">
                <a:solidFill>
                  <a:srgbClr val="3E3D2D"/>
                </a:solidFill>
              </a:rPr>
              <a:t> civil </a:t>
            </a:r>
            <a:r>
              <a:rPr lang="en-US" sz="2000" dirty="0" err="1">
                <a:solidFill>
                  <a:srgbClr val="3E3D2D"/>
                </a:solidFill>
              </a:rPr>
              <a:t>gjyqësor</a:t>
            </a:r>
            <a:r>
              <a:rPr lang="en-US" sz="2000" dirty="0">
                <a:solidFill>
                  <a:srgbClr val="3E3D2D"/>
                </a:solidFill>
              </a:rPr>
              <a:t>, </a:t>
            </a:r>
            <a:r>
              <a:rPr lang="en-US" sz="2000" dirty="0" err="1">
                <a:solidFill>
                  <a:srgbClr val="3E3D2D"/>
                </a:solidFill>
              </a:rPr>
              <a:t>përjashtim</a:t>
            </a:r>
            <a:r>
              <a:rPr lang="en-US" sz="2000" dirty="0">
                <a:solidFill>
                  <a:srgbClr val="3E3D2D"/>
                </a:solidFill>
              </a:rPr>
              <a:t>: </a:t>
            </a:r>
            <a:r>
              <a:rPr lang="en-US" sz="2000" dirty="0" err="1">
                <a:solidFill>
                  <a:srgbClr val="3E3D2D"/>
                </a:solidFill>
              </a:rPr>
              <a:t>Kancelari</a:t>
            </a:r>
            <a:r>
              <a:rPr lang="en-US" sz="2000" dirty="0">
                <a:solidFill>
                  <a:srgbClr val="3E3D2D"/>
                </a:solidFill>
              </a:rPr>
              <a:t>, </a:t>
            </a:r>
            <a:r>
              <a:rPr lang="en-US" sz="2000" dirty="0" err="1">
                <a:solidFill>
                  <a:srgbClr val="3E3D2D"/>
                </a:solidFill>
              </a:rPr>
              <a:t>Këshilltari</a:t>
            </a:r>
            <a:r>
              <a:rPr lang="en-US" sz="2000" dirty="0">
                <a:solidFill>
                  <a:srgbClr val="3E3D2D"/>
                </a:solidFill>
              </a:rPr>
              <a:t>, </a:t>
            </a:r>
            <a:r>
              <a:rPr lang="en-US" sz="2000" dirty="0" err="1">
                <a:solidFill>
                  <a:srgbClr val="3E3D2D"/>
                </a:solidFill>
              </a:rPr>
              <a:t>Ndihmësi</a:t>
            </a:r>
            <a:r>
              <a:rPr lang="en-US" sz="2000" dirty="0">
                <a:solidFill>
                  <a:srgbClr val="3E3D2D"/>
                </a:solidFill>
              </a:rPr>
              <a:t>)</a:t>
            </a:r>
          </a:p>
          <a:p>
            <a:r>
              <a:rPr lang="en-US" sz="2000" dirty="0" err="1">
                <a:solidFill>
                  <a:srgbClr val="3E3D2D"/>
                </a:solidFill>
              </a:rPr>
              <a:t>Përshkrimi</a:t>
            </a:r>
            <a:r>
              <a:rPr lang="en-US" sz="2000" dirty="0">
                <a:solidFill>
                  <a:srgbClr val="3E3D2D"/>
                </a:solidFill>
              </a:rPr>
              <a:t> </a:t>
            </a:r>
            <a:r>
              <a:rPr lang="en-US" sz="2000" dirty="0" err="1">
                <a:solidFill>
                  <a:srgbClr val="3E3D2D"/>
                </a:solidFill>
              </a:rPr>
              <a:t>i</a:t>
            </a:r>
            <a:r>
              <a:rPr lang="en-US" sz="2000" dirty="0">
                <a:solidFill>
                  <a:srgbClr val="3E3D2D"/>
                </a:solidFill>
              </a:rPr>
              <a:t> </a:t>
            </a:r>
            <a:r>
              <a:rPr lang="en-US" sz="2000" dirty="0" err="1">
                <a:solidFill>
                  <a:srgbClr val="3E3D2D"/>
                </a:solidFill>
              </a:rPr>
              <a:t>punës</a:t>
            </a:r>
            <a:r>
              <a:rPr lang="en-US" sz="2000" dirty="0">
                <a:solidFill>
                  <a:srgbClr val="3E3D2D"/>
                </a:solidFill>
              </a:rPr>
              <a:t> </a:t>
            </a:r>
            <a:r>
              <a:rPr lang="en-US" sz="2000" dirty="0" err="1">
                <a:solidFill>
                  <a:srgbClr val="3E3D2D"/>
                </a:solidFill>
              </a:rPr>
              <a:t>së</a:t>
            </a:r>
            <a:r>
              <a:rPr lang="en-US" sz="2000" dirty="0">
                <a:solidFill>
                  <a:srgbClr val="3E3D2D"/>
                </a:solidFill>
              </a:rPr>
              <a:t> </a:t>
            </a:r>
            <a:r>
              <a:rPr lang="en-US" sz="2000" dirty="0" err="1">
                <a:solidFill>
                  <a:srgbClr val="3E3D2D"/>
                </a:solidFill>
              </a:rPr>
              <a:t>të</a:t>
            </a:r>
            <a:r>
              <a:rPr lang="en-US" sz="2000" dirty="0">
                <a:solidFill>
                  <a:srgbClr val="3E3D2D"/>
                </a:solidFill>
              </a:rPr>
              <a:t> </a:t>
            </a:r>
            <a:r>
              <a:rPr lang="en-US" sz="2000" dirty="0" err="1">
                <a:solidFill>
                  <a:srgbClr val="3E3D2D"/>
                </a:solidFill>
              </a:rPr>
              <a:t>gjitha</a:t>
            </a:r>
            <a:r>
              <a:rPr lang="en-US" sz="2000" dirty="0">
                <a:solidFill>
                  <a:srgbClr val="3E3D2D"/>
                </a:solidFill>
              </a:rPr>
              <a:t> </a:t>
            </a:r>
            <a:r>
              <a:rPr lang="en-US" sz="2000" dirty="0" err="1">
                <a:solidFill>
                  <a:srgbClr val="3E3D2D"/>
                </a:solidFill>
              </a:rPr>
              <a:t>kategorive</a:t>
            </a:r>
            <a:r>
              <a:rPr lang="en-US" sz="2000" dirty="0">
                <a:solidFill>
                  <a:srgbClr val="3E3D2D"/>
                </a:solidFill>
              </a:rPr>
              <a:t> </a:t>
            </a:r>
            <a:r>
              <a:rPr lang="en-US" sz="2000" dirty="0" err="1">
                <a:solidFill>
                  <a:srgbClr val="3E3D2D"/>
                </a:solidFill>
              </a:rPr>
              <a:t>të</a:t>
            </a:r>
            <a:r>
              <a:rPr lang="en-US" sz="2000" dirty="0">
                <a:solidFill>
                  <a:srgbClr val="3E3D2D"/>
                </a:solidFill>
              </a:rPr>
              <a:t> </a:t>
            </a:r>
            <a:r>
              <a:rPr lang="en-US" sz="2000" dirty="0" err="1">
                <a:solidFill>
                  <a:srgbClr val="3E3D2D"/>
                </a:solidFill>
              </a:rPr>
              <a:t>punonjësve</a:t>
            </a:r>
            <a:r>
              <a:rPr lang="en-US" sz="2000" dirty="0">
                <a:solidFill>
                  <a:srgbClr val="3E3D2D"/>
                </a:solidFill>
              </a:rPr>
              <a:t> </a:t>
            </a:r>
            <a:r>
              <a:rPr lang="en-US" sz="2000" dirty="0" err="1">
                <a:solidFill>
                  <a:srgbClr val="3E3D2D"/>
                </a:solidFill>
              </a:rPr>
              <a:t>të</a:t>
            </a:r>
            <a:r>
              <a:rPr lang="en-US" sz="2000" dirty="0">
                <a:solidFill>
                  <a:srgbClr val="3E3D2D"/>
                </a:solidFill>
              </a:rPr>
              <a:t> </a:t>
            </a:r>
            <a:r>
              <a:rPr lang="en-US" sz="2000" dirty="0" err="1">
                <a:solidFill>
                  <a:srgbClr val="3E3D2D"/>
                </a:solidFill>
              </a:rPr>
              <a:t>gjykatës</a:t>
            </a:r>
            <a:r>
              <a:rPr lang="en-US" sz="2000" dirty="0">
                <a:solidFill>
                  <a:srgbClr val="3E3D2D"/>
                </a:solidFill>
              </a:rPr>
              <a:t>. </a:t>
            </a:r>
          </a:p>
          <a:p>
            <a:r>
              <a:rPr lang="en-US" sz="2000" dirty="0" err="1"/>
              <a:t>Vlerësimi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punës</a:t>
            </a:r>
            <a:r>
              <a:rPr lang="en-US" sz="2000" dirty="0"/>
              <a:t> </a:t>
            </a:r>
            <a:r>
              <a:rPr lang="en-US" sz="2000" dirty="0" err="1"/>
              <a:t>së</a:t>
            </a:r>
            <a:r>
              <a:rPr lang="en-US" sz="2000" dirty="0"/>
              <a:t> </a:t>
            </a:r>
            <a:r>
              <a:rPr lang="en-US" sz="2000" dirty="0" err="1"/>
              <a:t>nëpunësve</a:t>
            </a:r>
            <a:r>
              <a:rPr lang="en-US" sz="2000" dirty="0"/>
              <a:t> </a:t>
            </a:r>
            <a:r>
              <a:rPr lang="en-US" sz="2000" dirty="0" err="1"/>
              <a:t>civilë</a:t>
            </a:r>
            <a:r>
              <a:rPr lang="en-US" sz="2000" dirty="0"/>
              <a:t> </a:t>
            </a:r>
            <a:r>
              <a:rPr lang="en-US" sz="2000" dirty="0" err="1"/>
              <a:t>gjyqësorë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Shqyrton</a:t>
            </a:r>
            <a:r>
              <a:rPr lang="en-US" sz="2000" dirty="0"/>
              <a:t> </a:t>
            </a:r>
            <a:r>
              <a:rPr lang="en-US" sz="2000" dirty="0" err="1"/>
              <a:t>ankesat</a:t>
            </a:r>
            <a:r>
              <a:rPr lang="en-US" sz="2000" dirty="0"/>
              <a:t> e </a:t>
            </a:r>
            <a:r>
              <a:rPr lang="en-US" sz="2000" dirty="0" err="1"/>
              <a:t>lidhura</a:t>
            </a:r>
            <a:r>
              <a:rPr lang="en-US" sz="2000" dirty="0"/>
              <a:t> me </a:t>
            </a:r>
            <a:r>
              <a:rPr lang="en-US" sz="2000" dirty="0" err="1"/>
              <a:t>çështje</a:t>
            </a:r>
            <a:r>
              <a:rPr lang="en-US" sz="2000" dirty="0"/>
              <a:t> </a:t>
            </a:r>
            <a:r>
              <a:rPr lang="en-US" sz="2000" dirty="0" err="1"/>
              <a:t>rreth</a:t>
            </a:r>
            <a:r>
              <a:rPr lang="en-US" sz="2000" dirty="0"/>
              <a:t> </a:t>
            </a:r>
            <a:r>
              <a:rPr lang="en-US" sz="2000" dirty="0" err="1"/>
              <a:t>infrastrukturës</a:t>
            </a:r>
            <a:r>
              <a:rPr lang="en-US" sz="2000" dirty="0"/>
              <a:t> </a:t>
            </a:r>
            <a:r>
              <a:rPr lang="en-US" sz="2000" dirty="0" err="1"/>
              <a:t>së</a:t>
            </a:r>
            <a:r>
              <a:rPr lang="en-US" sz="2000" dirty="0"/>
              <a:t> </a:t>
            </a:r>
            <a:r>
              <a:rPr lang="en-US" sz="2000" dirty="0" err="1"/>
              <a:t>gjykatës</a:t>
            </a:r>
            <a:r>
              <a:rPr lang="en-US" sz="2000" dirty="0"/>
              <a:t>, </a:t>
            </a:r>
            <a:r>
              <a:rPr lang="en-US" sz="2000" dirty="0" err="1"/>
              <a:t>shërbimet</a:t>
            </a:r>
            <a:r>
              <a:rPr lang="en-US" sz="2000" dirty="0"/>
              <a:t> </a:t>
            </a:r>
            <a:r>
              <a:rPr lang="en-US" sz="2000" dirty="0" err="1"/>
              <a:t>ndihmësedhe</a:t>
            </a:r>
            <a:r>
              <a:rPr lang="en-US" sz="2000" dirty="0"/>
              <a:t> </a:t>
            </a:r>
            <a:r>
              <a:rPr lang="en-US" sz="2000" dirty="0" err="1"/>
              <a:t>çështje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tjera</a:t>
            </a:r>
            <a:r>
              <a:rPr lang="en-US" sz="2000" dirty="0"/>
              <a:t> </a:t>
            </a:r>
            <a:r>
              <a:rPr lang="en-US" sz="2000" dirty="0" err="1"/>
              <a:t>që</a:t>
            </a:r>
            <a:r>
              <a:rPr lang="en-US" sz="2000" dirty="0"/>
              <a:t> </a:t>
            </a:r>
            <a:r>
              <a:rPr lang="en-US" sz="2000" dirty="0" err="1"/>
              <a:t>nuk</a:t>
            </a:r>
            <a:r>
              <a:rPr lang="en-US" sz="2000" dirty="0"/>
              <a:t> </a:t>
            </a:r>
            <a:r>
              <a:rPr lang="en-US" sz="2000" dirty="0" err="1"/>
              <a:t>lidhen</a:t>
            </a:r>
            <a:r>
              <a:rPr lang="en-US" sz="2000" dirty="0"/>
              <a:t> me </a:t>
            </a:r>
            <a:r>
              <a:rPr lang="en-US" sz="2000" dirty="0" err="1"/>
              <a:t>ushtrimin</a:t>
            </a:r>
            <a:r>
              <a:rPr lang="en-US" sz="2000" dirty="0"/>
              <a:t> e </a:t>
            </a:r>
            <a:r>
              <a:rPr lang="en-US" sz="2000" dirty="0" err="1"/>
              <a:t>detyrave</a:t>
            </a:r>
            <a:r>
              <a:rPr lang="en-US" sz="2000" dirty="0"/>
              <a:t> </a:t>
            </a:r>
            <a:r>
              <a:rPr lang="en-US" sz="2000" dirty="0" err="1"/>
              <a:t>të</a:t>
            </a:r>
            <a:r>
              <a:rPr lang="en-US" sz="2000" dirty="0"/>
              <a:t> </a:t>
            </a:r>
            <a:r>
              <a:rPr lang="en-US" sz="2000" dirty="0" err="1"/>
              <a:t>administratës</a:t>
            </a:r>
            <a:r>
              <a:rPr lang="en-US" sz="2000" dirty="0"/>
              <a:t> </a:t>
            </a:r>
            <a:r>
              <a:rPr lang="en-US" sz="2000" dirty="0" err="1"/>
              <a:t>gjyqësore</a:t>
            </a:r>
            <a:r>
              <a:rPr lang="en-US" sz="2000" dirty="0"/>
              <a:t>, </a:t>
            </a:r>
            <a:r>
              <a:rPr lang="en-US" sz="2000" dirty="0" err="1"/>
              <a:t>raporton</a:t>
            </a:r>
            <a:r>
              <a:rPr lang="en-US" sz="2000" dirty="0"/>
              <a:t> </a:t>
            </a:r>
            <a:r>
              <a:rPr lang="en-US" sz="2000" dirty="0" err="1"/>
              <a:t>në</a:t>
            </a:r>
            <a:r>
              <a:rPr lang="en-US" sz="2000" dirty="0"/>
              <a:t> KLGJ.</a:t>
            </a:r>
          </a:p>
          <a:p>
            <a:r>
              <a:rPr lang="en-US" sz="2000" dirty="0"/>
              <a:t>Draft- </a:t>
            </a:r>
            <a:r>
              <a:rPr lang="en-US" sz="2000" dirty="0" err="1"/>
              <a:t>plani</a:t>
            </a:r>
            <a:r>
              <a:rPr lang="en-US" sz="2000" dirty="0"/>
              <a:t> </a:t>
            </a:r>
            <a:r>
              <a:rPr lang="en-US" sz="2000" dirty="0" err="1"/>
              <a:t>për</a:t>
            </a:r>
            <a:r>
              <a:rPr lang="en-US" sz="2000" dirty="0"/>
              <a:t> </a:t>
            </a:r>
            <a:r>
              <a:rPr lang="en-US" sz="2000" dirty="0" err="1"/>
              <a:t>buxhetin</a:t>
            </a:r>
            <a:r>
              <a:rPr lang="en-US" sz="2000" dirty="0"/>
              <a:t>, </a:t>
            </a:r>
            <a:r>
              <a:rPr lang="en-US" sz="2000" dirty="0" err="1"/>
              <a:t>shqyrtuar</a:t>
            </a:r>
            <a:r>
              <a:rPr lang="en-US" sz="2000" dirty="0"/>
              <a:t> </a:t>
            </a:r>
            <a:r>
              <a:rPr lang="en-US" sz="2000" dirty="0" err="1"/>
              <a:t>nga</a:t>
            </a:r>
            <a:r>
              <a:rPr lang="en-US" sz="2000" dirty="0"/>
              <a:t> </a:t>
            </a:r>
            <a:r>
              <a:rPr lang="en-US" sz="2000" dirty="0" err="1"/>
              <a:t>nëpunësi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financave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6198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85800"/>
            <a:ext cx="7024744" cy="685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Kompetenca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KGJ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371600"/>
            <a:ext cx="7186108" cy="472440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 err="1"/>
              <a:t>Caktimi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gjyqtarëve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degë</a:t>
            </a:r>
            <a:r>
              <a:rPr lang="en-US" dirty="0"/>
              <a:t>, </a:t>
            </a:r>
            <a:r>
              <a:rPr lang="en-US" dirty="0" err="1"/>
              <a:t>kur</a:t>
            </a:r>
            <a:r>
              <a:rPr lang="en-US" dirty="0"/>
              <a:t> </a:t>
            </a:r>
            <a:r>
              <a:rPr lang="en-US" dirty="0" err="1"/>
              <a:t>ska</a:t>
            </a:r>
            <a:r>
              <a:rPr lang="en-US" dirty="0"/>
              <a:t> </a:t>
            </a:r>
            <a:r>
              <a:rPr lang="en-US" dirty="0" err="1"/>
              <a:t>pëlqim</a:t>
            </a:r>
            <a:r>
              <a:rPr lang="en-US" dirty="0"/>
              <a:t> (N. 19/3, </a:t>
            </a:r>
            <a:r>
              <a:rPr lang="en-US" dirty="0" err="1"/>
              <a:t>ligji</a:t>
            </a:r>
            <a:r>
              <a:rPr lang="en-US" dirty="0"/>
              <a:t> nr. 98/2016).</a:t>
            </a:r>
          </a:p>
          <a:p>
            <a:pPr algn="just"/>
            <a:r>
              <a:rPr lang="en-US" dirty="0" err="1"/>
              <a:t>Funksion</a:t>
            </a:r>
            <a:r>
              <a:rPr lang="en-US" dirty="0"/>
              <a:t> </a:t>
            </a:r>
            <a:r>
              <a:rPr lang="en-US" dirty="0" err="1"/>
              <a:t>këshillimor</a:t>
            </a:r>
            <a:r>
              <a:rPr lang="en-US" dirty="0"/>
              <a:t> </a:t>
            </a:r>
            <a:r>
              <a:rPr lang="en-US" dirty="0" err="1"/>
              <a:t>mbi</a:t>
            </a:r>
            <a:r>
              <a:rPr lang="en-US" dirty="0"/>
              <a:t> </a:t>
            </a:r>
            <a:r>
              <a:rPr lang="en-US" dirty="0" err="1"/>
              <a:t>numrin</a:t>
            </a:r>
            <a:r>
              <a:rPr lang="en-US" dirty="0"/>
              <a:t> e </a:t>
            </a:r>
            <a:r>
              <a:rPr lang="en-US" dirty="0" err="1"/>
              <a:t>gjyqtarëve</a:t>
            </a:r>
            <a:r>
              <a:rPr lang="en-US" dirty="0"/>
              <a:t> (N. 22/3, </a:t>
            </a:r>
            <a:r>
              <a:rPr lang="en-US" dirty="0" err="1"/>
              <a:t>ligji</a:t>
            </a:r>
            <a:r>
              <a:rPr lang="en-US" dirty="0"/>
              <a:t> nr. 98/2016).</a:t>
            </a:r>
          </a:p>
          <a:p>
            <a:pPr algn="just"/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krijojë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</a:t>
            </a:r>
            <a:r>
              <a:rPr lang="en-US" dirty="0" err="1"/>
              <a:t>shumë</a:t>
            </a:r>
            <a:r>
              <a:rPr lang="en-US" dirty="0"/>
              <a:t> </a:t>
            </a:r>
            <a:r>
              <a:rPr lang="en-US" dirty="0" err="1"/>
              <a:t>seksione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gjykatë</a:t>
            </a:r>
            <a:r>
              <a:rPr lang="en-US" dirty="0"/>
              <a:t>. KGJ </a:t>
            </a:r>
            <a:r>
              <a:rPr lang="en-US" dirty="0" err="1"/>
              <a:t>krijon</a:t>
            </a:r>
            <a:r>
              <a:rPr lang="en-US" dirty="0"/>
              <a:t> </a:t>
            </a:r>
            <a:r>
              <a:rPr lang="en-US" dirty="0" err="1"/>
              <a:t>trupat</a:t>
            </a:r>
            <a:r>
              <a:rPr lang="en-US" dirty="0"/>
              <a:t> </a:t>
            </a:r>
            <a:r>
              <a:rPr lang="en-US" dirty="0" err="1"/>
              <a:t>gjykues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më</a:t>
            </a:r>
            <a:r>
              <a:rPr lang="en-US" dirty="0"/>
              <a:t> pas </a:t>
            </a:r>
            <a:r>
              <a:rPr lang="en-US" dirty="0" err="1"/>
              <a:t>cakton</a:t>
            </a:r>
            <a:r>
              <a:rPr lang="en-US" dirty="0"/>
              <a:t> </a:t>
            </a:r>
            <a:r>
              <a:rPr lang="en-US" dirty="0" err="1"/>
              <a:t>gjyqtarët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seksione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trupa</a:t>
            </a:r>
            <a:r>
              <a:rPr lang="en-US" dirty="0"/>
              <a:t> </a:t>
            </a:r>
            <a:r>
              <a:rPr lang="en-US" dirty="0" err="1"/>
              <a:t>gjykues</a:t>
            </a:r>
            <a:r>
              <a:rPr lang="en-US" dirty="0"/>
              <a:t>. (N. 23/3, </a:t>
            </a:r>
            <a:r>
              <a:rPr lang="en-US" dirty="0" err="1"/>
              <a:t>ligji</a:t>
            </a:r>
            <a:r>
              <a:rPr lang="en-US" dirty="0"/>
              <a:t> nr. 98/2016)</a:t>
            </a:r>
          </a:p>
          <a:p>
            <a:pPr algn="just"/>
            <a:r>
              <a:rPr lang="en-US" dirty="0" err="1"/>
              <a:t>Vepron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komision</a:t>
            </a:r>
            <a:r>
              <a:rPr lang="en-US" dirty="0"/>
              <a:t> </a:t>
            </a:r>
            <a:r>
              <a:rPr lang="en-US" dirty="0" err="1"/>
              <a:t>disiplinor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nënpunësit</a:t>
            </a:r>
            <a:r>
              <a:rPr lang="en-US" dirty="0"/>
              <a:t> civil </a:t>
            </a:r>
            <a:r>
              <a:rPr lang="en-US" dirty="0" err="1"/>
              <a:t>gjyqësor</a:t>
            </a:r>
            <a:r>
              <a:rPr lang="en-US" dirty="0"/>
              <a:t>.</a:t>
            </a:r>
          </a:p>
          <a:p>
            <a:pPr algn="just"/>
            <a:r>
              <a:rPr lang="en-US" dirty="0" err="1">
                <a:solidFill>
                  <a:srgbClr val="3E3D2D"/>
                </a:solidFill>
              </a:rPr>
              <a:t>Propozon</a:t>
            </a:r>
            <a:r>
              <a:rPr lang="en-US" dirty="0">
                <a:solidFill>
                  <a:srgbClr val="3E3D2D"/>
                </a:solidFill>
              </a:rPr>
              <a:t> </a:t>
            </a:r>
            <a:r>
              <a:rPr lang="en-US" dirty="0" err="1"/>
              <a:t>numrin</a:t>
            </a:r>
            <a:r>
              <a:rPr lang="en-US" dirty="0"/>
              <a:t> e </a:t>
            </a:r>
            <a:r>
              <a:rPr lang="en-US" dirty="0" err="1"/>
              <a:t>këshilltarëve</a:t>
            </a:r>
            <a:r>
              <a:rPr lang="en-US" dirty="0"/>
              <a:t> </a:t>
            </a:r>
            <a:r>
              <a:rPr lang="en-US" dirty="0" err="1"/>
              <a:t>ligjorë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Organizon</a:t>
            </a:r>
            <a:r>
              <a:rPr lang="en-US" dirty="0"/>
              <a:t> </a:t>
            </a:r>
            <a:r>
              <a:rPr lang="en-US" dirty="0" err="1"/>
              <a:t>mbledhje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rregullta</a:t>
            </a:r>
            <a:r>
              <a:rPr lang="en-US" dirty="0"/>
              <a:t> me </a:t>
            </a:r>
            <a:r>
              <a:rPr lang="en-US" dirty="0" err="1"/>
              <a:t>përdoruesit</a:t>
            </a:r>
            <a:r>
              <a:rPr lang="en-US" dirty="0"/>
              <a:t> e </a:t>
            </a:r>
            <a:r>
              <a:rPr lang="en-US" dirty="0" err="1"/>
              <a:t>gjykatave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mbi</a:t>
            </a:r>
            <a:r>
              <a:rPr lang="en-US" dirty="0"/>
              <a:t> </a:t>
            </a:r>
            <a:r>
              <a:rPr lang="en-US" dirty="0" err="1"/>
              <a:t>aksesin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përdorimin</a:t>
            </a:r>
            <a:r>
              <a:rPr lang="en-US" dirty="0"/>
              <a:t> e </a:t>
            </a:r>
            <a:r>
              <a:rPr lang="en-US" dirty="0" err="1"/>
              <a:t>sistemit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menaxhimit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çështjeve</a:t>
            </a:r>
            <a:r>
              <a:rPr lang="en-US" dirty="0"/>
              <a:t>. </a:t>
            </a:r>
          </a:p>
          <a:p>
            <a:pPr algn="just"/>
            <a:r>
              <a:rPr lang="en-US" dirty="0" err="1"/>
              <a:t>Bashkëpunon</a:t>
            </a:r>
            <a:r>
              <a:rPr lang="en-US" dirty="0"/>
              <a:t> me SHM </a:t>
            </a:r>
            <a:r>
              <a:rPr lang="en-US" dirty="0" err="1"/>
              <a:t>dhe</a:t>
            </a:r>
            <a:r>
              <a:rPr lang="en-US" dirty="0"/>
              <a:t> KLGJ </a:t>
            </a:r>
            <a:r>
              <a:rPr lang="en-US" dirty="0" err="1"/>
              <a:t>për</a:t>
            </a:r>
            <a:r>
              <a:rPr lang="en-US" dirty="0"/>
              <a:t> TF </a:t>
            </a:r>
            <a:r>
              <a:rPr lang="en-US" dirty="0" err="1"/>
              <a:t>dhe</a:t>
            </a:r>
            <a:r>
              <a:rPr lang="en-US" dirty="0"/>
              <a:t> TV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gjyqtarëve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nëpunësve</a:t>
            </a:r>
            <a:r>
              <a:rPr lang="en-US" dirty="0"/>
              <a:t> </a:t>
            </a:r>
            <a:r>
              <a:rPr lang="en-US" dirty="0" err="1"/>
              <a:t>civilë</a:t>
            </a:r>
            <a:r>
              <a:rPr lang="en-US" dirty="0"/>
              <a:t> </a:t>
            </a:r>
            <a:r>
              <a:rPr lang="en-US" dirty="0" err="1"/>
              <a:t>gjyqësorë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Cakton</a:t>
            </a:r>
            <a:r>
              <a:rPr lang="en-US" dirty="0"/>
              <a:t> </a:t>
            </a:r>
            <a:r>
              <a:rPr lang="en-US" dirty="0" err="1"/>
              <a:t>nëpunësin</a:t>
            </a:r>
            <a:r>
              <a:rPr lang="en-US" dirty="0"/>
              <a:t> civil </a:t>
            </a:r>
            <a:r>
              <a:rPr lang="en-US" dirty="0" err="1"/>
              <a:t>gjyqësor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marrëdhëniet</a:t>
            </a:r>
            <a:r>
              <a:rPr lang="en-US" dirty="0"/>
              <a:t> me </a:t>
            </a:r>
            <a:r>
              <a:rPr lang="en-US" dirty="0" err="1"/>
              <a:t>publikun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koordinator</a:t>
            </a:r>
            <a:r>
              <a:rPr lang="en-US" dirty="0"/>
              <a:t>,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përputhje</a:t>
            </a:r>
            <a:r>
              <a:rPr lang="en-US" dirty="0"/>
              <a:t> me </a:t>
            </a:r>
            <a:r>
              <a:rPr lang="en-US" dirty="0" err="1"/>
              <a:t>ligjin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kompetencat</a:t>
            </a:r>
            <a:r>
              <a:rPr lang="en-US" dirty="0"/>
              <a:t> e </a:t>
            </a:r>
            <a:r>
              <a:rPr lang="en-US" dirty="0" err="1"/>
              <a:t>koordinatorit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drejtën</a:t>
            </a:r>
            <a:r>
              <a:rPr lang="en-US" dirty="0"/>
              <a:t> e </a:t>
            </a:r>
            <a:r>
              <a:rPr lang="en-US" dirty="0" err="1"/>
              <a:t>informimit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5613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85800"/>
            <a:ext cx="7024744" cy="685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Kryetari</a:t>
            </a:r>
            <a:r>
              <a:rPr lang="en-US" dirty="0"/>
              <a:t> i KGJ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447800"/>
            <a:ext cx="7262308" cy="46482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dirty="0" err="1"/>
              <a:t>Rol</a:t>
            </a:r>
            <a:r>
              <a:rPr lang="en-US" dirty="0"/>
              <a:t> </a:t>
            </a:r>
            <a:r>
              <a:rPr lang="en-US" dirty="0" err="1"/>
              <a:t>organizativ</a:t>
            </a:r>
            <a:r>
              <a:rPr lang="en-US" dirty="0"/>
              <a:t>, </a:t>
            </a:r>
            <a:r>
              <a:rPr lang="en-US" dirty="0" err="1"/>
              <a:t>ndikues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menaxhimin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performancën</a:t>
            </a:r>
            <a:r>
              <a:rPr lang="en-US" dirty="0"/>
              <a:t> e </a:t>
            </a:r>
            <a:r>
              <a:rPr lang="en-US" dirty="0" err="1"/>
              <a:t>gjykatës</a:t>
            </a:r>
            <a:r>
              <a:rPr lang="en-US" dirty="0"/>
              <a:t>:</a:t>
            </a:r>
          </a:p>
          <a:p>
            <a:pPr algn="just"/>
            <a:r>
              <a:rPr lang="en-US" dirty="0" err="1"/>
              <a:t>Miratimi</a:t>
            </a:r>
            <a:r>
              <a:rPr lang="en-US" dirty="0"/>
              <a:t> i </a:t>
            </a:r>
            <a:r>
              <a:rPr lang="en-US" dirty="0" err="1"/>
              <a:t>strukturës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i </a:t>
            </a:r>
            <a:r>
              <a:rPr lang="en-US" dirty="0" err="1"/>
              <a:t>organigramës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administratës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Caktimi</a:t>
            </a:r>
            <a:r>
              <a:rPr lang="en-US" dirty="0"/>
              <a:t> i </a:t>
            </a:r>
            <a:r>
              <a:rPr lang="en-US" dirty="0" err="1"/>
              <a:t>gjyqtarëve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seksione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Mbajtja</a:t>
            </a:r>
            <a:r>
              <a:rPr lang="en-US" dirty="0"/>
              <a:t> e </a:t>
            </a:r>
            <a:r>
              <a:rPr lang="en-US" dirty="0" err="1"/>
              <a:t>kontakteve</a:t>
            </a:r>
            <a:r>
              <a:rPr lang="en-US" dirty="0"/>
              <a:t> me </a:t>
            </a:r>
            <a:r>
              <a:rPr lang="en-US" dirty="0" err="1"/>
              <a:t>grupet</a:t>
            </a:r>
            <a:r>
              <a:rPr lang="en-US" dirty="0"/>
              <a:t> e </a:t>
            </a:r>
            <a:r>
              <a:rPr lang="en-US" dirty="0" err="1"/>
              <a:t>kontrollit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institucioneve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tjera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shtetit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Zgjedhja</a:t>
            </a:r>
            <a:r>
              <a:rPr lang="en-US" dirty="0"/>
              <a:t> e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gjyqtari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Zëvendës</a:t>
            </a:r>
            <a:r>
              <a:rPr lang="en-US" dirty="0"/>
              <a:t> </a:t>
            </a:r>
            <a:r>
              <a:rPr lang="en-US" dirty="0" err="1"/>
              <a:t>Kryetar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Autoritet</a:t>
            </a:r>
            <a:r>
              <a:rPr lang="en-US" dirty="0"/>
              <a:t> </a:t>
            </a:r>
            <a:r>
              <a:rPr lang="en-US" dirty="0" err="1"/>
              <a:t>mbi</a:t>
            </a:r>
            <a:r>
              <a:rPr lang="en-US" dirty="0"/>
              <a:t> </a:t>
            </a:r>
            <a:r>
              <a:rPr lang="en-US" dirty="0" err="1"/>
              <a:t>Njësinë</a:t>
            </a:r>
            <a:r>
              <a:rPr lang="en-US" dirty="0"/>
              <a:t> e </a:t>
            </a:r>
            <a:r>
              <a:rPr lang="en-US" dirty="0" err="1"/>
              <a:t>Shërbimit</a:t>
            </a:r>
            <a:r>
              <a:rPr lang="en-US" dirty="0"/>
              <a:t> </a:t>
            </a:r>
            <a:r>
              <a:rPr lang="en-US" dirty="0" err="1"/>
              <a:t>Ligjor</a:t>
            </a:r>
            <a:r>
              <a:rPr lang="en-US" dirty="0"/>
              <a:t> (GJL), </a:t>
            </a:r>
            <a:r>
              <a:rPr lang="en-US" dirty="0" err="1"/>
              <a:t>cakton</a:t>
            </a:r>
            <a:r>
              <a:rPr lang="en-US" dirty="0"/>
              <a:t> </a:t>
            </a:r>
            <a:r>
              <a:rPr lang="en-US" dirty="0" err="1"/>
              <a:t>detyrat</a:t>
            </a:r>
            <a:r>
              <a:rPr lang="en-US" dirty="0"/>
              <a:t> e </a:t>
            </a:r>
            <a:r>
              <a:rPr lang="en-US" dirty="0" err="1"/>
              <a:t>këshilltarëve</a:t>
            </a:r>
            <a:r>
              <a:rPr lang="en-US" dirty="0"/>
              <a:t> </a:t>
            </a:r>
            <a:r>
              <a:rPr lang="en-US" dirty="0" err="1"/>
              <a:t>ligjor</a:t>
            </a:r>
            <a:r>
              <a:rPr lang="en-US" dirty="0"/>
              <a:t> </a:t>
            </a:r>
            <a:r>
              <a:rPr lang="en-US" dirty="0" err="1"/>
              <a:t>sipas</a:t>
            </a:r>
            <a:r>
              <a:rPr lang="en-US" dirty="0"/>
              <a:t> </a:t>
            </a:r>
            <a:r>
              <a:rPr lang="en-US" dirty="0" err="1"/>
              <a:t>specialitetit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6227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381000"/>
            <a:ext cx="7024744" cy="685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Roli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Kancelarit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924800" cy="54102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 </a:t>
            </a:r>
            <a:r>
              <a:rPr lang="en-US" sz="3200" dirty="0" err="1"/>
              <a:t>Kryen</a:t>
            </a:r>
            <a:r>
              <a:rPr lang="en-US" sz="3200" dirty="0"/>
              <a:t> </a:t>
            </a:r>
            <a:r>
              <a:rPr lang="en-US" sz="3200" dirty="0" err="1"/>
              <a:t>veprime</a:t>
            </a:r>
            <a:r>
              <a:rPr lang="en-US" sz="3200" dirty="0"/>
              <a:t> </a:t>
            </a:r>
            <a:r>
              <a:rPr lang="en-US" sz="3200" dirty="0" err="1"/>
              <a:t>që</a:t>
            </a:r>
            <a:r>
              <a:rPr lang="en-US" sz="3200" dirty="0"/>
              <a:t> </a:t>
            </a:r>
            <a:r>
              <a:rPr lang="en-US" sz="3200" dirty="0" err="1"/>
              <a:t>lidhen</a:t>
            </a:r>
            <a:r>
              <a:rPr lang="en-US" sz="3200" dirty="0"/>
              <a:t> me </a:t>
            </a:r>
            <a:r>
              <a:rPr lang="en-US" sz="3200" dirty="0" err="1"/>
              <a:t>statusin</a:t>
            </a:r>
            <a:r>
              <a:rPr lang="en-US" sz="3200" dirty="0"/>
              <a:t> e </a:t>
            </a:r>
            <a:r>
              <a:rPr lang="en-US" sz="3200" dirty="0" err="1"/>
              <a:t>nëpunësve</a:t>
            </a:r>
            <a:r>
              <a:rPr lang="en-US" sz="3200" dirty="0"/>
              <a:t> </a:t>
            </a:r>
            <a:r>
              <a:rPr lang="en-US" sz="3200" dirty="0" err="1"/>
              <a:t>civilë</a:t>
            </a:r>
            <a:r>
              <a:rPr lang="en-US" sz="3200" dirty="0"/>
              <a:t> </a:t>
            </a:r>
            <a:r>
              <a:rPr lang="en-US" sz="3200" dirty="0" err="1"/>
              <a:t>sipas</a:t>
            </a:r>
            <a:r>
              <a:rPr lang="en-US" sz="3200" dirty="0"/>
              <a:t> </a:t>
            </a:r>
            <a:r>
              <a:rPr lang="en-US" sz="3200" dirty="0" err="1"/>
              <a:t>ligjit</a:t>
            </a:r>
            <a:r>
              <a:rPr lang="en-US" sz="3200" dirty="0"/>
              <a:t> nr. 98/2016.</a:t>
            </a:r>
          </a:p>
          <a:p>
            <a:r>
              <a:rPr lang="en-US" sz="3200" dirty="0"/>
              <a:t> </a:t>
            </a:r>
            <a:r>
              <a:rPr lang="en-US" sz="3200" dirty="0" err="1"/>
              <a:t>Mbikëqyr</a:t>
            </a:r>
            <a:r>
              <a:rPr lang="en-US" sz="3200" dirty="0"/>
              <a:t> </a:t>
            </a:r>
            <a:r>
              <a:rPr lang="en-US" sz="3200" dirty="0" err="1"/>
              <a:t>procesin</a:t>
            </a:r>
            <a:r>
              <a:rPr lang="en-US" sz="3200" dirty="0"/>
              <a:t> e </a:t>
            </a:r>
            <a:r>
              <a:rPr lang="en-US" sz="3200" dirty="0" err="1"/>
              <a:t>organizimit</a:t>
            </a:r>
            <a:r>
              <a:rPr lang="en-US" sz="3200" dirty="0"/>
              <a:t> </a:t>
            </a:r>
            <a:r>
              <a:rPr lang="en-US" sz="3200" dirty="0" err="1"/>
              <a:t>dhe</a:t>
            </a:r>
            <a:r>
              <a:rPr lang="en-US" sz="3200" dirty="0"/>
              <a:t> </a:t>
            </a:r>
            <a:r>
              <a:rPr lang="en-US" sz="3200" dirty="0" err="1"/>
              <a:t>dokumentimit</a:t>
            </a:r>
            <a:r>
              <a:rPr lang="en-US" sz="3200" dirty="0"/>
              <a:t> </a:t>
            </a:r>
            <a:r>
              <a:rPr lang="en-US" sz="3200" dirty="0" err="1"/>
              <a:t>të</a:t>
            </a:r>
            <a:r>
              <a:rPr lang="en-US" sz="3200" dirty="0"/>
              <a:t> </a:t>
            </a:r>
            <a:r>
              <a:rPr lang="en-US" sz="3200" dirty="0" err="1"/>
              <a:t>ndarjes</a:t>
            </a:r>
            <a:r>
              <a:rPr lang="en-US" sz="3200" dirty="0"/>
              <a:t> </a:t>
            </a:r>
            <a:r>
              <a:rPr lang="en-US" sz="3200" dirty="0" err="1"/>
              <a:t>së</a:t>
            </a:r>
            <a:r>
              <a:rPr lang="en-US" sz="3200" dirty="0"/>
              <a:t> </a:t>
            </a:r>
            <a:r>
              <a:rPr lang="en-US" sz="3200" dirty="0" err="1"/>
              <a:t>çështjeve</a:t>
            </a:r>
            <a:r>
              <a:rPr lang="en-US" sz="3200" dirty="0"/>
              <a:t> me short. </a:t>
            </a:r>
          </a:p>
          <a:p>
            <a:r>
              <a:rPr lang="en-US" sz="3200" dirty="0" err="1"/>
              <a:t>Emëron</a:t>
            </a:r>
            <a:r>
              <a:rPr lang="en-US" sz="3200" dirty="0"/>
              <a:t>, </a:t>
            </a:r>
            <a:r>
              <a:rPr lang="en-US" sz="3200" dirty="0" err="1"/>
              <a:t>drejton</a:t>
            </a:r>
            <a:r>
              <a:rPr lang="en-US" sz="3200" dirty="0"/>
              <a:t>, </a:t>
            </a:r>
            <a:r>
              <a:rPr lang="en-US" sz="3200" dirty="0" err="1"/>
              <a:t>mbikëqyr</a:t>
            </a:r>
            <a:r>
              <a:rPr lang="en-US" sz="3200" dirty="0"/>
              <a:t> </a:t>
            </a:r>
            <a:r>
              <a:rPr lang="en-US" sz="3200" dirty="0" err="1"/>
              <a:t>dhe</a:t>
            </a:r>
            <a:r>
              <a:rPr lang="en-US" sz="3200" dirty="0"/>
              <a:t> </a:t>
            </a:r>
            <a:r>
              <a:rPr lang="en-US" sz="3200" dirty="0" err="1"/>
              <a:t>shkarkon</a:t>
            </a:r>
            <a:r>
              <a:rPr lang="en-US" sz="3200" dirty="0"/>
              <a:t> </a:t>
            </a:r>
            <a:r>
              <a:rPr lang="en-US" sz="3200" dirty="0" err="1"/>
              <a:t>punonjësit</a:t>
            </a:r>
            <a:r>
              <a:rPr lang="en-US" sz="3200" dirty="0"/>
              <a:t> e </a:t>
            </a:r>
            <a:r>
              <a:rPr lang="en-US" sz="3200" dirty="0" err="1"/>
              <a:t>gjykatës</a:t>
            </a:r>
            <a:r>
              <a:rPr lang="en-US" sz="3200" dirty="0"/>
              <a:t>.</a:t>
            </a:r>
          </a:p>
          <a:p>
            <a:r>
              <a:rPr lang="en-US" sz="3200" dirty="0"/>
              <a:t> </a:t>
            </a:r>
            <a:r>
              <a:rPr lang="en-US" sz="3200" dirty="0" err="1"/>
              <a:t>Mbikëqyr</a:t>
            </a:r>
            <a:r>
              <a:rPr lang="en-US" sz="3200" dirty="0"/>
              <a:t> </a:t>
            </a:r>
            <a:r>
              <a:rPr lang="en-US" sz="3200" dirty="0" err="1"/>
              <a:t>mirëmbajtjen</a:t>
            </a:r>
            <a:r>
              <a:rPr lang="en-US" sz="3200" dirty="0"/>
              <a:t> e </a:t>
            </a:r>
            <a:r>
              <a:rPr lang="en-US" sz="3200" dirty="0" err="1"/>
              <a:t>godinës</a:t>
            </a:r>
            <a:r>
              <a:rPr lang="en-US" sz="3200" dirty="0"/>
              <a:t> </a:t>
            </a:r>
            <a:r>
              <a:rPr lang="en-US" sz="3200" dirty="0" err="1"/>
              <a:t>së</a:t>
            </a:r>
            <a:r>
              <a:rPr lang="en-US" sz="3200" dirty="0"/>
              <a:t> </a:t>
            </a:r>
            <a:r>
              <a:rPr lang="en-US" sz="3200" dirty="0" err="1"/>
              <a:t>gjykatës</a:t>
            </a:r>
            <a:r>
              <a:rPr lang="en-US" sz="3200" dirty="0"/>
              <a:t>.</a:t>
            </a:r>
          </a:p>
          <a:p>
            <a:r>
              <a:rPr lang="en-US" sz="3200" dirty="0" err="1"/>
              <a:t>Përgjegjës</a:t>
            </a:r>
            <a:r>
              <a:rPr lang="en-US" sz="3200" dirty="0"/>
              <a:t> </a:t>
            </a:r>
            <a:r>
              <a:rPr lang="en-US" sz="3200" dirty="0" err="1"/>
              <a:t>për</a:t>
            </a:r>
            <a:r>
              <a:rPr lang="en-US" sz="3200" dirty="0"/>
              <a:t>  </a:t>
            </a:r>
            <a:r>
              <a:rPr lang="en-US" sz="3200" dirty="0" err="1"/>
              <a:t>funksionimin</a:t>
            </a:r>
            <a:r>
              <a:rPr lang="en-US" sz="3200" dirty="0"/>
              <a:t> e </a:t>
            </a:r>
            <a:r>
              <a:rPr lang="en-US" sz="3200" dirty="0" err="1"/>
              <a:t>sistemit</a:t>
            </a:r>
            <a:r>
              <a:rPr lang="en-US" sz="3200" dirty="0"/>
              <a:t> </a:t>
            </a:r>
            <a:r>
              <a:rPr lang="en-US" sz="3200" dirty="0" err="1"/>
              <a:t>të</a:t>
            </a:r>
            <a:r>
              <a:rPr lang="en-US" sz="3200" dirty="0"/>
              <a:t> </a:t>
            </a:r>
            <a:r>
              <a:rPr lang="en-US" sz="3200" dirty="0" err="1"/>
              <a:t>menaxhimit</a:t>
            </a:r>
            <a:r>
              <a:rPr lang="en-US" sz="3200" dirty="0"/>
              <a:t> </a:t>
            </a:r>
            <a:r>
              <a:rPr lang="en-US" sz="3200" dirty="0" err="1"/>
              <a:t>të</a:t>
            </a:r>
            <a:r>
              <a:rPr lang="en-US" sz="3200" dirty="0"/>
              <a:t> </a:t>
            </a:r>
            <a:r>
              <a:rPr lang="en-US" sz="3200" dirty="0" err="1"/>
              <a:t>çështjeve</a:t>
            </a:r>
            <a:r>
              <a:rPr lang="en-US" sz="3200" dirty="0"/>
              <a:t> </a:t>
            </a:r>
            <a:r>
              <a:rPr lang="en-US" sz="3200" dirty="0" err="1"/>
              <a:t>në</a:t>
            </a:r>
            <a:r>
              <a:rPr lang="en-US" sz="3200" dirty="0"/>
              <a:t> </a:t>
            </a:r>
            <a:r>
              <a:rPr lang="en-US" sz="3200" dirty="0" err="1"/>
              <a:t>gjykatë</a:t>
            </a:r>
            <a:r>
              <a:rPr lang="en-US" sz="3200" dirty="0"/>
              <a:t>, </a:t>
            </a:r>
            <a:r>
              <a:rPr lang="en-US" sz="3200" dirty="0" err="1"/>
              <a:t>në</a:t>
            </a:r>
            <a:r>
              <a:rPr lang="en-US" sz="3200" dirty="0"/>
              <a:t> </a:t>
            </a:r>
            <a:r>
              <a:rPr lang="en-US" sz="3200" dirty="0" err="1"/>
              <a:t>përputhje</a:t>
            </a:r>
            <a:r>
              <a:rPr lang="en-US" sz="3200" dirty="0"/>
              <a:t> me </a:t>
            </a:r>
            <a:r>
              <a:rPr lang="en-US" sz="3200" dirty="0" err="1"/>
              <a:t>legjislacionin</a:t>
            </a:r>
            <a:r>
              <a:rPr lang="en-US" sz="3200" dirty="0"/>
              <a:t> </a:t>
            </a:r>
            <a:r>
              <a:rPr lang="en-US" sz="3200" dirty="0" err="1"/>
              <a:t>në</a:t>
            </a:r>
            <a:r>
              <a:rPr lang="en-US" sz="3200" dirty="0"/>
              <a:t> </a:t>
            </a:r>
            <a:r>
              <a:rPr lang="en-US" sz="3200" dirty="0" err="1"/>
              <a:t>fuqi</a:t>
            </a:r>
            <a:r>
              <a:rPr lang="en-US" sz="3200" dirty="0"/>
              <a:t> </a:t>
            </a:r>
            <a:r>
              <a:rPr lang="en-US" sz="3200" dirty="0" err="1"/>
              <a:t>për</a:t>
            </a:r>
            <a:r>
              <a:rPr lang="en-US" sz="3200" dirty="0"/>
              <a:t> </a:t>
            </a:r>
            <a:r>
              <a:rPr lang="en-US" sz="3200" dirty="0" err="1"/>
              <a:t>teknologjinë</a:t>
            </a:r>
            <a:r>
              <a:rPr lang="en-US" sz="3200" dirty="0"/>
              <a:t> </a:t>
            </a:r>
            <a:r>
              <a:rPr lang="en-US" sz="3200" dirty="0" err="1"/>
              <a:t>dhe</a:t>
            </a:r>
            <a:r>
              <a:rPr lang="en-US" sz="3200" dirty="0"/>
              <a:t> </a:t>
            </a:r>
            <a:r>
              <a:rPr lang="en-US" sz="3200" dirty="0" err="1"/>
              <a:t>sigurinë</a:t>
            </a:r>
            <a:r>
              <a:rPr lang="en-US" sz="3200" dirty="0"/>
              <a:t> e </a:t>
            </a:r>
            <a:r>
              <a:rPr lang="en-US" sz="3200" dirty="0" err="1"/>
              <a:t>informacionit</a:t>
            </a:r>
            <a:r>
              <a:rPr lang="en-US" sz="3200" dirty="0"/>
              <a:t> </a:t>
            </a:r>
            <a:r>
              <a:rPr lang="en-US" sz="3200" dirty="0" err="1"/>
              <a:t>dhe</a:t>
            </a:r>
            <a:r>
              <a:rPr lang="en-US" sz="3200" dirty="0"/>
              <a:t> </a:t>
            </a:r>
            <a:r>
              <a:rPr lang="en-US" sz="3200" dirty="0" err="1"/>
              <a:t>mbikëqyrjen</a:t>
            </a:r>
            <a:r>
              <a:rPr lang="en-US" sz="3200" dirty="0"/>
              <a:t> e </a:t>
            </a:r>
            <a:r>
              <a:rPr lang="en-US" sz="3200" dirty="0" err="1"/>
              <a:t>mbledhjes</a:t>
            </a:r>
            <a:r>
              <a:rPr lang="en-US" sz="3200" dirty="0"/>
              <a:t> </a:t>
            </a:r>
            <a:r>
              <a:rPr lang="en-US" sz="3200" dirty="0" err="1"/>
              <a:t>dhe</a:t>
            </a:r>
            <a:r>
              <a:rPr lang="en-US" sz="3200" dirty="0"/>
              <a:t> </a:t>
            </a:r>
            <a:r>
              <a:rPr lang="en-US" sz="3200" dirty="0" err="1"/>
              <a:t>përpunimit</a:t>
            </a:r>
            <a:r>
              <a:rPr lang="en-US" sz="3200" dirty="0"/>
              <a:t> </a:t>
            </a:r>
            <a:r>
              <a:rPr lang="en-US" sz="3200" dirty="0" err="1"/>
              <a:t>të</a:t>
            </a:r>
            <a:r>
              <a:rPr lang="en-US" sz="3200" dirty="0"/>
              <a:t> </a:t>
            </a:r>
            <a:r>
              <a:rPr lang="en-US" sz="3200" dirty="0" err="1"/>
              <a:t>saktë</a:t>
            </a:r>
            <a:r>
              <a:rPr lang="en-US" sz="3200" dirty="0"/>
              <a:t> </a:t>
            </a:r>
            <a:r>
              <a:rPr lang="en-US" sz="3200" dirty="0" err="1"/>
              <a:t>të</a:t>
            </a:r>
            <a:r>
              <a:rPr lang="en-US" sz="3200" dirty="0"/>
              <a:t> </a:t>
            </a:r>
            <a:r>
              <a:rPr lang="en-US" sz="3200" dirty="0" err="1"/>
              <a:t>të</a:t>
            </a:r>
            <a:r>
              <a:rPr lang="en-US" sz="3200" dirty="0"/>
              <a:t> </a:t>
            </a:r>
            <a:r>
              <a:rPr lang="en-US" sz="3200" dirty="0" err="1"/>
              <a:t>dhënave</a:t>
            </a:r>
            <a:r>
              <a:rPr lang="en-US" sz="3200" dirty="0"/>
              <a:t>.</a:t>
            </a:r>
          </a:p>
          <a:p>
            <a:r>
              <a:rPr lang="en-US" sz="3200" dirty="0"/>
              <a:t> </a:t>
            </a:r>
            <a:r>
              <a:rPr lang="en-US" sz="3200" dirty="0" err="1"/>
              <a:t>Përgjegjës</a:t>
            </a:r>
            <a:r>
              <a:rPr lang="en-US" sz="3200" dirty="0"/>
              <a:t> </a:t>
            </a:r>
            <a:r>
              <a:rPr lang="en-US" sz="3200" dirty="0" err="1"/>
              <a:t>për</a:t>
            </a:r>
            <a:r>
              <a:rPr lang="en-US" sz="3200" dirty="0"/>
              <a:t> </a:t>
            </a:r>
            <a:r>
              <a:rPr lang="en-US" sz="3200" dirty="0" err="1"/>
              <a:t>dorëzimin</a:t>
            </a:r>
            <a:r>
              <a:rPr lang="en-US" sz="3200" dirty="0"/>
              <a:t> e </a:t>
            </a:r>
            <a:r>
              <a:rPr lang="en-US" sz="3200" dirty="0" err="1"/>
              <a:t>raporteve</a:t>
            </a:r>
            <a:r>
              <a:rPr lang="en-US" sz="3200" dirty="0"/>
              <a:t> </a:t>
            </a:r>
            <a:r>
              <a:rPr lang="en-US" sz="3200" dirty="0" err="1"/>
              <a:t>periodike</a:t>
            </a:r>
            <a:r>
              <a:rPr lang="en-US" sz="3200" dirty="0"/>
              <a:t> </a:t>
            </a:r>
            <a:r>
              <a:rPr lang="en-US" sz="3200" dirty="0" err="1"/>
              <a:t>për</a:t>
            </a:r>
            <a:r>
              <a:rPr lang="en-US" sz="3200" dirty="0"/>
              <a:t> </a:t>
            </a:r>
            <a:r>
              <a:rPr lang="en-US" sz="3200" dirty="0" err="1"/>
              <a:t>gjendjen</a:t>
            </a:r>
            <a:r>
              <a:rPr lang="en-US" sz="3200" dirty="0"/>
              <a:t> e </a:t>
            </a:r>
            <a:r>
              <a:rPr lang="en-US" sz="3200" dirty="0" err="1"/>
              <a:t>përdorimit</a:t>
            </a:r>
            <a:r>
              <a:rPr lang="en-US" sz="3200" dirty="0"/>
              <a:t> </a:t>
            </a:r>
            <a:r>
              <a:rPr lang="en-US" sz="3200" dirty="0" err="1"/>
              <a:t>dhe</a:t>
            </a:r>
            <a:r>
              <a:rPr lang="en-US" sz="3200" dirty="0"/>
              <a:t> </a:t>
            </a:r>
            <a:r>
              <a:rPr lang="en-US" sz="3200" dirty="0" err="1"/>
              <a:t>funksionimit</a:t>
            </a:r>
            <a:r>
              <a:rPr lang="en-US" sz="3200" dirty="0"/>
              <a:t> </a:t>
            </a:r>
            <a:r>
              <a:rPr lang="en-US" sz="3200" dirty="0" err="1"/>
              <a:t>të</a:t>
            </a:r>
            <a:r>
              <a:rPr lang="en-US" sz="3200" dirty="0"/>
              <a:t> </a:t>
            </a:r>
            <a:r>
              <a:rPr lang="en-US" sz="3200" dirty="0" err="1"/>
              <a:t>sistemit</a:t>
            </a:r>
            <a:r>
              <a:rPr lang="en-US" sz="3200" dirty="0"/>
              <a:t> </a:t>
            </a:r>
            <a:r>
              <a:rPr lang="en-US" sz="3200" dirty="0" err="1"/>
              <a:t>të</a:t>
            </a:r>
            <a:r>
              <a:rPr lang="en-US" sz="3200" dirty="0"/>
              <a:t> </a:t>
            </a:r>
            <a:r>
              <a:rPr lang="en-US" sz="3200" dirty="0" err="1"/>
              <a:t>menaxhimit</a:t>
            </a:r>
            <a:r>
              <a:rPr lang="en-US" sz="3200" dirty="0"/>
              <a:t> </a:t>
            </a:r>
            <a:r>
              <a:rPr lang="en-US" sz="3200" dirty="0" err="1"/>
              <a:t>të</a:t>
            </a:r>
            <a:r>
              <a:rPr lang="en-US" sz="3200" dirty="0"/>
              <a:t> </a:t>
            </a:r>
            <a:r>
              <a:rPr lang="en-US" sz="3200" dirty="0" err="1"/>
              <a:t>çështjeve</a:t>
            </a:r>
            <a:r>
              <a:rPr lang="en-US" sz="3200" dirty="0"/>
              <a:t> KLGJ.</a:t>
            </a:r>
          </a:p>
          <a:p>
            <a:r>
              <a:rPr lang="en-US" sz="3200" dirty="0" err="1"/>
              <a:t>Përgjegjës</a:t>
            </a:r>
            <a:r>
              <a:rPr lang="en-US" sz="3200" dirty="0"/>
              <a:t> </a:t>
            </a:r>
            <a:r>
              <a:rPr lang="en-US" sz="3200" dirty="0" err="1"/>
              <a:t>për</a:t>
            </a:r>
            <a:r>
              <a:rPr lang="en-US" sz="3200" dirty="0"/>
              <a:t> </a:t>
            </a:r>
            <a:r>
              <a:rPr lang="en-US" sz="3200" dirty="0" err="1"/>
              <a:t>udhëzimin</a:t>
            </a:r>
            <a:r>
              <a:rPr lang="en-US" sz="3200" dirty="0"/>
              <a:t> </a:t>
            </a:r>
            <a:r>
              <a:rPr lang="en-US" sz="3200" dirty="0" err="1"/>
              <a:t>dhe</a:t>
            </a:r>
            <a:r>
              <a:rPr lang="en-US" sz="3200" dirty="0"/>
              <a:t> </a:t>
            </a:r>
            <a:r>
              <a:rPr lang="en-US" sz="3200" dirty="0" err="1"/>
              <a:t>mbikëqyrjen</a:t>
            </a:r>
            <a:r>
              <a:rPr lang="en-US" sz="3200" dirty="0"/>
              <a:t> e </a:t>
            </a:r>
            <a:r>
              <a:rPr lang="en-US" sz="3200" dirty="0" err="1"/>
              <a:t>punës</a:t>
            </a:r>
            <a:r>
              <a:rPr lang="en-US" sz="3200" dirty="0"/>
              <a:t> </a:t>
            </a:r>
            <a:r>
              <a:rPr lang="en-US" sz="3200" dirty="0" err="1"/>
              <a:t>së</a:t>
            </a:r>
            <a:r>
              <a:rPr lang="en-US" sz="3200" dirty="0"/>
              <a:t> </a:t>
            </a:r>
            <a:r>
              <a:rPr lang="en-US" sz="3200" dirty="0" err="1"/>
              <a:t>nëpunësve</a:t>
            </a:r>
            <a:r>
              <a:rPr lang="en-US" sz="3200" dirty="0"/>
              <a:t> </a:t>
            </a:r>
            <a:r>
              <a:rPr lang="en-US" sz="3200" dirty="0" err="1"/>
              <a:t>civilë</a:t>
            </a:r>
            <a:r>
              <a:rPr lang="en-US" sz="3200" dirty="0"/>
              <a:t> </a:t>
            </a:r>
            <a:r>
              <a:rPr lang="en-US" sz="3200" dirty="0" err="1"/>
              <a:t>gjyqësorë</a:t>
            </a:r>
            <a:r>
              <a:rPr lang="en-US" sz="3200" dirty="0"/>
              <a:t> </a:t>
            </a:r>
            <a:r>
              <a:rPr lang="en-US" sz="3200" dirty="0" err="1"/>
              <a:t>të</a:t>
            </a:r>
            <a:r>
              <a:rPr lang="en-US" sz="3200" dirty="0"/>
              <a:t> </a:t>
            </a:r>
            <a:r>
              <a:rPr lang="en-US" sz="3200" dirty="0" err="1"/>
              <a:t>gjykatës</a:t>
            </a:r>
            <a:r>
              <a:rPr lang="en-US" sz="3200" dirty="0"/>
              <a:t>;</a:t>
            </a:r>
          </a:p>
          <a:p>
            <a:r>
              <a:rPr lang="en-US" sz="3200" dirty="0" err="1"/>
              <a:t>Siguron</a:t>
            </a:r>
            <a:r>
              <a:rPr lang="en-US" sz="3200" dirty="0"/>
              <a:t> KLGJ </a:t>
            </a:r>
            <a:r>
              <a:rPr lang="en-US" sz="3200" dirty="0" err="1"/>
              <a:t>dhe</a:t>
            </a:r>
            <a:r>
              <a:rPr lang="en-US" sz="3200" dirty="0"/>
              <a:t> MD </a:t>
            </a:r>
            <a:r>
              <a:rPr lang="en-US" sz="3200" dirty="0" err="1"/>
              <a:t>qasje</a:t>
            </a:r>
            <a:r>
              <a:rPr lang="en-US" sz="3200" dirty="0"/>
              <a:t> </a:t>
            </a:r>
            <a:r>
              <a:rPr lang="en-US" sz="3200" dirty="0" err="1"/>
              <a:t>në</a:t>
            </a:r>
            <a:r>
              <a:rPr lang="en-US" sz="3200" dirty="0"/>
              <a:t> </a:t>
            </a:r>
            <a:r>
              <a:rPr lang="en-US" sz="3200" dirty="0" err="1"/>
              <a:t>të</a:t>
            </a:r>
            <a:r>
              <a:rPr lang="en-US" sz="3200" dirty="0"/>
              <a:t> </a:t>
            </a:r>
            <a:r>
              <a:rPr lang="en-US" sz="3200" dirty="0" err="1"/>
              <a:t>dhënat</a:t>
            </a:r>
            <a:r>
              <a:rPr lang="en-US" sz="3200" dirty="0"/>
              <a:t> </a:t>
            </a:r>
            <a:r>
              <a:rPr lang="en-US" sz="3200" dirty="0" err="1"/>
              <a:t>statistikore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3763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D97493-E52A-845D-810A-59A499F9F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q-AL" altLang="x-none" sz="4000" dirty="0"/>
              <a:t>Fushat e performancës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C5FAF95-E772-C5F8-2FAF-E6AB615E3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Font typeface="Monotype Sorts" charset="2"/>
              <a:buNone/>
            </a:pPr>
            <a:r>
              <a:rPr lang="sq-AL" altLang="x-none" sz="2400" dirty="0"/>
              <a:t>Aksesi në drejtësi</a:t>
            </a:r>
          </a:p>
          <a:p>
            <a:pPr>
              <a:spcBef>
                <a:spcPct val="50000"/>
              </a:spcBef>
              <a:buFont typeface="Monotype Sorts" charset="2"/>
              <a:buNone/>
            </a:pPr>
            <a:r>
              <a:rPr lang="sq-AL" altLang="x-none" sz="2400" dirty="0"/>
              <a:t>Shpejtësia e gjykimit dhe afatet kohore</a:t>
            </a:r>
          </a:p>
          <a:p>
            <a:pPr>
              <a:spcBef>
                <a:spcPct val="50000"/>
              </a:spcBef>
              <a:buFont typeface="Monotype Sorts" charset="2"/>
              <a:buNone/>
            </a:pPr>
            <a:r>
              <a:rPr lang="sq-AL" altLang="x-none" sz="2400" dirty="0"/>
              <a:t>Barazia, procesi i rregullt dhe integriteti</a:t>
            </a:r>
          </a:p>
          <a:p>
            <a:pPr>
              <a:spcBef>
                <a:spcPct val="50000"/>
              </a:spcBef>
              <a:buFont typeface="Monotype Sorts" charset="2"/>
              <a:buNone/>
            </a:pPr>
            <a:r>
              <a:rPr lang="sq-AL" altLang="x-none" sz="2400" dirty="0"/>
              <a:t>Pavarësia dhe llogaridhënia</a:t>
            </a:r>
          </a:p>
          <a:p>
            <a:pPr>
              <a:spcBef>
                <a:spcPct val="50000"/>
              </a:spcBef>
              <a:buFont typeface="Monotype Sorts" charset="2"/>
              <a:buNone/>
            </a:pPr>
            <a:r>
              <a:rPr lang="sq-AL" altLang="x-none" sz="2400" dirty="0"/>
              <a:t>Besimi i publikut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481968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FF544B-C22E-05CF-62F8-52043D72A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q-AL" altLang="x-none" sz="4000" dirty="0"/>
              <a:t>Aksesi në standardet e drejtësisë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2584177-D40A-D3AA-3F33-8AEA4D720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9113" indent="-519113">
              <a:spcBef>
                <a:spcPct val="50000"/>
              </a:spcBef>
              <a:buNone/>
              <a:tabLst>
                <a:tab pos="519113" algn="l"/>
              </a:tabLst>
            </a:pPr>
            <a:r>
              <a:rPr lang="sq-AL" altLang="x-none" sz="2400" i="1" dirty="0"/>
              <a:t>Proceset publike</a:t>
            </a:r>
            <a:r>
              <a:rPr lang="sq-AL" altLang="x-none" sz="2400" dirty="0"/>
              <a:t>. Gjykata i realizon proceset gjyqësore dhe çështjet e tjera publike me dyer të hapura.</a:t>
            </a:r>
          </a:p>
          <a:p>
            <a:pPr marL="519113" indent="-519113">
              <a:spcBef>
                <a:spcPct val="50000"/>
              </a:spcBef>
              <a:buNone/>
              <a:tabLst>
                <a:tab pos="519113" algn="l"/>
              </a:tabLst>
            </a:pPr>
            <a:r>
              <a:rPr lang="sq-AL" altLang="x-none" sz="2400" i="1" dirty="0"/>
              <a:t>Siguria, aksesi dhe përshtatshmëria</a:t>
            </a:r>
            <a:r>
              <a:rPr lang="sq-AL" altLang="x-none" sz="2400" dirty="0"/>
              <a:t>. Ambientet e gjykatave janë të sigurta, të aksesueshme dhe të përshtatshme për t’u përdorur.</a:t>
            </a:r>
          </a:p>
          <a:p>
            <a:pPr marL="519113" indent="-519113">
              <a:spcBef>
                <a:spcPct val="50000"/>
              </a:spcBef>
              <a:buNone/>
              <a:tabLst>
                <a:tab pos="519113" algn="l"/>
              </a:tabLst>
            </a:pPr>
            <a:r>
              <a:rPr lang="sq-AL" altLang="x-none" sz="2400" i="1" dirty="0"/>
              <a:t>Pjesëmarrja efektive</a:t>
            </a:r>
            <a:r>
              <a:rPr lang="sq-AL" altLang="x-none" sz="2400" dirty="0"/>
              <a:t>. Gjykata u jep mundësinë të gjithë personave që i drejtohen gjykatës për të marrë pjesë në mënyrë efektive, pa vështirësi, ose pengesa të panevojshme.</a:t>
            </a:r>
          </a:p>
          <a:p>
            <a:pPr marL="563166" indent="-563166">
              <a:buNone/>
            </a:pPr>
            <a:r>
              <a:rPr lang="sq-AL" altLang="x-none" sz="2400" i="1" dirty="0"/>
              <a:t>Mirësjellja, gatishmëria për përgjigje dhe respekti</a:t>
            </a:r>
            <a:r>
              <a:rPr lang="sq-AL" altLang="x-none" sz="2400" dirty="0"/>
              <a:t>. Gjyqtarët dhe stafi tjetër i gjykatës janë të sjellshëm, të gatshëm për t’</a:t>
            </a:r>
            <a:r>
              <a:rPr lang="en-US" altLang="x-none" sz="2400" dirty="0" err="1"/>
              <a:t>i</a:t>
            </a:r>
            <a:r>
              <a:rPr lang="sq-AL" altLang="x-none" sz="2400" dirty="0"/>
              <a:t>u përgjigjur publikut dhe i trajtojnë me respekt të gjithë personat me të cilët kanë kontakt.</a:t>
            </a:r>
          </a:p>
          <a:p>
            <a:pPr marL="563166" indent="-563166">
              <a:buNone/>
            </a:pPr>
            <a:r>
              <a:rPr lang="sq-AL" altLang="x-none" sz="2400" i="1" dirty="0"/>
              <a:t>Kosto të përballueshme për aksesin në gjykata</a:t>
            </a:r>
            <a:r>
              <a:rPr lang="sq-AL" altLang="x-none" sz="2400" dirty="0"/>
              <a:t>. Kostot e aksesit në proceset gjyqësore dhe në të dhënat e gjykatës, pavarësisht nëse maten në raport me mjetet monetare, kohën, ose procedurat që duhet të ndiqen, janë të arsyeshme, të drejta dhe të përballueshme.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974818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058CBA-F94E-0A7E-C1F6-9C5CFF6A5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q-AL" altLang="x-none" sz="2400" dirty="0"/>
              <a:t>Standardet e shpejtësisë së gjykimit dhe kohës së shqyrtimit të çështjeve</a:t>
            </a:r>
            <a:br>
              <a:rPr lang="sq-AL" altLang="x-none" sz="2400" dirty="0"/>
            </a:br>
            <a:endParaRPr lang="x-none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6224F21-9378-41D6-E4F8-435955BB9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33388" indent="-433388">
              <a:spcBef>
                <a:spcPct val="50000"/>
              </a:spcBef>
              <a:buNone/>
              <a:tabLst>
                <a:tab pos="519113" algn="l"/>
              </a:tabLst>
            </a:pPr>
            <a:r>
              <a:rPr lang="sq-AL" altLang="x-none" sz="2400" i="1" dirty="0"/>
              <a:t>Trajtimi i çështjeve</a:t>
            </a:r>
            <a:r>
              <a:rPr lang="sq-AL" altLang="x-none" sz="2400" dirty="0"/>
              <a:t>. Gjykata përcakton dhe respekton udhëzimet e pranuara për trajtimin e çështjeve në kohë, ndërsa në të njëjtën kohë mban ritmin me çështjet e reja që regjistrohen.</a:t>
            </a:r>
          </a:p>
          <a:p>
            <a:pPr marL="563166" indent="-563166">
              <a:spcBef>
                <a:spcPct val="50000"/>
              </a:spcBef>
              <a:buNone/>
              <a:tabLst>
                <a:tab pos="519113" algn="l"/>
              </a:tabLst>
            </a:pPr>
            <a:r>
              <a:rPr lang="sq-AL" altLang="x-none" sz="2400" i="1" dirty="0"/>
              <a:t>Respektimi i programeve</a:t>
            </a:r>
            <a:r>
              <a:rPr lang="sq-AL" altLang="x-none" sz="2400" dirty="0"/>
              <a:t>. Gjykata</a:t>
            </a:r>
            <a:r>
              <a:rPr lang="en-US" altLang="x-none" sz="2400" dirty="0"/>
              <a:t> </a:t>
            </a:r>
            <a:r>
              <a:rPr lang="en-US" altLang="x-none" sz="2400" dirty="0" err="1"/>
              <a:t>i</a:t>
            </a:r>
            <a:r>
              <a:rPr lang="en-US" altLang="x-none" sz="2400" dirty="0"/>
              <a:t> </a:t>
            </a:r>
            <a:r>
              <a:rPr lang="sq-AL" altLang="x-none" sz="2400" dirty="0"/>
              <a:t>jep fondet menjëherë, siguron raporte dhe informacione sipas programeve të kërkuara dhe i përgjigjet kërkesave për informacion dhe shërbime të tjera në një orar të caktuar</a:t>
            </a:r>
            <a:r>
              <a:rPr lang="en-US" altLang="x-none" sz="2400" dirty="0"/>
              <a:t>,</a:t>
            </a:r>
            <a:r>
              <a:rPr lang="sq-AL" altLang="x-none" sz="2400" dirty="0"/>
              <a:t> që siguron përdorimin efektiv të tyre.</a:t>
            </a:r>
          </a:p>
          <a:p>
            <a:pPr marL="563166" indent="-563166">
              <a:spcBef>
                <a:spcPct val="50000"/>
              </a:spcBef>
              <a:buNone/>
              <a:tabLst>
                <a:tab pos="519113" algn="l"/>
              </a:tabLst>
            </a:pPr>
            <a:r>
              <a:rPr lang="sq-AL" altLang="x-none" sz="2400" i="1" dirty="0"/>
              <a:t>Zbatimi me shpejtësi i ndryshimeve në ligj dhe proc</a:t>
            </a:r>
            <a:r>
              <a:rPr lang="sq-AL" altLang="x-none" sz="2400" dirty="0"/>
              <a:t>edurë. Gjykata zbaton menjëherë ndryshimet në ligj dhe procedurë.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98659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7F9CF7-9ACA-1432-6E4D-77AE31CFD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q-AL" altLang="x-none" sz="2800" dirty="0"/>
              <a:t>Standardet e barazisë, procesit të rregullt dhe integritetit</a:t>
            </a:r>
            <a:endParaRPr lang="x-none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C14A00-C151-C286-51D7-B67D1A195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19113" indent="-519113">
              <a:spcBef>
                <a:spcPct val="50000"/>
              </a:spcBef>
              <a:buNone/>
              <a:tabLst>
                <a:tab pos="563166" algn="l"/>
              </a:tabLst>
            </a:pPr>
            <a:r>
              <a:rPr lang="sq-AL" altLang="x-none" sz="2400" i="1" dirty="0"/>
              <a:t>Proces i rregullt dhe i besueshëm gjyq</a:t>
            </a:r>
            <a:r>
              <a:rPr lang="sq-AL" altLang="x-none" sz="2400" dirty="0"/>
              <a:t>ësor. Procedurat gjyqësore përkojnë me besnikërinë ndaj ligjeve përkatëse, rregullave procedurale dhe politikave të vendosura.</a:t>
            </a:r>
          </a:p>
          <a:p>
            <a:pPr marL="519113" indent="-519113">
              <a:spcBef>
                <a:spcPct val="50000"/>
              </a:spcBef>
              <a:buNone/>
              <a:tabLst>
                <a:tab pos="519113" algn="l"/>
              </a:tabLst>
            </a:pPr>
            <a:r>
              <a:rPr lang="sq-AL" altLang="x-none" sz="2400" i="1" dirty="0"/>
              <a:t>Vendimet dhe veprimet e gjykatës</a:t>
            </a:r>
            <a:r>
              <a:rPr lang="sq-AL" altLang="x-none" sz="2400" dirty="0"/>
              <a:t>. Gjykatat u japin vëmendje individuale çështjeve, duke vendosur për to pa dallim ndërmjet çështjeve të ngjashme dhe bazuar në faktorët ligjorë përkatës. </a:t>
            </a:r>
          </a:p>
          <a:p>
            <a:pPr marL="519113" indent="-519113">
              <a:spcBef>
                <a:spcPct val="50000"/>
              </a:spcBef>
              <a:buNone/>
              <a:tabLst>
                <a:tab pos="519113" algn="l"/>
              </a:tabLst>
            </a:pPr>
            <a:r>
              <a:rPr lang="sq-AL" altLang="x-none" sz="2400" i="1" dirty="0"/>
              <a:t>Qartësia</a:t>
            </a:r>
            <a:r>
              <a:rPr lang="sq-AL" altLang="x-none" sz="2400" dirty="0"/>
              <a:t>. Gjykata merr vendime</a:t>
            </a:r>
            <a:r>
              <a:rPr lang="en-US" altLang="x-none" sz="2400" dirty="0"/>
              <a:t>,</a:t>
            </a:r>
            <a:r>
              <a:rPr lang="sq-AL" altLang="x-none" sz="2400" dirty="0"/>
              <a:t> të cilat i trajtojnë çështjet e paraqitura në mënyrë të qartë dhe tregon qartë se si mund të arrihet përputhshmëria.</a:t>
            </a:r>
          </a:p>
          <a:p>
            <a:pPr marL="519113" indent="-519113">
              <a:buNone/>
              <a:tabLst>
                <a:tab pos="563166" algn="l"/>
              </a:tabLst>
            </a:pPr>
            <a:r>
              <a:rPr lang="sq-AL" altLang="x-none" sz="2400" i="1" dirty="0"/>
              <a:t>Përgjegjësia për zbatimin</a:t>
            </a:r>
            <a:r>
              <a:rPr lang="sq-AL" altLang="x-none" sz="2400" dirty="0"/>
              <a:t>. Gjykata merr përgjegjësinë e duhur për zbatimin e urdhrave të saj. </a:t>
            </a:r>
          </a:p>
          <a:p>
            <a:pPr marL="519113" indent="-519113">
              <a:buNone/>
              <a:tabLst>
                <a:tab pos="563166" algn="l"/>
              </a:tabLst>
            </a:pPr>
            <a:r>
              <a:rPr lang="sq-AL" altLang="x-none" sz="2400" i="1" dirty="0"/>
              <a:t>Prodhimi dhe ruajtja e të dhënave</a:t>
            </a:r>
            <a:r>
              <a:rPr lang="sq-AL" altLang="x-none" sz="2400" dirty="0"/>
              <a:t>. Regjistrat e të gjitha vendimeve dhe veprimeve gjyqësore përkatëse janë të sakta dhe të mbajtura siç duhet.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718016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1FD1CB-E332-2503-3FC5-E3A640D07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q-AL" altLang="x-none" sz="4000" dirty="0"/>
              <a:t>Standardet e pavarësisë dhe llogaridhënies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7DF77ED-AFD9-A09B-868C-8B053C671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63166" indent="-563166">
              <a:spcBef>
                <a:spcPct val="50000"/>
              </a:spcBef>
              <a:buNone/>
              <a:tabLst>
                <a:tab pos="519113" algn="l"/>
              </a:tabLst>
            </a:pPr>
            <a:r>
              <a:rPr lang="sq-AL" altLang="x-none" sz="2400" i="1" dirty="0"/>
              <a:t>Pavarësia</a:t>
            </a:r>
            <a:r>
              <a:rPr lang="sq-AL" altLang="x-none" sz="2400" dirty="0"/>
              <a:t>. Gjykata ruan integritetin institucional dhe respekton parimin e njohjes së ndërsjellë në marrëdhëniet e saj me qeverinë.</a:t>
            </a:r>
          </a:p>
          <a:p>
            <a:pPr marL="563166" indent="-563166">
              <a:buNone/>
              <a:tabLst>
                <a:tab pos="519113" algn="l"/>
              </a:tabLst>
            </a:pPr>
            <a:r>
              <a:rPr lang="sq-AL" altLang="x-none" sz="2400" i="1" dirty="0"/>
              <a:t>Llogaridhënia për burimet publike</a:t>
            </a:r>
            <a:r>
              <a:rPr lang="sq-AL" altLang="x-none" sz="2400" dirty="0"/>
              <a:t>. Gjykata kërkon me përgjegjësi, përdor dhe llogarit burimet e saj publike.</a:t>
            </a:r>
          </a:p>
          <a:p>
            <a:pPr marL="563166" indent="-563166">
              <a:spcBef>
                <a:spcPct val="50000"/>
              </a:spcBef>
              <a:buNone/>
              <a:tabLst>
                <a:tab pos="519113" algn="l"/>
              </a:tabLst>
            </a:pPr>
            <a:r>
              <a:rPr lang="sq-AL" altLang="x-none" sz="2400" i="1" dirty="0"/>
              <a:t>Praktikat dhe vendimet mbi personelin</a:t>
            </a:r>
            <a:r>
              <a:rPr lang="sq-AL" altLang="x-none" sz="2400" dirty="0"/>
              <a:t>. Gjykata përdor praktika të drejta punësimi.</a:t>
            </a:r>
          </a:p>
          <a:p>
            <a:pPr marL="563166" indent="-563166">
              <a:buNone/>
              <a:tabLst>
                <a:tab pos="519113" algn="l"/>
              </a:tabLst>
            </a:pPr>
            <a:r>
              <a:rPr lang="sq-AL" altLang="x-none" sz="2400" i="1" dirty="0"/>
              <a:t>Edukimi publik</a:t>
            </a:r>
            <a:r>
              <a:rPr lang="sq-AL" altLang="x-none" sz="2400" dirty="0"/>
              <a:t>. Gjykata e informon komunitetin për programet e saj.</a:t>
            </a:r>
          </a:p>
          <a:p>
            <a:pPr marL="563166" indent="-563166">
              <a:buNone/>
              <a:tabLst>
                <a:tab pos="519113" algn="l"/>
              </a:tabLst>
            </a:pPr>
            <a:r>
              <a:rPr lang="sq-AL" altLang="x-none" sz="2400" i="1" dirty="0"/>
              <a:t>Përgjigj</a:t>
            </a:r>
            <a:r>
              <a:rPr lang="en-US" altLang="x-none" sz="2400" i="1" dirty="0"/>
              <a:t>j</a:t>
            </a:r>
            <a:r>
              <a:rPr lang="sq-AL" altLang="x-none" sz="2400" i="1" dirty="0"/>
              <a:t>a ndaj ndryshimit</a:t>
            </a:r>
            <a:r>
              <a:rPr lang="sq-AL" altLang="x-none" sz="2400" dirty="0"/>
              <a:t>. Gjykata parashikon kushte të reja dhe ngjarje emergjente dhe i rregullon veprimet e saj në përputhje me rrethanat</a:t>
            </a:r>
            <a:r>
              <a:rPr lang="sq-AL" altLang="x-none" sz="2400" dirty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sq-AL" altLang="x-none" sz="2400" i="1" dirty="0">
              <a:solidFill>
                <a:schemeClr val="bg2">
                  <a:lumMod val="25000"/>
                </a:schemeClr>
              </a:solidFill>
            </a:endParaRP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69864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187FAF-3876-D16F-18E9-1DAFFED72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q-AL" altLang="x-none" sz="4000" dirty="0"/>
              <a:t>Besimi i publikut 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8B3E04-3B5F-8F80-0BC7-598D87E21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63166" indent="-563166">
              <a:spcBef>
                <a:spcPct val="50000"/>
              </a:spcBef>
              <a:buNone/>
              <a:tabLst>
                <a:tab pos="519113" algn="l"/>
              </a:tabLst>
            </a:pPr>
            <a:r>
              <a:rPr lang="sq-AL" altLang="x-none" sz="2400" i="1" dirty="0"/>
              <a:t>Aksesueshm</a:t>
            </a:r>
            <a:r>
              <a:rPr lang="en-US" altLang="x-none" sz="2400" i="1" dirty="0" err="1"/>
              <a:t>ë</a:t>
            </a:r>
            <a:r>
              <a:rPr lang="sq-AL" altLang="x-none" sz="2400" i="1" dirty="0"/>
              <a:t>ria</a:t>
            </a:r>
            <a:r>
              <a:rPr lang="sq-AL" altLang="x-none" sz="2400" dirty="0"/>
              <a:t>. Publiku e percepton gjykatën dhe drejtësinë e ofruar prej saj si të aksesueshme.</a:t>
            </a:r>
          </a:p>
          <a:p>
            <a:pPr marL="563166" indent="-563166">
              <a:buNone/>
              <a:tabLst>
                <a:tab pos="519113" algn="l"/>
              </a:tabLst>
            </a:pPr>
            <a:r>
              <a:rPr lang="sq-AL" altLang="x-none" sz="2400" i="1" dirty="0"/>
              <a:t>Shpejtësia e gjykimit, procesi i rregullt dhe funksionet e një gjykate të besueshme</a:t>
            </a:r>
            <a:r>
              <a:rPr lang="sq-AL" altLang="x-none" sz="2400" dirty="0"/>
              <a:t>. Publiku ka besim që funksionet kryesore të gjykatës me juridiksion mbi çështjen realizohen me shpejtësi, që gjykata realizon procese të rregullta dhe që vendimet e gjykatës kanë integritet.</a:t>
            </a:r>
          </a:p>
          <a:p>
            <a:pPr marL="563166" indent="-563166">
              <a:buNone/>
              <a:tabLst>
                <a:tab pos="519113" algn="l"/>
              </a:tabLst>
            </a:pPr>
            <a:r>
              <a:rPr lang="sq-AL" altLang="x-none" sz="2400" i="1" dirty="0"/>
              <a:t>Pavarësia dhe llogaridhënia gjyqësore</a:t>
            </a:r>
            <a:r>
              <a:rPr lang="sq-AL" altLang="x-none" sz="2400" dirty="0"/>
              <a:t>. Publiku e percepton gjykatën si të pavarur, jo të ndikuar nga komponentët e qeverisë dhe si llogaridhënëse</a:t>
            </a:r>
            <a:r>
              <a:rPr lang="sq-AL" altLang="x-none" sz="24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676064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955BCC-62EE-19C0-8F22-2D4B2D8D5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q-AL" sz="4000" dirty="0"/>
              <a:t>Shtatë fushat e përsosmërisë së gjykatave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D3A953-8538-25A1-1A8F-068D4DC307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q-AL" sz="2400" dirty="0"/>
              <a:t>Lidershipi dhe menaxhimi i gjykatës</a:t>
            </a:r>
          </a:p>
          <a:p>
            <a:r>
              <a:rPr lang="sq-AL" sz="2400" dirty="0"/>
              <a:t>Planifikimi dhe politikat e gjykatës</a:t>
            </a:r>
          </a:p>
          <a:p>
            <a:r>
              <a:rPr lang="sq-AL" sz="2400" dirty="0"/>
              <a:t>Burimet e gjykatës (njerëzore, materiale dhe financiare) </a:t>
            </a:r>
          </a:p>
          <a:p>
            <a:r>
              <a:rPr lang="sq-AL" sz="2400" dirty="0"/>
              <a:t>Proceset gjyqësore dhe proceset e punës së gjykatës</a:t>
            </a:r>
          </a:p>
          <a:p>
            <a:r>
              <a:rPr lang="sq-AL" sz="2400" dirty="0"/>
              <a:t>Nevojat e klientëve dhe sa të kënaqur janë ata</a:t>
            </a:r>
          </a:p>
          <a:p>
            <a:r>
              <a:rPr lang="sq-AL" sz="2400" dirty="0"/>
              <a:t>Shërbime gjykate të përballueshme dhe të aksesueshme</a:t>
            </a:r>
          </a:p>
          <a:p>
            <a:r>
              <a:rPr lang="sq-AL" sz="2400" dirty="0"/>
              <a:t>Besimi i publikut</a:t>
            </a:r>
          </a:p>
          <a:p>
            <a:pPr marL="6858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544112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2F7EA6-DE55-F78F-6B8A-0AAE7B2BE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q-AL" sz="4000"/>
              <a:t>Burimet e të dhënave sasiore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F5A103-3F85-CEC5-16A2-0ACA061EA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q-AL" sz="2400" dirty="0"/>
              <a:t>Pyetësorët </a:t>
            </a:r>
            <a:endParaRPr lang="en-US" sz="2400" dirty="0"/>
          </a:p>
          <a:p>
            <a:pPr marL="0" indent="0">
              <a:buNone/>
            </a:pPr>
            <a:r>
              <a:rPr lang="sq-AL" sz="2400" dirty="0"/>
              <a:t>Intervistat</a:t>
            </a:r>
            <a:endParaRPr lang="en-US" sz="2400" dirty="0"/>
          </a:p>
          <a:p>
            <a:pPr marL="0" indent="0">
              <a:buNone/>
            </a:pPr>
            <a:r>
              <a:rPr lang="sq-AL" sz="2400" dirty="0"/>
              <a:t>Vëzhgimet  </a:t>
            </a:r>
            <a:endParaRPr lang="en-US" sz="2400" dirty="0"/>
          </a:p>
          <a:p>
            <a:pPr marL="0" indent="0">
              <a:buNone/>
            </a:pPr>
            <a:r>
              <a:rPr lang="sq-AL" sz="2400" dirty="0"/>
              <a:t>Regjistrat e transaksioneve</a:t>
            </a:r>
            <a:endParaRPr lang="en-US" sz="2400" dirty="0"/>
          </a:p>
          <a:p>
            <a:pPr marL="0" indent="0">
              <a:buNone/>
            </a:pPr>
            <a:r>
              <a:rPr lang="sq-AL" sz="2400" dirty="0"/>
              <a:t>Kërkimet nga burimet e palëve të treta   </a:t>
            </a:r>
          </a:p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62864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BFEFA2A-3C54-4636-87C6-B6DDE2FEF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q-AL" sz="4000" dirty="0"/>
              <a:t>Burimet e të dhënave cilësore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D213E6D-CC02-C61B-2FD6-540E2459E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q-AL" altLang="x-none" sz="2400" dirty="0"/>
              <a:t>Analizimi i të dhënave</a:t>
            </a:r>
          </a:p>
          <a:p>
            <a:r>
              <a:rPr lang="sq-AL" altLang="x-none" sz="2400" dirty="0"/>
              <a:t>Vëzhgimet </a:t>
            </a:r>
          </a:p>
          <a:p>
            <a:r>
              <a:rPr lang="sq-AL" altLang="x-none" sz="2400" dirty="0"/>
              <a:t>Anketat</a:t>
            </a:r>
          </a:p>
          <a:p>
            <a:r>
              <a:rPr lang="sq-AL" altLang="x-none" sz="2400" dirty="0"/>
              <a:t>Intervistat</a:t>
            </a:r>
          </a:p>
          <a:p>
            <a:r>
              <a:rPr lang="sq-AL" altLang="x-none" sz="2400" dirty="0"/>
              <a:t>Teknikat në grup</a:t>
            </a:r>
          </a:p>
          <a:p>
            <a:pPr marL="68580" indent="0">
              <a:buNone/>
            </a:pP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43568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57200"/>
            <a:ext cx="7024744" cy="2819400"/>
          </a:xfrm>
        </p:spPr>
        <p:txBody>
          <a:bodyPr>
            <a:normAutofit/>
          </a:bodyPr>
          <a:lstStyle/>
          <a:p>
            <a:r>
              <a:rPr lang="en-US" dirty="0" err="1"/>
              <a:t>Roli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Njësisë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Shërbimit</a:t>
            </a:r>
            <a:r>
              <a:rPr lang="en-US" dirty="0"/>
              <a:t> </a:t>
            </a:r>
            <a:r>
              <a:rPr lang="en-US" dirty="0" err="1"/>
              <a:t>Ligjor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rritjen</a:t>
            </a:r>
            <a:r>
              <a:rPr lang="en-US" dirty="0"/>
              <a:t> e </a:t>
            </a:r>
            <a:r>
              <a:rPr lang="en-US" dirty="0" err="1"/>
              <a:t>performancës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3962400"/>
            <a:ext cx="6777317" cy="1870229"/>
          </a:xfrm>
        </p:spPr>
        <p:txBody>
          <a:bodyPr/>
          <a:lstStyle/>
          <a:p>
            <a:r>
              <a:rPr lang="en-US" dirty="0" err="1"/>
              <a:t>Fokus</a:t>
            </a:r>
            <a:r>
              <a:rPr lang="en-US" dirty="0"/>
              <a:t> GJL</a:t>
            </a:r>
          </a:p>
        </p:txBody>
      </p:sp>
    </p:spTree>
    <p:extLst>
      <p:ext uri="{BB962C8B-B14F-4D97-AF65-F5344CB8AC3E}">
        <p14:creationId xmlns:p14="http://schemas.microsoft.com/office/powerpoint/2010/main" val="1028319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Kuadri</a:t>
            </a:r>
            <a:r>
              <a:rPr lang="en-US" dirty="0"/>
              <a:t> </a:t>
            </a:r>
            <a:r>
              <a:rPr lang="en-US" dirty="0" err="1"/>
              <a:t>Ligjor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Ligji</a:t>
            </a:r>
            <a:r>
              <a:rPr lang="en-US" dirty="0"/>
              <a:t> nr. 96/2016</a:t>
            </a:r>
          </a:p>
          <a:p>
            <a:pPr algn="just"/>
            <a:r>
              <a:rPr lang="en-US" dirty="0" err="1"/>
              <a:t>Ligji</a:t>
            </a:r>
            <a:r>
              <a:rPr lang="en-US" dirty="0"/>
              <a:t> nr. 98/2016</a:t>
            </a:r>
          </a:p>
          <a:p>
            <a:pPr algn="just"/>
            <a:r>
              <a:rPr lang="en-US" dirty="0" err="1"/>
              <a:t>Vendimi</a:t>
            </a:r>
            <a:r>
              <a:rPr lang="en-US" dirty="0"/>
              <a:t> nr. 643, </a:t>
            </a:r>
            <a:r>
              <a:rPr lang="en-US" dirty="0" err="1"/>
              <a:t>datë</a:t>
            </a:r>
            <a:r>
              <a:rPr lang="en-US" dirty="0"/>
              <a:t> 23.12.2020,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ndryshuar</a:t>
            </a:r>
            <a:r>
              <a:rPr lang="en-US" dirty="0"/>
              <a:t> me </a:t>
            </a:r>
            <a:r>
              <a:rPr lang="en-US" dirty="0" err="1"/>
              <a:t>vendimin</a:t>
            </a:r>
            <a:r>
              <a:rPr lang="en-US" dirty="0"/>
              <a:t> nr. 325/2021, </a:t>
            </a:r>
            <a:r>
              <a:rPr lang="en-US" dirty="0" err="1"/>
              <a:t>i</a:t>
            </a:r>
            <a:r>
              <a:rPr lang="en-US" dirty="0"/>
              <a:t> KLGJ “</a:t>
            </a:r>
            <a:r>
              <a:rPr lang="en-US" dirty="0" err="1"/>
              <a:t>Miratimi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rregullave</a:t>
            </a:r>
            <a:r>
              <a:rPr lang="en-US" dirty="0"/>
              <a:t> </a:t>
            </a:r>
            <a:r>
              <a:rPr lang="en-US" dirty="0" err="1"/>
              <a:t>standarde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organigramën</a:t>
            </a:r>
            <a:r>
              <a:rPr lang="en-US" dirty="0"/>
              <a:t>, </a:t>
            </a:r>
            <a:r>
              <a:rPr lang="en-US" dirty="0" err="1"/>
              <a:t>përshkrimi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detyrave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përgjegjësive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punonjësve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”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57200"/>
            <a:ext cx="7024744" cy="838200"/>
          </a:xfrm>
        </p:spPr>
        <p:txBody>
          <a:bodyPr>
            <a:normAutofit/>
          </a:bodyPr>
          <a:lstStyle/>
          <a:p>
            <a:r>
              <a:rPr lang="en-US" dirty="0" err="1"/>
              <a:t>Njësia</a:t>
            </a:r>
            <a:r>
              <a:rPr lang="en-US" dirty="0"/>
              <a:t> e </a:t>
            </a:r>
            <a:r>
              <a:rPr lang="en-US" dirty="0" err="1"/>
              <a:t>shërbimit</a:t>
            </a:r>
            <a:r>
              <a:rPr lang="en-US" dirty="0"/>
              <a:t> </a:t>
            </a:r>
            <a:r>
              <a:rPr lang="en-US" dirty="0" err="1"/>
              <a:t>ligjor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7772400" cy="5410200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sz="1800" dirty="0" err="1"/>
              <a:t>Funksionon</a:t>
            </a:r>
            <a:r>
              <a:rPr lang="en-US" sz="1800" dirty="0"/>
              <a:t> </a:t>
            </a:r>
            <a:r>
              <a:rPr lang="en-US" sz="1800" dirty="0" err="1"/>
              <a:t>pranë</a:t>
            </a:r>
            <a:r>
              <a:rPr lang="en-US" sz="1800" dirty="0"/>
              <a:t> GJL- KL </a:t>
            </a:r>
            <a:r>
              <a:rPr lang="en-US" sz="1800" dirty="0" err="1"/>
              <a:t>magjistrat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jomagjistrat</a:t>
            </a:r>
            <a:r>
              <a:rPr lang="en-US" sz="1800" dirty="0"/>
              <a:t>/</a:t>
            </a:r>
            <a:r>
              <a:rPr lang="en-US" sz="1800" dirty="0" err="1"/>
              <a:t>mund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funksionoj</a:t>
            </a:r>
            <a:r>
              <a:rPr lang="en-US" sz="1800" dirty="0"/>
              <a:t> </a:t>
            </a:r>
            <a:r>
              <a:rPr lang="en-US" sz="1800" dirty="0" err="1"/>
              <a:t>pranë</a:t>
            </a:r>
            <a:r>
              <a:rPr lang="en-US" sz="1800" dirty="0"/>
              <a:t> GJA </a:t>
            </a:r>
            <a:r>
              <a:rPr lang="en-US" sz="1800" dirty="0" err="1"/>
              <a:t>dhe</a:t>
            </a:r>
            <a:r>
              <a:rPr lang="en-US" sz="1800" dirty="0"/>
              <a:t> GJSHI -</a:t>
            </a:r>
            <a:r>
              <a:rPr lang="en-US" sz="1800" dirty="0" err="1"/>
              <a:t>ndihmës</a:t>
            </a:r>
            <a:r>
              <a:rPr lang="en-US" sz="1800" dirty="0"/>
              <a:t> </a:t>
            </a:r>
            <a:r>
              <a:rPr lang="en-US" sz="1800" dirty="0" err="1"/>
              <a:t>ligjor</a:t>
            </a:r>
            <a:r>
              <a:rPr lang="en-US" sz="1800" dirty="0"/>
              <a:t>(</a:t>
            </a:r>
            <a:r>
              <a:rPr lang="en-US" sz="1800" dirty="0" err="1"/>
              <a:t>neni</a:t>
            </a:r>
            <a:r>
              <a:rPr lang="en-US" sz="1800" dirty="0"/>
              <a:t> 35 </a:t>
            </a:r>
            <a:r>
              <a:rPr lang="en-US" sz="1800" dirty="0" err="1"/>
              <a:t>dhe</a:t>
            </a:r>
            <a:r>
              <a:rPr lang="en-US" sz="1800" dirty="0"/>
              <a:t> 42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ligjit</a:t>
            </a:r>
            <a:r>
              <a:rPr lang="en-US" sz="1800" dirty="0"/>
              <a:t> nr. 98/2016).</a:t>
            </a:r>
          </a:p>
          <a:p>
            <a:pPr algn="just"/>
            <a:r>
              <a:rPr lang="en-US" sz="1800" dirty="0"/>
              <a:t>NJSHL </a:t>
            </a:r>
            <a:r>
              <a:rPr lang="en-US" sz="1800" dirty="0" err="1"/>
              <a:t>ushtron</a:t>
            </a:r>
            <a:r>
              <a:rPr lang="en-US" sz="1800" dirty="0"/>
              <a:t> </a:t>
            </a:r>
            <a:r>
              <a:rPr lang="en-US" sz="1800" dirty="0" err="1"/>
              <a:t>veprimtari</a:t>
            </a:r>
            <a:r>
              <a:rPr lang="en-US" sz="1800" dirty="0"/>
              <a:t> </a:t>
            </a:r>
            <a:r>
              <a:rPr lang="en-US" sz="1800" u="sng" dirty="0" err="1"/>
              <a:t>këshilluese</a:t>
            </a:r>
            <a:r>
              <a:rPr lang="en-US" sz="1800" u="sng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u="sng" dirty="0" err="1"/>
              <a:t>ndihmëse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procesin</a:t>
            </a:r>
            <a:r>
              <a:rPr lang="en-US" sz="1800" dirty="0"/>
              <a:t> </a:t>
            </a:r>
            <a:r>
              <a:rPr lang="en-US" sz="1800" dirty="0" err="1"/>
              <a:t>vendimmarrës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GJL duke </a:t>
            </a:r>
            <a:r>
              <a:rPr lang="en-US" sz="1800" dirty="0" err="1"/>
              <a:t>përfshirë</a:t>
            </a:r>
            <a:r>
              <a:rPr lang="en-US" sz="1800" dirty="0"/>
              <a:t>: </a:t>
            </a:r>
          </a:p>
          <a:p>
            <a:pPr algn="just"/>
            <a:r>
              <a:rPr lang="en-US" sz="1800" dirty="0"/>
              <a:t>a) </a:t>
            </a:r>
            <a:r>
              <a:rPr lang="en-US" sz="1800" dirty="0" err="1"/>
              <a:t>analizimin</a:t>
            </a:r>
            <a:r>
              <a:rPr lang="en-US" sz="1800" dirty="0"/>
              <a:t> e </a:t>
            </a:r>
            <a:r>
              <a:rPr lang="en-US" sz="1800" dirty="0" err="1"/>
              <a:t>praktikës</a:t>
            </a:r>
            <a:r>
              <a:rPr lang="en-US" sz="1800" dirty="0"/>
              <a:t> </a:t>
            </a:r>
            <a:r>
              <a:rPr lang="en-US" sz="1800" dirty="0" err="1"/>
              <a:t>gjyqësore</a:t>
            </a:r>
            <a:r>
              <a:rPr lang="en-US" sz="1800" dirty="0"/>
              <a:t> </a:t>
            </a:r>
            <a:r>
              <a:rPr lang="en-US" sz="1800" dirty="0" err="1"/>
              <a:t>përkatëse</a:t>
            </a:r>
            <a:r>
              <a:rPr lang="en-US" sz="1800" dirty="0"/>
              <a:t> </a:t>
            </a:r>
            <a:r>
              <a:rPr lang="en-US" sz="1800" dirty="0" err="1"/>
              <a:t>mbi</a:t>
            </a:r>
            <a:r>
              <a:rPr lang="en-US" sz="1800" dirty="0"/>
              <a:t> </a:t>
            </a:r>
            <a:r>
              <a:rPr lang="en-US" sz="1800" dirty="0" err="1"/>
              <a:t>interpretimin</a:t>
            </a:r>
            <a:r>
              <a:rPr lang="en-US" sz="1800" dirty="0"/>
              <a:t> e </a:t>
            </a:r>
            <a:r>
              <a:rPr lang="en-US" sz="1800" dirty="0" err="1"/>
              <a:t>dispozitave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zbatueshme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çështjet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gjykim</a:t>
            </a:r>
            <a:r>
              <a:rPr lang="en-US" sz="1800" dirty="0"/>
              <a:t>; </a:t>
            </a:r>
          </a:p>
          <a:p>
            <a:pPr algn="just"/>
            <a:r>
              <a:rPr lang="en-US" sz="1800" dirty="0"/>
              <a:t>b) </a:t>
            </a:r>
            <a:r>
              <a:rPr lang="en-US" sz="1800" dirty="0" err="1"/>
              <a:t>analizimin</a:t>
            </a:r>
            <a:r>
              <a:rPr lang="en-US" sz="1800" dirty="0"/>
              <a:t> e </a:t>
            </a:r>
            <a:r>
              <a:rPr lang="en-US" sz="1800" dirty="0" err="1"/>
              <a:t>çështjes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përmbledhjen</a:t>
            </a:r>
            <a:r>
              <a:rPr lang="en-US" sz="1800" dirty="0"/>
              <a:t> e </a:t>
            </a:r>
            <a:r>
              <a:rPr lang="en-US" sz="1800" dirty="0" err="1"/>
              <a:t>procedurës</a:t>
            </a:r>
            <a:r>
              <a:rPr lang="en-US" sz="1800" dirty="0"/>
              <a:t>;</a:t>
            </a:r>
          </a:p>
          <a:p>
            <a:pPr algn="just"/>
            <a:r>
              <a:rPr lang="en-US" sz="1800" dirty="0"/>
              <a:t> c) </a:t>
            </a:r>
            <a:r>
              <a:rPr lang="en-US" sz="1800" dirty="0" err="1"/>
              <a:t>kryerjen</a:t>
            </a:r>
            <a:r>
              <a:rPr lang="en-US" sz="1800" dirty="0"/>
              <a:t> e </a:t>
            </a:r>
            <a:r>
              <a:rPr lang="en-US" sz="1800" dirty="0" err="1"/>
              <a:t>detyrave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tjera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përpunimin</a:t>
            </a:r>
            <a:r>
              <a:rPr lang="en-US" sz="1800" dirty="0"/>
              <a:t> e </a:t>
            </a:r>
            <a:r>
              <a:rPr lang="en-US" sz="1800" dirty="0" err="1"/>
              <a:t>çështjes</a:t>
            </a:r>
            <a:r>
              <a:rPr lang="en-US" sz="1800" dirty="0"/>
              <a:t> </a:t>
            </a:r>
            <a:r>
              <a:rPr lang="en-US" sz="1800" dirty="0" err="1"/>
              <a:t>siç</a:t>
            </a:r>
            <a:r>
              <a:rPr lang="en-US" sz="1800" dirty="0"/>
              <a:t> </a:t>
            </a:r>
            <a:r>
              <a:rPr lang="en-US" sz="1800" dirty="0" err="1"/>
              <a:t>kërkohet</a:t>
            </a:r>
            <a:r>
              <a:rPr lang="en-US" sz="1800" dirty="0"/>
              <a:t> </a:t>
            </a:r>
            <a:r>
              <a:rPr lang="en-US" sz="1800" dirty="0" err="1"/>
              <a:t>nga</a:t>
            </a:r>
            <a:r>
              <a:rPr lang="en-US" sz="1800" dirty="0"/>
              <a:t> </a:t>
            </a:r>
            <a:r>
              <a:rPr lang="en-US" sz="1800" dirty="0" err="1"/>
              <a:t>gjyqtari</a:t>
            </a:r>
            <a:r>
              <a:rPr lang="en-US" sz="1800" dirty="0"/>
              <a:t>. </a:t>
            </a:r>
          </a:p>
          <a:p>
            <a:pPr algn="just">
              <a:buFont typeface="Wingdings" pitchFamily="2" charset="2"/>
              <a:buChar char="Ø"/>
            </a:pPr>
            <a:r>
              <a:rPr lang="en-US" sz="1800" dirty="0" err="1"/>
              <a:t>Njësia</a:t>
            </a:r>
            <a:r>
              <a:rPr lang="en-US" sz="1800" dirty="0"/>
              <a:t> e </a:t>
            </a:r>
            <a:r>
              <a:rPr lang="en-US" sz="1800" dirty="0" err="1"/>
              <a:t>Shërbimit</a:t>
            </a:r>
            <a:r>
              <a:rPr lang="en-US" sz="1800" dirty="0"/>
              <a:t> </a:t>
            </a:r>
            <a:r>
              <a:rPr lang="en-US" sz="1800" dirty="0" err="1"/>
              <a:t>Ligjor</a:t>
            </a:r>
            <a:r>
              <a:rPr lang="en-US" sz="1800" dirty="0"/>
              <a:t> </a:t>
            </a:r>
            <a:r>
              <a:rPr lang="en-US" sz="1800" dirty="0" err="1"/>
              <a:t>është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varësi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Kryetarit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Gjykatës</a:t>
            </a:r>
            <a:r>
              <a:rPr lang="en-US" sz="1800" dirty="0"/>
              <a:t>, i </a:t>
            </a:r>
            <a:r>
              <a:rPr lang="en-US" sz="1800" dirty="0" err="1"/>
              <a:t>cili</a:t>
            </a:r>
            <a:r>
              <a:rPr lang="en-US" sz="1800" dirty="0"/>
              <a:t> </a:t>
            </a:r>
            <a:r>
              <a:rPr lang="en-US" sz="1800" dirty="0" err="1"/>
              <a:t>për</a:t>
            </a:r>
            <a:r>
              <a:rPr lang="en-US" sz="1800" dirty="0"/>
              <a:t> </a:t>
            </a:r>
            <a:r>
              <a:rPr lang="en-US" sz="1800" dirty="0" err="1"/>
              <a:t>çdo</a:t>
            </a:r>
            <a:r>
              <a:rPr lang="en-US" sz="1800" dirty="0"/>
              <a:t> </a:t>
            </a:r>
            <a:r>
              <a:rPr lang="en-US" sz="1800" dirty="0" err="1"/>
              <a:t>çështje</a:t>
            </a:r>
            <a:r>
              <a:rPr lang="en-US" sz="1800" dirty="0"/>
              <a:t>  </a:t>
            </a:r>
            <a:r>
              <a:rPr lang="en-US" sz="1800" dirty="0" err="1"/>
              <a:t>cakton</a:t>
            </a:r>
            <a:r>
              <a:rPr lang="en-US" sz="1800" dirty="0"/>
              <a:t> </a:t>
            </a:r>
            <a:r>
              <a:rPr lang="en-US" sz="1800" dirty="0" err="1"/>
              <a:t>këshilltarin</a:t>
            </a:r>
            <a:r>
              <a:rPr lang="en-US" sz="1800" dirty="0"/>
              <a:t> </a:t>
            </a:r>
            <a:r>
              <a:rPr lang="en-US" sz="1800" dirty="0" err="1"/>
              <a:t>ligjor</a:t>
            </a:r>
            <a:r>
              <a:rPr lang="en-US" sz="1800" dirty="0"/>
              <a:t>, duke </a:t>
            </a:r>
            <a:r>
              <a:rPr lang="en-US" sz="1800" dirty="0" err="1"/>
              <a:t>marrë</a:t>
            </a:r>
            <a:r>
              <a:rPr lang="en-US" sz="1800" dirty="0"/>
              <a:t> </a:t>
            </a:r>
            <a:r>
              <a:rPr lang="en-US" sz="1800" dirty="0" err="1"/>
              <a:t>parasysh</a:t>
            </a:r>
            <a:r>
              <a:rPr lang="en-US" sz="1800" dirty="0"/>
              <a:t> </a:t>
            </a:r>
            <a:r>
              <a:rPr lang="en-US" sz="1800" dirty="0" err="1"/>
              <a:t>përvojën</a:t>
            </a:r>
            <a:r>
              <a:rPr lang="en-US" sz="1800" dirty="0"/>
              <a:t> </a:t>
            </a:r>
            <a:r>
              <a:rPr lang="en-US" sz="1800" dirty="0" err="1"/>
              <a:t>profesionale</a:t>
            </a:r>
            <a:r>
              <a:rPr lang="en-US" sz="1800" dirty="0"/>
              <a:t>/</a:t>
            </a:r>
            <a:r>
              <a:rPr lang="en-US" sz="1800" dirty="0" err="1"/>
              <a:t>specializimin</a:t>
            </a:r>
            <a:r>
              <a:rPr lang="en-US" sz="1800" dirty="0"/>
              <a:t> e </a:t>
            </a:r>
            <a:r>
              <a:rPr lang="en-US" sz="1800" dirty="0" err="1"/>
              <a:t>tyre</a:t>
            </a:r>
            <a:r>
              <a:rPr lang="en-US" sz="1800" dirty="0"/>
              <a:t>, </a:t>
            </a:r>
            <a:r>
              <a:rPr lang="en-US" sz="1800" dirty="0" err="1"/>
              <a:t>si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duke </a:t>
            </a:r>
            <a:r>
              <a:rPr lang="en-US" sz="1800" dirty="0" err="1"/>
              <a:t>siguruar</a:t>
            </a:r>
            <a:r>
              <a:rPr lang="en-US" sz="1800" dirty="0"/>
              <a:t> </a:t>
            </a:r>
            <a:r>
              <a:rPr lang="en-US" sz="1800" dirty="0" err="1"/>
              <a:t>ngarkesë</a:t>
            </a:r>
            <a:r>
              <a:rPr lang="en-US" sz="1800" dirty="0"/>
              <a:t> </a:t>
            </a:r>
            <a:r>
              <a:rPr lang="en-US" sz="1800" dirty="0" err="1"/>
              <a:t>pune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barabartë</a:t>
            </a:r>
            <a:r>
              <a:rPr lang="en-US" sz="1800" dirty="0"/>
              <a:t>.</a:t>
            </a:r>
          </a:p>
          <a:p>
            <a:pPr algn="just"/>
            <a:r>
              <a:rPr lang="en-US" sz="1800" dirty="0"/>
              <a:t>KL </a:t>
            </a:r>
            <a:r>
              <a:rPr lang="en-US" sz="1800" dirty="0" err="1"/>
              <a:t>jomagjistratë</a:t>
            </a:r>
            <a:r>
              <a:rPr lang="en-US" sz="1800" dirty="0"/>
              <a:t> </a:t>
            </a:r>
            <a:r>
              <a:rPr lang="en-US" sz="1800" dirty="0" err="1"/>
              <a:t>emërohen</a:t>
            </a:r>
            <a:r>
              <a:rPr lang="en-US" sz="1800" dirty="0"/>
              <a:t> </a:t>
            </a:r>
            <a:r>
              <a:rPr lang="en-US" sz="1800" dirty="0" err="1"/>
              <a:t>nga</a:t>
            </a:r>
            <a:r>
              <a:rPr lang="en-US" sz="1800" dirty="0"/>
              <a:t> KLGJ. </a:t>
            </a:r>
            <a:r>
              <a:rPr lang="en-US" sz="1800" dirty="0" err="1"/>
              <a:t>Rekrutimi</a:t>
            </a:r>
            <a:r>
              <a:rPr lang="en-US" sz="1800" dirty="0"/>
              <a:t> </a:t>
            </a:r>
            <a:r>
              <a:rPr lang="en-US" sz="1800" dirty="0" err="1"/>
              <a:t>përmes</a:t>
            </a:r>
            <a:r>
              <a:rPr lang="en-US" sz="1800" dirty="0"/>
              <a:t> SHM. KL i </a:t>
            </a:r>
            <a:r>
              <a:rPr lang="en-US" sz="1800" dirty="0" err="1"/>
              <a:t>nënshtrohet</a:t>
            </a:r>
            <a:r>
              <a:rPr lang="en-US" sz="1800" dirty="0"/>
              <a:t> </a:t>
            </a:r>
            <a:r>
              <a:rPr lang="en-US" sz="1800" dirty="0" err="1"/>
              <a:t>rregullave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papajtueshmërisë</a:t>
            </a:r>
            <a:r>
              <a:rPr lang="en-US" sz="1800" dirty="0"/>
              <a:t>, </a:t>
            </a:r>
            <a:r>
              <a:rPr lang="en-US" sz="1800" dirty="0" err="1"/>
              <a:t>kufizimeve</a:t>
            </a:r>
            <a:r>
              <a:rPr lang="en-US" sz="1800" dirty="0"/>
              <a:t> </a:t>
            </a:r>
            <a:r>
              <a:rPr lang="en-US" sz="1800" dirty="0" err="1"/>
              <a:t>në</a:t>
            </a:r>
            <a:r>
              <a:rPr lang="en-US" sz="1800" dirty="0"/>
              <a:t> </a:t>
            </a:r>
            <a:r>
              <a:rPr lang="en-US" sz="1800" dirty="0" err="1"/>
              <a:t>detyrë</a:t>
            </a:r>
            <a:r>
              <a:rPr lang="en-US" sz="1800" dirty="0"/>
              <a:t> </a:t>
            </a:r>
            <a:r>
              <a:rPr lang="en-US" sz="1800" dirty="0" err="1"/>
              <a:t>dhe</a:t>
            </a:r>
            <a:r>
              <a:rPr lang="en-US" sz="1800" dirty="0"/>
              <a:t> </a:t>
            </a:r>
            <a:r>
              <a:rPr lang="en-US" sz="1800" dirty="0" err="1"/>
              <a:t>konfliktit</a:t>
            </a:r>
            <a:r>
              <a:rPr lang="en-US" sz="1800" dirty="0"/>
              <a:t> </a:t>
            </a:r>
            <a:r>
              <a:rPr lang="en-US" sz="1800" dirty="0" err="1"/>
              <a:t>të</a:t>
            </a:r>
            <a:r>
              <a:rPr lang="en-US" sz="1800" dirty="0"/>
              <a:t> </a:t>
            </a:r>
            <a:r>
              <a:rPr lang="en-US" sz="1800" dirty="0" err="1"/>
              <a:t>interesave</a:t>
            </a:r>
            <a:r>
              <a:rPr lang="en-US" sz="1800" dirty="0"/>
              <a:t> </a:t>
            </a:r>
            <a:r>
              <a:rPr lang="en-US" sz="1800" dirty="0" err="1"/>
              <a:t>ashtu</a:t>
            </a:r>
            <a:r>
              <a:rPr lang="en-US" sz="1800" dirty="0"/>
              <a:t> </a:t>
            </a:r>
            <a:r>
              <a:rPr lang="en-US" sz="1800" dirty="0" err="1"/>
              <a:t>si</a:t>
            </a:r>
            <a:r>
              <a:rPr lang="en-US" sz="1800" dirty="0"/>
              <a:t> </a:t>
            </a:r>
            <a:r>
              <a:rPr lang="en-US" sz="1800" dirty="0" err="1"/>
              <a:t>magjistrati</a:t>
            </a:r>
            <a:r>
              <a:rPr lang="en-US" sz="1800" dirty="0"/>
              <a:t>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18180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457200"/>
            <a:ext cx="7024744" cy="685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Përgjegjësitë</a:t>
            </a:r>
            <a:r>
              <a:rPr lang="en-US" dirty="0"/>
              <a:t> e KL </a:t>
            </a:r>
            <a:r>
              <a:rPr lang="en-US" dirty="0" err="1"/>
              <a:t>në</a:t>
            </a:r>
            <a:r>
              <a:rPr lang="en-US" dirty="0"/>
              <a:t> GJL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219200"/>
            <a:ext cx="6777317" cy="48006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err="1"/>
              <a:t>Hartimi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relacionit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fashikullit</a:t>
            </a:r>
            <a:r>
              <a:rPr lang="en-US" dirty="0"/>
              <a:t> </a:t>
            </a:r>
            <a:r>
              <a:rPr lang="en-US" dirty="0" err="1"/>
              <a:t>gjyqësor</a:t>
            </a:r>
            <a:r>
              <a:rPr lang="en-US" dirty="0"/>
              <a:t> (</a:t>
            </a:r>
            <a:r>
              <a:rPr lang="en-US" dirty="0" err="1"/>
              <a:t>formati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miratuar</a:t>
            </a:r>
            <a:r>
              <a:rPr lang="en-US" dirty="0"/>
              <a:t>)</a:t>
            </a:r>
          </a:p>
          <a:p>
            <a:pPr algn="just"/>
            <a:r>
              <a:rPr lang="en-US" dirty="0" err="1"/>
              <a:t>Relatimi</a:t>
            </a:r>
            <a:r>
              <a:rPr lang="en-US" dirty="0"/>
              <a:t> i </a:t>
            </a:r>
            <a:r>
              <a:rPr lang="en-US" dirty="0" err="1"/>
              <a:t>çështjes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dhomë</a:t>
            </a:r>
            <a:r>
              <a:rPr lang="en-US" dirty="0"/>
              <a:t> </a:t>
            </a:r>
            <a:r>
              <a:rPr lang="en-US" dirty="0" err="1"/>
              <a:t>këshillimi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Përgatitja</a:t>
            </a:r>
            <a:r>
              <a:rPr lang="en-US" dirty="0"/>
              <a:t> e </a:t>
            </a:r>
            <a:r>
              <a:rPr lang="en-US" dirty="0" err="1"/>
              <a:t>akteve</a:t>
            </a:r>
            <a:r>
              <a:rPr lang="en-US" dirty="0"/>
              <a:t> </a:t>
            </a:r>
            <a:r>
              <a:rPr lang="en-US" dirty="0" err="1"/>
              <a:t>shoqëruese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dosjes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Identifikon</a:t>
            </a:r>
            <a:r>
              <a:rPr lang="en-US" dirty="0"/>
              <a:t> </a:t>
            </a:r>
            <a:r>
              <a:rPr lang="en-US" dirty="0" err="1"/>
              <a:t>problemet</a:t>
            </a:r>
            <a:r>
              <a:rPr lang="en-US" dirty="0"/>
              <a:t> </a:t>
            </a:r>
            <a:r>
              <a:rPr lang="en-US" dirty="0" err="1"/>
              <a:t>ligjore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fashikullit</a:t>
            </a:r>
            <a:r>
              <a:rPr lang="en-US" dirty="0"/>
              <a:t> </a:t>
            </a:r>
            <a:r>
              <a:rPr lang="en-US" dirty="0" err="1"/>
              <a:t>gjyqësor</a:t>
            </a:r>
            <a:r>
              <a:rPr lang="en-US" dirty="0"/>
              <a:t>. </a:t>
            </a:r>
          </a:p>
          <a:p>
            <a:pPr algn="just"/>
            <a:r>
              <a:rPr lang="en-US" dirty="0" err="1"/>
              <a:t>Përgatit</a:t>
            </a:r>
            <a:r>
              <a:rPr lang="en-US" dirty="0"/>
              <a:t> </a:t>
            </a:r>
            <a:r>
              <a:rPr lang="en-US" dirty="0" err="1"/>
              <a:t>pv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ndihmon</a:t>
            </a:r>
            <a:r>
              <a:rPr lang="en-US" dirty="0"/>
              <a:t> </a:t>
            </a:r>
            <a:r>
              <a:rPr lang="en-US" dirty="0" err="1"/>
              <a:t>gjyqtarin</a:t>
            </a:r>
            <a:r>
              <a:rPr lang="en-US" dirty="0"/>
              <a:t> </a:t>
            </a:r>
            <a:r>
              <a:rPr lang="en-US" dirty="0" err="1"/>
              <a:t>relator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aspekte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kanë</a:t>
            </a:r>
            <a:r>
              <a:rPr lang="en-US" dirty="0"/>
              <a:t> </a:t>
            </a:r>
            <a:r>
              <a:rPr lang="en-US" dirty="0" err="1"/>
              <a:t>lidhje</a:t>
            </a:r>
            <a:r>
              <a:rPr lang="en-US" dirty="0"/>
              <a:t> me </a:t>
            </a:r>
            <a:r>
              <a:rPr lang="en-US" dirty="0" err="1"/>
              <a:t>punën</a:t>
            </a:r>
            <a:r>
              <a:rPr lang="en-US" dirty="0"/>
              <a:t> </a:t>
            </a:r>
            <a:r>
              <a:rPr lang="en-US" dirty="0" err="1"/>
              <a:t>kërkimore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materiale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shërbejnë</a:t>
            </a:r>
            <a:r>
              <a:rPr lang="en-US" dirty="0"/>
              <a:t> </a:t>
            </a:r>
            <a:r>
              <a:rPr lang="en-US" dirty="0" err="1"/>
              <a:t>arsyetimit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vendimit</a:t>
            </a:r>
            <a:r>
              <a:rPr lang="en-US" dirty="0"/>
              <a:t>.</a:t>
            </a:r>
          </a:p>
          <a:p>
            <a:pPr algn="just">
              <a:buFont typeface="Wingdings" pitchFamily="2" charset="2"/>
              <a:buChar char="v"/>
            </a:pPr>
            <a:r>
              <a:rPr lang="en-US" dirty="0" err="1"/>
              <a:t>Ndikim</a:t>
            </a:r>
            <a:r>
              <a:rPr lang="en-US" dirty="0"/>
              <a:t> </a:t>
            </a:r>
            <a:r>
              <a:rPr lang="en-US" dirty="0" err="1"/>
              <a:t>drejtëpërdrejtë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efikasitetin</a:t>
            </a:r>
            <a:r>
              <a:rPr lang="en-US" dirty="0"/>
              <a:t> e </a:t>
            </a:r>
            <a:r>
              <a:rPr lang="en-US" dirty="0" err="1"/>
              <a:t>veprimtarisë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cilësinë</a:t>
            </a:r>
            <a:r>
              <a:rPr lang="en-US" dirty="0"/>
              <a:t> </a:t>
            </a:r>
            <a:r>
              <a:rPr lang="en-US" dirty="0" err="1"/>
              <a:t>vendimmarrëse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saj</a:t>
            </a:r>
            <a:r>
              <a:rPr lang="en-US" dirty="0"/>
              <a:t>.</a:t>
            </a:r>
          </a:p>
          <a:p>
            <a:pPr algn="just">
              <a:buFont typeface="Wingdings" pitchFamily="2" charset="2"/>
              <a:buChar char="v"/>
            </a:pPr>
            <a:r>
              <a:rPr lang="en-US" dirty="0" err="1"/>
              <a:t>Rregullimi</a:t>
            </a:r>
            <a:r>
              <a:rPr lang="en-US" dirty="0"/>
              <a:t> i </a:t>
            </a:r>
            <a:r>
              <a:rPr lang="en-US" dirty="0" err="1"/>
              <a:t>posaçëm</a:t>
            </a:r>
            <a:r>
              <a:rPr lang="en-US" dirty="0"/>
              <a:t> </a:t>
            </a:r>
            <a:r>
              <a:rPr lang="en-US" dirty="0" err="1"/>
              <a:t>mbi</a:t>
            </a:r>
            <a:r>
              <a:rPr lang="en-US" dirty="0"/>
              <a:t> </a:t>
            </a:r>
            <a:r>
              <a:rPr lang="en-US" dirty="0" err="1"/>
              <a:t>funksionin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statusin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955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2000"/>
            <a:ext cx="7024744" cy="685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Raporti</a:t>
            </a:r>
            <a:r>
              <a:rPr lang="en-US" dirty="0"/>
              <a:t> me </a:t>
            </a:r>
            <a:r>
              <a:rPr lang="en-US" dirty="0" err="1"/>
              <a:t>aktorët</a:t>
            </a:r>
            <a:r>
              <a:rPr lang="en-US" dirty="0"/>
              <a:t> e </a:t>
            </a:r>
            <a:r>
              <a:rPr lang="en-US" dirty="0" err="1"/>
              <a:t>tjerë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6777317" cy="4343400"/>
          </a:xfrm>
        </p:spPr>
        <p:txBody>
          <a:bodyPr/>
          <a:lstStyle/>
          <a:p>
            <a:pPr algn="just"/>
            <a:r>
              <a:rPr lang="en-US" dirty="0" err="1"/>
              <a:t>Kryetarin</a:t>
            </a:r>
            <a:r>
              <a:rPr lang="en-US" dirty="0"/>
              <a:t>- </a:t>
            </a:r>
            <a:r>
              <a:rPr lang="en-US" dirty="0" err="1"/>
              <a:t>ndarja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kolegje</a:t>
            </a:r>
            <a:r>
              <a:rPr lang="en-US" dirty="0"/>
              <a:t>, </a:t>
            </a:r>
            <a:r>
              <a:rPr lang="en-US" dirty="0" err="1"/>
              <a:t>caktimi</a:t>
            </a:r>
            <a:r>
              <a:rPr lang="en-US" dirty="0"/>
              <a:t> </a:t>
            </a:r>
            <a:r>
              <a:rPr lang="en-US" dirty="0" err="1"/>
              <a:t>dosjeve</a:t>
            </a:r>
            <a:r>
              <a:rPr lang="en-US" dirty="0"/>
              <a:t>, </a:t>
            </a:r>
            <a:r>
              <a:rPr lang="en-US" dirty="0" err="1"/>
              <a:t>detyra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tjera</a:t>
            </a:r>
            <a:r>
              <a:rPr lang="en-US" dirty="0"/>
              <a:t> administrative.</a:t>
            </a:r>
          </a:p>
          <a:p>
            <a:pPr algn="just"/>
            <a:r>
              <a:rPr lang="en-US" dirty="0" err="1"/>
              <a:t>Gjyqtarët</a:t>
            </a:r>
            <a:r>
              <a:rPr lang="en-US" dirty="0"/>
              <a:t>- </a:t>
            </a:r>
            <a:r>
              <a:rPr lang="en-US" dirty="0" err="1"/>
              <a:t>inventarizimi</a:t>
            </a:r>
            <a:r>
              <a:rPr lang="en-US" dirty="0"/>
              <a:t>, </a:t>
            </a:r>
            <a:r>
              <a:rPr lang="en-US" dirty="0" err="1"/>
              <a:t>studimi</a:t>
            </a:r>
            <a:r>
              <a:rPr lang="en-US" dirty="0"/>
              <a:t>, </a:t>
            </a:r>
            <a:r>
              <a:rPr lang="en-US" dirty="0" err="1"/>
              <a:t>përgatitja</a:t>
            </a:r>
            <a:r>
              <a:rPr lang="en-US" dirty="0"/>
              <a:t> e </a:t>
            </a:r>
            <a:r>
              <a:rPr lang="en-US" dirty="0" err="1"/>
              <a:t>relacionit</a:t>
            </a:r>
            <a:r>
              <a:rPr lang="en-US" dirty="0"/>
              <a:t>, </a:t>
            </a:r>
            <a:r>
              <a:rPr lang="en-US" dirty="0" err="1"/>
              <a:t>projektvendimi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Kancelari</a:t>
            </a:r>
            <a:r>
              <a:rPr lang="en-US" dirty="0"/>
              <a:t>/</a:t>
            </a:r>
            <a:r>
              <a:rPr lang="en-US" dirty="0" err="1"/>
              <a:t>Sekretaria</a:t>
            </a:r>
            <a:r>
              <a:rPr lang="en-US" dirty="0"/>
              <a:t> </a:t>
            </a:r>
            <a:r>
              <a:rPr lang="en-US" dirty="0" err="1"/>
              <a:t>gjyqësore-përpunimi</a:t>
            </a:r>
            <a:r>
              <a:rPr lang="en-US" dirty="0"/>
              <a:t> </a:t>
            </a:r>
            <a:r>
              <a:rPr lang="en-US" dirty="0" err="1"/>
              <a:t>çështjes</a:t>
            </a:r>
            <a:r>
              <a:rPr lang="en-US" dirty="0"/>
              <a:t>,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dhëna</a:t>
            </a:r>
            <a:r>
              <a:rPr lang="en-US" dirty="0"/>
              <a:t> </a:t>
            </a:r>
            <a:r>
              <a:rPr lang="en-US" dirty="0" err="1"/>
              <a:t>elektronike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Qendrën</a:t>
            </a:r>
            <a:r>
              <a:rPr lang="en-US" dirty="0"/>
              <a:t> e </a:t>
            </a:r>
            <a:r>
              <a:rPr lang="en-US" dirty="0" err="1"/>
              <a:t>dokumentacionit-kërkimi</a:t>
            </a:r>
            <a:r>
              <a:rPr lang="en-US" dirty="0"/>
              <a:t> </a:t>
            </a:r>
            <a:r>
              <a:rPr lang="en-US" dirty="0" err="1"/>
              <a:t>shkencor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3618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85800"/>
            <a:ext cx="7024744" cy="533400"/>
          </a:xfrm>
        </p:spPr>
        <p:txBody>
          <a:bodyPr>
            <a:normAutofit/>
          </a:bodyPr>
          <a:lstStyle/>
          <a:p>
            <a:pPr algn="just"/>
            <a:r>
              <a:rPr lang="en-US" sz="2800" dirty="0"/>
              <a:t>NJSHL </a:t>
            </a:r>
            <a:r>
              <a:rPr lang="en-US" sz="2800" dirty="0" err="1"/>
              <a:t>në</a:t>
            </a:r>
            <a:r>
              <a:rPr lang="en-US" sz="2800" dirty="0"/>
              <a:t> </a:t>
            </a:r>
            <a:r>
              <a:rPr lang="en-US" sz="2800" dirty="0" err="1"/>
              <a:t>performancën</a:t>
            </a:r>
            <a:r>
              <a:rPr lang="en-US" sz="2800" dirty="0"/>
              <a:t> e </a:t>
            </a:r>
            <a:r>
              <a:rPr lang="en-US" sz="2800" dirty="0" err="1"/>
              <a:t>gjykatës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077200" cy="50292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/>
              <a:t>A.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aspektimin</a:t>
            </a:r>
            <a:r>
              <a:rPr lang="en-US" dirty="0"/>
              <a:t> e </a:t>
            </a:r>
            <a:r>
              <a:rPr lang="en-US" dirty="0" err="1"/>
              <a:t>menaxhimit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kohës</a:t>
            </a:r>
            <a:r>
              <a:rPr lang="en-US" dirty="0"/>
              <a:t> </a:t>
            </a:r>
            <a:r>
              <a:rPr lang="en-US" dirty="0" err="1"/>
              <a:t>gjyqësore</a:t>
            </a:r>
            <a:r>
              <a:rPr lang="en-US" dirty="0"/>
              <a:t>:</a:t>
            </a:r>
          </a:p>
          <a:p>
            <a:r>
              <a:rPr lang="en-US" dirty="0" err="1"/>
              <a:t>Adresohet</a:t>
            </a:r>
            <a:r>
              <a:rPr lang="en-US" dirty="0"/>
              <a:t> </a:t>
            </a:r>
            <a:r>
              <a:rPr lang="en-US" dirty="0" err="1"/>
              <a:t>ulja</a:t>
            </a:r>
            <a:r>
              <a:rPr lang="en-US" dirty="0"/>
              <a:t> e </a:t>
            </a:r>
            <a:r>
              <a:rPr lang="en-US" dirty="0" err="1"/>
              <a:t>volumit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çështjeve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prapambetura</a:t>
            </a:r>
            <a:r>
              <a:rPr lang="en-US" dirty="0"/>
              <a:t>- </a:t>
            </a:r>
            <a:r>
              <a:rPr lang="en-US" dirty="0" err="1"/>
              <a:t>matje</a:t>
            </a:r>
            <a:r>
              <a:rPr lang="en-US" dirty="0"/>
              <a:t> </a:t>
            </a:r>
            <a:r>
              <a:rPr lang="en-US" dirty="0" err="1"/>
              <a:t>inventarit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çështjeve</a:t>
            </a:r>
            <a:r>
              <a:rPr lang="en-US" dirty="0"/>
              <a:t>.</a:t>
            </a:r>
          </a:p>
          <a:p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organizative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planifikimin</a:t>
            </a:r>
            <a:r>
              <a:rPr lang="en-US" dirty="0"/>
              <a:t> </a:t>
            </a:r>
            <a:r>
              <a:rPr lang="en-US" dirty="0" err="1"/>
              <a:t>paraprak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çështjeve</a:t>
            </a:r>
            <a:r>
              <a:rPr lang="en-US" dirty="0"/>
              <a:t> </a:t>
            </a:r>
            <a:r>
              <a:rPr lang="en-US" dirty="0" err="1"/>
              <a:t>nën</a:t>
            </a:r>
            <a:r>
              <a:rPr lang="en-US" dirty="0"/>
              <a:t> </a:t>
            </a:r>
            <a:r>
              <a:rPr lang="en-US" dirty="0" err="1"/>
              <a:t>udhëzimet</a:t>
            </a:r>
            <a:r>
              <a:rPr lang="en-US" dirty="0"/>
              <a:t> e </a:t>
            </a:r>
            <a:r>
              <a:rPr lang="en-US" dirty="0" err="1"/>
              <a:t>Kolegjit</a:t>
            </a:r>
            <a:r>
              <a:rPr lang="en-US" dirty="0"/>
              <a:t>, </a:t>
            </a:r>
            <a:r>
              <a:rPr lang="en-US" dirty="0" err="1"/>
              <a:t>bashkëveprim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kalendarin</a:t>
            </a:r>
            <a:r>
              <a:rPr lang="en-US" dirty="0"/>
              <a:t>.</a:t>
            </a:r>
          </a:p>
          <a:p>
            <a:r>
              <a:rPr lang="en-US" dirty="0" err="1"/>
              <a:t>Shmangia</a:t>
            </a:r>
            <a:r>
              <a:rPr lang="en-US" dirty="0"/>
              <a:t> e </a:t>
            </a:r>
            <a:r>
              <a:rPr lang="en-US" dirty="0" err="1"/>
              <a:t>shtyrjeve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“</a:t>
            </a:r>
            <a:r>
              <a:rPr lang="en-US" dirty="0" err="1"/>
              <a:t>parashikueshme</a:t>
            </a:r>
            <a:r>
              <a:rPr lang="en-US" dirty="0"/>
              <a:t>” (</a:t>
            </a:r>
            <a:r>
              <a:rPr lang="en-US" dirty="0" err="1"/>
              <a:t>problematika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kategorise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çështjes</a:t>
            </a:r>
            <a:r>
              <a:rPr lang="en-US" dirty="0"/>
              <a:t>, </a:t>
            </a:r>
            <a:r>
              <a:rPr lang="en-US" dirty="0" err="1"/>
              <a:t>pengesa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shqyrtim</a:t>
            </a:r>
            <a:r>
              <a:rPr lang="en-US" dirty="0"/>
              <a:t>).</a:t>
            </a:r>
          </a:p>
          <a:p>
            <a:r>
              <a:rPr lang="en-US" dirty="0" err="1"/>
              <a:t>Ndihmë</a:t>
            </a:r>
            <a:r>
              <a:rPr lang="en-US" dirty="0"/>
              <a:t> </a:t>
            </a:r>
            <a:r>
              <a:rPr lang="en-US" dirty="0" err="1"/>
              <a:t>aktive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dhënien</a:t>
            </a:r>
            <a:r>
              <a:rPr lang="en-US" dirty="0"/>
              <a:t> e </a:t>
            </a:r>
            <a:r>
              <a:rPr lang="en-US" dirty="0" err="1"/>
              <a:t>informacionit</a:t>
            </a:r>
            <a:r>
              <a:rPr lang="en-US" dirty="0"/>
              <a:t>, </a:t>
            </a:r>
            <a:r>
              <a:rPr lang="en-US" dirty="0" err="1"/>
              <a:t>lehtësimi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statestikave</a:t>
            </a:r>
            <a:r>
              <a:rPr lang="en-US" dirty="0"/>
              <a:t> (</a:t>
            </a:r>
            <a:r>
              <a:rPr lang="en-US" dirty="0" err="1"/>
              <a:t>bashkëpunim</a:t>
            </a:r>
            <a:r>
              <a:rPr lang="en-US" dirty="0"/>
              <a:t> me </a:t>
            </a:r>
            <a:r>
              <a:rPr lang="en-US" dirty="0" err="1"/>
              <a:t>kancelarin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sekretarinë</a:t>
            </a:r>
            <a:r>
              <a:rPr lang="en-US" dirty="0"/>
              <a:t> </a:t>
            </a:r>
            <a:r>
              <a:rPr lang="en-US" dirty="0" err="1"/>
              <a:t>gjyqësore</a:t>
            </a:r>
            <a:r>
              <a:rPr lang="en-US" dirty="0"/>
              <a:t>).</a:t>
            </a:r>
          </a:p>
          <a:p>
            <a:r>
              <a:rPr lang="en-US" dirty="0" err="1"/>
              <a:t>Lehtëson</a:t>
            </a:r>
            <a:r>
              <a:rPr lang="en-US" dirty="0"/>
              <a:t> </a:t>
            </a:r>
            <a:r>
              <a:rPr lang="en-US" dirty="0" err="1"/>
              <a:t>procesin</a:t>
            </a:r>
            <a:r>
              <a:rPr lang="en-US" dirty="0"/>
              <a:t> e </a:t>
            </a:r>
            <a:r>
              <a:rPr lang="en-US" dirty="0" err="1"/>
              <a:t>zbatimit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planifikimit</a:t>
            </a:r>
            <a:r>
              <a:rPr lang="en-US" dirty="0"/>
              <a:t> </a:t>
            </a:r>
            <a:r>
              <a:rPr lang="en-US" dirty="0" err="1"/>
              <a:t>stretegjik</a:t>
            </a:r>
            <a:r>
              <a:rPr lang="en-US" dirty="0"/>
              <a:t> (</a:t>
            </a:r>
            <a:r>
              <a:rPr lang="en-US" dirty="0" err="1"/>
              <a:t>jurisprudenca</a:t>
            </a:r>
            <a:r>
              <a:rPr lang="en-US" dirty="0"/>
              <a:t> </a:t>
            </a:r>
            <a:r>
              <a:rPr lang="en-US" dirty="0" err="1"/>
              <a:t>relevantenë</a:t>
            </a:r>
            <a:r>
              <a:rPr lang="en-US" dirty="0"/>
              <a:t> </a:t>
            </a:r>
            <a:r>
              <a:rPr lang="en-US" dirty="0" err="1"/>
              <a:t>raport</a:t>
            </a:r>
            <a:r>
              <a:rPr lang="en-US" dirty="0"/>
              <a:t> me </a:t>
            </a:r>
            <a:r>
              <a:rPr lang="en-US" dirty="0" err="1"/>
              <a:t>linjat</a:t>
            </a:r>
            <a:r>
              <a:rPr lang="en-US" dirty="0"/>
              <a:t> e </a:t>
            </a:r>
            <a:r>
              <a:rPr lang="en-US" dirty="0" err="1"/>
              <a:t>përparësisë</a:t>
            </a:r>
            <a:r>
              <a:rPr lang="en-US" dirty="0"/>
              <a:t>).</a:t>
            </a:r>
          </a:p>
          <a:p>
            <a:r>
              <a:rPr lang="en-US" dirty="0" err="1"/>
              <a:t>Relatimi</a:t>
            </a:r>
            <a:r>
              <a:rPr lang="en-US" dirty="0"/>
              <a:t> i </a:t>
            </a:r>
            <a:r>
              <a:rPr lang="en-US" dirty="0" err="1"/>
              <a:t>çështjes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DHK.</a:t>
            </a:r>
          </a:p>
          <a:p>
            <a:r>
              <a:rPr lang="en-US" dirty="0" err="1"/>
              <a:t>Studimi</a:t>
            </a:r>
            <a:r>
              <a:rPr lang="en-US" dirty="0"/>
              <a:t> </a:t>
            </a:r>
            <a:r>
              <a:rPr lang="en-US" dirty="0" err="1"/>
              <a:t>cilësor</a:t>
            </a:r>
            <a:r>
              <a:rPr lang="en-US" dirty="0"/>
              <a:t>, </a:t>
            </a:r>
            <a:r>
              <a:rPr lang="en-US" dirty="0" err="1"/>
              <a:t>shkurton</a:t>
            </a:r>
            <a:r>
              <a:rPr lang="en-US" dirty="0"/>
              <a:t> </a:t>
            </a:r>
            <a:r>
              <a:rPr lang="en-US" dirty="0" err="1"/>
              <a:t>kohën</a:t>
            </a:r>
            <a:r>
              <a:rPr lang="en-US" dirty="0"/>
              <a:t> e </a:t>
            </a:r>
            <a:r>
              <a:rPr lang="en-US" dirty="0" err="1"/>
              <a:t>nevojshme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evadimin</a:t>
            </a:r>
            <a:r>
              <a:rPr lang="en-US" dirty="0"/>
              <a:t> e </a:t>
            </a:r>
            <a:r>
              <a:rPr lang="en-US" dirty="0" err="1"/>
              <a:t>çështjes-nevoja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përkushtim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burime</a:t>
            </a:r>
            <a:r>
              <a:rPr lang="en-US" dirty="0"/>
              <a:t> </a:t>
            </a:r>
            <a:r>
              <a:rPr lang="en-US" dirty="0" err="1"/>
              <a:t>njerëzore</a:t>
            </a:r>
            <a:r>
              <a:rPr lang="en-US" dirty="0"/>
              <a:t> </a:t>
            </a:r>
            <a:r>
              <a:rPr lang="en-US" dirty="0" err="1"/>
              <a:t>efiçente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2000"/>
            <a:ext cx="7024744" cy="381000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94C600"/>
                </a:solidFill>
              </a:rPr>
              <a:t> NJSHL </a:t>
            </a:r>
            <a:r>
              <a:rPr lang="en-US" sz="2800" dirty="0" err="1">
                <a:solidFill>
                  <a:srgbClr val="94C600"/>
                </a:solidFill>
              </a:rPr>
              <a:t>në</a:t>
            </a:r>
            <a:r>
              <a:rPr lang="en-US" sz="2800" dirty="0">
                <a:solidFill>
                  <a:srgbClr val="94C600"/>
                </a:solidFill>
              </a:rPr>
              <a:t> </a:t>
            </a:r>
            <a:r>
              <a:rPr lang="en-US" sz="2800" dirty="0" err="1">
                <a:solidFill>
                  <a:srgbClr val="94C600"/>
                </a:solidFill>
              </a:rPr>
              <a:t>performancën</a:t>
            </a:r>
            <a:r>
              <a:rPr lang="en-US" sz="2800" dirty="0">
                <a:solidFill>
                  <a:srgbClr val="94C600"/>
                </a:solidFill>
              </a:rPr>
              <a:t> e </a:t>
            </a:r>
            <a:r>
              <a:rPr lang="en-US" sz="2800" dirty="0" err="1">
                <a:solidFill>
                  <a:srgbClr val="94C600"/>
                </a:solidFill>
              </a:rPr>
              <a:t>gjykatës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8077200" cy="54864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B.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Cilësia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e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vendimarrjes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-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Besimi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publik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dhe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integriteti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i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gjykatës</a:t>
            </a:r>
            <a:endParaRPr lang="en-US" sz="2000" dirty="0">
              <a:solidFill>
                <a:schemeClr val="tx1"/>
              </a:solidFill>
              <a:ea typeface="+mj-ea"/>
              <a:cs typeface="+mj-cs"/>
            </a:endParaRPr>
          </a:p>
          <a:p>
            <a:pPr algn="just">
              <a:buFont typeface="Courier New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Vëmendje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individuale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e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çështjeve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në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përgatitjen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e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opinionit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ligjor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,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punë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kërkimore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në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raport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me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nevojat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e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çështjes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.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Detyrimi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për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të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qenë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konçiz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, i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qartë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dhe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shterrues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. </a:t>
            </a:r>
          </a:p>
          <a:p>
            <a:pPr algn="just">
              <a:buFont typeface="Courier New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Natyra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këshillimore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e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relacionit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.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Identifikimi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paraprak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i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problematikave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ligjore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të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çështjes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,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të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cilat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mund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/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duhet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të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shqyrtohen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brenda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juridiksionit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të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veprimit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të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NjSHL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.</a:t>
            </a:r>
          </a:p>
          <a:p>
            <a:pPr algn="just">
              <a:buFont typeface="Courier New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Kompetenca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dhe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profesionalizmi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-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Njohja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e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jurisprudencës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,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favorizon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evadimin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e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shprejtë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. (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rekrutimi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dhe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trajnimi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).</a:t>
            </a:r>
          </a:p>
          <a:p>
            <a:pPr algn="just">
              <a:buFont typeface="Courier New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Evidentimi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i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qëndrimeve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të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ndryshme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mes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Kolegjeve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apo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trupave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të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ndryshëm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.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Identifikimi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dhe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parashtrimi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i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nevojës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për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njesim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.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Harmonizimi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i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praktikave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. </a:t>
            </a:r>
          </a:p>
          <a:p>
            <a:pPr algn="just">
              <a:buFont typeface="Courier New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Llogaridhënia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.</a:t>
            </a:r>
          </a:p>
          <a:p>
            <a:pPr algn="just">
              <a:buFont typeface="Courier New" pitchFamily="49" charset="0"/>
              <a:buChar char="o"/>
            </a:pP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Pjesëmarrja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në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aktivitete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në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nivel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+mj-ea"/>
                <a:cs typeface="+mj-cs"/>
              </a:rPr>
              <a:t>përfaqësimi</a:t>
            </a:r>
            <a:r>
              <a:rPr lang="en-US" sz="2000" dirty="0">
                <a:solidFill>
                  <a:schemeClr val="tx1"/>
                </a:solidFill>
                <a:ea typeface="+mj-ea"/>
                <a:cs typeface="+mj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45051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72536"/>
          </a:xfrm>
        </p:spPr>
        <p:txBody>
          <a:bodyPr/>
          <a:lstStyle/>
          <a:p>
            <a:r>
              <a:rPr lang="en-US" sz="2800" dirty="0">
                <a:solidFill>
                  <a:srgbClr val="94C600"/>
                </a:solidFill>
              </a:rPr>
              <a:t>NJSHL </a:t>
            </a:r>
            <a:r>
              <a:rPr lang="en-US" sz="2800" dirty="0" err="1">
                <a:solidFill>
                  <a:srgbClr val="94C600"/>
                </a:solidFill>
              </a:rPr>
              <a:t>në</a:t>
            </a:r>
            <a:r>
              <a:rPr lang="en-US" sz="2800" dirty="0">
                <a:solidFill>
                  <a:srgbClr val="94C600"/>
                </a:solidFill>
              </a:rPr>
              <a:t> </a:t>
            </a:r>
            <a:r>
              <a:rPr lang="en-US" sz="2800" dirty="0" err="1">
                <a:solidFill>
                  <a:srgbClr val="94C600"/>
                </a:solidFill>
              </a:rPr>
              <a:t>performancën</a:t>
            </a:r>
            <a:r>
              <a:rPr lang="en-US" sz="2800" dirty="0">
                <a:solidFill>
                  <a:srgbClr val="94C600"/>
                </a:solidFill>
              </a:rPr>
              <a:t> e </a:t>
            </a:r>
            <a:r>
              <a:rPr lang="en-US" sz="2800" dirty="0" err="1">
                <a:solidFill>
                  <a:srgbClr val="94C600"/>
                </a:solidFill>
              </a:rPr>
              <a:t>gjykatës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676400"/>
            <a:ext cx="7414708" cy="44196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/>
              <a:t>C. </a:t>
            </a:r>
            <a:r>
              <a:rPr lang="en-US" dirty="0" err="1"/>
              <a:t>Procesi</a:t>
            </a:r>
            <a:r>
              <a:rPr lang="en-US" dirty="0"/>
              <a:t> i </a:t>
            </a:r>
            <a:r>
              <a:rPr lang="en-US" dirty="0" err="1"/>
              <a:t>rregullt</a:t>
            </a:r>
            <a:r>
              <a:rPr lang="en-US" dirty="0"/>
              <a:t>, </a:t>
            </a:r>
            <a:r>
              <a:rPr lang="en-US" dirty="0" err="1"/>
              <a:t>gjykatë</a:t>
            </a:r>
            <a:r>
              <a:rPr lang="en-US" dirty="0"/>
              <a:t> e </a:t>
            </a:r>
            <a:r>
              <a:rPr lang="en-US" dirty="0" err="1"/>
              <a:t>besueshme</a:t>
            </a:r>
            <a:endParaRPr lang="en-US" dirty="0"/>
          </a:p>
          <a:p>
            <a:pPr>
              <a:buFont typeface="Courier New" pitchFamily="49" charset="0"/>
              <a:buChar char="o"/>
            </a:pPr>
            <a:r>
              <a:rPr lang="en-US" dirty="0" err="1"/>
              <a:t>Përgatitja</a:t>
            </a:r>
            <a:r>
              <a:rPr lang="en-US" dirty="0"/>
              <a:t> e </a:t>
            </a:r>
            <a:r>
              <a:rPr lang="en-US" dirty="0" err="1"/>
              <a:t>akteve</a:t>
            </a:r>
            <a:r>
              <a:rPr lang="en-US" dirty="0"/>
              <a:t> </a:t>
            </a:r>
            <a:r>
              <a:rPr lang="en-US" dirty="0" err="1"/>
              <a:t>shoqëruese</a:t>
            </a:r>
            <a:r>
              <a:rPr lang="en-US" dirty="0"/>
              <a:t> </a:t>
            </a:r>
            <a:r>
              <a:rPr lang="en-US" dirty="0" err="1"/>
              <a:t>procedurale</a:t>
            </a:r>
            <a:r>
              <a:rPr lang="en-US" dirty="0"/>
              <a:t> </a:t>
            </a:r>
          </a:p>
          <a:p>
            <a:pPr>
              <a:buFont typeface="Courier New" pitchFamily="49" charset="0"/>
              <a:buChar char="o"/>
            </a:pPr>
            <a:r>
              <a:rPr lang="en-US" dirty="0" err="1"/>
              <a:t>Mbarëvajtja</a:t>
            </a:r>
            <a:r>
              <a:rPr lang="en-US" dirty="0"/>
              <a:t> e </a:t>
            </a:r>
            <a:r>
              <a:rPr lang="en-US" dirty="0" err="1"/>
              <a:t>procesit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formimit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trupës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raste</a:t>
            </a:r>
            <a:r>
              <a:rPr lang="en-US" dirty="0"/>
              <a:t> </a:t>
            </a:r>
            <a:r>
              <a:rPr lang="en-US" dirty="0" err="1"/>
              <a:t>pengesash</a:t>
            </a:r>
            <a:r>
              <a:rPr lang="en-US" dirty="0"/>
              <a:t> </a:t>
            </a:r>
            <a:r>
              <a:rPr lang="en-US" dirty="0" err="1"/>
              <a:t>procedurale</a:t>
            </a:r>
            <a:r>
              <a:rPr lang="en-US" dirty="0"/>
              <a:t>.</a:t>
            </a:r>
          </a:p>
          <a:p>
            <a:pPr>
              <a:buFont typeface="Courier New" pitchFamily="49" charset="0"/>
              <a:buChar char="o"/>
            </a:pPr>
            <a:r>
              <a:rPr lang="en-US" dirty="0" err="1"/>
              <a:t>Mbikëqyrje</a:t>
            </a:r>
            <a:r>
              <a:rPr lang="en-US" dirty="0"/>
              <a:t> e </a:t>
            </a:r>
            <a:r>
              <a:rPr lang="en-US" dirty="0" err="1"/>
              <a:t>procesit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njoftimit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palëve</a:t>
            </a:r>
            <a:r>
              <a:rPr lang="en-US" dirty="0"/>
              <a:t>.</a:t>
            </a:r>
          </a:p>
          <a:p>
            <a:pPr>
              <a:buFont typeface="Courier New" pitchFamily="49" charset="0"/>
              <a:buChar char="o"/>
            </a:pPr>
            <a:r>
              <a:rPr lang="en-US" dirty="0" err="1"/>
              <a:t>Gjurmimi</a:t>
            </a:r>
            <a:r>
              <a:rPr lang="en-US" dirty="0"/>
              <a:t> i </a:t>
            </a:r>
            <a:r>
              <a:rPr lang="en-US" dirty="0" err="1"/>
              <a:t>histrorikut</a:t>
            </a:r>
            <a:r>
              <a:rPr lang="en-US" dirty="0"/>
              <a:t> procedural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çështjes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koha</a:t>
            </a:r>
            <a:r>
              <a:rPr lang="en-US" dirty="0"/>
              <a:t> e </a:t>
            </a:r>
            <a:r>
              <a:rPr lang="en-US" dirty="0" err="1"/>
              <a:t>regjistrimit</a:t>
            </a:r>
            <a:r>
              <a:rPr lang="en-US" dirty="0"/>
              <a:t>. </a:t>
            </a:r>
            <a:r>
              <a:rPr lang="en-US" dirty="0" err="1"/>
              <a:t>Bashkëpunimi</a:t>
            </a:r>
            <a:r>
              <a:rPr lang="en-US" dirty="0"/>
              <a:t> me </a:t>
            </a:r>
            <a:r>
              <a:rPr lang="en-US" dirty="0" err="1"/>
              <a:t>sekretarinë</a:t>
            </a:r>
            <a:r>
              <a:rPr lang="en-US" dirty="0"/>
              <a:t> </a:t>
            </a:r>
            <a:r>
              <a:rPr lang="en-US" dirty="0" err="1"/>
              <a:t>gjyqësore</a:t>
            </a:r>
            <a:r>
              <a:rPr lang="en-US" dirty="0"/>
              <a:t>.</a:t>
            </a:r>
          </a:p>
          <a:p>
            <a:pPr>
              <a:buFont typeface="Courier New" pitchFamily="49" charset="0"/>
              <a:buChar char="o"/>
            </a:pPr>
            <a:r>
              <a:rPr lang="en-US" dirty="0" err="1"/>
              <a:t>Akses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sistemin</a:t>
            </a:r>
            <a:r>
              <a:rPr lang="en-US" dirty="0"/>
              <a:t> e </a:t>
            </a:r>
            <a:r>
              <a:rPr lang="en-US" dirty="0" err="1"/>
              <a:t>menaxhimit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çështjeve</a:t>
            </a:r>
            <a:r>
              <a:rPr lang="en-US" dirty="0"/>
              <a:t>, </a:t>
            </a:r>
            <a:r>
              <a:rPr lang="en-US" dirty="0" err="1"/>
              <a:t>bashkëpunimi</a:t>
            </a:r>
            <a:r>
              <a:rPr lang="en-US" dirty="0"/>
              <a:t> me </a:t>
            </a:r>
            <a:r>
              <a:rPr lang="en-US" dirty="0" err="1"/>
              <a:t>sektorin</a:t>
            </a:r>
            <a:r>
              <a:rPr lang="en-US" dirty="0"/>
              <a:t> e </a:t>
            </a:r>
            <a:r>
              <a:rPr lang="en-US" dirty="0" err="1"/>
              <a:t>teknologjisë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informacionit</a:t>
            </a:r>
            <a:endParaRPr lang="en-US" dirty="0"/>
          </a:p>
          <a:p>
            <a:pPr>
              <a:buFont typeface="Courier New" pitchFamily="49" charset="0"/>
              <a:buChar char="o"/>
            </a:pPr>
            <a:endParaRPr lang="en-US" dirty="0"/>
          </a:p>
          <a:p>
            <a:pPr>
              <a:buFont typeface="Courier New" pitchFamily="49" charset="0"/>
              <a:buChar char="o"/>
            </a:pPr>
            <a:endParaRPr lang="en-US" dirty="0"/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77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219200"/>
            <a:ext cx="7024744" cy="685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Besim</a:t>
            </a:r>
            <a:r>
              <a:rPr lang="en-US" dirty="0"/>
              <a:t> </a:t>
            </a:r>
            <a:r>
              <a:rPr lang="en-US" dirty="0" err="1"/>
              <a:t>publik</a:t>
            </a:r>
            <a:r>
              <a:rPr lang="en-US" dirty="0"/>
              <a:t>/</a:t>
            </a:r>
            <a:r>
              <a:rPr lang="en-US" dirty="0" err="1"/>
              <a:t>norma</a:t>
            </a:r>
            <a:r>
              <a:rPr lang="en-US" dirty="0"/>
              <a:t> e </a:t>
            </a:r>
            <a:r>
              <a:rPr lang="en-US" dirty="0" err="1"/>
              <a:t>zgjidhjes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çështjeve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286000"/>
            <a:ext cx="6777317" cy="25908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u="sng" dirty="0" err="1"/>
              <a:t>Trajtimi</a:t>
            </a:r>
            <a:r>
              <a:rPr lang="en-US" u="sng" dirty="0"/>
              <a:t> </a:t>
            </a:r>
            <a:r>
              <a:rPr lang="en-US" u="sng" dirty="0" err="1"/>
              <a:t>prioritar</a:t>
            </a:r>
            <a:r>
              <a:rPr lang="en-US" u="sng" dirty="0"/>
              <a:t> </a:t>
            </a:r>
            <a:r>
              <a:rPr lang="en-US" u="sng" dirty="0" err="1"/>
              <a:t>i</a:t>
            </a:r>
            <a:r>
              <a:rPr lang="en-US" u="sng" dirty="0"/>
              <a:t> </a:t>
            </a:r>
            <a:r>
              <a:rPr lang="en-US" u="sng" dirty="0" err="1"/>
              <a:t>çeshtjeve</a:t>
            </a:r>
            <a:endParaRPr lang="en-US" u="sng" dirty="0"/>
          </a:p>
          <a:p>
            <a:pPr algn="just">
              <a:buFont typeface="Wingdings" pitchFamily="2" charset="2"/>
              <a:buChar char="v"/>
            </a:pPr>
            <a:r>
              <a:rPr lang="en-US" u="sng" dirty="0" err="1"/>
              <a:t>Evadim</a:t>
            </a:r>
            <a:r>
              <a:rPr lang="en-US" u="sng" dirty="0"/>
              <a:t> </a:t>
            </a:r>
            <a:r>
              <a:rPr lang="en-US" u="sng" dirty="0" err="1"/>
              <a:t>strategjik</a:t>
            </a:r>
            <a:r>
              <a:rPr lang="en-US" u="sng" dirty="0"/>
              <a:t> </a:t>
            </a:r>
            <a:r>
              <a:rPr lang="en-US" u="sng" dirty="0" err="1"/>
              <a:t>mbi</a:t>
            </a:r>
            <a:r>
              <a:rPr lang="en-US" u="sng" dirty="0"/>
              <a:t> </a:t>
            </a:r>
            <a:r>
              <a:rPr lang="en-US" u="sng" dirty="0" err="1"/>
              <a:t>kategori</a:t>
            </a:r>
            <a:r>
              <a:rPr lang="en-US" u="sng" dirty="0"/>
              <a:t> </a:t>
            </a:r>
            <a:r>
              <a:rPr lang="en-US" u="sng" dirty="0" err="1"/>
              <a:t>çështjesh</a:t>
            </a:r>
            <a:endParaRPr lang="en-US" u="sng" dirty="0"/>
          </a:p>
          <a:p>
            <a:pPr algn="just">
              <a:buFont typeface="Wingdings" pitchFamily="2" charset="2"/>
              <a:buChar char="v"/>
            </a:pPr>
            <a:r>
              <a:rPr lang="en-US" u="sng" dirty="0" err="1"/>
              <a:t>Kolegji</a:t>
            </a:r>
            <a:r>
              <a:rPr lang="en-US" u="sng" dirty="0"/>
              <a:t> </a:t>
            </a:r>
            <a:r>
              <a:rPr lang="en-US" u="sng" dirty="0" err="1"/>
              <a:t>Seleksionues</a:t>
            </a:r>
            <a:endParaRPr lang="en-US" u="sng" dirty="0"/>
          </a:p>
          <a:p>
            <a:pPr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720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72536"/>
          </a:xfrm>
        </p:spPr>
        <p:txBody>
          <a:bodyPr>
            <a:normAutofit fontScale="90000"/>
          </a:bodyPr>
          <a:lstStyle/>
          <a:p>
            <a:r>
              <a:rPr lang="en-US" dirty="0"/>
              <a:t>BURIMET NJERËZORE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1"/>
            <a:ext cx="8305800" cy="25908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dirty="0" err="1"/>
              <a:t>Mungesa</a:t>
            </a:r>
            <a:r>
              <a:rPr lang="en-US" dirty="0"/>
              <a:t> e </a:t>
            </a:r>
            <a:r>
              <a:rPr lang="en-US" dirty="0" err="1"/>
              <a:t>burimeve</a:t>
            </a:r>
            <a:r>
              <a:rPr lang="en-US" dirty="0"/>
              <a:t> </a:t>
            </a:r>
            <a:r>
              <a:rPr lang="en-US" dirty="0" err="1"/>
              <a:t>njerëzore</a:t>
            </a:r>
            <a:r>
              <a:rPr lang="en-US" dirty="0"/>
              <a:t> </a:t>
            </a:r>
            <a:r>
              <a:rPr lang="en-US" dirty="0" err="1"/>
              <a:t>cenon</a:t>
            </a:r>
            <a:r>
              <a:rPr lang="en-US" dirty="0"/>
              <a:t> </a:t>
            </a:r>
            <a:r>
              <a:rPr lang="en-US" dirty="0" err="1"/>
              <a:t>efiçensën</a:t>
            </a:r>
            <a:endParaRPr lang="en-US" dirty="0"/>
          </a:p>
          <a:p>
            <a:pPr algn="just"/>
            <a:r>
              <a:rPr lang="en-US" dirty="0" err="1"/>
              <a:t>Hapa</a:t>
            </a:r>
            <a:r>
              <a:rPr lang="en-US" dirty="0"/>
              <a:t> </a:t>
            </a:r>
            <a:r>
              <a:rPr lang="en-US" dirty="0" err="1"/>
              <a:t>konstruktiv</a:t>
            </a:r>
            <a:r>
              <a:rPr lang="en-US" dirty="0"/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en-US" dirty="0" err="1"/>
              <a:t>Ushtrimi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praktikës</a:t>
            </a:r>
            <a:r>
              <a:rPr lang="en-US" dirty="0"/>
              <a:t> </a:t>
            </a:r>
            <a:r>
              <a:rPr lang="en-US" dirty="0" err="1"/>
              <a:t>profesionale</a:t>
            </a:r>
            <a:r>
              <a:rPr lang="en-US" dirty="0"/>
              <a:t> </a:t>
            </a:r>
            <a:r>
              <a:rPr lang="en-US" dirty="0" err="1"/>
              <a:t>apo</a:t>
            </a:r>
            <a:r>
              <a:rPr lang="en-US" dirty="0"/>
              <a:t> </a:t>
            </a:r>
            <a:r>
              <a:rPr lang="en-US" dirty="0" err="1"/>
              <a:t>punës</a:t>
            </a:r>
            <a:r>
              <a:rPr lang="en-US" dirty="0"/>
              <a:t> </a:t>
            </a:r>
            <a:r>
              <a:rPr lang="en-US" dirty="0" err="1"/>
              <a:t>intership</a:t>
            </a:r>
            <a:r>
              <a:rPr lang="en-US" dirty="0"/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n-US" dirty="0" err="1"/>
              <a:t>Projekte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rritjen</a:t>
            </a:r>
            <a:r>
              <a:rPr lang="en-US" dirty="0"/>
              <a:t> e </a:t>
            </a:r>
            <a:r>
              <a:rPr lang="en-US" dirty="0" err="1"/>
              <a:t>efiçensës</a:t>
            </a:r>
            <a:r>
              <a:rPr lang="en-US" dirty="0"/>
              <a:t>. (</a:t>
            </a:r>
            <a:r>
              <a:rPr lang="en-US" dirty="0" err="1"/>
              <a:t>Projekti</a:t>
            </a:r>
            <a:r>
              <a:rPr lang="en-US" dirty="0"/>
              <a:t> per </a:t>
            </a:r>
            <a:r>
              <a:rPr lang="en-US" dirty="0" err="1"/>
              <a:t>uljen</a:t>
            </a:r>
            <a:r>
              <a:rPr lang="en-US" dirty="0"/>
              <a:t> e </a:t>
            </a:r>
            <a:r>
              <a:rPr lang="en-US" dirty="0" err="1"/>
              <a:t>ngarkesës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çështjeve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prapambetura</a:t>
            </a:r>
            <a:r>
              <a:rPr lang="en-US" dirty="0"/>
              <a:t> </a:t>
            </a:r>
            <a:r>
              <a:rPr lang="en-US" dirty="0" err="1"/>
              <a:t>pranë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35675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38200"/>
            <a:ext cx="7024744" cy="609600"/>
          </a:xfrm>
        </p:spPr>
        <p:txBody>
          <a:bodyPr>
            <a:normAutofit fontScale="90000"/>
          </a:bodyPr>
          <a:lstStyle/>
          <a:p>
            <a:r>
              <a:rPr lang="en-US" dirty="0"/>
              <a:t>KGJ  </a:t>
            </a:r>
            <a:r>
              <a:rPr lang="en-US" dirty="0" err="1"/>
              <a:t>në</a:t>
            </a:r>
            <a:r>
              <a:rPr lang="en-US" dirty="0"/>
              <a:t> GJL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371600"/>
            <a:ext cx="7338508" cy="49530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err="1"/>
              <a:t>Vendimarrje</a:t>
            </a:r>
            <a:r>
              <a:rPr lang="en-US" dirty="0"/>
              <a:t>:</a:t>
            </a:r>
          </a:p>
          <a:p>
            <a:pPr algn="just"/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miratimin</a:t>
            </a:r>
            <a:r>
              <a:rPr lang="en-US" dirty="0"/>
              <a:t> e </a:t>
            </a:r>
            <a:r>
              <a:rPr lang="en-US" dirty="0" err="1"/>
              <a:t>strukturës</a:t>
            </a:r>
            <a:r>
              <a:rPr lang="en-US" dirty="0"/>
              <a:t>, </a:t>
            </a:r>
            <a:r>
              <a:rPr lang="en-US" dirty="0" err="1"/>
              <a:t>organikës</a:t>
            </a:r>
            <a:r>
              <a:rPr lang="en-US" dirty="0"/>
              <a:t>, </a:t>
            </a:r>
            <a:r>
              <a:rPr lang="en-US" dirty="0" err="1"/>
              <a:t>përshkrimin</a:t>
            </a:r>
            <a:r>
              <a:rPr lang="en-US" dirty="0"/>
              <a:t> e </a:t>
            </a:r>
            <a:r>
              <a:rPr lang="en-US" dirty="0" err="1"/>
              <a:t>punës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klasifikimit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vendeve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punës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punonjësve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Vendimi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caktimin</a:t>
            </a:r>
            <a:r>
              <a:rPr lang="en-US" dirty="0"/>
              <a:t> e </a:t>
            </a:r>
            <a:r>
              <a:rPr lang="en-US" dirty="0" err="1"/>
              <a:t>gjyqtarëve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përbërje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Kolegjeve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caktimin</a:t>
            </a:r>
            <a:r>
              <a:rPr lang="en-US" dirty="0"/>
              <a:t> e </a:t>
            </a:r>
            <a:r>
              <a:rPr lang="en-US" dirty="0" err="1"/>
              <a:t>gjyqtarëve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përbërje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trupave</a:t>
            </a:r>
            <a:r>
              <a:rPr lang="en-US" dirty="0"/>
              <a:t> </a:t>
            </a:r>
            <a:r>
              <a:rPr lang="en-US" dirty="0" err="1"/>
              <a:t>gjykues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secilit</a:t>
            </a:r>
            <a:r>
              <a:rPr lang="en-US" dirty="0"/>
              <a:t> </a:t>
            </a:r>
            <a:r>
              <a:rPr lang="en-US" dirty="0" err="1"/>
              <a:t>Kolegj</a:t>
            </a:r>
            <a:r>
              <a:rPr lang="en-US" dirty="0"/>
              <a:t> (me </a:t>
            </a:r>
            <a:r>
              <a:rPr lang="en-US" dirty="0" err="1"/>
              <a:t>ndryshimet</a:t>
            </a:r>
            <a:r>
              <a:rPr lang="en-US" dirty="0"/>
              <a:t> </a:t>
            </a:r>
            <a:r>
              <a:rPr lang="en-US" dirty="0" err="1"/>
              <a:t>përkatëse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mëvonshme</a:t>
            </a:r>
            <a:r>
              <a:rPr lang="en-US" dirty="0"/>
              <a:t>, </a:t>
            </a:r>
            <a:r>
              <a:rPr lang="en-US" dirty="0" err="1"/>
              <a:t>diktuar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emërimet</a:t>
            </a:r>
            <a:r>
              <a:rPr lang="en-US" dirty="0"/>
              <a:t> e </a:t>
            </a:r>
            <a:r>
              <a:rPr lang="en-US" dirty="0" err="1"/>
              <a:t>reja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gjyqtarëve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Gjykatën</a:t>
            </a:r>
            <a:r>
              <a:rPr lang="en-US" dirty="0"/>
              <a:t> e </a:t>
            </a:r>
            <a:r>
              <a:rPr lang="en-US" dirty="0" err="1"/>
              <a:t>Lartë</a:t>
            </a:r>
            <a:r>
              <a:rPr lang="en-US" dirty="0"/>
              <a:t>).</a:t>
            </a:r>
          </a:p>
          <a:p>
            <a:pPr algn="just"/>
            <a:r>
              <a:rPr lang="en-US" dirty="0" err="1"/>
              <a:t>Vendime</a:t>
            </a:r>
            <a:r>
              <a:rPr lang="en-US" dirty="0"/>
              <a:t> </a:t>
            </a:r>
            <a:r>
              <a:rPr lang="en-US" dirty="0" err="1"/>
              <a:t>periodike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shpalljen</a:t>
            </a:r>
            <a:r>
              <a:rPr lang="en-US" dirty="0"/>
              <a:t> e </a:t>
            </a:r>
            <a:r>
              <a:rPr lang="en-US" dirty="0" err="1"/>
              <a:t>vendeve</a:t>
            </a:r>
            <a:r>
              <a:rPr lang="en-US" dirty="0"/>
              <a:t> </a:t>
            </a:r>
            <a:r>
              <a:rPr lang="en-US" dirty="0" err="1"/>
              <a:t>vakante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organikën</a:t>
            </a:r>
            <a:r>
              <a:rPr lang="en-US" dirty="0"/>
              <a:t> e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.</a:t>
            </a:r>
          </a:p>
          <a:p>
            <a:pPr algn="just"/>
            <a:r>
              <a:rPr lang="en-US" dirty="0"/>
              <a:t> </a:t>
            </a:r>
            <a:r>
              <a:rPr lang="en-US" dirty="0" err="1"/>
              <a:t>Vendimet</a:t>
            </a:r>
            <a:r>
              <a:rPr lang="en-US" dirty="0"/>
              <a:t> </a:t>
            </a:r>
            <a:r>
              <a:rPr lang="en-US" dirty="0" err="1"/>
              <a:t>periodike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emërimit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kandidatëve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kanë</a:t>
            </a:r>
            <a:r>
              <a:rPr lang="en-US" dirty="0"/>
              <a:t> </a:t>
            </a:r>
            <a:r>
              <a:rPr lang="en-US" dirty="0" err="1"/>
              <a:t>rezultuar</a:t>
            </a:r>
            <a:r>
              <a:rPr lang="en-US" dirty="0"/>
              <a:t> </a:t>
            </a:r>
            <a:r>
              <a:rPr lang="en-US" dirty="0" err="1"/>
              <a:t>fitues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konkursi</a:t>
            </a:r>
            <a:r>
              <a:rPr lang="en-US" dirty="0"/>
              <a:t> i </a:t>
            </a:r>
            <a:r>
              <a:rPr lang="en-US" dirty="0" err="1"/>
              <a:t>zhvilluar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plotësimin</a:t>
            </a:r>
            <a:r>
              <a:rPr lang="en-US" dirty="0"/>
              <a:t> e </a:t>
            </a:r>
            <a:r>
              <a:rPr lang="en-US" dirty="0" err="1"/>
              <a:t>vendeve</a:t>
            </a:r>
            <a:r>
              <a:rPr lang="en-US" dirty="0"/>
              <a:t> </a:t>
            </a:r>
            <a:r>
              <a:rPr lang="en-US" dirty="0" err="1"/>
              <a:t>vakante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strukturat</a:t>
            </a:r>
            <a:r>
              <a:rPr lang="en-US" dirty="0"/>
              <a:t> administrative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Gjykatës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25571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1474</TotalTime>
  <Words>2124</Words>
  <Application>Microsoft Office PowerPoint</Application>
  <PresentationFormat>On-screen Show (4:3)</PresentationFormat>
  <Paragraphs>158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Austin</vt:lpstr>
      <vt:lpstr>1_Austin</vt:lpstr>
      <vt:lpstr>Roli i Këshillit të Gjykatës në përmirësimin e performancës</vt:lpstr>
      <vt:lpstr>LIGJI NR. 98/2016 FUNKSIONIMI DHE PËRBËRJA e KGJ</vt:lpstr>
      <vt:lpstr>Kompetencat e KGJ </vt:lpstr>
      <vt:lpstr>Kompetenca të KGJ</vt:lpstr>
      <vt:lpstr>Kryetari i KGJ</vt:lpstr>
      <vt:lpstr>Roli i Kancelarit</vt:lpstr>
      <vt:lpstr>Fushat e performancës</vt:lpstr>
      <vt:lpstr>Aksesi në standardet e drejtësisë</vt:lpstr>
      <vt:lpstr>Standardet e shpejtësisë së gjykimit dhe kohës së shqyrtimit të çështjeve </vt:lpstr>
      <vt:lpstr>Standardet e barazisë, procesit të rregullt dhe integritetit</vt:lpstr>
      <vt:lpstr>Standardet e pavarësisë dhe llogaridhënies</vt:lpstr>
      <vt:lpstr>Besimi i publikut </vt:lpstr>
      <vt:lpstr>Shtatë fushat e përsosmërisë së gjykatave</vt:lpstr>
      <vt:lpstr>Burimet e të dhënave sasiore</vt:lpstr>
      <vt:lpstr>Burimet e të dhënave cilësore</vt:lpstr>
      <vt:lpstr>Roli i Njësisë së Shërbimit Ligjor në rritjen e performancës së gjykatës. </vt:lpstr>
      <vt:lpstr>Kuadri Ligjor</vt:lpstr>
      <vt:lpstr>Njësia e shërbimit ligjor</vt:lpstr>
      <vt:lpstr>Përgjegjësitë e KL në GJL</vt:lpstr>
      <vt:lpstr>Raporti me aktorët e tjerë</vt:lpstr>
      <vt:lpstr>NJSHL në performancën e gjykatës</vt:lpstr>
      <vt:lpstr> NJSHL në performancën e gjykatës</vt:lpstr>
      <vt:lpstr>NJSHL në performancën e gjykatës</vt:lpstr>
      <vt:lpstr>Besim publik/norma e zgjidhjes së çështjeve</vt:lpstr>
      <vt:lpstr>BURIMET NJERËZORE</vt:lpstr>
      <vt:lpstr>KGJ  në GJL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Roli i Këshillit të Gjykatës në përmirësimin e performancës</dc:title>
  <dc:creator>User</dc:creator>
  <cp:lastModifiedBy>admin</cp:lastModifiedBy>
  <cp:revision>101</cp:revision>
  <cp:lastPrinted>2023-05-11T07:25:46Z</cp:lastPrinted>
  <dcterms:created xsi:type="dcterms:W3CDTF">2023-05-04T17:13:00Z</dcterms:created>
  <dcterms:modified xsi:type="dcterms:W3CDTF">2023-05-11T07:37:34Z</dcterms:modified>
</cp:coreProperties>
</file>