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1" r:id="rId14"/>
    <p:sldId id="272" r:id="rId15"/>
    <p:sldId id="274" r:id="rId16"/>
    <p:sldId id="275" r:id="rId17"/>
    <p:sldId id="276" r:id="rId18"/>
    <p:sldId id="278" r:id="rId19"/>
    <p:sldId id="279" r:id="rId20"/>
    <p:sldId id="280" r:id="rId21"/>
    <p:sldId id="282" r:id="rId22"/>
    <p:sldId id="284" r:id="rId23"/>
    <p:sldId id="28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88" d="100"/>
          <a:sy n="88" d="100"/>
        </p:scale>
        <p:origin x="466" y="5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2427701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691882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1565567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3C1F7F4-94B6-44CB-BB76-63746C1E394B}" type="datetimeFigureOut">
              <a:rPr lang="en-US" smtClean="0"/>
              <a:pPr/>
              <a:t>3/28/2023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374441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C1F7F4-94B6-44CB-BB76-63746C1E394B}" type="datetimeFigureOut">
              <a:rPr lang="en-US" smtClean="0"/>
              <a:pPr/>
              <a:t>3/28/2023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4123500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C1F7F4-94B6-44CB-BB76-63746C1E394B}" type="datetimeFigureOut">
              <a:rPr lang="en-US" smtClean="0"/>
              <a:pPr/>
              <a:t>3/28/2023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1911053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1F7F4-94B6-44CB-BB76-63746C1E394B}" type="datetimeFigureOut">
              <a:rPr lang="en-US" smtClean="0"/>
              <a:pPr/>
              <a:t>3/28/2023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1023881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1F7F4-94B6-44CB-BB76-63746C1E394B}" type="datetimeFigureOut">
              <a:rPr lang="en-US" smtClean="0"/>
              <a:pPr/>
              <a:t>3/28/2023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665249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C1F7F4-94B6-44CB-BB76-63746C1E394B}" type="datetimeFigureOut">
              <a:rPr lang="en-US" smtClean="0"/>
              <a:pPr/>
              <a:t>3/28/2023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3727786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2067220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22282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32081942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89073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2591606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35141901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C1F7F4-94B6-44CB-BB76-63746C1E394B}"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BC1AC5-EE2C-438E-97FE-698A7676AA1B}" type="slidenum">
              <a:rPr lang="en-US" smtClean="0"/>
              <a:pPr/>
              <a:t>‹#›</a:t>
            </a:fld>
            <a:endParaRPr lang="en-US"/>
          </a:p>
        </p:txBody>
      </p:sp>
    </p:spTree>
    <p:extLst>
      <p:ext uri="{BB962C8B-B14F-4D97-AF65-F5344CB8AC3E}">
        <p14:creationId xmlns:p14="http://schemas.microsoft.com/office/powerpoint/2010/main" val="1380629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118CC-0983-43E9-8BF9-2BA58FB2ACA5}" type="datetimeFigureOut">
              <a:rPr lang="en-US" smtClean="0"/>
              <a:pPr/>
              <a:t>3/28/2023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30C1A-9AA7-4E22-A17E-09F3EE29B7DE}" type="slidenum">
              <a:rPr lang="en-US" smtClean="0"/>
              <a:pPr/>
              <a:t>‹#›</a:t>
            </a:fld>
            <a:endParaRPr lang="en-US"/>
          </a:p>
        </p:txBody>
      </p:sp>
    </p:spTree>
    <p:extLst>
      <p:ext uri="{BB962C8B-B14F-4D97-AF65-F5344CB8AC3E}">
        <p14:creationId xmlns:p14="http://schemas.microsoft.com/office/powerpoint/2010/main" val="2371476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C1F7F4-94B6-44CB-BB76-63746C1E394B}" type="datetimeFigureOut">
              <a:rPr lang="en-US" smtClean="0"/>
              <a:pPr/>
              <a:t>3/28/2023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BC1AC5-EE2C-438E-97FE-698A7676AA1B}" type="slidenum">
              <a:rPr lang="en-US" smtClean="0"/>
              <a:pPr/>
              <a:t>‹#›</a:t>
            </a:fld>
            <a:endParaRPr lang="en-US"/>
          </a:p>
        </p:txBody>
      </p:sp>
    </p:spTree>
    <p:extLst>
      <p:ext uri="{BB962C8B-B14F-4D97-AF65-F5344CB8AC3E}">
        <p14:creationId xmlns:p14="http://schemas.microsoft.com/office/powerpoint/2010/main" val="285954633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Tema</a:t>
            </a:r>
            <a:r>
              <a:rPr lang="en-US" b="1" i="0" u="none" strike="noStrike" baseline="0" dirty="0" smtClean="0">
                <a:solidFill>
                  <a:srgbClr val="000000"/>
                </a:solidFill>
                <a:latin typeface="Times New Roman" panose="02020603050405020304" pitchFamily="18" charset="0"/>
                <a:ea typeface="SimSun" panose="02010600030101010101" pitchFamily="2" charset="-122"/>
              </a:rPr>
              <a:t> :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Rishikimi</a:t>
            </a:r>
            <a:r>
              <a:rPr lang="en-US" b="1" i="0" u="none" strike="noStrike" baseline="0" dirty="0" smtClean="0">
                <a:solidFill>
                  <a:srgbClr val="000000"/>
                </a:solidFill>
                <a:latin typeface="Times New Roman" panose="02020603050405020304" pitchFamily="18" charset="0"/>
                <a:ea typeface="SimSun" panose="02010600030101010101" pitchFamily="2" charset="-122"/>
              </a:rPr>
              <a:t> MJET I JASHTEZAKONSHEM ANKIMI</a:t>
            </a:r>
          </a:p>
        </p:txBody>
      </p:sp>
      <p:sp>
        <p:nvSpPr>
          <p:cNvPr id="3" name="Text Placeholder 2"/>
          <p:cNvSpPr>
            <a:spLocks noGrp="1"/>
          </p:cNvSpPr>
          <p:nvPr>
            <p:ph type="body" idx="1"/>
          </p:nvPr>
        </p:nvSpPr>
        <p:spPr/>
        <p:txBody>
          <a:bodyPr>
            <a:normAutofit/>
          </a:bodyPr>
          <a:lstStyle/>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Dallimet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mjetet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zakonshme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ankimit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sz="2800" b="0" i="0" u="none" strike="noStrike" baseline="0" dirty="0" smtClean="0">
                <a:solidFill>
                  <a:srgbClr val="000000"/>
                </a:solidFill>
                <a:latin typeface="Times New Roman" panose="02020603050405020304" pitchFamily="18" charset="0"/>
                <a:ea typeface="SimSun" panose="02010600030101010101" pitchFamily="2" charset="-122"/>
              </a:rPr>
              <a:t>Pas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perfundimit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ne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menyre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perfundimtare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kuptimi</a:t>
            </a:r>
            <a:endParaRPr lang="en-US" sz="2800" b="0" i="0" u="none" strike="noStrike" baseline="0" dirty="0" smtClean="0">
              <a:solidFill>
                <a:srgbClr val="000000"/>
              </a:solidFill>
              <a:latin typeface="Times New Roman" panose="02020603050405020304" pitchFamily="18" charset="0"/>
              <a:ea typeface="SimSun" panose="02010600030101010101" pitchFamily="2" charset="-122"/>
            </a:endParaRPr>
          </a:p>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Ankimi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kundershton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menyren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Rishikimi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niset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prezumimi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qene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sipas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ligjit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ne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rrethanat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pt-BR" sz="2800" b="0" i="0" u="none" strike="noStrike" baseline="0" dirty="0" smtClean="0">
                <a:solidFill>
                  <a:srgbClr val="000000"/>
                </a:solidFill>
                <a:latin typeface="Times New Roman" panose="02020603050405020304" pitchFamily="18" charset="0"/>
                <a:ea typeface="SimSun" panose="02010600030101010101" pitchFamily="2" charset="-122"/>
              </a:rPr>
              <a:t>Vetem ndaj “vendimeve te formes se prere”- kuptimi</a:t>
            </a:r>
          </a:p>
        </p:txBody>
      </p:sp>
    </p:spTree>
    <p:extLst>
      <p:ext uri="{BB962C8B-B14F-4D97-AF65-F5344CB8AC3E}">
        <p14:creationId xmlns:p14="http://schemas.microsoft.com/office/powerpoint/2010/main" val="2349829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Rekurs</a:t>
            </a:r>
            <a:r>
              <a:rPr lang="en-US" b="1" i="0" u="none" strike="noStrike" baseline="0" dirty="0" smtClean="0">
                <a:solidFill>
                  <a:srgbClr val="000000"/>
                </a:solidFill>
                <a:latin typeface="Times New Roman" panose="02020603050405020304" pitchFamily="18" charset="0"/>
                <a:ea typeface="SimSun" panose="02010600030101010101" pitchFamily="2" charset="-122"/>
              </a:rPr>
              <a:t> &amp;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Kerkese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Rishikimi</a:t>
            </a:r>
            <a:endParaRPr lang="en-US" b="1" i="0" u="none" strike="noStrike" baseline="0" dirty="0" smtClean="0">
              <a:solidFill>
                <a:srgbClr val="000000"/>
              </a:solidFill>
              <a:latin typeface="Times New Roman" panose="02020603050405020304" pitchFamily="18" charset="0"/>
              <a:ea typeface="SimSun" panose="02010600030101010101" pitchFamily="2" charset="-122"/>
            </a:endParaRPr>
          </a:p>
        </p:txBody>
      </p:sp>
      <p:sp>
        <p:nvSpPr>
          <p:cNvPr id="3" name="Text Placeholder 2"/>
          <p:cNvSpPr>
            <a:spLocks noGrp="1"/>
          </p:cNvSpPr>
          <p:nvPr>
            <p:ph type="body" idx="1"/>
          </p:nvPr>
        </p:nvSpPr>
        <p:spPr/>
        <p:txBody>
          <a:bodyPr>
            <a:normAutofit/>
          </a:bodyPr>
          <a:lstStyle/>
          <a:p>
            <a:pPr marR="0" lvl="0" rtl="0"/>
            <a:r>
              <a:rPr lang="de-DE" sz="2800" b="0" i="0" u="none" strike="noStrike" baseline="0" dirty="0" smtClean="0">
                <a:solidFill>
                  <a:srgbClr val="000000"/>
                </a:solidFill>
                <a:latin typeface="Times New Roman" panose="02020603050405020304" pitchFamily="18" charset="0"/>
                <a:ea typeface="SimSun" panose="02010600030101010101" pitchFamily="2" charset="-122"/>
              </a:rPr>
              <a:t>A mund te ushtrohet nje mjet i jashtezakonshem ankimi ende pa ezauruar mjetet e zakonshme te ankimit?</a:t>
            </a:r>
          </a:p>
          <a:p>
            <a:pPr marR="0" lvl="0" rtl="0"/>
            <a:r>
              <a:rPr lang="en-US" sz="2800" b="0" i="0" u="none" strike="noStrike" baseline="0" dirty="0" smtClean="0">
                <a:solidFill>
                  <a:srgbClr val="000000"/>
                </a:solidFill>
                <a:latin typeface="Times New Roman" panose="02020603050405020304" pitchFamily="18" charset="0"/>
                <a:ea typeface="SimSun" panose="02010600030101010101" pitchFamily="2" charset="-122"/>
              </a:rPr>
              <a:t>Po ne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rastet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eshte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ushtruar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ankim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zakonshem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marre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forme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prere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shkalles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se pare a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mund</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ushtrohet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Kerkese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per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Rishikim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pt-BR" sz="2800" b="0" i="0" u="none" strike="noStrike" baseline="0" dirty="0" smtClean="0">
                <a:solidFill>
                  <a:srgbClr val="000000"/>
                </a:solidFill>
                <a:latin typeface="Times New Roman" panose="02020603050405020304" pitchFamily="18" charset="0"/>
                <a:ea typeface="SimSun" panose="02010600030101010101" pitchFamily="2" charset="-122"/>
              </a:rPr>
              <a:t>Dallimi “rrethana te reja” &amp; “prova te reja”</a:t>
            </a:r>
          </a:p>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Dallimi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faktit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kundrejt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proves (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Nenet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7 &amp; 11).</a:t>
            </a:r>
          </a:p>
        </p:txBody>
      </p:sp>
    </p:spTree>
    <p:extLst>
      <p:ext uri="{BB962C8B-B14F-4D97-AF65-F5344CB8AC3E}">
        <p14:creationId xmlns:p14="http://schemas.microsoft.com/office/powerpoint/2010/main" val="375652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Kushtet qe duhet te plotesoje shkaku “rrethane- prove e re”</a:t>
            </a:r>
          </a:p>
        </p:txBody>
      </p:sp>
      <p:sp>
        <p:nvSpPr>
          <p:cNvPr id="3" name="Text Placeholder 2"/>
          <p:cNvSpPr>
            <a:spLocks noGrp="1"/>
          </p:cNvSpPr>
          <p:nvPr>
            <p:ph type="body" idx="1"/>
          </p:nvPr>
        </p:nvSpPr>
        <p:spPr/>
        <p:txBody>
          <a:bodyPr>
            <a:normAutofit fontScale="92500" lnSpcReduction="10000"/>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të jetë me shkresë;</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shkresat e paraqitura të kenë vlerën e provës;</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të ketë rëndësi esenciale për zgjidhjen e çështjes të tillë që sikur gjykata të kishte qenë në dijeni të saj vendimi që do të jepte do të ishte i ndryshëm nga ai që ka dhenë;</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të jetë zbuluar rishtaz, të mos ketë qenë as që mund të ishte në dijeni të kërkuesit në kohën e dhënies së vendimit nga ana  e gjykatës;</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te jetë një rrethanë në lidhje me një fakt që nuk është pranuar nga ana e gjykatës.  Pra, provat e paraqitura të mos i jenë nënshtruar më parë shqyrtimit gjyqësor. </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Rrethana duhet të këtë ekzistuar para se vendimi të marrë formë të prerë</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Nese shfaqet me pas , shiko mjetet e mbrojtjes ( neni 609)</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Rrethana nuk dihej dhe as që kishte mundësi të dihej nga pala në kohën e dhënies së vendimit.</a:t>
            </a:r>
          </a:p>
        </p:txBody>
      </p:sp>
    </p:spTree>
    <p:extLst>
      <p:ext uri="{BB962C8B-B14F-4D97-AF65-F5344CB8AC3E}">
        <p14:creationId xmlns:p14="http://schemas.microsoft.com/office/powerpoint/2010/main" val="1840996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Koncepti</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rendesi</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esenciale</a:t>
            </a:r>
            <a:r>
              <a:rPr lang="en-US" b="1" i="0" u="none" strike="noStrike" baseline="0" dirty="0" smtClean="0">
                <a:solidFill>
                  <a:srgbClr val="000000"/>
                </a:solidFill>
                <a:latin typeface="Times New Roman" panose="02020603050405020304" pitchFamily="18" charset="0"/>
                <a:ea typeface="SimSun" panose="02010600030101010101" pitchFamily="2" charset="-122"/>
              </a:rPr>
              <a:t>”</a:t>
            </a:r>
          </a:p>
        </p:txBody>
      </p:sp>
      <p:sp>
        <p:nvSpPr>
          <p:cNvPr id="3" name="Text Placeholder 2"/>
          <p:cNvSpPr>
            <a:spLocks noGrp="1"/>
          </p:cNvSpPr>
          <p:nvPr>
            <p:ph type="body" idx="1"/>
          </p:nvPr>
        </p:nvSpPr>
        <p:spPr/>
        <p:txBody>
          <a:bodyPr>
            <a:normAutofit lnSpcReduction="10000"/>
          </a:bodyPr>
          <a:lstStyle/>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prova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sjellin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ndonjë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rrethanë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apo</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fakt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juridik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cënojnë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pronësinë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paditësit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pronën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objekt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gjitha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ato</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shkaqe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analizuar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lart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as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do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ndryshonin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fatin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kontratës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datë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23.04.1992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padituri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kishte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lidhur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Drejtorinë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Shërbimeve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Qeveritare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konstatuar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gjykata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absolutisht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pavlefshme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p>
          <a:p>
            <a:r>
              <a:rPr lang="en-US" sz="2800" dirty="0" err="1" smtClean="0">
                <a:solidFill>
                  <a:srgbClr val="000000"/>
                </a:solidFill>
                <a:latin typeface="Arial Narrow" panose="020B0606020202030204" pitchFamily="34" charset="0"/>
                <a:ea typeface="SimSun" panose="02010600030101010101" pitchFamily="2" charset="-122"/>
              </a:rPr>
              <a:t>Kolegji</a:t>
            </a:r>
            <a:r>
              <a:rPr lang="en-US" sz="2800" dirty="0" smtClean="0">
                <a:solidFill>
                  <a:srgbClr val="000000"/>
                </a:solidFill>
                <a:latin typeface="Arial Narrow" panose="020B0606020202030204" pitchFamily="34" charset="0"/>
                <a:ea typeface="SimSun" panose="02010600030101010101" pitchFamily="2" charset="-122"/>
              </a:rPr>
              <a:t> Civil, </a:t>
            </a:r>
            <a:r>
              <a:rPr lang="sq-AL" sz="2800" b="1" dirty="0">
                <a:latin typeface="Arial Narrow" panose="020B0606020202030204" pitchFamily="34" charset="0"/>
              </a:rPr>
              <a:t>Nr.00-2012-2717 i Vendimit (549</a:t>
            </a:r>
            <a:r>
              <a:rPr lang="sq-AL" sz="2800" b="1" dirty="0" smtClean="0">
                <a:latin typeface="Arial Narrow" panose="020B0606020202030204" pitchFamily="34" charset="0"/>
              </a:rPr>
              <a:t>)</a:t>
            </a:r>
            <a:endParaRPr lang="en-US" sz="2800" b="1" dirty="0" smtClean="0">
              <a:latin typeface="Arial Narrow" panose="020B0606020202030204" pitchFamily="34" charset="0"/>
            </a:endParaRPr>
          </a:p>
          <a:p>
            <a:r>
              <a:rPr lang="en-US" sz="2800" b="1" dirty="0" smtClean="0">
                <a:latin typeface="Arial Narrow" panose="020B0606020202030204" pitchFamily="34" charset="0"/>
              </a:rPr>
              <a:t>Date, 27.11.2012</a:t>
            </a:r>
            <a:endParaRPr lang="en-US" sz="2800" dirty="0">
              <a:latin typeface="Arial Narrow" panose="020B0606020202030204" pitchFamily="34" charset="0"/>
            </a:endParaRPr>
          </a:p>
          <a:p>
            <a:pPr marR="0" lvl="0" rtl="0"/>
            <a:endParaRPr lang="en-US" sz="2800" b="0" i="0" u="none" strike="noStrike" baseline="0" dirty="0" smtClean="0">
              <a:solidFill>
                <a:srgbClr val="000000"/>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74721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it-IT" b="1" i="0" u="none" strike="noStrike" baseline="0" smtClean="0">
                <a:solidFill>
                  <a:srgbClr val="000000"/>
                </a:solidFill>
                <a:latin typeface="Times New Roman" panose="02020603050405020304" pitchFamily="18" charset="0"/>
                <a:ea typeface="SimSun" panose="02010600030101010101" pitchFamily="2" charset="-122"/>
              </a:rPr>
              <a:t>Harmoni me ndryshimet per paraqitjen e provave ne gjykimin ne shkalle te pare apo ne apel ( nenet 186, 465)</a:t>
            </a:r>
          </a:p>
        </p:txBody>
      </p:sp>
      <p:sp>
        <p:nvSpPr>
          <p:cNvPr id="3" name="Text Placeholder 2"/>
          <p:cNvSpPr>
            <a:spLocks noGrp="1"/>
          </p:cNvSpPr>
          <p:nvPr>
            <p:ph type="body" idx="1"/>
          </p:nvPr>
        </p:nvSpPr>
        <p:spPr>
          <a:xfrm>
            <a:off x="232913" y="2160589"/>
            <a:ext cx="11197087" cy="4481751"/>
          </a:xfrm>
        </p:spPr>
        <p:txBody>
          <a:bodyPr>
            <a:normAutofit/>
          </a:bodyPr>
          <a:lstStyle/>
          <a:p>
            <a:pPr marR="0" lvl="0" rtl="0"/>
            <a:endParaRPr lang="en-US" b="1" i="0" u="none" strike="noStrike" baseline="0" dirty="0" smtClean="0">
              <a:solidFill>
                <a:srgbClr val="000000"/>
              </a:solidFill>
              <a:latin typeface="Times New Roman" panose="02020603050405020304" pitchFamily="18" charset="0"/>
              <a:ea typeface="SimSun" panose="02010600030101010101" pitchFamily="2" charset="-122"/>
            </a:endParaRPr>
          </a:p>
          <a:p>
            <a:pPr marR="0" lvl="0" rtl="0"/>
            <a:r>
              <a:rPr lang="en-US" sz="2000" b="1" i="0" u="none" strike="noStrike" baseline="0" dirty="0" smtClean="0">
                <a:solidFill>
                  <a:srgbClr val="000000"/>
                </a:solidFill>
                <a:latin typeface="Times New Roman" panose="02020603050405020304" pitchFamily="18" charset="0"/>
                <a:ea typeface="SimSun" panose="02010600030101010101" pitchFamily="2" charset="-122"/>
              </a:rPr>
              <a:t>“</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kusht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tjetër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rëndësishëm</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kërkohet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ligji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t’u</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aplikuar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neni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494/a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K.Pr.Civile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provat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paraqitura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ekzistonin</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gjatë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kohës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çështja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ishte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gjykim</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kërkuesi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mos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kishte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dijeni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to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mos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kishte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mundësi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objektive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marrë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Ky</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Kolegj</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konstaton</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prova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marrë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pranë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AQSH,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ashtu</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prova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marrë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ZRPP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akti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marrjes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tokës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pronësi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kanë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ekzistuar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gjatë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kohës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zhvilluar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gjykimet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mëparshme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Kërkuesi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mund</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kishte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akte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gjatë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gjykimit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mjafton</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kishte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bëre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kërkesë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kërkonte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gjykatës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merrte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prova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AQSH,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apo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KADASTER,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rast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se do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gjendej</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përpara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vështirësive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siguruar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ato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dosje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rezulton</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asnjë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dokument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kërkuesi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ketë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kërkuar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dokumenta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pranë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këtyre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organeve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fundit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kenë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kthyer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përgjigje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negative,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gjatë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kohës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kur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zhvilluar</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gjykimet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mëparshme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jurisprudencën</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Gjykatës</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Lartë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vërehet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qëndrim</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jo</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njëjtë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përsa</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përket</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provave</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shkresë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latin typeface="Times New Roman" panose="02020603050405020304" pitchFamily="18" charset="0"/>
                <a:ea typeface="SimSun" panose="02010600030101010101" pitchFamily="2" charset="-122"/>
              </a:rPr>
              <a:t>ndo</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dhen</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institucione</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shtetërore</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dhe</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më</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specifikisht</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ato</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ndodhen</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Arkivin</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Qëndror</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0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Teknik</a:t>
            </a:r>
            <a:r>
              <a:rPr lang="en-US" sz="20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a:t>
            </a:r>
            <a:endParaRPr lang="en-US" sz="2000" b="0" i="1"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2348892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A mund të përbëjë rrethanë të re një akt legjislativ që ka dalë pas dhënies së vendimit?</a:t>
            </a:r>
          </a:p>
        </p:txBody>
      </p:sp>
      <p:sp>
        <p:nvSpPr>
          <p:cNvPr id="3" name="Text Placeholder 2"/>
          <p:cNvSpPr>
            <a:spLocks noGrp="1"/>
          </p:cNvSpPr>
          <p:nvPr>
            <p:ph type="body" idx="1"/>
          </p:nvPr>
        </p:nvSpPr>
        <p:spPr/>
        <p:txBody>
          <a:bodyPr>
            <a:normAutofit/>
          </a:bodyPr>
          <a:lstStyle/>
          <a:p>
            <a:pPr marR="0" lvl="0" rtl="0"/>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Qëndrim</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negativ</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mbajtur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Kolegji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Administrativ</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Gjykatës</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Lartë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çështjen</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palë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kërkuese</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DRSSH,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Tiranë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ku</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vendosur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mospranimin</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kërkesës</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rishikim</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arsyetimin</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ndër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tjera</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se: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ndryshimi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vonë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ligjit</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material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shërbyer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zgjidhjen</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çështjes</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konkrete</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nuk</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mund</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konsiderohet</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shkak</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vlefshëm</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rishikimin</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vendimeve</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formës</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prerë</a:t>
            </a:r>
            <a:r>
              <a:rPr lang="en-US" sz="28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a:t>
            </a:r>
          </a:p>
        </p:txBody>
      </p:sp>
    </p:spTree>
    <p:extLst>
      <p:ext uri="{BB962C8B-B14F-4D97-AF65-F5344CB8AC3E}">
        <p14:creationId xmlns:p14="http://schemas.microsoft.com/office/powerpoint/2010/main" val="3864594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A mund të përbëjë shkak për rishikim Vendimi i Gjykatës Kushtetuese?</a:t>
            </a:r>
          </a:p>
        </p:txBody>
      </p:sp>
      <p:sp>
        <p:nvSpPr>
          <p:cNvPr id="3" name="Text Placeholder 2"/>
          <p:cNvSpPr>
            <a:spLocks noGrp="1"/>
          </p:cNvSpPr>
          <p:nvPr>
            <p:ph type="body" idx="1"/>
          </p:nvPr>
        </p:nvSpPr>
        <p:spPr/>
        <p:txBody>
          <a:bodyPr>
            <a:normAutofit/>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 analizë të këtyre pikave të kësaj dispozite ligjore, konstatohet se në asnjë rast vendimet e Gjykatës Kushtetuese nuk përbëjnë shkak ligjor për rishikim të një vendimi të formës së prerë. ( Rasti i ushtarakeve).</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Fuqia prapavepruese e Vendimeve te Gjykates Kushtetuese rregullohet nga ligji organik…</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Neni 76. 7. Vendimi ka fuqi prapavepruese vetëm: a) ndaj një dënimi penal edhe gjatë kohës që është në ekzekutim, nëse ai lidhet drejtpërdrejt me zbatimin e ligjit ose të aktit normativ të shfuqizuar; b) ndaj çështjeve që shqyrtohen nga gjykatat, derisa vendimet e tyre nuk janë përfundimtare dhe të formës së prerë; c) ndaj pasojave ende të paezauruara të ligjit apo aktit normativ të shfuqizuar.</a:t>
            </a:r>
          </a:p>
        </p:txBody>
      </p:sp>
    </p:spTree>
    <p:extLst>
      <p:ext uri="{BB962C8B-B14F-4D97-AF65-F5344CB8AC3E}">
        <p14:creationId xmlns:p14="http://schemas.microsoft.com/office/powerpoint/2010/main" val="1531136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Dëshmia e rremë/ Mendimi i rremë i ekspertit  – shkak rishikimi</a:t>
            </a:r>
          </a:p>
        </p:txBody>
      </p:sp>
      <p:sp>
        <p:nvSpPr>
          <p:cNvPr id="3" name="Text Placeholder 2"/>
          <p:cNvSpPr>
            <a:spLocks noGrp="1"/>
          </p:cNvSpPr>
          <p:nvPr>
            <p:ph type="body" idx="1"/>
          </p:nvPr>
        </p:nvSpPr>
        <p:spPr/>
        <p:txBody>
          <a:bodyPr>
            <a:normAutofit/>
          </a:bodyPr>
          <a:lstStyle/>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Gjykata</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Lartë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cilin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arsyetohet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se:“ Vendimi penal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fomës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prerë</a:t>
            </a:r>
            <a:r>
              <a:rPr lang="en-US"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cilin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dënuar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dëshmitarët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përbën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shkak</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rishikim</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vetëm</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raste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kur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thënie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dëshmitarëve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rëndësi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veçantë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çështjen</a:t>
            </a:r>
            <a:r>
              <a:rPr lang="en-US"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Sipas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doktrinës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kjo</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nese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pengesa</a:t>
            </a:r>
            <a:r>
              <a:rPr lang="en-US" b="0" i="0" u="none" strike="noStrike" baseline="0" dirty="0" smtClean="0">
                <a:solidFill>
                  <a:srgbClr val="000000"/>
                </a:solidFill>
                <a:latin typeface="Times New Roman" panose="02020603050405020304" pitchFamily="18" charset="0"/>
                <a:ea typeface="SimSun" panose="02010600030101010101" pitchFamily="2" charset="-122"/>
              </a:rPr>
              <a:t> per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procedimin</a:t>
            </a:r>
            <a:r>
              <a:rPr lang="en-US" b="0" i="0" u="none" strike="noStrike" baseline="0" dirty="0" smtClean="0">
                <a:solidFill>
                  <a:srgbClr val="000000"/>
                </a:solidFill>
                <a:latin typeface="Times New Roman" panose="02020603050405020304" pitchFamily="18" charset="0"/>
                <a:ea typeface="SimSun" panose="02010600030101010101" pitchFamily="2" charset="-122"/>
              </a:rPr>
              <a:t> penal)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objekt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vërtetimin</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qënies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mosqënies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fakti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caktuar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faktit</a:t>
            </a:r>
            <a:r>
              <a:rPr lang="en-US"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bërë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dëshmi</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rremë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bazohet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nenin</a:t>
            </a:r>
            <a:r>
              <a:rPr lang="en-US" b="0" i="0" u="none" strike="noStrike" baseline="0" dirty="0" smtClean="0">
                <a:solidFill>
                  <a:srgbClr val="000000"/>
                </a:solidFill>
                <a:latin typeface="Times New Roman" panose="02020603050405020304" pitchFamily="18" charset="0"/>
                <a:ea typeface="SimSun" panose="02010600030101010101" pitchFamily="2" charset="-122"/>
              </a:rPr>
              <a:t> 32/b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K.Pr.C</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vërtetimi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njohje</a:t>
            </a:r>
            <a:r>
              <a:rPr lang="en-US" b="0" i="0" u="none" strike="noStrike" baseline="0" dirty="0" smtClean="0">
                <a:solidFill>
                  <a:srgbClr val="000000"/>
                </a:solidFill>
                <a:latin typeface="Times New Roman" panose="02020603050405020304" pitchFamily="18" charset="0"/>
                <a:ea typeface="SimSun" panose="02010600030101010101" pitchFamily="2" charset="-122"/>
              </a:rPr>
              <a:t>. Si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paditur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këte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rast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duhet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thirret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qenë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pala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tjetër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gjykimin</a:t>
            </a:r>
            <a:r>
              <a:rPr lang="en-US" b="0" i="0" u="none" strike="noStrike" baseline="0" dirty="0" smtClean="0">
                <a:solidFill>
                  <a:srgbClr val="000000"/>
                </a:solidFill>
                <a:latin typeface="Times New Roman" panose="02020603050405020304" pitchFamily="18" charset="0"/>
                <a:ea typeface="SimSun" panose="02010600030101010101" pitchFamily="2" charset="-122"/>
              </a:rPr>
              <a:t> civil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mëparshëm</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përfituar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formës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prerë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këto</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raste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b="0" i="0" u="none" strike="noStrike" baseline="0" dirty="0" smtClean="0">
                <a:solidFill>
                  <a:srgbClr val="000000"/>
                </a:solidFill>
                <a:latin typeface="Times New Roman" panose="02020603050405020304" pitchFamily="18" charset="0"/>
                <a:ea typeface="SimSun" panose="02010600030101010101" pitchFamily="2" charset="-122"/>
              </a:rPr>
              <a:t> civil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vërtetimin</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dëshmisë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rremë</a:t>
            </a:r>
            <a:r>
              <a:rPr lang="en-US" b="0" i="0" u="none" strike="noStrike" baseline="0" dirty="0" smtClean="0">
                <a:solidFill>
                  <a:srgbClr val="000000"/>
                </a:solidFill>
                <a:latin typeface="Times New Roman" panose="02020603050405020304" pitchFamily="18" charset="0"/>
                <a:ea typeface="SimSun" panose="02010600030101010101" pitchFamily="2" charset="-122"/>
              </a:rPr>
              <a:t> do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jetë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bazë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kërkesën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rishikimit</a:t>
            </a:r>
            <a:r>
              <a:rPr lang="en-US" b="0" i="0" u="none" strike="noStrike" baseline="0" dirty="0" smtClean="0">
                <a:solidFill>
                  <a:srgbClr val="000000"/>
                </a:solidFill>
                <a:latin typeface="Times New Roman" panose="02020603050405020304" pitchFamily="18" charset="0"/>
                <a:ea typeface="SimSun" panose="02010600030101010101" pitchFamily="2" charset="-122"/>
              </a:rPr>
              <a:t>. Po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nese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thirret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pala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tjeter</a:t>
            </a:r>
            <a:r>
              <a:rPr lang="en-US" b="0" i="0" u="none" strike="noStrike" baseline="0" dirty="0" smtClean="0">
                <a:solidFill>
                  <a:srgbClr val="000000"/>
                </a:solidFill>
                <a:latin typeface="Times New Roman" panose="02020603050405020304" pitchFamily="18" charset="0"/>
                <a:ea typeface="SimSun" panose="02010600030101010101" pitchFamily="2" charset="-122"/>
              </a:rPr>
              <a:t> a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fuqi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ky</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vendim</a:t>
            </a:r>
            <a:r>
              <a:rPr lang="en-US" b="0" i="0" u="none" strike="noStrike" baseline="0" dirty="0" smtClean="0">
                <a:solidFill>
                  <a:srgbClr val="000000"/>
                </a:solidFill>
                <a:latin typeface="Times New Roman" panose="02020603050405020304" pitchFamily="18" charset="0"/>
                <a:ea typeface="SimSun" panose="02010600030101010101" pitchFamily="2" charset="-122"/>
              </a:rPr>
              <a:t>?</a:t>
            </a:r>
          </a:p>
        </p:txBody>
      </p:sp>
    </p:spTree>
    <p:extLst>
      <p:ext uri="{BB962C8B-B14F-4D97-AF65-F5344CB8AC3E}">
        <p14:creationId xmlns:p14="http://schemas.microsoft.com/office/powerpoint/2010/main" val="472930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Fuqia</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Vendimit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pushimit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dirty="0" err="1">
                <a:solidFill>
                  <a:srgbClr val="000000"/>
                </a:solidFill>
                <a:latin typeface="Times New Roman" panose="02020603050405020304" pitchFamily="18" charset="0"/>
                <a:ea typeface="SimSun" panose="02010600030101010101" pitchFamily="2" charset="-122"/>
              </a:rPr>
              <a:t>ç</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eshtjes</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penale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aresyetimi</a:t>
            </a:r>
            <a:r>
              <a:rPr lang="en-US" b="1" i="0" u="none" strike="noStrike" baseline="0" dirty="0" smtClean="0">
                <a:solidFill>
                  <a:srgbClr val="000000"/>
                </a:solidFill>
                <a:latin typeface="Times New Roman" panose="02020603050405020304" pitchFamily="18" charset="0"/>
                <a:ea typeface="SimSun" panose="02010600030101010101" pitchFamily="2" charset="-122"/>
              </a:rPr>
              <a:t> se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deshmia</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qene</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rreme</a:t>
            </a:r>
            <a:r>
              <a:rPr lang="en-US" b="1" i="0" u="none" strike="noStrike" baseline="0" dirty="0" smtClean="0">
                <a:solidFill>
                  <a:srgbClr val="000000"/>
                </a:solidFill>
                <a:latin typeface="Times New Roman" panose="02020603050405020304" pitchFamily="18" charset="0"/>
                <a:ea typeface="SimSun" panose="02010600030101010101" pitchFamily="2" charset="-122"/>
              </a:rPr>
              <a:t>”</a:t>
            </a:r>
          </a:p>
        </p:txBody>
      </p:sp>
      <p:sp>
        <p:nvSpPr>
          <p:cNvPr id="3" name="Text Placeholder 2"/>
          <p:cNvSpPr>
            <a:spLocks noGrp="1"/>
          </p:cNvSpPr>
          <p:nvPr>
            <p:ph type="body" idx="1"/>
          </p:nvPr>
        </p:nvSpPr>
        <p:spPr/>
        <p:txBody>
          <a:bodyPr>
            <a:normAutofit/>
          </a:bodyPr>
          <a:lstStyle/>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Veprat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penale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kryera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pjesëmarrësit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gjykim</a:t>
            </a:r>
            <a:endParaRPr lang="en-US" b="0" i="0" u="none" strike="noStrike" baseline="0" dirty="0" smtClean="0">
              <a:solidFill>
                <a:srgbClr val="000000"/>
              </a:solidFill>
              <a:latin typeface="Times New Roman" panose="02020603050405020304" pitchFamily="18" charset="0"/>
              <a:ea typeface="SimSun" panose="02010600030101010101" pitchFamily="2" charset="-122"/>
            </a:endParaRPr>
          </a:p>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korruptimi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ana</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palës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përfaqësuesit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saj</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nëpërmjet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shpërblimit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holla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kryer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dëshmi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rremë</a:t>
            </a:r>
            <a:r>
              <a:rPr lang="en-US"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b="0" i="0" u="none" strike="noStrike" baseline="0" dirty="0" smtClean="0">
                <a:solidFill>
                  <a:srgbClr val="000000"/>
                </a:solidFill>
                <a:latin typeface="Times New Roman" panose="02020603050405020304" pitchFamily="18" charset="0"/>
                <a:ea typeface="SimSun" panose="02010600030101010101" pitchFamily="2" charset="-122"/>
              </a:rPr>
              <a:t>I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padituri</a:t>
            </a:r>
            <a:r>
              <a:rPr lang="en-US" b="0" i="0" u="none" strike="noStrike" baseline="0" dirty="0" smtClean="0">
                <a:solidFill>
                  <a:srgbClr val="000000"/>
                </a:solidFill>
                <a:latin typeface="Times New Roman" panose="02020603050405020304" pitchFamily="18" charset="0"/>
                <a:ea typeface="SimSun" panose="02010600030101010101" pitchFamily="2" charset="-122"/>
              </a:rPr>
              <a:t> duke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shfrytëzuar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pakujdesinë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sekretares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merr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dokument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paditësit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ky</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fundit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mbështet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kërkesë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tij</a:t>
            </a:r>
            <a:r>
              <a:rPr lang="en-US"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përfaqësuesi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paditurit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merr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shpërblim</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ana</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paditësit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mënyrë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bëjë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mbrojtje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dobët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fund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kërkojë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pranohet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padia</a:t>
            </a:r>
            <a:r>
              <a:rPr lang="en-US" b="0" i="0" u="none" strike="noStrike" baseline="0" dirty="0" smtClean="0">
                <a:solidFill>
                  <a:srgbClr val="000000"/>
                </a:solidFill>
                <a:latin typeface="Times New Roman" panose="02020603050405020304" pitchFamily="18" charset="0"/>
                <a:ea typeface="SimSun" panose="02010600030101010101" pitchFamily="2" charset="-122"/>
              </a:rPr>
              <a:t>;</a:t>
            </a:r>
          </a:p>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gjyqtari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ndonjë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anëtarët</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trupit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gjykues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korruptuar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palët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përfaqësuesit</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tyre</a:t>
            </a:r>
            <a:endParaRPr lang="en-US" b="0" i="0" u="none" strike="noStrike" baseline="0" dirty="0" smtClean="0">
              <a:solidFill>
                <a:srgbClr val="000000"/>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584370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Veprat penale të kryera nga pjesëmarrësit në gjykim ( vazhdon … )</a:t>
            </a:r>
          </a:p>
        </p:txBody>
      </p:sp>
      <p:sp>
        <p:nvSpPr>
          <p:cNvPr id="3" name="Text Placeholder 2"/>
          <p:cNvSpPr>
            <a:spLocks noGrp="1"/>
          </p:cNvSpPr>
          <p:nvPr>
            <p:ph type="body" idx="1"/>
          </p:nvPr>
        </p:nvSpPr>
        <p:spPr/>
        <p:txBody>
          <a:bodyPr>
            <a:normAutofit fontScale="92500" lnSpcReduction="20000"/>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Lidhur me llojet e veprave penale të kryera nga palët ose pjesëmarrësit në gjykim mund të na vijë në ndihmë edhe doktrina dhe jurisprudenca italiane që kanë elaboruar mashtrimin e njërës palë në dëm të palës tjetër. Në këtë drejtim, janë gjetur supozime të caktuara që mund të shndërrohen në shkakun rishikues, në veçanti:</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 rast se është ushtruar dhunë ndaj gjyqtarit, në mënyrë të tillë që i kufizon lirinë e vendimarrjes;</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nëse është ushtruar dhunë ndaj palës kundërshtare, derisa nuk prodhon një dokument në gjykim;</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nëse është ushtruar dhunë ndaj palës kundërshtare me qëllim që ajo të deklarojë fakte të pafavorshme për të;</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nëse pala ka korruptuar mbrojtësin e palës tjetër ose ka ushtruar dhunë mbi të, me qëllimin për të përcaktuar në mënyrë mashtruese fitimin e çështjes;</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nëse pala ka shkatërruar ose hequr një dokument nga fashikulli i gjykimit dhe pala tjetër nuk ka pasur mundësi të kontrrollonte dokumentacionin.</a:t>
            </a:r>
          </a:p>
        </p:txBody>
      </p:sp>
    </p:spTree>
    <p:extLst>
      <p:ext uri="{BB962C8B-B14F-4D97-AF65-F5344CB8AC3E}">
        <p14:creationId xmlns:p14="http://schemas.microsoft.com/office/powerpoint/2010/main" val="4256239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Dokumentet</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falsifikuara</a:t>
            </a:r>
            <a:endParaRPr lang="en-US" b="1" i="0" u="none" strike="noStrike" baseline="0" dirty="0" smtClean="0">
              <a:solidFill>
                <a:srgbClr val="000000"/>
              </a:solidFill>
              <a:latin typeface="Times New Roman" panose="02020603050405020304" pitchFamily="18" charset="0"/>
              <a:ea typeface="SimSun" panose="02010600030101010101" pitchFamily="2" charset="-122"/>
            </a:endParaRPr>
          </a:p>
        </p:txBody>
      </p:sp>
      <p:sp>
        <p:nvSpPr>
          <p:cNvPr id="3" name="Text Placeholder 2"/>
          <p:cNvSpPr>
            <a:spLocks noGrp="1"/>
          </p:cNvSpPr>
          <p:nvPr>
            <p:ph type="body" idx="1"/>
          </p:nvPr>
        </p:nvSpPr>
        <p:spPr/>
        <p:txBody>
          <a:bodyPr>
            <a:normAutofit/>
          </a:bodyPr>
          <a:lstStyle/>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Falsifikimi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mund</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jetë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material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intelektual</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duhet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vërtetohet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gjyqësor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formës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prerë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falsitet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material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dokumentit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realizohet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nëpërmjet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fshirjesh</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gërvishtjesh</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shtesash</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korrigjimesh</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etj</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intelektual</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falsifikimi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dokumentit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deklarimet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faktet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shënuara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personi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zyrtar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ose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jozyrtar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përgjigjen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vërtetës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r>
              <a:rPr lang="en-US" sz="2800" b="0" i="0" u="none" strike="noStrike" baseline="30000" dirty="0" smtClean="0">
                <a:solidFill>
                  <a:srgbClr val="000000"/>
                </a:solidFill>
                <a:latin typeface="Times New Roman" panose="02020603050405020304" pitchFamily="18" charset="0"/>
                <a:ea typeface="SimSun" panose="02010600030101010101" pitchFamily="2" charset="-122"/>
              </a:rPr>
              <a:t>	</a:t>
            </a:r>
          </a:p>
        </p:txBody>
      </p:sp>
    </p:spTree>
    <p:extLst>
      <p:ext uri="{BB962C8B-B14F-4D97-AF65-F5344CB8AC3E}">
        <p14:creationId xmlns:p14="http://schemas.microsoft.com/office/powerpoint/2010/main" val="426274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Vendimi është bazuar në një vendim tjetër që është prishur më pas</a:t>
            </a:r>
          </a:p>
        </p:txBody>
      </p:sp>
      <p:sp>
        <p:nvSpPr>
          <p:cNvPr id="3" name="Text Placeholder 2"/>
          <p:cNvSpPr>
            <a:spLocks noGrp="1"/>
          </p:cNvSpPr>
          <p:nvPr>
            <p:ph type="body" idx="1"/>
          </p:nvPr>
        </p:nvSpPr>
        <p:spPr/>
        <p:txBody>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Ky është rasti kur vendimi i parë gjyqësor i formës së prerë (i cili ka zgjidhur çështjen e paragjykueshmërisë të një çështje tjetër) mbi bazë të së cilit është dhënë vendimi i dytë gjyqësor është prishur, si pasojë e ushtrimit dhe e pranimit të mjeteve ankimore kundër tij( rekursit dhe rishikimit në në Gjykatën e Lartë). Në një rast të tillë edhe vendimi i dytë gjyqësor duhet të jetë i rishikueshëm.</a:t>
            </a: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Sidomos ne rastet kur vendimi penal eshte perdorur si “fuqi detyruese per pasojat civile…”</a:t>
            </a:r>
          </a:p>
        </p:txBody>
      </p:sp>
    </p:spTree>
    <p:extLst>
      <p:ext uri="{BB962C8B-B14F-4D97-AF65-F5344CB8AC3E}">
        <p14:creationId xmlns:p14="http://schemas.microsoft.com/office/powerpoint/2010/main" val="229542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kundërshtim</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hapur</a:t>
            </a:r>
            <a:r>
              <a:rPr lang="en-US" b="1" i="0" u="none" strike="noStrike" baseline="0" dirty="0" smtClean="0">
                <a:solidFill>
                  <a:srgbClr val="000000"/>
                </a:solidFill>
                <a:latin typeface="Times New Roman" panose="02020603050405020304" pitchFamily="18" charset="0"/>
                <a:ea typeface="SimSun" panose="02010600030101010101" pitchFamily="2" charset="-122"/>
              </a:rPr>
              <a:t> me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vendim</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tjetër</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përbën</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gjë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gjykuar</a:t>
            </a:r>
            <a:r>
              <a:rPr lang="en-US" b="1" i="0" u="none" strike="noStrike" baseline="0" dirty="0" smtClean="0">
                <a:solidFill>
                  <a:srgbClr val="000000"/>
                </a:solidFill>
                <a:latin typeface="Times New Roman" panose="02020603050405020304" pitchFamily="18" charset="0"/>
                <a:ea typeface="SimSun" panose="02010600030101010101" pitchFamily="2" charset="-122"/>
              </a:rPr>
              <a:t>”</a:t>
            </a:r>
            <a:r>
              <a:rPr lang="en-US" b="1" i="0" u="none" strike="noStrike" baseline="30000" dirty="0" smtClean="0">
                <a:solidFill>
                  <a:srgbClr val="000000"/>
                </a:solidFill>
                <a:latin typeface="Times New Roman" panose="02020603050405020304" pitchFamily="18" charset="0"/>
                <a:ea typeface="SimSun" panose="02010600030101010101" pitchFamily="2" charset="-122"/>
              </a:rPr>
              <a:t>	</a:t>
            </a:r>
          </a:p>
        </p:txBody>
      </p:sp>
      <p:sp>
        <p:nvSpPr>
          <p:cNvPr id="3" name="Text Placeholder 2"/>
          <p:cNvSpPr>
            <a:spLocks noGrp="1"/>
          </p:cNvSpPr>
          <p:nvPr>
            <p:ph type="body" idx="1"/>
          </p:nvPr>
        </p:nvSpPr>
        <p:spPr/>
        <p:txBody>
          <a:bodyPr/>
          <a:lstStyle/>
          <a:p>
            <a:pPr marR="0" lvl="0" rtl="0"/>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Kufijtë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objektivë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referohen</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objektit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vendimit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gjëja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gjykuar</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fakt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formohet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këtë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objekt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lidhje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shkakun</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ligjor</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jo</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çështje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eventualisht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paraqitura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vijim</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çështjes</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zgjidhura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rastesisht.Gjëja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gjykuar</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formohet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jo</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vetëm</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çështjet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objekt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saktë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vendimarrjes</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pjesën</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urdhëruese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por</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mbi</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çështje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shprehimisht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trajtuara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vendosura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parat</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përfaqësojnë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parakushte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logjike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nevojshëm</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nënkuptohen</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qoftë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heshtje</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400" b="0" i="0" u="none" strike="noStrike" baseline="0" dirty="0" err="1" smtClean="0">
                <a:solidFill>
                  <a:srgbClr val="000000"/>
                </a:solidFill>
                <a:latin typeface="Times New Roman" panose="02020603050405020304" pitchFamily="18" charset="0"/>
                <a:ea typeface="SimSun" panose="02010600030101010101" pitchFamily="2" charset="-122"/>
              </a:rPr>
              <a:t>zgjidhura</a:t>
            </a:r>
            <a:r>
              <a:rPr lang="en-US" sz="24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p>
        </p:txBody>
      </p:sp>
    </p:spTree>
    <p:extLst>
      <p:ext uri="{BB962C8B-B14F-4D97-AF65-F5344CB8AC3E}">
        <p14:creationId xmlns:p14="http://schemas.microsoft.com/office/powerpoint/2010/main" val="777936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Kuptimi i “gjë të gjykuar”</a:t>
            </a:r>
            <a:r>
              <a:rPr lang="en-US" b="1" i="0" u="none" strike="noStrike" baseline="30000" smtClean="0">
                <a:solidFill>
                  <a:srgbClr val="000000"/>
                </a:solidFill>
                <a:latin typeface="Times New Roman" panose="02020603050405020304" pitchFamily="18" charset="0"/>
                <a:ea typeface="SimSun" panose="02010600030101010101" pitchFamily="2" charset="-122"/>
              </a:rPr>
              <a:t>	</a:t>
            </a:r>
          </a:p>
        </p:txBody>
      </p:sp>
      <p:sp>
        <p:nvSpPr>
          <p:cNvPr id="3" name="Text Placeholder 2"/>
          <p:cNvSpPr>
            <a:spLocks noGrp="1"/>
          </p:cNvSpPr>
          <p:nvPr>
            <p:ph type="body" idx="1"/>
          </p:nvPr>
        </p:nvSpPr>
        <p:spPr/>
        <p:txBody>
          <a:bodyPr>
            <a:normAutofit/>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Të njëjtin qëndrim mban edhe Kolegji Civil i Gjykatës së Lartë në vendimin Nr.187 dt 01.06.2016, në cështjen me palë paditëse A.K dhe i paditur H.K si vijon:“     Në procesin civil “gjëja e gjykuar” mbulon jo vetëm kërkimet por edhe prapësimet e parashtruara apo që mund dhe duhet të ishin parashtruar për të kundërshtuar faktet konstituive të së drejtës së pretenduar në gjykim nga ana e paditësit apo të paditurit/e kundër-paditësit. Pra autoriteti e fuqia e “gjësë së gjykuar” mbulon jo vetëm kërkimet e prapësimet e bëra gjatë gjykimit (gjeja e gjykuar e shprehur) por edhe ato që mund dhe duhet të bëheshin me anë të ngritjes së padisë, kundërpadisë apo prapësimeve, të cilat ndonëse të patrajtuara në vendimin e formës së prerë, prezumohen se bëjnë pjesë në mënyrë të pashmangshme në logjikën juridike të arsyetimit, të përfundimeve dhe urdhërimeve të vendimit gjyqësor të formës së prerë (të njohur si gjëja e gjykuar e heshtur, e nënkuptuar)”. </a:t>
            </a:r>
          </a:p>
        </p:txBody>
      </p:sp>
    </p:spTree>
    <p:extLst>
      <p:ext uri="{BB962C8B-B14F-4D97-AF65-F5344CB8AC3E}">
        <p14:creationId xmlns:p14="http://schemas.microsoft.com/office/powerpoint/2010/main" val="1952245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GJEDNJ gjen shkelje të konventës europiane “Për mbrojtjen e të drejtave të njeriut dhe lirive themelore”</a:t>
            </a:r>
          </a:p>
        </p:txBody>
      </p:sp>
      <p:sp>
        <p:nvSpPr>
          <p:cNvPr id="3" name="Text Placeholder 2"/>
          <p:cNvSpPr>
            <a:spLocks noGrp="1"/>
          </p:cNvSpPr>
          <p:nvPr>
            <p:ph type="body" idx="1"/>
          </p:nvPr>
        </p:nvSpPr>
        <p:spPr/>
        <p:txBody>
          <a:bodyPr>
            <a:normAutofit/>
          </a:bodyPr>
          <a:lstStyle/>
          <a:p>
            <a:pPr marR="0" lvl="0" rtl="0"/>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Gjykata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vijim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argumenteve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saj</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sheh</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me vend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theksoje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trajtimin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drejtave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themelore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njeriut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GJEDNJ-</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sistemin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tonë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juridik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kompetencë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ekskluzive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Kjo</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kompetencë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pranuar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sistemi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ynë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brendshëm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juridik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efekt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zbatimit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nenit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122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Kushtetutës,po</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nenit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17/2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saj</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cilët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sjellin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detyrim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GJEDNJ-</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zbatohen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drejtpërsëdrejti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p>
        </p:txBody>
      </p:sp>
    </p:spTree>
    <p:extLst>
      <p:ext uri="{BB962C8B-B14F-4D97-AF65-F5344CB8AC3E}">
        <p14:creationId xmlns:p14="http://schemas.microsoft.com/office/powerpoint/2010/main" val="3798166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dirty="0" err="1">
                <a:solidFill>
                  <a:srgbClr val="000000"/>
                </a:solidFill>
                <a:latin typeface="Times New Roman" panose="02020603050405020304" pitchFamily="18" charset="0"/>
                <a:ea typeface="SimSun" panose="02010600030101010101" pitchFamily="2" charset="-122"/>
              </a:rPr>
              <a:t>Ç</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do</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vendim</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1" i="0" u="none" strike="noStrike" baseline="0" dirty="0" smtClean="0">
                <a:solidFill>
                  <a:srgbClr val="000000"/>
                </a:solidFill>
                <a:latin typeface="Times New Roman" panose="02020603050405020304" pitchFamily="18" charset="0"/>
                <a:ea typeface="SimSun" panose="02010600030101010101" pitchFamily="2" charset="-122"/>
              </a:rPr>
              <a:t> GJEDNJ? </a:t>
            </a:r>
          </a:p>
        </p:txBody>
      </p:sp>
      <p:sp>
        <p:nvSpPr>
          <p:cNvPr id="3" name="Text Placeholder 2"/>
          <p:cNvSpPr>
            <a:spLocks noGrp="1"/>
          </p:cNvSpPr>
          <p:nvPr>
            <p:ph type="body" idx="1"/>
          </p:nvPr>
        </p:nvSpPr>
        <p:spPr/>
        <p:txBody>
          <a:bodyPr>
            <a:normAutofit/>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Një gjë e tillë nuk mund t’ë zbatohet nisur edhe nga një interpretim logjik i nenit 71/c pika 5/b e Ligjit Nr.8577, datë 10.2.2000 “Për Organizimin dhe Funksionimin e Gjykatës Kushtetuese”,(i ndryshuar me ligjin 99/2016) ku parashikohet se: “</a:t>
            </a:r>
            <a:r>
              <a:rPr lang="en-US" b="0" i="1" u="none" strike="noStrike" baseline="0" smtClean="0">
                <a:solidFill>
                  <a:srgbClr val="000000"/>
                </a:solidFill>
                <a:latin typeface="Times New Roman" panose="02020603050405020304" pitchFamily="18" charset="0"/>
                <a:ea typeface="SimSun" panose="02010600030101010101" pitchFamily="2" charset="-122"/>
              </a:rPr>
              <a:t>Kërkesa për rihapje të procesit nuk pranohet nëse: b) gjykata ndërkombëtare ka dhënë një dëmshpërblim, pa e </a:t>
            </a:r>
            <a:r>
              <a:rPr lang="en-US" b="0" i="1" u="none" strike="noStrike" baseline="0" smtClean="0">
                <a:solidFill>
                  <a:srgbClr val="00000A"/>
                </a:solidFill>
                <a:latin typeface="Times New Roman" panose="02020603050405020304" pitchFamily="18" charset="0"/>
                <a:ea typeface="SimSun" panose="02010600030101010101" pitchFamily="2" charset="-122"/>
              </a:rPr>
              <a:t>shoqëruar me rihapje të procesit (just satisfaction).</a:t>
            </a:r>
          </a:p>
          <a:p>
            <a:pPr marR="0" lvl="0" rtl="0"/>
            <a:r>
              <a:rPr lang="en-US" b="0" i="0" u="none" strike="noStrike" baseline="0" smtClean="0">
                <a:solidFill>
                  <a:srgbClr val="00000A"/>
                </a:solidFill>
                <a:latin typeface="Times New Roman" panose="02020603050405020304" pitchFamily="18" charset="0"/>
                <a:ea typeface="SimSun" panose="02010600030101010101" pitchFamily="2" charset="-122"/>
              </a:rPr>
              <a:t>Pra, nëse GJEDNJ, në vendimin e saj që ka konstatuar shkelje të Konventës Europiane të të Drejtave të Njeriut dhe Protokolleve shtesë, nuk shprehet në vendimin e saj për rihapjen e procesit, por ka dhënë thjesht një dëmshpërblim psh për </a:t>
            </a:r>
            <a:r>
              <a:rPr lang="en-US" b="0" i="0" u="none" strike="noStrike" baseline="0" smtClean="0">
                <a:solidFill>
                  <a:srgbClr val="000000"/>
                </a:solidFill>
                <a:latin typeface="Times New Roman" panose="02020603050405020304" pitchFamily="18" charset="0"/>
                <a:ea typeface="SimSun" panose="02010600030101010101" pitchFamily="2" charset="-122"/>
              </a:rPr>
              <a:t>për shkak të kohëzgjatjes së paarsyeshme të procesit gjyqësor në Shqipëri, kërkesa për rishikim nuk do të pranohet.</a:t>
            </a:r>
          </a:p>
        </p:txBody>
      </p:sp>
    </p:spTree>
    <p:extLst>
      <p:ext uri="{BB962C8B-B14F-4D97-AF65-F5344CB8AC3E}">
        <p14:creationId xmlns:p14="http://schemas.microsoft.com/office/powerpoint/2010/main" val="3312354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Legjitimimi dhe përmbajtja e kërkesës për rishikim</a:t>
            </a:r>
          </a:p>
        </p:txBody>
      </p:sp>
      <p:sp>
        <p:nvSpPr>
          <p:cNvPr id="3" name="Text Placeholder 2"/>
          <p:cNvSpPr>
            <a:spLocks noGrp="1"/>
          </p:cNvSpPr>
          <p:nvPr>
            <p:ph type="body" idx="1"/>
          </p:nvPr>
        </p:nvSpPr>
        <p:spPr/>
        <p:txBody>
          <a:bodyPr>
            <a:normAutofit/>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Person i interesuar ( 491) &amp;  pale ose pjesmarres- (442 “a”)</a:t>
            </a:r>
          </a:p>
          <a:p>
            <a:pPr marR="0" lvl="0" rtl="0"/>
            <a:endParaRPr lang="en-US" b="0" i="0" u="none" strike="noStrike" baseline="0" smtClean="0">
              <a:solidFill>
                <a:srgbClr val="000000"/>
              </a:solidFill>
              <a:latin typeface="Times New Roman" panose="02020603050405020304" pitchFamily="18" charset="0"/>
              <a:ea typeface="SimSun" panose="02010600030101010101" pitchFamily="2" charset="-122"/>
            </a:endParaRPr>
          </a:p>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Kolegji Civil i Gjykatës së Lartë në vendimin Nr.233 dt 07.07.2016  është shprehur se: “</a:t>
            </a:r>
            <a:r>
              <a:rPr lang="en-US" b="0" i="1" u="none" strike="noStrike" baseline="0" smtClean="0">
                <a:solidFill>
                  <a:srgbClr val="000000"/>
                </a:solidFill>
                <a:latin typeface="Times New Roman" panose="02020603050405020304" pitchFamily="18" charset="0"/>
                <a:ea typeface="SimSun" panose="02010600030101010101" pitchFamily="2" charset="-122"/>
              </a:rPr>
              <a:t>Neni 494 i K.Pr.Civile parashikon se, pala e interesuar mund të kërkojë rishikimin e një vendimi që ka marrë formë të prerë, për një nga rastet e përcaktuara në këtë dispozitë. Në këtë kuptim, rrethi i subjekteve që legjitimohen si palë të interesuara, në kuptim të dispozitës së sipërcituar, në kërkimin për rishikim të një vendimi gjyqësor të formës së prerë, do të identifikohet nëpërmjet referencës ndaj subjekteve të përcaktuara në nenin 451/a të K.Pr.Civile, për të cilat vendimi i formës së prerë prodhon pasoja duke qenë i detyrueshëm për zbatim. …përfshihen edhe trashëgimtarët e palëve ndërgjyqëse në procesin gjyqësor, vendimi i të cilit kërkohet të rishikohet, </a:t>
            </a:r>
          </a:p>
        </p:txBody>
      </p:sp>
    </p:spTree>
    <p:extLst>
      <p:ext uri="{BB962C8B-B14F-4D97-AF65-F5344CB8AC3E}">
        <p14:creationId xmlns:p14="http://schemas.microsoft.com/office/powerpoint/2010/main" val="325373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Legjitimimi… vazhdon </a:t>
            </a:r>
          </a:p>
        </p:txBody>
      </p:sp>
      <p:sp>
        <p:nvSpPr>
          <p:cNvPr id="3" name="Text Placeholder 2"/>
          <p:cNvSpPr>
            <a:spLocks noGrp="1"/>
          </p:cNvSpPr>
          <p:nvPr>
            <p:ph type="body" idx="1"/>
          </p:nvPr>
        </p:nvSpPr>
        <p:spPr/>
        <p:txBody>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Që pala e interesuar të legjitimohet në kërkesën për rishikim duhet të plotësojë anën formale të kërkesës.Kërkesa për rishikim duhet  duhet të përmbajë:</a:t>
            </a:r>
          </a:p>
          <a:p>
            <a:pPr marR="0" lvl="0" rtl="0"/>
            <a:r>
              <a:rPr lang="en-US" b="0" i="1" u="none" strike="noStrike" baseline="0" smtClean="0">
                <a:solidFill>
                  <a:srgbClr val="000000"/>
                </a:solidFill>
                <a:latin typeface="Times New Roman" panose="02020603050405020304" pitchFamily="18" charset="0"/>
                <a:ea typeface="SimSun" panose="02010600030101010101" pitchFamily="2" charset="-122"/>
              </a:rPr>
              <a:t>shkakun për të cilin kërkohet rishikimi,</a:t>
            </a:r>
          </a:p>
          <a:p>
            <a:pPr marR="0" lvl="0" rtl="0"/>
            <a:r>
              <a:rPr lang="en-US" b="0" i="1" u="none" strike="noStrike" baseline="0" smtClean="0">
                <a:solidFill>
                  <a:srgbClr val="000000"/>
                </a:solidFill>
                <a:latin typeface="Times New Roman" panose="02020603050405020304" pitchFamily="18" charset="0"/>
                <a:ea typeface="SimSun" panose="02010600030101010101" pitchFamily="2" charset="-122"/>
              </a:rPr>
              <a:t>provat përkatëse që lidhen me një nga kërkesat e nenit 494 të këtij Kodi,</a:t>
            </a:r>
          </a:p>
          <a:p>
            <a:pPr marR="0" lvl="0" rtl="0"/>
            <a:r>
              <a:rPr lang="en-US" b="0" i="1" u="none" strike="noStrike" baseline="0" smtClean="0">
                <a:solidFill>
                  <a:srgbClr val="000000"/>
                </a:solidFill>
                <a:latin typeface="Times New Roman" panose="02020603050405020304" pitchFamily="18" charset="0"/>
                <a:ea typeface="SimSun" panose="02010600030101010101" pitchFamily="2" charset="-122"/>
              </a:rPr>
              <a:t>ditën e zbulimit apo të vërtetimit të rrethanës apo marrjes së dokumenteve.”</a:t>
            </a:r>
          </a:p>
        </p:txBody>
      </p:sp>
    </p:spTree>
    <p:extLst>
      <p:ext uri="{BB962C8B-B14F-4D97-AF65-F5344CB8AC3E}">
        <p14:creationId xmlns:p14="http://schemas.microsoft.com/office/powerpoint/2010/main" val="3307469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Afati i paraqitjes së kërkesës për rishikim</a:t>
            </a:r>
          </a:p>
        </p:txBody>
      </p:sp>
      <p:sp>
        <p:nvSpPr>
          <p:cNvPr id="3" name="Text Placeholder 2"/>
          <p:cNvSpPr>
            <a:spLocks noGrp="1"/>
          </p:cNvSpPr>
          <p:nvPr>
            <p:ph type="body" idx="1"/>
          </p:nvPr>
        </p:nvSpPr>
        <p:spPr/>
        <p:txBody>
          <a:bodyPr>
            <a:normAutofit/>
          </a:bodyPr>
          <a:lstStyle/>
          <a:p>
            <a:pPr marR="0" lvl="0" rtl="0"/>
            <a:r>
              <a:rPr lang="en-US" b="0" i="0" u="none" strike="noStrike" baseline="0" dirty="0" err="1" smtClean="0">
                <a:solidFill>
                  <a:srgbClr val="000000"/>
                </a:solidFill>
                <a:latin typeface="Times New Roman" panose="02020603050405020304" pitchFamily="18" charset="0"/>
                <a:ea typeface="SimSun" panose="02010600030101010101" pitchFamily="2" charset="-122"/>
              </a:rPr>
              <a:t>Kolegjet</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Bashkuara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Gjykatës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Lartë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kanë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unifikuar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praktikën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gjyqësore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ndër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tjera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shprehur</a:t>
            </a:r>
            <a:r>
              <a:rPr lang="en-US"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Sipas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nenit</a:t>
            </a:r>
            <a:r>
              <a:rPr lang="en-US" b="0" i="0" u="none" strike="noStrike" baseline="0" dirty="0" smtClean="0">
                <a:solidFill>
                  <a:srgbClr val="000000"/>
                </a:solidFill>
                <a:latin typeface="Times New Roman" panose="02020603050405020304" pitchFamily="18" charset="0"/>
                <a:ea typeface="SimSun" panose="02010600030101010101" pitchFamily="2" charset="-122"/>
              </a:rPr>
              <a:t> 3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Konventës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afatet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kohore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shprehura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ditë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javë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muaj</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apo</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vite</a:t>
            </a:r>
            <a:r>
              <a:rPr lang="en-US" b="0" i="0" u="none" strike="noStrike" baseline="0" dirty="0" smtClean="0">
                <a:solidFill>
                  <a:srgbClr val="000000"/>
                </a:solidFill>
                <a:latin typeface="Times New Roman" panose="02020603050405020304" pitchFamily="18" charset="0"/>
                <a:ea typeface="SimSun" panose="02010600030101010101" pitchFamily="2" charset="-122"/>
              </a:rPr>
              <a:t> do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fillojnë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dies a quo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mesnatë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dies ad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quem</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mesnatë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Siç</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përshkruhet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relacionin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shoqërues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Konventës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ky</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paragraf</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ndjek</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rregullin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pranuar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shumicën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shteteve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anëtare</a:t>
            </a:r>
            <a:r>
              <a:rPr lang="en-US"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dita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afati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fillon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nuk</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duhet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merret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konsideratë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llogaritje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ndërsa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dita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cilën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mbaron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duhet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merret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konsideratë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Termi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mesnatë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nënkupton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orën</a:t>
            </a:r>
            <a:r>
              <a:rPr lang="en-US" b="0" i="0" u="none" strike="noStrike" baseline="0" dirty="0" smtClean="0">
                <a:solidFill>
                  <a:srgbClr val="000000"/>
                </a:solidFill>
                <a:latin typeface="Times New Roman" panose="02020603050405020304" pitchFamily="18" charset="0"/>
                <a:ea typeface="SimSun" panose="02010600030101010101" pitchFamily="2" charset="-122"/>
              </a:rPr>
              <a:t> 24.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Pra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edhe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Konventa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parashikon</a:t>
            </a:r>
            <a:r>
              <a:rPr lang="en-US"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afati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shprehur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ditë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apo</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ndarje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tjetër</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kohore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fillon</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dita</a:t>
            </a:r>
            <a:r>
              <a:rPr lang="en-US"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nesërme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konkretisht</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mbas</a:t>
            </a:r>
            <a:r>
              <a:rPr lang="en-US" b="0" i="0" u="none" strike="noStrike" baseline="0" dirty="0" smtClean="0">
                <a:solidFill>
                  <a:srgbClr val="000000"/>
                </a:solidFill>
                <a:latin typeface="Times New Roman" panose="02020603050405020304" pitchFamily="18" charset="0"/>
                <a:ea typeface="SimSun" panose="02010600030101010101" pitchFamily="2" charset="-122"/>
              </a:rPr>
              <a:t>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orës</a:t>
            </a:r>
            <a:r>
              <a:rPr lang="en-US" b="0" i="0" u="none" strike="noStrike" baseline="0" dirty="0" smtClean="0">
                <a:solidFill>
                  <a:srgbClr val="000000"/>
                </a:solidFill>
                <a:latin typeface="Times New Roman" panose="02020603050405020304" pitchFamily="18" charset="0"/>
                <a:ea typeface="SimSun" panose="02010600030101010101" pitchFamily="2" charset="-122"/>
              </a:rPr>
              <a:t> 24 </a:t>
            </a:r>
            <a:r>
              <a:rPr lang="en-US"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0" i="0" u="none" strike="noStrike" baseline="0" dirty="0" smtClean="0">
                <a:solidFill>
                  <a:srgbClr val="000000"/>
                </a:solidFill>
                <a:latin typeface="Times New Roman" panose="02020603050405020304" pitchFamily="18" charset="0"/>
                <a:ea typeface="SimSun" panose="02010600030101010101" pitchFamily="2" charset="-122"/>
              </a:rPr>
              <a:t> dies a quo”. 	</a:t>
            </a:r>
          </a:p>
          <a:p>
            <a:pPr marR="0" lvl="0" rtl="0"/>
            <a:r>
              <a:rPr lang="it-IT" b="0" i="0" u="none" strike="noStrike" baseline="0" dirty="0" smtClean="0">
                <a:solidFill>
                  <a:srgbClr val="000000"/>
                </a:solidFill>
                <a:latin typeface="Times New Roman" panose="02020603050405020304" pitchFamily="18" charset="0"/>
                <a:ea typeface="SimSun" panose="02010600030101010101" pitchFamily="2" charset="-122"/>
              </a:rPr>
              <a:t>Problematika e meparshme me nenin 445 ( afati nje vjecar).</a:t>
            </a:r>
          </a:p>
        </p:txBody>
      </p:sp>
    </p:spTree>
    <p:extLst>
      <p:ext uri="{BB962C8B-B14F-4D97-AF65-F5344CB8AC3E}">
        <p14:creationId xmlns:p14="http://schemas.microsoft.com/office/powerpoint/2010/main" val="1245794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R="0" rtl="0"/>
            <a:r>
              <a:rPr lang="en-US" b="1" i="0" u="none" strike="noStrike" baseline="0" dirty="0" smtClean="0">
                <a:solidFill>
                  <a:srgbClr val="000000"/>
                </a:solidFill>
                <a:latin typeface="Times New Roman" panose="02020603050405020304" pitchFamily="18" charset="0"/>
                <a:ea typeface="SimSun" panose="02010600030101010101" pitchFamily="2" charset="-122"/>
              </a:rPr>
              <a:t>A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cënon</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sigurinë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juridike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heqja</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afatit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prekluziv</a:t>
            </a:r>
            <a:r>
              <a:rPr lang="en-US" b="1" i="0" u="none" strike="noStrike" baseline="0" dirty="0" smtClean="0">
                <a:solidFill>
                  <a:srgbClr val="000000"/>
                </a:solidFill>
                <a:latin typeface="Times New Roman" panose="02020603050405020304" pitchFamily="18" charset="0"/>
                <a:ea typeface="SimSun" panose="02010600030101010101" pitchFamily="2" charset="-122"/>
              </a:rPr>
              <a:t> 1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vjecar</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marrja</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vendimit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neni</a:t>
            </a:r>
            <a:r>
              <a:rPr lang="en-US" b="1" i="0" u="none" strike="noStrike" baseline="0" dirty="0" smtClean="0">
                <a:solidFill>
                  <a:srgbClr val="000000"/>
                </a:solidFill>
                <a:latin typeface="Times New Roman" panose="02020603050405020304" pitchFamily="18" charset="0"/>
                <a:ea typeface="SimSun" panose="02010600030101010101" pitchFamily="2" charset="-122"/>
              </a:rPr>
              <a:t> 445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K.Pr.C</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lindja</a:t>
            </a:r>
            <a:r>
              <a:rPr lang="en-US" b="1" i="0" u="none" strike="noStrike" baseline="0" dirty="0" smtClean="0">
                <a:solidFill>
                  <a:srgbClr val="000000"/>
                </a:solidFill>
                <a:latin typeface="Times New Roman" panose="02020603050405020304" pitchFamily="18" charset="0"/>
                <a:ea typeface="SimSun" panose="02010600030101010101" pitchFamily="2" charset="-122"/>
              </a:rPr>
              <a:t> e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shkakut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rishikimit</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neni</a:t>
            </a:r>
            <a:r>
              <a:rPr lang="en-US" b="1" i="0" u="none" strike="noStrike" baseline="0" dirty="0" smtClean="0">
                <a:solidFill>
                  <a:srgbClr val="000000"/>
                </a:solidFill>
                <a:latin typeface="Times New Roman" panose="02020603050405020304" pitchFamily="18" charset="0"/>
                <a:ea typeface="SimSun" panose="02010600030101010101" pitchFamily="2" charset="-122"/>
              </a:rPr>
              <a:t> 496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K.Pr.C</a:t>
            </a:r>
            <a:r>
              <a:rPr lang="en-US" b="1" i="0" u="none" strike="noStrike" baseline="0" dirty="0" smtClean="0">
                <a:solidFill>
                  <a:srgbClr val="000000"/>
                </a:solidFill>
                <a:latin typeface="Times New Roman" panose="02020603050405020304" pitchFamily="18" charset="0"/>
                <a:ea typeface="SimSun" panose="02010600030101010101" pitchFamily="2" charset="-122"/>
              </a:rPr>
              <a:t>)?</a:t>
            </a:r>
          </a:p>
        </p:txBody>
      </p:sp>
      <p:sp>
        <p:nvSpPr>
          <p:cNvPr id="3" name="Text Placeholder 2"/>
          <p:cNvSpPr>
            <a:spLocks noGrp="1"/>
          </p:cNvSpPr>
          <p:nvPr>
            <p:ph type="body" idx="1"/>
          </p:nvPr>
        </p:nvSpPr>
        <p:spPr>
          <a:xfrm>
            <a:off x="822702" y="3272257"/>
            <a:ext cx="10515600" cy="4351338"/>
          </a:xfrm>
        </p:spPr>
        <p:txBody>
          <a:bodyPr>
            <a:normAutofit/>
          </a:bodyPr>
          <a:lstStyle/>
          <a:p>
            <a:pPr marR="0" lvl="0" rtl="0"/>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Mendoj</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duhet</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parashikuar</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sërish</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Kodin</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Proçedurës</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Civile</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afati</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prekluziv</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i</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paraqitjes</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kërkesës</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rishikim</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por</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një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afat</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kohor</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gjatë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psh</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5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ose</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10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vjet</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nga</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dita</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vendimi</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ka</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marrë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formën</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prerë</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 duke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vlersuar</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GJEDNJ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dhe</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pervojen</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legjislacioneve</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600" b="0"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krahasimore</a:t>
            </a:r>
            <a:r>
              <a:rPr lang="en-US" sz="3600" b="0"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a:t>
            </a:r>
          </a:p>
        </p:txBody>
      </p:sp>
    </p:spTree>
    <p:extLst>
      <p:ext uri="{BB962C8B-B14F-4D97-AF65-F5344CB8AC3E}">
        <p14:creationId xmlns:p14="http://schemas.microsoft.com/office/powerpoint/2010/main" val="4117771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447" y="147234"/>
            <a:ext cx="8859279" cy="1396844"/>
          </a:xfrm>
        </p:spPr>
        <p:txBody>
          <a:bodyPr>
            <a:noAutofit/>
          </a:bodyPr>
          <a:lstStyle/>
          <a:p>
            <a:pPr marR="0" rtl="0"/>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A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parashikohet</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afat</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paraqitjen</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e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kërkesës</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rishikim</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kur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vendimi</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është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kundërshtim</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hapur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me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një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vendim</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tjetër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formës</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së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prerë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që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përbën</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gjë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të</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gjykuar</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neni</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 494/e </a:t>
            </a:r>
            <a:r>
              <a:rPr lang="en-US" sz="3200" b="1" i="0" u="none" strike="noStrike" baseline="0" dirty="0" err="1" smtClean="0">
                <a:solidFill>
                  <a:srgbClr val="000000"/>
                </a:solidFill>
                <a:highlight>
                  <a:srgbClr val="FFFFFF"/>
                </a:highlight>
                <a:latin typeface="Times New Roman" panose="02020603050405020304" pitchFamily="18" charset="0"/>
                <a:ea typeface="SimSun" panose="02010600030101010101" pitchFamily="2" charset="-122"/>
              </a:rPr>
              <a:t>K.Pr.C</a:t>
            </a:r>
            <a:r>
              <a:rPr lang="en-US" sz="3200" b="1" i="0" u="none" strike="noStrike" baseline="0" dirty="0" smtClean="0">
                <a:solidFill>
                  <a:srgbClr val="000000"/>
                </a:solidFill>
                <a:highlight>
                  <a:srgbClr val="FFFFFF"/>
                </a:highlight>
                <a:latin typeface="Times New Roman" panose="02020603050405020304" pitchFamily="18" charset="0"/>
                <a:ea typeface="SimSun" panose="02010600030101010101" pitchFamily="2" charset="-122"/>
              </a:rPr>
              <a:t>)?</a:t>
            </a:r>
          </a:p>
        </p:txBody>
      </p:sp>
      <p:sp>
        <p:nvSpPr>
          <p:cNvPr id="3" name="Text Placeholder 2"/>
          <p:cNvSpPr>
            <a:spLocks noGrp="1"/>
          </p:cNvSpPr>
          <p:nvPr>
            <p:ph type="body" idx="1"/>
          </p:nvPr>
        </p:nvSpPr>
        <p:spPr>
          <a:xfrm>
            <a:off x="679412" y="2444351"/>
            <a:ext cx="10515600" cy="4351338"/>
          </a:xfrm>
        </p:spPr>
        <p:txBody>
          <a:bodyPr>
            <a:normAutofit/>
          </a:bodyPr>
          <a:lstStyle/>
          <a:p>
            <a:pPr marR="0" lvl="0" rtl="0"/>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Unifikues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( 2005)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Pavaresisht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shkaku</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rishikimit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fillimi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afatit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30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ditor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dita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marrjes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dijeni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afatit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1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vjecar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nga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dita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lindur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shkaku</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rishikimit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njëjtë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gjitha</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rastet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përbëjnë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rishikimi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gjyqësor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formës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prerë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përjashtim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përbën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vetëm</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rasti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parashikuar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pikën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nenit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494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K.Pr.C</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Ndeshemi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dy</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formës</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prerë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janë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dhënë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midis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njëjtave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palë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njëjtin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shkak</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dhe</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me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njejtin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objekt</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d.m.th.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i</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pare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përbën</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2800" b="0" i="0" u="none" strike="noStrike" baseline="0" dirty="0" err="1" smtClean="0">
                <a:solidFill>
                  <a:srgbClr val="000000"/>
                </a:solidFill>
                <a:latin typeface="Times New Roman" panose="02020603050405020304" pitchFamily="18" charset="0"/>
                <a:ea typeface="SimSun" panose="02010600030101010101" pitchFamily="2" charset="-122"/>
              </a:rPr>
              <a:t>gjykuar</a:t>
            </a:r>
            <a:r>
              <a:rPr lang="en-US" sz="2800" b="0" i="0" u="none" strike="noStrike" baseline="0" dirty="0" smtClean="0">
                <a:solidFill>
                  <a:srgbClr val="000000"/>
                </a:solidFill>
                <a:latin typeface="Times New Roman" panose="02020603050405020304" pitchFamily="18" charset="0"/>
                <a:ea typeface="SimSun" panose="02010600030101010101" pitchFamily="2" charset="-122"/>
              </a:rPr>
              <a:t>.</a:t>
            </a:r>
          </a:p>
        </p:txBody>
      </p:sp>
    </p:spTree>
    <p:extLst>
      <p:ext uri="{BB962C8B-B14F-4D97-AF65-F5344CB8AC3E}">
        <p14:creationId xmlns:p14="http://schemas.microsoft.com/office/powerpoint/2010/main" val="598394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smtClean="0">
                <a:solidFill>
                  <a:srgbClr val="000000"/>
                </a:solidFill>
                <a:latin typeface="Times New Roman" panose="02020603050405020304" pitchFamily="18" charset="0"/>
                <a:ea typeface="SimSun" panose="02010600030101010101" pitchFamily="2" charset="-122"/>
              </a:rPr>
              <a:t>Shqyrtimi i provave të reja në procesin e rigjykimit</a:t>
            </a:r>
          </a:p>
        </p:txBody>
      </p:sp>
      <p:sp>
        <p:nvSpPr>
          <p:cNvPr id="3" name="Text Placeholder 2"/>
          <p:cNvSpPr>
            <a:spLocks noGrp="1"/>
          </p:cNvSpPr>
          <p:nvPr>
            <p:ph type="body" idx="1"/>
          </p:nvPr>
        </p:nvSpPr>
        <p:spPr/>
        <p:txBody>
          <a:bodyPr/>
          <a:lstStyle/>
          <a:p>
            <a:pPr marR="0" lvl="0" rtl="0"/>
            <a:r>
              <a:rPr lang="en-US" b="0" i="0" u="none" strike="noStrike" baseline="0" smtClean="0">
                <a:solidFill>
                  <a:srgbClr val="000000"/>
                </a:solidFill>
                <a:latin typeface="Times New Roman" panose="02020603050405020304" pitchFamily="18" charset="0"/>
                <a:ea typeface="SimSun" panose="02010600030101010101" pitchFamily="2" charset="-122"/>
              </a:rPr>
              <a:t>A mund te paraqiten prova te tjera vec atyre bashkalidhur kerkese?</a:t>
            </a:r>
          </a:p>
        </p:txBody>
      </p:sp>
    </p:spTree>
    <p:extLst>
      <p:ext uri="{BB962C8B-B14F-4D97-AF65-F5344CB8AC3E}">
        <p14:creationId xmlns:p14="http://schemas.microsoft.com/office/powerpoint/2010/main" val="3601011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i="0" u="none" strike="noStrike" baseline="0" dirty="0" err="1" smtClean="0">
                <a:solidFill>
                  <a:srgbClr val="000000"/>
                </a:solidFill>
                <a:latin typeface="Times New Roman" panose="02020603050405020304" pitchFamily="18" charset="0"/>
                <a:ea typeface="SimSun" panose="02010600030101010101" pitchFamily="2" charset="-122"/>
              </a:rPr>
              <a:t>Kompetenca</a:t>
            </a:r>
            <a:r>
              <a:rPr lang="en-US" b="1" i="0" u="none" strike="noStrike" baseline="0" dirty="0" smtClean="0">
                <a:solidFill>
                  <a:srgbClr val="000000"/>
                </a:solidFill>
                <a:latin typeface="Times New Roman" panose="02020603050405020304" pitchFamily="18" charset="0"/>
                <a:ea typeface="SimSun" panose="02010600030101010101" pitchFamily="2" charset="-122"/>
              </a:rPr>
              <a:t> </a:t>
            </a:r>
            <a:r>
              <a:rPr lang="en-US" b="1" i="0" u="none" strike="noStrike" baseline="0" dirty="0" err="1" smtClean="0">
                <a:solidFill>
                  <a:srgbClr val="000000"/>
                </a:solidFill>
                <a:latin typeface="Times New Roman" panose="02020603050405020304" pitchFamily="18" charset="0"/>
                <a:ea typeface="SimSun" panose="02010600030101010101" pitchFamily="2" charset="-122"/>
              </a:rPr>
              <a:t>funksionale</a:t>
            </a:r>
            <a:endParaRPr lang="en-US" b="1" i="0" u="none" strike="noStrike" baseline="0" dirty="0" smtClean="0">
              <a:solidFill>
                <a:srgbClr val="000000"/>
              </a:solidFill>
              <a:latin typeface="Times New Roman" panose="02020603050405020304" pitchFamily="18" charset="0"/>
              <a:ea typeface="SimSun" panose="02010600030101010101" pitchFamily="2" charset="-122"/>
            </a:endParaRPr>
          </a:p>
        </p:txBody>
      </p:sp>
      <p:sp>
        <p:nvSpPr>
          <p:cNvPr id="3" name="Text Placeholder 2"/>
          <p:cNvSpPr>
            <a:spLocks noGrp="1"/>
          </p:cNvSpPr>
          <p:nvPr>
            <p:ph type="body" idx="1"/>
          </p:nvPr>
        </p:nvSpPr>
        <p:spPr/>
        <p:txBody>
          <a:bodyPr>
            <a:normAutofit/>
          </a:bodyPr>
          <a:lstStyle/>
          <a:p>
            <a:pPr marR="0" lvl="0" rtl="0"/>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Kërkesa</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për</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rishikim</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paraqitet</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para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gjykatës</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shkallës</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së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parë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dhënë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vendimin</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por</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rast</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se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vendimi</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ankimuar</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gjykatat</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më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të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larta</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kompetente</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është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gjykata</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më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e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lartë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që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ka</a:t>
            </a:r>
            <a:r>
              <a:rPr lang="en-US" sz="3200" dirty="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shqyrtuar</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çështjen</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në</a:t>
            </a:r>
            <a:r>
              <a:rPr lang="en-US" sz="3200" b="0" i="0" u="none" strike="noStrike" baseline="0" dirty="0" smtClean="0">
                <a:solidFill>
                  <a:srgbClr val="000000"/>
                </a:solidFill>
                <a:latin typeface="Times New Roman" panose="02020603050405020304" pitchFamily="18" charset="0"/>
                <a:ea typeface="SimSun" panose="02010600030101010101" pitchFamily="2" charset="-122"/>
              </a:rPr>
              <a:t> </a:t>
            </a:r>
            <a:r>
              <a:rPr lang="en-US" sz="3200" b="0" i="0" u="none" strike="noStrike" baseline="0" dirty="0" err="1" smtClean="0">
                <a:solidFill>
                  <a:srgbClr val="000000"/>
                </a:solidFill>
                <a:latin typeface="Times New Roman" panose="02020603050405020304" pitchFamily="18" charset="0"/>
                <a:ea typeface="SimSun" panose="02010600030101010101" pitchFamily="2" charset="-122"/>
              </a:rPr>
              <a:t>themel</a:t>
            </a:r>
            <a:endParaRPr lang="en-US" sz="3200" b="0" i="0" u="none" strike="noStrike" baseline="0" dirty="0" smtClean="0">
              <a:solidFill>
                <a:srgbClr val="000000"/>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7469580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361</TotalTime>
  <Words>2502</Words>
  <Application>Microsoft Office PowerPoint</Application>
  <PresentationFormat>Widescreen</PresentationFormat>
  <Paragraphs>83</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SimSun</vt:lpstr>
      <vt:lpstr>Arial</vt:lpstr>
      <vt:lpstr>Arial Narrow</vt:lpstr>
      <vt:lpstr>Times New Roman</vt:lpstr>
      <vt:lpstr>Trebuchet MS</vt:lpstr>
      <vt:lpstr>Wingdings 3</vt:lpstr>
      <vt:lpstr>Facet</vt:lpstr>
      <vt:lpstr>Tema : Rishikimi MJET I JASHTEZAKONSHEM ANKIMI</vt:lpstr>
      <vt:lpstr>Rekurs &amp; Kerkese Rishikimi</vt:lpstr>
      <vt:lpstr>Kushtet qe duhet te plotesoje shkaku “rrethane- prove e re”</vt:lpstr>
      <vt:lpstr>Koncepti “rendesi esenciale”</vt:lpstr>
      <vt:lpstr>Harmoni me ndryshimet per paraqitjen e provave ne gjykimin ne shkalle te pare apo ne apel ( nenet 186, 465)</vt:lpstr>
      <vt:lpstr>A mund të përbëjë rrethanë të re një akt legjislativ që ka dalë pas dhënies së vendimit?</vt:lpstr>
      <vt:lpstr>A mund të përbëjë shkak për rishikim Vendimi i Gjykatës Kushtetuese?</vt:lpstr>
      <vt:lpstr>Dëshmia e rremë/ Mendimi i rremë i ekspertit  – shkak rishikimi</vt:lpstr>
      <vt:lpstr>Fuqia e Vendimit te “pushimit te çeshtjes penale- aresyetimi se deshmia ka qene e rreme”</vt:lpstr>
      <vt:lpstr>Veprat penale të kryera nga pjesëmarrësit në gjykim ( vazhdon … )</vt:lpstr>
      <vt:lpstr>Dokumentet e falsifikuara</vt:lpstr>
      <vt:lpstr>Vendimi është bazuar në një vendim tjetër që është prishur më pas</vt:lpstr>
      <vt:lpstr>Vendimi është në kundërshtim të hapur me një vendim tjetër që përbën “gjë të gjykuar” </vt:lpstr>
      <vt:lpstr>Kuptimi i “gjë të gjykuar” </vt:lpstr>
      <vt:lpstr>GJEDNJ gjen shkelje të konventës europiane “Për mbrojtjen e të drejtave të njeriut dhe lirive themelore”</vt:lpstr>
      <vt:lpstr>Çdo vendim i GJEDNJ? </vt:lpstr>
      <vt:lpstr>Legjitimimi dhe përmbajtja e kërkesës për rishikim</vt:lpstr>
      <vt:lpstr>Legjitimimi… vazhdon </vt:lpstr>
      <vt:lpstr>Afati i paraqitjes së kërkesës për rishikim</vt:lpstr>
      <vt:lpstr>A e cënon sigurinë juridike heqja e afatit prekluziv 1 vjecar nga marrja e vendimit( neni 445 K.Pr.C) dhe nga lindja e shkakut të rishikimit( neni 496 K.Pr.C)?</vt:lpstr>
      <vt:lpstr>A parashikohet afat për paraqitjen e kërkesës për rishikim kur vendimi është në kundërshtim të hapur me një vendim tjetër të formës së prerë që përbën gjë të gjykuar ( neni 494/e K.Pr.C)?</vt:lpstr>
      <vt:lpstr>Shqyrtimi i provave të reja në procesin e rigjykimit</vt:lpstr>
      <vt:lpstr>Kompetenca funksionale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 Rishikimi MJET I JASHTEZAKONSHEM</dc:title>
  <dc:creator>Windows User</dc:creator>
  <cp:lastModifiedBy>user4</cp:lastModifiedBy>
  <cp:revision>25</cp:revision>
  <dcterms:created xsi:type="dcterms:W3CDTF">2019-06-27T20:37:52Z</dcterms:created>
  <dcterms:modified xsi:type="dcterms:W3CDTF">2023-03-28T17:06:58Z</dcterms:modified>
</cp:coreProperties>
</file>