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66" r:id="rId4"/>
    <p:sldId id="267" r:id="rId5"/>
    <p:sldId id="257" r:id="rId6"/>
    <p:sldId id="265" r:id="rId7"/>
    <p:sldId id="258" r:id="rId8"/>
    <p:sldId id="259" r:id="rId9"/>
    <p:sldId id="278" r:id="rId10"/>
    <p:sldId id="279" r:id="rId11"/>
    <p:sldId id="260" r:id="rId12"/>
    <p:sldId id="261" r:id="rId13"/>
    <p:sldId id="262" r:id="rId14"/>
    <p:sldId id="263" r:id="rId15"/>
    <p:sldId id="264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2"/>
    <p:restoredTop sz="94664"/>
  </p:normalViewPr>
  <p:slideViewPr>
    <p:cSldViewPr snapToGrid="0">
      <p:cViewPr varScale="1">
        <p:scale>
          <a:sx n="98" d="100"/>
          <a:sy n="98" d="100"/>
        </p:scale>
        <p:origin x="200" y="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4044-D908-3A24-2FE8-AFB4B0266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06571-9A6B-23E4-816C-AC5843978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8BCB9-6EEC-B452-2627-61643247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60D17-340B-5172-F008-F93D6947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4F49B-47BF-9EE0-4BDC-C85B3D33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168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8F002-D845-6426-6D79-1899652B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2E58C-2657-27D4-EDD5-5CCF09C82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9D2D7-7652-2FAF-9B49-2E99808B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6A096-81ED-0508-54C2-150172B0A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E3EE3-6850-2CDC-178D-0681BCF4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597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DC47-DDF2-85EC-B480-262DF3C8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CE7A8-7EDD-DF74-5A60-CCEB2F221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88FB-0CF5-17FC-B661-0AB36F6A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1BDD4-50F2-2C24-1296-52E1B594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55099-A3DD-C4A7-2C18-52E0DD6CD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5176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AE25-1337-2BDB-266E-26F56C30C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817D6-DF6A-7E56-BAA6-A839C891C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B8AF9-A6EB-BB4C-4D6C-2F0061EBB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3A9064-F0DB-A8D8-30B3-0C8796EA9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A9D21-9B29-1DE3-E9AF-DA1611D6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BA1B1F-FC42-0F5B-475C-EC9D5591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2630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17805-AC9F-B334-AE09-8E4144A6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CFF86-8496-2273-B6AD-11A411CA8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70AB4-08E1-CC45-648F-527F17A56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6C37B-9207-C46B-92B6-D953F642B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E63C6-9261-99FF-99F0-D2E722ACE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81431D-BA52-080A-9A2D-322EEA970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D25009-A1E1-5C62-82E7-24EF8ED9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0842E2-837E-863C-A08F-89A424D8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2617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74C78-A690-E5FE-4C72-C31C4C35D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5D0D98-9511-6854-8B53-0D5D4E420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8113D-D0BD-1318-42D3-BEBCEC86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95085-0006-46D8-C393-D051DA85F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6448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3CAFFD-6994-D1BC-F651-4D037F2A9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444E5-139C-CD68-B18E-A13E484A4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E4F14-FB67-7F19-DCD5-C83246AC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967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28ED-1EB1-ECCD-363A-49AEECE4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90E6D-8DEC-55D0-44A8-AAF3B08B0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B1F0-29F6-8034-F39E-06636EF8A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CDBE1-2E87-B74F-5399-B91299F8F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B8862-CF8E-D0B5-96DA-C695B6AF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F3324-0AAE-78FE-7CCE-5561BA77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8354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6E679-291D-FC38-DF44-960B46A3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AAEF9-3CE1-3346-62B8-6696808AB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6D7E3-2291-0BAE-BEAB-7DFBF6BE6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28FAE-F805-61AB-99F6-67051BA3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BA615-1B02-1CDB-CE30-3CACBF8FE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536F-E688-46E1-46E9-C8315E42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8441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9E60-F0BD-B0EC-05EE-A9CB37A3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FFBBB-CC38-56AF-27FD-1CB4E22AC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DEAD1-827F-5025-4CC5-75AFCC4D5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AC4A-64F7-75CC-0FA3-B28C64E9D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69A9C-CD4F-83C2-FE6C-0BB32FEC7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995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8472E-7D41-BDA3-C17E-76F3EFE71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88E1E-4857-0991-2B39-43242F9D6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637A7-1D4B-6EED-CC69-C44EF453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7407D-BF21-83F1-138A-5C9CCF6F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DABFC-2CA6-7A5C-C614-99254171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757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761F0A-4A3B-BCCB-B831-6D0553CAF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365DB-9AD9-B360-8F72-C9AB18026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F3484-6B8C-0BEA-1826-51AC8722B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F2CAF-61A7-654A-A9A5-30B49DC919F6}" type="datetimeFigureOut">
              <a:rPr lang="x-none" smtClean="0"/>
              <a:pPr/>
              <a:t>30.3.23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890AF-84EC-B887-5EC2-A010617BF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F82A6-911D-2EC6-B12B-C17F9E25B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97532-27C7-A44C-AB65-B333C5B3B5D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8536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DF57-0634-0681-D63C-E03A00EFA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990" y="1291590"/>
            <a:ext cx="9144000" cy="2835593"/>
          </a:xfrm>
        </p:spPr>
        <p:txBody>
          <a:bodyPr>
            <a:noAutofit/>
          </a:bodyPr>
          <a:lstStyle/>
          <a:p>
            <a:r>
              <a:rPr lang="x-none" sz="3600"/>
              <a:t>Argumenti ligjor në vendimet e Gjykatës së Lartë: llojet e argumenteve sipas natyrës dhe fushës; prirjet praktike në përzgjedhjen e përcaktimin e argumenteve; argumentimi dhe siguria ligjore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40423-F0B1-BBE8-89F5-327F8BB4F4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9278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x-none"/>
              <a:t>__________________________________________________________</a:t>
            </a:r>
          </a:p>
          <a:p>
            <a:r>
              <a:rPr lang="x-none" b="1"/>
              <a:t>Asim VOKSHI</a:t>
            </a:r>
          </a:p>
          <a:p>
            <a:r>
              <a:rPr lang="x-none"/>
              <a:t>Gjyqtar në Gjykatën e Lartë të RSH</a:t>
            </a:r>
          </a:p>
          <a:p>
            <a:r>
              <a:rPr lang="x-none" sz="1800" i="1"/>
              <a:t>___________</a:t>
            </a:r>
          </a:p>
          <a:p>
            <a:r>
              <a:rPr lang="x-none" sz="1800" i="1"/>
              <a:t>31 Mars 2023</a:t>
            </a:r>
          </a:p>
        </p:txBody>
      </p:sp>
    </p:spTree>
    <p:extLst>
      <p:ext uri="{BB962C8B-B14F-4D97-AF65-F5344CB8AC3E}">
        <p14:creationId xmlns:p14="http://schemas.microsoft.com/office/powerpoint/2010/main" val="4100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FDC7-C5E0-00CC-72CB-B29DCFCD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L" dirty="0"/>
              <a:t>Përmbajtja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4ACA-32A3-7197-2846-2A951E0FC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q-AL" dirty="0"/>
              <a:t>1) Natyra e pushtetit gjyqësor dhe lidhja e tij me fjalën.</a:t>
            </a:r>
          </a:p>
          <a:p>
            <a:r>
              <a:rPr lang="sq-AL" dirty="0"/>
              <a:t>2) Roli i Gjykatës së Lartë</a:t>
            </a:r>
          </a:p>
          <a:p>
            <a:r>
              <a:rPr lang="sq-AL" dirty="0"/>
              <a:t>3) Kompetencat e Gjykatës së Lartë</a:t>
            </a:r>
          </a:p>
          <a:p>
            <a:r>
              <a:rPr lang="sq-AL" dirty="0"/>
              <a:t>4) </a:t>
            </a:r>
            <a:r>
              <a:rPr lang="sq-AL" kern="100" dirty="0">
                <a:ea typeface="Calibri" panose="020F0502020204030204" pitchFamily="34" charset="0"/>
                <a:cs typeface="Times New Roman" panose="02020603050405020304" pitchFamily="18" charset="0"/>
              </a:rPr>
              <a:t>Cil</a:t>
            </a:r>
            <a:r>
              <a:rPr lang="sq-A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ësit</a:t>
            </a:r>
            <a:r>
              <a:rPr lang="sq-AL" kern="100" dirty="0"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që duhet të </a:t>
            </a:r>
            <a:r>
              <a:rPr lang="sq-AL" kern="100" dirty="0">
                <a:ea typeface="Calibri" panose="020F0502020204030204" pitchFamily="34" charset="0"/>
                <a:cs typeface="Times New Roman" panose="02020603050405020304" pitchFamily="18" charset="0"/>
              </a:rPr>
              <a:t>ket</a:t>
            </a:r>
            <a:r>
              <a:rPr lang="sq-A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ë një vendim i mirë arsyetuar i GjL</a:t>
            </a:r>
          </a:p>
          <a:p>
            <a:r>
              <a:rPr lang="sq-AL" kern="100" dirty="0">
                <a:cs typeface="Times New Roman" panose="02020603050405020304" pitchFamily="18" charset="0"/>
              </a:rPr>
              <a:t>5) Vlera e vendimeve gjyqësore të mirë arsyetuara</a:t>
            </a:r>
          </a:p>
          <a:p>
            <a:r>
              <a:rPr lang="sq-AL" kern="100" dirty="0">
                <a:cs typeface="Times New Roman" panose="02020603050405020304" pitchFamily="18" charset="0"/>
              </a:rPr>
              <a:t>6) Llojet e argumentimeve gjyqësore</a:t>
            </a:r>
          </a:p>
          <a:p>
            <a:r>
              <a:rPr lang="sq-AL" kern="100" dirty="0">
                <a:cs typeface="Times New Roman" panose="02020603050405020304" pitchFamily="18" charset="0"/>
              </a:rPr>
              <a:t>7) </a:t>
            </a:r>
            <a:r>
              <a:rPr lang="sq-A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ka nevojë të arsyetohet çdo vendim i Gjykatës së Lartë?</a:t>
            </a:r>
          </a:p>
          <a:p>
            <a:r>
              <a:rPr lang="sq-AL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8) </a:t>
            </a:r>
            <a:r>
              <a:rPr lang="sq-A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Strukturimi i vendimeve të Gjykatës së Lartë</a:t>
            </a:r>
            <a:r>
              <a:rPr lang="sq-AL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sq-AL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9) Teknikat e interpretimit në GjL.</a:t>
            </a:r>
          </a:p>
          <a:p>
            <a:r>
              <a:rPr lang="sq-AL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10) Parimet themelore në fushën e argumentimit ligjor</a:t>
            </a:r>
          </a:p>
          <a:p>
            <a:r>
              <a:rPr lang="sq-AL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11) </a:t>
            </a:r>
            <a:r>
              <a:rPr lang="sq-AL" dirty="0"/>
              <a:t>Kanonet (Rregullat) Semantike (Kuptimore)</a:t>
            </a:r>
            <a:endParaRPr lang="sq-AL" kern="100" dirty="0">
              <a:cs typeface="Times New Roman" panose="02020603050405020304" pitchFamily="18" charset="0"/>
            </a:endParaRPr>
          </a:p>
          <a:p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408186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D853D-503D-8CE3-8EB8-E26F7CB66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/>
              <a:t>Natyra e pushtetit gjyqësor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A7EA6-E279-7666-2EF8-4D9FDE245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/>
              <a:t>Pushteti i gjyqësorit vjen vetëm nga fjalët – gjyqtarët nuk komandojnë ushtri apo buxhete. Në demokraci, gjyqtarët kanë legjitimitet vetëm kur fjalët e tyre meritojnë respekt […]. Një mënyrë për të gjykuar gjyqtarët është të lexosh vendimet e tyre. </a:t>
            </a:r>
            <a:r>
              <a:rPr lang="sq-AL" sz="1800" dirty="0"/>
              <a:t>(Judicial Opinion </a:t>
            </a:r>
            <a:r>
              <a:rPr lang="en-US" sz="1800" dirty="0"/>
              <a:t>W</a:t>
            </a:r>
            <a:r>
              <a:rPr lang="sq-AL" sz="1800" dirty="0"/>
              <a:t>riting [2018], Lebovits)</a:t>
            </a:r>
            <a:endParaRPr lang="sq-AL" dirty="0"/>
          </a:p>
          <a:p>
            <a:pPr algn="just"/>
            <a:r>
              <a:rPr lang="sq-AL" i="1" dirty="0"/>
              <a:t>“Verbis legis tenaciter inhaerendum”</a:t>
            </a:r>
            <a:r>
              <a:rPr lang="sq-AL" dirty="0"/>
              <a:t>. </a:t>
            </a:r>
            <a:r>
              <a:rPr lang="sq-AL" sz="2000" dirty="0"/>
              <a:t>Maksimë mesjetare që do të thotë:</a:t>
            </a:r>
            <a:r>
              <a:rPr lang="sq-AL" dirty="0"/>
              <a:t> “Qëndro</a:t>
            </a:r>
            <a:r>
              <a:rPr lang="en-US" dirty="0" err="1"/>
              <a:t>i</a:t>
            </a:r>
            <a:r>
              <a:rPr lang="sq-AL" dirty="0"/>
              <a:t> fort fjalëve të ligjit”. </a:t>
            </a:r>
            <a:r>
              <a:rPr lang="sq-AL" sz="1800" dirty="0"/>
              <a:t>(Cituar nga “Reading La</a:t>
            </a:r>
            <a:r>
              <a:rPr lang="en-US" sz="1800" dirty="0"/>
              <a:t>w</a:t>
            </a:r>
            <a:r>
              <a:rPr lang="sq-AL" sz="1800" dirty="0"/>
              <a:t>”, Scalia, Garner, 2012).</a:t>
            </a:r>
            <a:endParaRPr lang="sq-AL" dirty="0"/>
          </a:p>
          <a:p>
            <a:pPr algn="just"/>
            <a:r>
              <a:rPr lang="sq-AL" dirty="0"/>
              <a:t>[l]igji, pa drejtësi, ndonëse i vështirë dhe i kundërshtueshëm, është më i dëshirueshëm për të mirën publike, sesa drejtësia pa ligj: e cila do ta kthente çdo gjyqtar në një ligjbërës, dhe do të shkaktonte konfuzion të pafund. </a:t>
            </a:r>
            <a:r>
              <a:rPr lang="sq-AL" sz="1900" dirty="0"/>
              <a:t>(</a:t>
            </a:r>
            <a:r>
              <a:rPr lang="en-US" sz="1900" dirty="0"/>
              <a:t>W</a:t>
            </a:r>
            <a:r>
              <a:rPr lang="sq-AL" sz="1900" dirty="0"/>
              <a:t>illiam Blackstone, Cituar nga “Reading La</a:t>
            </a:r>
            <a:r>
              <a:rPr lang="en-US" sz="1900" dirty="0"/>
              <a:t>w</a:t>
            </a:r>
            <a:r>
              <a:rPr lang="sq-AL" sz="1900" dirty="0"/>
              <a:t>”, Scalia, Garner, 2012).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97297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47E9-76F2-3B67-0834-F7CED784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L"/>
              <a:t>Natyra e pushtetit gjyqësor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6B74F-E267-02F7-C379-B63ECCBE7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dirty="0"/>
              <a:t>Siç parashtronte Kryetari i Gjykatës Supreme të SHBA John Marshall: </a:t>
            </a:r>
          </a:p>
          <a:p>
            <a:pPr marL="0" indent="0" algn="just">
              <a:buNone/>
            </a:pPr>
            <a:r>
              <a:rPr lang="en-GB" dirty="0"/>
              <a:t>	“</a:t>
            </a:r>
            <a:r>
              <a:rPr lang="sq-AL" dirty="0"/>
              <a:t>Pushteti gjyqësor, nuk mund të ekzistojë, nëse shihet i 	shkëputur nga fuqia e ligjeve. Gjykatat janë veçse instrumente të 	ligjit dhe nuk kanë vullnet më vete. Kur thuhet se gjykatat 	ushtrojnë diskrecion, ai është vetëm diskrecion ligjor, i tillë që 	duhet të synojë zbulimin e kuptimit të ligjit, dhe pasi e kanë 	zbuluar atë, është detyra e gjykatave që ta zbatojnë. Pushteti 	gjyqësor nuk ushtrohet asnjëherë me qëllimin për të zbatuar 	vullnetin e gjyqtarit; por gjithnjë për të zbatuar vullnetin e 	ligjvënësit, ose thënë ndryshe, vullnetin e ligjit</a:t>
            </a:r>
            <a:r>
              <a:rPr lang="en-GB" dirty="0"/>
              <a:t>.”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177239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E9A0-B9B5-5F9A-5E10-4E58A1BDB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Roli i Gjykatës së Lartë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CCA3B-6B86-7651-71C6-8389FC07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270510" algn="just">
              <a:tabLst>
                <a:tab pos="180340" algn="l"/>
              </a:tabLst>
            </a:pP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 e Lartë është maja e piramidës së sistemit gjyqësor. Ajo thotë fjalën e fundit sa i përket aspekteve të kuptimit dhe zbatimit të ligjit.</a:t>
            </a:r>
            <a:endParaRPr lang="sq-A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tabLst>
                <a:tab pos="180340" algn="l"/>
              </a:tabLst>
            </a:pP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 nenit 141(1) të Kushtetutës (</a:t>
            </a:r>
            <a:r>
              <a:rPr lang="sq-AL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 reformës së vitit 2016</a:t>
            </a: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indent="0" algn="just">
              <a:buNone/>
              <a:tabLst>
                <a:tab pos="180340" algn="l"/>
              </a:tabLst>
            </a:pP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sq-AL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Gjykata e Lartë shqyrton çështje lidhur me kuptimin dhe zbatimin e ligjit për të siguruar njësimin ose zhvillimin e praktikës gjyqësore, sipas ligjit</a:t>
            </a:r>
            <a:r>
              <a:rPr lang="sq-AL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sq-AL" sz="1600" dirty="0"/>
          </a:p>
          <a:p>
            <a:pPr marL="0" indent="0" algn="just">
              <a:buFontTx/>
              <a:buChar char="-"/>
            </a:pPr>
            <a:r>
              <a:rPr lang="sq-AL" dirty="0"/>
              <a:t> Përcaktimi i kuptimit të normave juridike bëhet nëpërmjet interpretimit të tyre. </a:t>
            </a:r>
          </a:p>
          <a:p>
            <a:pPr marL="0" indent="0" algn="just">
              <a:buFontTx/>
              <a:buChar char="-"/>
            </a:pPr>
            <a:r>
              <a:rPr lang="sq-AL" dirty="0"/>
              <a:t> Interpretimi në vetvete kërkon argumentim, d.m.th </a:t>
            </a:r>
            <a:r>
              <a:rPr lang="sq-AL" b="0" i="0" u="none" strike="noStrike" dirty="0">
                <a:solidFill>
                  <a:srgbClr val="333333"/>
                </a:solidFill>
                <a:effectLst/>
              </a:rPr>
              <a:t>arsyetimin e nevojshëm për të vërtetuar ose për të kundërshtuar një koncept apo ide. 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244462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E421A-954B-E5B6-1ED1-D4CC4917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/>
              <a:t>Kompetencat e Gjykatës së Lartë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3026E-A028-0197-0363-9D47A6CA0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270510" algn="just">
              <a:tabLst>
                <a:tab pos="180340" algn="l"/>
              </a:tabLst>
            </a:pPr>
            <a:r>
              <a:rPr lang="sq-AL" sz="2000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reformën e vitit 2017, u ndryshuan neni 472 i Kodit të Procedurës Civile, neni 58 i ligjit nr.49/2012 “Për Gjykatat Administrative dhe Gjykimin e Mosmarrëveshjeve Administrative”, si dhe neni 432 i Kodit të Procedurës Penale, me qëllim që të harmonizoheshin me parashikimin e ri të nenit 141 të Kushtetutës.</a:t>
            </a:r>
          </a:p>
          <a:p>
            <a:pPr indent="270510" algn="just">
              <a:tabLst>
                <a:tab pos="180340" algn="l"/>
              </a:tabLst>
            </a:pPr>
            <a:r>
              <a:rPr lang="sq-AL" sz="2000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Tashmë Gjykata e Lartë (në gjykimin administrative, civil dhe penal), ushtron kompetencat e saj, vetëm nëse rekurset e paraqitura ngrenë problematikat si vijon:</a:t>
            </a:r>
          </a:p>
          <a:p>
            <a:pPr marL="457200" lvl="1" indent="0" algn="just">
              <a:buNone/>
            </a:pPr>
            <a:r>
              <a:rPr lang="sq-AL" sz="2000">
                <a:latin typeface="Garamond" panose="02020404030301010803" pitchFamily="18" charset="0"/>
              </a:rPr>
              <a:t>1) Për zbatim të gabuar të ligjit material ose procedural, të një rëndësie themelore për njehsimin, sigurinë dhe/ose zhvillimin e praktikës gjyqësore;</a:t>
            </a:r>
          </a:p>
          <a:p>
            <a:pPr marL="457200" lvl="1" indent="0" algn="just">
              <a:buNone/>
            </a:pPr>
            <a:r>
              <a:rPr lang="sq-AL" sz="2000">
                <a:latin typeface="Garamond" panose="02020404030301010803" pitchFamily="18" charset="0"/>
              </a:rPr>
              <a:t>2) Kur vendimi i ankimuar është i ndryshëm nga praktika e Kolegjit Administrativ, Civil, Penal apo Kolegjeve të Bashkuara të Gjykatës së Lartë;</a:t>
            </a:r>
          </a:p>
          <a:p>
            <a:pPr marL="457200" lvl="1" indent="0" algn="just">
              <a:buNone/>
            </a:pPr>
            <a:r>
              <a:rPr lang="sq-AL" sz="2000">
                <a:latin typeface="Garamond" panose="02020404030301010803" pitchFamily="18" charset="0"/>
              </a:rPr>
              <a:t>3) Kur ka shkelje të rëndë të normave procedurale, me pasojë pavlefshmërinë e vendimit ose procedurës së gjykimit (pavlefshmërinë absolute të akteve ose papërdorshmërinë e provave, në çështjet penale)</a:t>
            </a:r>
            <a:endParaRPr lang="sq-AL" sz="3200"/>
          </a:p>
        </p:txBody>
      </p:sp>
    </p:spTree>
    <p:extLst>
      <p:ext uri="{BB962C8B-B14F-4D97-AF65-F5344CB8AC3E}">
        <p14:creationId xmlns:p14="http://schemas.microsoft.com/office/powerpoint/2010/main" val="56048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11042-B49F-2073-ECD0-984E35CA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</a:t>
            </a:r>
            <a:r>
              <a:rPr lang="sq-AL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ësit</a:t>
            </a:r>
            <a:r>
              <a:rPr lang="sq-AL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që duhet të </a:t>
            </a:r>
            <a:r>
              <a:rPr lang="sq-AL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</a:t>
            </a:r>
            <a:r>
              <a:rPr lang="sq-AL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 një vendim i mirë arsyetuar i GjL</a:t>
            </a:r>
            <a:br>
              <a:rPr lang="sq-AL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q-AL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972E6-D624-27FB-479F-2439FFA2A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 nga elementët kryesore të një vendimi gjyqësor të mirë arsyetuar janë: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Paraqitja e qartë e çështjeve ligjore me rëndësi për zgjidhjen e mosmarrëveshjes.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Përmbledhja e fakteve më të rëndësishme të çështjes.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Shpjegimi i parimeve ligjore që gjejnë zbatim në rastin konkret.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Analiza e hollësishme e zbatimit të parimeve ligjore në raport me faktet e çështjes.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Përfundimi i gjykatës nëpërmjet të cilit del qartë lloji i vendimmarrjes.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Trajtimi dhe marrja në konsideratë e kundër argumenteve potenciale, apo alternativave të interpretimit, të cilat u trajtuan nga gjykata, por që nuk u pranuan prej saj.</a:t>
            </a:r>
            <a:endParaRPr lang="sq-AL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BDC03-E9F2-35D3-16BD-F0B555D5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q-AL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Vlera e vendimeve gjy</a:t>
            </a:r>
            <a:r>
              <a:rPr lang="sq-AL" sz="4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qësore të mirë arsyetuara</a:t>
            </a:r>
            <a:endParaRPr lang="sq-AL" sz="8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F3D6D-EAB6-6AAF-64EB-EF4ECB46D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270510" algn="just">
              <a:tabLst>
                <a:tab pos="180340" algn="l"/>
              </a:tabLst>
            </a:pPr>
            <a:r>
              <a:rPr lang="sq-AL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Arsyetimi i plotë dhe i mirë i vendimeve nga </a:t>
            </a:r>
            <a:r>
              <a:rPr lang="sq-AL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 e Lartë</a:t>
            </a:r>
            <a:r>
              <a:rPr lang="sq-AL" sz="3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sq-AL" sz="3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shërben:</a:t>
            </a:r>
            <a:endParaRPr lang="sq-AL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Sigurimit të transparencës dhe llogaridhënies.</a:t>
            </a:r>
            <a:endParaRPr lang="sq-AL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Sigurimit që vendimet bazohen në parime ligjore të qenësishme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sq-AL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Orientimi për rastet e ardhshme në mënyrë që të ruhet qëndrueshmëria dhe siguria juridike në sistemin ligjor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Arsyetimi i vendimit i drejtohet palëve dhe synon tu tregojë atyre pse fitoi pala gjyqfituese dhe pse humbi pala gjyqhumbëse.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Arsyetimi i vendimit kufizon arbitraritetin.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Arsyetimi i vendimit siguron korrektesën në marrjen e tij.</a:t>
            </a:r>
          </a:p>
        </p:txBody>
      </p:sp>
    </p:spTree>
    <p:extLst>
      <p:ext uri="{BB962C8B-B14F-4D97-AF65-F5344CB8AC3E}">
        <p14:creationId xmlns:p14="http://schemas.microsoft.com/office/powerpoint/2010/main" val="281423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B592-CBD2-3C88-931D-C524152FC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Vlerat e vendimeve gjy</a:t>
            </a:r>
            <a:r>
              <a:rPr lang="sq-AL" sz="4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qësore të mirë arsyetuara</a:t>
            </a:r>
            <a:endParaRPr lang="en-AL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46339-A08F-6A49-02CB-C390F1764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AL" dirty="0"/>
              <a:t>Nj</a:t>
            </a:r>
            <a:r>
              <a:rPr lang="en-GB" dirty="0" err="1"/>
              <a:t>ë</a:t>
            </a:r>
            <a:r>
              <a:rPr lang="en-AL" dirty="0"/>
              <a:t> vendim gjyq</a:t>
            </a:r>
            <a:r>
              <a:rPr lang="en-GB" dirty="0" err="1"/>
              <a:t>ë</a:t>
            </a:r>
            <a:r>
              <a:rPr lang="en-AL" dirty="0"/>
              <a:t>sor duhet t</a:t>
            </a:r>
            <a:r>
              <a:rPr lang="en-GB" dirty="0" err="1"/>
              <a:t>ë</a:t>
            </a:r>
            <a:r>
              <a:rPr lang="en-AL" dirty="0"/>
              <a:t> jet</a:t>
            </a:r>
            <a:r>
              <a:rPr lang="en-GB" dirty="0" err="1"/>
              <a:t>ë</a:t>
            </a:r>
            <a:r>
              <a:rPr lang="en-AL" dirty="0"/>
              <a:t> m</a:t>
            </a:r>
            <a:r>
              <a:rPr lang="en-GB" dirty="0" err="1"/>
              <a:t>ë</a:t>
            </a:r>
            <a:r>
              <a:rPr lang="en-AL" dirty="0"/>
              <a:t> shum</a:t>
            </a:r>
            <a:r>
              <a:rPr lang="en-GB" dirty="0" err="1"/>
              <a:t>ë</a:t>
            </a:r>
            <a:r>
              <a:rPr lang="en-AL" dirty="0"/>
              <a:t> sesa semantikisht dhe gramatikisht korrekt. R</a:t>
            </a:r>
            <a:r>
              <a:rPr lang="en-GB" dirty="0" err="1"/>
              <a:t>ë</a:t>
            </a:r>
            <a:r>
              <a:rPr lang="en-AL" dirty="0"/>
              <a:t>nd</a:t>
            </a:r>
            <a:r>
              <a:rPr lang="en-GB" dirty="0" err="1"/>
              <a:t>ë</a:t>
            </a:r>
            <a:r>
              <a:rPr lang="en-AL" dirty="0"/>
              <a:t>sia e stilit t</a:t>
            </a:r>
            <a:r>
              <a:rPr lang="en-GB" dirty="0" err="1"/>
              <a:t>ë</a:t>
            </a:r>
            <a:r>
              <a:rPr lang="en-AL" dirty="0"/>
              <a:t> t</a:t>
            </a:r>
            <a:r>
              <a:rPr lang="en-GB" dirty="0" err="1"/>
              <a:t>ë</a:t>
            </a:r>
            <a:r>
              <a:rPr lang="en-AL" dirty="0"/>
              <a:t> shkruarit p</a:t>
            </a:r>
            <a:r>
              <a:rPr lang="en-GB" dirty="0" err="1"/>
              <a:t>ë</a:t>
            </a:r>
            <a:r>
              <a:rPr lang="en-AL" dirty="0"/>
              <a:t>rmblidhet n</a:t>
            </a:r>
            <a:r>
              <a:rPr lang="en-GB" dirty="0" err="1"/>
              <a:t>ë</a:t>
            </a:r>
            <a:r>
              <a:rPr lang="en-AL" dirty="0"/>
              <a:t> aforizm</a:t>
            </a:r>
            <a:r>
              <a:rPr lang="en-GB" dirty="0" err="1"/>
              <a:t>ë</a:t>
            </a:r>
            <a:r>
              <a:rPr lang="en-AL" dirty="0"/>
              <a:t>n e Llewellyn se: “Idealet pa teknik</a:t>
            </a:r>
            <a:r>
              <a:rPr lang="en-GB" dirty="0" err="1"/>
              <a:t>ë</a:t>
            </a:r>
            <a:r>
              <a:rPr lang="en-AL" dirty="0"/>
              <a:t> jan</a:t>
            </a:r>
            <a:r>
              <a:rPr lang="en-GB" dirty="0" err="1"/>
              <a:t>ë</a:t>
            </a:r>
            <a:r>
              <a:rPr lang="en-AL" dirty="0"/>
              <a:t> nj</a:t>
            </a:r>
            <a:r>
              <a:rPr lang="en-GB" dirty="0" err="1"/>
              <a:t>ë</a:t>
            </a:r>
            <a:r>
              <a:rPr lang="en-AL" dirty="0"/>
              <a:t> l</a:t>
            </a:r>
            <a:r>
              <a:rPr lang="en-GB" dirty="0" err="1"/>
              <a:t>ë</a:t>
            </a:r>
            <a:r>
              <a:rPr lang="en-AL" dirty="0"/>
              <a:t>msh. Por teknika pa idealet </a:t>
            </a:r>
            <a:r>
              <a:rPr lang="en-GB" dirty="0" err="1"/>
              <a:t>ë</a:t>
            </a:r>
            <a:r>
              <a:rPr lang="en-AL" dirty="0"/>
              <a:t>sht</a:t>
            </a:r>
            <a:r>
              <a:rPr lang="en-GB" dirty="0" err="1"/>
              <a:t>ë</a:t>
            </a:r>
            <a:r>
              <a:rPr lang="en-AL" dirty="0"/>
              <a:t> nj</a:t>
            </a:r>
            <a:r>
              <a:rPr lang="en-GB" dirty="0" err="1"/>
              <a:t>ë</a:t>
            </a:r>
            <a:r>
              <a:rPr lang="en-AL" dirty="0"/>
              <a:t> k</a:t>
            </a:r>
            <a:r>
              <a:rPr lang="en-GB" dirty="0" err="1"/>
              <a:t>ë</a:t>
            </a:r>
            <a:r>
              <a:rPr lang="en-AL" dirty="0"/>
              <a:t>rc</a:t>
            </a:r>
            <a:r>
              <a:rPr lang="en-GB" dirty="0" err="1"/>
              <a:t>ë</a:t>
            </a:r>
            <a:r>
              <a:rPr lang="en-AL" dirty="0"/>
              <a:t>nim.” </a:t>
            </a:r>
            <a:r>
              <a:rPr lang="sq-AL" sz="2000" dirty="0"/>
              <a:t>(Judicial Opinion </a:t>
            </a:r>
            <a:r>
              <a:rPr lang="en-US" sz="2000" dirty="0"/>
              <a:t>W</a:t>
            </a:r>
            <a:r>
              <a:rPr lang="sq-AL" sz="2000" dirty="0"/>
              <a:t>riting [2018], Lebovits)</a:t>
            </a:r>
          </a:p>
          <a:p>
            <a:pPr algn="just"/>
            <a:r>
              <a:rPr lang="en-AL" dirty="0"/>
              <a:t>Gjyqtar</a:t>
            </a:r>
            <a:r>
              <a:rPr lang="en-GB" dirty="0" err="1"/>
              <a:t>ë</a:t>
            </a:r>
            <a:r>
              <a:rPr lang="en-AL" dirty="0"/>
              <a:t>t duhet t</a:t>
            </a:r>
            <a:r>
              <a:rPr lang="en-GB" dirty="0" err="1"/>
              <a:t>ë</a:t>
            </a:r>
            <a:r>
              <a:rPr lang="en-AL" dirty="0"/>
              <a:t> shmangin t</a:t>
            </a:r>
            <a:r>
              <a:rPr lang="en-GB" dirty="0" err="1"/>
              <a:t>ë</a:t>
            </a:r>
            <a:r>
              <a:rPr lang="en-AL" dirty="0"/>
              <a:t> shkruarin “kameleonik”, i cili b</a:t>
            </a:r>
            <a:r>
              <a:rPr lang="en-GB" dirty="0" err="1"/>
              <a:t>ë</a:t>
            </a:r>
            <a:r>
              <a:rPr lang="en-AL" dirty="0"/>
              <a:t>n t</a:t>
            </a:r>
            <a:r>
              <a:rPr lang="en-GB" dirty="0" err="1"/>
              <a:t>ë</a:t>
            </a:r>
            <a:r>
              <a:rPr lang="en-AL" dirty="0"/>
              <a:t> vetin stilin e gjyqfituesit dhe ndryshon nga vendimi n</a:t>
            </a:r>
            <a:r>
              <a:rPr lang="en-GB" dirty="0" err="1"/>
              <a:t>ë</a:t>
            </a:r>
            <a:r>
              <a:rPr lang="en-AL" dirty="0"/>
              <a:t> vendim. Është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pakëshillueshëm</a:t>
            </a:r>
            <a:r>
              <a:rPr lang="en-GB" dirty="0"/>
              <a:t> </a:t>
            </a:r>
            <a:r>
              <a:rPr lang="en-AL" dirty="0"/>
              <a:t>p</a:t>
            </a:r>
            <a:r>
              <a:rPr lang="en-GB" dirty="0" err="1"/>
              <a:t>ë</a:t>
            </a:r>
            <a:r>
              <a:rPr lang="en-AL" dirty="0"/>
              <a:t>rdorimi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metodës</a:t>
            </a:r>
            <a:r>
              <a:rPr lang="en-GB" dirty="0"/>
              <a:t> “</a:t>
            </a:r>
            <a:r>
              <a:rPr lang="en-GB" dirty="0" err="1"/>
              <a:t>prit</a:t>
            </a:r>
            <a:r>
              <a:rPr lang="en-GB" dirty="0"/>
              <a:t>” </a:t>
            </a:r>
            <a:r>
              <a:rPr lang="en-GB" dirty="0" err="1"/>
              <a:t>dhe</a:t>
            </a:r>
            <a:r>
              <a:rPr lang="en-GB" dirty="0"/>
              <a:t> “</a:t>
            </a:r>
            <a:r>
              <a:rPr lang="en-GB" dirty="0" err="1"/>
              <a:t>ngjit</a:t>
            </a:r>
            <a:r>
              <a:rPr lang="en-GB" dirty="0"/>
              <a:t>”, duke </a:t>
            </a:r>
            <a:r>
              <a:rPr lang="en-GB" dirty="0" err="1"/>
              <a:t>marrë</a:t>
            </a:r>
            <a:r>
              <a:rPr lang="en-GB" dirty="0"/>
              <a:t> </a:t>
            </a:r>
            <a:r>
              <a:rPr lang="en-GB" dirty="0" err="1"/>
              <a:t>pasazhe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argumentet</a:t>
            </a:r>
            <a:r>
              <a:rPr lang="en-GB" dirty="0"/>
              <a:t> e </a:t>
            </a:r>
            <a:r>
              <a:rPr lang="en-GB" dirty="0" err="1"/>
              <a:t>palëve</a:t>
            </a:r>
            <a:r>
              <a:rPr lang="en-GB" dirty="0"/>
              <a:t>, pa </a:t>
            </a:r>
            <a:r>
              <a:rPr lang="en-GB" dirty="0" err="1"/>
              <a:t>nxjerrë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pah</a:t>
            </a:r>
            <a:r>
              <a:rPr lang="en-GB" dirty="0"/>
              <a:t> </a:t>
            </a:r>
            <a:r>
              <a:rPr lang="en-GB" dirty="0" err="1"/>
              <a:t>mendimin</a:t>
            </a:r>
            <a:r>
              <a:rPr lang="en-GB" dirty="0"/>
              <a:t> individual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gjyqtarit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952981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EF041-4C6E-32B2-D1CD-55F34CE9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L" dirty="0"/>
              <a:t>Llojet e argumentimeve gjyqësore</a:t>
            </a:r>
            <a:br>
              <a:rPr lang="en-AL" dirty="0"/>
            </a:br>
            <a:r>
              <a:rPr lang="sq-AL" sz="2400" dirty="0"/>
              <a:t>(Cituar nga Judicial Opinion </a:t>
            </a:r>
            <a:r>
              <a:rPr lang="en-US" sz="2400" dirty="0"/>
              <a:t>W</a:t>
            </a:r>
            <a:r>
              <a:rPr lang="sq-AL" sz="2400" dirty="0"/>
              <a:t>riting [2018], Lebovits)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2453-3185-5746-22F9-4C7A77055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q-AL" dirty="0"/>
              <a:t>Sipas gjyqtarit Posner, dy janë kategoritë e arsyetimeve:</a:t>
            </a:r>
          </a:p>
          <a:p>
            <a:pPr algn="just"/>
            <a:r>
              <a:rPr lang="sq-AL" dirty="0"/>
              <a:t>1) </a:t>
            </a:r>
            <a:r>
              <a:rPr lang="sq-AL" b="1" dirty="0"/>
              <a:t>Arsyetimi i pastër</a:t>
            </a:r>
            <a:r>
              <a:rPr lang="sq-AL" dirty="0"/>
              <a:t>. Ai arsyetim vendimi që është formal, i shkruar me legalizma dhe me një ton graviteti të lartë professional. Ai nuk duket si një bashkëbisedim, por është solemn, jopersonal dhe i bazuar në fakte. Fjalët e gjyqtarit vishen me detaje, citime të shumta dhe të gjata nga vendime të mëparshmme, si dhe kanë një ton serioz. </a:t>
            </a:r>
          </a:p>
          <a:p>
            <a:pPr algn="just"/>
            <a:r>
              <a:rPr lang="sq-AL" dirty="0"/>
              <a:t>2) </a:t>
            </a:r>
            <a:r>
              <a:rPr lang="sq-AL" b="1" dirty="0"/>
              <a:t>Arsyetimi i papastër </a:t>
            </a:r>
            <a:r>
              <a:rPr lang="sq-AL" dirty="0"/>
              <a:t>(</a:t>
            </a:r>
            <a:r>
              <a:rPr lang="sq-AL" i="1" dirty="0"/>
              <a:t>por jo i pistë </a:t>
            </a:r>
            <a:r>
              <a:rPr lang="sq-AL" dirty="0"/>
              <a:t>:). Ky arsyetim, në kontrast nga ai i pastër është në formë bashkëbisedimi, i shkruar me gjuhë të thjeshtë dhe të kuptueshme. Gjyqtarët që përdorin këtë mënyrë të shkruari jo vetëm japin vendimin e marrë, por edhe ia shpjegojnë atë njeriut të zakonshëm. Arsyetimi i papastër është i çlirët, i relaksuar dhe ndonjëherë edhe me nota humori.</a:t>
            </a:r>
          </a:p>
          <a:p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2619681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19C8-8044-2F80-22BE-6845641E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sq-A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q-AL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ka nevojë të arsyetohet çdo vendim i Gjykatës së Lartë?</a:t>
            </a:r>
            <a:endParaRPr lang="sq-AL" sz="6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q-AL"/>
              <a:t>Referuar nenit 142(1)(2) të Kushtetutës:</a:t>
            </a:r>
          </a:p>
          <a:p>
            <a:pPr>
              <a:buNone/>
            </a:pPr>
            <a:r>
              <a:rPr lang="en-US"/>
              <a:t>	</a:t>
            </a:r>
            <a:r>
              <a:rPr lang="sq-AL"/>
              <a:t>“</a:t>
            </a:r>
            <a:r>
              <a:rPr lang="sq-AL" i="1"/>
              <a:t>1. Vendimet gjyqësore duhet të jenë të arsyetuara. </a:t>
            </a:r>
          </a:p>
          <a:p>
            <a:pPr algn="just">
              <a:buNone/>
            </a:pPr>
            <a:r>
              <a:rPr lang="en-US" i="1"/>
              <a:t>	</a:t>
            </a:r>
            <a:r>
              <a:rPr lang="sq-AL" i="1"/>
              <a:t>2. Gjykata e Lartë duhet t’i botojë vendimet e saj, si dhe mendimet e pakicës.</a:t>
            </a:r>
            <a:r>
              <a:rPr lang="sq-AL"/>
              <a:t>”</a:t>
            </a:r>
          </a:p>
          <a:p>
            <a:pPr algn="just"/>
            <a:r>
              <a:rPr lang="sq-AL"/>
              <a:t>Parashikimi i paragrafit të parë të nenit 142 a është absolut? A mund të ketë përjashtime?</a:t>
            </a:r>
          </a:p>
          <a:p>
            <a:pPr algn="just"/>
            <a:r>
              <a:rPr lang="sq-AL"/>
              <a:t>A ka nevojë për arsyetim në rastin e mospranimit të rekurseve, sipas neneve 480 e 485(1)(a) të Kodit të Procedurës Civile, nenit 63(1)(a) të ligjit nr.49/2012, apo nenit 433 të Kodit të Procedurës Penale? Nëse po, cila është natyra e këtij arsyetimi?</a:t>
            </a:r>
          </a:p>
          <a:p>
            <a:pPr lvl="1" algn="just"/>
            <a:r>
              <a:rPr lang="sq-AL"/>
              <a:t>Çfarë vlere ka mendimi i pakicës? </a:t>
            </a:r>
            <a:r>
              <a:rPr lang="en-US"/>
              <a:t>	</a:t>
            </a:r>
          </a:p>
          <a:p>
            <a:pPr lvl="1" algn="just"/>
            <a:r>
              <a:rPr lang="sq-AL"/>
              <a:t>Pse botohet ai? </a:t>
            </a:r>
            <a:endParaRPr lang="en-US"/>
          </a:p>
          <a:p>
            <a:pPr lvl="1" algn="just"/>
            <a:r>
              <a:rPr lang="sq-AL"/>
              <a:t>A mund të mos botohet ky mendim pakice?</a:t>
            </a:r>
          </a:p>
        </p:txBody>
      </p:sp>
    </p:spTree>
    <p:extLst>
      <p:ext uri="{BB962C8B-B14F-4D97-AF65-F5344CB8AC3E}">
        <p14:creationId xmlns:p14="http://schemas.microsoft.com/office/powerpoint/2010/main" val="1262111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124E8-6B9E-F697-9910-EBE3AEFD0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x-none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q-A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Strukturimi i vendimeve të Gjykatës së Lartë</a:t>
            </a:r>
            <a:endParaRPr lang="sq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11159-7EE6-B0BE-191C-78FB80A9F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270510" algn="just">
              <a:tabLst>
                <a:tab pos="180340" algn="l"/>
              </a:tabLst>
            </a:pPr>
            <a:r>
              <a:rPr lang="sq-AL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Aktualisht nuk ka një  rregull të detyrueshëm për gjyqtarët sa i përket </a:t>
            </a:r>
            <a:r>
              <a:rPr lang="en-US" sz="2000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strukturimit</a:t>
            </a:r>
            <a:r>
              <a:rPr lang="sq-AL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të përmbajtjes së vendimit gjyqësor, përveç parashikimeve të nenit 310 të Kodit të Procedurës Civile, apo neni</a:t>
            </a:r>
            <a: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sq-AL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383 </a:t>
            </a:r>
            <a:r>
              <a:rPr lang="en-US" sz="2000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sq-AL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Kodit të Procedurës Penale.</a:t>
            </a:r>
          </a:p>
          <a:p>
            <a:pPr indent="270510" algn="just">
              <a:tabLst>
                <a:tab pos="180340" algn="l"/>
              </a:tabLst>
            </a:pPr>
            <a:r>
              <a:rPr lang="sq-AL" sz="20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Gjykata e Lartë ka </a:t>
            </a:r>
            <a:r>
              <a:rPr lang="sq-AL" sz="2000" kern="1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uniformuar</a:t>
            </a:r>
            <a:r>
              <a:rPr lang="sq-AL" sz="20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deri diku paraqitjen e vendimeve, sipas elementëve të mëposhtëm:</a:t>
            </a:r>
            <a:endParaRPr lang="en-US" sz="20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270510" algn="just">
              <a:tabLst>
                <a:tab pos="180340" algn="l"/>
              </a:tabLst>
            </a:pPr>
            <a:r>
              <a:rPr lang="sq-AL" sz="1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Pjesa hyrëse</a:t>
            </a:r>
            <a:r>
              <a:rPr lang="sq-AL" sz="1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ku përcaktohet trupi gjykues, data e gjykimit, identiteti i palëve dhe të dhënat identifikuese të çështjes.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sz="16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Pjesa arsyetuese</a:t>
            </a:r>
            <a:r>
              <a:rPr lang="sq-AL" sz="16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cila zakonisht ka dy nënndarje kryesore:</a:t>
            </a:r>
          </a:p>
          <a:p>
            <a:pPr lvl="2" indent="270510" algn="just">
              <a:tabLst>
                <a:tab pos="180340" algn="l"/>
              </a:tabLst>
            </a:pPr>
            <a:r>
              <a:rPr lang="sq-AL" sz="1400" u="sng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Rrethanat e çështjes</a:t>
            </a:r>
            <a:r>
              <a:rPr lang="sq-AL" sz="14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ku pasqyrohet ecuria procedurale e çështjes, vendimmarrja e gjykatave më të ulta, faktet e çështjes të konstatuara prej tyre, arsyetimi i gjykatave më të ulta, si dhe shkaqet e rekursit.</a:t>
            </a:r>
          </a:p>
          <a:p>
            <a:pPr lvl="2" indent="270510" algn="just">
              <a:tabLst>
                <a:tab pos="180340" algn="l"/>
              </a:tabLst>
            </a:pPr>
            <a:r>
              <a:rPr lang="sq-AL" sz="1400" u="sng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Vlerësimi i Kolegjit </a:t>
            </a:r>
            <a:r>
              <a:rPr lang="sq-AL" sz="14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përkatës së Gjykatës së Lartë, e cila është pjesa ku gjykata shtjellon arsyet e vendimmarrjes së saj, kuptimin e ligjit, lidhjen e tij me faktet e çështjes, si dhe analizën e praktikës gjyqësore relevante.</a:t>
            </a:r>
          </a:p>
          <a:p>
            <a:pPr lvl="1" indent="270510" algn="just">
              <a:tabLst>
                <a:tab pos="180340" algn="l"/>
              </a:tabLst>
            </a:pPr>
            <a:r>
              <a:rPr lang="sq-AL" sz="16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Dispozitivi</a:t>
            </a:r>
            <a:r>
              <a:rPr lang="sq-AL" sz="16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cili zakonisht është deklarimi formal i fatit të rekursit, nëse pranohet apo jo, e varësisht kësaj edhe i faktit të vendim-it/</a:t>
            </a:r>
            <a:r>
              <a:rPr lang="sq-AL" sz="1600" kern="1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</a:t>
            </a:r>
            <a:r>
              <a:rPr lang="sq-AL" sz="16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që janë objekt i rekurs-it/</a:t>
            </a:r>
            <a:r>
              <a:rPr lang="sq-AL" sz="1600" kern="1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</a:t>
            </a:r>
            <a:r>
              <a:rPr lang="en-US" sz="16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5425" lvl="1" indent="269875" algn="just">
              <a:tabLst>
                <a:tab pos="180340" algn="l"/>
              </a:tabLst>
            </a:pPr>
            <a:r>
              <a:rPr lang="sq-AL" sz="20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Varësisht natyrës së vendimit, mund të aplikohen edhe nënndarje të tjera, të cilat nxjerrin në pah më mirë, vlerësimin e gjykatës, për çështje që janë me rëndësi për arsyetimin e vendimit.</a:t>
            </a:r>
            <a:endParaRPr lang="sq-AL" sz="2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1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3A8A0-E641-124B-B9E4-8EE34BB69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Teknikat e interpretimit në GJL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767A1-B3D7-8BCF-6292-DCF481AC4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sq-AL"/>
              <a:t>Si çdo gjykatë edhe në vendimet e Gjykatës së Lartë ndeshen mënyrat e mëposhtme të interpretimit të ligjit dhe ndërtimit të argumenteve:</a:t>
            </a:r>
          </a:p>
          <a:p>
            <a:pPr lvl="1" algn="just"/>
            <a:r>
              <a:rPr lang="sq-AL"/>
              <a:t>Interpretimi logjik, nëpërmjet zbatimit të ligjeve të logjikës në domethëniet e fituara nga interpretimi gjuhësor dhe llojet e tjera të interpretimeve.</a:t>
            </a:r>
          </a:p>
          <a:p>
            <a:pPr lvl="1" algn="just"/>
            <a:r>
              <a:rPr lang="sq-AL"/>
              <a:t>Interpretimi sistematik, d.m.th gjetja e kuptimit të normës në varësi vendosjes dhe lidhjes së saj në raport me normat e tjera që përbëjnë sistemin juridik.</a:t>
            </a:r>
          </a:p>
          <a:p>
            <a:pPr lvl="1" algn="just"/>
            <a:r>
              <a:rPr lang="sq-AL"/>
              <a:t>Interpretimi historik, </a:t>
            </a:r>
            <a:r>
              <a:rPr lang="sq-AL" err="1"/>
              <a:t>d.mth</a:t>
            </a:r>
            <a:r>
              <a:rPr lang="sq-AL"/>
              <a:t> marrja për bazë e rrethanave shoqërore që kanë ndikuar në krijimin e normës apo ndryshimin e saj.</a:t>
            </a:r>
          </a:p>
          <a:p>
            <a:pPr lvl="1" algn="just"/>
            <a:r>
              <a:rPr lang="sq-AL"/>
              <a:t>Interpretimi qëllimor (</a:t>
            </a:r>
            <a:r>
              <a:rPr lang="sq-AL" err="1"/>
              <a:t>teleologjik</a:t>
            </a:r>
            <a:r>
              <a:rPr lang="sq-AL"/>
              <a:t>), d.m.th zbulimi i arsyes së ekzistencës së normës juridike, bazuar në kombinimin e njohurive të interpretuesit, me rezultatet e metodave të tjera të interpretimit.</a:t>
            </a:r>
          </a:p>
          <a:p>
            <a:pPr lvl="1" algn="just"/>
            <a:r>
              <a:rPr lang="sq-AL"/>
              <a:t>Analogjia, d.m.th në kushtet e mungesës së ligjit, zbatimi i kuptimit të normave të tjera juridike që rregullojnë një marrëdhënie tjetër juridike të ngjashme apo të përafërt me marrëdhënien juridike për të cilët nevojitet interpretimi ligjor.</a:t>
            </a:r>
          </a:p>
          <a:p>
            <a:pPr lvl="1" algn="just"/>
            <a:r>
              <a:rPr lang="sq-AL"/>
              <a:t>Argumentimi në të kundërt (</a:t>
            </a:r>
            <a:r>
              <a:rPr lang="sq-AL" err="1"/>
              <a:t>argumentum</a:t>
            </a:r>
            <a:r>
              <a:rPr lang="sq-AL"/>
              <a:t> </a:t>
            </a:r>
            <a:r>
              <a:rPr lang="sq-AL" err="1"/>
              <a:t>ad</a:t>
            </a:r>
            <a:r>
              <a:rPr lang="sq-AL"/>
              <a:t> </a:t>
            </a:r>
            <a:r>
              <a:rPr lang="sq-AL" err="1"/>
              <a:t>contrario</a:t>
            </a:r>
            <a:r>
              <a:rPr lang="sq-AL"/>
              <a:t>), d.m.th në dallim nga analogjia, për të gjitha rastet që norma nuk i përfshin (e të cilat janë të ngjashme me rastin e përfshirë) zbatohet një normë e kundërt me të. </a:t>
            </a:r>
          </a:p>
        </p:txBody>
      </p:sp>
    </p:spTree>
    <p:extLst>
      <p:ext uri="{BB962C8B-B14F-4D97-AF65-F5344CB8AC3E}">
        <p14:creationId xmlns:p14="http://schemas.microsoft.com/office/powerpoint/2010/main" val="1338986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A18B-B984-8DE7-C62E-C915A9E2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Parimet</a:t>
            </a:r>
            <a:r>
              <a:rPr lang="en-US" dirty="0"/>
              <a:t> </a:t>
            </a:r>
            <a:r>
              <a:rPr lang="en-US" dirty="0" err="1"/>
              <a:t>themelore</a:t>
            </a:r>
            <a:r>
              <a:rPr lang="en-US" dirty="0"/>
              <a:t> n</a:t>
            </a:r>
            <a:r>
              <a:rPr lang="sq-AL" dirty="0"/>
              <a:t>ë fushën e argumentimit ligjor </a:t>
            </a: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2012).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7BF1F-985F-B0EC-034F-961E5C066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</a:t>
            </a:r>
            <a:r>
              <a:rPr lang="en-US" b="1" dirty="0" err="1"/>
              <a:t>Parimi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interpretimit</a:t>
            </a:r>
            <a:r>
              <a:rPr lang="en-US" b="1" dirty="0"/>
              <a:t>.</a:t>
            </a:r>
          </a:p>
          <a:p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këtij</a:t>
            </a:r>
            <a:r>
              <a:rPr lang="en-US" dirty="0"/>
              <a:t> </a:t>
            </a:r>
            <a:r>
              <a:rPr lang="en-US" dirty="0" err="1"/>
              <a:t>parimi</a:t>
            </a:r>
            <a:r>
              <a:rPr lang="en-US" dirty="0"/>
              <a:t> </a:t>
            </a:r>
            <a:r>
              <a:rPr lang="en-US" dirty="0" err="1"/>
              <a:t>çdo</a:t>
            </a:r>
            <a:r>
              <a:rPr lang="en-US" dirty="0"/>
              <a:t> </a:t>
            </a:r>
            <a:r>
              <a:rPr lang="en-US" dirty="0" err="1"/>
              <a:t>zbatim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teksti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shkruar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rrethana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caktuara</a:t>
            </a:r>
            <a:r>
              <a:rPr lang="en-US" dirty="0"/>
              <a:t>, </a:t>
            </a:r>
            <a:r>
              <a:rPr lang="en-US" dirty="0" err="1"/>
              <a:t>përfshin</a:t>
            </a:r>
            <a:r>
              <a:rPr lang="en-US" dirty="0"/>
              <a:t> </a:t>
            </a:r>
            <a:r>
              <a:rPr lang="en-US" dirty="0" err="1"/>
              <a:t>interpretimin</a:t>
            </a:r>
            <a:r>
              <a:rPr lang="en-US" dirty="0"/>
              <a:t>.</a:t>
            </a:r>
          </a:p>
          <a:p>
            <a:r>
              <a:rPr lang="en-US" dirty="0"/>
              <a:t>“Ata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zbatojnë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rregull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çështje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caktuara</a:t>
            </a:r>
            <a:r>
              <a:rPr lang="en-US" dirty="0"/>
              <a:t> e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nevojshme</a:t>
            </a:r>
            <a:r>
              <a:rPr lang="en-US" dirty="0"/>
              <a:t> ta </a:t>
            </a:r>
            <a:r>
              <a:rPr lang="en-US" dirty="0" err="1"/>
              <a:t>shpjegojnë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interpretojnë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normë</a:t>
            </a:r>
            <a:r>
              <a:rPr lang="en-US" dirty="0"/>
              <a:t>. (</a:t>
            </a:r>
            <a:r>
              <a:rPr lang="en-US" i="1" dirty="0" err="1"/>
              <a:t>Kryetari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Gjykatës</a:t>
            </a:r>
            <a:r>
              <a:rPr lang="en-US" i="1" dirty="0"/>
              <a:t> Supreme </a:t>
            </a:r>
            <a:r>
              <a:rPr lang="en-US" i="1" dirty="0" err="1"/>
              <a:t>të</a:t>
            </a:r>
            <a:r>
              <a:rPr lang="en-US" i="1" dirty="0"/>
              <a:t> SHBA John Marshall,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çështjen</a:t>
            </a:r>
            <a:r>
              <a:rPr lang="en-US" i="1" dirty="0"/>
              <a:t> Marbury v. Madison [1803]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29999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F6C6B-0E48-4D4D-360E-081DE242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Parimet</a:t>
            </a:r>
            <a:r>
              <a:rPr lang="en-US" dirty="0"/>
              <a:t> </a:t>
            </a:r>
            <a:r>
              <a:rPr lang="en-US" dirty="0" err="1"/>
              <a:t>themelore</a:t>
            </a:r>
            <a:r>
              <a:rPr lang="en-US" dirty="0"/>
              <a:t> n</a:t>
            </a:r>
            <a:r>
              <a:rPr lang="sq-AL" dirty="0"/>
              <a:t>ë fushën e argumentimit ligjor </a:t>
            </a: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2012).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8F4A3-485D-F196-0E97-983D7A886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2) </a:t>
            </a:r>
            <a:r>
              <a:rPr lang="en-US" b="1" dirty="0" err="1"/>
              <a:t>Parimi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epërsisë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tekstit</a:t>
            </a:r>
            <a:endParaRPr lang="en-US" b="1" dirty="0"/>
          </a:p>
          <a:p>
            <a:pPr algn="just"/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këtij</a:t>
            </a:r>
            <a:r>
              <a:rPr lang="en-US" dirty="0"/>
              <a:t> </a:t>
            </a:r>
            <a:r>
              <a:rPr lang="en-US" dirty="0" err="1"/>
              <a:t>parimi</a:t>
            </a:r>
            <a:r>
              <a:rPr lang="en-US" dirty="0"/>
              <a:t> </a:t>
            </a:r>
            <a:r>
              <a:rPr lang="en-US" dirty="0" err="1"/>
              <a:t>fjalët</a:t>
            </a:r>
            <a:r>
              <a:rPr lang="en-US" dirty="0"/>
              <a:t> e </a:t>
            </a:r>
            <a:r>
              <a:rPr lang="en-US" dirty="0" err="1"/>
              <a:t>tekstit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zbatueshëm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rëndësi</a:t>
            </a:r>
            <a:r>
              <a:rPr lang="en-US" dirty="0"/>
              <a:t> </a:t>
            </a:r>
            <a:r>
              <a:rPr lang="en-US" dirty="0" err="1"/>
              <a:t>parësore</a:t>
            </a:r>
            <a:r>
              <a:rPr lang="en-US" dirty="0"/>
              <a:t>, </a:t>
            </a:r>
            <a:r>
              <a:rPr lang="en-US" dirty="0" err="1"/>
              <a:t>dhe</a:t>
            </a:r>
            <a:r>
              <a:rPr lang="en-US" dirty="0"/>
              <a:t> ajo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përcjellin</a:t>
            </a:r>
            <a:r>
              <a:rPr lang="en-US" dirty="0"/>
              <a:t>, </a:t>
            </a:r>
            <a:r>
              <a:rPr lang="en-US" dirty="0" err="1"/>
              <a:t>brenda</a:t>
            </a:r>
            <a:r>
              <a:rPr lang="en-US" dirty="0"/>
              <a:t> </a:t>
            </a:r>
            <a:r>
              <a:rPr lang="en-US" dirty="0" err="1"/>
              <a:t>kontekstit</a:t>
            </a:r>
            <a:r>
              <a:rPr lang="en-US" dirty="0"/>
              <a:t>, </a:t>
            </a:r>
            <a:r>
              <a:rPr lang="en-US" dirty="0" err="1"/>
              <a:t>është</a:t>
            </a:r>
            <a:r>
              <a:rPr lang="en-US" dirty="0"/>
              <a:t> ajo </a:t>
            </a:r>
            <a:r>
              <a:rPr lang="en-US" dirty="0" err="1"/>
              <a:t>çfarë</a:t>
            </a:r>
            <a:r>
              <a:rPr lang="en-US" dirty="0"/>
              <a:t> </a:t>
            </a:r>
            <a:r>
              <a:rPr lang="en-US" dirty="0" err="1"/>
              <a:t>teksti</a:t>
            </a:r>
            <a:r>
              <a:rPr lang="en-US" dirty="0"/>
              <a:t> do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thotë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“</a:t>
            </a:r>
            <a:r>
              <a:rPr lang="en-US" dirty="0" err="1"/>
              <a:t>Gjatë</a:t>
            </a:r>
            <a:r>
              <a:rPr lang="en-US" dirty="0"/>
              <a:t> </a:t>
            </a:r>
            <a:r>
              <a:rPr lang="en-US" dirty="0" err="1"/>
              <a:t>kërkimit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kuptimit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tekstit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ligjvënësit</a:t>
            </a:r>
            <a:r>
              <a:rPr lang="en-US" dirty="0"/>
              <a:t>, ne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kemi</a:t>
            </a:r>
            <a:r>
              <a:rPr lang="en-US" dirty="0"/>
              <a:t> </a:t>
            </a:r>
            <a:r>
              <a:rPr lang="en-US" dirty="0" err="1"/>
              <a:t>udhëtuar</a:t>
            </a:r>
            <a:r>
              <a:rPr lang="en-US" dirty="0"/>
              <a:t> </a:t>
            </a:r>
            <a:r>
              <a:rPr lang="en-US" dirty="0" err="1"/>
              <a:t>përtej</a:t>
            </a:r>
            <a:r>
              <a:rPr lang="en-US" dirty="0"/>
              <a:t> </a:t>
            </a:r>
            <a:r>
              <a:rPr lang="en-US" dirty="0" err="1"/>
              <a:t>kufijve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vetë</a:t>
            </a:r>
            <a:r>
              <a:rPr lang="en-US" dirty="0"/>
              <a:t> </a:t>
            </a:r>
            <a:r>
              <a:rPr lang="en-US" dirty="0" err="1"/>
              <a:t>ligjit</a:t>
            </a:r>
            <a:r>
              <a:rPr lang="en-US" dirty="0"/>
              <a:t>.” (United States v. Great Northern Ry [1932]).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168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067B0-1CE8-D53D-AAB8-34F7813B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Parimet</a:t>
            </a:r>
            <a:r>
              <a:rPr lang="en-US" dirty="0"/>
              <a:t> </a:t>
            </a:r>
            <a:r>
              <a:rPr lang="en-US" dirty="0" err="1"/>
              <a:t>themelore</a:t>
            </a:r>
            <a:r>
              <a:rPr lang="en-US" dirty="0"/>
              <a:t> n</a:t>
            </a:r>
            <a:r>
              <a:rPr lang="sq-AL" dirty="0"/>
              <a:t>ë fushën e argumentimit ligjor </a:t>
            </a: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2012).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C504-2361-64C3-45F7-C70E084C6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AL" dirty="0"/>
              <a:t>3) </a:t>
            </a:r>
            <a:r>
              <a:rPr lang="en-AL" b="1" dirty="0"/>
              <a:t>Parimi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ndërveprimit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kanoneve</a:t>
            </a:r>
            <a:r>
              <a:rPr lang="en-GB" b="1" dirty="0"/>
              <a:t> (</a:t>
            </a:r>
            <a:r>
              <a:rPr lang="en-GB" b="1" dirty="0" err="1"/>
              <a:t>rregullave</a:t>
            </a:r>
            <a:r>
              <a:rPr lang="en-GB" b="1" dirty="0"/>
              <a:t>)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interpretimit</a:t>
            </a:r>
            <a:r>
              <a:rPr lang="en-GB" b="1" dirty="0"/>
              <a:t>.</a:t>
            </a:r>
          </a:p>
          <a:p>
            <a:pPr algn="just"/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/>
              <a:t>asnjë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interpretimi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absolut</a:t>
            </a:r>
            <a:r>
              <a:rPr lang="en-GB" dirty="0"/>
              <a:t>. </a:t>
            </a:r>
            <a:r>
              <a:rPr lang="en-GB" dirty="0" err="1"/>
              <a:t>Secili</a:t>
            </a:r>
            <a:r>
              <a:rPr lang="en-GB" dirty="0"/>
              <a:t> </a:t>
            </a:r>
            <a:r>
              <a:rPr lang="en-GB" dirty="0" err="1"/>
              <a:t>prej</a:t>
            </a:r>
            <a:r>
              <a:rPr lang="en-GB" dirty="0"/>
              <a:t> tyre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mënjanohet</a:t>
            </a:r>
            <a:r>
              <a:rPr lang="en-GB" dirty="0"/>
              <a:t> </a:t>
            </a:r>
            <a:r>
              <a:rPr lang="en-GB" dirty="0" err="1"/>
              <a:t>prej</a:t>
            </a:r>
            <a:r>
              <a:rPr lang="en-GB" dirty="0"/>
              <a:t> </a:t>
            </a:r>
            <a:r>
              <a:rPr lang="en-GB" dirty="0" err="1"/>
              <a:t>fuqisë</a:t>
            </a:r>
            <a:r>
              <a:rPr lang="en-GB" dirty="0"/>
              <a:t> se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tjera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shpien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drejtime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ndryshme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“</a:t>
            </a:r>
            <a:r>
              <a:rPr lang="en-GB" dirty="0" err="1"/>
              <a:t>Kanonet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janë</a:t>
            </a:r>
            <a:r>
              <a:rPr lang="en-GB" dirty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detyrueshme</a:t>
            </a:r>
            <a:r>
              <a:rPr lang="en-GB" dirty="0"/>
              <a:t>.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janë</a:t>
            </a:r>
            <a:r>
              <a:rPr lang="en-GB" dirty="0"/>
              <a:t> </a:t>
            </a:r>
            <a:r>
              <a:rPr lang="en-GB" dirty="0" err="1"/>
              <a:t>guida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e </a:t>
            </a:r>
            <a:r>
              <a:rPr lang="en-GB" dirty="0" err="1"/>
              <a:t>nevojshme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jenë</a:t>
            </a:r>
            <a:r>
              <a:rPr lang="en-GB" dirty="0"/>
              <a:t> </a:t>
            </a:r>
            <a:r>
              <a:rPr lang="en-GB" dirty="0" err="1"/>
              <a:t>përfundimtare</a:t>
            </a:r>
            <a:r>
              <a:rPr lang="en-GB" dirty="0"/>
              <a:t>. “</a:t>
            </a:r>
            <a:r>
              <a:rPr lang="en-GB" dirty="0">
                <a:sym typeface="Wingdings" pitchFamily="2" charset="2"/>
              </a:rPr>
              <a:t>Chickasaw Nation v. United States [2001]).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255679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6DC9E-6EE1-059B-3242-1E4BE42A7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Parimet</a:t>
            </a:r>
            <a:r>
              <a:rPr lang="en-US" dirty="0"/>
              <a:t> </a:t>
            </a:r>
            <a:r>
              <a:rPr lang="en-US" dirty="0" err="1"/>
              <a:t>themelore</a:t>
            </a:r>
            <a:r>
              <a:rPr lang="en-US" dirty="0"/>
              <a:t> n</a:t>
            </a:r>
            <a:r>
              <a:rPr lang="sq-AL" dirty="0"/>
              <a:t>ë fushën e argumentimit ligjor </a:t>
            </a: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2012).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36CD7-ADFA-3A51-E502-392A75460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L" dirty="0"/>
              <a:t>4) </a:t>
            </a:r>
            <a:r>
              <a:rPr lang="en-AL" b="1" dirty="0"/>
              <a:t>Parimi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prezumimit</a:t>
            </a:r>
            <a:r>
              <a:rPr lang="en-GB" b="1" dirty="0"/>
              <a:t> </a:t>
            </a:r>
            <a:r>
              <a:rPr lang="en-GB" b="1" dirty="0" err="1"/>
              <a:t>kundër</a:t>
            </a:r>
            <a:r>
              <a:rPr lang="en-GB" b="1" dirty="0"/>
              <a:t> </a:t>
            </a:r>
            <a:r>
              <a:rPr lang="en-GB" b="1" dirty="0" err="1"/>
              <a:t>joefektivitetit</a:t>
            </a:r>
            <a:r>
              <a:rPr lang="en-GB" b="1" dirty="0"/>
              <a:t>.</a:t>
            </a:r>
          </a:p>
          <a:p>
            <a:pPr algn="just"/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preferohet</a:t>
            </a:r>
            <a:r>
              <a:rPr lang="en-GB" dirty="0"/>
              <a:t> </a:t>
            </a:r>
            <a:r>
              <a:rPr lang="en-GB" dirty="0" err="1"/>
              <a:t>interpretimi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pranueshëm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rrjedh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cili</a:t>
            </a:r>
            <a:r>
              <a:rPr lang="en-GB" dirty="0"/>
              <a:t> e </a:t>
            </a:r>
            <a:r>
              <a:rPr lang="en-GB" dirty="0" err="1"/>
              <a:t>zhvillon</a:t>
            </a:r>
            <a:r>
              <a:rPr lang="en-GB" dirty="0"/>
              <a:t> (</a:t>
            </a:r>
            <a:r>
              <a:rPr lang="en-GB" dirty="0" err="1"/>
              <a:t>lejon</a:t>
            </a:r>
            <a:r>
              <a:rPr lang="en-GB" dirty="0"/>
              <a:t> </a:t>
            </a:r>
            <a:r>
              <a:rPr lang="en-GB" dirty="0" err="1"/>
              <a:t>zbatimin</a:t>
            </a:r>
            <a:r>
              <a:rPr lang="en-GB" dirty="0"/>
              <a:t>)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vend </a:t>
            </a:r>
            <a:r>
              <a:rPr lang="en-GB" dirty="0" err="1"/>
              <a:t>që</a:t>
            </a:r>
            <a:r>
              <a:rPr lang="en-GB" dirty="0"/>
              <a:t> ta </a:t>
            </a:r>
            <a:r>
              <a:rPr lang="en-GB" dirty="0" err="1"/>
              <a:t>pengojë</a:t>
            </a:r>
            <a:r>
              <a:rPr lang="en-GB" dirty="0"/>
              <a:t> </a:t>
            </a:r>
            <a:r>
              <a:rPr lang="en-GB" dirty="0" err="1"/>
              <a:t>qëllimin</a:t>
            </a:r>
            <a:r>
              <a:rPr lang="en-GB" dirty="0"/>
              <a:t> e </a:t>
            </a:r>
            <a:r>
              <a:rPr lang="en-GB" dirty="0" err="1"/>
              <a:t>dokumentit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80724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4A90-3E5E-8C1E-B668-5850B780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Parimet</a:t>
            </a:r>
            <a:r>
              <a:rPr lang="en-US" dirty="0"/>
              <a:t> </a:t>
            </a:r>
            <a:r>
              <a:rPr lang="en-US" dirty="0" err="1"/>
              <a:t>themelore</a:t>
            </a:r>
            <a:r>
              <a:rPr lang="en-US" dirty="0"/>
              <a:t> n</a:t>
            </a:r>
            <a:r>
              <a:rPr lang="sq-AL" dirty="0"/>
              <a:t>ë fushën e argumentimit ligjor </a:t>
            </a: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2012).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79B20-8A71-268A-2191-930524EFB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AL" dirty="0"/>
              <a:t>5) </a:t>
            </a:r>
            <a:r>
              <a:rPr lang="en-AL" b="1" dirty="0"/>
              <a:t>Parimi </a:t>
            </a:r>
            <a:r>
              <a:rPr lang="en-GB" b="1" dirty="0"/>
              <a:t>i</a:t>
            </a:r>
            <a:r>
              <a:rPr lang="en-AL" b="1" dirty="0"/>
              <a:t> prezumimit t</a:t>
            </a:r>
            <a:r>
              <a:rPr lang="en-GB" b="1" dirty="0" err="1"/>
              <a:t>ë</a:t>
            </a:r>
            <a:r>
              <a:rPr lang="en-AL" b="1" dirty="0"/>
              <a:t> vlefshm</a:t>
            </a:r>
            <a:r>
              <a:rPr lang="en-GB" b="1" dirty="0" err="1"/>
              <a:t>ë</a:t>
            </a:r>
            <a:r>
              <a:rPr lang="en-AL" b="1" dirty="0"/>
              <a:t>ris</a:t>
            </a:r>
            <a:r>
              <a:rPr lang="en-GB" b="1" dirty="0" err="1"/>
              <a:t>ë</a:t>
            </a:r>
            <a:endParaRPr lang="en-AL" b="1" dirty="0"/>
          </a:p>
          <a:p>
            <a:pPr algn="just"/>
            <a:r>
              <a:rPr lang="en-AL" dirty="0"/>
              <a:t>Sipas k</a:t>
            </a:r>
            <a:r>
              <a:rPr lang="en-GB" dirty="0" err="1"/>
              <a:t>ë</a:t>
            </a:r>
            <a:r>
              <a:rPr lang="en-AL" dirty="0"/>
              <a:t>tij parimi, nj</a:t>
            </a:r>
            <a:r>
              <a:rPr lang="en-GB" dirty="0" err="1"/>
              <a:t>ë</a:t>
            </a:r>
            <a:r>
              <a:rPr lang="en-AL" dirty="0"/>
              <a:t> interpretim q</a:t>
            </a:r>
            <a:r>
              <a:rPr lang="en-GB" dirty="0" err="1"/>
              <a:t>ë</a:t>
            </a:r>
            <a:r>
              <a:rPr lang="en-AL" dirty="0"/>
              <a:t> e b</a:t>
            </a:r>
            <a:r>
              <a:rPr lang="en-GB" dirty="0" err="1"/>
              <a:t>ë</a:t>
            </a:r>
            <a:r>
              <a:rPr lang="en-AL" dirty="0"/>
              <a:t>n t</a:t>
            </a:r>
            <a:r>
              <a:rPr lang="en-GB" dirty="0" err="1"/>
              <a:t>ë</a:t>
            </a:r>
            <a:r>
              <a:rPr lang="en-AL" dirty="0"/>
              <a:t> vlefsh</a:t>
            </a:r>
            <a:r>
              <a:rPr lang="en-GB" dirty="0" err="1"/>
              <a:t>ë</a:t>
            </a:r>
            <a:r>
              <a:rPr lang="en-AL" dirty="0"/>
              <a:t>m tekstin, zhvleft</a:t>
            </a:r>
            <a:r>
              <a:rPr lang="en-GB" dirty="0" err="1"/>
              <a:t>ë</a:t>
            </a:r>
            <a:r>
              <a:rPr lang="en-AL" dirty="0"/>
              <a:t>son at</a:t>
            </a:r>
            <a:r>
              <a:rPr lang="en-GB" dirty="0" err="1"/>
              <a:t>ë</a:t>
            </a:r>
            <a:r>
              <a:rPr lang="en-AL" dirty="0"/>
              <a:t> interpretim q</a:t>
            </a:r>
            <a:r>
              <a:rPr lang="en-GB" dirty="0" err="1"/>
              <a:t>ë</a:t>
            </a:r>
            <a:r>
              <a:rPr lang="en-AL" dirty="0"/>
              <a:t> e b</a:t>
            </a:r>
            <a:r>
              <a:rPr lang="en-GB" dirty="0" err="1"/>
              <a:t>ë</a:t>
            </a:r>
            <a:r>
              <a:rPr lang="en-AL" dirty="0"/>
              <a:t>n at</a:t>
            </a:r>
            <a:r>
              <a:rPr lang="en-GB" dirty="0" err="1"/>
              <a:t>ë</a:t>
            </a:r>
            <a:r>
              <a:rPr lang="en-AL" dirty="0"/>
              <a:t> t</a:t>
            </a:r>
            <a:r>
              <a:rPr lang="en-GB" dirty="0" err="1"/>
              <a:t>ë</a:t>
            </a:r>
            <a:r>
              <a:rPr lang="en-AL" dirty="0"/>
              <a:t> pavlefsh</a:t>
            </a:r>
            <a:r>
              <a:rPr lang="en-GB" dirty="0" err="1"/>
              <a:t>ë</a:t>
            </a:r>
            <a:r>
              <a:rPr lang="en-AL" dirty="0"/>
              <a:t>m.</a:t>
            </a:r>
          </a:p>
          <a:p>
            <a:pPr algn="just"/>
            <a:r>
              <a:rPr lang="en-AL" dirty="0"/>
              <a:t>“Kur nj</a:t>
            </a:r>
            <a:r>
              <a:rPr lang="en-GB" dirty="0" err="1"/>
              <a:t>ë</a:t>
            </a:r>
            <a:r>
              <a:rPr lang="en-AL" dirty="0"/>
              <a:t> ligj mundet n</a:t>
            </a:r>
            <a:r>
              <a:rPr lang="en-GB" dirty="0" err="1"/>
              <a:t>ë</a:t>
            </a:r>
            <a:r>
              <a:rPr lang="en-AL" dirty="0"/>
              <a:t> m</a:t>
            </a:r>
            <a:r>
              <a:rPr lang="en-GB" dirty="0" err="1"/>
              <a:t>ë</a:t>
            </a:r>
            <a:r>
              <a:rPr lang="en-AL" dirty="0"/>
              <a:t>nyr</a:t>
            </a:r>
            <a:r>
              <a:rPr lang="en-GB" dirty="0" err="1"/>
              <a:t>ë</a:t>
            </a:r>
            <a:r>
              <a:rPr lang="en-AL" dirty="0"/>
              <a:t> t</a:t>
            </a:r>
            <a:r>
              <a:rPr lang="en-GB" dirty="0" err="1"/>
              <a:t>ë</a:t>
            </a:r>
            <a:r>
              <a:rPr lang="en-AL" dirty="0"/>
              <a:t> arsyeshme t</a:t>
            </a:r>
            <a:r>
              <a:rPr lang="en-GB" dirty="0" err="1"/>
              <a:t>ë</a:t>
            </a:r>
            <a:r>
              <a:rPr lang="en-AL" dirty="0"/>
              <a:t> interpretohet n</a:t>
            </a:r>
            <a:r>
              <a:rPr lang="en-GB" dirty="0" err="1"/>
              <a:t>ë</a:t>
            </a:r>
            <a:r>
              <a:rPr lang="en-AL" dirty="0"/>
              <a:t> dy m</a:t>
            </a:r>
            <a:r>
              <a:rPr lang="en-GB" dirty="0" err="1"/>
              <a:t>ë</a:t>
            </a:r>
            <a:r>
              <a:rPr lang="en-AL" dirty="0"/>
              <a:t>nyra, ku nj</a:t>
            </a:r>
            <a:r>
              <a:rPr lang="en-GB" dirty="0" err="1"/>
              <a:t>ë</a:t>
            </a:r>
            <a:r>
              <a:rPr lang="en-AL" dirty="0"/>
              <a:t>ra prej tyre </a:t>
            </a:r>
            <a:r>
              <a:rPr lang="en-GB" dirty="0" err="1"/>
              <a:t>ë</a:t>
            </a:r>
            <a:r>
              <a:rPr lang="en-AL" dirty="0"/>
              <a:t>sht</a:t>
            </a:r>
            <a:r>
              <a:rPr lang="en-GB" dirty="0" err="1"/>
              <a:t>ë</a:t>
            </a:r>
            <a:r>
              <a:rPr lang="en-AL" dirty="0"/>
              <a:t> jo kushtetuese dhe tjetra </a:t>
            </a:r>
            <a:r>
              <a:rPr lang="en-GB" dirty="0" err="1"/>
              <a:t>ë</a:t>
            </a:r>
            <a:r>
              <a:rPr lang="en-AL" dirty="0"/>
              <a:t>sht</a:t>
            </a:r>
            <a:r>
              <a:rPr lang="en-GB" dirty="0" err="1"/>
              <a:t>ë</a:t>
            </a:r>
            <a:r>
              <a:rPr lang="en-AL" dirty="0"/>
              <a:t> e vlefshme, gjykata duhet t</a:t>
            </a:r>
            <a:r>
              <a:rPr lang="en-GB" dirty="0" err="1"/>
              <a:t>ë</a:t>
            </a:r>
            <a:r>
              <a:rPr lang="en-AL" dirty="0"/>
              <a:t> preferoj</a:t>
            </a:r>
            <a:r>
              <a:rPr lang="en-GB" dirty="0" err="1"/>
              <a:t>ë</a:t>
            </a:r>
            <a:r>
              <a:rPr lang="en-AL" dirty="0"/>
              <a:t> kuptimin q</a:t>
            </a:r>
            <a:r>
              <a:rPr lang="en-GB" dirty="0" err="1"/>
              <a:t>ë</a:t>
            </a:r>
            <a:r>
              <a:rPr lang="en-AL" dirty="0"/>
              <a:t> ruan n</a:t>
            </a:r>
            <a:r>
              <a:rPr lang="en-GB" dirty="0" err="1"/>
              <a:t>ë</a:t>
            </a:r>
            <a:r>
              <a:rPr lang="en-AL" dirty="0"/>
              <a:t> vend t</a:t>
            </a:r>
            <a:r>
              <a:rPr lang="en-GB" dirty="0" err="1"/>
              <a:t>ë</a:t>
            </a:r>
            <a:r>
              <a:rPr lang="en-AL" dirty="0"/>
              <a:t> atij q</a:t>
            </a:r>
            <a:r>
              <a:rPr lang="en-GB" dirty="0" err="1"/>
              <a:t>ë</a:t>
            </a:r>
            <a:r>
              <a:rPr lang="en-AL" dirty="0"/>
              <a:t> shkat</a:t>
            </a:r>
            <a:r>
              <a:rPr lang="en-GB" dirty="0" err="1"/>
              <a:t>ë</a:t>
            </a:r>
            <a:r>
              <a:rPr lang="en-AL" dirty="0"/>
              <a:t>rron.” (Panama Refining Co. v. Ryan [1935])</a:t>
            </a:r>
          </a:p>
        </p:txBody>
      </p:sp>
    </p:spTree>
    <p:extLst>
      <p:ext uri="{BB962C8B-B14F-4D97-AF65-F5344CB8AC3E}">
        <p14:creationId xmlns:p14="http://schemas.microsoft.com/office/powerpoint/2010/main" val="929374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9BC6-44AC-36FA-6AD9-91ED840F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L" dirty="0"/>
              <a:t>Kanonet (Rregullat) Semantike (Kuptimore)</a:t>
            </a:r>
            <a:br>
              <a:rPr lang="en-AL" dirty="0"/>
            </a:b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62A7F-8FB1-88D5-FA2B-BAE64BBBB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AL" dirty="0"/>
              <a:t>Nxjerrja e kuptimit t</a:t>
            </a:r>
            <a:r>
              <a:rPr lang="en-GB" dirty="0" err="1"/>
              <a:t>ë</a:t>
            </a:r>
            <a:r>
              <a:rPr lang="en-AL" dirty="0"/>
              <a:t> nj</a:t>
            </a:r>
            <a:r>
              <a:rPr lang="en-GB" dirty="0" err="1"/>
              <a:t>ë</a:t>
            </a:r>
            <a:r>
              <a:rPr lang="en-AL" dirty="0"/>
              <a:t> teksti ka t</a:t>
            </a:r>
            <a:r>
              <a:rPr lang="en-GB" dirty="0" err="1"/>
              <a:t>ë</a:t>
            </a:r>
            <a:r>
              <a:rPr lang="en-AL" dirty="0"/>
              <a:t> b</a:t>
            </a:r>
            <a:r>
              <a:rPr lang="en-GB" dirty="0" err="1"/>
              <a:t>ë</a:t>
            </a:r>
            <a:r>
              <a:rPr lang="en-AL" dirty="0"/>
              <a:t>j</a:t>
            </a:r>
            <a:r>
              <a:rPr lang="en-GB" dirty="0" err="1"/>
              <a:t>ë</a:t>
            </a:r>
            <a:r>
              <a:rPr lang="en-AL" dirty="0"/>
              <a:t> me sematik</a:t>
            </a:r>
            <a:r>
              <a:rPr lang="en-GB" dirty="0" err="1"/>
              <a:t>ë</a:t>
            </a:r>
            <a:r>
              <a:rPr lang="en-AL" dirty="0"/>
              <a:t>n, d.m.th p</a:t>
            </a:r>
            <a:r>
              <a:rPr lang="en-GB" dirty="0" err="1"/>
              <a:t>ë</a:t>
            </a:r>
            <a:r>
              <a:rPr lang="en-AL" dirty="0"/>
              <a:t>rmbajtjen kuptimore t</a:t>
            </a:r>
            <a:r>
              <a:rPr lang="en-GB" dirty="0" err="1"/>
              <a:t>ë</a:t>
            </a:r>
            <a:r>
              <a:rPr lang="en-AL" dirty="0"/>
              <a:t> nj</a:t>
            </a:r>
            <a:r>
              <a:rPr lang="en-GB" dirty="0" err="1"/>
              <a:t>ë</a:t>
            </a:r>
            <a:r>
              <a:rPr lang="en-AL" dirty="0"/>
              <a:t>sive t</a:t>
            </a:r>
            <a:r>
              <a:rPr lang="en-GB" dirty="0" err="1"/>
              <a:t>ë</a:t>
            </a:r>
            <a:r>
              <a:rPr lang="en-AL" dirty="0"/>
              <a:t> gjuh</a:t>
            </a:r>
            <a:r>
              <a:rPr lang="en-GB" dirty="0" err="1"/>
              <a:t>ë</a:t>
            </a:r>
            <a:r>
              <a:rPr lang="en-AL" dirty="0"/>
              <a:t>s. Kanonet e m</a:t>
            </a:r>
            <a:r>
              <a:rPr lang="en-GB" dirty="0" err="1"/>
              <a:t>ë</a:t>
            </a:r>
            <a:r>
              <a:rPr lang="en-AL" dirty="0"/>
              <a:t>poshtme mund t</a:t>
            </a:r>
            <a:r>
              <a:rPr lang="en-GB" dirty="0" err="1"/>
              <a:t>ë</a:t>
            </a:r>
            <a:r>
              <a:rPr lang="en-AL" dirty="0"/>
              <a:t> na ndihmojn</a:t>
            </a:r>
            <a:r>
              <a:rPr lang="en-GB" dirty="0" err="1"/>
              <a:t>ë</a:t>
            </a:r>
            <a:r>
              <a:rPr lang="en-AL" dirty="0"/>
              <a:t> n</a:t>
            </a:r>
            <a:r>
              <a:rPr lang="en-GB" dirty="0" err="1"/>
              <a:t>ë</a:t>
            </a:r>
            <a:r>
              <a:rPr lang="en-AL" dirty="0"/>
              <a:t> argumentimin e ç</a:t>
            </a:r>
            <a:r>
              <a:rPr lang="en-GB" dirty="0" err="1"/>
              <a:t>ë</a:t>
            </a:r>
            <a:r>
              <a:rPr lang="en-AL" dirty="0"/>
              <a:t>shtjeve t</a:t>
            </a:r>
            <a:r>
              <a:rPr lang="en-GB" dirty="0" err="1"/>
              <a:t>ë</a:t>
            </a:r>
            <a:r>
              <a:rPr lang="en-AL" dirty="0"/>
              <a:t> ndryshme gjyq</a:t>
            </a:r>
            <a:r>
              <a:rPr lang="en-GB" dirty="0" err="1"/>
              <a:t>ë</a:t>
            </a:r>
            <a:r>
              <a:rPr lang="en-AL" dirty="0"/>
              <a:t>sore.</a:t>
            </a:r>
          </a:p>
          <a:p>
            <a:pPr algn="just"/>
            <a:r>
              <a:rPr lang="en-AL" dirty="0"/>
              <a:t>1) </a:t>
            </a:r>
            <a:r>
              <a:rPr lang="en-AL" b="1" dirty="0"/>
              <a:t>Kanoni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kuptimit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zakonshëm</a:t>
            </a:r>
            <a:r>
              <a:rPr lang="en-GB" b="1" dirty="0"/>
              <a:t>.</a:t>
            </a:r>
          </a:p>
          <a:p>
            <a:pPr algn="just"/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kanoni</a:t>
            </a:r>
            <a:r>
              <a:rPr lang="en-GB" dirty="0"/>
              <a:t> </a:t>
            </a:r>
            <a:r>
              <a:rPr lang="en-GB" dirty="0" err="1"/>
              <a:t>fjalët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kuptohen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kuptimit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tyre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zakonshëm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përditshëm</a:t>
            </a:r>
            <a:r>
              <a:rPr lang="en-GB" dirty="0"/>
              <a:t> – </a:t>
            </a:r>
            <a:r>
              <a:rPr lang="en-GB" dirty="0" err="1"/>
              <a:t>përveç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konteksti</a:t>
            </a:r>
            <a:r>
              <a:rPr lang="en-GB" dirty="0"/>
              <a:t> </a:t>
            </a:r>
            <a:r>
              <a:rPr lang="en-GB" dirty="0" err="1"/>
              <a:t>tregon</a:t>
            </a:r>
            <a:r>
              <a:rPr lang="en-GB" dirty="0"/>
              <a:t> se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kuptim</a:t>
            </a:r>
            <a:r>
              <a:rPr lang="en-GB" dirty="0"/>
              <a:t> </a:t>
            </a:r>
            <a:r>
              <a:rPr lang="en-GB" dirty="0" err="1"/>
              <a:t>teknik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“</a:t>
            </a:r>
            <a:r>
              <a:rPr lang="en-GB" dirty="0" err="1"/>
              <a:t>Patriotët</a:t>
            </a:r>
            <a:r>
              <a:rPr lang="en-GB" dirty="0"/>
              <a:t> e </a:t>
            </a:r>
            <a:r>
              <a:rPr lang="en-GB" dirty="0" err="1"/>
              <a:t>ndriçuar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cilët</a:t>
            </a:r>
            <a:r>
              <a:rPr lang="en-GB" dirty="0"/>
              <a:t> </a:t>
            </a:r>
            <a:r>
              <a:rPr lang="en-GB" dirty="0" err="1"/>
              <a:t>hartuan</a:t>
            </a:r>
            <a:r>
              <a:rPr lang="en-GB" dirty="0"/>
              <a:t> </a:t>
            </a:r>
            <a:r>
              <a:rPr lang="en-GB" dirty="0" err="1"/>
              <a:t>kushtetutën</a:t>
            </a:r>
            <a:r>
              <a:rPr lang="en-GB" dirty="0"/>
              <a:t> </a:t>
            </a:r>
            <a:r>
              <a:rPr lang="en-GB" dirty="0" err="1"/>
              <a:t>tonë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njerëzit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e </a:t>
            </a:r>
            <a:r>
              <a:rPr lang="en-GB" dirty="0" err="1"/>
              <a:t>miratuan</a:t>
            </a:r>
            <a:r>
              <a:rPr lang="en-GB" dirty="0"/>
              <a:t> </a:t>
            </a:r>
            <a:r>
              <a:rPr lang="en-GB" dirty="0" err="1"/>
              <a:t>atë</a:t>
            </a:r>
            <a:r>
              <a:rPr lang="en-GB" dirty="0"/>
              <a:t>, </a:t>
            </a:r>
            <a:r>
              <a:rPr lang="en-GB" dirty="0" err="1"/>
              <a:t>duhen</a:t>
            </a:r>
            <a:r>
              <a:rPr lang="en-GB" dirty="0"/>
              <a:t> </a:t>
            </a:r>
            <a:r>
              <a:rPr lang="en-GB" dirty="0" err="1"/>
              <a:t>kuptuar</a:t>
            </a:r>
            <a:r>
              <a:rPr lang="en-GB" dirty="0"/>
              <a:t> se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përdorur</a:t>
            </a:r>
            <a:r>
              <a:rPr lang="en-GB" dirty="0"/>
              <a:t> </a:t>
            </a:r>
            <a:r>
              <a:rPr lang="en-GB" dirty="0" err="1"/>
              <a:t>fjalët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kuptimin</a:t>
            </a:r>
            <a:r>
              <a:rPr lang="en-GB" dirty="0"/>
              <a:t> e tyre </a:t>
            </a:r>
            <a:r>
              <a:rPr lang="en-GB" dirty="0" err="1"/>
              <a:t>natyral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se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nënkuptuar</a:t>
            </a:r>
            <a:r>
              <a:rPr lang="en-GB" dirty="0"/>
              <a:t> </a:t>
            </a:r>
            <a:r>
              <a:rPr lang="en-GB" dirty="0" err="1"/>
              <a:t>pikërisht</a:t>
            </a:r>
            <a:r>
              <a:rPr lang="en-GB" dirty="0"/>
              <a:t>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thënë</a:t>
            </a:r>
            <a:r>
              <a:rPr lang="en-GB" dirty="0"/>
              <a:t>.” (</a:t>
            </a:r>
            <a:r>
              <a:rPr lang="en-GB" dirty="0" err="1"/>
              <a:t>Kryetari</a:t>
            </a:r>
            <a:r>
              <a:rPr lang="en-GB" dirty="0"/>
              <a:t> John Marshall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çështjen</a:t>
            </a:r>
            <a:r>
              <a:rPr lang="en-GB" dirty="0"/>
              <a:t> Gibbons v. Ogden [1824])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1432466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2AA6-BB46-3B18-66CB-9FCD43561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L" dirty="0"/>
              <a:t>Kanonet (Rregullat) Semantike (Kuptimore)</a:t>
            </a:r>
            <a:br>
              <a:rPr lang="en-AL" dirty="0"/>
            </a:b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28A99-9472-EE17-FE0E-193D008E6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AL" dirty="0"/>
              <a:t>2) </a:t>
            </a:r>
            <a:r>
              <a:rPr lang="en-AL" b="1" dirty="0"/>
              <a:t>Kanoni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kuptimit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fiksuar</a:t>
            </a:r>
            <a:r>
              <a:rPr lang="en-GB" b="1" dirty="0"/>
              <a:t>.</a:t>
            </a:r>
          </a:p>
          <a:p>
            <a:pPr algn="just"/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fjalëve</a:t>
            </a:r>
            <a:r>
              <a:rPr lang="en-GB" dirty="0"/>
              <a:t> u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jepet</a:t>
            </a:r>
            <a:r>
              <a:rPr lang="en-GB" dirty="0"/>
              <a:t> ai </a:t>
            </a:r>
            <a:r>
              <a:rPr lang="en-GB" dirty="0" err="1"/>
              <a:t>kuptim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pasur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miratuar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“</a:t>
            </a:r>
            <a:r>
              <a:rPr lang="en-GB" dirty="0" err="1"/>
              <a:t>Fjalët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lexohen</a:t>
            </a:r>
            <a:r>
              <a:rPr lang="en-GB" dirty="0"/>
              <a:t> me </a:t>
            </a:r>
            <a:r>
              <a:rPr lang="en-GB" dirty="0" err="1"/>
              <a:t>lustrën</a:t>
            </a:r>
            <a:r>
              <a:rPr lang="en-GB" dirty="0"/>
              <a:t> e </a:t>
            </a:r>
            <a:r>
              <a:rPr lang="en-GB" dirty="0" err="1"/>
              <a:t>eksperiencës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atyre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kornizuan</a:t>
            </a:r>
            <a:r>
              <a:rPr lang="en-GB" dirty="0"/>
              <a:t> </a:t>
            </a:r>
            <a:r>
              <a:rPr lang="en-GB" dirty="0" err="1"/>
              <a:t>ato</a:t>
            </a:r>
            <a:r>
              <a:rPr lang="en-GB" dirty="0"/>
              <a:t>.” (United States v. Rabinowitz [1950]).</a:t>
            </a:r>
          </a:p>
          <a:p>
            <a:pPr algn="just"/>
            <a:r>
              <a:rPr lang="en-GB" dirty="0"/>
              <a:t>3) </a:t>
            </a:r>
            <a:r>
              <a:rPr lang="en-GB" b="1" dirty="0" err="1"/>
              <a:t>Kanoni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elementit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papërfshirë</a:t>
            </a:r>
            <a:r>
              <a:rPr lang="en-GB" b="1" dirty="0"/>
              <a:t>.</a:t>
            </a:r>
          </a:p>
          <a:p>
            <a:pPr algn="just"/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asgjë</a:t>
            </a:r>
            <a:r>
              <a:rPr lang="en-GB" dirty="0"/>
              <a:t> </a:t>
            </a:r>
            <a:r>
              <a:rPr lang="en-GB" dirty="0" err="1"/>
              <a:t>tjetër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/>
              <a:t>shtohet</a:t>
            </a:r>
            <a:r>
              <a:rPr lang="en-GB" dirty="0"/>
              <a:t> </a:t>
            </a:r>
            <a:r>
              <a:rPr lang="en-GB" dirty="0" err="1"/>
              <a:t>asaj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thotë</a:t>
            </a:r>
            <a:r>
              <a:rPr lang="en-GB" dirty="0"/>
              <a:t> apo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mënyrë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arsyeshme</a:t>
            </a:r>
            <a:r>
              <a:rPr lang="en-GB" dirty="0"/>
              <a:t> </a:t>
            </a:r>
            <a:r>
              <a:rPr lang="en-GB" dirty="0" err="1"/>
              <a:t>nënkupton</a:t>
            </a:r>
            <a:r>
              <a:rPr lang="en-GB" dirty="0"/>
              <a:t> (casus </a:t>
            </a:r>
            <a:r>
              <a:rPr lang="en-GB" dirty="0" err="1"/>
              <a:t>omissus</a:t>
            </a:r>
            <a:r>
              <a:rPr lang="en-GB" dirty="0"/>
              <a:t> pro </a:t>
            </a:r>
            <a:r>
              <a:rPr lang="en-GB" dirty="0" err="1"/>
              <a:t>omisso</a:t>
            </a:r>
            <a:r>
              <a:rPr lang="en-GB" dirty="0"/>
              <a:t> </a:t>
            </a:r>
            <a:r>
              <a:rPr lang="en-GB" dirty="0" err="1"/>
              <a:t>habendus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). </a:t>
            </a:r>
            <a:r>
              <a:rPr lang="en-GB" dirty="0" err="1"/>
              <a:t>Kjo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thotë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çështjet</a:t>
            </a:r>
            <a:r>
              <a:rPr lang="en-GB" dirty="0"/>
              <a:t> e </a:t>
            </a:r>
            <a:r>
              <a:rPr lang="en-GB" dirty="0" err="1"/>
              <a:t>patrajtuara</a:t>
            </a:r>
            <a:r>
              <a:rPr lang="en-GB" dirty="0"/>
              <a:t> </a:t>
            </a:r>
            <a:r>
              <a:rPr lang="en-GB" dirty="0" err="1"/>
              <a:t>duhen</a:t>
            </a:r>
            <a:r>
              <a:rPr lang="en-GB" dirty="0"/>
              <a:t> </a:t>
            </a:r>
            <a:r>
              <a:rPr lang="en-GB" dirty="0" err="1"/>
              <a:t>kuptuar</a:t>
            </a:r>
            <a:r>
              <a:rPr lang="en-GB" dirty="0"/>
              <a:t> </a:t>
            </a:r>
            <a:r>
              <a:rPr lang="en-GB" dirty="0" err="1"/>
              <a:t>pikërisht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patrajtuara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ligjit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“</a:t>
            </a:r>
            <a:r>
              <a:rPr lang="en-GB" dirty="0" err="1"/>
              <a:t>Çfarëdo</a:t>
            </a:r>
            <a:r>
              <a:rPr lang="en-GB" dirty="0"/>
              <a:t> </a:t>
            </a:r>
            <a:r>
              <a:rPr lang="en-GB" dirty="0" err="1"/>
              <a:t>tundimesh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sugjerojë</a:t>
            </a:r>
            <a:r>
              <a:rPr lang="en-GB" dirty="0"/>
              <a:t> me </a:t>
            </a:r>
            <a:r>
              <a:rPr lang="en-GB" dirty="0" err="1"/>
              <a:t>mençuri</a:t>
            </a:r>
            <a:r>
              <a:rPr lang="en-GB" dirty="0"/>
              <a:t> </a:t>
            </a:r>
            <a:r>
              <a:rPr lang="en-GB" dirty="0" err="1"/>
              <a:t>mjeshtëria</a:t>
            </a:r>
            <a:r>
              <a:rPr lang="en-GB" dirty="0"/>
              <a:t> e </a:t>
            </a:r>
            <a:r>
              <a:rPr lang="en-GB" dirty="0" err="1"/>
              <a:t>politikëbërjes</a:t>
            </a:r>
            <a:r>
              <a:rPr lang="en-GB" dirty="0"/>
              <a:t>, </a:t>
            </a:r>
            <a:r>
              <a:rPr lang="en-GB" dirty="0" err="1"/>
              <a:t>interpretimi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tekstit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shmangë</a:t>
            </a:r>
            <a:r>
              <a:rPr lang="en-GB" dirty="0"/>
              <a:t> </a:t>
            </a:r>
            <a:r>
              <a:rPr lang="en-GB" dirty="0" err="1"/>
              <a:t>tjetërsimin</a:t>
            </a:r>
            <a:r>
              <a:rPr lang="en-GB" dirty="0"/>
              <a:t> apo </a:t>
            </a:r>
            <a:r>
              <a:rPr lang="en-GB" dirty="0" err="1"/>
              <a:t>shkatërrimin</a:t>
            </a:r>
            <a:r>
              <a:rPr lang="en-GB" dirty="0"/>
              <a:t>. [</a:t>
            </a:r>
            <a:r>
              <a:rPr lang="en-GB" dirty="0" err="1"/>
              <a:t>gjyqtari</a:t>
            </a:r>
            <a:r>
              <a:rPr lang="en-GB" dirty="0"/>
              <a:t>]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ta </a:t>
            </a:r>
            <a:r>
              <a:rPr lang="en-GB" dirty="0" err="1"/>
              <a:t>lexojë</a:t>
            </a:r>
            <a:r>
              <a:rPr lang="en-GB" dirty="0"/>
              <a:t> </a:t>
            </a:r>
            <a:r>
              <a:rPr lang="en-GB" dirty="0" err="1"/>
              <a:t>tekstin</a:t>
            </a:r>
            <a:r>
              <a:rPr lang="en-GB" dirty="0"/>
              <a:t> me </a:t>
            </a:r>
            <a:r>
              <a:rPr lang="en-GB" dirty="0" err="1"/>
              <a:t>qëllim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krijuar</a:t>
            </a:r>
            <a:r>
              <a:rPr lang="en-GB" dirty="0"/>
              <a:t>.” (Felix Frankfurter [1947]).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645820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1C18C-6265-D53A-2EDF-7EA6CB43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L" dirty="0"/>
              <a:t>Kanonet (Rregullat) Semantike (Kuptimore)</a:t>
            </a:r>
            <a:br>
              <a:rPr lang="en-AL" dirty="0"/>
            </a:br>
            <a:r>
              <a:rPr lang="sq-AL" sz="2700" dirty="0"/>
              <a:t>(Cituar nga “Reading La</a:t>
            </a:r>
            <a:r>
              <a:rPr lang="en-US" sz="2700" dirty="0"/>
              <a:t>w</a:t>
            </a:r>
            <a:r>
              <a:rPr lang="sq-AL" sz="2700" dirty="0"/>
              <a:t>”, Scalia, Garner, 2012)</a:t>
            </a:r>
            <a:endParaRPr lang="en-AL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A0021-DC64-469A-508A-49C8857F5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L" dirty="0"/>
              <a:t>4) </a:t>
            </a:r>
            <a:r>
              <a:rPr lang="en-AL" b="1" dirty="0"/>
              <a:t>Kanoni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fjalëve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përgjithshme</a:t>
            </a:r>
            <a:r>
              <a:rPr lang="en-GB" b="1" dirty="0"/>
              <a:t>.</a:t>
            </a:r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fjalëve</a:t>
            </a:r>
            <a:r>
              <a:rPr lang="en-GB" dirty="0"/>
              <a:t> (</a:t>
            </a:r>
            <a:r>
              <a:rPr lang="en-GB" dirty="0" err="1"/>
              <a:t>termave</a:t>
            </a:r>
            <a:r>
              <a:rPr lang="en-GB" dirty="0"/>
              <a:t>)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përgjithshëm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jepet</a:t>
            </a:r>
            <a:r>
              <a:rPr lang="en-GB" dirty="0"/>
              <a:t> </a:t>
            </a:r>
            <a:r>
              <a:rPr lang="en-GB" dirty="0" err="1"/>
              <a:t>kuptim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përgjithshëm</a:t>
            </a:r>
            <a:r>
              <a:rPr lang="en-GB" dirty="0"/>
              <a:t> (</a:t>
            </a:r>
            <a:r>
              <a:rPr lang="en-GB" i="1" dirty="0" err="1"/>
              <a:t>generalia</a:t>
            </a:r>
            <a:r>
              <a:rPr lang="en-GB" i="1" dirty="0"/>
              <a:t> </a:t>
            </a:r>
            <a:r>
              <a:rPr lang="en-GB" i="1" dirty="0" err="1"/>
              <a:t>verba</a:t>
            </a:r>
            <a:r>
              <a:rPr lang="en-GB" i="1" dirty="0"/>
              <a:t> sunt </a:t>
            </a:r>
            <a:r>
              <a:rPr lang="en-GB" i="1" dirty="0" err="1"/>
              <a:t>generaliter</a:t>
            </a:r>
            <a:r>
              <a:rPr lang="en-GB" i="1" dirty="0"/>
              <a:t> </a:t>
            </a:r>
            <a:r>
              <a:rPr lang="en-GB" i="1" dirty="0" err="1"/>
              <a:t>intelligenda</a:t>
            </a:r>
            <a:r>
              <a:rPr lang="en-GB" dirty="0"/>
              <a:t>).</a:t>
            </a:r>
          </a:p>
          <a:p>
            <a:r>
              <a:rPr lang="en-GB" dirty="0"/>
              <a:t>5) </a:t>
            </a:r>
            <a:r>
              <a:rPr lang="en-GB" b="1" dirty="0" err="1"/>
              <a:t>Kanoni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nënkuptimit</a:t>
            </a:r>
            <a:r>
              <a:rPr lang="en-GB" b="1" dirty="0"/>
              <a:t> negative.</a:t>
            </a:r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shprehja</a:t>
            </a:r>
            <a:r>
              <a:rPr lang="en-GB" dirty="0"/>
              <a:t> 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gjëje</a:t>
            </a:r>
            <a:r>
              <a:rPr lang="en-GB" dirty="0"/>
              <a:t> </a:t>
            </a:r>
            <a:r>
              <a:rPr lang="en-GB" dirty="0" err="1"/>
              <a:t>nënkupton</a:t>
            </a:r>
            <a:r>
              <a:rPr lang="en-GB" dirty="0"/>
              <a:t> </a:t>
            </a:r>
            <a:r>
              <a:rPr lang="en-GB" dirty="0" err="1"/>
              <a:t>përjashtimin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tjerave</a:t>
            </a:r>
            <a:r>
              <a:rPr lang="en-GB" dirty="0"/>
              <a:t> (</a:t>
            </a:r>
            <a:r>
              <a:rPr lang="en-GB" i="1" dirty="0"/>
              <a:t>expression </a:t>
            </a:r>
            <a:r>
              <a:rPr lang="en-GB" i="1" dirty="0" err="1"/>
              <a:t>unius</a:t>
            </a:r>
            <a:r>
              <a:rPr lang="en-GB" i="1" dirty="0"/>
              <a:t> </a:t>
            </a:r>
            <a:r>
              <a:rPr lang="en-GB" i="1" dirty="0" err="1"/>
              <a:t>est</a:t>
            </a:r>
            <a:r>
              <a:rPr lang="en-GB" i="1" dirty="0"/>
              <a:t> exclusion </a:t>
            </a:r>
            <a:r>
              <a:rPr lang="en-GB" i="1" dirty="0" err="1"/>
              <a:t>alterius</a:t>
            </a:r>
            <a:r>
              <a:rPr lang="en-GB" dirty="0"/>
              <a:t>).</a:t>
            </a:r>
          </a:p>
          <a:p>
            <a:r>
              <a:rPr lang="en-GB" dirty="0"/>
              <a:t>6) </a:t>
            </a:r>
            <a:r>
              <a:rPr lang="en-GB" b="1" dirty="0" err="1"/>
              <a:t>Kanoni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detyrueshmërisë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lejueshmërisë</a:t>
            </a:r>
            <a:r>
              <a:rPr lang="en-GB" b="1" dirty="0"/>
              <a:t>.</a:t>
            </a:r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fjalët</a:t>
            </a:r>
            <a:r>
              <a:rPr lang="en-GB" dirty="0"/>
              <a:t> </a:t>
            </a:r>
            <a:r>
              <a:rPr lang="en-GB" dirty="0" err="1"/>
              <a:t>detyruese</a:t>
            </a:r>
            <a:r>
              <a:rPr lang="en-GB" dirty="0"/>
              <a:t> </a:t>
            </a:r>
            <a:r>
              <a:rPr lang="en-GB" dirty="0" err="1"/>
              <a:t>përcaktojnë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detyrim</a:t>
            </a:r>
            <a:r>
              <a:rPr lang="en-GB" dirty="0"/>
              <a:t>; </a:t>
            </a:r>
            <a:r>
              <a:rPr lang="en-GB" dirty="0" err="1"/>
              <a:t>ndërsa</a:t>
            </a:r>
            <a:r>
              <a:rPr lang="en-GB" dirty="0"/>
              <a:t> </a:t>
            </a:r>
            <a:r>
              <a:rPr lang="en-GB" dirty="0" err="1"/>
              <a:t>fjalët</a:t>
            </a:r>
            <a:r>
              <a:rPr lang="en-GB" dirty="0"/>
              <a:t> </a:t>
            </a:r>
            <a:r>
              <a:rPr lang="en-GB" dirty="0" err="1"/>
              <a:t>lejuese</a:t>
            </a:r>
            <a:r>
              <a:rPr lang="en-GB" dirty="0"/>
              <a:t> </a:t>
            </a:r>
            <a:r>
              <a:rPr lang="en-GB" dirty="0" err="1"/>
              <a:t>ofrojnë</a:t>
            </a:r>
            <a:r>
              <a:rPr lang="en-GB" dirty="0"/>
              <a:t> </a:t>
            </a:r>
            <a:r>
              <a:rPr lang="en-GB" dirty="0" err="1"/>
              <a:t>diskrecion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26536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6E1DA-A5E5-09E0-F006-F72CF77F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L" dirty="0"/>
              <a:t>Kanonet (Rregullat) Semantike (Kuptimore)</a:t>
            </a:r>
            <a:br>
              <a:rPr lang="en-AL" dirty="0"/>
            </a:br>
            <a:r>
              <a:rPr lang="sq-AL" sz="2400" dirty="0"/>
              <a:t>(Cituar nga “Reading La</a:t>
            </a:r>
            <a:r>
              <a:rPr lang="en-US" sz="2400" dirty="0"/>
              <a:t>w</a:t>
            </a:r>
            <a:r>
              <a:rPr lang="sq-AL" sz="2400" dirty="0"/>
              <a:t>”, Scalia, Garner, 2012)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AA90E-F0E7-6142-E9F5-ADEC0428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AL" dirty="0"/>
              <a:t>7) </a:t>
            </a:r>
            <a:r>
              <a:rPr lang="en-AL" b="1" dirty="0"/>
              <a:t>Kanoni lidhor dhe jolidhor</a:t>
            </a:r>
          </a:p>
          <a:p>
            <a:pPr algn="just"/>
            <a:r>
              <a:rPr lang="en-AL" dirty="0"/>
              <a:t>Sipas k</a:t>
            </a:r>
            <a:r>
              <a:rPr lang="en-GB" dirty="0" err="1"/>
              <a:t>ë</a:t>
            </a:r>
            <a:r>
              <a:rPr lang="en-AL" dirty="0"/>
              <a:t>tij rregulli fjala “dhe” </a:t>
            </a:r>
            <a:r>
              <a:rPr lang="en-GB" dirty="0"/>
              <a:t>ka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bëjë</a:t>
            </a:r>
            <a:r>
              <a:rPr lang="en-GB" dirty="0"/>
              <a:t> me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listë</a:t>
            </a:r>
            <a:r>
              <a:rPr lang="en-GB" dirty="0"/>
              <a:t> </a:t>
            </a:r>
            <a:r>
              <a:rPr lang="en-GB" dirty="0" err="1"/>
              <a:t>lidhëse</a:t>
            </a:r>
            <a:r>
              <a:rPr lang="en-GB" dirty="0"/>
              <a:t>, </a:t>
            </a:r>
            <a:r>
              <a:rPr lang="en-GB" dirty="0" err="1"/>
              <a:t>fjala</a:t>
            </a:r>
            <a:r>
              <a:rPr lang="en-GB" dirty="0"/>
              <a:t> “</a:t>
            </a:r>
            <a:r>
              <a:rPr lang="en-GB" dirty="0" err="1"/>
              <a:t>ose</a:t>
            </a:r>
            <a:r>
              <a:rPr lang="en-GB" dirty="0"/>
              <a:t>” ka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bëjë</a:t>
            </a:r>
            <a:r>
              <a:rPr lang="en-GB" dirty="0"/>
              <a:t> me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listë</a:t>
            </a:r>
            <a:r>
              <a:rPr lang="en-GB" dirty="0"/>
              <a:t> </a:t>
            </a:r>
            <a:r>
              <a:rPr lang="en-GB" dirty="0" err="1"/>
              <a:t>ndarëse</a:t>
            </a:r>
            <a:r>
              <a:rPr lang="en-GB" dirty="0"/>
              <a:t> –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ketë</a:t>
            </a:r>
            <a:r>
              <a:rPr lang="en-GB" dirty="0"/>
              <a:t> </a:t>
            </a:r>
            <a:r>
              <a:rPr lang="en-GB" dirty="0" err="1"/>
              <a:t>nuanca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tjera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shtohen</a:t>
            </a:r>
            <a:r>
              <a:rPr lang="en-GB" dirty="0"/>
              <a:t> </a:t>
            </a:r>
            <a:r>
              <a:rPr lang="en-GB" dirty="0" err="1"/>
              <a:t>shprehje</a:t>
            </a:r>
            <a:r>
              <a:rPr lang="en-GB" dirty="0"/>
              <a:t> </a:t>
            </a:r>
            <a:r>
              <a:rPr lang="en-GB" dirty="0" err="1"/>
              <a:t>mohuese</a:t>
            </a:r>
            <a:r>
              <a:rPr lang="en-GB" dirty="0"/>
              <a:t>,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shumës</a:t>
            </a:r>
            <a:r>
              <a:rPr lang="en-GB" dirty="0"/>
              <a:t>, apo </a:t>
            </a:r>
            <a:r>
              <a:rPr lang="en-GB" dirty="0" err="1"/>
              <a:t>fjalë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tjera</a:t>
            </a:r>
            <a:r>
              <a:rPr lang="en-GB" dirty="0"/>
              <a:t> </a:t>
            </a:r>
            <a:r>
              <a:rPr lang="en-GB" dirty="0" err="1"/>
              <a:t>specifike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8) </a:t>
            </a:r>
            <a:r>
              <a:rPr lang="en-GB" b="1" dirty="0" err="1"/>
              <a:t>Kanoni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gjuhës</a:t>
            </a:r>
            <a:r>
              <a:rPr lang="en-GB" b="1" dirty="0"/>
              <a:t> </a:t>
            </a:r>
            <a:r>
              <a:rPr lang="en-GB" b="1" dirty="0" err="1"/>
              <a:t>nënrenditëse</a:t>
            </a:r>
            <a:r>
              <a:rPr lang="en-GB" b="1" dirty="0"/>
              <a:t>/</a:t>
            </a:r>
            <a:r>
              <a:rPr lang="en-GB" b="1" dirty="0" err="1"/>
              <a:t>mbirenditëse</a:t>
            </a:r>
            <a:endParaRPr lang="en-GB" b="1" dirty="0"/>
          </a:p>
          <a:p>
            <a:pPr algn="just"/>
            <a:r>
              <a:rPr lang="en-GB" dirty="0" err="1"/>
              <a:t>Gjuha</a:t>
            </a:r>
            <a:r>
              <a:rPr lang="en-GB" dirty="0"/>
              <a:t> e </a:t>
            </a:r>
            <a:r>
              <a:rPr lang="en-GB" dirty="0" err="1"/>
              <a:t>nënrenditur</a:t>
            </a:r>
            <a:r>
              <a:rPr lang="en-GB" dirty="0"/>
              <a:t> (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fillon</a:t>
            </a:r>
            <a:r>
              <a:rPr lang="en-GB" dirty="0"/>
              <a:t> me </a:t>
            </a:r>
            <a:r>
              <a:rPr lang="en-GB" i="1" dirty="0" err="1"/>
              <a:t>në</a:t>
            </a:r>
            <a:r>
              <a:rPr lang="en-GB" i="1" dirty="0"/>
              <a:t> </a:t>
            </a:r>
            <a:r>
              <a:rPr lang="en-GB" i="1" dirty="0" err="1"/>
              <a:t>zbatim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dirty="0"/>
              <a:t>) apo e </a:t>
            </a:r>
            <a:r>
              <a:rPr lang="en-GB" dirty="0" err="1"/>
              <a:t>mbirenditur</a:t>
            </a:r>
            <a:r>
              <a:rPr lang="en-GB" dirty="0"/>
              <a:t> (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fillon</a:t>
            </a:r>
            <a:r>
              <a:rPr lang="en-GB" dirty="0"/>
              <a:t> me </a:t>
            </a:r>
            <a:r>
              <a:rPr lang="en-GB" i="1" dirty="0" err="1"/>
              <a:t>pavarësisht</a:t>
            </a:r>
            <a:r>
              <a:rPr lang="en-GB" dirty="0"/>
              <a:t>) </a:t>
            </a:r>
            <a:r>
              <a:rPr lang="en-GB" dirty="0" err="1"/>
              <a:t>thjesht</a:t>
            </a:r>
            <a:r>
              <a:rPr lang="en-GB" dirty="0"/>
              <a:t> </a:t>
            </a:r>
            <a:r>
              <a:rPr lang="en-GB" dirty="0" err="1"/>
              <a:t>tregon</a:t>
            </a:r>
            <a:r>
              <a:rPr lang="en-GB" dirty="0"/>
              <a:t> se </a:t>
            </a:r>
            <a:r>
              <a:rPr lang="en-GB" dirty="0" err="1"/>
              <a:t>cili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mbizotëron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konflikti</a:t>
            </a:r>
            <a:r>
              <a:rPr lang="en-GB" dirty="0"/>
              <a:t>, </a:t>
            </a:r>
            <a:r>
              <a:rPr lang="en-GB" dirty="0" err="1"/>
              <a:t>por</a:t>
            </a:r>
            <a:r>
              <a:rPr lang="en-GB" dirty="0"/>
              <a:t> jo </a:t>
            </a:r>
            <a:r>
              <a:rPr lang="en-GB" dirty="0" err="1"/>
              <a:t>domosdoshmërisht</a:t>
            </a:r>
            <a:r>
              <a:rPr lang="en-GB" dirty="0"/>
              <a:t> </a:t>
            </a:r>
            <a:r>
              <a:rPr lang="en-GB" dirty="0" err="1"/>
              <a:t>nxjerr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pah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përplasje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normave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1429689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49E8-ED81-D9C9-9C52-05CFDC0F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L" dirty="0"/>
              <a:t>Kanonet (Rregullat) Semantike (Kuptimore)</a:t>
            </a:r>
            <a:br>
              <a:rPr lang="en-AL" dirty="0"/>
            </a:br>
            <a:r>
              <a:rPr lang="sq-AL" sz="2800" dirty="0"/>
              <a:t>(Cituar nga “Reading La</a:t>
            </a:r>
            <a:r>
              <a:rPr lang="en-US" sz="2800" dirty="0"/>
              <a:t>w</a:t>
            </a:r>
            <a:r>
              <a:rPr lang="sq-AL" sz="2800" dirty="0"/>
              <a:t>”, Scalia, Garner, 2012)</a:t>
            </a:r>
            <a:endParaRPr lang="en-AL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C01E0-739E-311F-4149-3DDDED224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L" dirty="0"/>
              <a:t>9) </a:t>
            </a:r>
            <a:r>
              <a:rPr lang="en-AL" b="1" dirty="0"/>
              <a:t>Kanoni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gjinisë</a:t>
            </a:r>
            <a:r>
              <a:rPr lang="en-GB" b="1" dirty="0"/>
              <a:t>/</a:t>
            </a:r>
            <a:r>
              <a:rPr lang="en-GB" b="1" dirty="0" err="1"/>
              <a:t>numrit</a:t>
            </a:r>
            <a:endParaRPr lang="en-GB" b="1" dirty="0"/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,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mungesë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parashikimi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ndryshëm</a:t>
            </a:r>
            <a:r>
              <a:rPr lang="en-GB" dirty="0"/>
              <a:t> </a:t>
            </a:r>
            <a:r>
              <a:rPr lang="en-GB" dirty="0" err="1"/>
              <a:t>gjinia</a:t>
            </a:r>
            <a:r>
              <a:rPr lang="en-GB" dirty="0"/>
              <a:t> </a:t>
            </a:r>
            <a:r>
              <a:rPr lang="en-GB" dirty="0" err="1"/>
              <a:t>mashkullore</a:t>
            </a:r>
            <a:r>
              <a:rPr lang="en-GB" dirty="0"/>
              <a:t> </a:t>
            </a:r>
            <a:r>
              <a:rPr lang="en-GB" dirty="0" err="1"/>
              <a:t>përfshin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femërore</a:t>
            </a:r>
            <a:r>
              <a:rPr lang="en-GB" dirty="0"/>
              <a:t> [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anasjelltas</a:t>
            </a:r>
            <a:r>
              <a:rPr lang="en-GB" dirty="0"/>
              <a:t>]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njëjësi</a:t>
            </a:r>
            <a:r>
              <a:rPr lang="en-GB" dirty="0"/>
              <a:t> </a:t>
            </a:r>
            <a:r>
              <a:rPr lang="en-GB" dirty="0" err="1"/>
              <a:t>përfshin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shumësin</a:t>
            </a:r>
            <a:r>
              <a:rPr lang="en-GB" dirty="0"/>
              <a:t> [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anasjelltas</a:t>
            </a:r>
            <a:r>
              <a:rPr lang="en-GB" dirty="0"/>
              <a:t>].</a:t>
            </a:r>
          </a:p>
          <a:p>
            <a:r>
              <a:rPr lang="en-GB" dirty="0"/>
              <a:t>10) </a:t>
            </a:r>
            <a:r>
              <a:rPr lang="en-GB" b="1" dirty="0" err="1"/>
              <a:t>Prezumimi</a:t>
            </a:r>
            <a:r>
              <a:rPr lang="en-GB" b="1" dirty="0"/>
              <a:t> jo </a:t>
            </a:r>
            <a:r>
              <a:rPr lang="en-GB" b="1" dirty="0" err="1"/>
              <a:t>shterues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fjalës</a:t>
            </a:r>
            <a:r>
              <a:rPr lang="en-GB" b="1" dirty="0"/>
              <a:t> “</a:t>
            </a:r>
            <a:r>
              <a:rPr lang="en-GB" b="1" dirty="0" err="1"/>
              <a:t>përfshin</a:t>
            </a:r>
            <a:r>
              <a:rPr lang="en-GB" b="1" dirty="0"/>
              <a:t>”.</a:t>
            </a:r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folja</a:t>
            </a:r>
            <a:r>
              <a:rPr lang="en-GB" dirty="0"/>
              <a:t> “</a:t>
            </a:r>
            <a:r>
              <a:rPr lang="en-GB" dirty="0" err="1"/>
              <a:t>përfshin</a:t>
            </a:r>
            <a:r>
              <a:rPr lang="en-GB" dirty="0"/>
              <a:t>” </a:t>
            </a:r>
            <a:r>
              <a:rPr lang="en-GB" dirty="0" err="1"/>
              <a:t>prezanton</a:t>
            </a:r>
            <a:r>
              <a:rPr lang="en-GB" dirty="0"/>
              <a:t> </a:t>
            </a:r>
            <a:r>
              <a:rPr lang="en-GB" dirty="0" err="1"/>
              <a:t>shembuj</a:t>
            </a:r>
            <a:r>
              <a:rPr lang="en-GB" dirty="0"/>
              <a:t>, </a:t>
            </a:r>
            <a:r>
              <a:rPr lang="en-GB" dirty="0" err="1"/>
              <a:t>por</a:t>
            </a:r>
            <a:r>
              <a:rPr lang="en-GB" dirty="0"/>
              <a:t> jo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listë</a:t>
            </a:r>
            <a:r>
              <a:rPr lang="en-GB" dirty="0"/>
              <a:t> </a:t>
            </a:r>
            <a:r>
              <a:rPr lang="en-GB" dirty="0" err="1"/>
              <a:t>shteruese</a:t>
            </a:r>
            <a:r>
              <a:rPr lang="en-GB" dirty="0"/>
              <a:t>.</a:t>
            </a:r>
          </a:p>
          <a:p>
            <a:r>
              <a:rPr lang="en-GB" dirty="0"/>
              <a:t>11) </a:t>
            </a:r>
            <a:r>
              <a:rPr lang="en-GB" b="1" dirty="0" err="1"/>
              <a:t>Kanoni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pakuptueshmërisë</a:t>
            </a:r>
            <a:endParaRPr lang="en-GB" b="1" dirty="0"/>
          </a:p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këtij</a:t>
            </a:r>
            <a:r>
              <a:rPr lang="en-GB" dirty="0"/>
              <a:t> </a:t>
            </a:r>
            <a:r>
              <a:rPr lang="en-GB" dirty="0" err="1"/>
              <a:t>rregulli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tekst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pakuptueshëm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pazbatueshëm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319735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2E7E-65F2-A13A-76AF-B930C9C7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L" dirty="0"/>
              <a:t>Raste praktike nga Gjykata e Lartë (për diskutim)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2355B-BFDC-7F36-21F5-2099E28FC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AL" dirty="0"/>
              <a:t>1) Vendimi unifikues nr.1, datë 17.01.2011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Kolegjeve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Bashkuara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2) </a:t>
            </a:r>
            <a:r>
              <a:rPr lang="en-GB" dirty="0" err="1"/>
              <a:t>Vendimi</a:t>
            </a:r>
            <a:r>
              <a:rPr lang="en-GB" dirty="0"/>
              <a:t> </a:t>
            </a:r>
            <a:r>
              <a:rPr lang="en-GB" dirty="0" err="1"/>
              <a:t>njehsues</a:t>
            </a:r>
            <a:r>
              <a:rPr lang="en-GB" dirty="0"/>
              <a:t> nr.113, date 22.7.2021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Kolegjit</a:t>
            </a:r>
            <a:r>
              <a:rPr lang="en-GB" dirty="0"/>
              <a:t> </a:t>
            </a:r>
            <a:r>
              <a:rPr lang="en-GB" dirty="0" err="1"/>
              <a:t>Administrativ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3) </a:t>
            </a:r>
            <a:r>
              <a:rPr lang="en-GB" dirty="0" err="1"/>
              <a:t>Vendimi</a:t>
            </a:r>
            <a:r>
              <a:rPr lang="en-GB" dirty="0"/>
              <a:t> nr.24, date 17.11.2022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Kolegjit</a:t>
            </a:r>
            <a:r>
              <a:rPr lang="en-GB" dirty="0"/>
              <a:t> </a:t>
            </a:r>
            <a:r>
              <a:rPr lang="en-GB" dirty="0" err="1"/>
              <a:t>Administrativ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4) </a:t>
            </a:r>
            <a:r>
              <a:rPr lang="en-GB" dirty="0" err="1"/>
              <a:t>Vendimi</a:t>
            </a:r>
            <a:r>
              <a:rPr lang="en-GB" dirty="0"/>
              <a:t> nr.1835, date 18.07.2022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Kolegjit</a:t>
            </a:r>
            <a:r>
              <a:rPr lang="en-GB" dirty="0"/>
              <a:t> </a:t>
            </a:r>
            <a:r>
              <a:rPr lang="en-GB" dirty="0" err="1"/>
              <a:t>Administrativ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5) </a:t>
            </a:r>
            <a:r>
              <a:rPr lang="en-GB" dirty="0" err="1"/>
              <a:t>Vendimi</a:t>
            </a:r>
            <a:r>
              <a:rPr lang="en-GB" dirty="0"/>
              <a:t> nr.278, date 16.12.2021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Kolegjit</a:t>
            </a:r>
            <a:r>
              <a:rPr lang="en-GB" dirty="0"/>
              <a:t> </a:t>
            </a:r>
            <a:r>
              <a:rPr lang="en-GB" dirty="0" err="1"/>
              <a:t>Administrativ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Lartë</a:t>
            </a:r>
            <a:r>
              <a:rPr lang="en-GB" dirty="0"/>
              <a:t>.</a:t>
            </a:r>
            <a:endParaRPr lang="en-AL" dirty="0"/>
          </a:p>
        </p:txBody>
      </p:sp>
    </p:spTree>
    <p:extLst>
      <p:ext uri="{BB962C8B-B14F-4D97-AF65-F5344CB8AC3E}">
        <p14:creationId xmlns:p14="http://schemas.microsoft.com/office/powerpoint/2010/main" val="3282307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DF37F-D99E-531D-E88B-83BB1B5ACC2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14195"/>
            <a:ext cx="10515600" cy="4351338"/>
          </a:xfrm>
        </p:spPr>
        <p:txBody>
          <a:bodyPr/>
          <a:lstStyle/>
          <a:p>
            <a:endParaRPr lang="en-AL" dirty="0"/>
          </a:p>
          <a:p>
            <a:endParaRPr lang="en-AL" dirty="0"/>
          </a:p>
          <a:p>
            <a:pPr marL="0" indent="0" algn="ctr">
              <a:buNone/>
            </a:pPr>
            <a:r>
              <a:rPr lang="en-AL" sz="4400" dirty="0"/>
              <a:t>FALEMINDERIT!</a:t>
            </a:r>
          </a:p>
        </p:txBody>
      </p:sp>
    </p:spTree>
    <p:extLst>
      <p:ext uri="{BB962C8B-B14F-4D97-AF65-F5344CB8AC3E}">
        <p14:creationId xmlns:p14="http://schemas.microsoft.com/office/powerpoint/2010/main" val="1354571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3164</Words>
  <Application>Microsoft Macintosh PowerPoint</Application>
  <PresentationFormat>Widescreen</PresentationFormat>
  <Paragraphs>145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Times New Roman</vt:lpstr>
      <vt:lpstr>Office Theme</vt:lpstr>
      <vt:lpstr>Argumenti ligjor në vendimet e Gjykatës së Lartë: llojet e argumenteve sipas natyrës dhe fushës; prirjet praktike në përzgjedhjen e përcaktimin e argumenteve; argumentimi dhe siguria ligjore</vt:lpstr>
      <vt:lpstr>Përmbajtja</vt:lpstr>
      <vt:lpstr>Natyra e pushtetit gjyqësor</vt:lpstr>
      <vt:lpstr>Natyra e pushtetit gjyqësor</vt:lpstr>
      <vt:lpstr>Roli i Gjykatës së Lartë</vt:lpstr>
      <vt:lpstr>Kompetencat e Gjykatës së Lartë</vt:lpstr>
      <vt:lpstr>Cilësitë që duhet të ketë një vendim i mirë arsyetuar i GjL </vt:lpstr>
      <vt:lpstr>Vlera e vendimeve gjyqësore të mirë arsyetuara</vt:lpstr>
      <vt:lpstr>Vlerat e vendimeve gjyqësore të mirë arsyetuara</vt:lpstr>
      <vt:lpstr>Llojet e argumentimeve gjyqësore (Cituar nga Judicial Opinion Writing [2018], Lebovits)</vt:lpstr>
      <vt:lpstr> A ka nevojë të arsyetohet çdo vendim i Gjykatës së Lartë?</vt:lpstr>
      <vt:lpstr> Strukturimi i vendimeve të Gjykatës së Lartë</vt:lpstr>
      <vt:lpstr>Teknikat e interpretimit në GJL</vt:lpstr>
      <vt:lpstr>Parimet themelore në fushën e argumentimit ligjor (Cituar nga “Reading Law”, Scalia, Garner, 2012).</vt:lpstr>
      <vt:lpstr>Parimet themelore në fushën e argumentimit ligjor (Cituar nga “Reading Law”, Scalia, Garner, 2012).</vt:lpstr>
      <vt:lpstr>Parimet themelore në fushën e argumentimit ligjor (Cituar nga “Reading Law”, Scalia, Garner, 2012).</vt:lpstr>
      <vt:lpstr>Parimet themelore në fushën e argumentimit ligjor (Cituar nga “Reading Law”, Scalia, Garner, 2012).</vt:lpstr>
      <vt:lpstr>Parimet themelore në fushën e argumentimit ligjor (Cituar nga “Reading Law”, Scalia, Garner, 2012).</vt:lpstr>
      <vt:lpstr>Kanonet (Rregullat) Semantike (Kuptimore) (Cituar nga “Reading Law”, Scalia, Garner, 2012)</vt:lpstr>
      <vt:lpstr>Kanonet (Rregullat) Semantike (Kuptimore) (Cituar nga “Reading Law”, Scalia, Garner, 2012)</vt:lpstr>
      <vt:lpstr>Kanonet (Rregullat) Semantike (Kuptimore) (Cituar nga “Reading Law”, Scalia, Garner, 2012)</vt:lpstr>
      <vt:lpstr>Kanonet (Rregullat) Semantike (Kuptimore) (Cituar nga “Reading Law”, Scalia, Garner, 2012)</vt:lpstr>
      <vt:lpstr>Kanonet (Rregullat) Semantike (Kuptimore) (Cituar nga “Reading Law”, Scalia, Garner, 2012)</vt:lpstr>
      <vt:lpstr>Raste praktike nga Gjykata e Lartë (për diskutim)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Arsyetimi në vendimet e Gjykatës së Lartë</dc:title>
  <dc:creator>Microsoft Office User</dc:creator>
  <cp:lastModifiedBy>Microsoft Office User</cp:lastModifiedBy>
  <cp:revision>26</cp:revision>
  <dcterms:created xsi:type="dcterms:W3CDTF">2023-03-15T20:55:52Z</dcterms:created>
  <dcterms:modified xsi:type="dcterms:W3CDTF">2023-03-30T20:32:45Z</dcterms:modified>
</cp:coreProperties>
</file>