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85" r:id="rId4"/>
    <p:sldId id="257" r:id="rId5"/>
    <p:sldId id="284" r:id="rId6"/>
    <p:sldId id="258" r:id="rId7"/>
    <p:sldId id="259" r:id="rId8"/>
    <p:sldId id="270" r:id="rId9"/>
    <p:sldId id="268" r:id="rId10"/>
    <p:sldId id="269" r:id="rId11"/>
    <p:sldId id="286" r:id="rId12"/>
    <p:sldId id="272" r:id="rId13"/>
    <p:sldId id="28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ED883-6084-4CE7-9141-7641383CBCE9}" v="13" dt="2021-10-14T11:45:24.7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86" autoAdjust="0"/>
    <p:restoredTop sz="94660"/>
  </p:normalViewPr>
  <p:slideViewPr>
    <p:cSldViewPr snapToGrid="0">
      <p:cViewPr varScale="1">
        <p:scale>
          <a:sx n="70" d="100"/>
          <a:sy n="70" d="100"/>
        </p:scale>
        <p:origin x="344" y="3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lona Hazbiu" userId="20453c61-00d0-49dd-9287-0404f87f3591" providerId="ADAL" clId="{155ED883-6084-4CE7-9141-7641383CBCE9}"/>
    <pc:docChg chg="custSel addSld delSld modSld">
      <pc:chgData name="Aulona Hazbiu" userId="20453c61-00d0-49dd-9287-0404f87f3591" providerId="ADAL" clId="{155ED883-6084-4CE7-9141-7641383CBCE9}" dt="2021-10-14T11:45:24.795" v="3770"/>
      <pc:docMkLst>
        <pc:docMk/>
      </pc:docMkLst>
      <pc:sldChg chg="modSp mod">
        <pc:chgData name="Aulona Hazbiu" userId="20453c61-00d0-49dd-9287-0404f87f3591" providerId="ADAL" clId="{155ED883-6084-4CE7-9141-7641383CBCE9}" dt="2021-10-14T11:41:34.239" v="3196"/>
        <pc:sldMkLst>
          <pc:docMk/>
          <pc:sldMk cId="3704948462" sldId="256"/>
        </pc:sldMkLst>
        <pc:spChg chg="mod">
          <ac:chgData name="Aulona Hazbiu" userId="20453c61-00d0-49dd-9287-0404f87f3591" providerId="ADAL" clId="{155ED883-6084-4CE7-9141-7641383CBCE9}" dt="2021-10-14T11:41:34.239" v="3196"/>
          <ac:spMkLst>
            <pc:docMk/>
            <pc:sldMk cId="3704948462" sldId="256"/>
            <ac:spMk id="2" creationId="{A12343F5-AC7D-4167-9B96-545E5DA6017A}"/>
          </ac:spMkLst>
        </pc:spChg>
        <pc:spChg chg="mod">
          <ac:chgData name="Aulona Hazbiu" userId="20453c61-00d0-49dd-9287-0404f87f3591" providerId="ADAL" clId="{155ED883-6084-4CE7-9141-7641383CBCE9}" dt="2021-10-14T11:41:34.239" v="3196"/>
          <ac:spMkLst>
            <pc:docMk/>
            <pc:sldMk cId="3704948462" sldId="256"/>
            <ac:spMk id="3" creationId="{B916AAD5-DFF1-4470-AADD-DA2506663E86}"/>
          </ac:spMkLst>
        </pc:spChg>
      </pc:sldChg>
      <pc:sldChg chg="modSp mod">
        <pc:chgData name="Aulona Hazbiu" userId="20453c61-00d0-49dd-9287-0404f87f3591" providerId="ADAL" clId="{155ED883-6084-4CE7-9141-7641383CBCE9}" dt="2021-10-14T11:41:34.239" v="3196"/>
        <pc:sldMkLst>
          <pc:docMk/>
          <pc:sldMk cId="1899054632" sldId="257"/>
        </pc:sldMkLst>
        <pc:spChg chg="mod">
          <ac:chgData name="Aulona Hazbiu" userId="20453c61-00d0-49dd-9287-0404f87f3591" providerId="ADAL" clId="{155ED883-6084-4CE7-9141-7641383CBCE9}" dt="2021-10-14T11:41:34.239" v="3196"/>
          <ac:spMkLst>
            <pc:docMk/>
            <pc:sldMk cId="1899054632" sldId="257"/>
            <ac:spMk id="2" creationId="{4FD7FB8C-BD66-44CB-B4ED-D5C695B1702B}"/>
          </ac:spMkLst>
        </pc:spChg>
        <pc:spChg chg="mod">
          <ac:chgData name="Aulona Hazbiu" userId="20453c61-00d0-49dd-9287-0404f87f3591" providerId="ADAL" clId="{155ED883-6084-4CE7-9141-7641383CBCE9}" dt="2021-10-14T11:41:34.239" v="3196"/>
          <ac:spMkLst>
            <pc:docMk/>
            <pc:sldMk cId="1899054632" sldId="257"/>
            <ac:spMk id="57" creationId="{0779F5CB-F371-4C80-B027-100DEE01D561}"/>
          </ac:spMkLst>
        </pc:spChg>
      </pc:sldChg>
      <pc:sldChg chg="modSp mod">
        <pc:chgData name="Aulona Hazbiu" userId="20453c61-00d0-49dd-9287-0404f87f3591" providerId="ADAL" clId="{155ED883-6084-4CE7-9141-7641383CBCE9}" dt="2021-10-14T11:41:34.239" v="3196"/>
        <pc:sldMkLst>
          <pc:docMk/>
          <pc:sldMk cId="2894487916" sldId="258"/>
        </pc:sldMkLst>
        <pc:spChg chg="mod">
          <ac:chgData name="Aulona Hazbiu" userId="20453c61-00d0-49dd-9287-0404f87f3591" providerId="ADAL" clId="{155ED883-6084-4CE7-9141-7641383CBCE9}" dt="2021-10-14T11:41:34.239" v="3196"/>
          <ac:spMkLst>
            <pc:docMk/>
            <pc:sldMk cId="2894487916" sldId="258"/>
            <ac:spMk id="2" creationId="{0E2553AD-9509-4156-B89B-4AF6643D7FDC}"/>
          </ac:spMkLst>
        </pc:spChg>
        <pc:spChg chg="mod">
          <ac:chgData name="Aulona Hazbiu" userId="20453c61-00d0-49dd-9287-0404f87f3591" providerId="ADAL" clId="{155ED883-6084-4CE7-9141-7641383CBCE9}" dt="2021-10-14T11:41:34.239" v="3196"/>
          <ac:spMkLst>
            <pc:docMk/>
            <pc:sldMk cId="2894487916" sldId="258"/>
            <ac:spMk id="35" creationId="{25757D52-5ABF-41EF-85AE-2F679065F54F}"/>
          </ac:spMkLst>
        </pc:spChg>
      </pc:sldChg>
      <pc:sldChg chg="modSp mod">
        <pc:chgData name="Aulona Hazbiu" userId="20453c61-00d0-49dd-9287-0404f87f3591" providerId="ADAL" clId="{155ED883-6084-4CE7-9141-7641383CBCE9}" dt="2021-10-14T11:41:34.239" v="3196"/>
        <pc:sldMkLst>
          <pc:docMk/>
          <pc:sldMk cId="4061981678" sldId="259"/>
        </pc:sldMkLst>
        <pc:spChg chg="mod">
          <ac:chgData name="Aulona Hazbiu" userId="20453c61-00d0-49dd-9287-0404f87f3591" providerId="ADAL" clId="{155ED883-6084-4CE7-9141-7641383CBCE9}" dt="2021-10-14T11:41:34.239" v="3196"/>
          <ac:spMkLst>
            <pc:docMk/>
            <pc:sldMk cId="4061981678" sldId="259"/>
            <ac:spMk id="2" creationId="{9A990688-9AC1-444C-ADD3-DDB4491D3AA1}"/>
          </ac:spMkLst>
        </pc:spChg>
        <pc:spChg chg="mod">
          <ac:chgData name="Aulona Hazbiu" userId="20453c61-00d0-49dd-9287-0404f87f3591" providerId="ADAL" clId="{155ED883-6084-4CE7-9141-7641383CBCE9}" dt="2021-10-14T11:41:34.239" v="3196"/>
          <ac:spMkLst>
            <pc:docMk/>
            <pc:sldMk cId="4061981678" sldId="259"/>
            <ac:spMk id="26" creationId="{3AC133EF-F901-4E4A-BAB3-E176BC86541C}"/>
          </ac:spMkLst>
        </pc:spChg>
      </pc:sldChg>
      <pc:sldChg chg="modSp mod">
        <pc:chgData name="Aulona Hazbiu" userId="20453c61-00d0-49dd-9287-0404f87f3591" providerId="ADAL" clId="{155ED883-6084-4CE7-9141-7641383CBCE9}" dt="2021-10-14T11:41:34.239" v="3196"/>
        <pc:sldMkLst>
          <pc:docMk/>
          <pc:sldMk cId="79500861" sldId="260"/>
        </pc:sldMkLst>
        <pc:spChg chg="mod">
          <ac:chgData name="Aulona Hazbiu" userId="20453c61-00d0-49dd-9287-0404f87f3591" providerId="ADAL" clId="{155ED883-6084-4CE7-9141-7641383CBCE9}" dt="2021-10-14T11:41:34.239" v="3196"/>
          <ac:spMkLst>
            <pc:docMk/>
            <pc:sldMk cId="79500861" sldId="260"/>
            <ac:spMk id="2" creationId="{A70AED83-BCCE-4440-89A9-FC50A5E4C745}"/>
          </ac:spMkLst>
        </pc:spChg>
        <pc:spChg chg="mod">
          <ac:chgData name="Aulona Hazbiu" userId="20453c61-00d0-49dd-9287-0404f87f3591" providerId="ADAL" clId="{155ED883-6084-4CE7-9141-7641383CBCE9}" dt="2021-10-14T11:41:34.239" v="3196"/>
          <ac:spMkLst>
            <pc:docMk/>
            <pc:sldMk cId="79500861" sldId="260"/>
            <ac:spMk id="3" creationId="{592E497D-47A2-4862-A496-D92410736C31}"/>
          </ac:spMkLst>
        </pc:spChg>
      </pc:sldChg>
      <pc:sldChg chg="del">
        <pc:chgData name="Aulona Hazbiu" userId="20453c61-00d0-49dd-9287-0404f87f3591" providerId="ADAL" clId="{155ED883-6084-4CE7-9141-7641383CBCE9}" dt="2021-10-14T11:39:40.278" v="3009" actId="2696"/>
        <pc:sldMkLst>
          <pc:docMk/>
          <pc:sldMk cId="3080853949" sldId="261"/>
        </pc:sldMkLst>
      </pc:sldChg>
      <pc:sldChg chg="modSp mod">
        <pc:chgData name="Aulona Hazbiu" userId="20453c61-00d0-49dd-9287-0404f87f3591" providerId="ADAL" clId="{155ED883-6084-4CE7-9141-7641383CBCE9}" dt="2021-10-14T11:41:34.239" v="3196"/>
        <pc:sldMkLst>
          <pc:docMk/>
          <pc:sldMk cId="3942258380" sldId="262"/>
        </pc:sldMkLst>
        <pc:spChg chg="mod">
          <ac:chgData name="Aulona Hazbiu" userId="20453c61-00d0-49dd-9287-0404f87f3591" providerId="ADAL" clId="{155ED883-6084-4CE7-9141-7641383CBCE9}" dt="2021-10-14T11:41:34.239" v="3196"/>
          <ac:spMkLst>
            <pc:docMk/>
            <pc:sldMk cId="3942258380" sldId="262"/>
            <ac:spMk id="2" creationId="{0F767F51-CB41-40C5-8E66-7253B2DFF902}"/>
          </ac:spMkLst>
        </pc:spChg>
        <pc:spChg chg="mod">
          <ac:chgData name="Aulona Hazbiu" userId="20453c61-00d0-49dd-9287-0404f87f3591" providerId="ADAL" clId="{155ED883-6084-4CE7-9141-7641383CBCE9}" dt="2021-10-14T11:41:34.239" v="3196"/>
          <ac:spMkLst>
            <pc:docMk/>
            <pc:sldMk cId="3942258380" sldId="262"/>
            <ac:spMk id="3" creationId="{2CA89C70-951E-403F-8349-5C1ED7B832B5}"/>
          </ac:spMkLst>
        </pc:spChg>
      </pc:sldChg>
      <pc:sldChg chg="modSp new mod">
        <pc:chgData name="Aulona Hazbiu" userId="20453c61-00d0-49dd-9287-0404f87f3591" providerId="ADAL" clId="{155ED883-6084-4CE7-9141-7641383CBCE9}" dt="2021-10-14T11:45:24.795" v="3770"/>
        <pc:sldMkLst>
          <pc:docMk/>
          <pc:sldMk cId="4002537817" sldId="263"/>
        </pc:sldMkLst>
        <pc:spChg chg="mod">
          <ac:chgData name="Aulona Hazbiu" userId="20453c61-00d0-49dd-9287-0404f87f3591" providerId="ADAL" clId="{155ED883-6084-4CE7-9141-7641383CBCE9}" dt="2021-10-14T11:45:24.795" v="3770"/>
          <ac:spMkLst>
            <pc:docMk/>
            <pc:sldMk cId="4002537817" sldId="263"/>
            <ac:spMk id="2" creationId="{4B29F887-3E4C-42E1-8ED5-80E74826CF5C}"/>
          </ac:spMkLst>
        </pc:spChg>
        <pc:spChg chg="mod">
          <ac:chgData name="Aulona Hazbiu" userId="20453c61-00d0-49dd-9287-0404f87f3591" providerId="ADAL" clId="{155ED883-6084-4CE7-9141-7641383CBCE9}" dt="2021-10-14T11:45:24.795" v="3770"/>
          <ac:spMkLst>
            <pc:docMk/>
            <pc:sldMk cId="4002537817" sldId="263"/>
            <ac:spMk id="3" creationId="{35934574-0E58-41FA-ABCE-162DCF1D8AA0}"/>
          </ac:spMkLst>
        </pc:spChg>
      </pc:sldChg>
      <pc:sldChg chg="del">
        <pc:chgData name="Aulona Hazbiu" userId="20453c61-00d0-49dd-9287-0404f87f3591" providerId="ADAL" clId="{155ED883-6084-4CE7-9141-7641383CBCE9}" dt="2021-10-14T11:39:07.283" v="2996" actId="2696"/>
        <pc:sldMkLst>
          <pc:docMk/>
          <pc:sldMk cId="131913597" sldId="264"/>
        </pc:sldMkLst>
      </pc:sldChg>
      <pc:sldChg chg="del">
        <pc:chgData name="Aulona Hazbiu" userId="20453c61-00d0-49dd-9287-0404f87f3591" providerId="ADAL" clId="{155ED883-6084-4CE7-9141-7641383CBCE9}" dt="2021-10-14T11:39:14.175" v="2997" actId="2696"/>
        <pc:sldMkLst>
          <pc:docMk/>
          <pc:sldMk cId="2001238064" sldId="265"/>
        </pc:sldMkLst>
      </pc:sldChg>
      <pc:sldChg chg="del">
        <pc:chgData name="Aulona Hazbiu" userId="20453c61-00d0-49dd-9287-0404f87f3591" providerId="ADAL" clId="{155ED883-6084-4CE7-9141-7641383CBCE9}" dt="2021-10-14T11:39:22.201" v="3000" actId="2696"/>
        <pc:sldMkLst>
          <pc:docMk/>
          <pc:sldMk cId="2321827130" sldId="266"/>
        </pc:sldMkLst>
      </pc:sldChg>
      <pc:sldChg chg="del">
        <pc:chgData name="Aulona Hazbiu" userId="20453c61-00d0-49dd-9287-0404f87f3591" providerId="ADAL" clId="{155ED883-6084-4CE7-9141-7641383CBCE9}" dt="2021-10-14T11:39:28.438" v="3003" actId="2696"/>
        <pc:sldMkLst>
          <pc:docMk/>
          <pc:sldMk cId="843969418" sldId="267"/>
        </pc:sldMkLst>
      </pc:sldChg>
      <pc:sldChg chg="del">
        <pc:chgData name="Aulona Hazbiu" userId="20453c61-00d0-49dd-9287-0404f87f3591" providerId="ADAL" clId="{155ED883-6084-4CE7-9141-7641383CBCE9}" dt="2021-10-14T11:39:30.694" v="3004" actId="2696"/>
        <pc:sldMkLst>
          <pc:docMk/>
          <pc:sldMk cId="1775603551" sldId="268"/>
        </pc:sldMkLst>
      </pc:sldChg>
      <pc:sldChg chg="del">
        <pc:chgData name="Aulona Hazbiu" userId="20453c61-00d0-49dd-9287-0404f87f3591" providerId="ADAL" clId="{155ED883-6084-4CE7-9141-7641383CBCE9}" dt="2021-10-14T11:39:32.486" v="3005" actId="2696"/>
        <pc:sldMkLst>
          <pc:docMk/>
          <pc:sldMk cId="328577926" sldId="269"/>
        </pc:sldMkLst>
      </pc:sldChg>
      <pc:sldChg chg="del">
        <pc:chgData name="Aulona Hazbiu" userId="20453c61-00d0-49dd-9287-0404f87f3591" providerId="ADAL" clId="{155ED883-6084-4CE7-9141-7641383CBCE9}" dt="2021-10-14T11:39:34.398" v="3006" actId="2696"/>
        <pc:sldMkLst>
          <pc:docMk/>
          <pc:sldMk cId="1751191964" sldId="270"/>
        </pc:sldMkLst>
      </pc:sldChg>
      <pc:sldChg chg="del">
        <pc:chgData name="Aulona Hazbiu" userId="20453c61-00d0-49dd-9287-0404f87f3591" providerId="ADAL" clId="{155ED883-6084-4CE7-9141-7641383CBCE9}" dt="2021-10-14T11:39:36.206" v="3007" actId="2696"/>
        <pc:sldMkLst>
          <pc:docMk/>
          <pc:sldMk cId="2865064637" sldId="271"/>
        </pc:sldMkLst>
      </pc:sldChg>
      <pc:sldChg chg="del">
        <pc:chgData name="Aulona Hazbiu" userId="20453c61-00d0-49dd-9287-0404f87f3591" providerId="ADAL" clId="{155ED883-6084-4CE7-9141-7641383CBCE9}" dt="2021-10-14T11:39:38.180" v="3008" actId="2696"/>
        <pc:sldMkLst>
          <pc:docMk/>
          <pc:sldMk cId="2010062891" sldId="272"/>
        </pc:sldMkLst>
      </pc:sldChg>
      <pc:sldChg chg="add del">
        <pc:chgData name="Aulona Hazbiu" userId="20453c61-00d0-49dd-9287-0404f87f3591" providerId="ADAL" clId="{155ED883-6084-4CE7-9141-7641383CBCE9}" dt="2021-10-14T11:39:26.308" v="3002" actId="2696"/>
        <pc:sldMkLst>
          <pc:docMk/>
          <pc:sldMk cId="1316827479" sldId="273"/>
        </pc:sldMkLst>
      </pc:sldChg>
      <pc:sldChg chg="add del">
        <pc:chgData name="Aulona Hazbiu" userId="20453c61-00d0-49dd-9287-0404f87f3591" providerId="ADAL" clId="{155ED883-6084-4CE7-9141-7641383CBCE9}" dt="2021-10-14T11:39:24.445" v="3001" actId="2696"/>
        <pc:sldMkLst>
          <pc:docMk/>
          <pc:sldMk cId="931037279" sldId="27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53513FD-663C-499D-B421-38EFB470235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FA293A49-3EC5-442F-BAE2-D7CB32A0D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35EDCD8C-8615-41CD-8F04-22A345E4C71C}"/>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5" name="Footer Placeholder 4">
            <a:extLst>
              <a:ext uri="{FF2B5EF4-FFF2-40B4-BE49-F238E27FC236}">
                <a16:creationId xmlns="" xmlns:a16="http://schemas.microsoft.com/office/drawing/2014/main" id="{85DA9B3D-C5B7-421C-B0D2-154D855B10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B758E40-7DC4-463D-BDB0-7FFA40BD8923}"/>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269313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1B05131-03DA-4419-A140-1CB0D06C0A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3C3ADB62-FBCB-4DB6-A6B9-3773BA73A23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71565E6-1616-472E-A9DF-EDF69B96DB30}"/>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5" name="Footer Placeholder 4">
            <a:extLst>
              <a:ext uri="{FF2B5EF4-FFF2-40B4-BE49-F238E27FC236}">
                <a16:creationId xmlns="" xmlns:a16="http://schemas.microsoft.com/office/drawing/2014/main" id="{F8174101-8DE7-438A-BED4-D5907F6F4B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6B30837B-5982-4862-BE1C-E200A3E24CF2}"/>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55783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77E9042-C424-4204-9533-87CF4B4E769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AF66CEFB-8A00-4816-8729-FB541256A5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1407F3A-FBF9-442E-87B6-245FA48668D2}"/>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5" name="Footer Placeholder 4">
            <a:extLst>
              <a:ext uri="{FF2B5EF4-FFF2-40B4-BE49-F238E27FC236}">
                <a16:creationId xmlns="" xmlns:a16="http://schemas.microsoft.com/office/drawing/2014/main" id="{DB7C60A0-7776-4E87-83DB-A4F0F33728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F944D4A6-A5A5-441A-A4F0-C82DC704F529}"/>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259975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B599F4-A07A-4BC0-97AB-1D23145CEB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5F1DA129-5F03-451D-AEFE-11920432F2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605C9354-0A3F-4F6A-8F2C-F38BD117C59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B1A6C0EC-FEFD-431C-A85E-B7F05C84C5CB}"/>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6" name="Footer Placeholder 5">
            <a:extLst>
              <a:ext uri="{FF2B5EF4-FFF2-40B4-BE49-F238E27FC236}">
                <a16:creationId xmlns="" xmlns:a16="http://schemas.microsoft.com/office/drawing/2014/main" id="{AB448C16-4408-4FA7-88B1-586F23A88B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15BCECE-A0A3-4DC9-A31B-2266BDFFE558}"/>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4049691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E4EF97F-827E-4711-8D37-F24BBCE7BFC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C06A5966-0537-4FAF-B0C6-00531055C6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942289C7-D3E3-4F76-BE7F-5D0AB361C05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8E7F36C3-07A0-460E-A353-2E52DC6296E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7D65255A-4C7F-4153-B92E-EC6E5C6FED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9049294A-D3A9-40AD-823E-C0A37D6AC04D}"/>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8" name="Footer Placeholder 7">
            <a:extLst>
              <a:ext uri="{FF2B5EF4-FFF2-40B4-BE49-F238E27FC236}">
                <a16:creationId xmlns="" xmlns:a16="http://schemas.microsoft.com/office/drawing/2014/main" id="{356FE67C-D04B-4D23-9237-AF6704C0F41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57A242CD-3B05-4217-8896-B226FAA7D901}"/>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32616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271C98-F317-4706-957C-C7DFB50338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DBBD2068-F1DE-41DA-BF6F-75D2271BC2DF}"/>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4" name="Footer Placeholder 3">
            <a:extLst>
              <a:ext uri="{FF2B5EF4-FFF2-40B4-BE49-F238E27FC236}">
                <a16:creationId xmlns="" xmlns:a16="http://schemas.microsoft.com/office/drawing/2014/main" id="{92A4DC37-6FC9-42D7-AEEA-BE6EC5D8D7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F352F7E1-D4F8-4215-AEE9-0A560257A446}"/>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25763831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9536516A-E69F-42A6-B2B1-B75DA0EAD99A}"/>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3" name="Footer Placeholder 2">
            <a:extLst>
              <a:ext uri="{FF2B5EF4-FFF2-40B4-BE49-F238E27FC236}">
                <a16:creationId xmlns="" xmlns:a16="http://schemas.microsoft.com/office/drawing/2014/main" id="{56AD2BB6-90E1-413D-A449-51967C084CA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10DE397D-3F6C-48A8-A6BD-049161BF86ED}"/>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431174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CD4F19C-5AC5-4EB2-BCC9-98F9143AB1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D24E28F5-FA4D-4807-95BA-AB174913F4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59CF8447-7B25-45A1-B464-D6291DEB5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4786AB43-17B2-491B-97A8-DCF104D81C70}"/>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6" name="Footer Placeholder 5">
            <a:extLst>
              <a:ext uri="{FF2B5EF4-FFF2-40B4-BE49-F238E27FC236}">
                <a16:creationId xmlns="" xmlns:a16="http://schemas.microsoft.com/office/drawing/2014/main" id="{1C75E48C-8EED-418D-811D-BD5CE91B7C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2623812-AF9D-486B-B93C-E1396A1D36AD}"/>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5214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02C500B-15CA-4752-99AD-FBAA0DFAD7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4FEF5A44-DD2A-46AF-B89B-C863406410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 xmlns:a16="http://schemas.microsoft.com/office/drawing/2014/main" id="{929776E6-7080-4F81-BB48-C247BC6B7A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8997A27A-A8E6-4C08-9C78-BF1D444D3FB7}"/>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6" name="Footer Placeholder 5">
            <a:extLst>
              <a:ext uri="{FF2B5EF4-FFF2-40B4-BE49-F238E27FC236}">
                <a16:creationId xmlns="" xmlns:a16="http://schemas.microsoft.com/office/drawing/2014/main" id="{7E00144A-80DA-4A1A-8DAC-3359753ED3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CDC55F4D-D36F-45C3-9727-8448605D9FD5}"/>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2228668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545648-2D0C-44C3-9655-B77CF8CDB8B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EACA28EA-2570-4DA4-9425-3E0594B9A92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9D21E82C-EAB8-4BBC-9704-D0D1647B42FD}"/>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5" name="Footer Placeholder 4">
            <a:extLst>
              <a:ext uri="{FF2B5EF4-FFF2-40B4-BE49-F238E27FC236}">
                <a16:creationId xmlns="" xmlns:a16="http://schemas.microsoft.com/office/drawing/2014/main" id="{CFB40F49-C0BF-48BB-89A4-480F1DB56B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971F0D4-98CB-4FC0-8909-99E08721B734}"/>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8464101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7F648D5D-7827-4C0E-B6E7-08F66C1A85A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9A009E25-8D60-4A81-A085-24C6FFAF549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4F8D8DB1-CA79-47D8-912F-CC7190E5E77F}"/>
              </a:ext>
            </a:extLst>
          </p:cNvPr>
          <p:cNvSpPr>
            <a:spLocks noGrp="1"/>
          </p:cNvSpPr>
          <p:nvPr>
            <p:ph type="dt" sz="half" idx="10"/>
          </p:nvPr>
        </p:nvSpPr>
        <p:spPr/>
        <p:txBody>
          <a:bodyPr/>
          <a:lstStyle/>
          <a:p>
            <a:fld id="{23CAEAE1-EBB5-4043-8B99-099A0F3FF216}" type="datetimeFigureOut">
              <a:rPr lang="en-US" smtClean="0"/>
              <a:t>4/3/2023</a:t>
            </a:fld>
            <a:endParaRPr lang="en-US"/>
          </a:p>
        </p:txBody>
      </p:sp>
      <p:sp>
        <p:nvSpPr>
          <p:cNvPr id="5" name="Footer Placeholder 4">
            <a:extLst>
              <a:ext uri="{FF2B5EF4-FFF2-40B4-BE49-F238E27FC236}">
                <a16:creationId xmlns="" xmlns:a16="http://schemas.microsoft.com/office/drawing/2014/main" id="{418CEBBD-47B6-482B-B2E3-250E4AA94F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C6A8E39C-CAC8-4C72-A8AA-C5213976B038}"/>
              </a:ext>
            </a:extLst>
          </p:cNvPr>
          <p:cNvSpPr>
            <a:spLocks noGrp="1"/>
          </p:cNvSpPr>
          <p:nvPr>
            <p:ph type="sldNum" sz="quarter" idx="12"/>
          </p:nvPr>
        </p:nvSpPr>
        <p:spPr/>
        <p:txBody>
          <a:bodyPr/>
          <a:lstStyle/>
          <a:p>
            <a:fld id="{92243D7B-85AD-4219-BA2B-78CBC04DDA9D}" type="slidenum">
              <a:rPr lang="en-US" smtClean="0"/>
              <a:t>‹#›</a:t>
            </a:fld>
            <a:endParaRPr lang="en-US"/>
          </a:p>
        </p:txBody>
      </p:sp>
    </p:spTree>
    <p:extLst>
      <p:ext uri="{BB962C8B-B14F-4D97-AF65-F5344CB8AC3E}">
        <p14:creationId xmlns:p14="http://schemas.microsoft.com/office/powerpoint/2010/main" val="329514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837320C-5869-4231-B673-C97F03A283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50FB0CF3-0014-4442-943E-937F04A86D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E961A391-68A4-4B45-A46B-E964C1F959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CAEAE1-EBB5-4043-8B99-099A0F3FF216}" type="datetimeFigureOut">
              <a:rPr lang="en-US" smtClean="0"/>
              <a:t>4/3/2023</a:t>
            </a:fld>
            <a:endParaRPr lang="en-US"/>
          </a:p>
        </p:txBody>
      </p:sp>
      <p:sp>
        <p:nvSpPr>
          <p:cNvPr id="5" name="Footer Placeholder 4">
            <a:extLst>
              <a:ext uri="{FF2B5EF4-FFF2-40B4-BE49-F238E27FC236}">
                <a16:creationId xmlns="" xmlns:a16="http://schemas.microsoft.com/office/drawing/2014/main" id="{810024AF-C095-40F3-83C7-D47FE3029A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1FDE0A92-A750-4E00-97B7-1C0E09AB4A9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43D7B-85AD-4219-BA2B-78CBC04DDA9D}" type="slidenum">
              <a:rPr lang="en-US" smtClean="0"/>
              <a:t>‹#›</a:t>
            </a:fld>
            <a:endParaRPr lang="en-US"/>
          </a:p>
        </p:txBody>
      </p:sp>
    </p:spTree>
    <p:extLst>
      <p:ext uri="{BB962C8B-B14F-4D97-AF65-F5344CB8AC3E}">
        <p14:creationId xmlns:p14="http://schemas.microsoft.com/office/powerpoint/2010/main" val="1029287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 xmlns:a16="http://schemas.microsoft.com/office/drawing/2014/main" id="{19D32F93-50AC-4C46-A5DB-291C60DDB7B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Triangle 12">
            <a:extLst>
              <a:ext uri="{FF2B5EF4-FFF2-40B4-BE49-F238E27FC236}">
                <a16:creationId xmlns="" xmlns:a16="http://schemas.microsoft.com/office/drawing/2014/main" id="{827DC2C4-B485-428A-BF4A-472D2967F4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 xmlns:a16="http://schemas.microsoft.com/office/drawing/2014/main" id="{EE04B5EB-F158-4507-90DD-BD23620C7CC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A12343F5-AC7D-4167-9B96-545E5DA6017A}"/>
              </a:ext>
            </a:extLst>
          </p:cNvPr>
          <p:cNvSpPr>
            <a:spLocks noGrp="1"/>
          </p:cNvSpPr>
          <p:nvPr>
            <p:ph type="ctrTitle"/>
          </p:nvPr>
        </p:nvSpPr>
        <p:spPr>
          <a:xfrm>
            <a:off x="1565461" y="1662636"/>
            <a:ext cx="9057678" cy="1811736"/>
          </a:xfrm>
        </p:spPr>
        <p:txBody>
          <a:bodyPr anchor="b">
            <a:normAutofit/>
          </a:bodyPr>
          <a:lstStyle/>
          <a:p>
            <a:pPr algn="l"/>
            <a:r>
              <a:rPr lang="en-US" sz="4800" i="1" dirty="0" err="1" smtClean="0">
                <a:latin typeface="+mn-lt"/>
              </a:rPr>
              <a:t>Kodi</a:t>
            </a:r>
            <a:r>
              <a:rPr lang="en-US" sz="4800" i="1" dirty="0" smtClean="0">
                <a:latin typeface="+mn-lt"/>
              </a:rPr>
              <a:t> </a:t>
            </a:r>
            <a:r>
              <a:rPr lang="en-US" sz="4800" i="1" dirty="0" err="1" smtClean="0">
                <a:latin typeface="+mn-lt"/>
              </a:rPr>
              <a:t>i</a:t>
            </a:r>
            <a:r>
              <a:rPr lang="en-US" sz="4800" i="1" dirty="0" smtClean="0">
                <a:latin typeface="+mn-lt"/>
              </a:rPr>
              <a:t> </a:t>
            </a:r>
            <a:r>
              <a:rPr lang="en-US" sz="4800" i="1" dirty="0" err="1" smtClean="0">
                <a:latin typeface="+mn-lt"/>
              </a:rPr>
              <a:t>Etikës</a:t>
            </a:r>
            <a:r>
              <a:rPr lang="en-US" sz="4800" i="1" dirty="0" smtClean="0">
                <a:latin typeface="+mn-lt"/>
              </a:rPr>
              <a:t> </a:t>
            </a:r>
            <a:r>
              <a:rPr lang="en-US" sz="4800" i="1" dirty="0" err="1" smtClean="0">
                <a:latin typeface="+mn-lt"/>
              </a:rPr>
              <a:t>Gjyqësore</a:t>
            </a:r>
            <a:endParaRPr lang="en-US" sz="4800" i="1" dirty="0">
              <a:latin typeface="+mn-lt"/>
            </a:endParaRPr>
          </a:p>
        </p:txBody>
      </p:sp>
      <p:sp>
        <p:nvSpPr>
          <p:cNvPr id="3" name="Subtitle 2">
            <a:extLst>
              <a:ext uri="{FF2B5EF4-FFF2-40B4-BE49-F238E27FC236}">
                <a16:creationId xmlns="" xmlns:a16="http://schemas.microsoft.com/office/drawing/2014/main" id="{B916AAD5-DFF1-4470-AADD-DA2506663E86}"/>
              </a:ext>
            </a:extLst>
          </p:cNvPr>
          <p:cNvSpPr>
            <a:spLocks noGrp="1"/>
          </p:cNvSpPr>
          <p:nvPr>
            <p:ph type="subTitle" idx="1"/>
          </p:nvPr>
        </p:nvSpPr>
        <p:spPr>
          <a:xfrm>
            <a:off x="1289303" y="5142305"/>
            <a:ext cx="7321298" cy="753165"/>
          </a:xfrm>
        </p:spPr>
        <p:txBody>
          <a:bodyPr anchor="t">
            <a:normAutofit fontScale="92500" lnSpcReduction="20000"/>
          </a:bodyPr>
          <a:lstStyle/>
          <a:p>
            <a:pPr algn="l"/>
            <a:r>
              <a:rPr lang="en-US" dirty="0" err="1"/>
              <a:t>Trajnim</a:t>
            </a:r>
            <a:r>
              <a:rPr lang="en-US" dirty="0"/>
              <a:t> </a:t>
            </a:r>
            <a:r>
              <a:rPr lang="en-US" dirty="0" err="1"/>
              <a:t>datë</a:t>
            </a:r>
            <a:r>
              <a:rPr lang="en-US" dirty="0"/>
              <a:t> </a:t>
            </a:r>
            <a:r>
              <a:rPr lang="en-US" dirty="0" smtClean="0"/>
              <a:t>3-4 </a:t>
            </a:r>
            <a:r>
              <a:rPr lang="en-US" dirty="0" err="1" smtClean="0"/>
              <a:t>Prill</a:t>
            </a:r>
            <a:r>
              <a:rPr lang="en-US" dirty="0" smtClean="0"/>
              <a:t> 2023,</a:t>
            </a:r>
            <a:endParaRPr lang="en-US" dirty="0"/>
          </a:p>
          <a:p>
            <a:pPr algn="l"/>
            <a:r>
              <a:rPr lang="en-US" dirty="0"/>
              <a:t>Brikena Ukperaj, </a:t>
            </a:r>
            <a:r>
              <a:rPr lang="en-US" dirty="0" err="1"/>
              <a:t>Anëtare</a:t>
            </a:r>
            <a:r>
              <a:rPr lang="en-US" dirty="0"/>
              <a:t> e Këshillit </a:t>
            </a:r>
            <a:r>
              <a:rPr lang="en-US" dirty="0" err="1"/>
              <a:t>të</a:t>
            </a:r>
            <a:r>
              <a:rPr lang="en-US" dirty="0"/>
              <a:t> </a:t>
            </a:r>
            <a:r>
              <a:rPr lang="en-US" dirty="0" err="1"/>
              <a:t>Lartë</a:t>
            </a:r>
            <a:r>
              <a:rPr lang="en-US" dirty="0"/>
              <a:t> </a:t>
            </a:r>
            <a:r>
              <a:rPr lang="en-US" dirty="0" err="1"/>
              <a:t>Gjyqësor</a:t>
            </a:r>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9899" y="795337"/>
            <a:ext cx="2143125" cy="2143125"/>
          </a:xfrm>
          <a:prstGeom prst="rect">
            <a:avLst/>
          </a:prstGeom>
        </p:spPr>
      </p:pic>
    </p:spTree>
    <p:extLst>
      <p:ext uri="{BB962C8B-B14F-4D97-AF65-F5344CB8AC3E}">
        <p14:creationId xmlns:p14="http://schemas.microsoft.com/office/powerpoint/2010/main" val="37049484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fontScale="90000"/>
          </a:bodyPr>
          <a:lstStyle/>
          <a:p>
            <a:pPr lvl="0"/>
            <a:r>
              <a:rPr lang="en-US" b="1" dirty="0" smtClean="0"/>
              <a:t/>
            </a:r>
            <a:br>
              <a:rPr lang="en-US" b="1" dirty="0" smtClean="0"/>
            </a:br>
            <a:r>
              <a:rPr lang="sq-AL" dirty="0" smtClean="0">
                <a:latin typeface="+mn-lt"/>
              </a:rPr>
              <a:t>Natyra </a:t>
            </a:r>
            <a:r>
              <a:rPr lang="sq-AL" dirty="0">
                <a:latin typeface="+mn-lt"/>
              </a:rPr>
              <a:t>e Aktit dhe Harmonizimi i tij me Kuadrin Ligjor Ekzistues</a:t>
            </a:r>
            <a:r>
              <a:rPr lang="en-US" dirty="0"/>
              <a:t/>
            </a:r>
            <a:br>
              <a:rPr lang="en-US" dirty="0"/>
            </a:br>
            <a:endParaRPr lang="en-US" dirty="0"/>
          </a:p>
        </p:txBody>
      </p:sp>
      <p:sp>
        <p:nvSpPr>
          <p:cNvPr id="4" name="Content Placeholder 3"/>
          <p:cNvSpPr>
            <a:spLocks noGrp="1"/>
          </p:cNvSpPr>
          <p:nvPr>
            <p:ph idx="1"/>
          </p:nvPr>
        </p:nvSpPr>
        <p:spPr/>
        <p:txBody>
          <a:bodyPr>
            <a:normAutofit fontScale="92500" lnSpcReduction="20000"/>
          </a:bodyPr>
          <a:lstStyle/>
          <a:p>
            <a:r>
              <a:rPr lang="en-US" dirty="0" err="1">
                <a:cs typeface="Times New Roman" panose="02020603050405020304" pitchFamily="18" charset="0"/>
              </a:rPr>
              <a:t>Qasje</a:t>
            </a:r>
            <a:r>
              <a:rPr lang="en-US" dirty="0">
                <a:cs typeface="Times New Roman" panose="02020603050405020304" pitchFamily="18" charset="0"/>
              </a:rPr>
              <a:t> </a:t>
            </a:r>
            <a:r>
              <a:rPr lang="en-US" dirty="0" err="1" smtClean="0">
                <a:cs typeface="Times New Roman" panose="02020603050405020304" pitchFamily="18" charset="0"/>
              </a:rPr>
              <a:t>gjithpërfshir</a:t>
            </a:r>
            <a:r>
              <a:rPr lang="en-US" dirty="0" err="1">
                <a:cs typeface="Times New Roman" panose="02020603050405020304" pitchFamily="18" charset="0"/>
              </a:rPr>
              <a:t>ë</a:t>
            </a:r>
            <a:r>
              <a:rPr lang="en-US" dirty="0" err="1" smtClean="0">
                <a:cs typeface="Times New Roman" panose="02020603050405020304" pitchFamily="18" charset="0"/>
              </a:rPr>
              <a:t>se</a:t>
            </a:r>
            <a:r>
              <a:rPr lang="en-US" dirty="0" smtClean="0">
                <a:cs typeface="Times New Roman" panose="02020603050405020304" pitchFamily="18" charset="0"/>
              </a:rPr>
              <a:t> </a:t>
            </a:r>
            <a:r>
              <a:rPr lang="en-US" dirty="0" err="1" smtClean="0">
                <a:cs typeface="Times New Roman" panose="02020603050405020304" pitchFamily="18" charset="0"/>
              </a:rPr>
              <a:t>që</a:t>
            </a:r>
            <a:r>
              <a:rPr lang="en-US" dirty="0" smtClean="0">
                <a:cs typeface="Times New Roman" panose="02020603050405020304" pitchFamily="18" charset="0"/>
              </a:rPr>
              <a:t> </a:t>
            </a:r>
            <a:r>
              <a:rPr lang="en-US" dirty="0" err="1">
                <a:cs typeface="Times New Roman" panose="02020603050405020304" pitchFamily="18" charset="0"/>
              </a:rPr>
              <a:t>siguron</a:t>
            </a:r>
            <a:r>
              <a:rPr lang="en-US" dirty="0">
                <a:cs typeface="Times New Roman" panose="02020603050405020304" pitchFamily="18" charset="0"/>
              </a:rPr>
              <a:t> </a:t>
            </a:r>
            <a:r>
              <a:rPr lang="en-US" dirty="0" err="1" smtClean="0">
                <a:cs typeface="Times New Roman" panose="02020603050405020304" pitchFamily="18" charset="0"/>
              </a:rPr>
              <a:t>njëtrajtshmëri</a:t>
            </a:r>
            <a:r>
              <a:rPr lang="en-US" dirty="0" smtClean="0">
                <a:cs typeface="Times New Roman" panose="02020603050405020304" pitchFamily="18" charset="0"/>
              </a:rPr>
              <a:t> </a:t>
            </a:r>
            <a:r>
              <a:rPr lang="en-US" dirty="0" err="1" smtClean="0">
                <a:cs typeface="Times New Roman" panose="02020603050405020304" pitchFamily="18" charset="0"/>
              </a:rPr>
              <a:t>të</a:t>
            </a:r>
            <a:r>
              <a:rPr lang="en-US" dirty="0" smtClean="0">
                <a:cs typeface="Times New Roman" panose="02020603050405020304" pitchFamily="18" charset="0"/>
              </a:rPr>
              <a:t> </a:t>
            </a:r>
            <a:r>
              <a:rPr lang="en-US" dirty="0" err="1">
                <a:cs typeface="Times New Roman" panose="02020603050405020304" pitchFamily="18" charset="0"/>
              </a:rPr>
              <a:t>standarteve</a:t>
            </a:r>
            <a:r>
              <a:rPr lang="en-US" dirty="0">
                <a:cs typeface="Times New Roman" panose="02020603050405020304" pitchFamily="18" charset="0"/>
              </a:rPr>
              <a:t> </a:t>
            </a:r>
            <a:r>
              <a:rPr lang="en-US" dirty="0" err="1" smtClean="0">
                <a:cs typeface="Times New Roman" panose="02020603050405020304" pitchFamily="18" charset="0"/>
              </a:rPr>
              <a:t>të</a:t>
            </a:r>
            <a:r>
              <a:rPr lang="en-US" dirty="0" smtClean="0">
                <a:cs typeface="Times New Roman" panose="02020603050405020304" pitchFamily="18" charset="0"/>
              </a:rPr>
              <a:t> </a:t>
            </a:r>
            <a:r>
              <a:rPr lang="en-US" dirty="0" err="1" smtClean="0">
                <a:cs typeface="Times New Roman" panose="02020603050405020304" pitchFamily="18" charset="0"/>
              </a:rPr>
              <a:t>etikës</a:t>
            </a:r>
            <a:r>
              <a:rPr lang="en-US" dirty="0" smtClean="0">
                <a:cs typeface="Times New Roman" panose="02020603050405020304" pitchFamily="18" charset="0"/>
              </a:rPr>
              <a:t> </a:t>
            </a:r>
            <a:r>
              <a:rPr lang="en-US" dirty="0" err="1" smtClean="0">
                <a:cs typeface="Times New Roman" panose="02020603050405020304" pitchFamily="18" charset="0"/>
              </a:rPr>
              <a:t>gjyqësore</a:t>
            </a:r>
            <a:r>
              <a:rPr lang="en-US" dirty="0" smtClean="0">
                <a:cs typeface="Times New Roman" panose="02020603050405020304" pitchFamily="18" charset="0"/>
              </a:rPr>
              <a:t> </a:t>
            </a:r>
            <a:r>
              <a:rPr lang="en-US" dirty="0" err="1" smtClean="0">
                <a:cs typeface="Times New Roman" panose="02020603050405020304" pitchFamily="18" charset="0"/>
              </a:rPr>
              <a:t>të</a:t>
            </a:r>
            <a:r>
              <a:rPr lang="en-US" dirty="0" smtClean="0">
                <a:cs typeface="Times New Roman" panose="02020603050405020304" pitchFamily="18" charset="0"/>
              </a:rPr>
              <a:t> </a:t>
            </a:r>
            <a:r>
              <a:rPr lang="en-US" dirty="0" err="1">
                <a:cs typeface="Times New Roman" panose="02020603050405020304" pitchFamily="18" charset="0"/>
              </a:rPr>
              <a:t>zbatueshme</a:t>
            </a:r>
            <a:r>
              <a:rPr lang="en-US" dirty="0">
                <a:cs typeface="Times New Roman" panose="02020603050405020304" pitchFamily="18" charset="0"/>
              </a:rPr>
              <a:t> </a:t>
            </a:r>
            <a:r>
              <a:rPr lang="en-US" dirty="0" err="1" smtClean="0">
                <a:cs typeface="Times New Roman" panose="02020603050405020304" pitchFamily="18" charset="0"/>
              </a:rPr>
              <a:t>në</a:t>
            </a:r>
            <a:r>
              <a:rPr lang="en-US" dirty="0" smtClean="0">
                <a:cs typeface="Times New Roman" panose="02020603050405020304" pitchFamily="18" charset="0"/>
              </a:rPr>
              <a:t> </a:t>
            </a:r>
            <a:r>
              <a:rPr lang="en-US" dirty="0" err="1">
                <a:cs typeface="Times New Roman" panose="02020603050405020304" pitchFamily="18" charset="0"/>
              </a:rPr>
              <a:t>sistemin</a:t>
            </a:r>
            <a:r>
              <a:rPr lang="en-US" dirty="0">
                <a:cs typeface="Times New Roman" panose="02020603050405020304" pitchFamily="18" charset="0"/>
              </a:rPr>
              <a:t> </a:t>
            </a:r>
            <a:r>
              <a:rPr lang="en-US" dirty="0" err="1" smtClean="0">
                <a:cs typeface="Times New Roman" panose="02020603050405020304" pitchFamily="18" charset="0"/>
              </a:rPr>
              <a:t>gjyqësor</a:t>
            </a:r>
            <a:r>
              <a:rPr lang="en-US" dirty="0" smtClean="0">
                <a:cs typeface="Times New Roman" panose="02020603050405020304" pitchFamily="18" charset="0"/>
              </a:rPr>
              <a:t>.</a:t>
            </a:r>
          </a:p>
          <a:p>
            <a:r>
              <a:rPr lang="sq-AL" dirty="0"/>
              <a:t>Nëpërmjet këtij akti normativ nënligjor, </a:t>
            </a:r>
            <a:r>
              <a:rPr lang="en-US" dirty="0" smtClean="0"/>
              <a:t>L</a:t>
            </a:r>
            <a:r>
              <a:rPr lang="sq-AL" dirty="0" err="1" smtClean="0"/>
              <a:t>igji</a:t>
            </a:r>
            <a:r>
              <a:rPr lang="sq-AL" dirty="0" smtClean="0"/>
              <a:t> </a:t>
            </a:r>
            <a:r>
              <a:rPr lang="sq-AL" dirty="0"/>
              <a:t>për </a:t>
            </a:r>
            <a:r>
              <a:rPr lang="sq-AL" dirty="0" smtClean="0"/>
              <a:t>Qeverisjen</a:t>
            </a:r>
            <a:r>
              <a:rPr lang="en-US" dirty="0" smtClean="0"/>
              <a:t> (</a:t>
            </a:r>
            <a:r>
              <a:rPr lang="en-US" dirty="0" err="1" smtClean="0"/>
              <a:t>neni</a:t>
            </a:r>
            <a:r>
              <a:rPr lang="en-US" dirty="0" smtClean="0"/>
              <a:t> 83/1 </a:t>
            </a:r>
            <a:r>
              <a:rPr lang="en-US" dirty="0" err="1" smtClean="0"/>
              <a:t>i</a:t>
            </a:r>
            <a:r>
              <a:rPr lang="en-US" dirty="0" smtClean="0"/>
              <a:t> </a:t>
            </a:r>
            <a:r>
              <a:rPr lang="en-US" dirty="0" err="1" smtClean="0"/>
              <a:t>Ligjit</a:t>
            </a:r>
            <a:r>
              <a:rPr lang="en-US" dirty="0" smtClean="0"/>
              <a:t> 115/2016)</a:t>
            </a:r>
            <a:r>
              <a:rPr lang="sq-AL" dirty="0" smtClean="0"/>
              <a:t> </a:t>
            </a:r>
            <a:r>
              <a:rPr lang="sq-AL" dirty="0"/>
              <a:t>kërkon nga Këshilli që të miratojë:</a:t>
            </a:r>
            <a:endParaRPr lang="en-US" dirty="0"/>
          </a:p>
          <a:p>
            <a:pPr marL="0" indent="0">
              <a:buNone/>
            </a:pPr>
            <a:r>
              <a:rPr lang="sq-AL" dirty="0"/>
              <a:t> a) </a:t>
            </a:r>
            <a:r>
              <a:rPr lang="sq-AL" b="1" dirty="0"/>
              <a:t>standardet e etikës gjyqësore,</a:t>
            </a:r>
            <a:r>
              <a:rPr lang="sq-AL" dirty="0"/>
              <a:t> dhe </a:t>
            </a:r>
            <a:endParaRPr lang="en-US" dirty="0"/>
          </a:p>
          <a:p>
            <a:pPr marL="0" indent="0">
              <a:buNone/>
            </a:pPr>
            <a:r>
              <a:rPr lang="en-US" dirty="0"/>
              <a:t> </a:t>
            </a:r>
            <a:r>
              <a:rPr lang="sq-AL" dirty="0" smtClean="0"/>
              <a:t>b</a:t>
            </a:r>
            <a:r>
              <a:rPr lang="sq-AL" dirty="0"/>
              <a:t>) </a:t>
            </a:r>
            <a:r>
              <a:rPr lang="sq-AL" b="1" dirty="0"/>
              <a:t>rregullat e sjelljes së gjyqtarëve</a:t>
            </a:r>
            <a:r>
              <a:rPr lang="sq-AL" dirty="0"/>
              <a:t>. </a:t>
            </a:r>
            <a:endParaRPr lang="en-US" dirty="0"/>
          </a:p>
          <a:p>
            <a:pPr algn="just"/>
            <a:r>
              <a:rPr lang="sq-AL" dirty="0"/>
              <a:t>si standardet e etikës ashtu edhe rregullat e sjelljes synojnë të inkurajojnë një formë të caktuar sjelljeje. Komisioni i Venecias, i quan këto koncepte si gati-sinonime dhe e ka kritikuar këtë dallim si të panevojshëm dhe të paqartë. Për këtë arsye, është gjykuar të përdoret në akt termi </a:t>
            </a:r>
            <a:r>
              <a:rPr lang="sq-AL" dirty="0" err="1"/>
              <a:t>unifikues</a:t>
            </a:r>
            <a:r>
              <a:rPr lang="sq-AL" dirty="0"/>
              <a:t> Kodi i Etikës Gjyqësore, i cili ndërthur parimet për veprimin e duhur me një listë të veprimeve që kërkohen ose ndalohen.</a:t>
            </a:r>
            <a:endParaRPr lang="en-US" dirty="0"/>
          </a:p>
          <a:p>
            <a:pPr algn="just"/>
            <a:r>
              <a:rPr lang="en-US" dirty="0" err="1" smtClean="0"/>
              <a:t>Dokument</a:t>
            </a:r>
            <a:r>
              <a:rPr lang="en-US" dirty="0" smtClean="0"/>
              <a:t> </a:t>
            </a:r>
            <a:r>
              <a:rPr lang="en-US" dirty="0" err="1" smtClean="0"/>
              <a:t>“i</a:t>
            </a:r>
            <a:r>
              <a:rPr lang="en-US" dirty="0" smtClean="0"/>
              <a:t> </a:t>
            </a:r>
            <a:r>
              <a:rPr lang="en-US" dirty="0" err="1" smtClean="0"/>
              <a:t>gjallë</a:t>
            </a:r>
            <a:r>
              <a:rPr lang="en-US" dirty="0" smtClean="0"/>
              <a:t>” </a:t>
            </a:r>
            <a:r>
              <a:rPr lang="en-US" dirty="0" err="1" smtClean="0"/>
              <a:t>që</a:t>
            </a:r>
            <a:r>
              <a:rPr lang="en-US" dirty="0" smtClean="0"/>
              <a:t> </a:t>
            </a:r>
            <a:r>
              <a:rPr lang="en-US" dirty="0" err="1" smtClean="0"/>
              <a:t>mund</a:t>
            </a:r>
            <a:r>
              <a:rPr lang="en-US" dirty="0" smtClean="0"/>
              <a:t> </a:t>
            </a:r>
            <a:r>
              <a:rPr lang="en-US" dirty="0" err="1" smtClean="0"/>
              <a:t>të</a:t>
            </a:r>
            <a:r>
              <a:rPr lang="en-US" dirty="0" smtClean="0"/>
              <a:t> </a:t>
            </a:r>
            <a:r>
              <a:rPr lang="en-US" dirty="0" err="1" smtClean="0"/>
              <a:t>rishikohet</a:t>
            </a:r>
            <a:r>
              <a:rPr lang="en-US" dirty="0" smtClean="0"/>
              <a:t> e </a:t>
            </a:r>
            <a:r>
              <a:rPr lang="en-US" dirty="0" err="1" smtClean="0"/>
              <a:t>përditësohet</a:t>
            </a:r>
            <a:r>
              <a:rPr lang="en-US" dirty="0" smtClean="0"/>
              <a:t> </a:t>
            </a:r>
            <a:r>
              <a:rPr lang="en-US" dirty="0" err="1" smtClean="0"/>
              <a:t>vazhdimisht</a:t>
            </a:r>
            <a:r>
              <a:rPr lang="en-US" dirty="0" smtClean="0"/>
              <a:t>.</a:t>
            </a:r>
            <a:endParaRPr lang="en-US" dirty="0"/>
          </a:p>
          <a:p>
            <a:endParaRPr lang="en-US" dirty="0"/>
          </a:p>
        </p:txBody>
      </p:sp>
    </p:spTree>
    <p:extLst>
      <p:ext uri="{BB962C8B-B14F-4D97-AF65-F5344CB8AC3E}">
        <p14:creationId xmlns:p14="http://schemas.microsoft.com/office/powerpoint/2010/main" val="12801508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p:txBody>
          <a:bodyPr>
            <a:normAutofit fontScale="90000"/>
          </a:bodyPr>
          <a:lstStyle/>
          <a:p>
            <a:r>
              <a:rPr lang="en-US" b="1" dirty="0" smtClean="0"/>
              <a:t/>
            </a:r>
            <a:br>
              <a:rPr lang="en-US" b="1" dirty="0" smtClean="0"/>
            </a:br>
            <a:r>
              <a:rPr lang="sq-AL" sz="3600" b="1" dirty="0">
                <a:latin typeface="+mn-lt"/>
              </a:rPr>
              <a:t>Përputhshmëria e Aktit me Standardet Ndërkombëtare</a:t>
            </a:r>
            <a:r>
              <a:rPr lang="en-US" dirty="0"/>
              <a:t/>
            </a:r>
            <a:br>
              <a:rPr lang="en-US" dirty="0"/>
            </a:br>
            <a:r>
              <a:rPr lang="en-US" dirty="0"/>
              <a:t/>
            </a:r>
            <a:br>
              <a:rPr lang="en-US" dirty="0"/>
            </a:br>
            <a:endParaRPr lang="en-US" dirty="0"/>
          </a:p>
        </p:txBody>
      </p:sp>
      <p:sp>
        <p:nvSpPr>
          <p:cNvPr id="4" name="Content Placeholder 3"/>
          <p:cNvSpPr>
            <a:spLocks noGrp="1"/>
          </p:cNvSpPr>
          <p:nvPr>
            <p:ph idx="1"/>
          </p:nvPr>
        </p:nvSpPr>
        <p:spPr>
          <a:xfrm>
            <a:off x="838200" y="1104900"/>
            <a:ext cx="10515600" cy="5072063"/>
          </a:xfrm>
        </p:spPr>
        <p:txBody>
          <a:bodyPr>
            <a:normAutofit fontScale="85000" lnSpcReduction="20000"/>
          </a:bodyPr>
          <a:lstStyle/>
          <a:p>
            <a:pPr marL="0" indent="0">
              <a:buNone/>
            </a:pPr>
            <a:endParaRPr lang="en-US" dirty="0"/>
          </a:p>
          <a:p>
            <a:pPr lvl="0"/>
            <a:r>
              <a:rPr lang="sq-AL" sz="1700" dirty="0"/>
              <a:t>Karta Evropiane për  Statutin e Gjyqtarëve dhe Memorandumi Shpjegues, miratuar nga përfaqësues të vendeve anëtarë të Këshillit të Evropës dhe të dy shoqatave ndërkombëtare të gjyqtarëve në Strasburg, 8 - 10 korrik 1998;</a:t>
            </a:r>
            <a:endParaRPr lang="en-US" sz="1700" dirty="0"/>
          </a:p>
          <a:p>
            <a:pPr lvl="0"/>
            <a:r>
              <a:rPr lang="sq-AL" sz="1700" dirty="0"/>
              <a:t>Rekomandimi CM/</a:t>
            </a:r>
            <a:r>
              <a:rPr lang="sq-AL" sz="1700" dirty="0" err="1"/>
              <a:t>Rec</a:t>
            </a:r>
            <a:r>
              <a:rPr lang="sq-AL" sz="1700" dirty="0"/>
              <a:t> (2010)12 i Komitetit të Ministrave të Këshillit të Evropës për gjyqtarët në lidhje me pavarësinë, </a:t>
            </a:r>
            <a:r>
              <a:rPr lang="sq-AL" sz="1700" dirty="0" err="1"/>
              <a:t>efiçencën</a:t>
            </a:r>
            <a:r>
              <a:rPr lang="sq-AL" sz="1700" dirty="0"/>
              <a:t> dhe përgjegjësitë;</a:t>
            </a:r>
            <a:endParaRPr lang="en-US" sz="1700" dirty="0"/>
          </a:p>
          <a:p>
            <a:pPr lvl="0"/>
            <a:r>
              <a:rPr lang="sq-AL" sz="1700" dirty="0"/>
              <a:t>MAGNA CARTA e Gjyqtarëve, e Këshillit Konsultativ të Gjyqtarëve Evropian Strasburg, 17 nëntor 2010;</a:t>
            </a:r>
            <a:endParaRPr lang="en-US" sz="1700" dirty="0"/>
          </a:p>
          <a:p>
            <a:pPr lvl="0"/>
            <a:r>
              <a:rPr lang="sq-AL" sz="1700" dirty="0"/>
              <a:t>Modeli i Kodit të Sjelljes Gjyqësore, miratuar nga Shoqata e Avokatëve Amerikanë më 7 gusht 1990; </a:t>
            </a:r>
            <a:endParaRPr lang="en-US" sz="1700" dirty="0"/>
          </a:p>
          <a:p>
            <a:pPr lvl="0"/>
            <a:r>
              <a:rPr lang="sq-AL" sz="1700" dirty="0"/>
              <a:t>Parimet e </a:t>
            </a:r>
            <a:r>
              <a:rPr lang="sq-AL" sz="1700" dirty="0" err="1"/>
              <a:t>Bangalore</a:t>
            </a:r>
            <a:r>
              <a:rPr lang="sq-AL" sz="1700" dirty="0"/>
              <a:t> për Sjelljen Gjyqësore, miratuar nga Grupi Gjyqësor për Forcimin e Integritetit Gjyqësor më 25-25 nëntor 2002</a:t>
            </a:r>
            <a:r>
              <a:rPr lang="sq-AL" sz="1700" dirty="0" smtClean="0"/>
              <a:t>;</a:t>
            </a:r>
            <a:endParaRPr lang="en-US" sz="1700" dirty="0" smtClean="0"/>
          </a:p>
          <a:p>
            <a:pPr marL="0" indent="0">
              <a:buNone/>
            </a:pPr>
            <a:r>
              <a:rPr lang="sq-AL" sz="1800" dirty="0"/>
              <a:t>Në kuadër të Këshillit Konsultativ të Gjyqtarëve Evropian janë shqyrtuar dhe marrë në konsideratë edhe këto opinione të përgatitura nga ky Këshill për Komitetin e Ministrave të Këshillit të Evropës:</a:t>
            </a:r>
            <a:endParaRPr lang="en-US" sz="1800" dirty="0"/>
          </a:p>
          <a:p>
            <a:pPr lvl="0"/>
            <a:r>
              <a:rPr lang="sq-AL" sz="1800" dirty="0"/>
              <a:t>Opinioni Nr. 1 (2001) Për Standardet në Lidhje me Pavarësinë e Gjyqësorit dhe </a:t>
            </a:r>
            <a:r>
              <a:rPr lang="sq-AL" sz="1800" dirty="0" err="1"/>
              <a:t>Pazëvendësueshmërinë</a:t>
            </a:r>
            <a:r>
              <a:rPr lang="sq-AL" sz="1800" dirty="0"/>
              <a:t> e Gjyqtarëve;</a:t>
            </a:r>
            <a:endParaRPr lang="en-US" sz="1800" dirty="0"/>
          </a:p>
          <a:p>
            <a:pPr lvl="0"/>
            <a:r>
              <a:rPr lang="sq-AL" sz="1800" dirty="0"/>
              <a:t>Opinioni Nr. 3 (2002) Mbi Parimet dhe Rregullat që Rregullojnë Sjelljen Profesionale të Gjyqtarëve, në Veçanti Etikën, Sjelljen e Papajtueshme dhe Paanësinë;</a:t>
            </a:r>
            <a:endParaRPr lang="en-US" sz="1800" dirty="0"/>
          </a:p>
          <a:p>
            <a:pPr lvl="0"/>
            <a:r>
              <a:rPr lang="sq-AL" sz="1800" dirty="0"/>
              <a:t>Opinioni Nr. 4 (2003) Për Trajnimin e Duhur Fillestar dhe Gjatë Shërbimit për Gjyqtarët në Nivel Kombëtar dhe Evropian;</a:t>
            </a:r>
            <a:endParaRPr lang="en-US" sz="1800" dirty="0"/>
          </a:p>
          <a:p>
            <a:pPr lvl="0"/>
            <a:r>
              <a:rPr lang="sq-AL" sz="1800" dirty="0"/>
              <a:t>Opinioni Nr. 7 (2005) Për Drejtësinë dhe Shoqërinë;</a:t>
            </a:r>
            <a:endParaRPr lang="en-US" sz="1800" dirty="0"/>
          </a:p>
          <a:p>
            <a:pPr lvl="0"/>
            <a:r>
              <a:rPr lang="sq-AL" sz="1800" dirty="0"/>
              <a:t>Opinioni Nr. 10 (2007) Mbi Këshillin për Gjyqësorin në Shërbim të Shoqërisë;</a:t>
            </a:r>
            <a:endParaRPr lang="en-US" sz="1800" dirty="0"/>
          </a:p>
          <a:p>
            <a:pPr lvl="0"/>
            <a:r>
              <a:rPr lang="sq-AL" sz="1800" dirty="0"/>
              <a:t>Opinioni Nr. 11 (2008) Për Cilësinë e Vendimeve Gjyqësore;</a:t>
            </a:r>
            <a:endParaRPr lang="en-US" sz="1800" dirty="0"/>
          </a:p>
          <a:p>
            <a:pPr lvl="0"/>
            <a:r>
              <a:rPr lang="sq-AL" sz="1800" dirty="0"/>
              <a:t>Opinioni Nr. 15 (2012) Për Specializimin e Gjyqtarëve;</a:t>
            </a:r>
            <a:endParaRPr lang="en-US" sz="1800" dirty="0"/>
          </a:p>
          <a:p>
            <a:pPr lvl="0"/>
            <a:r>
              <a:rPr lang="sq-AL" sz="1800" dirty="0"/>
              <a:t>Opinioni Nr. 16 (2013) Për Marrëdhëniet midis Gjyqtarëve dhe Avokatëve.</a:t>
            </a:r>
            <a:endParaRPr lang="en-US" sz="1800" dirty="0"/>
          </a:p>
          <a:p>
            <a:pPr lvl="0"/>
            <a:endParaRPr lang="en-US" sz="1700" dirty="0"/>
          </a:p>
          <a:p>
            <a:endParaRPr lang="en-US" dirty="0"/>
          </a:p>
        </p:txBody>
      </p:sp>
    </p:spTree>
    <p:extLst>
      <p:ext uri="{BB962C8B-B14F-4D97-AF65-F5344CB8AC3E}">
        <p14:creationId xmlns:p14="http://schemas.microsoft.com/office/powerpoint/2010/main" val="498031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FD7FB8C-BD66-44CB-B4ED-D5C695B1702B}"/>
              </a:ext>
            </a:extLst>
          </p:cNvPr>
          <p:cNvSpPr>
            <a:spLocks noGrp="1"/>
          </p:cNvSpPr>
          <p:nvPr>
            <p:ph type="title"/>
          </p:nvPr>
        </p:nvSpPr>
        <p:spPr>
          <a:xfrm>
            <a:off x="914402" y="171450"/>
            <a:ext cx="5181597" cy="1973540"/>
          </a:xfrm>
        </p:spPr>
        <p:txBody>
          <a:bodyPr anchor="b">
            <a:noAutofit/>
          </a:bodyPr>
          <a:lstStyle/>
          <a:p>
            <a:pPr marL="88900" marR="895985" lvl="0" indent="-228600" algn="ctr">
              <a:spcBef>
                <a:spcPts val="0"/>
              </a:spcBef>
              <a:defRPr/>
            </a:pPr>
            <a:r>
              <a:rPr lang="en-US" sz="3200" b="1" dirty="0" smtClean="0"/>
              <a:t/>
            </a:r>
            <a:br>
              <a:rPr lang="en-US" sz="3200" b="1" dirty="0" smtClean="0"/>
            </a:br>
            <a:r>
              <a:rPr lang="en-US" sz="3200" b="1" dirty="0"/>
              <a:t/>
            </a:r>
            <a:br>
              <a:rPr lang="en-US" sz="3200" b="1" dirty="0"/>
            </a:br>
            <a:r>
              <a:rPr lang="sq-AL" sz="3200" b="1" dirty="0" smtClean="0">
                <a:latin typeface="+mn-lt"/>
              </a:rPr>
              <a:t>Standardet </a:t>
            </a:r>
            <a:r>
              <a:rPr lang="sq-AL" sz="3200" b="1" dirty="0">
                <a:latin typeface="+mn-lt"/>
              </a:rPr>
              <a:t>e etikës përfaqësojnë vlerat e gjyqësorit</a:t>
            </a:r>
            <a:r>
              <a:rPr kumimoji="0" lang="en-US" sz="3200" b="0" i="0" u="none" strike="noStrike" kern="1200" cap="none" spc="0" normalizeH="0" baseline="0" noProof="0" dirty="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t/>
            </a:r>
            <a:br>
              <a:rPr kumimoji="0" lang="en-US" sz="3200" b="0" i="0" u="none" strike="noStrike" kern="1200" cap="none" spc="0" normalizeH="0" baseline="0" noProof="0" dirty="0">
                <a:ln>
                  <a:noFill/>
                </a:ln>
                <a:solidFill>
                  <a:prstClr val="black"/>
                </a:solidFill>
                <a:effectLst/>
                <a:uLnTx/>
                <a:uFillTx/>
                <a:latin typeface="Gill Sans MT" panose="020B0502020104020203" pitchFamily="34" charset="0"/>
                <a:ea typeface="Gill Sans MT" panose="020B0502020104020203" pitchFamily="34" charset="0"/>
                <a:cs typeface="Gill Sans MT" panose="020B0502020104020203" pitchFamily="34" charset="0"/>
              </a:rPr>
            </a:br>
            <a:endParaRPr lang="en-US" sz="3200" dirty="0"/>
          </a:p>
        </p:txBody>
      </p:sp>
      <p:sp>
        <p:nvSpPr>
          <p:cNvPr id="57" name="Content Placeholder 2">
            <a:extLst>
              <a:ext uri="{FF2B5EF4-FFF2-40B4-BE49-F238E27FC236}">
                <a16:creationId xmlns="" xmlns:a16="http://schemas.microsoft.com/office/drawing/2014/main" id="{0779F5CB-F371-4C80-B027-100DEE01D561}"/>
              </a:ext>
            </a:extLst>
          </p:cNvPr>
          <p:cNvSpPr>
            <a:spLocks noGrp="1"/>
          </p:cNvSpPr>
          <p:nvPr>
            <p:ph idx="1"/>
          </p:nvPr>
        </p:nvSpPr>
        <p:spPr>
          <a:xfrm>
            <a:off x="914402" y="1790700"/>
            <a:ext cx="5181598" cy="3924300"/>
          </a:xfrm>
        </p:spPr>
        <p:txBody>
          <a:bodyPr anchor="t">
            <a:normAutofit fontScale="92500" lnSpcReduction="10000"/>
          </a:bodyPr>
          <a:lstStyle/>
          <a:p>
            <a:pPr marL="0" marR="895985" indent="0" algn="r">
              <a:spcBef>
                <a:spcPts val="0"/>
              </a:spcBef>
              <a:spcAft>
                <a:spcPts val="0"/>
              </a:spcAft>
              <a:buNone/>
            </a:pPr>
            <a:endParaRPr lang="en-US" sz="1100" dirty="0">
              <a:effectLst/>
              <a:latin typeface="Gill Sans MT" panose="020B0502020104020203" pitchFamily="34" charset="0"/>
              <a:ea typeface="Gill Sans MT" panose="020B0502020104020203" pitchFamily="34" charset="0"/>
              <a:cs typeface="Gill Sans MT" panose="020B0502020104020203" pitchFamily="34" charset="0"/>
            </a:endParaRPr>
          </a:p>
          <a:p>
            <a:pPr algn="just"/>
            <a:r>
              <a:rPr lang="sq-AL" sz="1800" dirty="0"/>
              <a:t>Ato përfaqësojnë një tërësi parimesh të përgjithshme që synojnë të ndihmojnë në udhëzimin e sjelljes së gjyqtarit dhe ndikojnë në gjykimin dhe vendimin që ai merr në situata të caktuara, gjatë ushtrimit të detyrës dhe jashtë saj. Kur gjyqtari përballet me dilema etike apo situata të diskutueshme, standardet e etikës e ndihmojnë në marrjen e një vendimi. Roli i Këshilltarit të Etikës mbetet i një rëndësie të veçantë në këtë drejtim. </a:t>
            </a:r>
            <a:endParaRPr lang="en-US" sz="1800" dirty="0" smtClean="0"/>
          </a:p>
          <a:p>
            <a:pPr algn="just"/>
            <a:r>
              <a:rPr lang="sq-AL" sz="1800" dirty="0"/>
              <a:t>Standardet etike në përgjithësi janë të përgjithshme dhe jo specifike. Ato hartohen për të siguruar një sërë vlerash ose qasje ndaj vendimmarrjes që u mundëson gjyqtarëve të bëjnë gjykime të pavarura në lidhje me mënyrën më të përshtatshme të </a:t>
            </a:r>
            <a:r>
              <a:rPr lang="sq-AL" sz="1800" dirty="0" err="1"/>
              <a:t>të</a:t>
            </a:r>
            <a:r>
              <a:rPr lang="sq-AL" sz="1800" dirty="0"/>
              <a:t> </a:t>
            </a:r>
            <a:r>
              <a:rPr lang="sq-AL" sz="1800" dirty="0" err="1"/>
              <a:t>sjellurit</a:t>
            </a:r>
            <a:r>
              <a:rPr lang="sq-AL" sz="1800" dirty="0"/>
              <a:t>. Për këtë arsye standardet etike kanë më shumë karakter këshillimor dhe më pak karakter detyrues.</a:t>
            </a:r>
            <a:endParaRPr lang="en-US" sz="1800" dirty="0"/>
          </a:p>
        </p:txBody>
      </p:sp>
      <p:pic>
        <p:nvPicPr>
          <p:cNvPr id="24" name="Graphic 23" descr="Checkmark">
            <a:extLst>
              <a:ext uri="{FF2B5EF4-FFF2-40B4-BE49-F238E27FC236}">
                <a16:creationId xmlns="" xmlns:a16="http://schemas.microsoft.com/office/drawing/2014/main" id="{E58AD4E7-B15C-4FEC-B1D7-33738814F4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675120" y="757362"/>
            <a:ext cx="4957638" cy="4957638"/>
          </a:xfrm>
          <a:prstGeom prst="rect">
            <a:avLst/>
          </a:prstGeom>
        </p:spPr>
      </p:pic>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054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4FD7FB8C-BD66-44CB-B4ED-D5C695B1702B}"/>
              </a:ext>
            </a:extLst>
          </p:cNvPr>
          <p:cNvSpPr>
            <a:spLocks noGrp="1"/>
          </p:cNvSpPr>
          <p:nvPr>
            <p:ph type="title"/>
          </p:nvPr>
        </p:nvSpPr>
        <p:spPr>
          <a:xfrm>
            <a:off x="934281" y="121961"/>
            <a:ext cx="5181597" cy="1973540"/>
          </a:xfrm>
        </p:spPr>
        <p:txBody>
          <a:bodyPr anchor="b">
            <a:noAutofit/>
          </a:bodyPr>
          <a:lstStyle/>
          <a:p>
            <a:pPr marL="88900" marR="895985" lvl="0" indent="-228600" algn="ctr">
              <a:spcBef>
                <a:spcPts val="0"/>
              </a:spcBef>
              <a:defRPr/>
            </a:pPr>
            <a:r>
              <a:rPr lang="en-US" sz="3200" dirty="0" err="1" smtClean="0">
                <a:latin typeface="+mn-lt"/>
              </a:rPr>
              <a:t>Rregullat</a:t>
            </a:r>
            <a:r>
              <a:rPr lang="en-US" sz="3200" dirty="0" smtClean="0">
                <a:latin typeface="+mn-lt"/>
              </a:rPr>
              <a:t> e </a:t>
            </a:r>
            <a:r>
              <a:rPr lang="en-US" sz="3200" dirty="0" err="1" smtClean="0">
                <a:latin typeface="+mn-lt"/>
              </a:rPr>
              <a:t>sjelljes</a:t>
            </a:r>
            <a:r>
              <a:rPr lang="en-US" sz="3200" dirty="0" smtClean="0">
                <a:latin typeface="+mn-lt"/>
              </a:rPr>
              <a:t> </a:t>
            </a:r>
            <a:endParaRPr lang="en-US" sz="3200" dirty="0">
              <a:latin typeface="+mn-lt"/>
            </a:endParaRPr>
          </a:p>
        </p:txBody>
      </p:sp>
      <p:sp>
        <p:nvSpPr>
          <p:cNvPr id="57" name="Content Placeholder 2">
            <a:extLst>
              <a:ext uri="{FF2B5EF4-FFF2-40B4-BE49-F238E27FC236}">
                <a16:creationId xmlns="" xmlns:a16="http://schemas.microsoft.com/office/drawing/2014/main" id="{0779F5CB-F371-4C80-B027-100DEE01D561}"/>
              </a:ext>
            </a:extLst>
          </p:cNvPr>
          <p:cNvSpPr>
            <a:spLocks noGrp="1"/>
          </p:cNvSpPr>
          <p:nvPr>
            <p:ph idx="1"/>
          </p:nvPr>
        </p:nvSpPr>
        <p:spPr>
          <a:xfrm>
            <a:off x="866774" y="2095501"/>
            <a:ext cx="5229225" cy="3619499"/>
          </a:xfrm>
        </p:spPr>
        <p:txBody>
          <a:bodyPr anchor="t">
            <a:normAutofit fontScale="85000" lnSpcReduction="10000"/>
          </a:bodyPr>
          <a:lstStyle/>
          <a:p>
            <a:pPr algn="just"/>
            <a:r>
              <a:rPr lang="en-US" sz="1800" b="1" dirty="0"/>
              <a:t>R</a:t>
            </a:r>
            <a:r>
              <a:rPr lang="sq-AL" sz="1800" b="1" dirty="0" err="1" smtClean="0"/>
              <a:t>regullat</a:t>
            </a:r>
            <a:r>
              <a:rPr lang="sq-AL" sz="1800" b="1" dirty="0" smtClean="0"/>
              <a:t> </a:t>
            </a:r>
            <a:r>
              <a:rPr lang="sq-AL" sz="1800" b="1" dirty="0"/>
              <a:t>e sjelljes janë pjesa thelbësore e Kodit të Etikës.</a:t>
            </a:r>
            <a:r>
              <a:rPr lang="sq-AL" sz="1800" dirty="0"/>
              <a:t> Rregullat e sjelljes mundësojnë zbatimin e Kodit të Etikës në një mori situatash përkatëse. Nëse një parim i veçantë në Kodin e Etikës thotë se gjyqtari i bindet vetëm ligjit, rregullat e sjelljes rendisin normat specifike  që lidhen me fusha të ndryshme të veprimtarisë së gjyqtarit, të cilave gjyqtari duhet t'u bindet, duke i zbatuar ato me rigorozitet.</a:t>
            </a:r>
            <a:endParaRPr lang="en-US" sz="1800" dirty="0"/>
          </a:p>
          <a:p>
            <a:pPr algn="just"/>
            <a:r>
              <a:rPr lang="sq-AL" sz="1800" dirty="0"/>
              <a:t>Rregullat e sjelljes përshkruajnë sjelljet specifike që </a:t>
            </a:r>
            <a:r>
              <a:rPr lang="sq-AL" sz="1800" b="1" dirty="0"/>
              <a:t>kërkohen ose ndalohen</a:t>
            </a:r>
            <a:r>
              <a:rPr lang="sq-AL" sz="1800" dirty="0"/>
              <a:t> si kusht i ushtrimit të vazhdueshëm të funksionit. Ato mund të ndalojnë ngacmimin seksual, format e ndryshme të diskriminimit, komunikimin e papërshtatshëm, abuzimin me mjetet materiale të punës, etj</a:t>
            </a:r>
            <a:r>
              <a:rPr lang="sq-AL" sz="1800" dirty="0" smtClean="0"/>
              <a:t>.</a:t>
            </a:r>
            <a:endParaRPr lang="en-US" sz="1800" dirty="0" smtClean="0"/>
          </a:p>
          <a:p>
            <a:pPr algn="just"/>
            <a:r>
              <a:rPr lang="en-US" sz="1800" dirty="0"/>
              <a:t>N</a:t>
            </a:r>
            <a:r>
              <a:rPr lang="sq-AL" sz="1800" dirty="0" smtClean="0"/>
              <a:t>ë </a:t>
            </a:r>
            <a:r>
              <a:rPr lang="sq-AL" sz="1800" dirty="0"/>
              <a:t>lidhje me rregullat e sjelljes, hapësira për gjykim është më e vogël, e thënë ndryshe, </a:t>
            </a:r>
            <a:r>
              <a:rPr lang="sq-AL" sz="1800" b="1" dirty="0"/>
              <a:t>atyre rregullave ose u bindesh ose në të kundërt mund të vijnë pasoja nga mosrespektimi i tyre. </a:t>
            </a:r>
            <a:r>
              <a:rPr lang="sq-AL" sz="1800" dirty="0"/>
              <a:t>Rregullat e sjelljes përcaktojnë pritshmëri mjaft të qarta për të cilat një veprim kërkohet, është i pranueshëm ose i ndaluar.</a:t>
            </a:r>
            <a:endParaRPr lang="en-US" sz="1800" dirty="0"/>
          </a:p>
          <a:p>
            <a:pPr marL="0" marR="895985" indent="0" algn="r">
              <a:spcBef>
                <a:spcPts val="0"/>
              </a:spcBef>
              <a:spcAft>
                <a:spcPts val="0"/>
              </a:spcAft>
              <a:buNone/>
            </a:pPr>
            <a:endParaRPr lang="en-US" sz="1100" dirty="0">
              <a:effectLst/>
              <a:ea typeface="Gill Sans MT" panose="020B0502020104020203" pitchFamily="34" charset="0"/>
              <a:cs typeface="Gill Sans MT" panose="020B0502020104020203" pitchFamily="34" charset="0"/>
            </a:endParaRPr>
          </a:p>
        </p:txBody>
      </p:sp>
      <p:pic>
        <p:nvPicPr>
          <p:cNvPr id="24" name="Graphic 23" descr="Checkmark">
            <a:extLst>
              <a:ext uri="{FF2B5EF4-FFF2-40B4-BE49-F238E27FC236}">
                <a16:creationId xmlns="" xmlns:a16="http://schemas.microsoft.com/office/drawing/2014/main" id="{E58AD4E7-B15C-4FEC-B1D7-33738814F4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 xmlns:asvg="http://schemas.microsoft.com/office/drawing/2016/SVG/main" r:embed="rId3"/>
              </a:ext>
            </a:extLst>
          </a:blip>
          <a:stretch>
            <a:fillRect/>
          </a:stretch>
        </p:blipFill>
        <p:spPr>
          <a:xfrm>
            <a:off x="6675120" y="757362"/>
            <a:ext cx="4957638" cy="4957638"/>
          </a:xfrm>
          <a:prstGeom prst="rect">
            <a:avLst/>
          </a:prstGeom>
        </p:spPr>
      </p:pic>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06181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Rectangle 16">
            <a:extLst>
              <a:ext uri="{FF2B5EF4-FFF2-40B4-BE49-F238E27FC236}">
                <a16:creationId xmlns="" xmlns:a16="http://schemas.microsoft.com/office/drawing/2014/main" id="{979E27D9-03C7-44E2-9FF8-15D0C8506A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E2553AD-9509-4156-B89B-4AF6643D7FDC}"/>
              </a:ext>
            </a:extLst>
          </p:cNvPr>
          <p:cNvSpPr>
            <a:spLocks noGrp="1"/>
          </p:cNvSpPr>
          <p:nvPr>
            <p:ph type="title"/>
          </p:nvPr>
        </p:nvSpPr>
        <p:spPr>
          <a:xfrm>
            <a:off x="1136397" y="502021"/>
            <a:ext cx="9688296" cy="1642969"/>
          </a:xfrm>
        </p:spPr>
        <p:txBody>
          <a:bodyPr anchor="b">
            <a:normAutofit/>
          </a:bodyPr>
          <a:lstStyle/>
          <a:p>
            <a:r>
              <a:rPr lang="sq-AL" sz="4000" dirty="0" smtClean="0">
                <a:latin typeface="+mn-lt"/>
              </a:rPr>
              <a:t>Kod</a:t>
            </a:r>
            <a:r>
              <a:rPr lang="en-US" sz="4000" dirty="0" err="1" smtClean="0">
                <a:latin typeface="+mn-lt"/>
              </a:rPr>
              <a:t>i</a:t>
            </a:r>
            <a:r>
              <a:rPr lang="en-US" sz="4000" dirty="0" smtClean="0">
                <a:latin typeface="+mn-lt"/>
              </a:rPr>
              <a:t> </a:t>
            </a:r>
            <a:r>
              <a:rPr lang="en-US" sz="4000" dirty="0" err="1" smtClean="0">
                <a:latin typeface="+mn-lt"/>
              </a:rPr>
              <a:t>i</a:t>
            </a:r>
            <a:r>
              <a:rPr lang="en-US" sz="4000" dirty="0" smtClean="0">
                <a:latin typeface="+mn-lt"/>
              </a:rPr>
              <a:t> </a:t>
            </a:r>
            <a:r>
              <a:rPr lang="en-US" sz="4000" dirty="0" err="1" smtClean="0">
                <a:latin typeface="+mn-lt"/>
              </a:rPr>
              <a:t>Etikës</a:t>
            </a:r>
            <a:r>
              <a:rPr lang="sq-AL" sz="4000" dirty="0" smtClean="0">
                <a:latin typeface="+mn-lt"/>
              </a:rPr>
              <a:t> </a:t>
            </a:r>
            <a:r>
              <a:rPr lang="sq-AL" sz="4000" dirty="0">
                <a:latin typeface="+mn-lt"/>
              </a:rPr>
              <a:t>nuk është akti i vetëm që rregullon sjelljen e gjyqtarëve</a:t>
            </a:r>
            <a:endParaRPr lang="en-US" sz="4000" dirty="0">
              <a:latin typeface="+mn-lt"/>
            </a:endParaRPr>
          </a:p>
        </p:txBody>
      </p:sp>
      <p:sp>
        <p:nvSpPr>
          <p:cNvPr id="35" name="Content Placeholder 2">
            <a:extLst>
              <a:ext uri="{FF2B5EF4-FFF2-40B4-BE49-F238E27FC236}">
                <a16:creationId xmlns="" xmlns:a16="http://schemas.microsoft.com/office/drawing/2014/main" id="{25757D52-5ABF-41EF-85AE-2F679065F54F}"/>
              </a:ext>
            </a:extLst>
          </p:cNvPr>
          <p:cNvSpPr>
            <a:spLocks noGrp="1"/>
          </p:cNvSpPr>
          <p:nvPr>
            <p:ph idx="1"/>
          </p:nvPr>
        </p:nvSpPr>
        <p:spPr>
          <a:xfrm>
            <a:off x="943892" y="2418409"/>
            <a:ext cx="9688296" cy="3454358"/>
          </a:xfrm>
        </p:spPr>
        <p:txBody>
          <a:bodyPr anchor="t">
            <a:normAutofit/>
          </a:bodyPr>
          <a:lstStyle/>
          <a:p>
            <a:pPr algn="just"/>
            <a:r>
              <a:rPr lang="en-US" sz="2000" dirty="0" err="1" smtClean="0"/>
              <a:t>Ligji</a:t>
            </a:r>
            <a:r>
              <a:rPr lang="en-US" sz="2000" dirty="0" smtClean="0"/>
              <a:t> </a:t>
            </a:r>
            <a:r>
              <a:rPr lang="en-US" sz="2000" dirty="0" err="1" smtClean="0"/>
              <a:t>për</a:t>
            </a:r>
            <a:r>
              <a:rPr lang="en-US" sz="2000" dirty="0" smtClean="0"/>
              <a:t> </a:t>
            </a:r>
            <a:r>
              <a:rPr lang="en-US" sz="2000" dirty="0" err="1" smtClean="0"/>
              <a:t>Statusin</a:t>
            </a:r>
            <a:r>
              <a:rPr lang="en-US" sz="2000" dirty="0" smtClean="0"/>
              <a:t> : </a:t>
            </a:r>
          </a:p>
          <a:p>
            <a:pPr algn="just">
              <a:buFont typeface="Wingdings" panose="05000000000000000000" pitchFamily="2" charset="2"/>
              <a:buChar char="ü"/>
            </a:pPr>
            <a:r>
              <a:rPr lang="en-US" sz="2000" dirty="0" err="1"/>
              <a:t>N</a:t>
            </a:r>
            <a:r>
              <a:rPr lang="en-US" sz="2000" dirty="0" err="1" smtClean="0"/>
              <a:t>eni</a:t>
            </a:r>
            <a:r>
              <a:rPr lang="en-US" sz="2000" dirty="0" smtClean="0"/>
              <a:t> 3 </a:t>
            </a:r>
            <a:r>
              <a:rPr lang="en-US" sz="2000" dirty="0" err="1" smtClean="0"/>
              <a:t>përmban</a:t>
            </a:r>
            <a:r>
              <a:rPr lang="en-US" sz="2000" dirty="0" smtClean="0"/>
              <a:t> “</a:t>
            </a:r>
            <a:r>
              <a:rPr lang="en-US" sz="2000" dirty="0" err="1" smtClean="0"/>
              <a:t>Vlerat</a:t>
            </a:r>
            <a:r>
              <a:rPr lang="en-US" sz="2000" dirty="0" smtClean="0"/>
              <a:t> </a:t>
            </a:r>
            <a:r>
              <a:rPr lang="en-US" sz="2000" dirty="0" err="1" smtClean="0"/>
              <a:t>Themelore</a:t>
            </a:r>
            <a:r>
              <a:rPr lang="en-US" sz="2000" dirty="0" smtClean="0"/>
              <a:t>”;</a:t>
            </a:r>
          </a:p>
          <a:p>
            <a:pPr algn="just">
              <a:buFont typeface="Wingdings" panose="05000000000000000000" pitchFamily="2" charset="2"/>
              <a:buChar char="ü"/>
            </a:pPr>
            <a:r>
              <a:rPr lang="en-US" sz="2000" dirty="0" err="1" smtClean="0"/>
              <a:t>Neni</a:t>
            </a:r>
            <a:r>
              <a:rPr lang="en-US" sz="2000" dirty="0" smtClean="0"/>
              <a:t> 4 </a:t>
            </a:r>
            <a:r>
              <a:rPr lang="en-US" sz="2000" dirty="0" err="1" smtClean="0"/>
              <a:t>përmban</a:t>
            </a:r>
            <a:r>
              <a:rPr lang="en-US" sz="2000" dirty="0" smtClean="0"/>
              <a:t> “</a:t>
            </a:r>
            <a:r>
              <a:rPr lang="en-US" sz="2000" dirty="0" err="1" smtClean="0"/>
              <a:t>Standartet</a:t>
            </a:r>
            <a:r>
              <a:rPr lang="en-US" sz="2000" dirty="0" smtClean="0"/>
              <a:t> e </a:t>
            </a:r>
            <a:r>
              <a:rPr lang="en-US" sz="2000" dirty="0" err="1" smtClean="0"/>
              <a:t>etikës</a:t>
            </a:r>
            <a:r>
              <a:rPr lang="en-US" sz="2000" dirty="0" smtClean="0"/>
              <a:t> </a:t>
            </a:r>
            <a:r>
              <a:rPr lang="en-US" sz="2000" dirty="0" err="1" smtClean="0"/>
              <a:t>dhe</a:t>
            </a:r>
            <a:r>
              <a:rPr lang="en-US" sz="2000" dirty="0" smtClean="0"/>
              <a:t> </a:t>
            </a:r>
            <a:r>
              <a:rPr lang="en-US" sz="2000" dirty="0" err="1" smtClean="0"/>
              <a:t>rregullat</a:t>
            </a:r>
            <a:r>
              <a:rPr lang="en-US" sz="2000" dirty="0" smtClean="0"/>
              <a:t> e </a:t>
            </a:r>
            <a:r>
              <a:rPr lang="en-US" sz="2000" dirty="0" err="1" smtClean="0"/>
              <a:t>sjelljes</a:t>
            </a:r>
            <a:r>
              <a:rPr lang="en-US" sz="2000" dirty="0" smtClean="0"/>
              <a:t>”</a:t>
            </a:r>
          </a:p>
          <a:p>
            <a:pPr algn="just">
              <a:buFont typeface="Wingdings" panose="05000000000000000000" pitchFamily="2" charset="2"/>
              <a:buChar char="ü"/>
            </a:pPr>
            <a:r>
              <a:rPr lang="en-US" sz="2000" dirty="0" err="1" smtClean="0"/>
              <a:t>Neni</a:t>
            </a:r>
            <a:r>
              <a:rPr lang="en-US" sz="2000" dirty="0" smtClean="0"/>
              <a:t> 71 </a:t>
            </a:r>
            <a:r>
              <a:rPr lang="en-US" sz="2000" dirty="0" err="1" smtClean="0"/>
              <a:t>përcakton</a:t>
            </a:r>
            <a:r>
              <a:rPr lang="en-US" sz="2000" dirty="0" smtClean="0"/>
              <a:t> “</a:t>
            </a:r>
            <a:r>
              <a:rPr lang="en-US" sz="2000" dirty="0" err="1" smtClean="0"/>
              <a:t>Etikën</a:t>
            </a:r>
            <a:r>
              <a:rPr lang="en-US" sz="2000" dirty="0" smtClean="0"/>
              <a:t> </a:t>
            </a:r>
            <a:r>
              <a:rPr lang="en-US" sz="2000" dirty="0" err="1" smtClean="0"/>
              <a:t>në</a:t>
            </a:r>
            <a:r>
              <a:rPr lang="en-US" sz="2000" dirty="0" smtClean="0"/>
              <a:t> </a:t>
            </a:r>
            <a:r>
              <a:rPr lang="en-US" sz="2000" dirty="0" err="1" smtClean="0"/>
              <a:t>punë</a:t>
            </a:r>
            <a:r>
              <a:rPr lang="en-US" sz="2000" dirty="0" smtClean="0"/>
              <a:t>” </a:t>
            </a:r>
            <a:r>
              <a:rPr lang="en-US" sz="2000" dirty="0" err="1" smtClean="0"/>
              <a:t>si</a:t>
            </a:r>
            <a:r>
              <a:rPr lang="en-US" sz="2000" dirty="0" smtClean="0"/>
              <a:t> </a:t>
            </a:r>
            <a:r>
              <a:rPr lang="en-US" sz="2000" dirty="0" err="1" smtClean="0"/>
              <a:t>një</a:t>
            </a:r>
            <a:r>
              <a:rPr lang="en-US" sz="2000" dirty="0" smtClean="0"/>
              <a:t> </a:t>
            </a:r>
            <a:r>
              <a:rPr lang="en-US" sz="2000" dirty="0" err="1" smtClean="0"/>
              <a:t>nga</a:t>
            </a:r>
            <a:r>
              <a:rPr lang="en-US" sz="2000" dirty="0" smtClean="0"/>
              <a:t> </a:t>
            </a:r>
            <a:r>
              <a:rPr lang="en-US" sz="2000" dirty="0" err="1" smtClean="0"/>
              <a:t>kriteret</a:t>
            </a:r>
            <a:r>
              <a:rPr lang="en-US" sz="2000" dirty="0" smtClean="0"/>
              <a:t> e </a:t>
            </a:r>
            <a:r>
              <a:rPr lang="en-US" sz="2000" dirty="0" err="1" smtClean="0"/>
              <a:t>vlerësimit</a:t>
            </a:r>
            <a:r>
              <a:rPr lang="en-US" sz="2000" dirty="0" smtClean="0"/>
              <a:t> </a:t>
            </a:r>
            <a:r>
              <a:rPr lang="en-US" sz="2000" dirty="0" err="1" smtClean="0"/>
              <a:t>të</a:t>
            </a:r>
            <a:r>
              <a:rPr lang="en-US" sz="2000" dirty="0" smtClean="0"/>
              <a:t> </a:t>
            </a:r>
            <a:r>
              <a:rPr lang="en-US" sz="2000" dirty="0" err="1" smtClean="0"/>
              <a:t>gjyqtarit</a:t>
            </a:r>
            <a:endParaRPr lang="en-US" sz="2000" dirty="0" smtClean="0"/>
          </a:p>
          <a:p>
            <a:pPr algn="just">
              <a:buFont typeface="Wingdings" panose="05000000000000000000" pitchFamily="2" charset="2"/>
              <a:buChar char="ü"/>
            </a:pPr>
            <a:r>
              <a:rPr lang="en-US" sz="2000" dirty="0"/>
              <a:t>N</a:t>
            </a:r>
            <a:r>
              <a:rPr lang="sq-AL" sz="2000" dirty="0" err="1" smtClean="0"/>
              <a:t>dërkohë</a:t>
            </a:r>
            <a:r>
              <a:rPr lang="sq-AL" sz="2000" dirty="0" smtClean="0"/>
              <a:t> </a:t>
            </a:r>
            <a:r>
              <a:rPr lang="sq-AL" sz="2000" dirty="0"/>
              <a:t>që procedimi disiplinor për veprimtaritë jashtëgjyqësore të gjyqtarit është i lidhur me rregullat e parashikuara ne Kreun II (nenet 6-8) të ligjit që lidhen me papajtueshmërinë, kufizimet dhe veprimtaritë e tjera.</a:t>
            </a:r>
            <a:endParaRPr lang="en-US" sz="2000" dirty="0" smtClean="0"/>
          </a:p>
          <a:p>
            <a:pPr algn="just"/>
            <a:endParaRPr lang="en-US" sz="2000" dirty="0"/>
          </a:p>
        </p:txBody>
      </p:sp>
      <p:sp>
        <p:nvSpPr>
          <p:cNvPr id="36" name="Rectangle 18">
            <a:extLst>
              <a:ext uri="{FF2B5EF4-FFF2-40B4-BE49-F238E27FC236}">
                <a16:creationId xmlns="" xmlns:a16="http://schemas.microsoft.com/office/drawing/2014/main" id="{EEBF1590-3B36-48EE-A89D-3B6F3CB256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20">
            <a:extLst>
              <a:ext uri="{FF2B5EF4-FFF2-40B4-BE49-F238E27FC236}">
                <a16:creationId xmlns="" xmlns:a16="http://schemas.microsoft.com/office/drawing/2014/main" id="{AC8F6C8C-AB5A-4548-942D-E3FD40ACBC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44879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7">
            <a:extLst>
              <a:ext uri="{FF2B5EF4-FFF2-40B4-BE49-F238E27FC236}">
                <a16:creationId xmlns="" xmlns:a16="http://schemas.microsoft.com/office/drawing/2014/main" id="{979E27D9-03C7-44E2-9FF8-15D0C8506A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9A990688-9AC1-444C-ADD3-DDB4491D3AA1}"/>
              </a:ext>
            </a:extLst>
          </p:cNvPr>
          <p:cNvSpPr>
            <a:spLocks noGrp="1"/>
          </p:cNvSpPr>
          <p:nvPr>
            <p:ph type="title"/>
          </p:nvPr>
        </p:nvSpPr>
        <p:spPr>
          <a:xfrm>
            <a:off x="1136397" y="502021"/>
            <a:ext cx="9688296" cy="1642969"/>
          </a:xfrm>
        </p:spPr>
        <p:txBody>
          <a:bodyPr anchor="b">
            <a:normAutofit/>
          </a:bodyPr>
          <a:lstStyle/>
          <a:p>
            <a:r>
              <a:rPr lang="en-US" sz="3200" b="1" dirty="0" err="1" smtClean="0">
                <a:latin typeface="+mn-lt"/>
              </a:rPr>
              <a:t>Ndërveprimi</a:t>
            </a:r>
            <a:r>
              <a:rPr lang="en-US" sz="3200" b="1" dirty="0" smtClean="0">
                <a:latin typeface="+mn-lt"/>
              </a:rPr>
              <a:t> midis </a:t>
            </a:r>
            <a:r>
              <a:rPr lang="en-US" sz="3200" b="1" dirty="0" err="1" smtClean="0">
                <a:latin typeface="+mn-lt"/>
              </a:rPr>
              <a:t>Kodit</a:t>
            </a:r>
            <a:r>
              <a:rPr lang="en-US" sz="3200" b="1" dirty="0" smtClean="0">
                <a:latin typeface="+mn-lt"/>
              </a:rPr>
              <a:t> </a:t>
            </a:r>
            <a:r>
              <a:rPr lang="en-US" sz="3200" b="1" dirty="0" err="1" smtClean="0">
                <a:latin typeface="+mn-lt"/>
              </a:rPr>
              <a:t>të</a:t>
            </a:r>
            <a:r>
              <a:rPr lang="en-US" sz="3200" b="1" dirty="0" smtClean="0">
                <a:latin typeface="+mn-lt"/>
              </a:rPr>
              <a:t> </a:t>
            </a:r>
            <a:r>
              <a:rPr lang="en-US" sz="3200" b="1" dirty="0" err="1" smtClean="0">
                <a:latin typeface="+mn-lt"/>
              </a:rPr>
              <a:t>Etikës</a:t>
            </a:r>
            <a:r>
              <a:rPr lang="en-US" sz="3200" b="1" dirty="0" smtClean="0">
                <a:latin typeface="+mn-lt"/>
              </a:rPr>
              <a:t> </a:t>
            </a:r>
            <a:r>
              <a:rPr lang="en-US" sz="3200" b="1" dirty="0" err="1" smtClean="0">
                <a:latin typeface="+mn-lt"/>
              </a:rPr>
              <a:t>dhe</a:t>
            </a:r>
            <a:r>
              <a:rPr lang="en-US" sz="3200" b="1" dirty="0" smtClean="0">
                <a:latin typeface="+mn-lt"/>
              </a:rPr>
              <a:t> </a:t>
            </a:r>
            <a:r>
              <a:rPr lang="en-US" sz="3200" b="1" dirty="0" err="1" smtClean="0">
                <a:latin typeface="+mn-lt"/>
              </a:rPr>
              <a:t>rregullave</a:t>
            </a:r>
            <a:r>
              <a:rPr lang="en-US" sz="3200" b="1" dirty="0" smtClean="0">
                <a:latin typeface="+mn-lt"/>
              </a:rPr>
              <a:t> </a:t>
            </a:r>
            <a:r>
              <a:rPr lang="en-US" sz="3200" b="1" dirty="0" err="1" smtClean="0">
                <a:latin typeface="+mn-lt"/>
              </a:rPr>
              <a:t>të</a:t>
            </a:r>
            <a:r>
              <a:rPr lang="en-US" sz="3200" b="1" dirty="0" smtClean="0">
                <a:latin typeface="+mn-lt"/>
              </a:rPr>
              <a:t> </a:t>
            </a:r>
            <a:r>
              <a:rPr lang="en-US" sz="3200" b="1" dirty="0" err="1" smtClean="0">
                <a:latin typeface="+mn-lt"/>
              </a:rPr>
              <a:t>procedimit</a:t>
            </a:r>
            <a:r>
              <a:rPr lang="en-US" sz="3200" b="1" dirty="0" smtClean="0">
                <a:latin typeface="+mn-lt"/>
              </a:rPr>
              <a:t> </a:t>
            </a:r>
            <a:r>
              <a:rPr lang="en-US" sz="3200" b="1" dirty="0" err="1" smtClean="0">
                <a:latin typeface="+mn-lt"/>
              </a:rPr>
              <a:t>disiplinor</a:t>
            </a:r>
            <a:endParaRPr lang="en-US" sz="3200" b="1" dirty="0">
              <a:latin typeface="+mn-lt"/>
            </a:endParaRPr>
          </a:p>
        </p:txBody>
      </p:sp>
      <p:sp>
        <p:nvSpPr>
          <p:cNvPr id="26" name="Content Placeholder 2">
            <a:extLst>
              <a:ext uri="{FF2B5EF4-FFF2-40B4-BE49-F238E27FC236}">
                <a16:creationId xmlns="" xmlns:a16="http://schemas.microsoft.com/office/drawing/2014/main" id="{3AC133EF-F901-4E4A-BAB3-E176BC86541C}"/>
              </a:ext>
            </a:extLst>
          </p:cNvPr>
          <p:cNvSpPr>
            <a:spLocks noGrp="1"/>
          </p:cNvSpPr>
          <p:nvPr>
            <p:ph idx="1"/>
          </p:nvPr>
        </p:nvSpPr>
        <p:spPr>
          <a:xfrm>
            <a:off x="1136397" y="2238375"/>
            <a:ext cx="9688296" cy="3634392"/>
          </a:xfrm>
        </p:spPr>
        <p:txBody>
          <a:bodyPr anchor="t">
            <a:normAutofit fontScale="25000" lnSpcReduction="20000"/>
          </a:bodyPr>
          <a:lstStyle/>
          <a:p>
            <a:pPr marL="0" indent="0">
              <a:buNone/>
            </a:pPr>
            <a:endParaRPr lang="en-US" sz="2000" dirty="0"/>
          </a:p>
          <a:p>
            <a:pPr algn="just"/>
            <a:r>
              <a:rPr lang="en-US" sz="5600" dirty="0"/>
              <a:t>K</a:t>
            </a:r>
            <a:r>
              <a:rPr lang="sq-AL" sz="5600" dirty="0" err="1" smtClean="0"/>
              <a:t>odit</a:t>
            </a:r>
            <a:r>
              <a:rPr lang="en-US" sz="5600" dirty="0"/>
              <a:t> </a:t>
            </a:r>
            <a:r>
              <a:rPr lang="en-US" sz="5600" dirty="0" err="1"/>
              <a:t>i</a:t>
            </a:r>
            <a:r>
              <a:rPr lang="sq-AL" sz="5600" dirty="0" smtClean="0"/>
              <a:t> </a:t>
            </a:r>
            <a:r>
              <a:rPr lang="sq-AL" sz="5600" dirty="0"/>
              <a:t>Etikës, </a:t>
            </a:r>
            <a:r>
              <a:rPr lang="sq-AL" sz="5600" dirty="0" smtClean="0"/>
              <a:t>nuk </a:t>
            </a:r>
            <a:r>
              <a:rPr lang="sq-AL" sz="5600" dirty="0"/>
              <a:t>synon të zëvendësojë apo të mbivendoset </a:t>
            </a:r>
            <a:r>
              <a:rPr lang="en-US" sz="5600" dirty="0" smtClean="0"/>
              <a:t>me r</a:t>
            </a:r>
            <a:r>
              <a:rPr lang="sq-AL" sz="5600" dirty="0" err="1" smtClean="0"/>
              <a:t>regullime</a:t>
            </a:r>
            <a:r>
              <a:rPr lang="en-US" sz="5600" dirty="0" smtClean="0"/>
              <a:t>t</a:t>
            </a:r>
            <a:r>
              <a:rPr lang="sq-AL" sz="5600" dirty="0" smtClean="0"/>
              <a:t> </a:t>
            </a:r>
            <a:r>
              <a:rPr lang="sq-AL" sz="5600" dirty="0"/>
              <a:t>ligjore </a:t>
            </a:r>
            <a:r>
              <a:rPr lang="sq-AL" sz="5600" dirty="0" smtClean="0"/>
              <a:t>ekzistuese</a:t>
            </a:r>
            <a:r>
              <a:rPr lang="en-US" sz="5600" dirty="0" smtClean="0"/>
              <a:t> </a:t>
            </a:r>
            <a:r>
              <a:rPr lang="en-US" sz="5600" dirty="0" err="1" smtClean="0"/>
              <a:t>lidhur</a:t>
            </a:r>
            <a:r>
              <a:rPr lang="en-US" sz="5600" dirty="0" smtClean="0"/>
              <a:t> me </a:t>
            </a:r>
            <a:r>
              <a:rPr lang="en-US" sz="5600" dirty="0" err="1" smtClean="0"/>
              <a:t>procedimet</a:t>
            </a:r>
            <a:r>
              <a:rPr lang="en-US" sz="5600" dirty="0" smtClean="0"/>
              <a:t> </a:t>
            </a:r>
            <a:r>
              <a:rPr lang="en-US" sz="5600" dirty="0" err="1" smtClean="0"/>
              <a:t>disiplinore</a:t>
            </a:r>
            <a:r>
              <a:rPr lang="sq-AL" sz="5600" dirty="0" smtClean="0"/>
              <a:t>. </a:t>
            </a:r>
            <a:r>
              <a:rPr lang="sq-AL" sz="5600" dirty="0"/>
              <a:t>Çdo parim i shkruar etik synon të </a:t>
            </a:r>
            <a:r>
              <a:rPr lang="sq-AL" sz="5600" dirty="0" smtClean="0"/>
              <a:t>këshillojë </a:t>
            </a:r>
            <a:r>
              <a:rPr lang="sq-AL" sz="5600" dirty="0"/>
              <a:t>një vlerë apo sjellje të caktuar, ose të ndalojë sjellje ose aktivitete që </a:t>
            </a:r>
            <a:r>
              <a:rPr lang="sq-AL" sz="5600" dirty="0" smtClean="0"/>
              <a:t>janë </a:t>
            </a:r>
            <a:r>
              <a:rPr lang="sq-AL" sz="5600" dirty="0"/>
              <a:t>në </a:t>
            </a:r>
            <a:r>
              <a:rPr lang="sq-AL" sz="5600" dirty="0" smtClean="0"/>
              <a:t>fakt </a:t>
            </a:r>
            <a:r>
              <a:rPr lang="sq-AL" sz="5600" dirty="0"/>
              <a:t>të ligjshme. Kjo bëhet me qëllim që të sigurohet se sjellja e gjyqtarëve është përtej çdo dyshimi si dhe të inkurajohet respektimi i standardeve më të larta. </a:t>
            </a:r>
            <a:endParaRPr lang="en-US" sz="5600" dirty="0" smtClean="0"/>
          </a:p>
          <a:p>
            <a:pPr algn="just"/>
            <a:r>
              <a:rPr lang="sq-AL" sz="5600" dirty="0" smtClean="0"/>
              <a:t>Normat </a:t>
            </a:r>
            <a:r>
              <a:rPr lang="sq-AL" sz="5600" dirty="0"/>
              <a:t>e Kodit të Etikës Gjyqësore janë të ndryshme nga normat e procedimit disiplinor. Kodi përmban standarde vetërregulluese që pranojnë se zbatimi i ligjit nuk është një ushtrim mekanik, ai përfshin pushtet të vërtetë </a:t>
            </a:r>
            <a:r>
              <a:rPr lang="sq-AL" sz="5600" dirty="0" err="1"/>
              <a:t>diskrecional</a:t>
            </a:r>
            <a:r>
              <a:rPr lang="sq-AL" sz="5600" dirty="0"/>
              <a:t> dhe i vendos gjyqtarët në një marrëdhënie përgjegjësie ndaj vetes dhe ndaj qytetarëve</a:t>
            </a:r>
            <a:r>
              <a:rPr lang="sq-AL" sz="5600" b="1" dirty="0"/>
              <a:t>. Kodi i etikës është plotësisht i ndarë nga sistemi i procedimit disiplinor të gjyqtarëve. Në të njëjtën kohë, edhe pse në vetvete nuk përbëjnë shkak për masa disiplinore, parimet e Kodit të Etikës mund të shërbejnë si udhëzim për autoritetet disiplinore kur vendosin për çështje disiplinore. </a:t>
            </a:r>
            <a:endParaRPr lang="en-US" sz="5600" b="1" dirty="0"/>
          </a:p>
          <a:p>
            <a:pPr algn="just"/>
            <a:r>
              <a:rPr lang="sq-AL" sz="5600" b="1" dirty="0" smtClean="0"/>
              <a:t>Në </a:t>
            </a:r>
            <a:r>
              <a:rPr lang="sq-AL" sz="5600" b="1" dirty="0"/>
              <a:t>këtë kontekst, është e rëndësishme të theksohet se jo çdo shkelje e rregullave etike, </a:t>
            </a:r>
            <a:r>
              <a:rPr lang="sq-AL" sz="5600" b="1" dirty="0" err="1"/>
              <a:t>passjell</a:t>
            </a:r>
            <a:r>
              <a:rPr lang="sq-AL" sz="5600" b="1" dirty="0"/>
              <a:t> procedim disiplinor dhe jo çdo mosrespektim i parimeve përbën sjellje të gabuar</a:t>
            </a:r>
            <a:r>
              <a:rPr lang="sq-AL" sz="5600" dirty="0"/>
              <a:t>. Domosdoshmëria dhe përshtatshmëria e procedimit disiplinor do të varet nga faktorë të tjerë, siç janë serioziteti i shkeljeve, përsëritja e veprimtarisë së pahijshme dhe efekti i veprimeve të tilla mbi të tjerët dhe mbi sistemin gjyqësor në tërësi.</a:t>
            </a:r>
            <a:endParaRPr lang="en-US" sz="5600" dirty="0"/>
          </a:p>
          <a:p>
            <a:pPr algn="just"/>
            <a:r>
              <a:rPr lang="sq-AL" sz="5600" dirty="0"/>
              <a:t>Dispozitat disiplinore përqendrohen në shkelje serioze të ligjit dhe për këtë arsye hartohen me saktësinë maksimale, në mënyrë që të jetë e qartë për gjyqtarët se çfarë lloj sjellje nuk është e lejueshme. Kodi i etikës, nga ana tjetër, është formuluar në një mënyrë përgjithësuese dhe nuk shkon gjithmonë në detaje. Prandaj, edhe pse ekziston mbivendosje dhe ndërveprim, parimet e Kodit të Etikës janë të pavarura nga rregullat disiplinore të zbatueshme për gjyqtarët në kuptimin që mosrespektimi i një prej parimeve të tilla, nuk përbën në vetvete një shkelje disiplinore apo </a:t>
            </a:r>
            <a:r>
              <a:rPr lang="sq-AL" sz="5600" dirty="0" err="1"/>
              <a:t>passjell</a:t>
            </a:r>
            <a:r>
              <a:rPr lang="sq-AL" sz="5600" dirty="0"/>
              <a:t> përgjegjësi civile ose penale</a:t>
            </a:r>
            <a:r>
              <a:rPr lang="en-US" sz="5600" dirty="0"/>
              <a:t>.   </a:t>
            </a:r>
          </a:p>
        </p:txBody>
      </p:sp>
      <p:sp>
        <p:nvSpPr>
          <p:cNvPr id="27" name="Rectangle 9">
            <a:extLst>
              <a:ext uri="{FF2B5EF4-FFF2-40B4-BE49-F238E27FC236}">
                <a16:creationId xmlns="" xmlns:a16="http://schemas.microsoft.com/office/drawing/2014/main" id="{EEBF1590-3B36-48EE-A89D-3B6F3CB256A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11">
            <a:extLst>
              <a:ext uri="{FF2B5EF4-FFF2-40B4-BE49-F238E27FC236}">
                <a16:creationId xmlns="" xmlns:a16="http://schemas.microsoft.com/office/drawing/2014/main" id="{AC8F6C8C-AB5A-4548-942D-E3FD40ACBC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19816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itle 2"/>
          <p:cNvSpPr>
            <a:spLocks noGrp="1"/>
          </p:cNvSpPr>
          <p:nvPr>
            <p:ph type="title"/>
          </p:nvPr>
        </p:nvSpPr>
        <p:spPr/>
        <p:txBody>
          <a:bodyPr/>
          <a:lstStyle/>
          <a:p>
            <a:r>
              <a:rPr lang="en-US" dirty="0" err="1" smtClean="0"/>
              <a:t>Qëllimet</a:t>
            </a:r>
            <a:r>
              <a:rPr lang="en-US" dirty="0" smtClean="0"/>
              <a:t> e </a:t>
            </a:r>
            <a:r>
              <a:rPr lang="en-US" dirty="0" err="1" smtClean="0"/>
              <a:t>Kodit</a:t>
            </a:r>
            <a:r>
              <a:rPr lang="en-US" dirty="0" smtClean="0"/>
              <a:t> </a:t>
            </a:r>
            <a:r>
              <a:rPr lang="en-US" dirty="0" err="1" smtClean="0"/>
              <a:t>të</a:t>
            </a:r>
            <a:r>
              <a:rPr lang="en-US" dirty="0" smtClean="0"/>
              <a:t> </a:t>
            </a:r>
            <a:r>
              <a:rPr lang="en-US" dirty="0" err="1" smtClean="0"/>
              <a:t>Etikës</a:t>
            </a:r>
            <a:endParaRPr lang="en-US" dirty="0"/>
          </a:p>
        </p:txBody>
      </p:sp>
      <p:sp>
        <p:nvSpPr>
          <p:cNvPr id="4" name="Content Placeholder 3"/>
          <p:cNvSpPr>
            <a:spLocks noGrp="1"/>
          </p:cNvSpPr>
          <p:nvPr>
            <p:ph idx="1"/>
          </p:nvPr>
        </p:nvSpPr>
        <p:spPr/>
        <p:txBody>
          <a:bodyPr>
            <a:normAutofit fontScale="85000" lnSpcReduction="20000"/>
          </a:bodyPr>
          <a:lstStyle/>
          <a:p>
            <a:pPr lvl="0"/>
            <a:r>
              <a:rPr lang="en-US" dirty="0"/>
              <a:t>S</a:t>
            </a:r>
            <a:r>
              <a:rPr lang="sq-AL" dirty="0" err="1" smtClean="0"/>
              <a:t>iguron</a:t>
            </a:r>
            <a:r>
              <a:rPr lang="sq-AL" dirty="0" smtClean="0"/>
              <a:t> udhëzime</a:t>
            </a:r>
            <a:r>
              <a:rPr lang="en-US" dirty="0" smtClean="0"/>
              <a:t> </a:t>
            </a:r>
            <a:r>
              <a:rPr lang="en-US" dirty="0" err="1" smtClean="0"/>
              <a:t>për</a:t>
            </a:r>
            <a:r>
              <a:rPr lang="en-US" dirty="0" smtClean="0"/>
              <a:t> </a:t>
            </a:r>
            <a:r>
              <a:rPr lang="en-US" dirty="0" err="1" smtClean="0"/>
              <a:t>trupën</a:t>
            </a:r>
            <a:r>
              <a:rPr lang="en-US" dirty="0" smtClean="0"/>
              <a:t> </a:t>
            </a:r>
            <a:r>
              <a:rPr lang="en-US" dirty="0" err="1" smtClean="0"/>
              <a:t>gjyqësore</a:t>
            </a:r>
            <a:r>
              <a:rPr lang="sq-AL" dirty="0" smtClean="0"/>
              <a:t>; </a:t>
            </a:r>
            <a:endParaRPr lang="en-US" dirty="0"/>
          </a:p>
          <a:p>
            <a:pPr lvl="0"/>
            <a:r>
              <a:rPr lang="en-US" dirty="0"/>
              <a:t>I</a:t>
            </a:r>
            <a:r>
              <a:rPr lang="sq-AL" dirty="0" err="1" smtClean="0"/>
              <a:t>nformon</a:t>
            </a:r>
            <a:r>
              <a:rPr lang="sq-AL" dirty="0" smtClean="0"/>
              <a:t> </a:t>
            </a:r>
            <a:r>
              <a:rPr lang="sq-AL" dirty="0"/>
              <a:t>përdoruesit e gjykatës për standardet që ata në mënyrë të arsyeshme mund të presin nga gjyqtarët e saj; </a:t>
            </a:r>
            <a:endParaRPr lang="en-US" dirty="0"/>
          </a:p>
          <a:p>
            <a:pPr lvl="0"/>
            <a:r>
              <a:rPr lang="en-US" dirty="0"/>
              <a:t>I</a:t>
            </a:r>
            <a:r>
              <a:rPr lang="sq-AL" dirty="0" smtClean="0"/>
              <a:t> </a:t>
            </a:r>
            <a:r>
              <a:rPr lang="sq-AL" dirty="0"/>
              <a:t>shpjegon publikut se si sillen gjyqtarët dhe ndihmon për të siguruar respektin dhe mbështetjen e publikut për gjyqësorin.</a:t>
            </a:r>
            <a:endParaRPr lang="en-US" dirty="0"/>
          </a:p>
          <a:p>
            <a:pPr algn="just"/>
            <a:r>
              <a:rPr lang="sq-AL" dirty="0"/>
              <a:t>Kodi i Etikës përcakton standardet e etikës dhe rregullat e sjelljes së gjyqtarëve dhe punonjësve të tjerë të gjykatës dhe i përkthen ato në pritshmëri dhe kërkesa specifike dhe të qarta të sjelljes. Ai identifikon kufijtë midis sjelljes së dëshirueshme dhe të padëshirueshme.</a:t>
            </a:r>
            <a:endParaRPr lang="en-US" dirty="0"/>
          </a:p>
          <a:p>
            <a:r>
              <a:rPr lang="en-US" dirty="0"/>
              <a:t>I</a:t>
            </a:r>
            <a:r>
              <a:rPr lang="sq-AL" dirty="0" err="1" smtClean="0"/>
              <a:t>nkurajo</a:t>
            </a:r>
            <a:r>
              <a:rPr lang="en-US" dirty="0" smtClean="0"/>
              <a:t>n</a:t>
            </a:r>
            <a:r>
              <a:rPr lang="sq-AL" dirty="0" smtClean="0"/>
              <a:t> </a:t>
            </a:r>
            <a:r>
              <a:rPr lang="sq-AL" dirty="0"/>
              <a:t>ndjenjën e </a:t>
            </a:r>
            <a:r>
              <a:rPr lang="sq-AL" dirty="0" smtClean="0"/>
              <a:t>përkushtimit </a:t>
            </a:r>
            <a:r>
              <a:rPr lang="sq-AL" dirty="0"/>
              <a:t>profesional, shërbimit ndaj publikut dhe përgjegjësisë ndaj pushtetit </a:t>
            </a:r>
            <a:r>
              <a:rPr lang="sq-AL" dirty="0" smtClean="0"/>
              <a:t>dhe</a:t>
            </a:r>
            <a:r>
              <a:rPr lang="en-US" dirty="0" smtClean="0"/>
              <a:t> </a:t>
            </a:r>
            <a:r>
              <a:rPr lang="en-US" dirty="0" err="1" smtClean="0"/>
              <a:t>funksionit</a:t>
            </a:r>
            <a:r>
              <a:rPr lang="sq-AL" dirty="0" smtClean="0"/>
              <a:t>. </a:t>
            </a:r>
            <a:r>
              <a:rPr lang="en-US" dirty="0" err="1" smtClean="0"/>
              <a:t>Kodi</a:t>
            </a:r>
            <a:r>
              <a:rPr lang="en-US" dirty="0" smtClean="0"/>
              <a:t> </a:t>
            </a:r>
            <a:r>
              <a:rPr lang="sq-AL" dirty="0" smtClean="0"/>
              <a:t>përcakto</a:t>
            </a:r>
            <a:r>
              <a:rPr lang="en-US" dirty="0" smtClean="0"/>
              <a:t>n</a:t>
            </a:r>
            <a:r>
              <a:rPr lang="sq-AL" dirty="0" smtClean="0"/>
              <a:t> </a:t>
            </a:r>
            <a:r>
              <a:rPr lang="sq-AL" dirty="0"/>
              <a:t>vlerat thelbësore të sjelljes që priten nga gjyqtarët, duke përfshirë sjelljen e ligjshme, ndershmërinë, integritetin, paanshmërinë, procesin e drejtë, drejtësinë, dhe profesionalizmin</a:t>
            </a:r>
            <a:r>
              <a:rPr lang="sq-AL" dirty="0" smtClean="0"/>
              <a:t>.</a:t>
            </a:r>
            <a:endParaRPr lang="en-US" dirty="0" smtClean="0"/>
          </a:p>
          <a:p>
            <a:r>
              <a:rPr lang="en-US" dirty="0" err="1" smtClean="0"/>
              <a:t>Përmirësim</a:t>
            </a:r>
            <a:r>
              <a:rPr lang="en-US" dirty="0" smtClean="0"/>
              <a:t> </a:t>
            </a:r>
            <a:r>
              <a:rPr lang="en-US" dirty="0" err="1" smtClean="0"/>
              <a:t>i</a:t>
            </a:r>
            <a:r>
              <a:rPr lang="en-US" dirty="0" smtClean="0"/>
              <a:t> </a:t>
            </a:r>
            <a:r>
              <a:rPr lang="en-US" dirty="0" err="1" smtClean="0"/>
              <a:t>integritetit</a:t>
            </a:r>
            <a:r>
              <a:rPr lang="en-US" dirty="0" smtClean="0"/>
              <a:t> </a:t>
            </a:r>
            <a:r>
              <a:rPr lang="en-US" dirty="0" err="1" smtClean="0"/>
              <a:t>të</a:t>
            </a:r>
            <a:r>
              <a:rPr lang="en-US" dirty="0" smtClean="0"/>
              <a:t> </a:t>
            </a:r>
            <a:r>
              <a:rPr lang="en-US" dirty="0" err="1" smtClean="0"/>
              <a:t>gjyqësorit</a:t>
            </a:r>
            <a:r>
              <a:rPr lang="en-US" dirty="0" smtClean="0"/>
              <a:t>, </a:t>
            </a:r>
            <a:r>
              <a:rPr lang="en-US" dirty="0" err="1" smtClean="0"/>
              <a:t>rrit</a:t>
            </a:r>
            <a:r>
              <a:rPr lang="en-US" dirty="0" smtClean="0"/>
              <a:t> </a:t>
            </a:r>
            <a:r>
              <a:rPr lang="en-US" dirty="0" err="1" smtClean="0"/>
              <a:t>transparencën</a:t>
            </a:r>
            <a:r>
              <a:rPr lang="en-US" dirty="0" smtClean="0"/>
              <a:t> </a:t>
            </a:r>
            <a:r>
              <a:rPr lang="en-US" dirty="0" err="1" smtClean="0"/>
              <a:t>dhe</a:t>
            </a:r>
            <a:r>
              <a:rPr lang="en-US" dirty="0" smtClean="0"/>
              <a:t> </a:t>
            </a:r>
            <a:r>
              <a:rPr lang="en-US" dirty="0" err="1" smtClean="0"/>
              <a:t>besimin</a:t>
            </a:r>
            <a:r>
              <a:rPr lang="en-US" dirty="0" smtClean="0"/>
              <a:t> e </a:t>
            </a:r>
            <a:r>
              <a:rPr lang="en-US" dirty="0" err="1" smtClean="0"/>
              <a:t>publikut</a:t>
            </a:r>
            <a:r>
              <a:rPr lang="en-US" dirty="0"/>
              <a:t>.</a:t>
            </a:r>
          </a:p>
          <a:p>
            <a:pPr marL="0" indent="0">
              <a:buNone/>
            </a:pPr>
            <a:endParaRPr lang="en-US" dirty="0"/>
          </a:p>
        </p:txBody>
      </p:sp>
    </p:spTree>
    <p:extLst>
      <p:ext uri="{BB962C8B-B14F-4D97-AF65-F5344CB8AC3E}">
        <p14:creationId xmlns:p14="http://schemas.microsoft.com/office/powerpoint/2010/main" val="16378621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itle 2"/>
          <p:cNvSpPr>
            <a:spLocks noGrp="1"/>
          </p:cNvSpPr>
          <p:nvPr>
            <p:ph type="title"/>
          </p:nvPr>
        </p:nvSpPr>
        <p:spPr/>
        <p:txBody>
          <a:bodyPr/>
          <a:lstStyle/>
          <a:p>
            <a:r>
              <a:rPr lang="en-US" dirty="0" err="1" smtClean="0"/>
              <a:t>Parimet</a:t>
            </a:r>
            <a:r>
              <a:rPr lang="en-US" dirty="0" smtClean="0"/>
              <a:t> e </a:t>
            </a:r>
            <a:r>
              <a:rPr lang="en-US" dirty="0" err="1" smtClean="0"/>
              <a:t>Kodit</a:t>
            </a:r>
            <a:r>
              <a:rPr lang="en-US" dirty="0" smtClean="0"/>
              <a:t> </a:t>
            </a:r>
            <a:r>
              <a:rPr lang="en-US" dirty="0" err="1" smtClean="0"/>
              <a:t>të</a:t>
            </a:r>
            <a:r>
              <a:rPr lang="en-US" dirty="0" smtClean="0"/>
              <a:t> </a:t>
            </a:r>
            <a:r>
              <a:rPr lang="en-US" dirty="0" err="1" smtClean="0"/>
              <a:t>Etikës</a:t>
            </a:r>
            <a:endParaRPr lang="en-US" dirty="0"/>
          </a:p>
        </p:txBody>
      </p:sp>
      <p:sp>
        <p:nvSpPr>
          <p:cNvPr id="4" name="Content Placeholder 3"/>
          <p:cNvSpPr>
            <a:spLocks noGrp="1"/>
          </p:cNvSpPr>
          <p:nvPr>
            <p:ph idx="1"/>
          </p:nvPr>
        </p:nvSpPr>
        <p:spPr/>
        <p:txBody>
          <a:bodyPr>
            <a:normAutofit fontScale="62500" lnSpcReduction="20000"/>
          </a:bodyPr>
          <a:lstStyle/>
          <a:p>
            <a:pPr lvl="0"/>
            <a:r>
              <a:rPr lang="sq-AL" b="1" dirty="0"/>
              <a:t>Parimi i pavarësisë	</a:t>
            </a:r>
            <a:endParaRPr lang="en-US" dirty="0"/>
          </a:p>
          <a:p>
            <a:pPr marL="0" indent="0">
              <a:buNone/>
            </a:pPr>
            <a:r>
              <a:rPr lang="sq-AL" dirty="0"/>
              <a:t>Nuk është e rastësishme që parimi i renditur i pari është ai i që e udhëheq gjyqtarin drejt pavarësisë së. Ky parim kërkon që gjyqtari  të përgjigjet vetëm përpara ligjit dhe të përmbushë detyrat i lirë nga çdo ndikim i jashtëm dhe i pavarur nga pushtetet e tjera, nga grupet e interesit dhe nga palët gjatë gjykimit të një çështjeje. </a:t>
            </a:r>
            <a:endParaRPr lang="en-US" dirty="0"/>
          </a:p>
          <a:p>
            <a:pPr marL="0" indent="0">
              <a:buNone/>
            </a:pPr>
            <a:endParaRPr lang="en-US" dirty="0"/>
          </a:p>
          <a:p>
            <a:pPr lvl="0"/>
            <a:r>
              <a:rPr lang="sq-AL" b="1" dirty="0"/>
              <a:t>Parimi i paanshmërisë</a:t>
            </a:r>
            <a:endParaRPr lang="en-US" dirty="0"/>
          </a:p>
          <a:p>
            <a:pPr marL="0" indent="0">
              <a:buNone/>
            </a:pPr>
            <a:r>
              <a:rPr lang="sq-AL" dirty="0"/>
              <a:t>Në kryerjen e detyrave gjyqësore gjyqtari është i paanshëm dhe duhet të duket i tillë. Besimi i publikut te drejtësia lidhet ngushtësisht me gjykimin me paanësi, të lirë nga çdo lidhje, prirje ose paragjykim që ndikon, ose mund të duket se ndikon, në aftësinë e gjyqtarit për të gjykuar në mënyrë të paanshme. Ky parim e vë theksin në faktin se paanësia duhet të jetë e dukshme gjatë ushtrimit të funksioneve gjyqësore të gjyqtarit edhe aktiviteteve të tjera të tij në jetën private.</a:t>
            </a:r>
            <a:endParaRPr lang="en-US" dirty="0"/>
          </a:p>
          <a:p>
            <a:pPr marL="0" indent="0">
              <a:buNone/>
            </a:pPr>
            <a:endParaRPr lang="en-US" dirty="0"/>
          </a:p>
          <a:p>
            <a:r>
              <a:rPr lang="sq-AL" b="1" dirty="0"/>
              <a:t>Parimi i integritetit</a:t>
            </a:r>
            <a:endParaRPr lang="en-US" dirty="0"/>
          </a:p>
          <a:p>
            <a:pPr marL="0" indent="0">
              <a:buNone/>
            </a:pPr>
            <a:r>
              <a:rPr lang="sq-AL" dirty="0"/>
              <a:t>Ky parim ka si tipar dallues kërkesën që gjyqtari të sillet gjithmonë në mënyrë të tillë që të mbrojë dinjitetin, të përmbushë përgjegjësitë funksionale dhe të garantojë paanshmërinë e pavarësinë e gjyqësorit. Sjellja dhe qëndrimi i gjyqtarit duhet të </a:t>
            </a:r>
            <a:r>
              <a:rPr lang="sq-AL" dirty="0" err="1"/>
              <a:t>rikonfirmojë</a:t>
            </a:r>
            <a:r>
              <a:rPr lang="sq-AL" dirty="0"/>
              <a:t> besimin e qytetarëve tek integriteti i gjyqësorit.</a:t>
            </a:r>
            <a:endParaRPr lang="en-US" dirty="0"/>
          </a:p>
          <a:p>
            <a:pPr marL="0" indent="0">
              <a:buNone/>
            </a:pPr>
            <a:endParaRPr lang="en-US" dirty="0"/>
          </a:p>
        </p:txBody>
      </p:sp>
    </p:spTree>
    <p:extLst>
      <p:ext uri="{BB962C8B-B14F-4D97-AF65-F5344CB8AC3E}">
        <p14:creationId xmlns:p14="http://schemas.microsoft.com/office/powerpoint/2010/main" val="1257139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itle 2"/>
          <p:cNvSpPr>
            <a:spLocks noGrp="1"/>
          </p:cNvSpPr>
          <p:nvPr>
            <p:ph type="title"/>
          </p:nvPr>
        </p:nvSpPr>
        <p:spPr/>
        <p:txBody>
          <a:bodyPr/>
          <a:lstStyle/>
          <a:p>
            <a:r>
              <a:rPr lang="en-US" dirty="0" err="1" smtClean="0"/>
              <a:t>Vazhdim</a:t>
            </a:r>
            <a:r>
              <a:rPr lang="en-US" dirty="0" smtClean="0"/>
              <a:t> </a:t>
            </a:r>
            <a:r>
              <a:rPr lang="en-US" dirty="0" err="1" smtClean="0"/>
              <a:t>i</a:t>
            </a:r>
            <a:r>
              <a:rPr lang="en-US" dirty="0" smtClean="0"/>
              <a:t> </a:t>
            </a:r>
            <a:r>
              <a:rPr lang="en-US" dirty="0" err="1" smtClean="0"/>
              <a:t>parimeve</a:t>
            </a:r>
            <a:endParaRPr lang="en-US" dirty="0"/>
          </a:p>
        </p:txBody>
      </p:sp>
      <p:sp>
        <p:nvSpPr>
          <p:cNvPr id="4" name="Content Placeholder 3"/>
          <p:cNvSpPr>
            <a:spLocks noGrp="1"/>
          </p:cNvSpPr>
          <p:nvPr>
            <p:ph idx="1"/>
          </p:nvPr>
        </p:nvSpPr>
        <p:spPr/>
        <p:txBody>
          <a:bodyPr>
            <a:normAutofit fontScale="62500" lnSpcReduction="20000"/>
          </a:bodyPr>
          <a:lstStyle/>
          <a:p>
            <a:r>
              <a:rPr lang="sq-AL" b="1" dirty="0" smtClean="0"/>
              <a:t>Parimi </a:t>
            </a:r>
            <a:r>
              <a:rPr lang="sq-AL" b="1" dirty="0"/>
              <a:t>i sjelljes së hijshme dhe me vetëpërmbajtje</a:t>
            </a:r>
            <a:endParaRPr lang="en-US" dirty="0"/>
          </a:p>
          <a:p>
            <a:pPr marL="0" indent="0" algn="just">
              <a:buNone/>
            </a:pPr>
            <a:r>
              <a:rPr lang="sq-AL" dirty="0"/>
              <a:t>Shmangia e sjelljes së pahijshme dhe shfaqja e saj në të gjitha aktivitetet e gjyqtarit është një tjetër kërkesë për të garantuar një sjellje etike. Gjyqtari është subjekt i vëzhgimit të vazhdueshëm publik, prandaj ai/ajo duhet të pranojë kufizime personale që mund të shihen si të paarsyeshme për një qytetar të thjeshtë, megjithatë ai nxitet ta bëjë këtë lirshëm dhe me dëshirë. Ky parim kërkon që gjyqtari të shmangë çdo sjellje, e cila krijon dyshimin e arsyeshëm se vendimet nxiten nga motive të tjera, përtej zbatimit të drejtë të ligjit. Sjellja me vetëpërmbajtje synon arritjen e një balance mes të drejtave të tij si qytetar dhe kufizimeve që lidhen me funksionin e tij.</a:t>
            </a:r>
            <a:endParaRPr lang="en-US" dirty="0"/>
          </a:p>
          <a:p>
            <a:pPr lvl="0"/>
            <a:r>
              <a:rPr lang="sq-AL" b="1" dirty="0"/>
              <a:t>Parimi i kujdesit të duhur dhe profesionalizmit</a:t>
            </a:r>
            <a:endParaRPr lang="en-US" dirty="0"/>
          </a:p>
          <a:p>
            <a:pPr marL="0" indent="0" algn="just">
              <a:buNone/>
            </a:pPr>
            <a:r>
              <a:rPr lang="sq-AL" dirty="0"/>
              <a:t>Ky parim kombinon dy kërkesa të rëndësishme. Kryerja me kujdes dhe efikasitet i detyrave, në kohë dhe pa vonesë, si dhe ushtrimi e funksioneve gjyqësore me nivelin më të lartë të aftësive profesionale. Profesionalizmi, sikundër edhe kujdesi i duhur, janë parakushte për kryerjen e detyrave gjyqësore. Ushtrimi i funksioneve nga ana e gjyqtarit ka përparësi mbi të gjitha aktivitetet e tjera.</a:t>
            </a:r>
            <a:endParaRPr lang="en-US" dirty="0"/>
          </a:p>
          <a:p>
            <a:r>
              <a:rPr lang="sq-AL" b="1" dirty="0" smtClean="0"/>
              <a:t>Parimi </a:t>
            </a:r>
            <a:r>
              <a:rPr lang="sq-AL" b="1" dirty="0"/>
              <a:t>i respektit dhe aftësisë për të dëgjuar</a:t>
            </a:r>
            <a:endParaRPr lang="en-US" dirty="0"/>
          </a:p>
          <a:p>
            <a:pPr marL="0" indent="0">
              <a:buNone/>
            </a:pPr>
            <a:r>
              <a:rPr lang="sq-AL" dirty="0"/>
              <a:t>Gjyqtari duhet të tregojë respekt dhe vëmendje ndaj personave dhe dinjitetit të tyre. Ai duhet t'i kushtojë vëmendje prezantimit të fakteve dhe arsyetimit ligjor të paraqitur nga palët dhe mbrojtësit e tyre. Ky parim e orienton gjyqtarin drejt sjelljes </a:t>
            </a:r>
            <a:r>
              <a:rPr lang="sq-AL" dirty="0" err="1"/>
              <a:t>dinjitoze</a:t>
            </a:r>
            <a:r>
              <a:rPr lang="sq-AL" dirty="0"/>
              <a:t>, korrekte, të respektueshme dhe mirëkuptuese në marrëdhëniet e tij me përdoruesit e gjykatës si dhe gjyqtarët e tjerë apo personelin e gjykatës</a:t>
            </a:r>
            <a:endParaRPr lang="en-US" dirty="0"/>
          </a:p>
        </p:txBody>
      </p:sp>
    </p:spTree>
    <p:extLst>
      <p:ext uri="{BB962C8B-B14F-4D97-AF65-F5344CB8AC3E}">
        <p14:creationId xmlns:p14="http://schemas.microsoft.com/office/powerpoint/2010/main" val="417018982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itle 2"/>
          <p:cNvSpPr>
            <a:spLocks noGrp="1"/>
          </p:cNvSpPr>
          <p:nvPr>
            <p:ph type="title"/>
          </p:nvPr>
        </p:nvSpPr>
        <p:spPr/>
        <p:txBody>
          <a:bodyPr/>
          <a:lstStyle/>
          <a:p>
            <a:r>
              <a:rPr lang="en-US" dirty="0" err="1" smtClean="0"/>
              <a:t>Vazhdim</a:t>
            </a:r>
            <a:r>
              <a:rPr lang="en-US" dirty="0" smtClean="0"/>
              <a:t> </a:t>
            </a:r>
            <a:r>
              <a:rPr lang="en-US" dirty="0" err="1" smtClean="0"/>
              <a:t>i</a:t>
            </a:r>
            <a:r>
              <a:rPr lang="en-US" dirty="0" smtClean="0"/>
              <a:t> </a:t>
            </a:r>
            <a:r>
              <a:rPr lang="en-US" dirty="0" err="1" smtClean="0"/>
              <a:t>parimeve</a:t>
            </a:r>
            <a:endParaRPr lang="en-US" dirty="0"/>
          </a:p>
        </p:txBody>
      </p:sp>
      <p:sp>
        <p:nvSpPr>
          <p:cNvPr id="4" name="Content Placeholder 3"/>
          <p:cNvSpPr>
            <a:spLocks noGrp="1"/>
          </p:cNvSpPr>
          <p:nvPr>
            <p:ph idx="1"/>
          </p:nvPr>
        </p:nvSpPr>
        <p:spPr/>
        <p:txBody>
          <a:bodyPr>
            <a:normAutofit fontScale="77500" lnSpcReduction="20000"/>
          </a:bodyPr>
          <a:lstStyle/>
          <a:p>
            <a:pPr lvl="0"/>
            <a:r>
              <a:rPr lang="sq-AL" b="1" dirty="0"/>
              <a:t>Parimi i trajtimit të barabartë</a:t>
            </a:r>
            <a:endParaRPr lang="en-US" dirty="0"/>
          </a:p>
          <a:p>
            <a:pPr marL="0" indent="0" algn="just">
              <a:buNone/>
            </a:pPr>
            <a:r>
              <a:rPr lang="sq-AL" dirty="0"/>
              <a:t>Trajtimi i barabartë i qytetarëve nga gjykata është thelbësor për </a:t>
            </a:r>
            <a:r>
              <a:rPr lang="sq-AL" dirty="0" err="1"/>
              <a:t>performancën</a:t>
            </a:r>
            <a:r>
              <a:rPr lang="sq-AL" dirty="0"/>
              <a:t> e duhur të sistemit gjyqësor. Ky parim kërkon mes të tjerash që gjyqtari të shmangë çdo paragjykim dhe sjellje diskriminuese, duke siguruar që çdo palë të dëgjohet në seancë në mënyrë të ekuilibruar. Një raport i </a:t>
            </a:r>
            <a:r>
              <a:rPr lang="sq-AL" dirty="0" err="1"/>
              <a:t>vecantë</a:t>
            </a:r>
            <a:r>
              <a:rPr lang="sq-AL" dirty="0"/>
              <a:t> bashkëpunues është parashikuar me gjyqtarin e medias, të cilit gjyqtari duhet ti transmetojë në mënyrë transparente dhe </a:t>
            </a:r>
            <a:r>
              <a:rPr lang="sq-AL" dirty="0" err="1"/>
              <a:t>jodiskriminuese</a:t>
            </a:r>
            <a:r>
              <a:rPr lang="sq-AL" dirty="0"/>
              <a:t> të gjitha informacionet që çmohen të ndahen me median dhe publikun. </a:t>
            </a:r>
            <a:endParaRPr lang="en-US" dirty="0"/>
          </a:p>
          <a:p>
            <a:r>
              <a:rPr lang="sq-AL" dirty="0"/>
              <a:t> </a:t>
            </a:r>
            <a:r>
              <a:rPr lang="sq-AL" b="1" dirty="0" smtClean="0"/>
              <a:t>Parimi </a:t>
            </a:r>
            <a:r>
              <a:rPr lang="sq-AL" b="1" dirty="0"/>
              <a:t>i transparencës</a:t>
            </a:r>
            <a:endParaRPr lang="en-US" dirty="0"/>
          </a:p>
          <a:p>
            <a:pPr marL="0" indent="0" algn="just">
              <a:buNone/>
            </a:pPr>
            <a:r>
              <a:rPr lang="sq-AL" dirty="0"/>
              <a:t>Publiku ka besim më të lartë tek sistemi </a:t>
            </a:r>
            <a:r>
              <a:rPr lang="sq-AL" dirty="0" smtClean="0"/>
              <a:t>gjyqësor</a:t>
            </a:r>
            <a:r>
              <a:rPr lang="en-US" dirty="0" smtClean="0"/>
              <a:t>,</a:t>
            </a:r>
            <a:r>
              <a:rPr lang="sq-AL" dirty="0" smtClean="0"/>
              <a:t> </a:t>
            </a:r>
            <a:r>
              <a:rPr lang="sq-AL" dirty="0"/>
              <a:t>nëse ai informohet mbi funksionimin e sistemit gjyqësor dhe në këtë </a:t>
            </a:r>
            <a:r>
              <a:rPr lang="sq-AL" dirty="0" smtClean="0"/>
              <a:t>drejtim</a:t>
            </a:r>
            <a:r>
              <a:rPr lang="en-US" dirty="0" smtClean="0"/>
              <a:t>,</a:t>
            </a:r>
            <a:r>
              <a:rPr lang="sq-AL" dirty="0" smtClean="0"/>
              <a:t> </a:t>
            </a:r>
            <a:r>
              <a:rPr lang="sq-AL" dirty="0"/>
              <a:t>gjyqtarët kanë kontributin e tyre </a:t>
            </a:r>
            <a:r>
              <a:rPr lang="sq-AL" dirty="0" smtClean="0"/>
              <a:t>të</a:t>
            </a:r>
            <a:r>
              <a:rPr lang="en-US" dirty="0" smtClean="0"/>
              <a:t> </a:t>
            </a:r>
            <a:r>
              <a:rPr lang="sq-AL" dirty="0" smtClean="0"/>
              <a:t>pazëvendësueshëm</a:t>
            </a:r>
            <a:r>
              <a:rPr lang="sq-AL" dirty="0"/>
              <a:t>. Ky parim e vë theksin tek nevoja për një qasje të balancuar në raport me transparencën. Nga njëra anë kërkon qartësi dhe kuptueshmëri të vendimeve gjyqësore, si dhe  transparencë përmes seancave publike, në ruajtje të </a:t>
            </a:r>
            <a:r>
              <a:rPr lang="sq-AL" dirty="0" err="1"/>
              <a:t>konfidencialitetit</a:t>
            </a:r>
            <a:r>
              <a:rPr lang="sq-AL" dirty="0"/>
              <a:t> dhe respektimit të privatësisë ose rendit publik, ndërsa nga ana tjetër, parimi kërkon që gjyqtari të mos abuzojë me kërkesën për transparencë për ta shndërruar ushtrimin e funksionit në një shfaqje publike.  </a:t>
            </a:r>
            <a:endParaRPr lang="en-US" dirty="0"/>
          </a:p>
          <a:p>
            <a:pPr marL="0" indent="0">
              <a:buNone/>
            </a:pPr>
            <a:endParaRPr lang="en-US" dirty="0"/>
          </a:p>
        </p:txBody>
      </p:sp>
    </p:spTree>
    <p:extLst>
      <p:ext uri="{BB962C8B-B14F-4D97-AF65-F5344CB8AC3E}">
        <p14:creationId xmlns:p14="http://schemas.microsoft.com/office/powerpoint/2010/main" val="4050684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8" name="Rectangle 57">
            <a:extLst>
              <a:ext uri="{FF2B5EF4-FFF2-40B4-BE49-F238E27FC236}">
                <a16:creationId xmlns="" xmlns:a16="http://schemas.microsoft.com/office/drawing/2014/main" id="{A344AAA5-41F4-4862-97EF-688D31DC756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0" name="Rectangle 59">
            <a:extLst>
              <a:ext uri="{FF2B5EF4-FFF2-40B4-BE49-F238E27FC236}">
                <a16:creationId xmlns="" xmlns:a16="http://schemas.microsoft.com/office/drawing/2014/main" id="{69E1A62C-2AAF-4B3E-8CDB-65E23708099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itle 2"/>
          <p:cNvSpPr>
            <a:spLocks noGrp="1"/>
          </p:cNvSpPr>
          <p:nvPr>
            <p:ph type="title"/>
          </p:nvPr>
        </p:nvSpPr>
        <p:spPr/>
        <p:txBody>
          <a:bodyPr/>
          <a:lstStyle/>
          <a:p>
            <a:r>
              <a:rPr lang="en-US" dirty="0"/>
              <a:t>M</a:t>
            </a:r>
            <a:r>
              <a:rPr lang="sq-AL" dirty="0" err="1" smtClean="0"/>
              <a:t>bikëqyrj</a:t>
            </a:r>
            <a:r>
              <a:rPr lang="en-US" dirty="0" smtClean="0"/>
              <a:t>a</a:t>
            </a:r>
            <a:r>
              <a:rPr lang="sq-AL" dirty="0" smtClean="0"/>
              <a:t> </a:t>
            </a:r>
            <a:r>
              <a:rPr lang="sq-AL" dirty="0"/>
              <a:t>e zbatimit të </a:t>
            </a:r>
            <a:r>
              <a:rPr lang="sq-AL" dirty="0" smtClean="0"/>
              <a:t>Kodit</a:t>
            </a:r>
            <a:endParaRPr lang="en-US" dirty="0"/>
          </a:p>
        </p:txBody>
      </p:sp>
      <p:sp>
        <p:nvSpPr>
          <p:cNvPr id="4" name="Content Placeholder 3"/>
          <p:cNvSpPr>
            <a:spLocks noGrp="1"/>
          </p:cNvSpPr>
          <p:nvPr>
            <p:ph idx="1"/>
          </p:nvPr>
        </p:nvSpPr>
        <p:spPr/>
        <p:txBody>
          <a:bodyPr>
            <a:normAutofit/>
          </a:bodyPr>
          <a:lstStyle/>
          <a:p>
            <a:pPr algn="just"/>
            <a:r>
              <a:rPr lang="en-US" sz="1800" dirty="0"/>
              <a:t>R</a:t>
            </a:r>
            <a:r>
              <a:rPr lang="sq-AL" sz="1800" dirty="0" err="1" smtClean="0"/>
              <a:t>oli</a:t>
            </a:r>
            <a:r>
              <a:rPr lang="sq-AL" sz="1800" dirty="0" smtClean="0"/>
              <a:t> </a:t>
            </a:r>
            <a:r>
              <a:rPr lang="sq-AL" sz="1800" dirty="0"/>
              <a:t>i Këshilltarit të Etikës në dhënien e opinioneve këshillimore për çështje të diskutueshme të etikës dhe vlerën e interpretimit të Këshilltarit të Etikës në rastet e procedimit disiplinor ndaj </a:t>
            </a:r>
            <a:r>
              <a:rPr lang="sq-AL" sz="1800" dirty="0" smtClean="0"/>
              <a:t>gjyqtarit</a:t>
            </a:r>
            <a:r>
              <a:rPr lang="en-US" sz="1800" dirty="0" smtClean="0"/>
              <a:t>; </a:t>
            </a:r>
            <a:r>
              <a:rPr lang="en-US" sz="1800" u="sng" dirty="0" err="1" smtClean="0"/>
              <a:t>Diskutim</a:t>
            </a:r>
            <a:r>
              <a:rPr lang="en-US" sz="1800" u="sng" dirty="0" smtClean="0"/>
              <a:t> </a:t>
            </a:r>
            <a:r>
              <a:rPr lang="en-US" sz="1800" u="sng" dirty="0" err="1" smtClean="0"/>
              <a:t>mbi</a:t>
            </a:r>
            <a:r>
              <a:rPr lang="en-US" sz="1800" u="sng" dirty="0" smtClean="0"/>
              <a:t> </a:t>
            </a:r>
            <a:r>
              <a:rPr lang="en-US" sz="1800" u="sng" dirty="0" err="1" smtClean="0"/>
              <a:t>dy</a:t>
            </a:r>
            <a:r>
              <a:rPr lang="en-US" sz="1800" u="sng" dirty="0" smtClean="0"/>
              <a:t> </a:t>
            </a:r>
            <a:r>
              <a:rPr lang="en-US" sz="1800" u="sng" dirty="0" err="1" smtClean="0"/>
              <a:t>opinionet</a:t>
            </a:r>
            <a:r>
              <a:rPr lang="en-US" sz="1800" u="sng" dirty="0" smtClean="0"/>
              <a:t> e </a:t>
            </a:r>
            <a:r>
              <a:rPr lang="sq-AL" sz="1800" u="sng" dirty="0"/>
              <a:t>Këshilltarit </a:t>
            </a:r>
            <a:r>
              <a:rPr lang="en-US" sz="1800" u="sng" dirty="0" err="1" smtClean="0"/>
              <a:t>për</a:t>
            </a:r>
            <a:r>
              <a:rPr lang="sq-AL" sz="1800" u="sng" dirty="0" smtClean="0"/>
              <a:t> Etikë</a:t>
            </a:r>
            <a:r>
              <a:rPr lang="en-US" sz="1800" u="sng" dirty="0" smtClean="0"/>
              <a:t>n.</a:t>
            </a:r>
            <a:r>
              <a:rPr lang="sq-AL" sz="1800" u="sng" dirty="0" smtClean="0"/>
              <a:t> </a:t>
            </a:r>
            <a:endParaRPr lang="en-US" sz="1800" u="sng" dirty="0" smtClean="0"/>
          </a:p>
          <a:p>
            <a:pPr algn="just"/>
            <a:r>
              <a:rPr lang="sq-AL" sz="1800" dirty="0" smtClean="0"/>
              <a:t> </a:t>
            </a:r>
            <a:r>
              <a:rPr lang="en-US" sz="1800" dirty="0" smtClean="0"/>
              <a:t>R</a:t>
            </a:r>
            <a:r>
              <a:rPr lang="sq-AL" sz="1800" dirty="0" err="1" smtClean="0"/>
              <a:t>oli</a:t>
            </a:r>
            <a:r>
              <a:rPr lang="sq-AL" sz="1800" dirty="0" smtClean="0"/>
              <a:t> </a:t>
            </a:r>
            <a:r>
              <a:rPr lang="sq-AL" sz="1800" dirty="0"/>
              <a:t>i kryetarit të gjykatës në mbikëqyrjen e respektimit të etikës gjyqësore dhe raportimit të problematikave në Këshillin e Lartë </a:t>
            </a:r>
            <a:r>
              <a:rPr lang="sq-AL" sz="1800" dirty="0" smtClean="0"/>
              <a:t>Gjyqësor</a:t>
            </a:r>
            <a:r>
              <a:rPr lang="en-US" sz="1800" dirty="0" smtClean="0"/>
              <a:t>.</a:t>
            </a:r>
          </a:p>
          <a:p>
            <a:pPr algn="just"/>
            <a:r>
              <a:rPr lang="en-US" sz="1800" dirty="0" err="1" smtClean="0"/>
              <a:t>Sanksionim</a:t>
            </a:r>
            <a:r>
              <a:rPr lang="en-US" sz="1800" dirty="0" smtClean="0"/>
              <a:t> </a:t>
            </a:r>
            <a:r>
              <a:rPr lang="en-US" sz="1800" dirty="0" err="1" smtClean="0"/>
              <a:t>i</a:t>
            </a:r>
            <a:r>
              <a:rPr lang="en-US" sz="1800" dirty="0" smtClean="0"/>
              <a:t> p</a:t>
            </a:r>
            <a:r>
              <a:rPr lang="sq-AL" sz="1800" dirty="0" err="1" smtClean="0"/>
              <a:t>arimi</a:t>
            </a:r>
            <a:r>
              <a:rPr lang="en-US" sz="1800" dirty="0" smtClean="0"/>
              <a:t>t</a:t>
            </a:r>
            <a:r>
              <a:rPr lang="sq-AL" sz="1800" dirty="0" smtClean="0"/>
              <a:t> </a:t>
            </a:r>
            <a:r>
              <a:rPr lang="sq-AL" sz="1800" dirty="0"/>
              <a:t>detyrues </a:t>
            </a:r>
            <a:r>
              <a:rPr lang="en-US" sz="1800" dirty="0" err="1" smtClean="0"/>
              <a:t>të</a:t>
            </a:r>
            <a:r>
              <a:rPr lang="sq-AL" sz="1800" dirty="0" smtClean="0"/>
              <a:t> vet</a:t>
            </a:r>
            <a:r>
              <a:rPr lang="en-US" sz="1800" dirty="0" smtClean="0"/>
              <a:t>ë</a:t>
            </a:r>
            <a:r>
              <a:rPr lang="sq-AL" sz="1800" dirty="0" smtClean="0"/>
              <a:t>rregullimit </a:t>
            </a:r>
            <a:r>
              <a:rPr lang="sq-AL" sz="1800" dirty="0"/>
              <a:t>të sjelljes gjyqësore e asaj jashtëgjyqësore të gjyqtarëve sipas standardeve dhe rregullave te parashikuara në këtë Kod, shkelja e te cilave në rastet kur nuk përbën shkak për përgjegjësi disiplinore, merret në konsideratë në kuadër të vlerësimit etik dhe profesional të gjyqtarit.</a:t>
            </a:r>
            <a:endParaRPr lang="en-US" sz="1800" dirty="0"/>
          </a:p>
        </p:txBody>
      </p:sp>
    </p:spTree>
    <p:extLst>
      <p:ext uri="{BB962C8B-B14F-4D97-AF65-F5344CB8AC3E}">
        <p14:creationId xmlns:p14="http://schemas.microsoft.com/office/powerpoint/2010/main" val="22462300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6" name="Rectangle 55">
            <a:extLst>
              <a:ext uri="{FF2B5EF4-FFF2-40B4-BE49-F238E27FC236}">
                <a16:creationId xmlns="" xmlns:a16="http://schemas.microsoft.com/office/drawing/2014/main" id="{2596F992-698C-48C0-9D89-70DA4CE927E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itle 2"/>
          <p:cNvSpPr>
            <a:spLocks noGrp="1"/>
          </p:cNvSpPr>
          <p:nvPr>
            <p:ph type="title"/>
          </p:nvPr>
        </p:nvSpPr>
        <p:spPr>
          <a:xfrm>
            <a:off x="838200" y="2766218"/>
            <a:ext cx="10515600" cy="1325563"/>
          </a:xfrm>
        </p:spPr>
        <p:txBody>
          <a:bodyPr/>
          <a:lstStyle/>
          <a:p>
            <a:pPr algn="ctr"/>
            <a:r>
              <a:rPr lang="en-US" b="1" dirty="0" err="1" smtClean="0">
                <a:latin typeface="+mn-lt"/>
              </a:rPr>
              <a:t>Faleminderit</a:t>
            </a:r>
            <a:r>
              <a:rPr lang="en-US" b="1" dirty="0" smtClean="0">
                <a:latin typeface="+mn-lt"/>
              </a:rPr>
              <a:t> </a:t>
            </a:r>
            <a:r>
              <a:rPr lang="en-US" b="1" dirty="0" err="1" smtClean="0">
                <a:latin typeface="+mn-lt"/>
              </a:rPr>
              <a:t>për</a:t>
            </a:r>
            <a:r>
              <a:rPr lang="en-US" b="1" dirty="0" smtClean="0">
                <a:latin typeface="+mn-lt"/>
              </a:rPr>
              <a:t> </a:t>
            </a:r>
            <a:r>
              <a:rPr lang="en-US" b="1" dirty="0" err="1" smtClean="0">
                <a:latin typeface="+mn-lt"/>
              </a:rPr>
              <a:t>vëmendjen</a:t>
            </a:r>
            <a:r>
              <a:rPr lang="en-US" b="1" dirty="0" smtClean="0">
                <a:latin typeface="+mn-lt"/>
              </a:rPr>
              <a:t>!</a:t>
            </a:r>
            <a:endParaRPr lang="en-US" b="1" dirty="0">
              <a:latin typeface="+mn-lt"/>
            </a:endParaRPr>
          </a:p>
        </p:txBody>
      </p:sp>
      <p:sp>
        <p:nvSpPr>
          <p:cNvPr id="7" name="Right Triangle 6">
            <a:extLst>
              <a:ext uri="{FF2B5EF4-FFF2-40B4-BE49-F238E27FC236}">
                <a16:creationId xmlns="" xmlns:a16="http://schemas.microsoft.com/office/drawing/2014/main" id="{827DC2C4-B485-428A-BF4A-472D2967F47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506305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226</TotalTime>
  <Words>1898</Words>
  <Application>Microsoft Office PowerPoint</Application>
  <PresentationFormat>Widescreen</PresentationFormat>
  <Paragraphs>79</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Gill Sans MT</vt:lpstr>
      <vt:lpstr>Times New Roman</vt:lpstr>
      <vt:lpstr>Wingdings</vt:lpstr>
      <vt:lpstr>Office Theme</vt:lpstr>
      <vt:lpstr>Kodi i Etikës Gjyqësore</vt:lpstr>
      <vt:lpstr> Natyra e Aktit dhe Harmonizimi i tij me Kuadrin Ligjor Ekzistues </vt:lpstr>
      <vt:lpstr> Përputhshmëria e Aktit me Standardet Ndërkombëtare  </vt:lpstr>
      <vt:lpstr>  Standardet e etikës përfaqësojnë vlerat e gjyqësorit </vt:lpstr>
      <vt:lpstr>Rregullat e sjelljes </vt:lpstr>
      <vt:lpstr>Kodi i Etikës nuk është akti i vetëm që rregullon sjelljen e gjyqtarëve</vt:lpstr>
      <vt:lpstr>Ndërveprimi midis Kodit të Etikës dhe rregullave të procedimit disiplinor</vt:lpstr>
      <vt:lpstr>Qëllimet e Kodit të Etikës</vt:lpstr>
      <vt:lpstr>Parimet e Kodit të Etikës</vt:lpstr>
      <vt:lpstr>Vazhdim i parimeve</vt:lpstr>
      <vt:lpstr>Vazhdim i parimeve</vt:lpstr>
      <vt:lpstr>Mbikëqyrja e zbatimit të Kodit</vt:lpstr>
      <vt:lpstr>Faleminderit për vëmendjen!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Pse ekzistojnë gjykatat? Hyrje në qëllimet e gjykatave dhe rëndësia e tyre</dc:title>
  <dc:creator>Aulona Hazbiu</dc:creator>
  <cp:lastModifiedBy>Brikena Ukperaj</cp:lastModifiedBy>
  <cp:revision>15</cp:revision>
  <dcterms:created xsi:type="dcterms:W3CDTF">2021-09-24T12:41:22Z</dcterms:created>
  <dcterms:modified xsi:type="dcterms:W3CDTF">2023-04-03T05:28:54Z</dcterms:modified>
</cp:coreProperties>
</file>