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6">
  <p:sldMasterIdLst>
    <p:sldMasterId id="2147483678" r:id="rId1"/>
  </p:sldMasterIdLst>
  <p:notesMasterIdLst>
    <p:notesMasterId r:id="rId48"/>
  </p:notesMasterIdLst>
  <p:sldIdLst>
    <p:sldId id="256" r:id="rId2"/>
    <p:sldId id="427" r:id="rId3"/>
    <p:sldId id="416" r:id="rId4"/>
    <p:sldId id="421" r:id="rId5"/>
    <p:sldId id="428" r:id="rId6"/>
    <p:sldId id="422" r:id="rId7"/>
    <p:sldId id="423" r:id="rId8"/>
    <p:sldId id="424" r:id="rId9"/>
    <p:sldId id="425" r:id="rId10"/>
    <p:sldId id="417" r:id="rId11"/>
    <p:sldId id="365" r:id="rId12"/>
    <p:sldId id="418" r:id="rId13"/>
    <p:sldId id="366" r:id="rId14"/>
    <p:sldId id="367" r:id="rId15"/>
    <p:sldId id="388" r:id="rId16"/>
    <p:sldId id="389" r:id="rId17"/>
    <p:sldId id="390" r:id="rId18"/>
    <p:sldId id="419" r:id="rId19"/>
    <p:sldId id="420" r:id="rId20"/>
    <p:sldId id="391" r:id="rId21"/>
    <p:sldId id="392" r:id="rId22"/>
    <p:sldId id="368" r:id="rId23"/>
    <p:sldId id="352" r:id="rId24"/>
    <p:sldId id="378" r:id="rId25"/>
    <p:sldId id="394" r:id="rId26"/>
    <p:sldId id="396" r:id="rId27"/>
    <p:sldId id="397" r:id="rId28"/>
    <p:sldId id="395" r:id="rId29"/>
    <p:sldId id="387" r:id="rId30"/>
    <p:sldId id="398" r:id="rId31"/>
    <p:sldId id="399" r:id="rId32"/>
    <p:sldId id="400" r:id="rId33"/>
    <p:sldId id="379" r:id="rId34"/>
    <p:sldId id="401" r:id="rId35"/>
    <p:sldId id="402" r:id="rId36"/>
    <p:sldId id="403" r:id="rId37"/>
    <p:sldId id="380" r:id="rId38"/>
    <p:sldId id="407" r:id="rId39"/>
    <p:sldId id="408" r:id="rId40"/>
    <p:sldId id="386" r:id="rId41"/>
    <p:sldId id="381" r:id="rId42"/>
    <p:sldId id="409" r:id="rId43"/>
    <p:sldId id="410" r:id="rId44"/>
    <p:sldId id="411" r:id="rId45"/>
    <p:sldId id="412" r:id="rId46"/>
    <p:sldId id="27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7119" autoAdjust="0"/>
  </p:normalViewPr>
  <p:slideViewPr>
    <p:cSldViewPr snapToGrid="0" snapToObjects="1">
      <p:cViewPr varScale="1">
        <p:scale>
          <a:sx n="87" d="100"/>
          <a:sy n="87" d="100"/>
        </p:scale>
        <p:origin x="147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EC3D9-F131-7848-AB71-5F468BDFC6A0}" type="datetimeFigureOut">
              <a:rPr lang="en-US" smtClean="0"/>
              <a:pPr/>
              <a:t>6/25/2023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9B85AA-A768-A64B-9478-4A151386CF53}" type="slidenum">
              <a:rPr lang="en-US" smtClean="0"/>
              <a:pPr/>
              <a:t>‹#›</a:t>
            </a:fld>
            <a:endParaRPr lang="en-US"/>
          </a:p>
        </p:txBody>
      </p:sp>
    </p:spTree>
    <p:extLst>
      <p:ext uri="{BB962C8B-B14F-4D97-AF65-F5344CB8AC3E}">
        <p14:creationId xmlns:p14="http://schemas.microsoft.com/office/powerpoint/2010/main" val="1276675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BB2464C-94A2-6C4A-9472-6CF0069F0A9E}" type="datetimeFigureOut">
              <a:rPr lang="en-US" smtClean="0"/>
              <a:pPr/>
              <a:t>6/25/2023</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609624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B2464C-94A2-6C4A-9472-6CF0069F0A9E}"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104932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B2464C-94A2-6C4A-9472-6CF0069F0A9E}"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307482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B2464C-94A2-6C4A-9472-6CF0069F0A9E}" type="datetimeFigureOut">
              <a:rPr lang="en-US" smtClean="0"/>
              <a:pPr/>
              <a:t>6/25/2023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801987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B2464C-94A2-6C4A-9472-6CF0069F0A9E}" type="datetimeFigureOut">
              <a:rPr lang="en-US" smtClean="0"/>
              <a:pPr/>
              <a:t>6/25/2023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3445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B2464C-94A2-6C4A-9472-6CF0069F0A9E}" type="datetimeFigureOut">
              <a:rPr lang="en-US" smtClean="0"/>
              <a:pPr/>
              <a:t>6/25/2023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477664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B2464C-94A2-6C4A-9472-6CF0069F0A9E}" type="datetimeFigureOut">
              <a:rPr lang="en-US" smtClean="0"/>
              <a:pPr/>
              <a:t>6/25/2023</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612592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BB2464C-94A2-6C4A-9472-6CF0069F0A9E}" type="datetimeFigureOut">
              <a:rPr lang="en-US" smtClean="0"/>
              <a:pPr/>
              <a:t>6/25/2023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606740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Drag picture to placeholder or click icon to add</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BB2464C-94A2-6C4A-9472-6CF0069F0A9E}" type="datetimeFigureOut">
              <a:rPr lang="en-US" smtClean="0"/>
              <a:pPr/>
              <a:t>6/25/2023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2036323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BB2464C-94A2-6C4A-9472-6CF0069F0A9E}" type="datetimeFigureOut">
              <a:rPr lang="en-US" smtClean="0"/>
              <a:pPr/>
              <a:t>6/25/2023</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48955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BB2464C-94A2-6C4A-9472-6CF0069F0A9E}"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308549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BB2464C-94A2-6C4A-9472-6CF0069F0A9E}"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760426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B2464C-94A2-6C4A-9472-6CF0069F0A9E}"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610232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BB2464C-94A2-6C4A-9472-6CF0069F0A9E}" type="datetimeFigureOut">
              <a:rPr lang="en-US" smtClean="0"/>
              <a:pPr/>
              <a:t>6/25/2023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596304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BB2464C-94A2-6C4A-9472-6CF0069F0A9E}" type="datetimeFigureOut">
              <a:rPr lang="en-US" smtClean="0"/>
              <a:pPr/>
              <a:t>6/25/2023</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9355724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BB2464C-94A2-6C4A-9472-6CF0069F0A9E}"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0845210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BB2464C-94A2-6C4A-9472-6CF0069F0A9E}"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FA2C484-8F66-7944-B72C-A38FFFB6CD25}" type="slidenum">
              <a:rPr lang="en-US" smtClean="0"/>
              <a:pPr/>
              <a:t>‹#›</a:t>
            </a:fld>
            <a:endParaRPr lang="en-US"/>
          </a:p>
        </p:txBody>
      </p:sp>
    </p:spTree>
    <p:extLst>
      <p:ext uri="{BB962C8B-B14F-4D97-AF65-F5344CB8AC3E}">
        <p14:creationId xmlns:p14="http://schemas.microsoft.com/office/powerpoint/2010/main" val="1851743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BB2464C-94A2-6C4A-9472-6CF0069F0A9E}" type="datetimeFigureOut">
              <a:rPr lang="en-US" smtClean="0"/>
              <a:pPr/>
              <a:t>6/25/2023</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FA2C484-8F66-7944-B72C-A38FFFB6CD25}" type="slidenum">
              <a:rPr lang="en-US" smtClean="0"/>
              <a:pPr/>
              <a:t>‹#›</a:t>
            </a:fld>
            <a:endParaRPr lang="en-US"/>
          </a:p>
        </p:txBody>
      </p:sp>
    </p:spTree>
    <p:extLst>
      <p:ext uri="{BB962C8B-B14F-4D97-AF65-F5344CB8AC3E}">
        <p14:creationId xmlns:p14="http://schemas.microsoft.com/office/powerpoint/2010/main" val="29384628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5830" y="749808"/>
            <a:ext cx="10595610" cy="5477256"/>
          </a:xfrm>
        </p:spPr>
        <p:txBody>
          <a:bodyPr/>
          <a:lstStyle/>
          <a:p>
            <a:pPr lvl="0"/>
            <a:r>
              <a:rPr lang="en-GB" sz="3600" b="1" i="1" dirty="0" err="1"/>
              <a:t>Intervistimi</a:t>
            </a:r>
            <a:r>
              <a:rPr lang="en-GB" sz="3600" b="1" i="1" dirty="0"/>
              <a:t> </a:t>
            </a:r>
            <a:r>
              <a:rPr lang="en-GB" sz="3600" b="1" i="1" dirty="0" err="1"/>
              <a:t>i</a:t>
            </a:r>
            <a:r>
              <a:rPr lang="en-GB" sz="3600" b="1" i="1" dirty="0"/>
              <a:t> </a:t>
            </a:r>
            <a:r>
              <a:rPr lang="en-GB" sz="3600" b="1" i="1" dirty="0" err="1"/>
              <a:t>të</a:t>
            </a:r>
            <a:r>
              <a:rPr lang="en-GB" sz="3600" b="1" i="1" dirty="0"/>
              <a:t> </a:t>
            </a:r>
            <a:r>
              <a:rPr lang="en-GB" sz="3600" b="1" i="1" dirty="0" err="1"/>
              <a:t>miturit</a:t>
            </a:r>
            <a:r>
              <a:rPr lang="en-GB" sz="3600" b="1" i="1" dirty="0"/>
              <a:t> </a:t>
            </a:r>
            <a:r>
              <a:rPr lang="en-GB" sz="3600" b="1" i="1" dirty="0" err="1"/>
              <a:t>viktimë</a:t>
            </a:r>
            <a:r>
              <a:rPr lang="en-GB" sz="3600" b="1" i="1" dirty="0"/>
              <a:t> </a:t>
            </a:r>
            <a:r>
              <a:rPr lang="en-GB" sz="3600" b="1" i="1" dirty="0" err="1"/>
              <a:t>në</a:t>
            </a:r>
            <a:r>
              <a:rPr lang="en-GB" sz="3600" b="1" i="1" dirty="0"/>
              <a:t> </a:t>
            </a:r>
            <a:r>
              <a:rPr lang="en-GB" sz="3600" b="1" i="1" dirty="0" err="1"/>
              <a:t>procesin</a:t>
            </a:r>
            <a:r>
              <a:rPr lang="en-GB" sz="3600" b="1" i="1" dirty="0"/>
              <a:t> penal </a:t>
            </a:r>
            <a:r>
              <a:rPr lang="en-GB" sz="3600" b="1" i="1" dirty="0" err="1"/>
              <a:t>dhe</a:t>
            </a:r>
            <a:r>
              <a:rPr lang="en-GB" sz="3600" b="1" i="1" dirty="0"/>
              <a:t> s</a:t>
            </a:r>
            <a:r>
              <a:rPr lang="en-US" sz="3600" b="1" i="1" dirty="0" err="1"/>
              <a:t>pecifikat</a:t>
            </a:r>
            <a:r>
              <a:rPr lang="en-US" sz="3600" b="1" i="1" dirty="0"/>
              <a:t> e </a:t>
            </a:r>
            <a:r>
              <a:rPr lang="en-US" sz="3600" b="1" i="1" dirty="0" err="1"/>
              <a:t>procesit</a:t>
            </a:r>
            <a:r>
              <a:rPr lang="en-US" sz="3600" b="1" i="1" dirty="0"/>
              <a:t> </a:t>
            </a:r>
            <a:r>
              <a:rPr lang="en-US" sz="3600" b="1" i="1" dirty="0" err="1"/>
              <a:t>të</a:t>
            </a:r>
            <a:r>
              <a:rPr lang="en-US" sz="3600" b="1" i="1" dirty="0"/>
              <a:t> </a:t>
            </a:r>
            <a:r>
              <a:rPr lang="en-US" sz="3600" b="1" i="1" dirty="0" err="1"/>
              <a:t>pyetjes</a:t>
            </a:r>
            <a:r>
              <a:rPr lang="en-US" sz="3600" b="1" i="1" dirty="0"/>
              <a:t> </a:t>
            </a:r>
            <a:r>
              <a:rPr lang="en-US" sz="3600" b="1" i="1" dirty="0" err="1"/>
              <a:t>në</a:t>
            </a:r>
            <a:r>
              <a:rPr lang="en-US" sz="3600" b="1" i="1" dirty="0"/>
              <a:t> </a:t>
            </a:r>
            <a:r>
              <a:rPr lang="en-US" sz="3600" b="1" i="1" dirty="0" err="1"/>
              <a:t>varësi</a:t>
            </a:r>
            <a:r>
              <a:rPr lang="en-US" sz="3600" b="1" i="1" dirty="0"/>
              <a:t> </a:t>
            </a:r>
            <a:r>
              <a:rPr lang="en-US" sz="3600" b="1" i="1" dirty="0" err="1"/>
              <a:t>të</a:t>
            </a:r>
            <a:r>
              <a:rPr lang="en-US" sz="3600" b="1" i="1" dirty="0"/>
              <a:t> </a:t>
            </a:r>
            <a:r>
              <a:rPr lang="en-US" sz="3600" b="1" i="1" dirty="0" err="1"/>
              <a:t>moshës</a:t>
            </a:r>
            <a:r>
              <a:rPr lang="en-US" sz="3600" b="1" i="1" dirty="0"/>
              <a:t> </a:t>
            </a:r>
            <a:r>
              <a:rPr lang="en-US" sz="3600" b="1" i="1" dirty="0" err="1"/>
              <a:t>së</a:t>
            </a:r>
            <a:r>
              <a:rPr lang="en-US" sz="3600" b="1" i="1" dirty="0"/>
              <a:t> </a:t>
            </a:r>
            <a:r>
              <a:rPr lang="en-US" sz="3600" b="1" i="1" dirty="0" err="1"/>
              <a:t>miturisë</a:t>
            </a:r>
            <a:r>
              <a:rPr lang="en-US" sz="3600" b="1" i="1" dirty="0"/>
              <a:t>. </a:t>
            </a:r>
            <a:br>
              <a:rPr lang="en-US" sz="2800" b="1" i="1" dirty="0"/>
            </a:br>
            <a:br>
              <a:rPr lang="en-US" sz="2800" b="1" i="1" dirty="0"/>
            </a:br>
            <a:br>
              <a:rPr lang="en-US" sz="2800" b="1" i="1" dirty="0"/>
            </a:br>
            <a:br>
              <a:rPr lang="en-US" sz="2800" b="1" i="1" dirty="0"/>
            </a:br>
            <a:br>
              <a:rPr lang="en-US" sz="2800" b="1" i="1" dirty="0"/>
            </a:br>
            <a:endParaRPr lang="en-US" sz="2800" b="1" i="1" dirty="0"/>
          </a:p>
        </p:txBody>
      </p:sp>
    </p:spTree>
    <p:extLst>
      <p:ext uri="{BB962C8B-B14F-4D97-AF65-F5344CB8AC3E}">
        <p14:creationId xmlns:p14="http://schemas.microsoft.com/office/powerpoint/2010/main" val="1127451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a:t>Përmbajtja</a:t>
            </a:r>
            <a:endParaRPr lang="en-US" b="1" dirty="0"/>
          </a:p>
        </p:txBody>
      </p:sp>
      <p:sp>
        <p:nvSpPr>
          <p:cNvPr id="3" name="Content Placeholder 2"/>
          <p:cNvSpPr>
            <a:spLocks noGrp="1"/>
          </p:cNvSpPr>
          <p:nvPr>
            <p:ph idx="1"/>
          </p:nvPr>
        </p:nvSpPr>
        <p:spPr>
          <a:xfrm>
            <a:off x="582930" y="2537460"/>
            <a:ext cx="11259074" cy="4023360"/>
          </a:xfrm>
        </p:spPr>
        <p:txBody>
          <a:bodyPr>
            <a:normAutofit fontScale="92500" lnSpcReduction="20000"/>
          </a:bodyPr>
          <a:lstStyle/>
          <a:p>
            <a:pPr>
              <a:buNone/>
            </a:pPr>
            <a:r>
              <a:rPr lang="en-US" b="1" dirty="0"/>
              <a:t>     </a:t>
            </a:r>
          </a:p>
          <a:p>
            <a:pPr>
              <a:buFont typeface="+mj-lt"/>
              <a:buAutoNum type="arabicPeriod"/>
            </a:pPr>
            <a:r>
              <a:rPr lang="en-US" b="1" dirty="0">
                <a:solidFill>
                  <a:schemeClr val="accent1"/>
                </a:solidFill>
              </a:rPr>
              <a:t> I </a:t>
            </a:r>
            <a:r>
              <a:rPr lang="en-US" b="1" dirty="0" err="1">
                <a:solidFill>
                  <a:schemeClr val="accent1"/>
                </a:solidFill>
              </a:rPr>
              <a:t>mituri</a:t>
            </a:r>
            <a:r>
              <a:rPr lang="en-US" b="1" dirty="0">
                <a:solidFill>
                  <a:schemeClr val="accent1"/>
                </a:solidFill>
              </a:rPr>
              <a:t> </a:t>
            </a:r>
            <a:r>
              <a:rPr lang="en-US" b="1" dirty="0" err="1">
                <a:solidFill>
                  <a:schemeClr val="accent1"/>
                </a:solidFill>
              </a:rPr>
              <a:t>në</a:t>
            </a:r>
            <a:r>
              <a:rPr lang="en-US" b="1" dirty="0">
                <a:solidFill>
                  <a:schemeClr val="accent1"/>
                </a:solidFill>
              </a:rPr>
              <a:t> </a:t>
            </a:r>
            <a:r>
              <a:rPr lang="en-US" b="1" dirty="0" err="1">
                <a:solidFill>
                  <a:schemeClr val="accent1"/>
                </a:solidFill>
              </a:rPr>
              <a:t>konflikt</a:t>
            </a:r>
            <a:r>
              <a:rPr lang="en-US" b="1" dirty="0">
                <a:solidFill>
                  <a:schemeClr val="accent1"/>
                </a:solidFill>
              </a:rPr>
              <a:t> me </a:t>
            </a:r>
            <a:r>
              <a:rPr lang="en-US" b="1" dirty="0" err="1">
                <a:solidFill>
                  <a:schemeClr val="accent1"/>
                </a:solidFill>
              </a:rPr>
              <a:t>ligin</a:t>
            </a:r>
            <a:r>
              <a:rPr lang="en-US" b="1" dirty="0">
                <a:solidFill>
                  <a:schemeClr val="accent1"/>
                </a:solidFill>
              </a:rPr>
              <a:t> &amp; I </a:t>
            </a:r>
            <a:r>
              <a:rPr lang="en-US" b="1" dirty="0" err="1">
                <a:solidFill>
                  <a:schemeClr val="accent1"/>
                </a:solidFill>
              </a:rPr>
              <a:t>mituri</a:t>
            </a:r>
            <a:r>
              <a:rPr lang="en-US" b="1" dirty="0">
                <a:solidFill>
                  <a:schemeClr val="accent1"/>
                </a:solidFill>
              </a:rPr>
              <a:t> “</a:t>
            </a:r>
            <a:r>
              <a:rPr lang="en-US" b="1" dirty="0" err="1">
                <a:solidFill>
                  <a:schemeClr val="accent1"/>
                </a:solidFill>
              </a:rPr>
              <a:t>viktimë</a:t>
            </a:r>
            <a:r>
              <a:rPr lang="en-US" b="1" dirty="0">
                <a:solidFill>
                  <a:schemeClr val="accent1"/>
                </a:solidFill>
              </a:rPr>
              <a:t>”, </a:t>
            </a:r>
            <a:r>
              <a:rPr lang="en-US" b="1" dirty="0" err="1">
                <a:solidFill>
                  <a:schemeClr val="accent1"/>
                </a:solidFill>
              </a:rPr>
              <a:t>çfarë</a:t>
            </a:r>
            <a:r>
              <a:rPr lang="en-US" b="1" dirty="0">
                <a:solidFill>
                  <a:schemeClr val="accent1"/>
                </a:solidFill>
              </a:rPr>
              <a:t> </a:t>
            </a:r>
            <a:r>
              <a:rPr lang="en-US" b="1" dirty="0" err="1">
                <a:solidFill>
                  <a:schemeClr val="accent1"/>
                </a:solidFill>
              </a:rPr>
              <a:t>i</a:t>
            </a:r>
            <a:r>
              <a:rPr lang="en-US" b="1" dirty="0">
                <a:solidFill>
                  <a:schemeClr val="accent1"/>
                </a:solidFill>
              </a:rPr>
              <a:t> </a:t>
            </a:r>
            <a:r>
              <a:rPr lang="en-US" b="1" dirty="0" err="1">
                <a:solidFill>
                  <a:schemeClr val="accent1"/>
                </a:solidFill>
              </a:rPr>
              <a:t>diferencon</a:t>
            </a:r>
            <a:r>
              <a:rPr lang="en-US" b="1" dirty="0">
                <a:solidFill>
                  <a:schemeClr val="accent1"/>
                </a:solidFill>
              </a:rPr>
              <a:t> </a:t>
            </a:r>
            <a:r>
              <a:rPr lang="en-US" b="1" dirty="0" err="1">
                <a:solidFill>
                  <a:schemeClr val="accent1"/>
                </a:solidFill>
              </a:rPr>
              <a:t>këto</a:t>
            </a:r>
            <a:r>
              <a:rPr lang="en-US" b="1" dirty="0">
                <a:solidFill>
                  <a:schemeClr val="accent1"/>
                </a:solidFill>
              </a:rPr>
              <a:t> </a:t>
            </a:r>
            <a:r>
              <a:rPr lang="en-US" b="1" dirty="0" err="1">
                <a:solidFill>
                  <a:schemeClr val="accent1"/>
                </a:solidFill>
              </a:rPr>
              <a:t>subjekte</a:t>
            </a:r>
            <a:r>
              <a:rPr lang="en-US" b="1" dirty="0">
                <a:solidFill>
                  <a:schemeClr val="accent1"/>
                </a:solidFill>
              </a:rPr>
              <a:t> ne </a:t>
            </a:r>
            <a:r>
              <a:rPr lang="en-US" b="1" dirty="0" err="1">
                <a:solidFill>
                  <a:schemeClr val="accent1"/>
                </a:solidFill>
              </a:rPr>
              <a:t>trajtimin</a:t>
            </a:r>
            <a:r>
              <a:rPr lang="en-US" b="1" dirty="0">
                <a:solidFill>
                  <a:schemeClr val="accent1"/>
                </a:solidFill>
              </a:rPr>
              <a:t> e </a:t>
            </a:r>
            <a:r>
              <a:rPr lang="en-US" b="1" dirty="0" err="1">
                <a:solidFill>
                  <a:schemeClr val="accent1"/>
                </a:solidFill>
              </a:rPr>
              <a:t>seicilit</a:t>
            </a:r>
            <a:r>
              <a:rPr lang="en-US" b="1" dirty="0">
                <a:solidFill>
                  <a:schemeClr val="accent1"/>
                </a:solidFill>
              </a:rPr>
              <a:t> </a:t>
            </a:r>
            <a:r>
              <a:rPr lang="en-US" b="1" dirty="0" err="1">
                <a:solidFill>
                  <a:schemeClr val="accent1"/>
                </a:solidFill>
              </a:rPr>
              <a:t>pergjatë</a:t>
            </a:r>
            <a:r>
              <a:rPr lang="en-US" b="1" dirty="0">
                <a:solidFill>
                  <a:schemeClr val="accent1"/>
                </a:solidFill>
              </a:rPr>
              <a:t> </a:t>
            </a:r>
            <a:r>
              <a:rPr lang="en-US" b="1" dirty="0" err="1">
                <a:solidFill>
                  <a:schemeClr val="accent1"/>
                </a:solidFill>
              </a:rPr>
              <a:t>procesit</a:t>
            </a:r>
            <a:r>
              <a:rPr lang="en-US" b="1" dirty="0">
                <a:solidFill>
                  <a:schemeClr val="accent1"/>
                </a:solidFill>
              </a:rPr>
              <a:t> penal?</a:t>
            </a:r>
          </a:p>
          <a:p>
            <a:pPr>
              <a:buFont typeface="+mj-lt"/>
              <a:buAutoNum type="arabicPeriod"/>
            </a:pPr>
            <a:r>
              <a:rPr lang="en-GB" b="1" i="1" dirty="0">
                <a:solidFill>
                  <a:schemeClr val="accent1"/>
                </a:solidFill>
              </a:rPr>
              <a:t> </a:t>
            </a:r>
            <a:r>
              <a:rPr lang="en-US" b="1" dirty="0" err="1">
                <a:solidFill>
                  <a:schemeClr val="accent1"/>
                </a:solidFill>
              </a:rPr>
              <a:t>Rregullat</a:t>
            </a:r>
            <a:r>
              <a:rPr lang="en-US" b="1" dirty="0">
                <a:solidFill>
                  <a:schemeClr val="accent1"/>
                </a:solidFill>
              </a:rPr>
              <a:t> </a:t>
            </a:r>
            <a:r>
              <a:rPr lang="en-US" b="1" dirty="0" err="1">
                <a:solidFill>
                  <a:schemeClr val="accent1"/>
                </a:solidFill>
              </a:rPr>
              <a:t>bazë</a:t>
            </a:r>
            <a:r>
              <a:rPr lang="en-US" b="1" dirty="0">
                <a:solidFill>
                  <a:schemeClr val="accent1"/>
                </a:solidFill>
              </a:rPr>
              <a:t> </a:t>
            </a:r>
            <a:r>
              <a:rPr lang="en-US" b="1" dirty="0" err="1">
                <a:solidFill>
                  <a:schemeClr val="accent1"/>
                </a:solidFill>
              </a:rPr>
              <a:t>për</a:t>
            </a:r>
            <a:r>
              <a:rPr lang="en-US" b="1" dirty="0">
                <a:solidFill>
                  <a:schemeClr val="accent1"/>
                </a:solidFill>
              </a:rPr>
              <a:t> </a:t>
            </a:r>
            <a:r>
              <a:rPr lang="en-US" b="1" dirty="0" err="1">
                <a:solidFill>
                  <a:schemeClr val="accent1"/>
                </a:solidFill>
              </a:rPr>
              <a:t>intervistimin</a:t>
            </a:r>
            <a:r>
              <a:rPr lang="en-US" b="1" dirty="0">
                <a:solidFill>
                  <a:schemeClr val="accent1"/>
                </a:solidFill>
              </a:rPr>
              <a:t> e </a:t>
            </a:r>
            <a:r>
              <a:rPr lang="en-US" b="1" dirty="0" err="1">
                <a:solidFill>
                  <a:schemeClr val="accent1"/>
                </a:solidFill>
              </a:rPr>
              <a:t>të</a:t>
            </a:r>
            <a:r>
              <a:rPr lang="en-US" b="1" dirty="0">
                <a:solidFill>
                  <a:schemeClr val="accent1"/>
                </a:solidFill>
              </a:rPr>
              <a:t> </a:t>
            </a:r>
            <a:r>
              <a:rPr lang="en-US" b="1" dirty="0" err="1">
                <a:solidFill>
                  <a:schemeClr val="accent1"/>
                </a:solidFill>
              </a:rPr>
              <a:t>miturit</a:t>
            </a:r>
            <a:r>
              <a:rPr lang="en-US" b="1" dirty="0">
                <a:solidFill>
                  <a:schemeClr val="accent1"/>
                </a:solidFill>
              </a:rPr>
              <a:t> </a:t>
            </a:r>
            <a:r>
              <a:rPr lang="en-US" b="1" dirty="0" err="1">
                <a:solidFill>
                  <a:schemeClr val="accent1"/>
                </a:solidFill>
              </a:rPr>
              <a:t>në</a:t>
            </a:r>
            <a:r>
              <a:rPr lang="en-US" b="1" dirty="0">
                <a:solidFill>
                  <a:schemeClr val="accent1"/>
                </a:solidFill>
              </a:rPr>
              <a:t> </a:t>
            </a:r>
            <a:r>
              <a:rPr lang="en-US" b="1" dirty="0" err="1">
                <a:solidFill>
                  <a:schemeClr val="accent1"/>
                </a:solidFill>
              </a:rPr>
              <a:t>proçesin</a:t>
            </a:r>
            <a:r>
              <a:rPr lang="en-US" b="1" dirty="0">
                <a:solidFill>
                  <a:schemeClr val="accent1"/>
                </a:solidFill>
              </a:rPr>
              <a:t> penal.</a:t>
            </a:r>
          </a:p>
          <a:p>
            <a:pPr>
              <a:buFont typeface="+mj-lt"/>
              <a:buAutoNum type="arabicPeriod"/>
            </a:pPr>
            <a:r>
              <a:rPr lang="en-US" b="1" i="1" dirty="0">
                <a:solidFill>
                  <a:schemeClr val="accent1"/>
                </a:solidFill>
              </a:rPr>
              <a:t> </a:t>
            </a:r>
            <a:r>
              <a:rPr lang="en-US" b="1" dirty="0" err="1">
                <a:solidFill>
                  <a:schemeClr val="accent1"/>
                </a:solidFill>
              </a:rPr>
              <a:t>Trajtimi</a:t>
            </a:r>
            <a:r>
              <a:rPr lang="en-US" b="1" dirty="0">
                <a:solidFill>
                  <a:schemeClr val="accent1"/>
                </a:solidFill>
              </a:rPr>
              <a:t> I </a:t>
            </a:r>
            <a:r>
              <a:rPr lang="en-US" b="1" dirty="0" err="1">
                <a:solidFill>
                  <a:schemeClr val="accent1"/>
                </a:solidFill>
              </a:rPr>
              <a:t>të</a:t>
            </a:r>
            <a:r>
              <a:rPr lang="en-US" b="1" dirty="0">
                <a:solidFill>
                  <a:schemeClr val="accent1"/>
                </a:solidFill>
              </a:rPr>
              <a:t> </a:t>
            </a:r>
            <a:r>
              <a:rPr lang="en-US" b="1" dirty="0" err="1">
                <a:solidFill>
                  <a:schemeClr val="accent1"/>
                </a:solidFill>
              </a:rPr>
              <a:t>miturit</a:t>
            </a:r>
            <a:r>
              <a:rPr lang="en-US" b="1" dirty="0">
                <a:solidFill>
                  <a:schemeClr val="accent1"/>
                </a:solidFill>
              </a:rPr>
              <a:t> </a:t>
            </a:r>
            <a:r>
              <a:rPr lang="en-US" b="1" dirty="0" err="1">
                <a:solidFill>
                  <a:schemeClr val="accent1"/>
                </a:solidFill>
              </a:rPr>
              <a:t>viktimë</a:t>
            </a:r>
            <a:r>
              <a:rPr lang="en-US" b="1" dirty="0">
                <a:solidFill>
                  <a:schemeClr val="accent1"/>
                </a:solidFill>
              </a:rPr>
              <a:t> </a:t>
            </a:r>
            <a:r>
              <a:rPr lang="en-US" b="1" dirty="0" err="1">
                <a:solidFill>
                  <a:schemeClr val="accent1"/>
                </a:solidFill>
              </a:rPr>
              <a:t>përgjatë</a:t>
            </a:r>
            <a:r>
              <a:rPr lang="en-US" b="1" dirty="0">
                <a:solidFill>
                  <a:schemeClr val="accent1"/>
                </a:solidFill>
              </a:rPr>
              <a:t> </a:t>
            </a:r>
            <a:r>
              <a:rPr lang="en-US" b="1" dirty="0" err="1">
                <a:solidFill>
                  <a:schemeClr val="accent1"/>
                </a:solidFill>
              </a:rPr>
              <a:t>proçesit</a:t>
            </a:r>
            <a:r>
              <a:rPr lang="en-US" b="1" dirty="0">
                <a:solidFill>
                  <a:schemeClr val="accent1"/>
                </a:solidFill>
              </a:rPr>
              <a:t> penal, </a:t>
            </a:r>
            <a:r>
              <a:rPr lang="en-US" b="1" dirty="0" err="1">
                <a:solidFill>
                  <a:schemeClr val="accent1"/>
                </a:solidFill>
              </a:rPr>
              <a:t>pë</a:t>
            </a:r>
            <a:r>
              <a:rPr lang="sq-AL" b="1" i="1" dirty="0">
                <a:solidFill>
                  <a:schemeClr val="accent1"/>
                </a:solidFill>
              </a:rPr>
              <a:t>rgatitja e të miturit për intervistim </a:t>
            </a:r>
            <a:r>
              <a:rPr lang="en-GB" b="1" i="1" dirty="0" err="1">
                <a:solidFill>
                  <a:schemeClr val="accent1"/>
                </a:solidFill>
              </a:rPr>
              <a:t>dhe</a:t>
            </a:r>
            <a:r>
              <a:rPr lang="en-GB" b="1" i="1" dirty="0">
                <a:solidFill>
                  <a:schemeClr val="accent1"/>
                </a:solidFill>
              </a:rPr>
              <a:t> </a:t>
            </a:r>
            <a:r>
              <a:rPr lang="en-GB" b="1" i="1" dirty="0" err="1">
                <a:solidFill>
                  <a:schemeClr val="accent1"/>
                </a:solidFill>
              </a:rPr>
              <a:t>fazat</a:t>
            </a:r>
            <a:r>
              <a:rPr lang="en-GB" b="1" i="1" dirty="0">
                <a:solidFill>
                  <a:schemeClr val="accent1"/>
                </a:solidFill>
              </a:rPr>
              <a:t> e </a:t>
            </a:r>
            <a:r>
              <a:rPr lang="en-GB" b="1" i="1" dirty="0" err="1">
                <a:solidFill>
                  <a:schemeClr val="accent1"/>
                </a:solidFill>
              </a:rPr>
              <a:t>ketij</a:t>
            </a:r>
            <a:r>
              <a:rPr lang="en-GB" b="1" i="1" dirty="0">
                <a:solidFill>
                  <a:schemeClr val="accent1"/>
                </a:solidFill>
              </a:rPr>
              <a:t> </a:t>
            </a:r>
            <a:r>
              <a:rPr lang="en-GB" b="1" i="1" dirty="0" err="1">
                <a:solidFill>
                  <a:schemeClr val="accent1"/>
                </a:solidFill>
              </a:rPr>
              <a:t>procesi</a:t>
            </a:r>
            <a:r>
              <a:rPr lang="en-GB" b="1" i="1" dirty="0">
                <a:solidFill>
                  <a:schemeClr val="accent1"/>
                </a:solidFill>
              </a:rPr>
              <a:t>.</a:t>
            </a:r>
          </a:p>
          <a:p>
            <a:pPr>
              <a:buFont typeface="+mj-lt"/>
              <a:buAutoNum type="arabicPeriod"/>
            </a:pPr>
            <a:r>
              <a:rPr lang="sq-AL" b="1" dirty="0">
                <a:solidFill>
                  <a:schemeClr val="accent1"/>
                </a:solidFill>
                <a:ea typeface="MS Mincho" pitchFamily="49" charset="-128"/>
                <a:cs typeface="Times New Roman" pitchFamily="18" charset="0"/>
              </a:rPr>
              <a:t>Udhëzime</a:t>
            </a:r>
            <a:r>
              <a:rPr lang="en-US" b="1" dirty="0">
                <a:solidFill>
                  <a:schemeClr val="accent1"/>
                </a:solidFill>
                <a:ea typeface="MS Mincho" pitchFamily="49" charset="-128"/>
                <a:cs typeface="Times New Roman" pitchFamily="18" charset="0"/>
              </a:rPr>
              <a:t>t e</a:t>
            </a:r>
            <a:r>
              <a:rPr lang="sq-AL" b="1" dirty="0">
                <a:solidFill>
                  <a:schemeClr val="accent1"/>
                </a:solidFill>
                <a:ea typeface="MS Mincho" pitchFamily="49" charset="-128"/>
                <a:cs typeface="Times New Roman" pitchFamily="18" charset="0"/>
              </a:rPr>
              <a:t> Këshillit të Europës për Drejtësinë Miqësore me të Miturit</a:t>
            </a:r>
            <a:r>
              <a:rPr lang="en-GB" b="1" dirty="0">
                <a:solidFill>
                  <a:schemeClr val="accent1"/>
                </a:solidFill>
              </a:rPr>
              <a:t>  </a:t>
            </a:r>
            <a:r>
              <a:rPr lang="en-GB" b="1" dirty="0" err="1">
                <a:solidFill>
                  <a:schemeClr val="accent1"/>
                </a:solidFill>
              </a:rPr>
              <a:t>dhe</a:t>
            </a:r>
            <a:r>
              <a:rPr lang="en-GB" b="1" dirty="0">
                <a:solidFill>
                  <a:schemeClr val="accent1"/>
                </a:solidFill>
              </a:rPr>
              <a:t> </a:t>
            </a:r>
            <a:r>
              <a:rPr lang="en-GB" b="1" dirty="0" err="1">
                <a:solidFill>
                  <a:schemeClr val="accent1"/>
                </a:solidFill>
              </a:rPr>
              <a:t>jurisprudenca</a:t>
            </a:r>
            <a:r>
              <a:rPr lang="en-GB" b="1" dirty="0">
                <a:solidFill>
                  <a:schemeClr val="accent1"/>
                </a:solidFill>
              </a:rPr>
              <a:t> e </a:t>
            </a:r>
            <a:r>
              <a:rPr lang="en-GB" b="1" dirty="0" err="1">
                <a:solidFill>
                  <a:schemeClr val="accent1"/>
                </a:solidFill>
              </a:rPr>
              <a:t>Gj.E.D.Nj-së</a:t>
            </a:r>
            <a:r>
              <a:rPr lang="en-GB" b="1" dirty="0">
                <a:solidFill>
                  <a:schemeClr val="accent1"/>
                </a:solidFill>
              </a:rPr>
              <a:t>.</a:t>
            </a:r>
          </a:p>
          <a:p>
            <a:pPr>
              <a:buFont typeface="+mj-lt"/>
              <a:buAutoNum type="arabicPeriod"/>
            </a:pPr>
            <a:r>
              <a:rPr lang="en-US" b="1" i="1" dirty="0">
                <a:solidFill>
                  <a:schemeClr val="accent1"/>
                </a:solidFill>
              </a:rPr>
              <a:t> </a:t>
            </a:r>
            <a:r>
              <a:rPr lang="en-US" b="1" i="1" dirty="0" err="1">
                <a:solidFill>
                  <a:schemeClr val="accent1"/>
                </a:solidFill>
              </a:rPr>
              <a:t>Specifikat</a:t>
            </a:r>
            <a:r>
              <a:rPr lang="en-US" b="1" i="1" dirty="0">
                <a:solidFill>
                  <a:schemeClr val="accent1"/>
                </a:solidFill>
              </a:rPr>
              <a:t> e </a:t>
            </a:r>
            <a:r>
              <a:rPr lang="en-US" b="1" i="1" dirty="0" err="1">
                <a:solidFill>
                  <a:schemeClr val="accent1"/>
                </a:solidFill>
              </a:rPr>
              <a:t>proçesit</a:t>
            </a:r>
            <a:r>
              <a:rPr lang="en-US" b="1" i="1" dirty="0">
                <a:solidFill>
                  <a:schemeClr val="accent1"/>
                </a:solidFill>
              </a:rPr>
              <a:t> </a:t>
            </a:r>
            <a:r>
              <a:rPr lang="en-US" b="1" i="1" dirty="0" err="1">
                <a:solidFill>
                  <a:schemeClr val="accent1"/>
                </a:solidFill>
              </a:rPr>
              <a:t>të</a:t>
            </a:r>
            <a:r>
              <a:rPr lang="en-US" b="1" i="1" dirty="0">
                <a:solidFill>
                  <a:schemeClr val="accent1"/>
                </a:solidFill>
              </a:rPr>
              <a:t> </a:t>
            </a:r>
            <a:r>
              <a:rPr lang="en-US" b="1" i="1" dirty="0" err="1">
                <a:solidFill>
                  <a:schemeClr val="accent1"/>
                </a:solidFill>
              </a:rPr>
              <a:t>intervistimit</a:t>
            </a:r>
            <a:r>
              <a:rPr lang="en-US" b="1" i="1" dirty="0">
                <a:solidFill>
                  <a:schemeClr val="accent1"/>
                </a:solidFill>
              </a:rPr>
              <a:t> </a:t>
            </a:r>
            <a:r>
              <a:rPr lang="en-US" b="1" i="1" dirty="0" err="1">
                <a:solidFill>
                  <a:schemeClr val="accent1"/>
                </a:solidFill>
              </a:rPr>
              <a:t>të</a:t>
            </a:r>
            <a:r>
              <a:rPr lang="en-US" b="1" i="1" dirty="0">
                <a:solidFill>
                  <a:schemeClr val="accent1"/>
                </a:solidFill>
              </a:rPr>
              <a:t> </a:t>
            </a:r>
            <a:r>
              <a:rPr lang="en-US" b="1" i="1" dirty="0" err="1">
                <a:solidFill>
                  <a:schemeClr val="accent1"/>
                </a:solidFill>
              </a:rPr>
              <a:t>të</a:t>
            </a:r>
            <a:r>
              <a:rPr lang="en-US" b="1" i="1" dirty="0">
                <a:solidFill>
                  <a:schemeClr val="accent1"/>
                </a:solidFill>
              </a:rPr>
              <a:t> </a:t>
            </a:r>
            <a:r>
              <a:rPr lang="en-US" b="1" i="1" dirty="0" err="1">
                <a:solidFill>
                  <a:schemeClr val="accent1"/>
                </a:solidFill>
              </a:rPr>
              <a:t>miturit</a:t>
            </a:r>
            <a:r>
              <a:rPr lang="en-US" b="1" i="1" dirty="0">
                <a:solidFill>
                  <a:schemeClr val="accent1"/>
                </a:solidFill>
              </a:rPr>
              <a:t> </a:t>
            </a:r>
            <a:r>
              <a:rPr lang="en-US" b="1" i="1" dirty="0" err="1">
                <a:solidFill>
                  <a:schemeClr val="accent1"/>
                </a:solidFill>
              </a:rPr>
              <a:t>viktimë</a:t>
            </a:r>
            <a:r>
              <a:rPr lang="en-US" b="1" i="1" dirty="0">
                <a:solidFill>
                  <a:schemeClr val="accent1"/>
                </a:solidFill>
              </a:rPr>
              <a:t>/</a:t>
            </a:r>
            <a:r>
              <a:rPr lang="en-US" b="1" i="1" dirty="0" err="1">
                <a:solidFill>
                  <a:schemeClr val="accent1"/>
                </a:solidFill>
              </a:rPr>
              <a:t>dëshmitar</a:t>
            </a:r>
            <a:r>
              <a:rPr lang="en-US" b="1" i="1" dirty="0">
                <a:solidFill>
                  <a:schemeClr val="accent1"/>
                </a:solidFill>
              </a:rPr>
              <a:t> </a:t>
            </a:r>
            <a:r>
              <a:rPr lang="en-US" b="1" i="1" dirty="0" err="1">
                <a:solidFill>
                  <a:schemeClr val="accent1"/>
                </a:solidFill>
              </a:rPr>
              <a:t>të</a:t>
            </a:r>
            <a:r>
              <a:rPr lang="en-US" b="1" i="1" dirty="0">
                <a:solidFill>
                  <a:schemeClr val="accent1"/>
                </a:solidFill>
              </a:rPr>
              <a:t> </a:t>
            </a:r>
            <a:r>
              <a:rPr lang="en-US" b="1" i="1" dirty="0" err="1">
                <a:solidFill>
                  <a:schemeClr val="accent1"/>
                </a:solidFill>
              </a:rPr>
              <a:t>moshës</a:t>
            </a:r>
            <a:r>
              <a:rPr lang="en-US" b="1" i="1" dirty="0">
                <a:solidFill>
                  <a:schemeClr val="accent1"/>
                </a:solidFill>
              </a:rPr>
              <a:t> 14 vjeç-18 </a:t>
            </a:r>
            <a:r>
              <a:rPr lang="en-US" b="1" i="1" dirty="0" err="1">
                <a:solidFill>
                  <a:schemeClr val="accent1"/>
                </a:solidFill>
              </a:rPr>
              <a:t>vjeç</a:t>
            </a:r>
            <a:r>
              <a:rPr lang="en-US" b="1" i="1" dirty="0">
                <a:solidFill>
                  <a:schemeClr val="accent1"/>
                </a:solidFill>
              </a:rPr>
              <a:t> </a:t>
            </a:r>
            <a:r>
              <a:rPr lang="en-US" b="1" i="1" dirty="0" err="1">
                <a:solidFill>
                  <a:schemeClr val="accent1"/>
                </a:solidFill>
              </a:rPr>
              <a:t>dhe</a:t>
            </a:r>
            <a:r>
              <a:rPr lang="en-US" b="1" i="1" dirty="0">
                <a:solidFill>
                  <a:schemeClr val="accent1"/>
                </a:solidFill>
              </a:rPr>
              <a:t> </a:t>
            </a:r>
            <a:r>
              <a:rPr lang="en-US" b="1" i="1" dirty="0" err="1">
                <a:solidFill>
                  <a:schemeClr val="accent1"/>
                </a:solidFill>
              </a:rPr>
              <a:t>nën</a:t>
            </a:r>
            <a:r>
              <a:rPr lang="en-US" b="1" i="1" dirty="0">
                <a:solidFill>
                  <a:schemeClr val="accent1"/>
                </a:solidFill>
              </a:rPr>
              <a:t> 14 </a:t>
            </a:r>
            <a:r>
              <a:rPr lang="en-US" b="1" i="1" dirty="0" err="1">
                <a:solidFill>
                  <a:schemeClr val="accent1"/>
                </a:solidFill>
              </a:rPr>
              <a:t>vjeç</a:t>
            </a:r>
            <a:r>
              <a:rPr lang="en-US" b="1" i="1" dirty="0">
                <a:solidFill>
                  <a:schemeClr val="accent1"/>
                </a:solidFill>
              </a:rPr>
              <a:t> </a:t>
            </a:r>
            <a:r>
              <a:rPr lang="en-US" b="1" i="1" dirty="0" err="1">
                <a:solidFill>
                  <a:schemeClr val="accent1"/>
                </a:solidFill>
              </a:rPr>
              <a:t>në</a:t>
            </a:r>
            <a:r>
              <a:rPr lang="en-US" b="1" i="1" dirty="0">
                <a:solidFill>
                  <a:schemeClr val="accent1"/>
                </a:solidFill>
              </a:rPr>
              <a:t> </a:t>
            </a:r>
            <a:r>
              <a:rPr lang="en-US" b="1" i="1" dirty="0" err="1">
                <a:solidFill>
                  <a:schemeClr val="accent1"/>
                </a:solidFill>
              </a:rPr>
              <a:t>hetim</a:t>
            </a:r>
            <a:r>
              <a:rPr lang="en-US" b="1" i="1" dirty="0">
                <a:solidFill>
                  <a:schemeClr val="accent1"/>
                </a:solidFill>
              </a:rPr>
              <a:t> </a:t>
            </a:r>
            <a:r>
              <a:rPr lang="en-US" b="1" i="1" dirty="0" err="1">
                <a:solidFill>
                  <a:schemeClr val="accent1"/>
                </a:solidFill>
              </a:rPr>
              <a:t>dhe</a:t>
            </a:r>
            <a:r>
              <a:rPr lang="en-US" b="1" i="1" dirty="0">
                <a:solidFill>
                  <a:schemeClr val="accent1"/>
                </a:solidFill>
              </a:rPr>
              <a:t> </a:t>
            </a:r>
            <a:r>
              <a:rPr lang="en-US" b="1" i="1" dirty="0" err="1">
                <a:solidFill>
                  <a:schemeClr val="accent1"/>
                </a:solidFill>
              </a:rPr>
              <a:t>gjykim</a:t>
            </a:r>
            <a:r>
              <a:rPr lang="en-US" b="1" i="1" dirty="0">
                <a:solidFill>
                  <a:schemeClr val="accent1"/>
                </a:solidFill>
              </a:rPr>
              <a:t>.</a:t>
            </a:r>
          </a:p>
          <a:p>
            <a:pPr>
              <a:buFont typeface="+mj-lt"/>
              <a:buAutoNum type="arabicPeriod"/>
            </a:pPr>
            <a:r>
              <a:rPr lang="en-US" b="1" i="1" dirty="0">
                <a:solidFill>
                  <a:schemeClr val="accent1"/>
                </a:solidFill>
              </a:rPr>
              <a:t> </a:t>
            </a:r>
            <a:r>
              <a:rPr lang="en-US" b="1" i="1" dirty="0" err="1">
                <a:solidFill>
                  <a:schemeClr val="accent1"/>
                </a:solidFill>
              </a:rPr>
              <a:t>Rregullat</a:t>
            </a:r>
            <a:r>
              <a:rPr lang="en-US" b="1" i="1" dirty="0">
                <a:solidFill>
                  <a:schemeClr val="accent1"/>
                </a:solidFill>
              </a:rPr>
              <a:t> e </a:t>
            </a:r>
            <a:r>
              <a:rPr lang="en-US" b="1" i="1" dirty="0" err="1">
                <a:solidFill>
                  <a:schemeClr val="accent1"/>
                </a:solidFill>
              </a:rPr>
              <a:t>veçanta</a:t>
            </a:r>
            <a:r>
              <a:rPr lang="en-US" b="1" i="1" dirty="0">
                <a:solidFill>
                  <a:schemeClr val="accent1"/>
                </a:solidFill>
              </a:rPr>
              <a:t> </a:t>
            </a:r>
            <a:r>
              <a:rPr lang="en-US" b="1" i="1" dirty="0" err="1">
                <a:solidFill>
                  <a:schemeClr val="accent1"/>
                </a:solidFill>
              </a:rPr>
              <a:t>të</a:t>
            </a:r>
            <a:r>
              <a:rPr lang="en-US" b="1" i="1" dirty="0">
                <a:solidFill>
                  <a:schemeClr val="accent1"/>
                </a:solidFill>
              </a:rPr>
              <a:t> </a:t>
            </a:r>
            <a:r>
              <a:rPr lang="en-US" b="1" i="1" dirty="0" err="1">
                <a:solidFill>
                  <a:schemeClr val="accent1"/>
                </a:solidFill>
              </a:rPr>
              <a:t>pyetjes</a:t>
            </a:r>
            <a:r>
              <a:rPr lang="en-US" b="1" i="1" dirty="0">
                <a:solidFill>
                  <a:schemeClr val="accent1"/>
                </a:solidFill>
              </a:rPr>
              <a:t> </a:t>
            </a:r>
            <a:r>
              <a:rPr lang="en-US" b="1" i="1" dirty="0" err="1">
                <a:solidFill>
                  <a:schemeClr val="accent1"/>
                </a:solidFill>
              </a:rPr>
              <a:t>së</a:t>
            </a:r>
            <a:r>
              <a:rPr lang="en-US" b="1" i="1" dirty="0">
                <a:solidFill>
                  <a:schemeClr val="accent1"/>
                </a:solidFill>
              </a:rPr>
              <a:t> </a:t>
            </a:r>
            <a:r>
              <a:rPr lang="en-US" b="1" i="1" dirty="0" err="1">
                <a:solidFill>
                  <a:schemeClr val="accent1"/>
                </a:solidFill>
              </a:rPr>
              <a:t>të</a:t>
            </a:r>
            <a:r>
              <a:rPr lang="en-US" b="1" i="1" dirty="0">
                <a:solidFill>
                  <a:schemeClr val="accent1"/>
                </a:solidFill>
              </a:rPr>
              <a:t> </a:t>
            </a:r>
            <a:r>
              <a:rPr lang="en-US" b="1" i="1" dirty="0" err="1">
                <a:solidFill>
                  <a:schemeClr val="accent1"/>
                </a:solidFill>
              </a:rPr>
              <a:t>miturit</a:t>
            </a:r>
            <a:r>
              <a:rPr lang="en-US" b="1" i="1" dirty="0">
                <a:solidFill>
                  <a:schemeClr val="accent1"/>
                </a:solidFill>
              </a:rPr>
              <a:t> </a:t>
            </a:r>
            <a:r>
              <a:rPr lang="en-US" b="1" i="1" dirty="0" err="1">
                <a:solidFill>
                  <a:schemeClr val="accent1"/>
                </a:solidFill>
              </a:rPr>
              <a:t>viktimë</a:t>
            </a:r>
            <a:r>
              <a:rPr lang="en-US" b="1" i="1" dirty="0">
                <a:solidFill>
                  <a:schemeClr val="accent1"/>
                </a:solidFill>
              </a:rPr>
              <a:t> </a:t>
            </a:r>
            <a:r>
              <a:rPr lang="en-US" b="1" i="1" dirty="0" err="1">
                <a:solidFill>
                  <a:schemeClr val="accent1"/>
                </a:solidFill>
              </a:rPr>
              <a:t>dhe</a:t>
            </a:r>
            <a:r>
              <a:rPr lang="en-US" b="1" i="1" dirty="0">
                <a:solidFill>
                  <a:schemeClr val="accent1"/>
                </a:solidFill>
              </a:rPr>
              <a:t>/</a:t>
            </a:r>
            <a:r>
              <a:rPr lang="en-US" b="1" i="1" dirty="0" err="1">
                <a:solidFill>
                  <a:schemeClr val="accent1"/>
                </a:solidFill>
              </a:rPr>
              <a:t>ose</a:t>
            </a:r>
            <a:r>
              <a:rPr lang="en-US" b="1" i="1" dirty="0">
                <a:solidFill>
                  <a:schemeClr val="accent1"/>
                </a:solidFill>
              </a:rPr>
              <a:t> </a:t>
            </a:r>
            <a:r>
              <a:rPr lang="en-US" b="1" i="1" dirty="0" err="1">
                <a:solidFill>
                  <a:schemeClr val="accent1"/>
                </a:solidFill>
              </a:rPr>
              <a:t>dëshmitar</a:t>
            </a:r>
            <a:r>
              <a:rPr lang="en-US" b="1" i="1" dirty="0">
                <a:solidFill>
                  <a:schemeClr val="accent1"/>
                </a:solidFill>
              </a:rPr>
              <a:t> </a:t>
            </a:r>
            <a:r>
              <a:rPr lang="en-US" b="1" i="1" dirty="0" err="1">
                <a:solidFill>
                  <a:schemeClr val="accent1"/>
                </a:solidFill>
              </a:rPr>
              <a:t>i</a:t>
            </a:r>
            <a:r>
              <a:rPr lang="en-US" b="1" i="1" dirty="0">
                <a:solidFill>
                  <a:schemeClr val="accent1"/>
                </a:solidFill>
              </a:rPr>
              <a:t> </a:t>
            </a:r>
            <a:r>
              <a:rPr lang="en-US" b="1" i="1" dirty="0" err="1">
                <a:solidFill>
                  <a:schemeClr val="accent1"/>
                </a:solidFill>
              </a:rPr>
              <a:t>shfrytëzimit</a:t>
            </a:r>
            <a:r>
              <a:rPr lang="en-US" b="1" i="1" dirty="0">
                <a:solidFill>
                  <a:schemeClr val="accent1"/>
                </a:solidFill>
              </a:rPr>
              <a:t> </a:t>
            </a:r>
            <a:r>
              <a:rPr lang="en-US" b="1" i="1" dirty="0" err="1">
                <a:solidFill>
                  <a:schemeClr val="accent1"/>
                </a:solidFill>
              </a:rPr>
              <a:t>seksual</a:t>
            </a:r>
            <a:r>
              <a:rPr lang="en-US" b="1" i="1" dirty="0">
                <a:solidFill>
                  <a:schemeClr val="accent1"/>
                </a:solidFill>
              </a:rPr>
              <a:t> </a:t>
            </a:r>
            <a:r>
              <a:rPr lang="en-US" b="1" i="1" dirty="0" err="1">
                <a:solidFill>
                  <a:schemeClr val="accent1"/>
                </a:solidFill>
              </a:rPr>
              <a:t>ose</a:t>
            </a:r>
            <a:r>
              <a:rPr lang="en-US" b="1" i="1" dirty="0">
                <a:solidFill>
                  <a:schemeClr val="accent1"/>
                </a:solidFill>
              </a:rPr>
              <a:t> </a:t>
            </a:r>
            <a:r>
              <a:rPr lang="en-US" b="1" i="1" dirty="0" err="1">
                <a:solidFill>
                  <a:schemeClr val="accent1"/>
                </a:solidFill>
              </a:rPr>
              <a:t>dhunës</a:t>
            </a:r>
            <a:r>
              <a:rPr lang="en-US" b="1" i="1" dirty="0">
                <a:solidFill>
                  <a:schemeClr val="accent1"/>
                </a:solidFill>
              </a:rPr>
              <a:t> </a:t>
            </a:r>
            <a:r>
              <a:rPr lang="en-US" b="1" i="1" dirty="0" err="1">
                <a:solidFill>
                  <a:schemeClr val="accent1"/>
                </a:solidFill>
              </a:rPr>
              <a:t>seksuale</a:t>
            </a:r>
            <a:r>
              <a:rPr lang="en-US" b="1" i="1" dirty="0">
                <a:solidFill>
                  <a:schemeClr val="accent1"/>
                </a:solidFill>
              </a:rPr>
              <a:t>. </a:t>
            </a:r>
            <a:br>
              <a:rPr lang="en-US" b="1" i="1" dirty="0">
                <a:solidFill>
                  <a:schemeClr val="accent1"/>
                </a:solidFill>
              </a:rPr>
            </a:br>
            <a:br>
              <a:rPr lang="en-US" b="1" i="1" dirty="0"/>
            </a:br>
            <a:r>
              <a:rPr lang="en-US" b="1" i="1" dirty="0"/>
              <a:t> </a:t>
            </a:r>
            <a:endParaRPr 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594360"/>
            <a:ext cx="8761413" cy="1383030"/>
          </a:xfrm>
        </p:spPr>
        <p:txBody>
          <a:bodyPr/>
          <a:lstStyle/>
          <a:p>
            <a:r>
              <a:rPr lang="en-US" b="1" dirty="0"/>
              <a:t>I </a:t>
            </a:r>
            <a:r>
              <a:rPr lang="en-US" b="1" dirty="0" err="1"/>
              <a:t>mituri</a:t>
            </a:r>
            <a:r>
              <a:rPr lang="en-US" b="1" dirty="0"/>
              <a:t> </a:t>
            </a:r>
            <a:r>
              <a:rPr lang="en-US" b="1" dirty="0" err="1"/>
              <a:t>në</a:t>
            </a:r>
            <a:r>
              <a:rPr lang="en-US" b="1" dirty="0"/>
              <a:t> </a:t>
            </a:r>
            <a:r>
              <a:rPr lang="en-US" b="1" dirty="0" err="1"/>
              <a:t>konflikt</a:t>
            </a:r>
            <a:r>
              <a:rPr lang="en-US" b="1" dirty="0"/>
              <a:t> me </a:t>
            </a:r>
            <a:r>
              <a:rPr lang="en-US" b="1" dirty="0" err="1"/>
              <a:t>ligin</a:t>
            </a:r>
            <a:r>
              <a:rPr lang="en-US" b="1" dirty="0"/>
              <a:t> &amp; I </a:t>
            </a:r>
            <a:r>
              <a:rPr lang="en-US" b="1" dirty="0" err="1"/>
              <a:t>mituri</a:t>
            </a:r>
            <a:r>
              <a:rPr lang="en-US" b="1" dirty="0"/>
              <a:t> “</a:t>
            </a:r>
            <a:r>
              <a:rPr lang="en-US" b="1" dirty="0" err="1"/>
              <a:t>viktimë</a:t>
            </a:r>
            <a:r>
              <a:rPr lang="en-US" b="1" dirty="0"/>
              <a:t>”</a:t>
            </a:r>
          </a:p>
        </p:txBody>
      </p:sp>
      <p:sp>
        <p:nvSpPr>
          <p:cNvPr id="3" name="Content Placeholder 2"/>
          <p:cNvSpPr>
            <a:spLocks noGrp="1"/>
          </p:cNvSpPr>
          <p:nvPr>
            <p:ph idx="1"/>
          </p:nvPr>
        </p:nvSpPr>
        <p:spPr>
          <a:xfrm>
            <a:off x="720090" y="2263140"/>
            <a:ext cx="10801350" cy="4274820"/>
          </a:xfrm>
        </p:spPr>
        <p:txBody>
          <a:bodyPr>
            <a:normAutofit lnSpcReduction="10000"/>
          </a:bodyPr>
          <a:lstStyle/>
          <a:p>
            <a:pPr algn="just"/>
            <a:r>
              <a:rPr lang="sq-AL" dirty="0"/>
              <a:t>Si koncept</a:t>
            </a:r>
            <a:r>
              <a:rPr lang="en-US" dirty="0"/>
              <a:t> </a:t>
            </a:r>
            <a:r>
              <a:rPr lang="sq-AL" b="1" i="1" dirty="0"/>
              <a:t>“I mitur në konflikt me ligjin” </a:t>
            </a:r>
            <a:r>
              <a:rPr lang="sq-AL" dirty="0"/>
              <a:t>është çdo person </a:t>
            </a:r>
            <a:r>
              <a:rPr lang="en-US" dirty="0" err="1"/>
              <a:t>i</a:t>
            </a:r>
            <a:r>
              <a:rPr lang="en-US" dirty="0"/>
              <a:t> </a:t>
            </a:r>
            <a:r>
              <a:rPr lang="en-US" dirty="0" err="1"/>
              <a:t>moshës</a:t>
            </a:r>
            <a:r>
              <a:rPr lang="en-US" dirty="0"/>
              <a:t> 14-</a:t>
            </a:r>
            <a:r>
              <a:rPr lang="sq-AL" dirty="0"/>
              <a:t>18 vjeç, ndaj të cilit</a:t>
            </a:r>
            <a:r>
              <a:rPr lang="en-US" dirty="0"/>
              <a:t> </a:t>
            </a:r>
            <a:r>
              <a:rPr lang="sq-AL" dirty="0"/>
              <a:t>ekziston një dyshim i arsyeshëm se ka kryer një vepër penale, është</a:t>
            </a:r>
            <a:r>
              <a:rPr lang="en-US" dirty="0"/>
              <a:t> </a:t>
            </a:r>
            <a:r>
              <a:rPr lang="sq-AL" dirty="0"/>
              <a:t>marrë si i pandehur dhe/ose është dënuar me vendim gjyqësor të</a:t>
            </a:r>
            <a:r>
              <a:rPr lang="en-US" dirty="0"/>
              <a:t> </a:t>
            </a:r>
            <a:r>
              <a:rPr lang="sq-AL" dirty="0"/>
              <a:t>formës së prerë për kryerjen e një vepre penale (neni 3/</a:t>
            </a:r>
            <a:r>
              <a:rPr lang="en-US" dirty="0"/>
              <a:t>4</a:t>
            </a:r>
            <a:r>
              <a:rPr lang="sq-AL" dirty="0"/>
              <a:t> i KDPM-së).</a:t>
            </a:r>
            <a:r>
              <a:rPr lang="en-US" dirty="0"/>
              <a:t> </a:t>
            </a:r>
          </a:p>
          <a:p>
            <a:pPr algn="just"/>
            <a:r>
              <a:rPr lang="sq-AL" dirty="0"/>
              <a:t>Si koncept </a:t>
            </a:r>
            <a:r>
              <a:rPr lang="sq-AL" b="1" i="1" dirty="0"/>
              <a:t>“i mitur viktimë” </a:t>
            </a:r>
            <a:r>
              <a:rPr lang="sq-AL" dirty="0"/>
              <a:t>është çdo person nën moshën 18 vjeç, të cilit i është shkaktuar dëm moral, fizik ose material, si pasojë e një vepre penale (neni 3/5 i KDPM-së). </a:t>
            </a:r>
            <a:endParaRPr lang="en-US" dirty="0"/>
          </a:p>
          <a:p>
            <a:pPr algn="just"/>
            <a:r>
              <a:rPr lang="sq-AL" dirty="0"/>
              <a:t>Pavarësisht miturisë dhe cilësi</a:t>
            </a:r>
            <a:r>
              <a:rPr lang="en-US" dirty="0" err="1"/>
              <a:t>ve</a:t>
            </a:r>
            <a:r>
              <a:rPr lang="sq-AL" dirty="0"/>
              <a:t> </a:t>
            </a:r>
            <a:r>
              <a:rPr lang="en-US" dirty="0" err="1"/>
              <a:t>të</a:t>
            </a:r>
            <a:r>
              <a:rPr lang="sq-AL" dirty="0"/>
              <a:t> përbashkët</a:t>
            </a:r>
            <a:r>
              <a:rPr lang="en-US" dirty="0"/>
              <a:t>a</a:t>
            </a:r>
            <a:r>
              <a:rPr lang="sq-AL" dirty="0"/>
              <a:t> për shkak moshe që i karakterizon </a:t>
            </a:r>
            <a:r>
              <a:rPr lang="en-US" dirty="0" err="1"/>
              <a:t>këto</a:t>
            </a:r>
            <a:r>
              <a:rPr lang="en-US" dirty="0"/>
              <a:t> </a:t>
            </a:r>
            <a:r>
              <a:rPr lang="en-US" dirty="0" err="1"/>
              <a:t>dy</a:t>
            </a:r>
            <a:r>
              <a:rPr lang="en-US" dirty="0"/>
              <a:t> </a:t>
            </a:r>
            <a:r>
              <a:rPr lang="en-US" dirty="0" err="1"/>
              <a:t>subjekte</a:t>
            </a:r>
            <a:r>
              <a:rPr lang="en-US" dirty="0"/>
              <a:t>, </a:t>
            </a:r>
            <a:r>
              <a:rPr lang="en-US" dirty="0" err="1"/>
              <a:t>pra</a:t>
            </a:r>
            <a:r>
              <a:rPr lang="en-US" dirty="0"/>
              <a:t> </a:t>
            </a:r>
            <a:r>
              <a:rPr lang="sq-AL" dirty="0"/>
              <a:t>të miturin në konflikt me ligjin </a:t>
            </a:r>
            <a:r>
              <a:rPr lang="en-US" dirty="0"/>
              <a:t>dh</a:t>
            </a:r>
            <a:r>
              <a:rPr lang="sq-AL" dirty="0"/>
              <a:t>e të miturin viktimë, </a:t>
            </a:r>
            <a:r>
              <a:rPr lang="sq-AL" b="1" u="sng" dirty="0">
                <a:solidFill>
                  <a:schemeClr val="accent1"/>
                </a:solidFill>
              </a:rPr>
              <a:t>diferenca qëndron në elementin e asistencës së menjëhershme mjekësore, sociale, psikologjike, të sigurisë fizike etj., që është dominante tek i mituri viktimë, për shkak të këtij statusi që ai ka dhe dëmit të shkaktuar nga vepra penale.</a:t>
            </a:r>
            <a:endParaRPr lang="en-US" b="1" u="sng" dirty="0">
              <a:solidFill>
                <a:schemeClr val="accent1"/>
              </a:solidFill>
            </a:endParaRPr>
          </a:p>
          <a:p>
            <a:pPr algn="just"/>
            <a:r>
              <a:rPr lang="sq-AL" b="1" u="sng" dirty="0">
                <a:solidFill>
                  <a:schemeClr val="accent1"/>
                </a:solidFill>
              </a:rPr>
              <a:t>Rrjedhimisht, i mituri viktimë e krimeve, si: trafikimi, shfrytëzimi seksual ose krime të tjera të rënda nuk mund dhe </a:t>
            </a:r>
            <a:r>
              <a:rPr lang="en-US" b="1" u="sng" dirty="0" err="1">
                <a:solidFill>
                  <a:schemeClr val="accent1"/>
                </a:solidFill>
              </a:rPr>
              <a:t>nuk</a:t>
            </a:r>
            <a:r>
              <a:rPr lang="en-US" b="1" u="sng" dirty="0">
                <a:solidFill>
                  <a:schemeClr val="accent1"/>
                </a:solidFill>
              </a:rPr>
              <a:t> </a:t>
            </a:r>
            <a:r>
              <a:rPr lang="sq-AL" b="1" u="sng" dirty="0">
                <a:solidFill>
                  <a:schemeClr val="accent1"/>
                </a:solidFill>
              </a:rPr>
              <a:t>duhet të trajtohet/nënshtrohet të njëjtave procedura hetimore sikundër i mituri në konflikt me ligjin. </a:t>
            </a:r>
            <a:endParaRPr lang="en-US" b="1" u="sng" dirty="0">
              <a:solidFill>
                <a:schemeClr val="accent1"/>
              </a:solidFill>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42950"/>
            <a:ext cx="8761413" cy="1245870"/>
          </a:xfrm>
        </p:spPr>
        <p:txBody>
          <a:bodyPr/>
          <a:lstStyle/>
          <a:p>
            <a:r>
              <a:rPr lang="en-US" sz="3200" b="1" dirty="0" err="1"/>
              <a:t>Rregullat</a:t>
            </a:r>
            <a:r>
              <a:rPr lang="en-US" sz="3200" b="1" dirty="0"/>
              <a:t> </a:t>
            </a:r>
            <a:r>
              <a:rPr lang="en-US" sz="3200" b="1" dirty="0" err="1"/>
              <a:t>bazë</a:t>
            </a:r>
            <a:r>
              <a:rPr lang="en-US" sz="3200" b="1" dirty="0"/>
              <a:t> </a:t>
            </a:r>
            <a:r>
              <a:rPr lang="en-US" sz="3200" b="1" dirty="0" err="1"/>
              <a:t>për</a:t>
            </a:r>
            <a:r>
              <a:rPr lang="en-US" sz="3200" b="1" dirty="0"/>
              <a:t> </a:t>
            </a:r>
            <a:r>
              <a:rPr lang="en-US" sz="3200" b="1" dirty="0" err="1"/>
              <a:t>intervistimin</a:t>
            </a:r>
            <a:r>
              <a:rPr lang="en-US" sz="3200" b="1" dirty="0"/>
              <a:t> e </a:t>
            </a:r>
            <a:r>
              <a:rPr lang="en-US" sz="3200" b="1" dirty="0" err="1"/>
              <a:t>të</a:t>
            </a:r>
            <a:r>
              <a:rPr lang="en-US" sz="3200" b="1" dirty="0"/>
              <a:t> </a:t>
            </a:r>
            <a:r>
              <a:rPr lang="en-US" sz="3200" b="1" dirty="0" err="1"/>
              <a:t>miturit</a:t>
            </a:r>
            <a:r>
              <a:rPr lang="en-US" sz="3200" b="1" dirty="0"/>
              <a:t> </a:t>
            </a:r>
            <a:r>
              <a:rPr lang="en-US" sz="3200" b="1" dirty="0" err="1"/>
              <a:t>në</a:t>
            </a:r>
            <a:r>
              <a:rPr lang="en-US" sz="3200" b="1" dirty="0"/>
              <a:t> </a:t>
            </a:r>
            <a:r>
              <a:rPr lang="en-US" sz="3200" b="1" dirty="0" err="1"/>
              <a:t>proçesin</a:t>
            </a:r>
            <a:r>
              <a:rPr lang="en-US" sz="3200" b="1" dirty="0"/>
              <a:t> penal</a:t>
            </a:r>
          </a:p>
        </p:txBody>
      </p:sp>
      <p:sp>
        <p:nvSpPr>
          <p:cNvPr id="3" name="Content Placeholder 2"/>
          <p:cNvSpPr>
            <a:spLocks noGrp="1"/>
          </p:cNvSpPr>
          <p:nvPr>
            <p:ph idx="1"/>
          </p:nvPr>
        </p:nvSpPr>
        <p:spPr>
          <a:xfrm>
            <a:off x="628650" y="2217420"/>
            <a:ext cx="10812780" cy="4389120"/>
          </a:xfrm>
        </p:spPr>
        <p:txBody>
          <a:bodyPr>
            <a:normAutofit fontScale="92500" lnSpcReduction="10000"/>
          </a:bodyPr>
          <a:lstStyle/>
          <a:p>
            <a:pPr algn="just">
              <a:buNone/>
            </a:pPr>
            <a:r>
              <a:rPr lang="en-US" b="1" dirty="0"/>
              <a:t> </a:t>
            </a:r>
            <a:r>
              <a:rPr lang="sq-AL" b="1" dirty="0">
                <a:solidFill>
                  <a:schemeClr val="tx1"/>
                </a:solidFill>
              </a:rPr>
              <a:t>Nen</a:t>
            </a:r>
            <a:r>
              <a:rPr lang="en-US" b="1" dirty="0">
                <a:solidFill>
                  <a:schemeClr val="tx1"/>
                </a:solidFill>
              </a:rPr>
              <a:t>et 33-43 </a:t>
            </a:r>
            <a:r>
              <a:rPr lang="en-US" b="1" dirty="0" err="1">
                <a:solidFill>
                  <a:schemeClr val="tx1"/>
                </a:solidFill>
              </a:rPr>
              <a:t>të</a:t>
            </a:r>
            <a:r>
              <a:rPr lang="en-US" b="1" dirty="0">
                <a:solidFill>
                  <a:schemeClr val="tx1"/>
                </a:solidFill>
              </a:rPr>
              <a:t> KDPM </a:t>
            </a:r>
            <a:r>
              <a:rPr lang="en-US" b="1" dirty="0" err="1">
                <a:solidFill>
                  <a:schemeClr val="tx1"/>
                </a:solidFill>
              </a:rPr>
              <a:t>parashikojnë</a:t>
            </a:r>
            <a:r>
              <a:rPr lang="en-US" b="1" dirty="0">
                <a:solidFill>
                  <a:schemeClr val="tx1"/>
                </a:solidFill>
              </a:rPr>
              <a:t> r</a:t>
            </a:r>
            <a:r>
              <a:rPr lang="sq-AL" b="1" dirty="0">
                <a:solidFill>
                  <a:schemeClr val="tx1"/>
                </a:solidFill>
              </a:rPr>
              <a:t>regulla </a:t>
            </a:r>
            <a:r>
              <a:rPr lang="en-US" b="1" dirty="0" err="1">
                <a:solidFill>
                  <a:schemeClr val="tx1"/>
                </a:solidFill>
              </a:rPr>
              <a:t>të</a:t>
            </a:r>
            <a:r>
              <a:rPr lang="en-US" b="1" dirty="0">
                <a:solidFill>
                  <a:schemeClr val="tx1"/>
                </a:solidFill>
              </a:rPr>
              <a:t> </a:t>
            </a:r>
            <a:r>
              <a:rPr lang="sq-AL" b="1" dirty="0">
                <a:solidFill>
                  <a:schemeClr val="tx1"/>
                </a:solidFill>
              </a:rPr>
              <a:t>veçanta të pyetjes së të miturit viktimë ose</a:t>
            </a:r>
            <a:r>
              <a:rPr lang="en-US" b="1" dirty="0">
                <a:solidFill>
                  <a:schemeClr val="tx1"/>
                </a:solidFill>
              </a:rPr>
              <a:t> </a:t>
            </a:r>
            <a:r>
              <a:rPr lang="sq-AL" b="1" dirty="0">
                <a:solidFill>
                  <a:schemeClr val="tx1"/>
                </a:solidFill>
              </a:rPr>
              <a:t>dëshmitar</a:t>
            </a:r>
            <a:r>
              <a:rPr lang="en-US" b="1" dirty="0">
                <a:solidFill>
                  <a:schemeClr val="tx1"/>
                </a:solidFill>
              </a:rPr>
              <a:t>, duke </a:t>
            </a:r>
            <a:r>
              <a:rPr lang="en-US" b="1" dirty="0" err="1">
                <a:solidFill>
                  <a:schemeClr val="tx1"/>
                </a:solidFill>
              </a:rPr>
              <a:t>i</a:t>
            </a:r>
            <a:r>
              <a:rPr lang="en-US" b="1" dirty="0">
                <a:solidFill>
                  <a:schemeClr val="tx1"/>
                </a:solidFill>
              </a:rPr>
              <a:t> </a:t>
            </a:r>
            <a:r>
              <a:rPr lang="en-US" b="1" dirty="0" err="1">
                <a:solidFill>
                  <a:schemeClr val="tx1"/>
                </a:solidFill>
              </a:rPr>
              <a:t>specifikuar</a:t>
            </a:r>
            <a:r>
              <a:rPr lang="en-US" b="1" dirty="0">
                <a:solidFill>
                  <a:schemeClr val="tx1"/>
                </a:solidFill>
              </a:rPr>
              <a:t> </a:t>
            </a:r>
            <a:r>
              <a:rPr lang="en-US" b="1" dirty="0" err="1">
                <a:solidFill>
                  <a:schemeClr val="tx1"/>
                </a:solidFill>
              </a:rPr>
              <a:t>ato</a:t>
            </a:r>
            <a:r>
              <a:rPr lang="en-US" b="1" dirty="0">
                <a:solidFill>
                  <a:schemeClr val="tx1"/>
                </a:solidFill>
              </a:rPr>
              <a:t> </a:t>
            </a:r>
            <a:r>
              <a:rPr lang="en-US" b="1" dirty="0" err="1">
                <a:solidFill>
                  <a:schemeClr val="tx1"/>
                </a:solidFill>
              </a:rPr>
              <a:t>në</a:t>
            </a:r>
            <a:r>
              <a:rPr lang="en-US" b="1" dirty="0">
                <a:solidFill>
                  <a:schemeClr val="tx1"/>
                </a:solidFill>
              </a:rPr>
              <a:t> </a:t>
            </a:r>
            <a:r>
              <a:rPr lang="en-US" b="1" dirty="0" err="1">
                <a:solidFill>
                  <a:schemeClr val="tx1"/>
                </a:solidFill>
              </a:rPr>
              <a:t>varësi</a:t>
            </a:r>
            <a:r>
              <a:rPr lang="en-US" b="1" dirty="0">
                <a:solidFill>
                  <a:schemeClr val="tx1"/>
                </a:solidFill>
              </a:rPr>
              <a:t> </a:t>
            </a:r>
            <a:r>
              <a:rPr lang="en-US" b="1" dirty="0" err="1">
                <a:solidFill>
                  <a:schemeClr val="tx1"/>
                </a:solidFill>
              </a:rPr>
              <a:t>të</a:t>
            </a:r>
            <a:r>
              <a:rPr lang="en-US" b="1" dirty="0">
                <a:solidFill>
                  <a:schemeClr val="tx1"/>
                </a:solidFill>
              </a:rPr>
              <a:t> </a:t>
            </a:r>
            <a:r>
              <a:rPr lang="en-US" b="1" dirty="0" err="1">
                <a:solidFill>
                  <a:schemeClr val="tx1"/>
                </a:solidFill>
              </a:rPr>
              <a:t>moshës</a:t>
            </a:r>
            <a:r>
              <a:rPr lang="en-US" b="1" dirty="0">
                <a:solidFill>
                  <a:schemeClr val="tx1"/>
                </a:solidFill>
              </a:rPr>
              <a:t> </a:t>
            </a:r>
            <a:r>
              <a:rPr lang="en-US" b="1" dirty="0" err="1">
                <a:solidFill>
                  <a:schemeClr val="tx1"/>
                </a:solidFill>
              </a:rPr>
              <a:t>së</a:t>
            </a:r>
            <a:r>
              <a:rPr lang="en-US" b="1" dirty="0">
                <a:solidFill>
                  <a:schemeClr val="tx1"/>
                </a:solidFill>
              </a:rPr>
              <a:t> </a:t>
            </a:r>
            <a:r>
              <a:rPr lang="en-US" b="1" dirty="0" err="1">
                <a:solidFill>
                  <a:schemeClr val="tx1"/>
                </a:solidFill>
              </a:rPr>
              <a:t>miturisë</a:t>
            </a:r>
            <a:r>
              <a:rPr lang="en-US" b="1" dirty="0">
                <a:solidFill>
                  <a:schemeClr val="tx1"/>
                </a:solidFill>
              </a:rPr>
              <a:t>.</a:t>
            </a:r>
          </a:p>
          <a:p>
            <a:pPr algn="just"/>
            <a:r>
              <a:rPr lang="en-US" dirty="0" err="1">
                <a:solidFill>
                  <a:schemeClr val="tx1"/>
                </a:solidFill>
              </a:rPr>
              <a:t>Procesi</a:t>
            </a:r>
            <a:r>
              <a:rPr lang="en-US" dirty="0">
                <a:solidFill>
                  <a:schemeClr val="tx1"/>
                </a:solidFill>
              </a:rPr>
              <a:t> I </a:t>
            </a:r>
            <a:r>
              <a:rPr lang="en-US" dirty="0" err="1">
                <a:solidFill>
                  <a:schemeClr val="tx1"/>
                </a:solidFill>
              </a:rPr>
              <a:t>intervistimit</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miturit</a:t>
            </a:r>
            <a:r>
              <a:rPr lang="en-US" dirty="0">
                <a:solidFill>
                  <a:schemeClr val="tx1"/>
                </a:solidFill>
              </a:rPr>
              <a:t> </a:t>
            </a:r>
            <a:r>
              <a:rPr lang="en-US" dirty="0" err="1">
                <a:solidFill>
                  <a:schemeClr val="tx1"/>
                </a:solidFill>
              </a:rPr>
              <a:t>viktimë</a:t>
            </a:r>
            <a:r>
              <a:rPr lang="en-US" dirty="0">
                <a:solidFill>
                  <a:schemeClr val="tx1"/>
                </a:solidFill>
              </a:rPr>
              <a:t> </a:t>
            </a:r>
            <a:r>
              <a:rPr lang="en-US" dirty="0" err="1">
                <a:solidFill>
                  <a:schemeClr val="tx1"/>
                </a:solidFill>
              </a:rPr>
              <a:t>është</a:t>
            </a:r>
            <a:r>
              <a:rPr lang="en-US" dirty="0">
                <a:solidFill>
                  <a:schemeClr val="tx1"/>
                </a:solidFill>
              </a:rPr>
              <a:t> </a:t>
            </a:r>
            <a:r>
              <a:rPr lang="en-US" dirty="0" err="1">
                <a:solidFill>
                  <a:schemeClr val="tx1"/>
                </a:solidFill>
              </a:rPr>
              <a:t>sa</a:t>
            </a:r>
            <a:r>
              <a:rPr lang="en-US" dirty="0">
                <a:solidFill>
                  <a:schemeClr val="tx1"/>
                </a:solidFill>
              </a:rPr>
              <a:t> I </a:t>
            </a:r>
            <a:r>
              <a:rPr lang="en-US" dirty="0" err="1">
                <a:solidFill>
                  <a:schemeClr val="tx1"/>
                </a:solidFill>
              </a:rPr>
              <a:t>rendësishëm</a:t>
            </a:r>
            <a:r>
              <a:rPr lang="en-US" dirty="0">
                <a:solidFill>
                  <a:schemeClr val="tx1"/>
                </a:solidFill>
              </a:rPr>
              <a:t> </a:t>
            </a:r>
            <a:r>
              <a:rPr lang="en-US" dirty="0" err="1">
                <a:solidFill>
                  <a:schemeClr val="tx1"/>
                </a:solidFill>
              </a:rPr>
              <a:t>për</a:t>
            </a:r>
            <a:r>
              <a:rPr lang="en-US" dirty="0">
                <a:solidFill>
                  <a:schemeClr val="tx1"/>
                </a:solidFill>
              </a:rPr>
              <a:t> </a:t>
            </a:r>
            <a:r>
              <a:rPr lang="en-US" dirty="0" err="1">
                <a:solidFill>
                  <a:schemeClr val="tx1"/>
                </a:solidFill>
              </a:rPr>
              <a:t>formimin</a:t>
            </a:r>
            <a:r>
              <a:rPr lang="en-US" dirty="0">
                <a:solidFill>
                  <a:schemeClr val="tx1"/>
                </a:solidFill>
              </a:rPr>
              <a:t> e </a:t>
            </a:r>
            <a:r>
              <a:rPr lang="en-US" dirty="0" err="1">
                <a:solidFill>
                  <a:schemeClr val="tx1"/>
                </a:solidFill>
              </a:rPr>
              <a:t>një</a:t>
            </a:r>
            <a:r>
              <a:rPr lang="en-US" dirty="0">
                <a:solidFill>
                  <a:schemeClr val="tx1"/>
                </a:solidFill>
              </a:rPr>
              <a:t> prove </a:t>
            </a:r>
            <a:r>
              <a:rPr lang="en-US" dirty="0" err="1">
                <a:solidFill>
                  <a:schemeClr val="tx1"/>
                </a:solidFill>
              </a:rPr>
              <a:t>thelbësore</a:t>
            </a:r>
            <a:r>
              <a:rPr lang="en-US" dirty="0">
                <a:solidFill>
                  <a:schemeClr val="tx1"/>
                </a:solidFill>
              </a:rPr>
              <a:t> e me </a:t>
            </a:r>
            <a:r>
              <a:rPr lang="en-US" dirty="0" err="1">
                <a:solidFill>
                  <a:schemeClr val="tx1"/>
                </a:solidFill>
              </a:rPr>
              <a:t>vlerë</a:t>
            </a:r>
            <a:r>
              <a:rPr lang="en-US" dirty="0">
                <a:solidFill>
                  <a:schemeClr val="tx1"/>
                </a:solidFill>
              </a:rPr>
              <a:t> </a:t>
            </a:r>
            <a:r>
              <a:rPr lang="en-US" dirty="0" err="1">
                <a:solidFill>
                  <a:schemeClr val="tx1"/>
                </a:solidFill>
              </a:rPr>
              <a:t>në</a:t>
            </a:r>
            <a:r>
              <a:rPr lang="en-US" dirty="0">
                <a:solidFill>
                  <a:schemeClr val="tx1"/>
                </a:solidFill>
              </a:rPr>
              <a:t> </a:t>
            </a:r>
            <a:r>
              <a:rPr lang="en-US" dirty="0" err="1">
                <a:solidFill>
                  <a:schemeClr val="tx1"/>
                </a:solidFill>
              </a:rPr>
              <a:t>procedimin</a:t>
            </a:r>
            <a:r>
              <a:rPr lang="en-US" dirty="0">
                <a:solidFill>
                  <a:schemeClr val="tx1"/>
                </a:solidFill>
              </a:rPr>
              <a:t> penal, </a:t>
            </a:r>
            <a:r>
              <a:rPr lang="en-US" dirty="0" err="1">
                <a:solidFill>
                  <a:schemeClr val="tx1"/>
                </a:solidFill>
              </a:rPr>
              <a:t>po</a:t>
            </a:r>
            <a:r>
              <a:rPr lang="en-US" dirty="0">
                <a:solidFill>
                  <a:schemeClr val="tx1"/>
                </a:solidFill>
              </a:rPr>
              <a:t> </a:t>
            </a:r>
            <a:r>
              <a:rPr lang="en-US" dirty="0" err="1">
                <a:solidFill>
                  <a:schemeClr val="tx1"/>
                </a:solidFill>
              </a:rPr>
              <a:t>aq</a:t>
            </a:r>
            <a:r>
              <a:rPr lang="en-US" dirty="0">
                <a:solidFill>
                  <a:schemeClr val="tx1"/>
                </a:solidFill>
              </a:rPr>
              <a:t> </a:t>
            </a:r>
            <a:r>
              <a:rPr lang="en-US" dirty="0" err="1">
                <a:solidFill>
                  <a:schemeClr val="tx1"/>
                </a:solidFill>
              </a:rPr>
              <a:t>edhe</a:t>
            </a:r>
            <a:r>
              <a:rPr lang="en-US" dirty="0">
                <a:solidFill>
                  <a:schemeClr val="tx1"/>
                </a:solidFill>
              </a:rPr>
              <a:t> </a:t>
            </a:r>
            <a:r>
              <a:rPr lang="en-US" dirty="0" err="1">
                <a:solidFill>
                  <a:schemeClr val="tx1"/>
                </a:solidFill>
              </a:rPr>
              <a:t>delikat</a:t>
            </a:r>
            <a:r>
              <a:rPr lang="en-US" dirty="0">
                <a:solidFill>
                  <a:schemeClr val="tx1"/>
                </a:solidFill>
              </a:rPr>
              <a:t> </a:t>
            </a:r>
            <a:r>
              <a:rPr lang="en-US" dirty="0" err="1">
                <a:solidFill>
                  <a:schemeClr val="tx1"/>
                </a:solidFill>
              </a:rPr>
              <a:t>dhe</a:t>
            </a:r>
            <a:r>
              <a:rPr lang="en-US" dirty="0">
                <a:solidFill>
                  <a:schemeClr val="tx1"/>
                </a:solidFill>
              </a:rPr>
              <a:t> I </a:t>
            </a:r>
            <a:r>
              <a:rPr lang="en-US" dirty="0" err="1">
                <a:solidFill>
                  <a:schemeClr val="tx1"/>
                </a:solidFill>
              </a:rPr>
              <a:t>vështirë</a:t>
            </a:r>
            <a:r>
              <a:rPr lang="en-US" dirty="0">
                <a:solidFill>
                  <a:schemeClr val="tx1"/>
                </a:solidFill>
              </a:rPr>
              <a:t> </a:t>
            </a:r>
            <a:r>
              <a:rPr lang="en-US" dirty="0" err="1">
                <a:solidFill>
                  <a:schemeClr val="tx1"/>
                </a:solidFill>
              </a:rPr>
              <a:t>për</a:t>
            </a:r>
            <a:r>
              <a:rPr lang="en-US" dirty="0">
                <a:solidFill>
                  <a:schemeClr val="tx1"/>
                </a:solidFill>
              </a:rPr>
              <a:t> </a:t>
            </a:r>
            <a:r>
              <a:rPr lang="en-US" dirty="0" err="1">
                <a:solidFill>
                  <a:schemeClr val="tx1"/>
                </a:solidFill>
              </a:rPr>
              <a:t>t’u</a:t>
            </a:r>
            <a:r>
              <a:rPr lang="en-US" dirty="0">
                <a:solidFill>
                  <a:schemeClr val="tx1"/>
                </a:solidFill>
              </a:rPr>
              <a:t> </a:t>
            </a:r>
            <a:r>
              <a:rPr lang="en-US" dirty="0" err="1">
                <a:solidFill>
                  <a:schemeClr val="tx1"/>
                </a:solidFill>
              </a:rPr>
              <a:t>realizuar</a:t>
            </a:r>
            <a:r>
              <a:rPr lang="en-US" dirty="0">
                <a:solidFill>
                  <a:schemeClr val="tx1"/>
                </a:solidFill>
              </a:rPr>
              <a:t> I </a:t>
            </a:r>
            <a:r>
              <a:rPr lang="en-US" dirty="0" err="1">
                <a:solidFill>
                  <a:schemeClr val="tx1"/>
                </a:solidFill>
              </a:rPr>
              <a:t>plotë</a:t>
            </a:r>
            <a:r>
              <a:rPr lang="en-US" dirty="0">
                <a:solidFill>
                  <a:schemeClr val="tx1"/>
                </a:solidFill>
              </a:rPr>
              <a:t> per </a:t>
            </a:r>
            <a:r>
              <a:rPr lang="en-US" dirty="0" err="1">
                <a:solidFill>
                  <a:schemeClr val="tx1"/>
                </a:solidFill>
              </a:rPr>
              <a:t>shkak</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vulnerabilitetit</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miturit</a:t>
            </a:r>
            <a:r>
              <a:rPr lang="en-US" dirty="0">
                <a:solidFill>
                  <a:schemeClr val="tx1"/>
                </a:solidFill>
              </a:rPr>
              <a:t> </a:t>
            </a:r>
            <a:r>
              <a:rPr lang="en-US" dirty="0" err="1">
                <a:solidFill>
                  <a:schemeClr val="tx1"/>
                </a:solidFill>
              </a:rPr>
              <a:t>dhe</a:t>
            </a:r>
            <a:r>
              <a:rPr lang="en-US" dirty="0">
                <a:solidFill>
                  <a:schemeClr val="tx1"/>
                </a:solidFill>
              </a:rPr>
              <a:t> </a:t>
            </a:r>
            <a:r>
              <a:rPr lang="en-US" dirty="0" err="1">
                <a:solidFill>
                  <a:schemeClr val="tx1"/>
                </a:solidFill>
              </a:rPr>
              <a:t>aftësimit</a:t>
            </a:r>
            <a:r>
              <a:rPr lang="en-US" dirty="0">
                <a:solidFill>
                  <a:schemeClr val="tx1"/>
                </a:solidFill>
              </a:rPr>
              <a:t> </a:t>
            </a:r>
            <a:r>
              <a:rPr lang="en-US" dirty="0" err="1">
                <a:solidFill>
                  <a:schemeClr val="tx1"/>
                </a:solidFill>
              </a:rPr>
              <a:t>profesional</a:t>
            </a:r>
            <a:r>
              <a:rPr lang="en-US" dirty="0">
                <a:solidFill>
                  <a:schemeClr val="tx1"/>
                </a:solidFill>
              </a:rPr>
              <a:t> </a:t>
            </a:r>
            <a:r>
              <a:rPr lang="en-US" dirty="0" err="1">
                <a:solidFill>
                  <a:schemeClr val="tx1"/>
                </a:solidFill>
              </a:rPr>
              <a:t>që</a:t>
            </a:r>
            <a:r>
              <a:rPr lang="en-US" dirty="0">
                <a:solidFill>
                  <a:schemeClr val="tx1"/>
                </a:solidFill>
              </a:rPr>
              <a:t> </a:t>
            </a:r>
            <a:r>
              <a:rPr lang="en-US" dirty="0" err="1">
                <a:solidFill>
                  <a:schemeClr val="tx1"/>
                </a:solidFill>
              </a:rPr>
              <a:t>ligji</a:t>
            </a:r>
            <a:r>
              <a:rPr lang="en-US" dirty="0">
                <a:solidFill>
                  <a:schemeClr val="tx1"/>
                </a:solidFill>
              </a:rPr>
              <a:t> </a:t>
            </a:r>
            <a:r>
              <a:rPr lang="en-US" dirty="0" err="1">
                <a:solidFill>
                  <a:schemeClr val="tx1"/>
                </a:solidFill>
              </a:rPr>
              <a:t>kërkon</a:t>
            </a:r>
            <a:r>
              <a:rPr lang="en-US" dirty="0">
                <a:solidFill>
                  <a:schemeClr val="tx1"/>
                </a:solidFill>
              </a:rPr>
              <a:t> </a:t>
            </a:r>
            <a:r>
              <a:rPr lang="en-US" dirty="0" err="1">
                <a:solidFill>
                  <a:schemeClr val="tx1"/>
                </a:solidFill>
              </a:rPr>
              <a:t>nga</a:t>
            </a:r>
            <a:r>
              <a:rPr lang="en-US" dirty="0">
                <a:solidFill>
                  <a:schemeClr val="tx1"/>
                </a:solidFill>
              </a:rPr>
              <a:t> </a:t>
            </a:r>
            <a:r>
              <a:rPr lang="en-US" dirty="0" err="1">
                <a:solidFill>
                  <a:schemeClr val="tx1"/>
                </a:solidFill>
              </a:rPr>
              <a:t>subjektet</a:t>
            </a:r>
            <a:r>
              <a:rPr lang="en-US" dirty="0">
                <a:solidFill>
                  <a:schemeClr val="tx1"/>
                </a:solidFill>
              </a:rPr>
              <a:t>/</a:t>
            </a:r>
            <a:r>
              <a:rPr lang="en-US" dirty="0" err="1">
                <a:solidFill>
                  <a:schemeClr val="tx1"/>
                </a:solidFill>
              </a:rPr>
              <a:t>organet</a:t>
            </a:r>
            <a:r>
              <a:rPr lang="en-US" dirty="0">
                <a:solidFill>
                  <a:schemeClr val="tx1"/>
                </a:solidFill>
              </a:rPr>
              <a:t> </a:t>
            </a:r>
            <a:r>
              <a:rPr lang="en-US" dirty="0" err="1">
                <a:solidFill>
                  <a:schemeClr val="tx1"/>
                </a:solidFill>
              </a:rPr>
              <a:t>proceduese</a:t>
            </a:r>
            <a:r>
              <a:rPr lang="en-US" dirty="0">
                <a:solidFill>
                  <a:schemeClr val="tx1"/>
                </a:solidFill>
              </a:rPr>
              <a:t> </a:t>
            </a:r>
            <a:r>
              <a:rPr lang="en-US" dirty="0" err="1">
                <a:solidFill>
                  <a:schemeClr val="tx1"/>
                </a:solidFill>
              </a:rPr>
              <a:t>që</a:t>
            </a:r>
            <a:r>
              <a:rPr lang="en-US" dirty="0">
                <a:solidFill>
                  <a:schemeClr val="tx1"/>
                </a:solidFill>
              </a:rPr>
              <a:t> </a:t>
            </a:r>
            <a:r>
              <a:rPr lang="en-US" dirty="0" err="1">
                <a:solidFill>
                  <a:schemeClr val="tx1"/>
                </a:solidFill>
              </a:rPr>
              <a:t>administrojnë</a:t>
            </a:r>
            <a:r>
              <a:rPr lang="en-US" dirty="0">
                <a:solidFill>
                  <a:schemeClr val="tx1"/>
                </a:solidFill>
              </a:rPr>
              <a:t> </a:t>
            </a:r>
            <a:r>
              <a:rPr lang="en-US" dirty="0" err="1">
                <a:solidFill>
                  <a:schemeClr val="tx1"/>
                </a:solidFill>
              </a:rPr>
              <a:t>këtë</a:t>
            </a:r>
            <a:r>
              <a:rPr lang="en-US" dirty="0">
                <a:solidFill>
                  <a:schemeClr val="tx1"/>
                </a:solidFill>
              </a:rPr>
              <a:t> </a:t>
            </a:r>
            <a:r>
              <a:rPr lang="en-US" dirty="0" err="1">
                <a:solidFill>
                  <a:schemeClr val="tx1"/>
                </a:solidFill>
              </a:rPr>
              <a:t>proces</a:t>
            </a:r>
            <a:r>
              <a:rPr lang="en-US" dirty="0">
                <a:solidFill>
                  <a:schemeClr val="tx1"/>
                </a:solidFill>
              </a:rPr>
              <a:t>, </a:t>
            </a:r>
            <a:r>
              <a:rPr lang="en-US" dirty="0" err="1">
                <a:solidFill>
                  <a:schemeClr val="tx1"/>
                </a:solidFill>
              </a:rPr>
              <a:t>lidhur</a:t>
            </a:r>
            <a:r>
              <a:rPr lang="en-US" dirty="0">
                <a:solidFill>
                  <a:schemeClr val="tx1"/>
                </a:solidFill>
              </a:rPr>
              <a:t> me </a:t>
            </a:r>
            <a:r>
              <a:rPr lang="en-US" dirty="0" err="1">
                <a:solidFill>
                  <a:schemeClr val="tx1"/>
                </a:solidFill>
              </a:rPr>
              <a:t>zotërimin</a:t>
            </a:r>
            <a:r>
              <a:rPr lang="en-US" dirty="0">
                <a:solidFill>
                  <a:schemeClr val="tx1"/>
                </a:solidFill>
              </a:rPr>
              <a:t> e </a:t>
            </a:r>
            <a:r>
              <a:rPr lang="en-US" dirty="0" err="1">
                <a:solidFill>
                  <a:schemeClr val="tx1"/>
                </a:solidFill>
              </a:rPr>
              <a:t>teknikave</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pyetjes</a:t>
            </a:r>
            <a:r>
              <a:rPr lang="en-US" dirty="0">
                <a:solidFill>
                  <a:schemeClr val="tx1"/>
                </a:solidFill>
              </a:rPr>
              <a:t> </a:t>
            </a:r>
            <a:r>
              <a:rPr lang="en-US" dirty="0" err="1">
                <a:solidFill>
                  <a:schemeClr val="tx1"/>
                </a:solidFill>
              </a:rPr>
              <a:t>së</a:t>
            </a:r>
            <a:r>
              <a:rPr lang="en-US" dirty="0">
                <a:solidFill>
                  <a:schemeClr val="tx1"/>
                </a:solidFill>
              </a:rPr>
              <a:t> </a:t>
            </a:r>
            <a:r>
              <a:rPr lang="en-US" dirty="0" err="1">
                <a:solidFill>
                  <a:schemeClr val="tx1"/>
                </a:solidFill>
              </a:rPr>
              <a:t>viktimës</a:t>
            </a:r>
            <a:r>
              <a:rPr lang="en-US" dirty="0">
                <a:solidFill>
                  <a:schemeClr val="tx1"/>
                </a:solidFill>
              </a:rPr>
              <a:t> </a:t>
            </a:r>
            <a:r>
              <a:rPr lang="en-US" dirty="0" err="1">
                <a:solidFill>
                  <a:schemeClr val="tx1"/>
                </a:solidFill>
              </a:rPr>
              <a:t>së</a:t>
            </a:r>
            <a:r>
              <a:rPr lang="en-US" dirty="0">
                <a:solidFill>
                  <a:schemeClr val="tx1"/>
                </a:solidFill>
              </a:rPr>
              <a:t> </a:t>
            </a:r>
            <a:r>
              <a:rPr lang="en-US" dirty="0" err="1">
                <a:solidFill>
                  <a:schemeClr val="tx1"/>
                </a:solidFill>
              </a:rPr>
              <a:t>mitur</a:t>
            </a:r>
            <a:r>
              <a:rPr lang="en-US" dirty="0">
                <a:solidFill>
                  <a:schemeClr val="tx1"/>
                </a:solidFill>
              </a:rPr>
              <a:t>, </a:t>
            </a:r>
            <a:r>
              <a:rPr lang="en-US" dirty="0" err="1">
                <a:solidFill>
                  <a:schemeClr val="tx1"/>
                </a:solidFill>
              </a:rPr>
              <a:t>metodologjisë</a:t>
            </a:r>
            <a:r>
              <a:rPr lang="en-US" dirty="0">
                <a:solidFill>
                  <a:schemeClr val="tx1"/>
                </a:solidFill>
              </a:rPr>
              <a:t> </a:t>
            </a:r>
            <a:r>
              <a:rPr lang="en-US" dirty="0" err="1">
                <a:solidFill>
                  <a:schemeClr val="tx1"/>
                </a:solidFill>
              </a:rPr>
              <a:t>së</a:t>
            </a:r>
            <a:r>
              <a:rPr lang="en-US" dirty="0">
                <a:solidFill>
                  <a:schemeClr val="tx1"/>
                </a:solidFill>
              </a:rPr>
              <a:t> </a:t>
            </a:r>
            <a:r>
              <a:rPr lang="en-US" dirty="0" err="1">
                <a:solidFill>
                  <a:schemeClr val="tx1"/>
                </a:solidFill>
              </a:rPr>
              <a:t>komunikimit</a:t>
            </a:r>
            <a:r>
              <a:rPr lang="en-US" dirty="0">
                <a:solidFill>
                  <a:schemeClr val="tx1"/>
                </a:solidFill>
              </a:rPr>
              <a:t> me </a:t>
            </a:r>
            <a:r>
              <a:rPr lang="en-US" dirty="0" err="1">
                <a:solidFill>
                  <a:schemeClr val="tx1"/>
                </a:solidFill>
              </a:rPr>
              <a:t>të</a:t>
            </a:r>
            <a:r>
              <a:rPr lang="en-US" dirty="0">
                <a:solidFill>
                  <a:schemeClr val="tx1"/>
                </a:solidFill>
              </a:rPr>
              <a:t>, </a:t>
            </a:r>
            <a:r>
              <a:rPr lang="en-US" dirty="0" err="1">
                <a:solidFill>
                  <a:schemeClr val="tx1"/>
                </a:solidFill>
              </a:rPr>
              <a:t>njohjen</a:t>
            </a:r>
            <a:r>
              <a:rPr lang="en-US" dirty="0">
                <a:solidFill>
                  <a:schemeClr val="tx1"/>
                </a:solidFill>
              </a:rPr>
              <a:t> e </a:t>
            </a:r>
            <a:r>
              <a:rPr lang="en-US" dirty="0" err="1">
                <a:solidFill>
                  <a:schemeClr val="tx1"/>
                </a:solidFill>
              </a:rPr>
              <a:t>psikologjisë</a:t>
            </a:r>
            <a:r>
              <a:rPr lang="en-US" dirty="0">
                <a:solidFill>
                  <a:schemeClr val="tx1"/>
                </a:solidFill>
              </a:rPr>
              <a:t> </a:t>
            </a:r>
            <a:r>
              <a:rPr lang="en-US" dirty="0" err="1">
                <a:solidFill>
                  <a:schemeClr val="tx1"/>
                </a:solidFill>
              </a:rPr>
              <a:t>së</a:t>
            </a:r>
            <a:r>
              <a:rPr lang="en-US" dirty="0">
                <a:solidFill>
                  <a:schemeClr val="tx1"/>
                </a:solidFill>
              </a:rPr>
              <a:t> </a:t>
            </a:r>
            <a:r>
              <a:rPr lang="en-US" dirty="0" err="1">
                <a:solidFill>
                  <a:schemeClr val="tx1"/>
                </a:solidFill>
              </a:rPr>
              <a:t>fëmijës</a:t>
            </a:r>
            <a:r>
              <a:rPr lang="en-US" dirty="0">
                <a:solidFill>
                  <a:schemeClr val="tx1"/>
                </a:solidFill>
              </a:rPr>
              <a:t> </a:t>
            </a:r>
            <a:r>
              <a:rPr lang="en-US" dirty="0" err="1">
                <a:solidFill>
                  <a:schemeClr val="tx1"/>
                </a:solidFill>
              </a:rPr>
              <a:t>dhe</a:t>
            </a:r>
            <a:r>
              <a:rPr lang="en-US" dirty="0">
                <a:solidFill>
                  <a:schemeClr val="tx1"/>
                </a:solidFill>
              </a:rPr>
              <a:t> </a:t>
            </a:r>
            <a:r>
              <a:rPr lang="en-US" dirty="0" err="1">
                <a:solidFill>
                  <a:schemeClr val="tx1"/>
                </a:solidFill>
              </a:rPr>
              <a:t>realizimit</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intervistimit</a:t>
            </a:r>
            <a:r>
              <a:rPr lang="en-US" dirty="0">
                <a:solidFill>
                  <a:schemeClr val="tx1"/>
                </a:solidFill>
              </a:rPr>
              <a:t> me </a:t>
            </a:r>
            <a:r>
              <a:rPr lang="en-US" dirty="0" err="1">
                <a:solidFill>
                  <a:schemeClr val="tx1"/>
                </a:solidFill>
              </a:rPr>
              <a:t>një</a:t>
            </a:r>
            <a:r>
              <a:rPr lang="en-US" dirty="0">
                <a:solidFill>
                  <a:schemeClr val="tx1"/>
                </a:solidFill>
              </a:rPr>
              <a:t> </a:t>
            </a:r>
            <a:r>
              <a:rPr lang="en-US" dirty="0" err="1">
                <a:solidFill>
                  <a:schemeClr val="tx1"/>
                </a:solidFill>
              </a:rPr>
              <a:t>gjuhë</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përshtatshme</a:t>
            </a:r>
            <a:r>
              <a:rPr lang="en-US" dirty="0">
                <a:solidFill>
                  <a:schemeClr val="tx1"/>
                </a:solidFill>
              </a:rPr>
              <a:t>  </a:t>
            </a:r>
            <a:r>
              <a:rPr lang="en-US" dirty="0" err="1">
                <a:solidFill>
                  <a:schemeClr val="tx1"/>
                </a:solidFill>
              </a:rPr>
              <a:t>për</a:t>
            </a:r>
            <a:r>
              <a:rPr lang="en-US" dirty="0">
                <a:solidFill>
                  <a:schemeClr val="tx1"/>
                </a:solidFill>
              </a:rPr>
              <a:t> </a:t>
            </a:r>
            <a:r>
              <a:rPr lang="en-US" dirty="0" err="1">
                <a:solidFill>
                  <a:schemeClr val="tx1"/>
                </a:solidFill>
              </a:rPr>
              <a:t>moshën</a:t>
            </a:r>
            <a:r>
              <a:rPr lang="en-US" dirty="0">
                <a:solidFill>
                  <a:schemeClr val="tx1"/>
                </a:solidFill>
              </a:rPr>
              <a:t> e </a:t>
            </a:r>
            <a:r>
              <a:rPr lang="en-US" dirty="0" err="1">
                <a:solidFill>
                  <a:schemeClr val="tx1"/>
                </a:solidFill>
              </a:rPr>
              <a:t>fëmijës</a:t>
            </a:r>
            <a:r>
              <a:rPr lang="en-US" dirty="0">
                <a:solidFill>
                  <a:schemeClr val="tx1"/>
                </a:solidFill>
              </a:rPr>
              <a:t>.</a:t>
            </a:r>
          </a:p>
          <a:p>
            <a:pPr algn="just"/>
            <a:r>
              <a:rPr lang="sq-AL" dirty="0">
                <a:solidFill>
                  <a:schemeClr val="tx1"/>
                </a:solidFill>
              </a:rPr>
              <a:t>Pyetja e fëmijës në një mjedis në polici/prokurori/gjykatë është e shoqëruar me ankth, konfuzion, frikë</a:t>
            </a:r>
            <a:r>
              <a:rPr lang="en-US" dirty="0">
                <a:solidFill>
                  <a:schemeClr val="tx1"/>
                </a:solidFill>
              </a:rPr>
              <a:t>,</a:t>
            </a:r>
            <a:r>
              <a:rPr lang="sq-AL" dirty="0">
                <a:solidFill>
                  <a:schemeClr val="tx1"/>
                </a:solidFill>
              </a:rPr>
              <a:t> pasiguri</a:t>
            </a:r>
            <a:r>
              <a:rPr lang="en-US" dirty="0">
                <a:solidFill>
                  <a:schemeClr val="tx1"/>
                </a:solidFill>
              </a:rPr>
              <a:t> </a:t>
            </a:r>
            <a:r>
              <a:rPr lang="sq-AL" dirty="0">
                <a:solidFill>
                  <a:schemeClr val="tx1"/>
                </a:solidFill>
              </a:rPr>
              <a:t>dhe tension psikologjik të shkaktuar nga mjedisi ku ndodhet, izolimi në sallën e intervistimit</a:t>
            </a:r>
            <a:r>
              <a:rPr lang="en-US" dirty="0">
                <a:solidFill>
                  <a:schemeClr val="tx1"/>
                </a:solidFill>
              </a:rPr>
              <a:t>, </a:t>
            </a:r>
            <a:r>
              <a:rPr lang="en-US" dirty="0" err="1">
                <a:solidFill>
                  <a:schemeClr val="tx1"/>
                </a:solidFill>
              </a:rPr>
              <a:t>gjendje</a:t>
            </a:r>
            <a:r>
              <a:rPr lang="en-US" dirty="0">
                <a:solidFill>
                  <a:schemeClr val="tx1"/>
                </a:solidFill>
              </a:rPr>
              <a:t> e </a:t>
            </a:r>
            <a:r>
              <a:rPr lang="en-US" dirty="0" err="1">
                <a:solidFill>
                  <a:schemeClr val="tx1"/>
                </a:solidFill>
              </a:rPr>
              <a:t>cila</a:t>
            </a:r>
            <a:r>
              <a:rPr lang="en-US" dirty="0">
                <a:solidFill>
                  <a:schemeClr val="tx1"/>
                </a:solidFill>
              </a:rPr>
              <a:t> duke </a:t>
            </a:r>
            <a:r>
              <a:rPr lang="en-US" dirty="0" err="1">
                <a:solidFill>
                  <a:schemeClr val="tx1"/>
                </a:solidFill>
              </a:rPr>
              <a:t>konsideruar</a:t>
            </a:r>
            <a:r>
              <a:rPr lang="en-US" dirty="0">
                <a:solidFill>
                  <a:schemeClr val="tx1"/>
                </a:solidFill>
              </a:rPr>
              <a:t> e</a:t>
            </a:r>
            <a:r>
              <a:rPr lang="sq-AL" dirty="0">
                <a:solidFill>
                  <a:schemeClr val="tx1"/>
                </a:solidFill>
              </a:rPr>
              <a:t>dhe </a:t>
            </a:r>
            <a:r>
              <a:rPr lang="en-US" dirty="0" err="1">
                <a:solidFill>
                  <a:schemeClr val="tx1"/>
                </a:solidFill>
              </a:rPr>
              <a:t>dëmin</a:t>
            </a:r>
            <a:r>
              <a:rPr lang="en-US" dirty="0">
                <a:solidFill>
                  <a:schemeClr val="tx1"/>
                </a:solidFill>
              </a:rPr>
              <a:t> e </a:t>
            </a:r>
            <a:r>
              <a:rPr lang="en-US" dirty="0" err="1">
                <a:solidFill>
                  <a:schemeClr val="tx1"/>
                </a:solidFill>
              </a:rPr>
              <a:t>shkaktuar</a:t>
            </a:r>
            <a:r>
              <a:rPr lang="en-US" dirty="0">
                <a:solidFill>
                  <a:schemeClr val="tx1"/>
                </a:solidFill>
              </a:rPr>
              <a:t> </a:t>
            </a:r>
            <a:r>
              <a:rPr lang="en-US" dirty="0" err="1">
                <a:solidFill>
                  <a:schemeClr val="tx1"/>
                </a:solidFill>
              </a:rPr>
              <a:t>nga</a:t>
            </a:r>
            <a:r>
              <a:rPr lang="en-US" dirty="0">
                <a:solidFill>
                  <a:schemeClr val="tx1"/>
                </a:solidFill>
              </a:rPr>
              <a:t> </a:t>
            </a:r>
            <a:r>
              <a:rPr lang="en-US" dirty="0" err="1">
                <a:solidFill>
                  <a:schemeClr val="tx1"/>
                </a:solidFill>
              </a:rPr>
              <a:t>vepra</a:t>
            </a:r>
            <a:r>
              <a:rPr lang="en-US" dirty="0">
                <a:solidFill>
                  <a:schemeClr val="tx1"/>
                </a:solidFill>
              </a:rPr>
              <a:t> </a:t>
            </a:r>
            <a:r>
              <a:rPr lang="en-US" dirty="0" err="1">
                <a:solidFill>
                  <a:schemeClr val="tx1"/>
                </a:solidFill>
              </a:rPr>
              <a:t>penale</a:t>
            </a:r>
            <a:r>
              <a:rPr lang="en-US" dirty="0">
                <a:solidFill>
                  <a:schemeClr val="tx1"/>
                </a:solidFill>
              </a:rPr>
              <a:t>, </a:t>
            </a:r>
            <a:r>
              <a:rPr lang="en-US" dirty="0" err="1">
                <a:solidFill>
                  <a:schemeClr val="tx1"/>
                </a:solidFill>
              </a:rPr>
              <a:t>reflektohet</a:t>
            </a:r>
            <a:r>
              <a:rPr lang="en-US" dirty="0">
                <a:solidFill>
                  <a:schemeClr val="tx1"/>
                </a:solidFill>
              </a:rPr>
              <a:t> </a:t>
            </a:r>
            <a:r>
              <a:rPr lang="en-US" dirty="0" err="1">
                <a:solidFill>
                  <a:schemeClr val="tx1"/>
                </a:solidFill>
              </a:rPr>
              <a:t>në</a:t>
            </a:r>
            <a:r>
              <a:rPr lang="en-US" dirty="0">
                <a:solidFill>
                  <a:schemeClr val="tx1"/>
                </a:solidFill>
              </a:rPr>
              <a:t> </a:t>
            </a:r>
            <a:r>
              <a:rPr lang="en-US" dirty="0" err="1">
                <a:solidFill>
                  <a:schemeClr val="tx1"/>
                </a:solidFill>
              </a:rPr>
              <a:t>një</a:t>
            </a:r>
            <a:r>
              <a:rPr lang="sq-AL" dirty="0">
                <a:solidFill>
                  <a:schemeClr val="tx1"/>
                </a:solidFill>
              </a:rPr>
              <a:t> shqetësim </a:t>
            </a:r>
            <a:r>
              <a:rPr lang="en-US" dirty="0" err="1">
                <a:solidFill>
                  <a:schemeClr val="tx1"/>
                </a:solidFill>
              </a:rPr>
              <a:t>të</a:t>
            </a:r>
            <a:r>
              <a:rPr lang="en-US" dirty="0">
                <a:solidFill>
                  <a:schemeClr val="tx1"/>
                </a:solidFill>
              </a:rPr>
              <a:t> </a:t>
            </a:r>
            <a:r>
              <a:rPr lang="en-US" dirty="0" err="1">
                <a:solidFill>
                  <a:schemeClr val="tx1"/>
                </a:solidFill>
              </a:rPr>
              <a:t>shtuar</a:t>
            </a:r>
            <a:r>
              <a:rPr lang="en-US" dirty="0">
                <a:solidFill>
                  <a:schemeClr val="tx1"/>
                </a:solidFill>
              </a:rPr>
              <a:t> </a:t>
            </a:r>
            <a:r>
              <a:rPr lang="sq-AL" dirty="0">
                <a:solidFill>
                  <a:schemeClr val="tx1"/>
                </a:solidFill>
              </a:rPr>
              <a:t>për një fëmijë</a:t>
            </a:r>
            <a:r>
              <a:rPr lang="en-US" dirty="0">
                <a:solidFill>
                  <a:schemeClr val="tx1"/>
                </a:solidFill>
              </a:rPr>
              <a:t>. </a:t>
            </a:r>
            <a:r>
              <a:rPr lang="en-US" dirty="0" err="1">
                <a:solidFill>
                  <a:schemeClr val="tx1"/>
                </a:solidFill>
              </a:rPr>
              <a:t>Kjo</a:t>
            </a:r>
            <a:r>
              <a:rPr lang="en-US" dirty="0">
                <a:solidFill>
                  <a:schemeClr val="tx1"/>
                </a:solidFill>
              </a:rPr>
              <a:t> </a:t>
            </a:r>
            <a:r>
              <a:rPr lang="en-US" dirty="0" err="1">
                <a:solidFill>
                  <a:schemeClr val="tx1"/>
                </a:solidFill>
              </a:rPr>
              <a:t>ndodh</a:t>
            </a:r>
            <a:r>
              <a:rPr lang="en-US" dirty="0">
                <a:solidFill>
                  <a:schemeClr val="tx1"/>
                </a:solidFill>
              </a:rPr>
              <a:t> per </a:t>
            </a:r>
            <a:r>
              <a:rPr lang="en-US" dirty="0" err="1">
                <a:solidFill>
                  <a:schemeClr val="tx1"/>
                </a:solidFill>
              </a:rPr>
              <a:t>shkak</a:t>
            </a:r>
            <a:r>
              <a:rPr lang="en-US" dirty="0">
                <a:solidFill>
                  <a:schemeClr val="tx1"/>
                </a:solidFill>
              </a:rPr>
              <a:t> </a:t>
            </a:r>
            <a:r>
              <a:rPr lang="en-US" dirty="0" err="1">
                <a:solidFill>
                  <a:schemeClr val="tx1"/>
                </a:solidFill>
              </a:rPr>
              <a:t>te</a:t>
            </a:r>
            <a:r>
              <a:rPr lang="en-US" dirty="0">
                <a:solidFill>
                  <a:schemeClr val="tx1"/>
                </a:solidFill>
              </a:rPr>
              <a:t> </a:t>
            </a:r>
            <a:r>
              <a:rPr lang="en-US" dirty="0" err="1">
                <a:solidFill>
                  <a:schemeClr val="tx1"/>
                </a:solidFill>
              </a:rPr>
              <a:t>nivelit</a:t>
            </a:r>
            <a:r>
              <a:rPr lang="en-US" dirty="0">
                <a:solidFill>
                  <a:schemeClr val="tx1"/>
                </a:solidFill>
              </a:rPr>
              <a:t> </a:t>
            </a:r>
            <a:r>
              <a:rPr lang="en-US" dirty="0" err="1">
                <a:solidFill>
                  <a:schemeClr val="tx1"/>
                </a:solidFill>
              </a:rPr>
              <a:t>te</a:t>
            </a:r>
            <a:r>
              <a:rPr lang="en-US" dirty="0">
                <a:solidFill>
                  <a:schemeClr val="tx1"/>
                </a:solidFill>
              </a:rPr>
              <a:t> </a:t>
            </a:r>
            <a:r>
              <a:rPr lang="en-US" dirty="0" err="1">
                <a:solidFill>
                  <a:schemeClr val="tx1"/>
                </a:solidFill>
              </a:rPr>
              <a:t>zhvillimit</a:t>
            </a:r>
            <a:r>
              <a:rPr lang="en-US" dirty="0">
                <a:solidFill>
                  <a:schemeClr val="tx1"/>
                </a:solidFill>
              </a:rPr>
              <a:t>, </a:t>
            </a:r>
            <a:r>
              <a:rPr lang="en-US" dirty="0" err="1">
                <a:solidFill>
                  <a:schemeClr val="tx1"/>
                </a:solidFill>
              </a:rPr>
              <a:t>menyres</a:t>
            </a:r>
            <a:r>
              <a:rPr lang="en-US" dirty="0">
                <a:solidFill>
                  <a:schemeClr val="tx1"/>
                </a:solidFill>
              </a:rPr>
              <a:t> se </a:t>
            </a:r>
            <a:r>
              <a:rPr lang="en-US" dirty="0" err="1">
                <a:solidFill>
                  <a:schemeClr val="tx1"/>
                </a:solidFill>
              </a:rPr>
              <a:t>rritjes</a:t>
            </a:r>
            <a:r>
              <a:rPr lang="en-US" dirty="0">
                <a:solidFill>
                  <a:schemeClr val="tx1"/>
                </a:solidFill>
              </a:rPr>
              <a:t>, </a:t>
            </a:r>
            <a:r>
              <a:rPr lang="en-US" dirty="0" err="1">
                <a:solidFill>
                  <a:schemeClr val="tx1"/>
                </a:solidFill>
              </a:rPr>
              <a:t>kushteve</a:t>
            </a:r>
            <a:r>
              <a:rPr lang="en-US" dirty="0">
                <a:solidFill>
                  <a:schemeClr val="tx1"/>
                </a:solidFill>
              </a:rPr>
              <a:t> </a:t>
            </a:r>
            <a:r>
              <a:rPr lang="en-US" dirty="0" err="1">
                <a:solidFill>
                  <a:schemeClr val="tx1"/>
                </a:solidFill>
              </a:rPr>
              <a:t>te</a:t>
            </a:r>
            <a:r>
              <a:rPr lang="en-US" dirty="0">
                <a:solidFill>
                  <a:schemeClr val="tx1"/>
                </a:solidFill>
              </a:rPr>
              <a:t> </a:t>
            </a:r>
            <a:r>
              <a:rPr lang="en-US" dirty="0" err="1">
                <a:solidFill>
                  <a:schemeClr val="tx1"/>
                </a:solidFill>
              </a:rPr>
              <a:t>jeteses</a:t>
            </a:r>
            <a:r>
              <a:rPr lang="en-US" dirty="0">
                <a:solidFill>
                  <a:schemeClr val="tx1"/>
                </a:solidFill>
              </a:rPr>
              <a:t> </a:t>
            </a:r>
            <a:r>
              <a:rPr lang="en-US" dirty="0" err="1">
                <a:solidFill>
                  <a:schemeClr val="tx1"/>
                </a:solidFill>
              </a:rPr>
              <a:t>dhe</a:t>
            </a:r>
            <a:r>
              <a:rPr lang="en-US" dirty="0">
                <a:solidFill>
                  <a:schemeClr val="tx1"/>
                </a:solidFill>
              </a:rPr>
              <a:t> </a:t>
            </a:r>
            <a:r>
              <a:rPr lang="en-US" dirty="0" err="1">
                <a:solidFill>
                  <a:schemeClr val="tx1"/>
                </a:solidFill>
              </a:rPr>
              <a:t>arsimimit</a:t>
            </a:r>
            <a:r>
              <a:rPr lang="en-US" dirty="0">
                <a:solidFill>
                  <a:schemeClr val="tx1"/>
                </a:solidFill>
              </a:rPr>
              <a:t> </a:t>
            </a:r>
            <a:r>
              <a:rPr lang="en-US" dirty="0" err="1">
                <a:solidFill>
                  <a:schemeClr val="tx1"/>
                </a:solidFill>
              </a:rPr>
              <a:t>te</a:t>
            </a:r>
            <a:r>
              <a:rPr lang="en-US" dirty="0">
                <a:solidFill>
                  <a:schemeClr val="tx1"/>
                </a:solidFill>
              </a:rPr>
              <a:t> </a:t>
            </a:r>
            <a:r>
              <a:rPr lang="en-US" dirty="0" err="1">
                <a:solidFill>
                  <a:schemeClr val="tx1"/>
                </a:solidFill>
              </a:rPr>
              <a:t>tij</a:t>
            </a:r>
            <a:r>
              <a:rPr lang="sq-AL" dirty="0">
                <a:solidFill>
                  <a:schemeClr val="tx1"/>
                </a:solidFill>
              </a:rPr>
              <a:t>, sidomos për </a:t>
            </a:r>
            <a:r>
              <a:rPr lang="en-US" dirty="0" err="1">
                <a:solidFill>
                  <a:schemeClr val="tx1"/>
                </a:solidFill>
              </a:rPr>
              <a:t>kategorine</a:t>
            </a:r>
            <a:r>
              <a:rPr lang="en-US" dirty="0">
                <a:solidFill>
                  <a:schemeClr val="tx1"/>
                </a:solidFill>
              </a:rPr>
              <a:t> </a:t>
            </a:r>
            <a:r>
              <a:rPr lang="en-US" dirty="0" err="1">
                <a:solidFill>
                  <a:schemeClr val="tx1"/>
                </a:solidFill>
              </a:rPr>
              <a:t>nën</a:t>
            </a:r>
            <a:r>
              <a:rPr lang="en-US" dirty="0">
                <a:solidFill>
                  <a:schemeClr val="tx1"/>
                </a:solidFill>
              </a:rPr>
              <a:t> 14 </a:t>
            </a:r>
            <a:r>
              <a:rPr lang="en-US" dirty="0" err="1">
                <a:solidFill>
                  <a:schemeClr val="tx1"/>
                </a:solidFill>
              </a:rPr>
              <a:t>vjeç</a:t>
            </a:r>
            <a:r>
              <a:rPr lang="sq-AL" dirty="0">
                <a:solidFill>
                  <a:schemeClr val="tx1"/>
                </a:solidFill>
              </a:rPr>
              <a:t>, të cilët nuk </a:t>
            </a:r>
            <a:r>
              <a:rPr lang="en-US" dirty="0">
                <a:solidFill>
                  <a:schemeClr val="tx1"/>
                </a:solidFill>
              </a:rPr>
              <a:t>e </a:t>
            </a:r>
            <a:r>
              <a:rPr lang="en-US" dirty="0" err="1">
                <a:solidFill>
                  <a:schemeClr val="tx1"/>
                </a:solidFill>
              </a:rPr>
              <a:t>perceptojne</a:t>
            </a:r>
            <a:r>
              <a:rPr lang="en-US" dirty="0">
                <a:solidFill>
                  <a:schemeClr val="tx1"/>
                </a:solidFill>
              </a:rPr>
              <a:t> </a:t>
            </a:r>
            <a:r>
              <a:rPr lang="en-US" dirty="0" err="1">
                <a:solidFill>
                  <a:schemeClr val="tx1"/>
                </a:solidFill>
              </a:rPr>
              <a:t>dhe</a:t>
            </a:r>
            <a:r>
              <a:rPr lang="en-US" dirty="0">
                <a:solidFill>
                  <a:schemeClr val="tx1"/>
                </a:solidFill>
              </a:rPr>
              <a:t> as </a:t>
            </a:r>
            <a:r>
              <a:rPr lang="sq-AL" dirty="0">
                <a:solidFill>
                  <a:schemeClr val="tx1"/>
                </a:solidFill>
              </a:rPr>
              <a:t>kanë një informacion të qartë për një proces </a:t>
            </a:r>
            <a:r>
              <a:rPr lang="en-US" dirty="0" err="1">
                <a:solidFill>
                  <a:schemeClr val="tx1"/>
                </a:solidFill>
              </a:rPr>
              <a:t>hetimor</a:t>
            </a:r>
            <a:r>
              <a:rPr lang="en-US" dirty="0">
                <a:solidFill>
                  <a:schemeClr val="tx1"/>
                </a:solidFill>
              </a:rPr>
              <a:t>/</a:t>
            </a:r>
            <a:r>
              <a:rPr lang="sq-AL" dirty="0">
                <a:solidFill>
                  <a:schemeClr val="tx1"/>
                </a:solidFill>
              </a:rPr>
              <a:t>gjyqësor dhe </a:t>
            </a:r>
            <a:r>
              <a:rPr lang="en-US" dirty="0" err="1">
                <a:solidFill>
                  <a:schemeClr val="tx1"/>
                </a:solidFill>
              </a:rPr>
              <a:t>perballen</a:t>
            </a:r>
            <a:r>
              <a:rPr lang="sq-AL" dirty="0">
                <a:solidFill>
                  <a:schemeClr val="tx1"/>
                </a:solidFill>
              </a:rPr>
              <a:t> për herë të parë</a:t>
            </a:r>
            <a:r>
              <a:rPr lang="en-US" dirty="0">
                <a:solidFill>
                  <a:schemeClr val="tx1"/>
                </a:solidFill>
              </a:rPr>
              <a:t> me </a:t>
            </a:r>
            <a:r>
              <a:rPr lang="en-US" dirty="0" err="1">
                <a:solidFill>
                  <a:schemeClr val="tx1"/>
                </a:solidFill>
              </a:rPr>
              <a:t>të</a:t>
            </a:r>
            <a:r>
              <a:rPr lang="sq-AL" dirty="0">
                <a:solidFill>
                  <a:schemeClr val="tx1"/>
                </a:solidFill>
              </a:rPr>
              <a:t>. Pra, nëse fëmijët nuk përgatiten paraprakisht, ata mund të mos e kuptojnë procesin</a:t>
            </a:r>
            <a:r>
              <a:rPr lang="en-US" dirty="0">
                <a:solidFill>
                  <a:schemeClr val="tx1"/>
                </a:solidFill>
              </a:rPr>
              <a:t> </a:t>
            </a:r>
            <a:r>
              <a:rPr lang="en-US" dirty="0" err="1">
                <a:solidFill>
                  <a:schemeClr val="tx1"/>
                </a:solidFill>
              </a:rPr>
              <a:t>dhe</a:t>
            </a:r>
            <a:r>
              <a:rPr lang="en-US" dirty="0">
                <a:solidFill>
                  <a:schemeClr val="tx1"/>
                </a:solidFill>
              </a:rPr>
              <a:t> </a:t>
            </a:r>
            <a:r>
              <a:rPr lang="en-US" dirty="0" err="1">
                <a:solidFill>
                  <a:schemeClr val="tx1"/>
                </a:solidFill>
              </a:rPr>
              <a:t>pjesëmarrja</a:t>
            </a:r>
            <a:r>
              <a:rPr lang="en-US" dirty="0">
                <a:solidFill>
                  <a:schemeClr val="tx1"/>
                </a:solidFill>
              </a:rPr>
              <a:t> </a:t>
            </a:r>
            <a:r>
              <a:rPr lang="en-US" dirty="0" err="1">
                <a:solidFill>
                  <a:schemeClr val="tx1"/>
                </a:solidFill>
              </a:rPr>
              <a:t>ose</a:t>
            </a:r>
            <a:r>
              <a:rPr lang="en-US" dirty="0">
                <a:solidFill>
                  <a:schemeClr val="tx1"/>
                </a:solidFill>
              </a:rPr>
              <a:t> </a:t>
            </a:r>
            <a:r>
              <a:rPr lang="en-US" dirty="0" err="1">
                <a:solidFill>
                  <a:schemeClr val="tx1"/>
                </a:solidFill>
              </a:rPr>
              <a:t>jo</a:t>
            </a:r>
            <a:r>
              <a:rPr lang="en-US" dirty="0">
                <a:solidFill>
                  <a:schemeClr val="tx1"/>
                </a:solidFill>
              </a:rPr>
              <a:t> e </a:t>
            </a:r>
            <a:r>
              <a:rPr lang="en-US" dirty="0" err="1">
                <a:solidFill>
                  <a:schemeClr val="tx1"/>
                </a:solidFill>
              </a:rPr>
              <a:t>tyre</a:t>
            </a:r>
            <a:r>
              <a:rPr lang="en-US" dirty="0">
                <a:solidFill>
                  <a:schemeClr val="tx1"/>
                </a:solidFill>
              </a:rPr>
              <a:t> </a:t>
            </a:r>
            <a:r>
              <a:rPr lang="en-US" dirty="0" err="1">
                <a:solidFill>
                  <a:schemeClr val="tx1"/>
                </a:solidFill>
              </a:rPr>
              <a:t>lidhet</a:t>
            </a:r>
            <a:r>
              <a:rPr lang="en-US" dirty="0">
                <a:solidFill>
                  <a:schemeClr val="tx1"/>
                </a:solidFill>
              </a:rPr>
              <a:t> </a:t>
            </a:r>
            <a:r>
              <a:rPr lang="en-US" dirty="0" err="1">
                <a:solidFill>
                  <a:schemeClr val="tx1"/>
                </a:solidFill>
              </a:rPr>
              <a:t>drejtpërdrejt</a:t>
            </a:r>
            <a:r>
              <a:rPr lang="en-US" dirty="0">
                <a:solidFill>
                  <a:schemeClr val="tx1"/>
                </a:solidFill>
              </a:rPr>
              <a:t> me </a:t>
            </a:r>
            <a:r>
              <a:rPr lang="en-US" dirty="0" err="1">
                <a:solidFill>
                  <a:schemeClr val="tx1"/>
                </a:solidFill>
              </a:rPr>
              <a:t>garantimin</a:t>
            </a:r>
            <a:r>
              <a:rPr lang="en-US" dirty="0">
                <a:solidFill>
                  <a:schemeClr val="tx1"/>
                </a:solidFill>
              </a:rPr>
              <a:t> e </a:t>
            </a:r>
            <a:r>
              <a:rPr lang="en-US" dirty="0" err="1">
                <a:solidFill>
                  <a:schemeClr val="tx1"/>
                </a:solidFill>
              </a:rPr>
              <a:t>aksesit</a:t>
            </a:r>
            <a:r>
              <a:rPr lang="en-US" dirty="0">
                <a:solidFill>
                  <a:schemeClr val="tx1"/>
                </a:solidFill>
              </a:rPr>
              <a:t> </a:t>
            </a:r>
            <a:r>
              <a:rPr lang="en-US" dirty="0" err="1">
                <a:solidFill>
                  <a:schemeClr val="tx1"/>
                </a:solidFill>
              </a:rPr>
              <a:t>efektiv</a:t>
            </a:r>
            <a:r>
              <a:rPr lang="en-US" dirty="0">
                <a:solidFill>
                  <a:schemeClr val="tx1"/>
                </a:solidFill>
              </a:rPr>
              <a:t> </a:t>
            </a:r>
            <a:r>
              <a:rPr lang="en-US" dirty="0" err="1">
                <a:solidFill>
                  <a:schemeClr val="tx1"/>
                </a:solidFill>
              </a:rPr>
              <a:t>në</a:t>
            </a:r>
            <a:r>
              <a:rPr lang="en-US" dirty="0">
                <a:solidFill>
                  <a:schemeClr val="tx1"/>
                </a:solidFill>
              </a:rPr>
              <a:t> </a:t>
            </a:r>
            <a:r>
              <a:rPr lang="en-US" dirty="0" err="1">
                <a:solidFill>
                  <a:schemeClr val="tx1"/>
                </a:solidFill>
              </a:rPr>
              <a:t>këtë</a:t>
            </a:r>
            <a:r>
              <a:rPr lang="en-US" dirty="0">
                <a:solidFill>
                  <a:schemeClr val="tx1"/>
                </a:solidFill>
              </a:rPr>
              <a:t> </a:t>
            </a:r>
            <a:r>
              <a:rPr lang="en-US" dirty="0" err="1">
                <a:solidFill>
                  <a:schemeClr val="tx1"/>
                </a:solidFill>
              </a:rPr>
              <a:t>proçes</a:t>
            </a:r>
            <a:r>
              <a:rPr lang="en-US" dirty="0">
                <a:solidFill>
                  <a:schemeClr val="tx1"/>
                </a:solidFill>
              </a:rPr>
              <a:t> </a:t>
            </a:r>
            <a:r>
              <a:rPr lang="en-US" dirty="0" err="1">
                <a:solidFill>
                  <a:schemeClr val="tx1"/>
                </a:solidFill>
              </a:rPr>
              <a:t>dhe</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drejtën</a:t>
            </a:r>
            <a:r>
              <a:rPr lang="en-US" dirty="0">
                <a:solidFill>
                  <a:schemeClr val="tx1"/>
                </a:solidFill>
              </a:rPr>
              <a:t> </a:t>
            </a:r>
            <a:r>
              <a:rPr lang="en-US" dirty="0" err="1">
                <a:solidFill>
                  <a:schemeClr val="tx1"/>
                </a:solidFill>
              </a:rPr>
              <a:t>për</a:t>
            </a:r>
            <a:r>
              <a:rPr lang="en-US" dirty="0">
                <a:solidFill>
                  <a:schemeClr val="tx1"/>
                </a:solidFill>
              </a:rPr>
              <a:t> </a:t>
            </a:r>
            <a:r>
              <a:rPr lang="en-US" dirty="0" err="1">
                <a:solidFill>
                  <a:schemeClr val="tx1"/>
                </a:solidFill>
              </a:rPr>
              <a:t>t’u</a:t>
            </a:r>
            <a:r>
              <a:rPr lang="en-US" dirty="0">
                <a:solidFill>
                  <a:schemeClr val="tx1"/>
                </a:solidFill>
              </a:rPr>
              <a:t> </a:t>
            </a:r>
            <a:r>
              <a:rPr lang="en-US" dirty="0" err="1">
                <a:solidFill>
                  <a:schemeClr val="tx1"/>
                </a:solidFill>
              </a:rPr>
              <a:t>dëgjuar</a:t>
            </a:r>
            <a:r>
              <a:rPr lang="sq-AL" dirty="0">
                <a:solidFill>
                  <a:schemeClr val="tx1"/>
                </a:solidFill>
              </a:rPr>
              <a:t>.</a:t>
            </a:r>
            <a:endParaRPr lang="en-US"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685800"/>
            <a:ext cx="8761413" cy="1360170"/>
          </a:xfrm>
        </p:spPr>
        <p:txBody>
          <a:bodyPr/>
          <a:lstStyle/>
          <a:p>
            <a:r>
              <a:rPr lang="en-US" b="1" dirty="0" err="1"/>
              <a:t>Cili</a:t>
            </a:r>
            <a:r>
              <a:rPr lang="en-US" b="1" dirty="0"/>
              <a:t> </a:t>
            </a:r>
            <a:r>
              <a:rPr lang="en-US" b="1" dirty="0" err="1"/>
              <a:t>është</a:t>
            </a:r>
            <a:r>
              <a:rPr lang="en-US" b="1" dirty="0"/>
              <a:t> </a:t>
            </a:r>
            <a:r>
              <a:rPr lang="en-US" b="1" dirty="0" err="1"/>
              <a:t>roli</a:t>
            </a:r>
            <a:r>
              <a:rPr lang="en-US" b="1" dirty="0"/>
              <a:t> </a:t>
            </a:r>
            <a:r>
              <a:rPr lang="en-US" b="1" dirty="0" err="1"/>
              <a:t>i</a:t>
            </a:r>
            <a:r>
              <a:rPr lang="en-US" b="1" dirty="0"/>
              <a:t> </a:t>
            </a:r>
            <a:r>
              <a:rPr lang="en-US" b="1" dirty="0" err="1"/>
              <a:t>psikologut</a:t>
            </a:r>
            <a:r>
              <a:rPr lang="en-US" b="1" dirty="0"/>
              <a:t> </a:t>
            </a:r>
            <a:r>
              <a:rPr lang="en-US" b="1" dirty="0" err="1"/>
              <a:t>asistues</a:t>
            </a:r>
            <a:r>
              <a:rPr lang="en-US" b="1" dirty="0"/>
              <a:t> </a:t>
            </a:r>
            <a:r>
              <a:rPr lang="en-US" b="1" dirty="0" err="1"/>
              <a:t>në</a:t>
            </a:r>
            <a:r>
              <a:rPr lang="en-US" b="1" dirty="0"/>
              <a:t> </a:t>
            </a:r>
            <a:r>
              <a:rPr lang="en-US" b="1" dirty="0" err="1"/>
              <a:t>intervistim</a:t>
            </a:r>
            <a:r>
              <a:rPr lang="en-US" b="1" dirty="0"/>
              <a:t>?</a:t>
            </a:r>
          </a:p>
        </p:txBody>
      </p:sp>
      <p:sp>
        <p:nvSpPr>
          <p:cNvPr id="3" name="Content Placeholder 2"/>
          <p:cNvSpPr>
            <a:spLocks noGrp="1"/>
          </p:cNvSpPr>
          <p:nvPr>
            <p:ph idx="1"/>
          </p:nvPr>
        </p:nvSpPr>
        <p:spPr>
          <a:xfrm>
            <a:off x="514350" y="2366010"/>
            <a:ext cx="11087100" cy="4171950"/>
          </a:xfrm>
        </p:spPr>
        <p:txBody>
          <a:bodyPr>
            <a:normAutofit fontScale="92500" lnSpcReduction="10000"/>
          </a:bodyPr>
          <a:lstStyle/>
          <a:p>
            <a:pPr algn="just"/>
            <a:r>
              <a:rPr lang="sq-AL" b="1" u="sng" dirty="0">
                <a:solidFill>
                  <a:schemeClr val="accent1"/>
                </a:solidFill>
              </a:rPr>
              <a:t>Psikologu </a:t>
            </a:r>
            <a:r>
              <a:rPr lang="en-US" b="1" u="sng" dirty="0" err="1">
                <a:solidFill>
                  <a:schemeClr val="accent1"/>
                </a:solidFill>
              </a:rPr>
              <a:t>asistues</a:t>
            </a:r>
            <a:r>
              <a:rPr lang="en-US" b="1" u="sng" dirty="0">
                <a:solidFill>
                  <a:schemeClr val="accent1"/>
                </a:solidFill>
              </a:rPr>
              <a:t> </a:t>
            </a:r>
            <a:r>
              <a:rPr lang="sq-AL" b="1" u="sng" dirty="0">
                <a:solidFill>
                  <a:schemeClr val="accent1"/>
                </a:solidFill>
              </a:rPr>
              <a:t>mund të ndihmojë që të miturit t’i shpjegohet </a:t>
            </a:r>
            <a:r>
              <a:rPr lang="sq-AL" dirty="0">
                <a:solidFill>
                  <a:schemeClr val="tx1"/>
                </a:solidFill>
              </a:rPr>
              <a:t>në mënyrën e duhur në përshtatje me moshën dhe zhvillimin e tij, se përse ndodhet në polici/prokurori/gjykatë, se çfarë është një dhomë intervistimi/sallë gjykimi, se çfarë përfaqësojnë oficeri i policisë gjyqësore, prokurori, gjyqtari etj. dhe cili është roli i tyre. Parapërgatitja e ndihmon fëmijën të ndihet mirë psikologjikisht, por edhe të japë një informacion më të saktë përpara gjykatës.</a:t>
            </a:r>
            <a:r>
              <a:rPr lang="en-US" dirty="0">
                <a:solidFill>
                  <a:schemeClr val="tx1"/>
                </a:solidFill>
              </a:rPr>
              <a:t> </a:t>
            </a:r>
            <a:r>
              <a:rPr lang="sq-AL" dirty="0">
                <a:solidFill>
                  <a:schemeClr val="tx1"/>
                </a:solidFill>
              </a:rPr>
              <a:t>Aktualisht janë krijuar  mjedise të përshtatura për intervistimin e fëmijëve në polici/prokurori duke u zbukuruar si dhoma me lodra, mjete vizatimi, argëtimi etj. për fëmijë)</a:t>
            </a:r>
            <a:endParaRPr lang="en-US" dirty="0">
              <a:solidFill>
                <a:schemeClr val="tx1"/>
              </a:solidFill>
            </a:endParaRPr>
          </a:p>
          <a:p>
            <a:pPr algn="just"/>
            <a:r>
              <a:rPr lang="en-US" b="1" u="sng" dirty="0" err="1">
                <a:solidFill>
                  <a:schemeClr val="accent1"/>
                </a:solidFill>
              </a:rPr>
              <a:t>Roli</a:t>
            </a:r>
            <a:r>
              <a:rPr lang="en-US" b="1" u="sng" dirty="0">
                <a:solidFill>
                  <a:schemeClr val="accent1"/>
                </a:solidFill>
              </a:rPr>
              <a:t> </a:t>
            </a:r>
            <a:r>
              <a:rPr lang="en-US" b="1" u="sng" dirty="0" err="1">
                <a:solidFill>
                  <a:schemeClr val="accent1"/>
                </a:solidFill>
              </a:rPr>
              <a:t>i</a:t>
            </a:r>
            <a:r>
              <a:rPr lang="en-US" b="1" u="sng" dirty="0">
                <a:solidFill>
                  <a:schemeClr val="accent1"/>
                </a:solidFill>
              </a:rPr>
              <a:t> </a:t>
            </a:r>
            <a:r>
              <a:rPr lang="en-US" b="1" u="sng" dirty="0" err="1">
                <a:solidFill>
                  <a:schemeClr val="accent1"/>
                </a:solidFill>
              </a:rPr>
              <a:t>psikologut</a:t>
            </a:r>
            <a:r>
              <a:rPr lang="en-US" b="1" u="sng" dirty="0">
                <a:solidFill>
                  <a:schemeClr val="accent1"/>
                </a:solidFill>
              </a:rPr>
              <a:t> </a:t>
            </a:r>
            <a:r>
              <a:rPr lang="en-US" b="1" u="sng" dirty="0" err="1">
                <a:solidFill>
                  <a:schemeClr val="accent1"/>
                </a:solidFill>
              </a:rPr>
              <a:t>vlerësues</a:t>
            </a:r>
            <a:r>
              <a:rPr lang="en-US" b="1" u="sng" dirty="0">
                <a:solidFill>
                  <a:schemeClr val="accent1"/>
                </a:solidFill>
              </a:rPr>
              <a:t>?</a:t>
            </a:r>
          </a:p>
          <a:p>
            <a:pPr algn="just">
              <a:buNone/>
            </a:pPr>
            <a:r>
              <a:rPr lang="en-US" dirty="0">
                <a:solidFill>
                  <a:schemeClr val="accent1"/>
                </a:solidFill>
              </a:rPr>
              <a:t>      </a:t>
            </a:r>
            <a:r>
              <a:rPr lang="en-US" dirty="0" err="1">
                <a:solidFill>
                  <a:schemeClr val="tx1"/>
                </a:solidFill>
              </a:rPr>
              <a:t>Hartimi</a:t>
            </a:r>
            <a:r>
              <a:rPr lang="en-US" dirty="0">
                <a:solidFill>
                  <a:schemeClr val="tx1"/>
                </a:solidFill>
              </a:rPr>
              <a:t> </a:t>
            </a:r>
            <a:r>
              <a:rPr lang="en-US" dirty="0" err="1">
                <a:solidFill>
                  <a:schemeClr val="tx1"/>
                </a:solidFill>
              </a:rPr>
              <a:t>dhe</a:t>
            </a:r>
            <a:r>
              <a:rPr lang="en-US" dirty="0">
                <a:solidFill>
                  <a:schemeClr val="tx1"/>
                </a:solidFill>
              </a:rPr>
              <a:t> </a:t>
            </a:r>
            <a:r>
              <a:rPr lang="en-US" dirty="0" err="1">
                <a:solidFill>
                  <a:schemeClr val="tx1"/>
                </a:solidFill>
              </a:rPr>
              <a:t>përgatitja</a:t>
            </a:r>
            <a:r>
              <a:rPr lang="en-US" dirty="0">
                <a:solidFill>
                  <a:schemeClr val="tx1"/>
                </a:solidFill>
              </a:rPr>
              <a:t> e RVI-</a:t>
            </a:r>
            <a:r>
              <a:rPr lang="en-US" dirty="0" err="1">
                <a:solidFill>
                  <a:schemeClr val="tx1"/>
                </a:solidFill>
              </a:rPr>
              <a:t>së</a:t>
            </a:r>
            <a:r>
              <a:rPr lang="en-US" dirty="0">
                <a:solidFill>
                  <a:schemeClr val="tx1"/>
                </a:solidFill>
              </a:rPr>
              <a:t> </a:t>
            </a:r>
            <a:r>
              <a:rPr lang="en-US" dirty="0" err="1">
                <a:solidFill>
                  <a:schemeClr val="tx1"/>
                </a:solidFill>
              </a:rPr>
              <a:t>për</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miturin</a:t>
            </a:r>
            <a:r>
              <a:rPr lang="en-US" dirty="0">
                <a:solidFill>
                  <a:schemeClr val="tx1"/>
                </a:solidFill>
              </a:rPr>
              <a:t> </a:t>
            </a:r>
            <a:r>
              <a:rPr lang="en-US" dirty="0" err="1">
                <a:solidFill>
                  <a:schemeClr val="tx1"/>
                </a:solidFill>
              </a:rPr>
              <a:t>viktimë</a:t>
            </a:r>
            <a:r>
              <a:rPr lang="en-US" dirty="0">
                <a:solidFill>
                  <a:schemeClr val="tx1"/>
                </a:solidFill>
              </a:rPr>
              <a:t> </a:t>
            </a:r>
            <a:r>
              <a:rPr lang="en-US" dirty="0" err="1">
                <a:solidFill>
                  <a:schemeClr val="tx1"/>
                </a:solidFill>
              </a:rPr>
              <a:t>në</a:t>
            </a:r>
            <a:r>
              <a:rPr lang="en-US" dirty="0">
                <a:solidFill>
                  <a:schemeClr val="tx1"/>
                </a:solidFill>
              </a:rPr>
              <a:t> </a:t>
            </a:r>
            <a:r>
              <a:rPr lang="en-US" dirty="0" err="1">
                <a:solidFill>
                  <a:schemeClr val="tx1"/>
                </a:solidFill>
              </a:rPr>
              <a:t>bashkëpunim</a:t>
            </a:r>
            <a:r>
              <a:rPr lang="en-US" dirty="0">
                <a:solidFill>
                  <a:schemeClr val="tx1"/>
                </a:solidFill>
              </a:rPr>
              <a:t> me </a:t>
            </a:r>
            <a:r>
              <a:rPr lang="en-US" dirty="0" err="1">
                <a:solidFill>
                  <a:schemeClr val="tx1"/>
                </a:solidFill>
              </a:rPr>
              <a:t>Nj.M.F-në</a:t>
            </a:r>
            <a:r>
              <a:rPr lang="en-US" dirty="0">
                <a:solidFill>
                  <a:schemeClr val="tx1"/>
                </a:solidFill>
              </a:rPr>
              <a:t> (</a:t>
            </a:r>
            <a:r>
              <a:rPr lang="en-US" dirty="0" err="1">
                <a:solidFill>
                  <a:schemeClr val="tx1"/>
                </a:solidFill>
              </a:rPr>
              <a:t>r</a:t>
            </a:r>
            <a:r>
              <a:rPr lang="en-US" dirty="0" err="1"/>
              <a:t>eferenca</a:t>
            </a:r>
            <a:r>
              <a:rPr lang="en-US" dirty="0"/>
              <a:t> </a:t>
            </a:r>
            <a:r>
              <a:rPr lang="en-US" dirty="0" err="1"/>
              <a:t>ligjore</a:t>
            </a:r>
            <a:r>
              <a:rPr lang="en-US" dirty="0"/>
              <a:t> </a:t>
            </a:r>
            <a:r>
              <a:rPr lang="en-US" dirty="0" err="1"/>
              <a:t>specifike</a:t>
            </a:r>
            <a:r>
              <a:rPr lang="en-US" dirty="0"/>
              <a:t> </a:t>
            </a:r>
            <a:r>
              <a:rPr lang="en-US" dirty="0" err="1"/>
              <a:t>në</a:t>
            </a:r>
            <a:r>
              <a:rPr lang="en-US" dirty="0"/>
              <a:t> </a:t>
            </a:r>
            <a:r>
              <a:rPr lang="en-US" dirty="0" err="1"/>
              <a:t>hartimin</a:t>
            </a:r>
            <a:r>
              <a:rPr lang="en-US" dirty="0"/>
              <a:t> e R.V.I-</a:t>
            </a:r>
            <a:r>
              <a:rPr lang="en-US" dirty="0" err="1"/>
              <a:t>së</a:t>
            </a:r>
            <a:r>
              <a:rPr lang="en-US" dirty="0"/>
              <a:t> </a:t>
            </a:r>
            <a:r>
              <a:rPr lang="en-US" dirty="0" err="1"/>
              <a:t>janë</a:t>
            </a:r>
            <a:r>
              <a:rPr lang="en-US" dirty="0"/>
              <a:t> </a:t>
            </a:r>
            <a:r>
              <a:rPr lang="en-US" dirty="0" err="1"/>
              <a:t>nenet</a:t>
            </a:r>
            <a:r>
              <a:rPr lang="en-US" dirty="0"/>
              <a:t> 22, 24, 47 </a:t>
            </a:r>
            <a:r>
              <a:rPr lang="en-US" dirty="0" err="1"/>
              <a:t>i</a:t>
            </a:r>
            <a:r>
              <a:rPr lang="en-US" dirty="0"/>
              <a:t> KDPM </a:t>
            </a:r>
            <a:r>
              <a:rPr lang="en-US" dirty="0" err="1"/>
              <a:t>dhe</a:t>
            </a:r>
            <a:r>
              <a:rPr lang="en-US" dirty="0"/>
              <a:t> </a:t>
            </a:r>
            <a:r>
              <a:rPr lang="en-US" b="1" dirty="0" err="1"/>
              <a:t>Ligji</a:t>
            </a:r>
            <a:r>
              <a:rPr lang="en-US" b="1" dirty="0"/>
              <a:t> </a:t>
            </a:r>
            <a:r>
              <a:rPr lang="sq-AL" b="1" dirty="0"/>
              <a:t>Nr. 18/2017 </a:t>
            </a:r>
            <a:r>
              <a:rPr lang="en-GB" b="1" dirty="0"/>
              <a:t>“</a:t>
            </a:r>
            <a:r>
              <a:rPr lang="sq-AL" b="1" dirty="0"/>
              <a:t>Për të drejtat dhe mbrojtjen e fëmijës</a:t>
            </a:r>
            <a:r>
              <a:rPr lang="en-GB" b="1" dirty="0"/>
              <a:t>”</a:t>
            </a:r>
            <a:r>
              <a:rPr lang="en-US" b="1" dirty="0"/>
              <a:t>.</a:t>
            </a:r>
          </a:p>
          <a:p>
            <a:pPr algn="just">
              <a:buNone/>
            </a:pPr>
            <a:r>
              <a:rPr lang="en-US" dirty="0">
                <a:solidFill>
                  <a:schemeClr val="accent1"/>
                </a:solidFill>
              </a:rPr>
              <a:t>      </a:t>
            </a:r>
            <a:r>
              <a:rPr lang="en-US" b="1" u="sng" dirty="0" err="1">
                <a:solidFill>
                  <a:schemeClr val="accent1"/>
                </a:solidFill>
              </a:rPr>
              <a:t>Në</a:t>
            </a:r>
            <a:r>
              <a:rPr lang="en-US" b="1" u="sng" dirty="0">
                <a:solidFill>
                  <a:schemeClr val="accent1"/>
                </a:solidFill>
              </a:rPr>
              <a:t> </a:t>
            </a:r>
            <a:r>
              <a:rPr lang="en-US" b="1" u="sng" dirty="0" err="1">
                <a:solidFill>
                  <a:schemeClr val="accent1"/>
                </a:solidFill>
              </a:rPr>
              <a:t>vëmendje</a:t>
            </a:r>
            <a:r>
              <a:rPr lang="en-US" b="1" u="sng" dirty="0">
                <a:solidFill>
                  <a:schemeClr val="accent1"/>
                </a:solidFill>
              </a:rPr>
              <a:t>!</a:t>
            </a:r>
          </a:p>
          <a:p>
            <a:pPr algn="just">
              <a:buNone/>
            </a:pPr>
            <a:r>
              <a:rPr lang="en-US" b="1" dirty="0"/>
              <a:t>     </a:t>
            </a:r>
            <a:r>
              <a:rPr lang="en-US" b="1" dirty="0" err="1"/>
              <a:t>Sipas</a:t>
            </a:r>
            <a:r>
              <a:rPr lang="en-US" b="1" dirty="0"/>
              <a:t> </a:t>
            </a:r>
            <a:r>
              <a:rPr lang="en-US" b="1" dirty="0" err="1"/>
              <a:t>nenit</a:t>
            </a:r>
            <a:r>
              <a:rPr lang="en-US" b="1" dirty="0"/>
              <a:t> 18/5 </a:t>
            </a:r>
            <a:r>
              <a:rPr lang="en-US" b="1" dirty="0" err="1"/>
              <a:t>të</a:t>
            </a:r>
            <a:r>
              <a:rPr lang="en-US" b="1" dirty="0"/>
              <a:t> KDPM </a:t>
            </a:r>
            <a:r>
              <a:rPr lang="en-US" b="1" dirty="0" err="1"/>
              <a:t>psikologu</a:t>
            </a:r>
            <a:r>
              <a:rPr lang="en-US" b="1" dirty="0"/>
              <a:t> </a:t>
            </a:r>
            <a:r>
              <a:rPr lang="en-US" b="1" dirty="0" err="1"/>
              <a:t>asistues</a:t>
            </a:r>
            <a:r>
              <a:rPr lang="en-US" b="1" dirty="0"/>
              <a:t> </a:t>
            </a:r>
            <a:r>
              <a:rPr lang="en-US" b="1" dirty="0" err="1"/>
              <a:t>nuk</a:t>
            </a:r>
            <a:r>
              <a:rPr lang="en-US" b="1" dirty="0"/>
              <a:t> </a:t>
            </a:r>
            <a:r>
              <a:rPr lang="en-US" b="1" dirty="0" err="1"/>
              <a:t>mund</a:t>
            </a:r>
            <a:r>
              <a:rPr lang="en-US" b="1" dirty="0"/>
              <a:t> </a:t>
            </a:r>
            <a:r>
              <a:rPr lang="en-US" b="1" dirty="0" err="1"/>
              <a:t>të</a:t>
            </a:r>
            <a:r>
              <a:rPr lang="en-US" b="1" dirty="0"/>
              <a:t> </a:t>
            </a:r>
            <a:r>
              <a:rPr lang="en-US" b="1" dirty="0" err="1"/>
              <a:t>kryejë</a:t>
            </a:r>
            <a:r>
              <a:rPr lang="en-US" b="1" dirty="0"/>
              <a:t> </a:t>
            </a:r>
            <a:r>
              <a:rPr lang="en-US" b="1" dirty="0" err="1"/>
              <a:t>detyrën</a:t>
            </a:r>
            <a:r>
              <a:rPr lang="en-US" b="1" dirty="0"/>
              <a:t> e </a:t>
            </a:r>
            <a:r>
              <a:rPr lang="en-US" b="1" dirty="0" err="1"/>
              <a:t>psikologut</a:t>
            </a:r>
            <a:r>
              <a:rPr lang="en-US" b="1" dirty="0"/>
              <a:t> </a:t>
            </a:r>
            <a:r>
              <a:rPr lang="en-US" b="1" dirty="0" err="1"/>
              <a:t>vlerësues</a:t>
            </a:r>
            <a:r>
              <a:rPr lang="en-US" b="1" dirty="0"/>
              <a:t>, </a:t>
            </a:r>
            <a:r>
              <a:rPr lang="en-US" b="1" dirty="0" err="1"/>
              <a:t>pra</a:t>
            </a:r>
            <a:r>
              <a:rPr lang="en-US" b="1" dirty="0"/>
              <a:t> </a:t>
            </a:r>
            <a:r>
              <a:rPr lang="en-US" b="1" dirty="0" err="1"/>
              <a:t>nuk</a:t>
            </a:r>
            <a:r>
              <a:rPr lang="en-US" b="1" dirty="0"/>
              <a:t> </a:t>
            </a:r>
            <a:r>
              <a:rPr lang="en-US" b="1" dirty="0" err="1"/>
              <a:t>mund</a:t>
            </a:r>
            <a:r>
              <a:rPr lang="en-US" b="1" dirty="0"/>
              <a:t> </a:t>
            </a:r>
            <a:r>
              <a:rPr lang="en-US" b="1" dirty="0" err="1"/>
              <a:t>të</a:t>
            </a:r>
            <a:r>
              <a:rPr lang="en-US" b="1" dirty="0"/>
              <a:t> </a:t>
            </a:r>
            <a:r>
              <a:rPr lang="en-US" b="1" dirty="0" err="1"/>
              <a:t>hartojë</a:t>
            </a:r>
            <a:r>
              <a:rPr lang="en-US" b="1" dirty="0"/>
              <a:t> </a:t>
            </a:r>
            <a:r>
              <a:rPr lang="en-US" b="1" dirty="0" err="1"/>
              <a:t>një</a:t>
            </a:r>
            <a:r>
              <a:rPr lang="en-US" b="1" dirty="0"/>
              <a:t> RVI </a:t>
            </a:r>
            <a:r>
              <a:rPr lang="en-US" b="1" dirty="0" err="1"/>
              <a:t>në</a:t>
            </a:r>
            <a:r>
              <a:rPr lang="en-US" b="1" dirty="0"/>
              <a:t> </a:t>
            </a:r>
            <a:r>
              <a:rPr lang="en-US" b="1" dirty="0" err="1"/>
              <a:t>të</a:t>
            </a:r>
            <a:r>
              <a:rPr lang="en-US" b="1" dirty="0"/>
              <a:t> </a:t>
            </a:r>
            <a:r>
              <a:rPr lang="en-US" b="1" dirty="0" err="1"/>
              <a:t>njëjtën</a:t>
            </a:r>
            <a:r>
              <a:rPr lang="en-US" b="1" dirty="0"/>
              <a:t> </a:t>
            </a:r>
            <a:r>
              <a:rPr lang="en-US" b="1" dirty="0" err="1"/>
              <a:t>çështje</a:t>
            </a:r>
            <a:r>
              <a:rPr lang="en-US" b="1" dirty="0"/>
              <a:t> </a:t>
            </a:r>
            <a:r>
              <a:rPr lang="en-US" b="1" dirty="0" err="1"/>
              <a:t>ndaj</a:t>
            </a:r>
            <a:r>
              <a:rPr lang="en-US" b="1" dirty="0"/>
              <a:t> </a:t>
            </a:r>
            <a:r>
              <a:rPr lang="en-US" b="1" dirty="0" err="1"/>
              <a:t>të</a:t>
            </a:r>
            <a:r>
              <a:rPr lang="en-US" b="1" dirty="0"/>
              <a:t> </a:t>
            </a:r>
            <a:r>
              <a:rPr lang="en-US" b="1" dirty="0" err="1"/>
              <a:t>njëjtit</a:t>
            </a:r>
            <a:r>
              <a:rPr lang="en-US" b="1" dirty="0"/>
              <a:t> </a:t>
            </a:r>
            <a:r>
              <a:rPr lang="en-US" b="1" dirty="0" err="1"/>
              <a:t>të</a:t>
            </a:r>
            <a:r>
              <a:rPr lang="en-US" b="1" dirty="0"/>
              <a:t> </a:t>
            </a:r>
            <a:r>
              <a:rPr lang="en-US" b="1" dirty="0" err="1"/>
              <a:t>mitur</a:t>
            </a:r>
            <a:r>
              <a:rPr lang="en-US" b="1" dirty="0"/>
              <a:t> </a:t>
            </a:r>
            <a:r>
              <a:rPr lang="en-US" b="1" dirty="0" err="1"/>
              <a:t>viktimë</a:t>
            </a:r>
            <a:r>
              <a:rPr lang="en-US" b="1" dirty="0"/>
              <a:t> </a:t>
            </a:r>
            <a:r>
              <a:rPr lang="en-US" b="1" dirty="0" err="1"/>
              <a:t>që</a:t>
            </a:r>
            <a:r>
              <a:rPr lang="en-US" b="1" dirty="0"/>
              <a:t> ka </a:t>
            </a:r>
            <a:r>
              <a:rPr lang="en-US" b="1" dirty="0" err="1"/>
              <a:t>asistuar</a:t>
            </a:r>
            <a:r>
              <a:rPr lang="en-US" b="1" dirty="0"/>
              <a:t> </a:t>
            </a:r>
            <a:r>
              <a:rPr lang="en-US" b="1" dirty="0" err="1"/>
              <a:t>emocionalisht</a:t>
            </a:r>
            <a:r>
              <a:rPr lang="en-US" b="1" dirty="0"/>
              <a:t>, </a:t>
            </a:r>
            <a:r>
              <a:rPr lang="en-US" b="1" dirty="0" err="1"/>
              <a:t>ndalim</a:t>
            </a:r>
            <a:r>
              <a:rPr lang="en-US" b="1" dirty="0"/>
              <a:t> </a:t>
            </a:r>
            <a:r>
              <a:rPr lang="en-US" b="1" dirty="0" err="1"/>
              <a:t>ligjor</a:t>
            </a:r>
            <a:r>
              <a:rPr lang="en-US" b="1" dirty="0"/>
              <a:t> </a:t>
            </a:r>
            <a:r>
              <a:rPr lang="en-US" b="1" dirty="0" err="1"/>
              <a:t>ky</a:t>
            </a:r>
            <a:r>
              <a:rPr lang="en-US" b="1" dirty="0"/>
              <a:t>.</a:t>
            </a:r>
          </a:p>
          <a:p>
            <a:pPr algn="just">
              <a:buNone/>
            </a:pPr>
            <a:endParaRPr lang="en-US" dirty="0">
              <a:solidFill>
                <a:schemeClr val="tx1"/>
              </a:solidFill>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Vijon</a:t>
            </a:r>
            <a:r>
              <a:rPr lang="en-US" b="1" dirty="0"/>
              <a:t>…</a:t>
            </a:r>
          </a:p>
        </p:txBody>
      </p:sp>
      <p:sp>
        <p:nvSpPr>
          <p:cNvPr id="3" name="Content Placeholder 2"/>
          <p:cNvSpPr>
            <a:spLocks noGrp="1"/>
          </p:cNvSpPr>
          <p:nvPr>
            <p:ph idx="1"/>
          </p:nvPr>
        </p:nvSpPr>
        <p:spPr>
          <a:xfrm>
            <a:off x="457200" y="2286000"/>
            <a:ext cx="11418570" cy="4206240"/>
          </a:xfrm>
        </p:spPr>
        <p:txBody>
          <a:bodyPr>
            <a:normAutofit fontScale="85000" lnSpcReduction="20000"/>
          </a:bodyPr>
          <a:lstStyle/>
          <a:p>
            <a:pPr algn="just"/>
            <a:endParaRPr lang="en-US" sz="2200" dirty="0">
              <a:solidFill>
                <a:schemeClr val="tx1"/>
              </a:solidFill>
            </a:endParaRPr>
          </a:p>
          <a:p>
            <a:pPr algn="just"/>
            <a:r>
              <a:rPr lang="sq-AL" sz="2200" dirty="0">
                <a:solidFill>
                  <a:schemeClr val="tx1"/>
                </a:solidFill>
              </a:rPr>
              <a:t>Profesionistët të cilët kanë komunikim direkt me fëmijët duhet të trajnohen me teknikat specifike të komunikimit me fëmijët në të gjitha moshat dhe fazat e zhvillimit të tyre, si dhe me fëmijët në situata të veçanta vulnerable</a:t>
            </a:r>
            <a:r>
              <a:rPr lang="en-US" sz="2200" dirty="0">
                <a:solidFill>
                  <a:schemeClr val="tx1"/>
                </a:solidFill>
              </a:rPr>
              <a:t>. </a:t>
            </a:r>
            <a:r>
              <a:rPr lang="en-US" sz="2200" dirty="0" err="1">
                <a:solidFill>
                  <a:schemeClr val="tx1"/>
                </a:solidFill>
              </a:rPr>
              <a:t>Ndaj</a:t>
            </a:r>
            <a:r>
              <a:rPr lang="en-US" sz="2200" dirty="0">
                <a:solidFill>
                  <a:schemeClr val="tx1"/>
                </a:solidFill>
              </a:rPr>
              <a:t> </a:t>
            </a:r>
            <a:r>
              <a:rPr lang="en-US" sz="2200" dirty="0" err="1">
                <a:solidFill>
                  <a:schemeClr val="tx1"/>
                </a:solidFill>
              </a:rPr>
              <a:t>dhe</a:t>
            </a:r>
            <a:r>
              <a:rPr lang="en-US" sz="2200" dirty="0">
                <a:solidFill>
                  <a:schemeClr val="tx1"/>
                </a:solidFill>
              </a:rPr>
              <a:t> </a:t>
            </a:r>
            <a:r>
              <a:rPr lang="en-US" sz="2200" dirty="0" err="1">
                <a:solidFill>
                  <a:schemeClr val="tx1"/>
                </a:solidFill>
              </a:rPr>
              <a:t>procesi</a:t>
            </a:r>
            <a:r>
              <a:rPr lang="en-US" sz="2200" dirty="0">
                <a:solidFill>
                  <a:schemeClr val="tx1"/>
                </a:solidFill>
              </a:rPr>
              <a:t> I </a:t>
            </a:r>
            <a:r>
              <a:rPr lang="en-US" sz="2200" dirty="0" err="1">
                <a:solidFill>
                  <a:schemeClr val="tx1"/>
                </a:solidFill>
              </a:rPr>
              <a:t>intervistimit</a:t>
            </a:r>
            <a:r>
              <a:rPr lang="en-US" sz="2200" dirty="0">
                <a:solidFill>
                  <a:schemeClr val="tx1"/>
                </a:solidFill>
              </a:rPr>
              <a:t> </a:t>
            </a:r>
            <a:r>
              <a:rPr lang="en-US" sz="2200" dirty="0" err="1">
                <a:solidFill>
                  <a:schemeClr val="tx1"/>
                </a:solidFill>
              </a:rPr>
              <a:t>kerkon</a:t>
            </a:r>
            <a:r>
              <a:rPr lang="sq-AL" sz="2200" dirty="0">
                <a:solidFill>
                  <a:schemeClr val="tx1"/>
                </a:solidFill>
              </a:rPr>
              <a:t> të vendoset dhe krijohet një atmosferë </a:t>
            </a:r>
            <a:r>
              <a:rPr lang="sq-AL" sz="2200" b="1" u="sng" dirty="0">
                <a:solidFill>
                  <a:schemeClr val="tx1"/>
                </a:solidFill>
              </a:rPr>
              <a:t>sa miqësore aq edhe profesionale e bashkëpunuese me të miturin.</a:t>
            </a:r>
            <a:r>
              <a:rPr lang="en-US" sz="2200" b="1" u="sng" dirty="0">
                <a:solidFill>
                  <a:schemeClr val="tx1"/>
                </a:solidFill>
              </a:rPr>
              <a:t> </a:t>
            </a:r>
          </a:p>
          <a:p>
            <a:pPr algn="just"/>
            <a:r>
              <a:rPr lang="sq-AL" sz="2200" dirty="0">
                <a:solidFill>
                  <a:schemeClr val="tx1"/>
                </a:solidFill>
              </a:rPr>
              <a:t>Gjatë procesit të intervistimit të të miturit duhet të sigurohen paraprakisht:</a:t>
            </a:r>
            <a:endParaRPr lang="en-US" sz="2200" dirty="0">
              <a:solidFill>
                <a:schemeClr val="tx1"/>
              </a:solidFill>
            </a:endParaRPr>
          </a:p>
          <a:p>
            <a:pPr algn="just">
              <a:buNone/>
            </a:pPr>
            <a:r>
              <a:rPr lang="en-GB" sz="2200" b="1" dirty="0">
                <a:solidFill>
                  <a:schemeClr val="accent1"/>
                </a:solidFill>
              </a:rPr>
              <a:t>    </a:t>
            </a:r>
            <a:r>
              <a:rPr lang="sq-AL" sz="2200" b="1" dirty="0">
                <a:solidFill>
                  <a:schemeClr val="accent1"/>
                </a:solidFill>
              </a:rPr>
              <a:t>a) një mjedis i përshtatshëm dhe miqësor për të miturin,</a:t>
            </a:r>
            <a:endParaRPr lang="en-US" sz="2200" b="1" dirty="0">
              <a:solidFill>
                <a:schemeClr val="accent1"/>
              </a:solidFill>
            </a:endParaRPr>
          </a:p>
          <a:p>
            <a:pPr algn="just">
              <a:buNone/>
            </a:pPr>
            <a:r>
              <a:rPr lang="en-GB" sz="2200" b="1" dirty="0">
                <a:solidFill>
                  <a:schemeClr val="accent1"/>
                </a:solidFill>
              </a:rPr>
              <a:t>    </a:t>
            </a:r>
            <a:r>
              <a:rPr lang="sq-AL" sz="2200" b="1" dirty="0">
                <a:solidFill>
                  <a:schemeClr val="accent1"/>
                </a:solidFill>
              </a:rPr>
              <a:t>b) </a:t>
            </a:r>
            <a:r>
              <a:rPr lang="en-US" sz="2200" b="1" dirty="0">
                <a:solidFill>
                  <a:schemeClr val="accent1"/>
                </a:solidFill>
              </a:rPr>
              <a:t>k</a:t>
            </a:r>
            <a:r>
              <a:rPr lang="sq-AL" sz="2200" b="1" dirty="0">
                <a:solidFill>
                  <a:schemeClr val="accent1"/>
                </a:solidFill>
              </a:rPr>
              <a:t>ëshillohet që pyetjet të parapërgatiten sipas një strukture të caktuar dhe të mirëformulohen për të qenë të qarta e të kuptueshme</a:t>
            </a:r>
            <a:r>
              <a:rPr lang="en-US" sz="2200" b="1" dirty="0">
                <a:solidFill>
                  <a:schemeClr val="accent1"/>
                </a:solidFill>
              </a:rPr>
              <a:t>,</a:t>
            </a:r>
          </a:p>
          <a:p>
            <a:pPr algn="just">
              <a:buNone/>
            </a:pPr>
            <a:r>
              <a:rPr lang="en-US" sz="2200" b="1" dirty="0">
                <a:solidFill>
                  <a:schemeClr val="accent1"/>
                </a:solidFill>
              </a:rPr>
              <a:t>    c) </a:t>
            </a:r>
            <a:r>
              <a:rPr lang="sq-AL" sz="2200" b="1" dirty="0">
                <a:solidFill>
                  <a:schemeClr val="accent1"/>
                </a:solidFill>
              </a:rPr>
              <a:t>komunikimi të realizohet në gjuhë dhe fjalë të përshtatshme në varësi të moshës, aftësive të të kuptuarit dhe nivelit arsimor të fëmijës,</a:t>
            </a:r>
            <a:endParaRPr lang="en-US" sz="2200" b="1" dirty="0">
              <a:solidFill>
                <a:schemeClr val="accent1"/>
              </a:solidFill>
            </a:endParaRPr>
          </a:p>
          <a:p>
            <a:pPr algn="just">
              <a:buNone/>
            </a:pPr>
            <a:endParaRPr lang="en-US" sz="1900" b="1" dirty="0">
              <a:solidFill>
                <a:schemeClr val="accent1"/>
              </a:solidFill>
            </a:endParaRPr>
          </a:p>
          <a:p>
            <a:pPr algn="just">
              <a:buNone/>
            </a:pPr>
            <a:r>
              <a:rPr lang="en-US" sz="1900" b="1" i="1" dirty="0">
                <a:solidFill>
                  <a:schemeClr val="accent1"/>
                </a:solidFill>
              </a:rPr>
              <a:t>    </a:t>
            </a:r>
            <a:endParaRPr lang="en-US" sz="1900" b="1" dirty="0">
              <a:solidFill>
                <a:schemeClr val="accent1"/>
              </a:solidFill>
            </a:endParaRPr>
          </a:p>
          <a:p>
            <a:pPr algn="just"/>
            <a:endParaRPr lang="en-US" sz="1900" dirty="0">
              <a:solidFill>
                <a:schemeClr val="tx1"/>
              </a:solidFill>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Vijon</a:t>
            </a:r>
            <a:r>
              <a:rPr lang="en-US" b="1" dirty="0"/>
              <a:t>…</a:t>
            </a:r>
          </a:p>
        </p:txBody>
      </p:sp>
      <p:sp>
        <p:nvSpPr>
          <p:cNvPr id="3" name="Content Placeholder 2"/>
          <p:cNvSpPr>
            <a:spLocks noGrp="1"/>
          </p:cNvSpPr>
          <p:nvPr>
            <p:ph idx="1"/>
          </p:nvPr>
        </p:nvSpPr>
        <p:spPr>
          <a:xfrm>
            <a:off x="525780" y="2160270"/>
            <a:ext cx="11087100" cy="4263390"/>
          </a:xfrm>
        </p:spPr>
        <p:txBody>
          <a:bodyPr>
            <a:normAutofit/>
          </a:bodyPr>
          <a:lstStyle/>
          <a:p>
            <a:pPr algn="just">
              <a:buNone/>
            </a:pPr>
            <a:r>
              <a:rPr lang="en-GB" sz="1900" b="1" i="1" dirty="0">
                <a:solidFill>
                  <a:schemeClr val="accent1"/>
                </a:solidFill>
                <a:latin typeface="+mj-lt"/>
              </a:rPr>
              <a:t> </a:t>
            </a:r>
            <a:r>
              <a:rPr lang="en-US" sz="1900" b="1" dirty="0">
                <a:solidFill>
                  <a:schemeClr val="accent1"/>
                </a:solidFill>
                <a:latin typeface="+mj-lt"/>
              </a:rPr>
              <a:t>d</a:t>
            </a:r>
            <a:r>
              <a:rPr lang="sq-AL" sz="1900" b="1" dirty="0">
                <a:solidFill>
                  <a:schemeClr val="accent1"/>
                </a:solidFill>
              </a:rPr>
              <a:t>) realizimi i intervistimit nëpërmjet pyetjeve të hapura që i japin mundësinë të shprehet plotësisht e të shfaqë pikëpamjet e tij të miturit dhe jo të mbyllura, pasi këto të fundit kufizojnë mundësinë e tij të japë një version të plotë të fakteve. </a:t>
            </a:r>
            <a:r>
              <a:rPr lang="en-US" sz="1900" b="1" dirty="0" err="1">
                <a:solidFill>
                  <a:schemeClr val="accent1"/>
                </a:solidFill>
              </a:rPr>
              <a:t>Pyetjet</a:t>
            </a:r>
            <a:r>
              <a:rPr lang="en-US" sz="1900" b="1" dirty="0">
                <a:solidFill>
                  <a:schemeClr val="accent1"/>
                </a:solidFill>
              </a:rPr>
              <a:t> e </a:t>
            </a:r>
            <a:r>
              <a:rPr lang="en-US" sz="1900" b="1" dirty="0" err="1">
                <a:solidFill>
                  <a:schemeClr val="accent1"/>
                </a:solidFill>
              </a:rPr>
              <a:t>hapura</a:t>
            </a:r>
            <a:r>
              <a:rPr lang="en-US" sz="1900" b="1" dirty="0">
                <a:solidFill>
                  <a:schemeClr val="accent1"/>
                </a:solidFill>
              </a:rPr>
              <a:t> </a:t>
            </a:r>
            <a:r>
              <a:rPr lang="sq-AL" sz="1900" b="1" dirty="0">
                <a:solidFill>
                  <a:schemeClr val="accent1"/>
                </a:solidFill>
              </a:rPr>
              <a:t>e ftojnë të miturin të tregojë versionin e tij të fakteve në një deklarim të lirë, pikëpamjet dhe qëndrimin e plotë të tij</a:t>
            </a:r>
            <a:r>
              <a:rPr lang="en-US" sz="1900" b="1" dirty="0">
                <a:solidFill>
                  <a:schemeClr val="accent1"/>
                </a:solidFill>
              </a:rPr>
              <a:t>, </a:t>
            </a:r>
            <a:r>
              <a:rPr lang="sq-AL" sz="1900" b="1" dirty="0">
                <a:solidFill>
                  <a:schemeClr val="accent1"/>
                </a:solidFill>
              </a:rPr>
              <a:t>e inkurajojnë të miturin të bëjë një përshkrim të lirë të historisë apo ngjarjes ku është përfshirë</a:t>
            </a:r>
            <a:r>
              <a:rPr lang="en-US" sz="1900" b="1" dirty="0">
                <a:solidFill>
                  <a:schemeClr val="accent1"/>
                </a:solidFill>
              </a:rPr>
              <a:t> </a:t>
            </a:r>
            <a:r>
              <a:rPr lang="sq-AL" sz="1900" b="1" dirty="0">
                <a:solidFill>
                  <a:schemeClr val="accent1"/>
                </a:solidFill>
              </a:rPr>
              <a:t>(p.sh.: “Çfarë ke bërë sot përgjatë gjithë ditës?”). </a:t>
            </a:r>
            <a:r>
              <a:rPr lang="sq-AL" sz="1900" b="1" dirty="0">
                <a:solidFill>
                  <a:schemeClr val="accent1"/>
                </a:solidFill>
                <a:latin typeface="+mj-lt"/>
              </a:rPr>
              <a:t>Pyetjet e mbyllura nuk kërkojnë shtjellim si përgjigje, sikundër pyetjet e hapura, por kërkojnë një përgjigje të shkurtër “Po, Jo”, ose me fjalë apo fjali të shkurtra pohuese ose mohuese. (si p.sh.: “Pe njeri në lokal? Ishte errësirë apo kishte dritë? </a:t>
            </a:r>
            <a:r>
              <a:rPr lang="en-US" sz="1900" b="1" dirty="0">
                <a:solidFill>
                  <a:schemeClr val="accent1"/>
                </a:solidFill>
                <a:latin typeface="+mj-lt"/>
              </a:rPr>
              <a:t>.</a:t>
            </a:r>
          </a:p>
          <a:p>
            <a:pPr algn="just">
              <a:buNone/>
            </a:pPr>
            <a:r>
              <a:rPr lang="en-US" sz="1900" b="1" dirty="0">
                <a:solidFill>
                  <a:schemeClr val="accent1"/>
                </a:solidFill>
                <a:latin typeface="+mj-lt"/>
              </a:rPr>
              <a:t>e) </a:t>
            </a:r>
            <a:r>
              <a:rPr lang="sq-AL" sz="1900" b="1" dirty="0">
                <a:solidFill>
                  <a:schemeClr val="accent1"/>
                </a:solidFill>
                <a:latin typeface="+mj-lt"/>
              </a:rPr>
              <a:t>E rëndësishme është që në intervistimin e të miturit të shmangen pyetjet udhëzuese/sugjestionuese, e thënë ndryshe pyetjet që në njëfarë mënyrë indirekt imponojnë një përgjigje të caktuar, atë përgjigje që intervistuesi dëshiron të dëgjojë (p.sh.: “</a:t>
            </a:r>
            <a:r>
              <a:rPr lang="sq-AL" sz="1900" b="1" i="1" dirty="0">
                <a:solidFill>
                  <a:schemeClr val="accent1"/>
                </a:solidFill>
                <a:latin typeface="+mj-lt"/>
              </a:rPr>
              <a:t>Ju ishit të dy bashkë duke e gjuajtur, apo jo?</a:t>
            </a:r>
            <a:r>
              <a:rPr lang="sq-AL" sz="1900" b="1" dirty="0">
                <a:solidFill>
                  <a:schemeClr val="accent1"/>
                </a:solidFill>
                <a:latin typeface="+mj-lt"/>
              </a:rPr>
              <a:t>).</a:t>
            </a:r>
            <a:endParaRPr lang="en-US" sz="1900" b="1" dirty="0">
              <a:solidFill>
                <a:schemeClr val="accent1"/>
              </a:solidFill>
              <a:latin typeface="+mj-lt"/>
            </a:endParaRPr>
          </a:p>
          <a:p>
            <a:pPr algn="just"/>
            <a:endParaRPr lang="en-US" sz="1900" dirty="0">
              <a:solidFill>
                <a:schemeClr val="tx1"/>
              </a:solidFill>
              <a:latin typeface="+mj-lt"/>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Vijon</a:t>
            </a:r>
            <a:r>
              <a:rPr lang="en-US" b="1" dirty="0"/>
              <a:t>…</a:t>
            </a:r>
          </a:p>
        </p:txBody>
      </p:sp>
      <p:sp>
        <p:nvSpPr>
          <p:cNvPr id="3" name="Content Placeholder 2"/>
          <p:cNvSpPr>
            <a:spLocks noGrp="1"/>
          </p:cNvSpPr>
          <p:nvPr>
            <p:ph idx="1"/>
          </p:nvPr>
        </p:nvSpPr>
        <p:spPr>
          <a:xfrm>
            <a:off x="674370" y="2171700"/>
            <a:ext cx="11189970" cy="4320540"/>
          </a:xfrm>
        </p:spPr>
        <p:txBody>
          <a:bodyPr>
            <a:normAutofit fontScale="92500"/>
          </a:bodyPr>
          <a:lstStyle/>
          <a:p>
            <a:endParaRPr lang="en-US" dirty="0"/>
          </a:p>
          <a:p>
            <a:pPr algn="just"/>
            <a:r>
              <a:rPr lang="sq-AL" dirty="0">
                <a:solidFill>
                  <a:schemeClr val="tx1"/>
                </a:solidFill>
              </a:rPr>
              <a:t>Elemente të tjera të rëndësishme në procesin e intervistimit janë sjellja miqësore e bashkëpunuese si </a:t>
            </a:r>
            <a:r>
              <a:rPr lang="sq-AL" b="1" u="sng" dirty="0">
                <a:solidFill>
                  <a:schemeClr val="accent1"/>
                </a:solidFill>
              </a:rPr>
              <a:t>edhe tonaliteti i zërit të intervistuesit </a:t>
            </a:r>
            <a:r>
              <a:rPr lang="sq-AL" dirty="0">
                <a:solidFill>
                  <a:schemeClr val="tx1"/>
                </a:solidFill>
              </a:rPr>
              <a:t>që kanë një ndikim të padiskutueshëm në rezultatet e intervistimit. Nëse toni i zërit të intervistuesit është i egër dhe i lartë, ai mund të krijojë një atmosferë frike, ndaj dhe pavarësisht se pyetjet që i drejtohen të miturit nuk janë sugjestionuese, toni i zërit ka aftësinë të imponojë një pritshmëri të caktuar, duke i imponuar të miturit dhënien e një informacioni jo real/të shtrembëruar që pritet të merret, nën efektin e frikës prej tij. </a:t>
            </a:r>
            <a:endParaRPr lang="en-US" dirty="0">
              <a:solidFill>
                <a:schemeClr val="tx1"/>
              </a:solidFill>
            </a:endParaRPr>
          </a:p>
          <a:p>
            <a:pPr algn="just"/>
            <a:r>
              <a:rPr lang="sq-AL" dirty="0">
                <a:solidFill>
                  <a:schemeClr val="tx1"/>
                </a:solidFill>
              </a:rPr>
              <a:t>Është e rëndësishme që teknika e përdorur në intervistimin e të miturit ta lejojë të shprehet lirisht e plotësisht, që dialogu të zhvillohet si një bashkëbisedim me tone normale komunikimi në mënyrë që i mituri të mos ndihet i detyruar/nën presion dhe i shtrënguar të deklarojë/dëshmojë.</a:t>
            </a:r>
            <a:endParaRPr lang="en-US" dirty="0">
              <a:solidFill>
                <a:schemeClr val="tx1"/>
              </a:solidFill>
            </a:endParaRPr>
          </a:p>
          <a:p>
            <a:pPr algn="just"/>
            <a:r>
              <a:rPr lang="sq-AL" dirty="0">
                <a:solidFill>
                  <a:schemeClr val="tx1"/>
                </a:solidFill>
              </a:rPr>
              <a:t>Po kështu </a:t>
            </a:r>
            <a:r>
              <a:rPr lang="sq-AL" b="1" u="sng" dirty="0">
                <a:solidFill>
                  <a:schemeClr val="accent1"/>
                </a:solidFill>
              </a:rPr>
              <a:t>edhe dinamika e pyetjeve</a:t>
            </a:r>
            <a:r>
              <a:rPr lang="en-US" b="1" u="sng" dirty="0">
                <a:solidFill>
                  <a:schemeClr val="accent1"/>
                </a:solidFill>
              </a:rPr>
              <a:t> (</a:t>
            </a:r>
            <a:r>
              <a:rPr lang="en-US" b="1" u="sng" dirty="0" err="1">
                <a:solidFill>
                  <a:schemeClr val="accent1"/>
                </a:solidFill>
              </a:rPr>
              <a:t>jo</a:t>
            </a:r>
            <a:r>
              <a:rPr lang="en-US" b="1" u="sng" dirty="0">
                <a:solidFill>
                  <a:schemeClr val="accent1"/>
                </a:solidFill>
              </a:rPr>
              <a:t> intensive)</a:t>
            </a:r>
            <a:r>
              <a:rPr lang="sq-AL" b="1" u="sng" dirty="0">
                <a:solidFill>
                  <a:schemeClr val="accent1"/>
                </a:solidFill>
              </a:rPr>
              <a:t>, </a:t>
            </a:r>
            <a:r>
              <a:rPr lang="sq-AL" dirty="0">
                <a:solidFill>
                  <a:schemeClr val="tx1"/>
                </a:solidFill>
              </a:rPr>
              <a:t>kur ato janë të shumta dhe të njëpasnjëshme, po të merret në konsideratë dhe gjendja e rënduar emotive e psikologjike e të miturit që i nënshtrohet intervistimit, mund të çojnë në shpërqendrimin, shterimin dhe lodhjen e tij, e rrjedhimisht duke passjellë përgjigje të pakontrolluara nga i mituri e vetëinkriminuese, kur e vërteta mund të jetë ndryshe në fakt.</a:t>
            </a:r>
            <a:endParaRPr lang="en-US" dirty="0">
              <a:solidFill>
                <a:schemeClr val="tx1"/>
              </a:solidFill>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Vijon</a:t>
            </a:r>
            <a:r>
              <a:rPr lang="en-US" b="1" dirty="0"/>
              <a:t>…</a:t>
            </a:r>
          </a:p>
        </p:txBody>
      </p:sp>
      <p:sp>
        <p:nvSpPr>
          <p:cNvPr id="3" name="Content Placeholder 2"/>
          <p:cNvSpPr>
            <a:spLocks noGrp="1"/>
          </p:cNvSpPr>
          <p:nvPr>
            <p:ph idx="1"/>
          </p:nvPr>
        </p:nvSpPr>
        <p:spPr>
          <a:xfrm>
            <a:off x="491490" y="2240280"/>
            <a:ext cx="11087100" cy="4400550"/>
          </a:xfrm>
        </p:spPr>
        <p:txBody>
          <a:bodyPr>
            <a:normAutofit lnSpcReduction="10000"/>
          </a:bodyPr>
          <a:lstStyle/>
          <a:p>
            <a:pPr algn="just"/>
            <a:r>
              <a:rPr lang="sq-AL" b="1" u="sng" dirty="0">
                <a:solidFill>
                  <a:schemeClr val="accent1"/>
                </a:solidFill>
              </a:rPr>
              <a:t>Duhet të shmangen pyetjet e dyfishta </a:t>
            </a:r>
            <a:r>
              <a:rPr lang="sq-AL" dirty="0">
                <a:solidFill>
                  <a:schemeClr val="tx1"/>
                </a:solidFill>
              </a:rPr>
              <a:t>si p.sh.: “</a:t>
            </a:r>
            <a:r>
              <a:rPr lang="sq-AL" i="1" dirty="0">
                <a:solidFill>
                  <a:schemeClr val="tx1"/>
                </a:solidFill>
              </a:rPr>
              <a:t>U ktheve vetëm apo me </a:t>
            </a:r>
            <a:r>
              <a:rPr lang="en-US" i="1" dirty="0">
                <a:solidFill>
                  <a:schemeClr val="tx1"/>
                </a:solidFill>
              </a:rPr>
              <a:t>x-in</a:t>
            </a:r>
            <a:r>
              <a:rPr lang="sq-AL" i="1" dirty="0">
                <a:solidFill>
                  <a:schemeClr val="tx1"/>
                </a:solidFill>
              </a:rPr>
              <a:t>?</a:t>
            </a:r>
            <a:r>
              <a:rPr lang="sq-AL" dirty="0">
                <a:solidFill>
                  <a:schemeClr val="tx1"/>
                </a:solidFill>
              </a:rPr>
              <a:t>”</a:t>
            </a:r>
            <a:r>
              <a:rPr lang="en-US" dirty="0">
                <a:solidFill>
                  <a:schemeClr val="tx1"/>
                </a:solidFill>
              </a:rPr>
              <a:t> </a:t>
            </a:r>
            <a:r>
              <a:rPr lang="sq-AL" dirty="0">
                <a:solidFill>
                  <a:schemeClr val="tx1"/>
                </a:solidFill>
              </a:rPr>
              <a:t>Në këtë rast është e paqartë nëse një </a:t>
            </a:r>
            <a:r>
              <a:rPr lang="sq-AL" i="1" dirty="0">
                <a:solidFill>
                  <a:schemeClr val="tx1"/>
                </a:solidFill>
              </a:rPr>
              <a:t>“Jo”</a:t>
            </a:r>
            <a:r>
              <a:rPr lang="sq-AL" dirty="0">
                <a:solidFill>
                  <a:schemeClr val="tx1"/>
                </a:solidFill>
              </a:rPr>
              <a:t> do të thotë “</a:t>
            </a:r>
            <a:r>
              <a:rPr lang="sq-AL" i="1" dirty="0">
                <a:solidFill>
                  <a:schemeClr val="tx1"/>
                </a:solidFill>
              </a:rPr>
              <a:t>Jo</a:t>
            </a:r>
            <a:r>
              <a:rPr lang="sq-AL" dirty="0">
                <a:solidFill>
                  <a:schemeClr val="tx1"/>
                </a:solidFill>
              </a:rPr>
              <a:t>” për të dy alternativat apo vetëm për njërën prej tyre. </a:t>
            </a:r>
            <a:endParaRPr lang="en-US" dirty="0">
              <a:solidFill>
                <a:schemeClr val="tx1"/>
              </a:solidFill>
            </a:endParaRPr>
          </a:p>
          <a:p>
            <a:pPr algn="just"/>
            <a:r>
              <a:rPr lang="sq-AL" b="1" u="sng" dirty="0">
                <a:solidFill>
                  <a:schemeClr val="accent1"/>
                </a:solidFill>
              </a:rPr>
              <a:t>Edhe shoqërimi i pyetjes me një supozim nuk duhet t’i drejtohet në procesin e intervistimit të miturit,</a:t>
            </a:r>
            <a:r>
              <a:rPr lang="sq-AL" dirty="0">
                <a:solidFill>
                  <a:schemeClr val="tx1"/>
                </a:solidFill>
              </a:rPr>
              <a:t> si p.sh.: </a:t>
            </a:r>
            <a:r>
              <a:rPr lang="sq-AL" i="1" dirty="0">
                <a:solidFill>
                  <a:schemeClr val="tx1"/>
                </a:solidFill>
              </a:rPr>
              <a:t>“Mendon se ndërhyrja e </a:t>
            </a:r>
            <a:r>
              <a:rPr lang="en-US" i="1" dirty="0">
                <a:solidFill>
                  <a:schemeClr val="tx1"/>
                </a:solidFill>
              </a:rPr>
              <a:t>x-it </a:t>
            </a:r>
            <a:r>
              <a:rPr lang="sq-AL" i="1" dirty="0">
                <a:solidFill>
                  <a:schemeClr val="tx1"/>
                </a:solidFill>
              </a:rPr>
              <a:t>të shtyu të veprosh kështu</a:t>
            </a:r>
            <a:r>
              <a:rPr lang="sq-AL" dirty="0">
                <a:solidFill>
                  <a:schemeClr val="tx1"/>
                </a:solidFill>
              </a:rPr>
              <a:t>?” Nuk ka rëndësi nëse supozimi është i vërtetë apo i gabuar, pasi ajo që është e rëndësishme lidhet me faktin se supozimi shkakton dhënien e një përgjigje të parashikuar. </a:t>
            </a:r>
            <a:endParaRPr lang="en-US" dirty="0">
              <a:solidFill>
                <a:schemeClr val="tx1"/>
              </a:solidFill>
            </a:endParaRPr>
          </a:p>
          <a:p>
            <a:pPr algn="just"/>
            <a:r>
              <a:rPr lang="sq-AL" b="1" u="sng" dirty="0">
                <a:solidFill>
                  <a:schemeClr val="accent1"/>
                </a:solidFill>
              </a:rPr>
              <a:t>Duhet të shmangen në procesin e intervistimit të të miturit pyetjet të cilat përfshijnë fjalë të vështira</a:t>
            </a:r>
            <a:r>
              <a:rPr lang="en-US" b="1" u="sng" dirty="0">
                <a:solidFill>
                  <a:schemeClr val="accent1"/>
                </a:solidFill>
              </a:rPr>
              <a:t> </a:t>
            </a:r>
            <a:r>
              <a:rPr lang="en-US" b="1" u="sng" dirty="0" err="1">
                <a:solidFill>
                  <a:schemeClr val="accent1"/>
                </a:solidFill>
              </a:rPr>
              <a:t>apo</a:t>
            </a:r>
            <a:r>
              <a:rPr lang="en-US" b="1" u="sng" dirty="0">
                <a:solidFill>
                  <a:schemeClr val="accent1"/>
                </a:solidFill>
              </a:rPr>
              <a:t> </a:t>
            </a:r>
            <a:r>
              <a:rPr lang="en-US" b="1" u="sng" dirty="0" err="1">
                <a:solidFill>
                  <a:schemeClr val="accent1"/>
                </a:solidFill>
              </a:rPr>
              <a:t>terma</a:t>
            </a:r>
            <a:r>
              <a:rPr lang="en-US" b="1" u="sng" dirty="0">
                <a:solidFill>
                  <a:schemeClr val="accent1"/>
                </a:solidFill>
              </a:rPr>
              <a:t> </a:t>
            </a:r>
            <a:r>
              <a:rPr lang="en-US" b="1" u="sng" dirty="0" err="1">
                <a:solidFill>
                  <a:schemeClr val="accent1"/>
                </a:solidFill>
              </a:rPr>
              <a:t>ligjorë</a:t>
            </a:r>
            <a:r>
              <a:rPr lang="sq-AL" b="1" dirty="0">
                <a:solidFill>
                  <a:schemeClr val="accent1"/>
                </a:solidFill>
              </a:rPr>
              <a:t>, </a:t>
            </a:r>
            <a:r>
              <a:rPr lang="sq-AL" dirty="0">
                <a:solidFill>
                  <a:schemeClr val="tx1"/>
                </a:solidFill>
              </a:rPr>
              <a:t>po të kemi parasysh moshën e miturisë, nivelin e zhvillimit arsimor etj. faktorë ndikues. Përdorimi i tyre lejohet vetëm kur i mituri shpreh qartë se e kupton pyetjen dhe përmbajtjen e saj dhe ky deklarim i tij përputhet me moshën dhe nivelin e tij arsimor e zhvillimor. Duhet të shmangen në procesin e intervistimit të të miturit pyetjet udhëheqëse, p.sh.: “</a:t>
            </a:r>
            <a:r>
              <a:rPr lang="sq-AL" i="1" dirty="0">
                <a:solidFill>
                  <a:schemeClr val="tx1"/>
                </a:solidFill>
              </a:rPr>
              <a:t>Besoj se ti e di se çfarë është “</a:t>
            </a:r>
            <a:r>
              <a:rPr lang="en-US" i="1" dirty="0" err="1">
                <a:solidFill>
                  <a:schemeClr val="tx1"/>
                </a:solidFill>
              </a:rPr>
              <a:t>ngacmimi</a:t>
            </a:r>
            <a:r>
              <a:rPr lang="en-US" i="1" dirty="0">
                <a:solidFill>
                  <a:schemeClr val="tx1"/>
                </a:solidFill>
              </a:rPr>
              <a:t> </a:t>
            </a:r>
            <a:r>
              <a:rPr lang="en-US" i="1" dirty="0" err="1">
                <a:solidFill>
                  <a:schemeClr val="tx1"/>
                </a:solidFill>
              </a:rPr>
              <a:t>seksual</a:t>
            </a:r>
            <a:r>
              <a:rPr lang="sq-AL" i="1" dirty="0">
                <a:solidFill>
                  <a:schemeClr val="tx1"/>
                </a:solidFill>
              </a:rPr>
              <a:t>”?”</a:t>
            </a:r>
            <a:r>
              <a:rPr lang="en-US" i="1" dirty="0">
                <a:solidFill>
                  <a:schemeClr val="tx1"/>
                </a:solidFill>
              </a:rPr>
              <a:t> </a:t>
            </a:r>
            <a:r>
              <a:rPr lang="sq-AL" dirty="0">
                <a:solidFill>
                  <a:schemeClr val="tx1"/>
                </a:solidFill>
              </a:rPr>
              <a:t>Ndonëse realisht duke qenë një koncept </a:t>
            </a:r>
            <a:r>
              <a:rPr lang="en-US" dirty="0" err="1">
                <a:solidFill>
                  <a:schemeClr val="tx1"/>
                </a:solidFill>
              </a:rPr>
              <a:t>i</a:t>
            </a:r>
            <a:r>
              <a:rPr lang="en-US" dirty="0">
                <a:solidFill>
                  <a:schemeClr val="tx1"/>
                </a:solidFill>
              </a:rPr>
              <a:t> </a:t>
            </a:r>
            <a:r>
              <a:rPr lang="en-US" dirty="0" err="1">
                <a:solidFill>
                  <a:schemeClr val="tx1"/>
                </a:solidFill>
              </a:rPr>
              <a:t>të</a:t>
            </a:r>
            <a:r>
              <a:rPr lang="en-US" dirty="0">
                <a:solidFill>
                  <a:schemeClr val="tx1"/>
                </a:solidFill>
              </a:rPr>
              <a:t> </a:t>
            </a:r>
            <a:r>
              <a:rPr lang="en-US" dirty="0" err="1">
                <a:solidFill>
                  <a:schemeClr val="tx1"/>
                </a:solidFill>
              </a:rPr>
              <a:t>drejtës</a:t>
            </a:r>
            <a:r>
              <a:rPr lang="en-US" dirty="0">
                <a:solidFill>
                  <a:schemeClr val="tx1"/>
                </a:solidFill>
              </a:rPr>
              <a:t> </a:t>
            </a:r>
            <a:r>
              <a:rPr lang="en-US" dirty="0" err="1">
                <a:solidFill>
                  <a:schemeClr val="tx1"/>
                </a:solidFill>
              </a:rPr>
              <a:t>penale</a:t>
            </a:r>
            <a:r>
              <a:rPr lang="sq-AL" dirty="0">
                <a:solidFill>
                  <a:schemeClr val="tx1"/>
                </a:solidFill>
              </a:rPr>
              <a:t>, </a:t>
            </a:r>
            <a:r>
              <a:rPr lang="en-US" dirty="0" err="1">
                <a:solidFill>
                  <a:schemeClr val="tx1"/>
                </a:solidFill>
              </a:rPr>
              <a:t>disa</a:t>
            </a:r>
            <a:r>
              <a:rPr lang="sq-AL" dirty="0">
                <a:solidFill>
                  <a:schemeClr val="tx1"/>
                </a:solidFill>
              </a:rPr>
              <a:t> njerëz mund të përgjigjen </a:t>
            </a:r>
            <a:r>
              <a:rPr lang="sq-AL" i="1" dirty="0">
                <a:solidFill>
                  <a:schemeClr val="tx1"/>
                </a:solidFill>
              </a:rPr>
              <a:t>“Jo</a:t>
            </a:r>
            <a:r>
              <a:rPr lang="sq-AL" dirty="0">
                <a:solidFill>
                  <a:schemeClr val="tx1"/>
                </a:solidFill>
              </a:rPr>
              <a:t>”, mënyra e formulimit të pyetjes passjell dhënien e një përgjigje </a:t>
            </a:r>
            <a:r>
              <a:rPr lang="sq-AL" i="1" dirty="0">
                <a:solidFill>
                  <a:schemeClr val="tx1"/>
                </a:solidFill>
              </a:rPr>
              <a:t>“Po</a:t>
            </a:r>
            <a:r>
              <a:rPr lang="sq-AL" dirty="0">
                <a:solidFill>
                  <a:schemeClr val="tx1"/>
                </a:solidFill>
              </a:rPr>
              <a:t>”.</a:t>
            </a:r>
            <a:endParaRPr lang="en-US" dirty="0">
              <a:solidFill>
                <a:schemeClr val="tx1"/>
              </a:solidFill>
            </a:endParaRPr>
          </a:p>
          <a:p>
            <a:endParaRPr lang="en-US" dirty="0"/>
          </a:p>
          <a:p>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640080"/>
            <a:ext cx="8761413" cy="1405890"/>
          </a:xfrm>
        </p:spPr>
        <p:txBody>
          <a:bodyPr/>
          <a:lstStyle/>
          <a:p>
            <a:r>
              <a:rPr lang="en-US" dirty="0"/>
              <a:t> </a:t>
            </a:r>
            <a:r>
              <a:rPr lang="en-US" sz="3200" b="1" dirty="0" err="1"/>
              <a:t>Trajtimi</a:t>
            </a:r>
            <a:r>
              <a:rPr lang="en-US" sz="3200" b="1" dirty="0"/>
              <a:t> </a:t>
            </a:r>
            <a:r>
              <a:rPr lang="en-US" sz="3200" b="1" dirty="0" err="1"/>
              <a:t>i</a:t>
            </a:r>
            <a:r>
              <a:rPr lang="en-US" sz="3200" b="1" dirty="0"/>
              <a:t> </a:t>
            </a:r>
            <a:r>
              <a:rPr lang="en-US" sz="3200" b="1" dirty="0" err="1"/>
              <a:t>të</a:t>
            </a:r>
            <a:r>
              <a:rPr lang="en-US" sz="3200" b="1" dirty="0"/>
              <a:t> </a:t>
            </a:r>
            <a:r>
              <a:rPr lang="en-US" sz="3200" b="1" dirty="0" err="1"/>
              <a:t>miturit</a:t>
            </a:r>
            <a:r>
              <a:rPr lang="en-US" sz="3200" b="1" dirty="0"/>
              <a:t> </a:t>
            </a:r>
            <a:r>
              <a:rPr lang="en-US" sz="3200" b="1" dirty="0" err="1"/>
              <a:t>viktimë</a:t>
            </a:r>
            <a:r>
              <a:rPr lang="en-US" sz="3200" b="1" dirty="0"/>
              <a:t> </a:t>
            </a:r>
            <a:r>
              <a:rPr lang="en-US" sz="3200" b="1" dirty="0" err="1"/>
              <a:t>përgjatë</a:t>
            </a:r>
            <a:r>
              <a:rPr lang="en-US" sz="3200" b="1" dirty="0"/>
              <a:t> </a:t>
            </a:r>
            <a:r>
              <a:rPr lang="en-US" sz="3200" b="1" dirty="0" err="1"/>
              <a:t>proçesit</a:t>
            </a:r>
            <a:r>
              <a:rPr lang="en-US" sz="3200" b="1" dirty="0"/>
              <a:t> penal</a:t>
            </a:r>
          </a:p>
        </p:txBody>
      </p:sp>
      <p:sp>
        <p:nvSpPr>
          <p:cNvPr id="3" name="Content Placeholder 2"/>
          <p:cNvSpPr>
            <a:spLocks noGrp="1"/>
          </p:cNvSpPr>
          <p:nvPr>
            <p:ph idx="1"/>
          </p:nvPr>
        </p:nvSpPr>
        <p:spPr>
          <a:xfrm>
            <a:off x="502920" y="2331720"/>
            <a:ext cx="10847070" cy="4183380"/>
          </a:xfrm>
        </p:spPr>
        <p:txBody>
          <a:bodyPr>
            <a:normAutofit fontScale="92500"/>
          </a:bodyPr>
          <a:lstStyle/>
          <a:p>
            <a:pPr algn="just"/>
            <a:r>
              <a:rPr lang="en-US" dirty="0" err="1"/>
              <a:t>Referuar</a:t>
            </a:r>
            <a:r>
              <a:rPr lang="en-US" dirty="0"/>
              <a:t> </a:t>
            </a:r>
            <a:r>
              <a:rPr lang="en-US" dirty="0" err="1"/>
              <a:t>edhe</a:t>
            </a:r>
            <a:r>
              <a:rPr lang="en-US" dirty="0"/>
              <a:t> </a:t>
            </a:r>
            <a:r>
              <a:rPr lang="en-US" dirty="0" err="1"/>
              <a:t>parashikimeve</a:t>
            </a:r>
            <a:r>
              <a:rPr lang="en-US" dirty="0"/>
              <a:t> </a:t>
            </a:r>
            <a:r>
              <a:rPr lang="en-US" dirty="0" err="1"/>
              <a:t>te</a:t>
            </a:r>
            <a:r>
              <a:rPr lang="en-US" dirty="0"/>
              <a:t> </a:t>
            </a:r>
            <a:r>
              <a:rPr lang="en-US" dirty="0" err="1"/>
              <a:t>nenit</a:t>
            </a:r>
            <a:r>
              <a:rPr lang="en-US" dirty="0"/>
              <a:t> 33 </a:t>
            </a:r>
            <a:r>
              <a:rPr lang="en-US" dirty="0" err="1"/>
              <a:t>te</a:t>
            </a:r>
            <a:r>
              <a:rPr lang="en-US" dirty="0"/>
              <a:t> KDPM </a:t>
            </a:r>
            <a:r>
              <a:rPr lang="sq-AL" dirty="0"/>
              <a:t>në rastin e hetimit/gjykimit të çështjeve penale me të mitur viktimë, kërkon nga organi procedues që në veprimtarinë e tij të konsiderojë ruajtjen e një ekuilibri midis nevojës për të ndërhyrë në jetën private të të miturit viktimë në nivelin minimal, të justifikuar ligjërisht nga kërkesa e hetimit që të sigurohen provat e nevojshme të procesit penal nga njëra anë dhe të ruajë konfidencialitetin e të gjithë informacionit të marrë për shkak të detyrës me qëllim që të mbrohet jeta private e të miturit viktimë. </a:t>
            </a:r>
            <a:r>
              <a:rPr lang="en-US" i="1" dirty="0">
                <a:solidFill>
                  <a:schemeClr val="accent1"/>
                </a:solidFill>
              </a:rPr>
              <a:t>(shih </a:t>
            </a:r>
            <a:r>
              <a:rPr lang="sq-AL" i="1" dirty="0">
                <a:solidFill>
                  <a:schemeClr val="accent1"/>
                </a:solidFill>
              </a:rPr>
              <a:t>nenin 21 të KDPM-së</a:t>
            </a:r>
            <a:r>
              <a:rPr lang="en-US" i="1" dirty="0">
                <a:solidFill>
                  <a:schemeClr val="accent1"/>
                </a:solidFill>
              </a:rPr>
              <a:t>, </a:t>
            </a:r>
            <a:r>
              <a:rPr lang="sq-AL" i="1" dirty="0">
                <a:solidFill>
                  <a:schemeClr val="accent1"/>
                </a:solidFill>
              </a:rPr>
              <a:t>neni</a:t>
            </a:r>
            <a:r>
              <a:rPr lang="en-US" i="1" dirty="0">
                <a:solidFill>
                  <a:schemeClr val="accent1"/>
                </a:solidFill>
              </a:rPr>
              <a:t>n</a:t>
            </a:r>
            <a:r>
              <a:rPr lang="sq-AL" i="1" dirty="0">
                <a:solidFill>
                  <a:schemeClr val="accent1"/>
                </a:solidFill>
              </a:rPr>
              <a:t> 16 i Konventës mbi të drejtat e fëmijës, rregullat 8 dhe 21 të Rregullave të Pekinit</a:t>
            </a:r>
            <a:r>
              <a:rPr lang="en-US" i="1" dirty="0">
                <a:solidFill>
                  <a:schemeClr val="accent1"/>
                </a:solidFill>
              </a:rPr>
              <a:t>).</a:t>
            </a:r>
          </a:p>
          <a:p>
            <a:pPr algn="just"/>
            <a:r>
              <a:rPr lang="sq-AL" b="1" dirty="0">
                <a:solidFill>
                  <a:schemeClr val="accent1"/>
                </a:solidFill>
              </a:rPr>
              <a:t>Kjo për të mos lejuar viktimizimin e mëtejshëm të tij si pasojë e procesit penal. </a:t>
            </a:r>
            <a:r>
              <a:rPr lang="sq-AL" u="sng" dirty="0"/>
              <a:t>Vulnerabiliteti, dëmi i shkaktuar të miturit, në vlerësim të padiskutueshëm edhe të moshës së tij të miturisë ku përjetimi dhe gjendja emotive është më e renduar se te një i rritur, kërkojnë detyrimisht që marrëdhënia e organit procedues oficeri i policisë gjyqësore/prokurori/gjykata me të miturin viktimë të jetë para së gjithash </a:t>
            </a:r>
            <a:r>
              <a:rPr lang="sq-AL" b="1" u="sng" dirty="0">
                <a:solidFill>
                  <a:schemeClr val="accent1"/>
                </a:solidFill>
              </a:rPr>
              <a:t>një marrëdhënie miqësore</a:t>
            </a:r>
            <a:r>
              <a:rPr lang="sq-AL" u="sng" dirty="0"/>
              <a:t>, që reflekton përkujdesje, ndjeshmëri për situatën e tij dhe që përgjatë gjithë procesit penal hetim/gjykim, veprimtaria e organit procedues në drejtim të të miturit viktimë të konsiderojë gjendjen e tij personale, nevojat e menjëhershme dhe të veçanta, moshën, gjininë, aftësitë e kufizuara, nëse ka, dhe nivelin e pjekurisë.</a:t>
            </a:r>
            <a:endParaRPr lang="en-US" u="sng"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932" y="289932"/>
            <a:ext cx="11664175" cy="6832640"/>
          </a:xfrm>
          <a:prstGeom prst="rect">
            <a:avLst/>
          </a:prstGeom>
        </p:spPr>
        <p:txBody>
          <a:bodyPr wrap="square">
            <a:spAutoFit/>
          </a:bodyPr>
          <a:lstStyle/>
          <a:p>
            <a:endParaRPr lang="en-GB" dirty="0"/>
          </a:p>
          <a:p>
            <a:pPr algn="just"/>
            <a:r>
              <a:rPr lang="en-GB" dirty="0"/>
              <a:t> </a:t>
            </a:r>
            <a:r>
              <a:rPr lang="sq-AL" dirty="0"/>
              <a:t>Intervistimi i të miturit viktimë/dëshmitar është një fazë sa kritike e me rëndësi kyçe për ecurinë dhe suksesin e procedimit penal po aq edhe delikate, për shkak të moshës së të miturit dhe rrethanave individuale  të tij që vështirësojnë marrjen e informacionit të duhur dhe të plotë nga i mituri. </a:t>
            </a:r>
            <a:endParaRPr lang="en-US" dirty="0"/>
          </a:p>
          <a:p>
            <a:pPr algn="just"/>
            <a:r>
              <a:rPr lang="sq-AL" dirty="0"/>
              <a:t>Për më tepër, pyetja e të miturit viktimë dhe dëshmitar duhet të realizohen në një kohë sa më të shpejtë pas raportimit të faktit penal tek organet përkatëse.</a:t>
            </a:r>
            <a:endParaRPr lang="en-US" dirty="0"/>
          </a:p>
          <a:p>
            <a:pPr algn="just"/>
            <a:r>
              <a:rPr lang="sq-AL" dirty="0"/>
              <a:t>Realizimi i një intervistimi të plotë e me vlerë për procedimin duke respektuar elementet e procesit të rregullt ligjor në trajtimin e të miturit dhe garantimin e të drejtave të tij përgjatë gjithë procedurës, është një proces kompleks që kërkon</a:t>
            </a:r>
            <a:r>
              <a:rPr lang="en-US" dirty="0"/>
              <a:t>:</a:t>
            </a:r>
          </a:p>
          <a:p>
            <a:pPr algn="just">
              <a:buFont typeface="Wingdings" pitchFamily="2" charset="2"/>
              <a:buChar char="v"/>
            </a:pPr>
            <a:r>
              <a:rPr lang="sq-AL" b="1" i="1" dirty="0">
                <a:solidFill>
                  <a:schemeClr val="accent1"/>
                </a:solidFill>
              </a:rPr>
              <a:t>shpejtësi veprimi, </a:t>
            </a:r>
            <a:endParaRPr lang="en-US" b="1" i="1" dirty="0">
              <a:solidFill>
                <a:schemeClr val="accent1"/>
              </a:solidFill>
            </a:endParaRPr>
          </a:p>
          <a:p>
            <a:pPr algn="just">
              <a:buFont typeface="Wingdings" pitchFamily="2" charset="2"/>
              <a:buChar char="v"/>
            </a:pPr>
            <a:r>
              <a:rPr lang="sq-AL" b="1" i="1" dirty="0">
                <a:solidFill>
                  <a:schemeClr val="accent1"/>
                </a:solidFill>
              </a:rPr>
              <a:t>cilësi të intervistës, </a:t>
            </a:r>
            <a:endParaRPr lang="en-US" b="1" i="1" dirty="0">
              <a:solidFill>
                <a:schemeClr val="accent1"/>
              </a:solidFill>
            </a:endParaRPr>
          </a:p>
          <a:p>
            <a:pPr algn="just">
              <a:buFont typeface="Wingdings" pitchFamily="2" charset="2"/>
              <a:buChar char="v"/>
            </a:pPr>
            <a:r>
              <a:rPr lang="sq-AL" b="1" i="1" dirty="0">
                <a:solidFill>
                  <a:schemeClr val="accent1"/>
                </a:solidFill>
              </a:rPr>
              <a:t>kujdes në trajtimin e të miturit, </a:t>
            </a:r>
            <a:endParaRPr lang="en-US" b="1" i="1" dirty="0">
              <a:solidFill>
                <a:schemeClr val="accent1"/>
              </a:solidFill>
            </a:endParaRPr>
          </a:p>
          <a:p>
            <a:pPr algn="just">
              <a:buFont typeface="Wingdings" pitchFamily="2" charset="2"/>
              <a:buChar char="v"/>
            </a:pPr>
            <a:r>
              <a:rPr lang="sq-AL" b="1" i="1" dirty="0">
                <a:solidFill>
                  <a:schemeClr val="accent1"/>
                </a:solidFill>
              </a:rPr>
              <a:t>garantim të të gjitha të drejtave të të miturit viktimë/dëshmitar, </a:t>
            </a:r>
            <a:endParaRPr lang="en-US" b="1" i="1" dirty="0">
              <a:solidFill>
                <a:schemeClr val="accent1"/>
              </a:solidFill>
            </a:endParaRPr>
          </a:p>
          <a:p>
            <a:pPr algn="just">
              <a:buFont typeface="Wingdings" pitchFamily="2" charset="2"/>
              <a:buChar char="v"/>
            </a:pPr>
            <a:r>
              <a:rPr lang="sq-AL" b="1" i="1" dirty="0">
                <a:solidFill>
                  <a:schemeClr val="accent1"/>
                </a:solidFill>
              </a:rPr>
              <a:t>profesionalizëm dhe njohuri të specializuara të personave që administrojnë këtë proces</a:t>
            </a:r>
            <a:r>
              <a:rPr lang="en-US" b="1" i="1" dirty="0">
                <a:solidFill>
                  <a:schemeClr val="accent1"/>
                </a:solidFill>
              </a:rPr>
              <a:t>,</a:t>
            </a:r>
            <a:r>
              <a:rPr lang="sq-AL" b="1" i="1" dirty="0">
                <a:solidFill>
                  <a:schemeClr val="accent1"/>
                </a:solidFill>
              </a:rPr>
              <a:t> si dhe</a:t>
            </a:r>
            <a:r>
              <a:rPr lang="en-US" b="1" i="1" dirty="0">
                <a:solidFill>
                  <a:schemeClr val="accent1"/>
                </a:solidFill>
              </a:rPr>
              <a:t>,</a:t>
            </a:r>
          </a:p>
          <a:p>
            <a:pPr algn="just">
              <a:buFont typeface="Wingdings" pitchFamily="2" charset="2"/>
              <a:buChar char="v"/>
            </a:pPr>
            <a:r>
              <a:rPr lang="sq-AL" b="1" i="1" dirty="0">
                <a:solidFill>
                  <a:schemeClr val="accent1"/>
                </a:solidFill>
              </a:rPr>
              <a:t> mbi të gjitha një bashkëveprim dhe bashkëpunim në kohë reale dhe të vazhdueshme përgjatë gjithë procesit midis gjithë organeve të përfshira ligjërisht në procesin e drejtësisë penale për të mitur</a:t>
            </a:r>
            <a:r>
              <a:rPr lang="sq-AL" dirty="0">
                <a:solidFill>
                  <a:schemeClr val="accent1"/>
                </a:solidFill>
              </a:rPr>
              <a:t>. </a:t>
            </a:r>
            <a:endParaRPr lang="en-US" dirty="0">
              <a:solidFill>
                <a:schemeClr val="accent1"/>
              </a:solidFill>
            </a:endParaRPr>
          </a:p>
          <a:p>
            <a:pPr algn="just"/>
            <a:r>
              <a:rPr lang="en-US" b="1" u="sng" dirty="0" err="1">
                <a:solidFill>
                  <a:schemeClr val="accent1"/>
                </a:solidFill>
              </a:rPr>
              <a:t>Thelbësore</a:t>
            </a:r>
            <a:r>
              <a:rPr lang="en-US" b="1" u="sng" dirty="0">
                <a:solidFill>
                  <a:schemeClr val="accent1"/>
                </a:solidFill>
              </a:rPr>
              <a:t>! </a:t>
            </a:r>
          </a:p>
          <a:p>
            <a:pPr algn="just"/>
            <a:r>
              <a:rPr lang="sq-AL" dirty="0"/>
              <a:t>Në mënyrë që intervistimi të jetë sa më i plotë dhe të mos krijohen hapësira për intervistime të tjera të të miturit viktimë, për të njëjtat fakte </a:t>
            </a:r>
            <a:r>
              <a:rPr lang="sq-AL" sz="2000" b="1" u="sng" dirty="0">
                <a:solidFill>
                  <a:schemeClr val="accent1"/>
                </a:solidFill>
              </a:rPr>
              <a:t>duhet që paraprakisht oficeri i policisë gjyqësore, prokurori, specialisti i NJMF-së, psikologu, mbrojtësi, mjeku të hartojnë pyetësorin e intervistimit, pyetjet që duhet t’i drejtohen të miturit.</a:t>
            </a:r>
            <a:endParaRPr lang="en-US" sz="2000" b="1" u="sng" dirty="0">
              <a:solidFill>
                <a:schemeClr val="accent1"/>
              </a:solidFill>
            </a:endParaRPr>
          </a:p>
          <a:p>
            <a:pPr>
              <a:buFont typeface="Wingdings" pitchFamily="2" charset="2"/>
              <a:buChar char="v"/>
            </a:pPr>
            <a:endParaRPr lang="en-US" dirty="0"/>
          </a:p>
          <a:p>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582930"/>
            <a:ext cx="9440656" cy="1314450"/>
          </a:xfrm>
        </p:spPr>
        <p:txBody>
          <a:bodyPr/>
          <a:lstStyle/>
          <a:p>
            <a:br>
              <a:rPr lang="en-US" b="1" i="1" dirty="0"/>
            </a:br>
            <a:r>
              <a:rPr lang="en-US" sz="3200" b="1" i="1" dirty="0"/>
              <a:t>Si </a:t>
            </a:r>
            <a:r>
              <a:rPr lang="en-US" sz="3200" b="1" i="1" dirty="0" err="1"/>
              <a:t>realizohet</a:t>
            </a:r>
            <a:r>
              <a:rPr lang="en-US" sz="3200" b="1" i="1" dirty="0"/>
              <a:t> p</a:t>
            </a:r>
            <a:r>
              <a:rPr lang="sq-AL" sz="3200" b="1" i="1" dirty="0"/>
              <a:t>ërgatitja e të miturit </a:t>
            </a:r>
            <a:r>
              <a:rPr lang="en-US" sz="3200" b="1" i="1" dirty="0" err="1"/>
              <a:t>viktimë</a:t>
            </a:r>
            <a:r>
              <a:rPr lang="en-US" sz="3200" b="1" i="1" dirty="0"/>
              <a:t> </a:t>
            </a:r>
            <a:r>
              <a:rPr lang="sq-AL" sz="3200" b="1" i="1" dirty="0"/>
              <a:t>për intervistim</a:t>
            </a:r>
            <a:r>
              <a:rPr lang="en-US" sz="3200" b="1" i="1" dirty="0"/>
              <a:t>?</a:t>
            </a:r>
            <a:br>
              <a:rPr lang="en-US" dirty="0"/>
            </a:br>
            <a:endParaRPr lang="en-US" dirty="0"/>
          </a:p>
        </p:txBody>
      </p:sp>
      <p:sp>
        <p:nvSpPr>
          <p:cNvPr id="3" name="Content Placeholder 2"/>
          <p:cNvSpPr>
            <a:spLocks noGrp="1"/>
          </p:cNvSpPr>
          <p:nvPr>
            <p:ph idx="1"/>
          </p:nvPr>
        </p:nvSpPr>
        <p:spPr>
          <a:xfrm>
            <a:off x="674370" y="2194560"/>
            <a:ext cx="11075670" cy="3825240"/>
          </a:xfrm>
        </p:spPr>
        <p:txBody>
          <a:bodyPr/>
          <a:lstStyle/>
          <a:p>
            <a:pPr algn="just"/>
            <a:endParaRPr lang="en-US" dirty="0"/>
          </a:p>
          <a:p>
            <a:pPr algn="just"/>
            <a:r>
              <a:rPr lang="sq-AL" dirty="0"/>
              <a:t>Ky proces nuk kërkon domosdoshmërisht shumë kohë. Informacioni bazik në lidhje me qëllimin e intervistës, rolin e secilit pjesëmarrës në dhomën e intervistimit, vendin, kohëzgjatjen mesatare, strukturën e intervistës, i duhet transmetuar  të miturit që në fillim. Po ashtu, </a:t>
            </a:r>
            <a:r>
              <a:rPr lang="sq-AL" b="1" u="sng" dirty="0"/>
              <a:t>psikologu</a:t>
            </a:r>
            <a:r>
              <a:rPr lang="sq-AL" dirty="0"/>
              <a:t> do të duhet të sqarojë çdo pyetje apo paqartësi që i mituri ka në lidhje me procesin.</a:t>
            </a:r>
            <a:endParaRPr lang="en-US" dirty="0"/>
          </a:p>
          <a:p>
            <a:pPr algn="just"/>
            <a:r>
              <a:rPr lang="sq-AL" b="1" dirty="0">
                <a:solidFill>
                  <a:schemeClr val="accent1"/>
                </a:solidFill>
              </a:rPr>
              <a:t>Oficeri i policisë gjyqësore/prokurori/gjyqtari duhet të konsultohen me psikologun përpara intervistimit të të miturit për ecurinë e procesit të marrjes në pyetje, duke diskutuar mbi listën e pyetjeve që janë planifikuar t’i drejtohen të miturit, pasi kështu do të lehtësohet dhënia e dëshmisë, do të eliminohet frika apo ndrojtja dhe nuk do të ketë nevojë për përsëritje të intervistës, pra do të shmanget viktimizimi i përsëritur i të miturit viktimë). </a:t>
            </a:r>
            <a:endParaRPr lang="en-US" b="1" dirty="0">
              <a:solidFill>
                <a:schemeClr val="accent1"/>
              </a:solidFill>
            </a:endParaRP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0293" y="354330"/>
            <a:ext cx="11273883" cy="5416868"/>
          </a:xfrm>
          <a:prstGeom prst="rect">
            <a:avLst/>
          </a:prstGeom>
        </p:spPr>
        <p:txBody>
          <a:bodyPr wrap="square">
            <a:spAutoFit/>
          </a:bodyPr>
          <a:lstStyle/>
          <a:p>
            <a:pPr>
              <a:buFont typeface="Wingdings" pitchFamily="2" charset="2"/>
              <a:buChar char="v"/>
            </a:pPr>
            <a:endParaRPr lang="en-US" b="1" dirty="0">
              <a:solidFill>
                <a:schemeClr val="accent1"/>
              </a:solidFill>
            </a:endParaRPr>
          </a:p>
          <a:p>
            <a:pPr>
              <a:buFont typeface="Wingdings" pitchFamily="2" charset="2"/>
              <a:buChar char="v"/>
            </a:pPr>
            <a:endParaRPr lang="en-US" b="1" dirty="0">
              <a:solidFill>
                <a:schemeClr val="accent1"/>
              </a:solidFill>
            </a:endParaRPr>
          </a:p>
          <a:p>
            <a:pPr>
              <a:buFont typeface="Wingdings" pitchFamily="2" charset="2"/>
              <a:buChar char="v"/>
            </a:pPr>
            <a:r>
              <a:rPr lang="sq-AL" b="1" dirty="0">
                <a:solidFill>
                  <a:schemeClr val="accent1"/>
                </a:solidFill>
              </a:rPr>
              <a:t>Përgjatë kësaj kohe paralelisht duhet të administrohet dhe të vlerësohet në përgatitjen e formulimin e pyetjeve në pyetësorin përkatës një informacion përmbledhës mbi historinë jetësore dhe rrethanat individuale të të miturit </a:t>
            </a:r>
            <a:r>
              <a:rPr lang="sq-AL" dirty="0"/>
              <a:t>që përfshijnë: moshën, gjendjen dhe zhvillimin mendor të të miturit, nivelin e inteligjencës, aftësisë për të kuptuar dhe për të komunikuar, gjendjen dhe zhvillimin fizik, gjendjen emocionale, historinë sociale dhe mjekësore, gjuhën e përdorur, nëse ka ose jo histori të mëparshme keqtrajtimi, dhune, abuzimi etj.</a:t>
            </a:r>
            <a:r>
              <a:rPr lang="en-US" dirty="0"/>
              <a:t> </a:t>
            </a:r>
          </a:p>
          <a:p>
            <a:pPr>
              <a:buFont typeface="Wingdings" pitchFamily="2" charset="2"/>
              <a:buChar char="v"/>
            </a:pPr>
            <a:endParaRPr lang="en-US" dirty="0"/>
          </a:p>
          <a:p>
            <a:pPr>
              <a:buFont typeface="Wingdings" pitchFamily="2" charset="2"/>
              <a:buChar char="v"/>
            </a:pPr>
            <a:r>
              <a:rPr lang="sq-AL" dirty="0"/>
              <a:t>Para fillimit të procesit të intervistimit të një të mituri viktimë, duhet marrë në konsideratë që ky proces paraqet shumë vështirësi për faktin se të miturit viktimë i duhet të rikujtojë me sa më tepër detaje një ngjarje kriminale të dhimbshme me pasoja tek ai që është shndërruar në një traumë për të. </a:t>
            </a:r>
            <a:endParaRPr lang="en-US" dirty="0"/>
          </a:p>
          <a:p>
            <a:endParaRPr lang="en-US" dirty="0"/>
          </a:p>
          <a:p>
            <a:pPr>
              <a:buFont typeface="Wingdings" pitchFamily="2" charset="2"/>
              <a:buChar char="v"/>
            </a:pPr>
            <a:r>
              <a:rPr lang="sq-AL" sz="2000" b="1" u="sng" dirty="0">
                <a:solidFill>
                  <a:schemeClr val="accent1"/>
                </a:solidFill>
              </a:rPr>
              <a:t>Të gjitha fazat e intervistimit të një të mituri bazohen në faktorët: mjedis i përshtatshëm intervistimi, trajtim miqësor, komunikim, bashkëpunim dhe besim.</a:t>
            </a:r>
            <a:endParaRPr lang="en-US" sz="2000" b="1" u="sng" dirty="0">
              <a:solidFill>
                <a:schemeClr val="accent1"/>
              </a:solidFill>
            </a:endParaRPr>
          </a:p>
          <a:p>
            <a:endParaRPr lang="en-US" dirty="0"/>
          </a:p>
          <a:p>
            <a:pPr>
              <a:buFont typeface="Wingdings" pitchFamily="2" charset="2"/>
              <a:buChar char="v"/>
            </a:pPr>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166" y="680225"/>
            <a:ext cx="11084312" cy="1304692"/>
          </a:xfrm>
        </p:spPr>
        <p:txBody>
          <a:bodyPr/>
          <a:lstStyle/>
          <a:p>
            <a:r>
              <a:rPr lang="en-GB" dirty="0"/>
              <a:t> </a:t>
            </a:r>
            <a:r>
              <a:rPr lang="en-GB" sz="3200" b="1" dirty="0" err="1"/>
              <a:t>Fazat</a:t>
            </a:r>
            <a:r>
              <a:rPr lang="en-GB" sz="3200" b="1" dirty="0"/>
              <a:t> e </a:t>
            </a:r>
            <a:r>
              <a:rPr lang="en-GB" sz="3200" b="1" dirty="0" err="1"/>
              <a:t>intervistimit</a:t>
            </a:r>
            <a:r>
              <a:rPr lang="en-GB" sz="3200" b="1" dirty="0"/>
              <a:t> </a:t>
            </a:r>
            <a:r>
              <a:rPr lang="en-GB" sz="3200" b="1" dirty="0" err="1"/>
              <a:t>të</a:t>
            </a:r>
            <a:r>
              <a:rPr lang="en-GB" sz="3200" b="1" dirty="0"/>
              <a:t> </a:t>
            </a:r>
            <a:r>
              <a:rPr lang="en-GB" sz="3200" b="1" dirty="0" err="1"/>
              <a:t>një</a:t>
            </a:r>
            <a:r>
              <a:rPr lang="en-GB" sz="3200" b="1" dirty="0"/>
              <a:t> </a:t>
            </a:r>
            <a:r>
              <a:rPr lang="en-GB" sz="3200" b="1" dirty="0" err="1"/>
              <a:t>të</a:t>
            </a:r>
            <a:r>
              <a:rPr lang="en-GB" sz="3200" b="1" dirty="0"/>
              <a:t> </a:t>
            </a:r>
            <a:r>
              <a:rPr lang="en-GB" sz="3200" b="1" dirty="0" err="1"/>
              <a:t>mituri</a:t>
            </a:r>
            <a:r>
              <a:rPr lang="en-GB" sz="3200" b="1" dirty="0"/>
              <a:t> </a:t>
            </a:r>
            <a:r>
              <a:rPr lang="en-GB" sz="3200" b="1" dirty="0" err="1"/>
              <a:t>në</a:t>
            </a:r>
            <a:r>
              <a:rPr lang="en-GB" sz="3200" b="1" dirty="0"/>
              <a:t> </a:t>
            </a:r>
            <a:r>
              <a:rPr lang="en-GB" sz="3200" b="1" dirty="0" err="1"/>
              <a:t>proçesin</a:t>
            </a:r>
            <a:r>
              <a:rPr lang="en-GB" sz="3200" b="1" dirty="0"/>
              <a:t> penal</a:t>
            </a:r>
            <a:endParaRPr lang="en-US" sz="3200" b="1" dirty="0"/>
          </a:p>
        </p:txBody>
      </p:sp>
      <p:sp>
        <p:nvSpPr>
          <p:cNvPr id="3" name="Content Placeholder 2"/>
          <p:cNvSpPr>
            <a:spLocks noGrp="1"/>
          </p:cNvSpPr>
          <p:nvPr>
            <p:ph idx="1"/>
          </p:nvPr>
        </p:nvSpPr>
        <p:spPr>
          <a:xfrm>
            <a:off x="1154954" y="2341755"/>
            <a:ext cx="10252744" cy="4137103"/>
          </a:xfrm>
        </p:spPr>
        <p:txBody>
          <a:bodyPr>
            <a:normAutofit/>
          </a:bodyPr>
          <a:lstStyle/>
          <a:p>
            <a:pPr algn="just"/>
            <a:r>
              <a:rPr lang="sq-AL" sz="2000" b="1" i="1" u="sng" dirty="0">
                <a:solidFill>
                  <a:schemeClr val="accent1"/>
                </a:solidFill>
              </a:rPr>
              <a:t>Faza e parë</a:t>
            </a:r>
            <a:r>
              <a:rPr lang="sq-AL" sz="2000" b="1" u="sng" dirty="0">
                <a:solidFill>
                  <a:schemeClr val="accent1"/>
                </a:solidFill>
              </a:rPr>
              <a:t> </a:t>
            </a:r>
            <a:r>
              <a:rPr lang="sq-AL" sz="2000" b="1" dirty="0">
                <a:solidFill>
                  <a:schemeClr val="accent1"/>
                </a:solidFill>
              </a:rPr>
              <a:t>që rekomandohet para fillimit të intervistimit në hetimet paraprake është </a:t>
            </a:r>
            <a:r>
              <a:rPr lang="sq-AL" sz="2000" b="1" i="1" dirty="0">
                <a:solidFill>
                  <a:schemeClr val="accent1"/>
                </a:solidFill>
              </a:rPr>
              <a:t>grumbullimi i historikut të fëmijës </a:t>
            </a:r>
            <a:r>
              <a:rPr lang="sq-AL" sz="2000" dirty="0"/>
              <a:t>dhe kjo realizohet shpejt dhe me efektivitet nga bashkëpunimi i menjëhershëm i organit procedues polici/prokurori</a:t>
            </a:r>
            <a:r>
              <a:rPr lang="en-US" sz="2000" dirty="0"/>
              <a:t>/</a:t>
            </a:r>
            <a:r>
              <a:rPr lang="en-US" sz="2000" dirty="0" err="1"/>
              <a:t>psikolog</a:t>
            </a:r>
            <a:r>
              <a:rPr lang="sq-AL" sz="2000" dirty="0"/>
              <a:t> me NJMF-në që ka në juridiksion vendbanimin/vendqëndrimin e të miturit, për vetë aksesin që ka ky organ i specializuar, për grumbullimin e informacionit për të miturin viktimë dhe mbi të gjitha për të ndërhyrë paralelisht me vijueshmërinë e procesit për minimizimin e dëmit, me planet individuale të mbrojtjes dhe të trajtimit e adresimit të rastit drejtpërdrejtë te shërbimet sociale, shëndetësore, psikologjike etj. </a:t>
            </a:r>
            <a:r>
              <a:rPr lang="en-US" sz="2000" dirty="0"/>
              <a:t> </a:t>
            </a:r>
            <a:r>
              <a:rPr lang="sq-AL" sz="2000" dirty="0"/>
              <a:t>Ky informacion paraprak mundëson njohjen e të miturit. Më tej, duhet siguruar mjedis i përshtatshëm për intervistimin e të miturit viktimë, sidomos për viktimat e abuzimit seksua</a:t>
            </a:r>
            <a:r>
              <a:rPr lang="en-US" sz="2000" dirty="0"/>
              <a:t>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34176" y="301082"/>
            <a:ext cx="11608419" cy="6463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 typeface="Wingdings" pitchFamily="2" charset="2"/>
              <a:buChar char="Ø"/>
              <a:tabLst/>
            </a:pPr>
            <a:r>
              <a:rPr kumimoji="0" lang="sq-AL" b="1" i="1" u="sng" strike="noStrike" cap="none" normalizeH="0" baseline="0" dirty="0">
                <a:ln>
                  <a:noFill/>
                </a:ln>
                <a:solidFill>
                  <a:schemeClr val="accent1"/>
                </a:solidFill>
                <a:effectLst/>
                <a:latin typeface="+mj-lt"/>
                <a:ea typeface="MS Mincho" pitchFamily="49" charset="-128"/>
                <a:cs typeface="Times New Roman" pitchFamily="18" charset="0"/>
              </a:rPr>
              <a:t>Në fazën e dytë</a:t>
            </a:r>
            <a:r>
              <a:rPr kumimoji="0" lang="sq-AL" b="0" i="0" u="none" strike="noStrike" cap="none" normalizeH="0" baseline="0" dirty="0">
                <a:ln>
                  <a:noFill/>
                </a:ln>
                <a:solidFill>
                  <a:schemeClr val="accent1"/>
                </a:solidFill>
                <a:effectLst/>
                <a:latin typeface="+mj-lt"/>
                <a:ea typeface="MS Mincho" pitchFamily="49" charset="-128"/>
                <a:cs typeface="Times New Roman" pitchFamily="18" charset="0"/>
              </a:rPr>
              <a:t>, </a:t>
            </a:r>
            <a:r>
              <a:rPr kumimoji="0" lang="sq-AL" b="0" i="0" u="none" strike="noStrike" cap="none" normalizeH="0" baseline="0" dirty="0">
                <a:ln>
                  <a:noFill/>
                </a:ln>
                <a:solidFill>
                  <a:schemeClr val="tx1"/>
                </a:solidFill>
                <a:effectLst/>
                <a:latin typeface="+mj-lt"/>
                <a:ea typeface="MS Mincho" pitchFamily="49" charset="-128"/>
                <a:cs typeface="Times New Roman" pitchFamily="18" charset="0"/>
              </a:rPr>
              <a:t>duke qenë se është e rëndësishme në procesin e intervistimit dhe ndikon në krijimin e ndjenjës së besimit tek i mituri viktimë, e rrjedhimisht në bashkëpunimin e tij me organin procedues, nga oficeri i policisë/prokurori </a:t>
            </a:r>
            <a:r>
              <a:rPr kumimoji="0" lang="sq-AL" b="1" i="0" u="none" strike="noStrike" cap="none" normalizeH="0" baseline="0" dirty="0">
                <a:ln>
                  <a:noFill/>
                </a:ln>
                <a:solidFill>
                  <a:schemeClr val="accent1"/>
                </a:solidFill>
                <a:effectLst/>
                <a:latin typeface="+mj-lt"/>
                <a:ea typeface="MS Mincho" pitchFamily="49" charset="-128"/>
                <a:cs typeface="Times New Roman" pitchFamily="18" charset="0"/>
              </a:rPr>
              <a:t>duhet të kryhet </a:t>
            </a:r>
            <a:r>
              <a:rPr kumimoji="0" lang="sq-AL" b="1" i="1" u="none" strike="noStrike" cap="none" normalizeH="0" baseline="0" dirty="0">
                <a:ln>
                  <a:noFill/>
                </a:ln>
                <a:solidFill>
                  <a:schemeClr val="accent1"/>
                </a:solidFill>
                <a:effectLst/>
                <a:latin typeface="+mj-lt"/>
                <a:ea typeface="MS Mincho" pitchFamily="49" charset="-128"/>
                <a:cs typeface="Times New Roman" pitchFamily="18" charset="0"/>
              </a:rPr>
              <a:t>informimi i të miturit viktimë drejtpërdrejt</a:t>
            </a:r>
            <a:r>
              <a:rPr kumimoji="0" lang="sq-AL" b="1" i="0" u="none" strike="noStrike" cap="none" normalizeH="0" baseline="0" dirty="0">
                <a:ln>
                  <a:noFill/>
                </a:ln>
                <a:solidFill>
                  <a:schemeClr val="accent1"/>
                </a:solidFill>
                <a:effectLst/>
                <a:latin typeface="+mj-lt"/>
                <a:ea typeface="MS Mincho" pitchFamily="49" charset="-128"/>
                <a:cs typeface="Times New Roman" pitchFamily="18" charset="0"/>
              </a:rPr>
              <a:t>, nëpërmjet prindërve/mbrojtësit/psikologut në formën që i përgjigjet zhvillimit individual të tij mbi qëllimin e marrjes në pyetje, lehtësitë dhe procedurat e drejtësisë penale për të mitur, </a:t>
            </a:r>
            <a:r>
              <a:rPr kumimoji="0" lang="sq-AL" b="0" i="0" u="none" strike="noStrike" cap="none" normalizeH="0" baseline="0" dirty="0">
                <a:ln>
                  <a:noFill/>
                </a:ln>
                <a:solidFill>
                  <a:schemeClr val="tx1"/>
                </a:solidFill>
                <a:effectLst/>
                <a:latin typeface="+mj-lt"/>
                <a:ea typeface="MS Mincho" pitchFamily="49" charset="-128"/>
                <a:cs typeface="Times New Roman" pitchFamily="18" charset="0"/>
              </a:rPr>
              <a:t>mbi rëndësinë dhe rolin që ka pjesëmarrja, kontributi dhe bashkëpunimi i tij në këtë proces për grumbullimin e provave, gjetjen, procedimin dhe ndëshkimin e autorit me qëllim vënien para drejtësisë së tij. Për ta bërë të miturin viktimë të ndihet më i qetë dhe i sigurt, duhet të prezantohen tek i mituri të gjithë pjesëmarrësit e pranishëm në këtë proces intervistimi dhe roli i secilit ndaj tij, përpara se të fillojë procesi i marrjes në pyetje (oficeri i policisë, psikologu, specialisti i NJMF-së, prokurori, mjeku etj.)</a:t>
            </a:r>
            <a:endParaRPr kumimoji="0" lang="en-US" b="0" i="0" u="none" strike="noStrike" cap="none" normalizeH="0" baseline="0" dirty="0">
              <a:ln>
                <a:noFill/>
              </a:ln>
              <a:solidFill>
                <a:schemeClr val="tx1"/>
              </a:solidFill>
              <a:effectLst/>
              <a:latin typeface="+mj-lt"/>
              <a:ea typeface="MS Mincho" pitchFamily="49" charset="-128"/>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tabLst/>
            </a:pPr>
            <a:endParaRPr kumimoji="0" lang="en-US" b="0" i="0" u="none" strike="noStrike" cap="none" normalizeH="0" baseline="0" dirty="0">
              <a:ln>
                <a:noFill/>
              </a:ln>
              <a:solidFill>
                <a:schemeClr val="tx1"/>
              </a:solidFill>
              <a:effectLst/>
              <a:latin typeface="+mj-lt"/>
              <a:ea typeface="MS Mincho" pitchFamily="49" charset="-128"/>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 typeface="Wingdings" pitchFamily="2" charset="2"/>
              <a:buChar char="Ø"/>
              <a:tabLst/>
            </a:pPr>
            <a:r>
              <a:rPr lang="sq-AL" b="1" i="1" u="sng" dirty="0">
                <a:solidFill>
                  <a:schemeClr val="accent1"/>
                </a:solidFill>
                <a:latin typeface="+mj-lt"/>
              </a:rPr>
              <a:t>Në fazën e tretë,</a:t>
            </a:r>
            <a:r>
              <a:rPr lang="sq-AL" u="sng" dirty="0">
                <a:solidFill>
                  <a:schemeClr val="accent1"/>
                </a:solidFill>
                <a:latin typeface="+mj-lt"/>
              </a:rPr>
              <a:t> </a:t>
            </a:r>
            <a:r>
              <a:rPr lang="sq-AL" b="1" dirty="0">
                <a:solidFill>
                  <a:schemeClr val="accent1"/>
                </a:solidFill>
                <a:latin typeface="+mj-lt"/>
              </a:rPr>
              <a:t>intervista mund të fillojë me pyetje në lidhje me aktivitetet e tij gjatë ditës, pasionet dhe dëshirat e tij, gjendjen familjare ku jeton dhe me kë, shkollën që frekuenton, shokët që ai ka, lëndët që pëlqen më shumë, çfarë i pëlqen të bëjë etj., për të krijuar një klimë miqësore, komforti bashkëbisedimi me të miturin. </a:t>
            </a:r>
            <a:endParaRPr lang="en-US" b="1" dirty="0">
              <a:solidFill>
                <a:schemeClr val="accent1"/>
              </a:solidFill>
              <a:latin typeface="+mj-lt"/>
            </a:endParaRPr>
          </a:p>
          <a:p>
            <a:pPr algn="just"/>
            <a:r>
              <a:rPr lang="sq-AL" dirty="0">
                <a:latin typeface="+mj-lt"/>
              </a:rPr>
              <a:t>Vulnerabiliteti, dëmi i shkaktuar të miturit, në vlerësim të padiskutueshëm edhe të moshës së tij të miturisë ku përjetimi dhe gjendja emotive është më e rënduar se te një i rritur, kërkojnë detyrimisht që marrëdhënia e organit procedues oficeri i policisë/prokurori/gjykatë me të miturin viktimë të jetë para së gjithash një marrëdhënie miqësore, që reflekton përkujdesje, ndjeshmëri për situatën e tij, dhe që përgjatë gjithë procesit penal hetim/gjykim, veprimtaria e organit procedues në drejtim të të miturit viktimë të konsiderojë gjendjen e tij personale, nevojat e menjëhershme dhe të veçanta, moshën, gjininë, aftësitë e kufizuara, nëse ka dhe nivelin e pjekurisë.</a:t>
            </a:r>
            <a:endParaRPr lang="en-US" dirty="0">
              <a:latin typeface="+mj-lt"/>
            </a:endParaRPr>
          </a:p>
          <a:p>
            <a:pPr marL="0" marR="0" lvl="0" indent="457200" algn="l" defTabSz="914400" rtl="0" eaLnBrk="1" fontAlgn="base" latinLnBrk="0" hangingPunct="1">
              <a:lnSpc>
                <a:spcPct val="100000"/>
              </a:lnSpc>
              <a:spcBef>
                <a:spcPct val="0"/>
              </a:spcBef>
              <a:spcAft>
                <a:spcPct val="0"/>
              </a:spcAft>
              <a:buClrTx/>
              <a:buSzTx/>
              <a:buFontTx/>
              <a:buNone/>
              <a:tabLst/>
            </a:pPr>
            <a:endParaRPr kumimoji="0" lang="sq-AL"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3746" y="301083"/>
            <a:ext cx="11374244" cy="6463308"/>
          </a:xfrm>
          <a:prstGeom prst="rect">
            <a:avLst/>
          </a:prstGeom>
        </p:spPr>
        <p:txBody>
          <a:bodyPr wrap="square">
            <a:spAutoFit/>
          </a:bodyPr>
          <a:lstStyle/>
          <a:p>
            <a:pPr algn="just"/>
            <a:r>
              <a:rPr lang="sq-AL" dirty="0"/>
              <a:t>Qëllimi kryesor i procesit të intervistimit të të miturit në konflikt me ligjin është të mbledhë informacion të vlefshëm dhe fakte të mjaftueshme prej tij në funksion të hetimit të plotë të çështjes penale, por në respektim të parimeve të procesit të rregullt ligjor dhe etik.</a:t>
            </a:r>
            <a:endParaRPr lang="en-US" dirty="0"/>
          </a:p>
          <a:p>
            <a:pPr algn="just"/>
            <a:endParaRPr lang="en-US" dirty="0"/>
          </a:p>
          <a:p>
            <a:pPr algn="just">
              <a:buFont typeface="Wingdings" pitchFamily="2" charset="2"/>
              <a:buChar char="Ø"/>
            </a:pPr>
            <a:r>
              <a:rPr lang="en-US" b="1" i="1" dirty="0"/>
              <a:t> </a:t>
            </a:r>
            <a:r>
              <a:rPr lang="sq-AL" b="1" i="1" u="sng" dirty="0">
                <a:solidFill>
                  <a:schemeClr val="accent1"/>
                </a:solidFill>
              </a:rPr>
              <a:t>Në fazën e katërt,</a:t>
            </a:r>
            <a:r>
              <a:rPr lang="sq-AL" b="1" u="sng" dirty="0">
                <a:solidFill>
                  <a:schemeClr val="accent1"/>
                </a:solidFill>
              </a:rPr>
              <a:t> </a:t>
            </a:r>
            <a:r>
              <a:rPr lang="sq-AL" b="1" dirty="0">
                <a:solidFill>
                  <a:schemeClr val="accent1"/>
                </a:solidFill>
              </a:rPr>
              <a:t>administrohet informacioni thelbësor për procedimin, faktet e ngjarjes, kronologjinë e veprimeve të autorit dhe të viktimës, detajet lidhur me përshkrimin fizik të autorit, kohën, vendin, mënyrën si ka ndodhur ngjarja kriminale, nëse ka qenë vetë apo me ndonjë familjar</a:t>
            </a:r>
            <a:r>
              <a:rPr lang="sq-AL" dirty="0"/>
              <a:t>, kanë qenë raste të përsëritura ose jo, nëse ka pasur persona të tjerë të pranishëm ose jo, veprimet e tyre, nëse për këtë ngjarje ka biseduar me persona të tjerë apo jo etj. Përgjatë intervistimit personat pjesëmarrës në proces si përfaqësues të organit procedues, pavarësisht se janë profesionistë të ligjit, jo detyrimisht janë edhe profesionistë të komunikimit, ndaj dhe është prioritet specializimi paraprak i tyre sikundër është detajuar në nenet 25 e 26 të KDPM-së. </a:t>
            </a:r>
            <a:endParaRPr lang="en-US" dirty="0"/>
          </a:p>
          <a:p>
            <a:pPr algn="just"/>
            <a:endParaRPr lang="en-US" dirty="0"/>
          </a:p>
          <a:p>
            <a:pPr algn="just">
              <a:buFont typeface="Wingdings" pitchFamily="2" charset="2"/>
              <a:buChar char="Ø"/>
            </a:pPr>
            <a:r>
              <a:rPr lang="en-US" dirty="0"/>
              <a:t> </a:t>
            </a:r>
            <a:r>
              <a:rPr lang="sq-AL" b="1" dirty="0">
                <a:solidFill>
                  <a:schemeClr val="accent1"/>
                </a:solidFill>
              </a:rPr>
              <a:t>Në këtë drejtim është thelbësore që, pavarësisht informacionit të limituar që ka në dispozicion organi procedues në fazën fillestare të hetimit, për të garantuar një mbrojtje efektive të të drejtave të të miturit viktimë dhe mirëqenies së tij psikologjike-emocionale-fizike, </a:t>
            </a:r>
            <a:r>
              <a:rPr lang="sq-AL" b="1" u="sng" dirty="0">
                <a:solidFill>
                  <a:schemeClr val="accent1"/>
                </a:solidFill>
              </a:rPr>
              <a:t>detyrimisht të hartohet paraprakisht </a:t>
            </a:r>
            <a:r>
              <a:rPr lang="en-US" b="1" u="sng" dirty="0" err="1">
                <a:solidFill>
                  <a:schemeClr val="accent1"/>
                </a:solidFill>
              </a:rPr>
              <a:t>në</a:t>
            </a:r>
            <a:r>
              <a:rPr lang="en-US" b="1" u="sng" dirty="0">
                <a:solidFill>
                  <a:schemeClr val="accent1"/>
                </a:solidFill>
              </a:rPr>
              <a:t> </a:t>
            </a:r>
            <a:r>
              <a:rPr lang="en-US" b="1" u="sng" dirty="0" err="1">
                <a:solidFill>
                  <a:schemeClr val="accent1"/>
                </a:solidFill>
              </a:rPr>
              <a:t>bashkëpunim</a:t>
            </a:r>
            <a:r>
              <a:rPr lang="en-US" b="1" u="sng" dirty="0">
                <a:solidFill>
                  <a:schemeClr val="accent1"/>
                </a:solidFill>
              </a:rPr>
              <a:t> me </a:t>
            </a:r>
            <a:r>
              <a:rPr lang="en-US" b="1" u="sng" dirty="0" err="1">
                <a:solidFill>
                  <a:schemeClr val="accent1"/>
                </a:solidFill>
              </a:rPr>
              <a:t>psikologun</a:t>
            </a:r>
            <a:r>
              <a:rPr lang="en-US" b="1" u="sng" dirty="0">
                <a:solidFill>
                  <a:schemeClr val="accent1"/>
                </a:solidFill>
              </a:rPr>
              <a:t> </a:t>
            </a:r>
            <a:r>
              <a:rPr lang="sq-AL" b="1" u="sng" dirty="0">
                <a:solidFill>
                  <a:schemeClr val="accent1"/>
                </a:solidFill>
              </a:rPr>
              <a:t>një strategji dhe pyetësor për intervistimin, </a:t>
            </a:r>
            <a:r>
              <a:rPr lang="sq-AL" b="1" dirty="0">
                <a:solidFill>
                  <a:schemeClr val="accent1"/>
                </a:solidFill>
              </a:rPr>
              <a:t>i cili mund të plotësohet/përshtatet më pas, kur ai të ketë më shumë informacion mbi çështjen. </a:t>
            </a:r>
            <a:endParaRPr lang="en-US" b="1" dirty="0">
              <a:solidFill>
                <a:schemeClr val="accent1"/>
              </a:solidFill>
            </a:endParaRPr>
          </a:p>
          <a:p>
            <a:pPr algn="just"/>
            <a:r>
              <a:rPr lang="sq-AL" dirty="0"/>
              <a:t>Formulimi i pyetjeve duhet të jetë me gjuhë të thjeshtë, të kuptueshme dhe ato të jenë të qarta, duke u shmangur sa më shumë të jetë e mundur përdorimi i termave ligjorë. Pyetjet duhet të jenë të hapura, mundësisht të shkurtra dhe të synojnë një përgjigje për një ide, një deklarim të lirë të historisë nga i mituri.</a:t>
            </a:r>
            <a:endParaRPr lang="en-US" dirty="0"/>
          </a:p>
          <a:p>
            <a:pPr algn="just"/>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231494" y="821803"/>
            <a:ext cx="11528384"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buFont typeface="Wingdings" pitchFamily="2" charset="2"/>
              <a:buChar char="q"/>
            </a:pPr>
            <a:r>
              <a:rPr lang="en-US" sz="1600" dirty="0">
                <a:solidFill>
                  <a:schemeClr val="accent1"/>
                </a:solidFill>
                <a:latin typeface="+mj-lt"/>
              </a:rPr>
              <a:t> </a:t>
            </a:r>
            <a:r>
              <a:rPr lang="sq-AL" sz="1600" b="1" dirty="0">
                <a:solidFill>
                  <a:schemeClr val="accent1"/>
                </a:solidFill>
                <a:latin typeface="+mj-lt"/>
              </a:rPr>
              <a:t>Procesi i intervistimit mund të ketë edhe të papritura, </a:t>
            </a:r>
            <a:r>
              <a:rPr lang="sq-AL" sz="1600" dirty="0">
                <a:latin typeface="+mj-lt"/>
              </a:rPr>
              <a:t>siç mund të jetë refuzimi dhe pamundësia e të miturit viktimë për shkak të gjendjes emocionale apo të traumës së përjetuar për të kujtuar ngjarjen dhe detajet e saj e aq më pak për t’i shpjeguar e shtjelluar ato. </a:t>
            </a:r>
            <a:endParaRPr lang="en-US" sz="1600" dirty="0">
              <a:latin typeface="+mj-lt"/>
            </a:endParaRPr>
          </a:p>
          <a:p>
            <a:pPr algn="just"/>
            <a:r>
              <a:rPr lang="sq-AL" sz="1600" dirty="0">
                <a:latin typeface="+mj-lt"/>
              </a:rPr>
              <a:t>Në një situatë të tillë, intervista nuk duhet të vijojë, duke u konsideruar mundësia të realizohet në një moment të mëvonshëm, apo dhe ditë tjetër, pasi i mituri viktimë të ketë marrë asistencën e duhur psikologjike, mjekësore. </a:t>
            </a:r>
            <a:endParaRPr lang="en-US" sz="1600" dirty="0">
              <a:latin typeface="+mj-lt"/>
            </a:endParaRPr>
          </a:p>
          <a:p>
            <a:pPr algn="just"/>
            <a:endParaRPr lang="en-US" sz="1600" dirty="0">
              <a:latin typeface="+mj-lt"/>
            </a:endParaRPr>
          </a:p>
          <a:p>
            <a:pPr algn="just">
              <a:buFont typeface="Wingdings" pitchFamily="2" charset="2"/>
              <a:buChar char="q"/>
            </a:pPr>
            <a:r>
              <a:rPr lang="sq-AL" sz="1600" b="1" dirty="0">
                <a:solidFill>
                  <a:schemeClr val="accent1"/>
                </a:solidFill>
                <a:latin typeface="+mj-lt"/>
              </a:rPr>
              <a:t>Procesi i marrjes në pyetje duhet të realizohet me një kujdes të veçantë në rastet e hetimit të veprave penale që lidhen me keqtrajtime, veprime dhune fizike ose abuzime seksuale ndaj të miturit viktimë,</a:t>
            </a:r>
            <a:r>
              <a:rPr lang="sq-AL" sz="1600" dirty="0">
                <a:latin typeface="+mj-lt"/>
              </a:rPr>
              <a:t> ku duhet t’i kushtohet rëndësi e veçantë mënyrës se si formulohen pyetjet </a:t>
            </a:r>
            <a:r>
              <a:rPr lang="sq-AL" sz="1600" b="1" dirty="0">
                <a:solidFill>
                  <a:schemeClr val="accent1"/>
                </a:solidFill>
                <a:latin typeface="+mj-lt"/>
              </a:rPr>
              <a:t>(p.sh.: </a:t>
            </a:r>
            <a:r>
              <a:rPr lang="sq-AL" sz="1600" b="1" i="1" dirty="0">
                <a:solidFill>
                  <a:schemeClr val="accent1"/>
                </a:solidFill>
                <a:latin typeface="+mj-lt"/>
              </a:rPr>
              <a:t>Të lutem, a mund të më tregosh se çfarë ndodhi pardje? Çfarë bëre më pas? Ku? Kur? Pse?</a:t>
            </a:r>
            <a:r>
              <a:rPr lang="sq-AL" sz="1600" b="1" dirty="0">
                <a:solidFill>
                  <a:schemeClr val="accent1"/>
                </a:solidFill>
                <a:latin typeface="+mj-lt"/>
              </a:rPr>
              <a:t>), </a:t>
            </a:r>
            <a:r>
              <a:rPr lang="sq-AL" sz="1600" dirty="0">
                <a:latin typeface="+mj-lt"/>
              </a:rPr>
              <a:t>ku përsëritja e pyetjeve të njëjta dhe insistimi mund t’i shkaktojë traumë tjetër të miturit. Përgjithësisht, fëmijët për shkak të moshës së miturisë, procesit të rritjes janë më pak të aftë të memorizojnë situata/ngjarje/veprime në krahasim me të rriturit.</a:t>
            </a:r>
            <a:endParaRPr lang="en-US" sz="1600" dirty="0">
              <a:latin typeface="+mj-lt"/>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Rrjedhimisht, të miturit mbajnë mend më pak informacion dhe për këtë arsye sa më shumë që</a:t>
            </a:r>
            <a:r>
              <a:rPr lang="en-US" sz="1600" dirty="0">
                <a:latin typeface="+mj-lt"/>
                <a:ea typeface="MS Mincho" pitchFamily="49" charset="-128"/>
                <a:cs typeface="Arial" pitchFamily="34" charset="0"/>
              </a:rPr>
              <a:t> </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intervistuesi bën pyetje insistuese të përsëritura (apo sugjestionuese, duke përfshirë përgjigjen brenda pyetjes ose përmes përsëritjes së pyetjeve), aq më shumë ato mund të ndikojnë tek i mituri që të deformojë ngjarjen/të dhënat/faktet dhe të japë përgjigjen që përmbush pritshmëritë e intervistuesit. </a:t>
            </a:r>
            <a:r>
              <a:rPr kumimoji="0" lang="sq-AL" sz="1600" b="1" i="0" u="sng" strike="noStrike" cap="none" normalizeH="0" baseline="0" dirty="0">
                <a:ln>
                  <a:noFill/>
                </a:ln>
                <a:solidFill>
                  <a:schemeClr val="accent1"/>
                </a:solidFill>
                <a:effectLst/>
                <a:latin typeface="+mj-lt"/>
                <a:ea typeface="MS Mincho" pitchFamily="49" charset="-128"/>
                <a:cs typeface="Times New Roman" pitchFamily="18" charset="0"/>
              </a:rPr>
              <a:t>Ndaj, marrin rëndësi dhe kanë rezultat pozitiv pyetjet e hapura në këtë proces.</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 </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1600" b="1" i="0" u="none" strike="noStrike" cap="none" normalizeH="0" baseline="0" dirty="0">
                <a:ln>
                  <a:noFill/>
                </a:ln>
                <a:solidFill>
                  <a:schemeClr val="accent1"/>
                </a:solidFill>
                <a:effectLst/>
                <a:latin typeface="+mj-lt"/>
                <a:ea typeface="MS Mincho" pitchFamily="49" charset="-128"/>
                <a:cs typeface="Times New Roman" pitchFamily="18" charset="0"/>
              </a:rPr>
              <a:t> </a:t>
            </a:r>
            <a:r>
              <a:rPr kumimoji="0" lang="sq-AL" sz="1600" b="1" i="0" u="none" strike="noStrike" cap="none" normalizeH="0" baseline="0" dirty="0">
                <a:ln>
                  <a:noFill/>
                </a:ln>
                <a:solidFill>
                  <a:schemeClr val="accent1"/>
                </a:solidFill>
                <a:effectLst/>
                <a:latin typeface="+mj-lt"/>
                <a:ea typeface="MS Mincho" pitchFamily="49" charset="-128"/>
                <a:cs typeface="Times New Roman" pitchFamily="18" charset="0"/>
              </a:rPr>
              <a:t>Më tej, pasi është dhënë versioni i ngjarjes nga i mituri mund të vijohet me pyetjet e mbyllura</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 (p.sh.:</a:t>
            </a:r>
            <a:r>
              <a:rPr kumimoji="0" lang="sq-AL" sz="1600" b="0" i="1" u="none" strike="noStrike" cap="none" normalizeH="0" baseline="0" dirty="0">
                <a:ln>
                  <a:noFill/>
                </a:ln>
                <a:solidFill>
                  <a:schemeClr val="tx1"/>
                </a:solidFill>
                <a:effectLst/>
                <a:latin typeface="+mj-lt"/>
                <a:ea typeface="MS Mincho" pitchFamily="49" charset="-128"/>
                <a:cs typeface="Times New Roman" pitchFamily="18" charset="0"/>
              </a:rPr>
              <a:t> A të shtyu? Erdhi njeri? Kush?</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 që ndjekin si qëllim saktësimin e çështjeve specifike përgjatë deklarimit, të cilat kanë rezultuar të nevojshme të sqarohen për të marrë një informacion të sigurt, i cili përbën pjesën më të rëndësishme të deklarimit për t’u vlerësuar si provë, në funksion të procedimit penal dhe provueshmërisë së akuzës konkrete që do t’i atribuohet autorit të dyshuar, përfshirë këtu dhe cilësimin e duhur juridik të faktit penal. </a:t>
            </a:r>
            <a:endParaRPr kumimoji="0" lang="sq-AL" sz="1600" b="0" i="0" u="none" strike="noStrike" cap="none" normalizeH="0" baseline="0" dirty="0">
              <a:ln>
                <a:noFill/>
              </a:ln>
              <a:solidFill>
                <a:schemeClr val="tx1"/>
              </a:solidFill>
              <a:effectLst/>
              <a:latin typeface="+mj-lt"/>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42950"/>
            <a:ext cx="8761413" cy="937682"/>
          </a:xfrm>
        </p:spPr>
        <p:txBody>
          <a:bodyPr/>
          <a:lstStyle/>
          <a:p>
            <a:r>
              <a:rPr lang="en-US" sz="3200" b="1" dirty="0" err="1"/>
              <a:t>Në</a:t>
            </a:r>
            <a:r>
              <a:rPr lang="en-US" sz="3200" b="1" dirty="0"/>
              <a:t> </a:t>
            </a:r>
            <a:r>
              <a:rPr lang="en-US" sz="3200" b="1" dirty="0" err="1"/>
              <a:t>vëmendje</a:t>
            </a:r>
            <a:r>
              <a:rPr lang="en-US" sz="3200" b="1" dirty="0"/>
              <a:t> </a:t>
            </a:r>
            <a:r>
              <a:rPr lang="en-US" sz="3200" b="1" dirty="0" err="1"/>
              <a:t>për</a:t>
            </a:r>
            <a:r>
              <a:rPr lang="en-US" sz="3200" b="1" dirty="0"/>
              <a:t> </a:t>
            </a:r>
            <a:r>
              <a:rPr lang="en-US" sz="3200" b="1" dirty="0" err="1"/>
              <a:t>intervistimin</a:t>
            </a:r>
            <a:r>
              <a:rPr lang="en-US" sz="3200" b="1" dirty="0"/>
              <a:t> e </a:t>
            </a:r>
            <a:r>
              <a:rPr lang="en-US" sz="3200" b="1" dirty="0" err="1"/>
              <a:t>të</a:t>
            </a:r>
            <a:r>
              <a:rPr lang="en-US" sz="3200" b="1" dirty="0"/>
              <a:t> </a:t>
            </a:r>
            <a:r>
              <a:rPr lang="en-US" sz="3200" b="1" dirty="0" err="1"/>
              <a:t>miturit</a:t>
            </a:r>
            <a:endParaRPr lang="en-US" sz="3200" b="1" dirty="0"/>
          </a:p>
        </p:txBody>
      </p:sp>
      <p:sp>
        <p:nvSpPr>
          <p:cNvPr id="3" name="Content Placeholder 2"/>
          <p:cNvSpPr>
            <a:spLocks noGrp="1"/>
          </p:cNvSpPr>
          <p:nvPr>
            <p:ph idx="1"/>
          </p:nvPr>
        </p:nvSpPr>
        <p:spPr>
          <a:xfrm>
            <a:off x="514350" y="2274570"/>
            <a:ext cx="11189970" cy="4194810"/>
          </a:xfrm>
        </p:spPr>
        <p:txBody>
          <a:bodyPr>
            <a:normAutofit fontScale="70000" lnSpcReduction="20000"/>
          </a:bodyPr>
          <a:lstStyle/>
          <a:p>
            <a:pPr algn="just">
              <a:buNone/>
            </a:pPr>
            <a:r>
              <a:rPr lang="en-US" sz="3800" i="1" dirty="0">
                <a:latin typeface="+mj-lt"/>
              </a:rPr>
              <a:t>     </a:t>
            </a:r>
          </a:p>
          <a:p>
            <a:pPr algn="just">
              <a:buNone/>
            </a:pPr>
            <a:r>
              <a:rPr lang="en-US" sz="3800" i="1" dirty="0">
                <a:latin typeface="+mj-lt"/>
              </a:rPr>
              <a:t> </a:t>
            </a:r>
            <a:r>
              <a:rPr lang="sq-AL" sz="2900" i="1" dirty="0">
                <a:latin typeface="+mj-lt"/>
              </a:rPr>
              <a:t>Nëse gjatë intervistës lind nevoja t’i drejtohen të miturit pyetje të pakonsultuara më parë duhet të mbahet parasysh si më poshtë:</a:t>
            </a:r>
            <a:endParaRPr lang="en-US" sz="2900" dirty="0">
              <a:latin typeface="+mj-lt"/>
            </a:endParaRPr>
          </a:p>
          <a:p>
            <a:pPr marL="457200" lvl="0" indent="-457200" algn="just">
              <a:buFont typeface="+mj-lt"/>
              <a:buAutoNum type="arabicPeriod"/>
            </a:pPr>
            <a:r>
              <a:rPr lang="sq-AL" sz="2900" b="1" i="1" dirty="0">
                <a:solidFill>
                  <a:schemeClr val="accent1"/>
                </a:solidFill>
                <a:latin typeface="+mj-lt"/>
              </a:rPr>
              <a:t>Mos të bëhen/lejohet të bëhen pyetje me zgjedhje të detyruar, por të tilla që e lënë të hapur mundësinë që fëmija ta formulojë vetë përgjigjen që dëshiron të japë.</a:t>
            </a:r>
            <a:endParaRPr lang="en-US" sz="2900" dirty="0">
              <a:solidFill>
                <a:schemeClr val="accent1"/>
              </a:solidFill>
              <a:latin typeface="+mj-lt"/>
            </a:endParaRPr>
          </a:p>
          <a:p>
            <a:pPr marL="457200" lvl="0" indent="-457200" algn="just">
              <a:buFont typeface="+mj-lt"/>
              <a:buAutoNum type="arabicPeriod"/>
            </a:pPr>
            <a:r>
              <a:rPr lang="sq-AL" sz="2900" b="1" i="1" dirty="0">
                <a:solidFill>
                  <a:schemeClr val="accent1"/>
                </a:solidFill>
                <a:latin typeface="+mj-lt"/>
              </a:rPr>
              <a:t>Mos të bëhen/lejohet që gjatë procesit gjyqësor të bëhen pyetje të shumëfishta. Është optimale që pyetjet komplekse, të copëzohen në disa pyetje përbërëse dhe t’i drejtohen fëmijës një nga një me radhë.</a:t>
            </a:r>
            <a:endParaRPr lang="en-US" sz="2900" dirty="0">
              <a:solidFill>
                <a:schemeClr val="accent1"/>
              </a:solidFill>
              <a:latin typeface="+mj-lt"/>
            </a:endParaRPr>
          </a:p>
          <a:p>
            <a:pPr marL="457200" lvl="0" indent="-457200" algn="just">
              <a:buFont typeface="+mj-lt"/>
              <a:buAutoNum type="arabicPeriod"/>
            </a:pPr>
            <a:r>
              <a:rPr lang="sq-AL" sz="2900" b="1" i="1" dirty="0">
                <a:solidFill>
                  <a:schemeClr val="accent1"/>
                </a:solidFill>
                <a:latin typeface="+mj-lt"/>
              </a:rPr>
              <a:t>Duhet të shmangen pyetjet sugjestionuese.</a:t>
            </a:r>
            <a:endParaRPr lang="en-US" sz="2900" dirty="0">
              <a:solidFill>
                <a:schemeClr val="accent1"/>
              </a:solidFill>
              <a:latin typeface="+mj-lt"/>
            </a:endParaRPr>
          </a:p>
          <a:p>
            <a:pPr marL="457200" lvl="0" indent="-457200" algn="just">
              <a:buFont typeface="+mj-lt"/>
              <a:buAutoNum type="arabicPeriod"/>
            </a:pPr>
            <a:r>
              <a:rPr lang="sq-AL" sz="2900" b="1" i="1" dirty="0">
                <a:solidFill>
                  <a:schemeClr val="accent1"/>
                </a:solidFill>
                <a:latin typeface="+mj-lt"/>
              </a:rPr>
              <a:t>Duhet të përdoret një gjuhë e thjeshtë dhe sa më e drejtpërdrejtë me fëmijën.</a:t>
            </a:r>
            <a:endParaRPr lang="en-US" sz="2900" dirty="0">
              <a:solidFill>
                <a:schemeClr val="accent1"/>
              </a:solidFill>
              <a:latin typeface="+mj-lt"/>
            </a:endParaRPr>
          </a:p>
          <a:p>
            <a:pPr marL="457200" lvl="0" indent="-457200" algn="just">
              <a:buFont typeface="+mj-lt"/>
              <a:buAutoNum type="arabicPeriod"/>
            </a:pPr>
            <a:r>
              <a:rPr lang="sq-AL" sz="2900" b="1" i="1" dirty="0">
                <a:solidFill>
                  <a:schemeClr val="accent1"/>
                </a:solidFill>
                <a:latin typeface="+mj-lt"/>
              </a:rPr>
              <a:t>Duhet të shmangen ato lloj pyetjesh që dëmtojnë ndërveprimin me të miturin dhe ndikojnë negativisht në gjendjen emocionale të tij/saj.</a:t>
            </a:r>
            <a:endParaRPr lang="en-US" sz="2900" dirty="0">
              <a:solidFill>
                <a:schemeClr val="accent1"/>
              </a:solidFill>
              <a:latin typeface="+mj-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err="1"/>
              <a:t>Në</a:t>
            </a:r>
            <a:r>
              <a:rPr lang="en-US" sz="3200" b="1" dirty="0"/>
              <a:t> </a:t>
            </a:r>
            <a:r>
              <a:rPr lang="en-US" sz="3200" b="1" dirty="0" err="1"/>
              <a:t>vëmendje</a:t>
            </a:r>
            <a:r>
              <a:rPr lang="en-US" sz="3200" b="1" dirty="0"/>
              <a:t> </a:t>
            </a:r>
            <a:r>
              <a:rPr lang="en-US" sz="3200" b="1" dirty="0" err="1"/>
              <a:t>për</a:t>
            </a:r>
            <a:r>
              <a:rPr lang="en-US" sz="3200" b="1" dirty="0"/>
              <a:t> </a:t>
            </a:r>
            <a:r>
              <a:rPr lang="en-US" sz="3200" b="1" dirty="0" err="1"/>
              <a:t>intervistimin</a:t>
            </a:r>
            <a:r>
              <a:rPr lang="en-US" sz="3200" b="1" dirty="0"/>
              <a:t> e </a:t>
            </a:r>
            <a:r>
              <a:rPr lang="en-US" sz="3200" b="1" dirty="0" err="1"/>
              <a:t>të</a:t>
            </a:r>
            <a:r>
              <a:rPr lang="en-US" sz="3200" b="1" dirty="0"/>
              <a:t> </a:t>
            </a:r>
            <a:r>
              <a:rPr lang="en-US" sz="3200" b="1" dirty="0" err="1"/>
              <a:t>miturit</a:t>
            </a:r>
            <a:endParaRPr lang="en-US" sz="3200" b="1" dirty="0"/>
          </a:p>
        </p:txBody>
      </p:sp>
      <p:sp>
        <p:nvSpPr>
          <p:cNvPr id="3" name="Content Placeholder 2"/>
          <p:cNvSpPr>
            <a:spLocks noGrp="1"/>
          </p:cNvSpPr>
          <p:nvPr>
            <p:ph idx="1"/>
          </p:nvPr>
        </p:nvSpPr>
        <p:spPr>
          <a:xfrm>
            <a:off x="800100" y="2354580"/>
            <a:ext cx="10927080" cy="4126230"/>
          </a:xfrm>
        </p:spPr>
        <p:txBody>
          <a:bodyPr>
            <a:normAutofit/>
          </a:bodyPr>
          <a:lstStyle/>
          <a:p>
            <a:pPr marL="457200" lvl="0" indent="-457200" algn="just">
              <a:buNone/>
            </a:pPr>
            <a:r>
              <a:rPr lang="en-US" b="1" i="1" dirty="0">
                <a:solidFill>
                  <a:schemeClr val="accent1"/>
                </a:solidFill>
              </a:rPr>
              <a:t>6. </a:t>
            </a:r>
            <a:r>
              <a:rPr lang="sq-AL" b="1" i="1" dirty="0">
                <a:solidFill>
                  <a:schemeClr val="accent1"/>
                </a:solidFill>
                <a:latin typeface="+mj-lt"/>
              </a:rPr>
              <a:t>Psikologu mund të ndërhyjë gjatë procesit për të lehtësuar komunikimin mes organit procedues dhe fëmijës në çdo rast kur fëmija ka vështirësi për të kuptuar pyetjet që i drejtohen.</a:t>
            </a:r>
            <a:endParaRPr lang="en-US" b="1" i="1" dirty="0">
              <a:solidFill>
                <a:schemeClr val="accent1"/>
              </a:solidFill>
              <a:latin typeface="+mj-lt"/>
            </a:endParaRPr>
          </a:p>
          <a:p>
            <a:pPr marL="457200" lvl="0" indent="-457200" algn="just">
              <a:buNone/>
            </a:pPr>
            <a:r>
              <a:rPr lang="en-US" b="1" i="1" dirty="0">
                <a:solidFill>
                  <a:schemeClr val="accent1"/>
                </a:solidFill>
                <a:latin typeface="+mj-lt"/>
              </a:rPr>
              <a:t>7.  </a:t>
            </a:r>
            <a:r>
              <a:rPr lang="sq-AL" b="1" i="1" dirty="0">
                <a:solidFill>
                  <a:schemeClr val="accent1"/>
                </a:solidFill>
                <a:latin typeface="+mj-lt"/>
              </a:rPr>
              <a:t>Psikologu mund të sugjerojë momente të ndryshme gjatë intervistës kur duhen bërë pushime.</a:t>
            </a:r>
            <a:endParaRPr lang="en-US" dirty="0">
              <a:solidFill>
                <a:schemeClr val="accent1"/>
              </a:solidFill>
              <a:latin typeface="+mj-lt"/>
            </a:endParaRPr>
          </a:p>
          <a:p>
            <a:pPr lvl="0" algn="just">
              <a:buNone/>
            </a:pPr>
            <a:r>
              <a:rPr lang="en-US" b="1" i="1" dirty="0">
                <a:solidFill>
                  <a:schemeClr val="accent1"/>
                </a:solidFill>
                <a:latin typeface="+mj-lt"/>
              </a:rPr>
              <a:t>8.  </a:t>
            </a:r>
            <a:r>
              <a:rPr lang="sq-AL" b="1" i="1" dirty="0">
                <a:solidFill>
                  <a:schemeClr val="accent1"/>
                </a:solidFill>
                <a:latin typeface="+mj-lt"/>
              </a:rPr>
              <a:t>Fëmijët, në mënyrë të veçantë kur janë në pozicionin e viktimës, mund të përjetojnë një gjendje emocionale të tillë, që të vështirësojë rrëfimin dhe kjo mund të bëjë që të ketë bllokime dhe pushime të shpeshta, duke bërë që intervista të zgjasë përtej parashikimeve. </a:t>
            </a:r>
            <a:endParaRPr lang="en-US" dirty="0">
              <a:solidFill>
                <a:schemeClr val="accent1"/>
              </a:solidFill>
              <a:latin typeface="+mj-lt"/>
            </a:endParaRPr>
          </a:p>
          <a:p>
            <a:pPr lvl="0" algn="just">
              <a:buNone/>
            </a:pPr>
            <a:r>
              <a:rPr lang="en-US" b="1" i="1" dirty="0">
                <a:solidFill>
                  <a:schemeClr val="accent1"/>
                </a:solidFill>
                <a:latin typeface="+mj-lt"/>
              </a:rPr>
              <a:t>9.  </a:t>
            </a:r>
            <a:r>
              <a:rPr lang="sq-AL" b="1" i="1" dirty="0">
                <a:solidFill>
                  <a:schemeClr val="accent1"/>
                </a:solidFill>
                <a:latin typeface="+mj-lt"/>
              </a:rPr>
              <a:t>Prezenca e psikologut asistues është e domosdoshme  kur duhet të merret në pyetje një i mitur apo të intervistohet ai.</a:t>
            </a:r>
            <a:r>
              <a:rPr lang="en-US" b="1" i="1" dirty="0">
                <a:solidFill>
                  <a:schemeClr val="accent1"/>
                </a:solidFill>
                <a:latin typeface="+mj-lt"/>
              </a:rPr>
              <a:t> </a:t>
            </a:r>
          </a:p>
          <a:p>
            <a:pPr lvl="0" algn="just">
              <a:buNone/>
            </a:pPr>
            <a:r>
              <a:rPr lang="en-US" b="1" i="1" dirty="0">
                <a:solidFill>
                  <a:schemeClr val="accent1"/>
                </a:solidFill>
                <a:latin typeface="+mj-lt"/>
              </a:rPr>
              <a:t>10. </a:t>
            </a:r>
            <a:r>
              <a:rPr lang="sq-AL" b="1" i="1" dirty="0">
                <a:solidFill>
                  <a:schemeClr val="accent1"/>
                </a:solidFill>
                <a:latin typeface="+mj-lt"/>
              </a:rPr>
              <a:t>Si psikologu asistues, ashtu edhe psikologu vlerësues/ ekspert për të kryer RVI, duhet të zgjidhen të specializuar posaçërisht në fushën e drejtësisë penale për të mitur. </a:t>
            </a:r>
            <a:endParaRPr lang="en-US" dirty="0">
              <a:solidFill>
                <a:schemeClr val="accent1"/>
              </a:solidFill>
              <a:latin typeface="+mj-lt"/>
            </a:endParaRPr>
          </a:p>
          <a:p>
            <a:pPr algn="just"/>
            <a:endParaRPr lang="en-US" dirty="0">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312234" y="412595"/>
            <a:ext cx="11653025"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sq-AL" b="1" i="0" u="sng" strike="noStrike" cap="none" normalizeH="0" baseline="0" dirty="0">
                <a:ln>
                  <a:noFill/>
                </a:ln>
                <a:solidFill>
                  <a:schemeClr val="accent1"/>
                </a:solidFill>
                <a:effectLst/>
                <a:latin typeface="+mj-lt"/>
                <a:ea typeface="MS Mincho" pitchFamily="49" charset="-128"/>
                <a:cs typeface="Times New Roman" pitchFamily="18" charset="0"/>
              </a:rPr>
              <a:t>Nëse gjendja emotive, psikologjike dhe reagimi i të miturit viktimë tregon për një pamundësi të vijimit të intervistës për shkak të natyrës së ngjarjes dhe mënyrës se si i mituri e menaxhon traumën e përjetuar, atëherë detyrimisht duhet të parashikohen pushime të shkurtra</a:t>
            </a:r>
            <a:r>
              <a:rPr kumimoji="0" lang="en-US" b="1" i="0" u="sng" strike="noStrike" cap="none" normalizeH="0" baseline="0" dirty="0">
                <a:ln>
                  <a:noFill/>
                </a:ln>
                <a:solidFill>
                  <a:schemeClr val="accent1"/>
                </a:solidFill>
                <a:effectLst/>
                <a:latin typeface="+mj-lt"/>
                <a:ea typeface="MS Mincho" pitchFamily="49" charset="-128"/>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endParaRPr lang="en-US" dirty="0">
              <a:latin typeface="+mj-lt"/>
              <a:ea typeface="MS Mincho" pitchFamily="49"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sq-AL" b="1" i="0" u="none" strike="noStrike" cap="none" normalizeH="0" baseline="0" dirty="0">
                <a:ln>
                  <a:noFill/>
                </a:ln>
                <a:solidFill>
                  <a:schemeClr val="accent1"/>
                </a:solidFill>
                <a:effectLst/>
                <a:latin typeface="+mj-lt"/>
                <a:ea typeface="MS Mincho" pitchFamily="49" charset="-128"/>
                <a:cs typeface="Times New Roman" pitchFamily="18" charset="0"/>
              </a:rPr>
              <a:t>Përgjatë gjithë procesit penal, në gjithë fazat e tij, sipas parashikimeve të nenit 39/3 të KDPM-së, organet proceduese kanë detyrimin të sigurojnë shmangien e kontaktit dhe të përballjes së të miturit viktimë me të akuzuarin në të njëjtën çështje penale në polici/prokurori/gjykatë/Zyrë Shërbimi Prove etj., mjedise të lidhura me procedimin.</a:t>
            </a:r>
            <a:r>
              <a:rPr lang="en-US" b="1" dirty="0">
                <a:solidFill>
                  <a:schemeClr val="accent1"/>
                </a:solidFill>
                <a:latin typeface="+mj-lt"/>
                <a:ea typeface="MS Mincho" pitchFamily="49" charset="-128"/>
                <a:cs typeface="Arial" pitchFamily="34" charset="0"/>
              </a:rPr>
              <a:t>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endParaRPr kumimoji="0" lang="en-US" b="0" i="0" u="none" strike="noStrike" cap="none" normalizeH="0" baseline="0" dirty="0">
              <a:ln>
                <a:noFill/>
              </a:ln>
              <a:solidFill>
                <a:schemeClr val="tx1"/>
              </a:solidFill>
              <a:effectLst/>
              <a:latin typeface="+mj-lt"/>
              <a:ea typeface="MS Mincho" pitchFamily="49" charset="-128"/>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sq-AL" b="1" i="0" u="none" strike="noStrike" cap="none" normalizeH="0" baseline="0" dirty="0">
                <a:ln>
                  <a:noFill/>
                </a:ln>
                <a:solidFill>
                  <a:schemeClr val="accent1"/>
                </a:solidFill>
                <a:effectLst/>
                <a:latin typeface="+mj-lt"/>
                <a:ea typeface="MS Mincho" pitchFamily="49" charset="-128"/>
                <a:cs typeface="Times New Roman" pitchFamily="18" charset="0"/>
              </a:rPr>
              <a:t>Rregullat e specifikuara në nenin 39 të KDPM-së në lidhje me procedurat, lehtësirat, kushtet dhe mënyrën e pyetjes së të miturit viktimë/dëshmitar (në rrezik serioz për jetën apo për shëndetin, apo dhe për viktimat e tjerë të mitur), burojnë nga dispozitat e instrumenteve ndërkom</a:t>
            </a:r>
            <a:r>
              <a:rPr kumimoji="0" lang="sq-AL" b="0" i="0" u="none" strike="noStrike" cap="none" normalizeH="0" baseline="0" dirty="0">
                <a:ln>
                  <a:noFill/>
                </a:ln>
                <a:solidFill>
                  <a:schemeClr val="tx1"/>
                </a:solidFill>
                <a:effectLst/>
                <a:latin typeface="+mj-lt"/>
                <a:ea typeface="MS Mincho" pitchFamily="49" charset="-128"/>
                <a:cs typeface="Times New Roman" pitchFamily="18" charset="0"/>
              </a:rPr>
              <a:t>bëtare të ratifikuara nga Shqipëria në mbrojtjen e të drejtave të fëmijëve si dhe janë në harmoni të plotë me udhëzimet e Komitetit të Ministrave të KE-së mbi drejtësinë miqësore për fëmijët. </a:t>
            </a:r>
            <a:endParaRPr kumimoji="0" lang="en-US" b="0" i="0" u="none" strike="noStrike" cap="none" normalizeH="0" baseline="0" dirty="0">
              <a:ln>
                <a:noFill/>
              </a:ln>
              <a:solidFill>
                <a:schemeClr val="tx1"/>
              </a:solidFill>
              <a:effectLst/>
              <a:latin typeface="+mj-lt"/>
              <a:ea typeface="MS Mincho" pitchFamily="49"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endParaRPr lang="en-US" dirty="0">
              <a:latin typeface="+mj-lt"/>
              <a:ea typeface="MS Mincho" pitchFamily="49"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lang="sq-AL" b="1" dirty="0">
                <a:solidFill>
                  <a:schemeClr val="accent1"/>
                </a:solidFill>
                <a:latin typeface="+mj-lt"/>
              </a:rPr>
              <a:t>Sipas Udhëzimeve të KE-së, metodat miqësore të punës me fëmijët duhet t’i ndihmojnë ata të ndihen të sigurt. </a:t>
            </a:r>
            <a:r>
              <a:rPr lang="sq-AL" dirty="0">
                <a:latin typeface="+mj-lt"/>
              </a:rPr>
              <a:t>Duke qenë të shoqëruar nga një person, të cilit ata mund t'i besojnë kjo i bën  të ndihen më të qetë në proces. Konventa e Këshillit të Europës për Mbrojtjen e Fëmijëve nga Shfrytëzimi dhe Abuzimi Seksual (CETS No. 201) 97 përcakton që fëmija mund të shoqërohet nga përfaqësuesi i tij ose i saj ligjor ose një person i rritur i zgjedhur prej fëmijës, i cili duhet të konsiderohet të jetë i përshtatshëm. </a:t>
            </a:r>
            <a:endParaRPr kumimoji="0" lang="sq-AL" b="0" i="0" u="none" strike="noStrike" cap="none" normalizeH="0" baseline="0" dirty="0">
              <a:ln>
                <a:noFill/>
              </a:ln>
              <a:solidFill>
                <a:schemeClr val="tx1"/>
              </a:solidFill>
              <a:effectLst/>
              <a:latin typeface="+mj-lt"/>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381964" y="223024"/>
            <a:ext cx="11505236" cy="67710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sq-AL" sz="1600" b="1" u="sng" dirty="0">
                <a:solidFill>
                  <a:schemeClr val="accent1"/>
                </a:solidFill>
              </a:rPr>
              <a:t>Udhëzimet e Këshillit të Europës mbi Drejtësinë Miqësore për Fëmijët, pjesa C “</a:t>
            </a:r>
            <a:r>
              <a:rPr lang="sq-AL" sz="1600" b="1" i="1" u="sng" dirty="0">
                <a:solidFill>
                  <a:schemeClr val="accent1"/>
                </a:solidFill>
              </a:rPr>
              <a:t>Drejtësia miqësore gjatë procesit gjyqësor</a:t>
            </a:r>
            <a:r>
              <a:rPr lang="sq-AL" sz="1600" b="1" u="sng" dirty="0">
                <a:solidFill>
                  <a:schemeClr val="accent1"/>
                </a:solidFill>
              </a:rPr>
              <a:t>”, pika 6 parashikojnë që</a:t>
            </a:r>
            <a:r>
              <a:rPr lang="sq-AL" sz="1600" dirty="0"/>
              <a:t>:</a:t>
            </a:r>
            <a:endParaRPr lang="en-US" sz="1600" dirty="0"/>
          </a:p>
          <a:p>
            <a:pPr lvl="0">
              <a:buFont typeface="Wingdings" pitchFamily="2" charset="2"/>
              <a:buChar char="v"/>
            </a:pPr>
            <a:r>
              <a:rPr lang="en-US" sz="1600" b="1" i="1" dirty="0"/>
              <a:t> </a:t>
            </a:r>
            <a:r>
              <a:rPr lang="sq-AL" sz="1600" b="1" i="1" dirty="0"/>
              <a:t>Intervistimi dhe marrja e deklarimeve nga fëmijët duhet të bëhet nga profesionistë të trajnuar. Çdo përpjekje duhet të bëhet që fëmijët të japin prova në kushtet më të përshtatshme dhe më të favorshme, duke pasur parasysh moshën, nivelin e pjekurisë dhe problemet në komunikim që ata mund të kenë.</a:t>
            </a:r>
            <a:endParaRPr lang="en-US" sz="1600" b="1" i="1" dirty="0"/>
          </a:p>
          <a:p>
            <a:pPr lvl="0">
              <a:buFont typeface="Wingdings" pitchFamily="2" charset="2"/>
              <a:buChar char="v"/>
            </a:pPr>
            <a:endParaRPr lang="en-US" sz="1600" b="1" dirty="0"/>
          </a:p>
          <a:p>
            <a:pPr lvl="0">
              <a:buFont typeface="Wingdings" pitchFamily="2" charset="2"/>
              <a:buChar char="v"/>
            </a:pPr>
            <a:r>
              <a:rPr lang="sq-AL" sz="1600" b="1" i="1" dirty="0"/>
              <a:t>Deklarime audiovizuale nga fëmijët, viktima apo dëshmitarë duhet të inkurajohen, ndërkohë që respektohet e drejta e palëve të tjera të kundërshtojnë përmbajtjen e këtyre deklarimeve. Në rast se më shumë se një intervistim është i nevojshëm, ato duhet të realizohen nga i njëjti person, me qëllim që të garantojë qëndrueshmëri dhe një qasje koherente në interesin më të lartë të fëmijës. </a:t>
            </a:r>
            <a:endParaRPr lang="en-US" sz="1600" b="1" i="1" dirty="0"/>
          </a:p>
          <a:p>
            <a:pPr lvl="0">
              <a:buFont typeface="Wingdings" pitchFamily="2" charset="2"/>
              <a:buChar char="v"/>
            </a:pPr>
            <a:r>
              <a:rPr lang="sq-AL" sz="1600" b="1" i="1" dirty="0"/>
              <a:t>Numri i intervistimeve duhet të limitohet sa më shumë dhe kohëzgjatja e tyre duhet të përshtatet me moshën e fëmijës dhe aftësinë e tij.</a:t>
            </a:r>
            <a:r>
              <a:rPr lang="en-US" sz="1600" b="1" i="1" dirty="0"/>
              <a:t> </a:t>
            </a:r>
          </a:p>
          <a:p>
            <a:pPr lvl="0">
              <a:buFont typeface="Wingdings" pitchFamily="2" charset="2"/>
              <a:buChar char="v"/>
            </a:pPr>
            <a:endParaRPr lang="en-US" sz="1600" b="1" i="1" dirty="0"/>
          </a:p>
          <a:p>
            <a:pPr lvl="0">
              <a:buFont typeface="Wingdings" pitchFamily="2" charset="2"/>
              <a:buChar char="v"/>
            </a:pPr>
            <a:r>
              <a:rPr lang="sq-AL" sz="1600" b="1" i="1" dirty="0"/>
              <a:t>Po kështu kontakti i drejtpërdrejtë, ballafaqimi ose ndërveprimi ndërmjet fëmijës viktimë dhe autorit të veprës duhet të shmanget sa më shumë, përveç rasteve kur kjo kërkohet nga vetë fëmija viktimë. Fëmijët duhet të kenë mundësinë të japin dëshmi/prova në çështje penale pa prezencën e autorit të veprës.</a:t>
            </a:r>
            <a:endParaRPr lang="en-US" sz="1600" b="1" i="1" dirty="0"/>
          </a:p>
          <a:p>
            <a:pPr lvl="0">
              <a:buFont typeface="Wingdings" pitchFamily="2" charset="2"/>
              <a:buChar char="v"/>
            </a:pPr>
            <a:endParaRPr lang="en-US" sz="1600" b="1" dirty="0"/>
          </a:p>
          <a:p>
            <a:pPr lvl="0">
              <a:buFont typeface="Wingdings" pitchFamily="2" charset="2"/>
              <a:buChar char="v"/>
            </a:pPr>
            <a:r>
              <a:rPr lang="sq-AL" sz="1600" b="1" i="1" dirty="0">
                <a:solidFill>
                  <a:schemeClr val="accent1"/>
                </a:solidFill>
              </a:rPr>
              <a:t>Udhëzimet rekomandojnë që Protokolle standarde intervistimi, të cilat mbajnë parasysh diferencat në stadet zhvillimore të fëmijës, duhet të hartohen dhe të zbatohen me qëllim që të garantohet vlefshmëria e dëshmisë së dhënë nga fëmija. Kjo do të thotë se duhet të shmanget bërja e pyetjeve dhe për pasojë të rritet besueshmëria.</a:t>
            </a:r>
            <a:endParaRPr lang="en-US" sz="1600" b="1" i="1" dirty="0">
              <a:solidFill>
                <a:schemeClr val="accent1"/>
              </a:solidFill>
            </a:endParaRPr>
          </a:p>
          <a:p>
            <a:pPr lvl="0">
              <a:buFont typeface="Wingdings" pitchFamily="2" charset="2"/>
              <a:buChar char="v"/>
            </a:pPr>
            <a:endParaRPr lang="en-US" sz="1600" b="1" dirty="0"/>
          </a:p>
          <a:p>
            <a:pPr lvl="0">
              <a:buFont typeface="Wingdings" pitchFamily="2" charset="2"/>
              <a:buChar char="v"/>
            </a:pPr>
            <a:r>
              <a:rPr lang="sq-AL" sz="1600" b="1" i="1" dirty="0"/>
              <a:t>Gjykata mund të pranojë që një fëmijë të mos dëshmojë, nëse kjo është në përputhje me interesin më të lartë të fëmijës dhe mirëqenien e tij. Deklarimet e fëmijës apo provat që ai jep, nuk duhet të prezumohen të pavlefshme apo jo të besueshme për shkak të moshës së fëmijës.</a:t>
            </a:r>
            <a:endParaRPr lang="en-US" sz="1600" b="1" dirty="0"/>
          </a:p>
          <a:p>
            <a:pPr lvl="0">
              <a:buFont typeface="Wingdings" pitchFamily="2" charset="2"/>
              <a:buChar char="v"/>
            </a:pPr>
            <a:r>
              <a:rPr lang="sq-AL" sz="1600" b="1" i="1" dirty="0"/>
              <a:t>Shtetet anëtare duhet të ekzaminojnë mundësinë e marrjes së deklarimeve nga fëmijët viktima apo dëshmitarë, në mjedise miqësore dhe në struktura të përshtatura veçanërisht në kushte miqësore. </a:t>
            </a:r>
            <a:endParaRPr lang="en-US" sz="1600" b="1" dirty="0"/>
          </a:p>
          <a:p>
            <a:pPr marL="0" marR="0" lvl="0" indent="0" algn="l" defTabSz="914400" rtl="0" eaLnBrk="1" fontAlgn="base" latinLnBrk="0" hangingPunct="1">
              <a:lnSpc>
                <a:spcPct val="100000"/>
              </a:lnSpc>
              <a:spcBef>
                <a:spcPct val="0"/>
              </a:spcBef>
              <a:spcAft>
                <a:spcPct val="0"/>
              </a:spcAft>
              <a:buClrTx/>
              <a:buSzTx/>
              <a:buFontTx/>
              <a:buNone/>
              <a:tabLst/>
            </a:pPr>
            <a:endParaRPr kumimoji="0" lang="sq-AL"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761413" cy="980862"/>
          </a:xfrm>
        </p:spPr>
        <p:txBody>
          <a:bodyPr/>
          <a:lstStyle/>
          <a:p>
            <a:r>
              <a:rPr lang="sq-AL" sz="3200" b="1" dirty="0">
                <a:solidFill>
                  <a:schemeClr val="bg1"/>
                </a:solidFill>
                <a:ea typeface="MS Mincho" pitchFamily="49" charset="-128"/>
                <a:cs typeface="Times New Roman" pitchFamily="18" charset="0"/>
              </a:rPr>
              <a:t>Udhëzime</a:t>
            </a:r>
            <a:r>
              <a:rPr lang="en-US" sz="3200" b="1" dirty="0">
                <a:solidFill>
                  <a:schemeClr val="bg1"/>
                </a:solidFill>
                <a:ea typeface="MS Mincho" pitchFamily="49" charset="-128"/>
                <a:cs typeface="Times New Roman" pitchFamily="18" charset="0"/>
              </a:rPr>
              <a:t>t e</a:t>
            </a:r>
            <a:r>
              <a:rPr lang="sq-AL" sz="3200" b="1" dirty="0">
                <a:solidFill>
                  <a:schemeClr val="bg1"/>
                </a:solidFill>
                <a:ea typeface="MS Mincho" pitchFamily="49" charset="-128"/>
                <a:cs typeface="Times New Roman" pitchFamily="18" charset="0"/>
              </a:rPr>
              <a:t> Këshillit të Europës për Drejtësinë Miqësore me të Miturit</a:t>
            </a:r>
            <a:r>
              <a:rPr lang="en-GB" sz="3200" b="1" dirty="0">
                <a:solidFill>
                  <a:schemeClr val="bg1"/>
                </a:solidFill>
              </a:rPr>
              <a:t> </a:t>
            </a:r>
            <a:endParaRPr lang="en-US" sz="3200" b="1" dirty="0">
              <a:solidFill>
                <a:schemeClr val="bg1"/>
              </a:solidFill>
            </a:endParaRPr>
          </a:p>
        </p:txBody>
      </p:sp>
      <p:sp>
        <p:nvSpPr>
          <p:cNvPr id="3" name="Content Placeholder 2"/>
          <p:cNvSpPr>
            <a:spLocks noGrp="1"/>
          </p:cNvSpPr>
          <p:nvPr>
            <p:ph idx="1"/>
          </p:nvPr>
        </p:nvSpPr>
        <p:spPr>
          <a:xfrm>
            <a:off x="379141" y="2274849"/>
            <a:ext cx="11318487" cy="4248614"/>
          </a:xfrm>
        </p:spPr>
        <p:txBody>
          <a:bodyPr>
            <a:normAutofit fontScale="85000" lnSpcReduction="10000"/>
          </a:bodyPr>
          <a:lstStyle/>
          <a:p>
            <a:pPr algn="just"/>
            <a:r>
              <a:rPr lang="sq-AL" dirty="0"/>
              <a:t>Në disa </a:t>
            </a:r>
            <a:r>
              <a:rPr lang="en-US" dirty="0" err="1"/>
              <a:t>çështje</a:t>
            </a:r>
            <a:r>
              <a:rPr lang="sq-AL" dirty="0"/>
              <a:t> kundër Mbretërisë së Bashkuar, që përfshin subjekte shkelës të mitur, </a:t>
            </a:r>
            <a:r>
              <a:rPr lang="en-US" b="1" dirty="0" err="1">
                <a:solidFill>
                  <a:schemeClr val="accent1"/>
                </a:solidFill>
              </a:rPr>
              <a:t>GJEDNj</a:t>
            </a:r>
            <a:r>
              <a:rPr lang="en-US" b="1" dirty="0">
                <a:solidFill>
                  <a:schemeClr val="accent1"/>
                </a:solidFill>
              </a:rPr>
              <a:t> ka </a:t>
            </a:r>
            <a:r>
              <a:rPr lang="sq-AL" b="1" dirty="0">
                <a:solidFill>
                  <a:schemeClr val="accent1"/>
                </a:solidFill>
              </a:rPr>
              <a:t>theks</a:t>
            </a:r>
            <a:r>
              <a:rPr lang="en-US" b="1" dirty="0" err="1">
                <a:solidFill>
                  <a:schemeClr val="accent1"/>
                </a:solidFill>
              </a:rPr>
              <a:t>uar</a:t>
            </a:r>
            <a:r>
              <a:rPr lang="sq-AL" b="1" dirty="0">
                <a:solidFill>
                  <a:schemeClr val="accent1"/>
                </a:solidFill>
              </a:rPr>
              <a:t> se duhet të merren masa të posaçme për të modifikuar infrastrukturën e sallës së gjykimit dhe formalitetet në procedurën e gjykimit të të rriturve,</a:t>
            </a:r>
            <a:r>
              <a:rPr lang="sq-AL" dirty="0"/>
              <a:t> në mënyrë që të minimizohet ngurtësia e një gjykimi për të rritur në funksion të moshës së re të të akuzuarit kur ai është i mitur. Për shembull, profesionistët ligjorë nuk duhet të mbajnë paruke dhe fustane dhe i akuzuari i mitur nuk duhet të ulet në një bankë të ngritur, por përkundrazi të lejohet të ulet pranë përfaqësuesit të tij ligjor ose punonjësit social. </a:t>
            </a:r>
            <a:r>
              <a:rPr lang="sq-AL" b="1" dirty="0">
                <a:solidFill>
                  <a:schemeClr val="accent1"/>
                </a:solidFill>
              </a:rPr>
              <a:t>Seancat dëgjimore duhet të bëhen në atë mënyrë që ndjenjat e tyre të frikësimit dhe frenimit të zvogëlohen sa më shumë që të jetë e mundur. </a:t>
            </a:r>
            <a:endParaRPr lang="en-US" b="1" dirty="0">
              <a:solidFill>
                <a:schemeClr val="accent1"/>
              </a:solidFill>
            </a:endParaRPr>
          </a:p>
          <a:p>
            <a:pPr algn="just"/>
            <a:r>
              <a:rPr lang="sq-AL" dirty="0"/>
              <a:t>Pas çështjeve të </a:t>
            </a:r>
            <a:r>
              <a:rPr lang="sq-AL" b="1" i="1" dirty="0"/>
              <a:t>T dhe V kundër Mbretërisë së Bashkuar,</a:t>
            </a:r>
            <a:r>
              <a:rPr lang="sq-AL" dirty="0"/>
              <a:t> ku organizimet e gjykatës kombëtare u konsideruan kërcënuese për një fëmijë, u hartua një Udhëzim Praktik për Gjykimin e Fëmijëve dhe të Rinjve në Gjykatën e Kurorës. Qëllimi ishte të shmangte frikësimin, poshtërimin ose shqetësimin e fëmijës në gjyq. </a:t>
            </a:r>
            <a:endParaRPr lang="en-US" dirty="0"/>
          </a:p>
          <a:p>
            <a:pPr algn="just"/>
            <a:r>
              <a:rPr lang="sq-AL" b="1" i="1" dirty="0">
                <a:solidFill>
                  <a:schemeClr val="accent1"/>
                </a:solidFill>
              </a:rPr>
              <a:t>Elemente të këtij drejtimi praktik janë, ndër të tjera: mundësia që fëmija të vizitojë sallën e gjyqit para se të fillojë gjyqi, të njihet me të, mundësia e ndihmës së policisë për të shmangur frikësimin ose abuzimin nga shtypi, paraqitja e pjesëmarrësve në proces pa paruke ose pa togat solemne që duhen veshur, shpjegimi i procedurës në terma që fëmija mund ta kuptojë, pjesëmarrja e kufizuar në seancat gjyqësore etj.</a:t>
            </a:r>
            <a:endParaRPr lang="en-US" b="1" i="1" dirty="0">
              <a:solidFill>
                <a:schemeClr val="accent1"/>
              </a:solidFill>
            </a:endParaRPr>
          </a:p>
          <a:p>
            <a:pPr algn="just"/>
            <a:r>
              <a:rPr lang="sq-AL" dirty="0"/>
              <a:t>Gjithashtu, mosha nuk duhet të jetë pengesë për të drejtën e fëmijës për të marrë pjesë plotësisht në procesin gjyqësor. Dëshmitë e tyre nuk duhet të supozohen të jenë të pavlefshme ose jo të besueshme thjesht në bazë të moshës së tyre, sipas udhëzimit 73.</a:t>
            </a:r>
            <a:endParaRPr lang="en-US" b="1" dirty="0">
              <a:solidFill>
                <a:schemeClr val="accent1"/>
              </a:solidFill>
            </a:endParaRP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23900"/>
            <a:ext cx="8761413" cy="1352550"/>
          </a:xfrm>
        </p:spPr>
        <p:txBody>
          <a:bodyPr/>
          <a:lstStyle/>
          <a:p>
            <a:r>
              <a:rPr lang="en-GB" dirty="0"/>
              <a:t> </a:t>
            </a:r>
            <a:r>
              <a:rPr lang="en-GB" b="1" dirty="0" err="1"/>
              <a:t>Jurisprudenca</a:t>
            </a:r>
            <a:r>
              <a:rPr lang="en-GB" b="1" dirty="0"/>
              <a:t> e </a:t>
            </a:r>
            <a:r>
              <a:rPr lang="en-GB" b="1" dirty="0" err="1"/>
              <a:t>Gj.E.D.Nj-së</a:t>
            </a:r>
            <a:endParaRPr lang="en-US" b="1" dirty="0"/>
          </a:p>
        </p:txBody>
      </p:sp>
      <p:sp>
        <p:nvSpPr>
          <p:cNvPr id="3" name="Content Placeholder 2"/>
          <p:cNvSpPr>
            <a:spLocks noGrp="1"/>
          </p:cNvSpPr>
          <p:nvPr>
            <p:ph idx="1"/>
          </p:nvPr>
        </p:nvSpPr>
        <p:spPr>
          <a:xfrm>
            <a:off x="512956" y="2190749"/>
            <a:ext cx="11078969" cy="4399621"/>
          </a:xfrm>
        </p:spPr>
        <p:txBody>
          <a:bodyPr>
            <a:normAutofit/>
          </a:bodyPr>
          <a:lstStyle/>
          <a:p>
            <a:pPr algn="just"/>
            <a:r>
              <a:rPr lang="sq-AL" sz="2000" dirty="0"/>
              <a:t>Në rastin e </a:t>
            </a:r>
            <a:r>
              <a:rPr lang="en-GB" sz="2000" b="1" dirty="0"/>
              <a:t>W</a:t>
            </a:r>
            <a:r>
              <a:rPr lang="sq-AL" sz="2000" b="1" i="1" dirty="0"/>
              <a:t>.S kundër Polonisë</a:t>
            </a:r>
            <a:r>
              <a:rPr lang="sq-AL" sz="2000" dirty="0"/>
              <a:t> GJEDNJ-ja sugjeroi mënyra të mundshme për të testuar besueshmërinë e një fëmije të vogël viktimë dhe theksoi se kjo mund të bëhet në një mënyrë më pak invazive sesa përmes pyetjeve të drejtpërdrejta. </a:t>
            </a:r>
            <a:r>
              <a:rPr lang="sq-AL" sz="2000" b="1" dirty="0">
                <a:solidFill>
                  <a:schemeClr val="accent1"/>
                </a:solidFill>
              </a:rPr>
              <a:t>Mund të aplikohen disa metoda të sofistikuara, të tilla si intervistimi i fëmijës në prani të një psikologu me pyetje të parashtruara me shkrim nga mbrojtja, ose në një studio që mundëson që kërkuesi ose avokati i tij të jetë i pranishëm në një intervistë të tillë, përmes lidhjeve me video ose nëpërmjet një pasqyre të  njëanshme. </a:t>
            </a:r>
            <a:endParaRPr lang="en-US" sz="2000" b="1" dirty="0">
              <a:solidFill>
                <a:schemeClr val="accent1"/>
              </a:solidFill>
            </a:endParaRPr>
          </a:p>
          <a:p>
            <a:pPr algn="just"/>
            <a:r>
              <a:rPr lang="sq-AL" sz="2000" b="1" i="1" dirty="0"/>
              <a:t>Gjithashtu, sipas përcaktimit të nenit 39/4/c të këtij Kodi, </a:t>
            </a:r>
            <a:r>
              <a:rPr lang="sq-AL" sz="2000" i="1" dirty="0"/>
              <a:t>për të miturit viktima ose dëshmitarë, gjykata garanton edhe mosrimarrjen në pyetje në shkallët e tjera të gjykimit për të shmangur viktimizimin e </a:t>
            </a:r>
            <a:r>
              <a:rPr lang="en-US" sz="2000" i="1" dirty="0" err="1"/>
              <a:t>perseritur</a:t>
            </a:r>
            <a:r>
              <a:rPr lang="en-US" sz="2000" i="1" dirty="0"/>
              <a:t> </a:t>
            </a:r>
            <a:r>
              <a:rPr lang="en-US" sz="2000" i="1" dirty="0" err="1"/>
              <a:t>të</a:t>
            </a:r>
            <a:r>
              <a:rPr lang="en-US" sz="2000" i="1" dirty="0"/>
              <a:t> </a:t>
            </a:r>
            <a:r>
              <a:rPr lang="sq-AL" sz="2000" i="1" dirty="0"/>
              <a:t>të miturit, me përjashtim të rasteve të caktuara në li</a:t>
            </a:r>
            <a:r>
              <a:rPr lang="en-US" sz="2000" i="1" dirty="0" err="1"/>
              <a:t>gj</a:t>
            </a:r>
            <a:r>
              <a:rPr lang="en-US" sz="2000" i="1" dirty="0"/>
              <a:t>.</a:t>
            </a:r>
            <a:endParaRPr lang="en-US" sz="2000" dirty="0"/>
          </a:p>
          <a:p>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24829"/>
            <a:ext cx="8761413" cy="1248937"/>
          </a:xfrm>
        </p:spPr>
        <p:txBody>
          <a:bodyPr/>
          <a:lstStyle/>
          <a:p>
            <a:r>
              <a:rPr lang="en-GB" sz="3200" b="1" dirty="0" err="1"/>
              <a:t>Jurisprudenca</a:t>
            </a:r>
            <a:r>
              <a:rPr lang="en-GB" sz="3200" b="1" dirty="0"/>
              <a:t> e </a:t>
            </a:r>
            <a:r>
              <a:rPr lang="en-GB" sz="3200" b="1" dirty="0" err="1"/>
              <a:t>Gj.E.D.Nj-së</a:t>
            </a:r>
            <a:endParaRPr lang="en-US" sz="3200" b="1" dirty="0"/>
          </a:p>
        </p:txBody>
      </p:sp>
      <p:sp>
        <p:nvSpPr>
          <p:cNvPr id="3" name="Content Placeholder 2"/>
          <p:cNvSpPr>
            <a:spLocks noGrp="1"/>
          </p:cNvSpPr>
          <p:nvPr>
            <p:ph idx="1"/>
          </p:nvPr>
        </p:nvSpPr>
        <p:spPr>
          <a:xfrm>
            <a:off x="1154954" y="2308303"/>
            <a:ext cx="10196987" cy="4159404"/>
          </a:xfrm>
        </p:spPr>
        <p:txBody>
          <a:bodyPr>
            <a:normAutofit lnSpcReduction="10000"/>
          </a:bodyPr>
          <a:lstStyle/>
          <a:p>
            <a:pPr algn="just"/>
            <a:r>
              <a:rPr lang="sq-AL" dirty="0"/>
              <a:t>GJEDNJ-ja në çështjen </a:t>
            </a:r>
            <a:r>
              <a:rPr lang="sq-AL" b="1" i="1" dirty="0"/>
              <a:t>Y kundër Sllovenisë</a:t>
            </a:r>
            <a:r>
              <a:rPr lang="sq-AL" b="1" dirty="0"/>
              <a:t> </a:t>
            </a:r>
            <a:r>
              <a:rPr lang="en-US" b="1" dirty="0"/>
              <a:t>(</a:t>
            </a:r>
            <a:r>
              <a:rPr lang="sq-AL" b="1" dirty="0"/>
              <a:t>vendimi datë 28.5.2015</a:t>
            </a:r>
            <a:r>
              <a:rPr lang="en-US" b="1" dirty="0"/>
              <a:t>), </a:t>
            </a:r>
            <a:r>
              <a:rPr lang="sq-AL" b="1" dirty="0"/>
              <a:t>ka konstatuar shkelje të nenit 8 të</a:t>
            </a:r>
            <a:r>
              <a:rPr lang="sq-AL" dirty="0"/>
              <a:t> </a:t>
            </a:r>
            <a:r>
              <a:rPr lang="sq-AL" b="1" dirty="0"/>
              <a:t>Konventës, (</a:t>
            </a:r>
            <a:r>
              <a:rPr lang="sq-AL" b="1" i="1" dirty="0"/>
              <a:t>Detyrimi pozitiv i shtetit për respektimin e jetës private të viktimës</a:t>
            </a:r>
            <a:r>
              <a:rPr lang="sq-AL" b="1" dirty="0"/>
              <a:t>), duke theksuar se autoritetet shtetërore kishin dështuar të mbronin integritetin personal në procesin penal të viktimës gjatë shqyrtimit të çështjes lidhur me veprën penale të “marrëdhënieve seksuale me dhunë”.</a:t>
            </a:r>
            <a:endParaRPr lang="en-US" dirty="0"/>
          </a:p>
          <a:p>
            <a:pPr algn="just"/>
            <a:r>
              <a:rPr lang="sq-AL" b="1" i="1" dirty="0"/>
              <a:t>Rrethanat</a:t>
            </a:r>
            <a:r>
              <a:rPr lang="sq-AL" b="1" dirty="0"/>
              <a:t> </a:t>
            </a:r>
            <a:r>
              <a:rPr lang="sq-AL" dirty="0"/>
              <a:t>– Në vitin 2001, në moshën 14 vjeç, kërkuesja dyshohet se ka qenë viktimë e sulmeve të përsëritura seksuale nga një mik i familjes, X. Pas një kallëzimi penal nga nëna e kërkueses, hetimet filluan në vitin 2003 dhe në vitin 2007 ndaj X-it u paraqit akuza penale. Në vitin 2009, pasi ishin mbajtur 12 seanca në total, gjykatat vendase pushuan të gjitha akuzat ndaj X-it me arsyetimin se disa nga pretendimet e kërkueses në lidhje me kushtet fizike të X-it (njëri krah i të pandehurit më i shkurtër se tjetri dhe ishte e pamundur të kryente veprimet e deklaruara, sepse ai nuk mund të ngrinte pesha) ishin hedhur poshtë nga një ekspert, duke e bërë kështu të pamundur, sipas vlerësimit të gjykatave vendase, të provohej fajësia e X-it përtej dyshimit të arsyeshëm. Kundër këtij vendimi, paraqiti ankim Prokurori i Shtetit, por ankimi u refuzua në vitin 2010.</a:t>
            </a:r>
            <a:endParaRPr lang="en-US" dirty="0"/>
          </a:p>
          <a:p>
            <a:pPr algn="just">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sz="3200" b="1" dirty="0"/>
              <a:t>Y </a:t>
            </a:r>
            <a:r>
              <a:rPr lang="en-US" sz="3200" b="1" dirty="0" err="1"/>
              <a:t>kundër</a:t>
            </a:r>
            <a:r>
              <a:rPr lang="en-US" sz="3200" b="1" dirty="0"/>
              <a:t> </a:t>
            </a:r>
            <a:r>
              <a:rPr lang="en-US" sz="3200" b="1" dirty="0" err="1"/>
              <a:t>Sllovenisë</a:t>
            </a:r>
            <a:endParaRPr lang="en-US" sz="3200" b="1" dirty="0"/>
          </a:p>
        </p:txBody>
      </p:sp>
      <p:sp>
        <p:nvSpPr>
          <p:cNvPr id="3" name="Content Placeholder 2"/>
          <p:cNvSpPr>
            <a:spLocks noGrp="1"/>
          </p:cNvSpPr>
          <p:nvPr>
            <p:ph idx="1"/>
          </p:nvPr>
        </p:nvSpPr>
        <p:spPr>
          <a:xfrm>
            <a:off x="769434" y="2196790"/>
            <a:ext cx="10738625" cy="4259766"/>
          </a:xfrm>
        </p:spPr>
        <p:txBody>
          <a:bodyPr>
            <a:normAutofit/>
          </a:bodyPr>
          <a:lstStyle/>
          <a:p>
            <a:pPr algn="just"/>
            <a:r>
              <a:rPr lang="sq-AL" i="1" dirty="0"/>
              <a:t>E drejta</a:t>
            </a:r>
            <a:r>
              <a:rPr lang="sq-AL" dirty="0"/>
              <a:t> – Neni 8: Gjykata </a:t>
            </a:r>
            <a:r>
              <a:rPr lang="sq-AL" b="1" dirty="0">
                <a:solidFill>
                  <a:schemeClr val="accent1"/>
                </a:solidFill>
              </a:rPr>
              <a:t>(GJEDNJ) duhej të shqyrtonte nëse shteti i paditur kishte ofruar mbrojtje të mjaftueshme të së drejtës së kërkueses për respektimin e jetës së saj private, dhe veçanërisht për integritetin e saj personal, në lidhje me mënyrën në të cilën ajo ishte marrë në pyetje gjatë procesit penal kundër abuzuesit seksual të saj të pretenduar</a:t>
            </a:r>
            <a:r>
              <a:rPr lang="sq-AL" dirty="0"/>
              <a:t>. Duke vepruar kështu, duhej të krijonte një ekuilibër të drejtë midis të drejtave të aplikantit si viktimë e thirrur për të dëshmuar në proces penal, të mbrojtur nga neni 8, dhe ato të mbrojtjes, përkatësisht të drejtës së të pandehurit për të thirrur dhe pyetur dëshmitarët, e drejtë kjo e përcaktuar në nenin 6 § 3 (d). Në rastin konkret gjykata duhej ta shqyrtonte këtë çështje nga këndvështrimi i viktimës së pretenduar.</a:t>
            </a:r>
            <a:endParaRPr lang="en-US" dirty="0"/>
          </a:p>
          <a:p>
            <a:pPr algn="just"/>
            <a:r>
              <a:rPr lang="sq-AL" u="sng" dirty="0"/>
              <a:t>Në rastin konkret, interesat për të garantuar një proces të rregullt kërkuan që X-it t’i jepej një mundësi për të pyetur kërkuesen veçanërisht pasi dëshmia e kërkueses në gjykim përbënte të vetmen provë të drejtpërdrejtë në këtë rast dhe provat e tjera të paraqitura ishin kontradiktore.</a:t>
            </a:r>
            <a:endParaRPr lang="en-US" u="sng" dirty="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200722" y="434898"/>
            <a:ext cx="11647990"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q-AL" b="0" i="0" u="none" strike="noStrike" cap="none" normalizeH="0" baseline="0" dirty="0">
                <a:ln>
                  <a:noFill/>
                </a:ln>
                <a:solidFill>
                  <a:schemeClr val="tx1"/>
                </a:solidFill>
                <a:effectLst/>
                <a:latin typeface="+mj-lt"/>
                <a:ea typeface="MS Mincho" pitchFamily="49" charset="-128"/>
                <a:cs typeface="Times New Roman" pitchFamily="18" charset="0"/>
              </a:rPr>
              <a:t>Megjithatë, duhet pasur parasysh që proceset penale në lidhje me veprat penale seksuale perceptohen si një përvojë shumë e pakëndshme nga viktimat, dhe se një konfrontim i drejtpërdrejtë midis atyre që akuzohen për abuzim seksual dhe viktimave të tyre të pretenduara përbëjnë një rrezik për traumatizim të mëtejshëm të viktimave. Në rastin konkret, pyetjet për viktimën nga i pandehuri duhej t'i nënshtroheshin vlerësimit më të kujdesshëm nga gjykatat e brendshme. Disa instrumente ndërkombëtare, përfshirë legjislacionin e Bashkimit Europian, me qëllim garantimin e të drejtave të viktimës, veçanërisht atyre të abuzimit seksual, i ngarkojnë shtetit detyrën t'i mbrojë viktimat nga frikësimi dhe përsëritja e viktimizimit kur japin dëshmi të rrethanave të ngjara. </a:t>
            </a:r>
            <a:endParaRPr kumimoji="0" lang="en-US" b="0" i="0" u="none" strike="noStrike" cap="none" normalizeH="0" baseline="0" dirty="0">
              <a:ln>
                <a:noFill/>
              </a:ln>
              <a:solidFill>
                <a:schemeClr val="tx1"/>
              </a:solidFill>
              <a:effectLst/>
              <a:latin typeface="+mj-lt"/>
              <a:ea typeface="MS Mincho" pitchFamily="49"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a:ln>
                <a:noFill/>
              </a:ln>
              <a:solidFill>
                <a:schemeClr val="tx1"/>
              </a:solidFill>
              <a:effectLst/>
              <a:latin typeface="+mj-lt"/>
              <a:ea typeface="MS Mincho" pitchFamily="49" charset="-128"/>
              <a:cs typeface="Times New Roman" pitchFamily="18" charset="0"/>
            </a:endParaRPr>
          </a:p>
          <a:p>
            <a:pPr lvl="0" algn="just" fontAlgn="base">
              <a:spcBef>
                <a:spcPct val="0"/>
              </a:spcBef>
              <a:spcAft>
                <a:spcPct val="0"/>
              </a:spcAft>
            </a:pPr>
            <a:r>
              <a:rPr lang="sq-AL" b="1" i="1" dirty="0">
                <a:solidFill>
                  <a:schemeClr val="accent1"/>
                </a:solidFill>
                <a:latin typeface="+mj-lt"/>
              </a:rPr>
              <a:t>Kështu pra, gjykata vuri në dukje se pyetja e kërkueses si dëshmitare, kishte vijuar në katër seanca gjyqësore të mbajtura gjatë shtatë muajve, </a:t>
            </a:r>
            <a:r>
              <a:rPr lang="sq-AL" b="1" i="1" dirty="0">
                <a:latin typeface="+mj-lt"/>
              </a:rPr>
              <a:t>një periudhë e gjatë e cila në vetvete paraqiste shqetësime, veçanërisht duke pasur parasysh mungesën e ndonjë arsyeje të dukshme për intervalet e gjata ndërmjet seancave dëgjimore. </a:t>
            </a:r>
            <a:r>
              <a:rPr lang="sq-AL" b="1" i="1" dirty="0">
                <a:solidFill>
                  <a:schemeClr val="accent1"/>
                </a:solidFill>
                <a:latin typeface="+mj-lt"/>
              </a:rPr>
              <a:t>Për më tepër, në dy nga këto seanca X-i e kishte pyetur personalisht kërkuesen, duke kundërshtuar vazhdimisht vërtetësinë e përgjigjeve të saj dhe duke iu drejtuar asaj me pyetje të një natyre personale</a:t>
            </a:r>
            <a:r>
              <a:rPr lang="sq-AL" b="1" i="1" dirty="0">
                <a:latin typeface="+mj-lt"/>
              </a:rPr>
              <a:t>. Sipas gjykatës, këto pyetje kishin për qëllim sulmimin e besueshmërisë së kërkueses, si dhe degradimin e personit të saj. Pavarësisht detyrës së autoriteteve gjyqësore të mbikëqyrin formën dhe përmbajtjen e pyetjeve dhe komenteve të X-it dhe, nëse është e nevojshme, të ndërhynte, ndërhyrja e gjyqtarit kryesues në rastin konkret ka qenë e pamjaftueshme për të lehtësuar atë që kishte qenë dukshëm një përvojë shqetësuese për kërkuesen. </a:t>
            </a:r>
            <a:endParaRPr kumimoji="0" lang="sq-AL" b="0" i="0" u="none" strike="noStrike" cap="none" normalizeH="0" baseline="0" dirty="0">
              <a:ln>
                <a:noFill/>
              </a:ln>
              <a:solidFill>
                <a:schemeClr val="tx1"/>
              </a:solidFill>
              <a:effectLst/>
              <a:latin typeface="+mj-lt"/>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277792" y="1245870"/>
            <a:ext cx="11687467"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sq-AL" b="1" dirty="0">
                <a:solidFill>
                  <a:schemeClr val="accent1"/>
                </a:solidFill>
                <a:latin typeface="+mj-lt"/>
              </a:rPr>
              <a:t>Gjithashtu, gjykata konstatoi papërshtatshmërinë e pyetjeve që i janë bërë kërkueses nga gjinekologu i caktuar nga gjykata e rrethit për të vërtetuar nëse ajo kishte kryer marrëdhënie seksuale në kohën kur kanë ndodhur ngjarjet e pretenduara. </a:t>
            </a:r>
            <a:r>
              <a:rPr lang="sq-AL" dirty="0">
                <a:latin typeface="+mj-lt"/>
              </a:rPr>
              <a:t>Organeve proceduese të brendshme u kërkohet të sigurojnë që të gjithë pjesëmarrësit në proces që thirren për t'i ndihmuar ata në hetim ose në procesin e vendimmarrjes, </a:t>
            </a:r>
            <a:r>
              <a:rPr lang="sq-AL" b="1" u="sng" dirty="0">
                <a:solidFill>
                  <a:schemeClr val="accent1"/>
                </a:solidFill>
                <a:latin typeface="+mj-lt"/>
              </a:rPr>
              <a:t>viktimat dhe dëshmitarët e tjerë duhet të trajtohen me dinjitet dhe nuk duhet t’u shkaktohen bezdi të panevojshme. </a:t>
            </a:r>
            <a:r>
              <a:rPr lang="sq-AL" dirty="0">
                <a:latin typeface="+mj-lt"/>
              </a:rPr>
              <a:t>Gjinekologu i caktuar në rastin konkret, jo vetëm që nuk kishte trajnimin e duhur për të kryer intervista me viktimat e abuzimit seksual, por gjithashtu i ishte drejtuar kërkueses me pyetje dhe vërejtje akuzuese që tejkalojnë fushën e detyrës së tij dhe ekspertizën e tij mjekësore. </a:t>
            </a:r>
            <a:r>
              <a:rPr lang="sq-AL" b="1" dirty="0">
                <a:solidFill>
                  <a:schemeClr val="accent1"/>
                </a:solidFill>
                <a:latin typeface="+mj-lt"/>
              </a:rPr>
              <a:t>Si pasojë, kërkuesja ishte vendosur në një pozitë mbrojtëse pa e llogaritur këtu shtimin e stresit të procesit penal. </a:t>
            </a:r>
            <a:endParaRPr lang="en-US" b="1" dirty="0">
              <a:solidFill>
                <a:schemeClr val="accent1"/>
              </a:solidFill>
              <a:latin typeface="+mj-lt"/>
            </a:endParaRPr>
          </a:p>
          <a:p>
            <a:pPr algn="just"/>
            <a:endParaRPr lang="en-US" dirty="0">
              <a:latin typeface="+mj-lt"/>
            </a:endParaRPr>
          </a:p>
          <a:p>
            <a:pPr algn="just"/>
            <a:r>
              <a:rPr lang="sq-AL" dirty="0">
                <a:latin typeface="+mj-lt"/>
              </a:rPr>
              <a:t>Edhe pse autoritetet vendase kishin ndërmarrë një sërë masash për të parandaluar traumatizimin e mëtjeshëm të kërkueses, masa të tilla përfundimisht kishin rezultuar të pamjaftueshme për t'i lejuar asaj mbrojtjen e nevojshme për të arritur një ekuilibër të duhur midis të drejtave të saj dhe interesave të mbrojtura nga neni 8 dhe X-i të drejtat e mbrojtura nga neni 6 i Konventës.</a:t>
            </a:r>
            <a:endParaRPr lang="en-US" dirty="0">
              <a:latin typeface="+mj-lt"/>
            </a:endParaRPr>
          </a:p>
          <a:p>
            <a:pPr algn="just"/>
            <a:r>
              <a:rPr lang="sq-AL" b="1" dirty="0">
                <a:latin typeface="+mj-lt"/>
              </a:rPr>
              <a:t>Gjithashtu, gjykata konstatoi unanimisht shkelje të nenit 3 për shkak të dështimit të autoriteteve të shtetit për të siguruar një hetim të shpejtë dhe ndjekjen penale të kallëzimit ndaj abuzuesit seksual të kërkueses.</a:t>
            </a:r>
            <a:endParaRPr lang="en-US" dirty="0">
              <a:latin typeface="+mj-lt"/>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sq-AL"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err="1"/>
              <a:t>Intervistimi</a:t>
            </a:r>
            <a:r>
              <a:rPr lang="en-US" sz="3200" b="1" dirty="0"/>
              <a:t> </a:t>
            </a:r>
            <a:r>
              <a:rPr lang="en-US" sz="3200" b="1" dirty="0" err="1"/>
              <a:t>i</a:t>
            </a:r>
            <a:r>
              <a:rPr lang="en-US" sz="3200" b="1" dirty="0"/>
              <a:t> </a:t>
            </a:r>
            <a:r>
              <a:rPr lang="en-US" sz="3200" b="1" dirty="0" err="1"/>
              <a:t>të</a:t>
            </a:r>
            <a:r>
              <a:rPr lang="en-US" sz="3200" b="1" dirty="0"/>
              <a:t> </a:t>
            </a:r>
            <a:r>
              <a:rPr lang="en-US" sz="3200" b="1" dirty="0" err="1"/>
              <a:t>miturit</a:t>
            </a:r>
            <a:r>
              <a:rPr lang="en-US" sz="3200" b="1" dirty="0"/>
              <a:t> 14-18 </a:t>
            </a:r>
            <a:r>
              <a:rPr lang="en-US" sz="3200" b="1" dirty="0" err="1"/>
              <a:t>vjeç</a:t>
            </a:r>
            <a:endParaRPr lang="en-US" sz="3200" b="1" dirty="0"/>
          </a:p>
        </p:txBody>
      </p:sp>
      <p:sp>
        <p:nvSpPr>
          <p:cNvPr id="3" name="Content Placeholder 2"/>
          <p:cNvSpPr>
            <a:spLocks noGrp="1"/>
          </p:cNvSpPr>
          <p:nvPr>
            <p:ph idx="1"/>
          </p:nvPr>
        </p:nvSpPr>
        <p:spPr>
          <a:xfrm>
            <a:off x="289932" y="2219093"/>
            <a:ext cx="11742234" cy="3800707"/>
          </a:xfrm>
        </p:spPr>
        <p:txBody>
          <a:bodyPr>
            <a:normAutofit/>
          </a:bodyPr>
          <a:lstStyle/>
          <a:p>
            <a:pPr>
              <a:buNone/>
            </a:pPr>
            <a:r>
              <a:rPr lang="en-US" sz="2000" b="1" dirty="0" err="1"/>
              <a:t>Në</a:t>
            </a:r>
            <a:r>
              <a:rPr lang="en-US" sz="2000" b="1" dirty="0"/>
              <a:t> ne</a:t>
            </a:r>
            <a:r>
              <a:rPr lang="sq-AL" sz="2000" b="1" dirty="0"/>
              <a:t>ni</a:t>
            </a:r>
            <a:r>
              <a:rPr lang="en-US" sz="2000" b="1" dirty="0"/>
              <a:t>n</a:t>
            </a:r>
            <a:r>
              <a:rPr lang="sq-AL" sz="2000" b="1" dirty="0"/>
              <a:t> 40</a:t>
            </a:r>
            <a:r>
              <a:rPr lang="en-US" sz="2000" b="1" dirty="0"/>
              <a:t> </a:t>
            </a:r>
            <a:r>
              <a:rPr lang="en-US" sz="2000" b="1" dirty="0" err="1"/>
              <a:t>të</a:t>
            </a:r>
            <a:r>
              <a:rPr lang="en-US" sz="2000" b="1" dirty="0"/>
              <a:t> KDPM </a:t>
            </a:r>
            <a:r>
              <a:rPr lang="en-US" sz="2000" b="1" dirty="0" err="1"/>
              <a:t>nën</a:t>
            </a:r>
            <a:r>
              <a:rPr lang="en-US" sz="2000" b="1" dirty="0"/>
              <a:t> </a:t>
            </a:r>
            <a:r>
              <a:rPr lang="en-US" sz="2000" b="1" dirty="0" err="1"/>
              <a:t>titullin</a:t>
            </a:r>
            <a:r>
              <a:rPr lang="en-US" sz="2000" b="1" dirty="0"/>
              <a:t> “</a:t>
            </a:r>
            <a:r>
              <a:rPr lang="sq-AL" sz="2000" b="1" dirty="0"/>
              <a:t>Rregulla të posaçme për pyetjen e të miturit 14 vjeç-18 vjeç</a:t>
            </a:r>
            <a:r>
              <a:rPr lang="en-US" sz="2000" b="1" dirty="0"/>
              <a:t>” </a:t>
            </a:r>
            <a:r>
              <a:rPr lang="en-US" sz="2000" b="1" dirty="0" err="1"/>
              <a:t>parashikohet</a:t>
            </a:r>
            <a:r>
              <a:rPr lang="en-US" sz="2000" b="1" dirty="0"/>
              <a:t> se:</a:t>
            </a:r>
          </a:p>
          <a:p>
            <a:pPr algn="just">
              <a:buNone/>
            </a:pPr>
            <a:r>
              <a:rPr lang="en-US" sz="2000" i="1" dirty="0"/>
              <a:t>   </a:t>
            </a:r>
            <a:r>
              <a:rPr lang="sq-AL" sz="2000" i="1" dirty="0"/>
              <a:t>1. Përveç rregullave të parashikuara në nenin 361/a të Kodit të Procedurës Penale për të miturin mbi 14 vjeç dhënia e dëshmisë bëhet pa praninë e të pandehurit. Në këtë rast gjyqtari urdhëron largimin e përkohshëm të të pandehurit nga salla e gjyqit, duke siguruar pjesëmarrjen e detyrueshme të mbrojtësit të të pandehurit në seancë gjyqësore.</a:t>
            </a:r>
            <a:endParaRPr lang="en-US" sz="2000" dirty="0"/>
          </a:p>
          <a:p>
            <a:pPr algn="just">
              <a:buNone/>
            </a:pPr>
            <a:r>
              <a:rPr lang="en-US" sz="2000" i="1" dirty="0"/>
              <a:t>   </a:t>
            </a:r>
            <a:r>
              <a:rPr lang="sq-AL" sz="2000" i="1" dirty="0"/>
              <a:t>2. Në rastin e zbatimit të pikës 1, të këtij neni, gjykata, sipas rastit, informon të miturin mbi të drejtën e tij për të kërkuar që i pandehuri të jetë i pranishëm. Nëse i mituri e kërkon këtë, gjykata e vlerëson menjëherë kërkesën, nisur nga rrethanat konkrete, pjekuria e të miturit, rreziku i riviktimizimit dhe viktimizimi dytësor dhe vendos mbi kërkesën.</a:t>
            </a:r>
            <a:endParaRPr lang="en-US" sz="2000" dirty="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510" y="802888"/>
            <a:ext cx="10172700" cy="1137424"/>
          </a:xfrm>
        </p:spPr>
        <p:txBody>
          <a:bodyPr/>
          <a:lstStyle/>
          <a:p>
            <a:r>
              <a:rPr lang="en-US" sz="3200" b="1" dirty="0"/>
              <a:t>Si </a:t>
            </a:r>
            <a:r>
              <a:rPr lang="en-US" sz="3200" b="1" dirty="0" err="1"/>
              <a:t>proçedohet</a:t>
            </a:r>
            <a:r>
              <a:rPr lang="en-US" sz="3200" b="1" dirty="0"/>
              <a:t> </a:t>
            </a:r>
            <a:r>
              <a:rPr lang="en-US" sz="3200" b="1" dirty="0" err="1"/>
              <a:t>për</a:t>
            </a:r>
            <a:r>
              <a:rPr lang="en-US" sz="3200" b="1" dirty="0"/>
              <a:t> </a:t>
            </a:r>
            <a:r>
              <a:rPr lang="en-US" sz="3200" b="1" dirty="0" err="1"/>
              <a:t>pyetjen</a:t>
            </a:r>
            <a:r>
              <a:rPr lang="en-US" sz="3200" b="1" dirty="0"/>
              <a:t> </a:t>
            </a:r>
            <a:r>
              <a:rPr lang="sq-AL" sz="3200" b="1" dirty="0"/>
              <a:t>e të miturit 14 -18 vjeç</a:t>
            </a:r>
            <a:r>
              <a:rPr lang="en-US" sz="3200" b="1" dirty="0"/>
              <a:t>?</a:t>
            </a:r>
          </a:p>
        </p:txBody>
      </p:sp>
      <p:sp>
        <p:nvSpPr>
          <p:cNvPr id="3" name="Content Placeholder 2"/>
          <p:cNvSpPr>
            <a:spLocks noGrp="1"/>
          </p:cNvSpPr>
          <p:nvPr>
            <p:ph idx="1"/>
          </p:nvPr>
        </p:nvSpPr>
        <p:spPr>
          <a:xfrm>
            <a:off x="1154954" y="2397512"/>
            <a:ext cx="10297348" cy="3802566"/>
          </a:xfrm>
        </p:spPr>
        <p:txBody>
          <a:bodyPr>
            <a:normAutofit/>
          </a:bodyPr>
          <a:lstStyle/>
          <a:p>
            <a:pPr algn="just"/>
            <a:r>
              <a:rPr lang="sq-AL" dirty="0"/>
              <a:t>Vetë pozita procedurale e të miturit si viktimë në vuajtjen e dëmit të shkaktuar shtuar dhe elementin e miturisë, në vlerësim të padiskutueshëm edhe të gjendjes emotive e psikologjike të renduar të tij, kërkojnë detyrimisht që pjesëmarrja dhe kontributi i tij në procesin penal në provën që i ofron procedimi</a:t>
            </a:r>
            <a:r>
              <a:rPr lang="en-US" dirty="0"/>
              <a:t>t </a:t>
            </a:r>
            <a:r>
              <a:rPr lang="sq-AL" dirty="0"/>
              <a:t>të jetë efektiv. </a:t>
            </a:r>
            <a:endParaRPr lang="en-US" dirty="0"/>
          </a:p>
          <a:p>
            <a:pPr algn="just"/>
            <a:r>
              <a:rPr lang="sq-AL" dirty="0"/>
              <a:t>Përveç nevojës së administrimit paraprakisht, para realizimit të intervistimit të viktimës të një informacioni përmbledhës mbi historinë jetësore dhe rrethanat individuale të të miturit, (si: mosha, gjendja dhe zhvillimi mendor i të miturit, niveli i inteligjencës, aftësia për të kuptuar dhe për të komunikuar, gjendja dhe zhvillimin fizik, gjendja emotive, historia sociale dhe mjekësore, nëse ka ose jo histori të mëparshme keqtrajtimi, dhune, abuzimi etj.), </a:t>
            </a:r>
            <a:r>
              <a:rPr lang="sq-AL" b="1" u="sng" dirty="0">
                <a:solidFill>
                  <a:schemeClr val="accent1"/>
                </a:solidFill>
              </a:rPr>
              <a:t>intervistuesi/organi procedues duhet të ketë njohuri edhe për karakteristikat e çdo grupmoshe të miturish, me qëllim njohjen e të miturit dhe realizimin e një intervistimi efektiv me të.</a:t>
            </a:r>
            <a:endParaRPr lang="en-US" b="1" u="sng" dirty="0">
              <a:solidFill>
                <a:schemeClr val="accent1"/>
              </a:solidFill>
            </a:endParaRP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a:spLocks noChangeArrowheads="1"/>
          </p:cNvSpPr>
          <p:nvPr/>
        </p:nvSpPr>
        <p:spPr bwMode="auto">
          <a:xfrm>
            <a:off x="173620" y="401444"/>
            <a:ext cx="11847395" cy="60324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cap="none" normalizeH="0" baseline="0" dirty="0">
                <a:ln>
                  <a:noFill/>
                </a:ln>
                <a:solidFill>
                  <a:schemeClr val="tx1"/>
                </a:solidFill>
                <a:effectLst/>
                <a:latin typeface="+mj-lt"/>
                <a:ea typeface="MS Mincho" pitchFamily="49" charset="-128"/>
                <a:cs typeface="Times New Roman" pitchFamily="18" charset="0"/>
              </a:rPr>
              <a:t> </a:t>
            </a:r>
            <a:r>
              <a:rPr kumimoji="0" lang="sq-AL" sz="1600" b="1" i="0" u="sng" strike="noStrike" cap="none" normalizeH="0" baseline="0" dirty="0">
                <a:ln>
                  <a:noFill/>
                </a:ln>
                <a:solidFill>
                  <a:schemeClr val="accent1"/>
                </a:solidFill>
                <a:effectLst/>
                <a:latin typeface="+mj-lt"/>
                <a:ea typeface="MS Mincho" pitchFamily="49" charset="-128"/>
                <a:cs typeface="Times New Roman" pitchFamily="18" charset="0"/>
              </a:rPr>
              <a:t>Mosha e miturisë 13-15 vjeç, konsiderohet dhe si adoleshenca e hershme. </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Të miturit e kësaj moshe synojnë dhe zhvillojnë rritjen e pavarësisë nga familja, zhvillimin e një sensi të ndarë</a:t>
            </a:r>
            <a:r>
              <a:rPr lang="en-US" sz="1600" dirty="0">
                <a:latin typeface="+mj-lt"/>
                <a:ea typeface="MS Mincho" pitchFamily="49" charset="-128"/>
                <a:cs typeface="Arial" pitchFamily="34" charset="0"/>
              </a:rPr>
              <a:t> </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të vetes dhe ndërmarrin vendimet e para për veten. Rritja e të miturve të kësaj grupmoshe në një familje me problematika e konflikt të nivelit të lartë ndikon negativisht në zhvillimin emocional dhe konjitiv. Ndërkohë që adoleshentët përpiqen që të krijojnë pavarësinë nga prindërit e tyre, ata të cilët përjetojnë nivele të larta konflikti familjar, përjetojnë dhe zhvillojnë ambivalencë mbi kontrollin prindëror. Këta adoleshentë kanë nevojë për mbështetjen e prindërve dhe monitorimin e tyre dhe shpesh rebelohen në sjellje vetëshkatërruese dhe antishoqërore.</a:t>
            </a:r>
            <a:r>
              <a:rPr lang="en-US" sz="1600" dirty="0">
                <a:latin typeface="+mj-lt"/>
                <a:ea typeface="MS Mincho" pitchFamily="49" charset="-128"/>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
              <a:tabLst/>
            </a:pPr>
            <a:endParaRPr kumimoji="0" lang="en-US" sz="1600" b="0" i="0" u="none" strike="noStrike" cap="none" normalizeH="0" baseline="0" dirty="0">
              <a:ln>
                <a:noFill/>
              </a:ln>
              <a:solidFill>
                <a:schemeClr val="tx1"/>
              </a:solidFill>
              <a:effectLst/>
              <a:latin typeface="+mj-lt"/>
              <a:ea typeface="MS Mincho" pitchFamily="49" charset="-128"/>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
              <a:tabLst/>
            </a:pPr>
            <a:r>
              <a:rPr kumimoji="0" lang="en-US" sz="1600" b="0" i="0" u="none" strike="noStrike" cap="none" normalizeH="0" baseline="0" dirty="0">
                <a:ln>
                  <a:noFill/>
                </a:ln>
                <a:solidFill>
                  <a:schemeClr val="tx1"/>
                </a:solidFill>
                <a:effectLst/>
                <a:latin typeface="+mj-lt"/>
                <a:ea typeface="MS Mincho" pitchFamily="49" charset="-128"/>
                <a:cs typeface="Times New Roman" pitchFamily="18" charset="0"/>
              </a:rPr>
              <a:t> </a:t>
            </a:r>
            <a:r>
              <a:rPr kumimoji="0" lang="sq-AL" sz="1600" b="1" i="0" u="sng" strike="noStrike" cap="none" normalizeH="0" baseline="0" dirty="0">
                <a:ln>
                  <a:noFill/>
                </a:ln>
                <a:solidFill>
                  <a:schemeClr val="accent1"/>
                </a:solidFill>
                <a:effectLst/>
                <a:latin typeface="+mj-lt"/>
                <a:ea typeface="MS Mincho" pitchFamily="49" charset="-128"/>
                <a:cs typeface="Times New Roman" pitchFamily="18" charset="0"/>
              </a:rPr>
              <a:t>Mosha e miturisë 16-18 vjeç, konsiderohet dhe si adoleshenca e vonë</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 Në këtë moshë, adoleshentët zhvillojnë një identitet personal dhe një ndarje graduale nga prindërit e tyre. Ata janë të aftë të përballen dhe t’i rezistojnë presionit të jashtëm për t’u përfshirë në sjellje të cilat thyejnë rregullat që ata mund të kenë mësuar nga prindërit.</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Adoleshentët, të cilët përjetojnë konflikte familjare të nivelit të lartë janë shpesh të zemëruar, të hidhëruar dhe shfaqin konfuzion të dukshëm dhe frikë nga dashuria dhe marrëdhëniet. Ata janë të vendosur që të shmangin konfliktin e prindërve të tyre, por nuk kanë aftësitë sociale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dhe mekanizmat e duhur emocionalë për ta bërë këtë gjë. Këta adoleshentë tregojnë deficite në disa fusha, si: emocionale, akademike dhe të sjellje</a:t>
            </a:r>
            <a:r>
              <a:rPr kumimoji="0" lang="en-US" sz="1600" b="0" i="0" u="none" strike="noStrike" cap="none" normalizeH="0" baseline="0" dirty="0">
                <a:ln>
                  <a:noFill/>
                </a:ln>
                <a:solidFill>
                  <a:schemeClr val="tx1"/>
                </a:solidFill>
                <a:effectLst/>
                <a:latin typeface="+mj-lt"/>
                <a:cs typeface="Arial" pitchFamily="34" charset="0"/>
              </a:rPr>
              <a:t>s.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lang="en-US" sz="1600" dirty="0">
                <a:latin typeface="+mj-lt"/>
                <a:cs typeface="Arial" pitchFamily="34" charset="0"/>
              </a:rPr>
              <a:t> </a:t>
            </a:r>
            <a:r>
              <a:rPr lang="sq-AL" sz="1600" b="1" dirty="0">
                <a:solidFill>
                  <a:schemeClr val="accent1"/>
                </a:solidFill>
                <a:latin typeface="+mj-lt"/>
              </a:rPr>
              <a:t>Në vlerësim edhe të karakteristikave që shfaq çdo grupmoshë të miturish, dhënia e dëshmisë nga viktima e mitur në prezencë të të pandehurit, kontakti viziv mes tyre, çdo gjestikulacion nga ana e të pandehurit, qoftë shikim, veprim me anë të mimikës  apo edhe me duar, apo mjaft edhe prezenca e të pandehurit në sallën e gjykimit shkaktojnë padiskutim ngarkesë emocionale, frikë, stres, ngurrim, ankth, e ndjesi të tjera tek i mituri viktimë që mund të ndikojnë në përqendrimin e tij, kujtesën dhe gjykimin e tij, duke e penguar e frenuar të japë një dëshmi të qartë, të plotë e të vërtetë para gjykatës.</a:t>
            </a:r>
            <a:endParaRPr lang="en-US" sz="1600" b="1" dirty="0">
              <a:solidFill>
                <a:schemeClr val="accent1"/>
              </a:solidFill>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156116" y="323385"/>
            <a:ext cx="11797991" cy="6524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1600" b="0" i="0" u="none" strike="noStrike" cap="none" normalizeH="0" baseline="0" dirty="0">
                <a:ln>
                  <a:noFill/>
                </a:ln>
                <a:solidFill>
                  <a:schemeClr val="tx1"/>
                </a:solidFill>
                <a:effectLst/>
                <a:latin typeface="+mj-lt"/>
                <a:ea typeface="MS Mincho" pitchFamily="49" charset="-128"/>
                <a:cs typeface="Times New Roman" pitchFamily="18" charset="0"/>
              </a:rPr>
              <a:t> </a:t>
            </a:r>
            <a:r>
              <a:rPr kumimoji="0" lang="sq-AL" sz="1600" b="1" i="0" u="sng" strike="noStrike" cap="none" normalizeH="0" baseline="0" dirty="0">
                <a:ln>
                  <a:noFill/>
                </a:ln>
                <a:solidFill>
                  <a:schemeClr val="accent1"/>
                </a:solidFill>
                <a:effectLst/>
                <a:latin typeface="+mj-lt"/>
                <a:ea typeface="MS Mincho" pitchFamily="49" charset="-128"/>
                <a:cs typeface="Times New Roman" pitchFamily="18" charset="0"/>
              </a:rPr>
              <a:t>Ndaj dhe për të miturin mbi 14 vjeç dispozita parashikon që dhënia e dëshmisë të bëhet në sallën e gjykimit në mungesë të të pandehurit.</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 Gjykata urdhëron largimin e përkohshëm të të pandehurit nga salla duke siguruar praninë e detyrueshme të mbrojtësit të tij për të siguruar parimin e kontradiktoritetit dhe barazisë së mjeteve juridike në procesin penal. Paraprakisht gjykata ka detyrimin të informojë të miturin mbi këtë të drejtë dhe merr mendimin e tij. </a:t>
            </a:r>
            <a:endParaRPr kumimoji="0" lang="en-US" sz="1600" b="0" i="0" u="none" strike="noStrike" cap="none" normalizeH="0" baseline="0" dirty="0">
              <a:ln>
                <a:noFill/>
              </a:ln>
              <a:solidFill>
                <a:schemeClr val="tx1"/>
              </a:solidFill>
              <a:effectLst/>
              <a:latin typeface="+mj-lt"/>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lang="en-US" sz="1600" dirty="0">
                <a:latin typeface="+mj-lt"/>
                <a:ea typeface="MS Mincho" pitchFamily="49" charset="-128"/>
                <a:cs typeface="Times New Roman" pitchFamily="18" charset="0"/>
              </a:rPr>
              <a:t> </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Gjithsesi, pavarësisht mendimit dhe pëlqimit eventual të të miturit për të lejuar të pandehurin të qëndrojë në sallë, gjykata jo domosdoshmërisht kushtëzohet në vendimmarrjen e saj nga ky pëlqim, por e vlerëson atë duke konsideruar detyrimisht rrethanat konkrete të çështjes, nivelin e pjekurisë së të miturit, rrezikun potencial ekzistues të riviktimizimit dhe viktimizimit dytësor të tij, dhe pas këtij vlerësimi kompleks, gjykata vendos mbi kërkesën.</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Kjo dispozitë dhe të tjera si neni 34 evidentojnë konkretisht zbatimin e parimit të interesit më të lartë të të miturit duke prevaluar ky parim në raport me çdo fakt apo rrethanë tjetër të çështjes dhe që konsiderohet e më tej argumentohet nga gjykata në vendimmarrjen e saj ndaj të miturit.</a:t>
            </a:r>
            <a:r>
              <a:rPr lang="en-US" sz="1600" dirty="0">
                <a:latin typeface="+mj-lt"/>
                <a:ea typeface="MS Mincho" pitchFamily="49" charset="-128"/>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sz="1600" dirty="0">
              <a:latin typeface="+mj-lt"/>
              <a:ea typeface="MS Mincho" pitchFamily="49" charset="-128"/>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lang="en-US" sz="1600" dirty="0">
                <a:latin typeface="+mj-lt"/>
                <a:ea typeface="MS Mincho" pitchFamily="49" charset="-128"/>
                <a:cs typeface="Times New Roman" pitchFamily="18" charset="0"/>
              </a:rPr>
              <a:t> </a:t>
            </a:r>
            <a:r>
              <a:rPr lang="sq-AL" sz="1600" dirty="0">
                <a:solidFill>
                  <a:schemeClr val="accent1"/>
                </a:solidFill>
                <a:latin typeface="+mj-lt"/>
              </a:rPr>
              <a:t>Në tjetër çështje që shtrohet për trajtim është:</a:t>
            </a:r>
            <a:r>
              <a:rPr lang="sq-AL" sz="1600" b="1" i="1" dirty="0">
                <a:solidFill>
                  <a:schemeClr val="accent1"/>
                </a:solidFill>
                <a:latin typeface="+mj-lt"/>
              </a:rPr>
              <a:t> Nëse viktima e veprës penale mbi moshën 14 vjeç refuzon të dëshmojë a ka detyrim dhe përgjegjësi ligjore?</a:t>
            </a:r>
            <a:r>
              <a:rPr lang="sq-AL" sz="1600" dirty="0">
                <a:solidFill>
                  <a:schemeClr val="accent1"/>
                </a:solidFill>
                <a:latin typeface="+mj-lt"/>
              </a:rPr>
              <a:t> </a:t>
            </a:r>
            <a:endParaRPr lang="en-US" sz="1600" dirty="0">
              <a:solidFill>
                <a:schemeClr val="accent1"/>
              </a:solidFill>
              <a:latin typeface="+mj-lt"/>
            </a:endParaRPr>
          </a:p>
          <a:p>
            <a:r>
              <a:rPr lang="sq-AL" sz="1600" dirty="0">
                <a:latin typeface="+mj-lt"/>
              </a:rPr>
              <a:t>Sipas nenit 360/1 të Kodit të Procedurës Penale: </a:t>
            </a:r>
            <a:endParaRPr lang="en-US" sz="1600" dirty="0">
              <a:latin typeface="+mj-lt"/>
            </a:endParaRPr>
          </a:p>
          <a:p>
            <a:r>
              <a:rPr lang="sq-AL" sz="1600" i="1" dirty="0">
                <a:latin typeface="+mj-lt"/>
              </a:rPr>
              <a:t>“Para se të fillojë pyetja, kryetari e paralajmëron dëshmitarin për detyrimin dhe përgjegjësinë ligjore që ka për të thënë të vërtetën, me përjashtim të rasteve kur dëshmitari është i mitur deri 14 vjeç.”</a:t>
            </a:r>
            <a:endParaRPr lang="en-US" sz="1600" dirty="0">
              <a:latin typeface="+mj-lt"/>
            </a:endParaRPr>
          </a:p>
          <a:p>
            <a:r>
              <a:rPr lang="sq-AL" sz="1600" dirty="0">
                <a:latin typeface="+mj-lt"/>
              </a:rPr>
              <a:t>Ndërsa sipas nenit 361/a/2 të Kodit të Procedurës Penale, nën titullin “Pyetja e dëshmitarit të mitur”, parashikohet se: </a:t>
            </a:r>
            <a:endParaRPr lang="en-US" sz="1600" dirty="0">
              <a:latin typeface="+mj-lt"/>
            </a:endParaRPr>
          </a:p>
          <a:p>
            <a:r>
              <a:rPr lang="sq-AL" sz="1600" b="1" i="1" dirty="0">
                <a:latin typeface="+mj-lt"/>
              </a:rPr>
              <a:t>“2. Pyetja e dëshmitarit të mitur 14 deri në 18 vjeç kryhet nga kryetari i trupit gjykues. Gjatë marrjes në pyetje të të miturit tregohet kujdes i veçantë për të shmangur pasojat e dëmshme mbi shëndetin mendor të tij, veçanërisht kur është viktimë e veprës penale. Në përputhje me rrethanat, pyetja mund të bëhet në mënyrën e parashikuar në paragrafin 1 të këtij neni.</a:t>
            </a:r>
            <a:r>
              <a:rPr lang="sq-AL" sz="1600" dirty="0">
                <a:latin typeface="+mj-lt"/>
              </a:rPr>
              <a:t>”</a:t>
            </a:r>
            <a:endParaRPr lang="en-US" sz="1600" dirty="0">
              <a:latin typeface="+mj-lt"/>
            </a:endParaRPr>
          </a:p>
          <a:p>
            <a:r>
              <a:rPr lang="sq-AL" sz="1600" b="1" dirty="0">
                <a:solidFill>
                  <a:schemeClr val="accent1"/>
                </a:solidFill>
                <a:latin typeface="+mj-lt"/>
              </a:rPr>
              <a:t>Është e qartë që sipas rregullimit ligjor të kësaj dispozite, viktima/dëshmitari i mitur i moshës 14-18 vjeç pyetet në seancë gjyqësore vetëm nga kryetari i trupit gjykues. Të gjitha pyetjet e palëve duhet t’i depozitohen gjykatës, e cila i adreson tek i mituri.</a:t>
            </a:r>
            <a:endParaRPr lang="en-US" sz="1600" b="1" dirty="0">
              <a:solidFill>
                <a:schemeClr val="accent1"/>
              </a:solidFill>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q-AL"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189570" y="167269"/>
            <a:ext cx="11697629" cy="6524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buFont typeface="Wingdings" pitchFamily="2" charset="2"/>
              <a:buChar char="q"/>
            </a:pPr>
            <a:r>
              <a:rPr lang="en-US" sz="1600" dirty="0">
                <a:latin typeface="+mj-lt"/>
              </a:rPr>
              <a:t> </a:t>
            </a:r>
            <a:r>
              <a:rPr lang="sq-AL" sz="1600" dirty="0">
                <a:latin typeface="+mj-lt"/>
              </a:rPr>
              <a:t>Nga ana tjetër,</a:t>
            </a:r>
            <a:r>
              <a:rPr lang="sq-AL" sz="1600" b="1" i="1" dirty="0">
                <a:latin typeface="+mj-lt"/>
              </a:rPr>
              <a:t> “Refuzimi për të dëshmuar”</a:t>
            </a:r>
            <a:r>
              <a:rPr lang="sq-AL" sz="1600" dirty="0">
                <a:latin typeface="+mj-lt"/>
              </a:rPr>
              <a:t> përbën vepër penale sipas nenit 307 të Kodit Penal, por në një qasje koherente me dispozitat e instrumenteve ndërkombëtare që garantojnë të drejtat e fëmijës dhe në frymën e dispozitave të KDPM-së, ku përjashtohet si një mjet për të siguruar pjesëmarrjen në procesin penal shoqërimi i detyrueshëm i të miturit, nëpërmjet shërbimeve të policisë, po ashtu përjashtohet si mjet për të siguruar informacion nga i mituri viktimë/dëshmitar detyrimi i tij për të dëshmuar. Kjo e drejtë e të miturit është parashikuar në nenin 19/d të KDPM-së, dhe pavarësisht se i garantohet shprehimisht të miturit në konflikt me ligjin këto të drejta vlejnë edhe për të miturin viktimë/dëshmitar sipas nenit 24 të KDPM-së.</a:t>
            </a:r>
            <a:r>
              <a:rPr lang="en-US" sz="1600" dirty="0">
                <a:latin typeface="+mj-lt"/>
              </a:rPr>
              <a:t> </a:t>
            </a:r>
          </a:p>
          <a:p>
            <a:pPr algn="just" fontAlgn="base">
              <a:spcBef>
                <a:spcPct val="0"/>
              </a:spcBef>
              <a:spcAft>
                <a:spcPct val="0"/>
              </a:spcAft>
              <a:buFont typeface="Wingdings" pitchFamily="2" charset="2"/>
              <a:buChar char="q"/>
            </a:pPr>
            <a:r>
              <a:rPr kumimoji="0" lang="en-US" sz="1600" b="0" i="0" u="none" strike="noStrike" cap="none" normalizeH="0" dirty="0">
                <a:ln>
                  <a:noFill/>
                </a:ln>
                <a:solidFill>
                  <a:schemeClr val="tx1"/>
                </a:solidFill>
                <a:effectLst/>
                <a:latin typeface="+mj-lt"/>
                <a:ea typeface="MS Mincho" pitchFamily="49" charset="-128"/>
                <a:cs typeface="Times New Roman" pitchFamily="18" charset="0"/>
              </a:rPr>
              <a:t> </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Sipas nenit 361/a/3 të Kodit të Procedurës Penale, nën titullin “</a:t>
            </a:r>
            <a:r>
              <a:rPr kumimoji="0" lang="sq-AL" sz="1600" b="0" i="1" u="none" strike="noStrike" cap="none" normalizeH="0" baseline="0" dirty="0">
                <a:ln>
                  <a:noFill/>
                </a:ln>
                <a:solidFill>
                  <a:schemeClr val="tx1"/>
                </a:solidFill>
                <a:effectLst/>
                <a:latin typeface="+mj-lt"/>
                <a:ea typeface="MS Mincho" pitchFamily="49" charset="-128"/>
                <a:cs typeface="Times New Roman" pitchFamily="18" charset="0"/>
              </a:rPr>
              <a:t>Pyetja e dëshmitarit të mitur”,</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 parashikohet se: </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“3. Në pyetjen e dëshmitarit të mitur deri në 14 vjeç, kryetari i trupit gjykues nuk zbaton rregullin për paralajmërimin për detyrimin dhe përgjegjësinë ligjore që ka për të thënë të vërtetën. </a:t>
            </a:r>
            <a:r>
              <a:rPr kumimoji="0" lang="sq-AL" sz="1600" b="1" i="1" u="none" strike="noStrike" cap="none" normalizeH="0" baseline="0" dirty="0">
                <a:ln>
                  <a:noFill/>
                </a:ln>
                <a:solidFill>
                  <a:schemeClr val="tx1"/>
                </a:solidFill>
                <a:effectLst/>
                <a:latin typeface="+mj-lt"/>
                <a:ea typeface="MS Mincho" pitchFamily="49" charset="-128"/>
                <a:cs typeface="Times New Roman" pitchFamily="18" charset="0"/>
              </a:rPr>
              <a:t>Ky përjashtim zbatohet edhe për dëshmitarët e tjerë të mitur, kur kryetari i trupit gjykues çmon se ai nuk është në gjendje të kuptojë pasojat e bërjes së betimit.</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 Në këto raste, kryetari i trupit gjykues i ofron të miturit mundësinë që të thotë të vërtetën dhe gjykata procedon me dëgjimin e dëshmisë së të miturit. </a:t>
            </a:r>
            <a:endParaRPr kumimoji="0" lang="en-US" sz="1600" b="0" i="0" u="none" strike="noStrike" cap="none" normalizeH="0" baseline="0" dirty="0">
              <a:ln>
                <a:noFill/>
              </a:ln>
              <a:solidFill>
                <a:schemeClr val="tx1"/>
              </a:solidFill>
              <a:effectLst/>
              <a:latin typeface="+mj-lt"/>
              <a:ea typeface="MS Mincho" pitchFamily="49" charset="-128"/>
              <a:cs typeface="Times New Roman" pitchFamily="18" charset="0"/>
            </a:endParaRPr>
          </a:p>
          <a:p>
            <a:pPr algn="just" eaLnBrk="0" fontAlgn="base" hangingPunct="0">
              <a:spcBef>
                <a:spcPct val="0"/>
              </a:spcBef>
              <a:spcAft>
                <a:spcPct val="0"/>
              </a:spcAft>
            </a:pPr>
            <a:r>
              <a:rPr lang="sq-AL" sz="1600" b="1" dirty="0">
                <a:solidFill>
                  <a:schemeClr val="accent1"/>
                </a:solidFill>
                <a:latin typeface="+mj-lt"/>
              </a:rPr>
              <a:t>Kjo dispozitë e lë në vlerësimin e gjykatës për kategorinë e të miturve 14-18 vjeç nëse zbatohet detyrimi dhe përgjegjësia ligjore për ta, në rast se refuzojnë të dëshmojnë ose nuk dëshmojnë të vërtetën</a:t>
            </a:r>
            <a:r>
              <a:rPr lang="sq-AL" sz="1600" dirty="0">
                <a:latin typeface="+mj-lt"/>
              </a:rPr>
              <a:t>. Gjithsesi, nisur nga fryma e dispozitave të KDPM-së, statusi i viktimës/dëshmitarit të mitur, ndikimi apo pasojat që ka shkaktuar vepra penale tek ai dhe prevalenca që kanë dispozitat e KDPM-së, ndaj çdo ligji tjetër material apo procedural që nuk ka një rregullim më të favorshëm për të miturin, vlerësoj se në interpretim pajtues të tyre të miturit e grupmoshës 14-18 vjeç nuk duhet të kenë detyrim ligjor për të dëshmuar dhe as përgjegjësi ligjore në rast refuzimi apo nëse nuk thonë të vërtetën. Megjithatë, referuar nenit 12 të Kodit Penal, i cili parashikon moshën për përgjegjësi penale dhe përcakton se: </a:t>
            </a:r>
            <a:r>
              <a:rPr lang="sq-AL" sz="1600" i="1" dirty="0">
                <a:latin typeface="+mj-lt"/>
              </a:rPr>
              <a:t>“…Personi që kryen një kundërvajtje penale ka përgjegjësi kur ka mbushur moshën gjashtëmbëdhjetë vjeç.”, </a:t>
            </a:r>
            <a:r>
              <a:rPr lang="sq-AL" sz="1600" dirty="0">
                <a:latin typeface="+mj-lt"/>
              </a:rPr>
              <a:t>duke mbajtur në konsideratë se veprat penale të parashikuara nga nenet 306 dhe 307 të Kodit Penal (paragrafët e parë respektivë), “Dëshmia e rreme e bërë përpara gjykatës” dhe "Refuzimi për të dëshmuar” përbëjnë kundërvajtje penale, </a:t>
            </a:r>
            <a:r>
              <a:rPr lang="sq-AL" sz="1600" b="1" u="sng" dirty="0">
                <a:solidFill>
                  <a:schemeClr val="accent1"/>
                </a:solidFill>
                <a:latin typeface="+mj-lt"/>
              </a:rPr>
              <a:t>vlerësoj se mbështesin interpretimin e mësipërm se kjo kategori të miturish nuk duhet të mbajë përgjegjësi ligjore.</a:t>
            </a:r>
            <a:r>
              <a:rPr lang="sq-AL" sz="1600" dirty="0">
                <a:latin typeface="+mj-lt"/>
              </a:rPr>
              <a:t> </a:t>
            </a:r>
            <a:endParaRPr lang="en-US" sz="1600" dirty="0">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q-AL"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35980"/>
            <a:ext cx="8761413" cy="1159728"/>
          </a:xfrm>
        </p:spPr>
        <p:txBody>
          <a:bodyPr/>
          <a:lstStyle/>
          <a:p>
            <a:r>
              <a:rPr lang="en-US" sz="3200" b="1" dirty="0" err="1"/>
              <a:t>Proçesi</a:t>
            </a:r>
            <a:r>
              <a:rPr lang="en-US" sz="3200" b="1" dirty="0"/>
              <a:t> </a:t>
            </a:r>
            <a:r>
              <a:rPr lang="en-US" sz="3200" b="1" dirty="0" err="1"/>
              <a:t>i</a:t>
            </a:r>
            <a:r>
              <a:rPr lang="en-US" sz="3200" b="1" dirty="0"/>
              <a:t> </a:t>
            </a:r>
            <a:r>
              <a:rPr lang="sq-AL" sz="3200" b="1" dirty="0"/>
              <a:t>pyetjes së të miturit viktimë dhe/ose dëshmitar i </a:t>
            </a:r>
            <a:r>
              <a:rPr lang="en-US" sz="3200" b="1" dirty="0" err="1"/>
              <a:t>dhunës</a:t>
            </a:r>
            <a:r>
              <a:rPr lang="sq-AL" sz="3200" b="1" dirty="0"/>
              <a:t> seksual</a:t>
            </a:r>
            <a:r>
              <a:rPr lang="en-US" sz="3200" b="1" dirty="0"/>
              <a:t>e</a:t>
            </a:r>
            <a:endParaRPr lang="en-US" b="1" dirty="0"/>
          </a:p>
        </p:txBody>
      </p:sp>
      <p:sp>
        <p:nvSpPr>
          <p:cNvPr id="3" name="Content Placeholder 2"/>
          <p:cNvSpPr>
            <a:spLocks noGrp="1"/>
          </p:cNvSpPr>
          <p:nvPr>
            <p:ph idx="1"/>
          </p:nvPr>
        </p:nvSpPr>
        <p:spPr>
          <a:xfrm>
            <a:off x="1154954" y="2297151"/>
            <a:ext cx="9862451" cy="4092498"/>
          </a:xfrm>
        </p:spPr>
        <p:txBody>
          <a:bodyPr>
            <a:normAutofit fontScale="92500" lnSpcReduction="20000"/>
          </a:bodyPr>
          <a:lstStyle/>
          <a:p>
            <a:pPr>
              <a:buNone/>
            </a:pPr>
            <a:r>
              <a:rPr lang="en-US" i="1" dirty="0" err="1"/>
              <a:t>Sipas</a:t>
            </a:r>
            <a:r>
              <a:rPr lang="en-US" i="1" dirty="0"/>
              <a:t> </a:t>
            </a:r>
            <a:r>
              <a:rPr lang="en-US" i="1" dirty="0" err="1"/>
              <a:t>nenit</a:t>
            </a:r>
            <a:r>
              <a:rPr lang="en-US" i="1" dirty="0"/>
              <a:t> 41 </a:t>
            </a:r>
            <a:r>
              <a:rPr lang="en-US" i="1" dirty="0" err="1"/>
              <a:t>të</a:t>
            </a:r>
            <a:r>
              <a:rPr lang="en-US" i="1" dirty="0"/>
              <a:t> KDPM:</a:t>
            </a:r>
          </a:p>
          <a:p>
            <a:pPr>
              <a:buNone/>
            </a:pPr>
            <a:r>
              <a:rPr lang="sq-AL" i="1" dirty="0"/>
              <a:t>1. Përveç rregullave të parashikuara në nenin 58/b, të Kodit të Procedurës Penale, zbatohen rregullat e parashikuara në nenin 40, të këtij Kodi, në pyetjen e të miturit viktimë dhe/ose dëshmitar, të shfrytëzimit seksuale ose dhunës seksuale. </a:t>
            </a:r>
            <a:r>
              <a:rPr lang="sq-AL" b="1" i="1" dirty="0">
                <a:solidFill>
                  <a:schemeClr val="accent1"/>
                </a:solidFill>
              </a:rPr>
              <a:t>Për këta të mitur, regjistrimi audio dhe video gjatë pyetjes është i detyrueshëm.</a:t>
            </a:r>
            <a:endParaRPr lang="en-US" dirty="0">
              <a:solidFill>
                <a:schemeClr val="accent1"/>
              </a:solidFill>
            </a:endParaRPr>
          </a:p>
          <a:p>
            <a:pPr>
              <a:buNone/>
            </a:pPr>
            <a:r>
              <a:rPr lang="sq-AL" i="1" dirty="0"/>
              <a:t>2. Dëshmia në audio dhe video e dhënë nga i mituri mund të shfaqet gjatë seancës gjyqësore.</a:t>
            </a:r>
            <a:endParaRPr lang="en-US" dirty="0"/>
          </a:p>
          <a:p>
            <a:pPr>
              <a:buNone/>
            </a:pPr>
            <a:r>
              <a:rPr lang="sq-AL" i="1" dirty="0"/>
              <a:t>3. Dëshmia e të miturit viktimë e shfrytëzimit seksual dhe/ose abuzimit seksual mund të dëgjohet në sallën e gjyqit pa qenë i pranishëm vetë i mituri, nëpërmjet përdorimit të teknologjive të nevojshme të komunikimit.</a:t>
            </a:r>
            <a:endParaRPr lang="en-US" dirty="0"/>
          </a:p>
          <a:p>
            <a:pPr>
              <a:buNone/>
            </a:pPr>
            <a:r>
              <a:rPr lang="sq-AL" i="1" dirty="0"/>
              <a:t>4. I mituri dëshmitar ose viktimë e dhunës në familje ndalohet të merret në pyetje në praninë e prindit ose të afërmit abuzues gjatë procedurës së vendosjes së urdhrit të mbrojtjes, urdhrit të menjëhershëm të mbrojtjes.</a:t>
            </a:r>
            <a:endParaRPr lang="en-US" dirty="0"/>
          </a:p>
          <a:p>
            <a:pPr>
              <a:buNone/>
            </a:pPr>
            <a:r>
              <a:rPr lang="sq-AL" i="1" dirty="0"/>
              <a:t>5. Në rastet me të mitur viktima ose dëshmitarë të shfrytëzimit seksual dhe/ose abuzimit seksual, gjithë procesi i gjykimit zhvillohet me dyer të mbyllura.</a:t>
            </a:r>
            <a:endParaRPr lang="en-US" dirty="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582930"/>
            <a:ext cx="8761413" cy="1325880"/>
          </a:xfrm>
        </p:spPr>
        <p:txBody>
          <a:bodyPr/>
          <a:lstStyle/>
          <a:p>
            <a:r>
              <a:rPr lang="en-US" b="1" dirty="0" err="1"/>
              <a:t>Proçesi</a:t>
            </a:r>
            <a:r>
              <a:rPr lang="en-US" b="1" dirty="0"/>
              <a:t> </a:t>
            </a:r>
            <a:r>
              <a:rPr lang="en-US" b="1" dirty="0" err="1"/>
              <a:t>i</a:t>
            </a:r>
            <a:r>
              <a:rPr lang="en-US" b="1" dirty="0"/>
              <a:t> </a:t>
            </a:r>
            <a:r>
              <a:rPr lang="sq-AL" b="1" dirty="0"/>
              <a:t>pyetjes së të miturit viktimë dhe/ose dëshmitar i </a:t>
            </a:r>
            <a:r>
              <a:rPr lang="en-US" b="1" dirty="0" err="1"/>
              <a:t>dhunës</a:t>
            </a:r>
            <a:r>
              <a:rPr lang="sq-AL" b="1" dirty="0"/>
              <a:t> seksual</a:t>
            </a:r>
            <a:r>
              <a:rPr lang="en-US" b="1" dirty="0"/>
              <a:t>e</a:t>
            </a:r>
            <a:endParaRPr lang="en-US" dirty="0"/>
          </a:p>
        </p:txBody>
      </p:sp>
      <p:sp>
        <p:nvSpPr>
          <p:cNvPr id="3" name="Content Placeholder 2"/>
          <p:cNvSpPr>
            <a:spLocks noGrp="1"/>
          </p:cNvSpPr>
          <p:nvPr>
            <p:ph idx="1"/>
          </p:nvPr>
        </p:nvSpPr>
        <p:spPr>
          <a:xfrm>
            <a:off x="1154954" y="2319454"/>
            <a:ext cx="10431163" cy="3700346"/>
          </a:xfrm>
        </p:spPr>
        <p:txBody>
          <a:bodyPr>
            <a:normAutofit lnSpcReduction="10000"/>
          </a:bodyPr>
          <a:lstStyle/>
          <a:p>
            <a:pPr algn="just">
              <a:buNone/>
            </a:pPr>
            <a:r>
              <a:rPr lang="en-US" sz="1900" dirty="0"/>
              <a:t>     </a:t>
            </a:r>
            <a:r>
              <a:rPr lang="sq-AL" sz="1900" dirty="0"/>
              <a:t>Rregullat që zbatohen në intervistimin/pyetjen e të miturit viktimë dhe/ose dëshmitar i shfrytëzimit seksual ose dhunës seksuale janë po ato të trajtuara e interpretuara në nenin</a:t>
            </a:r>
            <a:r>
              <a:rPr lang="sq-AL" sz="1900" b="1" dirty="0"/>
              <a:t> </a:t>
            </a:r>
            <a:r>
              <a:rPr lang="sq-AL" sz="1900" dirty="0"/>
              <a:t>40 të këtij Kodi, duke përfshirë edhe rregullat e përcaktuara në nenin 58/b të Kodit të Procedurës Penale. </a:t>
            </a:r>
            <a:endParaRPr lang="en-US" sz="1900" dirty="0"/>
          </a:p>
          <a:p>
            <a:pPr algn="just">
              <a:buNone/>
            </a:pPr>
            <a:r>
              <a:rPr lang="en-US" sz="1900" dirty="0"/>
              <a:t>     </a:t>
            </a:r>
            <a:r>
              <a:rPr lang="sq-AL" sz="1900" dirty="0"/>
              <a:t>Kjo kategori e të miturve është veçuar nga ligjvënësi për shkak të natyrës, rrezikshmërisë së lartë dhe pasojave të rënda të veprave penale të shfrytëzimit dhe të dhunës seksuale te të miturit, vepra këto që cenojnë marrëdhëniet juridike të vendosura me ligjin penal për të garantuar shëndetin, procesin e rritjes normale fizike-psikologjike, paprekshmërinë seksuale të të miturve, dinjitetin e të miturit, nga çdo veprim me natyrë seksuale të subjektit shkelës, që ka si pasojë krijimin e një mjedisi degradues për të dhe dëmton shëndetin e tij. </a:t>
            </a:r>
            <a:r>
              <a:rPr lang="sq-AL" sz="1900" b="1" dirty="0">
                <a:solidFill>
                  <a:schemeClr val="accent1"/>
                </a:solidFill>
              </a:rPr>
              <a:t>Prandaj dhe kjo kategori ka një mbrojtje të dyfishtë ligjore si nga dispozitat e KDPM-së, ashtu edhe nga dispozitat e Kodit të Procedurës Penale. </a:t>
            </a:r>
            <a:endParaRPr lang="en-US" sz="1900" b="1" dirty="0">
              <a:solidFill>
                <a:schemeClr val="accent1"/>
              </a:solidFill>
            </a:endParaRPr>
          </a:p>
          <a:p>
            <a:pPr>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ChangeArrowheads="1"/>
          </p:cNvSpPr>
          <p:nvPr/>
        </p:nvSpPr>
        <p:spPr bwMode="auto">
          <a:xfrm>
            <a:off x="133815" y="423747"/>
            <a:ext cx="1182029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q-AL" b="0" i="0" u="none" strike="noStrike" cap="none" normalizeH="0" baseline="0" dirty="0">
                <a:ln>
                  <a:noFill/>
                </a:ln>
                <a:solidFill>
                  <a:schemeClr val="tx1"/>
                </a:solidFill>
                <a:effectLst/>
                <a:latin typeface="+mj-lt"/>
                <a:ea typeface="MS Mincho" pitchFamily="49" charset="-128"/>
                <a:cs typeface="Times New Roman" pitchFamily="18" charset="0"/>
              </a:rPr>
              <a:t>Sipas nenit 58/b të Kodit të Procedurës Penale (ku ligjvënësi ka përfshirë edhe të miturin viktimë të trafikimit të qenieve njerëzore) përcaktohet: </a:t>
            </a:r>
            <a:endParaRPr kumimoji="0" lang="en-US"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b="0" i="0" u="none" strike="noStrike" cap="none" normalizeH="0" baseline="0" dirty="0">
                <a:ln>
                  <a:noFill/>
                </a:ln>
                <a:solidFill>
                  <a:schemeClr val="tx1"/>
                </a:solidFill>
                <a:effectLst/>
                <a:latin typeface="+mj-lt"/>
                <a:ea typeface="MS Mincho" pitchFamily="49" charset="-128"/>
                <a:cs typeface="Times New Roman" pitchFamily="18" charset="0"/>
              </a:rPr>
              <a:t>“</a:t>
            </a:r>
            <a:r>
              <a:rPr kumimoji="0" lang="sq-AL" b="0" i="1" u="none" strike="noStrike" cap="none" normalizeH="0" baseline="0" dirty="0">
                <a:ln>
                  <a:noFill/>
                </a:ln>
                <a:solidFill>
                  <a:schemeClr val="tx1"/>
                </a:solidFill>
                <a:effectLst/>
                <a:latin typeface="+mj-lt"/>
                <a:ea typeface="MS Mincho" pitchFamily="49" charset="-128"/>
                <a:cs typeface="Times New Roman" pitchFamily="18" charset="0"/>
              </a:rPr>
              <a:t>Veç të drejtave të parashikuara në nenet 58 dhe 58/a, të këtij Kodi, viktima e abuzuar seksualisht dhe viktima e trafikimit të qenieve njerëzore kanë gjithashtu të drejtë: </a:t>
            </a:r>
            <a:endParaRPr kumimoji="0" lang="en-US"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b="0" i="1" u="none" strike="noStrike" cap="none" normalizeH="0" baseline="0" dirty="0">
                <a:ln>
                  <a:noFill/>
                </a:ln>
                <a:solidFill>
                  <a:schemeClr val="tx1"/>
                </a:solidFill>
                <a:effectLst/>
                <a:latin typeface="+mj-lt"/>
                <a:ea typeface="MS Mincho" pitchFamily="49" charset="-128"/>
                <a:cs typeface="Times New Roman" pitchFamily="18" charset="0"/>
              </a:rPr>
              <a:t>a) të pyeten pa vonesë nga një oficer i policisë gjyqësore ose prokuror i të njëjtës gjini; </a:t>
            </a:r>
            <a:endParaRPr kumimoji="0" lang="en-US"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b="0" i="1" u="none" strike="noStrike" cap="none" normalizeH="0" baseline="0" dirty="0">
                <a:ln>
                  <a:noFill/>
                </a:ln>
                <a:solidFill>
                  <a:schemeClr val="tx1"/>
                </a:solidFill>
                <a:effectLst/>
                <a:latin typeface="+mj-lt"/>
                <a:ea typeface="MS Mincho" pitchFamily="49" charset="-128"/>
                <a:cs typeface="Times New Roman" pitchFamily="18" charset="0"/>
              </a:rPr>
              <a:t>b) të refuzojnë t’u përgjigjen pyetjeve në lidhje me jetën private, e cila qartësisht nuk ka lidhje me veprën penale; </a:t>
            </a:r>
            <a:endParaRPr kumimoji="0" lang="en-US"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b="0" i="1" u="none" strike="noStrike" cap="none" normalizeH="0" baseline="0" dirty="0">
                <a:ln>
                  <a:noFill/>
                </a:ln>
                <a:solidFill>
                  <a:schemeClr val="tx1"/>
                </a:solidFill>
                <a:effectLst/>
                <a:latin typeface="+mj-lt"/>
                <a:ea typeface="MS Mincho" pitchFamily="49" charset="-128"/>
                <a:cs typeface="Times New Roman" pitchFamily="18" charset="0"/>
              </a:rPr>
              <a:t>c) të kërkojnë të dëgjohen nëpërmjet mjeteve audiovizive, sipas parashikimeve të këtij Kodi, zbatohen rregullat e parashikuara në nenin…”</a:t>
            </a:r>
            <a:endParaRPr kumimoji="0" lang="en-US" b="0" i="1" u="none" strike="noStrike" cap="none" normalizeH="0" baseline="0" dirty="0">
              <a:ln>
                <a:noFill/>
              </a:ln>
              <a:solidFill>
                <a:schemeClr val="tx1"/>
              </a:solidFill>
              <a:effectLst/>
              <a:latin typeface="+mj-lt"/>
              <a:ea typeface="MS Mincho" pitchFamily="49" charset="-128"/>
              <a:cs typeface="Times New Roman" pitchFamily="18" charset="0"/>
            </a:endParaRPr>
          </a:p>
          <a:p>
            <a:pPr algn="just" eaLnBrk="0" fontAlgn="base" hangingPunct="0">
              <a:spcBef>
                <a:spcPct val="0"/>
              </a:spcBef>
              <a:spcAft>
                <a:spcPct val="0"/>
              </a:spcAft>
            </a:pPr>
            <a:r>
              <a:rPr lang="sq-AL" b="1" i="1" dirty="0">
                <a:solidFill>
                  <a:schemeClr val="accent1"/>
                </a:solidFill>
                <a:latin typeface="+mj-lt"/>
              </a:rPr>
              <a:t>Intervistimi i kësaj kategorie të miturish në një kohë sa më të shpejtë nga momenti i ndodhjes së ngjarjes; pyetja nga një oficer i policisë gjyqësore/prokuror i të njëjtës gjini; refuzimi për të dëshmuar në funksion të mbrojtjes së jetës private dhe konfidencialitetit të tyre për çështje që nuk kanë lidhje me faktin penal objekt hetimi/procedimi; dhe detyrimi ligjor për regjistrimin audio dhe video të intervistës së tyre (kjo e fundit si detyrim i KDPM-së me epërsi ndaj çdo ligji tjetër, neni 5 i tij, </a:t>
            </a:r>
            <a:r>
              <a:rPr lang="sq-AL" b="1" i="1" u="sng" dirty="0">
                <a:solidFill>
                  <a:schemeClr val="accent1"/>
                </a:solidFill>
                <a:latin typeface="+mj-lt"/>
              </a:rPr>
              <a:t>janë garanci specifike </a:t>
            </a:r>
            <a:r>
              <a:rPr lang="sq-AL" b="1" i="1" dirty="0">
                <a:solidFill>
                  <a:schemeClr val="accent1"/>
                </a:solidFill>
                <a:latin typeface="+mj-lt"/>
              </a:rPr>
              <a:t>për të miturit e kësaj kategorie. Këto garanci imponohen për shkak të nivelit të lartë të dëmit fizik, psikologjik të shkaktuar nga vepra penale;</a:t>
            </a:r>
            <a:r>
              <a:rPr lang="sq-AL" b="1" i="1" dirty="0">
                <a:latin typeface="+mj-lt"/>
              </a:rPr>
              <a:t> </a:t>
            </a:r>
            <a:r>
              <a:rPr lang="sq-AL" dirty="0">
                <a:latin typeface="+mj-lt"/>
              </a:rPr>
              <a:t>gjendjes së rënduar emocionale dhe nevojës së tyre për t’u trajtuar nga shërbimet mjekësore, psikologjike, sociale etj., për t’i përfshirë në këtë proces të dhimbshëm për ta, për efekt përjetimi në një kohë sa më të shpejtë dhe jo në mënyrë të përsëritur, për të shmangur një viktimizim të përsëritur dhe traumë tjetër tek ata. </a:t>
            </a:r>
            <a:endParaRPr lang="en-US" dirty="0">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q-AL"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p:cNvSpPr>
            <a:spLocks noChangeArrowheads="1"/>
          </p:cNvSpPr>
          <p:nvPr/>
        </p:nvSpPr>
        <p:spPr bwMode="auto">
          <a:xfrm>
            <a:off x="138896" y="278779"/>
            <a:ext cx="11806177"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Dispozita e KDPM-së parashikon dy alternativa të administrimit të dëshmisë së të miturit</a:t>
            </a:r>
            <a:r>
              <a:rPr kumimoji="0" lang="en-US" sz="1600" b="0" i="0" u="none" strike="noStrike" cap="none" normalizeH="0" baseline="0" dirty="0">
                <a:ln>
                  <a:noFill/>
                </a:ln>
                <a:solidFill>
                  <a:schemeClr val="tx1"/>
                </a:solidFill>
                <a:effectLst/>
                <a:latin typeface="+mj-lt"/>
                <a:ea typeface="MS Mincho" pitchFamily="49" charset="-128"/>
                <a:cs typeface="Times New Roman" pitchFamily="18" charset="0"/>
              </a:rPr>
              <a:t> </a:t>
            </a:r>
            <a:r>
              <a:rPr kumimoji="0" lang="en-US" sz="1600" b="0" i="0" u="none" strike="noStrike" cap="none" normalizeH="0" baseline="0" dirty="0" err="1">
                <a:ln>
                  <a:noFill/>
                </a:ln>
                <a:solidFill>
                  <a:schemeClr val="tx1"/>
                </a:solidFill>
                <a:effectLst/>
                <a:latin typeface="+mj-lt"/>
                <a:ea typeface="MS Mincho" pitchFamily="49" charset="-128"/>
                <a:cs typeface="Times New Roman" pitchFamily="18" charset="0"/>
              </a:rPr>
              <a:t>viktimë</a:t>
            </a:r>
            <a:r>
              <a:rPr kumimoji="0" lang="en-US" sz="1600" b="0" i="0" u="none" strike="noStrike" cap="none" normalizeH="0" baseline="0" dirty="0">
                <a:ln>
                  <a:noFill/>
                </a:ln>
                <a:solidFill>
                  <a:schemeClr val="tx1"/>
                </a:solidFill>
                <a:effectLst/>
                <a:latin typeface="+mj-lt"/>
                <a:ea typeface="MS Mincho" pitchFamily="49" charset="-128"/>
                <a:cs typeface="Times New Roman" pitchFamily="18" charset="0"/>
              </a:rPr>
              <a:t> e </a:t>
            </a:r>
            <a:r>
              <a:rPr kumimoji="0" lang="en-US" sz="1600" b="0" i="0" u="none" strike="noStrike" cap="none" normalizeH="0" baseline="0" dirty="0" err="1">
                <a:ln>
                  <a:noFill/>
                </a:ln>
                <a:solidFill>
                  <a:schemeClr val="tx1"/>
                </a:solidFill>
                <a:effectLst/>
                <a:latin typeface="+mj-lt"/>
                <a:ea typeface="MS Mincho" pitchFamily="49" charset="-128"/>
                <a:cs typeface="Times New Roman" pitchFamily="18" charset="0"/>
              </a:rPr>
              <a:t>abuzimit</a:t>
            </a:r>
            <a:r>
              <a:rPr kumimoji="0" lang="en-US" sz="1600" b="0" i="0" u="none" strike="noStrike" cap="none" normalizeH="0" baseline="0" dirty="0">
                <a:ln>
                  <a:noFill/>
                </a:ln>
                <a:solidFill>
                  <a:schemeClr val="tx1"/>
                </a:solidFill>
                <a:effectLst/>
                <a:latin typeface="+mj-lt"/>
                <a:ea typeface="MS Mincho" pitchFamily="49" charset="-128"/>
                <a:cs typeface="Times New Roman" pitchFamily="18" charset="0"/>
              </a:rPr>
              <a:t> </a:t>
            </a:r>
            <a:r>
              <a:rPr kumimoji="0" lang="en-US" sz="1600" b="0" i="0" u="none" strike="noStrike" cap="none" normalizeH="0" baseline="0" dirty="0" err="1">
                <a:ln>
                  <a:noFill/>
                </a:ln>
                <a:solidFill>
                  <a:schemeClr val="tx1"/>
                </a:solidFill>
                <a:effectLst/>
                <a:latin typeface="+mj-lt"/>
                <a:ea typeface="MS Mincho" pitchFamily="49" charset="-128"/>
                <a:cs typeface="Times New Roman" pitchFamily="18" charset="0"/>
              </a:rPr>
              <a:t>seksual</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sz="1600" b="1" i="1" u="none" strike="noStrike" cap="none" normalizeH="0" baseline="0" dirty="0">
                <a:ln>
                  <a:noFill/>
                </a:ln>
                <a:solidFill>
                  <a:schemeClr val="accent1"/>
                </a:solidFill>
                <a:effectLst/>
                <a:latin typeface="+mj-lt"/>
                <a:ea typeface="MS Mincho" pitchFamily="49" charset="-128"/>
                <a:cs typeface="Times New Roman" pitchFamily="18" charset="0"/>
              </a:rPr>
              <a:t>Së pari, </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dëshmia në audio dhe video e dhënë nga i mituri në një mjedis tjetër të përshtatshëm për të, ku janë shteruar pyetjet e mbrojtësit të të pandehurit dhe të palëve nga hartimi paraprak i pyetësorit, mund të shfaqet gjatë seancës gjyqësore.</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sz="1600" b="1" i="1" u="none" strike="noStrike" cap="none" normalizeH="0" baseline="0" dirty="0">
                <a:ln>
                  <a:noFill/>
                </a:ln>
                <a:solidFill>
                  <a:schemeClr val="accent1"/>
                </a:solidFill>
                <a:effectLst/>
                <a:latin typeface="+mj-lt"/>
                <a:ea typeface="MS Mincho" pitchFamily="49" charset="-128"/>
                <a:cs typeface="Times New Roman" pitchFamily="18" charset="0"/>
              </a:rPr>
              <a:t>Së dyti,</a:t>
            </a:r>
            <a:r>
              <a:rPr kumimoji="0" lang="sq-AL" sz="1600" b="0" i="0" u="none" strike="noStrike" cap="none" normalizeH="0" baseline="0" dirty="0">
                <a:ln>
                  <a:noFill/>
                </a:ln>
                <a:solidFill>
                  <a:schemeClr val="accent1"/>
                </a:solidFill>
                <a:effectLst/>
                <a:latin typeface="+mj-lt"/>
                <a:ea typeface="MS Mincho" pitchFamily="49" charset="-128"/>
                <a:cs typeface="Times New Roman" pitchFamily="18" charset="0"/>
              </a:rPr>
              <a:t> </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dëshmia e të miturit viktimë e shfrytëzimit seksual dhe/ose abuzimit seksual mund të dëgjohet në sallën e gjyqit pa qenë i pranishëm vetë i mituri, nëpërmjet përdorimit të teknologjive të nevojshme të komunikimit. Kështu, sipas nenit 361/7,8 të Kodit të Procedurës Penale: </a:t>
            </a:r>
            <a:r>
              <a:rPr kumimoji="0" lang="sq-AL" sz="1600" b="1" i="0" u="none" strike="noStrike" cap="none" normalizeH="0" baseline="0" dirty="0">
                <a:ln>
                  <a:noFill/>
                </a:ln>
                <a:solidFill>
                  <a:schemeClr val="accent1"/>
                </a:solidFill>
                <a:effectLst/>
                <a:latin typeface="+mj-lt"/>
                <a:ea typeface="MS Mincho" pitchFamily="49" charset="-128"/>
                <a:cs typeface="Times New Roman" pitchFamily="18" charset="0"/>
              </a:rPr>
              <a:t>“</a:t>
            </a:r>
            <a:r>
              <a:rPr kumimoji="0" lang="sq-AL" sz="1600" b="1" i="1" u="none" strike="noStrike" cap="none" normalizeH="0" baseline="0" dirty="0">
                <a:ln>
                  <a:noFill/>
                </a:ln>
                <a:solidFill>
                  <a:schemeClr val="accent1"/>
                </a:solidFill>
                <a:effectLst/>
                <a:latin typeface="+mj-lt"/>
                <a:ea typeface="MS Mincho" pitchFamily="49" charset="-128"/>
                <a:cs typeface="Times New Roman" pitchFamily="18" charset="0"/>
              </a:rPr>
              <a:t>Dëshmitari mund të pyetet në distancë, brenda ose jashtë vendit, me anë të lidhjes audiovizive, duke respektuar rregullat e marrëveshjeve ndërkombëtare dhe dispozitat e këtij Kodi. Personi i autorizuar nga gjykata qëndron në vendin ku ndodhet dëshmitari dhe bën vërtetimin e identitetit të tij, si dhe kujdeset për zhvillimin e rregullt të marrjes në pyetje e për zbatimin e masave të mbrojtjes. Këto veprime ai i pasqyron në procesverbal. Viktimat e veprave penale seksuale, veprave të trafikimit ose veprave të kryera brenda familjes, kur e kërkojnë, mund të pyeten si dëshmitarë nëpërmjet mjeteve audio dhe audiovizive.”</a:t>
            </a:r>
            <a:endParaRPr kumimoji="0" lang="en-US" sz="1600" b="1" i="0" u="none" strike="noStrike" cap="none" normalizeH="0" baseline="0" dirty="0">
              <a:ln>
                <a:noFill/>
              </a:ln>
              <a:solidFill>
                <a:schemeClr val="accent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Ndërsa sipas nenit 361/b të Kodit të Procedurës Penale, ku parashikohen teknikat e veçanta të marrjes në pyetje, përcaktohet se: </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sz="1600" b="0" i="1" u="none" strike="noStrike" cap="none" normalizeH="0" baseline="0" dirty="0">
                <a:ln>
                  <a:noFill/>
                </a:ln>
                <a:solidFill>
                  <a:schemeClr val="tx1"/>
                </a:solidFill>
                <a:effectLst/>
                <a:latin typeface="+mj-lt"/>
                <a:ea typeface="MS Mincho" pitchFamily="49" charset="-128"/>
                <a:cs typeface="Times New Roman" pitchFamily="18" charset="0"/>
              </a:rPr>
              <a:t>“…Kur disponon mjete teknike, gjykata mund të vendosë që marrja në pyetje e tyre të zhvillohet në distancë me anë të lidhjes audiovizive, sipas rregullave të parashikuara në pikën 7 të nenit 361. 2. </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sz="1600" b="0" i="1" u="none" strike="noStrike" cap="none" normalizeH="0" baseline="0" dirty="0">
                <a:ln>
                  <a:noFill/>
                </a:ln>
                <a:solidFill>
                  <a:schemeClr val="tx1"/>
                </a:solidFill>
                <a:effectLst/>
                <a:latin typeface="+mj-lt"/>
                <a:ea typeface="MS Mincho" pitchFamily="49" charset="-128"/>
                <a:cs typeface="Times New Roman" pitchFamily="18" charset="0"/>
              </a:rPr>
              <a:t>Kur ndaj personit</a:t>
            </a:r>
            <a:r>
              <a:rPr kumimoji="0" lang="sq-AL" sz="1600" b="0" i="0" u="none" strike="noStrike" cap="none" normalizeH="0" baseline="0" dirty="0">
                <a:ln>
                  <a:noFill/>
                </a:ln>
                <a:solidFill>
                  <a:schemeClr val="tx1"/>
                </a:solidFill>
                <a:effectLst/>
                <a:latin typeface="+mj-lt"/>
                <a:ea typeface="MS Mincho" pitchFamily="49" charset="-128"/>
                <a:cs typeface="Times New Roman" pitchFamily="18" charset="0"/>
              </a:rPr>
              <a:t> </a:t>
            </a:r>
            <a:r>
              <a:rPr kumimoji="0" lang="sq-AL" sz="1600" b="0" i="1" u="none" strike="noStrike" cap="none" normalizeH="0" baseline="0" dirty="0">
                <a:ln>
                  <a:noFill/>
                </a:ln>
                <a:solidFill>
                  <a:schemeClr val="tx1"/>
                </a:solidFill>
                <a:effectLst/>
                <a:latin typeface="+mj-lt"/>
                <a:ea typeface="MS Mincho" pitchFamily="49" charset="-128"/>
                <a:cs typeface="Times New Roman" pitchFamily="18" charset="0"/>
              </a:rPr>
              <a:t>që do të pyetet është vendosur ndryshimi i identitetit, gjykata urdhëron marrjen e masave të përshtatshme për të bërë të mundur që fytyra dhe zëri i personit të mos jenë të dallueshme për palët. </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sz="1600" b="0" i="1" u="none" strike="noStrike" cap="none" normalizeH="0" baseline="0" dirty="0">
                <a:ln>
                  <a:noFill/>
                </a:ln>
                <a:solidFill>
                  <a:schemeClr val="tx1"/>
                </a:solidFill>
                <a:effectLst/>
                <a:latin typeface="+mj-lt"/>
                <a:ea typeface="MS Mincho" pitchFamily="49" charset="-128"/>
                <a:cs typeface="Times New Roman" pitchFamily="18" charset="0"/>
              </a:rPr>
              <a:t>Në rast se është e domosdoshme njohja e identitetit ose këqyrja e personit, gjykata urdhëron thirrjen ose shoqërimin e detyrueshëm për përmbushjen e këtij veprimi. Në këtë rast gjykata urdhëron marrjen e masave të nevojshme për të mënjanuar pamjen e dallueshme të fytyrës së personit, të cilit i është ndryshuar identiteti. </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sq-AL" sz="1600" b="0" i="1" u="none" strike="noStrike" cap="none" normalizeH="0" baseline="0" dirty="0">
                <a:ln>
                  <a:noFill/>
                </a:ln>
                <a:solidFill>
                  <a:schemeClr val="tx1"/>
                </a:solidFill>
                <a:effectLst/>
                <a:latin typeface="+mj-lt"/>
                <a:ea typeface="MS Mincho" pitchFamily="49" charset="-128"/>
                <a:cs typeface="Times New Roman" pitchFamily="18" charset="0"/>
              </a:rPr>
              <a:t>3. Gjykata nuk lejon që dëshmitarit, sipas paragrafit 1, të këtij neni, t’i bëhen pyetje që mund të zbulojnë identitetin e tij.”</a:t>
            </a:r>
            <a:endParaRPr kumimoji="0" lang="sq-AL" sz="1600" b="0" i="0" u="none" strike="noStrike" cap="none" normalizeH="0" baseline="0" dirty="0">
              <a:ln>
                <a:noFill/>
              </a:ln>
              <a:solidFill>
                <a:schemeClr val="tx1"/>
              </a:solidFill>
              <a:effectLst/>
              <a:latin typeface="+mj-lt"/>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err="1"/>
              <a:t>Jurisprudenca</a:t>
            </a:r>
            <a:r>
              <a:rPr lang="en-US" dirty="0"/>
              <a:t> e </a:t>
            </a:r>
            <a:r>
              <a:rPr lang="en-US" dirty="0" err="1"/>
              <a:t>Gj.E.D.Nj</a:t>
            </a:r>
            <a:r>
              <a:rPr lang="en-US" dirty="0"/>
              <a:t>-se</a:t>
            </a:r>
          </a:p>
        </p:txBody>
      </p:sp>
      <p:sp>
        <p:nvSpPr>
          <p:cNvPr id="3" name="Content Placeholder 2"/>
          <p:cNvSpPr>
            <a:spLocks noGrp="1"/>
          </p:cNvSpPr>
          <p:nvPr>
            <p:ph idx="1"/>
          </p:nvPr>
        </p:nvSpPr>
        <p:spPr>
          <a:xfrm>
            <a:off x="594360" y="2457450"/>
            <a:ext cx="11225933" cy="3291840"/>
          </a:xfrm>
        </p:spPr>
        <p:txBody>
          <a:bodyPr>
            <a:normAutofit/>
          </a:bodyPr>
          <a:lstStyle/>
          <a:p>
            <a:pPr algn="just"/>
            <a:endParaRPr lang="en-US" dirty="0"/>
          </a:p>
          <a:p>
            <a:pPr algn="just">
              <a:buNone/>
            </a:pPr>
            <a:r>
              <a:rPr lang="en-US" sz="1900" b="1" i="1" dirty="0">
                <a:latin typeface="+mj-lt"/>
              </a:rPr>
              <a:t>      </a:t>
            </a:r>
            <a:r>
              <a:rPr lang="sq-AL" sz="1900" b="1" i="1" dirty="0">
                <a:solidFill>
                  <a:schemeClr val="accent1"/>
                </a:solidFill>
                <a:latin typeface="+mj-lt"/>
              </a:rPr>
              <a:t>Në çështjen B kundër Finlandës </a:t>
            </a:r>
            <a:r>
              <a:rPr lang="en-US" sz="1900" b="1" i="1" dirty="0">
                <a:solidFill>
                  <a:schemeClr val="accent1"/>
                </a:solidFill>
                <a:latin typeface="+mj-lt"/>
              </a:rPr>
              <a:t>(</a:t>
            </a:r>
            <a:r>
              <a:rPr lang="sq-AL" sz="1900" b="1" i="1" dirty="0">
                <a:solidFill>
                  <a:schemeClr val="accent1"/>
                </a:solidFill>
                <a:latin typeface="+mj-lt"/>
              </a:rPr>
              <a:t>vendim i GJEDNJ-së datë 24.4.2007, kërkesa nr. 17122/02</a:t>
            </a:r>
            <a:r>
              <a:rPr lang="en-US" sz="1900" b="1" i="1" dirty="0">
                <a:solidFill>
                  <a:schemeClr val="accent1"/>
                </a:solidFill>
                <a:latin typeface="+mj-lt"/>
              </a:rPr>
              <a:t>) </a:t>
            </a:r>
            <a:r>
              <a:rPr lang="sq-AL" sz="1900" b="1" i="1" dirty="0">
                <a:solidFill>
                  <a:schemeClr val="accent1"/>
                </a:solidFill>
                <a:latin typeface="+mj-lt"/>
              </a:rPr>
              <a:t>GJEDNJ-ja ka</a:t>
            </a:r>
            <a:r>
              <a:rPr lang="en-US" sz="1900" b="1" i="1" dirty="0">
                <a:solidFill>
                  <a:schemeClr val="accent1"/>
                </a:solidFill>
                <a:latin typeface="+mj-lt"/>
              </a:rPr>
              <a:t> </a:t>
            </a:r>
            <a:r>
              <a:rPr lang="sq-AL" sz="1900" b="1" i="1" dirty="0">
                <a:solidFill>
                  <a:schemeClr val="accent1"/>
                </a:solidFill>
                <a:latin typeface="+mj-lt"/>
              </a:rPr>
              <a:t>theksuar se </a:t>
            </a:r>
            <a:r>
              <a:rPr lang="sq-AL" sz="1900" i="1" dirty="0">
                <a:solidFill>
                  <a:schemeClr val="accent1"/>
                </a:solidFill>
                <a:latin typeface="+mj-lt"/>
              </a:rPr>
              <a:t>përdorimi i provave të deklaratave të marra në fazën e hetimit paraprak (në këtë rast të miturat ishin viktimat e abuzimit seksual ku dhe intervistat u regjistruan me videoregjistrim) në hetimin gjyqësor nuk është në vetvete në kundërshtim me paragrafët 1 dhe 3 (d) të nenit 6, me kusht që të drejtat e mbrojtjes të jenë respektuar.</a:t>
            </a:r>
            <a:endParaRPr lang="en-US" sz="1900" dirty="0">
              <a:solidFill>
                <a:schemeClr val="accent1"/>
              </a:solidFill>
              <a:latin typeface="+mj-lt"/>
            </a:endParaRPr>
          </a:p>
          <a:p>
            <a:pPr marL="0" lvl="0" indent="0" algn="just" defTabSz="914400" fontAlgn="base">
              <a:spcBef>
                <a:spcPct val="0"/>
              </a:spcBef>
              <a:spcAft>
                <a:spcPct val="0"/>
              </a:spcAft>
              <a:buClrTx/>
              <a:buSzTx/>
              <a:buNone/>
            </a:pPr>
            <a:endParaRPr lang="en-US" sz="1900" b="1" i="1" dirty="0">
              <a:solidFill>
                <a:schemeClr val="tx1"/>
              </a:solidFill>
              <a:latin typeface="+mj-lt"/>
              <a:ea typeface="MS Mincho" pitchFamily="49" charset="-128"/>
              <a:cs typeface="Times New Roman" pitchFamily="18" charset="0"/>
            </a:endParaRPr>
          </a:p>
          <a:p>
            <a:pPr>
              <a:buNone/>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p:cNvSpPr>
            <a:spLocks noChangeArrowheads="1"/>
          </p:cNvSpPr>
          <p:nvPr/>
        </p:nvSpPr>
        <p:spPr bwMode="auto">
          <a:xfrm>
            <a:off x="312234" y="211874"/>
            <a:ext cx="11725437"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7013" algn="l"/>
              </a:tabLst>
            </a:pPr>
            <a:r>
              <a:rPr kumimoji="0" lang="sq-AL" b="1" i="1" u="none" strike="noStrike" cap="none" normalizeH="0" baseline="0" dirty="0">
                <a:ln>
                  <a:noFill/>
                </a:ln>
                <a:solidFill>
                  <a:schemeClr val="accent1"/>
                </a:solidFill>
                <a:effectLst/>
                <a:latin typeface="+mj-lt"/>
                <a:ea typeface="Times New Roman" pitchFamily="18" charset="0"/>
                <a:cs typeface="Arial" pitchFamily="34" charset="0"/>
              </a:rPr>
              <a:t>Vlerësimi i gjykatës</a:t>
            </a:r>
            <a:endParaRPr kumimoji="0" lang="en-US" b="0" i="0" u="none" strike="noStrike" cap="none" normalizeH="0" baseline="0" dirty="0">
              <a:ln>
                <a:noFill/>
              </a:ln>
              <a:solidFill>
                <a:schemeClr val="accent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7013" algn="l"/>
              </a:tabLst>
            </a:pPr>
            <a:r>
              <a:rPr kumimoji="0" lang="sq-AL" b="0" i="0" u="none" strike="noStrike" cap="none" normalizeH="0" baseline="0" dirty="0">
                <a:ln>
                  <a:noFill/>
                </a:ln>
                <a:solidFill>
                  <a:schemeClr val="tx1"/>
                </a:solidFill>
                <a:effectLst/>
                <a:latin typeface="+mj-lt"/>
                <a:ea typeface="Times New Roman" pitchFamily="18" charset="0"/>
                <a:cs typeface="Arial" pitchFamily="34" charset="0"/>
              </a:rPr>
              <a:t>Si rregull, të gjitha provat duhet të paraqiten në një seancë dëgjimore publike, në prani të të akuzuarit, me qëllim që t’i nënshtrohen debatit kontradiktor. </a:t>
            </a:r>
            <a:r>
              <a:rPr kumimoji="0" lang="sq-AL" b="0" i="1" u="sng" strike="noStrike" cap="none" normalizeH="0" baseline="0" dirty="0">
                <a:ln>
                  <a:noFill/>
                </a:ln>
                <a:solidFill>
                  <a:schemeClr val="tx1"/>
                </a:solidFill>
                <a:effectLst/>
                <a:latin typeface="+mj-lt"/>
                <a:ea typeface="Times New Roman" pitchFamily="18" charset="0"/>
                <a:cs typeface="Arial" pitchFamily="34" charset="0"/>
              </a:rPr>
              <a:t>Megjithatë, përdorimi i provave të deklaratave të marra në fazën e hetimit paraprak dhe hetimit gjyqësor nuk është në vetvete në kundërshtim me paragrafët 1 dhe 3 (d) të nenit 6, me kusht që të drejtat e mbrojtjes të jenë respektuar. Si rregull, këto të drejta kërkojnë që të pandehurit t'i jepet një mundësi e përshtatshme dhe e duhur për të kundërshtuar dhe pyetur një dëshmitar kundër tij ose saj kur janë bërë deklaratat ose në një fazë të mëvonshme të procesit.</a:t>
            </a:r>
            <a:endParaRPr kumimoji="0" lang="en-US" b="0" i="0" u="sng"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7013" algn="l"/>
              </a:tabLst>
            </a:pPr>
            <a:r>
              <a:rPr kumimoji="0" lang="sq-AL" b="0" i="0" u="none" strike="noStrike" cap="none" normalizeH="0" baseline="0" dirty="0">
                <a:ln>
                  <a:noFill/>
                </a:ln>
                <a:solidFill>
                  <a:schemeClr val="tx1"/>
                </a:solidFill>
                <a:effectLst/>
                <a:latin typeface="+mj-lt"/>
                <a:ea typeface="Times New Roman" pitchFamily="18" charset="0"/>
                <a:cs typeface="Arial" pitchFamily="34" charset="0"/>
              </a:rPr>
              <a:t>Një dënim nuk duhet të bazohet vetëm në një ose disa deklarata të cilat mbrojtja nuk ka qenë në gjendje t'i kundërshtojë. Neni 6 nuk i jep të akuzuarit një të drejtë të pakufizuar për të siguruar paraqitjen e dëshmitarëve në gjykatë. </a:t>
            </a:r>
            <a:r>
              <a:rPr kumimoji="0" lang="sq-AL" b="1" i="0" u="none" strike="noStrike" cap="none" normalizeH="0" baseline="0" dirty="0">
                <a:ln>
                  <a:noFill/>
                </a:ln>
                <a:solidFill>
                  <a:schemeClr val="accent1"/>
                </a:solidFill>
                <a:effectLst/>
                <a:latin typeface="+mj-lt"/>
                <a:ea typeface="Times New Roman" pitchFamily="18" charset="0"/>
                <a:cs typeface="Arial" pitchFamily="34" charset="0"/>
              </a:rPr>
              <a:t>Ankesat e fëmijëve në këtë rast duhet që për qëllimet e nenit 6 § 3 (d) të vlerësohen si “dëshmi”, një term për t’u dhënë një interpretim autonom, sepse deklaratat e tyre, siç janë regjistruar në videoregjistrim nga policia, u interpretuan në gjykatë dhe u përdorën si prova kundër kërkuesit. Procedimet penale në lidhje me veprat seksuale shpesh konceptohen si një provë nga viktima, veçanërisht kur kjo e fundit është konfrontuar pa dëshirë me të pandehurin. Këto tipare janë edhe më të spikatura në një rast që përfshin një të mitur. Në vlerësimin e pyetjes nëse një i akuzuar në këtë proces ka marrë një gjykim të drejtë, duhet të merret parasysh e drejta për respektimin e jetës private të viktimës së pretenduar. Prandaj, gjykata pranon që në proceset penale në lidhje me abuzimin seksual mund të merren masa të caktuara me qëllim të mbrojtjes së viktimës, me kusht që masa të tilla të mund të pajtohen me një ushtrim adekuat dhe efektiv të të drejtave të mbrojtjes.</a:t>
            </a:r>
            <a:endParaRPr kumimoji="0" lang="en-US" b="1" i="0" u="none" strike="noStrike" cap="none" normalizeH="0" baseline="0" dirty="0">
              <a:ln>
                <a:noFill/>
              </a:ln>
              <a:solidFill>
                <a:schemeClr val="accent1"/>
              </a:solidFill>
              <a:effectLst/>
              <a:latin typeface="+mj-lt"/>
              <a:cs typeface="Arial"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p:cNvSpPr>
            <a:spLocks noChangeArrowheads="1"/>
          </p:cNvSpPr>
          <p:nvPr/>
        </p:nvSpPr>
        <p:spPr bwMode="auto">
          <a:xfrm>
            <a:off x="416689" y="995423"/>
            <a:ext cx="11586258"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tabLst>
                <a:tab pos="227013" algn="l"/>
              </a:tabLst>
            </a:pPr>
            <a:r>
              <a:rPr lang="sq-AL" dirty="0">
                <a:latin typeface="+mj-lt"/>
                <a:ea typeface="Times New Roman" pitchFamily="18" charset="0"/>
                <a:cs typeface="Arial" pitchFamily="34" charset="0"/>
              </a:rPr>
              <a:t>Në sigurimin e të drejtave të mbrojtjes, autoriteteve gjyqësore mund t'u kërkohet të marrin masa që kundërpeshojnë pengesat nën të cilat punon mbrojtja.</a:t>
            </a:r>
            <a:endParaRPr lang="en-US" dirty="0">
              <a:latin typeface="+mj-lt"/>
              <a:cs typeface="Arial" pitchFamily="34" charset="0"/>
            </a:endParaRPr>
          </a:p>
          <a:p>
            <a:pPr lvl="0" algn="just" eaLnBrk="0" fontAlgn="base" hangingPunct="0">
              <a:spcBef>
                <a:spcPct val="0"/>
              </a:spcBef>
              <a:spcAft>
                <a:spcPct val="0"/>
              </a:spcAft>
              <a:tabLst>
                <a:tab pos="227013" algn="l"/>
              </a:tabLst>
            </a:pPr>
            <a:r>
              <a:rPr lang="sq-AL" dirty="0">
                <a:latin typeface="+mj-lt"/>
                <a:ea typeface="Times New Roman" pitchFamily="18" charset="0"/>
                <a:cs typeface="Arial" pitchFamily="34" charset="0"/>
              </a:rPr>
              <a:t>Në rastin konkret, deklaratat e fëmijëve të regjistruara në videoregjistrimin e hetimit paraprak dhe të këqyrura në Gjykatën e Rrethit dhe Gjykatën e Apelit përbënin praktikisht provat e vetme mbi të cilat bazoheshin konstatimet e fajit të gjykatave. Dëshmitarët e dëgjuar nga gjykatat nuk kishin bërë asnjë vërejtje mbi veprimet e pretenduara dhe kishin dhënë prova vetëm për besueshmërinë e fëmijëve. Sikundër në rastin e </a:t>
            </a:r>
            <a:r>
              <a:rPr lang="sq-AL" b="1" i="1" dirty="0">
                <a:latin typeface="+mj-lt"/>
                <a:ea typeface="Times New Roman" pitchFamily="18" charset="0"/>
                <a:cs typeface="Arial" pitchFamily="34" charset="0"/>
              </a:rPr>
              <a:t>SN kundër Suedisë</a:t>
            </a:r>
            <a:r>
              <a:rPr lang="sq-AL" dirty="0">
                <a:latin typeface="+mj-lt"/>
                <a:ea typeface="Times New Roman" pitchFamily="18" charset="0"/>
                <a:cs typeface="Arial" pitchFamily="34" charset="0"/>
              </a:rPr>
              <a:t> (nr. 34209/96, KEDNJ 2002 V) kërkuesit dhe mbrojtësit të tij iu ishte dhënë një mundësi për të bërë pyetje për fëmijët gjatë hetimit paraprak. Sidoqoftë, ata nuk e shfrytëzuan këtë mundësi.</a:t>
            </a:r>
            <a:endParaRPr lang="sq-AL" dirty="0">
              <a:latin typeface="+mj-l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sq-AL" b="1" i="1" u="none" strike="noStrike" cap="none" normalizeH="0" baseline="0" dirty="0">
                <a:ln>
                  <a:noFill/>
                </a:ln>
                <a:solidFill>
                  <a:schemeClr val="tx1"/>
                </a:solidFill>
                <a:effectLst/>
                <a:latin typeface="+mj-lt"/>
                <a:ea typeface="Times New Roman" pitchFamily="18" charset="0"/>
                <a:cs typeface="Arial" pitchFamily="34" charset="0"/>
              </a:rPr>
              <a:t>Meqenëse mbrojtja ishte lejuar, por nuk e kishte shfrytëzuar mundësinë për të marrë në pyetje fëmijët në hetimin paraprak, nuk mund të thuhet se të drejtat e mbrojtjes nuk ishin respektuar përpara se kërkuesi të dënohej. Prandaj, nuk ka pasur asnjë shkelje në lidhje me procesin në Gjykatën e Rrethit. Të njëjtat konsiderata vlejnë për procesin në Gjykatën e Apelit sa i përket përdorimit të provave të deklaratave të fëmijëve.</a:t>
            </a:r>
            <a:endParaRPr kumimoji="0" lang="en-US" b="1" i="1" u="none" strike="noStrike" cap="none" normalizeH="0" baseline="0" dirty="0">
              <a:ln>
                <a:noFill/>
              </a:ln>
              <a:solidFill>
                <a:schemeClr val="tx1"/>
              </a:solidFill>
              <a:effectLst/>
              <a:latin typeface="+mj-lt"/>
              <a:ea typeface="Times New Roman" pitchFamily="18" charset="0"/>
              <a:cs typeface="Arial" pitchFamily="34" charset="0"/>
            </a:endParaRPr>
          </a:p>
          <a:p>
            <a:pPr algn="just"/>
            <a:r>
              <a:rPr lang="sq-AL" dirty="0"/>
              <a:t>Prandaj, nuk ka pasur ndonjë shkelje të nenit 6</a:t>
            </a:r>
            <a:r>
              <a:rPr lang="en-US" dirty="0"/>
              <a:t>.</a:t>
            </a:r>
            <a:r>
              <a:rPr lang="sq-AL" dirty="0"/>
              <a:t> 1 të marrë së bashku me nenin 6</a:t>
            </a:r>
            <a:r>
              <a:rPr lang="en-US" dirty="0"/>
              <a:t>.</a:t>
            </a:r>
            <a:r>
              <a:rPr lang="sq-AL" dirty="0"/>
              <a:t> 3 (d</a:t>
            </a:r>
            <a:r>
              <a:rPr lang="en-US" dirty="0"/>
              <a:t>).</a:t>
            </a:r>
            <a:endParaRPr kumimoji="0" lang="sq-AL" b="0" i="0" u="none" strike="noStrike" cap="none" normalizeH="0" baseline="0" dirty="0">
              <a:ln>
                <a:noFill/>
              </a:ln>
              <a:solidFill>
                <a:schemeClr val="tx1"/>
              </a:solidFill>
              <a:effectLst/>
              <a:latin typeface="+mj-lt"/>
              <a:cs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24829"/>
            <a:ext cx="8761413" cy="1282391"/>
          </a:xfrm>
        </p:spPr>
        <p:txBody>
          <a:bodyPr/>
          <a:lstStyle/>
          <a:p>
            <a:r>
              <a:rPr lang="en-US" sz="3200" b="1" dirty="0" err="1"/>
              <a:t>Proçesi</a:t>
            </a:r>
            <a:r>
              <a:rPr lang="en-US" sz="3200" b="1" dirty="0"/>
              <a:t> </a:t>
            </a:r>
            <a:r>
              <a:rPr lang="en-US" sz="3200" b="1" dirty="0" err="1"/>
              <a:t>i</a:t>
            </a:r>
            <a:r>
              <a:rPr lang="en-US" sz="3200" b="1" dirty="0"/>
              <a:t> </a:t>
            </a:r>
            <a:r>
              <a:rPr lang="sq-AL" sz="3200" b="1" dirty="0"/>
              <a:t>pyetjes së të miturit viktimë/dëshmitar nën 14 vjeç</a:t>
            </a:r>
            <a:endParaRPr lang="en-US" sz="3200" b="1" dirty="0"/>
          </a:p>
        </p:txBody>
      </p:sp>
      <p:sp>
        <p:nvSpPr>
          <p:cNvPr id="3" name="Content Placeholder 2"/>
          <p:cNvSpPr>
            <a:spLocks noGrp="1"/>
          </p:cNvSpPr>
          <p:nvPr>
            <p:ph idx="1"/>
          </p:nvPr>
        </p:nvSpPr>
        <p:spPr>
          <a:xfrm>
            <a:off x="1154954" y="2230243"/>
            <a:ext cx="10542675" cy="4092497"/>
          </a:xfrm>
        </p:spPr>
        <p:txBody>
          <a:bodyPr>
            <a:normAutofit fontScale="85000" lnSpcReduction="10000"/>
          </a:bodyPr>
          <a:lstStyle/>
          <a:p>
            <a:pPr algn="just">
              <a:buNone/>
            </a:pPr>
            <a:r>
              <a:rPr lang="en-US" i="1" dirty="0" err="1"/>
              <a:t>Sipas</a:t>
            </a:r>
            <a:r>
              <a:rPr lang="en-US" i="1" dirty="0"/>
              <a:t> </a:t>
            </a:r>
            <a:r>
              <a:rPr lang="en-US" i="1" dirty="0" err="1"/>
              <a:t>nenit</a:t>
            </a:r>
            <a:r>
              <a:rPr lang="en-US" i="1" dirty="0"/>
              <a:t> 43 </a:t>
            </a:r>
            <a:r>
              <a:rPr lang="en-US" i="1" dirty="0" err="1"/>
              <a:t>të</a:t>
            </a:r>
            <a:r>
              <a:rPr lang="en-US" i="1" dirty="0"/>
              <a:t> KDPM: </a:t>
            </a:r>
          </a:p>
          <a:p>
            <a:pPr algn="just">
              <a:buNone/>
            </a:pPr>
            <a:r>
              <a:rPr lang="sq-AL" i="1" dirty="0"/>
              <a:t>1. Për të miturit viktima dhe dëshmitarë nën 14 vjeç, përveç parashikimeve të këtij neni, zbatohen për aq sa është e mundur të gjitha garancitë dhe të drejtat e parashikuara nga ky Kod dhe në nenin 361/a, të Kodit të Procedurës Penale.</a:t>
            </a:r>
            <a:endParaRPr lang="en-US" dirty="0"/>
          </a:p>
          <a:p>
            <a:pPr algn="just">
              <a:buNone/>
            </a:pPr>
            <a:r>
              <a:rPr lang="sq-AL" i="1" dirty="0"/>
              <a:t>2. </a:t>
            </a:r>
            <a:r>
              <a:rPr lang="sq-AL" b="1" dirty="0">
                <a:solidFill>
                  <a:schemeClr val="accent1"/>
                </a:solidFill>
              </a:rPr>
              <a:t>Pyetja e të miturit nën moshën 14 vjeç mund të bëhet vetëm me pëlqimin dhe në praninë e përfaqësuesit të tij ligjor/procedural, psikologut dhe mbrojtësit të tij. Përfaqësuesi ligjor/procedural ka të drejtë të shprehë mendimin e tij për pyetjet që do t’i drejtohen të</a:t>
            </a:r>
            <a:r>
              <a:rPr lang="en-US" b="1" dirty="0">
                <a:solidFill>
                  <a:schemeClr val="accent1"/>
                </a:solidFill>
              </a:rPr>
              <a:t> </a:t>
            </a:r>
            <a:r>
              <a:rPr lang="sq-AL" b="1" dirty="0">
                <a:solidFill>
                  <a:schemeClr val="accent1"/>
                </a:solidFill>
              </a:rPr>
              <a:t>miturit.</a:t>
            </a:r>
            <a:endParaRPr lang="en-US" b="1" dirty="0">
              <a:solidFill>
                <a:schemeClr val="accent1"/>
              </a:solidFill>
            </a:endParaRPr>
          </a:p>
          <a:p>
            <a:pPr algn="just">
              <a:buNone/>
            </a:pPr>
            <a:r>
              <a:rPr lang="sq-AL" i="1" dirty="0"/>
              <a:t>3. Ndalohet pjesëmarrja e përfaqësuesit ligjor në rast se kjo është në kundërshtim me interesin më të lartë të fëmijës dhe nëse ai dyshohet për kryerjen e veprimeve dhe/ose mosveprimeve të paligjshme.</a:t>
            </a:r>
            <a:endParaRPr lang="en-US" dirty="0"/>
          </a:p>
          <a:p>
            <a:pPr algn="just">
              <a:buNone/>
            </a:pPr>
            <a:r>
              <a:rPr lang="sq-AL" i="1" dirty="0"/>
              <a:t>4. Të miturit nën 14 vjeç i shpjegohet në mënyrë të qartë dhe të kuptueshme, si dhe përmes shembujve, rëndësia për të thënë të vërtetën dhe pasojat që mund të sjellë mosthënia e të vërtetës për personat e tretë. Të miturit i shpjegohet që nuk ka përgjegjësi penale për veprën penale, për refuzimin e dhënies së dëshmisë ose të dhënies së një dëshmie të rreme.</a:t>
            </a:r>
            <a:endParaRPr lang="en-US" dirty="0"/>
          </a:p>
          <a:p>
            <a:pPr algn="just">
              <a:buNone/>
            </a:pPr>
            <a:r>
              <a:rPr lang="sq-AL" i="1" dirty="0"/>
              <a:t>5. Organi procedues konsulton paraprakisht me psikologun përmbajtjen e pyetjeve që do t’i drejtohen të miturit, duke synuar që atij t’i sigurohet pyetja në mënyrën e duhur, lehtësimi i dhënies së dëshmisë, eliminimi i frikësimit ose ndrojtjes nga procesi.</a:t>
            </a:r>
            <a:endParaRPr lang="en-US"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640080"/>
            <a:ext cx="8761413" cy="1040552"/>
          </a:xfrm>
        </p:spPr>
        <p:txBody>
          <a:bodyPr/>
          <a:lstStyle/>
          <a:p>
            <a:r>
              <a:rPr lang="en-US" sz="3200" b="1" dirty="0" err="1"/>
              <a:t>Proçesi</a:t>
            </a:r>
            <a:r>
              <a:rPr lang="en-US" sz="3200" b="1" dirty="0"/>
              <a:t> </a:t>
            </a:r>
            <a:r>
              <a:rPr lang="en-US" sz="3200" b="1" dirty="0" err="1"/>
              <a:t>i</a:t>
            </a:r>
            <a:r>
              <a:rPr lang="en-US" sz="3200" b="1" dirty="0"/>
              <a:t> </a:t>
            </a:r>
            <a:r>
              <a:rPr lang="sq-AL" sz="3200" b="1" dirty="0"/>
              <a:t>pyetjes së të miturit viktimë/dëshmitar nën 14 vjeç</a:t>
            </a:r>
            <a:endParaRPr lang="en-US" sz="3200" dirty="0"/>
          </a:p>
        </p:txBody>
      </p:sp>
      <p:sp>
        <p:nvSpPr>
          <p:cNvPr id="3" name="Content Placeholder 2"/>
          <p:cNvSpPr>
            <a:spLocks noGrp="1"/>
          </p:cNvSpPr>
          <p:nvPr>
            <p:ph idx="1"/>
          </p:nvPr>
        </p:nvSpPr>
        <p:spPr>
          <a:xfrm>
            <a:off x="1154953" y="2364059"/>
            <a:ext cx="10520373" cy="4270917"/>
          </a:xfrm>
        </p:spPr>
        <p:txBody>
          <a:bodyPr>
            <a:normAutofit/>
          </a:bodyPr>
          <a:lstStyle/>
          <a:p>
            <a:r>
              <a:rPr lang="sq-AL" dirty="0"/>
              <a:t>Rregullat që zbatohen në intervistimin/pyetjen e të miturit viktimë dhe/ose dëshmitar nën moshën 14 vjeç janë specifikuar në këtë dispozitë, por gjejnë zbatim edhe dispozitat e  neneve 39 dhe 41 të KDPM-së të interpretuara më sipër (pasi një fëmijë i mitur nën 14 vjeç mund të jetë edhe viktimë/dëshmitar i një </a:t>
            </a:r>
            <a:r>
              <a:rPr lang="sq-AL" b="1" dirty="0"/>
              <a:t>shfrytëzimi/dhunë seksuale apo trafikimi) </a:t>
            </a:r>
            <a:r>
              <a:rPr lang="sq-AL" dirty="0"/>
              <a:t>si dhe në nenet</a:t>
            </a:r>
            <a:r>
              <a:rPr lang="sq-AL" b="1" dirty="0"/>
              <a:t> </a:t>
            </a:r>
            <a:r>
              <a:rPr lang="sq-AL" dirty="0"/>
              <a:t>58/a/4, 58/b dhe 361/a të Kodit të Procedurës Penale.</a:t>
            </a:r>
            <a:endParaRPr lang="en-US" dirty="0"/>
          </a:p>
          <a:p>
            <a:r>
              <a:rPr lang="sq-AL" dirty="0"/>
              <a:t>Konkretisht, sipas nenit 58/a/4 të Kodit të Procedurës Penale: </a:t>
            </a:r>
            <a:endParaRPr lang="en-US" dirty="0"/>
          </a:p>
          <a:p>
            <a:r>
              <a:rPr lang="sq-AL" i="1" dirty="0"/>
              <a:t>“Viktima e mitur pyetet pa vonesë nga persona të specializuar për këtë qëllim. Kur është e mundur dhe e përshtatshme, biseda regjistrohet me mjete audiovizive, sipas parashikimeve të këtij Kodi. Ky regjistrim mund të përdoret si provë në procedimin penal dhe vlerësohet së bashku me provat e tjera, sipas kritereve që parashikohen nga paragrafi 4, i nenit 361/a, të këtij Kodi. </a:t>
            </a:r>
            <a:r>
              <a:rPr lang="sq-AL" b="1" i="1" dirty="0"/>
              <a:t>Kur viktima e mitur është nën 14 vjeç, biseda zhvillohet në mjedise të përshtatura për të.”</a:t>
            </a:r>
            <a:endParaRPr lang="en-US" dirty="0"/>
          </a:p>
          <a:p>
            <a:pPr>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Vijon</a:t>
            </a:r>
            <a:r>
              <a:rPr lang="en-US" b="1" dirty="0"/>
              <a:t>…</a:t>
            </a:r>
          </a:p>
        </p:txBody>
      </p:sp>
      <p:sp>
        <p:nvSpPr>
          <p:cNvPr id="3" name="Content Placeholder 2"/>
          <p:cNvSpPr>
            <a:spLocks noGrp="1"/>
          </p:cNvSpPr>
          <p:nvPr>
            <p:ph idx="1"/>
          </p:nvPr>
        </p:nvSpPr>
        <p:spPr>
          <a:xfrm>
            <a:off x="1154954" y="2230244"/>
            <a:ext cx="10754548" cy="4404732"/>
          </a:xfrm>
        </p:spPr>
        <p:txBody>
          <a:bodyPr>
            <a:normAutofit fontScale="85000" lnSpcReduction="10000"/>
          </a:bodyPr>
          <a:lstStyle/>
          <a:p>
            <a:pPr algn="just"/>
            <a:r>
              <a:rPr lang="sq-AL" dirty="0"/>
              <a:t>Ndërsa sipas nenit 361/a të Kodit të Procedurës Penale, nën titullin “Pyetja e dëshmitarit të mitur”, parashikohet se:</a:t>
            </a:r>
            <a:endParaRPr lang="en-US" dirty="0"/>
          </a:p>
          <a:p>
            <a:pPr algn="just"/>
            <a:r>
              <a:rPr lang="sq-AL" b="1" i="1" u="sng" dirty="0">
                <a:solidFill>
                  <a:schemeClr val="accent1"/>
                </a:solidFill>
              </a:rPr>
              <a:t>“1. Pyetja e dëshmitarit të mitur nën 14 vjeç bëhet pa praninë e gjyqtarit dhe të palëve në mjedisin në të cilin ndodhet i mituri, kur është e mundur nëpërmjet mjeteve audiovizive. Pyetja bëhet nëpërmjet një psikologu, edukatori ose ndonjë eksperti tjetër dhe kur nuk është në kundërshtim me interesat e gjykimit ose të fëmijës, prindërit ose kujdestari mund të jenë të pranishëm gjatë marrjes në pyetje. </a:t>
            </a:r>
            <a:r>
              <a:rPr lang="sq-AL" i="1" dirty="0"/>
              <a:t>Palët mund të kërkojnë dhe gjykata mund të vendosë kryesisht që i mituri të merret në pyetje nga gjyqtari në prani të ekspertit. I mituri mund të merret në pyetje sërish vetëm në raste të veçanta dhe në të njëjtën mënyrë. </a:t>
            </a:r>
            <a:endParaRPr lang="en-US" dirty="0"/>
          </a:p>
          <a:p>
            <a:pPr algn="just"/>
            <a:r>
              <a:rPr lang="sq-AL" i="1" u="sng" dirty="0">
                <a:solidFill>
                  <a:schemeClr val="accent1"/>
                </a:solidFill>
              </a:rPr>
              <a:t>2. Pyetja e dëshmitarit të mitur 14 deri në 18 vjeç kryhet nga kryetari i trupit gjykues.</a:t>
            </a:r>
            <a:r>
              <a:rPr lang="sq-AL" i="1" dirty="0"/>
              <a:t> Gjatë marrjes në pyetje të të miturit tregohet kujdes i veçantë për të shmangur pasojat e dëmshme mbi shëndetin mendor të tij, veçanërisht kur është viktimë e veprës penale. Në përputhje me rrethanat, pyetja mund të bëhet në mënyrën e parashikuar në paragrafin 1 të këtij neni. </a:t>
            </a:r>
            <a:endParaRPr lang="en-US" dirty="0"/>
          </a:p>
          <a:p>
            <a:pPr algn="just"/>
            <a:r>
              <a:rPr lang="sq-AL" i="1" dirty="0"/>
              <a:t>3. Në pyetjen e dëshmitarit të mitur deri në 14 vjeç, kryetari i trupit gjykues nuk zbaton rregullin për paralajmërimin për detyrimin dhe përgjegjësinë ligjore që ka për të thënë të vërtetën. Ky përjashtim zbatohet edhe për dëshmitarët e tjerë të mitur, kur kryetari i trupit gjykues çmon se ai nuk është në gjendje të kuptojë pasojat e bërjes së betimit. Në këto raste, kryetari i trupit gjykues i ofron të miturit mundësinë që të thotë të vërtetën dhe gjykata procedon me dëgjimin e dëshmisë së të miturit. </a:t>
            </a:r>
            <a:endParaRPr lang="en-US" dirty="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Vijon</a:t>
            </a:r>
            <a:r>
              <a:rPr lang="en-US" b="1" dirty="0"/>
              <a:t>…</a:t>
            </a:r>
            <a:endParaRPr lang="en-US" dirty="0"/>
          </a:p>
        </p:txBody>
      </p:sp>
      <p:sp>
        <p:nvSpPr>
          <p:cNvPr id="3" name="Content Placeholder 2"/>
          <p:cNvSpPr>
            <a:spLocks noGrp="1"/>
          </p:cNvSpPr>
          <p:nvPr>
            <p:ph idx="1"/>
          </p:nvPr>
        </p:nvSpPr>
        <p:spPr/>
        <p:txBody>
          <a:bodyPr/>
          <a:lstStyle/>
          <a:p>
            <a:r>
              <a:rPr lang="sq-AL" i="1" dirty="0"/>
              <a:t>4. Kur i mituri është dëgjuar gjatë hetimit dhe deklarimet e tij janë regjistruar sipas paragrafit 4, të nenit 58/a, të këtij Kodi, ato përdoren si provë në gjykim nëse i pandehuri dhe mbrojtësi japin pëlqimin. Deklarimet e të miturit mund të përdoren si provë edhe nëse mbrojtësi është lejuar të pyesë të miturin nëpërmjet profesionistëve dhe eksperti shpreh mendim se përsëritja e pyetjes mund të dëmtojë kushtet psikologjike të të miturit.”</a:t>
            </a:r>
            <a:endParaRPr lang="en-US" dirty="0"/>
          </a:p>
          <a:p>
            <a:r>
              <a:rPr lang="sq-AL" dirty="0"/>
              <a:t>Pozita procedurale si viktimë e mitur, niveli i zhvillimit psikologjik, aftësia për të kuptuar e marrë pjesë në proces në varësi të moshës (p.sh. 6-13 vjeç), specifikat që ka çdo grupmoshë, vështirësojnë më tepër formimin e provës dhe marrjen e dëshmisë fëmijëve nën moshën 14 vjeç. </a:t>
            </a:r>
            <a:endParaRPr lang="en-US" dirty="0"/>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p:cNvSpPr>
            <a:spLocks noChangeArrowheads="1"/>
          </p:cNvSpPr>
          <p:nvPr/>
        </p:nvSpPr>
        <p:spPr bwMode="auto">
          <a:xfrm>
            <a:off x="266218" y="379141"/>
            <a:ext cx="11713579"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sq-AL" sz="1600" b="1" i="0" u="none" strike="noStrike" cap="none" normalizeH="0" baseline="0" dirty="0">
                <a:ln>
                  <a:noFill/>
                </a:ln>
                <a:solidFill>
                  <a:schemeClr val="tx1"/>
                </a:solidFill>
                <a:effectLst/>
                <a:latin typeface="+mj-lt"/>
                <a:ea typeface="MS Mincho" pitchFamily="49" charset="-128"/>
                <a:cs typeface="Times New Roman" pitchFamily="18" charset="0"/>
              </a:rPr>
              <a:t>Prandaj, ligjvënësi ka parashikuar një procedurë specifike, strikte që duhet të ndjekë detyrimisht këto kërkesa ligjore për t’u konsideruar procedurë e rregullt ligjore dhe që janë:</a:t>
            </a:r>
            <a:endParaRPr kumimoji="0" lang="en-US" sz="1600" b="0" i="0" u="none" strike="noStrike" cap="none" normalizeH="0" baseline="0" dirty="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sq-AL" sz="1600" b="1" i="1" u="none" strike="noStrike" cap="none" normalizeH="0" baseline="0" dirty="0">
                <a:ln>
                  <a:noFill/>
                </a:ln>
                <a:solidFill>
                  <a:schemeClr val="accent1"/>
                </a:solidFill>
                <a:effectLst/>
                <a:latin typeface="+mj-lt"/>
                <a:ea typeface="MS Mincho" pitchFamily="49" charset="-128"/>
                <a:cs typeface="Times New Roman" pitchFamily="18" charset="0"/>
              </a:rPr>
              <a:t>I mituri nën 14 vjeç duhet të pyetet mundësisht në një mjedis të përshtatur për moshën e tij (dhomë intervistimi për fëmijë e dizenjuar posaçërisht për këtë qëllim) ku të ndihet i qetë emocionalisht, i sigurt dhe të ketë përkujdesjen e duhur nga përfaqësuesit ligjorë (kur nuk është në kundërshtim me interesat e gjykimit ose nuk ka konflikt interesi mes prindërve dhe fëmijës), asistencë psikologjike dhe mbrojtje ligjore të detyrueshme;</a:t>
            </a:r>
            <a:endParaRPr kumimoji="0" lang="en-US" sz="1600" b="1" i="1" u="none" strike="noStrike" cap="none" normalizeH="0" baseline="0" dirty="0">
              <a:ln>
                <a:noFill/>
              </a:ln>
              <a:solidFill>
                <a:schemeClr val="accent1"/>
              </a:solidFill>
              <a:effectLst/>
              <a:latin typeface="+mj-lt"/>
              <a:ea typeface="MS Mincho" pitchFamily="49" charset="-128"/>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a:ln>
                <a:noFill/>
              </a:ln>
              <a:solidFill>
                <a:schemeClr val="accent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sq-AL" sz="1600" b="1" i="1" u="none" strike="noStrike" cap="none" normalizeH="0" baseline="0" dirty="0">
                <a:ln>
                  <a:noFill/>
                </a:ln>
                <a:solidFill>
                  <a:schemeClr val="accent1"/>
                </a:solidFill>
                <a:effectLst/>
                <a:latin typeface="+mj-lt"/>
                <a:ea typeface="MS Mincho" pitchFamily="49" charset="-128"/>
                <a:cs typeface="Times New Roman" pitchFamily="18" charset="0"/>
              </a:rPr>
              <a:t>Pyetja e dëshmitarit të mitur nën 14 vjeç realizohet në mjedisin e përshtatshëm të intervistimit ku ndodhet i mituri pa praninë e gjyqtarit dhe të palëve, duke u siguruar në rastin e dëshmisë gjyqësore lidhja direkte audiovizive midis sallës së gjykimit ku zhvillohet seanca gjyqësore dhe ndodhen palët, me mjedisin ku intervistohet fëmija;</a:t>
            </a:r>
            <a:endParaRPr kumimoji="0" lang="en-US" sz="1600" b="1" i="1" u="none" strike="noStrike" cap="none" normalizeH="0" baseline="0" dirty="0">
              <a:ln>
                <a:noFill/>
              </a:ln>
              <a:solidFill>
                <a:schemeClr val="accent1"/>
              </a:solidFill>
              <a:effectLst/>
              <a:latin typeface="+mj-lt"/>
              <a:ea typeface="MS Mincho" pitchFamily="49" charset="-128"/>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a:ln>
                <a:noFill/>
              </a:ln>
              <a:solidFill>
                <a:schemeClr val="accent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sq-AL" sz="1600" b="1" i="1" u="sng" strike="noStrike" cap="none" normalizeH="0" baseline="0" dirty="0">
                <a:ln>
                  <a:noFill/>
                </a:ln>
                <a:solidFill>
                  <a:schemeClr val="accent1"/>
                </a:solidFill>
                <a:effectLst/>
                <a:latin typeface="+mj-lt"/>
                <a:ea typeface="MS Mincho" pitchFamily="49" charset="-128"/>
                <a:cs typeface="Times New Roman" pitchFamily="18" charset="0"/>
              </a:rPr>
              <a:t>Pyetja bëhet nëpërmjet një psikologu, edukatori ose ndonjë eksperti tjetër</a:t>
            </a:r>
            <a:r>
              <a:rPr kumimoji="0" lang="sq-AL" sz="1600" b="1" i="1" u="none" strike="noStrike" cap="none" normalizeH="0" baseline="0" dirty="0">
                <a:ln>
                  <a:noFill/>
                </a:ln>
                <a:solidFill>
                  <a:schemeClr val="accent1"/>
                </a:solidFill>
                <a:effectLst/>
                <a:latin typeface="+mj-lt"/>
                <a:ea typeface="MS Mincho" pitchFamily="49" charset="-128"/>
                <a:cs typeface="Times New Roman" pitchFamily="18" charset="0"/>
              </a:rPr>
              <a:t> që për shkak të aftësive të veçanta mundëson vendosjen e marrëdhënies së posaçme, natyrale dhe të lirshme të komunikimit me fëmijën. Me kërkesë të palëve dhe/ose kryesisht, gjykata mund të vendosë që i mituri të intervistohet nga vetë gjyqtari në prani të ekspertit. Gjyqtari konsulton paraprakisht me psikologun përmbajtjen e pyetjeve që do t’i drejtohen të miturit, për të siguruar pyetjen e tij në mënyrën e duhur.</a:t>
            </a:r>
            <a:endParaRPr kumimoji="0" lang="en-US" sz="1600" b="1" i="1" u="none" strike="noStrike" cap="none" normalizeH="0" baseline="0" dirty="0">
              <a:ln>
                <a:noFill/>
              </a:ln>
              <a:solidFill>
                <a:schemeClr val="accent1"/>
              </a:solidFill>
              <a:effectLst/>
              <a:latin typeface="+mj-lt"/>
              <a:ea typeface="MS Mincho" pitchFamily="49" charset="-128"/>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n-US" sz="1600" b="0" i="0" u="none" strike="noStrike" cap="none" normalizeH="0" baseline="0" dirty="0">
              <a:ln>
                <a:noFill/>
              </a:ln>
              <a:solidFill>
                <a:schemeClr val="accent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sq-AL" sz="1600" b="1" i="1" u="none" strike="noStrike" cap="none" normalizeH="0" baseline="0" dirty="0">
                <a:ln>
                  <a:noFill/>
                </a:ln>
                <a:solidFill>
                  <a:schemeClr val="accent1"/>
                </a:solidFill>
                <a:effectLst/>
                <a:latin typeface="+mj-lt"/>
                <a:ea typeface="MS Mincho" pitchFamily="49" charset="-128"/>
                <a:cs typeface="Times New Roman" pitchFamily="18" charset="0"/>
              </a:rPr>
              <a:t>(Personalisht vlerësoj se në një rast të tillë gjykata duhet të marrë detyrimisht në konsideratë parimin e interesit më të lartë të të miturit për të qenë sa e kujdesshme aq edhe profesionale në njohjen e psikologjisë dhe karakteristikave të moshës apo historikut të jetës së fëmijës, në intervistimin e një fëmije, për të shmangur ndonjë frenim, traumë, apo ndikim negativ të pyetjeve në varësi të formulimit të tyre apo përmbajtjes te fëmija, që mund të shkaktojnë dhe dështimin e intervistimit dhe marrjen e kësaj prove. </a:t>
            </a:r>
            <a:r>
              <a:rPr kumimoji="0" lang="sq-AL" sz="1600" b="1" i="1" u="sng" strike="noStrike" cap="none" normalizeH="0" baseline="0" dirty="0">
                <a:ln>
                  <a:noFill/>
                </a:ln>
                <a:solidFill>
                  <a:schemeClr val="accent1"/>
                </a:solidFill>
                <a:effectLst/>
                <a:latin typeface="+mj-lt"/>
                <a:ea typeface="MS Mincho" pitchFamily="49" charset="-128"/>
                <a:cs typeface="Times New Roman" pitchFamily="18" charset="0"/>
              </a:rPr>
              <a:t>Prandaj dhe ligjvënësi në nenin 39/1/c të KDPM-së parashikon që intervistimi të kryhet mundësisht nga i njëjti person, sepse krijon konfidencialitet, besim, siguri dhe qëndrueshmëri që i shërben komunikimit të nevojshëm në funksion të marrjes së dëshmisë së tij, në raportin që krijon i mituri me atë ekspert/psikolog);</a:t>
            </a:r>
            <a:endParaRPr kumimoji="0" lang="sq-AL" sz="1600" b="0" i="0" u="sng" strike="noStrike" cap="none" normalizeH="0" baseline="0" dirty="0">
              <a:ln>
                <a:noFill/>
              </a:ln>
              <a:solidFill>
                <a:schemeClr val="accent1"/>
              </a:solidFill>
              <a:effectLst/>
              <a:latin typeface="+mj-lt"/>
              <a:cs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
          <p:cNvSpPr>
            <a:spLocks noChangeArrowheads="1"/>
          </p:cNvSpPr>
          <p:nvPr/>
        </p:nvSpPr>
        <p:spPr bwMode="auto">
          <a:xfrm>
            <a:off x="187569" y="902970"/>
            <a:ext cx="117348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sq-AL" b="1" i="1" u="none" strike="noStrike" cap="none" normalizeH="0" baseline="0" dirty="0">
                <a:ln>
                  <a:noFill/>
                </a:ln>
                <a:solidFill>
                  <a:schemeClr val="accent1"/>
                </a:solidFill>
                <a:effectLst/>
                <a:latin typeface="+mj-lt"/>
                <a:ea typeface="MS Mincho" pitchFamily="49" charset="-128"/>
                <a:cs typeface="Times New Roman" pitchFamily="18" charset="0"/>
              </a:rPr>
              <a:t>Në procesin gjyqësor të dhënies së dëshmisë i mituri viktimë/dëshmitar nuk i nënshtrohet formulës së betimit, ai nuk paralajmërohet për detyrimin dhe përgjegjësinë ligjore që ka për të thënë të vërtetën. Të miturit i shpjegohet në një gjuhë të përshtatshme për të, që ka të drejtë të dëgjohet, por nuk ka detyrim të dëshmojë, nuk ka përgjegjësi penale për veprën penale, për refuzimin e dhënies së dëshmisë ose të dhënies së një dëshmie të rreme;</a:t>
            </a:r>
            <a:endParaRPr kumimoji="0" lang="en-US" b="1" i="1" u="none" strike="noStrike" cap="none" normalizeH="0" baseline="0" dirty="0">
              <a:ln>
                <a:noFill/>
              </a:ln>
              <a:solidFill>
                <a:schemeClr val="accent1"/>
              </a:solidFill>
              <a:effectLst/>
              <a:latin typeface="+mj-lt"/>
              <a:ea typeface="MS Mincho" pitchFamily="49" charset="-128"/>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n-US" b="0" i="0" u="none" strike="noStrike" cap="none" normalizeH="0" baseline="0" dirty="0">
              <a:ln>
                <a:noFill/>
              </a:ln>
              <a:solidFill>
                <a:schemeClr val="accent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sq-AL" b="1" i="1" u="none" strike="noStrike" cap="none" normalizeH="0" baseline="0" dirty="0">
                <a:ln>
                  <a:noFill/>
                </a:ln>
                <a:solidFill>
                  <a:schemeClr val="accent1"/>
                </a:solidFill>
                <a:effectLst/>
                <a:latin typeface="+mj-lt"/>
                <a:ea typeface="MS Mincho" pitchFamily="49" charset="-128"/>
                <a:cs typeface="Times New Roman" pitchFamily="18" charset="0"/>
              </a:rPr>
              <a:t>Vullneti i shprehur i të miturit nën moshën 14 vjeç për të kontribuar në këtë proces duke komunikuar me intervistuesin dhe pëlqimi i përfaqësuesit të tij ligjor/procedural për pyetjen e tij janë parakushte për marrjen e dëshmisë së të miturit nën moshën 14 vjeç. Përfaqësuesi ligjor/procedural ka edhe të drejtën të shprehë mendimin e tij për pyetjet që do t’i drejtohen të miturit.</a:t>
            </a:r>
            <a:endParaRPr kumimoji="0" lang="en-US" b="1" i="1" u="none" strike="noStrike" cap="none" normalizeH="0" baseline="0" dirty="0">
              <a:ln>
                <a:noFill/>
              </a:ln>
              <a:solidFill>
                <a:schemeClr val="accent1"/>
              </a:solidFill>
              <a:effectLst/>
              <a:latin typeface="+mj-lt"/>
              <a:ea typeface="MS Mincho" pitchFamily="49" charset="-128"/>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n-US" b="1" i="1" u="none" strike="noStrike" cap="none" normalizeH="0" baseline="0" dirty="0">
              <a:ln>
                <a:noFill/>
              </a:ln>
              <a:solidFill>
                <a:schemeClr val="accent1"/>
              </a:solidFill>
              <a:effectLst/>
              <a:latin typeface="+mj-lt"/>
              <a:ea typeface="MS Mincho" pitchFamily="49" charset="-128"/>
              <a:cs typeface="Times New Roman" pitchFamily="18" charset="0"/>
            </a:endParaRPr>
          </a:p>
          <a:p>
            <a:pPr algn="just" eaLnBrk="0" fontAlgn="base" hangingPunct="0">
              <a:spcBef>
                <a:spcPct val="0"/>
              </a:spcBef>
              <a:spcAft>
                <a:spcPct val="0"/>
              </a:spcAft>
              <a:buFontTx/>
              <a:buChar char="•"/>
            </a:pPr>
            <a:r>
              <a:rPr lang="sq-AL" b="1" i="1" dirty="0">
                <a:solidFill>
                  <a:schemeClr val="accent1"/>
                </a:solidFill>
                <a:latin typeface="+mj-lt"/>
              </a:rPr>
              <a:t>Kur i mituri është dëgjuar/intervistuar gjatë fazës së hetimeve paraprake dhe deklarimet e tij janë regjistruar sipas paragrafit 4, të nenit 58/a të këtij Kodi (me mjete audiovizive), ato përdoren si provë në gjykimin penal të themelit nëse i pandehuri dhe mbrojtësi i të miturit viktimë japin pëlqimin. Deklarimet e të miturit të dhëna në fazën e hetimeve paraprake shërbejnë dhe kanë vlerën e provës edhe nëse mbrojtësi i viktimës) është lejuar të pyesë të miturin nëpërmjet profesionistëve në fazën e hetimit, dhe eksperti shpreh mendimin se përsëritja e pyetjes mund të dëmtojë kushtet psikologjike të të miturit, ose ndryshe mund të çojë në një viktimizim të përsëritur të tij (në nenin 39/1/c të KDPM-së parashikohet kufizimi sa më shumë të jetë i mundur i herëve të marrjes në pyetje të të miturit). Shmangia e pyetjes për herë të dytë e viktimës së mitur në shkallët e tjera të gjykimit për të shmangur riviktimizimin e të miturit parashikohet gjithashtu te pika “c” e nenit 39/4 të KDPM-së.</a:t>
            </a:r>
            <a:endParaRPr lang="en-US" dirty="0">
              <a:solidFill>
                <a:schemeClr val="accent1"/>
              </a:solidFill>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sq-AL"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br>
              <a:rPr 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r>
              <a:rPr lang="en-US"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Faleminderit</a:t>
            </a:r>
            <a:r>
              <a:rPr 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br>
              <a:rPr 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endParaRPr lang="sq-AL" dirty="0"/>
          </a:p>
        </p:txBody>
      </p:sp>
      <p:sp>
        <p:nvSpPr>
          <p:cNvPr id="3" name="Rectangle 2"/>
          <p:cNvSpPr/>
          <p:nvPr/>
        </p:nvSpPr>
        <p:spPr>
          <a:xfrm>
            <a:off x="3048000" y="3105835"/>
            <a:ext cx="6096000" cy="2246769"/>
          </a:xfrm>
          <a:prstGeom prst="rect">
            <a:avLst/>
          </a:prstGeom>
        </p:spPr>
        <p:txBody>
          <a:bodyPr>
            <a:spAutoFit/>
          </a:bodyPr>
          <a:lstStyle/>
          <a:p>
            <a:pPr marL="342900" indent="-342900"/>
            <a:endParaRPr lang="en-US" sz="2000" b="1" dirty="0"/>
          </a:p>
          <a:p>
            <a:pPr marL="342900" indent="-342900"/>
            <a:r>
              <a:rPr lang="en-US" sz="2000" b="1" dirty="0"/>
              <a:t>            PEDAGOGE E JASHTME E SHKOLLES SE                   </a:t>
            </a:r>
          </a:p>
          <a:p>
            <a:pPr marL="342900" indent="-342900"/>
            <a:r>
              <a:rPr lang="en-US" sz="2000" b="1" dirty="0"/>
              <a:t>                                                   MAGJISTRATURES</a:t>
            </a:r>
          </a:p>
          <a:p>
            <a:pPr marL="342900" indent="-342900"/>
            <a:endParaRPr lang="en-US" sz="2000" b="1" dirty="0"/>
          </a:p>
          <a:p>
            <a:pPr marL="342900" indent="-342900"/>
            <a:r>
              <a:rPr lang="en-US" sz="2000" b="1" dirty="0"/>
              <a:t>                                        MAGJISTRATE GJYQTARE </a:t>
            </a:r>
          </a:p>
          <a:p>
            <a:pPr marL="342900" indent="-342900"/>
            <a:endParaRPr lang="en-US" sz="2000" dirty="0"/>
          </a:p>
          <a:p>
            <a:pPr marL="342900" indent="-342900"/>
            <a:r>
              <a:rPr lang="en-US" sz="2000" dirty="0"/>
              <a:t>                                                 </a:t>
            </a:r>
            <a:r>
              <a:rPr lang="en-US" sz="2000" b="1" u="sng" dirty="0"/>
              <a:t>TEREZA MERKAJ</a:t>
            </a:r>
            <a:endParaRPr lang="nl-NL" sz="2000" b="1" u="sng"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2264</TotalTime>
  <Words>11423</Words>
  <Application>Microsoft Office PowerPoint</Application>
  <PresentationFormat>Widescreen</PresentationFormat>
  <Paragraphs>248</Paragraphs>
  <Slides>46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Calibri</vt:lpstr>
      <vt:lpstr>Century Gothic</vt:lpstr>
      <vt:lpstr>Wingdings</vt:lpstr>
      <vt:lpstr>Wingdings 3</vt:lpstr>
      <vt:lpstr>Ion Boardroom</vt:lpstr>
      <vt:lpstr>Intervistimi i të miturit viktimë në procesin penal dhe specifikat e procesit të pyetjes në varësi të moshës së miturisë.      </vt:lpstr>
      <vt:lpstr>Përmbajtja</vt:lpstr>
      <vt:lpstr>I mituri në konflikt me ligin &amp; I mituri “viktimë”</vt:lpstr>
      <vt:lpstr>Rregullat bazë për intervistimin e të miturit në proçesin penal</vt:lpstr>
      <vt:lpstr>Cili është roli i psikologut asistues në intervistim?</vt:lpstr>
      <vt:lpstr>Vijon…</vt:lpstr>
      <vt:lpstr>Vijon…</vt:lpstr>
      <vt:lpstr>Vijon…</vt:lpstr>
      <vt:lpstr>Vijon…</vt:lpstr>
      <vt:lpstr> Trajtimi i të miturit viktimë përgjatë proçesit penal</vt:lpstr>
      <vt:lpstr>PowerPoint Presentation</vt:lpstr>
      <vt:lpstr> Si realizohet përgatitja e të miturit viktimë për intervistim? </vt:lpstr>
      <vt:lpstr>PowerPoint Presentation</vt:lpstr>
      <vt:lpstr> Fazat e intervistimit të një të mituri në proçesin penal</vt:lpstr>
      <vt:lpstr>PowerPoint Presentation</vt:lpstr>
      <vt:lpstr>PowerPoint Presentation</vt:lpstr>
      <vt:lpstr>PowerPoint Presentation</vt:lpstr>
      <vt:lpstr>Në vëmendje për intervistimin e të miturit</vt:lpstr>
      <vt:lpstr>Në vëmendje për intervistimin e të miturit</vt:lpstr>
      <vt:lpstr>PowerPoint Presentation</vt:lpstr>
      <vt:lpstr>PowerPoint Presentation</vt:lpstr>
      <vt:lpstr>Udhëzimet e Këshillit të Europës për Drejtësinë Miqësore me të Miturit </vt:lpstr>
      <vt:lpstr> Jurisprudenca e Gj.E.D.Nj-së</vt:lpstr>
      <vt:lpstr>Jurisprudenca e Gj.E.D.Nj-së</vt:lpstr>
      <vt:lpstr> Y kundër Sllovenisë</vt:lpstr>
      <vt:lpstr>PowerPoint Presentation</vt:lpstr>
      <vt:lpstr>PowerPoint Presentation</vt:lpstr>
      <vt:lpstr>Intervistimi i të miturit 14-18 vjeç</vt:lpstr>
      <vt:lpstr>Si proçedohet për pyetjen e të miturit 14 -18 vjeç?</vt:lpstr>
      <vt:lpstr>PowerPoint Presentation</vt:lpstr>
      <vt:lpstr>PowerPoint Presentation</vt:lpstr>
      <vt:lpstr>PowerPoint Presentation</vt:lpstr>
      <vt:lpstr>Proçesi i pyetjes së të miturit viktimë dhe/ose dëshmitar i dhunës seksuale</vt:lpstr>
      <vt:lpstr>Proçesi i pyetjes së të miturit viktimë dhe/ose dëshmitar i dhunës seksuale</vt:lpstr>
      <vt:lpstr>PowerPoint Presentation</vt:lpstr>
      <vt:lpstr>PowerPoint Presentation</vt:lpstr>
      <vt:lpstr> Jurisprudenca e Gj.E.D.Nj-se</vt:lpstr>
      <vt:lpstr>PowerPoint Presentation</vt:lpstr>
      <vt:lpstr>PowerPoint Presentation</vt:lpstr>
      <vt:lpstr>Proçesi i pyetjes së të miturit viktimë/dëshmitar nën 14 vjeç</vt:lpstr>
      <vt:lpstr>Proçesi i pyetjes së të miturit viktimë/dëshmitar nën 14 vjeç</vt:lpstr>
      <vt:lpstr>Vijon…</vt:lpstr>
      <vt:lpstr>Vijon…</vt:lpstr>
      <vt:lpstr>PowerPoint Presentation</vt:lpstr>
      <vt:lpstr>PowerPoint Presentation</vt:lpstr>
      <vt:lpstr> Faleminderit!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Legjislacioni i zakonshem per te miturit</dc:title>
  <dc:creator>Microsoft Office User</dc:creator>
  <cp:lastModifiedBy>User</cp:lastModifiedBy>
  <cp:revision>473</cp:revision>
  <dcterms:created xsi:type="dcterms:W3CDTF">2018-10-27T16:20:50Z</dcterms:created>
  <dcterms:modified xsi:type="dcterms:W3CDTF">2023-06-25T19:52:38Z</dcterms:modified>
</cp:coreProperties>
</file>