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sldIdLst>
    <p:sldId id="284" r:id="rId2"/>
    <p:sldId id="318" r:id="rId3"/>
    <p:sldId id="335" r:id="rId4"/>
    <p:sldId id="337" r:id="rId5"/>
    <p:sldId id="321" r:id="rId6"/>
    <p:sldId id="323" r:id="rId7"/>
    <p:sldId id="322" r:id="rId8"/>
    <p:sldId id="325" r:id="rId9"/>
    <p:sldId id="326" r:id="rId10"/>
    <p:sldId id="324" r:id="rId11"/>
    <p:sldId id="285" r:id="rId12"/>
    <p:sldId id="327" r:id="rId13"/>
    <p:sldId id="328" r:id="rId14"/>
    <p:sldId id="329" r:id="rId15"/>
    <p:sldId id="330" r:id="rId16"/>
    <p:sldId id="331" r:id="rId17"/>
    <p:sldId id="334" r:id="rId18"/>
    <p:sldId id="338" r:id="rId19"/>
    <p:sldId id="339" r:id="rId20"/>
    <p:sldId id="340" r:id="rId21"/>
    <p:sldId id="333" r:id="rId22"/>
    <p:sldId id="286" r:id="rId23"/>
    <p:sldId id="287" r:id="rId24"/>
    <p:sldId id="319" r:id="rId25"/>
    <p:sldId id="291" r:id="rId26"/>
    <p:sldId id="296"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94660"/>
  </p:normalViewPr>
  <p:slideViewPr>
    <p:cSldViewPr snapToGrid="0">
      <p:cViewPr varScale="1">
        <p:scale>
          <a:sx n="68" d="100"/>
          <a:sy n="68" d="100"/>
        </p:scale>
        <p:origin x="82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68C517-CD87-4811-8EB5-A539C40A2079}" type="datetimeFigureOut">
              <a:rPr lang="sq-AL" smtClean="0"/>
              <a:t>30-03-2023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1605990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8C517-CD87-4811-8EB5-A539C40A2079}" type="datetimeFigureOut">
              <a:rPr lang="sq-AL" smtClean="0"/>
              <a:t>30-03-2023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3560449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30-03-2023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887477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68C517-CD87-4811-8EB5-A539C40A2079}" type="datetimeFigureOut">
              <a:rPr lang="sq-AL" smtClean="0"/>
              <a:t>30-03-2023</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3781991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68C517-CD87-4811-8EB5-A539C40A2079}" type="datetimeFigureOut">
              <a:rPr lang="sq-AL" smtClean="0"/>
              <a:t>30-03-2023</a:t>
            </a:fld>
            <a:endParaRPr lang="sq-AL"/>
          </a:p>
        </p:txBody>
      </p:sp>
      <p:sp>
        <p:nvSpPr>
          <p:cNvPr id="8" name="Footer Placeholder 7"/>
          <p:cNvSpPr>
            <a:spLocks noGrp="1"/>
          </p:cNvSpPr>
          <p:nvPr>
            <p:ph type="ftr" sz="quarter" idx="11"/>
          </p:nvPr>
        </p:nvSpPr>
        <p:spPr/>
        <p:txBody>
          <a:bodyPr/>
          <a:lstStyle/>
          <a:p>
            <a:endParaRPr lang="sq-AL"/>
          </a:p>
        </p:txBody>
      </p:sp>
      <p:sp>
        <p:nvSpPr>
          <p:cNvPr id="9" name="Slide Number Placeholder 8"/>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699243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68C517-CD87-4811-8EB5-A539C40A2079}" type="datetimeFigureOut">
              <a:rPr lang="sq-AL" smtClean="0"/>
              <a:t>30-03-2023</a:t>
            </a:fld>
            <a:endParaRPr lang="sq-AL"/>
          </a:p>
        </p:txBody>
      </p:sp>
      <p:sp>
        <p:nvSpPr>
          <p:cNvPr id="4" name="Footer Placeholder 3"/>
          <p:cNvSpPr>
            <a:spLocks noGrp="1"/>
          </p:cNvSpPr>
          <p:nvPr>
            <p:ph type="ftr" sz="quarter" idx="11"/>
          </p:nvPr>
        </p:nvSpPr>
        <p:spPr/>
        <p:txBody>
          <a:bodyPr/>
          <a:lstStyle/>
          <a:p>
            <a:endParaRPr lang="sq-AL"/>
          </a:p>
        </p:txBody>
      </p:sp>
      <p:sp>
        <p:nvSpPr>
          <p:cNvPr id="5" name="Slide Number Placeholder 4"/>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333437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68C517-CD87-4811-8EB5-A539C40A2079}" type="datetimeFigureOut">
              <a:rPr lang="sq-AL" smtClean="0"/>
              <a:t>30-03-2023</a:t>
            </a:fld>
            <a:endParaRPr lang="sq-AL"/>
          </a:p>
        </p:txBody>
      </p:sp>
      <p:sp>
        <p:nvSpPr>
          <p:cNvPr id="3" name="Footer Placeholder 2"/>
          <p:cNvSpPr>
            <a:spLocks noGrp="1"/>
          </p:cNvSpPr>
          <p:nvPr>
            <p:ph type="ftr" sz="quarter" idx="11"/>
          </p:nvPr>
        </p:nvSpPr>
        <p:spPr/>
        <p:txBody>
          <a:bodyPr/>
          <a:lstStyle/>
          <a:p>
            <a:endParaRPr lang="sq-AL"/>
          </a:p>
        </p:txBody>
      </p:sp>
      <p:sp>
        <p:nvSpPr>
          <p:cNvPr id="4" name="Slide Number Placeholder 3"/>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51483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68C517-CD87-4811-8EB5-A539C40A2079}" type="datetimeFigureOut">
              <a:rPr lang="sq-AL" smtClean="0"/>
              <a:t>30-03-2023</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298307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68C517-CD87-4811-8EB5-A539C40A2079}" type="datetimeFigureOut">
              <a:rPr lang="sq-AL" smtClean="0"/>
              <a:t>30-03-2023</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902266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30-03-2023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3402353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30-03-2023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57816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30-03-2023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3476511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30-03-2023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19174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30-03-2023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308345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8C517-CD87-4811-8EB5-A539C40A2079}" type="datetimeFigureOut">
              <a:rPr lang="sq-AL" smtClean="0"/>
              <a:t>30-03-2023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5871354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8C517-CD87-4811-8EB5-A539C40A2079}" type="datetimeFigureOut">
              <a:rPr lang="sq-AL" smtClean="0"/>
              <a:t>30-03-2023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39885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768C517-CD87-4811-8EB5-A539C40A2079}" type="datetimeFigureOut">
              <a:rPr lang="sq-AL" smtClean="0"/>
              <a:t>30-03-2023</a:t>
            </a:fld>
            <a:endParaRPr lang="sq-A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sq-A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1281CB8-5E39-4850-A137-1C7100992799}" type="slidenum">
              <a:rPr lang="sq-AL" smtClean="0"/>
              <a:t>‹#›</a:t>
            </a:fld>
            <a:endParaRPr lang="sq-AL"/>
          </a:p>
        </p:txBody>
      </p:sp>
    </p:spTree>
    <p:extLst>
      <p:ext uri="{BB962C8B-B14F-4D97-AF65-F5344CB8AC3E}">
        <p14:creationId xmlns:p14="http://schemas.microsoft.com/office/powerpoint/2010/main" val="3842333086"/>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 id="2147483928" r:id="rId13"/>
    <p:sldLayoutId id="2147483929" r:id="rId14"/>
    <p:sldLayoutId id="2147483930" r:id="rId15"/>
    <p:sldLayoutId id="214748393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B4E0E-3F62-4C66-8639-8C456FA415F1}"/>
              </a:ext>
            </a:extLst>
          </p:cNvPr>
          <p:cNvSpPr>
            <a:spLocks noGrp="1"/>
          </p:cNvSpPr>
          <p:nvPr>
            <p:ph type="title"/>
          </p:nvPr>
        </p:nvSpPr>
        <p:spPr>
          <a:xfrm>
            <a:off x="1098454" y="982133"/>
            <a:ext cx="10141046" cy="1070785"/>
          </a:xfrm>
        </p:spPr>
        <p:txBody>
          <a:bodyPr>
            <a:normAutofit fontScale="90000"/>
          </a:bodyPr>
          <a:lstStyle/>
          <a:p>
            <a:pPr algn="ctr"/>
            <a:r>
              <a:rPr lang="cy-GB" b="1" dirty="0">
                <a:cs typeface="Times New Roman" panose="02020603050405020304" pitchFamily="18" charset="0"/>
              </a:rPr>
              <a:t>Argumentimi/justifikimi ligjor në gjykatat e faktit</a:t>
            </a:r>
            <a:br>
              <a:rPr lang="cy-GB" b="1" dirty="0">
                <a:cs typeface="Times New Roman" panose="02020603050405020304" pitchFamily="18" charset="0"/>
              </a:rPr>
            </a:br>
            <a:r>
              <a:rPr lang="cy-GB" b="1" dirty="0">
                <a:cs typeface="Times New Roman" panose="02020603050405020304" pitchFamily="18" charset="0"/>
              </a:rPr>
              <a:t>	nga Sokol PINA			</a:t>
            </a:r>
            <a:endParaRPr lang="sq-AL" dirty="0"/>
          </a:p>
        </p:txBody>
      </p:sp>
      <p:sp>
        <p:nvSpPr>
          <p:cNvPr id="3" name="Content Placeholder 2">
            <a:extLst>
              <a:ext uri="{FF2B5EF4-FFF2-40B4-BE49-F238E27FC236}">
                <a16:creationId xmlns:a16="http://schemas.microsoft.com/office/drawing/2014/main" id="{A7BB8466-4275-419D-83DC-C703E515BE4D}"/>
              </a:ext>
            </a:extLst>
          </p:cNvPr>
          <p:cNvSpPr>
            <a:spLocks noGrp="1"/>
          </p:cNvSpPr>
          <p:nvPr>
            <p:ph idx="1"/>
          </p:nvPr>
        </p:nvSpPr>
        <p:spPr>
          <a:xfrm>
            <a:off x="1103312" y="2052918"/>
            <a:ext cx="9449581" cy="4195481"/>
          </a:xfrm>
        </p:spPr>
        <p:txBody>
          <a:bodyPr>
            <a:normAutofit/>
          </a:bodyPr>
          <a:lstStyle/>
          <a:p>
            <a:pPr marL="0" indent="0" algn="just">
              <a:buNone/>
            </a:pPr>
            <a:endParaRPr lang="en-US" b="1" dirty="0">
              <a:latin typeface="Times New Roman" panose="02020603050405020304" pitchFamily="18" charset="0"/>
              <a:cs typeface="Times New Roman" panose="02020603050405020304" pitchFamily="18" charset="0"/>
            </a:endParaRPr>
          </a:p>
          <a:p>
            <a:pPr marL="0" indent="0" algn="just">
              <a:buNone/>
            </a:pPr>
            <a:r>
              <a:rPr lang="en-US" b="1" dirty="0">
                <a:latin typeface="Times New Roman" panose="02020603050405020304" pitchFamily="18" charset="0"/>
                <a:cs typeface="Times New Roman" panose="02020603050405020304" pitchFamily="18" charset="0"/>
              </a:rPr>
              <a:t>	</a:t>
            </a:r>
          </a:p>
          <a:p>
            <a:pPr marL="0" indent="0" algn="just">
              <a:buNone/>
            </a:pPr>
            <a:endParaRPr lang="cy-GB" i="1" dirty="0"/>
          </a:p>
          <a:p>
            <a:pPr algn="ctr"/>
            <a:r>
              <a:rPr lang="cy-GB" i="1" dirty="0"/>
              <a:t>“Procesi i “arsyetimit”-Kufijtë e interpretimit/diskrecioni gjyqësor-Burimet e justifikimit vendimmarrës-Metodat/llojet e interpretimit-Rregullat e interpretimit-Pranueshmëria/bazueshmëria e arsyetimit ligjor-</a:t>
            </a:r>
            <a:r>
              <a:rPr lang="en-US" i="1" dirty="0" err="1"/>
              <a:t>Faktet</a:t>
            </a:r>
            <a:r>
              <a:rPr lang="en-US" i="1" dirty="0"/>
              <a:t> e </a:t>
            </a:r>
            <a:r>
              <a:rPr lang="cy-GB" i="1" dirty="0"/>
              <a:t>çështjes-Analiza e provave”</a:t>
            </a:r>
          </a:p>
          <a:p>
            <a:endParaRPr lang="cy-GB" dirty="0"/>
          </a:p>
        </p:txBody>
      </p:sp>
    </p:spTree>
    <p:extLst>
      <p:ext uri="{BB962C8B-B14F-4D97-AF65-F5344CB8AC3E}">
        <p14:creationId xmlns:p14="http://schemas.microsoft.com/office/powerpoint/2010/main" val="1614836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5A82-86B1-4203-88D8-DA62D313223E}"/>
              </a:ext>
            </a:extLst>
          </p:cNvPr>
          <p:cNvSpPr>
            <a:spLocks noGrp="1"/>
          </p:cNvSpPr>
          <p:nvPr>
            <p:ph type="title"/>
          </p:nvPr>
        </p:nvSpPr>
        <p:spPr/>
        <p:txBody>
          <a:bodyPr/>
          <a:lstStyle/>
          <a:p>
            <a:pPr algn="ctr"/>
            <a:r>
              <a:rPr lang="cy-GB" dirty="0"/>
              <a:t>Procesi i “arsyetimit”</a:t>
            </a:r>
            <a:endParaRPr lang="sq-AL" dirty="0"/>
          </a:p>
        </p:txBody>
      </p:sp>
      <p:sp>
        <p:nvSpPr>
          <p:cNvPr id="3" name="Content Placeholder 2">
            <a:extLst>
              <a:ext uri="{FF2B5EF4-FFF2-40B4-BE49-F238E27FC236}">
                <a16:creationId xmlns:a16="http://schemas.microsoft.com/office/drawing/2014/main" id="{FAC8FB77-8709-41B1-83E0-69A0FA0B5088}"/>
              </a:ext>
            </a:extLst>
          </p:cNvPr>
          <p:cNvSpPr>
            <a:spLocks noGrp="1"/>
          </p:cNvSpPr>
          <p:nvPr>
            <p:ph idx="1"/>
          </p:nvPr>
        </p:nvSpPr>
        <p:spPr/>
        <p:txBody>
          <a:bodyPr>
            <a:normAutofit lnSpcReduction="10000"/>
          </a:bodyPr>
          <a:lstStyle/>
          <a:p>
            <a:pPr algn="just"/>
            <a:endParaRPr lang="cy-GB" dirty="0">
              <a:solidFill>
                <a:schemeClr val="tx1"/>
              </a:solidFill>
            </a:endParaRPr>
          </a:p>
          <a:p>
            <a:pPr algn="just"/>
            <a:r>
              <a:rPr lang="cy-GB" dirty="0">
                <a:solidFill>
                  <a:schemeClr val="tx1"/>
                </a:solidFill>
              </a:rPr>
              <a:t>- </a:t>
            </a:r>
            <a:r>
              <a:rPr lang="sq-AL" dirty="0">
                <a:solidFill>
                  <a:schemeClr val="tx1"/>
                </a:solidFill>
              </a:rPr>
              <a:t>Procesi i arsyetimit të vendimit gjyqësor mishëron argumentet objektiv</a:t>
            </a:r>
            <a:r>
              <a:rPr lang="cy-GB" dirty="0">
                <a:solidFill>
                  <a:schemeClr val="tx1"/>
                </a:solidFill>
              </a:rPr>
              <a:t>ë</a:t>
            </a:r>
            <a:r>
              <a:rPr lang="sq-AL" dirty="0">
                <a:solidFill>
                  <a:schemeClr val="tx1"/>
                </a:solidFill>
              </a:rPr>
              <a:t> të vendimit, të cilat i nënshtrohen kontrollit, verifikimit dhe riprodhimit logjik të tyre. Qëllimi i detyrimit të arsyetimit të vendimeve nuk është që gjyqtari të tregojë se si arriti ai në vendimin e tij, në mënyrën “</a:t>
            </a:r>
            <a:r>
              <a:rPr lang="sq-AL" i="1" dirty="0">
                <a:solidFill>
                  <a:schemeClr val="tx1"/>
                </a:solidFill>
              </a:rPr>
              <a:t>më shiko se si mendoj</a:t>
            </a:r>
            <a:r>
              <a:rPr lang="sq-AL" dirty="0">
                <a:solidFill>
                  <a:schemeClr val="tx1"/>
                </a:solidFill>
              </a:rPr>
              <a:t> ”, por arsyet </a:t>
            </a:r>
            <a:r>
              <a:rPr lang="sq-AL" i="1" u="sng" dirty="0">
                <a:solidFill>
                  <a:schemeClr val="tx1"/>
                </a:solidFill>
              </a:rPr>
              <a:t>pse</a:t>
            </a:r>
            <a:r>
              <a:rPr lang="sq-AL" dirty="0">
                <a:solidFill>
                  <a:schemeClr val="tx1"/>
                </a:solidFill>
              </a:rPr>
              <a:t> gjyqtari e mori vendimin</a:t>
            </a:r>
            <a:r>
              <a:rPr lang="cy-GB" dirty="0">
                <a:solidFill>
                  <a:schemeClr val="tx1"/>
                </a:solidFill>
              </a:rPr>
              <a:t>.</a:t>
            </a:r>
          </a:p>
          <a:p>
            <a:pPr algn="just"/>
            <a:endParaRPr lang="cy-GB" dirty="0">
              <a:solidFill>
                <a:schemeClr val="tx1"/>
              </a:solidFill>
            </a:endParaRPr>
          </a:p>
          <a:p>
            <a:pPr algn="just"/>
            <a:r>
              <a:rPr lang="cy-GB" dirty="0">
                <a:solidFill>
                  <a:schemeClr val="tx1"/>
                </a:solidFill>
              </a:rPr>
              <a:t>- </a:t>
            </a:r>
            <a:r>
              <a:rPr lang="sq-AL" dirty="0">
                <a:solidFill>
                  <a:schemeClr val="tx1"/>
                </a:solidFill>
              </a:rPr>
              <a:t>Konkluzionet e pjesës arsyetuese duhet të bazohen jo vetëm në aktet ligjore, por edhe në parimet dhe rregullat që karakterizojnë mendimin e shëndoshë e logjik </a:t>
            </a:r>
            <a:r>
              <a:rPr lang="sq-AL" i="1" dirty="0">
                <a:solidFill>
                  <a:schemeClr val="tx1"/>
                </a:solidFill>
              </a:rPr>
              <a:t>(shih vendimet nr. 20, datë 13.04.2012 dhe nr. 38, datë 30.12.2010, të Gjykatës Kushtetuese).</a:t>
            </a:r>
            <a:endParaRPr lang="sq-AL" dirty="0">
              <a:solidFill>
                <a:schemeClr val="tx1"/>
              </a:solidFill>
            </a:endParaRPr>
          </a:p>
          <a:p>
            <a:pPr algn="just"/>
            <a:r>
              <a:rPr lang="en-US" dirty="0">
                <a:solidFill>
                  <a:schemeClr val="tx1"/>
                </a:solidFill>
              </a:rPr>
              <a:t>  </a:t>
            </a:r>
          </a:p>
          <a:p>
            <a:endParaRPr lang="sq-AL" dirty="0"/>
          </a:p>
        </p:txBody>
      </p:sp>
    </p:spTree>
    <p:extLst>
      <p:ext uri="{BB962C8B-B14F-4D97-AF65-F5344CB8AC3E}">
        <p14:creationId xmlns:p14="http://schemas.microsoft.com/office/powerpoint/2010/main" val="387785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33EA3-96EA-4903-A215-ADB89B72B0DD}"/>
              </a:ext>
            </a:extLst>
          </p:cNvPr>
          <p:cNvSpPr>
            <a:spLocks noGrp="1"/>
          </p:cNvSpPr>
          <p:nvPr>
            <p:ph type="title"/>
          </p:nvPr>
        </p:nvSpPr>
        <p:spPr/>
        <p:txBody>
          <a:bodyPr/>
          <a:lstStyle/>
          <a:p>
            <a:pPr algn="ctr"/>
            <a:r>
              <a:rPr lang="cy-GB" dirty="0"/>
              <a:t>Rastet e qarta/rastet e vështira</a:t>
            </a:r>
            <a:endParaRPr lang="sq-AL" dirty="0"/>
          </a:p>
        </p:txBody>
      </p:sp>
      <p:sp>
        <p:nvSpPr>
          <p:cNvPr id="3" name="Content Placeholder 2">
            <a:extLst>
              <a:ext uri="{FF2B5EF4-FFF2-40B4-BE49-F238E27FC236}">
                <a16:creationId xmlns:a16="http://schemas.microsoft.com/office/drawing/2014/main" id="{F936B4BF-ECD9-473E-A251-11A9B4F3959E}"/>
              </a:ext>
            </a:extLst>
          </p:cNvPr>
          <p:cNvSpPr>
            <a:spLocks noGrp="1"/>
          </p:cNvSpPr>
          <p:nvPr>
            <p:ph idx="1"/>
          </p:nvPr>
        </p:nvSpPr>
        <p:spPr/>
        <p:txBody>
          <a:bodyPr>
            <a:normAutofit/>
          </a:bodyPr>
          <a:lstStyle/>
          <a:p>
            <a:pPr algn="just"/>
            <a:r>
              <a:rPr lang="cy-GB" dirty="0">
                <a:solidFill>
                  <a:schemeClr val="tx1"/>
                </a:solidFill>
              </a:rPr>
              <a:t>Teoria juridike: </a:t>
            </a:r>
          </a:p>
          <a:p>
            <a:pPr algn="just"/>
            <a:r>
              <a:rPr lang="cy-GB" dirty="0">
                <a:solidFill>
                  <a:schemeClr val="tx1"/>
                </a:solidFill>
              </a:rPr>
              <a:t>- T</a:t>
            </a:r>
            <a:r>
              <a:rPr lang="sq-AL" dirty="0">
                <a:solidFill>
                  <a:schemeClr val="tx1"/>
                </a:solidFill>
              </a:rPr>
              <a:t>ë ashtuquajtura</a:t>
            </a:r>
            <a:r>
              <a:rPr lang="cy-GB" dirty="0">
                <a:solidFill>
                  <a:schemeClr val="tx1"/>
                </a:solidFill>
              </a:rPr>
              <a:t>t</a:t>
            </a:r>
            <a:r>
              <a:rPr lang="sq-AL" dirty="0">
                <a:solidFill>
                  <a:schemeClr val="tx1"/>
                </a:solidFill>
              </a:rPr>
              <a:t> </a:t>
            </a:r>
            <a:r>
              <a:rPr lang="cy-GB" dirty="0">
                <a:solidFill>
                  <a:schemeClr val="tx1"/>
                </a:solidFill>
              </a:rPr>
              <a:t>“</a:t>
            </a:r>
            <a:r>
              <a:rPr lang="sq-AL" dirty="0">
                <a:solidFill>
                  <a:schemeClr val="tx1"/>
                </a:solidFill>
              </a:rPr>
              <a:t>raste të qarta</a:t>
            </a:r>
            <a:r>
              <a:rPr lang="cy-GB" dirty="0">
                <a:solidFill>
                  <a:schemeClr val="tx1"/>
                </a:solidFill>
              </a:rPr>
              <a:t>/të lehta”;</a:t>
            </a:r>
          </a:p>
          <a:p>
            <a:pPr algn="just"/>
            <a:r>
              <a:rPr lang="cy-GB" dirty="0">
                <a:solidFill>
                  <a:schemeClr val="tx1"/>
                </a:solidFill>
              </a:rPr>
              <a:t>- Të ashtuquajturat “</a:t>
            </a:r>
            <a:r>
              <a:rPr lang="sq-AL" dirty="0">
                <a:solidFill>
                  <a:schemeClr val="tx1"/>
                </a:solidFill>
              </a:rPr>
              <a:t>raste të vështira</a:t>
            </a:r>
            <a:r>
              <a:rPr lang="cy-GB" dirty="0">
                <a:solidFill>
                  <a:schemeClr val="tx1"/>
                </a:solidFill>
              </a:rPr>
              <a:t>”.</a:t>
            </a:r>
          </a:p>
          <a:p>
            <a:pPr algn="just"/>
            <a:r>
              <a:rPr lang="cy-GB" dirty="0">
                <a:solidFill>
                  <a:schemeClr val="tx1"/>
                </a:solidFill>
              </a:rPr>
              <a:t>- Në çështjet e lehta, (Rregullat mund të analizohen si një deklaratë e kushtëzuar e formës 'nëse p, pastaj q’) Në raste të lehta vendimi, për shembull që A duhet t'i paguajë dëmshpërblimin B, mund të justifikohet duke përmendur rregullin dhe faktet e çështjes.</a:t>
            </a:r>
            <a:endParaRPr lang="sq-AL" dirty="0">
              <a:solidFill>
                <a:schemeClr val="tx1"/>
              </a:solidFill>
            </a:endParaRPr>
          </a:p>
        </p:txBody>
      </p:sp>
    </p:spTree>
    <p:extLst>
      <p:ext uri="{BB962C8B-B14F-4D97-AF65-F5344CB8AC3E}">
        <p14:creationId xmlns:p14="http://schemas.microsoft.com/office/powerpoint/2010/main" val="3321256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33EA3-96EA-4903-A215-ADB89B72B0DD}"/>
              </a:ext>
            </a:extLst>
          </p:cNvPr>
          <p:cNvSpPr>
            <a:spLocks noGrp="1"/>
          </p:cNvSpPr>
          <p:nvPr>
            <p:ph type="title"/>
          </p:nvPr>
        </p:nvSpPr>
        <p:spPr/>
        <p:txBody>
          <a:bodyPr/>
          <a:lstStyle/>
          <a:p>
            <a:pPr algn="ctr"/>
            <a:r>
              <a:rPr lang="cy-GB" dirty="0"/>
              <a:t>Rastet e qarta/rastet e vështira</a:t>
            </a:r>
            <a:endParaRPr lang="sq-AL" dirty="0"/>
          </a:p>
        </p:txBody>
      </p:sp>
      <p:sp>
        <p:nvSpPr>
          <p:cNvPr id="3" name="Content Placeholder 2">
            <a:extLst>
              <a:ext uri="{FF2B5EF4-FFF2-40B4-BE49-F238E27FC236}">
                <a16:creationId xmlns:a16="http://schemas.microsoft.com/office/drawing/2014/main" id="{F936B4BF-ECD9-473E-A251-11A9B4F3959E}"/>
              </a:ext>
            </a:extLst>
          </p:cNvPr>
          <p:cNvSpPr>
            <a:spLocks noGrp="1"/>
          </p:cNvSpPr>
          <p:nvPr>
            <p:ph idx="1"/>
          </p:nvPr>
        </p:nvSpPr>
        <p:spPr/>
        <p:txBody>
          <a:bodyPr>
            <a:normAutofit/>
          </a:bodyPr>
          <a:lstStyle/>
          <a:p>
            <a:pPr algn="just"/>
            <a:r>
              <a:rPr lang="cy-GB" dirty="0">
                <a:solidFill>
                  <a:schemeClr val="tx1"/>
                </a:solidFill>
              </a:rPr>
              <a:t>- Në çështjet e quajtura të vështira është e vështirë të përcaktohet nëse rasti bie nën rregullimin e një ligji të caktuar. </a:t>
            </a:r>
            <a:r>
              <a:rPr lang="cy-GB" dirty="0"/>
              <a:t>(Neni 1 i K.Pr.Civile: “kur ligji mungon, nuk është i plotë, ka kundërthënie ose është i paqartë”.).   </a:t>
            </a:r>
          </a:p>
          <a:p>
            <a:pPr algn="just"/>
            <a:r>
              <a:rPr lang="cy-GB" dirty="0">
                <a:solidFill>
                  <a:schemeClr val="tx1"/>
                </a:solidFill>
              </a:rPr>
              <a:t>- </a:t>
            </a:r>
            <a:r>
              <a:rPr lang="sq-AL" dirty="0">
                <a:solidFill>
                  <a:schemeClr val="tx1"/>
                </a:solidFill>
              </a:rPr>
              <a:t>Meqenëse ligjvënësi nuk mundet</a:t>
            </a:r>
            <a:r>
              <a:rPr lang="cy-GB" dirty="0">
                <a:solidFill>
                  <a:schemeClr val="tx1"/>
                </a:solidFill>
              </a:rPr>
              <a:t> të </a:t>
            </a:r>
            <a:r>
              <a:rPr lang="sq-AL" dirty="0">
                <a:solidFill>
                  <a:schemeClr val="tx1"/>
                </a:solidFill>
              </a:rPr>
              <a:t>parashiko</a:t>
            </a:r>
            <a:r>
              <a:rPr lang="cy-GB" dirty="0">
                <a:solidFill>
                  <a:schemeClr val="tx1"/>
                </a:solidFill>
              </a:rPr>
              <a:t>i</a:t>
            </a:r>
            <a:r>
              <a:rPr lang="sq-AL" dirty="0">
                <a:solidFill>
                  <a:schemeClr val="tx1"/>
                </a:solidFill>
              </a:rPr>
              <a:t> të gjitha rastet e mundshme, ai shpesh përdor terma të përgjithshëm, të hapur ose të paqartë, duke </a:t>
            </a:r>
            <a:r>
              <a:rPr lang="cy-GB" dirty="0">
                <a:solidFill>
                  <a:schemeClr val="tx1"/>
                </a:solidFill>
              </a:rPr>
              <a:t>ia</a:t>
            </a:r>
            <a:r>
              <a:rPr lang="sq-AL" dirty="0">
                <a:solidFill>
                  <a:schemeClr val="tx1"/>
                </a:solidFill>
              </a:rPr>
              <a:t> lënë gjyqtarit të konstatojë në rastin konkret se çfarë saktësisht nënkupton norma.</a:t>
            </a:r>
            <a:r>
              <a:rPr lang="cy-GB" dirty="0">
                <a:solidFill>
                  <a:schemeClr val="tx1"/>
                </a:solidFill>
              </a:rPr>
              <a:t> (Përkufizimi i termave “vjedhje”, “falsifikim”, etj.)</a:t>
            </a:r>
          </a:p>
          <a:p>
            <a:pPr algn="just"/>
            <a:r>
              <a:rPr lang="sq-AL" dirty="0">
                <a:solidFill>
                  <a:schemeClr val="tx1"/>
                </a:solidFill>
              </a:rPr>
              <a:t>Një rast</a:t>
            </a:r>
            <a:r>
              <a:rPr lang="cy-GB" dirty="0">
                <a:solidFill>
                  <a:schemeClr val="tx1"/>
                </a:solidFill>
              </a:rPr>
              <a:t> </a:t>
            </a:r>
            <a:r>
              <a:rPr lang="sq-AL" dirty="0">
                <a:solidFill>
                  <a:schemeClr val="tx1"/>
                </a:solidFill>
              </a:rPr>
              <a:t>mund të jetë gjithashtu </a:t>
            </a:r>
            <a:r>
              <a:rPr lang="cy-GB" dirty="0">
                <a:solidFill>
                  <a:schemeClr val="tx1"/>
                </a:solidFill>
              </a:rPr>
              <a:t>i</a:t>
            </a:r>
            <a:r>
              <a:rPr lang="sq-AL" dirty="0">
                <a:solidFill>
                  <a:schemeClr val="tx1"/>
                </a:solidFill>
              </a:rPr>
              <a:t> vështirë kur ka arsye të rëndësishme për të mos zbatuar një rregull për shkak </a:t>
            </a:r>
            <a:r>
              <a:rPr lang="cy-GB" dirty="0">
                <a:solidFill>
                  <a:schemeClr val="tx1"/>
                </a:solidFill>
              </a:rPr>
              <a:t>se</a:t>
            </a:r>
            <a:r>
              <a:rPr lang="sq-AL" dirty="0">
                <a:solidFill>
                  <a:schemeClr val="tx1"/>
                </a:solidFill>
              </a:rPr>
              <a:t> aplikimi</a:t>
            </a:r>
            <a:r>
              <a:rPr lang="cy-GB" dirty="0">
                <a:solidFill>
                  <a:schemeClr val="tx1"/>
                </a:solidFill>
              </a:rPr>
              <a:t> </a:t>
            </a:r>
            <a:r>
              <a:rPr lang="sq-AL" dirty="0">
                <a:solidFill>
                  <a:schemeClr val="tx1"/>
                </a:solidFill>
              </a:rPr>
              <a:t>në rastin konkret do të ishte ‘</a:t>
            </a:r>
            <a:r>
              <a:rPr lang="cy-GB" dirty="0">
                <a:solidFill>
                  <a:schemeClr val="tx1"/>
                </a:solidFill>
              </a:rPr>
              <a:t>i</a:t>
            </a:r>
            <a:r>
              <a:rPr lang="sq-AL" dirty="0">
                <a:solidFill>
                  <a:schemeClr val="tx1"/>
                </a:solidFill>
              </a:rPr>
              <a:t> </a:t>
            </a:r>
            <a:r>
              <a:rPr lang="sq-AL" dirty="0" err="1">
                <a:solidFill>
                  <a:schemeClr val="tx1"/>
                </a:solidFill>
              </a:rPr>
              <a:t>paarsyesh</a:t>
            </a:r>
            <a:r>
              <a:rPr lang="cy-GB" dirty="0">
                <a:solidFill>
                  <a:schemeClr val="tx1"/>
                </a:solidFill>
              </a:rPr>
              <a:t>ëm</a:t>
            </a:r>
            <a:r>
              <a:rPr lang="sq-AL" dirty="0">
                <a:solidFill>
                  <a:schemeClr val="tx1"/>
                </a:solidFill>
              </a:rPr>
              <a:t>', ‘</a:t>
            </a:r>
            <a:r>
              <a:rPr lang="cy-GB" dirty="0">
                <a:solidFill>
                  <a:schemeClr val="tx1"/>
                </a:solidFill>
              </a:rPr>
              <a:t>i</a:t>
            </a:r>
            <a:r>
              <a:rPr lang="sq-AL" dirty="0">
                <a:solidFill>
                  <a:schemeClr val="tx1"/>
                </a:solidFill>
              </a:rPr>
              <a:t> padrejtë' ose 'absurd’.</a:t>
            </a:r>
            <a:r>
              <a:rPr lang="cy-GB" dirty="0">
                <a:solidFill>
                  <a:schemeClr val="tx1"/>
                </a:solidFill>
              </a:rPr>
              <a:t> </a:t>
            </a:r>
            <a:endParaRPr lang="cy-GB" dirty="0">
              <a:solidFill>
                <a:srgbClr val="FF0000"/>
              </a:solidFill>
            </a:endParaRPr>
          </a:p>
          <a:p>
            <a:endParaRPr lang="sq-AL" dirty="0"/>
          </a:p>
        </p:txBody>
      </p:sp>
    </p:spTree>
    <p:extLst>
      <p:ext uri="{BB962C8B-B14F-4D97-AF65-F5344CB8AC3E}">
        <p14:creationId xmlns:p14="http://schemas.microsoft.com/office/powerpoint/2010/main" val="1269477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E198B-1EB0-4128-BF90-AFF094DE0EA3}"/>
              </a:ext>
            </a:extLst>
          </p:cNvPr>
          <p:cNvSpPr>
            <a:spLocks noGrp="1"/>
          </p:cNvSpPr>
          <p:nvPr>
            <p:ph type="title"/>
          </p:nvPr>
        </p:nvSpPr>
        <p:spPr/>
        <p:txBody>
          <a:bodyPr/>
          <a:lstStyle/>
          <a:p>
            <a:pPr algn="ctr"/>
            <a:r>
              <a:rPr lang="cy-GB" dirty="0"/>
              <a:t>Kufijtë e interpretimit/diskrecioni gjyqësor</a:t>
            </a:r>
            <a:endParaRPr lang="sq-AL" dirty="0"/>
          </a:p>
        </p:txBody>
      </p:sp>
      <p:sp>
        <p:nvSpPr>
          <p:cNvPr id="3" name="Content Placeholder 2">
            <a:extLst>
              <a:ext uri="{FF2B5EF4-FFF2-40B4-BE49-F238E27FC236}">
                <a16:creationId xmlns:a16="http://schemas.microsoft.com/office/drawing/2014/main" id="{A44EF37D-D5CC-41B9-B882-AF042AC98447}"/>
              </a:ext>
            </a:extLst>
          </p:cNvPr>
          <p:cNvSpPr>
            <a:spLocks noGrp="1"/>
          </p:cNvSpPr>
          <p:nvPr>
            <p:ph idx="1"/>
          </p:nvPr>
        </p:nvSpPr>
        <p:spPr/>
        <p:txBody>
          <a:bodyPr>
            <a:normAutofit fontScale="92500" lnSpcReduction="20000"/>
          </a:bodyPr>
          <a:lstStyle/>
          <a:p>
            <a:pPr algn="just"/>
            <a:r>
              <a:rPr lang="cy-GB" b="1" dirty="0">
                <a:solidFill>
                  <a:schemeClr val="tx1"/>
                </a:solidFill>
              </a:rPr>
              <a:t>Pyetja:</a:t>
            </a:r>
            <a:r>
              <a:rPr lang="cy-GB" dirty="0">
                <a:solidFill>
                  <a:schemeClr val="tx1"/>
                </a:solidFill>
              </a:rPr>
              <a:t> Deri ku shkon diskrecioni (hapësira e vlerësimit) që </a:t>
            </a:r>
            <a:r>
              <a:rPr lang="sq-AL" dirty="0">
                <a:solidFill>
                  <a:schemeClr val="tx1"/>
                </a:solidFill>
              </a:rPr>
              <a:t>kanë gjyqtarët </a:t>
            </a:r>
            <a:r>
              <a:rPr lang="cy-GB" dirty="0">
                <a:solidFill>
                  <a:schemeClr val="tx1"/>
                </a:solidFill>
              </a:rPr>
              <a:t>në</a:t>
            </a:r>
            <a:r>
              <a:rPr lang="sq-AL" dirty="0">
                <a:solidFill>
                  <a:schemeClr val="tx1"/>
                </a:solidFill>
              </a:rPr>
              <a:t> interpretimi</a:t>
            </a:r>
            <a:r>
              <a:rPr lang="cy-GB" dirty="0">
                <a:solidFill>
                  <a:schemeClr val="tx1"/>
                </a:solidFill>
              </a:rPr>
              <a:t>n</a:t>
            </a:r>
            <a:r>
              <a:rPr lang="sq-AL" dirty="0">
                <a:solidFill>
                  <a:schemeClr val="tx1"/>
                </a:solidFill>
              </a:rPr>
              <a:t> dhe </a:t>
            </a:r>
            <a:r>
              <a:rPr lang="cy-GB" dirty="0">
                <a:solidFill>
                  <a:schemeClr val="tx1"/>
                </a:solidFill>
              </a:rPr>
              <a:t>zbatimin e ligjit?</a:t>
            </a:r>
          </a:p>
          <a:p>
            <a:pPr algn="just"/>
            <a:r>
              <a:rPr lang="cy-GB" b="1" dirty="0">
                <a:solidFill>
                  <a:schemeClr val="tx1"/>
                </a:solidFill>
              </a:rPr>
              <a:t>T</a:t>
            </a:r>
            <a:r>
              <a:rPr lang="sq-AL" b="1" dirty="0" err="1">
                <a:solidFill>
                  <a:schemeClr val="tx1"/>
                </a:solidFill>
              </a:rPr>
              <a:t>eoritë</a:t>
            </a:r>
            <a:r>
              <a:rPr lang="sq-AL" b="1" dirty="0">
                <a:solidFill>
                  <a:schemeClr val="tx1"/>
                </a:solidFill>
              </a:rPr>
              <a:t> e interpretimit juridik dhe argumentimit</a:t>
            </a:r>
            <a:r>
              <a:rPr lang="cy-GB" b="1" dirty="0">
                <a:solidFill>
                  <a:schemeClr val="tx1"/>
                </a:solidFill>
              </a:rPr>
              <a:t>:</a:t>
            </a:r>
          </a:p>
          <a:p>
            <a:pPr algn="just"/>
            <a:r>
              <a:rPr lang="cy-GB" dirty="0">
                <a:solidFill>
                  <a:schemeClr val="tx1"/>
                </a:solidFill>
              </a:rPr>
              <a:t>- </a:t>
            </a:r>
            <a:r>
              <a:rPr lang="sq-AL" dirty="0">
                <a:solidFill>
                  <a:schemeClr val="tx1"/>
                </a:solidFill>
              </a:rPr>
              <a:t>Në filozofinë e ligjit të shekullit të nëntëmbëdhjetë, në dritën e idesë së </a:t>
            </a:r>
            <a:r>
              <a:rPr lang="sq-AL" i="1" dirty="0" err="1">
                <a:solidFill>
                  <a:schemeClr val="tx1"/>
                </a:solidFill>
              </a:rPr>
              <a:t>Montesquieu</a:t>
            </a:r>
            <a:r>
              <a:rPr lang="sq-AL" dirty="0">
                <a:solidFill>
                  <a:schemeClr val="tx1"/>
                </a:solidFill>
              </a:rPr>
              <a:t> për ndarjen e pushteteve, detyra e gjyqtarit ishte të zbatonte ligjin ashtu siç ishte formuluar</a:t>
            </a:r>
            <a:r>
              <a:rPr lang="cy-GB" dirty="0">
                <a:solidFill>
                  <a:schemeClr val="tx1"/>
                </a:solidFill>
              </a:rPr>
              <a:t> </a:t>
            </a:r>
            <a:r>
              <a:rPr lang="sq-AL" dirty="0">
                <a:solidFill>
                  <a:schemeClr val="tx1"/>
                </a:solidFill>
              </a:rPr>
              <a:t>nga ligjvënësi. Ai duhej t'i nënshtronte faktet e çështjes specifike nën </a:t>
            </a:r>
            <a:r>
              <a:rPr lang="cy-GB" dirty="0">
                <a:solidFill>
                  <a:schemeClr val="tx1"/>
                </a:solidFill>
              </a:rPr>
              <a:t>rregullat e përgjithshme</a:t>
            </a:r>
            <a:r>
              <a:rPr lang="sq-AL" dirty="0">
                <a:solidFill>
                  <a:schemeClr val="tx1"/>
                </a:solidFill>
              </a:rPr>
              <a:t> juridik</a:t>
            </a:r>
            <a:r>
              <a:rPr lang="cy-GB" dirty="0">
                <a:solidFill>
                  <a:schemeClr val="tx1"/>
                </a:solidFill>
              </a:rPr>
              <a:t>e</a:t>
            </a:r>
            <a:r>
              <a:rPr lang="sq-AL" dirty="0">
                <a:solidFill>
                  <a:schemeClr val="tx1"/>
                </a:solidFill>
              </a:rPr>
              <a:t>.</a:t>
            </a:r>
            <a:endParaRPr lang="cy-GB" dirty="0">
              <a:solidFill>
                <a:schemeClr val="tx1"/>
              </a:solidFill>
            </a:endParaRPr>
          </a:p>
          <a:p>
            <a:pPr algn="just"/>
            <a:r>
              <a:rPr lang="cy-GB" dirty="0">
                <a:solidFill>
                  <a:schemeClr val="tx1"/>
                </a:solidFill>
              </a:rPr>
              <a:t>- Në këndvështrimin modern, gjyqtari ka një liri të caktuar në interpretimin e rregullave juridike dhe në formulimin e normës që do të zbatohet në rastin konkret. Në këtë pikëpamje, gjyqtari nuk konsiderohet më si ‘goja e ligjit’ që nxjerr automatikisht vendimin nga rregulli i përgjithshëm, por ai vendos kuptimin e rregullit juridik në kontekstin e rastit konkret.  </a:t>
            </a:r>
          </a:p>
          <a:p>
            <a:pPr algn="just"/>
            <a:r>
              <a:rPr lang="cy-GB" b="1" dirty="0">
                <a:solidFill>
                  <a:schemeClr val="tx1"/>
                </a:solidFill>
              </a:rPr>
              <a:t>Në këtë proces vendimimarrje, gjyqtarët kanë një të pushtet diskrecional të caktuar, por ata duhet të japin llogari për këtë fuqi diskrecionale në justifikimin e vendimeve të tyre. </a:t>
            </a:r>
          </a:p>
          <a:p>
            <a:pPr algn="just"/>
            <a:endParaRPr lang="cy-GB" dirty="0">
              <a:solidFill>
                <a:schemeClr val="tx1"/>
              </a:solidFill>
            </a:endParaRPr>
          </a:p>
          <a:p>
            <a:endParaRPr lang="sq-AL" dirty="0"/>
          </a:p>
        </p:txBody>
      </p:sp>
    </p:spTree>
    <p:extLst>
      <p:ext uri="{BB962C8B-B14F-4D97-AF65-F5344CB8AC3E}">
        <p14:creationId xmlns:p14="http://schemas.microsoft.com/office/powerpoint/2010/main" val="3135010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E198B-1EB0-4128-BF90-AFF094DE0EA3}"/>
              </a:ext>
            </a:extLst>
          </p:cNvPr>
          <p:cNvSpPr>
            <a:spLocks noGrp="1"/>
          </p:cNvSpPr>
          <p:nvPr>
            <p:ph type="title"/>
          </p:nvPr>
        </p:nvSpPr>
        <p:spPr/>
        <p:txBody>
          <a:bodyPr/>
          <a:lstStyle/>
          <a:p>
            <a:pPr algn="ctr"/>
            <a:r>
              <a:rPr lang="cy-GB" dirty="0"/>
              <a:t>Kufijtë e interpretimit/diskrecioni gjyqësor</a:t>
            </a:r>
            <a:endParaRPr lang="sq-AL" dirty="0"/>
          </a:p>
        </p:txBody>
      </p:sp>
      <p:sp>
        <p:nvSpPr>
          <p:cNvPr id="3" name="Content Placeholder 2">
            <a:extLst>
              <a:ext uri="{FF2B5EF4-FFF2-40B4-BE49-F238E27FC236}">
                <a16:creationId xmlns:a16="http://schemas.microsoft.com/office/drawing/2014/main" id="{A44EF37D-D5CC-41B9-B882-AF042AC98447}"/>
              </a:ext>
            </a:extLst>
          </p:cNvPr>
          <p:cNvSpPr>
            <a:spLocks noGrp="1"/>
          </p:cNvSpPr>
          <p:nvPr>
            <p:ph idx="1"/>
          </p:nvPr>
        </p:nvSpPr>
        <p:spPr/>
        <p:txBody>
          <a:bodyPr>
            <a:normAutofit/>
          </a:bodyPr>
          <a:lstStyle/>
          <a:p>
            <a:pPr algn="just"/>
            <a:r>
              <a:rPr lang="cy-GB" dirty="0"/>
              <a:t>Vendimi i Gjykatës së Lartë nr. </a:t>
            </a:r>
            <a:r>
              <a:rPr lang="sq-AL" dirty="0"/>
              <a:t>00-2012-775 (46)</a:t>
            </a:r>
            <a:r>
              <a:rPr lang="cy-GB" dirty="0"/>
              <a:t>, datë </a:t>
            </a:r>
            <a:r>
              <a:rPr lang="sq-AL" dirty="0"/>
              <a:t>15.02.2012</a:t>
            </a:r>
            <a:r>
              <a:rPr lang="cy-GB" dirty="0"/>
              <a:t>, çështja “Gentian Berhani”, etj. (Rastet e rishikimit të vendimit penal të formës së prerë, para ndryshimeve me </a:t>
            </a:r>
            <a:r>
              <a:rPr lang="nn-NO" dirty="0"/>
              <a:t>ligjin nr. 35/2017, datë 30.3.2017.</a:t>
            </a:r>
            <a:r>
              <a:rPr lang="cy-GB" dirty="0"/>
              <a:t>)</a:t>
            </a:r>
            <a:endParaRPr lang="cy-GB" dirty="0">
              <a:solidFill>
                <a:schemeClr val="tx1"/>
              </a:solidFill>
            </a:endParaRPr>
          </a:p>
          <a:p>
            <a:pPr algn="just"/>
            <a:r>
              <a:rPr lang="cy-GB" i="1" dirty="0"/>
              <a:t>“...</a:t>
            </a:r>
            <a:r>
              <a:rPr lang="sq-AL" i="1" dirty="0"/>
              <a:t>Pikërisht në rastet e kësaj natyre Gjykata e Lartë </a:t>
            </a:r>
            <a:r>
              <a:rPr lang="sq-AL" b="1" i="1" dirty="0"/>
              <a:t>(ashtu si çdo gjykatë tjetër) e sheh veten në të quajturin pozitë të “bërjes së ligjit”, </a:t>
            </a:r>
            <a:r>
              <a:rPr lang="sq-AL" i="1" dirty="0"/>
              <a:t>i cili në një farë mënyre plotëson detyrën e gjykatës në dhënien e drejtësisë, pikërisht atëherë kur ligji mungon apo kur është i paqartë.</a:t>
            </a:r>
          </a:p>
          <a:p>
            <a:pPr algn="just"/>
            <a:r>
              <a:rPr lang="sq-AL" i="1" dirty="0"/>
              <a:t>Në vetvete, një vendim gjyqësor në formën e tij përfundimtar merr karakteristikat pothuajse të një norme, e një norme e cila ka fuqi detyruese për t’u zbatuar. Kjo është një nga karakteristikat të cilat i japin gjyqësorit të ashtuquajturin “bërje ligji”.</a:t>
            </a:r>
            <a:r>
              <a:rPr lang="cy-GB" i="1" dirty="0"/>
              <a:t>..”</a:t>
            </a:r>
            <a:endParaRPr lang="sq-AL" i="1" dirty="0"/>
          </a:p>
          <a:p>
            <a:endParaRPr lang="sq-AL" dirty="0"/>
          </a:p>
        </p:txBody>
      </p:sp>
    </p:spTree>
    <p:extLst>
      <p:ext uri="{BB962C8B-B14F-4D97-AF65-F5344CB8AC3E}">
        <p14:creationId xmlns:p14="http://schemas.microsoft.com/office/powerpoint/2010/main" val="3058046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7FB22-932A-4295-BC65-2A750962C3D1}"/>
              </a:ext>
            </a:extLst>
          </p:cNvPr>
          <p:cNvSpPr>
            <a:spLocks noGrp="1"/>
          </p:cNvSpPr>
          <p:nvPr>
            <p:ph type="title"/>
          </p:nvPr>
        </p:nvSpPr>
        <p:spPr/>
        <p:txBody>
          <a:bodyPr/>
          <a:lstStyle/>
          <a:p>
            <a:pPr algn="ctr"/>
            <a:r>
              <a:rPr lang="cy-GB" dirty="0"/>
              <a:t>Burimet e justifikimit vendimmarrës </a:t>
            </a:r>
            <a:endParaRPr lang="sq-AL" dirty="0"/>
          </a:p>
        </p:txBody>
      </p:sp>
      <p:sp>
        <p:nvSpPr>
          <p:cNvPr id="3" name="Content Placeholder 2">
            <a:extLst>
              <a:ext uri="{FF2B5EF4-FFF2-40B4-BE49-F238E27FC236}">
                <a16:creationId xmlns:a16="http://schemas.microsoft.com/office/drawing/2014/main" id="{C3FE8852-0465-434F-91C4-92B79CC14E89}"/>
              </a:ext>
            </a:extLst>
          </p:cNvPr>
          <p:cNvSpPr>
            <a:spLocks noGrp="1"/>
          </p:cNvSpPr>
          <p:nvPr>
            <p:ph idx="1"/>
          </p:nvPr>
        </p:nvSpPr>
        <p:spPr/>
        <p:txBody>
          <a:bodyPr>
            <a:normAutofit/>
          </a:bodyPr>
          <a:lstStyle/>
          <a:p>
            <a:pPr algn="just"/>
            <a:r>
              <a:rPr lang="sq-AL" dirty="0">
                <a:solidFill>
                  <a:schemeClr val="tx1"/>
                </a:solidFill>
              </a:rPr>
              <a:t>Në justifikimin e një vendimi ligjor mund të përdoren burime të ndryshme juridike. Statusi i këtyre</a:t>
            </a:r>
            <a:r>
              <a:rPr lang="cy-GB" dirty="0">
                <a:solidFill>
                  <a:schemeClr val="tx1"/>
                </a:solidFill>
              </a:rPr>
              <a:t> </a:t>
            </a:r>
            <a:r>
              <a:rPr lang="sq-AL" dirty="0">
                <a:solidFill>
                  <a:schemeClr val="tx1"/>
                </a:solidFill>
              </a:rPr>
              <a:t>burim</a:t>
            </a:r>
            <a:r>
              <a:rPr lang="cy-GB" dirty="0">
                <a:solidFill>
                  <a:schemeClr val="tx1"/>
                </a:solidFill>
              </a:rPr>
              <a:t>eve</a:t>
            </a:r>
            <a:r>
              <a:rPr lang="sq-AL" dirty="0">
                <a:solidFill>
                  <a:schemeClr val="tx1"/>
                </a:solidFill>
              </a:rPr>
              <a:t> juridike vare</a:t>
            </a:r>
            <a:r>
              <a:rPr lang="cy-GB" dirty="0">
                <a:solidFill>
                  <a:schemeClr val="tx1"/>
                </a:solidFill>
              </a:rPr>
              <a:t>t</a:t>
            </a:r>
            <a:r>
              <a:rPr lang="sq-AL" dirty="0">
                <a:solidFill>
                  <a:schemeClr val="tx1"/>
                </a:solidFill>
              </a:rPr>
              <a:t> nga sistemi juridik dhe fusha e së drejtës</a:t>
            </a:r>
            <a:r>
              <a:rPr lang="cy-GB" dirty="0">
                <a:solidFill>
                  <a:schemeClr val="tx1"/>
                </a:solidFill>
              </a:rPr>
              <a:t>. </a:t>
            </a:r>
            <a:r>
              <a:rPr lang="cy-GB" dirty="0"/>
              <a:t>(Shih: Kodi i Punës, neni 11, që ka përcaktuar burimet e së drejtës së punës.)</a:t>
            </a:r>
          </a:p>
          <a:p>
            <a:pPr algn="just"/>
            <a:r>
              <a:rPr lang="cy-GB" dirty="0">
                <a:solidFill>
                  <a:schemeClr val="tx1"/>
                </a:solidFill>
              </a:rPr>
              <a:t>- Në </a:t>
            </a:r>
            <a:r>
              <a:rPr lang="sq-AL" dirty="0">
                <a:solidFill>
                  <a:schemeClr val="tx1"/>
                </a:solidFill>
              </a:rPr>
              <a:t>sistemet ligjore</a:t>
            </a:r>
            <a:r>
              <a:rPr lang="cy-GB" dirty="0">
                <a:solidFill>
                  <a:schemeClr val="tx1"/>
                </a:solidFill>
              </a:rPr>
              <a:t> kontinentare</a:t>
            </a:r>
            <a:r>
              <a:rPr lang="sq-AL" dirty="0">
                <a:solidFill>
                  <a:schemeClr val="tx1"/>
                </a:solidFill>
              </a:rPr>
              <a:t>, rregullat ligjore </a:t>
            </a:r>
            <a:r>
              <a:rPr lang="cy-GB" dirty="0">
                <a:solidFill>
                  <a:schemeClr val="tx1"/>
                </a:solidFill>
              </a:rPr>
              <a:t>kanë</a:t>
            </a:r>
            <a:r>
              <a:rPr lang="sq-AL" dirty="0">
                <a:solidFill>
                  <a:schemeClr val="tx1"/>
                </a:solidFill>
              </a:rPr>
              <a:t> status autoritar si argument në justifikimin e një vendimi </a:t>
            </a:r>
            <a:r>
              <a:rPr lang="cy-GB" dirty="0">
                <a:solidFill>
                  <a:schemeClr val="tx1"/>
                </a:solidFill>
              </a:rPr>
              <a:t>gjyqësor.</a:t>
            </a:r>
          </a:p>
          <a:p>
            <a:pPr algn="just"/>
            <a:r>
              <a:rPr lang="cy-GB" dirty="0">
                <a:solidFill>
                  <a:schemeClr val="tx1"/>
                </a:solidFill>
              </a:rPr>
              <a:t>- </a:t>
            </a:r>
            <a:r>
              <a:rPr lang="sq-AL" dirty="0">
                <a:solidFill>
                  <a:schemeClr val="tx1"/>
                </a:solidFill>
              </a:rPr>
              <a:t>Burime të tjera juridike janë parimet </a:t>
            </a:r>
            <a:r>
              <a:rPr lang="cy-GB" dirty="0">
                <a:solidFill>
                  <a:schemeClr val="tx1"/>
                </a:solidFill>
              </a:rPr>
              <a:t>e përgjithshme të së drejtës</a:t>
            </a:r>
            <a:r>
              <a:rPr lang="sq-AL" dirty="0">
                <a:solidFill>
                  <a:schemeClr val="tx1"/>
                </a:solidFill>
              </a:rPr>
              <a:t> dhe vendimet gjyqësore</a:t>
            </a:r>
            <a:r>
              <a:rPr lang="cy-GB" dirty="0">
                <a:solidFill>
                  <a:schemeClr val="tx1"/>
                </a:solidFill>
              </a:rPr>
              <a:t>,vendimet unifikuese/njësuese</a:t>
            </a:r>
            <a:r>
              <a:rPr lang="sq-AL" dirty="0">
                <a:solidFill>
                  <a:schemeClr val="tx1"/>
                </a:solidFill>
              </a:rPr>
              <a:t> (precedentët).</a:t>
            </a:r>
            <a:r>
              <a:rPr lang="cy-GB" dirty="0">
                <a:solidFill>
                  <a:schemeClr val="tx1"/>
                </a:solidFill>
              </a:rPr>
              <a:t> </a:t>
            </a:r>
          </a:p>
          <a:p>
            <a:pPr algn="just"/>
            <a:r>
              <a:rPr lang="cy-GB" dirty="0">
                <a:solidFill>
                  <a:schemeClr val="tx1"/>
                </a:solidFill>
              </a:rPr>
              <a:t>Në parim: Në </a:t>
            </a:r>
            <a:r>
              <a:rPr lang="sq-AL" dirty="0">
                <a:solidFill>
                  <a:schemeClr val="tx1"/>
                </a:solidFill>
              </a:rPr>
              <a:t>sistemet e së drejtës kontinentale parime</a:t>
            </a:r>
            <a:r>
              <a:rPr lang="cy-GB" dirty="0">
                <a:solidFill>
                  <a:schemeClr val="tx1"/>
                </a:solidFill>
              </a:rPr>
              <a:t>t e të drejtës</a:t>
            </a:r>
            <a:r>
              <a:rPr lang="sq-AL" dirty="0">
                <a:solidFill>
                  <a:schemeClr val="tx1"/>
                </a:solidFill>
              </a:rPr>
              <a:t> dhe precedentë</a:t>
            </a:r>
            <a:r>
              <a:rPr lang="cy-GB" dirty="0">
                <a:solidFill>
                  <a:schemeClr val="tx1"/>
                </a:solidFill>
              </a:rPr>
              <a:t>t</a:t>
            </a:r>
            <a:r>
              <a:rPr lang="sq-AL" dirty="0">
                <a:solidFill>
                  <a:schemeClr val="tx1"/>
                </a:solidFill>
              </a:rPr>
              <a:t> </a:t>
            </a:r>
            <a:r>
              <a:rPr lang="cy-GB" dirty="0">
                <a:solidFill>
                  <a:schemeClr val="tx1"/>
                </a:solidFill>
              </a:rPr>
              <a:t>gjyqësor nuk mund të përbëjnë </a:t>
            </a:r>
            <a:r>
              <a:rPr lang="sq-AL" dirty="0">
                <a:solidFill>
                  <a:schemeClr val="tx1"/>
                </a:solidFill>
              </a:rPr>
              <a:t>një arsyetim</a:t>
            </a:r>
            <a:r>
              <a:rPr lang="cy-GB" dirty="0">
                <a:solidFill>
                  <a:schemeClr val="tx1"/>
                </a:solidFill>
              </a:rPr>
              <a:t> të </a:t>
            </a:r>
            <a:r>
              <a:rPr lang="sq-AL" dirty="0">
                <a:solidFill>
                  <a:schemeClr val="tx1"/>
                </a:solidFill>
              </a:rPr>
              <a:t>mjaftueshëm </a:t>
            </a:r>
            <a:r>
              <a:rPr lang="cy-GB" dirty="0">
                <a:solidFill>
                  <a:schemeClr val="tx1"/>
                </a:solidFill>
              </a:rPr>
              <a:t>të</a:t>
            </a:r>
            <a:r>
              <a:rPr lang="sq-AL" dirty="0">
                <a:solidFill>
                  <a:schemeClr val="tx1"/>
                </a:solidFill>
              </a:rPr>
              <a:t> një vendimi ligjor nëse nuk kombinohen me ose</a:t>
            </a:r>
            <a:r>
              <a:rPr lang="cy-GB" dirty="0">
                <a:solidFill>
                  <a:schemeClr val="tx1"/>
                </a:solidFill>
              </a:rPr>
              <a:t> </a:t>
            </a:r>
            <a:r>
              <a:rPr lang="sq-AL" dirty="0">
                <a:solidFill>
                  <a:schemeClr val="tx1"/>
                </a:solidFill>
              </a:rPr>
              <a:t>mbështet</a:t>
            </a:r>
            <a:r>
              <a:rPr lang="cy-GB" dirty="0">
                <a:solidFill>
                  <a:schemeClr val="tx1"/>
                </a:solidFill>
              </a:rPr>
              <a:t>en</a:t>
            </a:r>
            <a:r>
              <a:rPr lang="sq-AL" dirty="0">
                <a:solidFill>
                  <a:schemeClr val="tx1"/>
                </a:solidFill>
              </a:rPr>
              <a:t> duke iu referuar një rregulli ligjor të kodifikuar.</a:t>
            </a:r>
            <a:endParaRPr lang="cy-GB" dirty="0">
              <a:solidFill>
                <a:schemeClr val="tx1"/>
              </a:solidFill>
            </a:endParaRPr>
          </a:p>
          <a:p>
            <a:endParaRPr lang="sq-AL" dirty="0"/>
          </a:p>
        </p:txBody>
      </p:sp>
    </p:spTree>
    <p:extLst>
      <p:ext uri="{BB962C8B-B14F-4D97-AF65-F5344CB8AC3E}">
        <p14:creationId xmlns:p14="http://schemas.microsoft.com/office/powerpoint/2010/main" val="3573811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7FB22-932A-4295-BC65-2A750962C3D1}"/>
              </a:ext>
            </a:extLst>
          </p:cNvPr>
          <p:cNvSpPr>
            <a:spLocks noGrp="1"/>
          </p:cNvSpPr>
          <p:nvPr>
            <p:ph type="title"/>
          </p:nvPr>
        </p:nvSpPr>
        <p:spPr/>
        <p:txBody>
          <a:bodyPr/>
          <a:lstStyle/>
          <a:p>
            <a:pPr algn="ctr"/>
            <a:r>
              <a:rPr lang="cy-GB" dirty="0"/>
              <a:t>Burimet e justifikimit vendimmarrës </a:t>
            </a:r>
            <a:endParaRPr lang="sq-AL" dirty="0"/>
          </a:p>
        </p:txBody>
      </p:sp>
      <p:sp>
        <p:nvSpPr>
          <p:cNvPr id="3" name="Content Placeholder 2">
            <a:extLst>
              <a:ext uri="{FF2B5EF4-FFF2-40B4-BE49-F238E27FC236}">
                <a16:creationId xmlns:a16="http://schemas.microsoft.com/office/drawing/2014/main" id="{C3FE8852-0465-434F-91C4-92B79CC14E89}"/>
              </a:ext>
            </a:extLst>
          </p:cNvPr>
          <p:cNvSpPr>
            <a:spLocks noGrp="1"/>
          </p:cNvSpPr>
          <p:nvPr>
            <p:ph idx="1"/>
          </p:nvPr>
        </p:nvSpPr>
        <p:spPr/>
        <p:txBody>
          <a:bodyPr>
            <a:normAutofit/>
          </a:bodyPr>
          <a:lstStyle/>
          <a:p>
            <a:pPr algn="just"/>
            <a:r>
              <a:rPr lang="sq-AL" dirty="0">
                <a:solidFill>
                  <a:schemeClr val="tx1"/>
                </a:solidFill>
              </a:rPr>
              <a:t>Dispozitat ligjore në të cilat bazohet vendimi duhet të evidentohen në arsyetimin e gjykatës në mënyrë të qartë</a:t>
            </a:r>
            <a:r>
              <a:rPr lang="sq-AL" i="1" dirty="0">
                <a:solidFill>
                  <a:schemeClr val="tx1"/>
                </a:solidFill>
              </a:rPr>
              <a:t>. </a:t>
            </a:r>
            <a:r>
              <a:rPr lang="sq-AL" dirty="0">
                <a:solidFill>
                  <a:schemeClr val="tx1"/>
                </a:solidFill>
              </a:rPr>
              <a:t>Sipas jurisprudencës së Gjykatës Kushtetuese</a:t>
            </a:r>
            <a:r>
              <a:rPr lang="sq-AL" i="1" dirty="0">
                <a:solidFill>
                  <a:schemeClr val="tx1"/>
                </a:solidFill>
              </a:rPr>
              <a:t>, </a:t>
            </a:r>
            <a:r>
              <a:rPr lang="sq-AL" dirty="0">
                <a:solidFill>
                  <a:schemeClr val="tx1"/>
                </a:solidFill>
              </a:rPr>
              <a:t>në arsyetimin e vendimit, “</a:t>
            </a:r>
            <a:r>
              <a:rPr lang="sq-AL" i="1" dirty="0">
                <a:solidFill>
                  <a:schemeClr val="tx1"/>
                </a:solidFill>
              </a:rPr>
              <a:t>Çdo kalim argumentues, nga fakti provues (prova) tek elementi ligjor që duhet provuar, duhet të justifikohet qartazi nga gjyqtari, duke qenë ky një proces vlerësimi mbi bazën e të cilit krijohet bindja e brendshme e gjyqtarit</a:t>
            </a:r>
            <a:r>
              <a:rPr lang="sq-AL" dirty="0">
                <a:solidFill>
                  <a:schemeClr val="tx1"/>
                </a:solidFill>
              </a:rPr>
              <a:t>. </a:t>
            </a:r>
            <a:r>
              <a:rPr lang="sq-AL" i="1" dirty="0">
                <a:solidFill>
                  <a:schemeClr val="tx1"/>
                </a:solidFill>
              </a:rPr>
              <a:t>Duke përmendur vetëm dispozitën ligjore, inteligjenca dhe logjika e gjyqtarit zëvendësohet me atë të ligjvënësit”</a:t>
            </a:r>
            <a:r>
              <a:rPr lang="sq-AL" dirty="0">
                <a:solidFill>
                  <a:schemeClr val="tx1"/>
                </a:solidFill>
              </a:rPr>
              <a:t>.</a:t>
            </a:r>
          </a:p>
          <a:p>
            <a:pPr algn="just"/>
            <a:endParaRPr lang="sq-AL" dirty="0"/>
          </a:p>
        </p:txBody>
      </p:sp>
    </p:spTree>
    <p:extLst>
      <p:ext uri="{BB962C8B-B14F-4D97-AF65-F5344CB8AC3E}">
        <p14:creationId xmlns:p14="http://schemas.microsoft.com/office/powerpoint/2010/main" val="2837239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7FB22-932A-4295-BC65-2A750962C3D1}"/>
              </a:ext>
            </a:extLst>
          </p:cNvPr>
          <p:cNvSpPr>
            <a:spLocks noGrp="1"/>
          </p:cNvSpPr>
          <p:nvPr>
            <p:ph type="title"/>
          </p:nvPr>
        </p:nvSpPr>
        <p:spPr/>
        <p:txBody>
          <a:bodyPr/>
          <a:lstStyle/>
          <a:p>
            <a:pPr algn="ctr"/>
            <a:r>
              <a:rPr lang="cy-GB" dirty="0"/>
              <a:t>Burimet e justifikimit vendimmarrës </a:t>
            </a:r>
            <a:endParaRPr lang="sq-AL" dirty="0"/>
          </a:p>
        </p:txBody>
      </p:sp>
      <p:sp>
        <p:nvSpPr>
          <p:cNvPr id="3" name="Content Placeholder 2">
            <a:extLst>
              <a:ext uri="{FF2B5EF4-FFF2-40B4-BE49-F238E27FC236}">
                <a16:creationId xmlns:a16="http://schemas.microsoft.com/office/drawing/2014/main" id="{C3FE8852-0465-434F-91C4-92B79CC14E89}"/>
              </a:ext>
            </a:extLst>
          </p:cNvPr>
          <p:cNvSpPr>
            <a:spLocks noGrp="1"/>
          </p:cNvSpPr>
          <p:nvPr>
            <p:ph idx="1"/>
          </p:nvPr>
        </p:nvSpPr>
        <p:spPr/>
        <p:txBody>
          <a:bodyPr>
            <a:normAutofit fontScale="85000" lnSpcReduction="20000"/>
          </a:bodyPr>
          <a:lstStyle/>
          <a:p>
            <a:pPr algn="just"/>
            <a:r>
              <a:rPr lang="cy-GB" dirty="0">
                <a:solidFill>
                  <a:schemeClr val="tx1"/>
                </a:solidFill>
              </a:rPr>
              <a:t>Një konflikt midis rregullave mund të zgjidhet duke prezantuar/futur/njohur një përjashtim, ose duke e shpallur njërën prej tyre të pavlefshme mbi bazën e një konflikti normash. </a:t>
            </a:r>
            <a:r>
              <a:rPr lang="cy-GB" b="1" dirty="0">
                <a:solidFill>
                  <a:schemeClr val="tx1"/>
                </a:solidFill>
              </a:rPr>
              <a:t>(Interpretimi i nenit 420&amp;4 i K.Pr.Penale/neni 57 i Kodit Penal; Vendimi nr. 10-2022-1324 (240), datë 14.09.2022 i Gjykatës së Apelit Durrës). </a:t>
            </a:r>
          </a:p>
          <a:p>
            <a:pPr algn="just"/>
            <a:r>
              <a:rPr lang="cy-GB" dirty="0">
                <a:solidFill>
                  <a:schemeClr val="tx1"/>
                </a:solidFill>
              </a:rPr>
              <a:t>Në rast se dy ose më shumë parime bien ndesh dhe drejtohen në një drejtim tjetër, lind një problem i ngjashëm sepse konkluzione të ndryshme janë të mbrojtura në bazë të parimeve të ndryshme. Në rastin e një konflikti parimesh, konflikti mund të zgjidhet duke peshuar arsyet e aplikimit dhe vendosur një raport të preferencës mes tyre. </a:t>
            </a:r>
          </a:p>
          <a:p>
            <a:pPr algn="just"/>
            <a:r>
              <a:rPr lang="cy-GB" dirty="0">
                <a:solidFill>
                  <a:schemeClr val="tx1"/>
                </a:solidFill>
              </a:rPr>
              <a:t>N</a:t>
            </a:r>
            <a:r>
              <a:rPr lang="sq-AL" dirty="0">
                <a:solidFill>
                  <a:schemeClr val="tx1"/>
                </a:solidFill>
              </a:rPr>
              <a:t>ë rastet e vështira në të cilat duhet të peshohen të drejta dhe interesa të ndryshme</a:t>
            </a:r>
            <a:r>
              <a:rPr lang="cy-GB" dirty="0">
                <a:solidFill>
                  <a:schemeClr val="tx1"/>
                </a:solidFill>
              </a:rPr>
              <a:t> </a:t>
            </a:r>
            <a:r>
              <a:rPr lang="sq-AL" dirty="0">
                <a:solidFill>
                  <a:schemeClr val="tx1"/>
                </a:solidFill>
              </a:rPr>
              <a:t>kundër njëri-tjetrit</a:t>
            </a:r>
            <a:r>
              <a:rPr lang="cy-GB" dirty="0">
                <a:solidFill>
                  <a:schemeClr val="tx1"/>
                </a:solidFill>
              </a:rPr>
              <a:t>, p</a:t>
            </a:r>
            <a:r>
              <a:rPr lang="sq-AL" dirty="0" err="1">
                <a:solidFill>
                  <a:schemeClr val="tx1"/>
                </a:solidFill>
              </a:rPr>
              <a:t>arimet</a:t>
            </a:r>
            <a:r>
              <a:rPr lang="sq-AL" dirty="0">
                <a:solidFill>
                  <a:schemeClr val="tx1"/>
                </a:solidFill>
              </a:rPr>
              <a:t> juridike bëhen</a:t>
            </a:r>
            <a:r>
              <a:rPr lang="cy-GB" dirty="0">
                <a:solidFill>
                  <a:schemeClr val="tx1"/>
                </a:solidFill>
              </a:rPr>
              <a:t> </a:t>
            </a:r>
            <a:r>
              <a:rPr lang="sq-AL" dirty="0">
                <a:solidFill>
                  <a:schemeClr val="tx1"/>
                </a:solidFill>
              </a:rPr>
              <a:t>më të rëndësishme s</a:t>
            </a:r>
            <a:r>
              <a:rPr lang="cy-GB" dirty="0">
                <a:solidFill>
                  <a:schemeClr val="tx1"/>
                </a:solidFill>
              </a:rPr>
              <a:t>e</a:t>
            </a:r>
            <a:r>
              <a:rPr lang="sq-AL" dirty="0">
                <a:solidFill>
                  <a:schemeClr val="tx1"/>
                </a:solidFill>
              </a:rPr>
              <a:t> burime ligjore dhe luajnë një rol në interpretim</a:t>
            </a:r>
            <a:r>
              <a:rPr lang="cy-GB" dirty="0">
                <a:solidFill>
                  <a:schemeClr val="tx1"/>
                </a:solidFill>
              </a:rPr>
              <a:t>in</a:t>
            </a:r>
            <a:r>
              <a:rPr lang="sq-AL" dirty="0">
                <a:solidFill>
                  <a:schemeClr val="tx1"/>
                </a:solidFill>
              </a:rPr>
              <a:t> dhe zbatim</a:t>
            </a:r>
            <a:r>
              <a:rPr lang="cy-GB" dirty="0">
                <a:solidFill>
                  <a:schemeClr val="tx1"/>
                </a:solidFill>
              </a:rPr>
              <a:t>in e</a:t>
            </a:r>
            <a:r>
              <a:rPr lang="sq-AL" dirty="0">
                <a:solidFill>
                  <a:schemeClr val="tx1"/>
                </a:solidFill>
              </a:rPr>
              <a:t> rregullave ligjore</a:t>
            </a:r>
            <a:r>
              <a:rPr lang="cy-GB" dirty="0">
                <a:solidFill>
                  <a:schemeClr val="tx1"/>
                </a:solidFill>
              </a:rPr>
              <a:t>.</a:t>
            </a:r>
            <a:r>
              <a:rPr lang="sq-AL" dirty="0">
                <a:solidFill>
                  <a:schemeClr val="tx1"/>
                </a:solidFill>
              </a:rPr>
              <a:t> </a:t>
            </a:r>
            <a:endParaRPr lang="cy-GB" dirty="0">
              <a:solidFill>
                <a:schemeClr val="tx1"/>
              </a:solidFill>
            </a:endParaRPr>
          </a:p>
          <a:p>
            <a:pPr algn="just"/>
            <a:r>
              <a:rPr lang="cy-GB" b="1" dirty="0">
                <a:solidFill>
                  <a:schemeClr val="tx1"/>
                </a:solidFill>
              </a:rPr>
              <a:t>- Interpretimi i nenit 69 të Kodit Penal, Gjykata e Lartë vendimi nr. 00-2010-1035 (299), datë 22.06.2010 dhe 25.06.2010.</a:t>
            </a:r>
          </a:p>
          <a:p>
            <a:pPr algn="just"/>
            <a:r>
              <a:rPr lang="cy-GB" b="1" dirty="0">
                <a:solidFill>
                  <a:schemeClr val="tx1"/>
                </a:solidFill>
              </a:rPr>
              <a:t>- Nenet 407 dhe 414 të K.Pr.Penale, “Detyrimi për të njoftuar organin e prokurorisë mbi kërkesën për rishikim”; Vendimi nr. </a:t>
            </a:r>
            <a:r>
              <a:rPr lang="cy-GB" b="1">
                <a:solidFill>
                  <a:schemeClr val="tx1"/>
                </a:solidFill>
              </a:rPr>
              <a:t>00-2022-605 </a:t>
            </a:r>
            <a:r>
              <a:rPr lang="cy-GB" b="1" dirty="0">
                <a:solidFill>
                  <a:schemeClr val="tx1"/>
                </a:solidFill>
              </a:rPr>
              <a:t>(93), datë 24.03.2022 i Gjykatës së Lartë dhe vendimi i Gjykatës së Apelit Tiranë nr. 682, datë 15.12.2021.</a:t>
            </a:r>
          </a:p>
          <a:p>
            <a:pPr algn="just"/>
            <a:endParaRPr lang="sq-AL" dirty="0">
              <a:solidFill>
                <a:srgbClr val="FF0000"/>
              </a:solidFill>
            </a:endParaRPr>
          </a:p>
          <a:p>
            <a:pPr algn="just"/>
            <a:endParaRPr lang="sq-AL" dirty="0"/>
          </a:p>
        </p:txBody>
      </p:sp>
    </p:spTree>
    <p:extLst>
      <p:ext uri="{BB962C8B-B14F-4D97-AF65-F5344CB8AC3E}">
        <p14:creationId xmlns:p14="http://schemas.microsoft.com/office/powerpoint/2010/main" val="1330423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7FB22-932A-4295-BC65-2A750962C3D1}"/>
              </a:ext>
            </a:extLst>
          </p:cNvPr>
          <p:cNvSpPr>
            <a:spLocks noGrp="1"/>
          </p:cNvSpPr>
          <p:nvPr>
            <p:ph type="title"/>
          </p:nvPr>
        </p:nvSpPr>
        <p:spPr/>
        <p:txBody>
          <a:bodyPr/>
          <a:lstStyle/>
          <a:p>
            <a:pPr algn="ctr"/>
            <a:r>
              <a:rPr lang="cy-GB" dirty="0"/>
              <a:t>Burimet e justifikimit vendimmarrës </a:t>
            </a:r>
            <a:endParaRPr lang="sq-AL" dirty="0"/>
          </a:p>
        </p:txBody>
      </p:sp>
      <p:sp>
        <p:nvSpPr>
          <p:cNvPr id="3" name="Content Placeholder 2">
            <a:extLst>
              <a:ext uri="{FF2B5EF4-FFF2-40B4-BE49-F238E27FC236}">
                <a16:creationId xmlns:a16="http://schemas.microsoft.com/office/drawing/2014/main" id="{C3FE8852-0465-434F-91C4-92B79CC14E89}"/>
              </a:ext>
            </a:extLst>
          </p:cNvPr>
          <p:cNvSpPr>
            <a:spLocks noGrp="1"/>
          </p:cNvSpPr>
          <p:nvPr>
            <p:ph idx="1"/>
          </p:nvPr>
        </p:nvSpPr>
        <p:spPr/>
        <p:txBody>
          <a:bodyPr>
            <a:normAutofit lnSpcReduction="10000"/>
          </a:bodyPr>
          <a:lstStyle/>
          <a:p>
            <a:pPr algn="just"/>
            <a:endParaRPr lang="cy-GB" b="1" dirty="0">
              <a:solidFill>
                <a:schemeClr val="tx1"/>
              </a:solidFill>
            </a:endParaRPr>
          </a:p>
          <a:p>
            <a:pPr algn="just"/>
            <a:r>
              <a:rPr lang="cy-GB" b="1" dirty="0">
                <a:solidFill>
                  <a:schemeClr val="tx1"/>
                </a:solidFill>
              </a:rPr>
              <a:t>Çështje për diskutim:</a:t>
            </a:r>
            <a:r>
              <a:rPr lang="cy-GB" dirty="0">
                <a:solidFill>
                  <a:schemeClr val="tx1"/>
                </a:solidFill>
              </a:rPr>
              <a:t> </a:t>
            </a:r>
          </a:p>
          <a:p>
            <a:pPr algn="just"/>
            <a:endParaRPr lang="cy-GB" dirty="0">
              <a:solidFill>
                <a:schemeClr val="tx1"/>
              </a:solidFill>
            </a:endParaRPr>
          </a:p>
          <a:p>
            <a:pPr algn="just"/>
            <a:r>
              <a:rPr lang="cy-GB" dirty="0">
                <a:solidFill>
                  <a:schemeClr val="tx1"/>
                </a:solidFill>
              </a:rPr>
              <a:t>1. Interpretimi i nenit 420&amp;4 i K.Pr.Penale/neni 57 i Kodit Penal; Vendimi nr. </a:t>
            </a:r>
            <a:r>
              <a:rPr lang="it-IT" dirty="0">
                <a:solidFill>
                  <a:schemeClr val="tx1"/>
                </a:solidFill>
              </a:rPr>
              <a:t>10-2022-1324 (240), datë 14.09.2022 i Gjykatës së Apelit Durrës. </a:t>
            </a:r>
          </a:p>
          <a:p>
            <a:pPr algn="just"/>
            <a:r>
              <a:rPr lang="it-IT" dirty="0">
                <a:solidFill>
                  <a:schemeClr val="tx1"/>
                </a:solidFill>
              </a:rPr>
              <a:t>2. Mos zbatimi i vendimit unifikues/njësues-detyrimi për të analizuar përse nuk është i zbatueshëm në rastin konkret (Vendimi nr. 10-2022-1186/187, datë 20.07.2022 i Gjykatës së Apelit Durrës).</a:t>
            </a:r>
          </a:p>
          <a:p>
            <a:pPr algn="just"/>
            <a:r>
              <a:rPr lang="it-IT" dirty="0">
                <a:solidFill>
                  <a:schemeClr val="tx1"/>
                </a:solidFill>
              </a:rPr>
              <a:t>3. Interpretimi i nenit 510&amp;d i K.Pr.Civile, «aktet noteriale që përmbajnë detyrim në të holla»; Vendimi i Gjykatës së Apelit Gjirokastër, nr. 20-2022-57/07, datë 15.02.2022 </a:t>
            </a:r>
            <a:r>
              <a:rPr lang="it-IT" b="1" dirty="0">
                <a:solidFill>
                  <a:schemeClr val="tx1"/>
                </a:solidFill>
              </a:rPr>
              <a:t>(arsyetim jo i bazuar në burime ligjore autoritative).</a:t>
            </a:r>
          </a:p>
          <a:p>
            <a:pPr algn="just"/>
            <a:endParaRPr lang="it-IT" dirty="0">
              <a:solidFill>
                <a:schemeClr val="tx1"/>
              </a:solidFill>
            </a:endParaRPr>
          </a:p>
          <a:p>
            <a:pPr algn="just"/>
            <a:endParaRPr lang="it-IT" dirty="0">
              <a:solidFill>
                <a:schemeClr val="tx1"/>
              </a:solidFill>
            </a:endParaRPr>
          </a:p>
          <a:p>
            <a:pPr algn="just"/>
            <a:endParaRPr lang="it-IT" dirty="0">
              <a:solidFill>
                <a:schemeClr val="tx1"/>
              </a:solidFill>
            </a:endParaRPr>
          </a:p>
          <a:p>
            <a:pPr algn="just"/>
            <a:endParaRPr lang="it-IT" dirty="0">
              <a:solidFill>
                <a:schemeClr val="tx1"/>
              </a:solidFill>
            </a:endParaRPr>
          </a:p>
          <a:p>
            <a:pPr algn="just"/>
            <a:endParaRPr lang="cy-GB" dirty="0">
              <a:solidFill>
                <a:schemeClr val="tx1"/>
              </a:solidFill>
            </a:endParaRPr>
          </a:p>
          <a:p>
            <a:pPr algn="just"/>
            <a:endParaRPr lang="cy-GB" dirty="0">
              <a:solidFill>
                <a:schemeClr val="tx1"/>
              </a:solidFill>
            </a:endParaRPr>
          </a:p>
          <a:p>
            <a:endParaRPr lang="sq-AL" dirty="0"/>
          </a:p>
        </p:txBody>
      </p:sp>
    </p:spTree>
    <p:extLst>
      <p:ext uri="{BB962C8B-B14F-4D97-AF65-F5344CB8AC3E}">
        <p14:creationId xmlns:p14="http://schemas.microsoft.com/office/powerpoint/2010/main" val="3376148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62215-8146-45C9-8959-2DA9ECD1B551}"/>
              </a:ext>
            </a:extLst>
          </p:cNvPr>
          <p:cNvSpPr>
            <a:spLocks noGrp="1"/>
          </p:cNvSpPr>
          <p:nvPr>
            <p:ph type="title"/>
          </p:nvPr>
        </p:nvSpPr>
        <p:spPr/>
        <p:txBody>
          <a:bodyPr/>
          <a:lstStyle/>
          <a:p>
            <a:pPr algn="ctr"/>
            <a:r>
              <a:rPr lang="cy-GB" dirty="0"/>
              <a:t>Metodat/llojet e interpretimit</a:t>
            </a:r>
            <a:endParaRPr lang="sq-AL" dirty="0"/>
          </a:p>
        </p:txBody>
      </p:sp>
      <p:sp>
        <p:nvSpPr>
          <p:cNvPr id="3" name="Content Placeholder 2">
            <a:extLst>
              <a:ext uri="{FF2B5EF4-FFF2-40B4-BE49-F238E27FC236}">
                <a16:creationId xmlns:a16="http://schemas.microsoft.com/office/drawing/2014/main" id="{E4418108-CCFF-40F7-868A-11AD75DFD64F}"/>
              </a:ext>
            </a:extLst>
          </p:cNvPr>
          <p:cNvSpPr>
            <a:spLocks noGrp="1"/>
          </p:cNvSpPr>
          <p:nvPr>
            <p:ph idx="1"/>
          </p:nvPr>
        </p:nvSpPr>
        <p:spPr/>
        <p:txBody>
          <a:bodyPr/>
          <a:lstStyle/>
          <a:p>
            <a:pPr marL="0" indent="0" algn="just">
              <a:buNone/>
            </a:pPr>
            <a:r>
              <a:rPr lang="sq-AL" dirty="0">
                <a:solidFill>
                  <a:schemeClr val="tx1"/>
                </a:solidFill>
              </a:rPr>
              <a:t>Në teorinë juridike, mënyra</a:t>
            </a:r>
            <a:r>
              <a:rPr lang="cy-GB" dirty="0">
                <a:solidFill>
                  <a:schemeClr val="tx1"/>
                </a:solidFill>
              </a:rPr>
              <a:t>t</a:t>
            </a:r>
            <a:r>
              <a:rPr lang="sq-AL" dirty="0">
                <a:solidFill>
                  <a:schemeClr val="tx1"/>
                </a:solidFill>
              </a:rPr>
              <a:t> </a:t>
            </a:r>
            <a:r>
              <a:rPr lang="cy-GB" dirty="0">
                <a:solidFill>
                  <a:schemeClr val="tx1"/>
                </a:solidFill>
              </a:rPr>
              <a:t>e</a:t>
            </a:r>
            <a:r>
              <a:rPr lang="sq-AL" dirty="0">
                <a:solidFill>
                  <a:schemeClr val="tx1"/>
                </a:solidFill>
              </a:rPr>
              <a:t> ndryshme </a:t>
            </a:r>
            <a:r>
              <a:rPr lang="cy-GB" dirty="0">
                <a:solidFill>
                  <a:schemeClr val="tx1"/>
                </a:solidFill>
              </a:rPr>
              <a:t>me</a:t>
            </a:r>
            <a:r>
              <a:rPr lang="sq-AL" dirty="0">
                <a:solidFill>
                  <a:schemeClr val="tx1"/>
                </a:solidFill>
              </a:rPr>
              <a:t> të cilat gjyqtarët mund të përcaktojnë kuptimin e një </a:t>
            </a:r>
            <a:r>
              <a:rPr lang="cy-GB" dirty="0">
                <a:solidFill>
                  <a:schemeClr val="tx1"/>
                </a:solidFill>
              </a:rPr>
              <a:t>rregulli/norme ligjore, dallohen në:</a:t>
            </a:r>
          </a:p>
          <a:p>
            <a:pPr algn="just">
              <a:buFontTx/>
              <a:buChar char="-"/>
            </a:pPr>
            <a:r>
              <a:rPr lang="cy-GB" dirty="0">
                <a:solidFill>
                  <a:schemeClr val="tx1"/>
                </a:solidFill>
              </a:rPr>
              <a:t>M</a:t>
            </a:r>
            <a:r>
              <a:rPr lang="sq-AL" dirty="0" err="1">
                <a:solidFill>
                  <a:schemeClr val="tx1"/>
                </a:solidFill>
              </a:rPr>
              <a:t>etodat</a:t>
            </a:r>
            <a:r>
              <a:rPr lang="sq-AL" dirty="0">
                <a:solidFill>
                  <a:schemeClr val="tx1"/>
                </a:solidFill>
              </a:rPr>
              <a:t> e interpretimit</a:t>
            </a:r>
            <a:r>
              <a:rPr lang="cy-GB" dirty="0">
                <a:solidFill>
                  <a:schemeClr val="tx1"/>
                </a:solidFill>
              </a:rPr>
              <a:t>;</a:t>
            </a:r>
          </a:p>
          <a:p>
            <a:pPr algn="just">
              <a:buFontTx/>
              <a:buChar char="-"/>
            </a:pPr>
            <a:r>
              <a:rPr lang="cy-GB" dirty="0">
                <a:solidFill>
                  <a:schemeClr val="tx1"/>
                </a:solidFill>
              </a:rPr>
              <a:t>L</a:t>
            </a:r>
            <a:r>
              <a:rPr lang="sq-AL" dirty="0" err="1">
                <a:solidFill>
                  <a:schemeClr val="tx1"/>
                </a:solidFill>
              </a:rPr>
              <a:t>lojet</a:t>
            </a:r>
            <a:r>
              <a:rPr lang="sq-AL" dirty="0">
                <a:solidFill>
                  <a:schemeClr val="tx1"/>
                </a:solidFill>
              </a:rPr>
              <a:t> e arsyetimit juridik</a:t>
            </a:r>
            <a:r>
              <a:rPr lang="cy-GB" dirty="0">
                <a:solidFill>
                  <a:schemeClr val="tx1"/>
                </a:solidFill>
              </a:rPr>
              <a:t>.</a:t>
            </a:r>
          </a:p>
          <a:p>
            <a:pPr marL="0" indent="0" algn="just">
              <a:buNone/>
            </a:pPr>
            <a:r>
              <a:rPr lang="cy-GB" dirty="0">
                <a:solidFill>
                  <a:schemeClr val="tx1"/>
                </a:solidFill>
              </a:rPr>
              <a:t>- </a:t>
            </a:r>
            <a:r>
              <a:rPr lang="sq-AL" dirty="0">
                <a:solidFill>
                  <a:schemeClr val="tx1"/>
                </a:solidFill>
              </a:rPr>
              <a:t>Metodat</a:t>
            </a:r>
            <a:r>
              <a:rPr lang="cy-GB" dirty="0">
                <a:solidFill>
                  <a:schemeClr val="tx1"/>
                </a:solidFill>
              </a:rPr>
              <a:t>/mënyrat</a:t>
            </a:r>
            <a:r>
              <a:rPr lang="sq-AL" dirty="0">
                <a:solidFill>
                  <a:schemeClr val="tx1"/>
                </a:solidFill>
              </a:rPr>
              <a:t> e interpretimit</a:t>
            </a:r>
            <a:r>
              <a:rPr lang="cy-GB" dirty="0">
                <a:solidFill>
                  <a:schemeClr val="tx1"/>
                </a:solidFill>
              </a:rPr>
              <a:t> </a:t>
            </a:r>
            <a:r>
              <a:rPr lang="sq-AL" dirty="0">
                <a:solidFill>
                  <a:schemeClr val="tx1"/>
                </a:solidFill>
              </a:rPr>
              <a:t>ndonjëherë bazohen në legjislacion, gjë që nënkupton se rregullat në lidhje me</a:t>
            </a:r>
            <a:r>
              <a:rPr lang="cy-GB" dirty="0">
                <a:solidFill>
                  <a:schemeClr val="tx1"/>
                </a:solidFill>
              </a:rPr>
              <a:t> </a:t>
            </a:r>
            <a:r>
              <a:rPr lang="sq-AL" dirty="0">
                <a:solidFill>
                  <a:schemeClr val="tx1"/>
                </a:solidFill>
              </a:rPr>
              <a:t>metodat e interpretimit mund të konsiderohen si rregulla të </a:t>
            </a:r>
            <a:r>
              <a:rPr lang="sq-AL" dirty="0" err="1">
                <a:solidFill>
                  <a:schemeClr val="tx1"/>
                </a:solidFill>
              </a:rPr>
              <a:t>institucionalizuara</a:t>
            </a:r>
            <a:r>
              <a:rPr lang="cy-GB" dirty="0">
                <a:solidFill>
                  <a:schemeClr val="tx1"/>
                </a:solidFill>
              </a:rPr>
              <a:t> (Rregullat e interpretimit të kontratave; nenet 681-689 të Kodit Civil). </a:t>
            </a:r>
            <a:endParaRPr lang="sq-AL" dirty="0">
              <a:solidFill>
                <a:schemeClr val="tx1"/>
              </a:solidFill>
            </a:endParaRPr>
          </a:p>
          <a:p>
            <a:endParaRPr lang="sq-AL" dirty="0"/>
          </a:p>
        </p:txBody>
      </p:sp>
    </p:spTree>
    <p:extLst>
      <p:ext uri="{BB962C8B-B14F-4D97-AF65-F5344CB8AC3E}">
        <p14:creationId xmlns:p14="http://schemas.microsoft.com/office/powerpoint/2010/main" val="1434227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62215-8146-45C9-8959-2DA9ECD1B551}"/>
              </a:ext>
            </a:extLst>
          </p:cNvPr>
          <p:cNvSpPr>
            <a:spLocks noGrp="1"/>
          </p:cNvSpPr>
          <p:nvPr>
            <p:ph type="title"/>
          </p:nvPr>
        </p:nvSpPr>
        <p:spPr/>
        <p:txBody>
          <a:bodyPr/>
          <a:lstStyle/>
          <a:p>
            <a:pPr algn="ctr"/>
            <a:r>
              <a:rPr lang="cy-GB" dirty="0"/>
              <a:t>Metodat/llojet e interpretimit</a:t>
            </a:r>
            <a:endParaRPr lang="sq-AL" dirty="0"/>
          </a:p>
        </p:txBody>
      </p:sp>
      <p:sp>
        <p:nvSpPr>
          <p:cNvPr id="3" name="Content Placeholder 2">
            <a:extLst>
              <a:ext uri="{FF2B5EF4-FFF2-40B4-BE49-F238E27FC236}">
                <a16:creationId xmlns:a16="http://schemas.microsoft.com/office/drawing/2014/main" id="{E4418108-CCFF-40F7-868A-11AD75DFD64F}"/>
              </a:ext>
            </a:extLst>
          </p:cNvPr>
          <p:cNvSpPr>
            <a:spLocks noGrp="1"/>
          </p:cNvSpPr>
          <p:nvPr>
            <p:ph idx="1"/>
          </p:nvPr>
        </p:nvSpPr>
        <p:spPr/>
        <p:txBody>
          <a:bodyPr>
            <a:normAutofit fontScale="85000" lnSpcReduction="10000"/>
          </a:bodyPr>
          <a:lstStyle/>
          <a:p>
            <a:pPr algn="just"/>
            <a:r>
              <a:rPr lang="sq-AL" dirty="0">
                <a:solidFill>
                  <a:schemeClr val="tx1"/>
                </a:solidFill>
              </a:rPr>
              <a:t>Në </a:t>
            </a:r>
            <a:r>
              <a:rPr lang="cy-GB" dirty="0">
                <a:solidFill>
                  <a:schemeClr val="tx1"/>
                </a:solidFill>
              </a:rPr>
              <a:t>rastet e tjera, </a:t>
            </a:r>
            <a:r>
              <a:rPr lang="sq-AL" dirty="0">
                <a:solidFill>
                  <a:schemeClr val="tx1"/>
                </a:solidFill>
              </a:rPr>
              <a:t>rregullat dhe parimet e interpretimit janë konventa shoqërore që janë</a:t>
            </a:r>
            <a:r>
              <a:rPr lang="cy-GB" dirty="0">
                <a:solidFill>
                  <a:schemeClr val="tx1"/>
                </a:solidFill>
              </a:rPr>
              <a:t> </a:t>
            </a:r>
            <a:r>
              <a:rPr lang="sq-AL" dirty="0">
                <a:solidFill>
                  <a:schemeClr val="tx1"/>
                </a:solidFill>
              </a:rPr>
              <a:t>vëzhguar në një sistem të caktuar juridik dhe/ose në një fushë të caktuar të së drejtës.</a:t>
            </a:r>
            <a:r>
              <a:rPr lang="cy-GB" dirty="0">
                <a:solidFill>
                  <a:schemeClr val="tx1"/>
                </a:solidFill>
              </a:rPr>
              <a:t>  </a:t>
            </a:r>
          </a:p>
          <a:p>
            <a:pPr algn="just"/>
            <a:r>
              <a:rPr lang="sq-AL" dirty="0">
                <a:solidFill>
                  <a:schemeClr val="tx1"/>
                </a:solidFill>
              </a:rPr>
              <a:t>Në teoritë mbi metodat e interpretimit juridik metodat ‘klasike’ të interpretimit</a:t>
            </a:r>
            <a:r>
              <a:rPr lang="cy-GB" dirty="0">
                <a:solidFill>
                  <a:schemeClr val="tx1"/>
                </a:solidFill>
              </a:rPr>
              <a:t> </a:t>
            </a:r>
            <a:r>
              <a:rPr lang="sq-AL" dirty="0">
                <a:solidFill>
                  <a:schemeClr val="tx1"/>
                </a:solidFill>
              </a:rPr>
              <a:t>dallohen </a:t>
            </a:r>
            <a:r>
              <a:rPr lang="cy-GB" dirty="0">
                <a:solidFill>
                  <a:schemeClr val="tx1"/>
                </a:solidFill>
              </a:rPr>
              <a:t>në:</a:t>
            </a:r>
          </a:p>
          <a:p>
            <a:pPr algn="just"/>
            <a:r>
              <a:rPr lang="cy-GB" dirty="0">
                <a:solidFill>
                  <a:schemeClr val="tx1"/>
                </a:solidFill>
              </a:rPr>
              <a:t>- M</a:t>
            </a:r>
            <a:r>
              <a:rPr lang="sq-AL" dirty="0" err="1">
                <a:solidFill>
                  <a:schemeClr val="tx1"/>
                </a:solidFill>
              </a:rPr>
              <a:t>etoda</a:t>
            </a:r>
            <a:r>
              <a:rPr lang="sq-AL" dirty="0">
                <a:solidFill>
                  <a:schemeClr val="tx1"/>
                </a:solidFill>
              </a:rPr>
              <a:t> gramatikore ose gjuhësore (kur</a:t>
            </a:r>
            <a:r>
              <a:rPr lang="cy-GB" dirty="0">
                <a:solidFill>
                  <a:schemeClr val="tx1"/>
                </a:solidFill>
              </a:rPr>
              <a:t> </a:t>
            </a:r>
            <a:r>
              <a:rPr lang="sq-AL" dirty="0">
                <a:solidFill>
                  <a:schemeClr val="tx1"/>
                </a:solidFill>
              </a:rPr>
              <a:t>gjyqtari i referohet kuptimit të termit në gjuhën e zakonshme)</a:t>
            </a:r>
            <a:r>
              <a:rPr lang="cy-GB" dirty="0">
                <a:solidFill>
                  <a:schemeClr val="tx1"/>
                </a:solidFill>
              </a:rPr>
              <a:t>;</a:t>
            </a:r>
          </a:p>
          <a:p>
            <a:pPr algn="just"/>
            <a:r>
              <a:rPr lang="cy-GB" dirty="0">
                <a:solidFill>
                  <a:schemeClr val="tx1"/>
                </a:solidFill>
              </a:rPr>
              <a:t>- M</a:t>
            </a:r>
            <a:r>
              <a:rPr lang="sq-AL" dirty="0" err="1">
                <a:solidFill>
                  <a:schemeClr val="tx1"/>
                </a:solidFill>
              </a:rPr>
              <a:t>etoda</a:t>
            </a:r>
            <a:r>
              <a:rPr lang="sq-AL" dirty="0">
                <a:solidFill>
                  <a:schemeClr val="tx1"/>
                </a:solidFill>
              </a:rPr>
              <a:t> historike</a:t>
            </a:r>
            <a:r>
              <a:rPr lang="cy-GB" dirty="0">
                <a:solidFill>
                  <a:schemeClr val="tx1"/>
                </a:solidFill>
              </a:rPr>
              <a:t> </a:t>
            </a:r>
            <a:r>
              <a:rPr lang="sq-AL" dirty="0">
                <a:solidFill>
                  <a:schemeClr val="tx1"/>
                </a:solidFill>
              </a:rPr>
              <a:t>(kur gjyqtari i referohet kuptimit të ligjvënësit siç shprehet në dokumentet</a:t>
            </a:r>
            <a:r>
              <a:rPr lang="cy-GB" dirty="0">
                <a:solidFill>
                  <a:schemeClr val="tx1"/>
                </a:solidFill>
              </a:rPr>
              <a:t> parlamentare</a:t>
            </a:r>
            <a:r>
              <a:rPr lang="sq-AL" dirty="0">
                <a:solidFill>
                  <a:schemeClr val="tx1"/>
                </a:solidFill>
              </a:rPr>
              <a:t>)</a:t>
            </a:r>
            <a:r>
              <a:rPr lang="cy-GB" dirty="0">
                <a:solidFill>
                  <a:schemeClr val="tx1"/>
                </a:solidFill>
              </a:rPr>
              <a:t>;</a:t>
            </a:r>
          </a:p>
          <a:p>
            <a:pPr algn="just"/>
            <a:r>
              <a:rPr lang="cy-GB" dirty="0">
                <a:solidFill>
                  <a:schemeClr val="tx1"/>
                </a:solidFill>
              </a:rPr>
              <a:t>- M</a:t>
            </a:r>
            <a:r>
              <a:rPr lang="sq-AL" dirty="0" err="1">
                <a:solidFill>
                  <a:schemeClr val="tx1"/>
                </a:solidFill>
              </a:rPr>
              <a:t>etoda</a:t>
            </a:r>
            <a:r>
              <a:rPr lang="sq-AL" dirty="0">
                <a:solidFill>
                  <a:schemeClr val="tx1"/>
                </a:solidFill>
              </a:rPr>
              <a:t> sistematike (kur gjyqtari i referohet vendit dhe kontekstit</a:t>
            </a:r>
            <a:r>
              <a:rPr lang="cy-GB" dirty="0">
                <a:solidFill>
                  <a:schemeClr val="tx1"/>
                </a:solidFill>
              </a:rPr>
              <a:t> </a:t>
            </a:r>
            <a:r>
              <a:rPr lang="sq-AL" dirty="0">
                <a:solidFill>
                  <a:schemeClr val="tx1"/>
                </a:solidFill>
              </a:rPr>
              <a:t>të rregullit në sistemin juridik dhe raportit me rregullat e tjera)</a:t>
            </a:r>
            <a:r>
              <a:rPr lang="cy-GB" dirty="0">
                <a:solidFill>
                  <a:schemeClr val="tx1"/>
                </a:solidFill>
              </a:rPr>
              <a:t>;</a:t>
            </a:r>
          </a:p>
          <a:p>
            <a:pPr algn="just"/>
            <a:r>
              <a:rPr lang="cy-GB" dirty="0">
                <a:solidFill>
                  <a:schemeClr val="tx1"/>
                </a:solidFill>
              </a:rPr>
              <a:t>- Metoda </a:t>
            </a:r>
            <a:r>
              <a:rPr lang="sq-AL" dirty="0" err="1">
                <a:solidFill>
                  <a:schemeClr val="tx1"/>
                </a:solidFill>
              </a:rPr>
              <a:t>teleologjike</a:t>
            </a:r>
            <a:r>
              <a:rPr lang="sq-AL" dirty="0">
                <a:solidFill>
                  <a:schemeClr val="tx1"/>
                </a:solidFill>
              </a:rPr>
              <a:t> (kur gjyqtari i referohet qëllimit ose </a:t>
            </a:r>
            <a:r>
              <a:rPr lang="cy-GB" dirty="0">
                <a:solidFill>
                  <a:schemeClr val="tx1"/>
                </a:solidFill>
              </a:rPr>
              <a:t>synimit</a:t>
            </a:r>
            <a:r>
              <a:rPr lang="sq-AL" dirty="0">
                <a:solidFill>
                  <a:schemeClr val="tx1"/>
                </a:solidFill>
              </a:rPr>
              <a:t> të rregullit)</a:t>
            </a:r>
            <a:r>
              <a:rPr lang="cy-GB" dirty="0">
                <a:solidFill>
                  <a:schemeClr val="tx1"/>
                </a:solidFill>
              </a:rPr>
              <a:t>;</a:t>
            </a:r>
          </a:p>
          <a:p>
            <a:pPr algn="just"/>
            <a:r>
              <a:rPr lang="cy-GB" dirty="0">
                <a:solidFill>
                  <a:schemeClr val="tx1"/>
                </a:solidFill>
              </a:rPr>
              <a:t>- </a:t>
            </a:r>
            <a:r>
              <a:rPr lang="sq-AL" dirty="0">
                <a:solidFill>
                  <a:schemeClr val="tx1"/>
                </a:solidFill>
              </a:rPr>
              <a:t>Metoda të tjera</a:t>
            </a:r>
            <a:r>
              <a:rPr lang="cy-GB" dirty="0">
                <a:solidFill>
                  <a:schemeClr val="tx1"/>
                </a:solidFill>
              </a:rPr>
              <a:t> </a:t>
            </a:r>
            <a:r>
              <a:rPr lang="sq-AL" dirty="0">
                <a:solidFill>
                  <a:schemeClr val="tx1"/>
                </a:solidFill>
              </a:rPr>
              <a:t>që dallohen janë metoda parashikuese (kur gjyqtari parashikon </a:t>
            </a:r>
            <a:r>
              <a:rPr lang="cy-GB" dirty="0">
                <a:solidFill>
                  <a:schemeClr val="tx1"/>
                </a:solidFill>
              </a:rPr>
              <a:t>legjislacionin e ardhshëm</a:t>
            </a:r>
            <a:r>
              <a:rPr lang="sq-AL" dirty="0">
                <a:solidFill>
                  <a:schemeClr val="tx1"/>
                </a:solidFill>
              </a:rPr>
              <a:t>) dhe </a:t>
            </a:r>
            <a:r>
              <a:rPr lang="sq-AL" dirty="0" err="1">
                <a:solidFill>
                  <a:schemeClr val="tx1"/>
                </a:solidFill>
              </a:rPr>
              <a:t>metod</a:t>
            </a:r>
            <a:r>
              <a:rPr lang="cy-GB" dirty="0">
                <a:solidFill>
                  <a:schemeClr val="tx1"/>
                </a:solidFill>
              </a:rPr>
              <a:t>a</a:t>
            </a:r>
            <a:r>
              <a:rPr lang="sq-AL" dirty="0">
                <a:solidFill>
                  <a:schemeClr val="tx1"/>
                </a:solidFill>
              </a:rPr>
              <a:t> dinamike-evolucionare (kur gjyqtari i referohet</a:t>
            </a:r>
            <a:r>
              <a:rPr lang="cy-GB" dirty="0">
                <a:solidFill>
                  <a:schemeClr val="tx1"/>
                </a:solidFill>
              </a:rPr>
              <a:t> </a:t>
            </a:r>
            <a:r>
              <a:rPr lang="sq-AL" dirty="0">
                <a:solidFill>
                  <a:schemeClr val="tx1"/>
                </a:solidFill>
              </a:rPr>
              <a:t>zhvillimi</a:t>
            </a:r>
            <a:r>
              <a:rPr lang="cy-GB" dirty="0">
                <a:solidFill>
                  <a:schemeClr val="tx1"/>
                </a:solidFill>
              </a:rPr>
              <a:t>t të</a:t>
            </a:r>
            <a:r>
              <a:rPr lang="sq-AL" dirty="0">
                <a:solidFill>
                  <a:schemeClr val="tx1"/>
                </a:solidFill>
              </a:rPr>
              <a:t> ligjit pas futjes së rregullit). Për fusha të veçanta të së drejtës,</a:t>
            </a:r>
            <a:r>
              <a:rPr lang="cy-GB" dirty="0">
                <a:solidFill>
                  <a:schemeClr val="tx1"/>
                </a:solidFill>
              </a:rPr>
              <a:t> </a:t>
            </a:r>
            <a:r>
              <a:rPr lang="sq-AL" dirty="0">
                <a:solidFill>
                  <a:schemeClr val="tx1"/>
                </a:solidFill>
              </a:rPr>
              <a:t>ndonjëherë përdoren metoda specifike interpretimi.</a:t>
            </a:r>
          </a:p>
          <a:p>
            <a:endParaRPr lang="sq-AL" dirty="0"/>
          </a:p>
        </p:txBody>
      </p:sp>
    </p:spTree>
    <p:extLst>
      <p:ext uri="{BB962C8B-B14F-4D97-AF65-F5344CB8AC3E}">
        <p14:creationId xmlns:p14="http://schemas.microsoft.com/office/powerpoint/2010/main" val="2912164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62215-8146-45C9-8959-2DA9ECD1B551}"/>
              </a:ext>
            </a:extLst>
          </p:cNvPr>
          <p:cNvSpPr>
            <a:spLocks noGrp="1"/>
          </p:cNvSpPr>
          <p:nvPr>
            <p:ph type="title"/>
          </p:nvPr>
        </p:nvSpPr>
        <p:spPr/>
        <p:txBody>
          <a:bodyPr/>
          <a:lstStyle/>
          <a:p>
            <a:pPr algn="ctr"/>
            <a:r>
              <a:rPr lang="cy-GB" dirty="0"/>
              <a:t>Metodat/llojet e interpretimit</a:t>
            </a:r>
            <a:endParaRPr lang="sq-AL" dirty="0"/>
          </a:p>
        </p:txBody>
      </p:sp>
      <p:sp>
        <p:nvSpPr>
          <p:cNvPr id="3" name="Content Placeholder 2">
            <a:extLst>
              <a:ext uri="{FF2B5EF4-FFF2-40B4-BE49-F238E27FC236}">
                <a16:creationId xmlns:a16="http://schemas.microsoft.com/office/drawing/2014/main" id="{E4418108-CCFF-40F7-868A-11AD75DFD64F}"/>
              </a:ext>
            </a:extLst>
          </p:cNvPr>
          <p:cNvSpPr>
            <a:spLocks noGrp="1"/>
          </p:cNvSpPr>
          <p:nvPr>
            <p:ph idx="1"/>
          </p:nvPr>
        </p:nvSpPr>
        <p:spPr/>
        <p:txBody>
          <a:bodyPr>
            <a:normAutofit fontScale="92500" lnSpcReduction="10000"/>
          </a:bodyPr>
          <a:lstStyle/>
          <a:p>
            <a:pPr algn="just"/>
            <a:r>
              <a:rPr lang="sq-AL" dirty="0">
                <a:solidFill>
                  <a:schemeClr val="tx1"/>
                </a:solidFill>
              </a:rPr>
              <a:t>Për të justifikuar një zgjedhje për </a:t>
            </a:r>
            <a:r>
              <a:rPr lang="cy-GB" dirty="0">
                <a:solidFill>
                  <a:schemeClr val="tx1"/>
                </a:solidFill>
              </a:rPr>
              <a:t>aplikimin </a:t>
            </a:r>
            <a:r>
              <a:rPr lang="sq-AL" dirty="0">
                <a:solidFill>
                  <a:schemeClr val="tx1"/>
                </a:solidFill>
              </a:rPr>
              <a:t>ose</a:t>
            </a:r>
            <a:r>
              <a:rPr lang="cy-GB" dirty="0">
                <a:solidFill>
                  <a:schemeClr val="tx1"/>
                </a:solidFill>
              </a:rPr>
              <a:t> jo të një rregulli juridik në një rast konkret,</a:t>
            </a:r>
            <a:r>
              <a:rPr lang="sq-AL" dirty="0">
                <a:solidFill>
                  <a:schemeClr val="tx1"/>
                </a:solidFill>
              </a:rPr>
              <a:t> mund të</a:t>
            </a:r>
            <a:r>
              <a:rPr lang="cy-GB" dirty="0">
                <a:solidFill>
                  <a:schemeClr val="tx1"/>
                </a:solidFill>
              </a:rPr>
              <a:t> përdoren tipe, </a:t>
            </a:r>
            <a:r>
              <a:rPr lang="sq-AL" dirty="0">
                <a:solidFill>
                  <a:schemeClr val="tx1"/>
                </a:solidFill>
              </a:rPr>
              <a:t>lloje të ndryshme të arsyetimit juridik</a:t>
            </a:r>
            <a:r>
              <a:rPr lang="cy-GB" dirty="0">
                <a:solidFill>
                  <a:schemeClr val="tx1"/>
                </a:solidFill>
              </a:rPr>
              <a:t> </a:t>
            </a:r>
          </a:p>
          <a:p>
            <a:pPr algn="just"/>
            <a:r>
              <a:rPr lang="cy-GB" dirty="0">
                <a:solidFill>
                  <a:schemeClr val="tx1"/>
                </a:solidFill>
              </a:rPr>
              <a:t>Gjyqtari mund të përdorë një lloj arsyetimi që quhet arsyetim me analogji, kur ai vendos që edhe pse nuk plotësohen kushtet për zbatimin e një rregulli ligjor, a rregulli juridik, duhet të zbatohet për një rast që është i ngjashëm me një rast për të cilin është rregulli i synuar. </a:t>
            </a:r>
          </a:p>
          <a:p>
            <a:pPr algn="just"/>
            <a:r>
              <a:rPr lang="cy-GB" b="1" dirty="0">
                <a:solidFill>
                  <a:schemeClr val="tx1"/>
                </a:solidFill>
              </a:rPr>
              <a:t>Pyetje për diskutim: </a:t>
            </a:r>
            <a:r>
              <a:rPr lang="cy-GB" dirty="0">
                <a:solidFill>
                  <a:schemeClr val="tx1"/>
                </a:solidFill>
              </a:rPr>
              <a:t>A lejohet intepretimi me analogji në të drejtën penale? Po në të drejtën procedurale penale? </a:t>
            </a:r>
          </a:p>
          <a:p>
            <a:pPr algn="just"/>
            <a:r>
              <a:rPr lang="cy-GB" dirty="0">
                <a:solidFill>
                  <a:schemeClr val="tx1"/>
                </a:solidFill>
              </a:rPr>
              <a:t> Vendimi i Gjykatës së Lartë nr. 00-2012-775 (46), datë 15.02.2012, çështja “Gentian Berhani”, etj. (Rastet e rishikimit të vendimit penal të formës së prerë, para ndryshimeve me ligjin nr. 35/2017, datë 30.3.2017.) </a:t>
            </a:r>
            <a:r>
              <a:rPr lang="cy-GB" i="1" dirty="0">
                <a:solidFill>
                  <a:schemeClr val="tx1"/>
                </a:solidFill>
              </a:rPr>
              <a:t>“...Në radhë të parë do të përdoret analogjia, pasi një gjë e tillë është e rregulluar konkretisht në Kodin e Procedurës Civile, i cili e ka parashikuar shprehimisht rishikimin e vendimeve në nenin 494 të tij, nëse një gjë e tillë vjen si pasojë e vendimeve e GjEDNj...”</a:t>
            </a:r>
          </a:p>
          <a:p>
            <a:endParaRPr lang="sq-AL" dirty="0"/>
          </a:p>
        </p:txBody>
      </p:sp>
    </p:spTree>
    <p:extLst>
      <p:ext uri="{BB962C8B-B14F-4D97-AF65-F5344CB8AC3E}">
        <p14:creationId xmlns:p14="http://schemas.microsoft.com/office/powerpoint/2010/main" val="154706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62215-8146-45C9-8959-2DA9ECD1B551}"/>
              </a:ext>
            </a:extLst>
          </p:cNvPr>
          <p:cNvSpPr>
            <a:spLocks noGrp="1"/>
          </p:cNvSpPr>
          <p:nvPr>
            <p:ph type="title"/>
          </p:nvPr>
        </p:nvSpPr>
        <p:spPr/>
        <p:txBody>
          <a:bodyPr/>
          <a:lstStyle/>
          <a:p>
            <a:pPr algn="ctr"/>
            <a:r>
              <a:rPr lang="cy-GB" dirty="0"/>
              <a:t>Metodat/llojet e interpretimit</a:t>
            </a:r>
            <a:endParaRPr lang="sq-AL" dirty="0"/>
          </a:p>
        </p:txBody>
      </p:sp>
      <p:sp>
        <p:nvSpPr>
          <p:cNvPr id="3" name="Content Placeholder 2">
            <a:extLst>
              <a:ext uri="{FF2B5EF4-FFF2-40B4-BE49-F238E27FC236}">
                <a16:creationId xmlns:a16="http://schemas.microsoft.com/office/drawing/2014/main" id="{E4418108-CCFF-40F7-868A-11AD75DFD64F}"/>
              </a:ext>
            </a:extLst>
          </p:cNvPr>
          <p:cNvSpPr>
            <a:spLocks noGrp="1"/>
          </p:cNvSpPr>
          <p:nvPr>
            <p:ph idx="1"/>
          </p:nvPr>
        </p:nvSpPr>
        <p:spPr/>
        <p:txBody>
          <a:bodyPr>
            <a:normAutofit/>
          </a:bodyPr>
          <a:lstStyle/>
          <a:p>
            <a:r>
              <a:rPr lang="cy-GB" dirty="0">
                <a:solidFill>
                  <a:schemeClr val="tx1"/>
                </a:solidFill>
              </a:rPr>
              <a:t> Vendimi i Gjykatës së Lartë nr. 00-2016-726 (78), datë 15.02.2012.</a:t>
            </a:r>
          </a:p>
          <a:p>
            <a:pPr algn="just"/>
            <a:r>
              <a:rPr lang="cy-GB" i="1" dirty="0">
                <a:solidFill>
                  <a:schemeClr val="tx1"/>
                </a:solidFill>
              </a:rPr>
              <a:t>“17.	Në referim të vendimit unifikues nr.5, datë 11.11.2003 të Kolegjeve të Bashkuara të Gjykatës së Lartë, vendim i cili ka përcaktuar se çdo të konsiderohet pasojë e rëndë apo pasojë e lehtë në rastet e vjedhjes, parashikuar nga neni 134/2 i Kodit Penal, </a:t>
            </a:r>
            <a:r>
              <a:rPr lang="cy-GB" b="1" i="1" dirty="0">
                <a:solidFill>
                  <a:schemeClr val="tx1"/>
                </a:solidFill>
              </a:rPr>
              <a:t>vendim ky i cili i përdorur për analogji në rastin konkret është lehtësisht i aplikueshëm për zgjidhjen e kësaj çështje objekt gjykim pasi në të dy rastet si për vjedhje dhe për shkatërrim </a:t>
            </a:r>
            <a:r>
              <a:rPr lang="cy-GB" i="1" dirty="0">
                <a:solidFill>
                  <a:schemeClr val="tx1"/>
                </a:solidFill>
              </a:rPr>
              <a:t>prone bëhet fjalë për dëm material të pësuar nga vepra penale, ku personit të dëmtuar i është pakësuar pasuria si rrjedhojë e veprimeve të kundërligjshme...”. </a:t>
            </a:r>
            <a:endParaRPr lang="cy-GB" i="1" dirty="0"/>
          </a:p>
          <a:p>
            <a:endParaRPr lang="sq-AL" dirty="0"/>
          </a:p>
        </p:txBody>
      </p:sp>
    </p:spTree>
    <p:extLst>
      <p:ext uri="{BB962C8B-B14F-4D97-AF65-F5344CB8AC3E}">
        <p14:creationId xmlns:p14="http://schemas.microsoft.com/office/powerpoint/2010/main" val="2409408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62215-8146-45C9-8959-2DA9ECD1B551}"/>
              </a:ext>
            </a:extLst>
          </p:cNvPr>
          <p:cNvSpPr>
            <a:spLocks noGrp="1"/>
          </p:cNvSpPr>
          <p:nvPr>
            <p:ph type="title"/>
          </p:nvPr>
        </p:nvSpPr>
        <p:spPr/>
        <p:txBody>
          <a:bodyPr/>
          <a:lstStyle/>
          <a:p>
            <a:pPr algn="ctr"/>
            <a:r>
              <a:rPr lang="cy-GB" dirty="0"/>
              <a:t>Metodat/llojet e interpretimit</a:t>
            </a:r>
            <a:endParaRPr lang="sq-AL" dirty="0"/>
          </a:p>
        </p:txBody>
      </p:sp>
      <p:sp>
        <p:nvSpPr>
          <p:cNvPr id="3" name="Content Placeholder 2">
            <a:extLst>
              <a:ext uri="{FF2B5EF4-FFF2-40B4-BE49-F238E27FC236}">
                <a16:creationId xmlns:a16="http://schemas.microsoft.com/office/drawing/2014/main" id="{E4418108-CCFF-40F7-868A-11AD75DFD64F}"/>
              </a:ext>
            </a:extLst>
          </p:cNvPr>
          <p:cNvSpPr>
            <a:spLocks noGrp="1"/>
          </p:cNvSpPr>
          <p:nvPr>
            <p:ph idx="1"/>
          </p:nvPr>
        </p:nvSpPr>
        <p:spPr/>
        <p:txBody>
          <a:bodyPr>
            <a:normAutofit/>
          </a:bodyPr>
          <a:lstStyle/>
          <a:p>
            <a:r>
              <a:rPr lang="cy-GB" dirty="0">
                <a:solidFill>
                  <a:schemeClr val="tx1"/>
                </a:solidFill>
              </a:rPr>
              <a:t>Vendimi nr. 23-2020-14 (3), datë 07.01.2020 i Gjykatës së Rrethit Gjyqësor Sarandë, çështja “E.M.”, akuza: “shkatërrimi i pronës nga pakujdesia”.</a:t>
            </a:r>
          </a:p>
          <a:p>
            <a:pPr algn="just"/>
            <a:r>
              <a:rPr lang="cy-GB" i="1" dirty="0"/>
              <a:t>“...Ligji penal nuk përcakton kritere për vlerësimin e “pasojës së rëndë”. Kështu, pasoja e rëndë vlerësohet në varësi të zhvillimit ekonomik e gjendjes ekonomike të individit e të shoqërisë, në kohën e shkaktimit të dëmit. Por, siç orientohet edhe në vendimin unifikues të Gjykatës së Lartë, nr. 5, datë 11.11.2003 (nuk është drejtpërdrejtë i zbatueshëm, pasi përmbajtja e konceptit “pasojë e rëndë” në rastin e veprës penale “vjedhja”, është e ndryshme, pra jo analoge, me rastin e konceptit më përmbajtje më të kufizuar “pasojë e rëndë materiale”)...”.</a:t>
            </a:r>
          </a:p>
          <a:p>
            <a:pPr algn="just"/>
            <a:r>
              <a:rPr lang="sq-AL" b="1" dirty="0"/>
              <a:t>Në arsyetim gjyqtari do të duhet të shpjegojë pse rasti në fjalë është i ngjashëm me rastin për të cilin është parashikuar rregulli. </a:t>
            </a:r>
          </a:p>
          <a:p>
            <a:pPr algn="just"/>
            <a:endParaRPr lang="sq-AL" i="1" dirty="0"/>
          </a:p>
        </p:txBody>
      </p:sp>
    </p:spTree>
    <p:extLst>
      <p:ext uri="{BB962C8B-B14F-4D97-AF65-F5344CB8AC3E}">
        <p14:creationId xmlns:p14="http://schemas.microsoft.com/office/powerpoint/2010/main" val="4144177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62215-8146-45C9-8959-2DA9ECD1B551}"/>
              </a:ext>
            </a:extLst>
          </p:cNvPr>
          <p:cNvSpPr>
            <a:spLocks noGrp="1"/>
          </p:cNvSpPr>
          <p:nvPr>
            <p:ph type="title"/>
          </p:nvPr>
        </p:nvSpPr>
        <p:spPr/>
        <p:txBody>
          <a:bodyPr/>
          <a:lstStyle/>
          <a:p>
            <a:pPr algn="ctr"/>
            <a:r>
              <a:rPr lang="cy-GB" dirty="0"/>
              <a:t>Metodat/llojet e interpretimit</a:t>
            </a:r>
            <a:endParaRPr lang="sq-AL" dirty="0"/>
          </a:p>
        </p:txBody>
      </p:sp>
      <p:sp>
        <p:nvSpPr>
          <p:cNvPr id="3" name="Content Placeholder 2">
            <a:extLst>
              <a:ext uri="{FF2B5EF4-FFF2-40B4-BE49-F238E27FC236}">
                <a16:creationId xmlns:a16="http://schemas.microsoft.com/office/drawing/2014/main" id="{E4418108-CCFF-40F7-868A-11AD75DFD64F}"/>
              </a:ext>
            </a:extLst>
          </p:cNvPr>
          <p:cNvSpPr>
            <a:spLocks noGrp="1"/>
          </p:cNvSpPr>
          <p:nvPr>
            <p:ph idx="1"/>
          </p:nvPr>
        </p:nvSpPr>
        <p:spPr/>
        <p:txBody>
          <a:bodyPr>
            <a:normAutofit/>
          </a:bodyPr>
          <a:lstStyle/>
          <a:p>
            <a:pPr algn="just"/>
            <a:r>
              <a:rPr lang="cy-GB" dirty="0">
                <a:solidFill>
                  <a:schemeClr val="tx1"/>
                </a:solidFill>
              </a:rPr>
              <a:t>- Arsyetimi </a:t>
            </a:r>
            <a:r>
              <a:rPr lang="cy-GB" i="1" dirty="0">
                <a:solidFill>
                  <a:schemeClr val="tx1"/>
                </a:solidFill>
              </a:rPr>
              <a:t>“a contrario”, </a:t>
            </a:r>
            <a:r>
              <a:rPr lang="cy-GB" dirty="0">
                <a:solidFill>
                  <a:schemeClr val="tx1"/>
                </a:solidFill>
              </a:rPr>
              <a:t>kur një gjyqtar vendos se, duke qenë se çështja në fjalë ndryshon nga rastet për të cilat rregulli është parashikuar, rregulli nuk është i zbatueshëm për rastin në fjalë. Në arsyetim, gjyqtari do të duhet të shpjegojë pse rasti në fjalë ndryshon në aspektet thelbësore/relevante nga rasti për të cilin synohet rregulli.</a:t>
            </a:r>
          </a:p>
          <a:p>
            <a:pPr algn="just"/>
            <a:r>
              <a:rPr lang="cy-GB" i="1" dirty="0">
                <a:solidFill>
                  <a:schemeClr val="tx1"/>
                </a:solidFill>
              </a:rPr>
              <a:t>- </a:t>
            </a:r>
            <a:r>
              <a:rPr lang="cy-GB" dirty="0">
                <a:solidFill>
                  <a:schemeClr val="tx1"/>
                </a:solidFill>
              </a:rPr>
              <a:t>Argumentimi në absurd “</a:t>
            </a:r>
            <a:r>
              <a:rPr lang="sq-AL" i="1" dirty="0" err="1">
                <a:solidFill>
                  <a:schemeClr val="tx1"/>
                </a:solidFill>
              </a:rPr>
              <a:t>argumentum</a:t>
            </a:r>
            <a:r>
              <a:rPr lang="sq-AL" i="1" dirty="0">
                <a:solidFill>
                  <a:schemeClr val="tx1"/>
                </a:solidFill>
              </a:rPr>
              <a:t> </a:t>
            </a:r>
            <a:r>
              <a:rPr lang="sq-AL" i="1" dirty="0" err="1">
                <a:solidFill>
                  <a:schemeClr val="tx1"/>
                </a:solidFill>
              </a:rPr>
              <a:t>ad</a:t>
            </a:r>
            <a:r>
              <a:rPr lang="cy-GB" i="1" dirty="0">
                <a:solidFill>
                  <a:schemeClr val="tx1"/>
                </a:solidFill>
              </a:rPr>
              <a:t> </a:t>
            </a:r>
            <a:r>
              <a:rPr lang="sq-AL" i="1" dirty="0" err="1">
                <a:solidFill>
                  <a:schemeClr val="tx1"/>
                </a:solidFill>
              </a:rPr>
              <a:t>absurdum</a:t>
            </a:r>
            <a:r>
              <a:rPr lang="cy-GB" i="1" dirty="0">
                <a:solidFill>
                  <a:schemeClr val="tx1"/>
                </a:solidFill>
              </a:rPr>
              <a:t>” </a:t>
            </a:r>
            <a:r>
              <a:rPr lang="sq-AL" dirty="0">
                <a:solidFill>
                  <a:schemeClr val="tx1"/>
                </a:solidFill>
              </a:rPr>
              <a:t>(i quajtur edhe një argument nga </a:t>
            </a:r>
            <a:r>
              <a:rPr lang="sq-AL" dirty="0" err="1">
                <a:solidFill>
                  <a:schemeClr val="tx1"/>
                </a:solidFill>
              </a:rPr>
              <a:t>arsyeshmëria</a:t>
            </a:r>
            <a:r>
              <a:rPr lang="sq-AL" dirty="0">
                <a:solidFill>
                  <a:schemeClr val="tx1"/>
                </a:solidFill>
              </a:rPr>
              <a:t>)</a:t>
            </a:r>
            <a:r>
              <a:rPr lang="cy-GB" dirty="0">
                <a:solidFill>
                  <a:schemeClr val="tx1"/>
                </a:solidFill>
              </a:rPr>
              <a:t>: P</a:t>
            </a:r>
            <a:r>
              <a:rPr lang="sq-AL" dirty="0" err="1">
                <a:solidFill>
                  <a:schemeClr val="tx1"/>
                </a:solidFill>
              </a:rPr>
              <a:t>ërdoret</a:t>
            </a:r>
            <a:r>
              <a:rPr lang="sq-AL" dirty="0">
                <a:solidFill>
                  <a:schemeClr val="tx1"/>
                </a:solidFill>
              </a:rPr>
              <a:t> kur një gjyqtar fillon</a:t>
            </a:r>
            <a:r>
              <a:rPr lang="cy-GB" dirty="0">
                <a:solidFill>
                  <a:schemeClr val="tx1"/>
                </a:solidFill>
              </a:rPr>
              <a:t> </a:t>
            </a:r>
            <a:r>
              <a:rPr lang="sq-AL" dirty="0">
                <a:solidFill>
                  <a:schemeClr val="tx1"/>
                </a:solidFill>
              </a:rPr>
              <a:t>nga pasojat hipotetike të zbatimit të një rregulli juridik në një rast konkret</a:t>
            </a:r>
            <a:r>
              <a:rPr lang="cy-GB" dirty="0">
                <a:solidFill>
                  <a:schemeClr val="tx1"/>
                </a:solidFill>
              </a:rPr>
              <a:t> </a:t>
            </a:r>
            <a:r>
              <a:rPr lang="sq-AL" dirty="0">
                <a:solidFill>
                  <a:schemeClr val="tx1"/>
                </a:solidFill>
              </a:rPr>
              <a:t>dhe argumenton se aplikimi nuk duhet të bëhet për shkak të absurditetit, papranueshmërisë</a:t>
            </a:r>
            <a:r>
              <a:rPr lang="cy-GB" dirty="0">
                <a:solidFill>
                  <a:schemeClr val="tx1"/>
                </a:solidFill>
              </a:rPr>
              <a:t> </a:t>
            </a:r>
            <a:r>
              <a:rPr lang="sq-AL" dirty="0">
                <a:solidFill>
                  <a:schemeClr val="tx1"/>
                </a:solidFill>
              </a:rPr>
              <a:t>apo </a:t>
            </a:r>
            <a:r>
              <a:rPr lang="sq-AL" dirty="0" err="1">
                <a:solidFill>
                  <a:schemeClr val="tx1"/>
                </a:solidFill>
              </a:rPr>
              <a:t>paarsyeshmëri</a:t>
            </a:r>
            <a:r>
              <a:rPr lang="cy-GB" dirty="0">
                <a:solidFill>
                  <a:schemeClr val="tx1"/>
                </a:solidFill>
              </a:rPr>
              <a:t>së</a:t>
            </a:r>
            <a:r>
              <a:rPr lang="sq-AL" dirty="0">
                <a:solidFill>
                  <a:schemeClr val="tx1"/>
                </a:solidFill>
              </a:rPr>
              <a:t> </a:t>
            </a:r>
            <a:r>
              <a:rPr lang="cy-GB" dirty="0">
                <a:solidFill>
                  <a:schemeClr val="tx1"/>
                </a:solidFill>
              </a:rPr>
              <a:t>së</a:t>
            </a:r>
            <a:r>
              <a:rPr lang="sq-AL" dirty="0">
                <a:solidFill>
                  <a:schemeClr val="tx1"/>
                </a:solidFill>
              </a:rPr>
              <a:t> pasojave</a:t>
            </a:r>
            <a:r>
              <a:rPr lang="cy-GB" dirty="0">
                <a:solidFill>
                  <a:schemeClr val="tx1"/>
                </a:solidFill>
              </a:rPr>
              <a:t> - </a:t>
            </a:r>
            <a:r>
              <a:rPr lang="cy-GB" b="1" dirty="0">
                <a:solidFill>
                  <a:schemeClr val="tx1"/>
                </a:solidFill>
              </a:rPr>
              <a:t>Interpretimi i nenit 420&amp;4 i K.Pr.Penale/neni 57 i Kodit Penal; Vendimi nr. </a:t>
            </a:r>
            <a:r>
              <a:rPr lang="it-IT" b="1" dirty="0">
                <a:solidFill>
                  <a:schemeClr val="tx1"/>
                </a:solidFill>
              </a:rPr>
              <a:t>10-2022-1324 (240), datë 14.09.2022 i Gjykatës së Apelit Durrës.</a:t>
            </a:r>
            <a:endParaRPr lang="cy-GB" b="1" dirty="0">
              <a:solidFill>
                <a:schemeClr val="tx1"/>
              </a:solidFill>
            </a:endParaRPr>
          </a:p>
          <a:p>
            <a:endParaRPr lang="sq-AL" i="1" dirty="0"/>
          </a:p>
        </p:txBody>
      </p:sp>
    </p:spTree>
    <p:extLst>
      <p:ext uri="{BB962C8B-B14F-4D97-AF65-F5344CB8AC3E}">
        <p14:creationId xmlns:p14="http://schemas.microsoft.com/office/powerpoint/2010/main" val="1488915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62215-8146-45C9-8959-2DA9ECD1B551}"/>
              </a:ext>
            </a:extLst>
          </p:cNvPr>
          <p:cNvSpPr>
            <a:spLocks noGrp="1"/>
          </p:cNvSpPr>
          <p:nvPr>
            <p:ph type="title"/>
          </p:nvPr>
        </p:nvSpPr>
        <p:spPr/>
        <p:txBody>
          <a:bodyPr/>
          <a:lstStyle/>
          <a:p>
            <a:pPr algn="ctr"/>
            <a:r>
              <a:rPr lang="cy-GB" dirty="0"/>
              <a:t>Metodat/llojet e interpretimit</a:t>
            </a:r>
            <a:endParaRPr lang="sq-AL" dirty="0"/>
          </a:p>
        </p:txBody>
      </p:sp>
      <p:sp>
        <p:nvSpPr>
          <p:cNvPr id="3" name="Content Placeholder 2">
            <a:extLst>
              <a:ext uri="{FF2B5EF4-FFF2-40B4-BE49-F238E27FC236}">
                <a16:creationId xmlns:a16="http://schemas.microsoft.com/office/drawing/2014/main" id="{E4418108-CCFF-40F7-868A-11AD75DFD64F}"/>
              </a:ext>
            </a:extLst>
          </p:cNvPr>
          <p:cNvSpPr>
            <a:spLocks noGrp="1"/>
          </p:cNvSpPr>
          <p:nvPr>
            <p:ph idx="1"/>
          </p:nvPr>
        </p:nvSpPr>
        <p:spPr/>
        <p:txBody>
          <a:bodyPr>
            <a:normAutofit/>
          </a:bodyPr>
          <a:lstStyle/>
          <a:p>
            <a:pPr algn="just"/>
            <a:r>
              <a:rPr lang="sq-AL" dirty="0">
                <a:solidFill>
                  <a:schemeClr val="tx1"/>
                </a:solidFill>
              </a:rPr>
              <a:t>Llojet e ndryshme të arsyetimit ligjor mund të konsiderohen si zbatime specifike</a:t>
            </a:r>
            <a:r>
              <a:rPr lang="cy-GB" dirty="0">
                <a:solidFill>
                  <a:schemeClr val="tx1"/>
                </a:solidFill>
              </a:rPr>
              <a:t> </a:t>
            </a:r>
            <a:r>
              <a:rPr lang="sq-AL" dirty="0">
                <a:solidFill>
                  <a:schemeClr val="tx1"/>
                </a:solidFill>
              </a:rPr>
              <a:t>dhe aplikime</a:t>
            </a:r>
            <a:r>
              <a:rPr lang="cy-GB" dirty="0">
                <a:solidFill>
                  <a:schemeClr val="tx1"/>
                </a:solidFill>
              </a:rPr>
              <a:t> të</a:t>
            </a:r>
            <a:r>
              <a:rPr lang="sq-AL" dirty="0">
                <a:solidFill>
                  <a:schemeClr val="tx1"/>
                </a:solidFill>
              </a:rPr>
              <a:t> metodave të interpretimit që mund të përdoren në kombinime të ndryshme</a:t>
            </a:r>
            <a:r>
              <a:rPr lang="cy-GB" dirty="0">
                <a:solidFill>
                  <a:schemeClr val="tx1"/>
                </a:solidFill>
              </a:rPr>
              <a:t> </a:t>
            </a:r>
            <a:r>
              <a:rPr lang="sq-AL" dirty="0">
                <a:solidFill>
                  <a:schemeClr val="tx1"/>
                </a:solidFill>
              </a:rPr>
              <a:t>për të justifikuar interpretimin e një vendimi ligjor. Për shembull, </a:t>
            </a:r>
            <a:r>
              <a:rPr lang="cy-GB" dirty="0">
                <a:solidFill>
                  <a:schemeClr val="tx1"/>
                </a:solidFill>
              </a:rPr>
              <a:t>argumentimi me analogji </a:t>
            </a:r>
            <a:r>
              <a:rPr lang="sq-AL" dirty="0">
                <a:solidFill>
                  <a:schemeClr val="tx1"/>
                </a:solidFill>
              </a:rPr>
              <a:t>mund të konsiderohet si një formë specifike e argumentimit sistematik </a:t>
            </a:r>
            <a:r>
              <a:rPr lang="cy-GB" dirty="0">
                <a:solidFill>
                  <a:schemeClr val="tx1"/>
                </a:solidFill>
              </a:rPr>
              <a:t>në të cilën referenca bëhet </a:t>
            </a:r>
            <a:r>
              <a:rPr lang="sq-AL" dirty="0">
                <a:solidFill>
                  <a:schemeClr val="tx1"/>
                </a:solidFill>
              </a:rPr>
              <a:t>në një rregull tjetër juridik në sistemin </a:t>
            </a:r>
            <a:r>
              <a:rPr lang="cy-GB" dirty="0">
                <a:solidFill>
                  <a:schemeClr val="tx1"/>
                </a:solidFill>
              </a:rPr>
              <a:t>ligjor,</a:t>
            </a:r>
            <a:r>
              <a:rPr lang="sq-AL" dirty="0">
                <a:solidFill>
                  <a:schemeClr val="tx1"/>
                </a:solidFill>
              </a:rPr>
              <a:t> që duhet të zbatohet në mënyrë analogjike. Një argumentim </a:t>
            </a:r>
            <a:r>
              <a:rPr lang="cy-GB" i="1" dirty="0">
                <a:solidFill>
                  <a:schemeClr val="tx1"/>
                </a:solidFill>
              </a:rPr>
              <a:t>a </a:t>
            </a:r>
            <a:r>
              <a:rPr lang="sq-AL" i="1" dirty="0" err="1">
                <a:solidFill>
                  <a:schemeClr val="tx1"/>
                </a:solidFill>
              </a:rPr>
              <a:t>contrario</a:t>
            </a:r>
            <a:r>
              <a:rPr lang="sq-AL" i="1" dirty="0">
                <a:solidFill>
                  <a:schemeClr val="tx1"/>
                </a:solidFill>
              </a:rPr>
              <a:t> </a:t>
            </a:r>
            <a:r>
              <a:rPr lang="sq-AL" dirty="0">
                <a:solidFill>
                  <a:schemeClr val="tx1"/>
                </a:solidFill>
              </a:rPr>
              <a:t>mund të konsiderohet si </a:t>
            </a:r>
            <a:r>
              <a:rPr lang="cy-GB" dirty="0">
                <a:solidFill>
                  <a:schemeClr val="tx1"/>
                </a:solidFill>
              </a:rPr>
              <a:t>formë specifike</a:t>
            </a:r>
            <a:r>
              <a:rPr lang="sq-AL" dirty="0">
                <a:solidFill>
                  <a:schemeClr val="tx1"/>
                </a:solidFill>
              </a:rPr>
              <a:t> e argumentimit sistematik </a:t>
            </a:r>
            <a:r>
              <a:rPr lang="cy-GB" dirty="0">
                <a:solidFill>
                  <a:schemeClr val="tx1"/>
                </a:solidFill>
              </a:rPr>
              <a:t>pasi referenca bëhet te rregullat dhe statutet e lidhura në sistemin ligjor,</a:t>
            </a:r>
            <a:r>
              <a:rPr lang="sq-AL" dirty="0">
                <a:solidFill>
                  <a:schemeClr val="tx1"/>
                </a:solidFill>
              </a:rPr>
              <a:t> për të justifikuar se një rregull i veçantë</a:t>
            </a:r>
            <a:r>
              <a:rPr lang="cy-GB" dirty="0">
                <a:solidFill>
                  <a:schemeClr val="tx1"/>
                </a:solidFill>
              </a:rPr>
              <a:t> </a:t>
            </a:r>
            <a:r>
              <a:rPr lang="sq-AL" dirty="0">
                <a:solidFill>
                  <a:schemeClr val="tx1"/>
                </a:solidFill>
              </a:rPr>
              <a:t>nuk duhet të zbatohet në</a:t>
            </a:r>
            <a:r>
              <a:rPr lang="cy-GB" dirty="0">
                <a:solidFill>
                  <a:schemeClr val="tx1"/>
                </a:solidFill>
              </a:rPr>
              <a:t> </a:t>
            </a:r>
            <a:r>
              <a:rPr lang="sq-AL" dirty="0">
                <a:solidFill>
                  <a:schemeClr val="tx1"/>
                </a:solidFill>
              </a:rPr>
              <a:t>rastin konkret. </a:t>
            </a:r>
            <a:r>
              <a:rPr lang="sq-AL" i="1" dirty="0" err="1">
                <a:solidFill>
                  <a:schemeClr val="tx1"/>
                </a:solidFill>
              </a:rPr>
              <a:t>Argumentum</a:t>
            </a:r>
            <a:r>
              <a:rPr lang="sq-AL" i="1" dirty="0">
                <a:solidFill>
                  <a:schemeClr val="tx1"/>
                </a:solidFill>
              </a:rPr>
              <a:t> </a:t>
            </a:r>
            <a:r>
              <a:rPr lang="sq-AL" i="1" dirty="0" err="1">
                <a:solidFill>
                  <a:schemeClr val="tx1"/>
                </a:solidFill>
              </a:rPr>
              <a:t>ad</a:t>
            </a:r>
            <a:r>
              <a:rPr lang="sq-AL" i="1" dirty="0">
                <a:solidFill>
                  <a:schemeClr val="tx1"/>
                </a:solidFill>
              </a:rPr>
              <a:t> </a:t>
            </a:r>
            <a:r>
              <a:rPr lang="sq-AL" i="1" dirty="0" err="1">
                <a:solidFill>
                  <a:schemeClr val="tx1"/>
                </a:solidFill>
              </a:rPr>
              <a:t>absurdum</a:t>
            </a:r>
            <a:r>
              <a:rPr lang="cy-GB" i="1" dirty="0">
                <a:solidFill>
                  <a:schemeClr val="tx1"/>
                </a:solidFill>
              </a:rPr>
              <a:t>,</a:t>
            </a:r>
            <a:r>
              <a:rPr lang="sq-AL" i="1" dirty="0">
                <a:solidFill>
                  <a:schemeClr val="tx1"/>
                </a:solidFill>
              </a:rPr>
              <a:t> </a:t>
            </a:r>
            <a:r>
              <a:rPr lang="sq-AL" dirty="0">
                <a:solidFill>
                  <a:schemeClr val="tx1"/>
                </a:solidFill>
              </a:rPr>
              <a:t>duke iu referuar absurdit ose të </a:t>
            </a:r>
            <a:r>
              <a:rPr lang="cy-GB" dirty="0">
                <a:solidFill>
                  <a:schemeClr val="tx1"/>
                </a:solidFill>
              </a:rPr>
              <a:t>pasojave të padëshirueshme </a:t>
            </a:r>
            <a:r>
              <a:rPr lang="sq-AL" dirty="0">
                <a:solidFill>
                  <a:schemeClr val="tx1"/>
                </a:solidFill>
              </a:rPr>
              <a:t>mund të </a:t>
            </a:r>
            <a:r>
              <a:rPr lang="sq-AL" dirty="0" err="1">
                <a:solidFill>
                  <a:schemeClr val="tx1"/>
                </a:solidFill>
              </a:rPr>
              <a:t>konsiderohe</a:t>
            </a:r>
            <a:r>
              <a:rPr lang="cy-GB" dirty="0">
                <a:solidFill>
                  <a:schemeClr val="tx1"/>
                </a:solidFill>
              </a:rPr>
              <a:t>t</a:t>
            </a:r>
            <a:r>
              <a:rPr lang="sq-AL" dirty="0">
                <a:solidFill>
                  <a:schemeClr val="tx1"/>
                </a:solidFill>
              </a:rPr>
              <a:t> si formë e argumentimit </a:t>
            </a:r>
            <a:r>
              <a:rPr lang="sq-AL" dirty="0" err="1">
                <a:solidFill>
                  <a:schemeClr val="tx1"/>
                </a:solidFill>
              </a:rPr>
              <a:t>teleologjik</a:t>
            </a:r>
            <a:r>
              <a:rPr lang="sq-AL" dirty="0">
                <a:solidFill>
                  <a:schemeClr val="tx1"/>
                </a:solidFill>
              </a:rPr>
              <a:t> në të cilën</a:t>
            </a:r>
            <a:r>
              <a:rPr lang="cy-GB" dirty="0">
                <a:solidFill>
                  <a:schemeClr val="tx1"/>
                </a:solidFill>
              </a:rPr>
              <a:t> referenca bëhet në </a:t>
            </a:r>
            <a:r>
              <a:rPr lang="sq-AL" dirty="0">
                <a:solidFill>
                  <a:schemeClr val="tx1"/>
                </a:solidFill>
              </a:rPr>
              <a:t>qëllimi</a:t>
            </a:r>
            <a:r>
              <a:rPr lang="cy-GB" dirty="0">
                <a:solidFill>
                  <a:schemeClr val="tx1"/>
                </a:solidFill>
              </a:rPr>
              <a:t>n e</a:t>
            </a:r>
            <a:r>
              <a:rPr lang="sq-AL" dirty="0">
                <a:solidFill>
                  <a:schemeClr val="tx1"/>
                </a:solidFill>
              </a:rPr>
              <a:t> rregullit.</a:t>
            </a:r>
          </a:p>
          <a:p>
            <a:pPr algn="just"/>
            <a:endParaRPr lang="sq-AL" i="1" dirty="0"/>
          </a:p>
        </p:txBody>
      </p:sp>
    </p:spTree>
    <p:extLst>
      <p:ext uri="{BB962C8B-B14F-4D97-AF65-F5344CB8AC3E}">
        <p14:creationId xmlns:p14="http://schemas.microsoft.com/office/powerpoint/2010/main" val="2974195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62215-8146-45C9-8959-2DA9ECD1B551}"/>
              </a:ext>
            </a:extLst>
          </p:cNvPr>
          <p:cNvSpPr>
            <a:spLocks noGrp="1"/>
          </p:cNvSpPr>
          <p:nvPr>
            <p:ph type="title"/>
          </p:nvPr>
        </p:nvSpPr>
        <p:spPr/>
        <p:txBody>
          <a:bodyPr/>
          <a:lstStyle/>
          <a:p>
            <a:pPr algn="ctr"/>
            <a:r>
              <a:rPr lang="cy-GB" dirty="0"/>
              <a:t>Metodat/llojet e interpretimit</a:t>
            </a:r>
            <a:endParaRPr lang="sq-AL" dirty="0"/>
          </a:p>
        </p:txBody>
      </p:sp>
      <p:sp>
        <p:nvSpPr>
          <p:cNvPr id="3" name="Content Placeholder 2">
            <a:extLst>
              <a:ext uri="{FF2B5EF4-FFF2-40B4-BE49-F238E27FC236}">
                <a16:creationId xmlns:a16="http://schemas.microsoft.com/office/drawing/2014/main" id="{E4418108-CCFF-40F7-868A-11AD75DFD64F}"/>
              </a:ext>
            </a:extLst>
          </p:cNvPr>
          <p:cNvSpPr>
            <a:spLocks noGrp="1"/>
          </p:cNvSpPr>
          <p:nvPr>
            <p:ph idx="1"/>
          </p:nvPr>
        </p:nvSpPr>
        <p:spPr/>
        <p:txBody>
          <a:bodyPr>
            <a:normAutofit/>
          </a:bodyPr>
          <a:lstStyle/>
          <a:p>
            <a:pPr algn="just"/>
            <a:r>
              <a:rPr lang="it-IT" dirty="0">
                <a:solidFill>
                  <a:schemeClr val="tx1"/>
                </a:solidFill>
              </a:rPr>
              <a:t>Interpretimi i një norme ligjore fillon me një interpretim gjuhësor</a:t>
            </a:r>
          </a:p>
          <a:p>
            <a:pPr algn="just"/>
            <a:r>
              <a:rPr lang="sq-AL" dirty="0">
                <a:solidFill>
                  <a:schemeClr val="tx1"/>
                </a:solidFill>
              </a:rPr>
              <a:t>Nëse kjo nuk prodhon një</a:t>
            </a:r>
            <a:r>
              <a:rPr lang="cy-GB" dirty="0">
                <a:solidFill>
                  <a:schemeClr val="tx1"/>
                </a:solidFill>
              </a:rPr>
              <a:t> rezultat</a:t>
            </a:r>
            <a:r>
              <a:rPr lang="sq-AL" dirty="0">
                <a:solidFill>
                  <a:schemeClr val="tx1"/>
                </a:solidFill>
              </a:rPr>
              <a:t> të kënaqsh</a:t>
            </a:r>
            <a:r>
              <a:rPr lang="cy-GB" dirty="0">
                <a:solidFill>
                  <a:schemeClr val="tx1"/>
                </a:solidFill>
              </a:rPr>
              <a:t>ëm</a:t>
            </a:r>
            <a:r>
              <a:rPr lang="sq-AL" dirty="0">
                <a:solidFill>
                  <a:schemeClr val="tx1"/>
                </a:solidFill>
              </a:rPr>
              <a:t>, argumentet sistematike duhet të hyjnë në lojë. Nëse </a:t>
            </a:r>
            <a:r>
              <a:rPr lang="cy-GB" dirty="0">
                <a:solidFill>
                  <a:schemeClr val="tx1"/>
                </a:solidFill>
              </a:rPr>
              <a:t>as </a:t>
            </a:r>
            <a:r>
              <a:rPr lang="sq-AL" dirty="0">
                <a:solidFill>
                  <a:schemeClr val="tx1"/>
                </a:solidFill>
              </a:rPr>
              <a:t>këto argumente </a:t>
            </a:r>
            <a:r>
              <a:rPr lang="cy-GB" dirty="0">
                <a:solidFill>
                  <a:schemeClr val="tx1"/>
                </a:solidFill>
              </a:rPr>
              <a:t>nuk prodhojnë </a:t>
            </a:r>
            <a:r>
              <a:rPr lang="sq-AL" dirty="0">
                <a:solidFill>
                  <a:schemeClr val="tx1"/>
                </a:solidFill>
              </a:rPr>
              <a:t>rezultat</a:t>
            </a:r>
            <a:r>
              <a:rPr lang="cy-GB" dirty="0">
                <a:solidFill>
                  <a:schemeClr val="tx1"/>
                </a:solidFill>
              </a:rPr>
              <a:t>e</a:t>
            </a:r>
            <a:r>
              <a:rPr lang="sq-AL" dirty="0">
                <a:solidFill>
                  <a:schemeClr val="tx1"/>
                </a:solidFill>
              </a:rPr>
              <a:t> të </a:t>
            </a:r>
            <a:r>
              <a:rPr lang="sq-AL" dirty="0" err="1">
                <a:solidFill>
                  <a:schemeClr val="tx1"/>
                </a:solidFill>
              </a:rPr>
              <a:t>pranuesh</a:t>
            </a:r>
            <a:r>
              <a:rPr lang="cy-GB" dirty="0">
                <a:solidFill>
                  <a:schemeClr val="tx1"/>
                </a:solidFill>
              </a:rPr>
              <a:t>me</a:t>
            </a:r>
            <a:r>
              <a:rPr lang="sq-AL" dirty="0">
                <a:solidFill>
                  <a:schemeClr val="tx1"/>
                </a:solidFill>
              </a:rPr>
              <a:t>, gjykata mund të marrë parasysh edhe</a:t>
            </a:r>
            <a:r>
              <a:rPr lang="cy-GB" dirty="0">
                <a:solidFill>
                  <a:schemeClr val="tx1"/>
                </a:solidFill>
              </a:rPr>
              <a:t> interpretimin</a:t>
            </a:r>
            <a:r>
              <a:rPr lang="sq-AL" dirty="0">
                <a:solidFill>
                  <a:schemeClr val="tx1"/>
                </a:solidFill>
              </a:rPr>
              <a:t> </a:t>
            </a:r>
            <a:r>
              <a:rPr lang="sq-AL" dirty="0" err="1">
                <a:solidFill>
                  <a:schemeClr val="tx1"/>
                </a:solidFill>
              </a:rPr>
              <a:t>teleologjiko</a:t>
            </a:r>
            <a:r>
              <a:rPr lang="sq-AL" dirty="0">
                <a:solidFill>
                  <a:schemeClr val="tx1"/>
                </a:solidFill>
              </a:rPr>
              <a:t>-vlerësues.</a:t>
            </a:r>
          </a:p>
          <a:p>
            <a:pPr algn="just"/>
            <a:endParaRPr lang="sq-AL" i="1" dirty="0"/>
          </a:p>
        </p:txBody>
      </p:sp>
    </p:spTree>
    <p:extLst>
      <p:ext uri="{BB962C8B-B14F-4D97-AF65-F5344CB8AC3E}">
        <p14:creationId xmlns:p14="http://schemas.microsoft.com/office/powerpoint/2010/main" val="4232469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62215-8146-45C9-8959-2DA9ECD1B551}"/>
              </a:ext>
            </a:extLst>
          </p:cNvPr>
          <p:cNvSpPr>
            <a:spLocks noGrp="1"/>
          </p:cNvSpPr>
          <p:nvPr>
            <p:ph type="title"/>
          </p:nvPr>
        </p:nvSpPr>
        <p:spPr/>
        <p:txBody>
          <a:bodyPr/>
          <a:lstStyle/>
          <a:p>
            <a:pPr algn="ctr"/>
            <a:r>
              <a:rPr lang="cy-GB" dirty="0"/>
              <a:t>Rregullat e interpretimit</a:t>
            </a:r>
            <a:endParaRPr lang="sq-AL" dirty="0"/>
          </a:p>
        </p:txBody>
      </p:sp>
      <p:sp>
        <p:nvSpPr>
          <p:cNvPr id="3" name="Content Placeholder 2">
            <a:extLst>
              <a:ext uri="{FF2B5EF4-FFF2-40B4-BE49-F238E27FC236}">
                <a16:creationId xmlns:a16="http://schemas.microsoft.com/office/drawing/2014/main" id="{E4418108-CCFF-40F7-868A-11AD75DFD64F}"/>
              </a:ext>
            </a:extLst>
          </p:cNvPr>
          <p:cNvSpPr>
            <a:spLocks noGrp="1"/>
          </p:cNvSpPr>
          <p:nvPr>
            <p:ph idx="1"/>
          </p:nvPr>
        </p:nvSpPr>
        <p:spPr/>
        <p:txBody>
          <a:bodyPr>
            <a:normAutofit fontScale="85000" lnSpcReduction="20000"/>
          </a:bodyPr>
          <a:lstStyle/>
          <a:p>
            <a:pPr algn="just"/>
            <a:r>
              <a:rPr lang="en-US" b="1" dirty="0">
                <a:solidFill>
                  <a:schemeClr val="tx1"/>
                </a:solidFill>
              </a:rPr>
              <a:t>1. </a:t>
            </a:r>
            <a:r>
              <a:rPr lang="en-US" b="1" dirty="0" err="1">
                <a:solidFill>
                  <a:schemeClr val="tx1"/>
                </a:solidFill>
              </a:rPr>
              <a:t>Rregulli</a:t>
            </a:r>
            <a:r>
              <a:rPr lang="en-US" b="1" dirty="0">
                <a:solidFill>
                  <a:schemeClr val="tx1"/>
                </a:solidFill>
              </a:rPr>
              <a:t> Literal; </a:t>
            </a:r>
          </a:p>
          <a:p>
            <a:pPr algn="just"/>
            <a:r>
              <a:rPr lang="en-US" b="1" dirty="0">
                <a:solidFill>
                  <a:schemeClr val="tx1"/>
                </a:solidFill>
              </a:rPr>
              <a:t>2. </a:t>
            </a:r>
            <a:r>
              <a:rPr lang="en-US" b="1" dirty="0" err="1">
                <a:solidFill>
                  <a:schemeClr val="tx1"/>
                </a:solidFill>
              </a:rPr>
              <a:t>Rregulli</a:t>
            </a:r>
            <a:r>
              <a:rPr lang="en-US" b="1" dirty="0">
                <a:solidFill>
                  <a:schemeClr val="tx1"/>
                </a:solidFill>
              </a:rPr>
              <a:t> </a:t>
            </a:r>
            <a:r>
              <a:rPr lang="en-US" b="1" dirty="0" err="1">
                <a:solidFill>
                  <a:schemeClr val="tx1"/>
                </a:solidFill>
              </a:rPr>
              <a:t>i</a:t>
            </a:r>
            <a:r>
              <a:rPr lang="en-US" b="1" dirty="0">
                <a:solidFill>
                  <a:schemeClr val="tx1"/>
                </a:solidFill>
              </a:rPr>
              <a:t> </a:t>
            </a:r>
            <a:r>
              <a:rPr lang="en-US" b="1" dirty="0" err="1">
                <a:solidFill>
                  <a:schemeClr val="tx1"/>
                </a:solidFill>
              </a:rPr>
              <a:t>Artë</a:t>
            </a:r>
            <a:r>
              <a:rPr lang="en-US" b="1" dirty="0">
                <a:solidFill>
                  <a:schemeClr val="tx1"/>
                </a:solidFill>
              </a:rPr>
              <a:t>; </a:t>
            </a:r>
          </a:p>
          <a:p>
            <a:pPr algn="just"/>
            <a:r>
              <a:rPr lang="en-US" b="1" dirty="0">
                <a:solidFill>
                  <a:schemeClr val="tx1"/>
                </a:solidFill>
              </a:rPr>
              <a:t>3. </a:t>
            </a:r>
            <a:r>
              <a:rPr lang="en-US" b="1" dirty="0" err="1">
                <a:solidFill>
                  <a:schemeClr val="tx1"/>
                </a:solidFill>
              </a:rPr>
              <a:t>Rregulli</a:t>
            </a:r>
            <a:r>
              <a:rPr lang="en-US" b="1" dirty="0">
                <a:solidFill>
                  <a:schemeClr val="tx1"/>
                </a:solidFill>
              </a:rPr>
              <a:t> </a:t>
            </a:r>
            <a:r>
              <a:rPr lang="en-US" b="1" dirty="0" err="1">
                <a:solidFill>
                  <a:schemeClr val="tx1"/>
                </a:solidFill>
              </a:rPr>
              <a:t>i</a:t>
            </a:r>
            <a:r>
              <a:rPr lang="en-US" b="1" dirty="0">
                <a:solidFill>
                  <a:schemeClr val="tx1"/>
                </a:solidFill>
              </a:rPr>
              <a:t> “</a:t>
            </a:r>
            <a:r>
              <a:rPr lang="en-US" b="1" dirty="0" err="1">
                <a:solidFill>
                  <a:schemeClr val="tx1"/>
                </a:solidFill>
              </a:rPr>
              <a:t>korrigjimit</a:t>
            </a:r>
            <a:r>
              <a:rPr lang="en-US" b="1" dirty="0">
                <a:solidFill>
                  <a:schemeClr val="tx1"/>
                </a:solidFill>
              </a:rPr>
              <a:t> </a:t>
            </a:r>
            <a:r>
              <a:rPr lang="en-US" b="1" dirty="0" err="1">
                <a:solidFill>
                  <a:schemeClr val="tx1"/>
                </a:solidFill>
              </a:rPr>
              <a:t>të</a:t>
            </a:r>
            <a:r>
              <a:rPr lang="en-US" b="1" dirty="0">
                <a:solidFill>
                  <a:schemeClr val="tx1"/>
                </a:solidFill>
              </a:rPr>
              <a:t> </a:t>
            </a:r>
            <a:r>
              <a:rPr lang="en-US" b="1" dirty="0" err="1">
                <a:solidFill>
                  <a:schemeClr val="tx1"/>
                </a:solidFill>
              </a:rPr>
              <a:t>shkeljes</a:t>
            </a:r>
            <a:r>
              <a:rPr lang="en-US" b="1" dirty="0">
                <a:solidFill>
                  <a:schemeClr val="tx1"/>
                </a:solidFill>
              </a:rPr>
              <a:t>/</a:t>
            </a:r>
            <a:r>
              <a:rPr lang="en-US" b="1" dirty="0" err="1">
                <a:solidFill>
                  <a:schemeClr val="tx1"/>
                </a:solidFill>
              </a:rPr>
              <a:t>keqbërjes</a:t>
            </a:r>
            <a:r>
              <a:rPr lang="en-US" b="1" dirty="0">
                <a:solidFill>
                  <a:schemeClr val="tx1"/>
                </a:solidFill>
              </a:rPr>
              <a:t>”. .</a:t>
            </a:r>
          </a:p>
          <a:p>
            <a:endParaRPr lang="cy-GB" dirty="0">
              <a:solidFill>
                <a:srgbClr val="FF0000"/>
              </a:solidFill>
            </a:endParaRPr>
          </a:p>
          <a:p>
            <a:pPr algn="just"/>
            <a:r>
              <a:rPr lang="cy-GB" b="1" dirty="0">
                <a:solidFill>
                  <a:schemeClr val="tx1"/>
                </a:solidFill>
              </a:rPr>
              <a:t>Rregulli literal: </a:t>
            </a:r>
            <a:r>
              <a:rPr lang="sq-AL" dirty="0">
                <a:solidFill>
                  <a:schemeClr val="tx1"/>
                </a:solidFill>
              </a:rPr>
              <a:t>Ky rregull parashikon që kur gjyqësori përballet me interpretimin </a:t>
            </a:r>
            <a:r>
              <a:rPr lang="cy-GB" dirty="0">
                <a:solidFill>
                  <a:schemeClr val="tx1"/>
                </a:solidFill>
              </a:rPr>
              <a:t>e ligjeve</a:t>
            </a:r>
            <a:r>
              <a:rPr lang="sq-AL" dirty="0">
                <a:solidFill>
                  <a:schemeClr val="tx1"/>
                </a:solidFill>
              </a:rPr>
              <a:t>, duhet të zbatohet kuptimi i zakonshëm gramatikor i fjalës. Nuk duhet të ketë mbledhje, zbritje apo zgjerim të kuptimeve. Duhet të jetë ashtu siç është parashikuar nga ligjvënësi.</a:t>
            </a:r>
            <a:r>
              <a:rPr lang="cy-GB" dirty="0">
                <a:solidFill>
                  <a:schemeClr val="tx1"/>
                </a:solidFill>
              </a:rPr>
              <a:t> </a:t>
            </a:r>
          </a:p>
          <a:p>
            <a:pPr algn="just"/>
            <a:r>
              <a:rPr lang="cy-GB" b="1" dirty="0">
                <a:solidFill>
                  <a:schemeClr val="tx1"/>
                </a:solidFill>
              </a:rPr>
              <a:t>Përjashtimi:</a:t>
            </a:r>
          </a:p>
          <a:p>
            <a:pPr algn="just"/>
            <a:r>
              <a:rPr lang="cy-GB" dirty="0">
                <a:solidFill>
                  <a:schemeClr val="tx1"/>
                </a:solidFill>
              </a:rPr>
              <a:t>- Kur fjalët ndryshojnë </a:t>
            </a:r>
            <a:r>
              <a:rPr lang="sq-AL" dirty="0">
                <a:solidFill>
                  <a:schemeClr val="tx1"/>
                </a:solidFill>
              </a:rPr>
              <a:t>kuptimin e tyre me kalimin e kohës</a:t>
            </a:r>
            <a:r>
              <a:rPr lang="cy-GB" dirty="0">
                <a:solidFill>
                  <a:schemeClr val="tx1"/>
                </a:solidFill>
              </a:rPr>
              <a:t>;</a:t>
            </a:r>
            <a:r>
              <a:rPr lang="sq-AL" dirty="0">
                <a:solidFill>
                  <a:schemeClr val="tx1"/>
                </a:solidFill>
              </a:rPr>
              <a:t> kuptimi i fjalës kur e përdori ligjvënësi mund të jetë i ndryshëm nga kuptimi kur interpretohet</a:t>
            </a:r>
            <a:r>
              <a:rPr lang="cy-GB" dirty="0">
                <a:solidFill>
                  <a:schemeClr val="tx1"/>
                </a:solidFill>
              </a:rPr>
              <a:t>; P</a:t>
            </a:r>
            <a:r>
              <a:rPr lang="sq-AL" dirty="0" err="1">
                <a:solidFill>
                  <a:schemeClr val="tx1"/>
                </a:solidFill>
              </a:rPr>
              <a:t>roblemi</a:t>
            </a:r>
            <a:r>
              <a:rPr lang="sq-AL" dirty="0">
                <a:solidFill>
                  <a:schemeClr val="tx1"/>
                </a:solidFill>
              </a:rPr>
              <a:t> i fjalëve me shumë kuptime</a:t>
            </a:r>
            <a:r>
              <a:rPr lang="cy-GB" dirty="0">
                <a:solidFill>
                  <a:schemeClr val="tx1"/>
                </a:solidFill>
              </a:rPr>
              <a:t>. </a:t>
            </a:r>
          </a:p>
          <a:p>
            <a:pPr algn="just"/>
            <a:r>
              <a:rPr lang="cy-GB" dirty="0">
                <a:solidFill>
                  <a:schemeClr val="tx1"/>
                </a:solidFill>
              </a:rPr>
              <a:t>- Kur interpretimi i drejtpërdrejtë i fjalëve mund të çojë në absurditet.</a:t>
            </a:r>
          </a:p>
          <a:p>
            <a:pPr algn="just"/>
            <a:r>
              <a:rPr lang="cy-GB" dirty="0">
                <a:solidFill>
                  <a:schemeClr val="tx1"/>
                </a:solidFill>
              </a:rPr>
              <a:t>- Kur synimi i ligjvënësit nuk shprehet mirë në formulimin e ligjit. (Vendimi i Gjykatës së Rrethit Gjyqësor Vlorë nr.  936, datë 15.04.2013.)</a:t>
            </a:r>
          </a:p>
          <a:p>
            <a:pPr algn="just"/>
            <a:endParaRPr lang="sq-AL" i="1" dirty="0"/>
          </a:p>
        </p:txBody>
      </p:sp>
    </p:spTree>
    <p:extLst>
      <p:ext uri="{BB962C8B-B14F-4D97-AF65-F5344CB8AC3E}">
        <p14:creationId xmlns:p14="http://schemas.microsoft.com/office/powerpoint/2010/main" val="1038777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62215-8146-45C9-8959-2DA9ECD1B551}"/>
              </a:ext>
            </a:extLst>
          </p:cNvPr>
          <p:cNvSpPr>
            <a:spLocks noGrp="1"/>
          </p:cNvSpPr>
          <p:nvPr>
            <p:ph type="title"/>
          </p:nvPr>
        </p:nvSpPr>
        <p:spPr/>
        <p:txBody>
          <a:bodyPr/>
          <a:lstStyle/>
          <a:p>
            <a:pPr algn="ctr"/>
            <a:r>
              <a:rPr lang="cy-GB" dirty="0"/>
              <a:t>Rregullat e interpretimit</a:t>
            </a:r>
            <a:endParaRPr lang="sq-AL" dirty="0"/>
          </a:p>
        </p:txBody>
      </p:sp>
      <p:sp>
        <p:nvSpPr>
          <p:cNvPr id="3" name="Content Placeholder 2">
            <a:extLst>
              <a:ext uri="{FF2B5EF4-FFF2-40B4-BE49-F238E27FC236}">
                <a16:creationId xmlns:a16="http://schemas.microsoft.com/office/drawing/2014/main" id="{E4418108-CCFF-40F7-868A-11AD75DFD64F}"/>
              </a:ext>
            </a:extLst>
          </p:cNvPr>
          <p:cNvSpPr>
            <a:spLocks noGrp="1"/>
          </p:cNvSpPr>
          <p:nvPr>
            <p:ph idx="1"/>
          </p:nvPr>
        </p:nvSpPr>
        <p:spPr/>
        <p:txBody>
          <a:bodyPr>
            <a:normAutofit/>
          </a:bodyPr>
          <a:lstStyle/>
          <a:p>
            <a:pPr algn="just"/>
            <a:r>
              <a:rPr lang="en-US" b="1" dirty="0" err="1">
                <a:solidFill>
                  <a:schemeClr val="tx1"/>
                </a:solidFill>
              </a:rPr>
              <a:t>Rregulli</a:t>
            </a:r>
            <a:r>
              <a:rPr lang="en-US" b="1" dirty="0">
                <a:solidFill>
                  <a:schemeClr val="tx1"/>
                </a:solidFill>
              </a:rPr>
              <a:t> </a:t>
            </a:r>
            <a:r>
              <a:rPr lang="en-US" b="1" dirty="0" err="1">
                <a:solidFill>
                  <a:schemeClr val="tx1"/>
                </a:solidFill>
              </a:rPr>
              <a:t>i</a:t>
            </a:r>
            <a:r>
              <a:rPr lang="en-US" b="1" dirty="0">
                <a:solidFill>
                  <a:schemeClr val="tx1"/>
                </a:solidFill>
              </a:rPr>
              <a:t> </a:t>
            </a:r>
            <a:r>
              <a:rPr lang="en-US" b="1" dirty="0" err="1">
                <a:solidFill>
                  <a:schemeClr val="tx1"/>
                </a:solidFill>
              </a:rPr>
              <a:t>Artë</a:t>
            </a:r>
            <a:r>
              <a:rPr lang="en-US" b="1" dirty="0">
                <a:solidFill>
                  <a:schemeClr val="tx1"/>
                </a:solidFill>
              </a:rPr>
              <a:t>: </a:t>
            </a:r>
            <a:r>
              <a:rPr lang="en-US" dirty="0">
                <a:solidFill>
                  <a:schemeClr val="tx1"/>
                </a:solidFill>
              </a:rPr>
              <a:t>I</a:t>
            </a:r>
            <a:r>
              <a:rPr lang="sq-AL" dirty="0" err="1">
                <a:solidFill>
                  <a:schemeClr val="tx1"/>
                </a:solidFill>
              </a:rPr>
              <a:t>nterpretimi</a:t>
            </a:r>
            <a:r>
              <a:rPr lang="sq-AL" dirty="0">
                <a:solidFill>
                  <a:schemeClr val="tx1"/>
                </a:solidFill>
              </a:rPr>
              <a:t> i fjalëpërfjalshëm i një </a:t>
            </a:r>
            <a:r>
              <a:rPr lang="cy-GB" dirty="0">
                <a:solidFill>
                  <a:schemeClr val="tx1"/>
                </a:solidFill>
              </a:rPr>
              <a:t>ligji</a:t>
            </a:r>
            <a:r>
              <a:rPr lang="sq-AL" dirty="0">
                <a:solidFill>
                  <a:schemeClr val="tx1"/>
                </a:solidFill>
              </a:rPr>
              <a:t> duhet të përdoret vetëm në masën që nuk do të prodhonte absurditet ose nuk do të mohonte qëllimin e ligjvënësit. Nëse interpretimi fjalë për fjalë i statutit do të prodhonte absurditet, atëherë duhet të </a:t>
            </a:r>
            <a:r>
              <a:rPr lang="sq-AL" dirty="0" err="1">
                <a:solidFill>
                  <a:schemeClr val="tx1"/>
                </a:solidFill>
              </a:rPr>
              <a:t>zbatohe</a:t>
            </a:r>
            <a:r>
              <a:rPr lang="cy-GB" dirty="0">
                <a:solidFill>
                  <a:schemeClr val="tx1"/>
                </a:solidFill>
              </a:rPr>
              <a:t>t interpretimi teleologjik/</a:t>
            </a:r>
            <a:r>
              <a:rPr lang="sq-AL" dirty="0">
                <a:solidFill>
                  <a:schemeClr val="tx1"/>
                </a:solidFill>
              </a:rPr>
              <a:t>synimi i ligjvënësit.</a:t>
            </a:r>
          </a:p>
          <a:p>
            <a:pPr algn="just"/>
            <a:endParaRPr lang="en-US" b="1" dirty="0">
              <a:solidFill>
                <a:schemeClr val="tx1"/>
              </a:solidFill>
            </a:endParaRPr>
          </a:p>
          <a:p>
            <a:pPr algn="just"/>
            <a:r>
              <a:rPr lang="en-US" b="1" dirty="0" err="1">
                <a:solidFill>
                  <a:schemeClr val="tx1"/>
                </a:solidFill>
              </a:rPr>
              <a:t>Rregulli</a:t>
            </a:r>
            <a:r>
              <a:rPr lang="en-US" b="1" dirty="0">
                <a:solidFill>
                  <a:schemeClr val="tx1"/>
                </a:solidFill>
              </a:rPr>
              <a:t> </a:t>
            </a:r>
            <a:r>
              <a:rPr lang="en-US" b="1" dirty="0" err="1">
                <a:solidFill>
                  <a:schemeClr val="tx1"/>
                </a:solidFill>
              </a:rPr>
              <a:t>i</a:t>
            </a:r>
            <a:r>
              <a:rPr lang="en-US" b="1" dirty="0">
                <a:solidFill>
                  <a:schemeClr val="tx1"/>
                </a:solidFill>
              </a:rPr>
              <a:t> “</a:t>
            </a:r>
            <a:r>
              <a:rPr lang="en-US" b="1" dirty="0" err="1">
                <a:solidFill>
                  <a:schemeClr val="tx1"/>
                </a:solidFill>
              </a:rPr>
              <a:t>korrigjimit</a:t>
            </a:r>
            <a:r>
              <a:rPr lang="en-US" b="1" dirty="0">
                <a:solidFill>
                  <a:schemeClr val="tx1"/>
                </a:solidFill>
              </a:rPr>
              <a:t> </a:t>
            </a:r>
            <a:r>
              <a:rPr lang="en-US" b="1" dirty="0" err="1">
                <a:solidFill>
                  <a:schemeClr val="tx1"/>
                </a:solidFill>
              </a:rPr>
              <a:t>të</a:t>
            </a:r>
            <a:r>
              <a:rPr lang="en-US" b="1" dirty="0">
                <a:solidFill>
                  <a:schemeClr val="tx1"/>
                </a:solidFill>
              </a:rPr>
              <a:t> </a:t>
            </a:r>
            <a:r>
              <a:rPr lang="en-US" b="1" dirty="0" err="1">
                <a:solidFill>
                  <a:schemeClr val="tx1"/>
                </a:solidFill>
              </a:rPr>
              <a:t>shkeljes</a:t>
            </a:r>
            <a:r>
              <a:rPr lang="en-US" b="1" dirty="0">
                <a:solidFill>
                  <a:schemeClr val="tx1"/>
                </a:solidFill>
              </a:rPr>
              <a:t>/</a:t>
            </a:r>
            <a:r>
              <a:rPr lang="en-US" b="1" dirty="0" err="1">
                <a:solidFill>
                  <a:schemeClr val="tx1"/>
                </a:solidFill>
              </a:rPr>
              <a:t>keqbërjes</a:t>
            </a:r>
            <a:r>
              <a:rPr lang="en-US" b="1" dirty="0">
                <a:solidFill>
                  <a:schemeClr val="tx1"/>
                </a:solidFill>
              </a:rPr>
              <a:t>”: </a:t>
            </a:r>
            <a:r>
              <a:rPr lang="cy-GB" dirty="0">
                <a:solidFill>
                  <a:schemeClr val="tx1"/>
                </a:solidFill>
              </a:rPr>
              <a:t>Kur intepreton ligjin, </a:t>
            </a:r>
            <a:r>
              <a:rPr lang="sq-AL" dirty="0">
                <a:solidFill>
                  <a:schemeClr val="tx1"/>
                </a:solidFill>
              </a:rPr>
              <a:t>gjykata duhet të përcaktojë </a:t>
            </a:r>
            <a:r>
              <a:rPr lang="sq-AL" dirty="0" err="1">
                <a:solidFill>
                  <a:schemeClr val="tx1"/>
                </a:solidFill>
              </a:rPr>
              <a:t>keqbërjen</a:t>
            </a:r>
            <a:r>
              <a:rPr lang="cy-GB" dirty="0">
                <a:solidFill>
                  <a:schemeClr val="tx1"/>
                </a:solidFill>
              </a:rPr>
              <a:t>/shkeljen</a:t>
            </a:r>
            <a:r>
              <a:rPr lang="sq-AL" dirty="0">
                <a:solidFill>
                  <a:schemeClr val="tx1"/>
                </a:solidFill>
              </a:rPr>
              <a:t> që ligjvënësi synonte të korrigjonte në legjislacion duke </a:t>
            </a:r>
            <a:r>
              <a:rPr lang="cy-GB" dirty="0">
                <a:solidFill>
                  <a:schemeClr val="tx1"/>
                </a:solidFill>
              </a:rPr>
              <a:t>iu referuar</a:t>
            </a:r>
            <a:r>
              <a:rPr lang="sq-AL" dirty="0">
                <a:solidFill>
                  <a:schemeClr val="tx1"/>
                </a:solidFill>
              </a:rPr>
              <a:t> histori</a:t>
            </a:r>
            <a:r>
              <a:rPr lang="cy-GB" dirty="0">
                <a:solidFill>
                  <a:schemeClr val="tx1"/>
                </a:solidFill>
              </a:rPr>
              <a:t>s</a:t>
            </a:r>
            <a:r>
              <a:rPr lang="sq-AL" dirty="0">
                <a:solidFill>
                  <a:schemeClr val="tx1"/>
                </a:solidFill>
              </a:rPr>
              <a:t>ë </a:t>
            </a:r>
            <a:r>
              <a:rPr lang="cy-GB" dirty="0">
                <a:solidFill>
                  <a:schemeClr val="tx1"/>
                </a:solidFill>
              </a:rPr>
              <a:t>së</a:t>
            </a:r>
            <a:r>
              <a:rPr lang="sq-AL" dirty="0">
                <a:solidFill>
                  <a:schemeClr val="tx1"/>
                </a:solidFill>
              </a:rPr>
              <a:t> legjislacionit</a:t>
            </a:r>
            <a:r>
              <a:rPr lang="cy-GB" dirty="0">
                <a:solidFill>
                  <a:schemeClr val="tx1"/>
                </a:solidFill>
              </a:rPr>
              <a:t>/interpretimit historik</a:t>
            </a:r>
            <a:r>
              <a:rPr lang="sq-AL" dirty="0">
                <a:solidFill>
                  <a:schemeClr val="tx1"/>
                </a:solidFill>
              </a:rPr>
              <a:t>.</a:t>
            </a:r>
            <a:r>
              <a:rPr lang="cy-GB" dirty="0">
                <a:solidFill>
                  <a:schemeClr val="tx1"/>
                </a:solidFill>
              </a:rPr>
              <a:t> </a:t>
            </a:r>
          </a:p>
          <a:p>
            <a:pPr algn="just"/>
            <a:r>
              <a:rPr lang="cy-GB" b="1" dirty="0">
                <a:solidFill>
                  <a:schemeClr val="tx1"/>
                </a:solidFill>
              </a:rPr>
              <a:t>Përjashtimi:</a:t>
            </a:r>
            <a:r>
              <a:rPr lang="cy-GB" dirty="0">
                <a:solidFill>
                  <a:schemeClr val="tx1"/>
                </a:solidFill>
              </a:rPr>
              <a:t> Jo </a:t>
            </a:r>
            <a:r>
              <a:rPr lang="sq-AL" dirty="0">
                <a:solidFill>
                  <a:schemeClr val="tx1"/>
                </a:solidFill>
              </a:rPr>
              <a:t>çdo legjislacion është bërë për të korrigjuar një </a:t>
            </a:r>
            <a:r>
              <a:rPr lang="cy-GB" dirty="0">
                <a:solidFill>
                  <a:schemeClr val="tx1"/>
                </a:solidFill>
              </a:rPr>
              <a:t>shkelje/</a:t>
            </a:r>
            <a:r>
              <a:rPr lang="sq-AL" dirty="0" err="1">
                <a:solidFill>
                  <a:schemeClr val="tx1"/>
                </a:solidFill>
              </a:rPr>
              <a:t>keqbërje</a:t>
            </a:r>
            <a:r>
              <a:rPr lang="cy-GB" dirty="0">
                <a:solidFill>
                  <a:schemeClr val="tx1"/>
                </a:solidFill>
              </a:rPr>
              <a:t>.</a:t>
            </a:r>
            <a:endParaRPr lang="cy-GB" b="1" dirty="0">
              <a:solidFill>
                <a:schemeClr val="tx1"/>
              </a:solidFill>
            </a:endParaRPr>
          </a:p>
          <a:p>
            <a:pPr algn="just"/>
            <a:endParaRPr lang="sq-AL" i="1" dirty="0"/>
          </a:p>
        </p:txBody>
      </p:sp>
    </p:spTree>
    <p:extLst>
      <p:ext uri="{BB962C8B-B14F-4D97-AF65-F5344CB8AC3E}">
        <p14:creationId xmlns:p14="http://schemas.microsoft.com/office/powerpoint/2010/main" val="1199782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62215-8146-45C9-8959-2DA9ECD1B551}"/>
              </a:ext>
            </a:extLst>
          </p:cNvPr>
          <p:cNvSpPr>
            <a:spLocks noGrp="1"/>
          </p:cNvSpPr>
          <p:nvPr>
            <p:ph type="title"/>
          </p:nvPr>
        </p:nvSpPr>
        <p:spPr/>
        <p:txBody>
          <a:bodyPr/>
          <a:lstStyle/>
          <a:p>
            <a:pPr algn="ctr"/>
            <a:r>
              <a:rPr lang="cy-GB" dirty="0"/>
              <a:t>Pranueshmëria/bazueshmëria e arsyetimit ligjor</a:t>
            </a:r>
            <a:endParaRPr lang="sq-AL" dirty="0"/>
          </a:p>
        </p:txBody>
      </p:sp>
      <p:sp>
        <p:nvSpPr>
          <p:cNvPr id="3" name="Content Placeholder 2">
            <a:extLst>
              <a:ext uri="{FF2B5EF4-FFF2-40B4-BE49-F238E27FC236}">
                <a16:creationId xmlns:a16="http://schemas.microsoft.com/office/drawing/2014/main" id="{E4418108-CCFF-40F7-868A-11AD75DFD64F}"/>
              </a:ext>
            </a:extLst>
          </p:cNvPr>
          <p:cNvSpPr>
            <a:spLocks noGrp="1"/>
          </p:cNvSpPr>
          <p:nvPr>
            <p:ph idx="1"/>
          </p:nvPr>
        </p:nvSpPr>
        <p:spPr/>
        <p:txBody>
          <a:bodyPr>
            <a:normAutofit fontScale="85000" lnSpcReduction="10000"/>
          </a:bodyPr>
          <a:lstStyle/>
          <a:p>
            <a:pPr algn="just"/>
            <a:endParaRPr lang="cy-GB" dirty="0">
              <a:solidFill>
                <a:srgbClr val="FF0000"/>
              </a:solidFill>
            </a:endParaRPr>
          </a:p>
          <a:p>
            <a:pPr algn="just"/>
            <a:r>
              <a:rPr lang="cy-GB" b="1" dirty="0">
                <a:solidFill>
                  <a:schemeClr val="tx1"/>
                </a:solidFill>
              </a:rPr>
              <a:t>Pyetje:</a:t>
            </a:r>
            <a:r>
              <a:rPr lang="cy-GB" dirty="0">
                <a:solidFill>
                  <a:schemeClr val="tx1"/>
                </a:solidFill>
              </a:rPr>
              <a:t> </a:t>
            </a:r>
            <a:r>
              <a:rPr lang="sq-AL" dirty="0">
                <a:solidFill>
                  <a:schemeClr val="tx1"/>
                </a:solidFill>
              </a:rPr>
              <a:t>Cilat standarde duhet të plotësojë argumentimi ligjor për të qenë i pranueshëm</a:t>
            </a:r>
            <a:r>
              <a:rPr lang="cy-GB" dirty="0">
                <a:solidFill>
                  <a:schemeClr val="tx1"/>
                </a:solidFill>
              </a:rPr>
              <a:t> një </a:t>
            </a:r>
            <a:r>
              <a:rPr lang="sq-AL" dirty="0">
                <a:solidFill>
                  <a:schemeClr val="tx1"/>
                </a:solidFill>
              </a:rPr>
              <a:t>vendi</a:t>
            </a:r>
            <a:r>
              <a:rPr lang="cy-GB" dirty="0">
                <a:solidFill>
                  <a:schemeClr val="tx1"/>
                </a:solidFill>
              </a:rPr>
              <a:t>m gjyqësor</a:t>
            </a:r>
            <a:r>
              <a:rPr lang="sq-AL" dirty="0">
                <a:solidFill>
                  <a:schemeClr val="tx1"/>
                </a:solidFill>
              </a:rPr>
              <a:t>? </a:t>
            </a:r>
            <a:endParaRPr lang="cy-GB" dirty="0">
              <a:solidFill>
                <a:schemeClr val="tx1"/>
              </a:solidFill>
            </a:endParaRPr>
          </a:p>
          <a:p>
            <a:pPr algn="just"/>
            <a:r>
              <a:rPr lang="cy-GB" dirty="0">
                <a:solidFill>
                  <a:schemeClr val="tx1"/>
                </a:solidFill>
              </a:rPr>
              <a:t>- Kërkohet </a:t>
            </a:r>
            <a:r>
              <a:rPr lang="sq-AL" dirty="0">
                <a:solidFill>
                  <a:schemeClr val="tx1"/>
                </a:solidFill>
              </a:rPr>
              <a:t>një kriter </a:t>
            </a:r>
            <a:r>
              <a:rPr lang="sq-AL" dirty="0" err="1">
                <a:solidFill>
                  <a:schemeClr val="tx1"/>
                </a:solidFill>
              </a:rPr>
              <a:t>racionaliteti</a:t>
            </a:r>
            <a:r>
              <a:rPr lang="sq-AL" dirty="0">
                <a:solidFill>
                  <a:schemeClr val="tx1"/>
                </a:solidFill>
              </a:rPr>
              <a:t> për argumentimin juridik</a:t>
            </a:r>
            <a:r>
              <a:rPr lang="cy-GB" dirty="0">
                <a:solidFill>
                  <a:schemeClr val="tx1"/>
                </a:solidFill>
              </a:rPr>
              <a:t>; </a:t>
            </a:r>
          </a:p>
          <a:p>
            <a:pPr algn="just"/>
            <a:r>
              <a:rPr lang="cy-GB" dirty="0">
                <a:solidFill>
                  <a:schemeClr val="tx1"/>
                </a:solidFill>
              </a:rPr>
              <a:t>- Qëllimi është të bindësh një audiencë ligjore;</a:t>
            </a:r>
          </a:p>
          <a:p>
            <a:pPr algn="just"/>
            <a:r>
              <a:rPr lang="cy-GB" dirty="0">
                <a:solidFill>
                  <a:schemeClr val="tx1"/>
                </a:solidFill>
              </a:rPr>
              <a:t>- R</a:t>
            </a:r>
            <a:r>
              <a:rPr lang="sq-AL" dirty="0" err="1">
                <a:solidFill>
                  <a:schemeClr val="tx1"/>
                </a:solidFill>
              </a:rPr>
              <a:t>oli</a:t>
            </a:r>
            <a:r>
              <a:rPr lang="sq-AL" dirty="0">
                <a:solidFill>
                  <a:schemeClr val="tx1"/>
                </a:solidFill>
              </a:rPr>
              <a:t> dhe rëndësia e logjikës formale për analizën dhe</a:t>
            </a:r>
            <a:r>
              <a:rPr lang="cy-GB" dirty="0">
                <a:solidFill>
                  <a:schemeClr val="tx1"/>
                </a:solidFill>
              </a:rPr>
              <a:t> </a:t>
            </a:r>
            <a:r>
              <a:rPr lang="sq-AL" dirty="0">
                <a:solidFill>
                  <a:schemeClr val="tx1"/>
                </a:solidFill>
              </a:rPr>
              <a:t>vlerësimi</a:t>
            </a:r>
            <a:r>
              <a:rPr lang="cy-GB" dirty="0">
                <a:solidFill>
                  <a:schemeClr val="tx1"/>
                </a:solidFill>
              </a:rPr>
              <a:t>n</a:t>
            </a:r>
            <a:r>
              <a:rPr lang="sq-AL" dirty="0">
                <a:solidFill>
                  <a:schemeClr val="tx1"/>
                </a:solidFill>
              </a:rPr>
              <a:t> </a:t>
            </a:r>
            <a:r>
              <a:rPr lang="cy-GB" dirty="0">
                <a:solidFill>
                  <a:schemeClr val="tx1"/>
                </a:solidFill>
              </a:rPr>
              <a:t>e</a:t>
            </a:r>
            <a:r>
              <a:rPr lang="sq-AL" dirty="0">
                <a:solidFill>
                  <a:schemeClr val="tx1"/>
                </a:solidFill>
              </a:rPr>
              <a:t> argumentimit ligjor</a:t>
            </a:r>
            <a:r>
              <a:rPr lang="cy-GB" dirty="0">
                <a:solidFill>
                  <a:schemeClr val="tx1"/>
                </a:solidFill>
              </a:rPr>
              <a:t>;</a:t>
            </a:r>
          </a:p>
          <a:p>
            <a:pPr algn="just"/>
            <a:r>
              <a:rPr lang="cy-GB" b="1" dirty="0">
                <a:solidFill>
                  <a:schemeClr val="tx1"/>
                </a:solidFill>
              </a:rPr>
              <a:t>- Së pari, </a:t>
            </a:r>
            <a:r>
              <a:rPr lang="cy-GB" dirty="0">
                <a:solidFill>
                  <a:schemeClr val="tx1"/>
                </a:solidFill>
              </a:rPr>
              <a:t>a</a:t>
            </a:r>
            <a:r>
              <a:rPr lang="sq-AL" dirty="0" err="1">
                <a:solidFill>
                  <a:schemeClr val="tx1"/>
                </a:solidFill>
              </a:rPr>
              <a:t>rgumentimi</a:t>
            </a:r>
            <a:r>
              <a:rPr lang="sq-AL" dirty="0">
                <a:solidFill>
                  <a:schemeClr val="tx1"/>
                </a:solidFill>
              </a:rPr>
              <a:t> duhet të jetë i pranueshëm në lidhje me aspektet materiale: faktet duhet të jenë përgjithësisht të njohura ose të vërtetuara, dhe</a:t>
            </a:r>
            <a:r>
              <a:rPr lang="cy-GB" dirty="0">
                <a:solidFill>
                  <a:schemeClr val="tx1"/>
                </a:solidFill>
              </a:rPr>
              <a:t> </a:t>
            </a:r>
            <a:r>
              <a:rPr lang="sq-AL" dirty="0">
                <a:solidFill>
                  <a:schemeClr val="tx1"/>
                </a:solidFill>
              </a:rPr>
              <a:t>rregulli juridik duhet të jetë </a:t>
            </a:r>
            <a:r>
              <a:rPr lang="cy-GB" dirty="0">
                <a:solidFill>
                  <a:schemeClr val="tx1"/>
                </a:solidFill>
              </a:rPr>
              <a:t>i </a:t>
            </a:r>
            <a:r>
              <a:rPr lang="sq-AL" dirty="0">
                <a:solidFill>
                  <a:schemeClr val="tx1"/>
                </a:solidFill>
              </a:rPr>
              <a:t>vlefshëm ose një interpretim i pranueshëm i një rregulli të vlefshëm. </a:t>
            </a:r>
            <a:endParaRPr lang="cy-GB" dirty="0">
              <a:solidFill>
                <a:schemeClr val="tx1"/>
              </a:solidFill>
            </a:endParaRPr>
          </a:p>
          <a:p>
            <a:pPr algn="just"/>
            <a:r>
              <a:rPr lang="sq-AL" b="1" dirty="0">
                <a:solidFill>
                  <a:schemeClr val="tx1"/>
                </a:solidFill>
              </a:rPr>
              <a:t>Së dyti, </a:t>
            </a:r>
            <a:r>
              <a:rPr lang="sq-AL" dirty="0">
                <a:solidFill>
                  <a:schemeClr val="tx1"/>
                </a:solidFill>
              </a:rPr>
              <a:t>argumentimi duhet të jetë i saktë për sa i përket aspekteve formale: Vendimi duhet të rrjedhë nga arsyet e parashtruara në arsyetim.</a:t>
            </a:r>
            <a:r>
              <a:rPr lang="cy-GB" dirty="0">
                <a:solidFill>
                  <a:schemeClr val="tx1"/>
                </a:solidFill>
              </a:rPr>
              <a:t> </a:t>
            </a:r>
            <a:r>
              <a:rPr lang="sq-AL" dirty="0">
                <a:solidFill>
                  <a:schemeClr val="tx1"/>
                </a:solidFill>
              </a:rPr>
              <a:t>Nga një këndvështrim logjik, vendimi rrjedh nga arsyet justifikuese nëse</a:t>
            </a:r>
            <a:r>
              <a:rPr lang="cy-GB" dirty="0">
                <a:solidFill>
                  <a:schemeClr val="tx1"/>
                </a:solidFill>
              </a:rPr>
              <a:t> </a:t>
            </a:r>
            <a:r>
              <a:rPr lang="sq-AL" dirty="0">
                <a:solidFill>
                  <a:schemeClr val="tx1"/>
                </a:solidFill>
              </a:rPr>
              <a:t>argumenti që qëndron në themel të justifikimit bazohet në një argument logjikisht të vlefshëm</a:t>
            </a:r>
            <a:r>
              <a:rPr lang="cy-GB" dirty="0">
                <a:solidFill>
                  <a:schemeClr val="tx1"/>
                </a:solidFill>
              </a:rPr>
              <a:t>.</a:t>
            </a:r>
            <a:endParaRPr lang="sq-AL" dirty="0">
              <a:solidFill>
                <a:schemeClr val="tx1"/>
              </a:solidFill>
            </a:endParaRPr>
          </a:p>
          <a:p>
            <a:endParaRPr lang="sq-AL" i="1" dirty="0"/>
          </a:p>
        </p:txBody>
      </p:sp>
    </p:spTree>
    <p:extLst>
      <p:ext uri="{BB962C8B-B14F-4D97-AF65-F5344CB8AC3E}">
        <p14:creationId xmlns:p14="http://schemas.microsoft.com/office/powerpoint/2010/main" val="21823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E0C78-1E89-4091-BFE9-EF1CB6E2A70A}"/>
              </a:ext>
            </a:extLst>
          </p:cNvPr>
          <p:cNvSpPr>
            <a:spLocks noGrp="1"/>
          </p:cNvSpPr>
          <p:nvPr>
            <p:ph type="title"/>
          </p:nvPr>
        </p:nvSpPr>
        <p:spPr/>
        <p:txBody>
          <a:bodyPr/>
          <a:lstStyle/>
          <a:p>
            <a:pPr algn="ctr"/>
            <a:r>
              <a:rPr lang="en-US" dirty="0" err="1"/>
              <a:t>Faktet</a:t>
            </a:r>
            <a:r>
              <a:rPr lang="en-US" dirty="0"/>
              <a:t> e </a:t>
            </a:r>
            <a:r>
              <a:rPr lang="cy-GB" dirty="0"/>
              <a:t>çështjes</a:t>
            </a:r>
            <a:endParaRPr lang="sq-AL" dirty="0"/>
          </a:p>
        </p:txBody>
      </p:sp>
      <p:sp>
        <p:nvSpPr>
          <p:cNvPr id="3" name="Content Placeholder 2">
            <a:extLst>
              <a:ext uri="{FF2B5EF4-FFF2-40B4-BE49-F238E27FC236}">
                <a16:creationId xmlns:a16="http://schemas.microsoft.com/office/drawing/2014/main" id="{152F7782-0348-4C1E-A923-F61A53F63E24}"/>
              </a:ext>
            </a:extLst>
          </p:cNvPr>
          <p:cNvSpPr>
            <a:spLocks noGrp="1"/>
          </p:cNvSpPr>
          <p:nvPr>
            <p:ph idx="1"/>
          </p:nvPr>
        </p:nvSpPr>
        <p:spPr/>
        <p:txBody>
          <a:bodyPr>
            <a:normAutofit lnSpcReduction="10000"/>
          </a:bodyPr>
          <a:lstStyle/>
          <a:p>
            <a:pPr algn="just"/>
            <a:r>
              <a:rPr lang="sq-AL" dirty="0">
                <a:solidFill>
                  <a:schemeClr val="tx1"/>
                </a:solidFill>
              </a:rPr>
              <a:t>Duke qenë se arsyetimi i vendimmarrjes dhe formulimi i vendimmarrjes janë momentet logjike të vendimit, në përmbajtjen e tyre nuk duhet të ketë argumente kontradiktorë me njëri-tjetrin. </a:t>
            </a:r>
            <a:r>
              <a:rPr lang="sq-AL" dirty="0" err="1">
                <a:solidFill>
                  <a:schemeClr val="tx1"/>
                </a:solidFill>
              </a:rPr>
              <a:t>Kontradiktoriteti</a:t>
            </a:r>
            <a:r>
              <a:rPr lang="sq-AL" dirty="0">
                <a:solidFill>
                  <a:schemeClr val="tx1"/>
                </a:solidFill>
              </a:rPr>
              <a:t> nuk duhet të ekzistojë, jo vetëm ndërmjet </a:t>
            </a:r>
            <a:r>
              <a:rPr lang="sq-AL" dirty="0" err="1">
                <a:solidFill>
                  <a:schemeClr val="tx1"/>
                </a:solidFill>
              </a:rPr>
              <a:t>dispozitivit</a:t>
            </a:r>
            <a:r>
              <a:rPr lang="sq-AL" dirty="0">
                <a:solidFill>
                  <a:schemeClr val="tx1"/>
                </a:solidFill>
              </a:rPr>
              <a:t> dhe arsyetimit, por edhe në vetë arsyetimin e vendimmarrjes apo në formulimin e vendimmarrjes. </a:t>
            </a:r>
            <a:r>
              <a:rPr lang="cy-GB" dirty="0">
                <a:solidFill>
                  <a:schemeClr val="tx1"/>
                </a:solidFill>
              </a:rPr>
              <a:t> </a:t>
            </a:r>
          </a:p>
          <a:p>
            <a:pPr algn="just"/>
            <a:r>
              <a:rPr lang="sq-AL" dirty="0">
                <a:solidFill>
                  <a:schemeClr val="tx1"/>
                </a:solidFill>
              </a:rPr>
              <a:t>Detyrimi i parë që kanë gjykatat lidhur me arsyetimin e vendimit, është paraqitja me saktësi dhe vërtetësi e fakteve të çështjes, ashtu sikurse janë konstatuar gjatë gjykimit. Ky detyrim është i lidhur me kufizimin që kanë gjykatat për ta bazuar vendimin e tyre vetëm në faktet e paraqitura dhe të vërtetuara gjatë procesit gjyqësor. Mungesa e saktësisë në paraqitjen e fakteve </a:t>
            </a:r>
            <a:r>
              <a:rPr lang="sq-AL" dirty="0" err="1">
                <a:solidFill>
                  <a:schemeClr val="tx1"/>
                </a:solidFill>
              </a:rPr>
              <a:t>passjell</a:t>
            </a:r>
            <a:r>
              <a:rPr lang="sq-AL" dirty="0">
                <a:solidFill>
                  <a:schemeClr val="tx1"/>
                </a:solidFill>
              </a:rPr>
              <a:t> cenimin e të drejtës për një vendim të arsyetuar.</a:t>
            </a:r>
          </a:p>
          <a:p>
            <a:r>
              <a:rPr lang="sq-AL" dirty="0">
                <a:solidFill>
                  <a:schemeClr val="tx1"/>
                </a:solidFill>
              </a:rPr>
              <a:t>Në vendimin nr.</a:t>
            </a:r>
            <a:r>
              <a:rPr lang="cy-GB" dirty="0">
                <a:solidFill>
                  <a:schemeClr val="tx1"/>
                </a:solidFill>
              </a:rPr>
              <a:t> </a:t>
            </a:r>
            <a:r>
              <a:rPr lang="sq-AL" dirty="0">
                <a:solidFill>
                  <a:schemeClr val="tx1"/>
                </a:solidFill>
              </a:rPr>
              <a:t>8 datë 28.02.2012 dhe vendimin nr.17, datë 16.05.2011 të Gjykatës Kushtetuese, pretendimi i ngritur nga kërkuesi ishte pasaktësia e paraqitjes së fakteve në arsyetimin e vendimit.</a:t>
            </a:r>
          </a:p>
          <a:p>
            <a:endParaRPr lang="sq-AL" dirty="0"/>
          </a:p>
        </p:txBody>
      </p:sp>
    </p:spTree>
    <p:extLst>
      <p:ext uri="{BB962C8B-B14F-4D97-AF65-F5344CB8AC3E}">
        <p14:creationId xmlns:p14="http://schemas.microsoft.com/office/powerpoint/2010/main" val="238917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C2957-2731-4B39-9957-B1B82D31EF05}"/>
              </a:ext>
            </a:extLst>
          </p:cNvPr>
          <p:cNvSpPr>
            <a:spLocks noGrp="1"/>
          </p:cNvSpPr>
          <p:nvPr>
            <p:ph type="title"/>
          </p:nvPr>
        </p:nvSpPr>
        <p:spPr/>
        <p:txBody>
          <a:bodyPr/>
          <a:lstStyle/>
          <a:p>
            <a:pPr algn="ctr"/>
            <a:r>
              <a:rPr lang="en-US" dirty="0" err="1"/>
              <a:t>Faktet</a:t>
            </a:r>
            <a:r>
              <a:rPr lang="en-US" dirty="0"/>
              <a:t> e </a:t>
            </a:r>
            <a:r>
              <a:rPr lang="cy-GB" dirty="0"/>
              <a:t>çështjes</a:t>
            </a:r>
            <a:endParaRPr lang="sq-AL" dirty="0"/>
          </a:p>
        </p:txBody>
      </p:sp>
      <p:sp>
        <p:nvSpPr>
          <p:cNvPr id="3" name="Content Placeholder 2">
            <a:extLst>
              <a:ext uri="{FF2B5EF4-FFF2-40B4-BE49-F238E27FC236}">
                <a16:creationId xmlns:a16="http://schemas.microsoft.com/office/drawing/2014/main" id="{91D2298E-6607-4E43-B534-4E912BADD79D}"/>
              </a:ext>
            </a:extLst>
          </p:cNvPr>
          <p:cNvSpPr>
            <a:spLocks noGrp="1"/>
          </p:cNvSpPr>
          <p:nvPr>
            <p:ph idx="1"/>
          </p:nvPr>
        </p:nvSpPr>
        <p:spPr/>
        <p:txBody>
          <a:bodyPr>
            <a:normAutofit fontScale="92500" lnSpcReduction="10000"/>
          </a:bodyPr>
          <a:lstStyle/>
          <a:p>
            <a:pPr algn="just"/>
            <a:r>
              <a:rPr lang="sq-AL" dirty="0">
                <a:solidFill>
                  <a:schemeClr val="tx1"/>
                </a:solidFill>
              </a:rPr>
              <a:t>Faktet, përveçse duhet të paraqiten me saktësi, duhet të paraqiten në mënyrë kronologjike, në mënyrë që, në tërësinë e tyre, të rikrijojnë ngjarjen që është objekt gjykimi. Paraqitja në mënyrë kronologjike i shërben dy qëllimeve kryesore:</a:t>
            </a:r>
          </a:p>
          <a:p>
            <a:pPr algn="just"/>
            <a:r>
              <a:rPr lang="sq-AL" i="1" dirty="0">
                <a:solidFill>
                  <a:schemeClr val="tx1"/>
                </a:solidFill>
              </a:rPr>
              <a:t>Së pari: </a:t>
            </a:r>
            <a:r>
              <a:rPr lang="sq-AL" dirty="0">
                <a:solidFill>
                  <a:schemeClr val="tx1"/>
                </a:solidFill>
              </a:rPr>
              <a:t>Renditja në mënyrë kronologjike e fakteve përmbush kriterin se vendimi gjyqësor duhet të jetë logjik dhe i qartë në përmbajtje.</a:t>
            </a:r>
            <a:r>
              <a:rPr lang="sq-AL" b="1" baseline="30000" dirty="0">
                <a:solidFill>
                  <a:schemeClr val="tx1"/>
                </a:solidFill>
              </a:rPr>
              <a:t> </a:t>
            </a:r>
            <a:r>
              <a:rPr lang="sq-AL" dirty="0">
                <a:solidFill>
                  <a:schemeClr val="tx1"/>
                </a:solidFill>
              </a:rPr>
              <a:t>Paraqitja e fakteve jo në mënyrë kronologjike bën të paqartë analizën ligjore të këtyre fakteve, si dhe pjesët e vendimit e humbasin qëllimin e tyre për ti shërbyer njëra-tjetrës.</a:t>
            </a:r>
          </a:p>
          <a:p>
            <a:pPr algn="just"/>
            <a:r>
              <a:rPr lang="sq-AL" i="1" dirty="0">
                <a:solidFill>
                  <a:schemeClr val="tx1"/>
                </a:solidFill>
              </a:rPr>
              <a:t>Së dyti: </a:t>
            </a:r>
            <a:r>
              <a:rPr lang="sq-AL" dirty="0">
                <a:solidFill>
                  <a:schemeClr val="tx1"/>
                </a:solidFill>
              </a:rPr>
              <a:t>Renditja në mënyrë kronologjike e fakteve ndihmon në kuptimin më të mirë të mosmarrëveshjes objekt gjykimi, sidomos në ato raste kur koha e ndodhjes së faktit është themelore për zgjidhjen e çështjes. Renditja kronologjike i shërben gjithashtu kuptimit të drejtë të mosmarrëveshjes nga ana e personave që nuk janë pjesëmarrës në proces, duke ndihmuar që arsyetimi i vendimit të realizojë një nga funksionet e tij, atë të kontrollit publik të administrimit të drejtësisë.</a:t>
            </a:r>
            <a:r>
              <a:rPr lang="cy-GB" dirty="0">
                <a:solidFill>
                  <a:schemeClr val="tx1"/>
                </a:solidFill>
              </a:rPr>
              <a:t> </a:t>
            </a:r>
            <a:r>
              <a:rPr lang="sq-AL" dirty="0"/>
              <a:t>Shi</a:t>
            </a:r>
            <a:r>
              <a:rPr lang="cy-GB" dirty="0"/>
              <a:t>h</a:t>
            </a:r>
            <a:r>
              <a:rPr lang="sq-AL" dirty="0"/>
              <a:t>, vendimin nr.</a:t>
            </a:r>
            <a:r>
              <a:rPr lang="cy-GB" dirty="0"/>
              <a:t> </a:t>
            </a:r>
            <a:r>
              <a:rPr lang="sq-AL" dirty="0"/>
              <a:t>7, datë 9.3.2009, </a:t>
            </a:r>
            <a:r>
              <a:rPr lang="cy-GB" dirty="0"/>
              <a:t>të</a:t>
            </a:r>
            <a:r>
              <a:rPr lang="sq-AL" dirty="0"/>
              <a:t> Gjykatës Kushtetuese</a:t>
            </a:r>
          </a:p>
        </p:txBody>
      </p:sp>
    </p:spTree>
    <p:extLst>
      <p:ext uri="{BB962C8B-B14F-4D97-AF65-F5344CB8AC3E}">
        <p14:creationId xmlns:p14="http://schemas.microsoft.com/office/powerpoint/2010/main" val="1218589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C2957-2731-4B39-9957-B1B82D31EF05}"/>
              </a:ext>
            </a:extLst>
          </p:cNvPr>
          <p:cNvSpPr>
            <a:spLocks noGrp="1"/>
          </p:cNvSpPr>
          <p:nvPr>
            <p:ph type="title"/>
          </p:nvPr>
        </p:nvSpPr>
        <p:spPr/>
        <p:txBody>
          <a:bodyPr/>
          <a:lstStyle/>
          <a:p>
            <a:pPr algn="ctr"/>
            <a:r>
              <a:rPr lang="en-US" dirty="0" err="1"/>
              <a:t>Faktet</a:t>
            </a:r>
            <a:r>
              <a:rPr lang="en-US" dirty="0"/>
              <a:t> e </a:t>
            </a:r>
            <a:r>
              <a:rPr lang="cy-GB" dirty="0"/>
              <a:t>çështjes</a:t>
            </a:r>
            <a:endParaRPr lang="sq-AL" dirty="0"/>
          </a:p>
        </p:txBody>
      </p:sp>
      <p:sp>
        <p:nvSpPr>
          <p:cNvPr id="3" name="Content Placeholder 2">
            <a:extLst>
              <a:ext uri="{FF2B5EF4-FFF2-40B4-BE49-F238E27FC236}">
                <a16:creationId xmlns:a16="http://schemas.microsoft.com/office/drawing/2014/main" id="{91D2298E-6607-4E43-B534-4E912BADD79D}"/>
              </a:ext>
            </a:extLst>
          </p:cNvPr>
          <p:cNvSpPr>
            <a:spLocks noGrp="1"/>
          </p:cNvSpPr>
          <p:nvPr>
            <p:ph idx="1"/>
          </p:nvPr>
        </p:nvSpPr>
        <p:spPr/>
        <p:txBody>
          <a:bodyPr>
            <a:normAutofit/>
          </a:bodyPr>
          <a:lstStyle/>
          <a:p>
            <a:pPr algn="just"/>
            <a:r>
              <a:rPr lang="sq-AL" dirty="0">
                <a:solidFill>
                  <a:schemeClr val="tx1"/>
                </a:solidFill>
              </a:rPr>
              <a:t>Nga tërësia e fakteve që shfaqen në një mosmarrëveshje, gjykata ka </a:t>
            </a:r>
            <a:r>
              <a:rPr lang="sq-AL" dirty="0" err="1">
                <a:solidFill>
                  <a:schemeClr val="tx1"/>
                </a:solidFill>
              </a:rPr>
              <a:t>diskrecionin</a:t>
            </a:r>
            <a:r>
              <a:rPr lang="sq-AL" dirty="0">
                <a:solidFill>
                  <a:schemeClr val="tx1"/>
                </a:solidFill>
              </a:rPr>
              <a:t> për të përcaktuar faktet esenciale, kyçe, të çështjes objekt gjykimi. Gjyqtari në këtë mënyrë realizon gjatë përzgjedhjes së fakteve, një diferencim midis fakteve të rëndësishme dhe atyre të parëndësishme. Ky dallim duhet detyrimisht të pasqyrohet në përmbajtjen e vendimit, sepse gjyqtari duhet të arsyetojë se në cilët fakte është mbështetur për t’i dhënë përgjigje pretendimeve të palëve. Në këto kushte, rëndësi primare marrin pikërisht ato fakte që gjykata i ka çmuar thelbësore për zgjidhjen e mosmarrëveshjes, duke e përqendruar arsyetimin e saj rreth tyre. Literatura juridike realizon një klasifikim të fakteve bazuar në rëndësinë e tyre për zgjidhjen e çështjes. Për më tepër, shih: Berberi, Sokol, </a:t>
            </a:r>
            <a:r>
              <a:rPr lang="sq-AL" i="1" dirty="0">
                <a:solidFill>
                  <a:schemeClr val="tx1"/>
                </a:solidFill>
              </a:rPr>
              <a:t>Arsyetimi dhe shkrimi ligjor</a:t>
            </a:r>
            <a:r>
              <a:rPr lang="sq-AL" dirty="0">
                <a:solidFill>
                  <a:schemeClr val="tx1"/>
                </a:solidFill>
              </a:rPr>
              <a:t>, Tiranë, Morava, 2011, f. 62.</a:t>
            </a:r>
          </a:p>
        </p:txBody>
      </p:sp>
    </p:spTree>
    <p:extLst>
      <p:ext uri="{BB962C8B-B14F-4D97-AF65-F5344CB8AC3E}">
        <p14:creationId xmlns:p14="http://schemas.microsoft.com/office/powerpoint/2010/main" val="13079951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2884E-9D4C-453C-9F65-5C493DF9D233}"/>
              </a:ext>
            </a:extLst>
          </p:cNvPr>
          <p:cNvSpPr>
            <a:spLocks noGrp="1"/>
          </p:cNvSpPr>
          <p:nvPr>
            <p:ph type="title"/>
          </p:nvPr>
        </p:nvSpPr>
        <p:spPr/>
        <p:txBody>
          <a:bodyPr/>
          <a:lstStyle/>
          <a:p>
            <a:pPr algn="ctr"/>
            <a:r>
              <a:rPr lang="en-US" dirty="0" err="1"/>
              <a:t>Faktet</a:t>
            </a:r>
            <a:r>
              <a:rPr lang="en-US" dirty="0"/>
              <a:t> e </a:t>
            </a:r>
            <a:r>
              <a:rPr lang="cy-GB" dirty="0"/>
              <a:t>çështjes</a:t>
            </a:r>
            <a:endParaRPr lang="sq-AL" dirty="0"/>
          </a:p>
        </p:txBody>
      </p:sp>
      <p:sp>
        <p:nvSpPr>
          <p:cNvPr id="3" name="Content Placeholder 2">
            <a:extLst>
              <a:ext uri="{FF2B5EF4-FFF2-40B4-BE49-F238E27FC236}">
                <a16:creationId xmlns:a16="http://schemas.microsoft.com/office/drawing/2014/main" id="{FCFFCB5E-E42C-49B9-A791-3EAD5C656614}"/>
              </a:ext>
            </a:extLst>
          </p:cNvPr>
          <p:cNvSpPr>
            <a:spLocks noGrp="1"/>
          </p:cNvSpPr>
          <p:nvPr>
            <p:ph idx="1"/>
          </p:nvPr>
        </p:nvSpPr>
        <p:spPr/>
        <p:txBody>
          <a:bodyPr/>
          <a:lstStyle/>
          <a:p>
            <a:pPr algn="just"/>
            <a:r>
              <a:rPr lang="sq-AL" dirty="0">
                <a:solidFill>
                  <a:schemeClr val="tx1"/>
                </a:solidFill>
              </a:rPr>
              <a:t>GJEDNJ-ja në jurisprudencën e saj gjithashtu ka theksuar rëndësinë e paraqitjes në mënyrë të saktë të fakteve në vendimin gjyqësor. Në çështjen </a:t>
            </a:r>
            <a:r>
              <a:rPr lang="sq-AL" b="1" i="1" dirty="0">
                <a:solidFill>
                  <a:schemeClr val="tx1"/>
                </a:solidFill>
              </a:rPr>
              <a:t>Fomin v. </a:t>
            </a:r>
            <a:r>
              <a:rPr lang="sq-AL" b="1" i="1" dirty="0" err="1">
                <a:solidFill>
                  <a:schemeClr val="tx1"/>
                </a:solidFill>
              </a:rPr>
              <a:t>Moldova</a:t>
            </a:r>
            <a:r>
              <a:rPr lang="sq-AL" b="1" i="1" dirty="0">
                <a:solidFill>
                  <a:schemeClr val="tx1"/>
                </a:solidFill>
              </a:rPr>
              <a:t>, </a:t>
            </a:r>
            <a:r>
              <a:rPr lang="sq-AL" dirty="0" err="1">
                <a:solidFill>
                  <a:schemeClr val="tx1"/>
                </a:solidFill>
              </a:rPr>
              <a:t>aplikanti</a:t>
            </a:r>
            <a:r>
              <a:rPr lang="sq-AL" dirty="0">
                <a:solidFill>
                  <a:schemeClr val="tx1"/>
                </a:solidFill>
              </a:rPr>
              <a:t> ishte dënuar për fyerjen e R. në adresën </a:t>
            </a:r>
            <a:r>
              <a:rPr lang="sq-AL" i="1" dirty="0" err="1">
                <a:solidFill>
                  <a:schemeClr val="tx1"/>
                </a:solidFill>
              </a:rPr>
              <a:t>Mateevici</a:t>
            </a:r>
            <a:r>
              <a:rPr lang="sq-AL" i="1" dirty="0">
                <a:solidFill>
                  <a:schemeClr val="tx1"/>
                </a:solidFill>
              </a:rPr>
              <a:t> </a:t>
            </a:r>
            <a:r>
              <a:rPr lang="sq-AL" i="1" dirty="0" err="1">
                <a:solidFill>
                  <a:schemeClr val="tx1"/>
                </a:solidFill>
              </a:rPr>
              <a:t>str</a:t>
            </a:r>
            <a:r>
              <a:rPr lang="sq-AL" i="1" dirty="0">
                <a:solidFill>
                  <a:schemeClr val="tx1"/>
                </a:solidFill>
              </a:rPr>
              <a:t>, </a:t>
            </a:r>
            <a:r>
              <a:rPr lang="sq-AL" dirty="0">
                <a:solidFill>
                  <a:schemeClr val="tx1"/>
                </a:solidFill>
              </a:rPr>
              <a:t>ndërkohë që akuza ishte ngritur nga R. dhe bashkëshorti i saj për fyerje në apartamentin e tyre në adresën </a:t>
            </a:r>
            <a:r>
              <a:rPr lang="sq-AL" i="1" dirty="0" err="1">
                <a:solidFill>
                  <a:schemeClr val="tx1"/>
                </a:solidFill>
              </a:rPr>
              <a:t>Viilor</a:t>
            </a:r>
            <a:r>
              <a:rPr lang="sq-AL" i="1" dirty="0">
                <a:solidFill>
                  <a:schemeClr val="tx1"/>
                </a:solidFill>
              </a:rPr>
              <a:t> </a:t>
            </a:r>
            <a:r>
              <a:rPr lang="sq-AL" i="1" dirty="0" err="1">
                <a:solidFill>
                  <a:schemeClr val="tx1"/>
                </a:solidFill>
              </a:rPr>
              <a:t>str</a:t>
            </a:r>
            <a:r>
              <a:rPr lang="sq-AL" dirty="0">
                <a:solidFill>
                  <a:schemeClr val="tx1"/>
                </a:solidFill>
              </a:rPr>
              <a:t>. Lidhur me këtë mospërputhje GJEDNJ-ja u shpreh se: “...</a:t>
            </a:r>
            <a:r>
              <a:rPr lang="sq-AL" i="1" dirty="0">
                <a:solidFill>
                  <a:schemeClr val="tx1"/>
                </a:solidFill>
              </a:rPr>
              <a:t>Gjykata e quan të çuditshëm faktin se gjykatat kombëtare nuk kanë bërë asnjë koment lidhur me faktin se akuza e bërë nga R. dhe bashkëshorti i saj i referohen një adrese (</a:t>
            </a:r>
            <a:r>
              <a:rPr lang="sq-AL" i="1" dirty="0" err="1">
                <a:solidFill>
                  <a:schemeClr val="tx1"/>
                </a:solidFill>
              </a:rPr>
              <a:t>Viilor</a:t>
            </a:r>
            <a:r>
              <a:rPr lang="sq-AL" i="1" dirty="0">
                <a:solidFill>
                  <a:schemeClr val="tx1"/>
                </a:solidFill>
              </a:rPr>
              <a:t> </a:t>
            </a:r>
            <a:r>
              <a:rPr lang="sq-AL" i="1" dirty="0" err="1">
                <a:solidFill>
                  <a:schemeClr val="tx1"/>
                </a:solidFill>
              </a:rPr>
              <a:t>str</a:t>
            </a:r>
            <a:r>
              <a:rPr lang="sq-AL" i="1" dirty="0">
                <a:solidFill>
                  <a:schemeClr val="tx1"/>
                </a:solidFill>
              </a:rPr>
              <a:t>.), ndërsa </a:t>
            </a:r>
            <a:r>
              <a:rPr lang="sq-AL" i="1" dirty="0" err="1">
                <a:solidFill>
                  <a:schemeClr val="tx1"/>
                </a:solidFill>
              </a:rPr>
              <a:t>aplikanti</a:t>
            </a:r>
            <a:r>
              <a:rPr lang="sq-AL" i="1" dirty="0">
                <a:solidFill>
                  <a:schemeClr val="tx1"/>
                </a:solidFill>
              </a:rPr>
              <a:t> është dënuar për fyerjen e R. në një adresë tjetër (</a:t>
            </a:r>
            <a:r>
              <a:rPr lang="sq-AL" i="1" dirty="0" err="1">
                <a:solidFill>
                  <a:schemeClr val="tx1"/>
                </a:solidFill>
              </a:rPr>
              <a:t>Mateevici</a:t>
            </a:r>
            <a:r>
              <a:rPr lang="sq-AL" i="1" dirty="0">
                <a:solidFill>
                  <a:schemeClr val="tx1"/>
                </a:solidFill>
              </a:rPr>
              <a:t> </a:t>
            </a:r>
            <a:r>
              <a:rPr lang="sq-AL" i="1" dirty="0" err="1">
                <a:solidFill>
                  <a:schemeClr val="tx1"/>
                </a:solidFill>
              </a:rPr>
              <a:t>str</a:t>
            </a:r>
            <a:r>
              <a:rPr lang="sq-AL" i="1" dirty="0">
                <a:solidFill>
                  <a:schemeClr val="tx1"/>
                </a:solidFill>
              </a:rPr>
              <a:t>). </a:t>
            </a:r>
            <a:r>
              <a:rPr lang="sq-AL" i="1" u="sng" dirty="0">
                <a:solidFill>
                  <a:schemeClr val="tx1"/>
                </a:solidFill>
              </a:rPr>
              <a:t>Kjo nuk mund të shihet si një gabim thjeshtë shtypshkrimi</a:t>
            </a:r>
            <a:r>
              <a:rPr lang="sq-AL" i="1" dirty="0">
                <a:solidFill>
                  <a:schemeClr val="tx1"/>
                </a:solidFill>
              </a:rPr>
              <a:t>, aq më tepër që </a:t>
            </a:r>
            <a:r>
              <a:rPr lang="sq-AL" i="1" dirty="0" err="1">
                <a:solidFill>
                  <a:schemeClr val="tx1"/>
                </a:solidFill>
              </a:rPr>
              <a:t>aplikuesi</a:t>
            </a:r>
            <a:r>
              <a:rPr lang="sq-AL" i="1" dirty="0">
                <a:solidFill>
                  <a:schemeClr val="tx1"/>
                </a:solidFill>
              </a:rPr>
              <a:t> e ka përdorur këtë mospërputhje si argument në gjykim</a:t>
            </a:r>
            <a:r>
              <a:rPr lang="sq-AL" i="1" dirty="0"/>
              <a:t>”. </a:t>
            </a:r>
            <a:r>
              <a:rPr lang="sq-AL" dirty="0"/>
              <a:t>GJEDNJ-ja vlerësoi se </a:t>
            </a:r>
            <a:r>
              <a:rPr lang="sq-AL" dirty="0" err="1"/>
              <a:t>aplikantit</a:t>
            </a:r>
            <a:r>
              <a:rPr lang="sq-AL" dirty="0"/>
              <a:t> i ishte </a:t>
            </a:r>
            <a:r>
              <a:rPr lang="sq-AL" dirty="0" err="1"/>
              <a:t>cënuar</a:t>
            </a:r>
            <a:r>
              <a:rPr lang="sq-AL" dirty="0"/>
              <a:t> e drejta për një gjykim të drejtë</a:t>
            </a:r>
          </a:p>
        </p:txBody>
      </p:sp>
    </p:spTree>
    <p:extLst>
      <p:ext uri="{BB962C8B-B14F-4D97-AF65-F5344CB8AC3E}">
        <p14:creationId xmlns:p14="http://schemas.microsoft.com/office/powerpoint/2010/main" val="3863030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01AA1-41D7-4BF8-9D6D-F464B1AADB01}"/>
              </a:ext>
            </a:extLst>
          </p:cNvPr>
          <p:cNvSpPr>
            <a:spLocks noGrp="1"/>
          </p:cNvSpPr>
          <p:nvPr>
            <p:ph type="title"/>
          </p:nvPr>
        </p:nvSpPr>
        <p:spPr/>
        <p:txBody>
          <a:bodyPr/>
          <a:lstStyle/>
          <a:p>
            <a:pPr algn="ctr"/>
            <a:r>
              <a:rPr lang="cy-GB" dirty="0"/>
              <a:t>Analiza e provave</a:t>
            </a:r>
            <a:endParaRPr lang="sq-AL" dirty="0"/>
          </a:p>
        </p:txBody>
      </p:sp>
      <p:sp>
        <p:nvSpPr>
          <p:cNvPr id="3" name="Content Placeholder 2">
            <a:extLst>
              <a:ext uri="{FF2B5EF4-FFF2-40B4-BE49-F238E27FC236}">
                <a16:creationId xmlns:a16="http://schemas.microsoft.com/office/drawing/2014/main" id="{61EA018F-9B8B-4384-B8E3-B6B9719789D8}"/>
              </a:ext>
            </a:extLst>
          </p:cNvPr>
          <p:cNvSpPr>
            <a:spLocks noGrp="1"/>
          </p:cNvSpPr>
          <p:nvPr>
            <p:ph idx="1"/>
          </p:nvPr>
        </p:nvSpPr>
        <p:spPr/>
        <p:txBody>
          <a:bodyPr/>
          <a:lstStyle/>
          <a:p>
            <a:pPr algn="just"/>
            <a:r>
              <a:rPr lang="sq-AL" dirty="0">
                <a:solidFill>
                  <a:schemeClr val="tx1"/>
                </a:solidFill>
              </a:rPr>
              <a:t>Analiza e provave në arsyetimin e gjykatës varet nga raporti i provave me njëra-tjetrën, nëse ato janë në përputhje apo kontradiktore. Në rastin e parë do të ishte i mjaftueshëm vetëm argumentimi i atyre provave që i kanë shërbyer gjykatës për të marrë vendimin. Në rastin e dytë, gjykata duhet jo vetëm që të analizojë provat ku është bazuar për marrjen e vendimit, por edhe pse i quan të papranueshme provat e kundërta. </a:t>
            </a:r>
            <a:r>
              <a:rPr lang="sq-AL" dirty="0"/>
              <a:t>Sipas jurisprudencës së GJEDNJ-së mosrespektimi i këtij detyrimi cenon parimin </a:t>
            </a:r>
            <a:r>
              <a:rPr lang="sq-AL" i="1" dirty="0"/>
              <a:t>in </a:t>
            </a:r>
            <a:r>
              <a:rPr lang="sq-AL" i="1" dirty="0" err="1"/>
              <a:t>dubio</a:t>
            </a:r>
            <a:r>
              <a:rPr lang="sq-AL" i="1" dirty="0"/>
              <a:t> pro </a:t>
            </a:r>
            <a:r>
              <a:rPr lang="sq-AL" i="1" dirty="0" err="1"/>
              <a:t>reo</a:t>
            </a:r>
            <a:r>
              <a:rPr lang="sq-AL" i="1" dirty="0"/>
              <a:t> si </a:t>
            </a:r>
            <a:r>
              <a:rPr lang="sq-AL" dirty="0"/>
              <a:t>dhe detyrimin e provimit të fajësisë</a:t>
            </a:r>
            <a:r>
              <a:rPr lang="sq-AL" i="1" dirty="0"/>
              <a:t> përtej çdo dyshimi të arsyeshëm. ( Shiko kreun IV.3.1 të </a:t>
            </a:r>
            <a:r>
              <a:rPr lang="sq-AL" i="1" dirty="0" err="1"/>
              <a:t>memos</a:t>
            </a:r>
            <a:r>
              <a:rPr lang="sq-AL" i="1" dirty="0"/>
              <a:t>.)</a:t>
            </a:r>
            <a:endParaRPr lang="sq-AL" dirty="0"/>
          </a:p>
          <a:p>
            <a:endParaRPr lang="sq-AL" dirty="0"/>
          </a:p>
        </p:txBody>
      </p:sp>
    </p:spTree>
    <p:extLst>
      <p:ext uri="{BB962C8B-B14F-4D97-AF65-F5344CB8AC3E}">
        <p14:creationId xmlns:p14="http://schemas.microsoft.com/office/powerpoint/2010/main" val="162589470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1212</TotalTime>
  <Words>3574</Words>
  <Application>Microsoft Office PowerPoint</Application>
  <PresentationFormat>Widescreen</PresentationFormat>
  <Paragraphs>125</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Times New Roman</vt:lpstr>
      <vt:lpstr>Trebuchet MS</vt:lpstr>
      <vt:lpstr>Wingdings 3</vt:lpstr>
      <vt:lpstr>Facet</vt:lpstr>
      <vt:lpstr>Argumentimi/justifikimi ligjor në gjykatat e faktit  nga Sokol PINA   </vt:lpstr>
      <vt:lpstr>Procesi i “arsyetimit”</vt:lpstr>
      <vt:lpstr>Rastet e qarta/rastet e vështira</vt:lpstr>
      <vt:lpstr>Rastet e qarta/rastet e vështira</vt:lpstr>
      <vt:lpstr>Kufijtë e interpretimit/diskrecioni gjyqësor</vt:lpstr>
      <vt:lpstr>Kufijtë e interpretimit/diskrecioni gjyqësor</vt:lpstr>
      <vt:lpstr>Burimet e justifikimit vendimmarrës </vt:lpstr>
      <vt:lpstr>Burimet e justifikimit vendimmarrës </vt:lpstr>
      <vt:lpstr>Burimet e justifikimit vendimmarrës </vt:lpstr>
      <vt:lpstr>Burimet e justifikimit vendimmarrës </vt:lpstr>
      <vt:lpstr>Metodat/llojet e interpretimit</vt:lpstr>
      <vt:lpstr>Metodat/llojet e interpretimit</vt:lpstr>
      <vt:lpstr>Metodat/llojet e interpretimit</vt:lpstr>
      <vt:lpstr>Metodat/llojet e interpretimit</vt:lpstr>
      <vt:lpstr>Metodat/llojet e interpretimit</vt:lpstr>
      <vt:lpstr>Metodat/llojet e interpretimit</vt:lpstr>
      <vt:lpstr>Metodat/llojet e interpretimit</vt:lpstr>
      <vt:lpstr>Metodat/llojet e interpretimit</vt:lpstr>
      <vt:lpstr>Rregullat e interpretimit</vt:lpstr>
      <vt:lpstr>Rregullat e interpretimit</vt:lpstr>
      <vt:lpstr>Pranueshmëria/bazueshmëria e arsyetimit ligjor</vt:lpstr>
      <vt:lpstr>Faktet e çështjes</vt:lpstr>
      <vt:lpstr>Faktet e çështjes</vt:lpstr>
      <vt:lpstr>Faktet e çështjes</vt:lpstr>
      <vt:lpstr>Faktet e çështjes</vt:lpstr>
      <vt:lpstr>Analiza e provave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612</cp:revision>
  <dcterms:created xsi:type="dcterms:W3CDTF">2022-11-09T22:15:30Z</dcterms:created>
  <dcterms:modified xsi:type="dcterms:W3CDTF">2023-03-30T21:15:23Z</dcterms:modified>
</cp:coreProperties>
</file>