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6" r:id="rId23"/>
    <p:sldId id="278" r:id="rId24"/>
    <p:sldId id="279" r:id="rId25"/>
    <p:sldId id="286" r:id="rId26"/>
    <p:sldId id="287" r:id="rId27"/>
    <p:sldId id="288" r:id="rId28"/>
    <p:sldId id="280" r:id="rId29"/>
    <p:sldId id="281" r:id="rId30"/>
    <p:sldId id="282" r:id="rId31"/>
    <p:sldId id="283" r:id="rId32"/>
    <p:sldId id="284" r:id="rId33"/>
    <p:sldId id="285" r:id="rId34"/>
    <p:sldId id="289" r:id="rId35"/>
    <p:sldId id="290" r:id="rId36"/>
    <p:sldId id="291" r:id="rId37"/>
    <p:sldId id="292" r:id="rId38"/>
    <p:sldId id="293" r:id="rId39"/>
    <p:sldId id="294" r:id="rId40"/>
    <p:sldId id="295" r:id="rId41"/>
    <p:sldId id="299" r:id="rId42"/>
    <p:sldId id="300" r:id="rId43"/>
    <p:sldId id="296" r:id="rId44"/>
    <p:sldId id="297" r:id="rId45"/>
    <p:sldId id="298" r:id="rId46"/>
    <p:sldId id="30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515F56A-E742-46E3-B283-86C5299C6D4A}" type="datetimeFigureOut">
              <a:rPr lang="en-US" smtClean="0"/>
              <a:pPr/>
              <a:t>3/29/2023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B552765-96C7-4BED-ADB3-F8564294414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515F56A-E742-46E3-B283-86C5299C6D4A}" type="datetimeFigureOut">
              <a:rPr lang="en-US" smtClean="0"/>
              <a:pPr/>
              <a:t>3/29/2023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B552765-96C7-4BED-ADB3-F8564294414F}"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515F56A-E742-46E3-B283-86C5299C6D4A}" type="datetimeFigureOut">
              <a:rPr lang="en-US" smtClean="0"/>
              <a:pPr/>
              <a:t>3/29/2023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B552765-96C7-4BED-ADB3-F8564294414F}"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515F56A-E742-46E3-B283-86C5299C6D4A}" type="datetimeFigureOut">
              <a:rPr lang="en-US" smtClean="0"/>
              <a:pPr/>
              <a:t>3/29/2023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B552765-96C7-4BED-ADB3-F8564294414F}"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515F56A-E742-46E3-B283-86C5299C6D4A}" type="datetimeFigureOut">
              <a:rPr lang="en-US" smtClean="0"/>
              <a:pPr/>
              <a:t>3/29/2023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B552765-96C7-4BED-ADB3-F8564294414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515F56A-E742-46E3-B283-86C5299C6D4A}" type="datetimeFigureOut">
              <a:rPr lang="en-US" smtClean="0"/>
              <a:pPr/>
              <a:t>3/29/2023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B552765-96C7-4BED-ADB3-F8564294414F}"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515F56A-E742-46E3-B283-86C5299C6D4A}" type="datetimeFigureOut">
              <a:rPr lang="en-US" smtClean="0"/>
              <a:pPr/>
              <a:t>3/29/2023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B552765-96C7-4BED-ADB3-F8564294414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515F56A-E742-46E3-B283-86C5299C6D4A}" type="datetimeFigureOut">
              <a:rPr lang="en-US" smtClean="0"/>
              <a:pPr/>
              <a:t>3/29/2023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B552765-96C7-4BED-ADB3-F8564294414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515F56A-E742-46E3-B283-86C5299C6D4A}" type="datetimeFigureOut">
              <a:rPr lang="en-US" smtClean="0"/>
              <a:pPr/>
              <a:t>3/29/2023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B552765-96C7-4BED-ADB3-F8564294414F}"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515F56A-E742-46E3-B283-86C5299C6D4A}" type="datetimeFigureOut">
              <a:rPr lang="en-US" smtClean="0"/>
              <a:pPr/>
              <a:t>3/29/2023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B552765-96C7-4BED-ADB3-F8564294414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515F56A-E742-46E3-B283-86C5299C6D4A}" type="datetimeFigureOut">
              <a:rPr lang="en-US" smtClean="0"/>
              <a:pPr/>
              <a:t>3/29/2023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B552765-96C7-4BED-ADB3-F8564294414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515F56A-E742-46E3-B283-86C5299C6D4A}" type="datetimeFigureOut">
              <a:rPr lang="en-US" smtClean="0"/>
              <a:pPr/>
              <a:t>3/29/2023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B552765-96C7-4BED-ADB3-F8564294414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533401"/>
            <a:ext cx="8610600" cy="2209799"/>
          </a:xfrm>
        </p:spPr>
        <p:txBody>
          <a:bodyPr>
            <a:noAutofit/>
          </a:bodyPr>
          <a:lstStyle/>
          <a:p>
            <a:pPr algn="ctr"/>
            <a:r>
              <a:rPr lang="en-US" sz="2400" dirty="0" smtClean="0">
                <a:effectLst/>
              </a:rPr>
              <a:t>TEMA: </a:t>
            </a:r>
            <a:r>
              <a:rPr lang="en-US" sz="2400" dirty="0" err="1" smtClean="0">
                <a:effectLst/>
              </a:rPr>
              <a:t>Rishikimi</a:t>
            </a:r>
            <a:r>
              <a:rPr lang="en-US" sz="2400" dirty="0" smtClean="0">
                <a:effectLst/>
              </a:rPr>
              <a:t> </a:t>
            </a:r>
            <a:r>
              <a:rPr lang="en-US" sz="2400" dirty="0" err="1" smtClean="0">
                <a:effectLst/>
              </a:rPr>
              <a:t>i</a:t>
            </a:r>
            <a:r>
              <a:rPr lang="en-US" sz="2400" dirty="0" smtClean="0">
                <a:effectLst/>
              </a:rPr>
              <a:t> </a:t>
            </a:r>
            <a:r>
              <a:rPr lang="en-US" sz="2400" dirty="0" err="1" smtClean="0">
                <a:effectLst/>
              </a:rPr>
              <a:t>vendimit</a:t>
            </a:r>
            <a:r>
              <a:rPr lang="en-US" sz="2400" dirty="0" smtClean="0">
                <a:effectLst/>
              </a:rPr>
              <a:t> </a:t>
            </a:r>
            <a:r>
              <a:rPr lang="en-US" sz="2400" dirty="0" err="1" smtClean="0">
                <a:effectLst/>
              </a:rPr>
              <a:t>gjyqësor</a:t>
            </a:r>
            <a:r>
              <a:rPr lang="en-US" sz="2400" dirty="0" smtClean="0">
                <a:effectLst/>
              </a:rPr>
              <a:t> </a:t>
            </a:r>
            <a:r>
              <a:rPr lang="en-US" sz="2400" dirty="0" err="1" smtClean="0">
                <a:effectLst/>
              </a:rPr>
              <a:t>në</a:t>
            </a:r>
            <a:r>
              <a:rPr lang="en-US" sz="2400" dirty="0" smtClean="0">
                <a:effectLst/>
              </a:rPr>
              <a:t> </a:t>
            </a:r>
            <a:r>
              <a:rPr lang="en-US" sz="2400" dirty="0" err="1" smtClean="0">
                <a:effectLst/>
              </a:rPr>
              <a:t>procesin</a:t>
            </a:r>
            <a:r>
              <a:rPr lang="en-US" sz="2400" dirty="0" smtClean="0">
                <a:effectLst/>
              </a:rPr>
              <a:t> civil. </a:t>
            </a:r>
            <a:r>
              <a:rPr lang="en-US" sz="2400" dirty="0" err="1" smtClean="0">
                <a:effectLst/>
              </a:rPr>
              <a:t>Praktika</a:t>
            </a:r>
            <a:r>
              <a:rPr lang="en-US" sz="2400" dirty="0" smtClean="0">
                <a:effectLst/>
              </a:rPr>
              <a:t> </a:t>
            </a:r>
            <a:r>
              <a:rPr lang="en-US" sz="2400" dirty="0" err="1" smtClean="0">
                <a:effectLst/>
              </a:rPr>
              <a:t>gjyqësore</a:t>
            </a:r>
            <a:r>
              <a:rPr lang="en-US" sz="2400" dirty="0" smtClean="0">
                <a:effectLst/>
              </a:rPr>
              <a:t> </a:t>
            </a:r>
            <a:r>
              <a:rPr lang="en-US" sz="2400" dirty="0" err="1" smtClean="0">
                <a:effectLst/>
              </a:rPr>
              <a:t>lidhur</a:t>
            </a:r>
            <a:r>
              <a:rPr lang="en-US" sz="2400" dirty="0" smtClean="0">
                <a:effectLst/>
              </a:rPr>
              <a:t> me </a:t>
            </a:r>
            <a:r>
              <a:rPr lang="en-US" sz="2400" dirty="0" err="1" smtClean="0">
                <a:effectLst/>
              </a:rPr>
              <a:t>gjykatën</a:t>
            </a:r>
            <a:r>
              <a:rPr lang="en-US" sz="2400" dirty="0" smtClean="0">
                <a:effectLst/>
              </a:rPr>
              <a:t> </a:t>
            </a:r>
            <a:r>
              <a:rPr lang="en-US" sz="2400" dirty="0" err="1" smtClean="0">
                <a:effectLst/>
              </a:rPr>
              <a:t>kompetente</a:t>
            </a:r>
            <a:r>
              <a:rPr lang="en-US" sz="2400" dirty="0" smtClean="0">
                <a:effectLst/>
              </a:rPr>
              <a:t> pas </a:t>
            </a:r>
            <a:r>
              <a:rPr lang="en-US" sz="2400" dirty="0" err="1" smtClean="0">
                <a:effectLst/>
              </a:rPr>
              <a:t>ndryshimeve</a:t>
            </a:r>
            <a:r>
              <a:rPr lang="en-US" sz="2400" dirty="0" smtClean="0">
                <a:effectLst/>
              </a:rPr>
              <a:t> </a:t>
            </a:r>
            <a:r>
              <a:rPr lang="en-US" sz="2400" dirty="0" err="1" smtClean="0">
                <a:effectLst/>
              </a:rPr>
              <a:t>sipas</a:t>
            </a:r>
            <a:r>
              <a:rPr lang="en-US" sz="2400" dirty="0" smtClean="0">
                <a:effectLst/>
              </a:rPr>
              <a:t> </a:t>
            </a:r>
            <a:r>
              <a:rPr lang="en-US" sz="2400" dirty="0" err="1" smtClean="0">
                <a:effectLst/>
              </a:rPr>
              <a:t>ligjit</a:t>
            </a:r>
            <a:r>
              <a:rPr lang="en-US" sz="2400" dirty="0" smtClean="0">
                <a:effectLst/>
              </a:rPr>
              <a:t> nr. 38/2017. </a:t>
            </a:r>
            <a:r>
              <a:rPr lang="en-US" sz="2400" dirty="0" err="1" smtClean="0">
                <a:effectLst/>
              </a:rPr>
              <a:t>Raporti</a:t>
            </a:r>
            <a:r>
              <a:rPr lang="en-US" sz="2400" dirty="0" smtClean="0">
                <a:effectLst/>
              </a:rPr>
              <a:t> </a:t>
            </a:r>
            <a:r>
              <a:rPr lang="en-US" sz="2400" dirty="0" err="1" smtClean="0">
                <a:effectLst/>
              </a:rPr>
              <a:t>që</a:t>
            </a:r>
            <a:r>
              <a:rPr lang="en-US" sz="2400" dirty="0" smtClean="0">
                <a:effectLst/>
              </a:rPr>
              <a:t> </a:t>
            </a:r>
            <a:r>
              <a:rPr lang="en-US" sz="2400" dirty="0" err="1" smtClean="0">
                <a:effectLst/>
              </a:rPr>
              <a:t>krijohet</a:t>
            </a:r>
            <a:r>
              <a:rPr lang="en-US" sz="2400" dirty="0" smtClean="0">
                <a:effectLst/>
              </a:rPr>
              <a:t> me </a:t>
            </a:r>
            <a:r>
              <a:rPr lang="en-US" sz="2400" dirty="0" err="1" smtClean="0">
                <a:effectLst/>
              </a:rPr>
              <a:t>parimin</a:t>
            </a:r>
            <a:r>
              <a:rPr lang="en-US" sz="2400" dirty="0" smtClean="0">
                <a:effectLst/>
              </a:rPr>
              <a:t> </a:t>
            </a:r>
            <a:r>
              <a:rPr lang="en-US" sz="2400" dirty="0" err="1" smtClean="0">
                <a:effectLst/>
              </a:rPr>
              <a:t>kushtetues</a:t>
            </a:r>
            <a:r>
              <a:rPr lang="en-US" sz="2400" dirty="0" smtClean="0">
                <a:effectLst/>
              </a:rPr>
              <a:t> </a:t>
            </a:r>
            <a:r>
              <a:rPr lang="en-US" sz="2400" dirty="0" err="1" smtClean="0">
                <a:effectLst/>
              </a:rPr>
              <a:t>të</a:t>
            </a:r>
            <a:r>
              <a:rPr lang="en-US" sz="2400" dirty="0" smtClean="0">
                <a:effectLst/>
              </a:rPr>
              <a:t> </a:t>
            </a:r>
            <a:r>
              <a:rPr lang="en-US" sz="2400" dirty="0" err="1" smtClean="0">
                <a:effectLst/>
              </a:rPr>
              <a:t>sigurisë</a:t>
            </a:r>
            <a:r>
              <a:rPr lang="en-US" sz="2400" dirty="0" smtClean="0">
                <a:effectLst/>
              </a:rPr>
              <a:t> </a:t>
            </a:r>
            <a:r>
              <a:rPr lang="en-US" sz="2400" dirty="0" err="1" smtClean="0">
                <a:effectLst/>
              </a:rPr>
              <a:t>juridike</a:t>
            </a:r>
            <a:endParaRPr lang="en-US" sz="2400" dirty="0">
              <a:effectLst/>
            </a:endParaRPr>
          </a:p>
        </p:txBody>
      </p:sp>
      <p:sp>
        <p:nvSpPr>
          <p:cNvPr id="3" name="Subtitle 2"/>
          <p:cNvSpPr>
            <a:spLocks noGrp="1"/>
          </p:cNvSpPr>
          <p:nvPr>
            <p:ph type="subTitle" idx="1"/>
          </p:nvPr>
        </p:nvSpPr>
        <p:spPr/>
        <p:txBody>
          <a:bodyPr>
            <a:normAutofit/>
          </a:bodyPr>
          <a:lstStyle/>
          <a:p>
            <a:r>
              <a:rPr lang="en-US" sz="2400" dirty="0" err="1" smtClean="0">
                <a:solidFill>
                  <a:schemeClr val="tx1"/>
                </a:solidFill>
              </a:rPr>
              <a:t>Përgatiti</a:t>
            </a:r>
            <a:r>
              <a:rPr lang="en-US" sz="2400" dirty="0" smtClean="0">
                <a:solidFill>
                  <a:schemeClr val="tx1"/>
                </a:solidFill>
              </a:rPr>
              <a:t>: </a:t>
            </a:r>
            <a:r>
              <a:rPr lang="en-US" sz="2400" dirty="0" err="1" smtClean="0">
                <a:solidFill>
                  <a:schemeClr val="tx1"/>
                </a:solidFill>
              </a:rPr>
              <a:t>Artur</a:t>
            </a:r>
            <a:r>
              <a:rPr lang="en-US" sz="2400" dirty="0" smtClean="0">
                <a:solidFill>
                  <a:schemeClr val="tx1"/>
                </a:solidFill>
              </a:rPr>
              <a:t> KALAJA</a:t>
            </a:r>
          </a:p>
          <a:p>
            <a:r>
              <a:rPr lang="en-US" sz="2400" dirty="0" smtClean="0">
                <a:solidFill>
                  <a:schemeClr val="tx1"/>
                </a:solidFill>
              </a:rPr>
              <a:t>	</a:t>
            </a:r>
            <a:r>
              <a:rPr lang="en-US" sz="2400" dirty="0" err="1" smtClean="0">
                <a:solidFill>
                  <a:schemeClr val="tx1"/>
                </a:solidFill>
              </a:rPr>
              <a:t>Enisa</a:t>
            </a:r>
            <a:r>
              <a:rPr lang="en-US" sz="2400" dirty="0" smtClean="0">
                <a:solidFill>
                  <a:schemeClr val="tx1"/>
                </a:solidFill>
              </a:rPr>
              <a:t> SHAHINI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371600"/>
            <a:ext cx="8534400" cy="5029200"/>
          </a:xfrm>
        </p:spPr>
        <p:txBody>
          <a:bodyPr/>
          <a:lstStyle/>
          <a:p>
            <a:pPr algn="just"/>
            <a:r>
              <a:rPr lang="en-US" sz="2400" b="1" dirty="0" err="1" smtClean="0"/>
              <a:t>Mjet</a:t>
            </a:r>
            <a:r>
              <a:rPr lang="en-US" sz="2400" b="1" dirty="0" smtClean="0"/>
              <a:t> </a:t>
            </a:r>
            <a:r>
              <a:rPr lang="sq-AL" sz="2400" b="1" dirty="0" smtClean="0"/>
              <a:t>të jashtëzakonshëm</a:t>
            </a:r>
            <a:r>
              <a:rPr lang="en-US" sz="2400" b="1" dirty="0" smtClean="0"/>
              <a:t> </a:t>
            </a:r>
            <a:r>
              <a:rPr lang="sq-AL" sz="2400" b="1" dirty="0" smtClean="0"/>
              <a:t>ankimi</a:t>
            </a:r>
            <a:endParaRPr lang="en-US" sz="2400" b="1" dirty="0" smtClean="0"/>
          </a:p>
          <a:p>
            <a:pPr algn="just"/>
            <a:r>
              <a:rPr lang="en-US" sz="2400" b="1" dirty="0" err="1" smtClean="0"/>
              <a:t>Objekti</a:t>
            </a:r>
            <a:r>
              <a:rPr lang="en-US" sz="2400" b="1" dirty="0" smtClean="0"/>
              <a:t>:</a:t>
            </a:r>
            <a:r>
              <a:rPr lang="en-US" sz="2400" b="1" i="1" dirty="0" smtClean="0"/>
              <a:t> </a:t>
            </a:r>
            <a:r>
              <a:rPr lang="en-US" sz="2400" dirty="0" err="1" smtClean="0"/>
              <a:t>vendimet</a:t>
            </a:r>
            <a:r>
              <a:rPr lang="en-US" sz="2400" dirty="0" smtClean="0"/>
              <a:t> e </a:t>
            </a:r>
            <a:r>
              <a:rPr lang="en-US" sz="2400" dirty="0" err="1" smtClean="0"/>
              <a:t>formës</a:t>
            </a:r>
            <a:r>
              <a:rPr lang="en-US" sz="2400" dirty="0" smtClean="0"/>
              <a:t> </a:t>
            </a:r>
            <a:r>
              <a:rPr lang="en-US" sz="2400" dirty="0" err="1" smtClean="0"/>
              <a:t>së</a:t>
            </a:r>
            <a:r>
              <a:rPr lang="en-US" sz="2400" dirty="0" smtClean="0"/>
              <a:t> </a:t>
            </a:r>
            <a:r>
              <a:rPr lang="en-US" sz="2400" dirty="0" err="1" smtClean="0"/>
              <a:t>prerë</a:t>
            </a:r>
            <a:r>
              <a:rPr lang="en-US" sz="2400" dirty="0" smtClean="0"/>
              <a:t> </a:t>
            </a:r>
            <a:r>
              <a:rPr lang="en-US" sz="2400" dirty="0" err="1" smtClean="0"/>
              <a:t>dhe</a:t>
            </a:r>
            <a:r>
              <a:rPr lang="en-US" sz="2400" dirty="0" smtClean="0"/>
              <a:t> </a:t>
            </a:r>
            <a:r>
              <a:rPr lang="en-US" sz="2400" dirty="0" err="1" smtClean="0"/>
              <a:t>gjë</a:t>
            </a:r>
            <a:r>
              <a:rPr lang="en-US" sz="2400" dirty="0" smtClean="0"/>
              <a:t> e </a:t>
            </a:r>
            <a:r>
              <a:rPr lang="en-US" sz="2400" dirty="0" err="1" smtClean="0"/>
              <a:t>gjykuar</a:t>
            </a:r>
            <a:r>
              <a:rPr lang="en-US" sz="2400" dirty="0" smtClean="0"/>
              <a:t> (res </a:t>
            </a:r>
            <a:r>
              <a:rPr lang="en-US" sz="2400" dirty="0" err="1" smtClean="0"/>
              <a:t>judicata</a:t>
            </a:r>
            <a:r>
              <a:rPr lang="en-US" sz="2400" dirty="0" smtClean="0"/>
              <a:t>)</a:t>
            </a:r>
          </a:p>
          <a:p>
            <a:pPr algn="just"/>
            <a:r>
              <a:rPr lang="en-US" sz="2400" b="1" dirty="0" err="1" smtClean="0"/>
              <a:t>Shkaku</a:t>
            </a:r>
            <a:r>
              <a:rPr lang="en-US" sz="2400" dirty="0" smtClean="0"/>
              <a:t>: </a:t>
            </a:r>
            <a:r>
              <a:rPr lang="en-US" sz="2400" dirty="0" err="1" smtClean="0"/>
              <a:t>vendimi</a:t>
            </a:r>
            <a:r>
              <a:rPr lang="en-US" sz="2400" dirty="0" smtClean="0"/>
              <a:t> </a:t>
            </a:r>
            <a:r>
              <a:rPr lang="sq-AL" sz="2400" dirty="0" smtClean="0"/>
              <a:t>i gjykatës është i gabuar </a:t>
            </a:r>
            <a:r>
              <a:rPr lang="sq-AL" sz="2400" dirty="0" err="1" smtClean="0"/>
              <a:t>përsa</a:t>
            </a:r>
            <a:r>
              <a:rPr lang="sq-AL" sz="2400" dirty="0" smtClean="0"/>
              <a:t> i përket të çmuarit të faktit</a:t>
            </a:r>
            <a:r>
              <a:rPr lang="en-US" sz="2400" dirty="0" smtClean="0"/>
              <a:t>.</a:t>
            </a:r>
          </a:p>
          <a:p>
            <a:pPr algn="just"/>
            <a:r>
              <a:rPr lang="en-US" sz="2400" b="1" dirty="0" err="1" smtClean="0"/>
              <a:t>Qëllimi</a:t>
            </a:r>
            <a:r>
              <a:rPr lang="en-US" sz="2400" dirty="0" smtClean="0"/>
              <a:t>: </a:t>
            </a:r>
            <a:r>
              <a:rPr lang="sq-AL" sz="2400" dirty="0" smtClean="0"/>
              <a:t>i jep rrugë një procesi gjyqësor të ri dhe nuk synon që të hapë një fazë të re gjykimi në një shkallë më të lartë të pushtetit gjyqësor</a:t>
            </a:r>
            <a:r>
              <a:rPr lang="en-US" sz="2400" dirty="0" smtClean="0"/>
              <a:t>.</a:t>
            </a:r>
          </a:p>
          <a:p>
            <a:pPr algn="just"/>
            <a:r>
              <a:rPr lang="en-US" sz="2400" dirty="0" smtClean="0"/>
              <a:t>M</a:t>
            </a:r>
            <a:r>
              <a:rPr lang="sq-AL" sz="2400" dirty="0" smtClean="0"/>
              <a:t>und të goditen vetëm vendimet që kanë marrë formë të prerë dhe për shkaqe të caktuara</a:t>
            </a:r>
            <a:endParaRPr lang="en-US" sz="2400" dirty="0" smtClean="0"/>
          </a:p>
          <a:p>
            <a:pPr>
              <a:buNone/>
            </a:pPr>
            <a:endParaRPr lang="en-US" dirty="0"/>
          </a:p>
        </p:txBody>
      </p:sp>
      <p:sp>
        <p:nvSpPr>
          <p:cNvPr id="3" name="Title 2"/>
          <p:cNvSpPr>
            <a:spLocks noGrp="1"/>
          </p:cNvSpPr>
          <p:nvPr>
            <p:ph type="title"/>
          </p:nvPr>
        </p:nvSpPr>
        <p:spPr>
          <a:xfrm>
            <a:off x="457200" y="533400"/>
            <a:ext cx="8229600" cy="838200"/>
          </a:xfrm>
        </p:spPr>
        <p:txBody>
          <a:bodyPr>
            <a:normAutofit/>
          </a:bodyPr>
          <a:lstStyle/>
          <a:p>
            <a:pPr algn="ctr"/>
            <a:r>
              <a:rPr lang="en-US" sz="3200" dirty="0" err="1" smtClean="0">
                <a:solidFill>
                  <a:schemeClr val="tx1"/>
                </a:solidFill>
                <a:effectLst/>
              </a:rPr>
              <a:t>Rishikimi</a:t>
            </a:r>
            <a:endParaRPr lang="en-US" sz="3200" dirty="0">
              <a:solidFill>
                <a:schemeClr val="tx1"/>
              </a:solidFill>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685800"/>
            <a:ext cx="8763000" cy="6172200"/>
          </a:xfrm>
        </p:spPr>
        <p:txBody>
          <a:bodyPr>
            <a:normAutofit fontScale="92500"/>
          </a:bodyPr>
          <a:lstStyle/>
          <a:p>
            <a:r>
              <a:rPr lang="en-US" sz="2600" b="1" dirty="0" smtClean="0"/>
              <a:t>K</a:t>
            </a:r>
            <a:r>
              <a:rPr lang="sq-AL" sz="2600" b="1" dirty="0" err="1" smtClean="0"/>
              <a:t>ërkesa</a:t>
            </a:r>
            <a:r>
              <a:rPr lang="sq-AL" sz="2600" b="1" dirty="0" smtClean="0"/>
              <a:t> për rishikim dhe rastet e rishikimit</a:t>
            </a:r>
            <a:r>
              <a:rPr lang="en-US" sz="2600" b="1" dirty="0" smtClean="0"/>
              <a:t>  (</a:t>
            </a:r>
            <a:r>
              <a:rPr lang="en-US" sz="2600" b="1" dirty="0" err="1" smtClean="0"/>
              <a:t>neni</a:t>
            </a:r>
            <a:r>
              <a:rPr lang="en-US" sz="2600" b="1" dirty="0" smtClean="0"/>
              <a:t> 494)</a:t>
            </a:r>
          </a:p>
          <a:p>
            <a:pPr>
              <a:buFontTx/>
              <a:buChar char="-"/>
            </a:pPr>
            <a:r>
              <a:rPr lang="it-IT" sz="2600" dirty="0" smtClean="0"/>
              <a:t>Deri në vitin 2001 titulli i kësaj dispozite formulohej “Rastet e rishikimit”</a:t>
            </a:r>
          </a:p>
          <a:p>
            <a:pPr>
              <a:buFontTx/>
              <a:buChar char="-"/>
            </a:pPr>
            <a:r>
              <a:rPr lang="en-US" sz="2600" dirty="0" err="1" smtClean="0"/>
              <a:t>Në</a:t>
            </a:r>
            <a:r>
              <a:rPr lang="en-US" sz="2600" dirty="0" smtClean="0"/>
              <a:t> </a:t>
            </a:r>
            <a:r>
              <a:rPr lang="en-US" sz="2600" dirty="0" err="1" smtClean="0"/>
              <a:t>vitin</a:t>
            </a:r>
            <a:r>
              <a:rPr lang="en-US" sz="2600" dirty="0" smtClean="0"/>
              <a:t> </a:t>
            </a:r>
            <a:r>
              <a:rPr lang="sq-AL" sz="2600" dirty="0" smtClean="0"/>
              <a:t>2008</a:t>
            </a:r>
            <a:r>
              <a:rPr lang="en-US" sz="2600" dirty="0" smtClean="0"/>
              <a:t> </a:t>
            </a:r>
            <a:r>
              <a:rPr lang="sq-AL" sz="2600" dirty="0" smtClean="0"/>
              <a:t>shtuar shkronja “ë</a:t>
            </a:r>
            <a:endParaRPr lang="en-US" sz="2600" dirty="0" smtClean="0"/>
          </a:p>
          <a:p>
            <a:pPr>
              <a:buFontTx/>
              <a:buChar char="-"/>
            </a:pPr>
            <a:r>
              <a:rPr lang="sq-AL" sz="2600" dirty="0" smtClean="0"/>
              <a:t>zbulimi i fakteve qe nuk njiheshin më përpara</a:t>
            </a:r>
            <a:endParaRPr lang="it-IT" sz="2600" dirty="0" smtClean="0"/>
          </a:p>
          <a:p>
            <a:pPr>
              <a:buFontTx/>
              <a:buChar char="-"/>
            </a:pPr>
            <a:r>
              <a:rPr lang="sq-AL" sz="2600" dirty="0" smtClean="0"/>
              <a:t>zbulim që nxjerr në pah një anomali të thellë </a:t>
            </a:r>
            <a:endParaRPr lang="en-US" sz="2600" dirty="0" smtClean="0"/>
          </a:p>
          <a:p>
            <a:pPr>
              <a:buFontTx/>
              <a:buChar char="-"/>
            </a:pPr>
            <a:r>
              <a:rPr lang="sq-AL" sz="2600" dirty="0" smtClean="0"/>
              <a:t>e cila mund të ketë përcaktuar dhënien e vendimit </a:t>
            </a:r>
            <a:r>
              <a:rPr lang="sq-AL" sz="2600" dirty="0" err="1" smtClean="0"/>
              <a:t>gjyqesor</a:t>
            </a:r>
            <a:r>
              <a:rPr lang="sq-AL" sz="2600" dirty="0" smtClean="0"/>
              <a:t> të padrejtë</a:t>
            </a:r>
            <a:r>
              <a:rPr lang="en-US" sz="2600" dirty="0" smtClean="0"/>
              <a:t> </a:t>
            </a:r>
          </a:p>
          <a:p>
            <a:pPr>
              <a:buFontTx/>
              <a:buChar char="-"/>
            </a:pPr>
            <a:r>
              <a:rPr lang="en-US" sz="2600" i="1" dirty="0" err="1" smtClean="0"/>
              <a:t>vese</a:t>
            </a:r>
            <a:r>
              <a:rPr lang="en-US" sz="2600" i="1" dirty="0" smtClean="0"/>
              <a:t> </a:t>
            </a:r>
            <a:r>
              <a:rPr lang="en-US" sz="2600" i="1" dirty="0" err="1" smtClean="0"/>
              <a:t>të</a:t>
            </a:r>
            <a:r>
              <a:rPr lang="en-US" sz="2600" i="1" dirty="0" smtClean="0"/>
              <a:t> </a:t>
            </a:r>
            <a:r>
              <a:rPr lang="en-US" sz="2600" i="1" dirty="0" err="1" smtClean="0"/>
              <a:t>vendimit</a:t>
            </a:r>
            <a:r>
              <a:rPr lang="en-US" sz="2600" i="1" dirty="0" smtClean="0"/>
              <a:t> </a:t>
            </a:r>
            <a:r>
              <a:rPr lang="en-US" sz="2600" i="1" dirty="0" err="1" smtClean="0"/>
              <a:t>gjyqësor</a:t>
            </a:r>
            <a:endParaRPr lang="en-US" sz="2600" i="1" dirty="0" smtClean="0"/>
          </a:p>
          <a:p>
            <a:r>
              <a:rPr lang="sq-AL" sz="2600" b="1" dirty="0" smtClean="0"/>
              <a:t>Shkaqet e rishikimit mund të ndahen në dy kategori</a:t>
            </a:r>
            <a:r>
              <a:rPr lang="sq-AL" sz="2600" dirty="0" smtClean="0"/>
              <a:t>:</a:t>
            </a:r>
            <a:endParaRPr lang="en-US" sz="2600" dirty="0" smtClean="0"/>
          </a:p>
          <a:p>
            <a:pPr>
              <a:buFont typeface="Arial" pitchFamily="34" charset="0"/>
              <a:buChar char="•"/>
            </a:pPr>
            <a:r>
              <a:rPr lang="sq-AL" sz="2600" dirty="0" smtClean="0"/>
              <a:t>shkaqe që kanë lidhje me provat ose rrethanat e ndryshme të çështjes (neni 494 shkronjat </a:t>
            </a:r>
            <a:r>
              <a:rPr lang="sq-AL" sz="2600" b="1" dirty="0" smtClean="0"/>
              <a:t>a,</a:t>
            </a:r>
            <a:r>
              <a:rPr lang="en-US" sz="2600" b="1" dirty="0" smtClean="0"/>
              <a:t> </a:t>
            </a:r>
            <a:r>
              <a:rPr lang="sq-AL" sz="2600" b="1" dirty="0" smtClean="0"/>
              <a:t>b,</a:t>
            </a:r>
            <a:r>
              <a:rPr lang="en-US" sz="2600" b="1" dirty="0" smtClean="0"/>
              <a:t> </a:t>
            </a:r>
            <a:r>
              <a:rPr lang="sq-AL" sz="2600" b="1" dirty="0" smtClean="0"/>
              <a:t>c,</a:t>
            </a:r>
            <a:r>
              <a:rPr lang="en-US" sz="2600" b="1" dirty="0" smtClean="0"/>
              <a:t> </a:t>
            </a:r>
            <a:r>
              <a:rPr lang="sq-AL" sz="2600" b="1" dirty="0" smtClean="0"/>
              <a:t>ç)</a:t>
            </a:r>
            <a:endParaRPr lang="en-US" sz="2600" b="1" dirty="0" smtClean="0"/>
          </a:p>
          <a:p>
            <a:pPr>
              <a:buFont typeface="Arial" pitchFamily="34" charset="0"/>
              <a:buChar char="•"/>
            </a:pPr>
            <a:r>
              <a:rPr lang="sq-AL" sz="2600" dirty="0" smtClean="0"/>
              <a:t>shkaqe që kanë të bëjnë me kundërshtimin e përmbajtjes së vendimit, me përmbajtjen e një vendimi tjetër. (neni 494 shkronjat </a:t>
            </a:r>
            <a:r>
              <a:rPr lang="sq-AL" sz="2600" b="1" dirty="0" smtClean="0"/>
              <a:t>d, e, ë</a:t>
            </a:r>
            <a:r>
              <a:rPr lang="sq-AL" sz="2600" dirty="0" smtClean="0"/>
              <a:t>)</a:t>
            </a:r>
            <a:endParaRPr lang="en-US" sz="2600" dirty="0" smtClean="0"/>
          </a:p>
          <a:p>
            <a:endParaRPr lang="en-US" dirty="0" smtClean="0"/>
          </a:p>
          <a:p>
            <a:pPr>
              <a:buNone/>
            </a:pPr>
            <a:endParaRPr lang="en-US" dirty="0"/>
          </a:p>
        </p:txBody>
      </p:sp>
      <p:sp>
        <p:nvSpPr>
          <p:cNvPr id="3" name="Title 2"/>
          <p:cNvSpPr>
            <a:spLocks noGrp="1"/>
          </p:cNvSpPr>
          <p:nvPr>
            <p:ph type="title"/>
          </p:nvPr>
        </p:nvSpPr>
        <p:spPr>
          <a:xfrm>
            <a:off x="457200" y="0"/>
            <a:ext cx="8229600" cy="762000"/>
          </a:xfrm>
        </p:spPr>
        <p:txBody>
          <a:bodyPr>
            <a:normAutofit/>
          </a:bodyPr>
          <a:lstStyle/>
          <a:p>
            <a:pPr algn="ctr"/>
            <a:r>
              <a:rPr lang="en-US" sz="3200" dirty="0" err="1" smtClean="0">
                <a:solidFill>
                  <a:schemeClr val="tx1"/>
                </a:solidFill>
                <a:effectLst/>
              </a:rPr>
              <a:t>Shkaqet</a:t>
            </a:r>
            <a:r>
              <a:rPr lang="en-US" sz="3200" dirty="0" smtClean="0">
                <a:solidFill>
                  <a:schemeClr val="tx1"/>
                </a:solidFill>
                <a:effectLst/>
              </a:rPr>
              <a:t> e </a:t>
            </a:r>
            <a:r>
              <a:rPr lang="en-US" sz="3200" dirty="0" err="1" smtClean="0">
                <a:solidFill>
                  <a:schemeClr val="tx1"/>
                </a:solidFill>
                <a:effectLst/>
              </a:rPr>
              <a:t>rishikimit</a:t>
            </a:r>
            <a:endParaRPr lang="en-US" sz="3200" dirty="0">
              <a:solidFill>
                <a:schemeClr val="tx1"/>
              </a:solidFill>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481328"/>
            <a:ext cx="8839200" cy="5148072"/>
          </a:xfrm>
        </p:spPr>
        <p:txBody>
          <a:bodyPr>
            <a:normAutofit fontScale="85000" lnSpcReduction="10000"/>
          </a:bodyPr>
          <a:lstStyle/>
          <a:p>
            <a:r>
              <a:rPr lang="sq-AL" dirty="0" smtClean="0"/>
              <a:t>Rrethanë është çdo fakt që nuk është një nga provat e parashikuara në </a:t>
            </a:r>
            <a:r>
              <a:rPr lang="en-US" dirty="0" smtClean="0"/>
              <a:t>KPC </a:t>
            </a:r>
            <a:r>
              <a:rPr lang="sq-AL" dirty="0" smtClean="0"/>
              <a:t>por që ka një rëndësi të madhe për dhënien e vendimit në një çështje të caktuar. </a:t>
            </a:r>
            <a:endParaRPr lang="en-US" dirty="0" smtClean="0"/>
          </a:p>
          <a:p>
            <a:r>
              <a:rPr lang="sq-AL" b="1" dirty="0" smtClean="0"/>
              <a:t>Rrethana e re e zbuluar</a:t>
            </a:r>
            <a:r>
              <a:rPr lang="sq-AL" dirty="0" smtClean="0"/>
              <a:t> duhet të plotësojë këto kushte:</a:t>
            </a:r>
            <a:endParaRPr lang="en-US" dirty="0" smtClean="0"/>
          </a:p>
          <a:p>
            <a:pPr marL="624078" lvl="0" indent="-514350">
              <a:buFont typeface="+mj-lt"/>
              <a:buAutoNum type="arabicPeriod"/>
            </a:pPr>
            <a:r>
              <a:rPr lang="sq-AL" b="1" dirty="0" smtClean="0"/>
              <a:t>të ketë një rëndësi esenciale për zgjidhjen e çështjes</a:t>
            </a:r>
            <a:r>
              <a:rPr lang="sq-AL" dirty="0" smtClean="0"/>
              <a:t>, një rëndësi të tillë që nëse gjykata të kishte dijeni mbi të, vendimi që do të jepte do të ishte i ndryshëm nga </a:t>
            </a:r>
            <a:r>
              <a:rPr lang="sq-AL" dirty="0" err="1" smtClean="0"/>
              <a:t>ay</a:t>
            </a:r>
            <a:r>
              <a:rPr lang="sq-AL" dirty="0" smtClean="0"/>
              <a:t> që dha;</a:t>
            </a:r>
            <a:endParaRPr lang="en-US" dirty="0" smtClean="0"/>
          </a:p>
          <a:p>
            <a:pPr marL="624078" lvl="0" indent="-514350">
              <a:buFont typeface="+mj-lt"/>
              <a:buAutoNum type="arabicPeriod"/>
            </a:pPr>
            <a:r>
              <a:rPr lang="sq-AL" b="1" dirty="0" smtClean="0"/>
              <a:t>të jetë zbuluar </a:t>
            </a:r>
            <a:r>
              <a:rPr lang="sq-AL" b="1" dirty="0" err="1" smtClean="0"/>
              <a:t>rishtaz</a:t>
            </a:r>
            <a:r>
              <a:rPr lang="sq-AL" dirty="0" smtClean="0"/>
              <a:t>, të mos ketë qenë as që mund të ishte në dijeni të kërkuesit në kohën e dhënies së vendimit nga ana e gjykatës; </a:t>
            </a:r>
            <a:endParaRPr lang="en-US" dirty="0" smtClean="0"/>
          </a:p>
          <a:p>
            <a:pPr marL="624078" lvl="0" indent="-514350">
              <a:buFont typeface="+mj-lt"/>
              <a:buAutoNum type="arabicPeriod"/>
            </a:pPr>
            <a:r>
              <a:rPr lang="sq-AL" b="1" dirty="0" smtClean="0"/>
              <a:t>të jetë një rrethanë</a:t>
            </a:r>
            <a:r>
              <a:rPr lang="sq-AL" dirty="0" smtClean="0"/>
              <a:t> domethënë një fakt dhe jo provë e re në lidhje me një fakt që nuk është pranuar nga ana e gjykatës.</a:t>
            </a:r>
            <a:endParaRPr lang="en-US" dirty="0" smtClean="0"/>
          </a:p>
          <a:p>
            <a:endParaRPr lang="en-US" dirty="0"/>
          </a:p>
        </p:txBody>
      </p:sp>
      <p:sp>
        <p:nvSpPr>
          <p:cNvPr id="3" name="Title 2"/>
          <p:cNvSpPr>
            <a:spLocks noGrp="1"/>
          </p:cNvSpPr>
          <p:nvPr>
            <p:ph type="title"/>
          </p:nvPr>
        </p:nvSpPr>
        <p:spPr>
          <a:xfrm>
            <a:off x="304800" y="274638"/>
            <a:ext cx="8686800" cy="1477962"/>
          </a:xfrm>
        </p:spPr>
        <p:txBody>
          <a:bodyPr>
            <a:normAutofit fontScale="90000"/>
          </a:bodyPr>
          <a:lstStyle/>
          <a:p>
            <a:r>
              <a:rPr lang="sq-AL" sz="2700" i="1" dirty="0" smtClean="0"/>
              <a:t>a</a:t>
            </a:r>
            <a:r>
              <a:rPr lang="sq-AL" sz="2700" i="1" dirty="0" smtClean="0">
                <a:solidFill>
                  <a:schemeClr val="tx1"/>
                </a:solidFill>
                <a:effectLst/>
              </a:rPr>
              <a:t>) zbulohen rrethana të reja apo prova të reja me shkresë që kanë rëndësi për çështjen, të cilat nuk mund të diheshin nga pala gjatë shqyrtimit të saj; </a:t>
            </a:r>
            <a:r>
              <a:rPr lang="en-US" dirty="0" smtClean="0"/>
              <a:t/>
            </a:r>
            <a:br>
              <a:rPr lang="en-US" dirty="0" smtClean="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788091"/>
          </a:xfrm>
        </p:spPr>
        <p:txBody>
          <a:bodyPr>
            <a:normAutofit lnSpcReduction="10000"/>
          </a:bodyPr>
          <a:lstStyle/>
          <a:p>
            <a:pPr lvl="0"/>
            <a:r>
              <a:rPr lang="sq-AL" dirty="0" smtClean="0"/>
              <a:t>rrethana që nuk ekzistonin në kohën e gjykimit të çështjes, por janë vërtetuar më vonë; </a:t>
            </a:r>
            <a:endParaRPr lang="en-US" dirty="0" smtClean="0"/>
          </a:p>
          <a:p>
            <a:pPr lvl="0"/>
            <a:r>
              <a:rPr lang="sq-AL" dirty="0" smtClean="0"/>
              <a:t>rrethanat e ndryshuara, domethënë kur rrethanat mbi të cilat është bazuar vendimi përfundimtar i gjykatës, janë ndryshuar më vonë; </a:t>
            </a:r>
            <a:endParaRPr lang="en-US" dirty="0" smtClean="0"/>
          </a:p>
          <a:p>
            <a:pPr lvl="0"/>
            <a:r>
              <a:rPr lang="sq-AL" dirty="0" smtClean="0"/>
              <a:t>ligji i ri ose </a:t>
            </a:r>
            <a:r>
              <a:rPr lang="sq-AL" dirty="0" err="1" smtClean="0"/>
              <a:t>përgjithërisht</a:t>
            </a:r>
            <a:r>
              <a:rPr lang="sq-AL" dirty="0" smtClean="0"/>
              <a:t> nga një akt legjislativ i ri që ka dalë pas dhënies se vendimit përfundimtar, mbasi në kuptimin e </a:t>
            </a:r>
            <a:r>
              <a:rPr lang="sq-AL" dirty="0" err="1" smtClean="0"/>
              <a:t>përgjithëshëm</a:t>
            </a:r>
            <a:r>
              <a:rPr lang="sq-AL" dirty="0" smtClean="0"/>
              <a:t> edhe ligji e ri mund të konsiderohet si rrethanë e re.</a:t>
            </a:r>
            <a:endParaRPr lang="en-US" dirty="0" smtClean="0"/>
          </a:p>
          <a:p>
            <a:endParaRPr lang="en-US" dirty="0"/>
          </a:p>
        </p:txBody>
      </p:sp>
      <p:sp>
        <p:nvSpPr>
          <p:cNvPr id="3" name="Title 2"/>
          <p:cNvSpPr>
            <a:spLocks noGrp="1"/>
          </p:cNvSpPr>
          <p:nvPr>
            <p:ph type="title"/>
          </p:nvPr>
        </p:nvSpPr>
        <p:spPr/>
        <p:txBody>
          <a:bodyPr>
            <a:normAutofit fontScale="90000"/>
          </a:bodyPr>
          <a:lstStyle/>
          <a:p>
            <a:pPr algn="ctr"/>
            <a:r>
              <a:rPr lang="sq-AL" sz="3600" dirty="0" smtClean="0">
                <a:solidFill>
                  <a:schemeClr val="tx1"/>
                </a:solidFill>
                <a:effectLst/>
              </a:rPr>
              <a:t>Rrethana e re është e ndryshme nga:</a:t>
            </a:r>
            <a:r>
              <a:rPr lang="en-US" dirty="0" smtClean="0"/>
              <a:t/>
            </a:r>
            <a:br>
              <a:rPr lang="en-US" dirty="0" smtClean="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05000"/>
            <a:ext cx="8229600" cy="4102291"/>
          </a:xfrm>
        </p:spPr>
        <p:txBody>
          <a:bodyPr>
            <a:normAutofit/>
          </a:bodyPr>
          <a:lstStyle/>
          <a:p>
            <a:r>
              <a:rPr lang="en-US" dirty="0" smtClean="0"/>
              <a:t> </a:t>
            </a:r>
            <a:r>
              <a:rPr lang="sq-AL" b="1" i="1" dirty="0" smtClean="0"/>
              <a:t>Pyetje:</a:t>
            </a:r>
            <a:r>
              <a:rPr lang="sq-AL" dirty="0" smtClean="0"/>
              <a:t> </a:t>
            </a:r>
            <a:r>
              <a:rPr lang="sq-AL" i="1" dirty="0" smtClean="0"/>
              <a:t>Si duhet vepruar në rastet kur ndjekja penale për veprën penale nuk mund të fillojë ose të përfundojë për ndonjë nga shkaqet e treguara në nenin 290 “</a:t>
            </a:r>
            <a:r>
              <a:rPr lang="sq-AL" i="1" dirty="0" err="1" smtClean="0"/>
              <a:t>Mosfilli</a:t>
            </a:r>
            <a:r>
              <a:rPr lang="sq-AL" i="1" dirty="0" smtClean="0"/>
              <a:t> i procedimit penal” dhe 328 “Pushimi i ç</a:t>
            </a:r>
            <a:r>
              <a:rPr lang="en-US" i="1" dirty="0" smtClean="0"/>
              <a:t>ë</a:t>
            </a:r>
            <a:r>
              <a:rPr lang="sq-AL" i="1" dirty="0" err="1" smtClean="0"/>
              <a:t>shtjes</a:t>
            </a:r>
            <a:r>
              <a:rPr lang="sq-AL" i="1" dirty="0" smtClean="0"/>
              <a:t> ose akuzës” të Kodit të Procedurës Penale. </a:t>
            </a:r>
            <a:endParaRPr lang="en-US" dirty="0" smtClean="0"/>
          </a:p>
          <a:p>
            <a:pPr>
              <a:buNone/>
            </a:pPr>
            <a:endParaRPr lang="en-US" dirty="0"/>
          </a:p>
        </p:txBody>
      </p:sp>
      <p:sp>
        <p:nvSpPr>
          <p:cNvPr id="3" name="Title 2"/>
          <p:cNvSpPr>
            <a:spLocks noGrp="1"/>
          </p:cNvSpPr>
          <p:nvPr>
            <p:ph type="title"/>
          </p:nvPr>
        </p:nvSpPr>
        <p:spPr/>
        <p:txBody>
          <a:bodyPr>
            <a:noAutofit/>
          </a:bodyPr>
          <a:lstStyle/>
          <a:p>
            <a:r>
              <a:rPr lang="sq-AL" sz="2800" dirty="0" err="1" smtClean="0">
                <a:solidFill>
                  <a:schemeClr val="tx1"/>
                </a:solidFill>
                <a:effectLst/>
              </a:rPr>
              <a:t>Rrishikimi</a:t>
            </a:r>
            <a:r>
              <a:rPr lang="sq-AL" sz="2800" dirty="0" smtClean="0">
                <a:solidFill>
                  <a:schemeClr val="tx1"/>
                </a:solidFill>
                <a:effectLst/>
              </a:rPr>
              <a:t> i vendimeve për shkaqet e treguara në pikat b, c dhe ç të nenit 494</a:t>
            </a:r>
            <a:r>
              <a:rPr lang="en-US" sz="2800" dirty="0" smtClean="0">
                <a:solidFill>
                  <a:schemeClr val="tx1"/>
                </a:solidFill>
                <a:effectLst/>
              </a:rPr>
              <a:t> KPC</a:t>
            </a:r>
            <a:endParaRPr lang="en-US" sz="2800" dirty="0">
              <a:solidFill>
                <a:schemeClr val="tx1"/>
              </a:solidFill>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52400"/>
            <a:ext cx="8991600" cy="6553200"/>
          </a:xfrm>
        </p:spPr>
        <p:txBody>
          <a:bodyPr>
            <a:normAutofit fontScale="85000" lnSpcReduction="20000"/>
          </a:bodyPr>
          <a:lstStyle/>
          <a:p>
            <a:r>
              <a:rPr lang="sq-AL" dirty="0" smtClean="0"/>
              <a:t>Në këto raste deklarimi i falsifikimit mund të kërkohet me padi civile dhe vendimi që do të jepet mbi këtë padi do të shërbejë si shkak për të rishikuar vendimi. </a:t>
            </a:r>
            <a:endParaRPr lang="en-US" dirty="0" smtClean="0"/>
          </a:p>
          <a:p>
            <a:r>
              <a:rPr lang="sq-AL" dirty="0" smtClean="0"/>
              <a:t>Goditja për falsitet e një dokumenti, përfaqëson instrumentin e kontrollit të vërtetësisë së dokumentit. </a:t>
            </a:r>
            <a:endParaRPr lang="en-US" dirty="0" smtClean="0"/>
          </a:p>
          <a:p>
            <a:pPr>
              <a:buFontTx/>
              <a:buChar char="-"/>
            </a:pPr>
            <a:r>
              <a:rPr lang="sq-AL" dirty="0" smtClean="0"/>
              <a:t>nëpërmjet një </a:t>
            </a:r>
            <a:r>
              <a:rPr lang="sq-AL" i="1" dirty="0" smtClean="0"/>
              <a:t>gjykimi principal</a:t>
            </a:r>
            <a:r>
              <a:rPr lang="sq-AL" dirty="0" smtClean="0"/>
              <a:t> (themeli), në kuptimin e nenit 32/c të</a:t>
            </a:r>
            <a:r>
              <a:rPr lang="en-US" dirty="0" smtClean="0"/>
              <a:t> KPC;</a:t>
            </a:r>
            <a:r>
              <a:rPr lang="sq-AL" dirty="0" smtClean="0"/>
              <a:t> </a:t>
            </a:r>
            <a:endParaRPr lang="en-US" dirty="0" smtClean="0"/>
          </a:p>
          <a:p>
            <a:pPr>
              <a:buFontTx/>
              <a:buChar char="-"/>
            </a:pPr>
            <a:r>
              <a:rPr lang="sq-AL" dirty="0" smtClean="0"/>
              <a:t>nëpërmjet </a:t>
            </a:r>
            <a:r>
              <a:rPr lang="sq-AL" i="1" dirty="0" smtClean="0"/>
              <a:t>gjykimit incidental</a:t>
            </a:r>
            <a:r>
              <a:rPr lang="sq-AL" dirty="0" smtClean="0"/>
              <a:t> (paragjykimor), ku çështja e falsitetit shtrohet për zgjidhje jo më si qëllim në vetvete por si mjet për të arritur zgjidhjen e çështjes. Gjykimi </a:t>
            </a:r>
            <a:r>
              <a:rPr lang="sq-AL" dirty="0" err="1" smtClean="0"/>
              <a:t>incidental</a:t>
            </a:r>
            <a:r>
              <a:rPr lang="sq-AL" dirty="0" smtClean="0"/>
              <a:t> ka si qëllim që t’ia zhveshë dokumentit të falsifikuar vlerën provuese, në mënyrë që ai të mos administrohet si provë në proces. Në këtë kuptim gjykimi incidental zhvillohet vetëm nëse ai paraqitet si i domosdoshëm dhe influencon drejtpërdrejt në zgjidhjen e çështjes. </a:t>
            </a:r>
            <a:r>
              <a:rPr lang="en-US" dirty="0" smtClean="0"/>
              <a:t>K</a:t>
            </a:r>
            <a:r>
              <a:rPr lang="sq-AL" dirty="0" smtClean="0"/>
              <a:t>rijohet një raport paragjykimor ndërmjet gjykimit të falsitetit të shkresës dhe gjykimit meritor. (nenet 272 dhe 274 të KPC</a:t>
            </a:r>
            <a:r>
              <a:rPr lang="en-US" dirty="0" smtClean="0"/>
              <a:t>)</a:t>
            </a:r>
            <a:r>
              <a:rPr lang="sq-AL" dirty="0" smtClean="0"/>
              <a:t> </a:t>
            </a:r>
            <a:endParaRPr lang="en-US" dirty="0" smtClean="0"/>
          </a:p>
          <a:p>
            <a:pPr>
              <a:buFontTx/>
              <a:buChar char="-"/>
            </a:pPr>
            <a:r>
              <a:rPr lang="sq-AL" dirty="0" smtClean="0"/>
              <a:t>Në këtë kuptim, deklarimi i falsitetit të shkresës, sipas parimit të disponibilitetit të palës, mund të ngrihet ose në formën e një kërkimi të mëvetësishëm, ose në formën e pretendimit ose në formën e prapësimit</a:t>
            </a:r>
            <a:r>
              <a:rPr lang="en-US" dirty="0" smtClean="0"/>
              <a:t>.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914400"/>
            <a:ext cx="9144000" cy="5943600"/>
          </a:xfrm>
        </p:spPr>
        <p:txBody>
          <a:bodyPr>
            <a:normAutofit fontScale="92500" lnSpcReduction="10000"/>
          </a:bodyPr>
          <a:lstStyle/>
          <a:p>
            <a:r>
              <a:rPr lang="sq-AL" dirty="0" smtClean="0"/>
              <a:t>Çdo kërkesë për rishikim shqyrtohej në Gjykatën e Lartë</a:t>
            </a:r>
            <a:r>
              <a:rPr lang="en-US" dirty="0" smtClean="0"/>
              <a:t>. </a:t>
            </a:r>
            <a:r>
              <a:rPr lang="en-US" b="1" dirty="0" err="1" smtClean="0"/>
              <a:t>Riti</a:t>
            </a:r>
            <a:r>
              <a:rPr lang="en-US" b="1" dirty="0" smtClean="0"/>
              <a:t> </a:t>
            </a:r>
            <a:r>
              <a:rPr lang="en-US" b="1" dirty="0" err="1" smtClean="0"/>
              <a:t>gjykimit</a:t>
            </a:r>
            <a:r>
              <a:rPr lang="en-US" b="1" dirty="0" smtClean="0"/>
              <a:t>: </a:t>
            </a:r>
          </a:p>
          <a:p>
            <a:pPr>
              <a:buFontTx/>
              <a:buChar char="-"/>
            </a:pPr>
            <a:r>
              <a:rPr lang="sq-AL" dirty="0" smtClean="0"/>
              <a:t>Në rast se kërkesa për rishikim </a:t>
            </a:r>
            <a:r>
              <a:rPr lang="en-US" dirty="0" err="1" smtClean="0"/>
              <a:t>nuk</a:t>
            </a:r>
            <a:r>
              <a:rPr lang="en-US" dirty="0" smtClean="0"/>
              <a:t> </a:t>
            </a:r>
            <a:r>
              <a:rPr lang="sq-AL" dirty="0" smtClean="0"/>
              <a:t>kishte shkaqe</a:t>
            </a:r>
            <a:r>
              <a:rPr lang="en-US" dirty="0" smtClean="0"/>
              <a:t>             	      </a:t>
            </a:r>
            <a:r>
              <a:rPr lang="en-US" dirty="0" err="1" smtClean="0"/>
              <a:t>Mospranim</a:t>
            </a:r>
            <a:r>
              <a:rPr lang="en-US" dirty="0" smtClean="0"/>
              <a:t> </a:t>
            </a:r>
            <a:r>
              <a:rPr lang="en-US" dirty="0" err="1" smtClean="0"/>
              <a:t>në</a:t>
            </a:r>
            <a:r>
              <a:rPr lang="en-US" dirty="0" smtClean="0"/>
              <a:t> </a:t>
            </a:r>
            <a:r>
              <a:rPr lang="en-US" dirty="0" err="1" smtClean="0"/>
              <a:t>dhomë</a:t>
            </a:r>
            <a:r>
              <a:rPr lang="en-US" dirty="0" smtClean="0"/>
              <a:t> </a:t>
            </a:r>
            <a:r>
              <a:rPr lang="en-US" dirty="0" err="1" smtClean="0"/>
              <a:t>këshillimi</a:t>
            </a:r>
            <a:endParaRPr lang="en-US" dirty="0" smtClean="0"/>
          </a:p>
          <a:p>
            <a:pPr>
              <a:buFontTx/>
              <a:buChar char="-"/>
            </a:pPr>
            <a:r>
              <a:rPr lang="sq-AL" dirty="0" smtClean="0"/>
              <a:t>Në rast se kërkesa për rishikim kishte shkaqe</a:t>
            </a:r>
            <a:r>
              <a:rPr lang="en-US" dirty="0" smtClean="0"/>
              <a:t>       	     </a:t>
            </a:r>
            <a:r>
              <a:rPr lang="en-US" dirty="0" err="1" smtClean="0"/>
              <a:t>kalimi</a:t>
            </a:r>
            <a:r>
              <a:rPr lang="en-US" dirty="0" smtClean="0"/>
              <a:t> </a:t>
            </a:r>
            <a:r>
              <a:rPr lang="en-US" dirty="0" smtClean="0"/>
              <a:t>@</a:t>
            </a:r>
            <a:r>
              <a:rPr lang="en-US" dirty="0" err="1" smtClean="0"/>
              <a:t>ështjes</a:t>
            </a:r>
            <a:r>
              <a:rPr lang="en-US" dirty="0" smtClean="0"/>
              <a:t> </a:t>
            </a:r>
            <a:r>
              <a:rPr lang="en-US" dirty="0" err="1" smtClean="0"/>
              <a:t>në</a:t>
            </a:r>
            <a:r>
              <a:rPr lang="en-US" dirty="0" smtClean="0"/>
              <a:t> </a:t>
            </a:r>
            <a:r>
              <a:rPr lang="en-US" dirty="0" smtClean="0"/>
              <a:t>sea</a:t>
            </a:r>
            <a:r>
              <a:rPr lang="sq-AL" dirty="0" smtClean="0"/>
              <a:t>ncë gjyqësore duke njoftuar palët</a:t>
            </a:r>
            <a:r>
              <a:rPr lang="en-US" dirty="0" smtClean="0"/>
              <a:t>.</a:t>
            </a:r>
          </a:p>
          <a:p>
            <a:pPr>
              <a:buFontTx/>
              <a:buChar char="-"/>
            </a:pPr>
            <a:r>
              <a:rPr lang="en-US" dirty="0" err="1" smtClean="0"/>
              <a:t>Qëndrim</a:t>
            </a:r>
            <a:r>
              <a:rPr lang="en-US" dirty="0" smtClean="0"/>
              <a:t> </a:t>
            </a:r>
            <a:r>
              <a:rPr lang="en-US" dirty="0" err="1" smtClean="0"/>
              <a:t>i</a:t>
            </a:r>
            <a:r>
              <a:rPr lang="en-US" dirty="0" smtClean="0"/>
              <a:t> </a:t>
            </a:r>
            <a:r>
              <a:rPr lang="en-US" dirty="0" err="1" smtClean="0"/>
              <a:t>diktuar</a:t>
            </a:r>
            <a:r>
              <a:rPr lang="en-US" dirty="0" smtClean="0"/>
              <a:t> </a:t>
            </a:r>
            <a:r>
              <a:rPr lang="en-US" dirty="0" err="1" smtClean="0"/>
              <a:t>nga</a:t>
            </a:r>
            <a:r>
              <a:rPr lang="en-US" dirty="0" smtClean="0"/>
              <a:t> </a:t>
            </a:r>
            <a:r>
              <a:rPr lang="en-US" dirty="0" err="1" smtClean="0"/>
              <a:t>jurisprudenca</a:t>
            </a:r>
            <a:r>
              <a:rPr lang="en-US" dirty="0" smtClean="0"/>
              <a:t> e </a:t>
            </a:r>
            <a:r>
              <a:rPr lang="en-US" dirty="0" err="1" smtClean="0"/>
              <a:t>GjK</a:t>
            </a:r>
            <a:r>
              <a:rPr lang="en-US" dirty="0" smtClean="0"/>
              <a:t>, </a:t>
            </a:r>
            <a:r>
              <a:rPr lang="en-US" dirty="0" err="1" smtClean="0"/>
              <a:t>i</a:t>
            </a:r>
            <a:r>
              <a:rPr lang="en-US" dirty="0" smtClean="0"/>
              <a:t> </a:t>
            </a:r>
            <a:r>
              <a:rPr lang="en-US" dirty="0" err="1" smtClean="0"/>
              <a:t>cili</a:t>
            </a:r>
            <a:r>
              <a:rPr lang="en-US" dirty="0" smtClean="0"/>
              <a:t> </a:t>
            </a:r>
            <a:r>
              <a:rPr lang="en-US" dirty="0" err="1" smtClean="0"/>
              <a:t>deklaroi</a:t>
            </a:r>
            <a:r>
              <a:rPr lang="en-US" dirty="0" smtClean="0"/>
              <a:t> </a:t>
            </a:r>
            <a:r>
              <a:rPr lang="en-US" dirty="0" err="1" smtClean="0"/>
              <a:t>të</a:t>
            </a:r>
            <a:r>
              <a:rPr lang="en-US" dirty="0" smtClean="0"/>
              <a:t> </a:t>
            </a:r>
            <a:r>
              <a:rPr lang="en-US" dirty="0" err="1" smtClean="0"/>
              <a:t>papajtueshëme</a:t>
            </a:r>
            <a:r>
              <a:rPr lang="en-US" dirty="0" smtClean="0"/>
              <a:t> </a:t>
            </a:r>
            <a:r>
              <a:rPr lang="en-US" dirty="0" smtClean="0"/>
              <a:t>me </a:t>
            </a:r>
            <a:r>
              <a:rPr lang="en-US" dirty="0" err="1" smtClean="0"/>
              <a:t>Kushtetutën</a:t>
            </a:r>
            <a:r>
              <a:rPr lang="en-US" dirty="0" smtClean="0"/>
              <a:t> </a:t>
            </a:r>
            <a:r>
              <a:rPr lang="en-US" dirty="0" err="1" smtClean="0"/>
              <a:t>praktikën</a:t>
            </a:r>
            <a:r>
              <a:rPr lang="en-US" dirty="0" smtClean="0"/>
              <a:t> </a:t>
            </a:r>
            <a:r>
              <a:rPr lang="en-US" dirty="0" err="1" smtClean="0"/>
              <a:t>gjyqësore</a:t>
            </a:r>
            <a:r>
              <a:rPr lang="en-US" dirty="0" smtClean="0"/>
              <a:t> </a:t>
            </a:r>
            <a:r>
              <a:rPr lang="en-US" dirty="0" err="1" smtClean="0"/>
              <a:t>të</a:t>
            </a:r>
            <a:r>
              <a:rPr lang="en-US" dirty="0" smtClean="0"/>
              <a:t> </a:t>
            </a:r>
            <a:r>
              <a:rPr lang="en-US" dirty="0" smtClean="0"/>
              <a:t>KCGJL </a:t>
            </a:r>
            <a:r>
              <a:rPr lang="en-US" dirty="0" err="1" smtClean="0"/>
              <a:t>dhe</a:t>
            </a:r>
            <a:r>
              <a:rPr lang="en-US" dirty="0" smtClean="0"/>
              <a:t> VUKBGJL </a:t>
            </a:r>
            <a:r>
              <a:rPr lang="en-US" dirty="0" err="1" smtClean="0"/>
              <a:t>që</a:t>
            </a:r>
            <a:r>
              <a:rPr lang="en-US" dirty="0" smtClean="0"/>
              <a:t> </a:t>
            </a:r>
            <a:r>
              <a:rPr lang="en-US" dirty="0" err="1" smtClean="0"/>
              <a:t>kishte</a:t>
            </a:r>
            <a:r>
              <a:rPr lang="en-US" dirty="0" smtClean="0"/>
              <a:t> </a:t>
            </a:r>
            <a:r>
              <a:rPr lang="en-US" dirty="0" err="1" smtClean="0"/>
              <a:t>unifikuar</a:t>
            </a:r>
            <a:r>
              <a:rPr lang="en-US" dirty="0" smtClean="0"/>
              <a:t> </a:t>
            </a:r>
            <a:r>
              <a:rPr lang="sq-AL" dirty="0" smtClean="0"/>
              <a:t>praktikën gjyqësore në vitin 2005 mbi shqyrtimin në dhomë këshillimi kërkesave për rishikim</a:t>
            </a:r>
            <a:endParaRPr lang="en-US" dirty="0" smtClean="0"/>
          </a:p>
          <a:p>
            <a:pPr>
              <a:buFontTx/>
              <a:buChar char="-"/>
            </a:pPr>
            <a:r>
              <a:rPr lang="sq-AL" b="1" dirty="0" smtClean="0"/>
              <a:t>Afati i paraqitjes së kërkesës</a:t>
            </a:r>
            <a:r>
              <a:rPr lang="en-US" b="1" dirty="0" smtClean="0"/>
              <a:t> </a:t>
            </a:r>
            <a:r>
              <a:rPr lang="sq-AL" b="1" u="sng" dirty="0" smtClean="0"/>
              <a:t>brenda 30 ditëve</a:t>
            </a:r>
            <a:r>
              <a:rPr lang="sq-AL" dirty="0" smtClean="0"/>
              <a:t> nga dita që pala ka marrë dijeni për shkakun e rishikimit, por në çdo rast </a:t>
            </a:r>
            <a:r>
              <a:rPr lang="sq-AL" b="1" u="sng" dirty="0" smtClean="0"/>
              <a:t>jo më vonë se një vit nga dita që ka lindur shkaku i rishikimit</a:t>
            </a:r>
            <a:endParaRPr lang="en-US" dirty="0" smtClean="0"/>
          </a:p>
          <a:p>
            <a:pPr>
              <a:buFontTx/>
              <a:buChar char="-"/>
            </a:pPr>
            <a:endParaRPr lang="en-US" dirty="0" smtClean="0"/>
          </a:p>
          <a:p>
            <a:pPr>
              <a:buFontTx/>
              <a:buChar char="-"/>
            </a:pPr>
            <a:endParaRPr lang="en-US" dirty="0"/>
          </a:p>
        </p:txBody>
      </p:sp>
      <p:sp>
        <p:nvSpPr>
          <p:cNvPr id="3" name="Title 2"/>
          <p:cNvSpPr>
            <a:spLocks noGrp="1"/>
          </p:cNvSpPr>
          <p:nvPr>
            <p:ph type="title"/>
          </p:nvPr>
        </p:nvSpPr>
        <p:spPr>
          <a:xfrm>
            <a:off x="0" y="0"/>
            <a:ext cx="9144000" cy="914400"/>
          </a:xfrm>
        </p:spPr>
        <p:txBody>
          <a:bodyPr>
            <a:noAutofit/>
          </a:bodyPr>
          <a:lstStyle/>
          <a:p>
            <a:pPr algn="ctr"/>
            <a:r>
              <a:rPr lang="en-US" sz="2800" dirty="0" err="1" smtClean="0"/>
              <a:t>Kompetenca</a:t>
            </a:r>
            <a:r>
              <a:rPr lang="en-US" sz="2800" dirty="0" smtClean="0"/>
              <a:t> p</a:t>
            </a:r>
            <a:r>
              <a:rPr lang="sq-AL" sz="2800" dirty="0" smtClean="0"/>
              <a:t>ë</a:t>
            </a:r>
            <a:r>
              <a:rPr lang="en-US" sz="2800" dirty="0" smtClean="0"/>
              <a:t>r </a:t>
            </a:r>
            <a:r>
              <a:rPr lang="en-US" sz="2800" dirty="0" err="1" smtClean="0"/>
              <a:t>shqyrtimin</a:t>
            </a:r>
            <a:r>
              <a:rPr lang="en-US" sz="2800" dirty="0" smtClean="0"/>
              <a:t> e k</a:t>
            </a:r>
            <a:r>
              <a:rPr lang="sq-AL" sz="2800" dirty="0" smtClean="0"/>
              <a:t>ë</a:t>
            </a:r>
            <a:r>
              <a:rPr lang="en-US" sz="2800" dirty="0" err="1" smtClean="0"/>
              <a:t>rkes</a:t>
            </a:r>
            <a:r>
              <a:rPr lang="sq-AL" sz="2800" dirty="0" smtClean="0"/>
              <a:t>ë</a:t>
            </a:r>
            <a:r>
              <a:rPr lang="en-US" sz="2800" dirty="0" smtClean="0"/>
              <a:t>s p</a:t>
            </a:r>
            <a:r>
              <a:rPr lang="sq-AL" sz="2800" dirty="0" smtClean="0"/>
              <a:t>ë</a:t>
            </a:r>
            <a:r>
              <a:rPr lang="en-US" sz="2800" dirty="0" smtClean="0"/>
              <a:t>r </a:t>
            </a:r>
            <a:r>
              <a:rPr lang="en-US" sz="2800" dirty="0" err="1" smtClean="0"/>
              <a:t>rishikim</a:t>
            </a:r>
            <a:r>
              <a:rPr lang="en-US" sz="2800" dirty="0" smtClean="0"/>
              <a:t> </a:t>
            </a:r>
            <a:r>
              <a:rPr lang="en-US" sz="2800" dirty="0" err="1" smtClean="0"/>
              <a:t>para</a:t>
            </a:r>
            <a:r>
              <a:rPr lang="en-US" sz="2800" dirty="0" smtClean="0"/>
              <a:t> </a:t>
            </a:r>
            <a:r>
              <a:rPr lang="en-US" sz="2800" dirty="0" err="1" smtClean="0"/>
              <a:t>ndryshimeve</a:t>
            </a:r>
            <a:r>
              <a:rPr lang="en-US" sz="2800" dirty="0" smtClean="0"/>
              <a:t> t</a:t>
            </a:r>
            <a:r>
              <a:rPr lang="sq-AL" sz="2800" dirty="0" smtClean="0"/>
              <a:t>ë</a:t>
            </a:r>
            <a:r>
              <a:rPr lang="en-US" sz="2800" dirty="0" smtClean="0"/>
              <a:t> </a:t>
            </a:r>
            <a:r>
              <a:rPr lang="en-US" sz="2800" dirty="0" err="1" smtClean="0"/>
              <a:t>ligjit</a:t>
            </a:r>
            <a:r>
              <a:rPr lang="en-US" sz="2800" dirty="0" smtClean="0"/>
              <a:t> nr. 38/2017</a:t>
            </a:r>
            <a:endParaRPr lang="en-US" sz="2800" dirty="0"/>
          </a:p>
        </p:txBody>
      </p:sp>
      <p:sp>
        <p:nvSpPr>
          <p:cNvPr id="4" name="Right Arrow 3"/>
          <p:cNvSpPr/>
          <p:nvPr/>
        </p:nvSpPr>
        <p:spPr>
          <a:xfrm>
            <a:off x="533400" y="2057400"/>
            <a:ext cx="8382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7696200" y="2438400"/>
            <a:ext cx="7620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81328"/>
            <a:ext cx="9144000" cy="5071872"/>
          </a:xfrm>
        </p:spPr>
        <p:txBody>
          <a:bodyPr>
            <a:normAutofit fontScale="92500"/>
          </a:bodyPr>
          <a:lstStyle/>
          <a:p>
            <a:r>
              <a:rPr lang="en-US" dirty="0" smtClean="0"/>
              <a:t>K</a:t>
            </a:r>
            <a:r>
              <a:rPr lang="sq-AL" dirty="0" smtClean="0"/>
              <a:t>ërkesa për rishikim paraqitet para </a:t>
            </a:r>
            <a:r>
              <a:rPr lang="sq-AL" b="1" dirty="0" smtClean="0"/>
              <a:t>gjykatës së shkallës së parë që ka dhënë vendimin,</a:t>
            </a:r>
            <a:endParaRPr lang="en-US" b="1" dirty="0" smtClean="0"/>
          </a:p>
          <a:p>
            <a:r>
              <a:rPr lang="sq-AL" dirty="0" smtClean="0"/>
              <a:t>në rast se vendimi është ankimuar në gjykatat më të larta, kompetente është </a:t>
            </a:r>
            <a:r>
              <a:rPr lang="sq-AL" b="1" dirty="0" smtClean="0"/>
              <a:t>gjykata më e lartë që ka shqyrtuar çështjen në themel</a:t>
            </a:r>
            <a:endParaRPr lang="en-US" b="1" dirty="0" smtClean="0"/>
          </a:p>
          <a:p>
            <a:r>
              <a:rPr lang="en-US" dirty="0" smtClean="0"/>
              <a:t>GJL </a:t>
            </a:r>
            <a:r>
              <a:rPr lang="sq-AL" dirty="0" smtClean="0"/>
              <a:t>do të ketë kompetencë funksionale për të shqyrtuar kërkesat për rishikimin e vendimeve të saja përfundimtare</a:t>
            </a:r>
            <a:endParaRPr lang="en-US" dirty="0" smtClean="0"/>
          </a:p>
          <a:p>
            <a:r>
              <a:rPr lang="sq-AL" dirty="0" smtClean="0"/>
              <a:t>Ky ndryshim ligjor afekton edhe gjykimin administrativ</a:t>
            </a:r>
            <a:endParaRPr lang="en-US" dirty="0" smtClean="0"/>
          </a:p>
          <a:p>
            <a:r>
              <a:rPr lang="sq-AL" dirty="0" smtClean="0"/>
              <a:t>Kërkesa për rishikim mund të paraqitet </a:t>
            </a:r>
            <a:r>
              <a:rPr lang="sq-AL" b="1" u="sng" dirty="0" smtClean="0"/>
              <a:t>brenda 30 ditëve</a:t>
            </a:r>
            <a:r>
              <a:rPr lang="sq-AL" u="sng" dirty="0" smtClean="0"/>
              <a:t> nga dita që pala provon se ka marrë dijeni për shkakun e rishikimit</a:t>
            </a:r>
            <a:endParaRPr lang="en-US" b="1" dirty="0"/>
          </a:p>
        </p:txBody>
      </p:sp>
      <p:sp>
        <p:nvSpPr>
          <p:cNvPr id="3" name="Title 2"/>
          <p:cNvSpPr>
            <a:spLocks noGrp="1"/>
          </p:cNvSpPr>
          <p:nvPr>
            <p:ph type="title"/>
          </p:nvPr>
        </p:nvSpPr>
        <p:spPr>
          <a:xfrm>
            <a:off x="152400" y="274638"/>
            <a:ext cx="8839200" cy="1143000"/>
          </a:xfrm>
        </p:spPr>
        <p:txBody>
          <a:bodyPr>
            <a:noAutofit/>
          </a:bodyPr>
          <a:lstStyle/>
          <a:p>
            <a:pPr algn="ctr"/>
            <a:r>
              <a:rPr lang="en-US" sz="2800" dirty="0" err="1" smtClean="0">
                <a:solidFill>
                  <a:schemeClr val="tx1"/>
                </a:solidFill>
                <a:effectLst/>
              </a:rPr>
              <a:t>Kompetenca</a:t>
            </a:r>
            <a:r>
              <a:rPr lang="en-US" sz="2800" dirty="0" smtClean="0">
                <a:solidFill>
                  <a:schemeClr val="tx1"/>
                </a:solidFill>
                <a:effectLst/>
              </a:rPr>
              <a:t> p</a:t>
            </a:r>
            <a:r>
              <a:rPr lang="sq-AL" sz="2800" dirty="0" smtClean="0">
                <a:solidFill>
                  <a:schemeClr val="tx1"/>
                </a:solidFill>
                <a:effectLst/>
              </a:rPr>
              <a:t>ë</a:t>
            </a:r>
            <a:r>
              <a:rPr lang="en-US" sz="2800" dirty="0" smtClean="0">
                <a:solidFill>
                  <a:schemeClr val="tx1"/>
                </a:solidFill>
                <a:effectLst/>
              </a:rPr>
              <a:t>r </a:t>
            </a:r>
            <a:r>
              <a:rPr lang="en-US" sz="2800" dirty="0" err="1" smtClean="0">
                <a:solidFill>
                  <a:schemeClr val="tx1"/>
                </a:solidFill>
                <a:effectLst/>
              </a:rPr>
              <a:t>shqyrtimin</a:t>
            </a:r>
            <a:r>
              <a:rPr lang="en-US" sz="2800" dirty="0" smtClean="0">
                <a:solidFill>
                  <a:schemeClr val="tx1"/>
                </a:solidFill>
                <a:effectLst/>
              </a:rPr>
              <a:t> e k</a:t>
            </a:r>
            <a:r>
              <a:rPr lang="sq-AL" sz="2800" dirty="0" smtClean="0">
                <a:solidFill>
                  <a:schemeClr val="tx1"/>
                </a:solidFill>
                <a:effectLst/>
              </a:rPr>
              <a:t>ë</a:t>
            </a:r>
            <a:r>
              <a:rPr lang="en-US" sz="2800" dirty="0" err="1" smtClean="0">
                <a:solidFill>
                  <a:schemeClr val="tx1"/>
                </a:solidFill>
                <a:effectLst/>
              </a:rPr>
              <a:t>rkes</a:t>
            </a:r>
            <a:r>
              <a:rPr lang="sq-AL" sz="2800" dirty="0" smtClean="0">
                <a:solidFill>
                  <a:schemeClr val="tx1"/>
                </a:solidFill>
                <a:effectLst/>
              </a:rPr>
              <a:t>ë</a:t>
            </a:r>
            <a:r>
              <a:rPr lang="en-US" sz="2800" dirty="0" smtClean="0">
                <a:solidFill>
                  <a:schemeClr val="tx1"/>
                </a:solidFill>
                <a:effectLst/>
              </a:rPr>
              <a:t>s p</a:t>
            </a:r>
            <a:r>
              <a:rPr lang="sq-AL" sz="2800" dirty="0" smtClean="0">
                <a:solidFill>
                  <a:schemeClr val="tx1"/>
                </a:solidFill>
                <a:effectLst/>
              </a:rPr>
              <a:t>ë</a:t>
            </a:r>
            <a:r>
              <a:rPr lang="en-US" sz="2800" dirty="0" smtClean="0">
                <a:solidFill>
                  <a:schemeClr val="tx1"/>
                </a:solidFill>
                <a:effectLst/>
              </a:rPr>
              <a:t>r </a:t>
            </a:r>
            <a:r>
              <a:rPr lang="en-US" sz="2800" dirty="0" err="1" smtClean="0">
                <a:solidFill>
                  <a:schemeClr val="tx1"/>
                </a:solidFill>
                <a:effectLst/>
              </a:rPr>
              <a:t>rishikim</a:t>
            </a:r>
            <a:r>
              <a:rPr lang="en-US" sz="2800" dirty="0" smtClean="0">
                <a:solidFill>
                  <a:schemeClr val="tx1"/>
                </a:solidFill>
                <a:effectLst/>
              </a:rPr>
              <a:t> pas </a:t>
            </a:r>
            <a:r>
              <a:rPr lang="en-US" sz="2800" dirty="0" err="1" smtClean="0">
                <a:solidFill>
                  <a:schemeClr val="tx1"/>
                </a:solidFill>
                <a:effectLst/>
              </a:rPr>
              <a:t>ndryshimeve</a:t>
            </a:r>
            <a:r>
              <a:rPr lang="en-US" sz="2800" dirty="0" smtClean="0">
                <a:solidFill>
                  <a:schemeClr val="tx1"/>
                </a:solidFill>
                <a:effectLst/>
              </a:rPr>
              <a:t> t</a:t>
            </a:r>
            <a:r>
              <a:rPr lang="sq-AL" sz="2800" dirty="0" smtClean="0">
                <a:solidFill>
                  <a:schemeClr val="tx1"/>
                </a:solidFill>
                <a:effectLst/>
              </a:rPr>
              <a:t>ë</a:t>
            </a:r>
            <a:r>
              <a:rPr lang="en-US" sz="2800" dirty="0" smtClean="0">
                <a:solidFill>
                  <a:schemeClr val="tx1"/>
                </a:solidFill>
                <a:effectLst/>
              </a:rPr>
              <a:t> </a:t>
            </a:r>
            <a:r>
              <a:rPr lang="en-US" sz="2800" dirty="0" err="1" smtClean="0">
                <a:solidFill>
                  <a:schemeClr val="tx1"/>
                </a:solidFill>
                <a:effectLst/>
              </a:rPr>
              <a:t>ligjit</a:t>
            </a:r>
            <a:r>
              <a:rPr lang="en-US" sz="2800" dirty="0" smtClean="0">
                <a:solidFill>
                  <a:schemeClr val="tx1"/>
                </a:solidFill>
                <a:effectLst/>
              </a:rPr>
              <a:t> nr. 38/2017</a:t>
            </a:r>
            <a:endParaRPr lang="en-US" sz="2800" dirty="0">
              <a:solidFill>
                <a:schemeClr val="tx1"/>
              </a:solidFill>
              <a:effectLs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447800"/>
            <a:ext cx="8839200" cy="5181600"/>
          </a:xfrm>
        </p:spPr>
        <p:txBody>
          <a:bodyPr>
            <a:normAutofit/>
          </a:bodyPr>
          <a:lstStyle/>
          <a:p>
            <a:r>
              <a:rPr lang="sq-AL" dirty="0" smtClean="0"/>
              <a:t>Qëllimit të përgjithshëm</a:t>
            </a:r>
            <a:r>
              <a:rPr lang="en-US" dirty="0" smtClean="0"/>
              <a:t>-</a:t>
            </a:r>
            <a:r>
              <a:rPr lang="sq-AL" dirty="0" smtClean="0"/>
              <a:t>sistem</a:t>
            </a:r>
            <a:r>
              <a:rPr lang="en-US" dirty="0" smtClean="0"/>
              <a:t> </a:t>
            </a:r>
            <a:r>
              <a:rPr lang="sq-AL" dirty="0" smtClean="0"/>
              <a:t>drejtësie eficient</a:t>
            </a:r>
            <a:endParaRPr lang="en-US" dirty="0" smtClean="0"/>
          </a:p>
          <a:p>
            <a:r>
              <a:rPr lang="en-US" dirty="0" smtClean="0"/>
              <a:t>S</a:t>
            </a:r>
            <a:r>
              <a:rPr lang="sq-AL" dirty="0" smtClean="0"/>
              <a:t>ynuan përshtatjen e procedurës së gjykimit me rolin thelbësor kushtetues të reformuar të </a:t>
            </a:r>
            <a:r>
              <a:rPr lang="en-US" dirty="0" smtClean="0"/>
              <a:t>GJL</a:t>
            </a:r>
            <a:r>
              <a:rPr lang="sq-AL" dirty="0" smtClean="0"/>
              <a:t>, sikurse është </a:t>
            </a:r>
            <a:r>
              <a:rPr lang="sq-AL" b="1" dirty="0" smtClean="0"/>
              <a:t>roli nomofilatik </a:t>
            </a:r>
            <a:r>
              <a:rPr lang="sq-AL" dirty="0" smtClean="0"/>
              <a:t>mbi </a:t>
            </a:r>
            <a:r>
              <a:rPr lang="sq-AL" b="1" i="1" dirty="0" smtClean="0"/>
              <a:t>zhvillimin</a:t>
            </a:r>
            <a:r>
              <a:rPr lang="sq-AL" dirty="0" smtClean="0"/>
              <a:t>, </a:t>
            </a:r>
            <a:r>
              <a:rPr lang="sq-AL" b="1" i="1" dirty="0" smtClean="0"/>
              <a:t>njësimin</a:t>
            </a:r>
            <a:r>
              <a:rPr lang="sq-AL" dirty="0" smtClean="0"/>
              <a:t> apo </a:t>
            </a:r>
            <a:r>
              <a:rPr lang="sq-AL" b="1" i="1" dirty="0" smtClean="0"/>
              <a:t>unifikimin e praktikës gjyqësore</a:t>
            </a:r>
            <a:r>
              <a:rPr lang="sq-AL" dirty="0" smtClean="0"/>
              <a:t>, në kuadër të ushtrimit të funksionit të saj </a:t>
            </a:r>
            <a:r>
              <a:rPr lang="sq-AL" b="1" i="1" dirty="0" smtClean="0"/>
              <a:t>si gjykatë ligji. </a:t>
            </a:r>
            <a:endParaRPr lang="en-US" b="1" i="1" dirty="0" smtClean="0"/>
          </a:p>
          <a:p>
            <a:r>
              <a:rPr lang="en-US" dirty="0" smtClean="0"/>
              <a:t>J</a:t>
            </a:r>
            <a:r>
              <a:rPr lang="sq-AL" dirty="0" smtClean="0"/>
              <a:t>anë rikonceptuar, shkaqet për të cilat palët ndërgjyqëse mund t’i adresohen </a:t>
            </a:r>
            <a:r>
              <a:rPr lang="en-US" dirty="0" smtClean="0"/>
              <a:t>GJL</a:t>
            </a:r>
            <a:r>
              <a:rPr lang="sq-AL" dirty="0" smtClean="0"/>
              <a:t> nëpërmjet rekursit, gjykimi i çështjeve si rregull në dhomë këshillimi dhe po ashtu edhe kompetencat vendimmarrëse të </a:t>
            </a:r>
            <a:r>
              <a:rPr lang="en-US" dirty="0" smtClean="0"/>
              <a:t>GJL</a:t>
            </a:r>
            <a:r>
              <a:rPr lang="sq-AL" dirty="0" smtClean="0"/>
              <a:t> në çështjet konkrete.</a:t>
            </a:r>
            <a:endParaRPr lang="en-US" dirty="0" smtClean="0"/>
          </a:p>
          <a:p>
            <a:endParaRPr lang="en-US" b="1" i="1" dirty="0"/>
          </a:p>
        </p:txBody>
      </p:sp>
      <p:sp>
        <p:nvSpPr>
          <p:cNvPr id="3" name="Title 2"/>
          <p:cNvSpPr>
            <a:spLocks noGrp="1"/>
          </p:cNvSpPr>
          <p:nvPr>
            <p:ph type="title"/>
          </p:nvPr>
        </p:nvSpPr>
        <p:spPr>
          <a:xfrm>
            <a:off x="228600" y="274638"/>
            <a:ext cx="8763000" cy="1143000"/>
          </a:xfrm>
        </p:spPr>
        <p:txBody>
          <a:bodyPr>
            <a:normAutofit fontScale="90000"/>
          </a:bodyPr>
          <a:lstStyle/>
          <a:p>
            <a:pPr algn="ctr"/>
            <a:r>
              <a:rPr lang="en-US" dirty="0" smtClean="0"/>
              <a:t>KPC </a:t>
            </a:r>
            <a:r>
              <a:rPr lang="en-US" dirty="0" err="1" smtClean="0"/>
              <a:t>ndryshimet</a:t>
            </a:r>
            <a:r>
              <a:rPr lang="en-US" dirty="0" smtClean="0"/>
              <a:t> e </a:t>
            </a:r>
            <a:r>
              <a:rPr lang="en-US" dirty="0" err="1" smtClean="0"/>
              <a:t>ligjit</a:t>
            </a:r>
            <a:r>
              <a:rPr lang="en-US" dirty="0" smtClean="0"/>
              <a:t> nr. 44/2021 </a:t>
            </a:r>
            <a:r>
              <a:rPr lang="en-US" dirty="0" err="1" smtClean="0"/>
              <a:t>ndikimi</a:t>
            </a:r>
            <a:r>
              <a:rPr lang="en-US" dirty="0" smtClean="0"/>
              <a:t> </a:t>
            </a:r>
            <a:r>
              <a:rPr lang="en-US" dirty="0" err="1" smtClean="0"/>
              <a:t>në</a:t>
            </a:r>
            <a:r>
              <a:rPr lang="en-US" dirty="0" smtClean="0"/>
              <a:t> </a:t>
            </a:r>
            <a:r>
              <a:rPr lang="en-US" dirty="0" err="1" smtClean="0"/>
              <a:t>gjykimin</a:t>
            </a:r>
            <a:r>
              <a:rPr lang="en-US" dirty="0" smtClean="0"/>
              <a:t> </a:t>
            </a:r>
            <a:r>
              <a:rPr lang="en-US" dirty="0" err="1" smtClean="0"/>
              <a:t>në</a:t>
            </a:r>
            <a:r>
              <a:rPr lang="en-US" dirty="0" smtClean="0"/>
              <a:t> </a:t>
            </a:r>
            <a:r>
              <a:rPr lang="en-US" dirty="0" smtClean="0"/>
              <a:t>GJL</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066800"/>
            <a:ext cx="9144000" cy="5562600"/>
          </a:xfrm>
        </p:spPr>
        <p:txBody>
          <a:bodyPr>
            <a:normAutofit fontScale="92500" lnSpcReduction="10000"/>
          </a:bodyPr>
          <a:lstStyle/>
          <a:p>
            <a:r>
              <a:rPr lang="en-US" dirty="0" smtClean="0"/>
              <a:t>P</a:t>
            </a:r>
            <a:r>
              <a:rPr lang="sq-AL" dirty="0" smtClean="0"/>
              <a:t>ara ndryshimeve të vitit 2021, rezulton se </a:t>
            </a:r>
            <a:r>
              <a:rPr lang="en-US" dirty="0" smtClean="0"/>
              <a:t>GJL</a:t>
            </a:r>
            <a:r>
              <a:rPr lang="sq-AL" dirty="0" smtClean="0"/>
              <a:t>, në dhomë këshillimi, nuk kishte kompetencë për të shqyrtuar në themel shkaqet e rekursit</a:t>
            </a:r>
            <a:r>
              <a:rPr lang="en-US" dirty="0" smtClean="0"/>
              <a:t>.</a:t>
            </a:r>
          </a:p>
          <a:p>
            <a:r>
              <a:rPr lang="en-US" dirty="0" smtClean="0"/>
              <a:t>K</a:t>
            </a:r>
            <a:r>
              <a:rPr lang="sq-AL" dirty="0" smtClean="0"/>
              <a:t>ishte të drejtë të vendoste mospranimin e rekursit, vetëm kur rekursi </a:t>
            </a:r>
            <a:r>
              <a:rPr lang="sq-AL" i="1" dirty="0" smtClean="0"/>
              <a:t>prima facia</a:t>
            </a:r>
            <a:r>
              <a:rPr lang="sq-AL" dirty="0" smtClean="0"/>
              <a:t> ngrinte shkaqe ligjore sipas nenit 472 të K</a:t>
            </a:r>
            <a:r>
              <a:rPr lang="en-US" dirty="0" smtClean="0"/>
              <a:t>PC.</a:t>
            </a:r>
          </a:p>
          <a:p>
            <a:r>
              <a:rPr lang="sq-AL" dirty="0" smtClean="0"/>
              <a:t>Referuar ndryshimeve të fundit shqyrtimi i çështjeve në Gjykatën e Lartë, bëhet si rregull në dhomë këshillimi, mbi bazë dokumentash</a:t>
            </a:r>
            <a:endParaRPr lang="en-US" dirty="0" smtClean="0"/>
          </a:p>
          <a:p>
            <a:r>
              <a:rPr lang="sq-AL" dirty="0" smtClean="0"/>
              <a:t>trupë prej 3 gjyqtarësh</a:t>
            </a:r>
            <a:endParaRPr lang="en-US" dirty="0" smtClean="0"/>
          </a:p>
          <a:p>
            <a:r>
              <a:rPr lang="sq-AL" dirty="0" smtClean="0"/>
              <a:t>Kolegji vendos kalimin e çështjes për shqyrtim në seancë gjyqësore vetëm përjashtimisht, në rastet e parashikuara shprehimisht nga neni 482/a i KPC.</a:t>
            </a:r>
            <a:endParaRPr lang="en-US" dirty="0" smtClean="0"/>
          </a:p>
          <a:p>
            <a:r>
              <a:rPr lang="en-US" dirty="0" smtClean="0"/>
              <a:t>U </a:t>
            </a:r>
            <a:r>
              <a:rPr lang="en-US" dirty="0" err="1" smtClean="0"/>
              <a:t>zgjerua</a:t>
            </a:r>
            <a:r>
              <a:rPr lang="en-US" dirty="0" smtClean="0"/>
              <a:t> </a:t>
            </a:r>
            <a:r>
              <a:rPr lang="en-US" dirty="0" err="1" smtClean="0"/>
              <a:t>vendimmarrja</a:t>
            </a:r>
            <a:r>
              <a:rPr lang="en-US" dirty="0" smtClean="0"/>
              <a:t> </a:t>
            </a:r>
            <a:r>
              <a:rPr lang="en-US" dirty="0" err="1" smtClean="0"/>
              <a:t>në</a:t>
            </a:r>
            <a:r>
              <a:rPr lang="en-US" dirty="0" smtClean="0"/>
              <a:t> </a:t>
            </a:r>
            <a:r>
              <a:rPr lang="en-US" dirty="0" err="1" smtClean="0"/>
              <a:t>dhomë</a:t>
            </a:r>
            <a:r>
              <a:rPr lang="en-US" dirty="0" smtClean="0"/>
              <a:t> </a:t>
            </a:r>
            <a:r>
              <a:rPr lang="en-US" dirty="0" err="1" smtClean="0"/>
              <a:t>këshillimi</a:t>
            </a:r>
            <a:r>
              <a:rPr lang="en-US" dirty="0" smtClean="0"/>
              <a:t>, </a:t>
            </a:r>
            <a:r>
              <a:rPr lang="sq-AL" dirty="0" smtClean="0"/>
              <a:t>neni 485 </a:t>
            </a:r>
            <a:endParaRPr lang="en-US" dirty="0"/>
          </a:p>
        </p:txBody>
      </p:sp>
      <p:sp>
        <p:nvSpPr>
          <p:cNvPr id="3" name="Title 2"/>
          <p:cNvSpPr>
            <a:spLocks noGrp="1"/>
          </p:cNvSpPr>
          <p:nvPr>
            <p:ph type="title"/>
          </p:nvPr>
        </p:nvSpPr>
        <p:spPr>
          <a:xfrm>
            <a:off x="457200" y="274638"/>
            <a:ext cx="8229600" cy="868362"/>
          </a:xfrm>
        </p:spPr>
        <p:txBody>
          <a:bodyPr>
            <a:normAutofit/>
          </a:bodyPr>
          <a:lstStyle/>
          <a:p>
            <a:pPr algn="ctr"/>
            <a:r>
              <a:rPr lang="sq-AL" sz="3200" dirty="0" smtClean="0"/>
              <a:t>Procedura e gjykimit </a:t>
            </a:r>
            <a:r>
              <a:rPr lang="en-US" sz="3200" dirty="0" smtClean="0"/>
              <a:t> </a:t>
            </a:r>
            <a:r>
              <a:rPr lang="en-US" sz="3200" dirty="0" err="1" smtClean="0"/>
              <a:t>në</a:t>
            </a:r>
            <a:r>
              <a:rPr lang="en-US" sz="3200" dirty="0" smtClean="0"/>
              <a:t> </a:t>
            </a:r>
            <a:r>
              <a:rPr lang="en-US" sz="3200" dirty="0" smtClean="0"/>
              <a:t>GJL</a:t>
            </a:r>
            <a:endParaRPr lang="en-US"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066800"/>
            <a:ext cx="9296400" cy="5638800"/>
          </a:xfrm>
        </p:spPr>
        <p:txBody>
          <a:bodyPr>
            <a:normAutofit/>
          </a:bodyPr>
          <a:lstStyle/>
          <a:p>
            <a:r>
              <a:rPr lang="en-US" b="1" i="1" dirty="0" err="1" smtClean="0"/>
              <a:t>Legjitimimi</a:t>
            </a:r>
            <a:r>
              <a:rPr lang="en-US" dirty="0" smtClean="0"/>
              <a:t>: </a:t>
            </a:r>
            <a:r>
              <a:rPr lang="sq-AL" dirty="0" smtClean="0"/>
              <a:t>rishikimi mjet i </a:t>
            </a:r>
            <a:r>
              <a:rPr lang="en-US" dirty="0" smtClean="0"/>
              <a:t>j</a:t>
            </a:r>
            <a:r>
              <a:rPr lang="sq-AL" dirty="0" smtClean="0"/>
              <a:t>ashtëzakonshëm e vendimi i </a:t>
            </a:r>
            <a:r>
              <a:rPr lang="en-US" dirty="0" smtClean="0"/>
              <a:t>GJL </a:t>
            </a:r>
            <a:r>
              <a:rPr lang="sq-AL" dirty="0" smtClean="0"/>
              <a:t>për prishjen është përfundimtar në sistemin gjyqësor, duhet të pranohet që kërkuesve u janë </a:t>
            </a:r>
            <a:r>
              <a:rPr lang="sq-AL" b="1" dirty="0" smtClean="0"/>
              <a:t>shterur të gjitha mjetet ligjore</a:t>
            </a:r>
            <a:r>
              <a:rPr lang="sq-AL" dirty="0" smtClean="0"/>
              <a:t> për mbrojtjen e të drejtave të tyre, prandaj ata legjitimohen të vënë në lëvizje </a:t>
            </a:r>
            <a:r>
              <a:rPr lang="en-US" dirty="0" smtClean="0"/>
              <a:t>GJK…</a:t>
            </a:r>
          </a:p>
          <a:p>
            <a:r>
              <a:rPr lang="en-US" dirty="0" smtClean="0"/>
              <a:t>GJK </a:t>
            </a:r>
            <a:r>
              <a:rPr lang="en-US" dirty="0" err="1" smtClean="0"/>
              <a:t>bazuar</a:t>
            </a:r>
            <a:r>
              <a:rPr lang="en-US" dirty="0" smtClean="0"/>
              <a:t> </a:t>
            </a:r>
            <a:r>
              <a:rPr lang="en-US" dirty="0" err="1" smtClean="0"/>
              <a:t>dhe</a:t>
            </a:r>
            <a:r>
              <a:rPr lang="en-US" dirty="0" smtClean="0"/>
              <a:t> </a:t>
            </a:r>
            <a:r>
              <a:rPr lang="en-US" dirty="0" err="1" smtClean="0"/>
              <a:t>në</a:t>
            </a:r>
            <a:r>
              <a:rPr lang="en-US" dirty="0" smtClean="0"/>
              <a:t> </a:t>
            </a:r>
            <a:r>
              <a:rPr lang="en-US" dirty="0" err="1" smtClean="0"/>
              <a:t>praktikën</a:t>
            </a:r>
            <a:r>
              <a:rPr lang="en-US" dirty="0" smtClean="0"/>
              <a:t> </a:t>
            </a:r>
            <a:r>
              <a:rPr lang="en-US" dirty="0" smtClean="0"/>
              <a:t>e GJEDNJ </a:t>
            </a:r>
            <a:r>
              <a:rPr lang="sq-AL" dirty="0" smtClean="0"/>
              <a:t>ka pranuar se e drejta për një proces të rregullt përfshin gjithashtu edhe nocionin se të dy palët në proces kanë të drejtë të kenë informacion për faktet dhe argumentet e palës kundërshtare, që nënkupton në parim mundësinë për palët të kenë njohuri edhe për komentet mbi provat e nxjerra</a:t>
            </a:r>
            <a:r>
              <a:rPr lang="en-US" dirty="0" smtClean="0"/>
              <a:t> </a:t>
            </a:r>
            <a:r>
              <a:rPr lang="sq-AL" dirty="0" smtClean="0"/>
              <a:t>  </a:t>
            </a:r>
            <a:r>
              <a:rPr lang="en-US" dirty="0" smtClean="0"/>
              <a:t>…</a:t>
            </a:r>
          </a:p>
          <a:p>
            <a:endParaRPr lang="en-US" dirty="0" smtClean="0"/>
          </a:p>
          <a:p>
            <a:endParaRPr lang="en-US" dirty="0"/>
          </a:p>
        </p:txBody>
      </p:sp>
      <p:sp>
        <p:nvSpPr>
          <p:cNvPr id="3" name="Title 2"/>
          <p:cNvSpPr>
            <a:spLocks noGrp="1"/>
          </p:cNvSpPr>
          <p:nvPr>
            <p:ph type="title"/>
          </p:nvPr>
        </p:nvSpPr>
        <p:spPr>
          <a:xfrm>
            <a:off x="457200" y="274638"/>
            <a:ext cx="8229600" cy="639762"/>
          </a:xfrm>
        </p:spPr>
        <p:txBody>
          <a:bodyPr>
            <a:noAutofit/>
          </a:bodyPr>
          <a:lstStyle/>
          <a:p>
            <a:pPr algn="ctr"/>
            <a:r>
              <a:rPr lang="en-US" sz="3200" dirty="0" err="1" smtClean="0">
                <a:solidFill>
                  <a:schemeClr val="tx1"/>
                </a:solidFill>
                <a:effectLst/>
              </a:rPr>
              <a:t>Vendimi</a:t>
            </a:r>
            <a:r>
              <a:rPr lang="en-US" sz="3200" dirty="0" smtClean="0">
                <a:solidFill>
                  <a:schemeClr val="tx1"/>
                </a:solidFill>
                <a:effectLst/>
              </a:rPr>
              <a:t> 8/2006 GJK </a:t>
            </a:r>
            <a:r>
              <a:rPr lang="en-US" sz="3200" dirty="0" err="1" smtClean="0">
                <a:solidFill>
                  <a:schemeClr val="tx1"/>
                </a:solidFill>
                <a:effectLst/>
              </a:rPr>
              <a:t>gjykuar</a:t>
            </a:r>
            <a:r>
              <a:rPr lang="en-US" sz="3200" dirty="0" smtClean="0">
                <a:solidFill>
                  <a:schemeClr val="tx1"/>
                </a:solidFill>
                <a:effectLst/>
              </a:rPr>
              <a:t> </a:t>
            </a:r>
            <a:r>
              <a:rPr lang="en-US" sz="3200" dirty="0" err="1" smtClean="0">
                <a:solidFill>
                  <a:schemeClr val="tx1"/>
                </a:solidFill>
                <a:effectLst/>
              </a:rPr>
              <a:t>në</a:t>
            </a:r>
            <a:r>
              <a:rPr lang="en-US" sz="3200" dirty="0" smtClean="0">
                <a:solidFill>
                  <a:schemeClr val="tx1"/>
                </a:solidFill>
                <a:effectLst/>
              </a:rPr>
              <a:t> </a:t>
            </a:r>
            <a:r>
              <a:rPr lang="en-US" sz="3200" dirty="0" smtClean="0">
                <a:solidFill>
                  <a:schemeClr val="tx1"/>
                </a:solidFill>
                <a:effectLst/>
              </a:rPr>
              <a:t>SGJ pa </a:t>
            </a:r>
            <a:r>
              <a:rPr lang="en-US" sz="3200" dirty="0" err="1" smtClean="0">
                <a:solidFill>
                  <a:schemeClr val="tx1"/>
                </a:solidFill>
                <a:effectLst/>
              </a:rPr>
              <a:t>thirrur</a:t>
            </a:r>
            <a:r>
              <a:rPr lang="en-US" sz="3200" dirty="0" smtClean="0">
                <a:solidFill>
                  <a:schemeClr val="tx1"/>
                </a:solidFill>
                <a:effectLst/>
              </a:rPr>
              <a:t> </a:t>
            </a:r>
            <a:r>
              <a:rPr lang="en-US" sz="3200" dirty="0" err="1" smtClean="0">
                <a:solidFill>
                  <a:schemeClr val="tx1"/>
                </a:solidFill>
                <a:effectLst/>
              </a:rPr>
              <a:t>palën</a:t>
            </a:r>
            <a:r>
              <a:rPr lang="en-US" sz="3200" dirty="0" smtClean="0">
                <a:solidFill>
                  <a:schemeClr val="tx1"/>
                </a:solidFill>
                <a:effectLst/>
              </a:rPr>
              <a:t> </a:t>
            </a:r>
            <a:r>
              <a:rPr lang="en-US" sz="3200" dirty="0" err="1" smtClean="0">
                <a:solidFill>
                  <a:schemeClr val="tx1"/>
                </a:solidFill>
                <a:effectLst/>
              </a:rPr>
              <a:t>tjetër</a:t>
            </a:r>
            <a:endParaRPr lang="en-US" sz="3200" dirty="0">
              <a:solidFill>
                <a:schemeClr val="tx1"/>
              </a:solidFill>
              <a:effectLs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066800"/>
            <a:ext cx="9144000" cy="5791200"/>
          </a:xfrm>
        </p:spPr>
        <p:txBody>
          <a:bodyPr>
            <a:normAutofit fontScale="85000" lnSpcReduction="20000"/>
          </a:bodyPr>
          <a:lstStyle/>
          <a:p>
            <a:r>
              <a:rPr lang="sq-AL" dirty="0" smtClean="0"/>
              <a:t>KCGj</a:t>
            </a:r>
            <a:r>
              <a:rPr lang="en-US" dirty="0" smtClean="0"/>
              <a:t>L</a:t>
            </a:r>
            <a:r>
              <a:rPr lang="sq-AL" dirty="0" smtClean="0"/>
              <a:t>, </a:t>
            </a:r>
            <a:r>
              <a:rPr lang="sq-AL" b="1" dirty="0" smtClean="0"/>
              <a:t>në seancë gjyqësore</a:t>
            </a:r>
            <a:r>
              <a:rPr lang="sq-AL" dirty="0" smtClean="0"/>
              <a:t>, ka shqyrtuar kërkesën </a:t>
            </a:r>
            <a:r>
              <a:rPr lang="en-US" dirty="0" smtClean="0"/>
              <a:t>pa </a:t>
            </a:r>
            <a:r>
              <a:rPr lang="en-US" dirty="0" err="1" smtClean="0"/>
              <a:t>njoftuar</a:t>
            </a:r>
            <a:r>
              <a:rPr lang="en-US" dirty="0" smtClean="0"/>
              <a:t> </a:t>
            </a:r>
            <a:r>
              <a:rPr lang="en-US" dirty="0" err="1" smtClean="0"/>
              <a:t>palët</a:t>
            </a:r>
            <a:r>
              <a:rPr lang="en-US" dirty="0" smtClean="0"/>
              <a:t> </a:t>
            </a:r>
            <a:r>
              <a:rPr lang="en-US" dirty="0" smtClean="0"/>
              <a:t>e </a:t>
            </a:r>
            <a:r>
              <a:rPr lang="en-US" dirty="0" err="1" smtClean="0"/>
              <a:t>tjera</a:t>
            </a:r>
            <a:r>
              <a:rPr lang="en-US" dirty="0" smtClean="0"/>
              <a:t>, </a:t>
            </a:r>
            <a:r>
              <a:rPr lang="en-US" dirty="0" err="1" smtClean="0"/>
              <a:t>vetëm</a:t>
            </a:r>
            <a:r>
              <a:rPr lang="en-US" dirty="0" smtClean="0"/>
              <a:t> </a:t>
            </a:r>
            <a:r>
              <a:rPr lang="en-US" dirty="0" err="1" smtClean="0"/>
              <a:t>kërkuesin</a:t>
            </a:r>
            <a:r>
              <a:rPr lang="en-US" dirty="0" smtClean="0"/>
              <a:t>.</a:t>
            </a:r>
          </a:p>
          <a:p>
            <a:r>
              <a:rPr lang="en-US" i="1" dirty="0" smtClean="0"/>
              <a:t>GJK </a:t>
            </a:r>
            <a:r>
              <a:rPr lang="en-US" i="1" dirty="0" err="1" smtClean="0"/>
              <a:t>vlerësoi</a:t>
            </a:r>
            <a:r>
              <a:rPr lang="en-US" i="1" dirty="0" smtClean="0"/>
              <a:t> </a:t>
            </a:r>
            <a:r>
              <a:rPr lang="en-US" i="1" dirty="0" smtClean="0"/>
              <a:t>se </a:t>
            </a:r>
            <a:r>
              <a:rPr lang="sq-AL" i="1" u="sng" dirty="0" smtClean="0"/>
              <a:t>vendimi objekt shqyrtimi ka cenuar një gjendje juridike të krijuar dhe të drejta të fituara</a:t>
            </a:r>
            <a:r>
              <a:rPr lang="sq-AL" i="1" dirty="0" smtClean="0"/>
              <a:t> </a:t>
            </a:r>
            <a:r>
              <a:rPr lang="sq-AL" dirty="0" smtClean="0"/>
              <a:t>të cilat duhet të respektohen si nga shteti ashtu edhe nga individët. Këto të drejta nuk mund të mohohen dhe as të vihen në dyshim me arsyetimin se është paraqitur një provë e re </a:t>
            </a:r>
            <a:r>
              <a:rPr lang="en-US" dirty="0" err="1" smtClean="0"/>
              <a:t>nqs</a:t>
            </a:r>
            <a:r>
              <a:rPr lang="en-US" dirty="0" smtClean="0"/>
              <a:t>. </a:t>
            </a:r>
            <a:r>
              <a:rPr lang="sq-AL" dirty="0" smtClean="0"/>
              <a:t>nuk respektohen parimet kushtetuese ndërmjet të cilave është edhe dëgjimi i pretendimeve të palës tjetër për provat e paraqitura. </a:t>
            </a:r>
            <a:endParaRPr lang="en-US" dirty="0" smtClean="0"/>
          </a:p>
          <a:p>
            <a:r>
              <a:rPr lang="sq-AL" dirty="0" smtClean="0"/>
              <a:t>Çdo proces ku vihen në dyshim të drejtat e fituara nuk mund të konsiderohet se qëndron jashtë nocionit të “procesit të rregullt” përderisa diskutohet e vendoset lidhur me këto të drejta të fituara. </a:t>
            </a:r>
            <a:r>
              <a:rPr lang="sq-AL" b="1" i="1" dirty="0" smtClean="0"/>
              <a:t>Prandaj, respektimi i parimit kushtetues të procesit të rregullt nuk mund të pranohet se fillon vetëm në rigjykimin e çështjes në gjykatën e rrethit. Përkundrazi, ky parim është i detyrueshëm të respektohet në të gjitha fazat e një procesi ku kërkohet të cenohen të drejtat e fituara dhe siguria juridike që rrjedh prej tyre.</a:t>
            </a:r>
            <a:endParaRPr lang="en-US" b="1" i="1" dirty="0" smtClean="0"/>
          </a:p>
          <a:p>
            <a:endParaRPr lang="en-US" dirty="0"/>
          </a:p>
        </p:txBody>
      </p:sp>
      <p:sp>
        <p:nvSpPr>
          <p:cNvPr id="3" name="Title 2"/>
          <p:cNvSpPr>
            <a:spLocks noGrp="1"/>
          </p:cNvSpPr>
          <p:nvPr>
            <p:ph type="title"/>
          </p:nvPr>
        </p:nvSpPr>
        <p:spPr>
          <a:xfrm>
            <a:off x="457200" y="274638"/>
            <a:ext cx="8229600" cy="868362"/>
          </a:xfrm>
        </p:spPr>
        <p:txBody>
          <a:bodyPr>
            <a:normAutofit/>
          </a:bodyPr>
          <a:lstStyle/>
          <a:p>
            <a:pPr algn="ctr"/>
            <a:r>
              <a:rPr lang="en-US" sz="3200" dirty="0" err="1" smtClean="0">
                <a:solidFill>
                  <a:schemeClr val="tx1"/>
                </a:solidFill>
                <a:effectLst/>
              </a:rPr>
              <a:t>Vendimi</a:t>
            </a:r>
            <a:r>
              <a:rPr lang="en-US" sz="3200" dirty="0" smtClean="0">
                <a:solidFill>
                  <a:schemeClr val="tx1"/>
                </a:solidFill>
                <a:effectLst/>
              </a:rPr>
              <a:t> 8/2006 GJK </a:t>
            </a:r>
            <a:r>
              <a:rPr lang="en-US" sz="3200" dirty="0" err="1" smtClean="0">
                <a:solidFill>
                  <a:schemeClr val="tx1"/>
                </a:solidFill>
                <a:effectLst/>
              </a:rPr>
              <a:t>vijon</a:t>
            </a:r>
            <a:endParaRPr lang="en-US"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219200"/>
            <a:ext cx="9144000" cy="5638800"/>
          </a:xfrm>
        </p:spPr>
        <p:txBody>
          <a:bodyPr>
            <a:normAutofit fontScale="85000" lnSpcReduction="20000"/>
          </a:bodyPr>
          <a:lstStyle/>
          <a:p>
            <a:r>
              <a:rPr lang="en-US" dirty="0" smtClean="0"/>
              <a:t>… </a:t>
            </a:r>
            <a:r>
              <a:rPr lang="sq-AL" dirty="0" smtClean="0"/>
              <a:t>kemi cenim të së drejtës kushtetuese për një proces të rregullt gjyqësor, në rastet kur kërkesa për rishikim nuk i dërgohet palës tjetër dhe kur nuk thirret ajo për t’u dëgjuar në </a:t>
            </a:r>
            <a:r>
              <a:rPr lang="en-US" dirty="0" smtClean="0"/>
              <a:t>GJL…DHK </a:t>
            </a:r>
            <a:r>
              <a:rPr lang="sq-AL" dirty="0" smtClean="0"/>
              <a:t>t paraqitet si organizëm që bën seleksionimin e kërkesave dmth., nëse janë paraqitur shkaqe për kalimin në seancë</a:t>
            </a:r>
            <a:r>
              <a:rPr lang="en-US" dirty="0" smtClean="0"/>
              <a:t>. </a:t>
            </a:r>
            <a:r>
              <a:rPr lang="sq-AL" dirty="0" smtClean="0"/>
              <a:t>Nëse kërkesat e ligjit për kalimin në </a:t>
            </a:r>
            <a:r>
              <a:rPr lang="en-US" dirty="0" smtClean="0"/>
              <a:t>SGJ </a:t>
            </a:r>
            <a:r>
              <a:rPr lang="sq-AL" dirty="0" smtClean="0"/>
              <a:t>nuk janë plotësuar, </a:t>
            </a:r>
            <a:r>
              <a:rPr lang="en-US" dirty="0" smtClean="0"/>
              <a:t>DHK </a:t>
            </a:r>
            <a:r>
              <a:rPr lang="sq-AL" dirty="0" smtClean="0"/>
              <a:t>vendos mospranimin e kërkesës, por kur ato plotësohen, gjykata nuk mund të vendosë drejtpërdrejt prishjen e vendimit pa respektuar parimet kushtetuese e sidomos ato të dëgjimit të drejtpërdrejtë të palëve e të barazisë së mundësive e të mjeteve.</a:t>
            </a:r>
            <a:endParaRPr lang="en-US" dirty="0" smtClean="0"/>
          </a:p>
          <a:p>
            <a:r>
              <a:rPr lang="sq-AL" b="1" i="1" dirty="0" smtClean="0"/>
              <a:t>Shqyrtimi i çështjes dhe nxjerrja e konkluzioneve nga gjykata vetëm mbi bazën e provave të paraqitura nga një palë pa dëgjuar pretendimet e komentet e palës tjetër, është shoqëruar në çështjen në shqyrtim me prishjen e vendimit të formës së prerë, </a:t>
            </a:r>
            <a:r>
              <a:rPr lang="sq-AL" b="1" i="1" u="sng" dirty="0" smtClean="0"/>
              <a:t>pra me cenimin e gjendjes juridike të krijuar dhe të së drejtës së fituar më parë.</a:t>
            </a:r>
            <a:r>
              <a:rPr lang="sq-AL" dirty="0" smtClean="0"/>
              <a:t> </a:t>
            </a:r>
            <a:r>
              <a:rPr lang="sq-AL" b="1" i="1" dirty="0" smtClean="0"/>
              <a:t>Këto të drejta nuk mund të cenohen pa u respektuar të drejtat kushtetuese të palëve në gjykim.</a:t>
            </a:r>
            <a:endParaRPr lang="en-US" dirty="0" smtClean="0"/>
          </a:p>
          <a:p>
            <a:endParaRPr lang="en-US" dirty="0" smtClean="0"/>
          </a:p>
          <a:p>
            <a:pPr lvl="0"/>
            <a:endParaRPr lang="en-US" dirty="0" smtClean="0"/>
          </a:p>
          <a:p>
            <a:endParaRPr lang="en-US" dirty="0"/>
          </a:p>
        </p:txBody>
      </p:sp>
      <p:sp>
        <p:nvSpPr>
          <p:cNvPr id="3" name="Title 2"/>
          <p:cNvSpPr>
            <a:spLocks noGrp="1"/>
          </p:cNvSpPr>
          <p:nvPr>
            <p:ph type="title"/>
          </p:nvPr>
        </p:nvSpPr>
        <p:spPr>
          <a:xfrm>
            <a:off x="457200" y="274638"/>
            <a:ext cx="8229600" cy="868362"/>
          </a:xfrm>
        </p:spPr>
        <p:txBody>
          <a:bodyPr>
            <a:noAutofit/>
          </a:bodyPr>
          <a:lstStyle/>
          <a:p>
            <a:pPr algn="ctr"/>
            <a:r>
              <a:rPr lang="en-US" sz="2800" dirty="0" err="1" smtClean="0">
                <a:effectLst/>
              </a:rPr>
              <a:t>Vendimi</a:t>
            </a:r>
            <a:r>
              <a:rPr lang="en-US" sz="2800" dirty="0" smtClean="0">
                <a:effectLst/>
              </a:rPr>
              <a:t> 5/2007 GJK </a:t>
            </a:r>
            <a:r>
              <a:rPr lang="en-US" sz="2800" dirty="0" err="1" smtClean="0">
                <a:effectLst/>
              </a:rPr>
              <a:t>gjykuar</a:t>
            </a:r>
            <a:r>
              <a:rPr lang="en-US" sz="2800" dirty="0" smtClean="0">
                <a:effectLst/>
              </a:rPr>
              <a:t> </a:t>
            </a:r>
            <a:r>
              <a:rPr lang="en-US" sz="2800" dirty="0" err="1" smtClean="0">
                <a:effectLst/>
              </a:rPr>
              <a:t>në</a:t>
            </a:r>
            <a:r>
              <a:rPr lang="en-US" sz="2800" dirty="0" smtClean="0">
                <a:effectLst/>
              </a:rPr>
              <a:t> </a:t>
            </a:r>
            <a:r>
              <a:rPr lang="en-US" sz="2800" dirty="0" smtClean="0">
                <a:effectLst/>
              </a:rPr>
              <a:t>DHK pa </a:t>
            </a:r>
            <a:r>
              <a:rPr lang="en-US" sz="2800" dirty="0" err="1" smtClean="0">
                <a:effectLst/>
              </a:rPr>
              <a:t>thirrur</a:t>
            </a:r>
            <a:r>
              <a:rPr lang="en-US" sz="2800" dirty="0" smtClean="0">
                <a:effectLst/>
              </a:rPr>
              <a:t> </a:t>
            </a:r>
            <a:r>
              <a:rPr lang="en-US" sz="2800" dirty="0" err="1" smtClean="0">
                <a:effectLst/>
              </a:rPr>
              <a:t>palën</a:t>
            </a:r>
            <a:r>
              <a:rPr lang="en-US" sz="2800" dirty="0" smtClean="0">
                <a:effectLst/>
              </a:rPr>
              <a:t> </a:t>
            </a:r>
            <a:r>
              <a:rPr lang="en-US" sz="2800" dirty="0" err="1" smtClean="0">
                <a:effectLst/>
              </a:rPr>
              <a:t>tjetër</a:t>
            </a:r>
            <a:endParaRPr lang="en-US" sz="2800" dirty="0">
              <a:effectLs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371600"/>
            <a:ext cx="9296400" cy="4953000"/>
          </a:xfrm>
        </p:spPr>
        <p:txBody>
          <a:bodyPr>
            <a:normAutofit fontScale="92500"/>
          </a:bodyPr>
          <a:lstStyle/>
          <a:p>
            <a:r>
              <a:rPr lang="en-US" dirty="0" err="1" smtClean="0"/>
              <a:t>Qëndrimi</a:t>
            </a:r>
            <a:r>
              <a:rPr lang="en-US" dirty="0" smtClean="0"/>
              <a:t> </a:t>
            </a:r>
            <a:r>
              <a:rPr lang="en-US" dirty="0" err="1" smtClean="0"/>
              <a:t>mbajtur</a:t>
            </a:r>
            <a:r>
              <a:rPr lang="en-US" dirty="0" smtClean="0"/>
              <a:t> </a:t>
            </a:r>
            <a:r>
              <a:rPr lang="en-US" dirty="0" err="1" smtClean="0"/>
              <a:t>në</a:t>
            </a:r>
            <a:r>
              <a:rPr lang="en-US" dirty="0" smtClean="0"/>
              <a:t> </a:t>
            </a:r>
            <a:r>
              <a:rPr lang="en-US" dirty="0" err="1" smtClean="0"/>
              <a:t>vendimin</a:t>
            </a:r>
            <a:r>
              <a:rPr lang="en-US" dirty="0" smtClean="0"/>
              <a:t> </a:t>
            </a:r>
            <a:r>
              <a:rPr lang="en-US" b="1" dirty="0" smtClean="0"/>
              <a:t>8/2007; 4/2009</a:t>
            </a:r>
            <a:r>
              <a:rPr lang="en-US" dirty="0" smtClean="0"/>
              <a:t> &amp; </a:t>
            </a:r>
            <a:r>
              <a:rPr lang="en-US" b="1" dirty="0" smtClean="0"/>
              <a:t>7/2011 GJK</a:t>
            </a:r>
          </a:p>
          <a:p>
            <a:pPr>
              <a:buNone/>
            </a:pPr>
            <a:r>
              <a:rPr lang="en-US" dirty="0" smtClean="0"/>
              <a:t>	GJK</a:t>
            </a:r>
            <a:r>
              <a:rPr lang="sq-AL" dirty="0" smtClean="0"/>
              <a:t> ka konkluduar se një verifikim i tillë i kërkesës, nëse i plotëson ose jo kushtet për shqyrtim, është atribut i dhomës së këshillimit dhe jo i seancës gjyqësore. </a:t>
            </a:r>
            <a:endParaRPr lang="en-US" dirty="0" smtClean="0"/>
          </a:p>
          <a:p>
            <a:pPr>
              <a:buNone/>
            </a:pPr>
            <a:r>
              <a:rPr lang="en-US" dirty="0" smtClean="0"/>
              <a:t>	</a:t>
            </a:r>
            <a:r>
              <a:rPr lang="sq-AL" dirty="0" smtClean="0"/>
              <a:t>Gjykata ka theksuar se e gjithë kjo </a:t>
            </a:r>
            <a:r>
              <a:rPr lang="sq-AL" b="1" i="1" dirty="0" smtClean="0"/>
              <a:t>veprimtari seleksionuese</a:t>
            </a:r>
            <a:r>
              <a:rPr lang="sq-AL" dirty="0" smtClean="0"/>
              <a:t> e dhomës së këshillimit </a:t>
            </a:r>
            <a:r>
              <a:rPr lang="sq-AL" b="1" i="1" dirty="0" smtClean="0"/>
              <a:t>nuk është një shkelje e të drejtës së palëve për t’iu drejtuar gjykatës, </a:t>
            </a:r>
            <a:r>
              <a:rPr lang="sq-AL" dirty="0" smtClean="0"/>
              <a:t>por është një veprimtari e domosdoshme </a:t>
            </a:r>
            <a:r>
              <a:rPr lang="sq-AL" b="1" i="1" dirty="0" smtClean="0"/>
              <a:t>në funksion të akcesit në gjykatë vetëm të atyre çështjeve që i parashikon ligji,</a:t>
            </a:r>
            <a:r>
              <a:rPr lang="sq-AL" dirty="0" smtClean="0"/>
              <a:t> duke lënë jashtë përzgjedhjes kërkesat e paarsyeshme dhe haptazi të pambështetura në ligj. </a:t>
            </a:r>
            <a:endParaRPr lang="en-US" b="1" dirty="0"/>
          </a:p>
        </p:txBody>
      </p:sp>
      <p:sp>
        <p:nvSpPr>
          <p:cNvPr id="3" name="Title 2"/>
          <p:cNvSpPr>
            <a:spLocks noGrp="1"/>
          </p:cNvSpPr>
          <p:nvPr>
            <p:ph type="title"/>
          </p:nvPr>
        </p:nvSpPr>
        <p:spPr/>
        <p:txBody>
          <a:bodyPr>
            <a:noAutofit/>
          </a:bodyPr>
          <a:lstStyle/>
          <a:p>
            <a:pPr algn="ctr"/>
            <a:r>
              <a:rPr lang="en-US" sz="3200" dirty="0" err="1" smtClean="0"/>
              <a:t>Qëllimi</a:t>
            </a:r>
            <a:r>
              <a:rPr lang="en-US" sz="3200" dirty="0" smtClean="0"/>
              <a:t> </a:t>
            </a:r>
            <a:r>
              <a:rPr lang="en-US" sz="3200" dirty="0" err="1" smtClean="0"/>
              <a:t>i</a:t>
            </a:r>
            <a:r>
              <a:rPr lang="en-US" sz="3200" dirty="0" smtClean="0"/>
              <a:t> DHK </a:t>
            </a:r>
            <a:r>
              <a:rPr lang="en-US" sz="3200" dirty="0" err="1" smtClean="0"/>
              <a:t>në</a:t>
            </a:r>
            <a:r>
              <a:rPr lang="en-US" sz="3200" dirty="0" smtClean="0"/>
              <a:t> </a:t>
            </a:r>
            <a:r>
              <a:rPr lang="en-US" sz="3200" dirty="0" smtClean="0"/>
              <a:t>GJL- </a:t>
            </a:r>
            <a:r>
              <a:rPr lang="en-US" sz="3200" dirty="0" err="1" smtClean="0"/>
              <a:t>veprimtari</a:t>
            </a:r>
            <a:r>
              <a:rPr lang="en-US" sz="3200" dirty="0" smtClean="0"/>
              <a:t> </a:t>
            </a:r>
            <a:r>
              <a:rPr lang="en-US" sz="3200" dirty="0" err="1" smtClean="0"/>
              <a:t>seleksionuese</a:t>
            </a:r>
            <a:endParaRPr 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19200"/>
            <a:ext cx="9372600" cy="5867400"/>
          </a:xfrm>
        </p:spPr>
        <p:txBody>
          <a:bodyPr>
            <a:normAutofit fontScale="70000" lnSpcReduction="20000"/>
          </a:bodyPr>
          <a:lstStyle/>
          <a:p>
            <a:pPr lvl="0"/>
            <a:r>
              <a:rPr lang="en-US" dirty="0" smtClean="0"/>
              <a:t>N</a:t>
            </a:r>
            <a:r>
              <a:rPr lang="sq-AL" dirty="0" smtClean="0"/>
              <a:t>445 i KPC</a:t>
            </a:r>
            <a:r>
              <a:rPr lang="en-US" dirty="0" smtClean="0"/>
              <a:t> (</a:t>
            </a:r>
            <a:r>
              <a:rPr lang="sq-AL" dirty="0" smtClean="0"/>
              <a:t>në fuqi</a:t>
            </a:r>
            <a:r>
              <a:rPr lang="en-US" dirty="0" smtClean="0"/>
              <a:t>)</a:t>
            </a:r>
            <a:r>
              <a:rPr lang="sq-AL" dirty="0" smtClean="0"/>
              <a:t>: “</a:t>
            </a:r>
            <a:r>
              <a:rPr lang="sq-AL" i="1" dirty="0" smtClean="0"/>
              <a:t>Ankimi në gjykatën e apelit, rekursi në Gjykatën e Lartë dhe rishikimi nuk mund të bëhen pasi ka kaluar një vit nga shpallja e vendimit</a:t>
            </a:r>
            <a:r>
              <a:rPr lang="sq-AL" dirty="0" smtClean="0"/>
              <a:t>”, </a:t>
            </a:r>
            <a:r>
              <a:rPr lang="en-US" dirty="0" smtClean="0"/>
              <a:t>N. </a:t>
            </a:r>
            <a:r>
              <a:rPr lang="sq-AL" dirty="0" smtClean="0"/>
              <a:t>496 i KPC</a:t>
            </a:r>
            <a:r>
              <a:rPr lang="en-US" dirty="0" smtClean="0"/>
              <a:t> </a:t>
            </a:r>
            <a:r>
              <a:rPr lang="sq-AL" dirty="0" smtClean="0"/>
              <a:t>“</a:t>
            </a:r>
            <a:r>
              <a:rPr lang="sq-AL" i="1" dirty="0" smtClean="0"/>
              <a:t>kërkesa për rishikim mund të paraqitet brenda 30 ditëve nga dita që pala ka marrë dijeni për shkakun e rishikimit, por në çdo rast jo më vonë se një vit nga dita që ka lindur shkaku i rishikimit.</a:t>
            </a:r>
            <a:r>
              <a:rPr lang="sq-AL" dirty="0" smtClean="0"/>
              <a:t>” </a:t>
            </a:r>
            <a:endParaRPr lang="en-US" dirty="0" smtClean="0"/>
          </a:p>
          <a:p>
            <a:pPr fontAlgn="base"/>
            <a:r>
              <a:rPr lang="en-US" dirty="0" smtClean="0"/>
              <a:t>U</a:t>
            </a:r>
            <a:r>
              <a:rPr lang="sq-AL" dirty="0" smtClean="0"/>
              <a:t>shtrimi i këtij mjeti ankimi lidhet me shkaqe që qëndrojnë jashtë procesit të themelit, të cilat mund të zbulohen rishtaz nga palët dhe që janë të tilla që mund të riçelin një gjykim të mbyllur në mënyrë përfundimtare. Për këto arsye, për shkak se zbulimi i shkaqeve/rrethanave të reja mund të ndodhë në çdo kohë, afati për paraqiten e kësaj kërkese nuk mund të jetë i lidhur me marrjen formë të prerë të vendimit që kërkohet të rishikohet. Për më tepër, që kërkesa për rishikim mund të ushtrohet vetëm në rast se ankimuesi nuk ka një mjet tjetër ankimi, të zakonshëm, në dispozicion, pasi një mjet si ankimi/rekursi përfshin në të, dhe eliminon, çdo mjet tjetër kundërshtimi.   </a:t>
            </a:r>
            <a:endParaRPr lang="en-US" dirty="0" smtClean="0"/>
          </a:p>
          <a:p>
            <a:pPr fontAlgn="base"/>
            <a:r>
              <a:rPr lang="en-US" b="1" dirty="0" smtClean="0"/>
              <a:t>GJK </a:t>
            </a:r>
            <a:r>
              <a:rPr lang="sq-AL" b="1" dirty="0" smtClean="0"/>
              <a:t>vlerëson se përmbajtja e </a:t>
            </a:r>
            <a:r>
              <a:rPr lang="en-US" b="1" dirty="0" smtClean="0"/>
              <a:t>N.</a:t>
            </a:r>
            <a:r>
              <a:rPr lang="sq-AL" b="1" dirty="0" smtClean="0"/>
              <a:t>445 </a:t>
            </a:r>
            <a:r>
              <a:rPr lang="en-US" b="1" dirty="0" smtClean="0"/>
              <a:t>KPC </a:t>
            </a:r>
            <a:r>
              <a:rPr lang="sq-AL" b="1" dirty="0" smtClean="0"/>
              <a:t>mund të lexohet vetëm duke e harmonizuar me përmbajtjen e N</a:t>
            </a:r>
            <a:r>
              <a:rPr lang="en-US" b="1" dirty="0" smtClean="0"/>
              <a:t>.</a:t>
            </a:r>
            <a:r>
              <a:rPr lang="sq-AL" b="1" dirty="0" smtClean="0"/>
              <a:t>496 </a:t>
            </a:r>
            <a:r>
              <a:rPr lang="en-US" b="1" dirty="0" smtClean="0"/>
              <a:t>KPC</a:t>
            </a:r>
            <a:r>
              <a:rPr lang="sq-AL" b="1" dirty="0" smtClean="0"/>
              <a:t>, pasi një interpretim dhe zbatim i ndryshëm i kësaj dispozite (</a:t>
            </a:r>
            <a:r>
              <a:rPr lang="sq-AL" b="1" i="1" dirty="0" smtClean="0"/>
              <a:t>stricto sensu</a:t>
            </a:r>
            <a:r>
              <a:rPr lang="sq-AL" b="1" dirty="0" smtClean="0"/>
              <a:t>), cenon thelbin e të drejtës për t’iu drejtuar gjykatës. Edhe në çështjen konkrete, </a:t>
            </a:r>
            <a:r>
              <a:rPr lang="en-US" b="1" dirty="0" smtClean="0"/>
              <a:t>N.</a:t>
            </a:r>
            <a:r>
              <a:rPr lang="sq-AL" b="1" dirty="0" smtClean="0"/>
              <a:t>445 i KPC-së duhej interpretuar nga </a:t>
            </a:r>
            <a:r>
              <a:rPr lang="en-US" b="1" dirty="0" smtClean="0"/>
              <a:t>GJL </a:t>
            </a:r>
            <a:r>
              <a:rPr lang="sq-AL" b="1" dirty="0" smtClean="0"/>
              <a:t>jo në mënyrë të shkëputur, por duke e parë atë në lidhje me </a:t>
            </a:r>
            <a:r>
              <a:rPr lang="en-US" b="1" dirty="0" smtClean="0"/>
              <a:t>N.</a:t>
            </a:r>
            <a:r>
              <a:rPr lang="sq-AL" b="1" dirty="0" smtClean="0"/>
              <a:t>496 </a:t>
            </a:r>
            <a:r>
              <a:rPr lang="en-US" b="1" dirty="0" smtClean="0"/>
              <a:t>KPC </a:t>
            </a:r>
            <a:r>
              <a:rPr lang="sq-AL" b="1" dirty="0" smtClean="0"/>
              <a:t>që parashikon afatet e posaçme për paraqitjen e kërkesës për rishikim. </a:t>
            </a:r>
            <a:endParaRPr lang="en-US" dirty="0" smtClean="0"/>
          </a:p>
          <a:p>
            <a:pPr lvl="0"/>
            <a:endParaRPr lang="en-US" dirty="0" smtClean="0"/>
          </a:p>
          <a:p>
            <a:endParaRPr lang="en-US" dirty="0" smtClean="0"/>
          </a:p>
          <a:p>
            <a:endParaRPr lang="en-US" dirty="0"/>
          </a:p>
        </p:txBody>
      </p:sp>
      <p:sp>
        <p:nvSpPr>
          <p:cNvPr id="3" name="Title 2"/>
          <p:cNvSpPr>
            <a:spLocks noGrp="1"/>
          </p:cNvSpPr>
          <p:nvPr>
            <p:ph type="title"/>
          </p:nvPr>
        </p:nvSpPr>
        <p:spPr>
          <a:xfrm>
            <a:off x="-304800" y="274638"/>
            <a:ext cx="9677400" cy="944562"/>
          </a:xfrm>
        </p:spPr>
        <p:txBody>
          <a:bodyPr>
            <a:noAutofit/>
          </a:bodyPr>
          <a:lstStyle/>
          <a:p>
            <a:pPr algn="ctr"/>
            <a:r>
              <a:rPr lang="en-US" sz="2800" dirty="0" err="1" smtClean="0"/>
              <a:t>Vendimi</a:t>
            </a:r>
            <a:r>
              <a:rPr lang="en-US" sz="2800" dirty="0" smtClean="0"/>
              <a:t> nr. 17/2014 GJK – </a:t>
            </a:r>
            <a:r>
              <a:rPr lang="en-US" sz="2800" dirty="0" err="1" smtClean="0"/>
              <a:t>Afati</a:t>
            </a:r>
            <a:r>
              <a:rPr lang="en-US" sz="2800" dirty="0" smtClean="0"/>
              <a:t> </a:t>
            </a:r>
            <a:r>
              <a:rPr lang="en-US" sz="2800" dirty="0" err="1" smtClean="0"/>
              <a:t>paraqitjes</a:t>
            </a:r>
            <a:r>
              <a:rPr lang="en-US" sz="2800" dirty="0" smtClean="0"/>
              <a:t> </a:t>
            </a:r>
            <a:r>
              <a:rPr lang="en-US" sz="2800" dirty="0" err="1" smtClean="0"/>
              <a:t>kërkesës</a:t>
            </a:r>
            <a:r>
              <a:rPr lang="en-US" sz="2800" dirty="0" smtClean="0"/>
              <a:t> </a:t>
            </a:r>
            <a:r>
              <a:rPr lang="en-US" sz="2800" dirty="0" err="1" smtClean="0"/>
              <a:t>para</a:t>
            </a:r>
            <a:r>
              <a:rPr lang="en-US" sz="2800" dirty="0" smtClean="0"/>
              <a:t> </a:t>
            </a:r>
            <a:r>
              <a:rPr lang="en-US" sz="2800" dirty="0" err="1" smtClean="0"/>
              <a:t>ndryshimeve</a:t>
            </a:r>
            <a:r>
              <a:rPr lang="en-US" sz="2800" dirty="0" smtClean="0"/>
              <a:t> 2017</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685800"/>
            <a:ext cx="9372600" cy="6400800"/>
          </a:xfrm>
        </p:spPr>
        <p:txBody>
          <a:bodyPr>
            <a:normAutofit fontScale="70000" lnSpcReduction="20000"/>
          </a:bodyPr>
          <a:lstStyle/>
          <a:p>
            <a:r>
              <a:rPr lang="sq-AL" dirty="0" smtClean="0"/>
              <a:t>Gjykata konstaton se kërkesa për rishikim e paraqitur nga kërkuesi në </a:t>
            </a:r>
            <a:r>
              <a:rPr lang="en-US" dirty="0" smtClean="0"/>
              <a:t>GJL </a:t>
            </a:r>
            <a:r>
              <a:rPr lang="sq-AL" dirty="0" smtClean="0"/>
              <a:t>bazohet në faktin se Prokuroria në vendimin e pushimit të çështjes në ngarkim të shtetasit A</a:t>
            </a:r>
            <a:r>
              <a:rPr lang="en-US" dirty="0" smtClean="0"/>
              <a:t>.</a:t>
            </a:r>
            <a:r>
              <a:rPr lang="sq-AL" dirty="0" smtClean="0"/>
              <a:t>Gj</a:t>
            </a:r>
            <a:r>
              <a:rPr lang="en-US" dirty="0" smtClean="0"/>
              <a:t>.</a:t>
            </a:r>
            <a:r>
              <a:rPr lang="sq-AL" dirty="0" smtClean="0"/>
              <a:t>, ka konfirmuar se ai me veprimet e tij </a:t>
            </a:r>
            <a:r>
              <a:rPr lang="sq-AL" i="1" dirty="0" smtClean="0"/>
              <a:t>ka konsumuar elementet e veprës penale të falsifikimit të dokumenteve, në të cilat janë bazuar gjykatat në marrjen e vendimeve të tyre</a:t>
            </a:r>
            <a:r>
              <a:rPr lang="en-US" i="1" dirty="0" smtClean="0"/>
              <a:t>.</a:t>
            </a:r>
          </a:p>
          <a:p>
            <a:pPr algn="just"/>
            <a:r>
              <a:rPr lang="sq-AL" dirty="0" smtClean="0"/>
              <a:t>Gjykata konstaton se </a:t>
            </a:r>
            <a:r>
              <a:rPr lang="en-US" dirty="0" smtClean="0"/>
              <a:t>GJL </a:t>
            </a:r>
            <a:r>
              <a:rPr lang="sq-AL" dirty="0" smtClean="0"/>
              <a:t>ka arsyetuar se neni 494/ç i KPC</a:t>
            </a:r>
            <a:r>
              <a:rPr lang="en-US" dirty="0" smtClean="0"/>
              <a:t> </a:t>
            </a:r>
            <a:r>
              <a:rPr lang="sq-AL" dirty="0" smtClean="0"/>
              <a:t>duhet interpretuar në lidhje të ngushtë me nenin 495 të KPC-, sipas të cilit rishikimi i vendimeve për rrethanat e parashikuara në shkronjat “b”, “c” dhe “ç” të nenit 494 lejohen kur ato rrethana janë vërtetuar </a:t>
            </a:r>
            <a:r>
              <a:rPr lang="sq-AL" u="sng" dirty="0" smtClean="0"/>
              <a:t>me vendim penal të formës së prerë </a:t>
            </a:r>
            <a:r>
              <a:rPr lang="sq-AL" dirty="0" smtClean="0"/>
              <a:t>dhe në këto kushte vendimi i pushimit të prokurorit nuk mund të shërbejë si shkak për rishikimin e vendimeve gjyqësore. </a:t>
            </a:r>
            <a:endParaRPr lang="en-US" dirty="0" smtClean="0"/>
          </a:p>
          <a:p>
            <a:pPr algn="just"/>
            <a:r>
              <a:rPr lang="sq-AL" i="1" dirty="0" smtClean="0"/>
              <a:t>Për sa i përket vendimit të prokurorit për pushimin e çështjes, Gjykata në jurisprudencën e saj është shprehur se </a:t>
            </a:r>
            <a:r>
              <a:rPr lang="sq-AL" b="1" i="1" dirty="0" smtClean="0"/>
              <a:t>funksioni kushtetues i dhënies së drejtësisë nga gjykatat është i ndryshëm nga funksioni i ndjekjes penale që ushtron prokurori. Kur ushtron ndjekjen penale prokurori mbledh provat për të vërtetuar akuzën dhe verifikon nëse ndodhet në kushtet që e detyrojnë të pushojë akuzën ose çështjen penale, apo ta dërgojë çështjen në gjykatë. Gjykata, në përfundim të procesit, vendos për deklarimin fajtor ose të pafajshëm të të pandehurit, që do të thotë se në ushtrim të funksionit të dhënies së drejtësisë në kontekstin penal, është ajo që vendos për themelin e akuzës së ngritur nga prokurori </a:t>
            </a:r>
            <a:r>
              <a:rPr lang="sq-AL" dirty="0" smtClean="0"/>
              <a:t>(</a:t>
            </a:r>
            <a:r>
              <a:rPr lang="sq-AL" i="1" dirty="0" smtClean="0"/>
              <a:t>shih vendimin nr. 5, datë 06.03.2009 të Gjykatës Kushtetuese</a:t>
            </a:r>
            <a:r>
              <a:rPr lang="sq-AL" dirty="0" smtClean="0"/>
              <a:t>). </a:t>
            </a:r>
            <a:endParaRPr lang="en-US" dirty="0" smtClean="0"/>
          </a:p>
        </p:txBody>
      </p:sp>
      <p:sp>
        <p:nvSpPr>
          <p:cNvPr id="3" name="Title 2"/>
          <p:cNvSpPr>
            <a:spLocks noGrp="1"/>
          </p:cNvSpPr>
          <p:nvPr>
            <p:ph type="title"/>
          </p:nvPr>
        </p:nvSpPr>
        <p:spPr>
          <a:xfrm>
            <a:off x="0" y="0"/>
            <a:ext cx="9144000" cy="685800"/>
          </a:xfrm>
        </p:spPr>
        <p:txBody>
          <a:bodyPr>
            <a:noAutofit/>
          </a:bodyPr>
          <a:lstStyle/>
          <a:p>
            <a:pPr algn="ctr"/>
            <a:r>
              <a:rPr lang="en-US" sz="2800" dirty="0" smtClean="0">
                <a:solidFill>
                  <a:schemeClr val="tx1"/>
                </a:solidFill>
                <a:effectLst/>
              </a:rPr>
              <a:t>V.76/2015GJK,vendimi </a:t>
            </a:r>
            <a:r>
              <a:rPr lang="en-US" sz="2800" dirty="0" err="1" smtClean="0">
                <a:solidFill>
                  <a:schemeClr val="tx1"/>
                </a:solidFill>
                <a:effectLst/>
              </a:rPr>
              <a:t>i</a:t>
            </a:r>
            <a:r>
              <a:rPr lang="en-US" sz="2800" dirty="0" smtClean="0">
                <a:solidFill>
                  <a:schemeClr val="tx1"/>
                </a:solidFill>
                <a:effectLst/>
              </a:rPr>
              <a:t> </a:t>
            </a:r>
            <a:r>
              <a:rPr lang="en-US" sz="2800" dirty="0" err="1" smtClean="0">
                <a:solidFill>
                  <a:schemeClr val="tx1"/>
                </a:solidFill>
                <a:effectLst/>
              </a:rPr>
              <a:t>pushimit</a:t>
            </a:r>
            <a:r>
              <a:rPr lang="en-US" sz="2800" dirty="0" smtClean="0">
                <a:solidFill>
                  <a:schemeClr val="tx1"/>
                </a:solidFill>
                <a:effectLst/>
              </a:rPr>
              <a:t> </a:t>
            </a:r>
            <a:r>
              <a:rPr lang="en-US" sz="2800" dirty="0" err="1" smtClean="0">
                <a:solidFill>
                  <a:schemeClr val="tx1"/>
                </a:solidFill>
                <a:effectLst/>
              </a:rPr>
              <a:t>të</a:t>
            </a:r>
            <a:r>
              <a:rPr lang="en-US" sz="2800" dirty="0" smtClean="0">
                <a:solidFill>
                  <a:schemeClr val="tx1"/>
                </a:solidFill>
                <a:effectLst/>
              </a:rPr>
              <a:t> </a:t>
            </a:r>
            <a:r>
              <a:rPr lang="en-US" sz="2800" dirty="0" err="1" smtClean="0">
                <a:solidFill>
                  <a:schemeClr val="tx1"/>
                </a:solidFill>
                <a:effectLst/>
              </a:rPr>
              <a:t>prokurorit</a:t>
            </a:r>
            <a:endParaRPr lang="en-US" sz="2800" dirty="0">
              <a:solidFill>
                <a:schemeClr val="tx1"/>
              </a:solidFill>
              <a:effectL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685800"/>
            <a:ext cx="9144000" cy="6172200"/>
          </a:xfrm>
        </p:spPr>
        <p:txBody>
          <a:bodyPr>
            <a:normAutofit fontScale="85000" lnSpcReduction="20000"/>
          </a:bodyPr>
          <a:lstStyle/>
          <a:p>
            <a:pPr lvl="0"/>
            <a:r>
              <a:rPr lang="sq-AL" dirty="0" smtClean="0"/>
              <a:t>Sipas kërkuesve, </a:t>
            </a:r>
            <a:r>
              <a:rPr lang="en-US" dirty="0" smtClean="0"/>
              <a:t>GJL </a:t>
            </a:r>
            <a:r>
              <a:rPr lang="sq-AL" dirty="0" smtClean="0"/>
              <a:t>ka dalë tej kompetencave që i njeh ligji në rastet e rishikimit, duke bërë vlerësim të provave dhe shqyrtim në themel të çështjes. </a:t>
            </a:r>
            <a:r>
              <a:rPr lang="en-US" dirty="0" smtClean="0"/>
              <a:t>GJL</a:t>
            </a:r>
            <a:r>
              <a:rPr lang="sq-AL" dirty="0" smtClean="0"/>
              <a:t> nuk ka marrë parasysh faktet e vërtetuara me një vendim penal të formës së prerë, sipas të cilave </a:t>
            </a:r>
            <a:r>
              <a:rPr lang="en-US" dirty="0" smtClean="0"/>
              <a:t>AMTP </a:t>
            </a:r>
            <a:r>
              <a:rPr lang="sq-AL" dirty="0" smtClean="0"/>
              <a:t>është </a:t>
            </a:r>
            <a:r>
              <a:rPr lang="en-US" dirty="0" smtClean="0"/>
              <a:t>e</a:t>
            </a:r>
            <a:r>
              <a:rPr lang="sq-AL" dirty="0" smtClean="0"/>
              <a:t> falsifikuar. Për pasojë, </a:t>
            </a:r>
            <a:r>
              <a:rPr lang="en-US" dirty="0" smtClean="0"/>
              <a:t>GJL</a:t>
            </a:r>
            <a:r>
              <a:rPr lang="sq-AL" dirty="0" smtClean="0"/>
              <a:t> ishte e detyruar të prishte vendimet gjyqësore civile të cilat A</a:t>
            </a:r>
            <a:r>
              <a:rPr lang="en-US" dirty="0" smtClean="0"/>
              <a:t>.</a:t>
            </a:r>
            <a:r>
              <a:rPr lang="sq-AL" dirty="0" smtClean="0"/>
              <a:t>K</a:t>
            </a:r>
            <a:r>
              <a:rPr lang="en-US" dirty="0" smtClean="0"/>
              <a:t>.</a:t>
            </a:r>
            <a:r>
              <a:rPr lang="sq-AL" dirty="0" smtClean="0"/>
              <a:t> i kishte fituar nëpërmjet këtij dokumenti të falsifikuar. Sipas kërkuesve, </a:t>
            </a:r>
            <a:r>
              <a:rPr lang="en-US" dirty="0" smtClean="0"/>
              <a:t>GJL</a:t>
            </a:r>
            <a:r>
              <a:rPr lang="sq-AL" dirty="0" smtClean="0"/>
              <a:t>i ka hyrë vlerësimit të vendimit penal si provë, nuk e ka mbështetur atë në provat e paraqitura gjatë gjykimeve të mëparshme, si dhe ka pranuar fakte të ndryshme nga ato të cilat janë vërtetuar gjatë gjykimeve. </a:t>
            </a:r>
            <a:endParaRPr lang="en-US" dirty="0" smtClean="0"/>
          </a:p>
          <a:p>
            <a:r>
              <a:rPr lang="en-US" dirty="0" smtClean="0"/>
              <a:t>GJL</a:t>
            </a:r>
            <a:r>
              <a:rPr lang="sq-AL" dirty="0" smtClean="0"/>
              <a:t> ka arritur në përfundimin se shkaku i rishikimit nuk përligj cenimin e parimit të sigurisë juridike dhe të së drejtës së pronësisë të njohur me vendim të formës së prerë. </a:t>
            </a:r>
            <a:r>
              <a:rPr lang="sq-AL" b="1" dirty="0" smtClean="0"/>
              <a:t>Në këtë mënyrë, </a:t>
            </a:r>
            <a:r>
              <a:rPr lang="en-US" b="1" dirty="0" smtClean="0"/>
              <a:t>GJL</a:t>
            </a:r>
            <a:r>
              <a:rPr lang="sq-AL" b="1" dirty="0" smtClean="0"/>
              <a:t>, edhe pse në prani të një vendim penal të formës së prerë që ka vërtetuar se </a:t>
            </a:r>
            <a:r>
              <a:rPr lang="en-US" b="1" dirty="0" smtClean="0"/>
              <a:t>AMTP </a:t>
            </a:r>
            <a:r>
              <a:rPr lang="sq-AL" b="1" dirty="0" smtClean="0"/>
              <a:t>në pronësi të A</a:t>
            </a:r>
            <a:r>
              <a:rPr lang="en-US" b="1" dirty="0" smtClean="0"/>
              <a:t>.</a:t>
            </a:r>
            <a:r>
              <a:rPr lang="sq-AL" b="1" dirty="0" smtClean="0"/>
              <a:t>K</a:t>
            </a:r>
            <a:r>
              <a:rPr lang="en-US" b="1" dirty="0" smtClean="0"/>
              <a:t>.</a:t>
            </a:r>
            <a:r>
              <a:rPr lang="sq-AL" b="1" dirty="0" smtClean="0"/>
              <a:t> përmban të dhëna të rreme, siç janë ato që kanë të bëjnë me përpilimin dhe nënshkrimin nga një person jokompetent dhe i paautorizuar, si dhe nënshkrimin e falsifikuar të marrësit të tokës në pronësi (të gjykuarit), nuk e ka lejuar rishikimin. </a:t>
            </a:r>
            <a:endParaRPr lang="en-US" dirty="0" smtClean="0"/>
          </a:p>
          <a:p>
            <a:pPr lvl="0"/>
            <a:endParaRPr lang="en-US" dirty="0" smtClean="0"/>
          </a:p>
          <a:p>
            <a:pPr lvl="0"/>
            <a:endParaRPr lang="en-US" dirty="0" smtClean="0"/>
          </a:p>
          <a:p>
            <a:endParaRPr lang="en-US" dirty="0"/>
          </a:p>
        </p:txBody>
      </p:sp>
      <p:sp>
        <p:nvSpPr>
          <p:cNvPr id="3" name="Title 2"/>
          <p:cNvSpPr>
            <a:spLocks noGrp="1"/>
          </p:cNvSpPr>
          <p:nvPr>
            <p:ph type="title"/>
          </p:nvPr>
        </p:nvSpPr>
        <p:spPr>
          <a:xfrm>
            <a:off x="0" y="762000"/>
            <a:ext cx="9144000" cy="228600"/>
          </a:xfrm>
        </p:spPr>
        <p:txBody>
          <a:bodyPr>
            <a:noAutofit/>
          </a:bodyPr>
          <a:lstStyle/>
          <a:p>
            <a:pPr algn="ctr"/>
            <a:r>
              <a:rPr lang="en-US" sz="3200" dirty="0" smtClean="0">
                <a:effectLst/>
              </a:rPr>
              <a:t>V. 74/2016 GJK </a:t>
            </a:r>
            <a:r>
              <a:rPr lang="en-US" sz="3200" dirty="0" err="1" smtClean="0">
                <a:effectLst/>
              </a:rPr>
              <a:t>Rishikimi</a:t>
            </a:r>
            <a:r>
              <a:rPr lang="en-US" sz="3200" dirty="0" smtClean="0">
                <a:effectLst/>
              </a:rPr>
              <a:t> </a:t>
            </a:r>
            <a:r>
              <a:rPr lang="en-US" sz="3200" dirty="0" err="1" smtClean="0">
                <a:effectLst/>
              </a:rPr>
              <a:t>vs.Rekursi</a:t>
            </a:r>
            <a:r>
              <a:rPr lang="en-US" sz="3200" dirty="0" smtClean="0">
                <a:effectLst/>
              </a:rPr>
              <a:t/>
            </a:r>
            <a:br>
              <a:rPr lang="en-US" sz="3200" dirty="0" smtClean="0">
                <a:effectLst/>
              </a:rPr>
            </a:br>
            <a:r>
              <a:rPr lang="en-US" sz="3200" dirty="0" smtClean="0">
                <a:effectLst/>
              </a:rPr>
              <a:t/>
            </a:r>
            <a:br>
              <a:rPr lang="en-US" sz="3200" dirty="0" smtClean="0">
                <a:effectLst/>
              </a:rPr>
            </a:br>
            <a:endParaRPr lang="en-US" sz="3200" dirty="0">
              <a:effectLs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762000"/>
            <a:ext cx="9296400" cy="6324600"/>
          </a:xfrm>
        </p:spPr>
        <p:txBody>
          <a:bodyPr>
            <a:normAutofit/>
          </a:bodyPr>
          <a:lstStyle/>
          <a:p>
            <a:r>
              <a:rPr lang="sq-AL" dirty="0" smtClean="0"/>
              <a:t>Gjykata, për sa i përket rishikimit të një vendimi gjyqësor të formës së prerë, është shprehur se </a:t>
            </a:r>
            <a:r>
              <a:rPr lang="sq-AL" b="1" i="1" dirty="0" smtClean="0"/>
              <a:t>vlerësimi që bën </a:t>
            </a:r>
            <a:r>
              <a:rPr lang="en-US" b="1" i="1" dirty="0" smtClean="0"/>
              <a:t>GJL </a:t>
            </a:r>
            <a:r>
              <a:rPr lang="sq-AL" b="1" i="1" dirty="0" smtClean="0"/>
              <a:t>në këto raste është i ndryshëm nga ai që bën kur vihet në lëvizje nëpërmjet rekursit</a:t>
            </a:r>
            <a:r>
              <a:rPr lang="sq-AL" dirty="0" smtClean="0"/>
              <a:t>. Kërkesa për rishikim përfaqëson një formë të veçantë ankimi, një mjet të jashtëzakonshëm, me anë të të cilit kërkohet rishikimi i një vendimi të formës së prerë të gjykatës. Nëpërmjet këtij mjeti ankimi mund të hapet një gjykim i mbyllur në mënyrë përfundimtare nga gjykata. Për këto arsye, rishikimi i vendimit, si një mjet ankimor kundër vendimeve gjyqësore të formës së prerë, është i kufizuar vetëm në shkaqet e rishikimit të përcaktuara me ligj (</a:t>
            </a:r>
            <a:r>
              <a:rPr lang="sq-AL" i="1" dirty="0" smtClean="0"/>
              <a:t>shih vendimin nr.49, 2015 </a:t>
            </a:r>
            <a:r>
              <a:rPr lang="en-US" i="1" dirty="0" smtClean="0"/>
              <a:t>GJK)</a:t>
            </a:r>
            <a:endParaRPr lang="en-US" dirty="0" smtClean="0"/>
          </a:p>
          <a:p>
            <a:endParaRPr lang="en-US" dirty="0"/>
          </a:p>
        </p:txBody>
      </p:sp>
      <p:sp>
        <p:nvSpPr>
          <p:cNvPr id="3" name="Title 2"/>
          <p:cNvSpPr>
            <a:spLocks noGrp="1"/>
          </p:cNvSpPr>
          <p:nvPr>
            <p:ph type="title"/>
          </p:nvPr>
        </p:nvSpPr>
        <p:spPr>
          <a:xfrm>
            <a:off x="457200" y="228600"/>
            <a:ext cx="8229600" cy="609600"/>
          </a:xfrm>
        </p:spPr>
        <p:txBody>
          <a:bodyPr>
            <a:noAutofit/>
          </a:bodyPr>
          <a:lstStyle/>
          <a:p>
            <a:pPr algn="ctr"/>
            <a:r>
              <a:rPr lang="en-US" sz="3200" dirty="0" err="1" smtClean="0"/>
              <a:t>Rishikimi</a:t>
            </a:r>
            <a:r>
              <a:rPr lang="en-US" sz="3200" dirty="0" smtClean="0"/>
              <a:t> </a:t>
            </a:r>
            <a:r>
              <a:rPr lang="en-US" sz="3200" dirty="0" err="1" smtClean="0"/>
              <a:t>vs</a:t>
            </a:r>
            <a:r>
              <a:rPr lang="en-US" sz="3200" dirty="0" smtClean="0"/>
              <a:t> </a:t>
            </a:r>
            <a:r>
              <a:rPr lang="en-US" sz="3200" dirty="0" err="1" smtClean="0"/>
              <a:t>rekursi</a:t>
            </a:r>
            <a:r>
              <a:rPr lang="en-US" sz="3200" dirty="0" smtClean="0"/>
              <a:t> V.76/16GJK…</a:t>
            </a:r>
            <a:endParaRPr lang="en-US"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990600"/>
            <a:ext cx="9372600" cy="5867400"/>
          </a:xfrm>
        </p:spPr>
        <p:txBody>
          <a:bodyPr>
            <a:normAutofit fontScale="85000" lnSpcReduction="10000"/>
          </a:bodyPr>
          <a:lstStyle/>
          <a:p>
            <a:r>
              <a:rPr lang="sq-AL" i="1" dirty="0" smtClean="0"/>
              <a:t>Kërkesa për rishikim </a:t>
            </a:r>
            <a:r>
              <a:rPr lang="sq-AL" b="1" i="1" dirty="0" smtClean="0"/>
              <a:t>ushtrohet për shkaqe që qëndrojnë jashtë procesit të themelit</a:t>
            </a:r>
            <a:r>
              <a:rPr lang="sq-AL" i="1" dirty="0" smtClean="0"/>
              <a:t>, që do të thotë për </a:t>
            </a:r>
            <a:r>
              <a:rPr lang="sq-AL" b="1" i="1" dirty="0" smtClean="0"/>
              <a:t>fakte, prova, rrethana ose ngjarje për të cilat pala nuk kishte dijeni</a:t>
            </a:r>
            <a:r>
              <a:rPr lang="sq-AL" i="1" dirty="0" smtClean="0"/>
              <a:t>, </a:t>
            </a:r>
            <a:r>
              <a:rPr lang="sq-AL" b="1" i="1" dirty="0" smtClean="0"/>
              <a:t>nuk kishin ndodhur </a:t>
            </a:r>
            <a:r>
              <a:rPr lang="sq-AL" i="1" dirty="0" smtClean="0"/>
              <a:t>ose </a:t>
            </a:r>
            <a:r>
              <a:rPr lang="sq-AL" b="1" i="1" dirty="0" smtClean="0"/>
              <a:t>nuk ishin vërtetuar gjatë procesit gjyqësor dhe që kanë ndikuar në dhënien e vendimit në fjalë</a:t>
            </a:r>
            <a:r>
              <a:rPr lang="sq-AL" i="1" dirty="0" smtClean="0"/>
              <a:t>. Gjykata është shprehur se </a:t>
            </a:r>
            <a:r>
              <a:rPr lang="sq-AL" b="1" i="1" dirty="0" smtClean="0"/>
              <a:t>gjyqtari që shqyrton kërkesën për rishikimin e vendimit të formës së prerë nuk kryen vlerësime të reja, në themel</a:t>
            </a:r>
            <a:r>
              <a:rPr lang="sq-AL" i="1" dirty="0" smtClean="0"/>
              <a:t>, të të njëjtave fakte të vlerësuara nga gjykata në gjykimin e themelit, por </a:t>
            </a:r>
            <a:r>
              <a:rPr lang="sq-AL" b="1" i="1" dirty="0" smtClean="0"/>
              <a:t>kryen një vlerësim, për herë të parë, të fakteve/provave të reja, të cilat nuk kanë qenë më parë objekt gjykimi,</a:t>
            </a:r>
            <a:r>
              <a:rPr lang="sq-AL" i="1" dirty="0" smtClean="0"/>
              <a:t> diskutimi dhe vlerësimi nga gjykatat që kanë dhënë vendimin për të cilin bëhet rishikimi. Rishikimi i vendimit si një mjet ankimor kundër vendimeve gjyqësore të formës së prerë është i kufizuar vetëm në shkaqet e rishikimit të përcaktuara me ligj, që në asnjë mënyrë nuk përfshijnë veprimtarinë vlerësuese të gjyqtarit në gjykimin që kërkohet/pranohet të rishikohet (shih v nr.25</a:t>
            </a:r>
            <a:r>
              <a:rPr lang="en-US" i="1" dirty="0" smtClean="0"/>
              <a:t>/2011 G</a:t>
            </a:r>
            <a:r>
              <a:rPr lang="sq-AL" i="1" dirty="0" smtClean="0"/>
              <a:t>j</a:t>
            </a:r>
            <a:r>
              <a:rPr lang="en-US" i="1" dirty="0" smtClean="0"/>
              <a:t>K)</a:t>
            </a:r>
            <a:r>
              <a:rPr lang="sq-AL" i="1" dirty="0" smtClean="0"/>
              <a:t>.</a:t>
            </a:r>
            <a:endParaRPr lang="en-US" i="1" dirty="0" smtClean="0"/>
          </a:p>
          <a:p>
            <a:endParaRPr lang="en-US" dirty="0"/>
          </a:p>
        </p:txBody>
      </p:sp>
      <p:sp>
        <p:nvSpPr>
          <p:cNvPr id="3" name="Title 2"/>
          <p:cNvSpPr>
            <a:spLocks noGrp="1"/>
          </p:cNvSpPr>
          <p:nvPr>
            <p:ph type="title"/>
          </p:nvPr>
        </p:nvSpPr>
        <p:spPr>
          <a:xfrm>
            <a:off x="457200" y="274638"/>
            <a:ext cx="8229600" cy="715962"/>
          </a:xfrm>
        </p:spPr>
        <p:txBody>
          <a:bodyPr>
            <a:normAutofit/>
          </a:bodyPr>
          <a:lstStyle/>
          <a:p>
            <a:pPr algn="ctr"/>
            <a:r>
              <a:rPr lang="en-US" sz="2800" dirty="0" err="1" smtClean="0"/>
              <a:t>Rishikimi</a:t>
            </a:r>
            <a:r>
              <a:rPr lang="en-US" sz="2800" dirty="0" smtClean="0"/>
              <a:t> </a:t>
            </a:r>
            <a:r>
              <a:rPr lang="en-US" sz="2800" dirty="0" err="1" smtClean="0"/>
              <a:t>vs</a:t>
            </a:r>
            <a:r>
              <a:rPr lang="en-US" sz="2800" dirty="0" smtClean="0"/>
              <a:t> </a:t>
            </a:r>
            <a:r>
              <a:rPr lang="en-US" sz="2800" dirty="0" err="1" smtClean="0"/>
              <a:t>rekursi</a:t>
            </a:r>
            <a:r>
              <a:rPr lang="en-US" sz="2800" dirty="0" smtClean="0"/>
              <a:t> V.76/16GJK…</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752600"/>
            <a:ext cx="9144000" cy="4254691"/>
          </a:xfrm>
        </p:spPr>
        <p:txBody>
          <a:bodyPr>
            <a:normAutofit/>
          </a:bodyPr>
          <a:lstStyle/>
          <a:p>
            <a:pPr>
              <a:buNone/>
            </a:pPr>
            <a:r>
              <a:rPr lang="en-US" dirty="0" smtClean="0"/>
              <a:t>… </a:t>
            </a:r>
            <a:r>
              <a:rPr lang="sq-AL" sz="2400" dirty="0" smtClean="0"/>
              <a:t>mospjesëmarrja e palëve, nuk cenon të drejtën e tyre për një proçes të rregullt gjyqësor, në themel të të cilit qëndron dhënia e mundësive të barabarta të gjithë palëëve për t'u degjuar e për t'u mbrojtur. Në të kundërt po të pranohej thirrja e palëve dhe pjesëmarrja e tyre gjatë shqyrtimit të kërkesës për rishkim nga </a:t>
            </a:r>
            <a:r>
              <a:rPr lang="en-US" sz="2400" dirty="0" smtClean="0"/>
              <a:t>GJL ,</a:t>
            </a:r>
            <a:r>
              <a:rPr lang="sq-AL" sz="2400" dirty="0" smtClean="0"/>
              <a:t>dashur pa dashur do të impononte debatin mes palëve, hyrjen e tyre e gjykatës me vlerësimin e problemeve që kanë të bejnë me themelin dhe bazueshmerine e </a:t>
            </a:r>
            <a:r>
              <a:rPr lang="sq-AL" sz="2400" dirty="0" smtClean="0"/>
              <a:t>ç</a:t>
            </a:r>
            <a:r>
              <a:rPr lang="en-US" sz="2400" dirty="0" smtClean="0"/>
              <a:t>ë</a:t>
            </a:r>
            <a:r>
              <a:rPr lang="sq-AL" sz="2400" dirty="0" smtClean="0"/>
              <a:t>shtjes</a:t>
            </a:r>
            <a:r>
              <a:rPr lang="en-US" sz="2400" dirty="0" smtClean="0"/>
              <a:t>.</a:t>
            </a:r>
            <a:endParaRPr lang="en-US" dirty="0"/>
          </a:p>
        </p:txBody>
      </p:sp>
      <p:sp>
        <p:nvSpPr>
          <p:cNvPr id="3" name="Title 2"/>
          <p:cNvSpPr>
            <a:spLocks noGrp="1"/>
          </p:cNvSpPr>
          <p:nvPr>
            <p:ph type="title"/>
          </p:nvPr>
        </p:nvSpPr>
        <p:spPr/>
        <p:txBody>
          <a:bodyPr>
            <a:noAutofit/>
          </a:bodyPr>
          <a:lstStyle/>
          <a:p>
            <a:pPr algn="ctr"/>
            <a:r>
              <a:rPr lang="en-US" sz="2800" dirty="0" smtClean="0">
                <a:solidFill>
                  <a:schemeClr val="tx1"/>
                </a:solidFill>
                <a:effectLst/>
              </a:rPr>
              <a:t>VUKBGJL </a:t>
            </a:r>
            <a:r>
              <a:rPr lang="sq-AL" sz="2800" dirty="0" smtClean="0">
                <a:solidFill>
                  <a:schemeClr val="tx1"/>
                </a:solidFill>
                <a:effectLst/>
              </a:rPr>
              <a:t>nr.</a:t>
            </a:r>
            <a:r>
              <a:rPr lang="en-US" sz="2800" dirty="0" smtClean="0">
                <a:solidFill>
                  <a:schemeClr val="tx1"/>
                </a:solidFill>
                <a:effectLst/>
              </a:rPr>
              <a:t>8</a:t>
            </a:r>
            <a:r>
              <a:rPr lang="sq-AL" sz="2800" dirty="0" smtClean="0">
                <a:solidFill>
                  <a:schemeClr val="tx1"/>
                </a:solidFill>
                <a:effectLst/>
              </a:rPr>
              <a:t> datë </a:t>
            </a:r>
            <a:r>
              <a:rPr lang="en-US" sz="2800" dirty="0" smtClean="0">
                <a:solidFill>
                  <a:schemeClr val="tx1"/>
                </a:solidFill>
                <a:effectLst/>
              </a:rPr>
              <a:t>24.03.2005 </a:t>
            </a:r>
            <a:r>
              <a:rPr lang="en-US" sz="2800" dirty="0" err="1" smtClean="0">
                <a:solidFill>
                  <a:schemeClr val="tx1"/>
                </a:solidFill>
                <a:effectLst/>
              </a:rPr>
              <a:t>praktikë</a:t>
            </a:r>
            <a:r>
              <a:rPr lang="en-US" sz="2800" dirty="0" smtClean="0">
                <a:solidFill>
                  <a:schemeClr val="tx1"/>
                </a:solidFill>
                <a:effectLst/>
              </a:rPr>
              <a:t> </a:t>
            </a:r>
            <a:r>
              <a:rPr lang="en-US" sz="2800" dirty="0" smtClean="0">
                <a:solidFill>
                  <a:schemeClr val="tx1"/>
                </a:solidFill>
                <a:effectLst/>
              </a:rPr>
              <a:t>e </a:t>
            </a:r>
            <a:r>
              <a:rPr lang="en-US" sz="2800" dirty="0" err="1" smtClean="0">
                <a:solidFill>
                  <a:schemeClr val="tx1"/>
                </a:solidFill>
                <a:effectLst/>
              </a:rPr>
              <a:t>shfuqizuar</a:t>
            </a:r>
            <a:r>
              <a:rPr lang="en-US" sz="2800" dirty="0" smtClean="0">
                <a:solidFill>
                  <a:schemeClr val="tx1"/>
                </a:solidFill>
                <a:effectLst/>
              </a:rPr>
              <a:t> </a:t>
            </a:r>
            <a:r>
              <a:rPr lang="en-US" sz="2800" dirty="0" err="1" smtClean="0">
                <a:solidFill>
                  <a:schemeClr val="tx1"/>
                </a:solidFill>
                <a:effectLst/>
              </a:rPr>
              <a:t>nga</a:t>
            </a:r>
            <a:r>
              <a:rPr lang="en-US" sz="2800" dirty="0" smtClean="0">
                <a:solidFill>
                  <a:schemeClr val="tx1"/>
                </a:solidFill>
                <a:effectLst/>
              </a:rPr>
              <a:t> GJK </a:t>
            </a:r>
            <a:r>
              <a:rPr lang="en-US" sz="2800" dirty="0" err="1" smtClean="0">
                <a:solidFill>
                  <a:schemeClr val="tx1"/>
                </a:solidFill>
                <a:effectLst/>
              </a:rPr>
              <a:t>Mosnjoftimi</a:t>
            </a:r>
            <a:r>
              <a:rPr lang="en-US" sz="2800" dirty="0" smtClean="0">
                <a:solidFill>
                  <a:schemeClr val="tx1"/>
                </a:solidFill>
                <a:effectLst/>
              </a:rPr>
              <a:t> </a:t>
            </a:r>
            <a:r>
              <a:rPr lang="en-US" sz="2800" dirty="0" err="1" smtClean="0">
                <a:solidFill>
                  <a:schemeClr val="tx1"/>
                </a:solidFill>
                <a:effectLst/>
              </a:rPr>
              <a:t>i</a:t>
            </a:r>
            <a:r>
              <a:rPr lang="en-US" sz="2800" dirty="0" smtClean="0">
                <a:solidFill>
                  <a:schemeClr val="tx1"/>
                </a:solidFill>
                <a:effectLst/>
              </a:rPr>
              <a:t> </a:t>
            </a:r>
            <a:r>
              <a:rPr lang="en-US" sz="2800" dirty="0" err="1" smtClean="0">
                <a:solidFill>
                  <a:schemeClr val="tx1"/>
                </a:solidFill>
                <a:effectLst/>
              </a:rPr>
              <a:t>palëve</a:t>
            </a:r>
            <a:endParaRPr lang="en-US" sz="2800" dirty="0">
              <a:solidFill>
                <a:schemeClr val="tx1"/>
              </a:solidFill>
              <a:effectLs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481328"/>
            <a:ext cx="9296400" cy="5376672"/>
          </a:xfrm>
        </p:spPr>
        <p:txBody>
          <a:bodyPr>
            <a:normAutofit fontScale="85000" lnSpcReduction="20000"/>
          </a:bodyPr>
          <a:lstStyle/>
          <a:p>
            <a:pPr lvl="0"/>
            <a:r>
              <a:rPr lang="sq-AL" dirty="0" smtClean="0"/>
              <a:t>faktet e paraqitura nga pala e interesuar, mund të jenë shkaqe për rishikim të nje vendimi të formës së prerë, çështja nuk vendoset në dhomë këshillimi, por në seancë gjyqesore duke njoftuar palët për të marrë pjesë në gjykim. Gjykimi në seancë gjyqesore në këtë rast nuk është nje gjykim themeli, por një seancë degjimore ku secila nga palët pjesëmarrëse në gjykim, pasi gjykata të zbatojë parimin e kontradiktoritetit, paraqet argumenta rreth shkaqeve që ligji kërkon për rishikimin.</a:t>
            </a:r>
            <a:endParaRPr lang="en-US" dirty="0" smtClean="0"/>
          </a:p>
          <a:p>
            <a:r>
              <a:rPr lang="en-US" b="1" i="1" dirty="0" smtClean="0"/>
              <a:t>R</a:t>
            </a:r>
            <a:r>
              <a:rPr lang="sq-AL" b="1" i="1" dirty="0" smtClean="0"/>
              <a:t>rethana ose prova e zbuluar duhet te plotesoje keto kushte</a:t>
            </a:r>
            <a:r>
              <a:rPr lang="sq-AL" dirty="0" smtClean="0"/>
              <a:t>:</a:t>
            </a:r>
            <a:endParaRPr lang="en-US" dirty="0" smtClean="0"/>
          </a:p>
          <a:p>
            <a:r>
              <a:rPr lang="sq-AL" dirty="0" smtClean="0"/>
              <a:t>a) të ketë rëndësi esenciale për zgjidhjen e çështjes të tillë që sikur gjykata të kishte qenë në dijeni të saj vendimi që do të jepte do të ishte i ndryshëm nga ai që ka dhënë.</a:t>
            </a:r>
            <a:endParaRPr lang="en-US" dirty="0" smtClean="0"/>
          </a:p>
          <a:p>
            <a:r>
              <a:rPr lang="sq-AL" dirty="0" smtClean="0"/>
              <a:t>b) Të jetë zbuluar rishtaz, të mos këtë qënë as që mund të ishte në dijeni të kërkuesit në kohën e dhënies së vendimit nga ana e gjykatës. </a:t>
            </a:r>
            <a:endParaRPr lang="en-US" dirty="0" smtClean="0"/>
          </a:p>
          <a:p>
            <a:r>
              <a:rPr lang="sq-AL" dirty="0" smtClean="0"/>
              <a:t>c) Të jetë një rrethanë në lidhje me nje fakt që nuk është pranuar nga ana e gjykatës. </a:t>
            </a:r>
            <a:endParaRPr lang="en-US" dirty="0" smtClean="0"/>
          </a:p>
          <a:p>
            <a:pPr lvl="0"/>
            <a:endParaRPr lang="en-US" dirty="0" smtClean="0"/>
          </a:p>
          <a:p>
            <a:pPr lvl="0"/>
            <a:endParaRPr lang="en-US" dirty="0" smtClean="0"/>
          </a:p>
          <a:p>
            <a:endParaRPr lang="en-US" dirty="0"/>
          </a:p>
        </p:txBody>
      </p:sp>
      <p:sp>
        <p:nvSpPr>
          <p:cNvPr id="3" name="Title 2"/>
          <p:cNvSpPr>
            <a:spLocks noGrp="1"/>
          </p:cNvSpPr>
          <p:nvPr>
            <p:ph type="title"/>
          </p:nvPr>
        </p:nvSpPr>
        <p:spPr>
          <a:xfrm>
            <a:off x="0" y="274638"/>
            <a:ext cx="9144000" cy="1143000"/>
          </a:xfrm>
        </p:spPr>
        <p:txBody>
          <a:bodyPr>
            <a:noAutofit/>
          </a:bodyPr>
          <a:lstStyle/>
          <a:p>
            <a:pPr algn="ctr"/>
            <a:r>
              <a:rPr lang="en-US" sz="2800" dirty="0" smtClean="0">
                <a:solidFill>
                  <a:schemeClr val="tx1"/>
                </a:solidFill>
                <a:effectLst/>
              </a:rPr>
              <a:t>VUKBGJL </a:t>
            </a:r>
            <a:r>
              <a:rPr lang="sq-AL" sz="2800" dirty="0" smtClean="0">
                <a:solidFill>
                  <a:schemeClr val="tx1"/>
                </a:solidFill>
                <a:effectLst/>
              </a:rPr>
              <a:t>nr.1 datë 31.01.2006 </a:t>
            </a:r>
            <a:r>
              <a:rPr lang="en-US" sz="2800" dirty="0" err="1" smtClean="0">
                <a:solidFill>
                  <a:schemeClr val="tx1"/>
                </a:solidFill>
                <a:effectLst/>
              </a:rPr>
              <a:t>Reflektohen</a:t>
            </a:r>
            <a:r>
              <a:rPr lang="en-US" sz="2800" dirty="0" smtClean="0">
                <a:solidFill>
                  <a:schemeClr val="tx1"/>
                </a:solidFill>
                <a:effectLst/>
              </a:rPr>
              <a:t> </a:t>
            </a:r>
            <a:r>
              <a:rPr lang="en-US" sz="2800" dirty="0" err="1" smtClean="0">
                <a:solidFill>
                  <a:schemeClr val="tx1"/>
                </a:solidFill>
                <a:effectLst/>
              </a:rPr>
              <a:t>ndryshimet</a:t>
            </a:r>
            <a:r>
              <a:rPr lang="en-US" sz="2800" dirty="0" smtClean="0">
                <a:solidFill>
                  <a:schemeClr val="tx1"/>
                </a:solidFill>
                <a:effectLst/>
              </a:rPr>
              <a:t> e GJK, </a:t>
            </a:r>
            <a:r>
              <a:rPr lang="en-US" sz="2800" dirty="0" err="1" smtClean="0">
                <a:solidFill>
                  <a:schemeClr val="tx1"/>
                </a:solidFill>
                <a:effectLst/>
              </a:rPr>
              <a:t>jep</a:t>
            </a:r>
            <a:r>
              <a:rPr lang="en-US" sz="2800" dirty="0" smtClean="0">
                <a:solidFill>
                  <a:schemeClr val="tx1"/>
                </a:solidFill>
                <a:effectLst/>
              </a:rPr>
              <a:t> </a:t>
            </a:r>
            <a:r>
              <a:rPr lang="en-US" sz="2800" dirty="0" err="1" smtClean="0">
                <a:solidFill>
                  <a:schemeClr val="tx1"/>
                </a:solidFill>
                <a:effectLst/>
              </a:rPr>
              <a:t>kriteret</a:t>
            </a:r>
            <a:r>
              <a:rPr lang="en-US" sz="2800" dirty="0" smtClean="0">
                <a:solidFill>
                  <a:schemeClr val="tx1"/>
                </a:solidFill>
                <a:effectLst/>
              </a:rPr>
              <a:t> </a:t>
            </a:r>
            <a:r>
              <a:rPr lang="en-US" sz="2800" dirty="0" err="1" smtClean="0">
                <a:solidFill>
                  <a:schemeClr val="tx1"/>
                </a:solidFill>
                <a:effectLst/>
              </a:rPr>
              <a:t>rrethana</a:t>
            </a:r>
            <a:r>
              <a:rPr lang="en-US" sz="2800" dirty="0" smtClean="0">
                <a:solidFill>
                  <a:schemeClr val="tx1"/>
                </a:solidFill>
                <a:effectLst/>
              </a:rPr>
              <a:t> </a:t>
            </a:r>
            <a:r>
              <a:rPr lang="en-US" sz="2800" dirty="0" err="1" smtClean="0">
                <a:solidFill>
                  <a:schemeClr val="tx1"/>
                </a:solidFill>
                <a:effectLst/>
              </a:rPr>
              <a:t>ose</a:t>
            </a:r>
            <a:r>
              <a:rPr lang="en-US" sz="2800" dirty="0" smtClean="0">
                <a:solidFill>
                  <a:schemeClr val="tx1"/>
                </a:solidFill>
                <a:effectLst/>
              </a:rPr>
              <a:t> </a:t>
            </a:r>
            <a:r>
              <a:rPr lang="en-US" sz="2800" dirty="0" err="1" smtClean="0">
                <a:solidFill>
                  <a:schemeClr val="tx1"/>
                </a:solidFill>
                <a:effectLst/>
              </a:rPr>
              <a:t>prova</a:t>
            </a:r>
            <a:r>
              <a:rPr lang="en-US" sz="2800" dirty="0" smtClean="0">
                <a:solidFill>
                  <a:schemeClr val="tx1"/>
                </a:solidFill>
                <a:effectLst/>
              </a:rPr>
              <a:t> </a:t>
            </a:r>
            <a:r>
              <a:rPr lang="en-US" sz="2800" dirty="0" err="1" smtClean="0">
                <a:solidFill>
                  <a:schemeClr val="tx1"/>
                </a:solidFill>
                <a:effectLst/>
              </a:rPr>
              <a:t>të</a:t>
            </a:r>
            <a:r>
              <a:rPr lang="en-US" sz="2800" dirty="0" smtClean="0">
                <a:solidFill>
                  <a:schemeClr val="tx1"/>
                </a:solidFill>
                <a:effectLst/>
              </a:rPr>
              <a:t> </a:t>
            </a:r>
            <a:r>
              <a:rPr lang="en-US" sz="2800" dirty="0" err="1" smtClean="0">
                <a:solidFill>
                  <a:schemeClr val="tx1"/>
                </a:solidFill>
                <a:effectLst/>
              </a:rPr>
              <a:t>reja</a:t>
            </a:r>
            <a:endParaRPr lang="en-US" sz="2800" dirty="0">
              <a:solidFill>
                <a:schemeClr val="tx1"/>
              </a:solidFill>
              <a:effectLs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81328"/>
            <a:ext cx="8915400" cy="4525963"/>
          </a:xfrm>
        </p:spPr>
        <p:txBody>
          <a:bodyPr/>
          <a:lstStyle/>
          <a:p>
            <a:r>
              <a:rPr lang="sq-AL" i="1" dirty="0" smtClean="0"/>
              <a:t>Në këto rrethana, shkresa e pretenduar si provë e re nga kërkuesi edhe nëse është nje fakt i ri për gjykatën, që shqyrton nje kërkesë për rishikim, nuk ka fuqinë e provës që mund të ndryshojë sa është vertetuar në gjykimet e mëparëshme të çështjes dhe që të sjellë një zgjidhje tjetër të saj. </a:t>
            </a:r>
            <a:endParaRPr lang="en-US" dirty="0" smtClean="0"/>
          </a:p>
          <a:p>
            <a:endParaRPr lang="en-US" dirty="0"/>
          </a:p>
        </p:txBody>
      </p:sp>
      <p:sp>
        <p:nvSpPr>
          <p:cNvPr id="3" name="Title 2"/>
          <p:cNvSpPr>
            <a:spLocks noGrp="1"/>
          </p:cNvSpPr>
          <p:nvPr>
            <p:ph type="title"/>
          </p:nvPr>
        </p:nvSpPr>
        <p:spPr>
          <a:xfrm>
            <a:off x="304800" y="274638"/>
            <a:ext cx="8610600" cy="1143000"/>
          </a:xfrm>
        </p:spPr>
        <p:txBody>
          <a:bodyPr>
            <a:noAutofit/>
          </a:bodyPr>
          <a:lstStyle/>
          <a:p>
            <a:pPr algn="ctr"/>
            <a:r>
              <a:rPr lang="sq-AL" sz="2800" dirty="0" smtClean="0"/>
              <a:t>Vendim nr. 430, datë 11.04.2006 i </a:t>
            </a:r>
            <a:r>
              <a:rPr lang="en-US" sz="2800" dirty="0" smtClean="0"/>
              <a:t>GJL/</a:t>
            </a:r>
            <a:r>
              <a:rPr lang="sq-AL" sz="2800" dirty="0" smtClean="0"/>
              <a:t>jo çdo provë e re përbën shkak për rishikim</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19200"/>
            <a:ext cx="9525000" cy="5791200"/>
          </a:xfrm>
        </p:spPr>
        <p:txBody>
          <a:bodyPr>
            <a:normAutofit fontScale="77500" lnSpcReduction="20000"/>
          </a:bodyPr>
          <a:lstStyle/>
          <a:p>
            <a:r>
              <a:rPr lang="sq-AL" dirty="0" smtClean="0"/>
              <a:t>Kërkuesi I. ka paraqitur si shkak për rishikimin e vendimeve një akt ekspertimi të kryer në datën 25.03.2003 sipas të cilit dokumentet e përdorura nga </a:t>
            </a:r>
            <a:r>
              <a:rPr lang="en-US" dirty="0" smtClean="0"/>
              <a:t>S.I</a:t>
            </a:r>
            <a:r>
              <a:rPr lang="sq-AL" dirty="0" smtClean="0"/>
              <a:t>, me të cilat është konkluduar t’i kthehet pronësia nga Komisioni, janë të falsifikuara. Akti i ekspertimit sipas kërkuesit është konfirmuar edhe me një akt tjetër të mëvonshëm të vitit 2006, i cili është marrë në një proçes gjyqësor penal, ku S. I. akuzohej për veprën penale të falsifikimit. </a:t>
            </a:r>
            <a:r>
              <a:rPr lang="en-US" dirty="0" err="1" smtClean="0"/>
              <a:t>Në</a:t>
            </a:r>
            <a:r>
              <a:rPr lang="en-US" dirty="0" smtClean="0"/>
              <a:t> </a:t>
            </a:r>
            <a:r>
              <a:rPr lang="sq-AL" dirty="0" smtClean="0"/>
              <a:t>p</a:t>
            </a:r>
            <a:r>
              <a:rPr lang="en-US" dirty="0" smtClean="0"/>
              <a:t>ë</a:t>
            </a:r>
            <a:r>
              <a:rPr lang="sq-AL" dirty="0" smtClean="0"/>
              <a:t>rfundim </a:t>
            </a:r>
            <a:r>
              <a:rPr lang="sq-AL" dirty="0" smtClean="0"/>
              <a:t>të gjykimit penal është vendosur pushimi i çështjes, kërkuesi e ka konsideruar aktin e ekspertimit si një rrethanë të re apo prove të re shkresore, </a:t>
            </a:r>
            <a:r>
              <a:rPr lang="en-US" dirty="0" err="1" smtClean="0"/>
              <a:t>bazuar</a:t>
            </a:r>
            <a:r>
              <a:rPr lang="en-US" dirty="0" smtClean="0"/>
              <a:t> </a:t>
            </a:r>
            <a:r>
              <a:rPr lang="en-US" dirty="0" err="1" smtClean="0"/>
              <a:t>në</a:t>
            </a:r>
            <a:r>
              <a:rPr lang="en-US" dirty="0" smtClean="0"/>
              <a:t> </a:t>
            </a:r>
            <a:r>
              <a:rPr lang="en-US" dirty="0" smtClean="0"/>
              <a:t>N.</a:t>
            </a:r>
            <a:r>
              <a:rPr lang="sq-AL" dirty="0" smtClean="0"/>
              <a:t>494/a </a:t>
            </a:r>
            <a:r>
              <a:rPr lang="en-US" dirty="0" smtClean="0"/>
              <a:t>KPC</a:t>
            </a:r>
          </a:p>
          <a:p>
            <a:r>
              <a:rPr lang="en-US" dirty="0" smtClean="0"/>
              <a:t>GJL ka </a:t>
            </a:r>
            <a:r>
              <a:rPr lang="en-US" dirty="0" err="1" smtClean="0"/>
              <a:t>vlerësuar</a:t>
            </a:r>
            <a:r>
              <a:rPr lang="en-US" dirty="0" smtClean="0"/>
              <a:t> </a:t>
            </a:r>
            <a:r>
              <a:rPr lang="en-US" dirty="0" smtClean="0"/>
              <a:t>se </a:t>
            </a:r>
            <a:r>
              <a:rPr lang="sq-AL" dirty="0" smtClean="0"/>
              <a:t>pavarësisht se paditësi i është referuar 494</a:t>
            </a:r>
            <a:r>
              <a:rPr lang="en-US" dirty="0" smtClean="0"/>
              <a:t>/a</a:t>
            </a:r>
            <a:r>
              <a:rPr lang="sq-AL" dirty="0" smtClean="0"/>
              <a:t>, duke e konsideruar aktin e ekspertimit si një prove të re, në fakt zgjidhja e çështjes duhet të behet jo në këtë referim ligjor. Kjo jo vetëm për shkak se akti i ekspertimit nuk përbeën ndonjë rrethanë apo provë (rrethana do të ishte falsiteti i dokumentit), </a:t>
            </a:r>
            <a:r>
              <a:rPr lang="sq-AL" b="1" dirty="0" smtClean="0"/>
              <a:t>Ndërkohë ka rezultuar qartë se ndodhemi në kushtet kur çështja penale nuk mund të filloje, ose përfundojë </a:t>
            </a:r>
            <a:r>
              <a:rPr lang="en-US" b="1" dirty="0" smtClean="0"/>
              <a:t>N.</a:t>
            </a:r>
            <a:r>
              <a:rPr lang="sq-AL" b="1" dirty="0" smtClean="0"/>
              <a:t>290 </a:t>
            </a:r>
            <a:r>
              <a:rPr lang="en-US" b="1" dirty="0" smtClean="0"/>
              <a:t> KPP </a:t>
            </a:r>
            <a:r>
              <a:rPr lang="sq-AL" b="1" dirty="0" smtClean="0"/>
              <a:t>(siç është amnistia apo dhe vdekja e të pandehurit). Në këto raste dispozita ka parashikuar alternativën që rrethana e falsitetit e pretenduar nga pala të mund të vertetohet nëpërmjet një padie që mund të ngrihet në gjykatën civile. </a:t>
            </a:r>
            <a:r>
              <a:rPr lang="sq-AL" dirty="0" smtClean="0"/>
              <a:t>Por nuk ka rezultuar që të ketë qoftë dhe një vendim civil të dhënë për këtë shkak.</a:t>
            </a:r>
            <a:endParaRPr lang="en-US" dirty="0" smtClean="0"/>
          </a:p>
          <a:p>
            <a:endParaRPr lang="en-US" dirty="0"/>
          </a:p>
        </p:txBody>
      </p:sp>
      <p:sp>
        <p:nvSpPr>
          <p:cNvPr id="3" name="Title 2"/>
          <p:cNvSpPr>
            <a:spLocks noGrp="1"/>
          </p:cNvSpPr>
          <p:nvPr>
            <p:ph type="title"/>
          </p:nvPr>
        </p:nvSpPr>
        <p:spPr/>
        <p:txBody>
          <a:bodyPr>
            <a:noAutofit/>
          </a:bodyPr>
          <a:lstStyle/>
          <a:p>
            <a:pPr algn="ctr"/>
            <a:r>
              <a:rPr lang="sq-AL" sz="2400" dirty="0" smtClean="0"/>
              <a:t>Vendim nr. 00-2009-303 (95), datë 19.03.2009 </a:t>
            </a:r>
            <a:r>
              <a:rPr lang="en-US" sz="2400" dirty="0" smtClean="0"/>
              <a:t>GJL </a:t>
            </a:r>
            <a:r>
              <a:rPr lang="en-US" sz="2400" dirty="0" err="1" smtClean="0"/>
              <a:t>vendimi</a:t>
            </a:r>
            <a:r>
              <a:rPr lang="en-US" sz="2400" dirty="0" smtClean="0"/>
              <a:t> </a:t>
            </a:r>
            <a:r>
              <a:rPr lang="en-US" sz="2400" dirty="0" err="1" smtClean="0"/>
              <a:t>i</a:t>
            </a:r>
            <a:r>
              <a:rPr lang="en-US" sz="2400" dirty="0" smtClean="0"/>
              <a:t> </a:t>
            </a:r>
            <a:r>
              <a:rPr lang="en-US" sz="2400" dirty="0" err="1" smtClean="0"/>
              <a:t>pushimit</a:t>
            </a:r>
            <a:r>
              <a:rPr lang="en-US" sz="2400" dirty="0" smtClean="0"/>
              <a:t> </a:t>
            </a:r>
            <a:r>
              <a:rPr lang="en-US" sz="2400" dirty="0" err="1" smtClean="0"/>
              <a:t>jo</a:t>
            </a:r>
            <a:r>
              <a:rPr lang="en-US" sz="2400" dirty="0" smtClean="0"/>
              <a:t> </a:t>
            </a:r>
            <a:r>
              <a:rPr lang="en-US" sz="2400" dirty="0" err="1" smtClean="0"/>
              <a:t>shak</a:t>
            </a:r>
            <a:r>
              <a:rPr lang="en-US" sz="2400" dirty="0" smtClean="0"/>
              <a:t> </a:t>
            </a:r>
            <a:r>
              <a:rPr lang="en-US" sz="2400" dirty="0" err="1" smtClean="0"/>
              <a:t>për</a:t>
            </a:r>
            <a:r>
              <a:rPr lang="en-US" sz="2400" dirty="0" smtClean="0"/>
              <a:t> </a:t>
            </a:r>
            <a:r>
              <a:rPr lang="en-US" sz="2400" dirty="0" err="1" smtClean="0"/>
              <a:t>rishikim</a:t>
            </a:r>
            <a:endParaRPr lang="en-US"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328"/>
            <a:ext cx="9372600" cy="5376672"/>
          </a:xfrm>
        </p:spPr>
        <p:txBody>
          <a:bodyPr>
            <a:normAutofit fontScale="92500" lnSpcReduction="20000"/>
          </a:bodyPr>
          <a:lstStyle/>
          <a:p>
            <a:r>
              <a:rPr lang="sq-AL" dirty="0" smtClean="0"/>
              <a:t>Kërkuesi gjithashtu ka paraqitur kërkesën për rishikim, objekt shqyrtimi, duke parashtruar se pas dhënies së vendimit nga ana e gjykatës së faktit, ka filluar procedimi penal nr.1164 të viti 2011”, me arsyetimin se gjatë hetimit ka rezultuar e provuar se Asllan Bimi mbi bazën e dokumentit </a:t>
            </a:r>
            <a:r>
              <a:rPr lang="en-US" dirty="0" smtClean="0"/>
              <a:t>AMTP </a:t>
            </a:r>
            <a:r>
              <a:rPr lang="sq-AL" dirty="0" smtClean="0"/>
              <a:t>të falsifikuar ka regjistruar një sip. toke në favor të tij</a:t>
            </a:r>
            <a:r>
              <a:rPr lang="en-US" dirty="0" smtClean="0"/>
              <a:t>.</a:t>
            </a:r>
          </a:p>
          <a:p>
            <a:r>
              <a:rPr lang="sq-AL" dirty="0" smtClean="0"/>
              <a:t>Prokuroria me vendimin e datës 08.03.2012 ka vendosur: “Pushimin e procedimit penal nr.1164 të viti 2011</a:t>
            </a:r>
            <a:r>
              <a:rPr lang="en-US" dirty="0" smtClean="0"/>
              <a:t>”</a:t>
            </a:r>
          </a:p>
          <a:p>
            <a:r>
              <a:rPr lang="en-US" dirty="0" smtClean="0"/>
              <a:t>GJL</a:t>
            </a:r>
            <a:r>
              <a:rPr lang="sq-AL" dirty="0" smtClean="0"/>
              <a:t> vlerëson se prova e pretenduar, përmbajnë të gjitha elementët e domosdoshëm për vlefshmërinë e tyre, </a:t>
            </a:r>
            <a:r>
              <a:rPr lang="sq-AL" b="1" dirty="0" smtClean="0"/>
              <a:t>është provuar nga ana e organit të posaçëm shtetëror të ngarkuar nga Kushtetuta</a:t>
            </a:r>
            <a:r>
              <a:rPr lang="en-US" b="1" dirty="0" smtClean="0"/>
              <a:t>,</a:t>
            </a:r>
            <a:r>
              <a:rPr lang="sq-AL" b="1" dirty="0" smtClean="0"/>
              <a:t> organi i prokurorisë se origjina e pronësisë së të paditurve në procesin civil është e fallsifikuar pra </a:t>
            </a:r>
            <a:r>
              <a:rPr lang="en-US" b="1" dirty="0" smtClean="0"/>
              <a:t>AMTP</a:t>
            </a:r>
            <a:endParaRPr lang="en-US" b="1" dirty="0"/>
          </a:p>
        </p:txBody>
      </p:sp>
      <p:sp>
        <p:nvSpPr>
          <p:cNvPr id="3" name="Title 2"/>
          <p:cNvSpPr>
            <a:spLocks noGrp="1"/>
          </p:cNvSpPr>
          <p:nvPr>
            <p:ph type="title"/>
          </p:nvPr>
        </p:nvSpPr>
        <p:spPr>
          <a:xfrm>
            <a:off x="0" y="0"/>
            <a:ext cx="8915400" cy="1417638"/>
          </a:xfrm>
        </p:spPr>
        <p:txBody>
          <a:bodyPr>
            <a:noAutofit/>
          </a:bodyPr>
          <a:lstStyle/>
          <a:p>
            <a:pPr algn="ctr"/>
            <a:r>
              <a:rPr lang="sq-AL" sz="2800" dirty="0" smtClean="0">
                <a:effectLst/>
              </a:rPr>
              <a:t>V</a:t>
            </a:r>
            <a:r>
              <a:rPr lang="en-US" sz="2800" dirty="0" smtClean="0">
                <a:effectLst/>
              </a:rPr>
              <a:t>.</a:t>
            </a:r>
            <a:r>
              <a:rPr lang="sq-AL" sz="2800" dirty="0" smtClean="0">
                <a:effectLst/>
              </a:rPr>
              <a:t>nr. 00-2017-803 (55), datë 18.05.2017, </a:t>
            </a:r>
            <a:r>
              <a:rPr lang="en-US" sz="2800" dirty="0" smtClean="0">
                <a:effectLst/>
              </a:rPr>
              <a:t>GJL </a:t>
            </a:r>
            <a:r>
              <a:rPr lang="sq-AL" sz="2800" dirty="0" smtClean="0">
                <a:effectLst/>
              </a:rPr>
              <a:t>(</a:t>
            </a:r>
            <a:r>
              <a:rPr lang="en-US" sz="2800" dirty="0" smtClean="0">
                <a:effectLst/>
              </a:rPr>
              <a:t>V</a:t>
            </a:r>
            <a:r>
              <a:rPr lang="sq-AL" sz="2800" dirty="0" smtClean="0">
                <a:effectLst/>
              </a:rPr>
              <a:t>endim</a:t>
            </a:r>
            <a:r>
              <a:rPr lang="en-US" sz="2800" dirty="0" smtClean="0">
                <a:effectLst/>
              </a:rPr>
              <a:t>I </a:t>
            </a:r>
            <a:r>
              <a:rPr lang="en-US" sz="2800" dirty="0" err="1" smtClean="0">
                <a:effectLst/>
              </a:rPr>
              <a:t>i</a:t>
            </a:r>
            <a:r>
              <a:rPr lang="sq-AL" sz="2800" dirty="0" smtClean="0">
                <a:effectLst/>
              </a:rPr>
              <a:t> pushimi</a:t>
            </a:r>
            <a:r>
              <a:rPr lang="en-US" sz="2800" dirty="0" smtClean="0">
                <a:effectLst/>
              </a:rPr>
              <a:t>t </a:t>
            </a:r>
            <a:r>
              <a:rPr lang="en-US" sz="2800" dirty="0" err="1" smtClean="0">
                <a:effectLst/>
              </a:rPr>
              <a:t>të</a:t>
            </a:r>
            <a:r>
              <a:rPr lang="en-US" sz="2800" dirty="0" smtClean="0">
                <a:effectLst/>
              </a:rPr>
              <a:t> </a:t>
            </a:r>
            <a:r>
              <a:rPr lang="en-US" sz="2800" dirty="0" err="1" smtClean="0">
                <a:effectLst/>
              </a:rPr>
              <a:t>prokurorisë</a:t>
            </a:r>
            <a:r>
              <a:rPr lang="en-US" sz="2800" dirty="0" smtClean="0">
                <a:effectLst/>
              </a:rPr>
              <a:t> </a:t>
            </a:r>
            <a:r>
              <a:rPr lang="sq-AL" sz="2800" dirty="0" smtClean="0">
                <a:effectLst/>
              </a:rPr>
              <a:t>shkak i pranuar për rishikim</a:t>
            </a:r>
            <a:r>
              <a:rPr lang="en-US" sz="2800" dirty="0" smtClean="0">
                <a:effectLst/>
              </a:rPr>
              <a:t> !!!</a:t>
            </a:r>
            <a:endParaRPr lang="en-US" sz="2800" dirty="0">
              <a:effectLs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81328"/>
            <a:ext cx="9144000" cy="5071872"/>
          </a:xfrm>
        </p:spPr>
        <p:txBody>
          <a:bodyPr>
            <a:normAutofit fontScale="92500" lnSpcReduction="20000"/>
          </a:bodyPr>
          <a:lstStyle/>
          <a:p>
            <a:r>
              <a:rPr lang="sq-AL" dirty="0" smtClean="0"/>
              <a:t>Kolegji çmon se kjo provë e re ka rëndësi thelbësore për zgjidhjen e çështjes, sipas interpretimit të togfjalëshit “</a:t>
            </a:r>
            <a:r>
              <a:rPr lang="sq-AL" i="1" dirty="0" smtClean="0"/>
              <a:t>provë të rëndësishme</a:t>
            </a:r>
            <a:r>
              <a:rPr lang="sq-AL" dirty="0" smtClean="0"/>
              <a:t>”, me të cilin do të nënkuptojmë një provë e cila potencialisht ka fuqinë provuese, që në qoftë se do të ishte marrë në shqyrtim nga gjykata dhe do ishte bërë objekt debati gjyqësor, ishte e aftë për të ndryshuar zgjidhjen e konfliktit. Në këtë kuptim kjo “</a:t>
            </a:r>
            <a:r>
              <a:rPr lang="sq-AL" i="1" dirty="0" smtClean="0"/>
              <a:t>prova e rëndësishme</a:t>
            </a:r>
            <a:r>
              <a:rPr lang="sq-AL" dirty="0" smtClean="0"/>
              <a:t>” duhet të ketë lidhje të qëndrueshme me konfliktin dhe me mënyrën e zgjidhjes së tij.</a:t>
            </a:r>
            <a:endParaRPr lang="en-US" dirty="0" smtClean="0"/>
          </a:p>
          <a:p>
            <a:r>
              <a:rPr lang="sq-AL" dirty="0" smtClean="0"/>
              <a:t>Sa më sipër, kërkesa e paraqitur nga kërkuesit, plotëson kushtet e parashikuara në nenin 494 dhe 495 </a:t>
            </a:r>
            <a:r>
              <a:rPr lang="en-US" dirty="0" smtClean="0"/>
              <a:t>KPC</a:t>
            </a:r>
            <a:r>
              <a:rPr lang="sq-AL" dirty="0" smtClean="0"/>
              <a:t>, për rishikimin e vendimit të formës së prerë, pasi provohet se ky vendim është dhënë mbi bazën e dokumenteve të falsifikuara, e vërtetuar kjo me vendim penal të formës së prerë. </a:t>
            </a:r>
            <a:endParaRPr lang="en-US" dirty="0" smtClean="0"/>
          </a:p>
          <a:p>
            <a:endParaRPr lang="en-US" dirty="0"/>
          </a:p>
        </p:txBody>
      </p:sp>
      <p:sp>
        <p:nvSpPr>
          <p:cNvPr id="3" name="Title 2"/>
          <p:cNvSpPr>
            <a:spLocks noGrp="1"/>
          </p:cNvSpPr>
          <p:nvPr>
            <p:ph type="title"/>
          </p:nvPr>
        </p:nvSpPr>
        <p:spPr/>
        <p:txBody>
          <a:bodyPr>
            <a:noAutofit/>
          </a:bodyPr>
          <a:lstStyle/>
          <a:p>
            <a:pPr algn="ctr"/>
            <a:r>
              <a:rPr lang="en-US" sz="2800" dirty="0" smtClean="0">
                <a:effectLst/>
              </a:rPr>
              <a:t>V</a:t>
            </a:r>
            <a:r>
              <a:rPr lang="sq-AL" sz="2800" dirty="0" smtClean="0">
                <a:effectLst/>
              </a:rPr>
              <a:t>endim</a:t>
            </a:r>
            <a:r>
              <a:rPr lang="en-US" sz="2800" dirty="0" smtClean="0">
                <a:effectLst/>
              </a:rPr>
              <a:t>I </a:t>
            </a:r>
            <a:r>
              <a:rPr lang="en-US" sz="2800" dirty="0" err="1" smtClean="0">
                <a:effectLst/>
              </a:rPr>
              <a:t>i</a:t>
            </a:r>
            <a:r>
              <a:rPr lang="sq-AL" sz="2800" dirty="0" smtClean="0">
                <a:effectLst/>
              </a:rPr>
              <a:t> pushimi</a:t>
            </a:r>
            <a:r>
              <a:rPr lang="en-US" sz="2800" dirty="0" smtClean="0">
                <a:effectLst/>
              </a:rPr>
              <a:t>t </a:t>
            </a:r>
            <a:r>
              <a:rPr lang="en-US" sz="2800" dirty="0" err="1" smtClean="0">
                <a:effectLst/>
              </a:rPr>
              <a:t>të</a:t>
            </a:r>
            <a:r>
              <a:rPr lang="en-US" sz="2800" dirty="0" smtClean="0">
                <a:effectLst/>
              </a:rPr>
              <a:t> </a:t>
            </a:r>
            <a:r>
              <a:rPr lang="en-US" sz="2800" dirty="0" err="1" smtClean="0">
                <a:effectLst/>
              </a:rPr>
              <a:t>prokurorisë</a:t>
            </a:r>
            <a:r>
              <a:rPr lang="sq-AL" sz="2800" dirty="0" smtClean="0">
                <a:effectLst/>
              </a:rPr>
              <a:t> </a:t>
            </a:r>
            <a:r>
              <a:rPr lang="en-US" sz="2800" dirty="0" smtClean="0">
                <a:effectLst/>
              </a:rPr>
              <a:t>- </a:t>
            </a:r>
            <a:r>
              <a:rPr lang="sq-AL" sz="2800" dirty="0" smtClean="0">
                <a:effectLst/>
              </a:rPr>
              <a:t>shkak i pranuar për rishikim</a:t>
            </a:r>
            <a:r>
              <a:rPr lang="en-US" sz="2800" dirty="0" smtClean="0">
                <a:effectLst/>
              </a:rPr>
              <a:t> !!!</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481328"/>
            <a:ext cx="9296400" cy="5376672"/>
          </a:xfrm>
        </p:spPr>
        <p:txBody>
          <a:bodyPr>
            <a:normAutofit fontScale="77500" lnSpcReduction="20000"/>
          </a:bodyPr>
          <a:lstStyle/>
          <a:p>
            <a:r>
              <a:rPr lang="sq-AL" dirty="0" smtClean="0"/>
              <a:t>Paditësi, i është drejtuar Prokurorisë duke kallëzuar të paditurin veprën penale të falsifikimit të dokumenteve. ka vendosur pushimin e çështjes penale, </a:t>
            </a:r>
            <a:r>
              <a:rPr lang="sq-AL" b="1" i="1" dirty="0" smtClean="0"/>
              <a:t>por pasi ka konstatuar falsifikimin e këtyre akteve</a:t>
            </a:r>
            <a:r>
              <a:rPr lang="sq-AL" dirty="0" smtClean="0"/>
              <a:t>. Në këto rrethana, me të drejtë </a:t>
            </a:r>
            <a:r>
              <a:rPr lang="sq-AL" b="1" dirty="0" smtClean="0"/>
              <a:t>paditësi i është </a:t>
            </a:r>
            <a:r>
              <a:rPr lang="en-US" b="1" dirty="0" err="1" smtClean="0"/>
              <a:t>gjykatës</a:t>
            </a:r>
            <a:r>
              <a:rPr lang="en-US" b="1" dirty="0" smtClean="0"/>
              <a:t> </a:t>
            </a:r>
            <a:r>
              <a:rPr lang="sq-AL" b="1" dirty="0" smtClean="0"/>
              <a:t>me padi, për të provuar civilisht këtë fakt.</a:t>
            </a:r>
            <a:endParaRPr lang="en-US" b="1" dirty="0" smtClean="0"/>
          </a:p>
          <a:p>
            <a:r>
              <a:rPr lang="sq-AL" dirty="0" smtClean="0"/>
              <a:t>Përfundimi i gjykatave të faktit se paditësi duhet t’i drejtohet Gjykatës së Lartë me kërkesë për rishikimin e vendimit dhe jo me këtë padi është i gabuar. Shkaku për të cilin paditësi mund t’i drejtohet Gjykatës së Lartë me kërkesë për rishikim është falsiteti i akteve që kanë shërbyer për krijimin e titullit të pronësisë së të paditurit dhe këtë falsitet po përpiqet të provojë paditësi në këtë gjykim. </a:t>
            </a:r>
            <a:endParaRPr lang="en-US" dirty="0" smtClean="0"/>
          </a:p>
          <a:p>
            <a:r>
              <a:rPr lang="sq-AL" b="1" i="1" dirty="0" smtClean="0"/>
              <a:t>Pa një vendim gjyqësor të formës së prerë, i cili provon falsitetin e </a:t>
            </a:r>
            <a:r>
              <a:rPr lang="en-US" b="1" i="1" dirty="0" err="1" smtClean="0"/>
              <a:t>akteve</a:t>
            </a:r>
            <a:r>
              <a:rPr lang="sq-AL" b="1" i="1" dirty="0" smtClean="0"/>
              <a:t>, paditësi nuk mund t’i drejtohet </a:t>
            </a:r>
            <a:r>
              <a:rPr lang="en-US" b="1" i="1" dirty="0" smtClean="0"/>
              <a:t>GJL </a:t>
            </a:r>
            <a:r>
              <a:rPr lang="sq-AL" b="1" i="1" dirty="0" smtClean="0"/>
              <a:t>me kërkesë për rishikim. </a:t>
            </a:r>
            <a:r>
              <a:rPr lang="en-US" b="1" i="1" dirty="0" smtClean="0"/>
              <a:t>V</a:t>
            </a:r>
            <a:r>
              <a:rPr lang="sq-AL" b="1" i="1" dirty="0" smtClean="0"/>
              <a:t>endimi i Prokurorisë për pushimin e çështjes penale i cili ka vërtetuar falsifikimin e akteve të kundërshtuara nga paditësi, nuk mund të përbëjë shkak për rishikim, referuar nenit 495 </a:t>
            </a:r>
            <a:r>
              <a:rPr lang="en-US" b="1" i="1" dirty="0" smtClean="0"/>
              <a:t>KPC</a:t>
            </a:r>
            <a:r>
              <a:rPr lang="sq-AL" b="1" i="1" dirty="0" smtClean="0"/>
              <a:t>.</a:t>
            </a:r>
            <a:endParaRPr lang="en-US" b="1" i="1" dirty="0" smtClean="0"/>
          </a:p>
          <a:p>
            <a:endParaRPr lang="en-US" dirty="0"/>
          </a:p>
        </p:txBody>
      </p:sp>
      <p:sp>
        <p:nvSpPr>
          <p:cNvPr id="3" name="Title 2"/>
          <p:cNvSpPr>
            <a:spLocks noGrp="1"/>
          </p:cNvSpPr>
          <p:nvPr>
            <p:ph type="title"/>
          </p:nvPr>
        </p:nvSpPr>
        <p:spPr>
          <a:xfrm>
            <a:off x="0" y="274638"/>
            <a:ext cx="8839200" cy="1143000"/>
          </a:xfrm>
        </p:spPr>
        <p:txBody>
          <a:bodyPr>
            <a:noAutofit/>
          </a:bodyPr>
          <a:lstStyle/>
          <a:p>
            <a:pPr algn="ctr"/>
            <a:r>
              <a:rPr lang="en-US" sz="2400" u="sng" dirty="0" smtClean="0"/>
              <a:t>V. nr. 00-2018-515 (67), datë20.03.2018 </a:t>
            </a:r>
            <a:r>
              <a:rPr lang="en-US" sz="2400" u="sng" dirty="0" err="1" smtClean="0"/>
              <a:t>i</a:t>
            </a:r>
            <a:r>
              <a:rPr lang="en-US" sz="2400" u="sng" dirty="0" smtClean="0"/>
              <a:t> GJL:</a:t>
            </a:r>
            <a:r>
              <a:rPr lang="en-US" sz="2400" dirty="0" smtClean="0"/>
              <a:t> (</a:t>
            </a:r>
            <a:r>
              <a:rPr lang="en-US" sz="2400" dirty="0" err="1" smtClean="0"/>
              <a:t>vendimi</a:t>
            </a:r>
            <a:r>
              <a:rPr lang="en-US" sz="2400" dirty="0" smtClean="0"/>
              <a:t> </a:t>
            </a:r>
            <a:r>
              <a:rPr lang="en-US" sz="2400" dirty="0" err="1" smtClean="0"/>
              <a:t>pushimit</a:t>
            </a:r>
            <a:r>
              <a:rPr lang="en-US" sz="2400" dirty="0" smtClean="0"/>
              <a:t> </a:t>
            </a:r>
            <a:r>
              <a:rPr lang="en-US" sz="2400" dirty="0" err="1" smtClean="0"/>
              <a:t>të</a:t>
            </a:r>
            <a:r>
              <a:rPr lang="en-US" sz="2400" dirty="0" smtClean="0"/>
              <a:t> </a:t>
            </a:r>
            <a:r>
              <a:rPr lang="en-US" sz="2400" dirty="0" err="1" smtClean="0"/>
              <a:t>prokurorit</a:t>
            </a:r>
            <a:r>
              <a:rPr lang="en-US" sz="2400" dirty="0" smtClean="0"/>
              <a:t>, </a:t>
            </a:r>
            <a:r>
              <a:rPr lang="en-US" sz="2400" dirty="0" err="1" smtClean="0"/>
              <a:t>nuk</a:t>
            </a:r>
            <a:r>
              <a:rPr lang="en-US" sz="2400" dirty="0" smtClean="0"/>
              <a:t> </a:t>
            </a:r>
            <a:r>
              <a:rPr lang="en-US" sz="2400" dirty="0" err="1" smtClean="0"/>
              <a:t>përbën</a:t>
            </a:r>
            <a:r>
              <a:rPr lang="en-US" sz="2400" dirty="0" smtClean="0"/>
              <a:t> </a:t>
            </a:r>
            <a:r>
              <a:rPr lang="en-US" sz="2400" dirty="0" err="1" smtClean="0"/>
              <a:t>shkak</a:t>
            </a:r>
            <a:r>
              <a:rPr lang="en-US" sz="2400" dirty="0" smtClean="0"/>
              <a:t> </a:t>
            </a:r>
            <a:r>
              <a:rPr lang="en-US" sz="2400" dirty="0" err="1" smtClean="0"/>
              <a:t>për</a:t>
            </a:r>
            <a:r>
              <a:rPr lang="en-US" sz="2400" dirty="0" smtClean="0"/>
              <a:t> </a:t>
            </a:r>
            <a:r>
              <a:rPr lang="en-US" sz="2400" dirty="0" err="1" smtClean="0"/>
              <a:t>rishikim</a:t>
            </a:r>
            <a:r>
              <a:rPr lang="en-US" sz="2400" dirty="0" smtClean="0"/>
              <a:t> </a:t>
            </a:r>
            <a:r>
              <a:rPr lang="en-US" sz="2400" dirty="0" err="1" smtClean="0"/>
              <a:t>vendimi</a:t>
            </a:r>
            <a:endParaRPr lang="en-US"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990600"/>
            <a:ext cx="9372600" cy="5867400"/>
          </a:xfrm>
        </p:spPr>
        <p:txBody>
          <a:bodyPr>
            <a:normAutofit fontScale="85000" lnSpcReduction="10000"/>
          </a:bodyPr>
          <a:lstStyle/>
          <a:p>
            <a:r>
              <a:rPr lang="sq-AL" b="1" dirty="0" smtClean="0"/>
              <a:t>P</a:t>
            </a:r>
            <a:r>
              <a:rPr lang="sq-AL" dirty="0" smtClean="0"/>
              <a:t>ala kërkuese, bazuar në nenin 494/a të K.Pr.Civile, bashkëngjitur kërkesës për rishikim, ka paraqitur si provë të re aktin e Kontrollit të Lartë të Shtetit, i cili pas verifikimeve të bëra gjatë kontrollit të ushtruar në ZVRPP Sarandë ka arritur në konkluzionin se, baza dokumentare (vendimet e gjykatës) mbi të cilat është bazuar ZVRPP Sarandë për të bërë kalimin e pronësisë (pjesës prej 60%) të Kampit të Punëtorëve Sarandë në persona të tretë është në kundërshtim me ligjin nr.7843, datë 13.07.1994 “Për regjistrimin e pasurive të paluajtshme”, pasi në asnjë nga këto akte (vendime gjykate) nuk është pasqyruar ndonjë veprim që ka të bëjë me ndonjë nga mënyrat e kalimit të pronësisë sipas parashikimeve në ligje. </a:t>
            </a:r>
            <a:endParaRPr lang="en-US" dirty="0" smtClean="0"/>
          </a:p>
          <a:p>
            <a:r>
              <a:rPr lang="en-US" b="1" i="1" dirty="0" smtClean="0"/>
              <a:t>GJL: A</a:t>
            </a:r>
            <a:r>
              <a:rPr lang="sq-AL" b="1" i="1" dirty="0" smtClean="0"/>
              <a:t> mund të konsiderohet akti i </a:t>
            </a:r>
            <a:r>
              <a:rPr lang="en-US" b="1" i="1" dirty="0" smtClean="0"/>
              <a:t>KLSH </a:t>
            </a:r>
            <a:r>
              <a:rPr lang="sq-AL" b="1" i="1" dirty="0" smtClean="0"/>
              <a:t>i paraqitur nga pala kërkuese si provë e re në kuptim të nenit 494/a </a:t>
            </a:r>
            <a:r>
              <a:rPr lang="en-US" b="1" i="1" dirty="0" smtClean="0"/>
              <a:t>KPC</a:t>
            </a:r>
            <a:r>
              <a:rPr lang="sq-AL" b="1" i="1" dirty="0" smtClean="0"/>
              <a:t>, meqënëse ky akt është bazuar mbi kontrollin në disa vendime gjyqësore të cilat kanë qenë të administruara në dosjen gjyqësore objekt rishikimi si prova, të cilat i janë nënshtruar hetimit gjyqësor?	</a:t>
            </a:r>
            <a:endParaRPr lang="en-US" dirty="0" smtClean="0"/>
          </a:p>
          <a:p>
            <a:endParaRPr lang="en-US" dirty="0"/>
          </a:p>
        </p:txBody>
      </p:sp>
      <p:sp>
        <p:nvSpPr>
          <p:cNvPr id="3" name="Title 2"/>
          <p:cNvSpPr>
            <a:spLocks noGrp="1"/>
          </p:cNvSpPr>
          <p:nvPr>
            <p:ph type="title"/>
          </p:nvPr>
        </p:nvSpPr>
        <p:spPr>
          <a:xfrm>
            <a:off x="0" y="0"/>
            <a:ext cx="8915400" cy="1066800"/>
          </a:xfrm>
        </p:spPr>
        <p:txBody>
          <a:bodyPr>
            <a:noAutofit/>
          </a:bodyPr>
          <a:lstStyle/>
          <a:p>
            <a:pPr algn="ctr"/>
            <a:r>
              <a:rPr lang="sq-AL" sz="2800" dirty="0" smtClean="0">
                <a:effectLst/>
              </a:rPr>
              <a:t>V</a:t>
            </a:r>
            <a:r>
              <a:rPr lang="en-US" sz="2800" dirty="0" err="1" smtClean="0">
                <a:effectLst/>
              </a:rPr>
              <a:t>endimi</a:t>
            </a:r>
            <a:r>
              <a:rPr lang="en-US" sz="2800" dirty="0" smtClean="0">
                <a:effectLst/>
              </a:rPr>
              <a:t> nr</a:t>
            </a:r>
            <a:r>
              <a:rPr lang="sq-AL" sz="2800" dirty="0" smtClean="0">
                <a:effectLst/>
              </a:rPr>
              <a:t>. 19, datë 21.04.2011 </a:t>
            </a:r>
            <a:r>
              <a:rPr lang="en-US" sz="2800" dirty="0" smtClean="0">
                <a:effectLst/>
              </a:rPr>
              <a:t>GJL /</a:t>
            </a:r>
            <a:r>
              <a:rPr lang="en-US" sz="2800" dirty="0" err="1" smtClean="0">
                <a:effectLst/>
              </a:rPr>
              <a:t>Raporti</a:t>
            </a:r>
            <a:r>
              <a:rPr lang="en-US" sz="2800" dirty="0" smtClean="0">
                <a:effectLst/>
              </a:rPr>
              <a:t> KLSH – </a:t>
            </a:r>
            <a:r>
              <a:rPr lang="en-US" sz="2800" dirty="0" err="1" smtClean="0">
                <a:effectLst/>
              </a:rPr>
              <a:t>provë</a:t>
            </a:r>
            <a:r>
              <a:rPr lang="en-US" sz="2800" dirty="0" smtClean="0">
                <a:effectLst/>
              </a:rPr>
              <a:t> </a:t>
            </a:r>
            <a:r>
              <a:rPr lang="en-US" sz="2800" dirty="0" smtClean="0">
                <a:effectLst/>
              </a:rPr>
              <a:t>e re ??</a:t>
            </a:r>
            <a:endParaRPr lang="en-US" sz="2800" dirty="0">
              <a:effectLs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219200"/>
            <a:ext cx="9144000" cy="5638800"/>
          </a:xfrm>
        </p:spPr>
        <p:txBody>
          <a:bodyPr>
            <a:normAutofit fontScale="77500" lnSpcReduction="20000"/>
          </a:bodyPr>
          <a:lstStyle/>
          <a:p>
            <a:r>
              <a:rPr lang="en-US" dirty="0" smtClean="0"/>
              <a:t>GJL </a:t>
            </a:r>
            <a:r>
              <a:rPr lang="sq-AL" dirty="0" smtClean="0"/>
              <a:t>vlerëson se prova e paraqitur nga pala kërkuese dhe e pretenduar nga ajo si provë e re është e tillë. Kjo për faktin se, këto prova, megjithëse </a:t>
            </a:r>
            <a:r>
              <a:rPr lang="sq-AL" b="1" dirty="0" smtClean="0"/>
              <a:t>kanë qenë të administruara në dosjen gjyqësore </a:t>
            </a:r>
            <a:r>
              <a:rPr lang="sq-AL" dirty="0" smtClean="0"/>
              <a:t>objekt rishikimi dhe </a:t>
            </a:r>
            <a:r>
              <a:rPr lang="sq-AL" b="1" dirty="0" smtClean="0"/>
              <a:t>i janë nënshtruar hetimit gjyqësor, nuk janë analizuar nga gjykatat në kuptimin, në se vërtet këto vendime janë shprehur në dispozitivin e tyre për kalimin e pronësisë në persona të tretë të pronës objekt gjykimi apo jo</a:t>
            </a:r>
            <a:r>
              <a:rPr lang="sq-AL" dirty="0" smtClean="0"/>
              <a:t>, duke parë natyrën dhe objektin e këtij lloj kërkimi, por, apriori i kanë pranuar ato si të tilla pa i hyrë një analize të tillë, por duke marrë të mirqenë vërtetimet e pronësisë të lëshuara nga ZVRPP Sarandë.</a:t>
            </a:r>
            <a:endParaRPr lang="en-US" dirty="0" smtClean="0"/>
          </a:p>
          <a:p>
            <a:r>
              <a:rPr lang="sq-AL" dirty="0" smtClean="0"/>
              <a:t>Në këto kushte, kur prova e re e pretenduar nga pala kërkuese që është akti i KLSH, ku në kontrollin e bërë në ZVRPP Sarandë ka arritur në konkluzionin se, veprimet e kryera nga kjo zyrë mbi bazën e vendimeve gjyqësore janë në kundërshtim me ligjin, do të konsiderohet e tillë. Kjo për faktin se vendimet gjyqësore mbi të cilat është bazuar ZVRPP nuk janë vendime që kanë të bëjnë me kalimin e pronësisë nga një pronar te një tjetër, por vendime që kanë të bëjnë me regjistrimin si person juridik, transferim kuotash kapitali, etj., gjë të cilën gjykata do ta marrë në analizë, përveç tjerash, në rigjykimin e çështjes.</a:t>
            </a:r>
            <a:endParaRPr lang="en-US" dirty="0" smtClean="0"/>
          </a:p>
          <a:p>
            <a:endParaRPr lang="en-US" dirty="0"/>
          </a:p>
        </p:txBody>
      </p:sp>
      <p:sp>
        <p:nvSpPr>
          <p:cNvPr id="3" name="Title 2"/>
          <p:cNvSpPr>
            <a:spLocks noGrp="1"/>
          </p:cNvSpPr>
          <p:nvPr>
            <p:ph type="title"/>
          </p:nvPr>
        </p:nvSpPr>
        <p:spPr>
          <a:xfrm>
            <a:off x="457200" y="274638"/>
            <a:ext cx="8229600" cy="944562"/>
          </a:xfrm>
        </p:spPr>
        <p:txBody>
          <a:bodyPr>
            <a:noAutofit/>
          </a:bodyPr>
          <a:lstStyle/>
          <a:p>
            <a:pPr algn="ctr"/>
            <a:r>
              <a:rPr lang="sq-AL" sz="2800" dirty="0" smtClean="0">
                <a:effectLst/>
              </a:rPr>
              <a:t>V</a:t>
            </a:r>
            <a:r>
              <a:rPr lang="en-US" sz="2800" dirty="0" smtClean="0">
                <a:effectLst/>
              </a:rPr>
              <a:t>endimi nr</a:t>
            </a:r>
            <a:r>
              <a:rPr lang="sq-AL" sz="2800" dirty="0" smtClean="0">
                <a:effectLst/>
              </a:rPr>
              <a:t>. 19, datë 21.04.2011 </a:t>
            </a:r>
            <a:r>
              <a:rPr lang="en-US" sz="2800" dirty="0" smtClean="0">
                <a:effectLst/>
              </a:rPr>
              <a:t>GJL /</a:t>
            </a:r>
            <a:r>
              <a:rPr lang="en-US" sz="2800" dirty="0" err="1" smtClean="0">
                <a:effectLst/>
              </a:rPr>
              <a:t>Raporti</a:t>
            </a:r>
            <a:r>
              <a:rPr lang="en-US" sz="2800" dirty="0" smtClean="0">
                <a:effectLst/>
              </a:rPr>
              <a:t> KLSH – </a:t>
            </a:r>
            <a:r>
              <a:rPr lang="en-US" sz="2800" dirty="0" err="1" smtClean="0">
                <a:effectLst/>
              </a:rPr>
              <a:t>provë</a:t>
            </a:r>
            <a:r>
              <a:rPr lang="en-US" sz="2800" dirty="0" smtClean="0">
                <a:effectLst/>
              </a:rPr>
              <a:t> </a:t>
            </a:r>
            <a:r>
              <a:rPr lang="en-US" sz="2800" dirty="0" smtClean="0">
                <a:effectLst/>
              </a:rPr>
              <a:t>e re ??</a:t>
            </a:r>
            <a:endParaRPr lang="en-US"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990600"/>
            <a:ext cx="9144000" cy="5867400"/>
          </a:xfrm>
        </p:spPr>
        <p:txBody>
          <a:bodyPr>
            <a:normAutofit fontScale="85000" lnSpcReduction="20000"/>
          </a:bodyPr>
          <a:lstStyle/>
          <a:p>
            <a:r>
              <a:rPr lang="en-US" dirty="0" err="1" smtClean="0"/>
              <a:t>Kërkuesi</a:t>
            </a:r>
            <a:r>
              <a:rPr lang="en-US" dirty="0" smtClean="0"/>
              <a:t> </a:t>
            </a:r>
            <a:r>
              <a:rPr lang="en-US" dirty="0" err="1" smtClean="0"/>
              <a:t>pretendon</a:t>
            </a:r>
            <a:r>
              <a:rPr lang="en-US" dirty="0" smtClean="0"/>
              <a:t> </a:t>
            </a:r>
            <a:r>
              <a:rPr lang="sq-AL" dirty="0" smtClean="0"/>
              <a:t>se jemi përpara rastit të rishikimit të parashikuar në </a:t>
            </a:r>
            <a:r>
              <a:rPr lang="sq-AL" b="1" dirty="0" smtClean="0"/>
              <a:t>nenin 494/e</a:t>
            </a:r>
            <a:endParaRPr lang="en-US" b="1" dirty="0" smtClean="0"/>
          </a:p>
          <a:p>
            <a:r>
              <a:rPr lang="en-US" dirty="0" smtClean="0"/>
              <a:t>GJL </a:t>
            </a:r>
            <a:r>
              <a:rPr lang="sq-AL" dirty="0" smtClean="0"/>
              <a:t>Rezulton gjithashtu që vendimi gjyqësor, që pretendohet të jetë shkak për rishikim, </a:t>
            </a:r>
            <a:r>
              <a:rPr lang="sq-AL" b="1" dirty="0" smtClean="0"/>
              <a:t>nuk është një vendim i dhënë midis po atyre palëve</a:t>
            </a:r>
            <a:r>
              <a:rPr lang="sq-AL" dirty="0" smtClean="0"/>
              <a:t> të vendimit që kërkohet të rishikohet, </a:t>
            </a:r>
            <a:r>
              <a:rPr lang="sq-AL" b="1" dirty="0" smtClean="0"/>
              <a:t>ka për objekt një vendim tjetër</a:t>
            </a:r>
            <a:r>
              <a:rPr lang="sq-AL" dirty="0" smtClean="0"/>
              <a:t> të </a:t>
            </a:r>
            <a:r>
              <a:rPr lang="en-US" dirty="0" smtClean="0"/>
              <a:t>KLD</a:t>
            </a:r>
            <a:r>
              <a:rPr lang="sq-AL" dirty="0" smtClean="0"/>
              <a:t>dhe </a:t>
            </a:r>
            <a:r>
              <a:rPr lang="sq-AL" b="1" dirty="0" smtClean="0"/>
              <a:t>përmban në vetvete shkaqe të tjera</a:t>
            </a:r>
            <a:r>
              <a:rPr lang="sq-AL" dirty="0" smtClean="0"/>
              <a:t> nga ato për të cilat është dhënë vendimi që kërkohet të rishikohet. edhe sikur të ndodheshim përpara plotësimit të të gjitha kërkesave të tjera të nenit 494/e të K.Pr.Civile, </a:t>
            </a:r>
            <a:r>
              <a:rPr lang="sq-AL" b="1" dirty="0" smtClean="0"/>
              <a:t>nuk rezulton që dy vendimet e formës së prerë (ai që kërkohet të rishikohet dhe ai që përbën shkakun e rishikimit) të jenë në kundërshtim të hapur midis tyre. </a:t>
            </a:r>
            <a:endParaRPr lang="en-US" b="1" dirty="0" smtClean="0"/>
          </a:p>
          <a:p>
            <a:r>
              <a:rPr lang="en-US" b="1" dirty="0" smtClean="0"/>
              <a:t>N</a:t>
            </a:r>
            <a:r>
              <a:rPr lang="sq-AL" b="1" dirty="0" smtClean="0"/>
              <a:t>ë</a:t>
            </a:r>
            <a:r>
              <a:rPr lang="sq-AL" dirty="0" smtClean="0"/>
              <a:t> </a:t>
            </a:r>
            <a:r>
              <a:rPr lang="sq-AL" b="1" dirty="0" smtClean="0"/>
              <a:t>rastin “M.M” shkak për shfuqizimin e vendimit të KLD ishte marrja e masës disiplinore tej çdo afati të arsyeshëm</a:t>
            </a:r>
            <a:r>
              <a:rPr lang="sq-AL" dirty="0" smtClean="0"/>
              <a:t>, ndërsa </a:t>
            </a:r>
            <a:r>
              <a:rPr lang="sq-AL" b="1" dirty="0" smtClean="0"/>
              <a:t>në rastin e kërkuesit procedimi disiplinor është konstatuar si i zhvilluar në përputhje me ligjin, brenda afateve të arsyeshme , si dhe janë gjetur të bazuara konkluzionet e KLD për shkeljet e konstatuara në ushtrimin e detyrës</a:t>
            </a:r>
            <a:r>
              <a:rPr lang="sq-AL" dirty="0" smtClean="0"/>
              <a:t> </a:t>
            </a:r>
            <a:r>
              <a:rPr lang="sq-AL" b="1" dirty="0" smtClean="0"/>
              <a:t>nga gjyqtari.</a:t>
            </a:r>
            <a:endParaRPr lang="en-US" b="1" dirty="0" smtClean="0"/>
          </a:p>
          <a:p>
            <a:endParaRPr lang="en-US" dirty="0" smtClean="0"/>
          </a:p>
        </p:txBody>
      </p:sp>
      <p:sp>
        <p:nvSpPr>
          <p:cNvPr id="3" name="Title 2"/>
          <p:cNvSpPr>
            <a:spLocks noGrp="1"/>
          </p:cNvSpPr>
          <p:nvPr>
            <p:ph type="title"/>
          </p:nvPr>
        </p:nvSpPr>
        <p:spPr>
          <a:xfrm>
            <a:off x="0" y="274638"/>
            <a:ext cx="8915400" cy="792162"/>
          </a:xfrm>
        </p:spPr>
        <p:txBody>
          <a:bodyPr>
            <a:noAutofit/>
          </a:bodyPr>
          <a:lstStyle/>
          <a:p>
            <a:pPr algn="ctr"/>
            <a:r>
              <a:rPr lang="en-US" sz="2800" dirty="0" smtClean="0"/>
              <a:t>VUKBGJL </a:t>
            </a:r>
            <a:r>
              <a:rPr lang="sq-AL" sz="2800" dirty="0" smtClean="0"/>
              <a:t>nr. 1 datë 17.06.2013</a:t>
            </a:r>
            <a:r>
              <a:rPr lang="en-US" sz="2800" dirty="0" smtClean="0"/>
              <a:t>/ </a:t>
            </a:r>
            <a:r>
              <a:rPr lang="en-US" sz="2800" dirty="0" smtClean="0"/>
              <a:t>N.494/e/ë </a:t>
            </a:r>
            <a:r>
              <a:rPr lang="en-US" sz="2800" dirty="0" smtClean="0"/>
              <a:t>KPC</a:t>
            </a:r>
            <a:endParaRPr lang="en-US"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304800"/>
            <a:ext cx="8686800" cy="6248400"/>
          </a:xfrm>
        </p:spPr>
        <p:txBody>
          <a:bodyPr>
            <a:normAutofit/>
          </a:bodyPr>
          <a:lstStyle/>
          <a:p>
            <a:r>
              <a:rPr lang="sq-AL" b="1" dirty="0" smtClean="0"/>
              <a:t>Përsa i përket pretendimit të kërkuesit në lidhje me nenin 494/ë </a:t>
            </a:r>
            <a:r>
              <a:rPr lang="en-US" b="1" dirty="0" smtClean="0"/>
              <a:t>KPC</a:t>
            </a:r>
          </a:p>
          <a:p>
            <a:r>
              <a:rPr lang="sq-AL" dirty="0" smtClean="0"/>
              <a:t>Nga aktet e administruara në gjykim </a:t>
            </a:r>
            <a:r>
              <a:rPr lang="sq-AL" b="1" dirty="0" smtClean="0"/>
              <a:t>nuk rezulton ndonjë akt që të provojë se për vendimin gjyqësor nr. 88, datë 18.11.2002 të jenë gjetur shkelje nga </a:t>
            </a:r>
            <a:r>
              <a:rPr lang="en-US" b="1" dirty="0" smtClean="0"/>
              <a:t>GJEDNJ</a:t>
            </a:r>
            <a:r>
              <a:rPr lang="sq-AL" b="1" dirty="0" smtClean="0"/>
              <a:t>. </a:t>
            </a:r>
            <a:r>
              <a:rPr lang="sq-AL" dirty="0" smtClean="0"/>
              <a:t>Përkundrazi, siç kemi përmendur më lart në këtë vendim, provohet se mbi aplikimin nr. 38349/05 të kërkuesit Agim Hysi kundër Shqipërisë, në lidhje me pretendimet e tij për mungesën e arsyetimit në të vendimet </a:t>
            </a:r>
            <a:r>
              <a:rPr lang="en-US" dirty="0" err="1" smtClean="0"/>
              <a:t>është</a:t>
            </a:r>
            <a:r>
              <a:rPr lang="en-US" dirty="0" smtClean="0"/>
              <a:t> </a:t>
            </a:r>
            <a:r>
              <a:rPr lang="en-US" dirty="0" err="1" smtClean="0"/>
              <a:t>shpallur</a:t>
            </a:r>
            <a:r>
              <a:rPr lang="en-US" dirty="0" smtClean="0"/>
              <a:t> e </a:t>
            </a:r>
            <a:r>
              <a:rPr lang="sq-AL" dirty="0" smtClean="0"/>
              <a:t>papranueshme, duke e konsideruar atë të depozituar jashtë afatit.</a:t>
            </a:r>
            <a:endParaRPr lang="en-US" dirty="0" smtClean="0"/>
          </a:p>
          <a:p>
            <a:r>
              <a:rPr lang="en-US" i="1" dirty="0" smtClean="0"/>
              <a:t>Jo @do </a:t>
            </a:r>
            <a:r>
              <a:rPr lang="en-US" i="1" dirty="0" err="1" smtClean="0"/>
              <a:t>praktikë</a:t>
            </a:r>
            <a:r>
              <a:rPr lang="en-US" i="1" dirty="0" smtClean="0"/>
              <a:t> </a:t>
            </a:r>
            <a:r>
              <a:rPr lang="en-US" i="1" dirty="0" smtClean="0"/>
              <a:t>e GJEDNJ </a:t>
            </a:r>
            <a:r>
              <a:rPr lang="en-US" i="1" dirty="0" err="1" smtClean="0"/>
              <a:t>shkak</a:t>
            </a:r>
            <a:r>
              <a:rPr lang="en-US" i="1" dirty="0" smtClean="0"/>
              <a:t> </a:t>
            </a:r>
            <a:r>
              <a:rPr lang="en-US" i="1" dirty="0" err="1" smtClean="0"/>
              <a:t>për</a:t>
            </a:r>
            <a:r>
              <a:rPr lang="en-US" i="1" dirty="0" smtClean="0"/>
              <a:t> </a:t>
            </a:r>
            <a:r>
              <a:rPr lang="en-US" i="1" dirty="0" err="1" smtClean="0"/>
              <a:t>rishikim</a:t>
            </a:r>
            <a:endParaRPr lang="en-US" i="1" dirty="0" smtClean="0"/>
          </a:p>
          <a:p>
            <a:endParaRPr lang="en-US" dirty="0" smtClean="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990600"/>
            <a:ext cx="9220200" cy="6172200"/>
          </a:xfrm>
        </p:spPr>
        <p:txBody>
          <a:bodyPr>
            <a:normAutofit fontScale="92500" lnSpcReduction="10000"/>
          </a:bodyPr>
          <a:lstStyle/>
          <a:p>
            <a:r>
              <a:rPr lang="en-US" dirty="0" smtClean="0"/>
              <a:t>P</a:t>
            </a:r>
            <a:r>
              <a:rPr lang="sq-AL" dirty="0" smtClean="0"/>
              <a:t>adia për pavlefshmërinë e një vendimi gjyqësor të formës së prerë, </a:t>
            </a:r>
            <a:r>
              <a:rPr lang="sq-AL" b="1" i="1" dirty="0" smtClean="0"/>
              <a:t>nuk mund të ngrihet duke pretenduar shkaqe apo rrethana që objektivisht kanë ekzistuar para dhënies së vendimit gjyqësor dhe që potencialisht mund të ishin shkak ankimi apo rekursi ndaj këtij vendimi, si mjete të zakonshme të goditjes së tij</a:t>
            </a:r>
            <a:r>
              <a:rPr lang="sq-AL" dirty="0" smtClean="0"/>
              <a:t>. Kjo padi </a:t>
            </a:r>
            <a:r>
              <a:rPr lang="sq-AL" b="1" i="1" dirty="0" smtClean="0"/>
              <a:t>mund të ngrihet vetëm për rrethana apo fakte juridike të cilat objektivisht ndodhin dhe lindin në kohë pas momentit procedural të marrjes formë të prerë </a:t>
            </a:r>
            <a:r>
              <a:rPr lang="sq-AL" dirty="0" smtClean="0"/>
              <a:t>të vendimit gjyqësor dhe që janë të tilla që ndryshojnë në sasi të drejtën e përfshirë në të. </a:t>
            </a:r>
            <a:r>
              <a:rPr lang="sq-AL" b="1" u="sng" dirty="0" smtClean="0"/>
              <a:t>Nëse rrethana të tilla të faktit, që po të diheshin nga gjykata në momentin e gjykimit do të ndikonin në vendimin e dhënë, kanë ekzistuar objektivisht më parë në kohë, por zbulohen më pas, atëherë palët ndërgjyqëse kanë vetëm mundësinë e rishikimit të vendimit gjyqësor të formës së prerë</a:t>
            </a:r>
            <a:endParaRPr lang="en-US" b="1" dirty="0" smtClean="0"/>
          </a:p>
        </p:txBody>
      </p:sp>
      <p:sp>
        <p:nvSpPr>
          <p:cNvPr id="3" name="Title 2"/>
          <p:cNvSpPr>
            <a:spLocks noGrp="1"/>
          </p:cNvSpPr>
          <p:nvPr>
            <p:ph type="title"/>
          </p:nvPr>
        </p:nvSpPr>
        <p:spPr>
          <a:xfrm>
            <a:off x="0" y="274638"/>
            <a:ext cx="9144000" cy="639762"/>
          </a:xfrm>
        </p:spPr>
        <p:txBody>
          <a:bodyPr>
            <a:noAutofit/>
          </a:bodyPr>
          <a:lstStyle/>
          <a:p>
            <a:pPr algn="ctr"/>
            <a:r>
              <a:rPr lang="sq-AL" sz="2800" dirty="0" smtClean="0"/>
              <a:t>Vendimi nr.23datë 15.03.2018</a:t>
            </a:r>
            <a:r>
              <a:rPr lang="en-US" sz="2800" dirty="0" smtClean="0"/>
              <a:t> GJL/ </a:t>
            </a:r>
            <a:r>
              <a:rPr lang="sq-AL" sz="2800" dirty="0" smtClean="0"/>
              <a:t>Dallimi pavlefshmëri titulli ekzekutiv/ rishikim</a:t>
            </a:r>
            <a:endParaRPr lang="en-US" sz="2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066800"/>
            <a:ext cx="8915400" cy="5486400"/>
          </a:xfrm>
        </p:spPr>
        <p:txBody>
          <a:bodyPr>
            <a:normAutofit fontScale="85000" lnSpcReduction="20000"/>
          </a:bodyPr>
          <a:lstStyle/>
          <a:p>
            <a:r>
              <a:rPr lang="sq-AL" dirty="0" smtClean="0"/>
              <a:t>Kolegji thekson se pavlefshmëria e titullit ekzekutiv dhe rishikimi i vendimit gjyqësor të formës së prerë janë dy institute të ndryshme të së drejtës procedurale civile dhe dy mjete të dallueshëm të goditjes së vendimit gjyqësor të formës së prerë. </a:t>
            </a:r>
            <a:endParaRPr lang="en-US" dirty="0" smtClean="0"/>
          </a:p>
          <a:p>
            <a:r>
              <a:rPr lang="sq-AL" dirty="0" smtClean="0"/>
              <a:t>Ajo që i dallon është se </a:t>
            </a:r>
            <a:r>
              <a:rPr lang="sq-AL" b="1" dirty="0" smtClean="0"/>
              <a:t>rishikimi synon të rivendikojë me karakter retrospektiv drejtësinë në marrëdhënien juridike </a:t>
            </a:r>
            <a:r>
              <a:rPr lang="sq-AL" dirty="0" smtClean="0"/>
              <a:t>midis palëve ndërgjyqëse, </a:t>
            </a:r>
            <a:r>
              <a:rPr lang="sq-AL" b="1" dirty="0" smtClean="0"/>
              <a:t>për situatën faktike “</a:t>
            </a:r>
            <a:r>
              <a:rPr lang="sq-AL" b="1" i="1" dirty="0" smtClean="0"/>
              <a:t>para</a:t>
            </a:r>
            <a:r>
              <a:rPr lang="sq-AL" b="1" dirty="0" smtClean="0"/>
              <a:t>” dhënies së vendimit gjyqësor</a:t>
            </a:r>
            <a:r>
              <a:rPr lang="sq-AL" dirty="0" smtClean="0"/>
              <a:t>, ndërsa </a:t>
            </a:r>
            <a:r>
              <a:rPr lang="sq-AL" b="1" dirty="0" smtClean="0"/>
              <a:t>pavlefshmëria e titullit ekzekutiv synon të rregullojë dhe të rivendikojë drejtësinë për situatën faktike “</a:t>
            </a:r>
            <a:r>
              <a:rPr lang="sq-AL" b="1" i="1" dirty="0" smtClean="0"/>
              <a:t>pas</a:t>
            </a:r>
            <a:r>
              <a:rPr lang="sq-AL" dirty="0" smtClean="0"/>
              <a:t>” dhënies së vendimit gjyqësor. </a:t>
            </a:r>
            <a:endParaRPr lang="en-US" dirty="0" smtClean="0"/>
          </a:p>
          <a:p>
            <a:r>
              <a:rPr lang="sq-AL" dirty="0" smtClean="0"/>
              <a:t>Duke qenë dy institute të dallueshëm nga njëri-tjetri, Kolegji vlerëson se </a:t>
            </a:r>
            <a:r>
              <a:rPr lang="sq-AL" b="1" dirty="0" smtClean="0"/>
              <a:t>shfrytëzimi i njërit apo i tjetrit, për rivendosjen e së drejtës, sipas disponibilitetit të palës, nuk është me karakter alternativ, </a:t>
            </a:r>
            <a:r>
              <a:rPr lang="sq-AL" b="1" u="sng" dirty="0" smtClean="0"/>
              <a:t>por përjashtues</a:t>
            </a:r>
            <a:r>
              <a:rPr lang="sq-AL" u="sng" dirty="0" smtClean="0"/>
              <a:t>, </a:t>
            </a:r>
            <a:r>
              <a:rPr lang="sq-AL" dirty="0" smtClean="0"/>
              <a:t>sipas kushteve dhe kritereve ligjore të ndryshme që parashikohen për secilin prej tyre.</a:t>
            </a:r>
            <a:endParaRPr lang="en-US" dirty="0" smtClean="0"/>
          </a:p>
          <a:p>
            <a:endParaRPr lang="en-US" dirty="0"/>
          </a:p>
        </p:txBody>
      </p:sp>
      <p:sp>
        <p:nvSpPr>
          <p:cNvPr id="3" name="Title 2"/>
          <p:cNvSpPr>
            <a:spLocks noGrp="1"/>
          </p:cNvSpPr>
          <p:nvPr>
            <p:ph type="title"/>
          </p:nvPr>
        </p:nvSpPr>
        <p:spPr>
          <a:xfrm>
            <a:off x="457200" y="274638"/>
            <a:ext cx="8229600" cy="868362"/>
          </a:xfrm>
        </p:spPr>
        <p:txBody>
          <a:bodyPr>
            <a:noAutofit/>
          </a:bodyPr>
          <a:lstStyle/>
          <a:p>
            <a:pPr algn="ctr"/>
            <a:r>
              <a:rPr lang="sq-AL" sz="2800" dirty="0" smtClean="0"/>
              <a:t>Dallimi pavlefshmëri titulli ekzekutiv/ rishikim</a:t>
            </a:r>
            <a:endParaRPr lang="en-US" sz="2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81328"/>
            <a:ext cx="9144000" cy="5224272"/>
          </a:xfrm>
        </p:spPr>
        <p:txBody>
          <a:bodyPr>
            <a:normAutofit fontScale="77500" lnSpcReduction="20000"/>
          </a:bodyPr>
          <a:lstStyle/>
          <a:p>
            <a:r>
              <a:rPr lang="sq-AL" dirty="0" smtClean="0"/>
              <a:t>Kolegji sjell në vëmendje se kërkesa për rishikim është një mjet i jashtëzakonshëm ankimi dhe se si i tillë </a:t>
            </a:r>
            <a:r>
              <a:rPr lang="sq-AL" b="1" dirty="0" smtClean="0"/>
              <a:t>ushtrohet vetë pasi vendimi gjyqësor të ketë marrë cilësinë ligjore të formës së prerë </a:t>
            </a:r>
            <a:r>
              <a:rPr lang="sq-AL" dirty="0" smtClean="0"/>
              <a:t>dhe gjësë së gjykuar (</a:t>
            </a:r>
            <a:r>
              <a:rPr lang="sq-AL" i="1" dirty="0" smtClean="0"/>
              <a:t>res judicata</a:t>
            </a:r>
            <a:r>
              <a:rPr lang="sq-AL" dirty="0" smtClean="0"/>
              <a:t>). </a:t>
            </a:r>
            <a:r>
              <a:rPr lang="sq-AL" b="1" dirty="0" smtClean="0"/>
              <a:t>Kjo do të thotë se nuk mund të ushtrohet kërkesa për rishikim kur ndërgjyqësit kanë në dispozicion mjetet e zakonshme të ankimit, konkretisht apelin apo rekursin, apo kur ndërgjyqësit i kanë ushtruar ato dhe gjykata më e lartë nuk ka disponuar përfundimisht.</a:t>
            </a:r>
            <a:endParaRPr lang="en-US" b="1" dirty="0" smtClean="0"/>
          </a:p>
          <a:p>
            <a:r>
              <a:rPr lang="sq-AL" dirty="0" smtClean="0"/>
              <a:t>Në rastin objekt gjykimi konstatohet se paralelisht me ushtrimin e rekursit dhe paralelisht me shqyrtimin e rekursit pala kërkuese ka ushtruar kërkesën për rishikim. Shqyrtimi i rekursi ka bërë që </a:t>
            </a:r>
            <a:r>
              <a:rPr lang="en-US" dirty="0" smtClean="0"/>
              <a:t>GJ </a:t>
            </a:r>
            <a:r>
              <a:rPr lang="sq-AL" dirty="0" smtClean="0"/>
              <a:t>të prishë vendimin e gjykatës së apelit, pikërisht atë vendim që </a:t>
            </a:r>
            <a:r>
              <a:rPr lang="en-US" dirty="0" smtClean="0"/>
              <a:t>DRSSH </a:t>
            </a:r>
            <a:r>
              <a:rPr lang="sq-AL" dirty="0" smtClean="0"/>
              <a:t>ka kërkuar të rishikohet nëpërmjet kërkesës për rishikim objekt gjykimi. </a:t>
            </a:r>
            <a:endParaRPr lang="en-US" dirty="0" smtClean="0"/>
          </a:p>
          <a:p>
            <a:r>
              <a:rPr lang="sq-AL" dirty="0" smtClean="0"/>
              <a:t>Kolegji konkludon se kërkesa për rishikim në këto kushte nuk mund të ngrihej dhe se si e tillë është </a:t>
            </a:r>
            <a:r>
              <a:rPr lang="sq-AL" b="1" i="1" dirty="0" smtClean="0"/>
              <a:t>haptazi e pabazuar në ligj dhe abuzive.   </a:t>
            </a:r>
            <a:endParaRPr lang="en-US" b="1" i="1" dirty="0" smtClean="0"/>
          </a:p>
          <a:p>
            <a:endParaRPr lang="en-US" dirty="0"/>
          </a:p>
        </p:txBody>
      </p:sp>
      <p:sp>
        <p:nvSpPr>
          <p:cNvPr id="3" name="Title 2"/>
          <p:cNvSpPr>
            <a:spLocks noGrp="1"/>
          </p:cNvSpPr>
          <p:nvPr>
            <p:ph type="title"/>
          </p:nvPr>
        </p:nvSpPr>
        <p:spPr/>
        <p:txBody>
          <a:bodyPr>
            <a:noAutofit/>
          </a:bodyPr>
          <a:lstStyle/>
          <a:p>
            <a:pPr algn="ctr"/>
            <a:r>
              <a:rPr lang="sq-AL" sz="2800" dirty="0" smtClean="0">
                <a:effectLst/>
              </a:rPr>
              <a:t>Vendimi nr. 00-2020-54 datë 27.05.2020 i </a:t>
            </a:r>
            <a:r>
              <a:rPr lang="en-US" sz="2800" dirty="0" smtClean="0">
                <a:effectLst/>
              </a:rPr>
              <a:t>KAGJL</a:t>
            </a:r>
            <a:r>
              <a:rPr lang="sq-AL" sz="2800" dirty="0" smtClean="0">
                <a:effectLst/>
              </a:rPr>
              <a:t>(Kerkesë për rishikim paralelisht me rekursin)</a:t>
            </a:r>
            <a:endParaRPr lang="en-US" sz="2800" dirty="0">
              <a:effectLs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609600"/>
            <a:ext cx="9144000" cy="6553200"/>
          </a:xfrm>
        </p:spPr>
        <p:txBody>
          <a:bodyPr>
            <a:normAutofit fontScale="77500" lnSpcReduction="20000"/>
          </a:bodyPr>
          <a:lstStyle/>
          <a:p>
            <a:pPr lvl="0"/>
            <a:r>
              <a:rPr lang="en-US" dirty="0" smtClean="0"/>
              <a:t>S</a:t>
            </a:r>
            <a:r>
              <a:rPr lang="sq-AL" dirty="0" smtClean="0"/>
              <a:t>ipas nenit 494/a të KPC duhet të plotësohen për t’i dhënë udhë rishikimit të një vendimi gjyqësor të formës së prerë: </a:t>
            </a:r>
            <a:endParaRPr lang="en-US" dirty="0" smtClean="0"/>
          </a:p>
          <a:p>
            <a:pPr marL="624078" lvl="0" indent="-514350">
              <a:buAutoNum type="arabicParenR"/>
            </a:pPr>
            <a:r>
              <a:rPr lang="sq-AL" b="1" dirty="0" smtClean="0"/>
              <a:t>dalja e rrethanave apo provave të reja:</a:t>
            </a:r>
            <a:endParaRPr lang="en-US" b="1" dirty="0" smtClean="0"/>
          </a:p>
          <a:p>
            <a:pPr marL="624078" lvl="0" indent="-514350">
              <a:buAutoNum type="arabicParenR"/>
            </a:pPr>
            <a:r>
              <a:rPr lang="sq-AL" b="1" dirty="0" smtClean="0"/>
              <a:t>këto rrethana apo prova të reja duhet të kenë ekzistuar gjatë gjykimit, por nuk diheshin dhe as nuk mund të diheshin </a:t>
            </a:r>
            <a:r>
              <a:rPr lang="sq-AL" dirty="0" smtClean="0"/>
              <a:t>nga pala apo gjykata në kohën e gjykimit të çështjes, jo vetëm për shkak të veprimit të palës kundërshtare, por edhe, për çdo shkak tjetër që nuk rrjedh nga faji i palës që kërkon të mbështesë të drejtat e tij mbi provën ose rrethanën e zbuluar;</a:t>
            </a:r>
            <a:endParaRPr lang="en-US" dirty="0" smtClean="0"/>
          </a:p>
          <a:p>
            <a:pPr marL="624078" lvl="0" indent="-514350">
              <a:buAutoNum type="arabicParenR"/>
            </a:pPr>
            <a:r>
              <a:rPr lang="sq-AL" b="1" dirty="0" smtClean="0"/>
              <a:t>këto prova të mos jenë administruar gjatë gjykimit;</a:t>
            </a:r>
            <a:endParaRPr lang="en-US" b="1" dirty="0" smtClean="0"/>
          </a:p>
          <a:p>
            <a:pPr marL="624078" lvl="0" indent="-514350">
              <a:buAutoNum type="arabicParenR"/>
            </a:pPr>
            <a:r>
              <a:rPr lang="sq-AL" dirty="0" smtClean="0"/>
              <a:t> </a:t>
            </a:r>
            <a:r>
              <a:rPr lang="sq-AL" b="1" dirty="0" smtClean="0"/>
              <a:t>të kenë rëndësi esenciale për zgjidhjen e çështjes. </a:t>
            </a:r>
            <a:endParaRPr lang="en-US" b="1" dirty="0" smtClean="0"/>
          </a:p>
          <a:p>
            <a:r>
              <a:rPr lang="sq-AL" dirty="0" smtClean="0"/>
              <a:t>Kolegji vlerëson se, në thelb, kërkesa për rishikim e paraqitur nga kërkuesi, është një </a:t>
            </a:r>
            <a:r>
              <a:rPr lang="sq-AL" b="1" i="1" dirty="0" smtClean="0"/>
              <a:t>apel i fshehur </a:t>
            </a:r>
            <a:r>
              <a:rPr lang="sq-AL" dirty="0" smtClean="0"/>
              <a:t>nga pala e pakënaqur me vendimin gjyqësor dhe ka për qëllim një rishqyrtim të çështjes nga e para, për rrethana, fakte apo prova që mund të ishin paraqitur prej saj gjatë gjykimit. Kolegji vlerëson se dokumentat arkivore të paraqitura nga pala kërkuese, duke pretenduar se paditësit nuk gëzojnë cilësinë e ish-pronarit, janë prova të cilat kjo e fundit, i kishte të gjitha lehtësitë dhe mundësitë për ti gjetur, </a:t>
            </a:r>
            <a:r>
              <a:rPr lang="sq-AL" b="1" dirty="0" smtClean="0"/>
              <a:t>mjafton të tregonte diligjencën e duhur gjatë gjykimit dhe mjafton t’i drejtohej me kërkesë institucioneve përkatëse</a:t>
            </a:r>
            <a:r>
              <a:rPr lang="sq-AL" dirty="0" smtClean="0"/>
              <a:t>, sikurse e ka bërë menjëherë sapo ka përfunduar gjykimi.</a:t>
            </a:r>
            <a:endParaRPr lang="en-US" dirty="0" smtClean="0"/>
          </a:p>
          <a:p>
            <a:endParaRPr lang="en-US" dirty="0"/>
          </a:p>
        </p:txBody>
      </p:sp>
      <p:sp>
        <p:nvSpPr>
          <p:cNvPr id="3" name="Title 2"/>
          <p:cNvSpPr>
            <a:spLocks noGrp="1"/>
          </p:cNvSpPr>
          <p:nvPr>
            <p:ph type="title"/>
          </p:nvPr>
        </p:nvSpPr>
        <p:spPr>
          <a:xfrm>
            <a:off x="457200" y="0"/>
            <a:ext cx="8229600" cy="685800"/>
          </a:xfrm>
        </p:spPr>
        <p:txBody>
          <a:bodyPr>
            <a:noAutofit/>
          </a:bodyPr>
          <a:lstStyle/>
          <a:p>
            <a:pPr algn="ctr"/>
            <a:r>
              <a:rPr lang="sq-AL" sz="2400" dirty="0" smtClean="0"/>
              <a:t>Vendimi nr. 00-2021–261 datë 16.02.2021 i </a:t>
            </a:r>
            <a:r>
              <a:rPr lang="en-US" sz="2400" dirty="0" smtClean="0"/>
              <a:t>KCGJL</a:t>
            </a:r>
            <a:endParaRPr lang="en-US"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371600"/>
            <a:ext cx="8991600" cy="5486400"/>
          </a:xfrm>
        </p:spPr>
        <p:txBody>
          <a:bodyPr>
            <a:normAutofit fontScale="85000" lnSpcReduction="20000"/>
          </a:bodyPr>
          <a:lstStyle/>
          <a:p>
            <a:pPr lvl="0"/>
            <a:r>
              <a:rPr lang="sq-AL" dirty="0" smtClean="0"/>
              <a:t>Kolegji vëren se, me ndryshimet ligjore </a:t>
            </a:r>
            <a:r>
              <a:rPr lang="en-US" dirty="0" smtClean="0"/>
              <a:t>2017 </a:t>
            </a:r>
            <a:r>
              <a:rPr lang="en-US" dirty="0" err="1" smtClean="0"/>
              <a:t>Të</a:t>
            </a:r>
            <a:r>
              <a:rPr lang="en-US" dirty="0" smtClean="0"/>
              <a:t> </a:t>
            </a:r>
            <a:r>
              <a:rPr lang="en-US" dirty="0" smtClean="0"/>
              <a:t>KPC </a:t>
            </a:r>
            <a:r>
              <a:rPr lang="sq-AL" dirty="0" smtClean="0"/>
              <a:t> lidhur kompetencën lëndore për shqyrtimin e kërkesës për rishikimin e vendimit civil me gjykatën e cila ka shqyrtuar çështjen në themel, në atë sens që kërkesa paraqitet pranë gjykatës së rrethit gjyqësor që ka dhënë vendimin dhe shqyrtohet nga një trup gjykues i ndryshëm nga ai i cili ka dhënë vendimin, por nëse çështja është ankimuar në gjykatën më të lartë kompetenca lëndore i përket gjykatës më të lartë që ka shqyrtuar në themel çështjen. </a:t>
            </a:r>
            <a:endParaRPr lang="en-US" dirty="0" smtClean="0"/>
          </a:p>
          <a:p>
            <a:r>
              <a:rPr lang="sq-AL" dirty="0" smtClean="0"/>
              <a:t>Në rastin e mosmarrëveshjes objekt gjykimi, Gjykata e Apelit Tiranë ka vendosur: “</a:t>
            </a:r>
            <a:r>
              <a:rPr lang="sq-AL" b="1" i="1" dirty="0" smtClean="0"/>
              <a:t>Mospranimin e ankimit të Kujtim Rapushit kundër Leonidha Korunit. Pra, në këtë rast Gjykata e Apelit nuk ka shqyrtuar në themel. Për këtë arsye, çështja duhet të dërgohet pranë Gjykatës së Rrethit Gjyqësor Tiranë në kushtet kur kjo është gjykata që ka dhënë vendimin për të cilin kërkohet rishikimi dhe nuk ka një vendim të gjykatës më të lartë, që ka shqyrtuar në themel mosmarrëveshjen. </a:t>
            </a:r>
            <a:endParaRPr lang="en-US" b="1" i="1" dirty="0" smtClean="0"/>
          </a:p>
          <a:p>
            <a:endParaRPr lang="en-US" dirty="0"/>
          </a:p>
        </p:txBody>
      </p:sp>
      <p:sp>
        <p:nvSpPr>
          <p:cNvPr id="3" name="Title 2"/>
          <p:cNvSpPr>
            <a:spLocks noGrp="1"/>
          </p:cNvSpPr>
          <p:nvPr>
            <p:ph type="title"/>
          </p:nvPr>
        </p:nvSpPr>
        <p:spPr>
          <a:xfrm>
            <a:off x="-304800" y="274638"/>
            <a:ext cx="9144000" cy="944562"/>
          </a:xfrm>
        </p:spPr>
        <p:txBody>
          <a:bodyPr>
            <a:noAutofit/>
          </a:bodyPr>
          <a:lstStyle/>
          <a:p>
            <a:pPr algn="ctr"/>
            <a:r>
              <a:rPr lang="sq-AL" sz="2800" dirty="0" smtClean="0">
                <a:effectLst/>
              </a:rPr>
              <a:t>Vendimi nr. 00-2022-839 datë 19.04.2022 i </a:t>
            </a:r>
            <a:r>
              <a:rPr lang="en-US" sz="2800" dirty="0" smtClean="0">
                <a:effectLst/>
              </a:rPr>
              <a:t>KCGJL/ </a:t>
            </a:r>
            <a:r>
              <a:rPr lang="en-US" sz="2800" dirty="0" err="1" smtClean="0">
                <a:effectLst/>
              </a:rPr>
              <a:t>Kompetenca</a:t>
            </a:r>
            <a:r>
              <a:rPr lang="en-US" sz="2800" dirty="0" smtClean="0">
                <a:effectLst/>
              </a:rPr>
              <a:t> </a:t>
            </a:r>
            <a:r>
              <a:rPr lang="en-US" sz="2800" dirty="0" err="1" smtClean="0">
                <a:effectLst/>
              </a:rPr>
              <a:t>lëndore</a:t>
            </a:r>
            <a:r>
              <a:rPr lang="en-US" sz="2800" dirty="0" smtClean="0">
                <a:effectLst/>
              </a:rPr>
              <a:t>/ </a:t>
            </a:r>
            <a:r>
              <a:rPr lang="en-US" sz="2800" dirty="0" err="1" smtClean="0">
                <a:effectLst/>
              </a:rPr>
              <a:t>Apeli</a:t>
            </a:r>
            <a:r>
              <a:rPr lang="en-US" sz="2800" dirty="0" smtClean="0">
                <a:effectLst/>
              </a:rPr>
              <a:t> </a:t>
            </a:r>
            <a:r>
              <a:rPr lang="en-US" sz="2800" dirty="0" err="1" smtClean="0">
                <a:effectLst/>
              </a:rPr>
              <a:t>mospranim</a:t>
            </a:r>
            <a:r>
              <a:rPr lang="en-US" sz="2800" dirty="0" smtClean="0">
                <a:effectLst/>
              </a:rPr>
              <a:t> </a:t>
            </a:r>
            <a:r>
              <a:rPr lang="en-US" sz="2800" dirty="0" err="1" smtClean="0">
                <a:effectLst/>
              </a:rPr>
              <a:t>ankimi</a:t>
            </a:r>
            <a:endParaRPr lang="en-US" sz="2800" dirty="0">
              <a:effectLs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81328"/>
            <a:ext cx="8686800" cy="5376672"/>
          </a:xfrm>
        </p:spPr>
        <p:txBody>
          <a:bodyPr>
            <a:normAutofit lnSpcReduction="10000"/>
          </a:bodyPr>
          <a:lstStyle/>
          <a:p>
            <a:r>
              <a:rPr lang="sq-AL" dirty="0" smtClean="0"/>
              <a:t>Në rastin objekt gjykimi, Gjykata e Apelit Shkodër me vendimin nr. 354, datë 19.07.2012</a:t>
            </a:r>
            <a:r>
              <a:rPr lang="sq-AL" b="1" dirty="0" smtClean="0"/>
              <a:t> </a:t>
            </a:r>
            <a:r>
              <a:rPr lang="sq-AL" dirty="0" smtClean="0"/>
              <a:t>ka vendosur: “</a:t>
            </a:r>
            <a:r>
              <a:rPr lang="sq-AL" i="1" dirty="0" smtClean="0"/>
              <a:t>Lënien në fuqi të vendimit nr. 2713, datë 17.11.2010 të Gjykatës së Rrethit Gjyqësor Shkodër</a:t>
            </a:r>
            <a:r>
              <a:rPr lang="sq-AL" dirty="0" smtClean="0"/>
              <a:t>”. </a:t>
            </a:r>
            <a:r>
              <a:rPr lang="en-US" dirty="0" smtClean="0"/>
              <a:t>KAGJL</a:t>
            </a:r>
            <a:r>
              <a:rPr lang="sq-AL" b="1" dirty="0" smtClean="0"/>
              <a:t>:</a:t>
            </a:r>
            <a:r>
              <a:rPr lang="sq-AL" dirty="0" smtClean="0"/>
              <a:t> “</a:t>
            </a:r>
            <a:r>
              <a:rPr lang="sq-AL" i="1" dirty="0" smtClean="0"/>
              <a:t>Mospranimin e rekursit </a:t>
            </a:r>
            <a:r>
              <a:rPr lang="en-US" i="1" dirty="0" smtClean="0"/>
              <a:t>..” p</a:t>
            </a:r>
            <a:r>
              <a:rPr lang="sq-AL" dirty="0" smtClean="0"/>
              <a:t>ra, në këtë rast Gjykata e Apelit ka shqyrtuar në themel çështjen. Për këtë arsye, kërkesa për rishikimin e vendimit duhet të ishte Gjykata e Apelit Shkodër pasi ajo ishte gjykata që ka dhënë vendimin për të cilin kërkohet rishikimi dhe nuk ka një vendim të gjykatës më të lartë, që ka shqyrtuar në themel mosmarrëveshjen. </a:t>
            </a:r>
            <a:endParaRPr lang="en-US" dirty="0" smtClean="0"/>
          </a:p>
          <a:p>
            <a:endParaRPr lang="en-US" dirty="0"/>
          </a:p>
        </p:txBody>
      </p:sp>
      <p:sp>
        <p:nvSpPr>
          <p:cNvPr id="3" name="Title 2"/>
          <p:cNvSpPr>
            <a:spLocks noGrp="1"/>
          </p:cNvSpPr>
          <p:nvPr>
            <p:ph type="title"/>
          </p:nvPr>
        </p:nvSpPr>
        <p:spPr/>
        <p:txBody>
          <a:bodyPr>
            <a:noAutofit/>
          </a:bodyPr>
          <a:lstStyle/>
          <a:p>
            <a:pPr algn="ctr"/>
            <a:r>
              <a:rPr lang="sq-AL" sz="2800" dirty="0" smtClean="0">
                <a:effectLst/>
              </a:rPr>
              <a:t>Vendimi nr. 00 – 2022 – 691 datë 11.04.2022 </a:t>
            </a:r>
            <a:r>
              <a:rPr lang="en-US" sz="2800" dirty="0" smtClean="0">
                <a:effectLst/>
              </a:rPr>
              <a:t>KAGJL /</a:t>
            </a:r>
            <a:r>
              <a:rPr lang="en-US" sz="2800" dirty="0" err="1" smtClean="0">
                <a:effectLst/>
              </a:rPr>
              <a:t>kompetente</a:t>
            </a:r>
            <a:r>
              <a:rPr lang="en-US" sz="2800" dirty="0" smtClean="0">
                <a:effectLst/>
              </a:rPr>
              <a:t> GJAA</a:t>
            </a:r>
            <a:endParaRPr lang="en-US" sz="2800" dirty="0">
              <a:effectLs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219200"/>
            <a:ext cx="8991600" cy="5638800"/>
          </a:xfrm>
        </p:spPr>
        <p:txBody>
          <a:bodyPr>
            <a:normAutofit fontScale="77500" lnSpcReduction="20000"/>
          </a:bodyPr>
          <a:lstStyle/>
          <a:p>
            <a:r>
              <a:rPr lang="sq-AL" dirty="0" smtClean="0"/>
              <a:t>paditësi Petrit Bara ka qenë një nga tre kandidatët e përfshirë në procesin e zhvilluar më datë 20.04.2016 për  zgjedhjen e rektorit për Universitetin e Mjekësisë. Kërkuesi ka pretenduar se në fazën e numërimit të votave ka pasur shkelje dhe pavlefshmëri në procedurat e zhvilluara. Çështja në Gjykatën e Lartë është regjistruar në nr. 31003-02344-00-2016, datë 16.12.2016, mbi rekursin e ushtruar prej kërkuesit. Me kërkesën datë 04.05.2018, pala kërkuese Petrit Bara, ka kërkuar konstatimin e cenimit të të drejtës për një proces të rregullit ligjor si rezultat i mosshqyrtimit brenda një afati të arsyeshëm, të çështjes nr. 31003-02344-00-2016</a:t>
            </a:r>
            <a:r>
              <a:rPr lang="sq-AL" b="1" dirty="0" smtClean="0"/>
              <a:t> </a:t>
            </a:r>
            <a:endParaRPr lang="en-US" b="1" dirty="0" smtClean="0"/>
          </a:p>
          <a:p>
            <a:r>
              <a:rPr lang="sq-AL" b="1" dirty="0" smtClean="0"/>
              <a:t>GJEDNJ</a:t>
            </a:r>
            <a:r>
              <a:rPr lang="en-US" b="1" dirty="0" smtClean="0"/>
              <a:t> </a:t>
            </a:r>
            <a:r>
              <a:rPr lang="sq-AL" b="1" dirty="0" smtClean="0"/>
              <a:t>në çështjen Bara dhe Kola kundër Shqipërisë</a:t>
            </a:r>
            <a:r>
              <a:rPr lang="sq-AL" i="1" dirty="0" smtClean="0"/>
              <a:t> shpall ankesat e kërkuesve, sipas nenit 6§1 të Konventës, në lidhje me kohëzgjatjen e tepërt të procedurave dhe sipas kërkesës së kërkuesit të parë, në mbështetje të nenit 13 të Konventës,</a:t>
            </a:r>
            <a:endParaRPr lang="en-US" i="1" dirty="0" smtClean="0"/>
          </a:p>
          <a:p>
            <a:r>
              <a:rPr lang="sq-AL" dirty="0" smtClean="0"/>
              <a:t>Me datë 10.03.2022 kërkuesi Petrit Bara ka paraqitur në kërkesë për rishikimin e vendimit nr. 2/2/1, datë 13.07.2021, të </a:t>
            </a:r>
            <a:r>
              <a:rPr lang="en-US" dirty="0" smtClean="0"/>
              <a:t>KAGJL</a:t>
            </a:r>
            <a:r>
              <a:rPr lang="sq-AL" dirty="0" smtClean="0"/>
              <a:t> me qëllim që t'i garantohet e drejta e tij për të përfituar dëmshpërblim sipas neneve 399/3</a:t>
            </a:r>
            <a:endParaRPr lang="en-US" i="1" dirty="0" smtClean="0"/>
          </a:p>
          <a:p>
            <a:endParaRPr lang="en-US" i="1" dirty="0" smtClean="0"/>
          </a:p>
          <a:p>
            <a:endParaRPr lang="en-US" dirty="0"/>
          </a:p>
        </p:txBody>
      </p:sp>
      <p:sp>
        <p:nvSpPr>
          <p:cNvPr id="3" name="Title 2"/>
          <p:cNvSpPr>
            <a:spLocks noGrp="1"/>
          </p:cNvSpPr>
          <p:nvPr>
            <p:ph type="title"/>
          </p:nvPr>
        </p:nvSpPr>
        <p:spPr/>
        <p:txBody>
          <a:bodyPr>
            <a:noAutofit/>
          </a:bodyPr>
          <a:lstStyle/>
          <a:p>
            <a:pPr algn="ctr"/>
            <a:r>
              <a:rPr lang="sq-AL" sz="2800" dirty="0" smtClean="0">
                <a:solidFill>
                  <a:schemeClr val="tx1"/>
                </a:solidFill>
              </a:rPr>
              <a:t>Vendimi nr. 00 – 2022 – 1124 datë 13.05.2022</a:t>
            </a:r>
            <a:r>
              <a:rPr lang="en-US" sz="2800" dirty="0" smtClean="0">
                <a:solidFill>
                  <a:schemeClr val="tx1"/>
                </a:solidFill>
              </a:rPr>
              <a:t> KAGJL </a:t>
            </a:r>
            <a:endParaRPr lang="en-US" sz="2800" dirty="0">
              <a:solidFill>
                <a:schemeClr val="tx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144000" cy="6858000"/>
          </a:xfrm>
        </p:spPr>
        <p:txBody>
          <a:bodyPr>
            <a:normAutofit fontScale="85000" lnSpcReduction="20000"/>
          </a:bodyPr>
          <a:lstStyle/>
          <a:p>
            <a:r>
              <a:rPr lang="sq-AL" b="1" dirty="0" smtClean="0"/>
              <a:t>Në këto rrethana, Kolegji çmon se  se vendimi i GJEDNJ ka njohur tashmë në mënyrë të drejtëpërdrejtë se ka pasur shkelje të afatit të arsyeshëm deri sa çështja është shqyrtuar nga Gjykata e Lartë. Në këtë kuadër Kolegji vlerëson me rëndësi trajtimin e fuqisë detyruese dhe vlerës së vendimmarrjes së GJEDNJ në sistemin e brendshëm.  </a:t>
            </a:r>
            <a:r>
              <a:rPr lang="sq-AL" dirty="0" smtClean="0"/>
              <a:t>Kolegji çmon se vendimet e GJEDNJ-së kanë vlerën e tyre në dy aspekte që lidhen me: (i)  natyrën detyruese; dhe (ii) me mënyrën e zbatimit të tyre në sistemin e brendshëm.</a:t>
            </a:r>
            <a:endParaRPr lang="en-US" dirty="0" smtClean="0"/>
          </a:p>
          <a:p>
            <a:r>
              <a:rPr lang="sq-AL" b="1" dirty="0" smtClean="0"/>
              <a:t> </a:t>
            </a:r>
            <a:r>
              <a:rPr lang="en-US" b="1" dirty="0" smtClean="0"/>
              <a:t>D</a:t>
            </a:r>
            <a:r>
              <a:rPr lang="sq-AL" b="1" dirty="0" smtClean="0"/>
              <a:t>uke u bazuar te dispozitat kushtetuese mbi statusin e posaçëm të KEDNJ në rendin e brendshëm, si dhe në nenet 1 dhe 46 të KEDNJ, Kolegji vlerëson se vendimet dhe jurisprudenca e GJEDNJ-së, adreson detyrime për të gjitha pushtetet shtetërore të brendshme, për të bërë të mundur zbatimin e menjëhershëm dhe të përshtatshëm të KEDNJ-së. Në këto rrethana, për sa kohë GJEDNJ ka konstatuar shkelje të afatit të arsyeshëm të gjykimit, rishikimi i kërkesës së paraqitur nga kërkuesi Petrit Bara, për konstatim shkelje afati, do të vendoste në diskutim fuqinë detyruese të vendimit përfundimtar të GJEDNJ, për rrjedhojë Kolegji çmon se kërkesa për rishikim vendimi nuk është e bazuar në ligj dhe si e tillë, nuk duhet pranuar</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066800"/>
            <a:ext cx="8915400" cy="5791200"/>
          </a:xfrm>
        </p:spPr>
        <p:txBody>
          <a:bodyPr>
            <a:normAutofit fontScale="77500" lnSpcReduction="20000"/>
          </a:bodyPr>
          <a:lstStyle/>
          <a:p>
            <a:r>
              <a:rPr lang="sq-AL" i="1" dirty="0" smtClean="0"/>
              <a:t>E drejta e gjykatave më të larta në shqyrtimin e ankimeve në lidhje me vendimet e gjykatave më të ulëta të cilat kanë marrë formë të prerë, duhet të përqendrohet në ndreqjen e gabimeve apo pasaktësive gjyqësore, dhe jo në rigjykimin në themel të çështjes. Ndreqja e gabimeve apo pasaktësive nuk duhet të trajtohet si një simulim në të vërtetë i ankimit, dhe mundësia e të paturit të dy vendimeve për të njëjtën çështje nuk përbën justifikim për një rishqyrtim të ri. Shmangia nga ky parim justifikohet vetëm kur vërtetohen rrethana thelbësore dhe të pakonstatueshme, se një gjë e tillë rezulton e domosdoshme</a:t>
            </a:r>
            <a:r>
              <a:rPr lang="sq-AL" dirty="0" smtClean="0"/>
              <a:t>...</a:t>
            </a:r>
            <a:endParaRPr lang="en-US" dirty="0" smtClean="0"/>
          </a:p>
          <a:p>
            <a:r>
              <a:rPr lang="sq-AL" i="1" dirty="0" smtClean="0"/>
              <a:t>Gjykata çmon se, duke i dhënë kryetarit të drejtën për të lejuar rigjykimin e një vendimi të formës së prerë dhe duke lejuar përdorimin e proceseve gjyqësore paralele, </a:t>
            </a:r>
            <a:r>
              <a:rPr lang="en-US" i="1" dirty="0" smtClean="0"/>
              <a:t>GJL </a:t>
            </a:r>
            <a:r>
              <a:rPr lang="sq-AL" i="1" dirty="0" smtClean="0"/>
              <a:t>nuk mori fare parasysh të gjithë procesin gjyqësor, rezultat i të cilit ishte një vendim gjyqsor që në fakt përbënte res judicata. Kështu që duke pasur parasysh rrethanat e mësipërme, Gjykata nuk sheh ndonjë arsye për të ndarë përfundimet e veta në çështjen në fjalë (shiko paragrafet 63-64 më sipër). Gjykata çmon se ka shkelje të nenit 6 § 1 të Konventës për arsye se është prishur një vendim i formës së prerë i datës 17 dhjetor 1998 i dhënë në favor të ankuesit.</a:t>
            </a:r>
            <a:endParaRPr lang="en-US" dirty="0" smtClean="0"/>
          </a:p>
          <a:p>
            <a:endParaRPr lang="en-US" dirty="0" smtClean="0"/>
          </a:p>
          <a:p>
            <a:endParaRPr lang="en-US" dirty="0" smtClean="0"/>
          </a:p>
          <a:p>
            <a:endParaRPr lang="en-US" dirty="0" smtClean="0"/>
          </a:p>
          <a:p>
            <a:endParaRPr lang="en-US" dirty="0"/>
          </a:p>
        </p:txBody>
      </p:sp>
      <p:sp>
        <p:nvSpPr>
          <p:cNvPr id="3" name="Title 2"/>
          <p:cNvSpPr>
            <a:spLocks noGrp="1"/>
          </p:cNvSpPr>
          <p:nvPr>
            <p:ph type="title"/>
          </p:nvPr>
        </p:nvSpPr>
        <p:spPr>
          <a:xfrm>
            <a:off x="457200" y="274638"/>
            <a:ext cx="8229600" cy="868362"/>
          </a:xfrm>
        </p:spPr>
        <p:txBody>
          <a:bodyPr>
            <a:noAutofit/>
          </a:bodyPr>
          <a:lstStyle/>
          <a:p>
            <a:pPr algn="ctr"/>
            <a:r>
              <a:rPr lang="sq-AL" sz="2800" i="1" dirty="0" smtClean="0"/>
              <a:t>Driza kundër Shqipërisë</a:t>
            </a:r>
            <a:r>
              <a:rPr lang="sq-AL" sz="2800" dirty="0" smtClean="0"/>
              <a:t> </a:t>
            </a:r>
            <a:r>
              <a:rPr lang="en-US" sz="2800" dirty="0" smtClean="0"/>
              <a:t> 2007</a:t>
            </a:r>
            <a:endParaRPr lang="en-US" sz="2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219200"/>
            <a:ext cx="8915400" cy="5638800"/>
          </a:xfrm>
        </p:spPr>
        <p:txBody>
          <a:bodyPr>
            <a:normAutofit fontScale="70000" lnSpcReduction="20000"/>
          </a:bodyPr>
          <a:lstStyle/>
          <a:p>
            <a:r>
              <a:rPr lang="en-US" dirty="0" err="1" smtClean="0"/>
              <a:t>Në</a:t>
            </a:r>
            <a:r>
              <a:rPr lang="en-US" dirty="0" smtClean="0"/>
              <a:t> </a:t>
            </a:r>
            <a:r>
              <a:rPr lang="en-US" dirty="0" err="1" smtClean="0"/>
              <a:t>një</a:t>
            </a:r>
            <a:r>
              <a:rPr lang="en-US" dirty="0" smtClean="0"/>
              <a:t> </a:t>
            </a:r>
            <a:r>
              <a:rPr lang="en-US" dirty="0" err="1" smtClean="0"/>
              <a:t>çështje</a:t>
            </a:r>
            <a:r>
              <a:rPr lang="en-US" dirty="0" smtClean="0"/>
              <a:t> </a:t>
            </a:r>
            <a:r>
              <a:rPr lang="en-US" dirty="0" err="1" smtClean="0"/>
              <a:t>lidhur</a:t>
            </a:r>
            <a:r>
              <a:rPr lang="en-US" dirty="0" smtClean="0"/>
              <a:t> me </a:t>
            </a:r>
            <a:r>
              <a:rPr lang="en-US" dirty="0" err="1" smtClean="0"/>
              <a:t>mosshqyrtimin</a:t>
            </a:r>
            <a:r>
              <a:rPr lang="en-US" dirty="0" smtClean="0"/>
              <a:t> e </a:t>
            </a:r>
            <a:r>
              <a:rPr lang="en-US" dirty="0" err="1" smtClean="0"/>
              <a:t>themelit</a:t>
            </a:r>
            <a:r>
              <a:rPr lang="en-US" dirty="0" smtClean="0"/>
              <a:t> </a:t>
            </a:r>
            <a:r>
              <a:rPr lang="en-US" dirty="0" err="1" smtClean="0"/>
              <a:t>të</a:t>
            </a:r>
            <a:r>
              <a:rPr lang="en-US" dirty="0" smtClean="0"/>
              <a:t> </a:t>
            </a:r>
            <a:r>
              <a:rPr lang="en-US" dirty="0" err="1" smtClean="0"/>
              <a:t>një</a:t>
            </a:r>
            <a:r>
              <a:rPr lang="en-US" dirty="0" smtClean="0"/>
              <a:t> </a:t>
            </a:r>
            <a:r>
              <a:rPr lang="en-US" dirty="0" err="1" smtClean="0"/>
              <a:t>çështjeje</a:t>
            </a:r>
            <a:r>
              <a:rPr lang="en-US" dirty="0" smtClean="0"/>
              <a:t>, </a:t>
            </a:r>
            <a:r>
              <a:rPr lang="en-US" dirty="0" err="1" smtClean="0"/>
              <a:t>gjykatat</a:t>
            </a:r>
            <a:r>
              <a:rPr lang="en-US" dirty="0" smtClean="0"/>
              <a:t> </a:t>
            </a:r>
            <a:r>
              <a:rPr lang="en-US" dirty="0" err="1" smtClean="0"/>
              <a:t>vendase</a:t>
            </a:r>
            <a:r>
              <a:rPr lang="en-US" dirty="0" smtClean="0"/>
              <a:t> u </a:t>
            </a:r>
            <a:r>
              <a:rPr lang="en-US" dirty="0" err="1" smtClean="0"/>
              <a:t>rihapën</a:t>
            </a:r>
            <a:r>
              <a:rPr lang="en-US" dirty="0" smtClean="0"/>
              <a:t> </a:t>
            </a:r>
            <a:r>
              <a:rPr lang="en-US" dirty="0" err="1" smtClean="0"/>
              <a:t>procedurat</a:t>
            </a:r>
            <a:r>
              <a:rPr lang="en-US" dirty="0" smtClean="0"/>
              <a:t> </a:t>
            </a:r>
            <a:r>
              <a:rPr lang="en-US" dirty="0" err="1" smtClean="0"/>
              <a:t>në</a:t>
            </a:r>
            <a:r>
              <a:rPr lang="en-US" dirty="0" smtClean="0"/>
              <a:t> </a:t>
            </a:r>
            <a:r>
              <a:rPr lang="en-US" dirty="0" err="1" smtClean="0"/>
              <a:t>mënyrë</a:t>
            </a:r>
            <a:r>
              <a:rPr lang="en-US" dirty="0" smtClean="0"/>
              <a:t> </a:t>
            </a:r>
            <a:r>
              <a:rPr lang="en-US" dirty="0" err="1" smtClean="0"/>
              <a:t>që</a:t>
            </a:r>
            <a:r>
              <a:rPr lang="en-US" dirty="0" smtClean="0"/>
              <a:t> </a:t>
            </a:r>
            <a:r>
              <a:rPr lang="en-US" dirty="0" err="1" smtClean="0"/>
              <a:t>të</a:t>
            </a:r>
            <a:r>
              <a:rPr lang="en-US" dirty="0" smtClean="0"/>
              <a:t> </a:t>
            </a:r>
            <a:r>
              <a:rPr lang="en-US" dirty="0" err="1" smtClean="0"/>
              <a:t>shqyrtohen</a:t>
            </a:r>
            <a:r>
              <a:rPr lang="en-US" dirty="0" smtClean="0"/>
              <a:t> </a:t>
            </a:r>
            <a:r>
              <a:rPr lang="en-US" dirty="0" err="1" smtClean="0"/>
              <a:t>të</a:t>
            </a:r>
            <a:r>
              <a:rPr lang="en-US" dirty="0" smtClean="0"/>
              <a:t> </a:t>
            </a:r>
            <a:r>
              <a:rPr lang="en-US" dirty="0" err="1" smtClean="0"/>
              <a:t>gjitha</a:t>
            </a:r>
            <a:r>
              <a:rPr lang="en-US" dirty="0" smtClean="0"/>
              <a:t> </a:t>
            </a:r>
            <a:r>
              <a:rPr lang="en-US" dirty="0" err="1" smtClean="0"/>
              <a:t>themelet</a:t>
            </a:r>
            <a:r>
              <a:rPr lang="en-US" dirty="0" smtClean="0"/>
              <a:t> e </a:t>
            </a:r>
            <a:r>
              <a:rPr lang="en-US" dirty="0" err="1" smtClean="0"/>
              <a:t>çështjes</a:t>
            </a:r>
            <a:r>
              <a:rPr lang="en-US" dirty="0" smtClean="0"/>
              <a:t>. </a:t>
            </a:r>
            <a:r>
              <a:rPr lang="en-US" dirty="0" err="1" smtClean="0"/>
              <a:t>Kërkuesi</a:t>
            </a:r>
            <a:r>
              <a:rPr lang="en-US" dirty="0" smtClean="0"/>
              <a:t> ka </a:t>
            </a:r>
            <a:r>
              <a:rPr lang="en-US" dirty="0" err="1" smtClean="0"/>
              <a:t>qenë</a:t>
            </a:r>
            <a:r>
              <a:rPr lang="en-US" dirty="0" smtClean="0"/>
              <a:t> </a:t>
            </a:r>
            <a:r>
              <a:rPr lang="en-US" dirty="0" err="1" smtClean="0"/>
              <a:t>i</a:t>
            </a:r>
            <a:r>
              <a:rPr lang="en-US" dirty="0" smtClean="0"/>
              <a:t> </a:t>
            </a:r>
            <a:r>
              <a:rPr lang="en-US" dirty="0" err="1" smtClean="0"/>
              <a:t>punësuar</a:t>
            </a:r>
            <a:r>
              <a:rPr lang="en-US" dirty="0" smtClean="0"/>
              <a:t> </a:t>
            </a:r>
            <a:r>
              <a:rPr lang="en-US" dirty="0" err="1" smtClean="0"/>
              <a:t>në</a:t>
            </a:r>
            <a:r>
              <a:rPr lang="en-US" dirty="0" smtClean="0"/>
              <a:t> </a:t>
            </a:r>
            <a:r>
              <a:rPr lang="en-US" dirty="0" err="1" smtClean="0"/>
              <a:t>Drejtorinë</a:t>
            </a:r>
            <a:r>
              <a:rPr lang="en-US" dirty="0" smtClean="0"/>
              <a:t> e </a:t>
            </a:r>
            <a:r>
              <a:rPr lang="en-US" dirty="0" err="1" smtClean="0"/>
              <a:t>Policisë</a:t>
            </a:r>
            <a:r>
              <a:rPr lang="en-US" dirty="0" smtClean="0"/>
              <a:t> </a:t>
            </a:r>
            <a:r>
              <a:rPr lang="en-US" dirty="0" err="1" smtClean="0"/>
              <a:t>së</a:t>
            </a:r>
            <a:r>
              <a:rPr lang="en-US" dirty="0" smtClean="0"/>
              <a:t> </a:t>
            </a:r>
            <a:r>
              <a:rPr lang="en-US" dirty="0" err="1" smtClean="0"/>
              <a:t>Varazhdinit</a:t>
            </a:r>
            <a:r>
              <a:rPr lang="en-US" dirty="0" smtClean="0"/>
              <a:t> </a:t>
            </a:r>
            <a:r>
              <a:rPr lang="en-US" dirty="0" err="1" smtClean="0"/>
              <a:t>ku</a:t>
            </a:r>
            <a:r>
              <a:rPr lang="en-US" dirty="0" smtClean="0"/>
              <a:t> ka </a:t>
            </a:r>
            <a:r>
              <a:rPr lang="en-US" dirty="0" err="1" smtClean="0"/>
              <a:t>punuar</a:t>
            </a:r>
            <a:r>
              <a:rPr lang="en-US" dirty="0" smtClean="0"/>
              <a:t> </a:t>
            </a:r>
            <a:r>
              <a:rPr lang="en-US" dirty="0" err="1" smtClean="0"/>
              <a:t>në</a:t>
            </a:r>
            <a:r>
              <a:rPr lang="en-US" dirty="0" smtClean="0"/>
              <a:t> </a:t>
            </a:r>
            <a:r>
              <a:rPr lang="en-US" dirty="0" err="1" smtClean="0"/>
              <a:t>shërbimin</a:t>
            </a:r>
            <a:r>
              <a:rPr lang="en-US" dirty="0" smtClean="0"/>
              <a:t> e </a:t>
            </a:r>
            <a:r>
              <a:rPr lang="en-US" dirty="0" err="1" smtClean="0"/>
              <a:t>hotelierisë</a:t>
            </a:r>
            <a:r>
              <a:rPr lang="en-US" dirty="0" smtClean="0"/>
              <a:t>. </a:t>
            </a:r>
            <a:r>
              <a:rPr lang="en-US" dirty="0" err="1" smtClean="0"/>
              <a:t>Në</a:t>
            </a:r>
            <a:r>
              <a:rPr lang="en-US" dirty="0" smtClean="0"/>
              <a:t> </a:t>
            </a:r>
            <a:r>
              <a:rPr lang="en-US" dirty="0" err="1" smtClean="0"/>
              <a:t>tetor</a:t>
            </a:r>
            <a:r>
              <a:rPr lang="en-US" dirty="0" smtClean="0"/>
              <a:t> 1999 </a:t>
            </a:r>
            <a:r>
              <a:rPr lang="en-US" dirty="0" err="1" smtClean="0"/>
              <a:t>ai</a:t>
            </a:r>
            <a:r>
              <a:rPr lang="en-US" dirty="0" smtClean="0"/>
              <a:t> </a:t>
            </a:r>
            <a:r>
              <a:rPr lang="en-US" dirty="0" err="1" smtClean="0"/>
              <a:t>mori</a:t>
            </a:r>
            <a:r>
              <a:rPr lang="en-US" dirty="0" smtClean="0"/>
              <a:t> </a:t>
            </a:r>
            <a:r>
              <a:rPr lang="en-US" dirty="0" err="1" smtClean="0"/>
              <a:t>librezën</a:t>
            </a:r>
            <a:r>
              <a:rPr lang="en-US" dirty="0" smtClean="0"/>
              <a:t> e </a:t>
            </a:r>
            <a:r>
              <a:rPr lang="en-US" dirty="0" err="1" smtClean="0"/>
              <a:t>tij</a:t>
            </a:r>
            <a:r>
              <a:rPr lang="en-US" dirty="0" smtClean="0"/>
              <a:t> </a:t>
            </a:r>
            <a:r>
              <a:rPr lang="en-US" dirty="0" err="1" smtClean="0"/>
              <a:t>të</a:t>
            </a:r>
            <a:r>
              <a:rPr lang="en-US" dirty="0" smtClean="0"/>
              <a:t> </a:t>
            </a:r>
            <a:r>
              <a:rPr lang="en-US" dirty="0" err="1" smtClean="0"/>
              <a:t>punës</a:t>
            </a:r>
            <a:r>
              <a:rPr lang="en-US" dirty="0" smtClean="0"/>
              <a:t> me </a:t>
            </a:r>
            <a:r>
              <a:rPr lang="en-US" dirty="0" err="1" smtClean="0"/>
              <a:t>postë</a:t>
            </a:r>
            <a:r>
              <a:rPr lang="en-US" dirty="0" smtClean="0"/>
              <a:t> </a:t>
            </a:r>
            <a:r>
              <a:rPr lang="en-US" dirty="0" err="1" smtClean="0"/>
              <a:t>rekomande</a:t>
            </a:r>
            <a:r>
              <a:rPr lang="en-US" dirty="0" smtClean="0"/>
              <a:t>, </a:t>
            </a:r>
            <a:r>
              <a:rPr lang="en-US" dirty="0" err="1" smtClean="0"/>
              <a:t>dhe</a:t>
            </a:r>
            <a:r>
              <a:rPr lang="en-US" dirty="0" smtClean="0"/>
              <a:t> </a:t>
            </a:r>
            <a:r>
              <a:rPr lang="en-US" dirty="0" err="1" smtClean="0"/>
              <a:t>punëdhënësi</a:t>
            </a:r>
            <a:r>
              <a:rPr lang="en-US" dirty="0" smtClean="0"/>
              <a:t> </a:t>
            </a:r>
            <a:r>
              <a:rPr lang="en-US" dirty="0" err="1" smtClean="0"/>
              <a:t>i</a:t>
            </a:r>
            <a:r>
              <a:rPr lang="en-US" dirty="0" smtClean="0"/>
              <a:t> </a:t>
            </a:r>
            <a:r>
              <a:rPr lang="en-US" dirty="0" err="1" smtClean="0"/>
              <a:t>tij</a:t>
            </a:r>
            <a:r>
              <a:rPr lang="en-US" dirty="0" smtClean="0"/>
              <a:t> </a:t>
            </a:r>
            <a:r>
              <a:rPr lang="en-US" dirty="0" err="1" smtClean="0"/>
              <a:t>kishte</a:t>
            </a:r>
            <a:r>
              <a:rPr lang="en-US" dirty="0" smtClean="0"/>
              <a:t> </a:t>
            </a:r>
            <a:r>
              <a:rPr lang="en-US" dirty="0" err="1" smtClean="0"/>
              <a:t>shënuar</a:t>
            </a:r>
            <a:r>
              <a:rPr lang="en-US" dirty="0" smtClean="0"/>
              <a:t> </a:t>
            </a:r>
            <a:r>
              <a:rPr lang="en-US" dirty="0" err="1" smtClean="0"/>
              <a:t>në</a:t>
            </a:r>
            <a:r>
              <a:rPr lang="en-US" dirty="0" smtClean="0"/>
              <a:t> </a:t>
            </a:r>
            <a:r>
              <a:rPr lang="en-US" dirty="0" err="1" smtClean="0"/>
              <a:t>të</a:t>
            </a:r>
            <a:r>
              <a:rPr lang="en-US" dirty="0" smtClean="0"/>
              <a:t> se </a:t>
            </a:r>
            <a:r>
              <a:rPr lang="en-US" dirty="0" err="1" smtClean="0"/>
              <a:t>punësimi</a:t>
            </a:r>
            <a:r>
              <a:rPr lang="en-US" dirty="0" smtClean="0"/>
              <a:t> </a:t>
            </a:r>
            <a:r>
              <a:rPr lang="en-US" dirty="0" err="1" smtClean="0"/>
              <a:t>i</a:t>
            </a:r>
            <a:r>
              <a:rPr lang="en-US" dirty="0" smtClean="0"/>
              <a:t> </a:t>
            </a:r>
            <a:r>
              <a:rPr lang="en-US" dirty="0" err="1" smtClean="0"/>
              <a:t>tij</a:t>
            </a:r>
            <a:r>
              <a:rPr lang="en-US" dirty="0" smtClean="0"/>
              <a:t> </a:t>
            </a:r>
            <a:r>
              <a:rPr lang="en-US" dirty="0" err="1" smtClean="0"/>
              <a:t>ishte</a:t>
            </a:r>
            <a:r>
              <a:rPr lang="en-US" dirty="0" smtClean="0"/>
              <a:t> </a:t>
            </a:r>
            <a:r>
              <a:rPr lang="en-US" dirty="0" err="1" smtClean="0"/>
              <a:t>ndërprerë</a:t>
            </a:r>
            <a:r>
              <a:rPr lang="en-US" dirty="0" smtClean="0"/>
              <a:t> </a:t>
            </a:r>
            <a:r>
              <a:rPr lang="en-US" dirty="0" err="1" smtClean="0"/>
              <a:t>më</a:t>
            </a:r>
            <a:r>
              <a:rPr lang="en-US" dirty="0" smtClean="0"/>
              <a:t> 4 </a:t>
            </a:r>
            <a:r>
              <a:rPr lang="en-US" dirty="0" err="1" smtClean="0"/>
              <a:t>tetor</a:t>
            </a:r>
            <a:r>
              <a:rPr lang="en-US" dirty="0" smtClean="0"/>
              <a:t> 1999. </a:t>
            </a:r>
            <a:r>
              <a:rPr lang="en-US" dirty="0" err="1" smtClean="0"/>
              <a:t>Gjykata</a:t>
            </a:r>
            <a:r>
              <a:rPr lang="en-US" dirty="0" smtClean="0"/>
              <a:t> Administrative </a:t>
            </a:r>
            <a:r>
              <a:rPr lang="en-US" dirty="0" err="1" smtClean="0"/>
              <a:t>refuzoi</a:t>
            </a:r>
            <a:r>
              <a:rPr lang="en-US" dirty="0" smtClean="0"/>
              <a:t> </a:t>
            </a:r>
            <a:r>
              <a:rPr lang="en-US" dirty="0" err="1" smtClean="0"/>
              <a:t>të</a:t>
            </a:r>
            <a:r>
              <a:rPr lang="en-US" dirty="0" smtClean="0"/>
              <a:t> </a:t>
            </a:r>
            <a:r>
              <a:rPr lang="en-US" dirty="0" err="1" smtClean="0"/>
              <a:t>shqyrtonte</a:t>
            </a:r>
            <a:r>
              <a:rPr lang="en-US" dirty="0" smtClean="0"/>
              <a:t> </a:t>
            </a:r>
            <a:r>
              <a:rPr lang="en-US" dirty="0" err="1" smtClean="0"/>
              <a:t>bazueshmërinë</a:t>
            </a:r>
            <a:r>
              <a:rPr lang="en-US" dirty="0" smtClean="0"/>
              <a:t> e </a:t>
            </a:r>
            <a:r>
              <a:rPr lang="en-US" dirty="0" err="1" smtClean="0"/>
              <a:t>veprimit</a:t>
            </a:r>
            <a:r>
              <a:rPr lang="en-US" dirty="0" smtClean="0"/>
              <a:t> </a:t>
            </a:r>
            <a:r>
              <a:rPr lang="en-US" dirty="0" err="1" smtClean="0"/>
              <a:t>të</a:t>
            </a:r>
            <a:r>
              <a:rPr lang="en-US" dirty="0" smtClean="0"/>
              <a:t> </a:t>
            </a:r>
            <a:r>
              <a:rPr lang="en-US" dirty="0" err="1" smtClean="0"/>
              <a:t>ankuesit</a:t>
            </a:r>
            <a:r>
              <a:rPr lang="en-US" dirty="0" smtClean="0"/>
              <a:t> </a:t>
            </a:r>
            <a:r>
              <a:rPr lang="en-US" dirty="0" err="1" smtClean="0"/>
              <a:t>jo</a:t>
            </a:r>
            <a:r>
              <a:rPr lang="en-US" dirty="0" smtClean="0"/>
              <a:t> </a:t>
            </a:r>
            <a:r>
              <a:rPr lang="en-US" dirty="0" err="1" smtClean="0"/>
              <a:t>sepse</a:t>
            </a:r>
            <a:r>
              <a:rPr lang="en-US" dirty="0" smtClean="0"/>
              <a:t> </a:t>
            </a:r>
            <a:r>
              <a:rPr lang="en-US" dirty="0" err="1" smtClean="0"/>
              <a:t>nuk</a:t>
            </a:r>
            <a:r>
              <a:rPr lang="en-US" dirty="0" smtClean="0"/>
              <a:t> </a:t>
            </a:r>
            <a:r>
              <a:rPr lang="en-US" dirty="0" err="1" smtClean="0"/>
              <a:t>kishte</a:t>
            </a:r>
            <a:r>
              <a:rPr lang="en-US" dirty="0" smtClean="0"/>
              <a:t> </a:t>
            </a:r>
            <a:r>
              <a:rPr lang="en-US" dirty="0" err="1" smtClean="0"/>
              <a:t>juridiksion</a:t>
            </a:r>
            <a:r>
              <a:rPr lang="en-US" dirty="0" smtClean="0"/>
              <a:t>, </a:t>
            </a:r>
            <a:r>
              <a:rPr lang="en-US" dirty="0" err="1" smtClean="0"/>
              <a:t>por</a:t>
            </a:r>
            <a:r>
              <a:rPr lang="en-US" dirty="0" smtClean="0"/>
              <a:t> </a:t>
            </a:r>
            <a:r>
              <a:rPr lang="en-US" dirty="0" err="1" smtClean="0"/>
              <a:t>sepse</a:t>
            </a:r>
            <a:r>
              <a:rPr lang="en-US" dirty="0" smtClean="0"/>
              <a:t> </a:t>
            </a:r>
            <a:r>
              <a:rPr lang="en-US" dirty="0" err="1" smtClean="0"/>
              <a:t>pretendohej</a:t>
            </a:r>
            <a:r>
              <a:rPr lang="en-US" dirty="0" smtClean="0"/>
              <a:t> se </a:t>
            </a:r>
            <a:r>
              <a:rPr lang="en-US" dirty="0" err="1" smtClean="0"/>
              <a:t>ankuesi</a:t>
            </a:r>
            <a:r>
              <a:rPr lang="en-US" dirty="0" smtClean="0"/>
              <a:t> </a:t>
            </a:r>
            <a:r>
              <a:rPr lang="en-US" dirty="0" err="1" smtClean="0"/>
              <a:t>nuk</a:t>
            </a:r>
            <a:r>
              <a:rPr lang="en-US" dirty="0" smtClean="0"/>
              <a:t> </a:t>
            </a:r>
            <a:r>
              <a:rPr lang="en-US" dirty="0" err="1" smtClean="0"/>
              <a:t>kishte</a:t>
            </a:r>
            <a:r>
              <a:rPr lang="en-US" dirty="0" smtClean="0"/>
              <a:t> </a:t>
            </a:r>
            <a:r>
              <a:rPr lang="en-US" dirty="0" err="1" smtClean="0"/>
              <a:t>përmbushur</a:t>
            </a:r>
            <a:r>
              <a:rPr lang="en-US" dirty="0" smtClean="0"/>
              <a:t> </a:t>
            </a:r>
            <a:r>
              <a:rPr lang="en-US" dirty="0" err="1" smtClean="0"/>
              <a:t>kërkesën</a:t>
            </a:r>
            <a:r>
              <a:rPr lang="en-US" dirty="0" smtClean="0"/>
              <a:t> e </a:t>
            </a:r>
            <a:r>
              <a:rPr lang="en-US" dirty="0" err="1" smtClean="0"/>
              <a:t>tij</a:t>
            </a:r>
            <a:r>
              <a:rPr lang="en-US" dirty="0" smtClean="0"/>
              <a:t> </a:t>
            </a:r>
            <a:r>
              <a:rPr lang="en-US" dirty="0" err="1" smtClean="0"/>
              <a:t>të</a:t>
            </a:r>
            <a:r>
              <a:rPr lang="en-US" dirty="0" smtClean="0"/>
              <a:t> </a:t>
            </a:r>
            <a:r>
              <a:rPr lang="en-US" dirty="0" err="1" smtClean="0"/>
              <a:t>datës</a:t>
            </a:r>
            <a:r>
              <a:rPr lang="en-US" dirty="0" smtClean="0"/>
              <a:t> 4 </a:t>
            </a:r>
            <a:r>
              <a:rPr lang="en-US" dirty="0" err="1" smtClean="0"/>
              <a:t>nëntor</a:t>
            </a:r>
            <a:r>
              <a:rPr lang="en-US" dirty="0" smtClean="0"/>
              <a:t> 2002 </a:t>
            </a:r>
            <a:r>
              <a:rPr lang="en-US" dirty="0" err="1" smtClean="0"/>
              <a:t>për</a:t>
            </a:r>
            <a:r>
              <a:rPr lang="en-US" dirty="0" smtClean="0"/>
              <a:t> </a:t>
            </a:r>
            <a:r>
              <a:rPr lang="en-US" dirty="0" err="1" smtClean="0"/>
              <a:t>të</a:t>
            </a:r>
            <a:r>
              <a:rPr lang="en-US" dirty="0" smtClean="0"/>
              <a:t> </a:t>
            </a:r>
            <a:r>
              <a:rPr lang="en-US" dirty="0" err="1" smtClean="0"/>
              <a:t>specifikuar</a:t>
            </a:r>
            <a:r>
              <a:rPr lang="en-US" dirty="0" smtClean="0"/>
              <a:t> se </a:t>
            </a:r>
            <a:r>
              <a:rPr lang="en-US" dirty="0" err="1" smtClean="0"/>
              <a:t>cilin</a:t>
            </a:r>
            <a:r>
              <a:rPr lang="en-US" dirty="0" smtClean="0"/>
              <a:t> </a:t>
            </a:r>
            <a:r>
              <a:rPr lang="en-US" dirty="0" err="1" smtClean="0"/>
              <a:t>akt</a:t>
            </a:r>
            <a:r>
              <a:rPr lang="en-US" dirty="0" smtClean="0"/>
              <a:t> </a:t>
            </a:r>
            <a:r>
              <a:rPr lang="en-US" dirty="0" err="1" smtClean="0"/>
              <a:t>administrativ</a:t>
            </a:r>
            <a:r>
              <a:rPr lang="en-US" dirty="0" smtClean="0"/>
              <a:t> </a:t>
            </a:r>
            <a:r>
              <a:rPr lang="en-US" dirty="0" err="1" smtClean="0"/>
              <a:t>kundërshtonte</a:t>
            </a:r>
            <a:r>
              <a:rPr lang="en-US" dirty="0" smtClean="0"/>
              <a:t>. </a:t>
            </a:r>
          </a:p>
          <a:p>
            <a:r>
              <a:rPr lang="en-US" dirty="0" err="1" smtClean="0"/>
              <a:t>Kërkuesi</a:t>
            </a:r>
            <a:r>
              <a:rPr lang="en-US" dirty="0" smtClean="0"/>
              <a:t> </a:t>
            </a:r>
            <a:r>
              <a:rPr lang="en-US" dirty="0" err="1" smtClean="0"/>
              <a:t>shpjegoi</a:t>
            </a:r>
            <a:r>
              <a:rPr lang="en-US" dirty="0" smtClean="0"/>
              <a:t> se </a:t>
            </a:r>
            <a:r>
              <a:rPr lang="en-US" dirty="0" err="1" smtClean="0"/>
              <a:t>ai</a:t>
            </a:r>
            <a:r>
              <a:rPr lang="en-US" dirty="0" smtClean="0"/>
              <a:t> </a:t>
            </a:r>
            <a:r>
              <a:rPr lang="en-US" dirty="0" err="1" smtClean="0"/>
              <a:t>nuk</a:t>
            </a:r>
            <a:r>
              <a:rPr lang="en-US" dirty="0" smtClean="0"/>
              <a:t> </a:t>
            </a:r>
            <a:r>
              <a:rPr lang="en-US" dirty="0" err="1" smtClean="0"/>
              <a:t>ishte</a:t>
            </a:r>
            <a:r>
              <a:rPr lang="en-US" dirty="0" smtClean="0"/>
              <a:t> </a:t>
            </a:r>
            <a:r>
              <a:rPr lang="en-US" dirty="0" err="1" smtClean="0"/>
              <a:t>në</a:t>
            </a:r>
            <a:r>
              <a:rPr lang="en-US" dirty="0" smtClean="0"/>
              <a:t> </a:t>
            </a:r>
            <a:r>
              <a:rPr lang="en-US" dirty="0" err="1" smtClean="0"/>
              <a:t>gjendje</a:t>
            </a:r>
            <a:r>
              <a:rPr lang="en-US" dirty="0" smtClean="0"/>
              <a:t> </a:t>
            </a:r>
            <a:r>
              <a:rPr lang="en-US" dirty="0" err="1" smtClean="0"/>
              <a:t>të</a:t>
            </a:r>
            <a:r>
              <a:rPr lang="en-US" dirty="0" smtClean="0"/>
              <a:t> </a:t>
            </a:r>
            <a:r>
              <a:rPr lang="en-US" dirty="0" err="1" smtClean="0"/>
              <a:t>identifikonte</a:t>
            </a:r>
            <a:r>
              <a:rPr lang="en-US" dirty="0" smtClean="0"/>
              <a:t> </a:t>
            </a:r>
            <a:r>
              <a:rPr lang="en-US" dirty="0" err="1" smtClean="0"/>
              <a:t>aktin</a:t>
            </a:r>
            <a:r>
              <a:rPr lang="en-US" dirty="0" smtClean="0"/>
              <a:t> </a:t>
            </a:r>
            <a:r>
              <a:rPr lang="en-US" dirty="0" err="1" smtClean="0"/>
              <a:t>që</a:t>
            </a:r>
            <a:r>
              <a:rPr lang="en-US" dirty="0" smtClean="0"/>
              <a:t> </a:t>
            </a:r>
            <a:r>
              <a:rPr lang="en-US" dirty="0" err="1" smtClean="0"/>
              <a:t>kundërshtonte</a:t>
            </a:r>
            <a:r>
              <a:rPr lang="en-US" dirty="0" smtClean="0"/>
              <a:t> </a:t>
            </a:r>
            <a:r>
              <a:rPr lang="en-US" dirty="0" err="1" smtClean="0"/>
              <a:t>sepse</a:t>
            </a:r>
            <a:r>
              <a:rPr lang="en-US" dirty="0" smtClean="0"/>
              <a:t> </a:t>
            </a:r>
            <a:r>
              <a:rPr lang="en-US" dirty="0" err="1" smtClean="0"/>
              <a:t>ishte</a:t>
            </a:r>
            <a:r>
              <a:rPr lang="en-US" dirty="0" smtClean="0"/>
              <a:t> </a:t>
            </a:r>
            <a:r>
              <a:rPr lang="en-US" dirty="0" err="1" smtClean="0"/>
              <a:t>shkarkuar</a:t>
            </a:r>
            <a:r>
              <a:rPr lang="en-US" dirty="0" smtClean="0"/>
              <a:t> pa </a:t>
            </a:r>
            <a:r>
              <a:rPr lang="en-US" dirty="0" err="1" smtClean="0"/>
              <a:t>një</a:t>
            </a:r>
            <a:r>
              <a:rPr lang="en-US" dirty="0" smtClean="0"/>
              <a:t> </a:t>
            </a:r>
            <a:r>
              <a:rPr lang="en-US" dirty="0" err="1" smtClean="0"/>
              <a:t>vendim</a:t>
            </a:r>
            <a:r>
              <a:rPr lang="en-US" dirty="0" smtClean="0"/>
              <a:t> formal, </a:t>
            </a:r>
            <a:r>
              <a:rPr lang="en-US" dirty="0" err="1" smtClean="0"/>
              <a:t>gjë</a:t>
            </a:r>
            <a:r>
              <a:rPr lang="en-US" dirty="0" smtClean="0"/>
              <a:t> </a:t>
            </a:r>
            <a:r>
              <a:rPr lang="en-US" dirty="0" err="1" smtClean="0"/>
              <a:t>që</a:t>
            </a:r>
            <a:r>
              <a:rPr lang="en-US" dirty="0" smtClean="0"/>
              <a:t> </a:t>
            </a:r>
            <a:r>
              <a:rPr lang="en-US" dirty="0" err="1" smtClean="0"/>
              <a:t>në</a:t>
            </a:r>
            <a:r>
              <a:rPr lang="en-US" dirty="0" smtClean="0"/>
              <a:t> </a:t>
            </a:r>
            <a:r>
              <a:rPr lang="en-US" dirty="0" err="1" smtClean="0"/>
              <a:t>fakt</a:t>
            </a:r>
            <a:r>
              <a:rPr lang="en-US" dirty="0" smtClean="0"/>
              <a:t> </a:t>
            </a:r>
            <a:r>
              <a:rPr lang="en-US" dirty="0" err="1" smtClean="0"/>
              <a:t>ishte</a:t>
            </a:r>
            <a:r>
              <a:rPr lang="en-US" dirty="0" smtClean="0"/>
              <a:t> </a:t>
            </a:r>
            <a:r>
              <a:rPr lang="en-US" dirty="0" err="1" smtClean="0"/>
              <a:t>argumenti</a:t>
            </a:r>
            <a:r>
              <a:rPr lang="en-US" dirty="0" smtClean="0"/>
              <a:t> </a:t>
            </a:r>
            <a:r>
              <a:rPr lang="en-US" dirty="0" err="1" smtClean="0"/>
              <a:t>i</a:t>
            </a:r>
            <a:r>
              <a:rPr lang="en-US" dirty="0" smtClean="0"/>
              <a:t> </a:t>
            </a:r>
            <a:r>
              <a:rPr lang="en-US" dirty="0" err="1" smtClean="0"/>
              <a:t>tij</a:t>
            </a:r>
            <a:r>
              <a:rPr lang="en-US" dirty="0" smtClean="0"/>
              <a:t> </a:t>
            </a:r>
            <a:r>
              <a:rPr lang="en-US" dirty="0" err="1" smtClean="0"/>
              <a:t>kryesor</a:t>
            </a:r>
            <a:r>
              <a:rPr lang="en-US" dirty="0" smtClean="0"/>
              <a:t> </a:t>
            </a:r>
            <a:r>
              <a:rPr lang="en-US" dirty="0" err="1" smtClean="0"/>
              <a:t>në</a:t>
            </a:r>
            <a:r>
              <a:rPr lang="en-US" dirty="0" smtClean="0"/>
              <a:t> </a:t>
            </a:r>
            <a:r>
              <a:rPr lang="en-US" dirty="0" err="1" smtClean="0"/>
              <a:t>pretendimin</a:t>
            </a:r>
            <a:r>
              <a:rPr lang="en-US" dirty="0" smtClean="0"/>
              <a:t> se </a:t>
            </a:r>
            <a:r>
              <a:rPr lang="en-US" dirty="0" err="1" smtClean="0"/>
              <a:t>shkarkimi</a:t>
            </a:r>
            <a:r>
              <a:rPr lang="en-US" dirty="0" smtClean="0"/>
              <a:t> </a:t>
            </a:r>
            <a:r>
              <a:rPr lang="en-US" dirty="0" err="1" smtClean="0"/>
              <a:t>i</a:t>
            </a:r>
            <a:r>
              <a:rPr lang="en-US" dirty="0" smtClean="0"/>
              <a:t> </a:t>
            </a:r>
            <a:r>
              <a:rPr lang="en-US" dirty="0" err="1" smtClean="0"/>
              <a:t>tij</a:t>
            </a:r>
            <a:r>
              <a:rPr lang="en-US" dirty="0" smtClean="0"/>
              <a:t> </a:t>
            </a:r>
            <a:r>
              <a:rPr lang="en-US" dirty="0" err="1" smtClean="0"/>
              <a:t>kishte</a:t>
            </a:r>
            <a:r>
              <a:rPr lang="en-US" dirty="0" smtClean="0"/>
              <a:t> </a:t>
            </a:r>
            <a:r>
              <a:rPr lang="en-US" dirty="0" err="1" smtClean="0"/>
              <a:t>qenë</a:t>
            </a:r>
            <a:r>
              <a:rPr lang="en-US" dirty="0" smtClean="0"/>
              <a:t> </a:t>
            </a:r>
            <a:r>
              <a:rPr lang="en-US" dirty="0" err="1" smtClean="0"/>
              <a:t>i</a:t>
            </a:r>
            <a:r>
              <a:rPr lang="en-US" dirty="0" smtClean="0"/>
              <a:t> </a:t>
            </a:r>
            <a:r>
              <a:rPr lang="en-US" dirty="0" err="1" smtClean="0"/>
              <a:t>paligjshëm</a:t>
            </a:r>
            <a:r>
              <a:rPr lang="en-US" dirty="0" smtClean="0"/>
              <a:t>. </a:t>
            </a:r>
            <a:r>
              <a:rPr lang="en-US" dirty="0" err="1" smtClean="0"/>
              <a:t>Pavarësisht</a:t>
            </a:r>
            <a:r>
              <a:rPr lang="en-US" dirty="0" smtClean="0"/>
              <a:t> </a:t>
            </a:r>
            <a:r>
              <a:rPr lang="en-US" dirty="0" err="1" smtClean="0"/>
              <a:t>kësaj</a:t>
            </a:r>
            <a:r>
              <a:rPr lang="en-US" dirty="0" smtClean="0"/>
              <a:t>, </a:t>
            </a:r>
            <a:r>
              <a:rPr lang="en-US" dirty="0" err="1" smtClean="0"/>
              <a:t>Gjykata</a:t>
            </a:r>
            <a:r>
              <a:rPr lang="en-US" dirty="0" smtClean="0"/>
              <a:t> Administrative </a:t>
            </a:r>
            <a:r>
              <a:rPr lang="en-US" dirty="0" err="1" smtClean="0"/>
              <a:t>vendosi</a:t>
            </a:r>
            <a:r>
              <a:rPr lang="en-US" dirty="0" smtClean="0"/>
              <a:t> </a:t>
            </a:r>
            <a:r>
              <a:rPr lang="en-US" dirty="0" err="1" smtClean="0"/>
              <a:t>ta</a:t>
            </a:r>
            <a:r>
              <a:rPr lang="en-US" dirty="0" smtClean="0"/>
              <a:t> </a:t>
            </a:r>
            <a:r>
              <a:rPr lang="en-US" dirty="0" err="1" smtClean="0"/>
              <a:t>shpallë</a:t>
            </a:r>
            <a:r>
              <a:rPr lang="en-US" dirty="0" smtClean="0"/>
              <a:t> </a:t>
            </a:r>
            <a:r>
              <a:rPr lang="en-US" dirty="0" err="1" smtClean="0"/>
              <a:t>të</a:t>
            </a:r>
            <a:r>
              <a:rPr lang="en-US" dirty="0" smtClean="0"/>
              <a:t> </a:t>
            </a:r>
            <a:r>
              <a:rPr lang="en-US" dirty="0" err="1" smtClean="0"/>
              <a:t>papranueshme</a:t>
            </a:r>
            <a:r>
              <a:rPr lang="en-US" dirty="0" smtClean="0"/>
              <a:t> </a:t>
            </a:r>
            <a:r>
              <a:rPr lang="en-US" dirty="0" err="1" smtClean="0"/>
              <a:t>padinë</a:t>
            </a:r>
            <a:r>
              <a:rPr lang="en-US" dirty="0" smtClean="0"/>
              <a:t> e </a:t>
            </a:r>
            <a:r>
              <a:rPr lang="en-US" dirty="0" err="1" smtClean="0"/>
              <a:t>tij</a:t>
            </a:r>
            <a:r>
              <a:rPr lang="en-US" dirty="0" smtClean="0"/>
              <a:t> </a:t>
            </a:r>
            <a:r>
              <a:rPr lang="en-US" dirty="0" err="1" smtClean="0"/>
              <a:t>për</a:t>
            </a:r>
            <a:r>
              <a:rPr lang="en-US" dirty="0" smtClean="0"/>
              <a:t> </a:t>
            </a:r>
            <a:r>
              <a:rPr lang="en-US" dirty="0" err="1" smtClean="0"/>
              <a:t>mosplotësim</a:t>
            </a:r>
            <a:r>
              <a:rPr lang="en-US" dirty="0" smtClean="0"/>
              <a:t> </a:t>
            </a:r>
            <a:r>
              <a:rPr lang="en-US" dirty="0" err="1" smtClean="0"/>
              <a:t>të</a:t>
            </a:r>
            <a:r>
              <a:rPr lang="en-US" dirty="0" smtClean="0"/>
              <a:t> </a:t>
            </a:r>
            <a:r>
              <a:rPr lang="en-US" dirty="0" err="1" smtClean="0"/>
              <a:t>kërkesës</a:t>
            </a:r>
            <a:r>
              <a:rPr lang="en-US" dirty="0" smtClean="0"/>
              <a:t> </a:t>
            </a:r>
            <a:r>
              <a:rPr lang="en-US" dirty="0" err="1" smtClean="0"/>
              <a:t>së</a:t>
            </a:r>
            <a:r>
              <a:rPr lang="en-US" dirty="0" smtClean="0"/>
              <a:t> </a:t>
            </a:r>
            <a:r>
              <a:rPr lang="en-US" dirty="0" err="1" smtClean="0"/>
              <a:t>saj</a:t>
            </a:r>
            <a:r>
              <a:rPr lang="en-US" dirty="0" smtClean="0"/>
              <a:t>. </a:t>
            </a:r>
            <a:r>
              <a:rPr lang="en-US" dirty="0" err="1" smtClean="0"/>
              <a:t>Përveç</a:t>
            </a:r>
            <a:r>
              <a:rPr lang="en-US" dirty="0" smtClean="0"/>
              <a:t> </a:t>
            </a:r>
            <a:r>
              <a:rPr lang="en-US" dirty="0" err="1" smtClean="0"/>
              <a:t>kësaj</a:t>
            </a:r>
            <a:r>
              <a:rPr lang="en-US" dirty="0" smtClean="0"/>
              <a:t>, duke </a:t>
            </a:r>
            <a:r>
              <a:rPr lang="en-US" dirty="0" err="1" smtClean="0"/>
              <a:t>qenë</a:t>
            </a:r>
            <a:r>
              <a:rPr lang="en-US" dirty="0" smtClean="0"/>
              <a:t> se </a:t>
            </a:r>
            <a:r>
              <a:rPr lang="en-US" dirty="0" err="1" smtClean="0"/>
              <a:t>Gjykata</a:t>
            </a:r>
            <a:r>
              <a:rPr lang="en-US" dirty="0" smtClean="0"/>
              <a:t> </a:t>
            </a:r>
            <a:r>
              <a:rPr lang="en-US" dirty="0" err="1" smtClean="0"/>
              <a:t>Komunale</a:t>
            </a:r>
            <a:r>
              <a:rPr lang="en-US" dirty="0" smtClean="0"/>
              <a:t> e </a:t>
            </a:r>
            <a:r>
              <a:rPr lang="en-US" dirty="0" err="1" smtClean="0"/>
              <a:t>Varaždinit</a:t>
            </a:r>
            <a:r>
              <a:rPr lang="en-US" dirty="0" smtClean="0"/>
              <a:t> </a:t>
            </a:r>
            <a:r>
              <a:rPr lang="en-US" dirty="0" err="1" smtClean="0"/>
              <a:t>nuk</a:t>
            </a:r>
            <a:r>
              <a:rPr lang="en-US" dirty="0" smtClean="0"/>
              <a:t> </a:t>
            </a:r>
            <a:r>
              <a:rPr lang="en-US" dirty="0" err="1" smtClean="0"/>
              <a:t>shqyrtoi</a:t>
            </a:r>
            <a:r>
              <a:rPr lang="en-US" dirty="0" smtClean="0"/>
              <a:t> as </a:t>
            </a:r>
            <a:r>
              <a:rPr lang="en-US" dirty="0" err="1" smtClean="0"/>
              <a:t>bazueshmërinë</a:t>
            </a:r>
            <a:r>
              <a:rPr lang="en-US" dirty="0" smtClean="0"/>
              <a:t> e </a:t>
            </a:r>
            <a:r>
              <a:rPr lang="en-US" dirty="0" err="1" smtClean="0"/>
              <a:t>veprimit</a:t>
            </a:r>
            <a:r>
              <a:rPr lang="en-US" dirty="0" smtClean="0"/>
              <a:t> </a:t>
            </a:r>
            <a:r>
              <a:rPr lang="en-US" dirty="0" err="1" smtClean="0"/>
              <a:t>të</a:t>
            </a:r>
            <a:r>
              <a:rPr lang="en-US" dirty="0" smtClean="0"/>
              <a:t> </a:t>
            </a:r>
            <a:r>
              <a:rPr lang="en-US" dirty="0" err="1" smtClean="0"/>
              <a:t>ankuesit</a:t>
            </a:r>
            <a:r>
              <a:rPr lang="en-US" dirty="0" smtClean="0"/>
              <a:t>, </a:t>
            </a:r>
            <a:r>
              <a:rPr lang="en-US" dirty="0" err="1" smtClean="0"/>
              <a:t>Gjykata</a:t>
            </a:r>
            <a:r>
              <a:rPr lang="en-US" dirty="0" smtClean="0"/>
              <a:t> </a:t>
            </a:r>
            <a:r>
              <a:rPr lang="en-US" dirty="0" err="1" smtClean="0"/>
              <a:t>vëren</a:t>
            </a:r>
            <a:r>
              <a:rPr lang="en-US" dirty="0" smtClean="0"/>
              <a:t> se </a:t>
            </a:r>
            <a:r>
              <a:rPr lang="en-US" dirty="0" err="1" smtClean="0"/>
              <a:t>ai</a:t>
            </a:r>
            <a:r>
              <a:rPr lang="en-US" dirty="0" smtClean="0"/>
              <a:t> u vu </a:t>
            </a:r>
            <a:r>
              <a:rPr lang="en-US" dirty="0" err="1" smtClean="0"/>
              <a:t>në</a:t>
            </a:r>
            <a:r>
              <a:rPr lang="en-US" dirty="0" smtClean="0"/>
              <a:t> </a:t>
            </a:r>
            <a:r>
              <a:rPr lang="en-US" dirty="0" err="1" smtClean="0"/>
              <a:t>një</a:t>
            </a:r>
            <a:r>
              <a:rPr lang="en-US" dirty="0" smtClean="0"/>
              <a:t> </a:t>
            </a:r>
            <a:r>
              <a:rPr lang="en-US" dirty="0" err="1" smtClean="0"/>
              <a:t>pozitë</a:t>
            </a:r>
            <a:r>
              <a:rPr lang="en-US" dirty="0" smtClean="0"/>
              <a:t> </a:t>
            </a:r>
            <a:r>
              <a:rPr lang="en-US" dirty="0" err="1" smtClean="0"/>
              <a:t>të</a:t>
            </a:r>
            <a:r>
              <a:rPr lang="en-US" dirty="0" smtClean="0"/>
              <a:t> </a:t>
            </a:r>
            <a:r>
              <a:rPr lang="en-US" dirty="0" err="1" smtClean="0"/>
              <a:t>pamundur</a:t>
            </a:r>
            <a:r>
              <a:rPr lang="en-US" dirty="0" smtClean="0"/>
              <a:t> </a:t>
            </a:r>
            <a:r>
              <a:rPr lang="en-US" dirty="0" err="1" smtClean="0"/>
              <a:t>për</a:t>
            </a:r>
            <a:r>
              <a:rPr lang="en-US" dirty="0" smtClean="0"/>
              <a:t> </a:t>
            </a:r>
            <a:r>
              <a:rPr lang="en-US" dirty="0" err="1" smtClean="0"/>
              <a:t>të</a:t>
            </a:r>
            <a:r>
              <a:rPr lang="en-US" dirty="0" smtClean="0"/>
              <a:t> </a:t>
            </a:r>
            <a:r>
              <a:rPr lang="en-US" dirty="0" err="1" smtClean="0"/>
              <a:t>shqyrtuar</a:t>
            </a:r>
            <a:r>
              <a:rPr lang="en-US" dirty="0" smtClean="0"/>
              <a:t> </a:t>
            </a:r>
            <a:r>
              <a:rPr lang="en-US" dirty="0" err="1" smtClean="0"/>
              <a:t>mosmarrëveshjen</a:t>
            </a:r>
            <a:r>
              <a:rPr lang="en-US" dirty="0" smtClean="0"/>
              <a:t> </a:t>
            </a:r>
            <a:r>
              <a:rPr lang="en-US" dirty="0" err="1" smtClean="0"/>
              <a:t>pasi</a:t>
            </a:r>
            <a:r>
              <a:rPr lang="en-US" dirty="0" smtClean="0"/>
              <a:t> </a:t>
            </a:r>
            <a:r>
              <a:rPr lang="en-US" dirty="0" err="1" smtClean="0"/>
              <a:t>veprimi</a:t>
            </a:r>
            <a:r>
              <a:rPr lang="en-US" dirty="0" smtClean="0"/>
              <a:t> </a:t>
            </a:r>
            <a:r>
              <a:rPr lang="en-US" dirty="0" err="1" smtClean="0"/>
              <a:t>i</a:t>
            </a:r>
            <a:r>
              <a:rPr lang="en-US" dirty="0" smtClean="0"/>
              <a:t> </a:t>
            </a:r>
            <a:r>
              <a:rPr lang="en-US" dirty="0" err="1" smtClean="0"/>
              <a:t>tij</a:t>
            </a:r>
            <a:r>
              <a:rPr lang="en-US" dirty="0" smtClean="0"/>
              <a:t> u </a:t>
            </a:r>
            <a:r>
              <a:rPr lang="en-US" dirty="0" err="1" smtClean="0"/>
              <a:t>trajtua</a:t>
            </a:r>
            <a:r>
              <a:rPr lang="en-US" dirty="0" smtClean="0"/>
              <a:t> </a:t>
            </a:r>
            <a:r>
              <a:rPr lang="en-US" dirty="0" err="1" smtClean="0"/>
              <a:t>nga</a:t>
            </a:r>
            <a:r>
              <a:rPr lang="en-US" dirty="0" smtClean="0"/>
              <a:t> </a:t>
            </a:r>
            <a:r>
              <a:rPr lang="en-US" dirty="0" err="1" smtClean="0"/>
              <a:t>gjykatat</a:t>
            </a:r>
            <a:r>
              <a:rPr lang="en-US" dirty="0" smtClean="0"/>
              <a:t> e </a:t>
            </a:r>
            <a:r>
              <a:rPr lang="en-US" dirty="0" err="1" smtClean="0"/>
              <a:t>zakonshme</a:t>
            </a:r>
            <a:r>
              <a:rPr lang="en-US" dirty="0" smtClean="0"/>
              <a:t> </a:t>
            </a:r>
            <a:r>
              <a:rPr lang="en-US" dirty="0" err="1" smtClean="0"/>
              <a:t>dhe</a:t>
            </a:r>
            <a:r>
              <a:rPr lang="en-US" dirty="0" smtClean="0"/>
              <a:t> </a:t>
            </a:r>
            <a:r>
              <a:rPr lang="en-US" dirty="0" err="1" smtClean="0"/>
              <a:t>Gjykata</a:t>
            </a:r>
            <a:r>
              <a:rPr lang="en-US" dirty="0" smtClean="0"/>
              <a:t> Administrative, </a:t>
            </a:r>
            <a:r>
              <a:rPr lang="en-US" dirty="0" err="1" smtClean="0"/>
              <a:t>por</a:t>
            </a:r>
            <a:r>
              <a:rPr lang="en-US" dirty="0" smtClean="0"/>
              <a:t> </a:t>
            </a:r>
            <a:r>
              <a:rPr lang="en-US" dirty="0" err="1" smtClean="0"/>
              <a:t>asnjëra</a:t>
            </a:r>
            <a:r>
              <a:rPr lang="en-US" dirty="0" smtClean="0"/>
              <a:t> </a:t>
            </a:r>
            <a:r>
              <a:rPr lang="en-US" dirty="0" err="1" smtClean="0"/>
              <a:t>nuk</a:t>
            </a:r>
            <a:r>
              <a:rPr lang="en-US" dirty="0" smtClean="0"/>
              <a:t> </a:t>
            </a:r>
            <a:r>
              <a:rPr lang="en-US" dirty="0" err="1" smtClean="0"/>
              <a:t>vendosi</a:t>
            </a:r>
            <a:r>
              <a:rPr lang="en-US" dirty="0" smtClean="0"/>
              <a:t> </a:t>
            </a:r>
            <a:r>
              <a:rPr lang="en-US" dirty="0" err="1" smtClean="0"/>
              <a:t>nëse</a:t>
            </a:r>
            <a:r>
              <a:rPr lang="en-US" dirty="0" smtClean="0"/>
              <a:t> </a:t>
            </a:r>
            <a:r>
              <a:rPr lang="en-US" dirty="0" err="1" smtClean="0"/>
              <a:t>ndërprerja</a:t>
            </a:r>
            <a:r>
              <a:rPr lang="en-US" dirty="0" smtClean="0"/>
              <a:t> e </a:t>
            </a:r>
            <a:r>
              <a:rPr lang="en-US" dirty="0" err="1" smtClean="0"/>
              <a:t>punës</a:t>
            </a:r>
            <a:r>
              <a:rPr lang="en-US" dirty="0" smtClean="0"/>
              <a:t> </a:t>
            </a:r>
            <a:r>
              <a:rPr lang="en-US" dirty="0" err="1" smtClean="0"/>
              <a:t>së</a:t>
            </a:r>
            <a:r>
              <a:rPr lang="en-US" dirty="0" smtClean="0"/>
              <a:t> </a:t>
            </a:r>
            <a:r>
              <a:rPr lang="en-US" dirty="0" err="1" smtClean="0"/>
              <a:t>tij</a:t>
            </a:r>
            <a:r>
              <a:rPr lang="en-US" dirty="0" smtClean="0"/>
              <a:t> </a:t>
            </a:r>
            <a:r>
              <a:rPr lang="en-US" dirty="0" err="1" smtClean="0"/>
              <a:t>ishte</a:t>
            </a:r>
            <a:r>
              <a:rPr lang="en-US" dirty="0" smtClean="0"/>
              <a:t> e </a:t>
            </a:r>
            <a:r>
              <a:rPr lang="en-US" dirty="0" err="1" smtClean="0"/>
              <a:t>ligjshme</a:t>
            </a:r>
            <a:r>
              <a:rPr lang="en-US" dirty="0" smtClean="0"/>
              <a:t>.</a:t>
            </a:r>
            <a:endParaRPr lang="en-US" dirty="0"/>
          </a:p>
        </p:txBody>
      </p:sp>
      <p:sp>
        <p:nvSpPr>
          <p:cNvPr id="3" name="Title 2"/>
          <p:cNvSpPr>
            <a:spLocks noGrp="1"/>
          </p:cNvSpPr>
          <p:nvPr>
            <p:ph type="title"/>
          </p:nvPr>
        </p:nvSpPr>
        <p:spPr>
          <a:xfrm>
            <a:off x="457200" y="274638"/>
            <a:ext cx="8229600" cy="868362"/>
          </a:xfrm>
        </p:spPr>
        <p:txBody>
          <a:bodyPr>
            <a:normAutofit/>
          </a:bodyPr>
          <a:lstStyle/>
          <a:p>
            <a:pPr algn="ctr"/>
            <a:r>
              <a:rPr lang="en-US" sz="2800" i="1" u="sng" dirty="0" err="1" smtClean="0"/>
              <a:t>Lesjak</a:t>
            </a:r>
            <a:r>
              <a:rPr lang="en-US" sz="2800" i="1" u="sng" dirty="0" smtClean="0"/>
              <a:t> </a:t>
            </a:r>
            <a:r>
              <a:rPr lang="en-US" sz="2800" i="1" u="sng" dirty="0" err="1" smtClean="0"/>
              <a:t>kundër</a:t>
            </a:r>
            <a:r>
              <a:rPr lang="en-US" sz="2800" i="1" u="sng" dirty="0" smtClean="0"/>
              <a:t> </a:t>
            </a:r>
            <a:r>
              <a:rPr lang="en-US" sz="2800" i="1" u="sng" dirty="0" err="1" smtClean="0"/>
              <a:t>Kroacisë</a:t>
            </a:r>
            <a:r>
              <a:rPr lang="en-US" sz="2800" i="1" u="sng" dirty="0" smtClean="0"/>
              <a:t>  2010</a:t>
            </a:r>
            <a:endParaRPr lang="en-US" sz="2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304800"/>
            <a:ext cx="8686800" cy="6324600"/>
          </a:xfrm>
        </p:spPr>
        <p:txBody>
          <a:bodyPr/>
          <a:lstStyle/>
          <a:p>
            <a:r>
              <a:rPr lang="en-US" dirty="0" smtClean="0"/>
              <a:t>GJEDNJ </a:t>
            </a:r>
            <a:r>
              <a:rPr lang="en-US" dirty="0" err="1" smtClean="0"/>
              <a:t>citon</a:t>
            </a:r>
            <a:r>
              <a:rPr lang="en-US" dirty="0" smtClean="0"/>
              <a:t> se </a:t>
            </a:r>
            <a:r>
              <a:rPr lang="en-US" dirty="0" err="1" smtClean="0"/>
              <a:t>kjo</a:t>
            </a:r>
            <a:r>
              <a:rPr lang="en-US" dirty="0" smtClean="0"/>
              <a:t> </a:t>
            </a:r>
            <a:r>
              <a:rPr lang="en-US" dirty="0" err="1" smtClean="0"/>
              <a:t>situatë</a:t>
            </a:r>
            <a:r>
              <a:rPr lang="en-US" dirty="0" smtClean="0"/>
              <a:t> </a:t>
            </a:r>
            <a:r>
              <a:rPr lang="en-US" dirty="0" err="1" smtClean="0"/>
              <a:t>përbën</a:t>
            </a:r>
            <a:r>
              <a:rPr lang="en-US" dirty="0" smtClean="0"/>
              <a:t> </a:t>
            </a:r>
            <a:r>
              <a:rPr lang="en-US" dirty="0" err="1" smtClean="0"/>
              <a:t>një</a:t>
            </a:r>
            <a:r>
              <a:rPr lang="en-US" dirty="0" smtClean="0"/>
              <a:t> </a:t>
            </a:r>
            <a:r>
              <a:rPr lang="en-US" dirty="0" err="1" smtClean="0"/>
              <a:t>mohim</a:t>
            </a:r>
            <a:r>
              <a:rPr lang="en-US" dirty="0" smtClean="0"/>
              <a:t> </a:t>
            </a:r>
            <a:r>
              <a:rPr lang="en-US" dirty="0" err="1" smtClean="0"/>
              <a:t>të</a:t>
            </a:r>
            <a:r>
              <a:rPr lang="en-US" dirty="0" smtClean="0"/>
              <a:t> </a:t>
            </a:r>
            <a:r>
              <a:rPr lang="en-US" dirty="0" err="1" smtClean="0"/>
              <a:t>drejtësisë</a:t>
            </a:r>
            <a:r>
              <a:rPr lang="en-US" dirty="0" smtClean="0"/>
              <a:t> </a:t>
            </a:r>
            <a:r>
              <a:rPr lang="en-US" dirty="0" err="1" smtClean="0"/>
              <a:t>që</a:t>
            </a:r>
            <a:r>
              <a:rPr lang="en-US" dirty="0" smtClean="0"/>
              <a:t> </a:t>
            </a:r>
            <a:r>
              <a:rPr lang="en-US" dirty="0" err="1" smtClean="0"/>
              <a:t>cenoi</a:t>
            </a:r>
            <a:r>
              <a:rPr lang="en-US" dirty="0" smtClean="0"/>
              <a:t> </a:t>
            </a:r>
            <a:r>
              <a:rPr lang="en-US" dirty="0" err="1" smtClean="0"/>
              <a:t>vetë</a:t>
            </a:r>
            <a:r>
              <a:rPr lang="en-US" dirty="0" smtClean="0"/>
              <a:t> </a:t>
            </a:r>
            <a:r>
              <a:rPr lang="en-US" dirty="0" err="1" smtClean="0"/>
              <a:t>thelbin</a:t>
            </a:r>
            <a:r>
              <a:rPr lang="en-US" dirty="0" smtClean="0"/>
              <a:t> e </a:t>
            </a:r>
            <a:r>
              <a:rPr lang="en-US" dirty="0" err="1" smtClean="0"/>
              <a:t>të</a:t>
            </a:r>
            <a:r>
              <a:rPr lang="en-US" dirty="0" smtClean="0"/>
              <a:t> </a:t>
            </a:r>
            <a:r>
              <a:rPr lang="en-US" dirty="0" err="1" smtClean="0"/>
              <a:t>drejtës</a:t>
            </a:r>
            <a:r>
              <a:rPr lang="en-US" dirty="0" smtClean="0"/>
              <a:t> </a:t>
            </a:r>
            <a:r>
              <a:rPr lang="en-US" dirty="0" err="1" smtClean="0"/>
              <a:t>së</a:t>
            </a:r>
            <a:r>
              <a:rPr lang="en-US" dirty="0" smtClean="0"/>
              <a:t> </a:t>
            </a:r>
            <a:r>
              <a:rPr lang="en-US" dirty="0" err="1" smtClean="0"/>
              <a:t>ankuesit</a:t>
            </a:r>
            <a:r>
              <a:rPr lang="en-US" dirty="0" smtClean="0"/>
              <a:t> </a:t>
            </a:r>
            <a:r>
              <a:rPr lang="en-US" dirty="0" err="1" smtClean="0"/>
              <a:t>për</a:t>
            </a:r>
            <a:r>
              <a:rPr lang="en-US" dirty="0" smtClean="0"/>
              <a:t> </a:t>
            </a:r>
            <a:r>
              <a:rPr lang="en-US" dirty="0" err="1" smtClean="0"/>
              <a:t>akses</a:t>
            </a:r>
            <a:r>
              <a:rPr lang="en-US" dirty="0" smtClean="0"/>
              <a:t> </a:t>
            </a:r>
            <a:r>
              <a:rPr lang="en-US" dirty="0" err="1" smtClean="0"/>
              <a:t>në</a:t>
            </a:r>
            <a:r>
              <a:rPr lang="en-US" dirty="0" smtClean="0"/>
              <a:t> </a:t>
            </a:r>
            <a:r>
              <a:rPr lang="en-US" dirty="0" err="1" smtClean="0"/>
              <a:t>gjykatë</a:t>
            </a:r>
            <a:r>
              <a:rPr lang="en-US" dirty="0" smtClean="0"/>
              <a:t> </a:t>
            </a:r>
            <a:r>
              <a:rPr lang="en-US" dirty="0" err="1" smtClean="0"/>
              <a:t>siç</a:t>
            </a:r>
            <a:r>
              <a:rPr lang="en-US" dirty="0" smtClean="0"/>
              <a:t> </a:t>
            </a:r>
            <a:r>
              <a:rPr lang="en-US" dirty="0" err="1" smtClean="0"/>
              <a:t>sigurohet</a:t>
            </a:r>
            <a:r>
              <a:rPr lang="en-US" dirty="0" smtClean="0"/>
              <a:t> </a:t>
            </a:r>
            <a:r>
              <a:rPr lang="en-US" dirty="0" err="1" smtClean="0"/>
              <a:t>nga</a:t>
            </a:r>
            <a:r>
              <a:rPr lang="en-US" dirty="0" smtClean="0"/>
              <a:t> </a:t>
            </a:r>
            <a:r>
              <a:rPr lang="en-US" dirty="0" err="1" smtClean="0"/>
              <a:t>neni</a:t>
            </a:r>
            <a:r>
              <a:rPr lang="en-US" dirty="0" smtClean="0"/>
              <a:t> 6 § 1 </a:t>
            </a:r>
            <a:r>
              <a:rPr lang="en-US" dirty="0" err="1" smtClean="0"/>
              <a:t>i</a:t>
            </a:r>
            <a:r>
              <a:rPr lang="en-US" dirty="0" smtClean="0"/>
              <a:t> </a:t>
            </a:r>
            <a:r>
              <a:rPr lang="en-US" dirty="0" err="1" smtClean="0"/>
              <a:t>Konventës</a:t>
            </a:r>
            <a:r>
              <a:rPr lang="en-US" dirty="0" smtClean="0"/>
              <a:t>. </a:t>
            </a:r>
            <a:r>
              <a:rPr lang="en-US" dirty="0" err="1" smtClean="0"/>
              <a:t>Rrjedhimisht</a:t>
            </a:r>
            <a:r>
              <a:rPr lang="en-US" dirty="0" smtClean="0"/>
              <a:t>, </a:t>
            </a:r>
            <a:r>
              <a:rPr lang="en-US" dirty="0" err="1" smtClean="0"/>
              <a:t>Gjykata</a:t>
            </a:r>
            <a:r>
              <a:rPr lang="en-US" dirty="0" smtClean="0"/>
              <a:t> </a:t>
            </a:r>
            <a:r>
              <a:rPr lang="en-US" dirty="0" err="1" smtClean="0"/>
              <a:t>hedh</a:t>
            </a:r>
            <a:r>
              <a:rPr lang="en-US" dirty="0" smtClean="0"/>
              <a:t> </a:t>
            </a:r>
            <a:r>
              <a:rPr lang="en-US" dirty="0" err="1" smtClean="0"/>
              <a:t>poshtë</a:t>
            </a:r>
            <a:r>
              <a:rPr lang="en-US" dirty="0" smtClean="0"/>
              <a:t> </a:t>
            </a:r>
            <a:r>
              <a:rPr lang="en-US" dirty="0" err="1" smtClean="0"/>
              <a:t>kundërshtimin</a:t>
            </a:r>
            <a:r>
              <a:rPr lang="en-US" dirty="0" smtClean="0"/>
              <a:t> e </a:t>
            </a:r>
            <a:r>
              <a:rPr lang="en-US" dirty="0" err="1" smtClean="0"/>
              <a:t>Qeverisë</a:t>
            </a:r>
            <a:r>
              <a:rPr lang="en-US" dirty="0" smtClean="0"/>
              <a:t> </a:t>
            </a:r>
            <a:r>
              <a:rPr lang="en-US" dirty="0" err="1" smtClean="0"/>
              <a:t>në</a:t>
            </a:r>
            <a:r>
              <a:rPr lang="en-US" dirty="0" smtClean="0"/>
              <a:t> </a:t>
            </a:r>
            <a:r>
              <a:rPr lang="en-US" dirty="0" err="1" smtClean="0"/>
              <a:t>lidhje</a:t>
            </a:r>
            <a:r>
              <a:rPr lang="en-US" dirty="0" smtClean="0"/>
              <a:t> me </a:t>
            </a:r>
            <a:r>
              <a:rPr lang="en-US" dirty="0" err="1" smtClean="0"/>
              <a:t>shterimin</a:t>
            </a:r>
            <a:r>
              <a:rPr lang="en-US" dirty="0" smtClean="0"/>
              <a:t> e </a:t>
            </a:r>
            <a:r>
              <a:rPr lang="en-US" dirty="0" err="1" smtClean="0"/>
              <a:t>mjeteve</a:t>
            </a:r>
            <a:r>
              <a:rPr lang="en-US" dirty="0" smtClean="0"/>
              <a:t> </a:t>
            </a:r>
            <a:r>
              <a:rPr lang="en-US" dirty="0" err="1" smtClean="0"/>
              <a:t>juridike</a:t>
            </a:r>
            <a:r>
              <a:rPr lang="en-US" dirty="0" smtClean="0"/>
              <a:t> </a:t>
            </a:r>
            <a:r>
              <a:rPr lang="en-US" dirty="0" err="1" smtClean="0"/>
              <a:t>të</a:t>
            </a:r>
            <a:r>
              <a:rPr lang="en-US" dirty="0" smtClean="0"/>
              <a:t> </a:t>
            </a:r>
            <a:r>
              <a:rPr lang="en-US" dirty="0" err="1" smtClean="0"/>
              <a:t>brendshme</a:t>
            </a:r>
            <a:r>
              <a:rPr lang="en-US" dirty="0" smtClean="0"/>
              <a:t> </a:t>
            </a:r>
            <a:r>
              <a:rPr lang="en-US" dirty="0" err="1" smtClean="0"/>
              <a:t>dhe</a:t>
            </a:r>
            <a:r>
              <a:rPr lang="en-US" dirty="0" smtClean="0"/>
              <a:t> </a:t>
            </a:r>
            <a:r>
              <a:rPr lang="en-US" dirty="0" err="1" smtClean="0"/>
              <a:t>konstaton</a:t>
            </a:r>
            <a:r>
              <a:rPr lang="en-US" dirty="0" smtClean="0"/>
              <a:t> se ka </a:t>
            </a:r>
            <a:r>
              <a:rPr lang="en-US" dirty="0" err="1" smtClean="0"/>
              <a:t>pasur</a:t>
            </a:r>
            <a:r>
              <a:rPr lang="en-US" dirty="0" smtClean="0"/>
              <a:t> </a:t>
            </a:r>
            <a:r>
              <a:rPr lang="en-US" dirty="0" err="1" smtClean="0"/>
              <a:t>shkelje</a:t>
            </a:r>
            <a:r>
              <a:rPr lang="en-US" dirty="0" smtClean="0"/>
              <a:t> </a:t>
            </a:r>
            <a:r>
              <a:rPr lang="en-US" dirty="0" err="1" smtClean="0"/>
              <a:t>të</a:t>
            </a:r>
            <a:r>
              <a:rPr lang="en-US" dirty="0" smtClean="0"/>
              <a:t> </a:t>
            </a:r>
            <a:r>
              <a:rPr lang="en-US" dirty="0" err="1" smtClean="0"/>
              <a:t>nenit</a:t>
            </a:r>
            <a:r>
              <a:rPr lang="en-US" dirty="0" smtClean="0"/>
              <a:t> 6 § 1 </a:t>
            </a:r>
            <a:r>
              <a:rPr lang="en-US" dirty="0" err="1" smtClean="0"/>
              <a:t>të</a:t>
            </a:r>
            <a:r>
              <a:rPr lang="en-US" dirty="0" smtClean="0"/>
              <a:t> </a:t>
            </a:r>
            <a:r>
              <a:rPr lang="en-US" dirty="0" err="1" smtClean="0"/>
              <a:t>Konventës</a:t>
            </a:r>
            <a:r>
              <a:rPr lang="en-US" dirty="0" smtClean="0"/>
              <a:t> </a:t>
            </a:r>
            <a:r>
              <a:rPr lang="en-US" dirty="0" err="1" smtClean="0"/>
              <a:t>në</a:t>
            </a:r>
            <a:r>
              <a:rPr lang="en-US" dirty="0" smtClean="0"/>
              <a:t> </a:t>
            </a:r>
            <a:r>
              <a:rPr lang="en-US" dirty="0" err="1" smtClean="0"/>
              <a:t>rastin</a:t>
            </a:r>
            <a:r>
              <a:rPr lang="en-US" dirty="0" smtClean="0"/>
              <a:t> </a:t>
            </a:r>
            <a:r>
              <a:rPr lang="en-US" dirty="0" err="1" smtClean="0"/>
              <a:t>konkret</a:t>
            </a:r>
            <a:r>
              <a:rPr lang="en-US" dirty="0" smtClean="0"/>
              <a:t>. </a:t>
            </a:r>
          </a:p>
          <a:p>
            <a:r>
              <a:rPr lang="en-US" b="1" dirty="0" err="1" smtClean="0"/>
              <a:t>Gjykata</a:t>
            </a:r>
            <a:r>
              <a:rPr lang="en-US" b="1" dirty="0" smtClean="0"/>
              <a:t> </a:t>
            </a:r>
            <a:r>
              <a:rPr lang="en-US" b="1" dirty="0" err="1" smtClean="0"/>
              <a:t>theksoi</a:t>
            </a:r>
            <a:r>
              <a:rPr lang="en-US" b="1" dirty="0" smtClean="0"/>
              <a:t> se forma </a:t>
            </a:r>
            <a:r>
              <a:rPr lang="en-US" b="1" dirty="0" err="1" smtClean="0"/>
              <a:t>më</a:t>
            </a:r>
            <a:r>
              <a:rPr lang="en-US" b="1" dirty="0" smtClean="0"/>
              <a:t> e </a:t>
            </a:r>
            <a:r>
              <a:rPr lang="en-US" b="1" dirty="0" err="1" smtClean="0"/>
              <a:t>përshtatshme</a:t>
            </a:r>
            <a:r>
              <a:rPr lang="en-US" b="1" dirty="0" smtClean="0"/>
              <a:t> e </a:t>
            </a:r>
            <a:r>
              <a:rPr lang="en-US" b="1" dirty="0" err="1" smtClean="0"/>
              <a:t>dëmshpërblimit</a:t>
            </a:r>
            <a:r>
              <a:rPr lang="en-US" b="1" dirty="0" smtClean="0"/>
              <a:t> </a:t>
            </a:r>
            <a:r>
              <a:rPr lang="en-US" b="1" dirty="0" err="1" smtClean="0"/>
              <a:t>në</a:t>
            </a:r>
            <a:r>
              <a:rPr lang="en-US" b="1" dirty="0" smtClean="0"/>
              <a:t> </a:t>
            </a:r>
            <a:r>
              <a:rPr lang="en-US" b="1" dirty="0" err="1" smtClean="0"/>
              <a:t>rastet</a:t>
            </a:r>
            <a:r>
              <a:rPr lang="en-US" b="1" dirty="0" smtClean="0"/>
              <a:t> </a:t>
            </a:r>
            <a:r>
              <a:rPr lang="en-US" b="1" dirty="0" err="1" smtClean="0"/>
              <a:t>kur</a:t>
            </a:r>
            <a:r>
              <a:rPr lang="en-US" b="1" dirty="0" smtClean="0"/>
              <a:t> </a:t>
            </a:r>
            <a:r>
              <a:rPr lang="en-US" b="1" dirty="0" err="1" smtClean="0"/>
              <a:t>konstaton</a:t>
            </a:r>
            <a:r>
              <a:rPr lang="en-US" b="1" dirty="0" smtClean="0"/>
              <a:t> se </a:t>
            </a:r>
            <a:r>
              <a:rPr lang="en-US" b="1" dirty="0" err="1" smtClean="0"/>
              <a:t>një</a:t>
            </a:r>
            <a:r>
              <a:rPr lang="en-US" b="1" dirty="0" smtClean="0"/>
              <a:t> </a:t>
            </a:r>
            <a:r>
              <a:rPr lang="en-US" b="1" dirty="0" err="1" smtClean="0"/>
              <a:t>kërkues</a:t>
            </a:r>
            <a:r>
              <a:rPr lang="en-US" b="1" dirty="0" smtClean="0"/>
              <a:t> </a:t>
            </a:r>
            <a:r>
              <a:rPr lang="en-US" b="1" dirty="0" err="1" smtClean="0"/>
              <a:t>nuk</a:t>
            </a:r>
            <a:r>
              <a:rPr lang="en-US" b="1" dirty="0" smtClean="0"/>
              <a:t> ka </a:t>
            </a:r>
            <a:r>
              <a:rPr lang="en-US" b="1" dirty="0" err="1" smtClean="0"/>
              <a:t>pasur</a:t>
            </a:r>
            <a:r>
              <a:rPr lang="en-US" b="1" dirty="0" smtClean="0"/>
              <a:t> </a:t>
            </a:r>
            <a:r>
              <a:rPr lang="en-US" b="1" dirty="0" err="1" smtClean="0"/>
              <a:t>akses</a:t>
            </a:r>
            <a:r>
              <a:rPr lang="en-US" b="1" dirty="0" smtClean="0"/>
              <a:t> </a:t>
            </a:r>
            <a:r>
              <a:rPr lang="en-US" b="1" dirty="0" err="1" smtClean="0"/>
              <a:t>në</a:t>
            </a:r>
            <a:r>
              <a:rPr lang="en-US" b="1" dirty="0" smtClean="0"/>
              <a:t> </a:t>
            </a:r>
            <a:r>
              <a:rPr lang="en-US" b="1" dirty="0" err="1" smtClean="0"/>
              <a:t>një</a:t>
            </a:r>
            <a:r>
              <a:rPr lang="en-US" b="1" dirty="0" smtClean="0"/>
              <a:t> </a:t>
            </a:r>
            <a:r>
              <a:rPr lang="en-US" b="1" dirty="0" err="1" smtClean="0"/>
              <a:t>gjykatë</a:t>
            </a:r>
            <a:r>
              <a:rPr lang="en-US" b="1" dirty="0" smtClean="0"/>
              <a:t> </a:t>
            </a:r>
            <a:r>
              <a:rPr lang="en-US" b="1" dirty="0" err="1" smtClean="0"/>
              <a:t>në</a:t>
            </a:r>
            <a:r>
              <a:rPr lang="en-US" b="1" dirty="0" smtClean="0"/>
              <a:t> </a:t>
            </a:r>
            <a:r>
              <a:rPr lang="en-US" b="1" dirty="0" err="1" smtClean="0"/>
              <a:t>kundërshtim</a:t>
            </a:r>
            <a:r>
              <a:rPr lang="en-US" b="1" dirty="0" smtClean="0"/>
              <a:t> me </a:t>
            </a:r>
            <a:r>
              <a:rPr lang="en-US" b="1" dirty="0" err="1" smtClean="0"/>
              <a:t>nenin</a:t>
            </a:r>
            <a:r>
              <a:rPr lang="en-US" b="1" dirty="0" smtClean="0"/>
              <a:t> 6 § 1 </a:t>
            </a:r>
            <a:r>
              <a:rPr lang="en-US" b="1" dirty="0" err="1" smtClean="0"/>
              <a:t>të</a:t>
            </a:r>
            <a:r>
              <a:rPr lang="en-US" b="1" dirty="0" smtClean="0"/>
              <a:t> </a:t>
            </a:r>
            <a:r>
              <a:rPr lang="en-US" b="1" dirty="0" err="1" smtClean="0"/>
              <a:t>Konventës</a:t>
            </a:r>
            <a:r>
              <a:rPr lang="en-US" b="1" dirty="0" smtClean="0"/>
              <a:t>, </a:t>
            </a:r>
            <a:r>
              <a:rPr lang="en-US" b="1" dirty="0" err="1" smtClean="0"/>
              <a:t>si</a:t>
            </a:r>
            <a:r>
              <a:rPr lang="en-US" b="1" dirty="0" smtClean="0"/>
              <a:t> </a:t>
            </a:r>
            <a:r>
              <a:rPr lang="en-US" b="1" dirty="0" err="1" smtClean="0"/>
              <a:t>rregull</a:t>
            </a:r>
            <a:r>
              <a:rPr lang="en-US" b="1" dirty="0" smtClean="0"/>
              <a:t>, do </a:t>
            </a:r>
            <a:r>
              <a:rPr lang="en-US" b="1" dirty="0" err="1" smtClean="0"/>
              <a:t>të</a:t>
            </a:r>
            <a:r>
              <a:rPr lang="en-US" b="1" dirty="0" smtClean="0"/>
              <a:t> </a:t>
            </a:r>
            <a:r>
              <a:rPr lang="en-US" b="1" dirty="0" err="1" smtClean="0"/>
              <a:t>ishte</a:t>
            </a:r>
            <a:r>
              <a:rPr lang="en-US" b="1" dirty="0" smtClean="0"/>
              <a:t> </a:t>
            </a:r>
            <a:r>
              <a:rPr lang="en-US" b="1" dirty="0" err="1" smtClean="0"/>
              <a:t>rihapja</a:t>
            </a:r>
            <a:r>
              <a:rPr lang="en-US" b="1" dirty="0" smtClean="0"/>
              <a:t> e </a:t>
            </a:r>
            <a:r>
              <a:rPr lang="en-US" b="1" dirty="0" err="1" smtClean="0"/>
              <a:t>procedurave</a:t>
            </a:r>
            <a:r>
              <a:rPr lang="en-US" b="1" dirty="0" smtClean="0"/>
              <a:t> </a:t>
            </a:r>
            <a:r>
              <a:rPr lang="en-US" b="1" dirty="0" err="1" smtClean="0"/>
              <a:t>dhe</a:t>
            </a:r>
            <a:r>
              <a:rPr lang="en-US" b="1" dirty="0" smtClean="0"/>
              <a:t> </a:t>
            </a:r>
            <a:r>
              <a:rPr lang="en-US" b="1" dirty="0" err="1" smtClean="0"/>
              <a:t>rishqyrtimi</a:t>
            </a:r>
            <a:r>
              <a:rPr lang="en-US" b="1" dirty="0" smtClean="0"/>
              <a:t> </a:t>
            </a:r>
            <a:r>
              <a:rPr lang="en-US" b="1" dirty="0" err="1" smtClean="0"/>
              <a:t>i</a:t>
            </a:r>
            <a:r>
              <a:rPr lang="en-US" b="1" dirty="0" smtClean="0"/>
              <a:t> </a:t>
            </a:r>
            <a:r>
              <a:rPr lang="en-US" b="1" dirty="0" err="1" smtClean="0"/>
              <a:t>çështjes</a:t>
            </a:r>
            <a:r>
              <a:rPr lang="en-US" b="1" dirty="0" smtClean="0"/>
              <a:t> </a:t>
            </a:r>
            <a:r>
              <a:rPr lang="en-US" b="1" dirty="0" err="1" smtClean="0"/>
              <a:t>në</a:t>
            </a:r>
            <a:r>
              <a:rPr lang="en-US" b="1" dirty="0" smtClean="0"/>
              <a:t> </a:t>
            </a:r>
            <a:r>
              <a:rPr lang="en-US" b="1" dirty="0" err="1" smtClean="0"/>
              <a:t>përputhje</a:t>
            </a:r>
            <a:r>
              <a:rPr lang="en-US" b="1" dirty="0" smtClean="0"/>
              <a:t> me </a:t>
            </a:r>
            <a:r>
              <a:rPr lang="en-US" b="1" dirty="0" err="1" smtClean="0"/>
              <a:t>të</a:t>
            </a:r>
            <a:r>
              <a:rPr lang="en-US" b="1" dirty="0" smtClean="0"/>
              <a:t> </a:t>
            </a:r>
            <a:r>
              <a:rPr lang="en-US" b="1" dirty="0" err="1" smtClean="0"/>
              <a:t>gjitha</a:t>
            </a:r>
            <a:r>
              <a:rPr lang="en-US" b="1" dirty="0" smtClean="0"/>
              <a:t> </a:t>
            </a:r>
            <a:r>
              <a:rPr lang="en-US" b="1" dirty="0" err="1" smtClean="0"/>
              <a:t>kërkesat</a:t>
            </a:r>
            <a:r>
              <a:rPr lang="en-US" b="1" dirty="0" smtClean="0"/>
              <a:t> e </a:t>
            </a:r>
            <a:r>
              <a:rPr lang="en-US" b="1" dirty="0" err="1" smtClean="0"/>
              <a:t>një</a:t>
            </a:r>
            <a:r>
              <a:rPr lang="en-US" b="1" dirty="0" smtClean="0"/>
              <a:t> </a:t>
            </a:r>
            <a:r>
              <a:rPr lang="en-US" b="1" dirty="0" err="1" smtClean="0"/>
              <a:t>gjykim</a:t>
            </a:r>
            <a:r>
              <a:rPr lang="en-US" b="1" dirty="0" smtClean="0"/>
              <a:t> </a:t>
            </a:r>
            <a:r>
              <a:rPr lang="en-US" b="1" dirty="0" err="1" smtClean="0"/>
              <a:t>të</a:t>
            </a:r>
            <a:r>
              <a:rPr lang="en-US" b="1" dirty="0" smtClean="0"/>
              <a:t> </a:t>
            </a:r>
            <a:r>
              <a:rPr lang="en-US" b="1" dirty="0" err="1" smtClean="0"/>
              <a:t>drejtë</a:t>
            </a:r>
            <a:r>
              <a:rPr lang="en-US" b="1" dirty="0" smtClean="0"/>
              <a:t>. </a:t>
            </a:r>
            <a:endParaRPr lang="en-US" dirty="0" smtClean="0"/>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838200"/>
            <a:ext cx="9296400" cy="5791200"/>
          </a:xfrm>
        </p:spPr>
        <p:txBody>
          <a:bodyPr>
            <a:normAutofit fontScale="85000" lnSpcReduction="20000"/>
          </a:bodyPr>
          <a:lstStyle/>
          <a:p>
            <a:r>
              <a:rPr lang="en-US" dirty="0" err="1" smtClean="0"/>
              <a:t>Çështja</a:t>
            </a:r>
            <a:r>
              <a:rPr lang="en-US" dirty="0" smtClean="0"/>
              <a:t> </a:t>
            </a:r>
            <a:r>
              <a:rPr lang="en-US" dirty="0" err="1" smtClean="0"/>
              <a:t>kishte</a:t>
            </a:r>
            <a:r>
              <a:rPr lang="en-US" dirty="0" smtClean="0"/>
              <a:t> </a:t>
            </a:r>
            <a:r>
              <a:rPr lang="en-US" dirty="0" err="1" smtClean="0"/>
              <a:t>të</a:t>
            </a:r>
            <a:r>
              <a:rPr lang="en-US" dirty="0" smtClean="0"/>
              <a:t> </a:t>
            </a:r>
            <a:r>
              <a:rPr lang="en-US" dirty="0" err="1" smtClean="0"/>
              <a:t>bënte</a:t>
            </a:r>
            <a:r>
              <a:rPr lang="en-US" dirty="0" smtClean="0"/>
              <a:t> me </a:t>
            </a:r>
            <a:r>
              <a:rPr lang="en-US" dirty="0" err="1" smtClean="0"/>
              <a:t>procedurat</a:t>
            </a:r>
            <a:r>
              <a:rPr lang="en-US" dirty="0" smtClean="0"/>
              <a:t> </a:t>
            </a:r>
            <a:r>
              <a:rPr lang="en-US" dirty="0" err="1" smtClean="0"/>
              <a:t>në</a:t>
            </a:r>
            <a:r>
              <a:rPr lang="en-US" dirty="0" smtClean="0"/>
              <a:t> </a:t>
            </a:r>
            <a:r>
              <a:rPr lang="en-US" dirty="0" err="1" smtClean="0"/>
              <a:t>lidhje</a:t>
            </a:r>
            <a:r>
              <a:rPr lang="en-US" dirty="0" smtClean="0"/>
              <a:t> me “</a:t>
            </a:r>
            <a:r>
              <a:rPr lang="en-US" dirty="0" err="1" smtClean="0"/>
              <a:t>apelimin</a:t>
            </a:r>
            <a:r>
              <a:rPr lang="en-US" dirty="0" smtClean="0"/>
              <a:t> e </a:t>
            </a:r>
            <a:r>
              <a:rPr lang="en-US" dirty="0" err="1" smtClean="0"/>
              <a:t>znj</a:t>
            </a:r>
            <a:r>
              <a:rPr lang="en-US" dirty="0" smtClean="0"/>
              <a:t>. </a:t>
            </a:r>
            <a:r>
              <a:rPr lang="en-US" dirty="0" err="1" smtClean="0"/>
              <a:t>Bochan</a:t>
            </a:r>
            <a:r>
              <a:rPr lang="en-US" dirty="0" smtClean="0"/>
              <a:t> </a:t>
            </a:r>
            <a:r>
              <a:rPr lang="en-US" dirty="0" err="1" smtClean="0"/>
              <a:t>në</a:t>
            </a:r>
            <a:r>
              <a:rPr lang="en-US" dirty="0" smtClean="0"/>
              <a:t> </a:t>
            </a:r>
            <a:r>
              <a:rPr lang="en-US" dirty="0" err="1" smtClean="0"/>
              <a:t>dritën</a:t>
            </a:r>
            <a:r>
              <a:rPr lang="en-US" dirty="0" smtClean="0"/>
              <a:t> e </a:t>
            </a:r>
            <a:r>
              <a:rPr lang="en-US" dirty="0" err="1" smtClean="0"/>
              <a:t>rrethanave</a:t>
            </a:r>
            <a:r>
              <a:rPr lang="en-US" dirty="0" smtClean="0"/>
              <a:t> </a:t>
            </a:r>
            <a:r>
              <a:rPr lang="en-US" dirty="0" err="1" smtClean="0"/>
              <a:t>përjashtuese</a:t>
            </a:r>
            <a:r>
              <a:rPr lang="en-US" dirty="0" smtClean="0"/>
              <a:t>” </a:t>
            </a:r>
            <a:r>
              <a:rPr lang="en-US" dirty="0" err="1" smtClean="0"/>
              <a:t>bazuar</a:t>
            </a:r>
            <a:r>
              <a:rPr lang="en-US" dirty="0" smtClean="0"/>
              <a:t> </a:t>
            </a:r>
            <a:r>
              <a:rPr lang="en-US" dirty="0" err="1" smtClean="0"/>
              <a:t>në</a:t>
            </a:r>
            <a:r>
              <a:rPr lang="en-US" dirty="0" smtClean="0"/>
              <a:t> </a:t>
            </a:r>
            <a:r>
              <a:rPr lang="en-US" dirty="0" err="1" smtClean="0"/>
              <a:t>vendimin</a:t>
            </a:r>
            <a:r>
              <a:rPr lang="en-US" dirty="0" smtClean="0"/>
              <a:t> e GJEDNJ </a:t>
            </a:r>
            <a:r>
              <a:rPr lang="en-US" dirty="0" err="1" smtClean="0"/>
              <a:t>rreth</a:t>
            </a:r>
            <a:r>
              <a:rPr lang="en-US" dirty="0" smtClean="0"/>
              <a:t> </a:t>
            </a:r>
            <a:r>
              <a:rPr lang="en-US" dirty="0" err="1" smtClean="0"/>
              <a:t>padrejtësisë</a:t>
            </a:r>
            <a:r>
              <a:rPr lang="en-US" dirty="0" smtClean="0"/>
              <a:t> </a:t>
            </a:r>
            <a:r>
              <a:rPr lang="en-US" dirty="0" err="1" smtClean="0"/>
              <a:t>së</a:t>
            </a:r>
            <a:r>
              <a:rPr lang="en-US" dirty="0" smtClean="0"/>
              <a:t> </a:t>
            </a:r>
            <a:r>
              <a:rPr lang="en-US" dirty="0" err="1" smtClean="0"/>
              <a:t>procedurave</a:t>
            </a:r>
            <a:r>
              <a:rPr lang="en-US" dirty="0" smtClean="0"/>
              <a:t> </a:t>
            </a:r>
            <a:r>
              <a:rPr lang="en-US" dirty="0" err="1" smtClean="0"/>
              <a:t>pronësore</a:t>
            </a:r>
            <a:r>
              <a:rPr lang="en-US" dirty="0" smtClean="0"/>
              <a:t> (</a:t>
            </a:r>
            <a:r>
              <a:rPr lang="en-US" dirty="0" err="1" smtClean="0"/>
              <a:t>aktgjykimi</a:t>
            </a:r>
            <a:r>
              <a:rPr lang="en-US" dirty="0" smtClean="0"/>
              <a:t> </a:t>
            </a:r>
            <a:r>
              <a:rPr lang="en-US" dirty="0" err="1" smtClean="0"/>
              <a:t>i</a:t>
            </a:r>
            <a:r>
              <a:rPr lang="en-US" dirty="0" smtClean="0"/>
              <a:t> 3 </a:t>
            </a:r>
            <a:r>
              <a:rPr lang="en-US" dirty="0" err="1" smtClean="0"/>
              <a:t>majit</a:t>
            </a:r>
            <a:r>
              <a:rPr lang="en-US" dirty="0" smtClean="0"/>
              <a:t> 2007). </a:t>
            </a:r>
            <a:r>
              <a:rPr lang="en-US" dirty="0" err="1" smtClean="0"/>
              <a:t>Gjykata</a:t>
            </a:r>
            <a:r>
              <a:rPr lang="en-US" dirty="0" smtClean="0"/>
              <a:t> </a:t>
            </a:r>
            <a:r>
              <a:rPr lang="en-US" dirty="0" err="1" smtClean="0"/>
              <a:t>konstatoi</a:t>
            </a:r>
            <a:r>
              <a:rPr lang="en-US" dirty="0" smtClean="0"/>
              <a:t> se </a:t>
            </a:r>
            <a:r>
              <a:rPr lang="en-US" dirty="0" err="1" smtClean="0"/>
              <a:t>për</a:t>
            </a:r>
            <a:r>
              <a:rPr lang="en-US" dirty="0" smtClean="0"/>
              <a:t> </a:t>
            </a:r>
            <a:r>
              <a:rPr lang="en-US" dirty="0" err="1" smtClean="0"/>
              <a:t>shkak</a:t>
            </a:r>
            <a:r>
              <a:rPr lang="en-US" dirty="0" smtClean="0"/>
              <a:t> se </a:t>
            </a:r>
            <a:r>
              <a:rPr lang="en-US" dirty="0" err="1" smtClean="0"/>
              <a:t>Gjykata</a:t>
            </a:r>
            <a:r>
              <a:rPr lang="en-US" dirty="0" smtClean="0"/>
              <a:t> e </a:t>
            </a:r>
            <a:r>
              <a:rPr lang="en-US" dirty="0" err="1" smtClean="0"/>
              <a:t>Lartë</a:t>
            </a:r>
            <a:r>
              <a:rPr lang="en-US" dirty="0" smtClean="0"/>
              <a:t> </a:t>
            </a:r>
            <a:r>
              <a:rPr lang="en-US" dirty="0" err="1" smtClean="0"/>
              <a:t>kishte</a:t>
            </a:r>
            <a:r>
              <a:rPr lang="en-US" dirty="0" smtClean="0"/>
              <a:t> </a:t>
            </a:r>
            <a:r>
              <a:rPr lang="en-US" dirty="0" err="1" smtClean="0"/>
              <a:t>bërë</a:t>
            </a:r>
            <a:r>
              <a:rPr lang="en-US" dirty="0" smtClean="0"/>
              <a:t> </a:t>
            </a:r>
            <a:r>
              <a:rPr lang="en-US" dirty="0" err="1" smtClean="0"/>
              <a:t>një</a:t>
            </a:r>
            <a:r>
              <a:rPr lang="en-US" dirty="0" smtClean="0"/>
              <a:t> </a:t>
            </a:r>
            <a:r>
              <a:rPr lang="en-US" dirty="0" err="1" smtClean="0"/>
              <a:t>paraqitje</a:t>
            </a:r>
            <a:r>
              <a:rPr lang="en-US" dirty="0" smtClean="0"/>
              <a:t> </a:t>
            </a:r>
            <a:r>
              <a:rPr lang="en-US" dirty="0" err="1" smtClean="0"/>
              <a:t>të</a:t>
            </a:r>
            <a:r>
              <a:rPr lang="en-US" dirty="0" smtClean="0"/>
              <a:t> </a:t>
            </a:r>
            <a:r>
              <a:rPr lang="en-US" dirty="0" err="1" smtClean="0"/>
              <a:t>shtrembëruar</a:t>
            </a:r>
            <a:r>
              <a:rPr lang="en-US" dirty="0" smtClean="0"/>
              <a:t> </a:t>
            </a:r>
            <a:r>
              <a:rPr lang="en-US" dirty="0" err="1" smtClean="0"/>
              <a:t>të</a:t>
            </a:r>
            <a:r>
              <a:rPr lang="en-US" dirty="0" smtClean="0"/>
              <a:t> </a:t>
            </a:r>
            <a:r>
              <a:rPr lang="en-US" dirty="0" err="1" smtClean="0"/>
              <a:t>gjetjeve</a:t>
            </a:r>
            <a:r>
              <a:rPr lang="en-US" dirty="0" smtClean="0"/>
              <a:t> </a:t>
            </a:r>
            <a:r>
              <a:rPr lang="en-US" dirty="0" err="1" smtClean="0"/>
              <a:t>të</a:t>
            </a:r>
            <a:r>
              <a:rPr lang="en-US" dirty="0" smtClean="0"/>
              <a:t> </a:t>
            </a:r>
            <a:r>
              <a:rPr lang="en-US" dirty="0" err="1" smtClean="0"/>
              <a:t>saj</a:t>
            </a:r>
            <a:r>
              <a:rPr lang="en-US" dirty="0" smtClean="0"/>
              <a:t> </a:t>
            </a:r>
            <a:r>
              <a:rPr lang="en-US" dirty="0" err="1" smtClean="0"/>
              <a:t>në</a:t>
            </a:r>
            <a:r>
              <a:rPr lang="en-US" dirty="0" smtClean="0"/>
              <a:t> </a:t>
            </a:r>
            <a:r>
              <a:rPr lang="en-US" dirty="0" err="1" smtClean="0"/>
              <a:t>vendimin</a:t>
            </a:r>
            <a:r>
              <a:rPr lang="en-US" dirty="0" smtClean="0"/>
              <a:t> e </a:t>
            </a:r>
            <a:r>
              <a:rPr lang="en-US" dirty="0" err="1" smtClean="0"/>
              <a:t>vitit</a:t>
            </a:r>
            <a:r>
              <a:rPr lang="en-US" dirty="0" smtClean="0"/>
              <a:t> 2007, </a:t>
            </a:r>
            <a:r>
              <a:rPr lang="en-US" dirty="0" err="1" smtClean="0"/>
              <a:t>znj</a:t>
            </a:r>
            <a:r>
              <a:rPr lang="en-US" dirty="0" smtClean="0"/>
              <a:t>. </a:t>
            </a:r>
            <a:r>
              <a:rPr lang="en-US" dirty="0" err="1" smtClean="0"/>
              <a:t>Bochan</a:t>
            </a:r>
            <a:r>
              <a:rPr lang="en-US" dirty="0" smtClean="0"/>
              <a:t> </a:t>
            </a:r>
            <a:r>
              <a:rPr lang="en-US" dirty="0" err="1" smtClean="0"/>
              <a:t>nuk</a:t>
            </a:r>
            <a:r>
              <a:rPr lang="en-US" dirty="0" smtClean="0"/>
              <a:t> </a:t>
            </a:r>
            <a:r>
              <a:rPr lang="en-US" dirty="0" err="1" smtClean="0"/>
              <a:t>kishte</a:t>
            </a:r>
            <a:r>
              <a:rPr lang="en-US" dirty="0" smtClean="0"/>
              <a:t> </a:t>
            </a:r>
            <a:r>
              <a:rPr lang="en-US" dirty="0" err="1" smtClean="0"/>
              <a:t>mundur</a:t>
            </a:r>
            <a:r>
              <a:rPr lang="en-US" dirty="0" smtClean="0"/>
              <a:t> </a:t>
            </a:r>
            <a:r>
              <a:rPr lang="en-US" dirty="0" err="1" smtClean="0"/>
              <a:t>të</a:t>
            </a:r>
            <a:r>
              <a:rPr lang="en-US" dirty="0" smtClean="0"/>
              <a:t> </a:t>
            </a:r>
            <a:r>
              <a:rPr lang="en-US" dirty="0" err="1" smtClean="0"/>
              <a:t>shqyrtonte</a:t>
            </a:r>
            <a:r>
              <a:rPr lang="en-US" dirty="0" smtClean="0"/>
              <a:t> </a:t>
            </a:r>
            <a:r>
              <a:rPr lang="en-US" dirty="0" err="1" smtClean="0"/>
              <a:t>kërkesën</a:t>
            </a:r>
            <a:r>
              <a:rPr lang="en-US" dirty="0" smtClean="0"/>
              <a:t> e </a:t>
            </a:r>
            <a:r>
              <a:rPr lang="en-US" dirty="0" err="1" smtClean="0"/>
              <a:t>saj</a:t>
            </a:r>
            <a:r>
              <a:rPr lang="en-US" dirty="0" smtClean="0"/>
              <a:t> </a:t>
            </a:r>
            <a:r>
              <a:rPr lang="en-US" dirty="0" err="1" smtClean="0"/>
              <a:t>pronësore</a:t>
            </a:r>
            <a:r>
              <a:rPr lang="en-US" dirty="0" smtClean="0"/>
              <a:t> </a:t>
            </a:r>
            <a:r>
              <a:rPr lang="en-US" dirty="0" err="1" smtClean="0"/>
              <a:t>në</a:t>
            </a:r>
            <a:r>
              <a:rPr lang="en-US" dirty="0" smtClean="0"/>
              <a:t> </a:t>
            </a:r>
            <a:r>
              <a:rPr lang="en-US" dirty="0" err="1" smtClean="0"/>
              <a:t>në</a:t>
            </a:r>
            <a:r>
              <a:rPr lang="en-US" dirty="0" smtClean="0"/>
              <a:t> </a:t>
            </a:r>
            <a:r>
              <a:rPr lang="en-US" dirty="0" err="1" smtClean="0"/>
              <a:t>dritën</a:t>
            </a:r>
            <a:r>
              <a:rPr lang="en-US" dirty="0" smtClean="0"/>
              <a:t> e </a:t>
            </a:r>
            <a:r>
              <a:rPr lang="en-US" dirty="0" err="1" smtClean="0"/>
              <a:t>këtyre</a:t>
            </a:r>
            <a:r>
              <a:rPr lang="en-US" dirty="0" smtClean="0"/>
              <a:t> </a:t>
            </a:r>
            <a:r>
              <a:rPr lang="en-US" dirty="0" err="1" smtClean="0"/>
              <a:t>gjetjeve</a:t>
            </a:r>
            <a:r>
              <a:rPr lang="en-US" dirty="0" smtClean="0"/>
              <a:t>, </a:t>
            </a:r>
            <a:r>
              <a:rPr lang="en-US" dirty="0" err="1" smtClean="0"/>
              <a:t>në</a:t>
            </a:r>
            <a:r>
              <a:rPr lang="en-US" dirty="0" smtClean="0"/>
              <a:t> </a:t>
            </a:r>
            <a:r>
              <a:rPr lang="en-US" dirty="0" err="1" smtClean="0"/>
              <a:t>kuadër</a:t>
            </a:r>
            <a:r>
              <a:rPr lang="en-US" dirty="0" smtClean="0"/>
              <a:t> </a:t>
            </a:r>
            <a:r>
              <a:rPr lang="en-US" dirty="0" err="1" smtClean="0"/>
              <a:t>të</a:t>
            </a:r>
            <a:r>
              <a:rPr lang="en-US" dirty="0" smtClean="0"/>
              <a:t> </a:t>
            </a:r>
            <a:r>
              <a:rPr lang="en-US" dirty="0" err="1" smtClean="0"/>
              <a:t>procedurës</a:t>
            </a:r>
            <a:r>
              <a:rPr lang="en-US" dirty="0" smtClean="0"/>
              <a:t> </a:t>
            </a:r>
            <a:r>
              <a:rPr lang="en-US" dirty="0" err="1" smtClean="0"/>
              <a:t>së</a:t>
            </a:r>
            <a:r>
              <a:rPr lang="en-US" dirty="0" smtClean="0"/>
              <a:t> </a:t>
            </a:r>
            <a:r>
              <a:rPr lang="en-US" dirty="0" err="1" smtClean="0"/>
              <a:t>gjykimit</a:t>
            </a:r>
            <a:r>
              <a:rPr lang="en-US" dirty="0" smtClean="0"/>
              <a:t> </a:t>
            </a:r>
            <a:r>
              <a:rPr lang="en-US" dirty="0" err="1" smtClean="0"/>
              <a:t>kasacional</a:t>
            </a:r>
            <a:r>
              <a:rPr lang="en-US" dirty="0" smtClean="0"/>
              <a:t> </a:t>
            </a:r>
            <a:r>
              <a:rPr lang="en-US" dirty="0" err="1" smtClean="0"/>
              <a:t>të</a:t>
            </a:r>
            <a:r>
              <a:rPr lang="en-US" dirty="0" smtClean="0"/>
              <a:t> </a:t>
            </a:r>
            <a:r>
              <a:rPr lang="en-US" dirty="0" err="1" smtClean="0"/>
              <a:t>parashikuar</a:t>
            </a:r>
            <a:r>
              <a:rPr lang="en-US" dirty="0" smtClean="0"/>
              <a:t> </a:t>
            </a:r>
            <a:r>
              <a:rPr lang="en-US" dirty="0" err="1" smtClean="0"/>
              <a:t>nga</a:t>
            </a:r>
            <a:r>
              <a:rPr lang="en-US" dirty="0" smtClean="0"/>
              <a:t> </a:t>
            </a:r>
            <a:r>
              <a:rPr lang="en-US" dirty="0" err="1" smtClean="0"/>
              <a:t>legjislacioni</a:t>
            </a:r>
            <a:r>
              <a:rPr lang="en-US" dirty="0" smtClean="0"/>
              <a:t> </a:t>
            </a:r>
            <a:r>
              <a:rPr lang="en-US" dirty="0" err="1" smtClean="0"/>
              <a:t>Ukrainas</a:t>
            </a:r>
            <a:r>
              <a:rPr lang="en-US" dirty="0" smtClean="0"/>
              <a:t>. </a:t>
            </a:r>
            <a:r>
              <a:rPr lang="en-US" dirty="0" err="1" smtClean="0"/>
              <a:t>Gjykata</a:t>
            </a:r>
            <a:r>
              <a:rPr lang="en-US" dirty="0" smtClean="0"/>
              <a:t> </a:t>
            </a:r>
            <a:r>
              <a:rPr lang="en-US" dirty="0" err="1" smtClean="0"/>
              <a:t>vlerësoi</a:t>
            </a:r>
            <a:r>
              <a:rPr lang="en-US" dirty="0" smtClean="0"/>
              <a:t> se </a:t>
            </a:r>
            <a:r>
              <a:rPr lang="en-US" dirty="0" err="1" smtClean="0"/>
              <a:t>ishte</a:t>
            </a:r>
            <a:r>
              <a:rPr lang="en-US" dirty="0" smtClean="0"/>
              <a:t> </a:t>
            </a:r>
            <a:r>
              <a:rPr lang="en-US" dirty="0" err="1" smtClean="0"/>
              <a:t>kompetente</a:t>
            </a:r>
            <a:r>
              <a:rPr lang="en-US" dirty="0" smtClean="0"/>
              <a:t> </a:t>
            </a:r>
            <a:r>
              <a:rPr lang="en-US" dirty="0" err="1" smtClean="0"/>
              <a:t>të</a:t>
            </a:r>
            <a:r>
              <a:rPr lang="en-US" dirty="0" smtClean="0"/>
              <a:t> </a:t>
            </a:r>
            <a:r>
              <a:rPr lang="en-US" dirty="0" err="1" smtClean="0"/>
              <a:t>shqyrtonte</a:t>
            </a:r>
            <a:r>
              <a:rPr lang="en-US" dirty="0" smtClean="0"/>
              <a:t> </a:t>
            </a:r>
            <a:r>
              <a:rPr lang="en-US" dirty="0" err="1" smtClean="0"/>
              <a:t>çështjen</a:t>
            </a:r>
            <a:r>
              <a:rPr lang="en-US" dirty="0" smtClean="0"/>
              <a:t> e re </a:t>
            </a:r>
            <a:r>
              <a:rPr lang="en-US" dirty="0" err="1" smtClean="0"/>
              <a:t>të</a:t>
            </a:r>
            <a:r>
              <a:rPr lang="en-US" dirty="0" smtClean="0"/>
              <a:t> </a:t>
            </a:r>
            <a:r>
              <a:rPr lang="en-US" dirty="0" err="1" smtClean="0"/>
              <a:t>ngritur</a:t>
            </a:r>
            <a:r>
              <a:rPr lang="en-US" dirty="0" smtClean="0"/>
              <a:t> </a:t>
            </a:r>
            <a:r>
              <a:rPr lang="en-US" dirty="0" err="1" smtClean="0"/>
              <a:t>në</a:t>
            </a:r>
            <a:r>
              <a:rPr lang="en-US" dirty="0" smtClean="0"/>
              <a:t> </a:t>
            </a:r>
            <a:r>
              <a:rPr lang="en-US" dirty="0" err="1" smtClean="0"/>
              <a:t>çështjen</a:t>
            </a:r>
            <a:r>
              <a:rPr lang="en-US" dirty="0" smtClean="0"/>
              <a:t> e </a:t>
            </a:r>
            <a:r>
              <a:rPr lang="en-US" dirty="0" err="1" smtClean="0"/>
              <a:t>dytë</a:t>
            </a:r>
            <a:r>
              <a:rPr lang="en-US" dirty="0" smtClean="0"/>
              <a:t> </a:t>
            </a:r>
            <a:r>
              <a:rPr lang="en-US" dirty="0" err="1" smtClean="0"/>
              <a:t>të</a:t>
            </a:r>
            <a:r>
              <a:rPr lang="en-US" dirty="0" smtClean="0"/>
              <a:t> </a:t>
            </a:r>
            <a:r>
              <a:rPr lang="en-US" dirty="0" err="1" smtClean="0"/>
              <a:t>znj</a:t>
            </a:r>
            <a:r>
              <a:rPr lang="en-US" dirty="0" smtClean="0"/>
              <a:t>. </a:t>
            </a:r>
            <a:r>
              <a:rPr lang="en-US" dirty="0" err="1" smtClean="0"/>
              <a:t>Bochan</a:t>
            </a:r>
            <a:r>
              <a:rPr lang="en-US" dirty="0" smtClean="0"/>
              <a:t> pa </a:t>
            </a:r>
            <a:r>
              <a:rPr lang="en-US" dirty="0" err="1" smtClean="0"/>
              <a:t>cenuar</a:t>
            </a:r>
            <a:r>
              <a:rPr lang="en-US" dirty="0" smtClean="0"/>
              <a:t> </a:t>
            </a:r>
            <a:r>
              <a:rPr lang="en-US" dirty="0" err="1" smtClean="0"/>
              <a:t>prerogativat</a:t>
            </a:r>
            <a:r>
              <a:rPr lang="en-US" dirty="0" smtClean="0"/>
              <a:t> e </a:t>
            </a:r>
            <a:r>
              <a:rPr lang="en-US" dirty="0" err="1" smtClean="0"/>
              <a:t>Ukrainës</a:t>
            </a:r>
            <a:r>
              <a:rPr lang="en-US" dirty="0" smtClean="0"/>
              <a:t> </a:t>
            </a:r>
            <a:r>
              <a:rPr lang="en-US" dirty="0" err="1" smtClean="0"/>
              <a:t>dhe</a:t>
            </a:r>
            <a:r>
              <a:rPr lang="en-US" dirty="0" smtClean="0"/>
              <a:t> </a:t>
            </a:r>
            <a:r>
              <a:rPr lang="en-US" dirty="0" err="1" smtClean="0"/>
              <a:t>të</a:t>
            </a:r>
            <a:r>
              <a:rPr lang="en-US" dirty="0" smtClean="0"/>
              <a:t> </a:t>
            </a:r>
            <a:r>
              <a:rPr lang="en-US" dirty="0" err="1" smtClean="0"/>
              <a:t>Komitetit</a:t>
            </a:r>
            <a:r>
              <a:rPr lang="en-US" dirty="0" smtClean="0"/>
              <a:t> </a:t>
            </a:r>
            <a:r>
              <a:rPr lang="en-US" dirty="0" err="1" smtClean="0"/>
              <a:t>të</a:t>
            </a:r>
            <a:r>
              <a:rPr lang="en-US" dirty="0" smtClean="0"/>
              <a:t> </a:t>
            </a:r>
            <a:r>
              <a:rPr lang="en-US" dirty="0" err="1" smtClean="0"/>
              <a:t>Ministrave</a:t>
            </a:r>
            <a:r>
              <a:rPr lang="en-US" dirty="0" smtClean="0"/>
              <a:t> </a:t>
            </a:r>
            <a:r>
              <a:rPr lang="en-US" dirty="0" err="1" smtClean="0"/>
              <a:t>parashikiuar</a:t>
            </a:r>
            <a:r>
              <a:rPr lang="en-US" dirty="0" smtClean="0"/>
              <a:t> </a:t>
            </a:r>
            <a:r>
              <a:rPr lang="en-US" dirty="0" err="1" smtClean="0"/>
              <a:t>në</a:t>
            </a:r>
            <a:r>
              <a:rPr lang="en-US" dirty="0" smtClean="0"/>
              <a:t> </a:t>
            </a:r>
            <a:r>
              <a:rPr lang="en-US" dirty="0" err="1" smtClean="0"/>
              <a:t>nenin</a:t>
            </a:r>
            <a:r>
              <a:rPr lang="en-US" dirty="0" smtClean="0"/>
              <a:t> 46 (</a:t>
            </a:r>
            <a:r>
              <a:rPr lang="en-US" dirty="0" err="1" smtClean="0"/>
              <a:t>Forca</a:t>
            </a:r>
            <a:r>
              <a:rPr lang="en-US" dirty="0" smtClean="0"/>
              <a:t> </a:t>
            </a:r>
            <a:r>
              <a:rPr lang="en-US" dirty="0" err="1" smtClean="0"/>
              <a:t>detyruese</a:t>
            </a:r>
            <a:r>
              <a:rPr lang="en-US" dirty="0" smtClean="0"/>
              <a:t> </a:t>
            </a:r>
            <a:r>
              <a:rPr lang="en-US" dirty="0" err="1" smtClean="0"/>
              <a:t>dhe</a:t>
            </a:r>
            <a:r>
              <a:rPr lang="en-US" dirty="0" smtClean="0"/>
              <a:t> </a:t>
            </a:r>
            <a:r>
              <a:rPr lang="en-US" dirty="0" err="1" smtClean="0"/>
              <a:t>zbatimi</a:t>
            </a:r>
            <a:r>
              <a:rPr lang="en-US" dirty="0" smtClean="0"/>
              <a:t> </a:t>
            </a:r>
            <a:r>
              <a:rPr lang="en-US" dirty="0" err="1" smtClean="0"/>
              <a:t>i</a:t>
            </a:r>
            <a:r>
              <a:rPr lang="en-US" dirty="0" smtClean="0"/>
              <a:t> </a:t>
            </a:r>
            <a:r>
              <a:rPr lang="en-US" dirty="0" err="1" smtClean="0"/>
              <a:t>aktgjykimeve</a:t>
            </a:r>
            <a:r>
              <a:rPr lang="en-US" dirty="0" smtClean="0"/>
              <a:t>). </a:t>
            </a:r>
          </a:p>
          <a:p>
            <a:r>
              <a:rPr lang="en-US" dirty="0" err="1" smtClean="0"/>
              <a:t>Gjykata</a:t>
            </a:r>
            <a:r>
              <a:rPr lang="en-US" dirty="0" smtClean="0"/>
              <a:t> </a:t>
            </a:r>
            <a:r>
              <a:rPr lang="en-US" dirty="0" err="1" smtClean="0"/>
              <a:t>përsëriti</a:t>
            </a:r>
            <a:r>
              <a:rPr lang="en-US" dirty="0" smtClean="0"/>
              <a:t> </a:t>
            </a:r>
            <a:r>
              <a:rPr lang="en-US" dirty="0" err="1" smtClean="0"/>
              <a:t>qëndrimin</a:t>
            </a:r>
            <a:r>
              <a:rPr lang="en-US" dirty="0" smtClean="0"/>
              <a:t> se </a:t>
            </a:r>
            <a:r>
              <a:rPr lang="en-US" dirty="0" err="1" smtClean="0"/>
              <a:t>është</a:t>
            </a:r>
            <a:r>
              <a:rPr lang="en-US" dirty="0" smtClean="0"/>
              <a:t> </a:t>
            </a:r>
            <a:r>
              <a:rPr lang="en-US" dirty="0" err="1" smtClean="0"/>
              <a:t>detyrë</a:t>
            </a:r>
            <a:r>
              <a:rPr lang="en-US" dirty="0" smtClean="0"/>
              <a:t> e </a:t>
            </a:r>
            <a:r>
              <a:rPr lang="en-US" dirty="0" err="1" smtClean="0"/>
              <a:t>shtetet</a:t>
            </a:r>
            <a:r>
              <a:rPr lang="en-US" dirty="0" smtClean="0"/>
              <a:t> </a:t>
            </a:r>
            <a:r>
              <a:rPr lang="en-US" dirty="0" err="1" smtClean="0"/>
              <a:t>anëtare</a:t>
            </a:r>
            <a:r>
              <a:rPr lang="en-US" dirty="0" smtClean="0"/>
              <a:t> </a:t>
            </a:r>
            <a:r>
              <a:rPr lang="en-US" dirty="0" err="1" smtClean="0"/>
              <a:t>të</a:t>
            </a:r>
            <a:r>
              <a:rPr lang="en-US" dirty="0" smtClean="0"/>
              <a:t> </a:t>
            </a:r>
            <a:r>
              <a:rPr lang="en-US" dirty="0" err="1" smtClean="0"/>
              <a:t>vendosin</a:t>
            </a:r>
            <a:r>
              <a:rPr lang="en-US" dirty="0" smtClean="0"/>
              <a:t> se </a:t>
            </a:r>
            <a:r>
              <a:rPr lang="en-US" dirty="0" err="1" smtClean="0"/>
              <a:t>si</a:t>
            </a:r>
            <a:r>
              <a:rPr lang="en-US" dirty="0" smtClean="0"/>
              <a:t> </a:t>
            </a:r>
            <a:r>
              <a:rPr lang="en-US" dirty="0" err="1" smtClean="0"/>
              <a:t>të</a:t>
            </a:r>
            <a:r>
              <a:rPr lang="en-US" dirty="0" smtClean="0"/>
              <a:t> </a:t>
            </a:r>
            <a:r>
              <a:rPr lang="en-US" dirty="0" err="1" smtClean="0"/>
              <a:t>zbatojnë</a:t>
            </a:r>
            <a:r>
              <a:rPr lang="en-US" dirty="0" smtClean="0"/>
              <a:t> </a:t>
            </a:r>
            <a:r>
              <a:rPr lang="en-US" dirty="0" err="1" smtClean="0"/>
              <a:t>më</a:t>
            </a:r>
            <a:r>
              <a:rPr lang="en-US" dirty="0" smtClean="0"/>
              <a:t> </a:t>
            </a:r>
            <a:r>
              <a:rPr lang="en-US" dirty="0" err="1" smtClean="0"/>
              <a:t>së</a:t>
            </a:r>
            <a:r>
              <a:rPr lang="en-US" dirty="0" smtClean="0"/>
              <a:t> </a:t>
            </a:r>
            <a:r>
              <a:rPr lang="en-US" dirty="0" err="1" smtClean="0"/>
              <a:t>miri</a:t>
            </a:r>
            <a:r>
              <a:rPr lang="en-US" dirty="0" smtClean="0"/>
              <a:t> </a:t>
            </a:r>
            <a:r>
              <a:rPr lang="en-US" dirty="0" err="1" smtClean="0"/>
              <a:t>gjykimet</a:t>
            </a:r>
            <a:r>
              <a:rPr lang="en-US" dirty="0" smtClean="0"/>
              <a:t> e </a:t>
            </a:r>
            <a:r>
              <a:rPr lang="en-US" dirty="0" err="1" smtClean="0"/>
              <a:t>tyre</a:t>
            </a:r>
            <a:r>
              <a:rPr lang="en-US" dirty="0" smtClean="0"/>
              <a:t>, </a:t>
            </a:r>
            <a:r>
              <a:rPr lang="en-US" dirty="0" err="1" smtClean="0"/>
              <a:t>disponueshmërinë</a:t>
            </a:r>
            <a:r>
              <a:rPr lang="en-US" dirty="0" smtClean="0"/>
              <a:t> e </a:t>
            </a:r>
            <a:r>
              <a:rPr lang="en-US" dirty="0" err="1" smtClean="0"/>
              <a:t>procedurave</a:t>
            </a:r>
            <a:r>
              <a:rPr lang="en-US" dirty="0" smtClean="0"/>
              <a:t> </a:t>
            </a:r>
            <a:r>
              <a:rPr lang="en-US" dirty="0" err="1" smtClean="0"/>
              <a:t>për</a:t>
            </a:r>
            <a:r>
              <a:rPr lang="en-US" dirty="0" smtClean="0"/>
              <a:t> </a:t>
            </a:r>
            <a:r>
              <a:rPr lang="en-US" dirty="0" err="1" smtClean="0"/>
              <a:t>lejimin</a:t>
            </a:r>
            <a:r>
              <a:rPr lang="en-US" dirty="0" smtClean="0"/>
              <a:t> e </a:t>
            </a:r>
            <a:r>
              <a:rPr lang="en-US" dirty="0" err="1" smtClean="0"/>
              <a:t>rishqyrtimit</a:t>
            </a:r>
            <a:r>
              <a:rPr lang="en-US" dirty="0" smtClean="0"/>
              <a:t> </a:t>
            </a:r>
            <a:r>
              <a:rPr lang="en-US" dirty="0" err="1" smtClean="0"/>
              <a:t>të</a:t>
            </a:r>
            <a:r>
              <a:rPr lang="en-US" dirty="0" smtClean="0"/>
              <a:t> </a:t>
            </a:r>
            <a:r>
              <a:rPr lang="en-US" dirty="0" err="1" smtClean="0"/>
              <a:t>një</a:t>
            </a:r>
            <a:r>
              <a:rPr lang="en-US" dirty="0" smtClean="0"/>
              <a:t> </a:t>
            </a:r>
            <a:r>
              <a:rPr lang="en-US" dirty="0" err="1" smtClean="0"/>
              <a:t>rasti</a:t>
            </a:r>
            <a:r>
              <a:rPr lang="en-US" dirty="0" smtClean="0"/>
              <a:t> </a:t>
            </a:r>
            <a:r>
              <a:rPr lang="en-US" dirty="0" err="1" smtClean="0"/>
              <a:t>kur</a:t>
            </a:r>
            <a:r>
              <a:rPr lang="en-US" dirty="0" smtClean="0"/>
              <a:t> </a:t>
            </a:r>
            <a:r>
              <a:rPr lang="en-US" dirty="0" err="1" smtClean="0"/>
              <a:t>është</a:t>
            </a:r>
            <a:r>
              <a:rPr lang="en-US" dirty="0" smtClean="0"/>
              <a:t> </a:t>
            </a:r>
            <a:r>
              <a:rPr lang="en-US" dirty="0" err="1" smtClean="0"/>
              <a:t>konstatuar</a:t>
            </a:r>
            <a:r>
              <a:rPr lang="en-US" dirty="0" smtClean="0"/>
              <a:t> </a:t>
            </a:r>
            <a:r>
              <a:rPr lang="en-US" dirty="0" err="1" smtClean="0"/>
              <a:t>një</a:t>
            </a:r>
            <a:r>
              <a:rPr lang="en-US" dirty="0" smtClean="0"/>
              <a:t> </a:t>
            </a:r>
            <a:r>
              <a:rPr lang="en-US" dirty="0" err="1" smtClean="0"/>
              <a:t>shkelje</a:t>
            </a:r>
            <a:r>
              <a:rPr lang="en-US" dirty="0" smtClean="0"/>
              <a:t> e </a:t>
            </a:r>
            <a:r>
              <a:rPr lang="en-US" dirty="0" err="1" smtClean="0"/>
              <a:t>nenit</a:t>
            </a:r>
            <a:r>
              <a:rPr lang="en-US" dirty="0" smtClean="0"/>
              <a:t> 6, </a:t>
            </a:r>
            <a:r>
              <a:rPr lang="en-US" dirty="0" err="1" smtClean="0"/>
              <a:t>Gjykata</a:t>
            </a:r>
            <a:r>
              <a:rPr lang="en-US" dirty="0" smtClean="0"/>
              <a:t> </a:t>
            </a:r>
            <a:r>
              <a:rPr lang="en-US" dirty="0" err="1" smtClean="0"/>
              <a:t>vlerësoi</a:t>
            </a:r>
            <a:r>
              <a:rPr lang="en-US" dirty="0" smtClean="0"/>
              <a:t> se </a:t>
            </a:r>
            <a:r>
              <a:rPr lang="en-US" dirty="0" err="1" smtClean="0"/>
              <a:t>mënyra</a:t>
            </a:r>
            <a:r>
              <a:rPr lang="en-US" dirty="0" smtClean="0"/>
              <a:t> </a:t>
            </a:r>
            <a:r>
              <a:rPr lang="en-US" dirty="0" err="1" smtClean="0"/>
              <a:t>më</a:t>
            </a:r>
            <a:r>
              <a:rPr lang="en-US" dirty="0" smtClean="0"/>
              <a:t> e </a:t>
            </a:r>
            <a:r>
              <a:rPr lang="en-US" dirty="0" err="1" smtClean="0"/>
              <a:t>mirë</a:t>
            </a:r>
            <a:r>
              <a:rPr lang="en-US" dirty="0" smtClean="0"/>
              <a:t> </a:t>
            </a:r>
            <a:r>
              <a:rPr lang="en-US" dirty="0" err="1" smtClean="0"/>
              <a:t>është</a:t>
            </a:r>
            <a:r>
              <a:rPr lang="en-US" dirty="0" smtClean="0"/>
              <a:t> </a:t>
            </a:r>
            <a:r>
              <a:rPr lang="en-US" dirty="0" err="1" smtClean="0"/>
              <a:t>rikthimi</a:t>
            </a:r>
            <a:r>
              <a:rPr lang="en-US" dirty="0" smtClean="0"/>
              <a:t> </a:t>
            </a:r>
            <a:r>
              <a:rPr lang="en-US" dirty="0" err="1" smtClean="0"/>
              <a:t>në</a:t>
            </a:r>
            <a:r>
              <a:rPr lang="en-US" dirty="0" smtClean="0"/>
              <a:t> </a:t>
            </a:r>
            <a:r>
              <a:rPr lang="en-US" dirty="0" err="1" smtClean="0"/>
              <a:t>gjendjen</a:t>
            </a:r>
            <a:r>
              <a:rPr lang="en-US" dirty="0" smtClean="0"/>
              <a:t> </a:t>
            </a:r>
            <a:r>
              <a:rPr lang="en-US" dirty="0" err="1" smtClean="0"/>
              <a:t>fillestare</a:t>
            </a:r>
            <a:r>
              <a:rPr lang="en-US" dirty="0" smtClean="0"/>
              <a:t> </a:t>
            </a:r>
            <a:r>
              <a:rPr lang="en-US" dirty="0" err="1" smtClean="0"/>
              <a:t>të</a:t>
            </a:r>
            <a:r>
              <a:rPr lang="en-US" dirty="0" smtClean="0"/>
              <a:t> </a:t>
            </a:r>
            <a:r>
              <a:rPr lang="en-US" dirty="0" err="1" smtClean="0"/>
              <a:t>aplikantit</a:t>
            </a:r>
            <a:r>
              <a:rPr lang="en-US" dirty="0" smtClean="0"/>
              <a:t>.</a:t>
            </a:r>
          </a:p>
          <a:p>
            <a:endParaRPr lang="en-US" dirty="0"/>
          </a:p>
        </p:txBody>
      </p:sp>
      <p:sp>
        <p:nvSpPr>
          <p:cNvPr id="3" name="Title 2"/>
          <p:cNvSpPr>
            <a:spLocks noGrp="1"/>
          </p:cNvSpPr>
          <p:nvPr>
            <p:ph type="title"/>
          </p:nvPr>
        </p:nvSpPr>
        <p:spPr>
          <a:xfrm>
            <a:off x="457200" y="274638"/>
            <a:ext cx="8229600" cy="792162"/>
          </a:xfrm>
        </p:spPr>
        <p:txBody>
          <a:bodyPr>
            <a:normAutofit fontScale="90000"/>
          </a:bodyPr>
          <a:lstStyle/>
          <a:p>
            <a:pPr lvl="0" algn="ctr"/>
            <a:r>
              <a:rPr lang="en-US" sz="3100" i="1" u="sng" dirty="0" err="1" smtClean="0">
                <a:solidFill>
                  <a:schemeClr val="tx1"/>
                </a:solidFill>
              </a:rPr>
              <a:t>Bochan</a:t>
            </a:r>
            <a:r>
              <a:rPr lang="en-US" sz="3100" i="1" u="sng" dirty="0" smtClean="0">
                <a:solidFill>
                  <a:schemeClr val="tx1"/>
                </a:solidFill>
              </a:rPr>
              <a:t> </a:t>
            </a:r>
            <a:r>
              <a:rPr lang="en-US" sz="3100" i="1" u="sng" dirty="0" err="1" smtClean="0">
                <a:solidFill>
                  <a:schemeClr val="tx1"/>
                </a:solidFill>
              </a:rPr>
              <a:t>kundër</a:t>
            </a:r>
            <a:r>
              <a:rPr lang="en-US" sz="3100" i="1" u="sng" dirty="0" smtClean="0">
                <a:solidFill>
                  <a:schemeClr val="tx1"/>
                </a:solidFill>
              </a:rPr>
              <a:t> Ukraine  2015:</a:t>
            </a:r>
            <a:r>
              <a:rPr lang="en-US" sz="3100" dirty="0" smtClean="0">
                <a:solidFill>
                  <a:schemeClr val="tx1"/>
                </a:solidFill>
              </a:rPr>
              <a:t/>
            </a:r>
            <a:br>
              <a:rPr lang="en-US" sz="3100" dirty="0" smtClean="0">
                <a:solidFill>
                  <a:schemeClr val="tx1"/>
                </a:solidFill>
              </a:rPr>
            </a:br>
            <a:endParaRPr lang="en-US" dirty="0">
              <a:solidFill>
                <a:schemeClr val="tx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990600"/>
            <a:ext cx="8915400" cy="5562600"/>
          </a:xfrm>
        </p:spPr>
        <p:txBody>
          <a:bodyPr>
            <a:normAutofit fontScale="85000" lnSpcReduction="20000"/>
          </a:bodyPr>
          <a:lstStyle/>
          <a:p>
            <a:r>
              <a:rPr lang="en-US" dirty="0" err="1" smtClean="0"/>
              <a:t>Çështja</a:t>
            </a:r>
            <a:r>
              <a:rPr lang="en-US" dirty="0" smtClean="0"/>
              <a:t> ka </a:t>
            </a:r>
            <a:r>
              <a:rPr lang="en-US" dirty="0" err="1" smtClean="0"/>
              <a:t>të</a:t>
            </a:r>
            <a:r>
              <a:rPr lang="en-US" dirty="0" smtClean="0"/>
              <a:t> </a:t>
            </a:r>
            <a:r>
              <a:rPr lang="en-US" dirty="0" err="1" smtClean="0"/>
              <a:t>bëjë</a:t>
            </a:r>
            <a:r>
              <a:rPr lang="en-US" dirty="0" smtClean="0"/>
              <a:t> me </a:t>
            </a:r>
            <a:r>
              <a:rPr lang="en-US" dirty="0" err="1" smtClean="0"/>
              <a:t>procedurat</a:t>
            </a:r>
            <a:r>
              <a:rPr lang="en-US" dirty="0" smtClean="0"/>
              <a:t> administrative </a:t>
            </a:r>
            <a:r>
              <a:rPr lang="en-US" dirty="0" err="1" smtClean="0"/>
              <a:t>në</a:t>
            </a:r>
            <a:r>
              <a:rPr lang="en-US" dirty="0" smtClean="0"/>
              <a:t> </a:t>
            </a:r>
            <a:r>
              <a:rPr lang="en-US" dirty="0" err="1" smtClean="0"/>
              <a:t>të</a:t>
            </a:r>
            <a:r>
              <a:rPr lang="en-US" dirty="0" smtClean="0"/>
              <a:t> </a:t>
            </a:r>
            <a:r>
              <a:rPr lang="en-US" dirty="0" err="1" smtClean="0"/>
              <a:t>cilën</a:t>
            </a:r>
            <a:r>
              <a:rPr lang="en-US" dirty="0" smtClean="0"/>
              <a:t> </a:t>
            </a:r>
            <a:r>
              <a:rPr lang="en-US" dirty="0" err="1" smtClean="0"/>
              <a:t>kërkuesi</a:t>
            </a:r>
            <a:r>
              <a:rPr lang="en-US" dirty="0" smtClean="0"/>
              <a:t>, pas </a:t>
            </a:r>
            <a:r>
              <a:rPr lang="en-US" dirty="0" err="1" smtClean="0"/>
              <a:t>sekuestrimit</a:t>
            </a:r>
            <a:r>
              <a:rPr lang="en-US" dirty="0" smtClean="0"/>
              <a:t> </a:t>
            </a:r>
            <a:r>
              <a:rPr lang="en-US" dirty="0" err="1" smtClean="0"/>
              <a:t>të</a:t>
            </a:r>
            <a:r>
              <a:rPr lang="en-US" dirty="0" smtClean="0"/>
              <a:t> </a:t>
            </a:r>
            <a:r>
              <a:rPr lang="en-US" dirty="0" err="1" smtClean="0"/>
              <a:t>pasurive</a:t>
            </a:r>
            <a:r>
              <a:rPr lang="en-US" dirty="0" smtClean="0"/>
              <a:t> </a:t>
            </a:r>
            <a:r>
              <a:rPr lang="en-US" dirty="0" err="1" smtClean="0"/>
              <a:t>të</a:t>
            </a:r>
            <a:r>
              <a:rPr lang="en-US" dirty="0" smtClean="0"/>
              <a:t> </a:t>
            </a:r>
            <a:r>
              <a:rPr lang="en-US" dirty="0" err="1" smtClean="0"/>
              <a:t>tij</a:t>
            </a:r>
            <a:r>
              <a:rPr lang="en-US" dirty="0" smtClean="0"/>
              <a:t> </a:t>
            </a:r>
            <a:r>
              <a:rPr lang="en-US" dirty="0" err="1" smtClean="0"/>
              <a:t>për</a:t>
            </a:r>
            <a:r>
              <a:rPr lang="en-US" dirty="0" smtClean="0"/>
              <a:t> </a:t>
            </a:r>
            <a:r>
              <a:rPr lang="en-US" dirty="0" err="1" smtClean="0"/>
              <a:t>të</a:t>
            </a:r>
            <a:r>
              <a:rPr lang="en-US" dirty="0" smtClean="0"/>
              <a:t> </a:t>
            </a:r>
            <a:r>
              <a:rPr lang="en-US" dirty="0" err="1" smtClean="0"/>
              <a:t>paguar</a:t>
            </a:r>
            <a:r>
              <a:rPr lang="en-US" dirty="0" smtClean="0"/>
              <a:t> </a:t>
            </a:r>
            <a:r>
              <a:rPr lang="en-US" dirty="0" err="1" smtClean="0"/>
              <a:t>një</a:t>
            </a:r>
            <a:r>
              <a:rPr lang="en-US" dirty="0" smtClean="0"/>
              <a:t> </a:t>
            </a:r>
            <a:r>
              <a:rPr lang="en-US" dirty="0" err="1" smtClean="0"/>
              <a:t>borxh</a:t>
            </a:r>
            <a:r>
              <a:rPr lang="en-US" dirty="0" smtClean="0"/>
              <a:t> </a:t>
            </a:r>
            <a:r>
              <a:rPr lang="en-US" dirty="0" err="1" smtClean="0"/>
              <a:t>tatimor</a:t>
            </a:r>
            <a:r>
              <a:rPr lang="en-US" dirty="0" smtClean="0"/>
              <a:t> </a:t>
            </a:r>
            <a:r>
              <a:rPr lang="en-US" dirty="0" err="1" smtClean="0"/>
              <a:t>prej</a:t>
            </a:r>
            <a:r>
              <a:rPr lang="en-US" dirty="0" smtClean="0"/>
              <a:t> 296,031 euro (EUR) </a:t>
            </a:r>
            <a:r>
              <a:rPr lang="en-US" dirty="0" err="1" smtClean="0"/>
              <a:t>që</a:t>
            </a:r>
            <a:r>
              <a:rPr lang="en-US" dirty="0" smtClean="0"/>
              <a:t> </a:t>
            </a:r>
            <a:r>
              <a:rPr lang="en-US" dirty="0" err="1" smtClean="0"/>
              <a:t>përfshinte</a:t>
            </a:r>
            <a:r>
              <a:rPr lang="en-US" dirty="0" smtClean="0"/>
              <a:t>, </a:t>
            </a:r>
            <a:r>
              <a:rPr lang="en-US" dirty="0" err="1" smtClean="0"/>
              <a:t>përveç</a:t>
            </a:r>
            <a:r>
              <a:rPr lang="en-US" dirty="0" smtClean="0"/>
              <a:t> </a:t>
            </a:r>
            <a:r>
              <a:rPr lang="en-US" dirty="0" err="1" smtClean="0"/>
              <a:t>borxhit</a:t>
            </a:r>
            <a:r>
              <a:rPr lang="en-US" dirty="0" smtClean="0"/>
              <a:t> </a:t>
            </a:r>
            <a:r>
              <a:rPr lang="en-US" dirty="0" err="1" smtClean="0"/>
              <a:t>kryesor</a:t>
            </a:r>
            <a:r>
              <a:rPr lang="en-US" dirty="0" smtClean="0"/>
              <a:t>, </a:t>
            </a:r>
            <a:r>
              <a:rPr lang="en-US" dirty="0" err="1" smtClean="0"/>
              <a:t>penalitetet</a:t>
            </a:r>
            <a:r>
              <a:rPr lang="en-US" dirty="0" smtClean="0"/>
              <a:t> </a:t>
            </a:r>
            <a:r>
              <a:rPr lang="en-US" dirty="0" err="1" smtClean="0"/>
              <a:t>dhe</a:t>
            </a:r>
            <a:r>
              <a:rPr lang="en-US" dirty="0" smtClean="0"/>
              <a:t> </a:t>
            </a:r>
            <a:r>
              <a:rPr lang="en-US" dirty="0" err="1" smtClean="0"/>
              <a:t>kamatëvonesa</a:t>
            </a:r>
            <a:r>
              <a:rPr lang="en-US" dirty="0" smtClean="0"/>
              <a:t>, ka </a:t>
            </a:r>
            <a:r>
              <a:rPr lang="en-US" dirty="0" err="1" smtClean="0"/>
              <a:t>paraqitur</a:t>
            </a:r>
            <a:r>
              <a:rPr lang="en-US" dirty="0" smtClean="0"/>
              <a:t> </a:t>
            </a:r>
            <a:r>
              <a:rPr lang="en-US" dirty="0" err="1" smtClean="0"/>
              <a:t>dy</a:t>
            </a:r>
            <a:r>
              <a:rPr lang="en-US" dirty="0" smtClean="0"/>
              <a:t> </a:t>
            </a:r>
            <a:r>
              <a:rPr lang="en-US" dirty="0" err="1" smtClean="0"/>
              <a:t>kërkesa</a:t>
            </a:r>
            <a:r>
              <a:rPr lang="en-US" dirty="0" smtClean="0"/>
              <a:t> </a:t>
            </a:r>
            <a:r>
              <a:rPr lang="en-US" dirty="0" err="1" smtClean="0"/>
              <a:t>të</a:t>
            </a:r>
            <a:r>
              <a:rPr lang="en-US" dirty="0" smtClean="0"/>
              <a:t> </a:t>
            </a:r>
            <a:r>
              <a:rPr lang="en-US" dirty="0" err="1" smtClean="0"/>
              <a:t>veçanta</a:t>
            </a:r>
            <a:r>
              <a:rPr lang="en-US" dirty="0" smtClean="0"/>
              <a:t> </a:t>
            </a:r>
            <a:r>
              <a:rPr lang="en-US" dirty="0" err="1" smtClean="0"/>
              <a:t>për</a:t>
            </a:r>
            <a:r>
              <a:rPr lang="en-US" dirty="0" smtClean="0"/>
              <a:t> </a:t>
            </a:r>
            <a:r>
              <a:rPr lang="en-US" dirty="0" err="1" smtClean="0"/>
              <a:t>pagesë</a:t>
            </a:r>
            <a:r>
              <a:rPr lang="en-US" dirty="0" smtClean="0"/>
              <a:t> </a:t>
            </a:r>
            <a:r>
              <a:rPr lang="en-US" dirty="0" err="1" smtClean="0"/>
              <a:t>të</a:t>
            </a:r>
            <a:r>
              <a:rPr lang="en-US" dirty="0" smtClean="0"/>
              <a:t> </a:t>
            </a:r>
            <a:r>
              <a:rPr lang="en-US" dirty="0" err="1" smtClean="0"/>
              <a:t>paligjshme</a:t>
            </a:r>
            <a:r>
              <a:rPr lang="en-US" dirty="0" smtClean="0"/>
              <a:t>, </a:t>
            </a:r>
            <a:r>
              <a:rPr lang="en-US" dirty="0" err="1" smtClean="0"/>
              <a:t>njëra</a:t>
            </a:r>
            <a:r>
              <a:rPr lang="en-US" dirty="0" smtClean="0"/>
              <a:t> </a:t>
            </a:r>
            <a:r>
              <a:rPr lang="en-US" dirty="0" err="1" smtClean="0"/>
              <a:t>në</a:t>
            </a:r>
            <a:r>
              <a:rPr lang="en-US" dirty="0" smtClean="0"/>
              <a:t> </a:t>
            </a:r>
            <a:r>
              <a:rPr lang="en-US" dirty="0" err="1" smtClean="0"/>
              <a:t>lidhje</a:t>
            </a:r>
            <a:r>
              <a:rPr lang="en-US" dirty="0" smtClean="0"/>
              <a:t> me </a:t>
            </a:r>
            <a:r>
              <a:rPr lang="en-US" dirty="0" err="1" smtClean="0"/>
              <a:t>detyrimin</a:t>
            </a:r>
            <a:r>
              <a:rPr lang="en-US" dirty="0" smtClean="0"/>
              <a:t> </a:t>
            </a:r>
            <a:r>
              <a:rPr lang="en-US" dirty="0" err="1" smtClean="0"/>
              <a:t>kryesor</a:t>
            </a:r>
            <a:r>
              <a:rPr lang="en-US" dirty="0" smtClean="0"/>
              <a:t> </a:t>
            </a:r>
            <a:r>
              <a:rPr lang="en-US" dirty="0" err="1" smtClean="0"/>
              <a:t>dhe</a:t>
            </a:r>
            <a:r>
              <a:rPr lang="en-US" dirty="0" smtClean="0"/>
              <a:t> </a:t>
            </a:r>
            <a:r>
              <a:rPr lang="en-US" dirty="0" err="1" smtClean="0"/>
              <a:t>tjetra</a:t>
            </a:r>
            <a:r>
              <a:rPr lang="en-US" dirty="0" smtClean="0"/>
              <a:t> </a:t>
            </a:r>
            <a:r>
              <a:rPr lang="en-US" dirty="0" err="1" smtClean="0"/>
              <a:t>në</a:t>
            </a:r>
            <a:r>
              <a:rPr lang="en-US" dirty="0" smtClean="0"/>
              <a:t> </a:t>
            </a:r>
            <a:r>
              <a:rPr lang="en-US" dirty="0" err="1" smtClean="0"/>
              <a:t>lidhje</a:t>
            </a:r>
            <a:r>
              <a:rPr lang="en-US" dirty="0" smtClean="0"/>
              <a:t> me </a:t>
            </a:r>
            <a:r>
              <a:rPr lang="en-US" dirty="0" err="1" smtClean="0"/>
              <a:t>penalitet</a:t>
            </a:r>
            <a:r>
              <a:rPr lang="en-US" dirty="0" smtClean="0"/>
              <a:t> </a:t>
            </a:r>
            <a:r>
              <a:rPr lang="en-US" dirty="0" err="1" smtClean="0"/>
              <a:t>dhe</a:t>
            </a:r>
            <a:r>
              <a:rPr lang="en-US" dirty="0" smtClean="0"/>
              <a:t> </a:t>
            </a:r>
            <a:r>
              <a:rPr lang="en-US" dirty="0" err="1" smtClean="0"/>
              <a:t>kamatëvonesat</a:t>
            </a:r>
            <a:r>
              <a:rPr lang="en-US" dirty="0" smtClean="0"/>
              <a:t>. </a:t>
            </a:r>
            <a:r>
              <a:rPr lang="en-US" dirty="0" err="1" smtClean="0"/>
              <a:t>Padia</a:t>
            </a:r>
            <a:r>
              <a:rPr lang="en-US" dirty="0" smtClean="0"/>
              <a:t> </a:t>
            </a:r>
            <a:r>
              <a:rPr lang="en-US" dirty="0" err="1" smtClean="0"/>
              <a:t>në</a:t>
            </a:r>
            <a:r>
              <a:rPr lang="en-US" dirty="0" smtClean="0"/>
              <a:t> </a:t>
            </a:r>
            <a:r>
              <a:rPr lang="en-US" dirty="0" err="1" smtClean="0"/>
              <a:t>lidhje</a:t>
            </a:r>
            <a:r>
              <a:rPr lang="en-US" dirty="0" smtClean="0"/>
              <a:t> me </a:t>
            </a:r>
            <a:r>
              <a:rPr lang="en-US" dirty="0" err="1" smtClean="0"/>
              <a:t>borxhin</a:t>
            </a:r>
            <a:r>
              <a:rPr lang="en-US" dirty="0" smtClean="0"/>
              <a:t> </a:t>
            </a:r>
            <a:r>
              <a:rPr lang="en-US" dirty="0" err="1" smtClean="0"/>
              <a:t>kryesor</a:t>
            </a:r>
            <a:r>
              <a:rPr lang="en-US" dirty="0" smtClean="0"/>
              <a:t> </a:t>
            </a:r>
            <a:r>
              <a:rPr lang="en-US" dirty="0" err="1" smtClean="0"/>
              <a:t>ishte</a:t>
            </a:r>
            <a:r>
              <a:rPr lang="en-US" dirty="0" smtClean="0"/>
              <a:t> </a:t>
            </a:r>
            <a:r>
              <a:rPr lang="en-US" dirty="0" err="1" smtClean="0"/>
              <a:t>pranuar</a:t>
            </a:r>
            <a:r>
              <a:rPr lang="en-US" dirty="0" smtClean="0"/>
              <a:t>, </a:t>
            </a:r>
            <a:r>
              <a:rPr lang="en-US" dirty="0" err="1" smtClean="0"/>
              <a:t>ndërsa</a:t>
            </a:r>
            <a:r>
              <a:rPr lang="en-US" dirty="0" smtClean="0"/>
              <a:t> </a:t>
            </a:r>
            <a:r>
              <a:rPr lang="en-US" dirty="0" err="1" smtClean="0"/>
              <a:t>paadia</a:t>
            </a:r>
            <a:r>
              <a:rPr lang="en-US" dirty="0" smtClean="0"/>
              <a:t> </a:t>
            </a:r>
            <a:r>
              <a:rPr lang="en-US" dirty="0" err="1" smtClean="0"/>
              <a:t>në</a:t>
            </a:r>
            <a:r>
              <a:rPr lang="en-US" dirty="0" smtClean="0"/>
              <a:t> </a:t>
            </a:r>
            <a:r>
              <a:rPr lang="en-US" dirty="0" err="1" smtClean="0"/>
              <a:t>lidhje</a:t>
            </a:r>
            <a:r>
              <a:rPr lang="en-US" dirty="0" smtClean="0"/>
              <a:t> me interest </a:t>
            </a:r>
            <a:r>
              <a:rPr lang="en-US" dirty="0" err="1" smtClean="0"/>
              <a:t>dhe</a:t>
            </a:r>
            <a:r>
              <a:rPr lang="en-US" dirty="0" smtClean="0"/>
              <a:t> </a:t>
            </a:r>
            <a:r>
              <a:rPr lang="en-US" dirty="0" err="1" smtClean="0"/>
              <a:t>kamatëvonesat</a:t>
            </a:r>
            <a:r>
              <a:rPr lang="en-US" dirty="0" smtClean="0"/>
              <a:t> </a:t>
            </a:r>
            <a:r>
              <a:rPr lang="en-US" dirty="0" err="1" smtClean="0"/>
              <a:t>ishte</a:t>
            </a:r>
            <a:r>
              <a:rPr lang="en-US" dirty="0" smtClean="0"/>
              <a:t> </a:t>
            </a:r>
            <a:r>
              <a:rPr lang="en-US" dirty="0" err="1" smtClean="0"/>
              <a:t>rrëzuar</a:t>
            </a:r>
            <a:r>
              <a:rPr lang="en-US" dirty="0" smtClean="0"/>
              <a:t>. </a:t>
            </a:r>
            <a:r>
              <a:rPr lang="en-US" dirty="0" err="1" smtClean="0"/>
              <a:t>Aplikuesi</a:t>
            </a:r>
            <a:r>
              <a:rPr lang="en-US" dirty="0" smtClean="0"/>
              <a:t> </a:t>
            </a:r>
            <a:r>
              <a:rPr lang="en-US" dirty="0" err="1" smtClean="0"/>
              <a:t>apeloi</a:t>
            </a:r>
            <a:r>
              <a:rPr lang="en-US" dirty="0" smtClean="0"/>
              <a:t> </a:t>
            </a:r>
            <a:r>
              <a:rPr lang="en-US" dirty="0" err="1" smtClean="0"/>
              <a:t>çështjen</a:t>
            </a:r>
            <a:r>
              <a:rPr lang="en-US" dirty="0" smtClean="0"/>
              <a:t> </a:t>
            </a:r>
            <a:r>
              <a:rPr lang="en-US" dirty="0" err="1" smtClean="0"/>
              <a:t>në</a:t>
            </a:r>
            <a:r>
              <a:rPr lang="en-US" dirty="0" smtClean="0"/>
              <a:t> </a:t>
            </a:r>
            <a:r>
              <a:rPr lang="en-US" dirty="0" err="1" smtClean="0"/>
              <a:t>gjykatën</a:t>
            </a:r>
            <a:r>
              <a:rPr lang="en-US" dirty="0" smtClean="0"/>
              <a:t> e </a:t>
            </a:r>
            <a:r>
              <a:rPr lang="en-US" dirty="0" err="1" smtClean="0"/>
              <a:t>apelit</a:t>
            </a:r>
            <a:r>
              <a:rPr lang="en-US" dirty="0" smtClean="0"/>
              <a:t> (</a:t>
            </a:r>
            <a:r>
              <a:rPr lang="en-US" dirty="0" err="1" smtClean="0"/>
              <a:t>Audiencia</a:t>
            </a:r>
            <a:r>
              <a:rPr lang="en-US" dirty="0" smtClean="0"/>
              <a:t> </a:t>
            </a:r>
            <a:r>
              <a:rPr lang="en-US" dirty="0" err="1" smtClean="0"/>
              <a:t>Nacional</a:t>
            </a:r>
            <a:r>
              <a:rPr lang="en-US" dirty="0" smtClean="0"/>
              <a:t>). </a:t>
            </a:r>
            <a:r>
              <a:rPr lang="en-US" dirty="0" err="1" smtClean="0"/>
              <a:t>Gjatë</a:t>
            </a:r>
            <a:r>
              <a:rPr lang="en-US" dirty="0" smtClean="0"/>
              <a:t> </a:t>
            </a:r>
            <a:r>
              <a:rPr lang="en-US" dirty="0" err="1" smtClean="0"/>
              <a:t>gjykimit</a:t>
            </a:r>
            <a:r>
              <a:rPr lang="en-US" dirty="0" smtClean="0"/>
              <a:t> </a:t>
            </a:r>
            <a:r>
              <a:rPr lang="en-US" dirty="0" err="1" smtClean="0"/>
              <a:t>në</a:t>
            </a:r>
            <a:r>
              <a:rPr lang="en-US" dirty="0" smtClean="0"/>
              <a:t> </a:t>
            </a:r>
            <a:r>
              <a:rPr lang="en-US" dirty="0" err="1" smtClean="0"/>
              <a:t>apel</a:t>
            </a:r>
            <a:r>
              <a:rPr lang="en-US" dirty="0" smtClean="0"/>
              <a:t> </a:t>
            </a:r>
            <a:r>
              <a:rPr lang="en-US" dirty="0" err="1" smtClean="0"/>
              <a:t>kërkuesit</a:t>
            </a:r>
            <a:r>
              <a:rPr lang="en-US" dirty="0" smtClean="0"/>
              <a:t> </a:t>
            </a:r>
            <a:r>
              <a:rPr lang="en-US" dirty="0" err="1" smtClean="0"/>
              <a:t>nuk</a:t>
            </a:r>
            <a:r>
              <a:rPr lang="en-US" dirty="0" smtClean="0"/>
              <a:t> </a:t>
            </a:r>
            <a:r>
              <a:rPr lang="en-US" dirty="0" err="1" smtClean="0"/>
              <a:t>iu</a:t>
            </a:r>
            <a:r>
              <a:rPr lang="en-US" dirty="0" smtClean="0"/>
              <a:t> </a:t>
            </a:r>
            <a:r>
              <a:rPr lang="en-US" dirty="0" err="1" smtClean="0"/>
              <a:t>dha</a:t>
            </a:r>
            <a:r>
              <a:rPr lang="en-US" dirty="0" smtClean="0"/>
              <a:t> </a:t>
            </a:r>
            <a:r>
              <a:rPr lang="en-US" dirty="0" err="1" smtClean="0"/>
              <a:t>asnjë</a:t>
            </a:r>
            <a:r>
              <a:rPr lang="en-US" dirty="0" smtClean="0"/>
              <a:t> </a:t>
            </a:r>
            <a:r>
              <a:rPr lang="en-US" dirty="0" err="1" smtClean="0"/>
              <a:t>përgjigje</a:t>
            </a:r>
            <a:r>
              <a:rPr lang="en-US" dirty="0" smtClean="0"/>
              <a:t> </a:t>
            </a:r>
            <a:r>
              <a:rPr lang="en-US" dirty="0" err="1" smtClean="0"/>
              <a:t>për</a:t>
            </a:r>
            <a:r>
              <a:rPr lang="en-US" dirty="0" smtClean="0"/>
              <a:t> </a:t>
            </a:r>
            <a:r>
              <a:rPr lang="en-US" dirty="0" err="1" smtClean="0"/>
              <a:t>pretendimin</a:t>
            </a:r>
            <a:r>
              <a:rPr lang="en-US" dirty="0" smtClean="0"/>
              <a:t> e </a:t>
            </a:r>
            <a:r>
              <a:rPr lang="en-US" dirty="0" err="1" smtClean="0"/>
              <a:t>tij</a:t>
            </a:r>
            <a:r>
              <a:rPr lang="en-US" dirty="0" smtClean="0"/>
              <a:t> </a:t>
            </a:r>
            <a:r>
              <a:rPr lang="en-US" dirty="0" err="1" smtClean="0"/>
              <a:t>që</a:t>
            </a:r>
            <a:r>
              <a:rPr lang="en-US" dirty="0" smtClean="0"/>
              <a:t> interest </a:t>
            </a:r>
            <a:r>
              <a:rPr lang="en-US" dirty="0" err="1" smtClean="0"/>
              <a:t>dhe</a:t>
            </a:r>
            <a:r>
              <a:rPr lang="en-US" dirty="0" smtClean="0"/>
              <a:t> </a:t>
            </a:r>
            <a:r>
              <a:rPr lang="en-US" dirty="0" err="1" smtClean="0"/>
              <a:t>kamatëvonesat</a:t>
            </a:r>
            <a:r>
              <a:rPr lang="en-US" dirty="0" smtClean="0"/>
              <a:t> </a:t>
            </a:r>
            <a:r>
              <a:rPr lang="en-US" dirty="0" err="1" smtClean="0"/>
              <a:t>të</a:t>
            </a:r>
            <a:r>
              <a:rPr lang="en-US" dirty="0" smtClean="0"/>
              <a:t> </a:t>
            </a:r>
            <a:r>
              <a:rPr lang="en-US" dirty="0" err="1" smtClean="0"/>
              <a:t>shpallen</a:t>
            </a:r>
            <a:r>
              <a:rPr lang="en-US" dirty="0" smtClean="0"/>
              <a:t> </a:t>
            </a:r>
            <a:r>
              <a:rPr lang="en-US" dirty="0" err="1" smtClean="0"/>
              <a:t>të</a:t>
            </a:r>
            <a:r>
              <a:rPr lang="en-US" dirty="0" smtClean="0"/>
              <a:t> </a:t>
            </a:r>
            <a:r>
              <a:rPr lang="en-US" dirty="0" err="1" smtClean="0"/>
              <a:t>pavlefshme</a:t>
            </a:r>
            <a:r>
              <a:rPr lang="en-US" dirty="0" smtClean="0"/>
              <a:t> </a:t>
            </a:r>
            <a:r>
              <a:rPr lang="en-US" dirty="0" err="1" smtClean="0"/>
              <a:t>si</a:t>
            </a:r>
            <a:r>
              <a:rPr lang="en-US" dirty="0" smtClean="0"/>
              <a:t> </a:t>
            </a:r>
            <a:r>
              <a:rPr lang="en-US" dirty="0" err="1" smtClean="0"/>
              <a:t>rezultat</a:t>
            </a:r>
            <a:r>
              <a:rPr lang="en-US" dirty="0" smtClean="0"/>
              <a:t> </a:t>
            </a:r>
            <a:r>
              <a:rPr lang="en-US" dirty="0" err="1" smtClean="0"/>
              <a:t>i</a:t>
            </a:r>
            <a:r>
              <a:rPr lang="en-US" dirty="0" smtClean="0"/>
              <a:t> </a:t>
            </a:r>
            <a:r>
              <a:rPr lang="en-US" dirty="0" err="1" smtClean="0"/>
              <a:t>anulimit</a:t>
            </a:r>
            <a:r>
              <a:rPr lang="en-US" dirty="0" smtClean="0"/>
              <a:t> </a:t>
            </a:r>
            <a:r>
              <a:rPr lang="en-US" dirty="0" err="1" smtClean="0"/>
              <a:t>të</a:t>
            </a:r>
            <a:r>
              <a:rPr lang="en-US" dirty="0" smtClean="0"/>
              <a:t> </a:t>
            </a:r>
            <a:r>
              <a:rPr lang="en-US" dirty="0" err="1" smtClean="0"/>
              <a:t>borxhi</a:t>
            </a:r>
            <a:r>
              <a:rPr lang="en-US" dirty="0" smtClean="0"/>
              <a:t> </a:t>
            </a:r>
            <a:r>
              <a:rPr lang="en-US" dirty="0" err="1" smtClean="0"/>
              <a:t>kryesor</a:t>
            </a:r>
            <a:r>
              <a:rPr lang="en-US" dirty="0" smtClean="0"/>
              <a:t>. </a:t>
            </a:r>
            <a:r>
              <a:rPr lang="en-US" dirty="0" err="1" smtClean="0"/>
              <a:t>Në</a:t>
            </a:r>
            <a:r>
              <a:rPr lang="en-US" dirty="0" smtClean="0"/>
              <a:t> </a:t>
            </a:r>
            <a:r>
              <a:rPr lang="en-US" dirty="0" err="1" smtClean="0"/>
              <a:t>të</a:t>
            </a:r>
            <a:r>
              <a:rPr lang="en-US" dirty="0" smtClean="0"/>
              <a:t> </a:t>
            </a:r>
            <a:r>
              <a:rPr lang="en-US" dirty="0" err="1" smtClean="0"/>
              <a:t>kundërt</a:t>
            </a:r>
            <a:r>
              <a:rPr lang="en-US" dirty="0" smtClean="0"/>
              <a:t>, </a:t>
            </a:r>
            <a:r>
              <a:rPr lang="en-US" dirty="0" err="1" smtClean="0"/>
              <a:t>dy</a:t>
            </a:r>
            <a:r>
              <a:rPr lang="en-US" dirty="0" smtClean="0"/>
              <a:t> </a:t>
            </a:r>
            <a:r>
              <a:rPr lang="en-US" dirty="0" err="1" smtClean="0"/>
              <a:t>muaj</a:t>
            </a:r>
            <a:r>
              <a:rPr lang="en-US" dirty="0" smtClean="0"/>
              <a:t> </a:t>
            </a:r>
            <a:r>
              <a:rPr lang="en-US" dirty="0" err="1" smtClean="0"/>
              <a:t>më</a:t>
            </a:r>
            <a:r>
              <a:rPr lang="en-US" dirty="0" smtClean="0"/>
              <a:t> </a:t>
            </a:r>
            <a:r>
              <a:rPr lang="en-US" dirty="0" err="1" smtClean="0"/>
              <a:t>vonë</a:t>
            </a:r>
            <a:r>
              <a:rPr lang="en-US" dirty="0" smtClean="0"/>
              <a:t>,  </a:t>
            </a:r>
            <a:r>
              <a:rPr lang="en-US" dirty="0" err="1" smtClean="0"/>
              <a:t>gjykata</a:t>
            </a:r>
            <a:r>
              <a:rPr lang="en-US" dirty="0" smtClean="0"/>
              <a:t> e </a:t>
            </a:r>
            <a:r>
              <a:rPr lang="en-US" dirty="0" err="1" smtClean="0"/>
              <a:t>apelit</a:t>
            </a:r>
            <a:r>
              <a:rPr lang="en-US" dirty="0" smtClean="0"/>
              <a:t> (</a:t>
            </a:r>
            <a:r>
              <a:rPr lang="en-US" dirty="0" err="1" smtClean="0"/>
              <a:t>Audiencia</a:t>
            </a:r>
            <a:r>
              <a:rPr lang="en-US" dirty="0" smtClean="0"/>
              <a:t> </a:t>
            </a:r>
            <a:r>
              <a:rPr lang="en-US" dirty="0" err="1" smtClean="0"/>
              <a:t>Nacional</a:t>
            </a:r>
            <a:r>
              <a:rPr lang="en-US" dirty="0" smtClean="0"/>
              <a:t>) </a:t>
            </a:r>
            <a:r>
              <a:rPr lang="en-US" dirty="0" err="1" smtClean="0"/>
              <a:t>lejoi</a:t>
            </a:r>
            <a:r>
              <a:rPr lang="en-US" dirty="0" smtClean="0"/>
              <a:t> </a:t>
            </a:r>
            <a:r>
              <a:rPr lang="en-US" dirty="0" err="1" smtClean="0"/>
              <a:t>apelimet</a:t>
            </a:r>
            <a:r>
              <a:rPr lang="en-US" dirty="0" smtClean="0"/>
              <a:t> e </a:t>
            </a:r>
            <a:r>
              <a:rPr lang="en-US" dirty="0" err="1" smtClean="0"/>
              <a:t>vëllezërve</a:t>
            </a:r>
            <a:r>
              <a:rPr lang="en-US" dirty="0" smtClean="0"/>
              <a:t> </a:t>
            </a:r>
            <a:r>
              <a:rPr lang="en-US" dirty="0" err="1" smtClean="0"/>
              <a:t>dhe</a:t>
            </a:r>
            <a:r>
              <a:rPr lang="en-US" dirty="0" smtClean="0"/>
              <a:t> </a:t>
            </a:r>
            <a:r>
              <a:rPr lang="en-US" dirty="0" err="1" smtClean="0"/>
              <a:t>motrave</a:t>
            </a:r>
            <a:r>
              <a:rPr lang="en-US" dirty="0" smtClean="0"/>
              <a:t> </a:t>
            </a:r>
            <a:r>
              <a:rPr lang="en-US" dirty="0" err="1" smtClean="0"/>
              <a:t>të</a:t>
            </a:r>
            <a:r>
              <a:rPr lang="en-US" dirty="0" smtClean="0"/>
              <a:t> </a:t>
            </a:r>
            <a:r>
              <a:rPr lang="en-US" dirty="0" err="1" smtClean="0"/>
              <a:t>tij</a:t>
            </a:r>
            <a:r>
              <a:rPr lang="en-US" dirty="0" smtClean="0"/>
              <a:t>, </a:t>
            </a:r>
            <a:r>
              <a:rPr lang="en-US" dirty="0" err="1" smtClean="0"/>
              <a:t>të</a:t>
            </a:r>
            <a:r>
              <a:rPr lang="en-US" dirty="0" smtClean="0"/>
              <a:t> </a:t>
            </a:r>
            <a:r>
              <a:rPr lang="en-US" dirty="0" err="1" smtClean="0"/>
              <a:t>cilët</a:t>
            </a:r>
            <a:r>
              <a:rPr lang="en-US" dirty="0" smtClean="0"/>
              <a:t> </a:t>
            </a:r>
            <a:r>
              <a:rPr lang="en-US" dirty="0" err="1" smtClean="0"/>
              <a:t>i</a:t>
            </a:r>
            <a:r>
              <a:rPr lang="en-US" dirty="0" smtClean="0"/>
              <a:t> </a:t>
            </a:r>
            <a:r>
              <a:rPr lang="en-US" dirty="0" err="1" smtClean="0"/>
              <a:t>ishin</a:t>
            </a:r>
            <a:r>
              <a:rPr lang="en-US" dirty="0" smtClean="0"/>
              <a:t> </a:t>
            </a:r>
            <a:r>
              <a:rPr lang="en-US" dirty="0" err="1" smtClean="0"/>
              <a:t>nënshtruar</a:t>
            </a:r>
            <a:r>
              <a:rPr lang="en-US" dirty="0" smtClean="0"/>
              <a:t> </a:t>
            </a:r>
            <a:r>
              <a:rPr lang="en-US" dirty="0" err="1" smtClean="0"/>
              <a:t>kërkesave</a:t>
            </a:r>
            <a:r>
              <a:rPr lang="en-US" dirty="0" smtClean="0"/>
              <a:t> </a:t>
            </a:r>
            <a:r>
              <a:rPr lang="en-US" dirty="0" err="1" smtClean="0"/>
              <a:t>tatimore</a:t>
            </a:r>
            <a:r>
              <a:rPr lang="en-US" dirty="0" smtClean="0"/>
              <a:t> </a:t>
            </a:r>
            <a:r>
              <a:rPr lang="en-US" dirty="0" err="1" smtClean="0"/>
              <a:t>të</a:t>
            </a:r>
            <a:r>
              <a:rPr lang="en-US" dirty="0" smtClean="0"/>
              <a:t> </a:t>
            </a:r>
            <a:r>
              <a:rPr lang="en-US" dirty="0" err="1" smtClean="0"/>
              <a:t>ngjashme</a:t>
            </a:r>
            <a:r>
              <a:rPr lang="en-US" dirty="0" smtClean="0"/>
              <a:t> </a:t>
            </a:r>
            <a:r>
              <a:rPr lang="en-US" dirty="0" err="1" smtClean="0"/>
              <a:t>dhe</a:t>
            </a:r>
            <a:r>
              <a:rPr lang="en-US" dirty="0" smtClean="0"/>
              <a:t> </a:t>
            </a:r>
            <a:r>
              <a:rPr lang="en-US" dirty="0" err="1" smtClean="0"/>
              <a:t>paralele</a:t>
            </a:r>
            <a:r>
              <a:rPr lang="en-US" dirty="0" smtClean="0"/>
              <a:t>, </a:t>
            </a:r>
            <a:r>
              <a:rPr lang="en-US" dirty="0" err="1" smtClean="0"/>
              <a:t>pikërisht</a:t>
            </a:r>
            <a:r>
              <a:rPr lang="en-US" dirty="0" smtClean="0"/>
              <a:t> </a:t>
            </a:r>
            <a:r>
              <a:rPr lang="en-US" dirty="0" err="1" smtClean="0"/>
              <a:t>për</a:t>
            </a:r>
            <a:r>
              <a:rPr lang="en-US" dirty="0" smtClean="0"/>
              <a:t> </a:t>
            </a:r>
            <a:r>
              <a:rPr lang="en-US" dirty="0" err="1" smtClean="0"/>
              <a:t>këtë</a:t>
            </a:r>
            <a:r>
              <a:rPr lang="en-US" dirty="0" smtClean="0"/>
              <a:t> </a:t>
            </a:r>
            <a:r>
              <a:rPr lang="en-US" dirty="0" err="1" smtClean="0"/>
              <a:t>arsye</a:t>
            </a:r>
            <a:r>
              <a:rPr lang="en-US" dirty="0" smtClean="0"/>
              <a:t>.</a:t>
            </a:r>
          </a:p>
          <a:p>
            <a:endParaRPr lang="en-US" dirty="0"/>
          </a:p>
        </p:txBody>
      </p:sp>
      <p:sp>
        <p:nvSpPr>
          <p:cNvPr id="3" name="Title 2"/>
          <p:cNvSpPr>
            <a:spLocks noGrp="1"/>
          </p:cNvSpPr>
          <p:nvPr>
            <p:ph type="title"/>
          </p:nvPr>
        </p:nvSpPr>
        <p:spPr>
          <a:xfrm>
            <a:off x="457200" y="274638"/>
            <a:ext cx="8229600" cy="792162"/>
          </a:xfrm>
        </p:spPr>
        <p:txBody>
          <a:bodyPr>
            <a:normAutofit fontScale="90000"/>
          </a:bodyPr>
          <a:lstStyle/>
          <a:p>
            <a:pPr lvl="0" algn="ctr"/>
            <a:r>
              <a:rPr lang="en-US" sz="3100" i="1" u="sng" dirty="0" err="1" smtClean="0"/>
              <a:t>Melgarejo</a:t>
            </a:r>
            <a:r>
              <a:rPr lang="en-US" sz="3100" i="1" u="sng" dirty="0" smtClean="0"/>
              <a:t> Martinez de </a:t>
            </a:r>
            <a:r>
              <a:rPr lang="en-US" sz="3100" i="1" u="sng" dirty="0" err="1" smtClean="0"/>
              <a:t>Abellanosa</a:t>
            </a:r>
            <a:r>
              <a:rPr lang="en-US" sz="3100" i="1" u="sng" dirty="0" smtClean="0"/>
              <a:t> </a:t>
            </a:r>
            <a:r>
              <a:rPr lang="en-US" sz="3100" i="1" u="sng" dirty="0" err="1" smtClean="0"/>
              <a:t>kundër</a:t>
            </a:r>
            <a:r>
              <a:rPr lang="en-US" sz="3100" i="1" u="sng" dirty="0" smtClean="0"/>
              <a:t> </a:t>
            </a:r>
            <a:r>
              <a:rPr lang="en-US" sz="3100" i="1" u="sng" dirty="0" err="1" smtClean="0"/>
              <a:t>Spanjës</a:t>
            </a:r>
            <a:r>
              <a:rPr lang="en-US" sz="3100" i="1" u="sng" dirty="0" smtClean="0"/>
              <a:t> 2021</a:t>
            </a:r>
            <a:r>
              <a:rPr lang="en-US" dirty="0" smtClean="0"/>
              <a:t/>
            </a:r>
            <a:br>
              <a:rPr lang="en-US" dirty="0" smtClean="0"/>
            </a:b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533400"/>
            <a:ext cx="9144000" cy="5791200"/>
          </a:xfrm>
        </p:spPr>
        <p:txBody>
          <a:bodyPr>
            <a:normAutofit fontScale="85000" lnSpcReduction="20000"/>
          </a:bodyPr>
          <a:lstStyle/>
          <a:p>
            <a:r>
              <a:rPr lang="en-US" dirty="0" smtClean="0"/>
              <a:t>GJEDNJ </a:t>
            </a:r>
            <a:r>
              <a:rPr lang="en-US" dirty="0" err="1" smtClean="0"/>
              <a:t>vendosi</a:t>
            </a:r>
            <a:r>
              <a:rPr lang="en-US" dirty="0" smtClean="0"/>
              <a:t> se </a:t>
            </a:r>
            <a:r>
              <a:rPr lang="en-US" dirty="0" err="1" smtClean="0"/>
              <a:t>kishte</a:t>
            </a:r>
            <a:r>
              <a:rPr lang="en-US" dirty="0" smtClean="0"/>
              <a:t> </a:t>
            </a:r>
            <a:r>
              <a:rPr lang="en-US" dirty="0" err="1" smtClean="0"/>
              <a:t>pasur</a:t>
            </a:r>
            <a:r>
              <a:rPr lang="en-US" dirty="0" smtClean="0"/>
              <a:t> </a:t>
            </a:r>
            <a:r>
              <a:rPr lang="en-US" dirty="0" err="1" smtClean="0"/>
              <a:t>shkelje</a:t>
            </a:r>
            <a:r>
              <a:rPr lang="en-US" dirty="0" smtClean="0"/>
              <a:t> e </a:t>
            </a:r>
            <a:r>
              <a:rPr lang="en-US" dirty="0" err="1" smtClean="0"/>
              <a:t>nenit</a:t>
            </a:r>
            <a:r>
              <a:rPr lang="en-US" dirty="0" smtClean="0"/>
              <a:t> 6§1 (e </a:t>
            </a:r>
            <a:r>
              <a:rPr lang="en-US" dirty="0" err="1" smtClean="0"/>
              <a:t>drejta</a:t>
            </a:r>
            <a:r>
              <a:rPr lang="en-US" dirty="0" smtClean="0"/>
              <a:t> </a:t>
            </a:r>
            <a:r>
              <a:rPr lang="en-US" dirty="0" err="1" smtClean="0"/>
              <a:t>për</a:t>
            </a:r>
            <a:r>
              <a:rPr lang="en-US" dirty="0" smtClean="0"/>
              <a:t> </a:t>
            </a:r>
            <a:r>
              <a:rPr lang="en-US" dirty="0" err="1" smtClean="0"/>
              <a:t>një</a:t>
            </a:r>
            <a:r>
              <a:rPr lang="en-US" dirty="0" smtClean="0"/>
              <a:t> </a:t>
            </a:r>
            <a:r>
              <a:rPr lang="en-US" dirty="0" err="1" smtClean="0"/>
              <a:t>gjykim</a:t>
            </a:r>
            <a:r>
              <a:rPr lang="en-US" dirty="0" smtClean="0"/>
              <a:t> </a:t>
            </a:r>
            <a:r>
              <a:rPr lang="en-US" dirty="0" err="1" smtClean="0"/>
              <a:t>të</a:t>
            </a:r>
            <a:r>
              <a:rPr lang="en-US" dirty="0" smtClean="0"/>
              <a:t> </a:t>
            </a:r>
            <a:r>
              <a:rPr lang="en-US" dirty="0" err="1" smtClean="0"/>
              <a:t>drejtë</a:t>
            </a:r>
            <a:r>
              <a:rPr lang="en-US" dirty="0" smtClean="0"/>
              <a:t>) </a:t>
            </a:r>
            <a:r>
              <a:rPr lang="en-US" dirty="0" err="1" smtClean="0"/>
              <a:t>të</a:t>
            </a:r>
            <a:r>
              <a:rPr lang="en-US" dirty="0" smtClean="0"/>
              <a:t> KEDNJ </a:t>
            </a:r>
            <a:r>
              <a:rPr lang="en-US" dirty="0" err="1" smtClean="0"/>
              <a:t>lidhur</a:t>
            </a:r>
            <a:r>
              <a:rPr lang="en-US" dirty="0" smtClean="0"/>
              <a:t> me </a:t>
            </a:r>
            <a:r>
              <a:rPr lang="en-US" dirty="0" err="1" smtClean="0"/>
              <a:t>gjykimin</a:t>
            </a:r>
            <a:r>
              <a:rPr lang="en-US" dirty="0" smtClean="0"/>
              <a:t> e </a:t>
            </a:r>
            <a:r>
              <a:rPr lang="en-US" dirty="0" err="1" smtClean="0"/>
              <a:t>pamjaftueshëm</a:t>
            </a:r>
            <a:r>
              <a:rPr lang="en-US" dirty="0" smtClean="0"/>
              <a:t> </a:t>
            </a:r>
            <a:r>
              <a:rPr lang="en-US" dirty="0" err="1" smtClean="0"/>
              <a:t>të</a:t>
            </a:r>
            <a:r>
              <a:rPr lang="en-US" dirty="0" smtClean="0"/>
              <a:t> </a:t>
            </a:r>
            <a:r>
              <a:rPr lang="en-US" dirty="0" err="1" smtClean="0"/>
              <a:t>gjykatës</a:t>
            </a:r>
            <a:r>
              <a:rPr lang="en-US" dirty="0" smtClean="0"/>
              <a:t> </a:t>
            </a:r>
            <a:r>
              <a:rPr lang="en-US" dirty="0" err="1" smtClean="0"/>
              <a:t>së</a:t>
            </a:r>
            <a:r>
              <a:rPr lang="en-US" dirty="0" smtClean="0"/>
              <a:t> </a:t>
            </a:r>
            <a:r>
              <a:rPr lang="en-US" dirty="0" err="1" smtClean="0"/>
              <a:t>apelit</a:t>
            </a:r>
            <a:r>
              <a:rPr lang="en-US" dirty="0" smtClean="0"/>
              <a:t> (</a:t>
            </a:r>
            <a:r>
              <a:rPr lang="en-US" dirty="0" err="1" smtClean="0"/>
              <a:t>Audiencia</a:t>
            </a:r>
            <a:r>
              <a:rPr lang="en-US" dirty="0" smtClean="0"/>
              <a:t> </a:t>
            </a:r>
            <a:r>
              <a:rPr lang="en-US" dirty="0" err="1" smtClean="0"/>
              <a:t>Nacional</a:t>
            </a:r>
            <a:r>
              <a:rPr lang="en-US" dirty="0" smtClean="0"/>
              <a:t>). </a:t>
            </a:r>
            <a:r>
              <a:rPr lang="en-US" dirty="0" err="1" smtClean="0"/>
              <a:t>Gjykata</a:t>
            </a:r>
            <a:r>
              <a:rPr lang="en-US" dirty="0" smtClean="0"/>
              <a:t> </a:t>
            </a:r>
            <a:r>
              <a:rPr lang="en-US" dirty="0" err="1" smtClean="0"/>
              <a:t>konstatoi</a:t>
            </a:r>
            <a:r>
              <a:rPr lang="en-US" dirty="0" smtClean="0"/>
              <a:t> se, </a:t>
            </a:r>
            <a:r>
              <a:rPr lang="en-US" dirty="0" err="1" smtClean="0"/>
              <a:t>pavarësisht</a:t>
            </a:r>
            <a:r>
              <a:rPr lang="en-US" dirty="0" smtClean="0"/>
              <a:t> </a:t>
            </a:r>
            <a:r>
              <a:rPr lang="en-US" dirty="0" err="1" smtClean="0"/>
              <a:t>argumentit</a:t>
            </a:r>
            <a:r>
              <a:rPr lang="en-US" dirty="0" smtClean="0"/>
              <a:t> </a:t>
            </a:r>
            <a:r>
              <a:rPr lang="en-US" dirty="0" err="1" smtClean="0"/>
              <a:t>në</a:t>
            </a:r>
            <a:r>
              <a:rPr lang="en-US" dirty="0" smtClean="0"/>
              <a:t> </a:t>
            </a:r>
            <a:r>
              <a:rPr lang="en-US" dirty="0" err="1" smtClean="0"/>
              <a:t>lidhje</a:t>
            </a:r>
            <a:r>
              <a:rPr lang="en-US" dirty="0" smtClean="0"/>
              <a:t> me </a:t>
            </a:r>
            <a:r>
              <a:rPr lang="en-US" dirty="0" err="1" smtClean="0"/>
              <a:t>natyrën</a:t>
            </a:r>
            <a:r>
              <a:rPr lang="en-US" dirty="0" smtClean="0"/>
              <a:t> </a:t>
            </a:r>
            <a:r>
              <a:rPr lang="en-US" dirty="0" err="1" smtClean="0"/>
              <a:t>ndihmëse</a:t>
            </a:r>
            <a:r>
              <a:rPr lang="en-US" dirty="0" smtClean="0"/>
              <a:t> </a:t>
            </a:r>
            <a:r>
              <a:rPr lang="en-US" dirty="0" err="1" smtClean="0"/>
              <a:t>të</a:t>
            </a:r>
            <a:r>
              <a:rPr lang="en-US" dirty="0" smtClean="0"/>
              <a:t> </a:t>
            </a:r>
            <a:r>
              <a:rPr lang="en-US" dirty="0" err="1" smtClean="0"/>
              <a:t>interesave</a:t>
            </a:r>
            <a:r>
              <a:rPr lang="en-US" dirty="0" smtClean="0"/>
              <a:t> </a:t>
            </a:r>
            <a:r>
              <a:rPr lang="en-US" dirty="0" err="1" smtClean="0"/>
              <a:t>dhe</a:t>
            </a:r>
            <a:r>
              <a:rPr lang="en-US" dirty="0" smtClean="0"/>
              <a:t> </a:t>
            </a:r>
            <a:r>
              <a:rPr lang="en-US" dirty="0" err="1" smtClean="0"/>
              <a:t>kamatëvonesave</a:t>
            </a:r>
            <a:r>
              <a:rPr lang="en-US" dirty="0" smtClean="0"/>
              <a:t> </a:t>
            </a:r>
            <a:r>
              <a:rPr lang="en-US" dirty="0" err="1" smtClean="0"/>
              <a:t>që</a:t>
            </a:r>
            <a:r>
              <a:rPr lang="en-US" dirty="0" smtClean="0"/>
              <a:t> </a:t>
            </a:r>
            <a:r>
              <a:rPr lang="en-US" dirty="0" err="1" smtClean="0"/>
              <a:t>është</a:t>
            </a:r>
            <a:r>
              <a:rPr lang="en-US" dirty="0" smtClean="0"/>
              <a:t> </a:t>
            </a:r>
            <a:r>
              <a:rPr lang="en-US" dirty="0" err="1" smtClean="0"/>
              <a:t>potencialisht</a:t>
            </a:r>
            <a:r>
              <a:rPr lang="en-US" dirty="0" smtClean="0"/>
              <a:t> </a:t>
            </a:r>
            <a:r>
              <a:rPr lang="en-US" dirty="0" err="1" smtClean="0"/>
              <a:t>vendimtare</a:t>
            </a:r>
            <a:r>
              <a:rPr lang="en-US" dirty="0" smtClean="0"/>
              <a:t> </a:t>
            </a:r>
            <a:r>
              <a:rPr lang="en-US" dirty="0" err="1" smtClean="0"/>
              <a:t>për</a:t>
            </a:r>
            <a:r>
              <a:rPr lang="en-US" dirty="0" smtClean="0"/>
              <a:t> </a:t>
            </a:r>
            <a:r>
              <a:rPr lang="en-US" dirty="0" err="1" smtClean="0"/>
              <a:t>rezultatin</a:t>
            </a:r>
            <a:r>
              <a:rPr lang="en-US" dirty="0" smtClean="0"/>
              <a:t> e </a:t>
            </a:r>
            <a:r>
              <a:rPr lang="en-US" dirty="0" err="1" smtClean="0"/>
              <a:t>çështjes</a:t>
            </a:r>
            <a:r>
              <a:rPr lang="en-US" dirty="0" smtClean="0"/>
              <a:t>, </a:t>
            </a:r>
            <a:r>
              <a:rPr lang="en-US" dirty="0" err="1" smtClean="0"/>
              <a:t>mungesa</a:t>
            </a:r>
            <a:r>
              <a:rPr lang="en-US" dirty="0" smtClean="0"/>
              <a:t> e </a:t>
            </a:r>
            <a:r>
              <a:rPr lang="en-US" dirty="0" err="1" smtClean="0"/>
              <a:t>arsyetimit</a:t>
            </a:r>
            <a:r>
              <a:rPr lang="en-US" dirty="0" smtClean="0"/>
              <a:t> </a:t>
            </a:r>
            <a:r>
              <a:rPr lang="en-US" dirty="0" err="1" smtClean="0"/>
              <a:t>të</a:t>
            </a:r>
            <a:r>
              <a:rPr lang="en-US" dirty="0" smtClean="0"/>
              <a:t> </a:t>
            </a:r>
            <a:r>
              <a:rPr lang="en-US" dirty="0" err="1" smtClean="0"/>
              <a:t>gjykatës</a:t>
            </a:r>
            <a:r>
              <a:rPr lang="en-US" dirty="0" smtClean="0"/>
              <a:t> </a:t>
            </a:r>
            <a:r>
              <a:rPr lang="en-US" dirty="0" err="1" smtClean="0"/>
              <a:t>së</a:t>
            </a:r>
            <a:r>
              <a:rPr lang="en-US" dirty="0" smtClean="0"/>
              <a:t> </a:t>
            </a:r>
            <a:r>
              <a:rPr lang="en-US" dirty="0" err="1" smtClean="0"/>
              <a:t>apelit</a:t>
            </a:r>
            <a:r>
              <a:rPr lang="en-US" dirty="0" smtClean="0"/>
              <a:t> (</a:t>
            </a:r>
            <a:r>
              <a:rPr lang="en-US" dirty="0" err="1" smtClean="0"/>
              <a:t>Audiencia</a:t>
            </a:r>
            <a:r>
              <a:rPr lang="en-US" dirty="0" smtClean="0"/>
              <a:t> </a:t>
            </a:r>
            <a:r>
              <a:rPr lang="en-US" dirty="0" err="1" smtClean="0"/>
              <a:t>Nacional</a:t>
            </a:r>
            <a:r>
              <a:rPr lang="en-US" dirty="0" smtClean="0"/>
              <a:t>) </a:t>
            </a:r>
            <a:r>
              <a:rPr lang="en-US" dirty="0" err="1" smtClean="0"/>
              <a:t>nënkuptonte</a:t>
            </a:r>
            <a:r>
              <a:rPr lang="en-US" dirty="0" smtClean="0"/>
              <a:t> se </a:t>
            </a:r>
            <a:r>
              <a:rPr lang="en-US" dirty="0" err="1" smtClean="0"/>
              <a:t>ishte</a:t>
            </a:r>
            <a:r>
              <a:rPr lang="en-US" dirty="0" smtClean="0"/>
              <a:t> e </a:t>
            </a:r>
            <a:r>
              <a:rPr lang="en-US" dirty="0" err="1" smtClean="0"/>
              <a:t>pamundur</a:t>
            </a:r>
            <a:r>
              <a:rPr lang="en-US" dirty="0" smtClean="0"/>
              <a:t> </a:t>
            </a:r>
            <a:r>
              <a:rPr lang="en-US" dirty="0" err="1" smtClean="0"/>
              <a:t>të</a:t>
            </a:r>
            <a:r>
              <a:rPr lang="en-US" dirty="0" smtClean="0"/>
              <a:t> </a:t>
            </a:r>
            <a:r>
              <a:rPr lang="en-US" dirty="0" err="1" smtClean="0"/>
              <a:t>konstatohej</a:t>
            </a:r>
            <a:r>
              <a:rPr lang="en-US" dirty="0" smtClean="0"/>
              <a:t> </a:t>
            </a:r>
            <a:r>
              <a:rPr lang="en-US" dirty="0" err="1" smtClean="0"/>
              <a:t>nëse</a:t>
            </a:r>
            <a:r>
              <a:rPr lang="en-US" dirty="0" smtClean="0"/>
              <a:t> </a:t>
            </a:r>
            <a:r>
              <a:rPr lang="en-US" dirty="0" err="1" smtClean="0"/>
              <a:t>parashtresat</a:t>
            </a:r>
            <a:r>
              <a:rPr lang="en-US" dirty="0" smtClean="0"/>
              <a:t> e </a:t>
            </a:r>
            <a:r>
              <a:rPr lang="en-US" dirty="0" err="1" smtClean="0"/>
              <a:t>kërkuesit</a:t>
            </a:r>
            <a:r>
              <a:rPr lang="en-US" dirty="0" smtClean="0"/>
              <a:t> </a:t>
            </a:r>
            <a:r>
              <a:rPr lang="en-US" dirty="0" err="1" smtClean="0"/>
              <a:t>ishin</a:t>
            </a:r>
            <a:r>
              <a:rPr lang="en-US" dirty="0" smtClean="0"/>
              <a:t> </a:t>
            </a:r>
            <a:r>
              <a:rPr lang="en-US" dirty="0" err="1" smtClean="0"/>
              <a:t>shqyrtuar</a:t>
            </a:r>
            <a:r>
              <a:rPr lang="en-US" dirty="0" smtClean="0"/>
              <a:t> </a:t>
            </a:r>
            <a:r>
              <a:rPr lang="en-US" dirty="0" err="1" smtClean="0"/>
              <a:t>të</a:t>
            </a:r>
            <a:r>
              <a:rPr lang="en-US" dirty="0" smtClean="0"/>
              <a:t> </a:t>
            </a:r>
            <a:r>
              <a:rPr lang="en-US" dirty="0" err="1" smtClean="0"/>
              <a:t>gjitha</a:t>
            </a:r>
            <a:r>
              <a:rPr lang="en-US" dirty="0" smtClean="0"/>
              <a:t>, </a:t>
            </a:r>
            <a:r>
              <a:rPr lang="en-US" dirty="0" err="1" smtClean="0"/>
              <a:t>ose</a:t>
            </a:r>
            <a:r>
              <a:rPr lang="en-US" dirty="0" smtClean="0"/>
              <a:t> </a:t>
            </a:r>
            <a:r>
              <a:rPr lang="en-US" dirty="0" err="1" smtClean="0"/>
              <a:t>nëse</a:t>
            </a:r>
            <a:r>
              <a:rPr lang="en-US" dirty="0" smtClean="0"/>
              <a:t> </a:t>
            </a:r>
            <a:r>
              <a:rPr lang="en-US" dirty="0" err="1" smtClean="0"/>
              <a:t>janë</a:t>
            </a:r>
            <a:r>
              <a:rPr lang="en-US" dirty="0" smtClean="0"/>
              <a:t> </a:t>
            </a:r>
            <a:r>
              <a:rPr lang="en-US" dirty="0" err="1" smtClean="0"/>
              <a:t>vlerësuar</a:t>
            </a:r>
            <a:r>
              <a:rPr lang="en-US" dirty="0" smtClean="0"/>
              <a:t> </a:t>
            </a:r>
            <a:r>
              <a:rPr lang="en-US" dirty="0" err="1" smtClean="0"/>
              <a:t>dhe</a:t>
            </a:r>
            <a:r>
              <a:rPr lang="en-US" dirty="0" smtClean="0"/>
              <a:t> </a:t>
            </a:r>
            <a:r>
              <a:rPr lang="en-US" dirty="0" err="1" smtClean="0"/>
              <a:t>hedhur</a:t>
            </a:r>
            <a:r>
              <a:rPr lang="en-US" dirty="0" smtClean="0"/>
              <a:t> </a:t>
            </a:r>
            <a:r>
              <a:rPr lang="en-US" dirty="0" err="1" smtClean="0"/>
              <a:t>poshtë</a:t>
            </a:r>
            <a:r>
              <a:rPr lang="en-US" dirty="0" smtClean="0"/>
              <a:t>, </a:t>
            </a:r>
            <a:r>
              <a:rPr lang="en-US" dirty="0" err="1" smtClean="0"/>
              <a:t>cilat</a:t>
            </a:r>
            <a:r>
              <a:rPr lang="en-US" dirty="0" smtClean="0"/>
              <a:t> </a:t>
            </a:r>
            <a:r>
              <a:rPr lang="en-US" dirty="0" err="1" smtClean="0"/>
              <a:t>kanë</a:t>
            </a:r>
            <a:r>
              <a:rPr lang="en-US" dirty="0" smtClean="0"/>
              <a:t> </a:t>
            </a:r>
            <a:r>
              <a:rPr lang="en-US" dirty="0" err="1" smtClean="0"/>
              <a:t>qenë</a:t>
            </a:r>
            <a:r>
              <a:rPr lang="en-US" dirty="0" smtClean="0"/>
              <a:t> </a:t>
            </a:r>
            <a:r>
              <a:rPr lang="en-US" dirty="0" err="1" smtClean="0"/>
              <a:t>arsyet</a:t>
            </a:r>
            <a:r>
              <a:rPr lang="en-US" dirty="0" smtClean="0"/>
              <a:t>.</a:t>
            </a:r>
          </a:p>
          <a:p>
            <a:r>
              <a:rPr lang="en-US" b="1" i="1" dirty="0" err="1" smtClean="0"/>
              <a:t>Gjykata</a:t>
            </a:r>
            <a:r>
              <a:rPr lang="en-US" b="1" i="1" dirty="0" smtClean="0"/>
              <a:t> u </a:t>
            </a:r>
            <a:r>
              <a:rPr lang="en-US" b="1" i="1" dirty="0" err="1" smtClean="0"/>
              <a:t>shpreh</a:t>
            </a:r>
            <a:r>
              <a:rPr lang="en-US" b="1" i="1" dirty="0" smtClean="0"/>
              <a:t> </a:t>
            </a:r>
            <a:r>
              <a:rPr lang="en-US" b="1" i="1" dirty="0" err="1" smtClean="0"/>
              <a:t>unanimisht</a:t>
            </a:r>
            <a:r>
              <a:rPr lang="en-US" b="1" i="1" dirty="0" smtClean="0"/>
              <a:t> se </a:t>
            </a:r>
            <a:r>
              <a:rPr lang="en-US" b="1" i="1" dirty="0" err="1" smtClean="0"/>
              <a:t>nuk</a:t>
            </a:r>
            <a:r>
              <a:rPr lang="en-US" b="1" i="1" dirty="0" smtClean="0"/>
              <a:t> </a:t>
            </a:r>
            <a:r>
              <a:rPr lang="en-US" b="1" i="1" dirty="0" err="1" smtClean="0"/>
              <a:t>kishte</a:t>
            </a:r>
            <a:r>
              <a:rPr lang="en-US" b="1" i="1" dirty="0" smtClean="0"/>
              <a:t> </a:t>
            </a:r>
            <a:r>
              <a:rPr lang="en-US" b="1" i="1" dirty="0" err="1" smtClean="0"/>
              <a:t>pasur</a:t>
            </a:r>
            <a:r>
              <a:rPr lang="en-US" b="1" i="1" dirty="0" smtClean="0"/>
              <a:t> </a:t>
            </a:r>
            <a:r>
              <a:rPr lang="en-US" b="1" i="1" dirty="0" err="1" smtClean="0"/>
              <a:t>shkelje</a:t>
            </a:r>
            <a:r>
              <a:rPr lang="en-US" b="1" i="1" dirty="0" smtClean="0"/>
              <a:t> </a:t>
            </a:r>
            <a:r>
              <a:rPr lang="en-US" b="1" i="1" dirty="0" err="1" smtClean="0"/>
              <a:t>të</a:t>
            </a:r>
            <a:r>
              <a:rPr lang="en-US" b="1" i="1" dirty="0" smtClean="0"/>
              <a:t> </a:t>
            </a:r>
            <a:r>
              <a:rPr lang="en-US" b="1" i="1" dirty="0" err="1" smtClean="0"/>
              <a:t>nenit</a:t>
            </a:r>
            <a:r>
              <a:rPr lang="en-US" b="1" i="1" dirty="0" smtClean="0"/>
              <a:t> 6§1 </a:t>
            </a:r>
            <a:r>
              <a:rPr lang="en-US" b="1" i="1" dirty="0" err="1" smtClean="0"/>
              <a:t>të</a:t>
            </a:r>
            <a:r>
              <a:rPr lang="en-US" b="1" i="1" dirty="0" smtClean="0"/>
              <a:t> </a:t>
            </a:r>
            <a:r>
              <a:rPr lang="en-US" b="1" i="1" dirty="0" err="1" smtClean="0"/>
              <a:t>Konventës</a:t>
            </a:r>
            <a:r>
              <a:rPr lang="en-US" b="1" i="1" dirty="0" smtClean="0"/>
              <a:t> </a:t>
            </a:r>
            <a:r>
              <a:rPr lang="en-US" b="1" i="1" dirty="0" err="1" smtClean="0"/>
              <a:t>që</a:t>
            </a:r>
            <a:r>
              <a:rPr lang="en-US" b="1" i="1" dirty="0" smtClean="0"/>
              <a:t> ka </a:t>
            </a:r>
            <a:r>
              <a:rPr lang="en-US" b="1" i="1" dirty="0" err="1" smtClean="0"/>
              <a:t>të</a:t>
            </a:r>
            <a:r>
              <a:rPr lang="en-US" b="1" i="1" dirty="0" smtClean="0"/>
              <a:t> </a:t>
            </a:r>
            <a:r>
              <a:rPr lang="en-US" b="1" i="1" dirty="0" err="1" smtClean="0"/>
              <a:t>bëjë</a:t>
            </a:r>
            <a:r>
              <a:rPr lang="en-US" b="1" i="1" dirty="0" smtClean="0"/>
              <a:t> me </a:t>
            </a:r>
            <a:r>
              <a:rPr lang="en-US" b="1" i="1" dirty="0" err="1" smtClean="0"/>
              <a:t>shkeljen</a:t>
            </a:r>
            <a:r>
              <a:rPr lang="en-US" b="1" i="1" dirty="0" smtClean="0"/>
              <a:t> e </a:t>
            </a:r>
            <a:r>
              <a:rPr lang="en-US" b="1" i="1" dirty="0" err="1" smtClean="0"/>
              <a:t>pretenduar</a:t>
            </a:r>
            <a:r>
              <a:rPr lang="en-US" b="1" i="1" dirty="0" smtClean="0"/>
              <a:t> </a:t>
            </a:r>
            <a:r>
              <a:rPr lang="en-US" b="1" i="1" dirty="0" err="1" smtClean="0"/>
              <a:t>të</a:t>
            </a:r>
            <a:r>
              <a:rPr lang="en-US" b="1" i="1" dirty="0" smtClean="0"/>
              <a:t> </a:t>
            </a:r>
            <a:r>
              <a:rPr lang="en-US" b="1" i="1" dirty="0" err="1" smtClean="0"/>
              <a:t>parimit</a:t>
            </a:r>
            <a:r>
              <a:rPr lang="en-US" b="1" i="1" dirty="0" smtClean="0"/>
              <a:t> </a:t>
            </a:r>
            <a:r>
              <a:rPr lang="en-US" b="1" i="1" dirty="0" err="1" smtClean="0"/>
              <a:t>të</a:t>
            </a:r>
            <a:r>
              <a:rPr lang="en-US" b="1" i="1" dirty="0" smtClean="0"/>
              <a:t> </a:t>
            </a:r>
            <a:r>
              <a:rPr lang="en-US" b="1" i="1" dirty="0" err="1" smtClean="0"/>
              <a:t>sigurisë</a:t>
            </a:r>
            <a:r>
              <a:rPr lang="en-US" b="1" i="1" dirty="0" smtClean="0"/>
              <a:t> </a:t>
            </a:r>
            <a:r>
              <a:rPr lang="en-US" b="1" i="1" dirty="0" err="1" smtClean="0"/>
              <a:t>juridike</a:t>
            </a:r>
            <a:r>
              <a:rPr lang="en-US" b="1" i="1" dirty="0" smtClean="0"/>
              <a:t>. </a:t>
            </a:r>
            <a:r>
              <a:rPr lang="en-US" b="1" i="1" dirty="0" err="1" smtClean="0"/>
              <a:t>Për</a:t>
            </a:r>
            <a:r>
              <a:rPr lang="en-US" b="1" i="1" dirty="0" smtClean="0"/>
              <a:t> </a:t>
            </a:r>
            <a:r>
              <a:rPr lang="en-US" b="1" i="1" dirty="0" err="1" smtClean="0"/>
              <a:t>sa</a:t>
            </a:r>
            <a:r>
              <a:rPr lang="en-US" b="1" i="1" dirty="0" smtClean="0"/>
              <a:t> </a:t>
            </a:r>
            <a:r>
              <a:rPr lang="en-US" b="1" i="1" dirty="0" err="1" smtClean="0"/>
              <a:t>i</a:t>
            </a:r>
            <a:r>
              <a:rPr lang="en-US" b="1" i="1" dirty="0" smtClean="0"/>
              <a:t> </a:t>
            </a:r>
            <a:r>
              <a:rPr lang="en-US" b="1" i="1" dirty="0" err="1" smtClean="0"/>
              <a:t>përket</a:t>
            </a:r>
            <a:r>
              <a:rPr lang="en-US" b="1" i="1" dirty="0" smtClean="0"/>
              <a:t> </a:t>
            </a:r>
            <a:r>
              <a:rPr lang="en-US" b="1" i="1" dirty="0" err="1" smtClean="0"/>
              <a:t>shpërblimit</a:t>
            </a:r>
            <a:r>
              <a:rPr lang="en-US" b="1" i="1" dirty="0" smtClean="0"/>
              <a:t> </a:t>
            </a:r>
            <a:r>
              <a:rPr lang="en-US" b="1" i="1" dirty="0" err="1" smtClean="0"/>
              <a:t>të</a:t>
            </a:r>
            <a:r>
              <a:rPr lang="en-US" b="1" i="1" dirty="0" smtClean="0"/>
              <a:t> </a:t>
            </a:r>
            <a:r>
              <a:rPr lang="en-US" b="1" i="1" dirty="0" err="1" smtClean="0"/>
              <a:t>drejtë</a:t>
            </a:r>
            <a:r>
              <a:rPr lang="en-US" b="1" i="1" dirty="0" smtClean="0"/>
              <a:t>, </a:t>
            </a:r>
            <a:r>
              <a:rPr lang="en-US" b="1" i="1" dirty="0" err="1" smtClean="0"/>
              <a:t>Gjykata</a:t>
            </a:r>
            <a:r>
              <a:rPr lang="en-US" b="1" i="1" dirty="0" smtClean="0"/>
              <a:t> u </a:t>
            </a:r>
            <a:r>
              <a:rPr lang="en-US" b="1" i="1" dirty="0" err="1" smtClean="0"/>
              <a:t>shpreh</a:t>
            </a:r>
            <a:r>
              <a:rPr lang="en-US" b="1" i="1" dirty="0" smtClean="0"/>
              <a:t> se </a:t>
            </a:r>
            <a:r>
              <a:rPr lang="en-US" b="1" i="1" dirty="0" err="1" smtClean="0"/>
              <a:t>në</a:t>
            </a:r>
            <a:r>
              <a:rPr lang="en-US" b="1" i="1" dirty="0" smtClean="0"/>
              <a:t> </a:t>
            </a:r>
            <a:r>
              <a:rPr lang="en-US" b="1" i="1" dirty="0" err="1" smtClean="0"/>
              <a:t>këtë</a:t>
            </a:r>
            <a:r>
              <a:rPr lang="en-US" b="1" i="1" dirty="0" smtClean="0"/>
              <a:t> </a:t>
            </a:r>
            <a:r>
              <a:rPr lang="en-US" b="1" i="1" dirty="0" err="1" smtClean="0"/>
              <a:t>rast</a:t>
            </a:r>
            <a:r>
              <a:rPr lang="en-US" b="1" i="1" dirty="0" smtClean="0"/>
              <a:t>, </a:t>
            </a:r>
            <a:r>
              <a:rPr lang="en-US" b="1" i="1" dirty="0" err="1" smtClean="0"/>
              <a:t>një</a:t>
            </a:r>
            <a:r>
              <a:rPr lang="en-US" b="1" i="1" dirty="0" smtClean="0"/>
              <a:t> </a:t>
            </a:r>
            <a:r>
              <a:rPr lang="en-US" b="1" i="1" dirty="0" err="1" smtClean="0"/>
              <a:t>rigjykim</a:t>
            </a:r>
            <a:r>
              <a:rPr lang="en-US" b="1" i="1" dirty="0" smtClean="0"/>
              <a:t> </a:t>
            </a:r>
            <a:r>
              <a:rPr lang="en-US" b="1" i="1" dirty="0" err="1" smtClean="0"/>
              <a:t>ose</a:t>
            </a:r>
            <a:r>
              <a:rPr lang="en-US" b="1" i="1" dirty="0" smtClean="0"/>
              <a:t> </a:t>
            </a:r>
            <a:r>
              <a:rPr lang="en-US" b="1" i="1" dirty="0" err="1" smtClean="0"/>
              <a:t>rihapja</a:t>
            </a:r>
            <a:r>
              <a:rPr lang="en-US" b="1" i="1" dirty="0" smtClean="0"/>
              <a:t> e </a:t>
            </a:r>
            <a:r>
              <a:rPr lang="en-US" b="1" i="1" dirty="0" err="1" smtClean="0"/>
              <a:t>çështjes</a:t>
            </a:r>
            <a:r>
              <a:rPr lang="en-US" b="1" i="1" dirty="0" smtClean="0"/>
              <a:t> </a:t>
            </a:r>
            <a:r>
              <a:rPr lang="en-US" b="1" i="1" dirty="0" err="1" smtClean="0"/>
              <a:t>ishte</a:t>
            </a:r>
            <a:r>
              <a:rPr lang="en-US" b="1" i="1" dirty="0" smtClean="0"/>
              <a:t> </a:t>
            </a:r>
            <a:r>
              <a:rPr lang="en-US" b="1" i="1" dirty="0" err="1" smtClean="0"/>
              <a:t>një</a:t>
            </a:r>
            <a:r>
              <a:rPr lang="en-US" b="1" i="1" dirty="0" smtClean="0"/>
              <a:t> </a:t>
            </a:r>
            <a:r>
              <a:rPr lang="en-US" b="1" i="1" dirty="0" err="1" smtClean="0"/>
              <a:t>mundësi</a:t>
            </a:r>
            <a:r>
              <a:rPr lang="en-US" b="1" i="1" dirty="0" smtClean="0"/>
              <a:t> </a:t>
            </a:r>
            <a:r>
              <a:rPr lang="en-US" b="1" i="1" dirty="0" err="1" smtClean="0"/>
              <a:t>sipas</a:t>
            </a:r>
            <a:r>
              <a:rPr lang="en-US" b="1" i="1" dirty="0" smtClean="0"/>
              <a:t> </a:t>
            </a:r>
            <a:r>
              <a:rPr lang="en-US" b="1" i="1" dirty="0" err="1" smtClean="0"/>
              <a:t>ligjit</a:t>
            </a:r>
            <a:r>
              <a:rPr lang="en-US" b="1" i="1" dirty="0" smtClean="0"/>
              <a:t> </a:t>
            </a:r>
            <a:r>
              <a:rPr lang="en-US" b="1" i="1" dirty="0" err="1" smtClean="0"/>
              <a:t>të</a:t>
            </a:r>
            <a:r>
              <a:rPr lang="en-US" b="1" i="1" dirty="0" smtClean="0"/>
              <a:t> </a:t>
            </a:r>
            <a:r>
              <a:rPr lang="en-US" b="1" i="1" dirty="0" err="1" smtClean="0"/>
              <a:t>brendshëm</a:t>
            </a:r>
            <a:r>
              <a:rPr lang="en-US" b="1" i="1" dirty="0" smtClean="0"/>
              <a:t> </a:t>
            </a:r>
            <a:r>
              <a:rPr lang="en-US" b="1" i="1" dirty="0" err="1" smtClean="0"/>
              <a:t>dhe</a:t>
            </a:r>
            <a:r>
              <a:rPr lang="en-US" b="1" i="1" dirty="0" smtClean="0"/>
              <a:t> </a:t>
            </a:r>
            <a:r>
              <a:rPr lang="en-US" b="1" i="1" dirty="0" err="1" smtClean="0"/>
              <a:t>që</a:t>
            </a:r>
            <a:r>
              <a:rPr lang="en-US" b="1" i="1" dirty="0" smtClean="0"/>
              <a:t> do </a:t>
            </a:r>
            <a:r>
              <a:rPr lang="en-US" b="1" i="1" dirty="0" err="1" smtClean="0"/>
              <a:t>të</a:t>
            </a:r>
            <a:r>
              <a:rPr lang="en-US" b="1" i="1" dirty="0" smtClean="0"/>
              <a:t> </a:t>
            </a:r>
            <a:r>
              <a:rPr lang="en-US" b="1" i="1" dirty="0" err="1" smtClean="0"/>
              <a:t>përbënte</a:t>
            </a:r>
            <a:r>
              <a:rPr lang="en-US" b="1" i="1" dirty="0" smtClean="0"/>
              <a:t> </a:t>
            </a:r>
            <a:r>
              <a:rPr lang="en-US" b="1" i="1" dirty="0" err="1" smtClean="0"/>
              <a:t>formën</a:t>
            </a:r>
            <a:r>
              <a:rPr lang="en-US" b="1" i="1" dirty="0" smtClean="0"/>
              <a:t> </a:t>
            </a:r>
            <a:r>
              <a:rPr lang="en-US" b="1" i="1" dirty="0" err="1" smtClean="0"/>
              <a:t>më</a:t>
            </a:r>
            <a:r>
              <a:rPr lang="en-US" b="1" i="1" dirty="0" smtClean="0"/>
              <a:t> </a:t>
            </a:r>
            <a:r>
              <a:rPr lang="en-US" b="1" i="1" dirty="0" err="1" smtClean="0"/>
              <a:t>të</a:t>
            </a:r>
            <a:r>
              <a:rPr lang="en-US" b="1" i="1" dirty="0" smtClean="0"/>
              <a:t> </a:t>
            </a:r>
            <a:r>
              <a:rPr lang="en-US" b="1" i="1" dirty="0" err="1" smtClean="0"/>
              <a:t>përshtatshme</a:t>
            </a:r>
            <a:r>
              <a:rPr lang="en-US" b="1" i="1" dirty="0" smtClean="0"/>
              <a:t> </a:t>
            </a:r>
            <a:r>
              <a:rPr lang="en-US" b="1" i="1" dirty="0" err="1" smtClean="0"/>
              <a:t>të</a:t>
            </a:r>
            <a:r>
              <a:rPr lang="en-US" b="1" i="1" dirty="0" smtClean="0"/>
              <a:t> </a:t>
            </a:r>
            <a:r>
              <a:rPr lang="en-US" b="1" i="1" dirty="0" err="1" smtClean="0"/>
              <a:t>korrigjimit</a:t>
            </a:r>
            <a:r>
              <a:rPr lang="en-US" b="1" i="1" dirty="0" smtClean="0"/>
              <a:t>.</a:t>
            </a:r>
            <a:endParaRPr lang="en-US" dirty="0" smtClean="0"/>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err="1" smtClean="0"/>
              <a:t>Faleminderit</a:t>
            </a:r>
            <a:r>
              <a:rPr lang="en-US" dirty="0" smtClean="0"/>
              <a:t>!</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493</TotalTime>
  <Words>7362</Words>
  <Application>Microsoft Office PowerPoint</Application>
  <PresentationFormat>On-screen Show (4:3)</PresentationFormat>
  <Paragraphs>176</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Concourse</vt:lpstr>
      <vt:lpstr>TEMA: Rishikimi i vendimit gjyqësor në procesin civil. Praktika gjyqësore lidhur me gjykatën kompetente pas ndryshimeve sipas ligjit nr. 38/2017. Raporti që krijohet me parimin kushtetues të sigurisë juridike</vt:lpstr>
      <vt:lpstr>Rishikimi</vt:lpstr>
      <vt:lpstr>Shkaqet e rishikimit</vt:lpstr>
      <vt:lpstr>a) zbulohen rrethana të reja apo prova të reja me shkresë që kanë rëndësi për çështjen, të cilat nuk mund të diheshin nga pala gjatë shqyrtimit të saj;  </vt:lpstr>
      <vt:lpstr>Rrethana e re është e ndryshme nga: </vt:lpstr>
      <vt:lpstr>Rrishikimi i vendimeve për shkaqet e treguara në pikat b, c dhe ç të nenit 494 KPC</vt:lpstr>
      <vt:lpstr>Slide 7</vt:lpstr>
      <vt:lpstr>Kompetenca për shqyrtimin e kërkesës për rishikim para ndryshimeve të ligjit nr. 38/2017</vt:lpstr>
      <vt:lpstr>Kompetenca për shqyrtimin e kërkesës për rishikim pas ndryshimeve të ligjit nr. 38/2017</vt:lpstr>
      <vt:lpstr>KPC ndryshimet e ligjit nr. 44/2021 ndikimi në gjykimin në GJL</vt:lpstr>
      <vt:lpstr>Procedura e gjykimit  në GJL</vt:lpstr>
      <vt:lpstr>Vendimi 8/2006 GJK gjykuar në SGJ pa thirrur palën tjetër</vt:lpstr>
      <vt:lpstr>Vendimi 8/2006 GJK vijon</vt:lpstr>
      <vt:lpstr>Vendimi 5/2007 GJK gjykuar në DHK pa thirrur palën tjetër</vt:lpstr>
      <vt:lpstr>Qëllimi i DHK në GJL- veprimtari seleksionuese</vt:lpstr>
      <vt:lpstr>Vendimi nr. 17/2014 GJK – Afati paraqitjes kërkesës para ndryshimeve 2017</vt:lpstr>
      <vt:lpstr>V.76/2015GJK,vendimi i pushimit të prokurorit</vt:lpstr>
      <vt:lpstr>V. 74/2016 GJK Rishikimi vs.Rekursi  </vt:lpstr>
      <vt:lpstr>Rishikimi vs rekursi V.76/16GJK…</vt:lpstr>
      <vt:lpstr>Rishikimi vs rekursi V.76/16GJK…</vt:lpstr>
      <vt:lpstr>VUKBGJL nr.8 datë 24.03.2005 praktikë e shfuqizuar nga GJK Mosnjoftimi i palëve</vt:lpstr>
      <vt:lpstr>VUKBGJL nr.1 datë 31.01.2006 Reflektohen ndryshimet e GJK, jep kriteret rrethana ose prova të reja</vt:lpstr>
      <vt:lpstr>Vendim nr. 430, datë 11.04.2006 i GJL/jo çdo provë e re përbën shkak për rishikim</vt:lpstr>
      <vt:lpstr>Vendim nr. 00-2009-303 (95), datë 19.03.2009 GJL vendimi i pushimit jo shak për rishikim</vt:lpstr>
      <vt:lpstr>V.nr. 00-2017-803 (55), datë 18.05.2017, GJL (VendimI i pushimit të prokurorisë shkak i pranuar për rishikim !!!</vt:lpstr>
      <vt:lpstr>VendimI i pushimit të prokurorisë - shkak i pranuar për rishikim !!!</vt:lpstr>
      <vt:lpstr>V. nr. 00-2018-515 (67), datë20.03.2018 i GJL: (vendimi pushimit të prokurorit, nuk përbën shkak për rishikim vendimi</vt:lpstr>
      <vt:lpstr>Vendimi nr. 19, datë 21.04.2011 GJL /Raporti KLSH – provë e re ??</vt:lpstr>
      <vt:lpstr>Vendimi nr. 19, datë 21.04.2011 GJL /Raporti KLSH – provë e re ??</vt:lpstr>
      <vt:lpstr>VUKBGJL nr. 1 datë 17.06.2013/ N.494/e/ë KPC</vt:lpstr>
      <vt:lpstr>Slide 31</vt:lpstr>
      <vt:lpstr>Vendimi nr.23datë 15.03.2018 GJL/ Dallimi pavlefshmëri titulli ekzekutiv/ rishikim</vt:lpstr>
      <vt:lpstr>Dallimi pavlefshmëri titulli ekzekutiv/ rishikim</vt:lpstr>
      <vt:lpstr>Vendimi nr. 00-2020-54 datë 27.05.2020 i KAGJL(Kerkesë për rishikim paralelisht me rekursin)</vt:lpstr>
      <vt:lpstr>Vendimi nr. 00-2021–261 datë 16.02.2021 i KCGJL</vt:lpstr>
      <vt:lpstr>Vendimi nr. 00-2022-839 datë 19.04.2022 i KCGJL/ Kompetenca lëndore/ Apeli mospranim ankimi</vt:lpstr>
      <vt:lpstr>Vendimi nr. 00 – 2022 – 691 datë 11.04.2022 KAGJL /kompetente GJAA</vt:lpstr>
      <vt:lpstr>Vendimi nr. 00 – 2022 – 1124 datë 13.05.2022 KAGJL </vt:lpstr>
      <vt:lpstr>Slide 39</vt:lpstr>
      <vt:lpstr>Driza kundër Shqipërisë  2007</vt:lpstr>
      <vt:lpstr>Lesjak kundër Kroacisë  2010</vt:lpstr>
      <vt:lpstr>Slide 42</vt:lpstr>
      <vt:lpstr>Bochan kundër Ukraine  2015: </vt:lpstr>
      <vt:lpstr>Melgarejo Martinez de Abellanosa kundër Spanjës 2021 </vt:lpstr>
      <vt:lpstr>Slide 45</vt:lpstr>
      <vt:lpstr>Faleminderit!</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Rishikimi i vendimit gjyqësor në procesin civil. Praktika gjyqësore lidhur me gjykatën kompetente pas ndryshimeve sipas ligjit nr. 38/2017. Raporti që krijohet me parimin kushtetues të sigurisë juridike</dc:title>
  <dc:creator>Enisa 1</dc:creator>
  <cp:lastModifiedBy>era</cp:lastModifiedBy>
  <cp:revision>77</cp:revision>
  <dcterms:created xsi:type="dcterms:W3CDTF">2023-03-28T09:23:48Z</dcterms:created>
  <dcterms:modified xsi:type="dcterms:W3CDTF">2023-03-29T05:31:53Z</dcterms:modified>
</cp:coreProperties>
</file>