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0"/>
  </p:handoutMasterIdLst>
  <p:sldIdLst>
    <p:sldId id="256" r:id="rId2"/>
    <p:sldId id="337" r:id="rId3"/>
    <p:sldId id="338" r:id="rId4"/>
    <p:sldId id="339" r:id="rId5"/>
    <p:sldId id="340" r:id="rId6"/>
    <p:sldId id="341" r:id="rId7"/>
    <p:sldId id="342" r:id="rId8"/>
    <p:sldId id="343" r:id="rId9"/>
    <p:sldId id="344" r:id="rId10"/>
    <p:sldId id="345" r:id="rId11"/>
    <p:sldId id="346" r:id="rId12"/>
    <p:sldId id="347" r:id="rId13"/>
    <p:sldId id="349" r:id="rId14"/>
    <p:sldId id="350" r:id="rId15"/>
    <p:sldId id="348" r:id="rId16"/>
    <p:sldId id="351" r:id="rId17"/>
    <p:sldId id="352" r:id="rId18"/>
    <p:sldId id="353" r:id="rId19"/>
    <p:sldId id="354" r:id="rId20"/>
    <p:sldId id="355" r:id="rId21"/>
    <p:sldId id="357" r:id="rId22"/>
    <p:sldId id="358" r:id="rId23"/>
    <p:sldId id="359" r:id="rId24"/>
    <p:sldId id="360" r:id="rId25"/>
    <p:sldId id="361" r:id="rId26"/>
    <p:sldId id="362" r:id="rId27"/>
    <p:sldId id="363" r:id="rId28"/>
    <p:sldId id="364" r:id="rId29"/>
    <p:sldId id="365" r:id="rId30"/>
    <p:sldId id="366" r:id="rId31"/>
    <p:sldId id="367" r:id="rId32"/>
    <p:sldId id="368" r:id="rId33"/>
    <p:sldId id="369" r:id="rId34"/>
    <p:sldId id="370" r:id="rId35"/>
    <p:sldId id="371" r:id="rId36"/>
    <p:sldId id="372" r:id="rId37"/>
    <p:sldId id="373" r:id="rId38"/>
    <p:sldId id="374" r:id="rId39"/>
    <p:sldId id="377" r:id="rId40"/>
    <p:sldId id="375" r:id="rId41"/>
    <p:sldId id="376" r:id="rId42"/>
    <p:sldId id="378" r:id="rId43"/>
    <p:sldId id="379" r:id="rId44"/>
    <p:sldId id="380" r:id="rId45"/>
    <p:sldId id="381" r:id="rId46"/>
    <p:sldId id="382" r:id="rId47"/>
    <p:sldId id="383" r:id="rId48"/>
    <p:sldId id="312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C2155C-D2DD-4ABA-8038-68C3C6F5B65A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BED64-3082-40F1-9B94-F23DC5891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4231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22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6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70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58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1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761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96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874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052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46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47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1E31C-4B41-4FEE-8A73-6360BDC9B339}" type="datetimeFigureOut">
              <a:rPr lang="en-US" smtClean="0"/>
              <a:t>3/9/2023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6325F-E60B-4BDB-9297-43350882A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79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09047"/>
            <a:ext cx="9144000" cy="146115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EKZEKUTIMI I VENDIMEVE PENALE</a:t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PRAKTIKA GJYQËSORE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54115"/>
            <a:ext cx="9144000" cy="3103685"/>
          </a:xfrm>
        </p:spPr>
        <p:txBody>
          <a:bodyPr/>
          <a:lstStyle/>
          <a:p>
            <a:endParaRPr lang="sq-AL" dirty="0" smtClean="0"/>
          </a:p>
          <a:p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Përgatiti: Armand Gurakuqi</a:t>
            </a:r>
          </a:p>
          <a:p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Prokuror</a:t>
            </a:r>
          </a:p>
          <a:p>
            <a:r>
              <a:rPr lang="sq-A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Prokuroria e Rrethit Gjyqësor Tiranë</a:t>
            </a:r>
          </a:p>
          <a:p>
            <a:endParaRPr lang="sq-A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80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09047"/>
            <a:ext cx="9144000" cy="146115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+mn-lt"/>
                <a:cs typeface="Times New Roman" panose="02020603050405020304" pitchFamily="18" charset="0"/>
              </a:rPr>
              <a:t>PRAKTIKA GJYQËSORE</a:t>
            </a:r>
            <a:br>
              <a:rPr lang="en-US" sz="3200" b="1" dirty="0" smtClean="0">
                <a:latin typeface="+mn-lt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+mn-lt"/>
                <a:cs typeface="Times New Roman" panose="02020603050405020304" pitchFamily="18" charset="0"/>
              </a:rPr>
              <a:t>GJEDNJ</a:t>
            </a:r>
            <a:br>
              <a:rPr lang="en-US" sz="3200" b="1" dirty="0" smtClean="0">
                <a:latin typeface="+mn-lt"/>
                <a:cs typeface="Times New Roman" panose="02020603050405020304" pitchFamily="18" charset="0"/>
              </a:rPr>
            </a:br>
            <a:r>
              <a:rPr lang="sq-AL" sz="3200" b="1" dirty="0" smtClean="0">
                <a:latin typeface="+mn-lt"/>
              </a:rPr>
              <a:t>STRAZIMIRI KUNDËR SHQIPËRISË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GB" sz="3200" b="1" dirty="0" smtClean="0">
                <a:latin typeface="+mn-lt"/>
              </a:rPr>
              <a:t>NR.34602/16</a:t>
            </a: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970203"/>
            <a:ext cx="10314432" cy="4558614"/>
          </a:xfrm>
        </p:spPr>
        <p:txBody>
          <a:bodyPr>
            <a:normAutofit/>
          </a:bodyPr>
          <a:lstStyle/>
          <a:p>
            <a:pPr algn="just"/>
            <a:endParaRPr lang="en-US" sz="2600" dirty="0" smtClean="0"/>
          </a:p>
          <a:p>
            <a:pPr algn="just"/>
            <a:r>
              <a:rPr lang="en-US" sz="2600" dirty="0" err="1" smtClean="0"/>
              <a:t>Rrethanat</a:t>
            </a:r>
            <a:r>
              <a:rPr lang="en-US" sz="2600" dirty="0" smtClean="0"/>
              <a:t> e </a:t>
            </a:r>
            <a:r>
              <a:rPr lang="en-US" sz="2600" dirty="0" err="1" smtClean="0"/>
              <a:t>faktit</a:t>
            </a:r>
            <a:r>
              <a:rPr lang="en-US" sz="2600" dirty="0" smtClean="0"/>
              <a:t>: </a:t>
            </a:r>
          </a:p>
          <a:p>
            <a:pPr marL="342900" indent="-342900" algn="just">
              <a:buFontTx/>
              <a:buChar char="-"/>
            </a:pPr>
            <a:r>
              <a:rPr lang="sq-AL" sz="2600" dirty="0" smtClean="0"/>
              <a:t>Kërkuesi</a:t>
            </a:r>
            <a:r>
              <a:rPr lang="en-US" sz="2600" dirty="0" smtClean="0"/>
              <a:t>:</a:t>
            </a:r>
            <a:r>
              <a:rPr lang="sq-AL" sz="2600" dirty="0" smtClean="0"/>
              <a:t> Arrest në flagrancë</a:t>
            </a:r>
            <a:r>
              <a:rPr lang="en-US" sz="2600" dirty="0" smtClean="0"/>
              <a:t>,</a:t>
            </a:r>
            <a:r>
              <a:rPr lang="sq-AL" sz="2600" dirty="0"/>
              <a:t> prill </a:t>
            </a:r>
            <a:r>
              <a:rPr lang="sq-AL" sz="2600" dirty="0" smtClean="0"/>
              <a:t>2008</a:t>
            </a:r>
            <a:endParaRPr lang="en-US" sz="2600" dirty="0" smtClean="0"/>
          </a:p>
          <a:p>
            <a:pPr marL="342900" indent="-342900" algn="just">
              <a:buFontTx/>
              <a:buChar char="-"/>
            </a:pPr>
            <a:r>
              <a:rPr lang="sq-AL" sz="2600" dirty="0" smtClean="0"/>
              <a:t>Vrasje </a:t>
            </a:r>
            <a:r>
              <a:rPr lang="en-US" sz="2600" dirty="0" smtClean="0"/>
              <a:t>e</a:t>
            </a:r>
            <a:r>
              <a:rPr lang="sq-AL" sz="2600" dirty="0" smtClean="0"/>
              <a:t> paramenduar</a:t>
            </a:r>
            <a:r>
              <a:rPr lang="en-US" sz="2600" dirty="0" smtClean="0"/>
              <a:t>,</a:t>
            </a:r>
            <a:r>
              <a:rPr lang="sq-AL" sz="2600" dirty="0" smtClean="0"/>
              <a:t> </a:t>
            </a:r>
            <a:r>
              <a:rPr lang="en-US" sz="2600" dirty="0" smtClean="0"/>
              <a:t>e </a:t>
            </a:r>
            <a:r>
              <a:rPr lang="sq-AL" sz="2600" dirty="0" smtClean="0"/>
              <a:t>mbetur </a:t>
            </a:r>
            <a:r>
              <a:rPr lang="sq-AL" sz="2600" dirty="0"/>
              <a:t>në </a:t>
            </a:r>
            <a:r>
              <a:rPr lang="sq-AL" sz="2600" dirty="0" smtClean="0"/>
              <a:t>tentativë</a:t>
            </a:r>
            <a:endParaRPr lang="en-US" sz="2600" dirty="0"/>
          </a:p>
          <a:p>
            <a:pPr marL="342900" indent="-342900" algn="just">
              <a:buFontTx/>
              <a:buChar char="-"/>
            </a:pPr>
            <a:r>
              <a:rPr lang="sq-AL" sz="2600" dirty="0" smtClean="0"/>
              <a:t>Gjykata</a:t>
            </a:r>
            <a:r>
              <a:rPr lang="en-US" sz="2600" dirty="0" smtClean="0"/>
              <a:t>: </a:t>
            </a:r>
            <a:r>
              <a:rPr lang="sq-AL" sz="2600" dirty="0" smtClean="0"/>
              <a:t>25</a:t>
            </a:r>
            <a:r>
              <a:rPr lang="sq-AL" sz="2600" dirty="0"/>
              <a:t> mars 2009, </a:t>
            </a:r>
            <a:endParaRPr lang="en-US" sz="2600" dirty="0" smtClean="0"/>
          </a:p>
          <a:p>
            <a:pPr marL="800100" lvl="1" indent="-342900" algn="just">
              <a:buFontTx/>
              <a:buChar char="-"/>
            </a:pPr>
            <a:r>
              <a:rPr lang="sq-AL" sz="2600" dirty="0" smtClean="0"/>
              <a:t>Përjasht</a:t>
            </a:r>
            <a:r>
              <a:rPr lang="en-US" sz="2600" dirty="0" err="1" smtClean="0"/>
              <a:t>im</a:t>
            </a:r>
            <a:r>
              <a:rPr lang="sq-AL" sz="2600" dirty="0" smtClean="0"/>
              <a:t> </a:t>
            </a:r>
            <a:r>
              <a:rPr lang="sq-AL" sz="2600" dirty="0"/>
              <a:t>nga përgjegjësia </a:t>
            </a:r>
            <a:r>
              <a:rPr lang="sq-AL" sz="2600" dirty="0" smtClean="0"/>
              <a:t>penale</a:t>
            </a:r>
            <a:r>
              <a:rPr lang="en-US" sz="2600" dirty="0" smtClean="0"/>
              <a:t> - </a:t>
            </a:r>
            <a:r>
              <a:rPr lang="sq-AL" sz="2600" dirty="0" smtClean="0"/>
              <a:t>Shkak sëmundj</a:t>
            </a:r>
            <a:r>
              <a:rPr lang="en-US" sz="2600" dirty="0" smtClean="0"/>
              <a:t>a</a:t>
            </a:r>
            <a:r>
              <a:rPr lang="sq-AL" sz="2600" dirty="0" smtClean="0"/>
              <a:t> mendore</a:t>
            </a:r>
            <a:endParaRPr lang="en-US" sz="2600" dirty="0" smtClean="0"/>
          </a:p>
          <a:p>
            <a:pPr marL="800100" lvl="1" indent="-342900" algn="just">
              <a:buFontTx/>
              <a:buChar char="-"/>
            </a:pPr>
            <a:r>
              <a:rPr lang="sq-AL" sz="2600" dirty="0" smtClean="0"/>
              <a:t>Trajtim </a:t>
            </a:r>
            <a:r>
              <a:rPr lang="en-US" sz="2600" dirty="0" err="1" smtClean="0"/>
              <a:t>i</a:t>
            </a:r>
            <a:r>
              <a:rPr lang="sq-AL" sz="2600" dirty="0" smtClean="0"/>
              <a:t> </a:t>
            </a:r>
            <a:r>
              <a:rPr lang="sq-AL" sz="2600" dirty="0"/>
              <a:t>detyruar </a:t>
            </a:r>
            <a:r>
              <a:rPr lang="sq-AL" sz="2600" dirty="0" smtClean="0"/>
              <a:t>në institucion </a:t>
            </a:r>
            <a:r>
              <a:rPr lang="sq-AL" sz="2600" dirty="0"/>
              <a:t>mjekësor</a:t>
            </a:r>
            <a:endParaRPr lang="sq-AL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83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753"/>
            <a:ext cx="9144000" cy="1453895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+mn-lt"/>
                <a:cs typeface="Times New Roman" panose="02020603050405020304" pitchFamily="18" charset="0"/>
              </a:rPr>
              <a:t>PRAKTIKA GJYQËSORE</a:t>
            </a:r>
            <a:br>
              <a:rPr lang="en-US" sz="3200" b="1" dirty="0" smtClean="0">
                <a:latin typeface="+mn-lt"/>
                <a:cs typeface="Times New Roman" panose="02020603050405020304" pitchFamily="18" charset="0"/>
              </a:rPr>
            </a:br>
            <a:r>
              <a:rPr lang="en-US" sz="3200" b="1" dirty="0" smtClean="0">
                <a:latin typeface="+mn-lt"/>
                <a:cs typeface="Times New Roman" panose="02020603050405020304" pitchFamily="18" charset="0"/>
              </a:rPr>
              <a:t>GJEDNJ</a:t>
            </a:r>
            <a:br>
              <a:rPr lang="en-US" sz="3200" b="1" dirty="0" smtClean="0">
                <a:latin typeface="+mn-lt"/>
                <a:cs typeface="Times New Roman" panose="02020603050405020304" pitchFamily="18" charset="0"/>
              </a:rPr>
            </a:br>
            <a:r>
              <a:rPr lang="sq-AL" sz="3200" b="1" dirty="0" smtClean="0">
                <a:latin typeface="+mn-lt"/>
              </a:rPr>
              <a:t>STRAZIMIRI KUNDËR SHQIPËRISË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GB" sz="3200" b="1" dirty="0" smtClean="0">
                <a:latin typeface="+mn-lt"/>
              </a:rPr>
              <a:t>NR.34602/16</a:t>
            </a: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970203"/>
            <a:ext cx="10314432" cy="4558614"/>
          </a:xfrm>
        </p:spPr>
        <p:txBody>
          <a:bodyPr>
            <a:normAutofit/>
          </a:bodyPr>
          <a:lstStyle/>
          <a:p>
            <a:pPr algn="just"/>
            <a:endParaRPr lang="en-US" sz="2600" dirty="0" smtClean="0"/>
          </a:p>
          <a:p>
            <a:pPr algn="just"/>
            <a:r>
              <a:rPr lang="en-US" sz="2600" dirty="0" err="1" smtClean="0"/>
              <a:t>Procedura</a:t>
            </a:r>
            <a:r>
              <a:rPr lang="en-US" sz="2600" dirty="0" smtClean="0"/>
              <a:t> e </a:t>
            </a:r>
            <a:r>
              <a:rPr lang="en-US" sz="2600" dirty="0" err="1" smtClean="0"/>
              <a:t>ekzekutimit</a:t>
            </a:r>
            <a:r>
              <a:rPr lang="en-US" sz="2600" dirty="0" smtClean="0"/>
              <a:t>: </a:t>
            </a:r>
          </a:p>
          <a:p>
            <a:pPr marL="342900" indent="-342900" algn="just">
              <a:buFontTx/>
              <a:buChar char="-"/>
            </a:pPr>
            <a:r>
              <a:rPr lang="sq-AL" sz="2600" dirty="0" smtClean="0"/>
              <a:t>23 </a:t>
            </a:r>
            <a:r>
              <a:rPr lang="sq-AL" sz="2600" dirty="0"/>
              <a:t>shtator 2009, z. Strazimiri, </a:t>
            </a:r>
            <a:r>
              <a:rPr lang="sq-AL" sz="2600" dirty="0" smtClean="0"/>
              <a:t>rikonstruksion </a:t>
            </a:r>
            <a:r>
              <a:rPr lang="sq-AL" sz="2600" dirty="0"/>
              <a:t>të Qendrës Spitalore të </a:t>
            </a:r>
            <a:r>
              <a:rPr lang="sq-AL" sz="2600" dirty="0" smtClean="0"/>
              <a:t>Burgut</a:t>
            </a:r>
            <a:r>
              <a:rPr lang="en-US" sz="2600" dirty="0" smtClean="0"/>
              <a:t>, </a:t>
            </a:r>
            <a:r>
              <a:rPr lang="en-US" sz="2600" dirty="0" err="1" smtClean="0"/>
              <a:t>transferim</a:t>
            </a:r>
            <a:r>
              <a:rPr lang="en-US" sz="2600" dirty="0" smtClean="0"/>
              <a:t> </a:t>
            </a:r>
            <a:r>
              <a:rPr lang="en-US" sz="2600" dirty="0" err="1" smtClean="0"/>
              <a:t>në</a:t>
            </a:r>
            <a:r>
              <a:rPr lang="en-US" sz="2600" dirty="0" smtClean="0"/>
              <a:t> </a:t>
            </a:r>
            <a:r>
              <a:rPr lang="en-US" sz="2600" dirty="0" err="1" smtClean="0"/>
              <a:t>burgun</a:t>
            </a:r>
            <a:r>
              <a:rPr lang="en-US" sz="2600" dirty="0" smtClean="0"/>
              <a:t> e </a:t>
            </a:r>
            <a:r>
              <a:rPr lang="en-US" sz="2600" dirty="0" err="1" smtClean="0"/>
              <a:t>Krujës</a:t>
            </a:r>
            <a:r>
              <a:rPr lang="en-US" sz="2600" dirty="0" smtClean="0"/>
              <a:t>.</a:t>
            </a:r>
          </a:p>
          <a:p>
            <a:pPr marL="800100" lvl="1" indent="-342900" algn="just">
              <a:buFontTx/>
              <a:buChar char="-"/>
            </a:pPr>
            <a:r>
              <a:rPr lang="sq-AL" sz="2600" dirty="0"/>
              <a:t>ofron shërbime shëndetësore në 24 orë </a:t>
            </a:r>
            <a:r>
              <a:rPr lang="sq-AL" sz="2600" dirty="0" smtClean="0"/>
              <a:t>(nga </a:t>
            </a:r>
            <a:r>
              <a:rPr lang="sq-AL" sz="2600" dirty="0"/>
              <a:t>doktorë dhe </a:t>
            </a:r>
            <a:r>
              <a:rPr lang="sq-AL" sz="2600" dirty="0" smtClean="0"/>
              <a:t>infermierë)</a:t>
            </a:r>
            <a:endParaRPr lang="en-US" sz="2600" dirty="0"/>
          </a:p>
          <a:p>
            <a:pPr marL="342900" lvl="1" indent="-342900" algn="just">
              <a:buFontTx/>
              <a:buChar char="-"/>
            </a:pPr>
            <a:r>
              <a:rPr lang="sq-AL" sz="2600" dirty="0" smtClean="0"/>
              <a:t>Më </a:t>
            </a:r>
            <a:r>
              <a:rPr lang="sq-AL" sz="2600" dirty="0"/>
              <a:t>20 qershor 2011, </a:t>
            </a:r>
            <a:r>
              <a:rPr lang="sq-AL" sz="2600" dirty="0" smtClean="0"/>
              <a:t>u </a:t>
            </a:r>
            <a:r>
              <a:rPr lang="sq-AL" sz="2600" dirty="0"/>
              <a:t>transferua në Qendrën Spitalore të </a:t>
            </a:r>
            <a:r>
              <a:rPr lang="sq-AL" sz="2600" dirty="0" smtClean="0"/>
              <a:t>Burgut</a:t>
            </a:r>
            <a:endParaRPr lang="en-US" sz="2600" dirty="0" smtClean="0"/>
          </a:p>
          <a:p>
            <a:pPr marL="342900" lvl="1" indent="-342900" algn="just">
              <a:buFontTx/>
              <a:buChar char="-"/>
            </a:pPr>
            <a:r>
              <a:rPr lang="en-US" sz="2600" dirty="0" smtClean="0"/>
              <a:t>2013-2014: </a:t>
            </a:r>
            <a:r>
              <a:rPr lang="en-US" sz="2600" dirty="0" err="1" smtClean="0"/>
              <a:t>Disa</a:t>
            </a:r>
            <a:r>
              <a:rPr lang="en-US" sz="2600" dirty="0" smtClean="0"/>
              <a:t> </a:t>
            </a:r>
            <a:r>
              <a:rPr lang="en-US" sz="2600" dirty="0" err="1" smtClean="0"/>
              <a:t>procese</a:t>
            </a:r>
            <a:r>
              <a:rPr lang="en-US" sz="2600" dirty="0" smtClean="0"/>
              <a:t> p</a:t>
            </a:r>
            <a:r>
              <a:rPr lang="sq-AL" sz="2600" dirty="0" smtClean="0"/>
              <a:t>ë</a:t>
            </a:r>
            <a:r>
              <a:rPr lang="en-US" sz="2600" dirty="0" smtClean="0"/>
              <a:t>r </a:t>
            </a:r>
            <a:r>
              <a:rPr lang="en-US" sz="2600" dirty="0" err="1" smtClean="0"/>
              <a:t>gjendjen</a:t>
            </a:r>
            <a:r>
              <a:rPr lang="en-US" sz="2600" dirty="0" smtClean="0"/>
              <a:t> </a:t>
            </a:r>
            <a:r>
              <a:rPr lang="en-US" sz="2600" dirty="0" err="1" smtClean="0"/>
              <a:t>sh</a:t>
            </a:r>
            <a:r>
              <a:rPr lang="sq-AL" sz="2600" dirty="0" smtClean="0"/>
              <a:t>ë</a:t>
            </a:r>
            <a:r>
              <a:rPr lang="en-US" sz="2600" dirty="0" err="1" smtClean="0"/>
              <a:t>ndet</a:t>
            </a:r>
            <a:r>
              <a:rPr lang="sq-AL" sz="2600" dirty="0" smtClean="0"/>
              <a:t>ë</a:t>
            </a:r>
            <a:r>
              <a:rPr lang="en-US" sz="2600" dirty="0" smtClean="0"/>
              <a:t>sore/</a:t>
            </a:r>
            <a:r>
              <a:rPr lang="en-US" sz="2600" dirty="0" err="1" smtClean="0"/>
              <a:t>vijoi</a:t>
            </a:r>
            <a:r>
              <a:rPr lang="en-US" sz="2600" dirty="0" smtClean="0"/>
              <a:t> n</a:t>
            </a:r>
            <a:r>
              <a:rPr lang="sq-AL" sz="2600" dirty="0" smtClean="0"/>
              <a:t>ë</a:t>
            </a:r>
            <a:r>
              <a:rPr lang="en-US" sz="2600" dirty="0" smtClean="0"/>
              <a:t> Q.S. t</a:t>
            </a:r>
            <a:r>
              <a:rPr lang="sq-AL" sz="2600" dirty="0"/>
              <a:t>ë</a:t>
            </a:r>
            <a:r>
              <a:rPr lang="en-US" sz="2600" dirty="0" smtClean="0"/>
              <a:t> </a:t>
            </a:r>
            <a:r>
              <a:rPr lang="en-US" sz="2600" dirty="0" err="1" smtClean="0"/>
              <a:t>Burgut</a:t>
            </a:r>
            <a:r>
              <a:rPr lang="en-US" sz="26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687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753"/>
            <a:ext cx="9144000" cy="1069847"/>
          </a:xfrm>
        </p:spPr>
        <p:txBody>
          <a:bodyPr>
            <a:normAutofit/>
          </a:bodyPr>
          <a:lstStyle/>
          <a:p>
            <a:r>
              <a:rPr lang="sq-AL" sz="3200" b="1" dirty="0" smtClean="0">
                <a:latin typeface="+mn-lt"/>
              </a:rPr>
              <a:t>STRAZIMIRI KUNDËR SHQIPËRISË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GB" sz="3200" b="1" dirty="0" smtClean="0">
                <a:latin typeface="+mn-lt"/>
              </a:rPr>
              <a:t>NR.34602/16</a:t>
            </a:r>
            <a:br>
              <a:rPr lang="en-GB" sz="3200" b="1" dirty="0" smtClean="0">
                <a:latin typeface="+mn-lt"/>
              </a:rPr>
            </a:b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970203"/>
            <a:ext cx="10314432" cy="4558614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/>
              <a:t>GJEDNJ: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Konsider</a:t>
            </a:r>
            <a:r>
              <a:rPr lang="en-US" sz="2600" dirty="0" smtClean="0"/>
              <a:t>on </a:t>
            </a:r>
            <a:r>
              <a:rPr lang="en-US" sz="2600" dirty="0" err="1" smtClean="0"/>
              <a:t>raportet</a:t>
            </a:r>
            <a:r>
              <a:rPr lang="en-US" sz="2600" dirty="0" smtClean="0"/>
              <a:t> </a:t>
            </a:r>
            <a:r>
              <a:rPr lang="sq-AL" sz="2600" dirty="0" smtClean="0"/>
              <a:t>e </a:t>
            </a:r>
            <a:r>
              <a:rPr lang="sq-AL" sz="2600" dirty="0"/>
              <a:t>Avokatit të Popullit </a:t>
            </a:r>
            <a:r>
              <a:rPr lang="en-US" sz="2600" dirty="0" smtClean="0"/>
              <a:t>– </a:t>
            </a:r>
            <a:r>
              <a:rPr lang="sq-AL" sz="2600" dirty="0" smtClean="0"/>
              <a:t>2015</a:t>
            </a:r>
            <a:r>
              <a:rPr lang="en-US" sz="2600" dirty="0" smtClean="0"/>
              <a:t>, </a:t>
            </a:r>
            <a:r>
              <a:rPr lang="sq-AL" sz="2600" dirty="0" smtClean="0"/>
              <a:t>2016</a:t>
            </a:r>
            <a:endParaRPr lang="en-US" sz="2600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rrënimi</a:t>
            </a:r>
            <a:r>
              <a:rPr lang="en-US" sz="2600" dirty="0" smtClean="0"/>
              <a:t>n</a:t>
            </a:r>
            <a:r>
              <a:rPr lang="sq-AL" sz="2600" dirty="0" smtClean="0"/>
              <a:t> </a:t>
            </a:r>
            <a:r>
              <a:rPr lang="en-US" sz="2600" dirty="0" smtClean="0"/>
              <a:t>e</a:t>
            </a:r>
            <a:r>
              <a:rPr lang="sq-AL" sz="2600" dirty="0" smtClean="0"/>
              <a:t> institucioni</a:t>
            </a:r>
            <a:r>
              <a:rPr lang="en-US" sz="2600" dirty="0" smtClean="0"/>
              <a:t>t</a:t>
            </a:r>
            <a:r>
              <a:rPr lang="sq-AL" sz="2600" dirty="0" smtClean="0"/>
              <a:t>, </a:t>
            </a:r>
            <a:endParaRPr lang="en-US" sz="2600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lagështirën </a:t>
            </a:r>
            <a:r>
              <a:rPr lang="sq-AL" sz="2600" dirty="0"/>
              <a:t>e shpërndarë </a:t>
            </a:r>
            <a:r>
              <a:rPr lang="en-US" sz="2600" dirty="0" smtClean="0"/>
              <a:t>kudo</a:t>
            </a:r>
            <a:r>
              <a:rPr lang="sq-AL" sz="2600" dirty="0" smtClean="0"/>
              <a:t> </a:t>
            </a:r>
            <a:endParaRPr lang="en-US" sz="2600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mungesën thuajse </a:t>
            </a:r>
            <a:r>
              <a:rPr lang="sq-AL" sz="2600" dirty="0"/>
              <a:t>të plotë të ngrohjes </a:t>
            </a:r>
            <a:r>
              <a:rPr lang="sq-AL" sz="2600" dirty="0" smtClean="0"/>
              <a:t>qendrore</a:t>
            </a:r>
            <a:endParaRPr lang="en-US" sz="2600" dirty="0" smtClean="0"/>
          </a:p>
          <a:p>
            <a:pPr marL="0" lvl="1" algn="just"/>
            <a:endParaRPr lang="en-US" sz="2600" dirty="0" smtClean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Komiteti </a:t>
            </a:r>
            <a:r>
              <a:rPr lang="sq-AL" sz="2600" dirty="0"/>
              <a:t>Evropian për Parandalimin e Torturës dhe Trajtimit ose Dënimit Çnjerëzor ose </a:t>
            </a:r>
            <a:r>
              <a:rPr lang="sq-AL" sz="2600" dirty="0" smtClean="0"/>
              <a:t>Poshtërues</a:t>
            </a:r>
            <a:r>
              <a:rPr lang="en-US" sz="2600" dirty="0" smtClean="0"/>
              <a:t> (KPT)</a:t>
            </a:r>
          </a:p>
          <a:p>
            <a:pPr marL="800100" lvl="2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Vizita në </a:t>
            </a:r>
            <a:r>
              <a:rPr lang="sq-AL" sz="2600" dirty="0"/>
              <a:t>vitin 2017 dhe </a:t>
            </a:r>
            <a:r>
              <a:rPr lang="sq-AL" sz="2600" dirty="0" smtClean="0"/>
              <a:t>2018</a:t>
            </a:r>
            <a:endParaRPr lang="en-US" sz="2600" dirty="0" smtClean="0"/>
          </a:p>
          <a:p>
            <a:pPr marL="800100" lvl="2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Kushtet e jetesës</a:t>
            </a:r>
            <a:r>
              <a:rPr lang="en-US" sz="2600" dirty="0" smtClean="0"/>
              <a:t> - </a:t>
            </a:r>
            <a:r>
              <a:rPr lang="sq-AL" sz="2600" dirty="0" smtClean="0"/>
              <a:t>përkeqësuar 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409349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753"/>
            <a:ext cx="9144000" cy="1069847"/>
          </a:xfrm>
        </p:spPr>
        <p:txBody>
          <a:bodyPr>
            <a:normAutofit/>
          </a:bodyPr>
          <a:lstStyle/>
          <a:p>
            <a:r>
              <a:rPr lang="sq-AL" sz="3200" b="1" dirty="0" smtClean="0">
                <a:latin typeface="+mn-lt"/>
              </a:rPr>
              <a:t>STRAZIMIRI KUNDËR SHQIPËRISË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GB" sz="3200" b="1" dirty="0" smtClean="0">
                <a:latin typeface="+mn-lt"/>
              </a:rPr>
              <a:t>NR.34602/16</a:t>
            </a:r>
            <a:br>
              <a:rPr lang="en-GB" sz="3200" b="1" dirty="0" smtClean="0">
                <a:latin typeface="+mn-lt"/>
              </a:rPr>
            </a:b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r>
              <a:rPr lang="en-US" sz="2600" dirty="0"/>
              <a:t>GJEDNJ:</a:t>
            </a:r>
          </a:p>
          <a:p>
            <a:pPr marL="0" lvl="1" algn="just"/>
            <a:endParaRPr lang="en-US" sz="2600" dirty="0" smtClean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Komiteti </a:t>
            </a:r>
            <a:r>
              <a:rPr lang="sq-AL" sz="2600" dirty="0"/>
              <a:t>Evropian për Parandalimin e Torturës dhe Trajtimit ose Dënimit Çnjerëzor ose </a:t>
            </a:r>
            <a:r>
              <a:rPr lang="sq-AL" sz="2600" dirty="0" smtClean="0"/>
              <a:t>Poshtërues</a:t>
            </a:r>
            <a:r>
              <a:rPr lang="en-US" sz="2600" dirty="0" smtClean="0"/>
              <a:t> (KPT)</a:t>
            </a:r>
          </a:p>
          <a:p>
            <a:pPr marL="800100" lvl="2" indent="-342900" algn="just">
              <a:buFont typeface="Arial" panose="020B0604020202020204" pitchFamily="34" charset="0"/>
              <a:buChar char="•"/>
            </a:pPr>
            <a:r>
              <a:rPr lang="sq-AL" sz="2600" dirty="0"/>
              <a:t>Nuk ka </a:t>
            </a:r>
            <a:r>
              <a:rPr lang="sq-AL" sz="2600" dirty="0" smtClean="0"/>
              <a:t>tregues </a:t>
            </a:r>
            <a:r>
              <a:rPr lang="en-US" sz="2600" dirty="0" err="1" smtClean="0"/>
              <a:t>për</a:t>
            </a:r>
            <a:r>
              <a:rPr lang="en-US" sz="2600" dirty="0" smtClean="0"/>
              <a:t> </a:t>
            </a:r>
            <a:r>
              <a:rPr lang="sq-AL" sz="2600" dirty="0" smtClean="0"/>
              <a:t>strateg</a:t>
            </a:r>
            <a:r>
              <a:rPr lang="en-US" sz="2600" dirty="0" err="1" smtClean="0"/>
              <a:t>ji</a:t>
            </a:r>
            <a:r>
              <a:rPr lang="en-US" sz="2600" dirty="0" smtClean="0"/>
              <a:t> </a:t>
            </a:r>
            <a:r>
              <a:rPr lang="en-US" sz="2600" dirty="0" err="1" smtClean="0"/>
              <a:t>të</a:t>
            </a:r>
            <a:r>
              <a:rPr lang="en-US" sz="2600" dirty="0" smtClean="0"/>
              <a:t> </a:t>
            </a:r>
            <a:r>
              <a:rPr lang="sq-AL" sz="2600" dirty="0" smtClean="0"/>
              <a:t>detajuar </a:t>
            </a:r>
            <a:r>
              <a:rPr lang="sq-AL" sz="2600" dirty="0"/>
              <a:t>terapeutike </a:t>
            </a:r>
            <a:endParaRPr lang="en-US" sz="2600" dirty="0" smtClean="0"/>
          </a:p>
          <a:p>
            <a:pPr marL="800100" lvl="2" indent="-342900" algn="just">
              <a:buFont typeface="Arial" panose="020B0604020202020204" pitchFamily="34" charset="0"/>
              <a:buChar char="•"/>
            </a:pPr>
            <a:r>
              <a:rPr lang="en-US" sz="2600" dirty="0" smtClean="0"/>
              <a:t>N</a:t>
            </a:r>
            <a:r>
              <a:rPr lang="sq-AL" sz="2600" dirty="0" smtClean="0"/>
              <a:t>uk </a:t>
            </a:r>
            <a:r>
              <a:rPr lang="en-US" sz="2600" dirty="0" smtClean="0"/>
              <a:t>u</a:t>
            </a:r>
            <a:r>
              <a:rPr lang="sq-AL" sz="2600" dirty="0" smtClean="0"/>
              <a:t> provua </a:t>
            </a:r>
            <a:r>
              <a:rPr lang="en-US" sz="2600" dirty="0" err="1" smtClean="0"/>
              <a:t>marrja</a:t>
            </a:r>
            <a:r>
              <a:rPr lang="en-US" sz="2600" dirty="0" smtClean="0"/>
              <a:t> e </a:t>
            </a:r>
            <a:r>
              <a:rPr lang="sq-AL" sz="2600" dirty="0" smtClean="0"/>
              <a:t>kujdesi</a:t>
            </a:r>
            <a:r>
              <a:rPr lang="en-US" sz="2600" dirty="0" smtClean="0"/>
              <a:t>t</a:t>
            </a:r>
            <a:r>
              <a:rPr lang="sq-AL" sz="2600" dirty="0" smtClean="0"/>
              <a:t> </a:t>
            </a:r>
            <a:r>
              <a:rPr lang="sq-AL" sz="2600" dirty="0"/>
              <a:t>mjekësor të </a:t>
            </a:r>
            <a:r>
              <a:rPr lang="sq-AL" sz="2600" dirty="0" smtClean="0"/>
              <a:t>përshtatshëm</a:t>
            </a:r>
            <a:endParaRPr lang="en-US" sz="2600" dirty="0" smtClean="0"/>
          </a:p>
          <a:p>
            <a:pPr marL="800100" lvl="2" indent="-342900" algn="just">
              <a:buFont typeface="Arial" panose="020B0604020202020204" pitchFamily="34" charset="0"/>
              <a:buChar char="•"/>
            </a:pPr>
            <a:r>
              <a:rPr lang="en-US" sz="2600" dirty="0" smtClean="0"/>
              <a:t>Jo </a:t>
            </a:r>
            <a:r>
              <a:rPr lang="sq-AL" sz="2600" dirty="0" smtClean="0"/>
              <a:t>plan </a:t>
            </a:r>
            <a:r>
              <a:rPr lang="en-US" sz="2600" dirty="0" err="1" smtClean="0"/>
              <a:t>i</a:t>
            </a:r>
            <a:r>
              <a:rPr lang="sq-AL" sz="2600" dirty="0" smtClean="0"/>
              <a:t> </a:t>
            </a:r>
            <a:r>
              <a:rPr lang="sq-AL" sz="2600" dirty="0"/>
              <a:t>individualizuar trajtimi </a:t>
            </a:r>
            <a:endParaRPr lang="en-US" sz="2600" dirty="0" smtClean="0"/>
          </a:p>
          <a:p>
            <a:pPr marL="800100" lvl="2" indent="-342900" algn="just">
              <a:buFont typeface="Arial" panose="020B0604020202020204" pitchFamily="34" charset="0"/>
              <a:buChar char="•"/>
            </a:pPr>
            <a:r>
              <a:rPr lang="sq-AL" sz="2600" dirty="0"/>
              <a:t>“</a:t>
            </a:r>
            <a:r>
              <a:rPr lang="sq-AL" sz="2600" dirty="0" smtClean="0"/>
              <a:t>përshtypje </a:t>
            </a:r>
            <a:r>
              <a:rPr lang="sq-AL" sz="2600" dirty="0"/>
              <a:t>e braktisjes terapeutike” të shumë </a:t>
            </a:r>
            <a:r>
              <a:rPr lang="sq-AL" sz="2600" dirty="0" smtClean="0"/>
              <a:t>pacientëve psikiatrikë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635037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753"/>
            <a:ext cx="9144000" cy="1069847"/>
          </a:xfrm>
        </p:spPr>
        <p:txBody>
          <a:bodyPr>
            <a:normAutofit/>
          </a:bodyPr>
          <a:lstStyle/>
          <a:p>
            <a:r>
              <a:rPr lang="sq-AL" sz="3200" b="1" dirty="0" smtClean="0">
                <a:latin typeface="+mn-lt"/>
              </a:rPr>
              <a:t>STRAZIMIRI KUNDËR SHQIPËRISË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GB" sz="3200" b="1" dirty="0" smtClean="0">
                <a:latin typeface="+mn-lt"/>
              </a:rPr>
              <a:t>NR.34602/16</a:t>
            </a:r>
            <a:br>
              <a:rPr lang="en-GB" sz="3200" b="1" dirty="0" smtClean="0">
                <a:latin typeface="+mn-lt"/>
              </a:rPr>
            </a:b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r>
              <a:rPr lang="en-US" sz="2600" dirty="0"/>
              <a:t>GJEDNJ:</a:t>
            </a:r>
          </a:p>
          <a:p>
            <a:pPr marL="0" lvl="1" algn="just"/>
            <a:endParaRPr lang="en-US" sz="2600" dirty="0" smtClean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Administrimi i </a:t>
            </a:r>
            <a:r>
              <a:rPr lang="sq-AL" sz="2600" dirty="0"/>
              <a:t>terapisë së përshtatshme </a:t>
            </a:r>
            <a:r>
              <a:rPr lang="en-US" sz="2600" dirty="0" smtClean="0"/>
              <a:t>- </a:t>
            </a:r>
            <a:r>
              <a:rPr lang="en-US" sz="2600" dirty="0" err="1" smtClean="0"/>
              <a:t>pjesë</a:t>
            </a:r>
            <a:r>
              <a:rPr lang="en-US" sz="2600" dirty="0" smtClean="0"/>
              <a:t> e</a:t>
            </a:r>
            <a:r>
              <a:rPr lang="sq-AL" sz="2600" dirty="0" smtClean="0"/>
              <a:t> </a:t>
            </a:r>
            <a:r>
              <a:rPr lang="sq-AL" sz="2600" dirty="0"/>
              <a:t>konceptit më të gjerë të “ligjshmërisë” së privimit të </a:t>
            </a:r>
            <a:r>
              <a:rPr lang="sq-AL" sz="2600" dirty="0" smtClean="0"/>
              <a:t>lirisë</a:t>
            </a:r>
            <a:endParaRPr lang="en-US" sz="2600" dirty="0" smtClean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Qendr</a:t>
            </a:r>
            <a:r>
              <a:rPr lang="en-US" sz="2600" dirty="0" smtClean="0"/>
              <a:t>a</a:t>
            </a:r>
            <a:r>
              <a:rPr lang="sq-AL" sz="2600" dirty="0" smtClean="0"/>
              <a:t> </a:t>
            </a:r>
            <a:r>
              <a:rPr lang="sq-AL" sz="2600" dirty="0"/>
              <a:t>Spitalore </a:t>
            </a:r>
            <a:r>
              <a:rPr lang="en-US" sz="2600" dirty="0" smtClean="0"/>
              <a:t>e</a:t>
            </a:r>
            <a:r>
              <a:rPr lang="sq-AL" sz="2600" dirty="0" smtClean="0"/>
              <a:t> Burgut</a:t>
            </a:r>
            <a:r>
              <a:rPr lang="en-US" sz="2600" dirty="0"/>
              <a:t> </a:t>
            </a:r>
            <a:r>
              <a:rPr lang="en-US" sz="2600" dirty="0" smtClean="0"/>
              <a:t>-</a:t>
            </a:r>
            <a:r>
              <a:rPr lang="sq-AL" sz="2600" dirty="0" smtClean="0"/>
              <a:t> institucion </a:t>
            </a:r>
            <a:r>
              <a:rPr lang="sq-AL" sz="2600" dirty="0"/>
              <a:t>i ekzekutimit të vendimeve penale </a:t>
            </a:r>
            <a:r>
              <a:rPr lang="en-US" sz="2600" dirty="0" smtClean="0"/>
              <a:t>/</a:t>
            </a:r>
            <a:r>
              <a:rPr lang="sq-AL" sz="2600" dirty="0" smtClean="0"/>
              <a:t> </a:t>
            </a:r>
            <a:r>
              <a:rPr lang="sq-AL" sz="2600" dirty="0"/>
              <a:t>jo pjesë e </a:t>
            </a:r>
            <a:r>
              <a:rPr lang="sq-AL" sz="2600" dirty="0" smtClean="0"/>
              <a:t>sistemit shëndetësor</a:t>
            </a:r>
            <a:endParaRPr lang="en-US" sz="2600" dirty="0" smtClean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Në Qendrën </a:t>
            </a:r>
            <a:r>
              <a:rPr lang="sq-AL" sz="2600" dirty="0"/>
              <a:t>Spitalore të Burgut </a:t>
            </a:r>
            <a:r>
              <a:rPr lang="en-US" sz="2600" dirty="0" smtClean="0"/>
              <a:t>- </a:t>
            </a:r>
            <a:r>
              <a:rPr lang="sq-AL" sz="2600" dirty="0" smtClean="0"/>
              <a:t>vetëm </a:t>
            </a:r>
            <a:r>
              <a:rPr lang="sq-AL" sz="2600" dirty="0"/>
              <a:t>një mjek psikiatër për </a:t>
            </a:r>
            <a:r>
              <a:rPr lang="en-US" sz="2600" dirty="0" smtClean="0"/>
              <a:t>84 </a:t>
            </a:r>
            <a:r>
              <a:rPr lang="sq-AL" sz="2600" dirty="0" smtClean="0"/>
              <a:t>pacientë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42196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753"/>
            <a:ext cx="9144000" cy="1069847"/>
          </a:xfrm>
        </p:spPr>
        <p:txBody>
          <a:bodyPr>
            <a:normAutofit/>
          </a:bodyPr>
          <a:lstStyle/>
          <a:p>
            <a:r>
              <a:rPr lang="sq-AL" sz="3200" b="1" dirty="0" smtClean="0">
                <a:latin typeface="+mn-lt"/>
              </a:rPr>
              <a:t>STRAZIMIRI KUNDËR SHQIPËRISË</a:t>
            </a:r>
            <a:r>
              <a:rPr lang="en-US" sz="3200" b="1" dirty="0" smtClean="0">
                <a:latin typeface="+mn-lt"/>
              </a:rPr>
              <a:t> </a:t>
            </a:r>
            <a:r>
              <a:rPr lang="en-GB" sz="3200" b="1" dirty="0" smtClean="0">
                <a:latin typeface="+mn-lt"/>
              </a:rPr>
              <a:t>NR.34602/16</a:t>
            </a:r>
            <a:br>
              <a:rPr lang="en-GB" sz="3200" b="1" dirty="0" smtClean="0">
                <a:latin typeface="+mn-lt"/>
              </a:rPr>
            </a:b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marL="0" lvl="1" algn="just"/>
            <a:r>
              <a:rPr lang="en-US" sz="2600" dirty="0" smtClean="0"/>
              <a:t>GJEDNJ: </a:t>
            </a:r>
            <a:r>
              <a:rPr lang="en-US" sz="2600" dirty="0" err="1" smtClean="0"/>
              <a:t>Perfundime</a:t>
            </a:r>
            <a:endParaRPr lang="en-US" sz="2600" dirty="0"/>
          </a:p>
          <a:p>
            <a:pPr marL="0" lvl="1" algn="just"/>
            <a:endParaRPr lang="en-US" sz="2600" dirty="0" smtClean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en-US" sz="2600" dirty="0" err="1" smtClean="0"/>
              <a:t>Shkelje</a:t>
            </a:r>
            <a:r>
              <a:rPr lang="en-US" sz="2600" dirty="0" smtClean="0"/>
              <a:t> e </a:t>
            </a:r>
            <a:r>
              <a:rPr lang="en-US" sz="2600" dirty="0" err="1" smtClean="0"/>
              <a:t>nenit</a:t>
            </a:r>
            <a:r>
              <a:rPr lang="en-US" sz="2600" dirty="0" smtClean="0"/>
              <a:t> 3 “</a:t>
            </a:r>
            <a:r>
              <a:rPr lang="en-US" sz="2600" dirty="0" err="1" smtClean="0"/>
              <a:t>Ndalimi</a:t>
            </a:r>
            <a:r>
              <a:rPr lang="en-US" sz="2600" dirty="0" smtClean="0"/>
              <a:t> I </a:t>
            </a:r>
            <a:r>
              <a:rPr lang="en-US" sz="2600" dirty="0" err="1" smtClean="0"/>
              <a:t>torturës</a:t>
            </a:r>
            <a:r>
              <a:rPr lang="en-US" sz="2600" dirty="0" smtClean="0"/>
              <a:t>”</a:t>
            </a:r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r>
              <a:rPr lang="en-US" sz="2600" dirty="0" err="1"/>
              <a:t>Shkelje</a:t>
            </a:r>
            <a:r>
              <a:rPr lang="en-US" sz="2600" dirty="0"/>
              <a:t> e </a:t>
            </a:r>
            <a:r>
              <a:rPr lang="en-US" sz="2600" dirty="0" err="1"/>
              <a:t>nenit</a:t>
            </a:r>
            <a:r>
              <a:rPr lang="en-US" sz="2600" dirty="0"/>
              <a:t> </a:t>
            </a:r>
            <a:r>
              <a:rPr lang="en-US" sz="2600" dirty="0" smtClean="0"/>
              <a:t>5 “</a:t>
            </a:r>
            <a:r>
              <a:rPr lang="sq-AL" sz="2800" dirty="0"/>
              <a:t>E drejta për liri dhe siguri</a:t>
            </a:r>
            <a:r>
              <a:rPr lang="en-US" sz="2600" dirty="0" smtClean="0"/>
              <a:t>”</a:t>
            </a:r>
            <a:endParaRPr lang="en-US" sz="2600" dirty="0"/>
          </a:p>
          <a:p>
            <a:pPr marL="342900" lvl="1" indent="-342900" algn="just">
              <a:buFont typeface="Arial" panose="020B0604020202020204" pitchFamily="34" charset="0"/>
              <a:buChar char="•"/>
            </a:pP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88853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753"/>
            <a:ext cx="9144000" cy="1069847"/>
          </a:xfrm>
        </p:spPr>
        <p:txBody>
          <a:bodyPr>
            <a:normAutofit/>
          </a:bodyPr>
          <a:lstStyle/>
          <a:p>
            <a:r>
              <a:rPr lang="sq-AL" sz="3200" b="1" i="1" dirty="0">
                <a:latin typeface="+mn-lt"/>
              </a:rPr>
              <a:t>Assanidze v. Georgia [GC]</a:t>
            </a:r>
            <a:r>
              <a:rPr lang="sq-AL" sz="3200" b="1" dirty="0">
                <a:latin typeface="+mn-lt"/>
              </a:rPr>
              <a:t> - 71503/01</a:t>
            </a:r>
            <a:r>
              <a:rPr lang="en-GB" sz="3200" b="1" dirty="0" smtClean="0">
                <a:latin typeface="+mn-lt"/>
              </a:rPr>
              <a:t/>
            </a:r>
            <a:br>
              <a:rPr lang="en-GB" sz="3200" b="1" dirty="0" smtClean="0">
                <a:latin typeface="+mn-lt"/>
              </a:rPr>
            </a:b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algn="just"/>
            <a:r>
              <a:rPr lang="sq-AL" sz="2600" b="1" dirty="0" smtClean="0"/>
              <a:t>GJEDNJ</a:t>
            </a:r>
            <a:r>
              <a:rPr lang="en-US" sz="2600" b="1" dirty="0" smtClean="0"/>
              <a:t>: </a:t>
            </a:r>
            <a:r>
              <a:rPr lang="sq-AL" sz="2600" b="1" dirty="0" smtClean="0"/>
              <a:t>Shkelje të </a:t>
            </a:r>
            <a:r>
              <a:rPr lang="sq-AL" sz="2600" b="1" dirty="0"/>
              <a:t>nenit </a:t>
            </a:r>
            <a:r>
              <a:rPr lang="sq-AL" sz="2600" b="1" dirty="0" smtClean="0"/>
              <a:t>5</a:t>
            </a:r>
            <a:r>
              <a:rPr lang="en-US" sz="2600" b="1" dirty="0" smtClean="0"/>
              <a:t> </a:t>
            </a:r>
          </a:p>
          <a:p>
            <a:pPr algn="just"/>
            <a:endParaRPr lang="en-US" sz="2600" b="1" dirty="0"/>
          </a:p>
          <a:p>
            <a:pPr marL="342900" indent="-342900" algn="just">
              <a:buFontTx/>
              <a:buChar char="-"/>
            </a:pPr>
            <a:r>
              <a:rPr lang="sq-AL" sz="2600" dirty="0" smtClean="0"/>
              <a:t>Mbajtja </a:t>
            </a:r>
            <a:r>
              <a:rPr lang="en-US" sz="2600" dirty="0" smtClean="0"/>
              <a:t>e pa</a:t>
            </a:r>
            <a:r>
              <a:rPr lang="sq-AL" sz="2600" dirty="0" smtClean="0"/>
              <a:t>bazuar </a:t>
            </a:r>
            <a:r>
              <a:rPr lang="sq-AL" sz="2600" dirty="0"/>
              <a:t>në një </a:t>
            </a:r>
            <a:r>
              <a:rPr lang="sq-AL" sz="2600" dirty="0" smtClean="0"/>
              <a:t>paras</a:t>
            </a:r>
            <a:r>
              <a:rPr lang="sq-AL" sz="2600" dirty="0"/>
              <a:t>hikim ligjor apo vendim </a:t>
            </a:r>
            <a:r>
              <a:rPr lang="sq-AL" sz="2600" dirty="0" smtClean="0"/>
              <a:t>gjyqësor</a:t>
            </a:r>
            <a:endParaRPr lang="en-US" sz="2600" dirty="0" smtClean="0"/>
          </a:p>
          <a:p>
            <a:pPr marL="342900" indent="-342900" algn="just">
              <a:buFontTx/>
              <a:buChar char="-"/>
            </a:pPr>
            <a:endParaRPr lang="en-US" sz="2600" dirty="0"/>
          </a:p>
          <a:p>
            <a:pPr algn="just"/>
            <a:r>
              <a:rPr lang="sq-AL" sz="2600" b="1" dirty="0"/>
              <a:t>GJEDNJ</a:t>
            </a:r>
            <a:r>
              <a:rPr lang="en-US" sz="2600" b="1" dirty="0"/>
              <a:t>: </a:t>
            </a:r>
            <a:r>
              <a:rPr lang="sq-AL" sz="2600" b="1" dirty="0"/>
              <a:t>Shkelje të nenit </a:t>
            </a:r>
            <a:r>
              <a:rPr lang="en-US" sz="2600" b="1" dirty="0" smtClean="0"/>
              <a:t>6 </a:t>
            </a:r>
            <a:endParaRPr lang="en-US" sz="2600" b="1" dirty="0"/>
          </a:p>
          <a:p>
            <a:pPr marL="342900" indent="-342900" algn="just">
              <a:buFontTx/>
              <a:buChar char="-"/>
            </a:pPr>
            <a:endParaRPr lang="en-US" sz="2600" dirty="0"/>
          </a:p>
          <a:p>
            <a:pPr marL="342900" indent="-342900" algn="just">
              <a:buFontTx/>
              <a:buChar char="-"/>
            </a:pPr>
            <a:r>
              <a:rPr lang="sq-AL" dirty="0" smtClean="0"/>
              <a:t>Dështimi për </a:t>
            </a:r>
            <a:r>
              <a:rPr lang="sq-AL" dirty="0"/>
              <a:t>të përmbushur një vendim final dhe të zbatueshëm </a:t>
            </a:r>
            <a:r>
              <a:rPr lang="sq-AL" dirty="0" smtClean="0"/>
              <a:t>pafajësie</a:t>
            </a:r>
            <a:r>
              <a:rPr lang="en-US" dirty="0" smtClean="0"/>
              <a:t>- </a:t>
            </a:r>
            <a:r>
              <a:rPr lang="sq-AL" dirty="0"/>
              <a:t>cënuar nenin 6/1 për efektivitetin e vendimit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0753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01753"/>
            <a:ext cx="9144000" cy="1069847"/>
          </a:xfrm>
        </p:spPr>
        <p:txBody>
          <a:bodyPr>
            <a:normAutofit/>
          </a:bodyPr>
          <a:lstStyle/>
          <a:p>
            <a:r>
              <a:rPr lang="sq-AL" sz="3200" b="1" i="1" dirty="0">
                <a:latin typeface="+mn-lt"/>
              </a:rPr>
              <a:t>Assanidze v. Georgia [GC]</a:t>
            </a:r>
            <a:r>
              <a:rPr lang="sq-AL" sz="3200" b="1" dirty="0">
                <a:latin typeface="+mn-lt"/>
              </a:rPr>
              <a:t> - 71503/01</a:t>
            </a:r>
            <a:r>
              <a:rPr lang="en-GB" sz="3200" b="1" dirty="0" smtClean="0">
                <a:latin typeface="+mn-lt"/>
              </a:rPr>
              <a:t/>
            </a:r>
            <a:br>
              <a:rPr lang="en-GB" sz="3200" b="1" dirty="0" smtClean="0">
                <a:latin typeface="+mn-lt"/>
              </a:rPr>
            </a:b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algn="just"/>
            <a:r>
              <a:rPr lang="en-US" sz="2600" dirty="0" err="1"/>
              <a:t>Rrethanat</a:t>
            </a:r>
            <a:r>
              <a:rPr lang="en-US" sz="2600" dirty="0"/>
              <a:t> e </a:t>
            </a:r>
            <a:r>
              <a:rPr lang="en-US" sz="2600" dirty="0" err="1"/>
              <a:t>faktit</a:t>
            </a:r>
            <a:r>
              <a:rPr lang="en-US" sz="2600" dirty="0"/>
              <a:t>: </a:t>
            </a:r>
          </a:p>
          <a:p>
            <a:pPr marL="342900" indent="-342900" algn="just">
              <a:buFontTx/>
              <a:buChar char="-"/>
            </a:pPr>
            <a:r>
              <a:rPr lang="sq-AL" sz="2600" dirty="0"/>
              <a:t>Kërkuesi</a:t>
            </a:r>
            <a:r>
              <a:rPr lang="en-US" sz="2600" dirty="0"/>
              <a:t>:</a:t>
            </a:r>
            <a:r>
              <a:rPr lang="sq-AL" sz="2600" dirty="0"/>
              <a:t> </a:t>
            </a:r>
            <a:r>
              <a:rPr lang="sq-AL" sz="2600" dirty="0" smtClean="0"/>
              <a:t>Kryetari i </a:t>
            </a:r>
            <a:r>
              <a:rPr lang="sq-AL" sz="2600" dirty="0"/>
              <a:t>bashkisë së kryeqytetit të Republikës Autonome të Ajarias në </a:t>
            </a:r>
            <a:r>
              <a:rPr lang="sq-AL" sz="2600" dirty="0" smtClean="0"/>
              <a:t>Gjeorgji</a:t>
            </a:r>
            <a:endParaRPr lang="en-US" sz="2600" dirty="0" smtClean="0"/>
          </a:p>
          <a:p>
            <a:pPr marL="342900" indent="-342900" algn="just">
              <a:buFontTx/>
              <a:buChar char="-"/>
            </a:pPr>
            <a:r>
              <a:rPr lang="sq-AL" sz="2600" dirty="0" smtClean="0"/>
              <a:t>Dënuar</a:t>
            </a:r>
            <a:r>
              <a:rPr lang="en-US" sz="2600" dirty="0" smtClean="0"/>
              <a:t> </a:t>
            </a:r>
            <a:r>
              <a:rPr lang="sq-AL" sz="2600" dirty="0" smtClean="0"/>
              <a:t>në </a:t>
            </a:r>
            <a:r>
              <a:rPr lang="sq-AL" sz="2600" dirty="0"/>
              <a:t>tetor 2000 </a:t>
            </a:r>
            <a:r>
              <a:rPr lang="sq-AL" sz="2600" dirty="0" smtClean="0"/>
              <a:t> nga </a:t>
            </a:r>
            <a:r>
              <a:rPr lang="sq-AL" sz="2600" dirty="0"/>
              <a:t>Gjykata e Lartë e </a:t>
            </a:r>
            <a:r>
              <a:rPr lang="sq-AL" sz="2600" dirty="0" smtClean="0"/>
              <a:t>Ajarias</a:t>
            </a:r>
            <a:r>
              <a:rPr lang="en-US" sz="2600" dirty="0" smtClean="0"/>
              <a:t>-</a:t>
            </a:r>
            <a:r>
              <a:rPr lang="sq-AL" sz="2600" dirty="0" smtClean="0"/>
              <a:t> </a:t>
            </a:r>
            <a:r>
              <a:rPr lang="sq-AL" sz="2600" dirty="0"/>
              <a:t>me 12 vite </a:t>
            </a:r>
            <a:r>
              <a:rPr lang="en-US" sz="2600" dirty="0" smtClean="0"/>
              <a:t>–</a:t>
            </a:r>
            <a:r>
              <a:rPr lang="sq-AL" sz="2600" dirty="0" smtClean="0"/>
              <a:t> pengmarrje</a:t>
            </a:r>
            <a:endParaRPr lang="en-US" sz="2600" dirty="0" smtClean="0"/>
          </a:p>
          <a:p>
            <a:pPr marL="342900" indent="-342900" algn="just">
              <a:buFontTx/>
              <a:buChar char="-"/>
            </a:pPr>
            <a:r>
              <a:rPr lang="sq-AL" sz="2600" dirty="0" smtClean="0"/>
              <a:t>Janar 2001</a:t>
            </a:r>
            <a:r>
              <a:rPr lang="en-US" sz="2600" dirty="0" smtClean="0"/>
              <a:t>:</a:t>
            </a:r>
            <a:r>
              <a:rPr lang="sq-AL" sz="2600" dirty="0" smtClean="0"/>
              <a:t> </a:t>
            </a:r>
            <a:r>
              <a:rPr lang="sq-AL" sz="2600" dirty="0"/>
              <a:t>Gjykata Supreme e </a:t>
            </a:r>
            <a:r>
              <a:rPr lang="sq-AL" sz="2600" dirty="0" smtClean="0"/>
              <a:t>Gjeorgjisë</a:t>
            </a:r>
            <a:r>
              <a:rPr lang="en-US" sz="2600" dirty="0"/>
              <a:t>:</a:t>
            </a:r>
            <a:r>
              <a:rPr lang="en-US" sz="2600" dirty="0" smtClean="0"/>
              <a:t> </a:t>
            </a:r>
          </a:p>
          <a:p>
            <a:pPr marL="800100" lvl="1" indent="-342900" algn="just">
              <a:buFontTx/>
              <a:buChar char="-"/>
            </a:pPr>
            <a:r>
              <a:rPr lang="en-US" sz="2600" dirty="0" err="1" smtClean="0"/>
              <a:t>Pafajësi</a:t>
            </a:r>
            <a:endParaRPr lang="en-US" sz="2600" dirty="0" smtClean="0"/>
          </a:p>
          <a:p>
            <a:pPr marL="800100" lvl="1" indent="-342900" algn="just">
              <a:buFontTx/>
              <a:buChar char="-"/>
            </a:pPr>
            <a:r>
              <a:rPr lang="en-US" sz="2600" dirty="0" err="1" smtClean="0"/>
              <a:t>Urdher</a:t>
            </a:r>
            <a:r>
              <a:rPr lang="en-US" sz="2600" dirty="0" smtClean="0"/>
              <a:t> </a:t>
            </a:r>
            <a:r>
              <a:rPr lang="en-US" sz="2600" dirty="0" err="1" smtClean="0"/>
              <a:t>lirimi</a:t>
            </a:r>
            <a:endParaRPr lang="en-US" sz="2600" dirty="0" smtClean="0"/>
          </a:p>
          <a:p>
            <a:pPr marL="800100" lvl="1" indent="-342900" algn="just">
              <a:buFontTx/>
              <a:buChar char="-"/>
            </a:pPr>
            <a:r>
              <a:rPr lang="en-US" sz="2600" dirty="0" err="1" smtClean="0"/>
              <a:t>Për</a:t>
            </a:r>
            <a:r>
              <a:rPr lang="en-US" sz="2600" dirty="0" smtClean="0"/>
              <a:t> 3 </a:t>
            </a:r>
            <a:r>
              <a:rPr lang="en-US" sz="2600" dirty="0" err="1" smtClean="0"/>
              <a:t>vite</a:t>
            </a:r>
            <a:r>
              <a:rPr lang="en-US" sz="2600" dirty="0" smtClean="0"/>
              <a:t>/pas </a:t>
            </a:r>
            <a:r>
              <a:rPr lang="en-US" sz="2600" dirty="0" err="1" smtClean="0"/>
              <a:t>pafajësisë</a:t>
            </a:r>
            <a:r>
              <a:rPr lang="en-US" sz="2600" dirty="0" smtClean="0"/>
              <a:t>: </a:t>
            </a:r>
            <a:r>
              <a:rPr lang="sq-AL" sz="2600" dirty="0" smtClean="0"/>
              <a:t>Mbahej në </a:t>
            </a:r>
            <a:r>
              <a:rPr lang="sq-AL" sz="2600" dirty="0"/>
              <a:t>burgun e </a:t>
            </a:r>
            <a:r>
              <a:rPr lang="sq-AL" sz="2600" dirty="0" smtClean="0"/>
              <a:t>Ajarias</a:t>
            </a: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48325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b="1" i="1" dirty="0" smtClean="0">
                <a:latin typeface="+mn-lt"/>
              </a:rPr>
              <a:t/>
            </a:r>
            <a:br>
              <a:rPr lang="en-GB" b="1" i="1" dirty="0" smtClean="0">
                <a:latin typeface="+mn-lt"/>
              </a:rPr>
            </a:br>
            <a:r>
              <a:rPr lang="en-GB" b="1" i="1" dirty="0" smtClean="0">
                <a:latin typeface="+mn-lt"/>
              </a:rPr>
              <a:t>Quinn </a:t>
            </a:r>
            <a:r>
              <a:rPr lang="en-GB" b="1" i="1" dirty="0">
                <a:latin typeface="+mn-lt"/>
              </a:rPr>
              <a:t>v. France</a:t>
            </a:r>
            <a:r>
              <a:rPr lang="en-GB" b="1" dirty="0">
                <a:latin typeface="+mn-lt"/>
              </a:rPr>
              <a:t> - 18580/91</a:t>
            </a:r>
            <a:r>
              <a:rPr lang="en-GB" sz="3200" b="1" dirty="0" smtClean="0">
                <a:latin typeface="+mn-lt"/>
              </a:rPr>
              <a:t/>
            </a:r>
            <a:br>
              <a:rPr lang="en-GB" sz="3200" b="1" dirty="0" smtClean="0">
                <a:latin typeface="+mn-lt"/>
              </a:rPr>
            </a:b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algn="just"/>
            <a:r>
              <a:rPr lang="en-US" sz="2600" dirty="0" err="1"/>
              <a:t>Rrethanat</a:t>
            </a:r>
            <a:r>
              <a:rPr lang="en-US" sz="2600" dirty="0"/>
              <a:t> e </a:t>
            </a:r>
            <a:r>
              <a:rPr lang="en-US" sz="2600" dirty="0" err="1"/>
              <a:t>faktit</a:t>
            </a:r>
            <a:r>
              <a:rPr lang="en-US" sz="2600" dirty="0"/>
              <a:t>: </a:t>
            </a:r>
          </a:p>
          <a:p>
            <a:pPr marL="342900" indent="-342900" algn="just">
              <a:buFontTx/>
              <a:buChar char="-"/>
            </a:pPr>
            <a:r>
              <a:rPr lang="sq-AL" sz="2600" dirty="0"/>
              <a:t>Kërkuesi</a:t>
            </a:r>
            <a:r>
              <a:rPr lang="en-US" sz="2600" dirty="0"/>
              <a:t>:</a:t>
            </a:r>
            <a:r>
              <a:rPr lang="sq-AL" sz="2600" dirty="0"/>
              <a:t> </a:t>
            </a:r>
            <a:endParaRPr lang="en-US" sz="2600" dirty="0" smtClean="0"/>
          </a:p>
          <a:p>
            <a:pPr marL="800100" lvl="1" indent="-342900" algn="just">
              <a:buFontTx/>
              <a:buChar char="-"/>
            </a:pPr>
            <a:r>
              <a:rPr lang="en-US" sz="2600" dirty="0" err="1" smtClean="0"/>
              <a:t>Denuar</a:t>
            </a:r>
            <a:r>
              <a:rPr lang="en-US" sz="2600" dirty="0" smtClean="0"/>
              <a:t> </a:t>
            </a:r>
            <a:r>
              <a:rPr lang="en-US" sz="2600" dirty="0" err="1" smtClean="0"/>
              <a:t>në</a:t>
            </a:r>
            <a:r>
              <a:rPr lang="en-US" sz="2600" dirty="0" smtClean="0"/>
              <a:t> </a:t>
            </a:r>
            <a:r>
              <a:rPr lang="en-US" sz="2600" dirty="0" err="1" smtClean="0"/>
              <a:t>Francë</a:t>
            </a:r>
            <a:r>
              <a:rPr lang="en-US" sz="2600" dirty="0" smtClean="0"/>
              <a:t> </a:t>
            </a:r>
            <a:r>
              <a:rPr lang="en-US" sz="2600" dirty="0" err="1" smtClean="0"/>
              <a:t>për</a:t>
            </a:r>
            <a:r>
              <a:rPr lang="en-US" sz="2600" dirty="0" smtClean="0"/>
              <a:t> “</a:t>
            </a:r>
            <a:r>
              <a:rPr lang="en-US" sz="2600" dirty="0" err="1" smtClean="0"/>
              <a:t>Mashtrim</a:t>
            </a:r>
            <a:r>
              <a:rPr lang="en-US" sz="2600" dirty="0" smtClean="0"/>
              <a:t>”</a:t>
            </a:r>
          </a:p>
          <a:p>
            <a:pPr marL="800100" lvl="1" indent="-342900" algn="just">
              <a:buFontTx/>
              <a:buChar char="-"/>
            </a:pPr>
            <a:r>
              <a:rPr lang="en-GB" sz="2600" dirty="0" err="1" smtClean="0"/>
              <a:t>Në</a:t>
            </a:r>
            <a:r>
              <a:rPr lang="en-GB" sz="2600" dirty="0" smtClean="0"/>
              <a:t> </a:t>
            </a:r>
            <a:r>
              <a:rPr lang="en-GB" sz="2600" dirty="0"/>
              <a:t>2 </a:t>
            </a:r>
            <a:r>
              <a:rPr lang="en-GB" sz="2600" dirty="0" err="1" smtClean="0"/>
              <a:t>gusht</a:t>
            </a:r>
            <a:r>
              <a:rPr lang="en-GB" sz="2600" dirty="0" smtClean="0"/>
              <a:t> 1989 </a:t>
            </a:r>
            <a:r>
              <a:rPr lang="en-GB" sz="2600" dirty="0" err="1" smtClean="0"/>
              <a:t>urdhërohet</a:t>
            </a:r>
            <a:r>
              <a:rPr lang="en-GB" sz="2600" dirty="0" smtClean="0"/>
              <a:t> </a:t>
            </a:r>
            <a:r>
              <a:rPr lang="en-GB" sz="2600" dirty="0" err="1" smtClean="0"/>
              <a:t>lirimi</a:t>
            </a:r>
            <a:r>
              <a:rPr lang="en-GB" sz="2600" dirty="0" smtClean="0"/>
              <a:t> </a:t>
            </a:r>
            <a:r>
              <a:rPr lang="en-GB" sz="2600" dirty="0" err="1" smtClean="0"/>
              <a:t>nga</a:t>
            </a:r>
            <a:r>
              <a:rPr lang="en-GB" sz="2600" dirty="0" smtClean="0"/>
              <a:t> </a:t>
            </a:r>
            <a:r>
              <a:rPr lang="en-GB" sz="2600" dirty="0" err="1" smtClean="0"/>
              <a:t>Gjykata</a:t>
            </a:r>
            <a:endParaRPr lang="en-GB" sz="2600" dirty="0" smtClean="0"/>
          </a:p>
          <a:p>
            <a:pPr marL="800100" lvl="1" indent="-342900" algn="just">
              <a:buFontTx/>
              <a:buChar char="-"/>
            </a:pPr>
            <a:r>
              <a:rPr lang="en-GB" sz="2600" dirty="0" err="1" smtClean="0"/>
              <a:t>Në</a:t>
            </a:r>
            <a:r>
              <a:rPr lang="en-GB" sz="2600" dirty="0" smtClean="0"/>
              <a:t> 2 </a:t>
            </a:r>
            <a:r>
              <a:rPr lang="en-GB" sz="2600" dirty="0" err="1" smtClean="0"/>
              <a:t>gusht</a:t>
            </a:r>
            <a:r>
              <a:rPr lang="en-GB" sz="2600" dirty="0" smtClean="0"/>
              <a:t> 1989, </a:t>
            </a:r>
            <a:r>
              <a:rPr lang="en-GB" sz="2600" u="sng" dirty="0" smtClean="0"/>
              <a:t>pas 11 </a:t>
            </a:r>
            <a:r>
              <a:rPr lang="en-GB" sz="2600" u="sng" dirty="0" err="1" smtClean="0"/>
              <a:t>orësh</a:t>
            </a:r>
            <a:r>
              <a:rPr lang="en-GB" sz="2600" u="sng" dirty="0" smtClean="0"/>
              <a:t> pas </a:t>
            </a:r>
            <a:r>
              <a:rPr lang="en-GB" sz="2600" u="sng" dirty="0" err="1" smtClean="0"/>
              <a:t>vendimit</a:t>
            </a:r>
            <a:r>
              <a:rPr lang="en-GB" sz="2600" u="sng" dirty="0" smtClean="0"/>
              <a:t> </a:t>
            </a:r>
            <a:r>
              <a:rPr lang="en-GB" sz="2600" u="sng" dirty="0" err="1" smtClean="0"/>
              <a:t>të</a:t>
            </a:r>
            <a:r>
              <a:rPr lang="en-GB" sz="2600" u="sng" dirty="0" smtClean="0"/>
              <a:t> </a:t>
            </a:r>
            <a:r>
              <a:rPr lang="en-GB" sz="2600" u="sng" dirty="0" err="1" smtClean="0"/>
              <a:t>lirimit</a:t>
            </a:r>
            <a:r>
              <a:rPr lang="en-GB" sz="2600" u="sng" dirty="0" smtClean="0"/>
              <a:t>, </a:t>
            </a:r>
            <a:r>
              <a:rPr lang="en-GB" sz="2600" dirty="0" err="1" smtClean="0"/>
              <a:t>arrestohet</a:t>
            </a:r>
            <a:r>
              <a:rPr lang="en-GB" sz="2600" dirty="0" smtClean="0"/>
              <a:t> </a:t>
            </a:r>
            <a:r>
              <a:rPr lang="en-GB" sz="2600" dirty="0" err="1" smtClean="0"/>
              <a:t>për</a:t>
            </a:r>
            <a:r>
              <a:rPr lang="en-GB" sz="2600" dirty="0" smtClean="0"/>
              <a:t> </a:t>
            </a:r>
            <a:r>
              <a:rPr lang="en-GB" sz="2600" dirty="0" err="1" smtClean="0"/>
              <a:t>qëllim</a:t>
            </a:r>
            <a:r>
              <a:rPr lang="en-GB" sz="2600" dirty="0" smtClean="0"/>
              <a:t> </a:t>
            </a:r>
            <a:r>
              <a:rPr lang="en-GB" sz="2600" dirty="0" err="1" smtClean="0"/>
              <a:t>ekstradimi</a:t>
            </a:r>
            <a:r>
              <a:rPr lang="en-GB" sz="2600" dirty="0" smtClean="0"/>
              <a:t> </a:t>
            </a:r>
            <a:r>
              <a:rPr lang="en-GB" sz="2600" dirty="0" err="1" smtClean="0"/>
              <a:t>në</a:t>
            </a:r>
            <a:r>
              <a:rPr lang="en-GB" sz="2600" dirty="0" smtClean="0"/>
              <a:t> </a:t>
            </a:r>
            <a:r>
              <a:rPr lang="en-GB" sz="2600" dirty="0" err="1" smtClean="0"/>
              <a:t>Zvicër</a:t>
            </a:r>
            <a:r>
              <a:rPr lang="en-GB" sz="2600" dirty="0" smtClean="0"/>
              <a:t> </a:t>
            </a:r>
          </a:p>
          <a:p>
            <a:pPr marL="800100" lvl="1" indent="-342900" algn="just">
              <a:buFontTx/>
              <a:buChar char="-"/>
            </a:pPr>
            <a:r>
              <a:rPr lang="en-GB" sz="2600" dirty="0" err="1" smtClean="0"/>
              <a:t>Në</a:t>
            </a:r>
            <a:r>
              <a:rPr lang="en-GB" sz="2600" dirty="0" smtClean="0"/>
              <a:t> 24 </a:t>
            </a:r>
            <a:r>
              <a:rPr lang="en-GB" sz="2600" dirty="0" err="1" smtClean="0"/>
              <a:t>Shtator</a:t>
            </a:r>
            <a:r>
              <a:rPr lang="en-GB" sz="2600" dirty="0" smtClean="0"/>
              <a:t> 1992 </a:t>
            </a:r>
            <a:r>
              <a:rPr lang="en-GB" sz="2600" dirty="0" err="1" smtClean="0"/>
              <a:t>ekstradohet</a:t>
            </a:r>
            <a:r>
              <a:rPr lang="en-GB" sz="2600" dirty="0" smtClean="0"/>
              <a:t> </a:t>
            </a:r>
            <a:r>
              <a:rPr lang="en-GB" sz="2600" dirty="0" err="1" smtClean="0"/>
              <a:t>në</a:t>
            </a:r>
            <a:r>
              <a:rPr lang="en-GB" sz="2600" dirty="0" smtClean="0"/>
              <a:t> </a:t>
            </a:r>
            <a:r>
              <a:rPr lang="en-GB" sz="2600" dirty="0" err="1" smtClean="0"/>
              <a:t>Zvicër</a:t>
            </a:r>
            <a:r>
              <a:rPr lang="en-GB" sz="2600" dirty="0" smtClean="0"/>
              <a:t>. </a:t>
            </a:r>
          </a:p>
          <a:p>
            <a:pPr marL="800100" lvl="1" indent="-342900" algn="just">
              <a:buFontTx/>
              <a:buChar char="-"/>
            </a:pP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8407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b="1" i="1" dirty="0" smtClean="0">
                <a:latin typeface="+mn-lt"/>
              </a:rPr>
              <a:t/>
            </a:r>
            <a:br>
              <a:rPr lang="en-GB" b="1" i="1" dirty="0" smtClean="0">
                <a:latin typeface="+mn-lt"/>
              </a:rPr>
            </a:br>
            <a:r>
              <a:rPr lang="en-GB" b="1" i="1" dirty="0" smtClean="0">
                <a:latin typeface="+mn-lt"/>
              </a:rPr>
              <a:t>Quinn </a:t>
            </a:r>
            <a:r>
              <a:rPr lang="en-GB" b="1" i="1" dirty="0">
                <a:latin typeface="+mn-lt"/>
              </a:rPr>
              <a:t>v. France</a:t>
            </a:r>
            <a:r>
              <a:rPr lang="en-GB" b="1" dirty="0">
                <a:latin typeface="+mn-lt"/>
              </a:rPr>
              <a:t> - 18580/91</a:t>
            </a:r>
            <a:r>
              <a:rPr lang="en-GB" sz="3200" b="1" dirty="0" smtClean="0">
                <a:latin typeface="+mn-lt"/>
              </a:rPr>
              <a:t/>
            </a:r>
            <a:br>
              <a:rPr lang="en-GB" sz="3200" b="1" dirty="0" smtClean="0">
                <a:latin typeface="+mn-lt"/>
              </a:rPr>
            </a:br>
            <a:endParaRPr lang="en-US" sz="32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algn="just"/>
            <a:r>
              <a:rPr lang="en-US" sz="2600" dirty="0" smtClean="0"/>
              <a:t>GJEDNJ: </a:t>
            </a:r>
            <a:endParaRPr lang="en-US" sz="2600" dirty="0"/>
          </a:p>
          <a:p>
            <a:pPr marL="342900" indent="-342900" algn="just">
              <a:buFontTx/>
              <a:buChar char="-"/>
            </a:pPr>
            <a:endParaRPr lang="en-US" sz="2600" dirty="0" smtClean="0"/>
          </a:p>
          <a:p>
            <a:pPr algn="just"/>
            <a:r>
              <a:rPr lang="en-GB" dirty="0" smtClean="0"/>
              <a:t>…</a:t>
            </a:r>
            <a:r>
              <a:rPr lang="en-GB" dirty="0" err="1" smtClean="0"/>
              <a:t>Ndonjë</a:t>
            </a:r>
            <a:r>
              <a:rPr lang="en-GB" dirty="0" smtClean="0"/>
              <a:t> </a:t>
            </a:r>
            <a:r>
              <a:rPr lang="en-GB" dirty="0" err="1" smtClean="0"/>
              <a:t>vonesë</a:t>
            </a:r>
            <a:r>
              <a:rPr lang="en-GB" dirty="0" smtClean="0"/>
              <a:t> </a:t>
            </a:r>
            <a:r>
              <a:rPr lang="en-GB" dirty="0" err="1" smtClean="0"/>
              <a:t>është</a:t>
            </a:r>
            <a:r>
              <a:rPr lang="en-GB" dirty="0" smtClean="0"/>
              <a:t> e </a:t>
            </a:r>
            <a:r>
              <a:rPr lang="en-GB" dirty="0" err="1" smtClean="0"/>
              <a:t>kuptueshme</a:t>
            </a:r>
            <a:r>
              <a:rPr lang="en-GB" dirty="0" smtClean="0"/>
              <a:t>, </a:t>
            </a:r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 smtClean="0"/>
              <a:t>aplikanti</a:t>
            </a:r>
            <a:r>
              <a:rPr lang="en-GB" dirty="0" smtClean="0"/>
              <a:t> </a:t>
            </a:r>
            <a:r>
              <a:rPr lang="en-GB" dirty="0" err="1" smtClean="0"/>
              <a:t>kishte</a:t>
            </a:r>
            <a:r>
              <a:rPr lang="en-GB" dirty="0" smtClean="0"/>
              <a:t> </a:t>
            </a:r>
            <a:r>
              <a:rPr lang="en-GB" dirty="0" err="1" smtClean="0"/>
              <a:t>qëndruar</a:t>
            </a:r>
            <a:r>
              <a:rPr lang="en-GB" dirty="0" smtClean="0"/>
              <a:t> </a:t>
            </a:r>
            <a:r>
              <a:rPr lang="en-GB" dirty="0" err="1" smtClean="0"/>
              <a:t>në</a:t>
            </a:r>
            <a:r>
              <a:rPr lang="en-GB" dirty="0" smtClean="0"/>
              <a:t> </a:t>
            </a:r>
            <a:r>
              <a:rPr lang="en-GB" dirty="0" err="1" smtClean="0"/>
              <a:t>izolim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11 </a:t>
            </a:r>
            <a:r>
              <a:rPr lang="en-GB" dirty="0" err="1" smtClean="0"/>
              <a:t>orë</a:t>
            </a:r>
            <a:r>
              <a:rPr lang="en-GB" dirty="0" smtClean="0"/>
              <a:t> pa </a:t>
            </a:r>
            <a:r>
              <a:rPr lang="en-GB" dirty="0" err="1" smtClean="0"/>
              <a:t>asnjë</a:t>
            </a:r>
            <a:r>
              <a:rPr lang="en-GB" dirty="0" smtClean="0"/>
              <a:t> </a:t>
            </a:r>
            <a:r>
              <a:rPr lang="en-GB" dirty="0" err="1" smtClean="0"/>
              <a:t>veprim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bërë</a:t>
            </a:r>
            <a:r>
              <a:rPr lang="en-GB" dirty="0" smtClean="0"/>
              <a:t> </a:t>
            </a:r>
            <a:r>
              <a:rPr lang="en-GB" dirty="0" err="1" smtClean="0"/>
              <a:t>për</a:t>
            </a:r>
            <a:r>
              <a:rPr lang="en-GB" dirty="0" smtClean="0"/>
              <a:t> </a:t>
            </a:r>
            <a:r>
              <a:rPr lang="en-GB" dirty="0" err="1" smtClean="0"/>
              <a:t>të</a:t>
            </a:r>
            <a:r>
              <a:rPr lang="en-GB" dirty="0" smtClean="0"/>
              <a:t> </a:t>
            </a:r>
            <a:r>
              <a:rPr lang="en-GB" dirty="0" err="1" smtClean="0"/>
              <a:t>filluar</a:t>
            </a:r>
            <a:r>
              <a:rPr lang="en-GB" dirty="0" smtClean="0"/>
              <a:t> </a:t>
            </a:r>
            <a:r>
              <a:rPr lang="en-GB" dirty="0" err="1" smtClean="0"/>
              <a:t>ekzekutimin</a:t>
            </a:r>
            <a:r>
              <a:rPr lang="en-GB" dirty="0" smtClean="0"/>
              <a:t> e </a:t>
            </a:r>
            <a:r>
              <a:rPr lang="en-GB" dirty="0" err="1" smtClean="0"/>
              <a:t>vendimit</a:t>
            </a:r>
            <a:r>
              <a:rPr lang="en-GB" dirty="0" smtClean="0"/>
              <a:t>” </a:t>
            </a:r>
          </a:p>
          <a:p>
            <a:pPr algn="just"/>
            <a:endParaRPr lang="en-GB" dirty="0"/>
          </a:p>
          <a:p>
            <a:r>
              <a:rPr lang="en-GB" b="1" dirty="0" err="1" smtClean="0"/>
              <a:t>Shkelje</a:t>
            </a:r>
            <a:r>
              <a:rPr lang="en-GB" b="1" dirty="0" smtClean="0"/>
              <a:t> e </a:t>
            </a:r>
            <a:r>
              <a:rPr lang="en-GB" b="1" dirty="0" err="1" smtClean="0"/>
              <a:t>nenit</a:t>
            </a:r>
            <a:r>
              <a:rPr lang="en-GB" b="1" dirty="0" smtClean="0"/>
              <a:t> 5/1 </a:t>
            </a:r>
            <a:r>
              <a:rPr lang="en-GB" b="1" dirty="0" err="1" smtClean="0"/>
              <a:t>të</a:t>
            </a:r>
            <a:r>
              <a:rPr lang="en-GB" b="1" dirty="0" smtClean="0"/>
              <a:t> KEDNJ</a:t>
            </a:r>
          </a:p>
          <a:p>
            <a:pPr marL="800100" lvl="1" indent="-342900" algn="just">
              <a:buFontTx/>
              <a:buChar char="-"/>
            </a:pPr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04569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LIRIMI PARA KOHE ME KUSHT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lvl="1" algn="just"/>
            <a:r>
              <a:rPr lang="sq-AL" sz="2600" b="1" dirty="0" smtClean="0"/>
              <a:t>Vendim </a:t>
            </a:r>
            <a:r>
              <a:rPr lang="sq-AL" sz="2600" b="1" dirty="0"/>
              <a:t>Unifikues, nr.2, dt.25.05.2015</a:t>
            </a:r>
            <a:r>
              <a:rPr lang="sq-AL" sz="2600" dirty="0" smtClean="0"/>
              <a:t>:</a:t>
            </a:r>
            <a:endParaRPr lang="en-US" sz="2600" dirty="0" smtClean="0"/>
          </a:p>
          <a:p>
            <a:pPr lvl="1" algn="just"/>
            <a:endParaRPr lang="en-US" sz="2600" dirty="0"/>
          </a:p>
          <a:p>
            <a:pPr lvl="0" algn="just"/>
            <a:r>
              <a:rPr lang="sq-AL" sz="2600" b="1" dirty="0"/>
              <a:t>Rrethanat e çështjes</a:t>
            </a:r>
            <a:endParaRPr lang="en-US" sz="2600" dirty="0"/>
          </a:p>
          <a:p>
            <a:pPr algn="just"/>
            <a:r>
              <a:rPr lang="sq-AL" sz="2600" dirty="0"/>
              <a:t> </a:t>
            </a:r>
            <a:endParaRPr lang="en-US" sz="2600" dirty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dirty="0"/>
              <a:t>I dënuari, kërkuesi, A.P., ka vuajtur dënimin në (IEVP), Shënkoll, Lezhë: </a:t>
            </a:r>
            <a:endParaRPr lang="en-US" sz="2600" dirty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Dënim me </a:t>
            </a:r>
            <a:r>
              <a:rPr lang="sq-AL" sz="2600" dirty="0"/>
              <a:t>12 </a:t>
            </a:r>
            <a:r>
              <a:rPr lang="sq-AL" sz="2600" dirty="0" smtClean="0"/>
              <a:t>vjet </a:t>
            </a:r>
            <a:r>
              <a:rPr lang="sq-AL" sz="2600" dirty="0"/>
              <a:t>burgim </a:t>
            </a:r>
            <a:endParaRPr lang="en-US" sz="2600" dirty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dirty="0"/>
              <a:t>“Vjedhjes me armë” në bashkëpunim, “Plagosjes së rëndë me dashje” në bashkëpunim dhe “Mbajtjes pa leje të armëve luftarake”. </a:t>
            </a:r>
            <a:endParaRPr lang="en-US" sz="26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60623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LIRIMI PARA KOHE ME KUSHT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Unifikues, nr.2, dt.25.05.2015</a:t>
            </a:r>
            <a:r>
              <a:rPr lang="sq-AL" sz="2600" dirty="0" smtClean="0"/>
              <a:t>:</a:t>
            </a:r>
            <a:endParaRPr lang="en-US" sz="2600" dirty="0" smtClean="0"/>
          </a:p>
          <a:p>
            <a:pPr lvl="1" algn="just"/>
            <a:endParaRPr lang="en-US" sz="2600" dirty="0"/>
          </a:p>
          <a:p>
            <a:pPr lvl="0" algn="just"/>
            <a:r>
              <a:rPr lang="en-US" sz="2600" b="1" dirty="0" err="1" smtClean="0"/>
              <a:t>Çështje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për</a:t>
            </a:r>
            <a:r>
              <a:rPr lang="en-US" sz="2600" b="1" dirty="0" smtClean="0"/>
              <a:t> </a:t>
            </a:r>
            <a:r>
              <a:rPr lang="en-US" sz="2600" b="1" dirty="0" err="1" smtClean="0"/>
              <a:t>unifikim</a:t>
            </a:r>
            <a:r>
              <a:rPr lang="en-US" sz="2600" b="1" dirty="0" smtClean="0"/>
              <a:t>:</a:t>
            </a:r>
            <a:endParaRPr lang="en-US" sz="2600" dirty="0"/>
          </a:p>
          <a:p>
            <a:pPr algn="just"/>
            <a:r>
              <a:rPr lang="sq-AL" sz="2600" dirty="0"/>
              <a:t> </a:t>
            </a:r>
            <a:endParaRPr lang="en-US" sz="2600" dirty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dirty="0"/>
              <a:t>a) Çfarë do të kuptohet me shprehjen “arsye të veçanta”; </a:t>
            </a:r>
            <a:endParaRPr lang="en-US" sz="26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1532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LIRIMI PARA KOHE ME KUSHT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Unifikues, nr.2, dt.25.05.2015</a:t>
            </a:r>
            <a:r>
              <a:rPr lang="sq-AL" sz="2600" dirty="0" smtClean="0"/>
              <a:t>:</a:t>
            </a:r>
            <a:endParaRPr lang="en-US" sz="2600" dirty="0" smtClean="0"/>
          </a:p>
          <a:p>
            <a:pPr lvl="0" algn="just"/>
            <a:r>
              <a:rPr lang="sq-AL" sz="2600" b="1" dirty="0"/>
              <a:t>“</a:t>
            </a:r>
            <a:r>
              <a:rPr lang="sq-AL" sz="2600" dirty="0"/>
              <a:t>arsye të veçanta” </a:t>
            </a:r>
            <a:endParaRPr lang="en-US" sz="2600" dirty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dirty="0"/>
              <a:t>nuk janë të pavarura dhe duhet të jenë të lidhura ngushtë me qëllimin e institutit të lirimit para kohe me kusht, </a:t>
            </a:r>
            <a:endParaRPr lang="en-US" sz="2600" dirty="0"/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sq-AL" sz="2600" dirty="0"/>
              <a:t>riedukimi </a:t>
            </a:r>
            <a:endParaRPr lang="en-US" sz="2600" dirty="0"/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sq-AL" sz="2600" dirty="0"/>
              <a:t>dhe riintegrimi në shoqëri. </a:t>
            </a:r>
            <a:endParaRPr lang="en-US" sz="2600" dirty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dirty="0"/>
              <a:t>Rrethana konkrete, të cilat provojnë se:</a:t>
            </a:r>
            <a:endParaRPr lang="en-US" sz="2600" dirty="0"/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sq-AL" sz="2600" dirty="0"/>
              <a:t>Me dënimin është arritur qëllimi i edukimit </a:t>
            </a:r>
            <a:endParaRPr lang="en-US" sz="2600" dirty="0"/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sq-AL" sz="2600" dirty="0"/>
              <a:t>dhe i dënuari është i gatshëm të riintegrohet në shoqëri. 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US" sz="26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84097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LIRIMI PARA KOHE ME KUSHT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Unifikues, nr.2, dt.25.05.2015</a:t>
            </a:r>
            <a:r>
              <a:rPr lang="sq-AL" sz="2600" dirty="0" smtClean="0"/>
              <a:t>:</a:t>
            </a:r>
            <a:endParaRPr lang="en-US" sz="2600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800" b="1" dirty="0" smtClean="0"/>
              <a:t>Lirimi me </a:t>
            </a:r>
            <a:r>
              <a:rPr lang="sq-AL" sz="2800" b="1" dirty="0"/>
              <a:t>kusht është një institut me karakter: </a:t>
            </a:r>
            <a:endParaRPr lang="en-US" sz="2800" dirty="0"/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sq-AL" sz="2800" b="1" dirty="0"/>
              <a:t>riedukues, </a:t>
            </a:r>
            <a:endParaRPr lang="en-US" sz="2800" dirty="0"/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sq-AL" sz="2800" b="1" u="sng" dirty="0"/>
              <a:t>objektivi kryesor </a:t>
            </a:r>
            <a:r>
              <a:rPr lang="en-US" sz="2800" b="1" u="sng" dirty="0" smtClean="0"/>
              <a:t>- </a:t>
            </a:r>
            <a:r>
              <a:rPr lang="sq-AL" sz="2800" b="1" u="sng" dirty="0" smtClean="0"/>
              <a:t>riedukimi </a:t>
            </a:r>
            <a:r>
              <a:rPr lang="sq-AL" sz="2800" b="1" u="sng" dirty="0"/>
              <a:t>i </a:t>
            </a:r>
            <a:r>
              <a:rPr lang="sq-AL" sz="2800" b="1" u="sng" dirty="0" smtClean="0"/>
              <a:t>të</a:t>
            </a:r>
            <a:endParaRPr lang="en-US" sz="2800" dirty="0"/>
          </a:p>
          <a:p>
            <a:pPr marL="2114550" lvl="4" indent="-285750" algn="just">
              <a:buFont typeface="Arial" panose="020B0604020202020204" pitchFamily="34" charset="0"/>
              <a:buChar char="•"/>
            </a:pPr>
            <a:r>
              <a:rPr lang="sq-AL" sz="2800" dirty="0" smtClean="0"/>
              <a:t>ulj</a:t>
            </a:r>
            <a:r>
              <a:rPr lang="en-US" sz="2800" dirty="0" smtClean="0"/>
              <a:t>a</a:t>
            </a:r>
            <a:r>
              <a:rPr lang="sq-AL" sz="2800" dirty="0" smtClean="0"/>
              <a:t> </a:t>
            </a:r>
            <a:r>
              <a:rPr lang="sq-AL" sz="2800" dirty="0"/>
              <a:t>e rrezikshmërisë shoqërore të të dënuarit dhe </a:t>
            </a:r>
            <a:r>
              <a:rPr lang="sq-AL" sz="2800" dirty="0" smtClean="0"/>
              <a:t>riedukimi </a:t>
            </a:r>
            <a:r>
              <a:rPr lang="en-US" sz="2800" dirty="0" err="1" smtClean="0"/>
              <a:t>i</a:t>
            </a:r>
            <a:r>
              <a:rPr lang="sq-AL" sz="2800" dirty="0" smtClean="0"/>
              <a:t> </a:t>
            </a:r>
            <a:r>
              <a:rPr lang="sq-AL" sz="2800" dirty="0"/>
              <a:t>tij, </a:t>
            </a:r>
            <a:endParaRPr lang="en-US" sz="2800" dirty="0"/>
          </a:p>
          <a:p>
            <a:pPr marL="2571750" lvl="5" indent="-285750" algn="just">
              <a:buFont typeface="Arial" panose="020B0604020202020204" pitchFamily="34" charset="0"/>
              <a:buChar char="•"/>
            </a:pPr>
            <a:r>
              <a:rPr lang="sq-AL" sz="2800" dirty="0"/>
              <a:t>nëpërmjet punës/programeve-brenda/jashtë IEVP</a:t>
            </a:r>
            <a:endParaRPr lang="en-US" sz="28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46375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LIRIMI PARA KOHE ME KUSHT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800" dirty="0" smtClean="0"/>
          </a:p>
          <a:p>
            <a:pPr lvl="1"/>
            <a:r>
              <a:rPr lang="sq-AL" sz="2800" b="1" dirty="0" smtClean="0"/>
              <a:t>Vendim </a:t>
            </a:r>
            <a:r>
              <a:rPr lang="sq-AL" sz="2800" b="1" dirty="0"/>
              <a:t>Unifikues, nr.2, dt.25.05.2015</a:t>
            </a:r>
            <a:r>
              <a:rPr lang="sq-AL" sz="2800" dirty="0" smtClean="0"/>
              <a:t>:</a:t>
            </a:r>
            <a:endParaRPr lang="en-US" sz="2800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800" b="1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800" b="1" dirty="0" smtClean="0"/>
              <a:t>Lirimi me </a:t>
            </a:r>
            <a:r>
              <a:rPr lang="sq-AL" sz="2800" b="1" dirty="0"/>
              <a:t>kusht është një institut me karakter: </a:t>
            </a:r>
            <a:endParaRPr lang="en-US" sz="2800" dirty="0"/>
          </a:p>
          <a:p>
            <a:pPr marL="1200150" lvl="2" indent="-285750" algn="just">
              <a:buFont typeface="Wingdings" panose="05000000000000000000" pitchFamily="2" charset="2"/>
              <a:buChar char="§"/>
            </a:pPr>
            <a:r>
              <a:rPr lang="sq-AL" sz="2800" b="1" dirty="0"/>
              <a:t>human, </a:t>
            </a:r>
            <a:endParaRPr lang="en-US" sz="2800" dirty="0"/>
          </a:p>
          <a:p>
            <a:pPr marL="1657350" lvl="3" indent="-285750" algn="just">
              <a:buFont typeface="Wingdings" panose="05000000000000000000" pitchFamily="2" charset="2"/>
              <a:buChar char="§"/>
            </a:pPr>
            <a:r>
              <a:rPr lang="sq-AL" sz="2800" b="1" u="sng" dirty="0"/>
              <a:t>shmangia e ndëshkimit të </a:t>
            </a:r>
            <a:r>
              <a:rPr lang="sq-AL" sz="2800" b="1" u="sng" dirty="0" smtClean="0"/>
              <a:t>panevojshëm</a:t>
            </a:r>
            <a:r>
              <a:rPr lang="sq-AL" sz="2800" b="1" dirty="0"/>
              <a:t> </a:t>
            </a:r>
            <a:endParaRPr lang="en-US" sz="2800" dirty="0" smtClean="0"/>
          </a:p>
          <a:p>
            <a:pPr marL="2114550" lvl="4" indent="-285750" algn="just">
              <a:buFont typeface="Wingdings" panose="05000000000000000000" pitchFamily="2" charset="2"/>
              <a:buChar char="§"/>
            </a:pPr>
            <a:r>
              <a:rPr lang="sq-AL" sz="2800" dirty="0" smtClean="0"/>
              <a:t>elementi ndëshkues-jo “hakmarrje” e shoqërisë</a:t>
            </a:r>
            <a:endParaRPr lang="en-US" sz="2800" dirty="0" smtClean="0"/>
          </a:p>
          <a:p>
            <a:pPr marL="2114550" lvl="4" indent="-285750" algn="just">
              <a:buFont typeface="Wingdings" panose="05000000000000000000" pitchFamily="2" charset="2"/>
              <a:buChar char="§"/>
            </a:pPr>
            <a:r>
              <a:rPr lang="sq-AL" sz="2800" dirty="0" smtClean="0"/>
              <a:t>më </a:t>
            </a:r>
            <a:r>
              <a:rPr lang="sq-AL" sz="2800" dirty="0"/>
              <a:t>tepër si </a:t>
            </a:r>
            <a:r>
              <a:rPr lang="sq-AL" sz="2800" dirty="0" smtClean="0"/>
              <a:t>shpagim </a:t>
            </a:r>
            <a:r>
              <a:rPr lang="en-US" sz="2800" dirty="0" err="1" smtClean="0"/>
              <a:t>i</a:t>
            </a:r>
            <a:r>
              <a:rPr lang="sq-AL" sz="2800" dirty="0" smtClean="0"/>
              <a:t> </a:t>
            </a:r>
            <a:r>
              <a:rPr lang="sq-AL" sz="2800" dirty="0"/>
              <a:t>veprës penale</a:t>
            </a:r>
            <a:endParaRPr lang="en-US" sz="28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 algn="just"/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38653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LIRIMI PARA KOHE ME KUSHT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Unifikues, nr.2, dt.25.05.2015</a:t>
            </a:r>
            <a:r>
              <a:rPr lang="sq-AL" sz="2600" dirty="0" smtClean="0"/>
              <a:t>:</a:t>
            </a:r>
            <a:endParaRPr lang="en-US" sz="2600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Lirimi me </a:t>
            </a:r>
            <a:r>
              <a:rPr lang="sq-AL" sz="2600" b="1" dirty="0"/>
              <a:t>kusht është një institut me karakter: </a:t>
            </a:r>
            <a:endParaRPr lang="en-US" sz="2600" dirty="0"/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social</a:t>
            </a:r>
            <a:endParaRPr lang="en-US" sz="2600" dirty="0"/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sq-AL" sz="2600" u="sng" dirty="0"/>
              <a:t>shembull për të dënuarit e tjerë</a:t>
            </a:r>
            <a:endParaRPr lang="en-US" sz="2600" dirty="0"/>
          </a:p>
          <a:p>
            <a:pPr marL="1657350" lvl="3" indent="-285750" algn="just">
              <a:buFont typeface="Arial" panose="020B0604020202020204" pitchFamily="34" charset="0"/>
              <a:buChar char="•"/>
            </a:pPr>
            <a:r>
              <a:rPr lang="sq-AL" sz="2600" u="sng" dirty="0"/>
              <a:t>mbipopullimi i burgjeve- ulje e barrës financiare 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US" sz="26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343307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LIRIMI PARA KOHE ME KUSHT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Unifikues, nr.2, dt.25.05.2015</a:t>
            </a:r>
            <a:r>
              <a:rPr lang="sq-AL" sz="2600" dirty="0" smtClean="0"/>
              <a:t>:</a:t>
            </a:r>
            <a:endParaRPr lang="en-US" sz="2600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sq-AL" sz="2600" b="1" dirty="0"/>
              <a:t>Kolegjet e kanë gjetur të gabuar kur:</a:t>
            </a:r>
            <a:endParaRPr lang="en-US" sz="2600" dirty="0"/>
          </a:p>
          <a:p>
            <a:pPr algn="just"/>
            <a:endParaRPr lang="en-US" sz="2600" dirty="0"/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sq-AL" sz="2600" dirty="0"/>
              <a:t>“arsyet e veçanta”, janë pranuar si kriter shtesë, i jashtëm me cilësitë dhe personalitetin e të dënuarit si: 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sq-AL" sz="2600" dirty="0"/>
              <a:t>gjendja familjare e rënduar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sq-AL" sz="2600" dirty="0"/>
              <a:t>sëmundja e rëndë e prindërve apo e të afërmve të tjerë; 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sq-AL" sz="2600" dirty="0"/>
              <a:t>qenia me fëmijë të mitur 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§"/>
            </a:pPr>
            <a:r>
              <a:rPr lang="sq-AL" sz="2600" dirty="0"/>
              <a:t>me bashkëshortë në ngarkesë të të dënuarit. 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US" sz="26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61725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LIRIMI PARA KOHE ME KUSHT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Unifikues, nr.2, dt.25.05.2015</a:t>
            </a:r>
            <a:r>
              <a:rPr lang="sq-AL" sz="2600" dirty="0" smtClean="0"/>
              <a:t>:</a:t>
            </a:r>
            <a:endParaRPr lang="en-US" sz="2600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Etapat e </a:t>
            </a:r>
            <a:r>
              <a:rPr lang="sq-AL" sz="2600" dirty="0"/>
              <a:t>nevojshme:</a:t>
            </a:r>
            <a:endParaRPr lang="en-US" sz="26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IEVP: Raport mbi: 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natyra e veprës penale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qëndrimi i të dënuarit ndaj veprës penale/viktimës/familjes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vepër e mëparshme penale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gjendja fizike dhe psikologjike e të dënuarit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sjellja në IEVP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US" sz="26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88533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LIRIMI PARA KOHE ME KUSHT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Unifikues, nr.2, dt.25.05.2015</a:t>
            </a:r>
            <a:r>
              <a:rPr lang="sq-AL" sz="2600" dirty="0" smtClean="0"/>
              <a:t>:</a:t>
            </a:r>
            <a:endParaRPr lang="en-US" sz="2600" dirty="0" smtClean="0"/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Etapat e </a:t>
            </a:r>
            <a:r>
              <a:rPr lang="sq-AL" sz="2600" dirty="0"/>
              <a:t>nevojshme:</a:t>
            </a:r>
            <a:endParaRPr lang="en-US" sz="2600" dirty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Raport </a:t>
            </a:r>
            <a:r>
              <a:rPr lang="sq-AL" sz="2600" dirty="0"/>
              <a:t>Shërbimi i provës: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Suksesi i të riintegrimit në shoqëri.</a:t>
            </a:r>
            <a:endParaRPr lang="en-US" sz="2600" dirty="0"/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kushtet familjare dhe prejardhjen shoqërore </a:t>
            </a:r>
            <a:endParaRPr lang="en-US" sz="2600" dirty="0"/>
          </a:p>
          <a:p>
            <a:pPr marL="1371600" lvl="2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planet konkrete për riintegrim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/>
              <a:t>Shërbimi i Provës jo thjesht formal, por proaktiv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US" sz="26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41130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KOMPETENCA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rm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/>
              <a:t>PËR APLIKIM DËNIMI ALTERNATIV</a:t>
            </a:r>
            <a:endParaRPr lang="en-US" sz="2600" b="1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Vendimi Nr</a:t>
            </a:r>
            <a:r>
              <a:rPr lang="sq-AL" sz="2600" b="1" dirty="0"/>
              <a:t>. 00-2022-1708, dt. </a:t>
            </a:r>
            <a:r>
              <a:rPr lang="sq-AL" sz="2600" b="1" dirty="0" smtClean="0"/>
              <a:t>20.12.2022</a:t>
            </a:r>
            <a:endParaRPr lang="en-US" sz="2600" b="1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600" dirty="0" err="1" smtClean="0"/>
              <a:t>Mosmarrëveshje</a:t>
            </a:r>
            <a:r>
              <a:rPr lang="en-US" sz="2600" dirty="0" smtClean="0"/>
              <a:t> </a:t>
            </a:r>
            <a:r>
              <a:rPr lang="en-US" sz="2600" dirty="0" err="1" smtClean="0"/>
              <a:t>kompetence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600" dirty="0" smtClean="0"/>
              <a:t>I </a:t>
            </a:r>
            <a:r>
              <a:rPr lang="sq-AL" sz="2600" dirty="0" smtClean="0"/>
              <a:t>dënuari </a:t>
            </a:r>
            <a:r>
              <a:rPr lang="sq-AL" sz="2600" dirty="0"/>
              <a:t>A.Z., </a:t>
            </a:r>
            <a:r>
              <a:rPr lang="sq-AL" sz="2600" dirty="0" smtClean="0"/>
              <a:t>datë 09.07.2021</a:t>
            </a:r>
            <a:r>
              <a:rPr lang="en-US" sz="2600" dirty="0" smtClean="0"/>
              <a:t>- </a:t>
            </a:r>
            <a:r>
              <a:rPr lang="en-US" sz="2600" dirty="0" err="1" smtClean="0"/>
              <a:t>Kërkesë</a:t>
            </a:r>
            <a:r>
              <a:rPr lang="en-US" sz="2600" dirty="0" smtClean="0"/>
              <a:t> </a:t>
            </a:r>
            <a:r>
              <a:rPr lang="sq-AL" sz="2600" dirty="0" smtClean="0"/>
              <a:t>Gjykatës </a:t>
            </a:r>
            <a:r>
              <a:rPr lang="sq-AL" sz="2600" dirty="0"/>
              <a:t>së Rrethit Gjyqësor Krujë, </a:t>
            </a:r>
            <a:r>
              <a:rPr lang="sq-AL" sz="2600" dirty="0" smtClean="0"/>
              <a:t>“</a:t>
            </a:r>
            <a:r>
              <a:rPr lang="sq-AL" sz="2600" dirty="0"/>
              <a:t>Aplikim nga dënimi me alternativ</a:t>
            </a:r>
            <a:r>
              <a:rPr lang="sq-AL" sz="2600" dirty="0" smtClean="0"/>
              <a:t>”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Urdh</a:t>
            </a:r>
            <a:r>
              <a:rPr lang="en-US" sz="2600" dirty="0" err="1" smtClean="0"/>
              <a:t>ër</a:t>
            </a:r>
            <a:r>
              <a:rPr lang="en-US" sz="2600" dirty="0" smtClean="0"/>
              <a:t> </a:t>
            </a:r>
            <a:r>
              <a:rPr lang="sq-AL" sz="2600" dirty="0" smtClean="0"/>
              <a:t>datë </a:t>
            </a:r>
            <a:r>
              <a:rPr lang="sq-AL" sz="2600" dirty="0"/>
              <a:t>29.9.2021, </a:t>
            </a:r>
            <a:r>
              <a:rPr lang="en-US" sz="2600" dirty="0" smtClean="0"/>
              <a:t>- </a:t>
            </a:r>
            <a:r>
              <a:rPr lang="sq-AL" sz="2600" dirty="0" smtClean="0"/>
              <a:t>transferuar </a:t>
            </a:r>
            <a:r>
              <a:rPr lang="en-US" sz="2600" dirty="0" err="1" smtClean="0"/>
              <a:t>në</a:t>
            </a:r>
            <a:r>
              <a:rPr lang="sq-AL" sz="2600" dirty="0" smtClean="0"/>
              <a:t> </a:t>
            </a:r>
            <a:r>
              <a:rPr lang="sq-AL" sz="2600" dirty="0"/>
              <a:t>IEVP </a:t>
            </a:r>
            <a:r>
              <a:rPr lang="sq-AL" sz="2600" dirty="0" smtClean="0"/>
              <a:t>Lushnjë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US" sz="2600" b="1" dirty="0"/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Qëndrimi</a:t>
            </a:r>
            <a:r>
              <a:rPr lang="en-US" sz="2600" b="1" dirty="0" smtClean="0"/>
              <a:t> I GJL:</a:t>
            </a:r>
          </a:p>
          <a:p>
            <a:pPr lvl="2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Referim momentit </a:t>
            </a:r>
            <a:r>
              <a:rPr lang="sq-AL" sz="2600" dirty="0"/>
              <a:t>të paraqitjes së kërkesës në </a:t>
            </a:r>
            <a:r>
              <a:rPr lang="sq-AL" sz="2600" dirty="0" smtClean="0"/>
              <a:t>gjykatë</a:t>
            </a:r>
            <a:endParaRPr lang="en-US" sz="2600" dirty="0" smtClean="0"/>
          </a:p>
          <a:p>
            <a:pPr lvl="2" indent="-457200" algn="just">
              <a:buFont typeface="Arial" panose="020B0604020202020204" pitchFamily="34" charset="0"/>
              <a:buChar char="•"/>
            </a:pPr>
            <a:r>
              <a:rPr lang="en-US" sz="2600" dirty="0" err="1" smtClean="0"/>
              <a:t>Kompetente</a:t>
            </a:r>
            <a:r>
              <a:rPr lang="en-US" sz="2600" dirty="0" smtClean="0"/>
              <a:t> </a:t>
            </a:r>
            <a:r>
              <a:rPr lang="sq-AL" sz="2600" dirty="0" smtClean="0"/>
              <a:t>Gjykat</a:t>
            </a:r>
            <a:r>
              <a:rPr lang="en-US" sz="2600" dirty="0" smtClean="0"/>
              <a:t>a</a:t>
            </a:r>
            <a:r>
              <a:rPr lang="sq-AL" sz="2600" dirty="0" smtClean="0"/>
              <a:t> </a:t>
            </a:r>
            <a:r>
              <a:rPr lang="en-US" sz="2600" dirty="0" smtClean="0"/>
              <a:t>e</a:t>
            </a:r>
            <a:r>
              <a:rPr lang="sq-AL" sz="2600" dirty="0" smtClean="0"/>
              <a:t> </a:t>
            </a:r>
            <a:r>
              <a:rPr lang="sq-AL" sz="2600" dirty="0"/>
              <a:t>Rrethit Gjyqësor Krujë</a:t>
            </a:r>
            <a:endParaRPr lang="en-US" sz="26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1056598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KOMPETENCA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/>
              <a:t>PËR ULJE </a:t>
            </a:r>
            <a:r>
              <a:rPr lang="sq-AL" sz="2600" b="1" dirty="0" smtClean="0"/>
              <a:t>DËNIMI</a:t>
            </a:r>
            <a:endParaRPr lang="en-US" sz="2600" b="1" dirty="0" smtClean="0"/>
          </a:p>
          <a:p>
            <a:pPr lvl="1"/>
            <a:endParaRPr lang="en-US" sz="2600" b="1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Vendimi </a:t>
            </a:r>
            <a:r>
              <a:rPr lang="sq-AL" sz="2600" b="1" dirty="0"/>
              <a:t>Nr. 00-2022- 1711, dt. 20.12.2022</a:t>
            </a:r>
            <a:endParaRPr lang="en-US" sz="2600" b="1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600" dirty="0" err="1" smtClean="0"/>
              <a:t>Mosmarrëveshje</a:t>
            </a:r>
            <a:r>
              <a:rPr lang="en-US" sz="2600" dirty="0" smtClean="0"/>
              <a:t> </a:t>
            </a:r>
            <a:r>
              <a:rPr lang="en-US" sz="2600" dirty="0" err="1" smtClean="0"/>
              <a:t>kompetence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600" dirty="0" smtClean="0"/>
              <a:t>I </a:t>
            </a:r>
            <a:r>
              <a:rPr lang="sq-AL" sz="2600" dirty="0" smtClean="0"/>
              <a:t>dënuari </a:t>
            </a:r>
            <a:r>
              <a:rPr lang="en-US" sz="2600" dirty="0" err="1" smtClean="0"/>
              <a:t>dt.</a:t>
            </a:r>
            <a:r>
              <a:rPr lang="en-US" sz="2600" dirty="0" smtClean="0"/>
              <a:t> </a:t>
            </a:r>
            <a:r>
              <a:rPr lang="sq-AL" sz="2600" dirty="0" smtClean="0"/>
              <a:t>08.06.2022 </a:t>
            </a:r>
            <a:r>
              <a:rPr lang="en-US" sz="2600" dirty="0" smtClean="0"/>
              <a:t>- </a:t>
            </a:r>
            <a:r>
              <a:rPr lang="en-US" sz="2600" dirty="0" err="1" smtClean="0"/>
              <a:t>Kërkesë</a:t>
            </a:r>
            <a:r>
              <a:rPr lang="en-US" sz="2600" dirty="0" smtClean="0"/>
              <a:t> </a:t>
            </a:r>
            <a:r>
              <a:rPr lang="sq-AL" sz="2600" dirty="0" smtClean="0"/>
              <a:t>Gjykatës </a:t>
            </a:r>
            <a:r>
              <a:rPr lang="sq-AL" sz="2600" dirty="0"/>
              <a:t>së Rrethit Gjyqësor </a:t>
            </a:r>
            <a:r>
              <a:rPr lang="en-US" sz="2600" dirty="0" err="1" smtClean="0"/>
              <a:t>Fier</a:t>
            </a:r>
            <a:r>
              <a:rPr lang="sq-AL" sz="2600" dirty="0" smtClean="0"/>
              <a:t>,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Urdh</a:t>
            </a:r>
            <a:r>
              <a:rPr lang="en-US" sz="2600" dirty="0" err="1" smtClean="0"/>
              <a:t>ër</a:t>
            </a:r>
            <a:r>
              <a:rPr lang="en-US" sz="2600" dirty="0" smtClean="0"/>
              <a:t> </a:t>
            </a:r>
            <a:r>
              <a:rPr lang="sq-AL" sz="2600" dirty="0" smtClean="0"/>
              <a:t>datë </a:t>
            </a:r>
            <a:r>
              <a:rPr lang="sq-AL" sz="2600" dirty="0"/>
              <a:t>17.06.2022</a:t>
            </a:r>
            <a:r>
              <a:rPr lang="sq-AL" sz="2600" dirty="0" smtClean="0"/>
              <a:t>, </a:t>
            </a:r>
            <a:r>
              <a:rPr lang="en-US" sz="2600" dirty="0" smtClean="0"/>
              <a:t>- </a:t>
            </a:r>
            <a:r>
              <a:rPr lang="sq-AL" sz="2600" dirty="0" smtClean="0"/>
              <a:t>transferuar </a:t>
            </a:r>
            <a:r>
              <a:rPr lang="en-US" sz="2600" dirty="0" err="1" smtClean="0"/>
              <a:t>në</a:t>
            </a:r>
            <a:r>
              <a:rPr lang="sq-AL" sz="2600" dirty="0" smtClean="0"/>
              <a:t> </a:t>
            </a:r>
            <a:r>
              <a:rPr lang="sq-AL" sz="2600" dirty="0"/>
              <a:t>IEVP Rrogozhinë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endParaRPr lang="en-US" sz="2600" b="1" dirty="0"/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Qëndrimi</a:t>
            </a:r>
            <a:r>
              <a:rPr lang="en-US" sz="2600" b="1" dirty="0" smtClean="0"/>
              <a:t> I GJL:</a:t>
            </a:r>
          </a:p>
          <a:p>
            <a:pPr lvl="2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Referim momentit </a:t>
            </a:r>
            <a:r>
              <a:rPr lang="sq-AL" sz="2600" dirty="0"/>
              <a:t>të paraqitjes së kërkesës në </a:t>
            </a:r>
            <a:r>
              <a:rPr lang="sq-AL" sz="2600" dirty="0" smtClean="0"/>
              <a:t>gjykatë</a:t>
            </a:r>
            <a:endParaRPr lang="en-US" sz="2600" dirty="0" smtClean="0"/>
          </a:p>
          <a:p>
            <a:pPr lvl="2" indent="-457200" algn="just">
              <a:buFont typeface="Arial" panose="020B0604020202020204" pitchFamily="34" charset="0"/>
              <a:buChar char="•"/>
            </a:pPr>
            <a:r>
              <a:rPr lang="en-US" sz="2600" dirty="0" err="1" smtClean="0"/>
              <a:t>Kompetente</a:t>
            </a:r>
            <a:r>
              <a:rPr lang="en-US" sz="2600" dirty="0" smtClean="0"/>
              <a:t> </a:t>
            </a:r>
            <a:r>
              <a:rPr lang="sq-AL" sz="2600" dirty="0" smtClean="0"/>
              <a:t>Gjykat</a:t>
            </a:r>
            <a:r>
              <a:rPr lang="en-US" sz="2600" dirty="0" smtClean="0"/>
              <a:t>a</a:t>
            </a:r>
            <a:r>
              <a:rPr lang="sq-AL" sz="2600" dirty="0" smtClean="0"/>
              <a:t> </a:t>
            </a:r>
            <a:r>
              <a:rPr lang="en-US" sz="2600" dirty="0" smtClean="0"/>
              <a:t>e</a:t>
            </a:r>
            <a:r>
              <a:rPr lang="sq-AL" sz="2600" dirty="0" smtClean="0"/>
              <a:t> </a:t>
            </a:r>
            <a:r>
              <a:rPr lang="sq-AL" sz="2600" dirty="0"/>
              <a:t>Rrethit Gjyqësor </a:t>
            </a:r>
            <a:r>
              <a:rPr lang="en-US" sz="2600" dirty="0" err="1" smtClean="0"/>
              <a:t>Fier</a:t>
            </a:r>
            <a:endParaRPr lang="en-US" sz="2600" dirty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2010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KOMPETENCA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SHUARJA E DËNIMIT/PRISHJE E VENDIMIT</a:t>
            </a:r>
            <a:endParaRPr lang="en-US" sz="2600" b="1" dirty="0" smtClean="0"/>
          </a:p>
          <a:p>
            <a:pPr lvl="1"/>
            <a:endParaRPr lang="en-US" sz="2600" b="1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Vendimi Nr. 00-2022-1113, dt. 22.09.2022 </a:t>
            </a:r>
            <a:endParaRPr lang="en-US" sz="2600" b="1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600" dirty="0" err="1" smtClean="0"/>
              <a:t>Mosmarrëveshje</a:t>
            </a:r>
            <a:r>
              <a:rPr lang="en-US" sz="2600" dirty="0" smtClean="0"/>
              <a:t> </a:t>
            </a:r>
            <a:r>
              <a:rPr lang="en-US" sz="2600" dirty="0" err="1" smtClean="0"/>
              <a:t>kompetence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600" dirty="0" smtClean="0"/>
              <a:t>I </a:t>
            </a:r>
            <a:r>
              <a:rPr lang="sq-AL" sz="2600" dirty="0" smtClean="0"/>
              <a:t>dënuari </a:t>
            </a:r>
            <a:r>
              <a:rPr lang="en-US" sz="2600" dirty="0" err="1" smtClean="0"/>
              <a:t>dt.</a:t>
            </a:r>
            <a:r>
              <a:rPr lang="en-US" sz="2600" dirty="0" smtClean="0"/>
              <a:t> </a:t>
            </a:r>
            <a:r>
              <a:rPr lang="sq-AL" sz="2600" dirty="0" smtClean="0"/>
              <a:t>08.06.2022 </a:t>
            </a:r>
            <a:r>
              <a:rPr lang="en-US" sz="2600" dirty="0" smtClean="0"/>
              <a:t>- </a:t>
            </a:r>
            <a:r>
              <a:rPr lang="en-US" sz="2600" dirty="0" err="1" smtClean="0"/>
              <a:t>Kërkesë</a:t>
            </a:r>
            <a:r>
              <a:rPr lang="en-US" sz="2600" dirty="0" smtClean="0"/>
              <a:t> </a:t>
            </a:r>
            <a:r>
              <a:rPr lang="sq-AL" sz="2600" dirty="0" smtClean="0"/>
              <a:t>Gjykatës </a:t>
            </a:r>
            <a:r>
              <a:rPr lang="en-US" sz="2600" dirty="0" smtClean="0"/>
              <a:t>Elbasan</a:t>
            </a:r>
            <a:r>
              <a:rPr lang="sq-AL" sz="2600" dirty="0" smtClean="0"/>
              <a:t>,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Objekt</a:t>
            </a:r>
            <a:r>
              <a:rPr lang="en-US" sz="2600" dirty="0" smtClean="0"/>
              <a:t>i:</a:t>
            </a:r>
            <a:r>
              <a:rPr lang="sq-AL" sz="2600" dirty="0" smtClean="0"/>
              <a:t> Shuarjen e dënimit për shkak të prishjes së vendimit të Apelit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Qëndrimi</a:t>
            </a:r>
            <a:r>
              <a:rPr lang="en-US" sz="2600" b="1" dirty="0" smtClean="0"/>
              <a:t> I GJL:</a:t>
            </a:r>
          </a:p>
          <a:p>
            <a:pPr lvl="2" indent="-457200" algn="just">
              <a:buFont typeface="Arial" panose="020B0604020202020204" pitchFamily="34" charset="0"/>
              <a:buChar char="•"/>
            </a:pPr>
            <a:r>
              <a:rPr lang="en-US" sz="2600" dirty="0" err="1" smtClean="0"/>
              <a:t>Pavarësisht</a:t>
            </a:r>
            <a:r>
              <a:rPr lang="en-US" sz="2600" dirty="0" smtClean="0"/>
              <a:t> </a:t>
            </a:r>
            <a:r>
              <a:rPr lang="en-US" sz="2600" dirty="0" err="1" smtClean="0"/>
              <a:t>objektit</a:t>
            </a:r>
            <a:r>
              <a:rPr lang="en-US" sz="2600" dirty="0" smtClean="0"/>
              <a:t> </a:t>
            </a:r>
            <a:r>
              <a:rPr lang="en-US" sz="2600" dirty="0" err="1" smtClean="0"/>
              <a:t>të</a:t>
            </a:r>
            <a:r>
              <a:rPr lang="en-US" sz="2600" dirty="0" smtClean="0"/>
              <a:t> </a:t>
            </a:r>
            <a:r>
              <a:rPr lang="en-US" sz="2600" dirty="0" err="1" smtClean="0"/>
              <a:t>kërkesës</a:t>
            </a:r>
            <a:endParaRPr lang="en-US" sz="2600" dirty="0" smtClean="0"/>
          </a:p>
          <a:p>
            <a:pPr lvl="3" indent="-457200" algn="just">
              <a:buFont typeface="Arial" panose="020B0604020202020204" pitchFamily="34" charset="0"/>
              <a:buChar char="•"/>
            </a:pPr>
            <a:r>
              <a:rPr lang="en-US" sz="2600" dirty="0" err="1" smtClean="0"/>
              <a:t>Nuk</a:t>
            </a:r>
            <a:r>
              <a:rPr lang="en-US" sz="2600" dirty="0" smtClean="0"/>
              <a:t> </a:t>
            </a:r>
            <a:r>
              <a:rPr lang="en-US" sz="2600" dirty="0" err="1" smtClean="0"/>
              <a:t>jemi</a:t>
            </a:r>
            <a:r>
              <a:rPr lang="en-US" sz="2600" dirty="0" smtClean="0"/>
              <a:t> </a:t>
            </a:r>
            <a:r>
              <a:rPr lang="en-US" sz="2600" dirty="0" err="1" smtClean="0"/>
              <a:t>në</a:t>
            </a:r>
            <a:r>
              <a:rPr lang="en-US" sz="2600" dirty="0" smtClean="0"/>
              <a:t> </a:t>
            </a:r>
            <a:r>
              <a:rPr lang="en-US" sz="2600" dirty="0" err="1" smtClean="0"/>
              <a:t>fazën</a:t>
            </a:r>
            <a:r>
              <a:rPr lang="en-US" sz="2600" dirty="0" smtClean="0"/>
              <a:t> e </a:t>
            </a:r>
            <a:r>
              <a:rPr lang="en-US" sz="2600" dirty="0" err="1" smtClean="0"/>
              <a:t>ekzekutimit</a:t>
            </a:r>
            <a:endParaRPr lang="en-US" sz="2600" dirty="0" smtClean="0"/>
          </a:p>
          <a:p>
            <a:pPr lvl="3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Çështja është kthyer për rigjykim</a:t>
            </a:r>
            <a:endParaRPr lang="en-US" sz="2600" dirty="0" smtClean="0"/>
          </a:p>
          <a:p>
            <a:pPr lvl="1" algn="just"/>
            <a:endParaRPr lang="en-US" sz="2600" dirty="0" smtClean="0"/>
          </a:p>
        </p:txBody>
      </p:sp>
    </p:spTree>
    <p:extLst>
      <p:ext uri="{BB962C8B-B14F-4D97-AF65-F5344CB8AC3E}">
        <p14:creationId xmlns:p14="http://schemas.microsoft.com/office/powerpoint/2010/main" val="4216422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KOMPETENCA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SHUARJA E DËNIMIT/PRISHJE E VENDIMIT</a:t>
            </a:r>
            <a:endParaRPr lang="en-US" sz="2600" b="1" dirty="0" smtClean="0"/>
          </a:p>
          <a:p>
            <a:pPr lvl="1"/>
            <a:endParaRPr lang="en-US" sz="2600" b="1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Vendimi Nr. 00-2022-1113, dt. 22.09.2022 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Qëndrimi</a:t>
            </a:r>
            <a:r>
              <a:rPr lang="en-US" sz="2600" b="1" dirty="0" smtClean="0"/>
              <a:t> I GJL:</a:t>
            </a:r>
          </a:p>
          <a:p>
            <a:pPr lvl="2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Kërkesa e </a:t>
            </a:r>
            <a:r>
              <a:rPr lang="sq-AL" sz="2600" dirty="0"/>
              <a:t>palës për shuarje dënimi apo çdo kërkesë tjetër </a:t>
            </a:r>
            <a:r>
              <a:rPr lang="sq-AL" sz="2600" dirty="0" smtClean="0"/>
              <a:t>procedural</a:t>
            </a:r>
            <a:r>
              <a:rPr lang="en-US" sz="2600" dirty="0" smtClean="0"/>
              <a:t> - </a:t>
            </a:r>
            <a:r>
              <a:rPr lang="sq-AL" sz="2600" b="1" dirty="0" smtClean="0"/>
              <a:t>shqyrtohet </a:t>
            </a:r>
            <a:r>
              <a:rPr lang="sq-AL" sz="2600" b="1" dirty="0"/>
              <a:t>nga gjykata e rigjykimit</a:t>
            </a:r>
            <a:endParaRPr lang="en-US" sz="2600" b="1" dirty="0" smtClean="0"/>
          </a:p>
        </p:txBody>
      </p:sp>
    </p:spTree>
    <p:extLst>
      <p:ext uri="{BB962C8B-B14F-4D97-AF65-F5344CB8AC3E}">
        <p14:creationId xmlns:p14="http://schemas.microsoft.com/office/powerpoint/2010/main" val="301017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KOMPETENCA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KËRKESË PËR SHTYRJE TË EKZEKUTIMIT</a:t>
            </a:r>
            <a:endParaRPr lang="en-US" sz="2600" b="1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Vendimi Nr. 00-2022-567, dt. 07.06.2022 </a:t>
            </a:r>
            <a:endParaRPr lang="en-US" sz="2600" b="1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600" dirty="0" err="1"/>
              <a:t>Mosmarrëveshje</a:t>
            </a:r>
            <a:r>
              <a:rPr lang="en-US" sz="2600" dirty="0"/>
              <a:t> </a:t>
            </a:r>
            <a:r>
              <a:rPr lang="en-US" sz="2600" dirty="0" err="1"/>
              <a:t>kompetence</a:t>
            </a:r>
            <a:endParaRPr lang="en-US" sz="2600" dirty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600" dirty="0" smtClean="0"/>
              <a:t>I </a:t>
            </a:r>
            <a:r>
              <a:rPr lang="sq-AL" sz="2600" dirty="0" smtClean="0"/>
              <a:t>dënuari </a:t>
            </a:r>
            <a:r>
              <a:rPr lang="en-US" sz="2600" dirty="0" smtClean="0"/>
              <a:t>- </a:t>
            </a:r>
            <a:r>
              <a:rPr lang="sq-AL" sz="2600" dirty="0" smtClean="0"/>
              <a:t>duke </a:t>
            </a:r>
            <a:r>
              <a:rPr lang="sq-AL" sz="2600" dirty="0"/>
              <a:t>vuajtur dënimin </a:t>
            </a:r>
            <a:r>
              <a:rPr lang="sq-AL" sz="2600" dirty="0" smtClean="0"/>
              <a:t>në </a:t>
            </a:r>
            <a:r>
              <a:rPr lang="en-US" sz="2600" dirty="0" smtClean="0"/>
              <a:t>IEVP </a:t>
            </a:r>
            <a:r>
              <a:rPr lang="sq-AL" sz="2600" dirty="0" smtClean="0"/>
              <a:t>Rrogozhinë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US" sz="2600" dirty="0" smtClean="0"/>
              <a:t>I </a:t>
            </a:r>
            <a:r>
              <a:rPr lang="sq-AL" sz="2600" dirty="0"/>
              <a:t>dënuari </a:t>
            </a:r>
            <a:r>
              <a:rPr lang="en-US" sz="2600" dirty="0" smtClean="0"/>
              <a:t>- </a:t>
            </a:r>
            <a:r>
              <a:rPr lang="en-US" sz="2600" dirty="0" err="1"/>
              <a:t>Kërkesë</a:t>
            </a:r>
            <a:r>
              <a:rPr lang="en-US" sz="2600" dirty="0"/>
              <a:t> </a:t>
            </a:r>
            <a:r>
              <a:rPr lang="sq-AL" sz="2600" dirty="0"/>
              <a:t>Gjykatës </a:t>
            </a:r>
            <a:r>
              <a:rPr lang="en-US" sz="2600" dirty="0"/>
              <a:t>Elbasan</a:t>
            </a:r>
            <a:r>
              <a:rPr lang="sq-AL" sz="2600" dirty="0" smtClean="0"/>
              <a:t>,</a:t>
            </a:r>
            <a:endParaRPr lang="en-US" sz="2600" dirty="0" smtClean="0"/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Objekt</a:t>
            </a:r>
            <a:r>
              <a:rPr lang="en-US" sz="2600" dirty="0"/>
              <a:t>i:</a:t>
            </a:r>
            <a:r>
              <a:rPr lang="sq-AL" sz="2600" dirty="0"/>
              <a:t> </a:t>
            </a:r>
            <a:r>
              <a:rPr lang="sq-AL" sz="2600" dirty="0" smtClean="0"/>
              <a:t>Për shtyrje të ekzekutimit</a:t>
            </a:r>
            <a:endParaRPr lang="en-US" sz="2600" dirty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</p:txBody>
      </p:sp>
    </p:spTree>
    <p:extLst>
      <p:ext uri="{BB962C8B-B14F-4D97-AF65-F5344CB8AC3E}">
        <p14:creationId xmlns:p14="http://schemas.microsoft.com/office/powerpoint/2010/main" val="317157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rmAutofit fontScale="90000"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KOMPETENCA</a:t>
            </a:r>
            <a:endParaRPr lang="en-US" sz="3400" b="1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KËRKESË PËR SHTYRJE TË EKZEKUTIMIT</a:t>
            </a:r>
            <a:endParaRPr lang="en-US" sz="2600" b="1" dirty="0" smtClean="0"/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Vendimi Nr. 00-2022-567, dt. 07.06.2022 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en-US" sz="2600" b="1" dirty="0" err="1" smtClean="0"/>
              <a:t>Qëndrimi</a:t>
            </a:r>
            <a:r>
              <a:rPr lang="en-US" sz="2600" b="1" dirty="0" smtClean="0"/>
              <a:t> I GJL:</a:t>
            </a:r>
          </a:p>
          <a:p>
            <a:pPr lvl="2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Rëndësi momentit </a:t>
            </a:r>
            <a:r>
              <a:rPr lang="sq-AL" sz="2600" dirty="0"/>
              <a:t>në të cilin ndodhet procesi </a:t>
            </a:r>
            <a:endParaRPr lang="en-US" sz="2600" dirty="0" smtClean="0"/>
          </a:p>
          <a:p>
            <a:pPr lvl="2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Ekzekutimi kishte filluar</a:t>
            </a:r>
            <a:endParaRPr lang="en-US" sz="2600" dirty="0" smtClean="0"/>
          </a:p>
          <a:p>
            <a:pPr lvl="2" indent="-457200" algn="just">
              <a:buFont typeface="Arial" panose="020B0604020202020204" pitchFamily="34" charset="0"/>
              <a:buChar char="•"/>
            </a:pPr>
            <a:r>
              <a:rPr lang="sq-AL" sz="2600" b="1" u="sng" dirty="0" smtClean="0"/>
              <a:t>Pavarësisht</a:t>
            </a:r>
            <a:r>
              <a:rPr lang="sq-AL" sz="2600" dirty="0" smtClean="0"/>
              <a:t> se </a:t>
            </a:r>
            <a:r>
              <a:rPr lang="sq-AL" sz="2600" dirty="0"/>
              <a:t>objekti </a:t>
            </a:r>
            <a:r>
              <a:rPr lang="sq-AL" sz="2600" dirty="0" smtClean="0"/>
              <a:t>i </a:t>
            </a:r>
            <a:r>
              <a:rPr lang="sq-AL" sz="2600" dirty="0"/>
              <a:t>përket një momenti që </a:t>
            </a:r>
            <a:r>
              <a:rPr lang="sq-AL" sz="2600" dirty="0" smtClean="0"/>
              <a:t>shtrihet </a:t>
            </a:r>
            <a:r>
              <a:rPr lang="sq-AL" sz="2600" dirty="0"/>
              <a:t>para fillimit të </a:t>
            </a:r>
            <a:r>
              <a:rPr lang="sq-AL" sz="2600" dirty="0" smtClean="0"/>
              <a:t>ekzekutimit</a:t>
            </a:r>
            <a:endParaRPr lang="en-US" sz="2600" dirty="0" smtClean="0"/>
          </a:p>
          <a:p>
            <a:pPr lvl="3" indent="-457200" algn="just">
              <a:buFont typeface="Arial" panose="020B0604020202020204" pitchFamily="34" charset="0"/>
              <a:buChar char="•"/>
            </a:pPr>
            <a:r>
              <a:rPr lang="sq-AL" sz="2600" dirty="0" smtClean="0"/>
              <a:t>Kërkesa do </a:t>
            </a:r>
            <a:r>
              <a:rPr lang="sq-AL" sz="2600" dirty="0"/>
              <a:t>të trajtohet nga gjykata e vendit të ekzekutimit</a:t>
            </a:r>
            <a:endParaRPr lang="en-US" sz="2600" b="1" dirty="0" smtClean="0"/>
          </a:p>
        </p:txBody>
      </p:sp>
    </p:spTree>
    <p:extLst>
      <p:ext uri="{BB962C8B-B14F-4D97-AF65-F5344CB8AC3E}">
        <p14:creationId xmlns:p14="http://schemas.microsoft.com/office/powerpoint/2010/main" val="342177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REHABILITIMI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NJEHËSUES NR.00-2022-1036 (114), DATË 7.4.2022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sq-AL" sz="2600" dirty="0"/>
              <a:t>Kërkues K.D., </a:t>
            </a:r>
            <a:endParaRPr lang="en-US" sz="2600" dirty="0"/>
          </a:p>
          <a:p>
            <a:pPr marL="342900" lvl="0" indent="-342900" algn="just">
              <a:buFont typeface="Wingdings" panose="05000000000000000000" pitchFamily="2" charset="2"/>
              <a:buChar char="q"/>
            </a:pPr>
            <a:r>
              <a:rPr lang="sq-AL" sz="2600" dirty="0"/>
              <a:t>Objekti: “Rehabilitimin lidhur me: 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sq-AL" sz="2600" dirty="0"/>
              <a:t>vendimin penal nr. 5504, datë 20.11.2014, - 6 muaj burgim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q"/>
            </a:pPr>
            <a:r>
              <a:rPr lang="sq-AL" sz="2600" dirty="0"/>
              <a:t>vendimin penal nr. 158, datë 30.3.2015, dhënë me 5 muaj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78237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REHABILITIMI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NJEHËSUES NR.00-2022-1036 (114), DATË 7.4.2022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b="1" dirty="0"/>
              <a:t>Qëndrimi njehësues:</a:t>
            </a:r>
            <a:endParaRPr lang="en-US" sz="2600" b="1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 smtClean="0"/>
              <a:t>Hedhja </a:t>
            </a:r>
            <a:r>
              <a:rPr lang="sq-AL" sz="2600" dirty="0"/>
              <a:t>e dhënave, shënimeve dhe heqja e tyre në regjistrin e gjendjes gjyqësore -nga Zyra e Gjendjes Gjyqësore 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nuk </a:t>
            </a:r>
            <a:r>
              <a:rPr lang="sq-AL" sz="2600" dirty="0" smtClean="0"/>
              <a:t>përfshih</a:t>
            </a:r>
            <a:r>
              <a:rPr lang="en-US" sz="2600" dirty="0" smtClean="0"/>
              <a:t>et </a:t>
            </a:r>
            <a:r>
              <a:rPr lang="sq-AL" sz="2600" dirty="0" smtClean="0"/>
              <a:t>në </a:t>
            </a:r>
            <a:r>
              <a:rPr lang="sq-AL" sz="2600" dirty="0"/>
              <a:t>fazën e ekzekutimit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en-US" sz="2600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Kompetenca e Zyrës së Gjendjes Gjyqësore për përpunimin/dhënien </a:t>
            </a:r>
            <a:r>
              <a:rPr lang="sq-AL" sz="2600" dirty="0" smtClean="0"/>
              <a:t>e</a:t>
            </a:r>
            <a:r>
              <a:rPr lang="en-US" sz="2600" dirty="0" smtClean="0"/>
              <a:t> info.</a:t>
            </a:r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 smtClean="0"/>
              <a:t>juridiksion </a:t>
            </a:r>
            <a:r>
              <a:rPr lang="sq-AL" sz="2600" dirty="0"/>
              <a:t>gjyqësor administrativ</a:t>
            </a:r>
            <a:r>
              <a:rPr lang="sq-AL" sz="2600" dirty="0" smtClean="0"/>
              <a:t>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3248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REHABILITIMI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NJEHËSUES NR.00-2022-1036 (114), DATË 7.4.2022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b="1" dirty="0"/>
              <a:t>Qëndrimi njehësues:</a:t>
            </a:r>
            <a:endParaRPr lang="en-US" sz="2600" b="1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n-US" sz="2600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 smtClean="0"/>
              <a:t>Kërkesa për </a:t>
            </a:r>
            <a:r>
              <a:rPr lang="sq-AL" sz="2600" dirty="0"/>
              <a:t>të përfituar nga rehabilitimi- refuzim nga Zyra e Gjendjes Gjyqësore,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gjykata kompetente- gjykata penale e rrethit gjyqësor që ka dhënë vendimin penal ndaj kërkuesit që pretendon rehabilitimin. 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6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Rasti me më shumë se një vendim gjyqësor, 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gjykata e vendimit të fundit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23691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REHABILITIMI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NJEHËSUES NR.00-2022-1036 (114), DATË 7.4.2022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b="1" dirty="0"/>
              <a:t>Qëndrimi njehësues:</a:t>
            </a:r>
            <a:endParaRPr lang="en-US" sz="2600" b="1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n-US" sz="2600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800" dirty="0"/>
              <a:t>Kryerja e veprës penale gjatë afatit të rehabilitimit: </a:t>
            </a:r>
            <a:endParaRPr lang="en-US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800" dirty="0"/>
              <a:t>kusht ndalues që i dënuari, në përfundim të këtij afati, të përfitojë nga kjo e drejtë. </a:t>
            </a:r>
            <a:endParaRPr lang="en-US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800" dirty="0"/>
              <a:t>jo shkak për mohimin përgjithmonë të rehabilitimit. </a:t>
            </a:r>
            <a:endParaRPr lang="en-US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800" dirty="0"/>
              <a:t>afati rifillon nga përfundimi i dënimit të fundit.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9425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REHABILITIMI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NJEHËSUES NR.00-2022-1036 (114), DATË 7.4.2022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b="1" dirty="0"/>
              <a:t>Qëndrimi njehësues:</a:t>
            </a:r>
            <a:endParaRPr lang="en-US" sz="2600" b="1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endParaRPr lang="en-US" sz="2800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800" dirty="0"/>
              <a:t>Kryerja e veprës penale gjatë afatit të rehabilitimit: </a:t>
            </a:r>
            <a:endParaRPr lang="en-US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800" dirty="0" smtClean="0"/>
              <a:t>kur i dënuari, dënohet për vepër tjetër penale, </a:t>
            </a:r>
            <a:endParaRPr lang="en-US" sz="2800" dirty="0" smtClean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800" dirty="0" smtClean="0"/>
              <a:t>me </a:t>
            </a:r>
            <a:r>
              <a:rPr lang="sq-AL" sz="2800" dirty="0"/>
              <a:t>përfundimin e vuajtjes së dënimit për veprën tjetër, </a:t>
            </a:r>
            <a:endParaRPr lang="en-US" sz="2800" dirty="0"/>
          </a:p>
          <a:p>
            <a:pPr marL="1657350" lvl="3" indent="-285750" algn="just">
              <a:buFont typeface="Wingdings" panose="05000000000000000000" pitchFamily="2" charset="2"/>
              <a:buChar char="Ø"/>
            </a:pPr>
            <a:r>
              <a:rPr lang="sq-AL" sz="2800" dirty="0"/>
              <a:t>fillojnë të ecin njëkohësisht afatet </a:t>
            </a:r>
            <a:endParaRPr lang="en-US" sz="2800" dirty="0"/>
          </a:p>
          <a:p>
            <a:pPr marL="1657350" lvl="3" indent="-285750" algn="just">
              <a:buFont typeface="Wingdings" panose="05000000000000000000" pitchFamily="2" charset="2"/>
              <a:buChar char="Ø"/>
            </a:pPr>
            <a:r>
              <a:rPr lang="sq-AL" sz="2800" dirty="0"/>
              <a:t> edhe për vepra të tjera penale, </a:t>
            </a:r>
            <a:endParaRPr lang="en-US" sz="2800" dirty="0"/>
          </a:p>
          <a:p>
            <a:pPr marL="1657350" lvl="3" indent="-285750" algn="just">
              <a:buFont typeface="Wingdings" panose="05000000000000000000" pitchFamily="2" charset="2"/>
              <a:buChar char="Ø"/>
            </a:pPr>
            <a:r>
              <a:rPr lang="sq-AL" sz="2800" b="1" dirty="0"/>
              <a:t>duke u konsideruar si afat rehabilitimi afati më i gjatë.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3957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5"/>
            <a:ext cx="9144000" cy="1179576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REHABILITIMI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243584"/>
            <a:ext cx="10314432" cy="5285233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NJEHËSUES NR.00-2022-1036 (114), DATË 7.4.2022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800" dirty="0"/>
              <a:t>Kolegji: </a:t>
            </a:r>
            <a:endParaRPr lang="en-US" sz="28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800" dirty="0"/>
              <a:t>qëllimi i ligjvënësit</a:t>
            </a:r>
            <a:endParaRPr lang="en-US" sz="28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800" dirty="0"/>
              <a:t>Jo humbja përfundimisht e të konsideruarit “i padënuar”.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6609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2024"/>
            <a:ext cx="9144000" cy="1755647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Përllogaritja në dënim e dy masave të njëhershme “arrest në </a:t>
            </a:r>
            <a:r>
              <a:rPr lang="sq-AL" sz="3400" b="1" dirty="0" smtClean="0">
                <a:latin typeface="+mn-lt"/>
              </a:rPr>
              <a:t>burg</a:t>
            </a:r>
            <a:r>
              <a:rPr lang="en-US" sz="3400" b="1" dirty="0" smtClean="0">
                <a:latin typeface="+mn-lt"/>
              </a:rPr>
              <a:t>”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672585"/>
          </a:xfrm>
        </p:spPr>
        <p:txBody>
          <a:bodyPr>
            <a:noAutofit/>
          </a:bodyPr>
          <a:lstStyle/>
          <a:p>
            <a:pPr marL="0" lvl="1" algn="just"/>
            <a:endParaRPr lang="en-US" sz="2600" dirty="0" smtClean="0"/>
          </a:p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Nr. 00– 2022– 205 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b="1" dirty="0"/>
              <a:t>Kërkues:</a:t>
            </a:r>
            <a:r>
              <a:rPr lang="sq-AL" dirty="0"/>
              <a:t>              </a:t>
            </a:r>
            <a:r>
              <a:rPr lang="sq-AL" b="1" dirty="0"/>
              <a:t>	</a:t>
            </a:r>
            <a:r>
              <a:rPr lang="en-US" b="1" dirty="0" smtClean="0"/>
              <a:t>  </a:t>
            </a:r>
            <a:r>
              <a:rPr lang="sq-AL" dirty="0" smtClean="0"/>
              <a:t>S.K</a:t>
            </a:r>
            <a:r>
              <a:rPr lang="sq-AL" dirty="0"/>
              <a:t>.</a:t>
            </a:r>
            <a:endParaRPr lang="en-US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b="1" dirty="0"/>
              <a:t>Objekti:	</a:t>
            </a:r>
            <a:r>
              <a:rPr lang="en-US" b="1" dirty="0" smtClean="0"/>
              <a:t>                </a:t>
            </a:r>
            <a:r>
              <a:rPr lang="sq-AL" dirty="0" smtClean="0"/>
              <a:t>Shuarje </a:t>
            </a:r>
            <a:r>
              <a:rPr lang="sq-AL" dirty="0"/>
              <a:t>e dënimit dhe lirimi i menjëhershëm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547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Përllogaritja në dënim e dy masave të njëhershme “arrest në </a:t>
            </a:r>
            <a:r>
              <a:rPr lang="sq-AL" sz="3400" b="1" dirty="0" smtClean="0">
                <a:latin typeface="+mn-lt"/>
              </a:rPr>
              <a:t>burg</a:t>
            </a:r>
            <a:r>
              <a:rPr lang="en-US" sz="3400" b="1" dirty="0" smtClean="0">
                <a:latin typeface="+mn-lt"/>
              </a:rPr>
              <a:t>”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Nr. 00– 2022– 205 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en-US" sz="2600" dirty="0" smtClean="0"/>
              <a:t>S</a:t>
            </a:r>
            <a:r>
              <a:rPr lang="sq-AL" sz="2600" dirty="0" smtClean="0"/>
              <a:t>.K</a:t>
            </a:r>
            <a:r>
              <a:rPr lang="sq-AL" sz="2600" dirty="0"/>
              <a:t>.- arrestuar më datë 25.01.2019 </a:t>
            </a:r>
            <a:endParaRPr lang="en-US" sz="26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Me vendimin nr. 105/19, datë 29.01.2019 - “Arrest në burg”, Nenit 134/2 K.P.</a:t>
            </a:r>
            <a:endParaRPr lang="en-US" sz="26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Me vendimin nr. 695, datë 10.08.2019 - “Arrest në burg”, neni 150. (procedim tjetër) </a:t>
            </a:r>
            <a:endParaRPr lang="en-US" sz="26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Në datë 22.10.2020 dënuar për N.134/2 - 2 vjet dhe 4 muaj burgim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Konstatohet dënim i vuajtur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u="sng" dirty="0"/>
              <a:t>IEVP nuk ka liruar të dënuarin – shkak masa e dytë “arrest në burg</a:t>
            </a:r>
            <a:r>
              <a:rPr lang="sq-AL" sz="2600" dirty="0"/>
              <a:t>”.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59196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Përllogaritja në dënim e dy masave të njëhershme “arrest në </a:t>
            </a:r>
            <a:r>
              <a:rPr lang="sq-AL" sz="3400" b="1" dirty="0" smtClean="0">
                <a:latin typeface="+mn-lt"/>
              </a:rPr>
              <a:t>burg</a:t>
            </a:r>
            <a:r>
              <a:rPr lang="en-US" sz="3400" b="1" dirty="0" smtClean="0">
                <a:latin typeface="+mn-lt"/>
              </a:rPr>
              <a:t>”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Nr. 00– 2022– 205 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Vlerësimi </a:t>
            </a:r>
            <a:r>
              <a:rPr lang="sq-AL" sz="2600" b="1" dirty="0"/>
              <a:t>i Gjykatës së Lartë</a:t>
            </a:r>
            <a:endParaRPr lang="en-US" sz="2600" dirty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Vlerësohet i gabuar qëndrimi i Apelit, sipas të cilit kërkuesi ka shlyer dënimin. </a:t>
            </a:r>
            <a:endParaRPr lang="en-US" sz="26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Apeli ka gabuar kur: 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për periudhën e mbivendosjes së masave të sigurimit ka llogaritur: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një ditë paraburgim = me tre ditë burgim. </a:t>
            </a:r>
            <a:endParaRPr lang="en-US" sz="26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18107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Përllogaritja në dënim e dy masave të njëhershme “arrest në </a:t>
            </a:r>
            <a:r>
              <a:rPr lang="sq-AL" sz="3400" b="1" dirty="0" smtClean="0">
                <a:latin typeface="+mn-lt"/>
              </a:rPr>
              <a:t>burg</a:t>
            </a:r>
            <a:r>
              <a:rPr lang="en-US" sz="3400" b="1" dirty="0" smtClean="0">
                <a:latin typeface="+mn-lt"/>
              </a:rPr>
              <a:t>”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Nr. 00– 2022– 205 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Vlerësimi </a:t>
            </a:r>
            <a:r>
              <a:rPr lang="sq-AL" sz="2600" b="1" dirty="0"/>
              <a:t>i Gjykatës së Lartë</a:t>
            </a:r>
            <a:endParaRPr lang="en-US" sz="2600" dirty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Kur ndaj personit me masë “arrest në burg”, apo dënim me burgim – Caktohet masë e re sigurimi “arrest në burg”,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 </a:t>
            </a:r>
            <a:r>
              <a:rPr lang="sq-AL" sz="2600" dirty="0" smtClean="0"/>
              <a:t>Masa </a:t>
            </a:r>
            <a:r>
              <a:rPr lang="sq-AL" sz="2600" dirty="0"/>
              <a:t>e dytë duhet t’i njoftohet personit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Kur mbarojnë efektet e masës së parë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ose pasi personi ka kryer të gjithë dënimin me burgim 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 </a:t>
            </a:r>
            <a:r>
              <a:rPr lang="sq-AL" sz="2600" dirty="0" smtClean="0"/>
              <a:t>Momenti </a:t>
            </a:r>
            <a:r>
              <a:rPr lang="sq-AL" sz="2600" dirty="0"/>
              <a:t>i njoftimit përfaqëson fillimin e masës së re </a:t>
            </a:r>
            <a:endParaRPr lang="en-US" sz="2600" dirty="0"/>
          </a:p>
          <a:p>
            <a:r>
              <a:rPr lang="sq-AL" sz="2600" dirty="0"/>
              <a:t> </a:t>
            </a:r>
            <a:endParaRPr lang="en-US" sz="26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2955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Përllogaritja në dënim e dy masave të njëhershme “arrest në </a:t>
            </a:r>
            <a:r>
              <a:rPr lang="sq-AL" sz="3400" b="1" dirty="0" smtClean="0">
                <a:latin typeface="+mn-lt"/>
              </a:rPr>
              <a:t>burg</a:t>
            </a:r>
            <a:r>
              <a:rPr lang="en-US" sz="3400" b="1" dirty="0" smtClean="0">
                <a:latin typeface="+mn-lt"/>
              </a:rPr>
              <a:t>”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Nr. 00– 2022– 205 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Vlerësimi </a:t>
            </a:r>
            <a:r>
              <a:rPr lang="sq-AL" sz="2600" b="1" dirty="0"/>
              <a:t>i Gjykatës së Lartë</a:t>
            </a:r>
            <a:endParaRPr lang="en-US" sz="2600" dirty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Kur ndaj personit me masë “arrest në burg”, apo dënim me burgim – Caktohet masë e re sigurimi “arrest në burg”,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 </a:t>
            </a:r>
            <a:r>
              <a:rPr lang="sq-AL" sz="2600" dirty="0" smtClean="0"/>
              <a:t>Masa </a:t>
            </a:r>
            <a:r>
              <a:rPr lang="sq-AL" sz="2600" dirty="0"/>
              <a:t>e dytë duhet t’i njoftohet personit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Kur mbarojnë efektet e masës së parë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ose pasi personi ka kryer të gjithë dënimin me burgim 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 </a:t>
            </a:r>
            <a:r>
              <a:rPr lang="sq-AL" sz="2600" dirty="0" smtClean="0"/>
              <a:t>Momenti </a:t>
            </a:r>
            <a:r>
              <a:rPr lang="sq-AL" sz="2600" dirty="0"/>
              <a:t>i njoftimit përfaqëson fillimin e masës së re </a:t>
            </a:r>
            <a:endParaRPr lang="en-US" sz="2600" dirty="0"/>
          </a:p>
          <a:p>
            <a:r>
              <a:rPr lang="sq-AL" sz="2600" dirty="0"/>
              <a:t> </a:t>
            </a:r>
            <a:endParaRPr lang="en-US" sz="26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00437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i="1" dirty="0" smtClean="0">
                <a:latin typeface="+mn-lt"/>
              </a:rPr>
              <a:t/>
            </a:r>
            <a:br>
              <a:rPr lang="en-GB" sz="3400" b="1" i="1" dirty="0" smtClean="0">
                <a:latin typeface="+mn-lt"/>
              </a:rPr>
            </a:br>
            <a:r>
              <a:rPr lang="en-GB" sz="3400" b="1" i="1" dirty="0" smtClean="0">
                <a:latin typeface="+mn-lt"/>
              </a:rPr>
              <a:t>GJYKATA E LARTË</a:t>
            </a:r>
            <a:br>
              <a:rPr lang="en-GB" sz="3400" b="1" i="1" dirty="0" smtClean="0">
                <a:latin typeface="+mn-lt"/>
              </a:rPr>
            </a:br>
            <a:r>
              <a:rPr lang="sq-AL" sz="3400" b="1" dirty="0">
                <a:latin typeface="+mn-lt"/>
              </a:rPr>
              <a:t>Përllogaritja në dënim e dy masave të njëhershme “arrest në </a:t>
            </a:r>
            <a:r>
              <a:rPr lang="sq-AL" sz="3400" b="1" dirty="0" smtClean="0">
                <a:latin typeface="+mn-lt"/>
              </a:rPr>
              <a:t>burg</a:t>
            </a:r>
            <a:r>
              <a:rPr lang="en-US" sz="3400" b="1" dirty="0" smtClean="0">
                <a:latin typeface="+mn-lt"/>
              </a:rPr>
              <a:t>”</a:t>
            </a: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lvl="1"/>
            <a:r>
              <a:rPr lang="sq-AL" sz="2600" b="1" dirty="0" smtClean="0"/>
              <a:t>VENDIM </a:t>
            </a:r>
            <a:r>
              <a:rPr lang="sq-AL" sz="2600" b="1" dirty="0"/>
              <a:t>Nr. 00– 2022– 205 </a:t>
            </a: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lvl="1" indent="-457200" algn="just">
              <a:buFont typeface="Arial" panose="020B0604020202020204" pitchFamily="34" charset="0"/>
              <a:buChar char="•"/>
            </a:pPr>
            <a:r>
              <a:rPr lang="sq-AL" sz="2600" b="1" dirty="0" smtClean="0"/>
              <a:t>Vlerësimi </a:t>
            </a:r>
            <a:r>
              <a:rPr lang="sq-AL" sz="2600" b="1" dirty="0"/>
              <a:t>i Gjykatës së Lartë</a:t>
            </a:r>
            <a:endParaRPr lang="en-US" sz="2600" dirty="0"/>
          </a:p>
          <a:p>
            <a:pPr lvl="1" indent="-457200" algn="just">
              <a:buFont typeface="Arial" panose="020B0604020202020204" pitchFamily="34" charset="0"/>
              <a:buChar char="•"/>
            </a:pPr>
            <a:endParaRPr lang="en-US" sz="2600" b="1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Kur ndaj personit me masë “arrest në burg”, apo dënim me burgim – Caktohet masë e re sigurimi “arrest në burg”,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 </a:t>
            </a:r>
            <a:r>
              <a:rPr lang="sq-AL" sz="2600" dirty="0" smtClean="0"/>
              <a:t>Masa </a:t>
            </a:r>
            <a:r>
              <a:rPr lang="sq-AL" sz="2600" dirty="0"/>
              <a:t>e dytë duhet t’i njoftohet personit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Kur mbarojnë efektet e masës së parë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ose pasi personi ka kryer të gjithë dënimin me burgim 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 </a:t>
            </a:r>
            <a:r>
              <a:rPr lang="sq-AL" sz="2600" dirty="0" smtClean="0"/>
              <a:t>Momenti </a:t>
            </a:r>
            <a:r>
              <a:rPr lang="sq-AL" sz="2600" dirty="0"/>
              <a:t>i njoftimit përfaqëson fillimin e masës së re </a:t>
            </a:r>
            <a:endParaRPr lang="en-US" sz="2600" dirty="0"/>
          </a:p>
          <a:p>
            <a:r>
              <a:rPr lang="sq-AL" sz="2600" dirty="0"/>
              <a:t> </a:t>
            </a:r>
            <a:endParaRPr lang="en-US" sz="26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628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dirty="0" smtClean="0">
                <a:latin typeface="+mn-lt"/>
              </a:rPr>
              <a:t>GJYKATA E LARTË</a:t>
            </a:r>
            <a:br>
              <a:rPr lang="en-GB" sz="3400" b="1" dirty="0" smtClean="0">
                <a:latin typeface="+mn-lt"/>
              </a:rPr>
            </a:br>
            <a:r>
              <a:rPr lang="sq-AL" sz="3600" b="1" dirty="0" smtClean="0">
                <a:latin typeface="+mn-lt"/>
              </a:rPr>
              <a:t>REGJIMI I POSAÇËM</a:t>
            </a:r>
            <a:r>
              <a:rPr lang="en-US" sz="3600" b="1" dirty="0" smtClean="0">
                <a:latin typeface="+mn-lt"/>
              </a:rPr>
              <a:t/>
            </a:r>
            <a:br>
              <a:rPr lang="en-US" sz="3600" b="1" dirty="0" smtClean="0">
                <a:latin typeface="+mn-lt"/>
              </a:rPr>
            </a:b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800" dirty="0"/>
              <a:t>Nr. 00-2021- 360 i Vendimit, datë 25.05.2021, </a:t>
            </a:r>
            <a:endParaRPr lang="en-US" sz="2800" dirty="0"/>
          </a:p>
          <a:p>
            <a:pPr algn="just"/>
            <a:endParaRPr lang="en-US" sz="28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800" dirty="0" smtClean="0"/>
              <a:t>Kërkues:</a:t>
            </a:r>
            <a:r>
              <a:rPr lang="sq-AL" sz="2800" dirty="0"/>
              <a:t>	</a:t>
            </a:r>
            <a:r>
              <a:rPr lang="sq-AL" sz="2800" dirty="0" smtClean="0"/>
              <a:t>E.Sh.</a:t>
            </a:r>
            <a:endParaRPr lang="en-US" sz="2800" dirty="0"/>
          </a:p>
          <a:p>
            <a:pPr algn="just"/>
            <a:endParaRPr lang="en-US" sz="28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800" dirty="0" smtClean="0"/>
              <a:t>Objekti:</a:t>
            </a:r>
            <a:r>
              <a:rPr lang="sq-AL" sz="2800" dirty="0"/>
              <a:t>	Kundërshtimin e urdhrit të Ministrit të Drejtësisë “Për vendosjen në regjim të posaçëm ...”.</a:t>
            </a:r>
            <a:endParaRPr lang="en-US" sz="2800" dirty="0"/>
          </a:p>
          <a:p>
            <a:pPr algn="just"/>
            <a:endParaRPr lang="en-US" sz="28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784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3465"/>
            <a:ext cx="10515600" cy="987551"/>
          </a:xfrm>
        </p:spPr>
        <p:txBody>
          <a:bodyPr>
            <a:noAutofit/>
          </a:bodyPr>
          <a:lstStyle/>
          <a:p>
            <a:pPr lvl="0" algn="ctr"/>
            <a:r>
              <a:rPr lang="sq-AL" sz="3200" b="1" dirty="0">
                <a:latin typeface="+mn-lt"/>
              </a:rPr>
              <a:t>Ligj Nr. 81/2020 “Për të Drejtat dhe Trajtimin e të Dënuarve me Burgim dhe të Paraburgosurve”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3896"/>
            <a:ext cx="10515600" cy="51023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q-AL" sz="2600" b="1" dirty="0"/>
              <a:t>Neni </a:t>
            </a:r>
            <a:r>
              <a:rPr lang="sq-AL" sz="2600" b="1" dirty="0" smtClean="0"/>
              <a:t>17</a:t>
            </a:r>
            <a:r>
              <a:rPr lang="en-US" sz="2600" b="1" dirty="0" smtClean="0"/>
              <a:t>: </a:t>
            </a:r>
            <a:r>
              <a:rPr lang="sq-AL" sz="2600" b="1" dirty="0" smtClean="0"/>
              <a:t>Regjimi </a:t>
            </a:r>
            <a:r>
              <a:rPr lang="sq-AL" sz="2600" b="1" dirty="0"/>
              <a:t>i posaçëm në institucionet e ekzekutimit të vendimeve penale të sigurisë së lartë</a:t>
            </a:r>
            <a:endParaRPr lang="en-US" sz="2600" b="1" dirty="0"/>
          </a:p>
          <a:p>
            <a:pPr marL="0" indent="0">
              <a:buNone/>
            </a:pPr>
            <a:endParaRPr lang="en-US" sz="2600" dirty="0" smtClean="0"/>
          </a:p>
          <a:p>
            <a:pPr marL="514350" indent="-514350">
              <a:buAutoNum type="arabicPeriod"/>
            </a:pPr>
            <a:r>
              <a:rPr lang="en-US" sz="2400" dirty="0" smtClean="0"/>
              <a:t>…</a:t>
            </a:r>
            <a:r>
              <a:rPr lang="en-US" sz="2400" dirty="0" err="1" smtClean="0"/>
              <a:t>zbatohet</a:t>
            </a:r>
            <a:r>
              <a:rPr lang="en-US" sz="2400" dirty="0" smtClean="0"/>
              <a:t> </a:t>
            </a:r>
            <a:r>
              <a:rPr lang="en-US" sz="2400" dirty="0" err="1"/>
              <a:t>një</a:t>
            </a:r>
            <a:r>
              <a:rPr lang="en-US" sz="2400" dirty="0"/>
              <a:t> </a:t>
            </a:r>
            <a:r>
              <a:rPr lang="en-US" sz="2400" dirty="0" err="1"/>
              <a:t>regjim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posaçëm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ushtrimit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të</a:t>
            </a:r>
            <a:r>
              <a:rPr lang="en-US" sz="2400" dirty="0"/>
              <a:t> </a:t>
            </a:r>
            <a:r>
              <a:rPr lang="en-US" sz="2400" dirty="0" err="1"/>
              <a:t>drejtave</a:t>
            </a:r>
            <a:r>
              <a:rPr lang="en-US" sz="2400" dirty="0"/>
              <a:t> </a:t>
            </a:r>
            <a:endParaRPr lang="en-US" sz="2400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 smtClean="0"/>
              <a:t>për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dënuarit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institucionet</a:t>
            </a:r>
            <a:r>
              <a:rPr lang="en-US" dirty="0"/>
              <a:t> </a:t>
            </a:r>
            <a:r>
              <a:rPr lang="en-US" dirty="0" smtClean="0"/>
              <a:t>….e </a:t>
            </a:r>
            <a:r>
              <a:rPr lang="en-US" dirty="0" err="1"/>
              <a:t>sigurisë</a:t>
            </a:r>
            <a:r>
              <a:rPr lang="en-US" dirty="0"/>
              <a:t> </a:t>
            </a:r>
            <a:r>
              <a:rPr lang="en-US" dirty="0" err="1"/>
              <a:t>së</a:t>
            </a:r>
            <a:r>
              <a:rPr lang="en-US" dirty="0"/>
              <a:t> </a:t>
            </a:r>
            <a:r>
              <a:rPr lang="en-US" dirty="0" err="1"/>
              <a:t>lartë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 smtClean="0"/>
              <a:t>dhe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paraburgosurit</a:t>
            </a:r>
            <a:r>
              <a:rPr lang="en-US" dirty="0"/>
              <a:t> </a:t>
            </a:r>
            <a:r>
              <a:rPr lang="en-US" dirty="0" smtClean="0"/>
              <a:t>…. </a:t>
            </a:r>
            <a:r>
              <a:rPr lang="en-US" dirty="0" err="1" smtClean="0"/>
              <a:t>që</a:t>
            </a:r>
            <a:r>
              <a:rPr lang="en-US" dirty="0" smtClean="0"/>
              <a:t> </a:t>
            </a:r>
            <a:r>
              <a:rPr lang="en-US" dirty="0" err="1"/>
              <a:t>hetohen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gjykohen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veprat</a:t>
            </a:r>
            <a:r>
              <a:rPr lang="en-US" dirty="0"/>
              <a:t> </a:t>
            </a:r>
            <a:r>
              <a:rPr lang="en-US" dirty="0" err="1"/>
              <a:t>penale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parashikuara</a:t>
            </a:r>
            <a:r>
              <a:rPr lang="en-US" dirty="0"/>
              <a:t> </a:t>
            </a:r>
            <a:r>
              <a:rPr lang="en-US" dirty="0" err="1"/>
              <a:t>në</a:t>
            </a:r>
            <a:r>
              <a:rPr lang="en-US" dirty="0"/>
              <a:t> </a:t>
            </a:r>
            <a:r>
              <a:rPr lang="en-US" dirty="0" err="1"/>
              <a:t>nenet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smtClean="0"/>
              <a:t>79</a:t>
            </a:r>
            <a:r>
              <a:rPr lang="en-US" dirty="0"/>
              <a:t>, </a:t>
            </a:r>
            <a:r>
              <a:rPr lang="en-US" dirty="0" err="1"/>
              <a:t>shkronja</a:t>
            </a:r>
            <a:r>
              <a:rPr lang="en-US" dirty="0"/>
              <a:t> “ç”, 79/a, 79/b, 230, 230/a, 230/b, 230/c, 230/ç, 231, 232, 232/a, 234, 234/a, 234/b, 265/a, 265/b, 283, </a:t>
            </a:r>
            <a:r>
              <a:rPr lang="en-US" dirty="0" err="1"/>
              <a:t>paragrafi</a:t>
            </a:r>
            <a:r>
              <a:rPr lang="en-US" dirty="0"/>
              <a:t> 3, 283/a, </a:t>
            </a:r>
            <a:r>
              <a:rPr lang="en-US" dirty="0" err="1"/>
              <a:t>paragrafi</a:t>
            </a:r>
            <a:r>
              <a:rPr lang="en-US" dirty="0"/>
              <a:t> 3, 284, </a:t>
            </a:r>
            <a:r>
              <a:rPr lang="en-US" dirty="0" err="1"/>
              <a:t>paragrafi</a:t>
            </a:r>
            <a:r>
              <a:rPr lang="en-US" dirty="0"/>
              <a:t> 3, 284/a, 284/c, </a:t>
            </a:r>
            <a:r>
              <a:rPr lang="en-US" dirty="0" err="1"/>
              <a:t>paragrafi</a:t>
            </a:r>
            <a:r>
              <a:rPr lang="en-US" dirty="0"/>
              <a:t> 3, 284/ç, </a:t>
            </a:r>
            <a:r>
              <a:rPr lang="en-US" dirty="0" err="1"/>
              <a:t>paragrafi</a:t>
            </a:r>
            <a:r>
              <a:rPr lang="en-US" dirty="0"/>
              <a:t> 3, 333, 333/a </a:t>
            </a:r>
            <a:r>
              <a:rPr lang="en-US" dirty="0" err="1"/>
              <a:t>dhe</a:t>
            </a:r>
            <a:r>
              <a:rPr lang="en-US" dirty="0"/>
              <a:t> 334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Kodit</a:t>
            </a:r>
            <a:r>
              <a:rPr lang="en-US" dirty="0"/>
              <a:t> Penal, </a:t>
            </a:r>
            <a:endParaRPr lang="en-US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 smtClean="0"/>
              <a:t>grup</a:t>
            </a:r>
            <a:r>
              <a:rPr lang="en-US" dirty="0" smtClean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strukturuar</a:t>
            </a:r>
            <a:r>
              <a:rPr lang="en-US" dirty="0"/>
              <a:t> </a:t>
            </a:r>
            <a:r>
              <a:rPr lang="en-US" dirty="0" err="1"/>
              <a:t>kriminal</a:t>
            </a:r>
            <a:r>
              <a:rPr lang="en-US" dirty="0"/>
              <a:t>, </a:t>
            </a:r>
            <a:r>
              <a:rPr lang="en-US" dirty="0" err="1"/>
              <a:t>organizatë</a:t>
            </a:r>
            <a:r>
              <a:rPr lang="en-US" dirty="0"/>
              <a:t> </a:t>
            </a:r>
            <a:r>
              <a:rPr lang="en-US" dirty="0" err="1"/>
              <a:t>kriminale</a:t>
            </a:r>
            <a:r>
              <a:rPr lang="en-US" dirty="0"/>
              <a:t>, </a:t>
            </a:r>
            <a:r>
              <a:rPr lang="en-US" dirty="0" err="1"/>
              <a:t>bandë</a:t>
            </a:r>
            <a:r>
              <a:rPr lang="en-US" dirty="0"/>
              <a:t> </a:t>
            </a:r>
            <a:r>
              <a:rPr lang="en-US" dirty="0" err="1"/>
              <a:t>të</a:t>
            </a:r>
            <a:r>
              <a:rPr lang="en-US" dirty="0"/>
              <a:t> </a:t>
            </a:r>
            <a:r>
              <a:rPr lang="en-US" dirty="0" err="1"/>
              <a:t>armatosur</a:t>
            </a:r>
            <a:r>
              <a:rPr lang="en-US" dirty="0"/>
              <a:t>, </a:t>
            </a:r>
            <a:r>
              <a:rPr lang="en-US" dirty="0" err="1"/>
              <a:t>organizatë</a:t>
            </a:r>
            <a:r>
              <a:rPr lang="en-US" dirty="0"/>
              <a:t> </a:t>
            </a:r>
            <a:r>
              <a:rPr lang="en-US" dirty="0" err="1"/>
              <a:t>terroriste</a:t>
            </a:r>
            <a:r>
              <a:rPr lang="en-US" dirty="0"/>
              <a:t> </a:t>
            </a:r>
            <a:r>
              <a:rPr lang="en-US" dirty="0" err="1"/>
              <a:t>ose</a:t>
            </a:r>
            <a:r>
              <a:rPr lang="en-US" dirty="0"/>
              <a:t> </a:t>
            </a:r>
            <a:r>
              <a:rPr lang="en-US" dirty="0" err="1"/>
              <a:t>për</a:t>
            </a:r>
            <a:r>
              <a:rPr lang="en-US" dirty="0"/>
              <a:t> </a:t>
            </a:r>
            <a:r>
              <a:rPr lang="en-US" dirty="0" err="1"/>
              <a:t>vepra</a:t>
            </a:r>
            <a:r>
              <a:rPr lang="en-US" dirty="0"/>
              <a:t> me </a:t>
            </a:r>
            <a:r>
              <a:rPr lang="en-US" dirty="0" err="1"/>
              <a:t>qëllime</a:t>
            </a:r>
            <a:r>
              <a:rPr lang="en-US" dirty="0"/>
              <a:t> </a:t>
            </a:r>
            <a:r>
              <a:rPr lang="en-US" dirty="0" err="1"/>
              <a:t>terroriste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7699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3465"/>
            <a:ext cx="10515600" cy="987551"/>
          </a:xfrm>
        </p:spPr>
        <p:txBody>
          <a:bodyPr>
            <a:noAutofit/>
          </a:bodyPr>
          <a:lstStyle/>
          <a:p>
            <a:pPr lvl="0" algn="ctr"/>
            <a:r>
              <a:rPr lang="sq-AL" sz="3200" b="1" dirty="0">
                <a:latin typeface="+mn-lt"/>
              </a:rPr>
              <a:t>Ligj Nr. 81/2020 “Për të Drejtat dhe Trajtimin e të Dënuarve me Burgim dhe të Paraburgosurve”</a:t>
            </a:r>
            <a:endParaRPr lang="en-US" sz="32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09928"/>
            <a:ext cx="10515600" cy="48463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q-AL" b="1" dirty="0"/>
              <a:t>Neni </a:t>
            </a:r>
            <a:r>
              <a:rPr lang="sq-AL" b="1" dirty="0" smtClean="0"/>
              <a:t>17</a:t>
            </a:r>
            <a:r>
              <a:rPr lang="en-US" b="1" dirty="0" smtClean="0"/>
              <a:t>: </a:t>
            </a:r>
            <a:r>
              <a:rPr lang="sq-AL" b="1" dirty="0" smtClean="0"/>
              <a:t>Regjimi </a:t>
            </a:r>
            <a:r>
              <a:rPr lang="sq-AL" b="1" dirty="0"/>
              <a:t>i posaçëm në institucionet e ekzekutimit të vendimeve penale të sigurisë së lartë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err="1" smtClean="0"/>
              <a:t>Gjithashtu</a:t>
            </a:r>
            <a:r>
              <a:rPr lang="en-US" dirty="0" smtClean="0"/>
              <a:t>…</a:t>
            </a:r>
            <a:r>
              <a:rPr lang="sq-AL" dirty="0"/>
              <a:t>ndaj të burgosurve të cilët kanë rrezikshmëri të lartë për shkak të lidhjeve me pjesëtarët e organizatave kriminale, organizatave terroriste, bandave të armatosura ose të grupeve të strukturuara kriminale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1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dirty="0" smtClean="0">
                <a:latin typeface="+mn-lt"/>
              </a:rPr>
              <a:t>GJYKATA E LARTË</a:t>
            </a:r>
            <a:br>
              <a:rPr lang="en-GB" sz="3400" b="1" dirty="0" smtClean="0">
                <a:latin typeface="+mn-lt"/>
              </a:rPr>
            </a:br>
            <a:r>
              <a:rPr lang="sq-AL" sz="3600" b="1" dirty="0" smtClean="0">
                <a:latin typeface="+mn-lt"/>
              </a:rPr>
              <a:t>REGJIMI I POSAÇËM</a:t>
            </a:r>
            <a:r>
              <a:rPr lang="en-US" sz="3600" b="1" dirty="0" smtClean="0">
                <a:latin typeface="+mn-lt"/>
              </a:rPr>
              <a:t/>
            </a:r>
            <a:br>
              <a:rPr lang="en-US" sz="3600" b="1" dirty="0" smtClean="0">
                <a:latin typeface="+mn-lt"/>
              </a:rPr>
            </a:b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800" dirty="0"/>
              <a:t>Nr. 00-2021- 360 i Vendimit, datë 25.05.2021, </a:t>
            </a:r>
            <a:endParaRPr lang="en-US" sz="2800" dirty="0"/>
          </a:p>
          <a:p>
            <a:pPr algn="just"/>
            <a:endParaRPr lang="en-US" sz="2800" dirty="0"/>
          </a:p>
          <a:p>
            <a:pPr algn="just"/>
            <a:r>
              <a:rPr lang="sq-AL" b="1" dirty="0"/>
              <a:t>Shkaqet e rekursit: (Ndër të tjera)</a:t>
            </a:r>
            <a:endParaRPr lang="en-US" dirty="0"/>
          </a:p>
          <a:p>
            <a:pPr algn="just"/>
            <a:r>
              <a:rPr lang="sq-AL" dirty="0"/>
              <a:t> </a:t>
            </a:r>
            <a:endParaRPr lang="en-US" dirty="0"/>
          </a:p>
          <a:p>
            <a:pPr algn="just"/>
            <a:r>
              <a:rPr lang="sq-AL" dirty="0" smtClean="0"/>
              <a:t>-</a:t>
            </a:r>
            <a:r>
              <a:rPr lang="en-US" dirty="0" smtClean="0"/>
              <a:t>…</a:t>
            </a:r>
            <a:r>
              <a:rPr lang="sq-AL" dirty="0" smtClean="0"/>
              <a:t>nuk </a:t>
            </a:r>
            <a:r>
              <a:rPr lang="sq-AL" dirty="0"/>
              <a:t>është lejuar </a:t>
            </a:r>
            <a:r>
              <a:rPr lang="en-US" dirty="0" smtClean="0"/>
              <a:t>ne </a:t>
            </a:r>
            <a:r>
              <a:rPr lang="en-US" dirty="0" err="1" smtClean="0"/>
              <a:t>gjykiom</a:t>
            </a:r>
            <a:r>
              <a:rPr lang="en-US" dirty="0" smtClean="0"/>
              <a:t> </a:t>
            </a:r>
            <a:r>
              <a:rPr lang="sq-AL" dirty="0" smtClean="0"/>
              <a:t>marrja </a:t>
            </a:r>
            <a:r>
              <a:rPr lang="sq-AL" dirty="0"/>
              <a:t>e akteve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sq-AL" dirty="0" smtClean="0"/>
              <a:t>klasifikuar </a:t>
            </a:r>
            <a:r>
              <a:rPr lang="sq-AL" dirty="0"/>
              <a:t>si “Sekret”dhe “I kufizuar”. </a:t>
            </a:r>
            <a:endParaRPr lang="en-US" dirty="0"/>
          </a:p>
          <a:p>
            <a:pPr algn="just"/>
            <a:endParaRPr lang="en-US" sz="28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587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dirty="0" smtClean="0">
                <a:latin typeface="+mn-lt"/>
              </a:rPr>
              <a:t>GJYKATA E LARTË</a:t>
            </a:r>
            <a:br>
              <a:rPr lang="en-GB" sz="3400" b="1" dirty="0" smtClean="0">
                <a:latin typeface="+mn-lt"/>
              </a:rPr>
            </a:br>
            <a:r>
              <a:rPr lang="sq-AL" sz="3600" b="1" dirty="0" smtClean="0">
                <a:latin typeface="+mn-lt"/>
              </a:rPr>
              <a:t>REGJIMI I POSAÇËM</a:t>
            </a:r>
            <a:r>
              <a:rPr lang="en-US" sz="3600" b="1" dirty="0" smtClean="0">
                <a:latin typeface="+mn-lt"/>
              </a:rPr>
              <a:t/>
            </a:r>
            <a:br>
              <a:rPr lang="en-US" sz="3600" b="1" dirty="0" smtClean="0">
                <a:latin typeface="+mn-lt"/>
              </a:rPr>
            </a:b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Nr. 00-2021- 360 i Vendimit, datë 25.05.2021, 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b="1" dirty="0"/>
              <a:t>Vlerësimi i Kolegjit Penal të Gjykatës së </a:t>
            </a:r>
            <a:r>
              <a:rPr lang="sq-AL" sz="2600" b="1" dirty="0" smtClean="0"/>
              <a:t>Lartë</a:t>
            </a:r>
            <a:endParaRPr lang="en-US" sz="2600" b="1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sz="2600" dirty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 smtClean="0"/>
              <a:t>Për </a:t>
            </a:r>
            <a:r>
              <a:rPr lang="sq-AL" sz="2600" dirty="0"/>
              <a:t>aktet që janë klasifikuar si “Sekret” dhe “I kufizuar”: 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Gjykata duhet të vlerësojë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nevojën e ruajtjes së sekretit shtetëror,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në raport me domosdoshmorinë për të gjykuar me objektivitet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dhe për të nxjerrë të vërtetën gjatë gjykimit,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veçanërisht kur kjo sjell pasoja të konsiderueshme dhe të pakthyeshme për individët. </a:t>
            </a:r>
            <a:endParaRPr lang="en-US" sz="26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20710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dirty="0" smtClean="0">
                <a:latin typeface="+mn-lt"/>
              </a:rPr>
              <a:t>GJYKATA E LARTË</a:t>
            </a:r>
            <a:br>
              <a:rPr lang="en-GB" sz="3400" b="1" dirty="0" smtClean="0">
                <a:latin typeface="+mn-lt"/>
              </a:rPr>
            </a:br>
            <a:r>
              <a:rPr lang="sq-AL" sz="3600" b="1" dirty="0" smtClean="0">
                <a:latin typeface="+mn-lt"/>
              </a:rPr>
              <a:t>REGJIMI I POSAÇËM</a:t>
            </a:r>
            <a:r>
              <a:rPr lang="en-US" sz="3600" b="1" dirty="0" smtClean="0">
                <a:latin typeface="+mn-lt"/>
              </a:rPr>
              <a:t/>
            </a:r>
            <a:br>
              <a:rPr lang="en-US" sz="3600" b="1" dirty="0" smtClean="0">
                <a:latin typeface="+mn-lt"/>
              </a:rPr>
            </a:b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Nr. 00-2021- 360 i Vendimit, datë 25.05.2021, 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b="1" dirty="0"/>
              <a:t>Vlerësimi i Kolegjit Penal të Gjykatës së </a:t>
            </a:r>
            <a:r>
              <a:rPr lang="sq-AL" sz="2600" b="1" dirty="0" smtClean="0"/>
              <a:t>Lartë</a:t>
            </a:r>
            <a:endParaRPr lang="en-US" sz="2600" b="1" dirty="0" smtClean="0"/>
          </a:p>
          <a:p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Në raste të caktuara, gjykata duhet: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të vlerësojë mundësinë e marrjes së informacionit sekret,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qoftë dhe pjesërisht,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në masën e nevojshme për të vlerësuar ndërhyrjen e veprimtarisë shtetërore në sferën private të individit, 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duke respektuar detyrimin për të ruajtuar konfidencialitetin </a:t>
            </a:r>
            <a:endParaRPr lang="en-US" sz="26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78844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dirty="0" smtClean="0">
                <a:latin typeface="+mn-lt"/>
              </a:rPr>
              <a:t>GJYKATA E LARTË</a:t>
            </a:r>
            <a:br>
              <a:rPr lang="en-GB" sz="3400" b="1" dirty="0" smtClean="0">
                <a:latin typeface="+mn-lt"/>
              </a:rPr>
            </a:br>
            <a:r>
              <a:rPr lang="sq-AL" sz="3600" b="1" dirty="0" smtClean="0">
                <a:latin typeface="+mn-lt"/>
              </a:rPr>
              <a:t>REGJIMI I POSAÇËM</a:t>
            </a:r>
            <a:r>
              <a:rPr lang="en-US" sz="3600" b="1" dirty="0" smtClean="0">
                <a:latin typeface="+mn-lt"/>
              </a:rPr>
              <a:t/>
            </a:r>
            <a:br>
              <a:rPr lang="en-US" sz="3600" b="1" dirty="0" smtClean="0">
                <a:latin typeface="+mn-lt"/>
              </a:rPr>
            </a:b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Nr. 00-2021- 360 i Vendimit, datë 25.05.2021, </a:t>
            </a:r>
            <a:endParaRPr lang="en-US" sz="2600" dirty="0"/>
          </a:p>
          <a:p>
            <a:endParaRPr lang="en-US" sz="2600" dirty="0"/>
          </a:p>
          <a:p>
            <a:pPr lvl="0" algn="just"/>
            <a:r>
              <a:rPr lang="sq-AL" sz="2600" dirty="0"/>
              <a:t>GJ.L. referon në: </a:t>
            </a:r>
            <a:endParaRPr lang="en-US" sz="2600" dirty="0"/>
          </a:p>
          <a:p>
            <a:pPr lvl="1" algn="just"/>
            <a:r>
              <a:rPr lang="sq-AL" sz="2600" i="1" dirty="0"/>
              <a:t>Vendimin e Gjykatës Federale Administrative gjermane BVerGE</a:t>
            </a:r>
            <a:r>
              <a:rPr lang="sq-AL" sz="2600" dirty="0"/>
              <a:t> </a:t>
            </a:r>
            <a:endParaRPr lang="en-US" sz="2600" dirty="0"/>
          </a:p>
          <a:p>
            <a:pPr lvl="1" algn="just"/>
            <a:r>
              <a:rPr lang="sq-AL" sz="2600" i="1" dirty="0"/>
              <a:t>Vendimin e GJEDNJ - Avotiņš k. Letonisë</a:t>
            </a:r>
            <a:endParaRPr lang="en-US" sz="2600" dirty="0"/>
          </a:p>
          <a:p>
            <a:pPr lvl="1" algn="just"/>
            <a:r>
              <a:rPr lang="sq-AL" sz="2600" i="1" dirty="0"/>
              <a:t>Vendimin e GJEDNJ - Gulamhussein dhe Tariq k. Mbretërisë së Bashkuar</a:t>
            </a:r>
            <a:endParaRPr lang="en-US" sz="2600" dirty="0"/>
          </a:p>
          <a:p>
            <a:pPr lvl="1" algn="just"/>
            <a:r>
              <a:rPr lang="sq-AL" sz="2600" i="1" dirty="0"/>
              <a:t>Vendimin e GJEDNJ - </a:t>
            </a:r>
            <a:r>
              <a:rPr lang="en-US" sz="2600" i="1" dirty="0" err="1"/>
              <a:t>Regner</a:t>
            </a:r>
            <a:r>
              <a:rPr lang="en-US" sz="2600" i="1" dirty="0"/>
              <a:t> k. </a:t>
            </a:r>
            <a:r>
              <a:rPr lang="en-US" sz="2600" i="1" dirty="0" err="1"/>
              <a:t>Republikës</a:t>
            </a:r>
            <a:r>
              <a:rPr lang="en-US" sz="2600" i="1" dirty="0"/>
              <a:t> </a:t>
            </a:r>
            <a:r>
              <a:rPr lang="en-US" sz="2600" i="1" dirty="0" err="1"/>
              <a:t>Çeke</a:t>
            </a:r>
            <a:r>
              <a:rPr lang="en-US" sz="2600" i="1" dirty="0"/>
              <a:t>, </a:t>
            </a:r>
            <a:endParaRPr lang="en-US" sz="26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6972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dirty="0" smtClean="0">
                <a:latin typeface="+mn-lt"/>
              </a:rPr>
              <a:t>GJYKATA E LARTË</a:t>
            </a:r>
            <a:br>
              <a:rPr lang="en-GB" sz="3400" b="1" dirty="0" smtClean="0">
                <a:latin typeface="+mn-lt"/>
              </a:rPr>
            </a:br>
            <a:r>
              <a:rPr lang="sq-AL" sz="3600" b="1" dirty="0" smtClean="0">
                <a:latin typeface="+mn-lt"/>
              </a:rPr>
              <a:t>REGJIMI I POSAÇËM</a:t>
            </a:r>
            <a:r>
              <a:rPr lang="en-US" sz="3600" b="1" dirty="0" smtClean="0">
                <a:latin typeface="+mn-lt"/>
              </a:rPr>
              <a:t/>
            </a:r>
            <a:br>
              <a:rPr lang="en-US" sz="3600" b="1" dirty="0" smtClean="0">
                <a:latin typeface="+mn-lt"/>
              </a:rPr>
            </a:b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Nr. 00-2021- 360 i Vendimit, datë 25.05.2021, 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b="1" dirty="0"/>
              <a:t>Vlerësimi i Kolegjit Penal të Gjykatës së </a:t>
            </a:r>
            <a:r>
              <a:rPr lang="sq-AL" sz="2600" b="1" dirty="0" smtClean="0"/>
              <a:t>Lartë</a:t>
            </a:r>
            <a:endParaRPr lang="en-US" sz="2600" b="1" dirty="0" smtClean="0"/>
          </a:p>
          <a:p>
            <a:pPr algn="just"/>
            <a:endParaRPr lang="en-US" sz="2600" b="1" dirty="0" smtClean="0"/>
          </a:p>
          <a:p>
            <a:pPr marL="342900" lvl="0" indent="-342900" algn="just">
              <a:buFont typeface="Wingdings" panose="05000000000000000000" pitchFamily="2" charset="2"/>
              <a:buChar char="Ø"/>
            </a:pPr>
            <a:r>
              <a:rPr lang="sq-AL" sz="2600" dirty="0" smtClean="0"/>
              <a:t>Bazuar </a:t>
            </a:r>
            <a:r>
              <a:rPr lang="sq-AL" sz="2600" dirty="0"/>
              <a:t>në vendimet e mësipërme:</a:t>
            </a:r>
            <a:endParaRPr lang="en-US" sz="2600" dirty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parimi i kontradiktoritetit dhe parimi i barazisë së armëve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standarde thelbësore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sq-AL" sz="2600" dirty="0"/>
              <a:t>nuk janë absolute</a:t>
            </a:r>
            <a:endParaRPr lang="en-US" sz="26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85908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256" y="82297"/>
            <a:ext cx="10524744" cy="1691640"/>
          </a:xfrm>
        </p:spPr>
        <p:txBody>
          <a:bodyPr>
            <a:noAutofit/>
          </a:bodyPr>
          <a:lstStyle/>
          <a:p>
            <a:r>
              <a:rPr lang="en-GB" sz="3400" b="1" dirty="0" smtClean="0">
                <a:latin typeface="+mn-lt"/>
              </a:rPr>
              <a:t>GJYKATA E LARTË</a:t>
            </a:r>
            <a:br>
              <a:rPr lang="en-GB" sz="3400" b="1" dirty="0" smtClean="0">
                <a:latin typeface="+mn-lt"/>
              </a:rPr>
            </a:br>
            <a:r>
              <a:rPr lang="sq-AL" sz="3600" b="1" dirty="0" smtClean="0">
                <a:latin typeface="+mn-lt"/>
              </a:rPr>
              <a:t>REGJIMI I POSAÇËM</a:t>
            </a:r>
            <a:r>
              <a:rPr lang="en-US" sz="3600" b="1" dirty="0" smtClean="0">
                <a:latin typeface="+mn-lt"/>
              </a:rPr>
              <a:t/>
            </a:r>
            <a:br>
              <a:rPr lang="en-US" sz="3600" b="1" dirty="0" smtClean="0">
                <a:latin typeface="+mn-lt"/>
              </a:rPr>
            </a:br>
            <a:endParaRPr lang="en-US" sz="34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5256" y="1856232"/>
            <a:ext cx="10314432" cy="488289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dirty="0"/>
              <a:t>Nr. 00-2021- 360 i Vendimit, datë 25.05.2021, </a:t>
            </a:r>
            <a:endParaRPr lang="en-US" sz="26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sq-AL" sz="2600" b="1" dirty="0"/>
              <a:t>Vlerësimi i Kolegjit Penal të Gjykatës së </a:t>
            </a:r>
            <a:r>
              <a:rPr lang="sq-AL" sz="2600" b="1" dirty="0" smtClean="0"/>
              <a:t>Lartë</a:t>
            </a:r>
            <a:endParaRPr lang="en-US" sz="2600" b="1" dirty="0" smtClean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endParaRPr lang="en-US" sz="2600" dirty="0" smtClean="0"/>
          </a:p>
          <a:p>
            <a:pPr marL="800100" lvl="1" indent="-342900" algn="just">
              <a:buFont typeface="Wingdings" panose="05000000000000000000" pitchFamily="2" charset="2"/>
              <a:buChar char="Ø"/>
            </a:pPr>
            <a:r>
              <a:rPr lang="sq-AL" sz="2600" dirty="0" smtClean="0"/>
              <a:t>E drejta </a:t>
            </a:r>
            <a:r>
              <a:rPr lang="sq-AL" sz="2600" dirty="0"/>
              <a:t>për të zbuluar prova relevante nuk është absolute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en-US" sz="2600" dirty="0" err="1"/>
              <a:t>gjykatat</a:t>
            </a:r>
            <a:r>
              <a:rPr lang="en-US" sz="2600" dirty="0"/>
              <a:t> </a:t>
            </a:r>
            <a:r>
              <a:rPr lang="en-US" sz="2600" dirty="0" err="1"/>
              <a:t>vendase</a:t>
            </a:r>
            <a:r>
              <a:rPr lang="en-US" sz="2600" dirty="0"/>
              <a:t> </a:t>
            </a:r>
            <a:r>
              <a:rPr lang="en-US" sz="2600" dirty="0" err="1"/>
              <a:t>kishin</a:t>
            </a:r>
            <a:r>
              <a:rPr lang="en-US" sz="2600" dirty="0"/>
              <a:t> </a:t>
            </a:r>
            <a:r>
              <a:rPr lang="en-US" sz="2600" dirty="0" err="1"/>
              <a:t>qasje</a:t>
            </a:r>
            <a:r>
              <a:rPr lang="en-US" sz="2600" dirty="0"/>
              <a:t> </a:t>
            </a:r>
            <a:r>
              <a:rPr lang="en-US" sz="2600" dirty="0" err="1"/>
              <a:t>të</a:t>
            </a:r>
            <a:r>
              <a:rPr lang="en-US" sz="2600" dirty="0"/>
              <a:t> </a:t>
            </a:r>
            <a:r>
              <a:rPr lang="en-US" sz="2600" dirty="0" err="1"/>
              <a:t>pakufizuar</a:t>
            </a:r>
            <a:r>
              <a:rPr lang="en-US" sz="2600" dirty="0"/>
              <a:t> </a:t>
            </a:r>
            <a:r>
              <a:rPr lang="en-US" sz="2600" dirty="0" err="1"/>
              <a:t>në</a:t>
            </a:r>
            <a:r>
              <a:rPr lang="en-US" sz="2600" dirty="0"/>
              <a:t> </a:t>
            </a:r>
            <a:r>
              <a:rPr lang="en-US" sz="2600" dirty="0" err="1"/>
              <a:t>të</a:t>
            </a:r>
            <a:r>
              <a:rPr lang="en-US" sz="2600" dirty="0"/>
              <a:t> </a:t>
            </a:r>
            <a:r>
              <a:rPr lang="en-US" sz="2600" dirty="0" err="1"/>
              <a:t>gjitha</a:t>
            </a:r>
            <a:r>
              <a:rPr lang="en-US" sz="2600" dirty="0"/>
              <a:t> </a:t>
            </a:r>
            <a:r>
              <a:rPr lang="en-US" sz="2600" dirty="0" err="1"/>
              <a:t>dokumentet</a:t>
            </a:r>
            <a:r>
              <a:rPr lang="en-US" sz="2600" dirty="0"/>
              <a:t> e </a:t>
            </a:r>
            <a:r>
              <a:rPr lang="en-US" sz="2600" dirty="0" err="1"/>
              <a:t>klasifikuara</a:t>
            </a:r>
            <a:endParaRPr lang="en-US" sz="2600" dirty="0"/>
          </a:p>
          <a:p>
            <a:pPr marL="1200150" lvl="2" indent="-285750" algn="just">
              <a:buFont typeface="Wingdings" panose="05000000000000000000" pitchFamily="2" charset="2"/>
              <a:buChar char="Ø"/>
            </a:pPr>
            <a:r>
              <a:rPr lang="en-US" sz="2600" u="sng" dirty="0" err="1"/>
              <a:t>aksesi</a:t>
            </a:r>
            <a:r>
              <a:rPr lang="en-US" sz="2600" u="sng" dirty="0"/>
              <a:t> </a:t>
            </a:r>
            <a:r>
              <a:rPr lang="en-US" sz="2600" u="sng" dirty="0" err="1"/>
              <a:t>i</a:t>
            </a:r>
            <a:r>
              <a:rPr lang="en-US" sz="2600" u="sng" dirty="0"/>
              <a:t> </a:t>
            </a:r>
            <a:r>
              <a:rPr lang="en-US" sz="2600" u="sng" dirty="0" err="1"/>
              <a:t>gjykatave</a:t>
            </a:r>
            <a:r>
              <a:rPr lang="en-US" sz="2600" u="sng" dirty="0"/>
              <a:t> </a:t>
            </a:r>
            <a:r>
              <a:rPr lang="en-US" sz="2600" u="sng" dirty="0" err="1"/>
              <a:t>kombëtare</a:t>
            </a:r>
            <a:r>
              <a:rPr lang="en-US" sz="2600" u="sng" dirty="0"/>
              <a:t> </a:t>
            </a:r>
            <a:r>
              <a:rPr lang="en-US" sz="2600" u="sng" dirty="0" err="1"/>
              <a:t>në</a:t>
            </a:r>
            <a:r>
              <a:rPr lang="en-US" sz="2600" u="sng" dirty="0"/>
              <a:t> </a:t>
            </a:r>
            <a:r>
              <a:rPr lang="en-US" sz="2600" u="sng" dirty="0" err="1"/>
              <a:t>materialin</a:t>
            </a:r>
            <a:r>
              <a:rPr lang="en-US" sz="2600" u="sng" dirty="0"/>
              <a:t> e </a:t>
            </a:r>
            <a:r>
              <a:rPr lang="en-US" sz="2600" u="sng" dirty="0" err="1"/>
              <a:t>klasifikuar</a:t>
            </a:r>
            <a:r>
              <a:rPr lang="en-US" sz="2600" u="sng" dirty="0"/>
              <a:t>: </a:t>
            </a:r>
            <a:r>
              <a:rPr lang="en-US" sz="2600" u="sng" dirty="0" err="1"/>
              <a:t>mund</a:t>
            </a:r>
            <a:r>
              <a:rPr lang="en-US" sz="2600" u="sng" dirty="0"/>
              <a:t> </a:t>
            </a:r>
            <a:r>
              <a:rPr lang="en-US" sz="2600" u="sng" dirty="0" err="1"/>
              <a:t>të</a:t>
            </a:r>
            <a:r>
              <a:rPr lang="en-US" sz="2600" u="sng" dirty="0"/>
              <a:t> </a:t>
            </a:r>
            <a:r>
              <a:rPr lang="en-US" sz="2600" u="sng" dirty="0" err="1"/>
              <a:t>përbëjë</a:t>
            </a:r>
            <a:r>
              <a:rPr lang="en-US" sz="2600" u="sng" dirty="0"/>
              <a:t> </a:t>
            </a:r>
            <a:r>
              <a:rPr lang="en-US" sz="2600" u="sng" dirty="0" err="1"/>
              <a:t>garancinë</a:t>
            </a:r>
            <a:r>
              <a:rPr lang="en-US" sz="2600" u="sng" dirty="0"/>
              <a:t> </a:t>
            </a:r>
            <a:r>
              <a:rPr lang="en-US" sz="2600" u="sng" dirty="0" err="1"/>
              <a:t>kryesore</a:t>
            </a:r>
            <a:r>
              <a:rPr lang="en-US" sz="2600" u="sng" dirty="0"/>
              <a:t> </a:t>
            </a:r>
            <a:r>
              <a:rPr lang="en-US" sz="2600" u="sng" dirty="0" err="1"/>
              <a:t>për</a:t>
            </a:r>
            <a:r>
              <a:rPr lang="en-US" sz="2600" u="sng" dirty="0"/>
              <a:t> </a:t>
            </a:r>
            <a:r>
              <a:rPr lang="en-US" sz="2600" u="sng" dirty="0" err="1"/>
              <a:t>respektimin</a:t>
            </a:r>
            <a:r>
              <a:rPr lang="en-US" sz="2600" u="sng" dirty="0"/>
              <a:t> e </a:t>
            </a:r>
            <a:r>
              <a:rPr lang="en-US" sz="2600" u="sng" dirty="0" err="1"/>
              <a:t>të</a:t>
            </a:r>
            <a:r>
              <a:rPr lang="en-US" sz="2600" u="sng" dirty="0"/>
              <a:t> </a:t>
            </a:r>
            <a:r>
              <a:rPr lang="en-US" sz="2600" u="sng" dirty="0" err="1"/>
              <a:t>drejtave</a:t>
            </a:r>
            <a:r>
              <a:rPr lang="en-US" sz="2600" u="sng" dirty="0"/>
              <a:t> </a:t>
            </a:r>
            <a:r>
              <a:rPr lang="en-US" sz="2600" u="sng" dirty="0" err="1"/>
              <a:t>procedurale</a:t>
            </a:r>
            <a:r>
              <a:rPr lang="en-US" sz="2600" u="sng" dirty="0"/>
              <a:t> </a:t>
            </a:r>
            <a:r>
              <a:rPr lang="en-US" sz="2600" u="sng" dirty="0" err="1"/>
              <a:t>të</a:t>
            </a:r>
            <a:r>
              <a:rPr lang="en-US" sz="2600" u="sng" dirty="0"/>
              <a:t> </a:t>
            </a:r>
            <a:r>
              <a:rPr lang="en-US" sz="2600" u="sng" dirty="0" err="1"/>
              <a:t>palëve</a:t>
            </a:r>
            <a:r>
              <a:rPr lang="en-US" sz="2600" u="sng" dirty="0"/>
              <a:t> </a:t>
            </a:r>
            <a:r>
              <a:rPr lang="en-US" sz="2600" u="sng" dirty="0" err="1"/>
              <a:t>që</a:t>
            </a:r>
            <a:r>
              <a:rPr lang="en-US" sz="2600" u="sng" dirty="0"/>
              <a:t> </a:t>
            </a:r>
            <a:r>
              <a:rPr lang="en-US" sz="2600" u="sng" dirty="0" err="1"/>
              <a:t>nuk</a:t>
            </a:r>
            <a:r>
              <a:rPr lang="en-US" sz="2600" u="sng" dirty="0"/>
              <a:t> </a:t>
            </a:r>
            <a:r>
              <a:rPr lang="en-US" sz="2600" u="sng" dirty="0" err="1"/>
              <a:t>kanë</a:t>
            </a:r>
            <a:r>
              <a:rPr lang="en-US" sz="2600" u="sng" dirty="0"/>
              <a:t> </a:t>
            </a:r>
            <a:r>
              <a:rPr lang="en-US" sz="2600" u="sng" dirty="0" err="1"/>
              <a:t>mundësinë</a:t>
            </a:r>
            <a:r>
              <a:rPr lang="en-US" sz="2600" u="sng" dirty="0"/>
              <a:t> </a:t>
            </a:r>
            <a:r>
              <a:rPr lang="en-US" sz="2600" u="sng" dirty="0" err="1"/>
              <a:t>të</a:t>
            </a:r>
            <a:r>
              <a:rPr lang="en-US" sz="2600" u="sng" dirty="0"/>
              <a:t> </a:t>
            </a:r>
            <a:r>
              <a:rPr lang="en-US" sz="2600" u="sng" dirty="0" err="1"/>
              <a:t>njihen</a:t>
            </a:r>
            <a:r>
              <a:rPr lang="en-US" sz="2600" u="sng" dirty="0"/>
              <a:t> me </a:t>
            </a:r>
            <a:r>
              <a:rPr lang="en-US" sz="2600" u="sng" dirty="0" err="1"/>
              <a:t>këtë</a:t>
            </a:r>
            <a:r>
              <a:rPr lang="en-US" sz="2600" u="sng" dirty="0"/>
              <a:t> </a:t>
            </a:r>
            <a:r>
              <a:rPr lang="en-US" sz="2600" u="sng" dirty="0" err="1"/>
              <a:t>informacioni</a:t>
            </a:r>
            <a:endParaRPr lang="en-US" sz="2600" dirty="0"/>
          </a:p>
          <a:p>
            <a:pPr marL="457200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595349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0643" y="254524"/>
            <a:ext cx="9527357" cy="650449"/>
          </a:xfrm>
        </p:spPr>
        <p:txBody>
          <a:bodyPr>
            <a:noAutofit/>
          </a:bodyPr>
          <a:lstStyle/>
          <a:p>
            <a:pPr marL="457200" lvl="1" algn="ctr"/>
            <a:endParaRPr lang="en-US" sz="3600" b="1" dirty="0" smtClean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035" y="980388"/>
            <a:ext cx="10427855" cy="5684363"/>
          </a:xfrm>
        </p:spPr>
        <p:txBody>
          <a:bodyPr>
            <a:normAutofit/>
          </a:bodyPr>
          <a:lstStyle/>
          <a:p>
            <a:pPr algn="just" fontAlgn="base">
              <a:lnSpc>
                <a:spcPct val="100000"/>
              </a:lnSpc>
            </a:pPr>
            <a:endParaRPr lang="en-US" b="1" i="1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800" b="1" i="1" u="sng" dirty="0">
              <a:solidFill>
                <a:srgbClr val="C00000"/>
              </a:solidFill>
            </a:endParaRPr>
          </a:p>
          <a:p>
            <a:r>
              <a:rPr lang="en-US" sz="8000" b="1" i="1" u="sng" dirty="0" smtClean="0">
                <a:solidFill>
                  <a:srgbClr val="C00000"/>
                </a:solidFill>
              </a:rPr>
              <a:t>PYETJE?</a:t>
            </a:r>
            <a:endParaRPr lang="en-US" sz="8000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82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2349</Words>
  <Application>Microsoft Office PowerPoint</Application>
  <PresentationFormat>Widescreen</PresentationFormat>
  <Paragraphs>415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Calibri Light</vt:lpstr>
      <vt:lpstr>Times New Roman</vt:lpstr>
      <vt:lpstr>Wingdings</vt:lpstr>
      <vt:lpstr>Office Theme</vt:lpstr>
      <vt:lpstr>EKZEKUTIMI I VENDIMEVE PENALE  PRAKTIKA GJYQËSORE</vt:lpstr>
      <vt:lpstr>PRAKTIKA GJYQËSORE GJEDNJ STRAZIMIRI KUNDËR SHQIPËRISË NR.34602/16</vt:lpstr>
      <vt:lpstr>PRAKTIKA GJYQËSORE GJEDNJ STRAZIMIRI KUNDËR SHQIPËRISË NR.34602/16</vt:lpstr>
      <vt:lpstr>STRAZIMIRI KUNDËR SHQIPËRISË NR.34602/16 </vt:lpstr>
      <vt:lpstr>STRAZIMIRI KUNDËR SHQIPËRISË NR.34602/16 </vt:lpstr>
      <vt:lpstr>STRAZIMIRI KUNDËR SHQIPËRISË NR.34602/16 </vt:lpstr>
      <vt:lpstr>STRAZIMIRI KUNDËR SHQIPËRISË NR.34602/16 </vt:lpstr>
      <vt:lpstr>Assanidze v. Georgia [GC] - 71503/01 </vt:lpstr>
      <vt:lpstr>Assanidze v. Georgia [GC] - 71503/01 </vt:lpstr>
      <vt:lpstr> Quinn v. France - 18580/91 </vt:lpstr>
      <vt:lpstr> Quinn v. France - 18580/91 </vt:lpstr>
      <vt:lpstr> GJYKATA E LARTË LIRIMI PARA KOHE ME KUSHT</vt:lpstr>
      <vt:lpstr> GJYKATA E LARTË LIRIMI PARA KOHE ME KUSHT</vt:lpstr>
      <vt:lpstr> GJYKATA E LARTË LIRIMI PARA KOHE ME KUSHT</vt:lpstr>
      <vt:lpstr> GJYKATA E LARTË LIRIMI PARA KOHE ME KUSHT</vt:lpstr>
      <vt:lpstr> GJYKATA E LARTË LIRIMI PARA KOHE ME KUSHT</vt:lpstr>
      <vt:lpstr> GJYKATA E LARTË LIRIMI PARA KOHE ME KUSHT</vt:lpstr>
      <vt:lpstr> GJYKATA E LARTË LIRIMI PARA KOHE ME KUSHT</vt:lpstr>
      <vt:lpstr> GJYKATA E LARTË LIRIMI PARA KOHE ME KUSHT</vt:lpstr>
      <vt:lpstr> GJYKATA E LARTË LIRIMI PARA KOHE ME KUSHT</vt:lpstr>
      <vt:lpstr> GJYKATA E LARTË KOMPETENCA</vt:lpstr>
      <vt:lpstr> GJYKATA E LARTË KOMPETENCA</vt:lpstr>
      <vt:lpstr> GJYKATA E LARTË KOMPETENCA</vt:lpstr>
      <vt:lpstr> GJYKATA E LARTË KOMPETENCA</vt:lpstr>
      <vt:lpstr> GJYKATA E LARTË KOMPETENCA</vt:lpstr>
      <vt:lpstr> GJYKATA E LARTË KOMPETENCA</vt:lpstr>
      <vt:lpstr> GJYKATA E LARTË REHABILITIMI</vt:lpstr>
      <vt:lpstr> GJYKATA E LARTË REHABILITIMI</vt:lpstr>
      <vt:lpstr> GJYKATA E LARTË REHABILITIMI</vt:lpstr>
      <vt:lpstr> GJYKATA E LARTË REHABILITIMI</vt:lpstr>
      <vt:lpstr> GJYKATA E LARTË REHABILITIMI</vt:lpstr>
      <vt:lpstr> GJYKATA E LARTË REHABILITIMI</vt:lpstr>
      <vt:lpstr> GJYKATA E LARTË Përllogaritja në dënim e dy masave të njëhershme “arrest në burg”</vt:lpstr>
      <vt:lpstr> GJYKATA E LARTË Përllogaritja në dënim e dy masave të njëhershme “arrest në burg”</vt:lpstr>
      <vt:lpstr> GJYKATA E LARTË Përllogaritja në dënim e dy masave të njëhershme “arrest në burg”</vt:lpstr>
      <vt:lpstr> GJYKATA E LARTË Përllogaritja në dënim e dy masave të njëhershme “arrest në burg”</vt:lpstr>
      <vt:lpstr> GJYKATA E LARTË Përllogaritja në dënim e dy masave të njëhershme “arrest në burg”</vt:lpstr>
      <vt:lpstr> GJYKATA E LARTË Përllogaritja në dënim e dy masave të njëhershme “arrest në burg”</vt:lpstr>
      <vt:lpstr>GJYKATA E LARTË REGJIMI I POSAÇËM </vt:lpstr>
      <vt:lpstr>Ligj Nr. 81/2020 “Për të Drejtat dhe Trajtimin e të Dënuarve me Burgim dhe të Paraburgosurve”</vt:lpstr>
      <vt:lpstr>Ligj Nr. 81/2020 “Për të Drejtat dhe Trajtimin e të Dënuarve me Burgim dhe të Paraburgosurve”</vt:lpstr>
      <vt:lpstr>GJYKATA E LARTË REGJIMI I POSAÇËM </vt:lpstr>
      <vt:lpstr>GJYKATA E LARTË REGJIMI I POSAÇËM </vt:lpstr>
      <vt:lpstr>GJYKATA E LARTË REGJIMI I POSAÇËM </vt:lpstr>
      <vt:lpstr>GJYKATA E LARTË REGJIMI I POSAÇËM </vt:lpstr>
      <vt:lpstr>GJYKATA E LARTË REGJIMI I POSAÇËM </vt:lpstr>
      <vt:lpstr>GJYKATA E LARTË REGJIMI I POSAÇËM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Krimet e urrejtjes nwpwrmjet sistemit kompjuterik</dc:title>
  <dc:creator>Armand Gurakuqi</dc:creator>
  <cp:lastModifiedBy>Armand Gurakuqi</cp:lastModifiedBy>
  <cp:revision>140</cp:revision>
  <dcterms:created xsi:type="dcterms:W3CDTF">2022-03-26T16:38:32Z</dcterms:created>
  <dcterms:modified xsi:type="dcterms:W3CDTF">2023-03-09T17:16:43Z</dcterms:modified>
</cp:coreProperties>
</file>