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0" r:id="rId1"/>
  </p:sldMasterIdLst>
  <p:sldIdLst>
    <p:sldId id="256" r:id="rId2"/>
    <p:sldId id="363" r:id="rId3"/>
    <p:sldId id="364" r:id="rId4"/>
    <p:sldId id="365" r:id="rId5"/>
    <p:sldId id="344" r:id="rId6"/>
    <p:sldId id="334" r:id="rId7"/>
    <p:sldId id="335" r:id="rId8"/>
    <p:sldId id="336" r:id="rId9"/>
    <p:sldId id="337" r:id="rId10"/>
    <p:sldId id="338" r:id="rId11"/>
    <p:sldId id="352" r:id="rId12"/>
    <p:sldId id="339" r:id="rId13"/>
    <p:sldId id="340" r:id="rId14"/>
    <p:sldId id="341" r:id="rId15"/>
    <p:sldId id="342" r:id="rId16"/>
    <p:sldId id="292" r:id="rId17"/>
    <p:sldId id="293" r:id="rId18"/>
    <p:sldId id="377" r:id="rId19"/>
    <p:sldId id="345" r:id="rId20"/>
    <p:sldId id="346" r:id="rId21"/>
    <p:sldId id="347" r:id="rId22"/>
    <p:sldId id="348" r:id="rId23"/>
    <p:sldId id="349" r:id="rId24"/>
    <p:sldId id="350" r:id="rId25"/>
    <p:sldId id="366" r:id="rId26"/>
    <p:sldId id="316" r:id="rId27"/>
    <p:sldId id="317" r:id="rId28"/>
    <p:sldId id="353" r:id="rId29"/>
    <p:sldId id="378" r:id="rId30"/>
    <p:sldId id="379" r:id="rId31"/>
    <p:sldId id="380" r:id="rId32"/>
    <p:sldId id="383" r:id="rId33"/>
    <p:sldId id="382" r:id="rId34"/>
    <p:sldId id="384" r:id="rId35"/>
    <p:sldId id="358" r:id="rId36"/>
    <p:sldId id="359" r:id="rId37"/>
    <p:sldId id="368" r:id="rId38"/>
    <p:sldId id="356" r:id="rId39"/>
    <p:sldId id="357" r:id="rId40"/>
    <p:sldId id="360" r:id="rId41"/>
    <p:sldId id="361" r:id="rId42"/>
    <p:sldId id="362" r:id="rId43"/>
    <p:sldId id="369" r:id="rId44"/>
    <p:sldId id="370" r:id="rId45"/>
    <p:sldId id="371" r:id="rId46"/>
    <p:sldId id="372" r:id="rId47"/>
    <p:sldId id="264" r:id="rId48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7" d="100"/>
          <a:sy n="77" d="100"/>
        </p:scale>
        <p:origin x="4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rnela.xhembulla\Desktop\RAPORTI%202020\NENET%205%20VITE%20-%20Copy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5075980018626729E-2"/>
          <c:y val="0.13984053463905247"/>
          <c:w val="0.89564266215357002"/>
          <c:h val="0.75732658417697762"/>
        </c:manualLayout>
      </c:layout>
      <c:lineChart>
        <c:grouping val="standard"/>
        <c:varyColors val="0"/>
        <c:ser>
          <c:idx val="0"/>
          <c:order val="0"/>
          <c:tx>
            <c:strRef>
              <c:f>trafiqet!$B$1</c:f>
              <c:strCache>
                <c:ptCount val="1"/>
                <c:pt idx="0">
                  <c:v>Neni 110/a</c:v>
                </c:pt>
              </c:strCache>
            </c:strRef>
          </c:tx>
          <c:spPr>
            <a:ln w="539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57150">
                <a:solidFill>
                  <a:schemeClr val="accent1"/>
                </a:solidFill>
              </a:ln>
              <a:effectLst/>
            </c:spPr>
          </c:marker>
          <c:dPt>
            <c:idx val="4"/>
            <c:bubble3D val="0"/>
            <c:spPr>
              <a:ln w="5080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82BC-4426-B300-0EAA7AE4AEF6}"/>
              </c:ext>
            </c:extLst>
          </c:dPt>
          <c:dLbls>
            <c:dLbl>
              <c:idx val="0"/>
              <c:layout>
                <c:manualLayout>
                  <c:x val="-6.0716454159077143E-2"/>
                  <c:y val="-2.197802197802204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66FF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2BC-4426-B300-0EAA7AE4AEF6}"/>
                </c:ext>
              </c:extLst>
            </c:dLbl>
            <c:dLbl>
              <c:idx val="1"/>
              <c:layout>
                <c:manualLayout>
                  <c:x val="-1.25580560494455E-2"/>
                  <c:y val="-4.7257620404811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66FF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2BC-4426-B300-0EAA7AE4AEF6}"/>
                </c:ext>
              </c:extLst>
            </c:dLbl>
            <c:dLbl>
              <c:idx val="2"/>
              <c:layout>
                <c:manualLayout>
                  <c:x val="-2.286543876338603E-2"/>
                  <c:y val="-5.106663137696031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66FF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2BC-4426-B300-0EAA7AE4AEF6}"/>
                </c:ext>
              </c:extLst>
            </c:dLbl>
            <c:dLbl>
              <c:idx val="3"/>
              <c:layout>
                <c:manualLayout>
                  <c:x val="-2.5198475996951988E-2"/>
                  <c:y val="-4.66779382638519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66FF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2BC-4426-B300-0EAA7AE4AEF6}"/>
                </c:ext>
              </c:extLst>
            </c:dLbl>
            <c:dLbl>
              <c:idx val="4"/>
              <c:layout>
                <c:manualLayout>
                  <c:x val="-2.246583693167388E-2"/>
                  <c:y val="-3.898748852712441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66FF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2BC-4426-B300-0EAA7AE4AEF6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3366FF"/>
                    </a:solidFill>
                    <a:latin typeface="Calibri"/>
                    <a:ea typeface="Calibri"/>
                    <a:cs typeface="Calibri"/>
                  </a:defRPr>
                </a:pPr>
                <a:endParaRPr lang="sq-A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trafiqet!$A$2:$A$6</c:f>
              <c:strCache>
                <c:ptCount val="5"/>
                <c:pt idx="0">
                  <c:v>Viti 2016</c:v>
                </c:pt>
                <c:pt idx="1">
                  <c:v>Viti 2017</c:v>
                </c:pt>
                <c:pt idx="2">
                  <c:v>Viti 2018</c:v>
                </c:pt>
                <c:pt idx="3">
                  <c:v>Viti 2019</c:v>
                </c:pt>
                <c:pt idx="4">
                  <c:v>Viti 2020</c:v>
                </c:pt>
              </c:strCache>
            </c:strRef>
          </c:cat>
          <c:val>
            <c:numRef>
              <c:f>trafiqet!$B$2:$B$6</c:f>
              <c:numCache>
                <c:formatCode>General</c:formatCode>
                <c:ptCount val="5"/>
                <c:pt idx="0">
                  <c:v>17</c:v>
                </c:pt>
                <c:pt idx="1">
                  <c:v>24</c:v>
                </c:pt>
                <c:pt idx="2">
                  <c:v>17</c:v>
                </c:pt>
                <c:pt idx="3">
                  <c:v>19</c:v>
                </c:pt>
                <c:pt idx="4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2BC-4426-B300-0EAA7AE4AEF6}"/>
            </c:ext>
          </c:extLst>
        </c:ser>
        <c:ser>
          <c:idx val="1"/>
          <c:order val="1"/>
          <c:tx>
            <c:strRef>
              <c:f>trafiqet!$C$1</c:f>
              <c:strCache>
                <c:ptCount val="1"/>
                <c:pt idx="0">
                  <c:v>Neni 128/b</c:v>
                </c:pt>
              </c:strCache>
            </c:strRef>
          </c:tx>
          <c:spPr>
            <a:ln w="50800" cap="rnd">
              <a:solidFill>
                <a:schemeClr val="accent2"/>
              </a:solidFill>
              <a:round/>
            </a:ln>
            <a:effectLst>
              <a:glow>
                <a:schemeClr val="accent1">
                  <a:alpha val="40000"/>
                </a:schemeClr>
              </a:glow>
            </a:effectLst>
          </c:spPr>
          <c:marker>
            <c:symbol val="circle"/>
            <c:size val="5"/>
            <c:spPr>
              <a:solidFill>
                <a:schemeClr val="accent2"/>
              </a:solidFill>
              <a:ln w="57150">
                <a:solidFill>
                  <a:schemeClr val="accent2"/>
                </a:solidFill>
              </a:ln>
              <a:effectLst>
                <a:glow>
                  <a:schemeClr val="accent1">
                    <a:alpha val="40000"/>
                  </a:schemeClr>
                </a:glow>
              </a:effectLst>
            </c:spPr>
          </c:marker>
          <c:dLbls>
            <c:dLbl>
              <c:idx val="0"/>
              <c:layout>
                <c:manualLayout>
                  <c:x val="-2.2061603589873885E-2"/>
                  <c:y val="-3.183893424364910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993366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2BC-4426-B300-0EAA7AE4AEF6}"/>
                </c:ext>
              </c:extLst>
            </c:dLbl>
            <c:dLbl>
              <c:idx val="1"/>
              <c:layout>
                <c:manualLayout>
                  <c:x val="-1.7415494030988066E-2"/>
                  <c:y val="-3.298284033514225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993366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82BC-4426-B300-0EAA7AE4AEF6}"/>
                </c:ext>
              </c:extLst>
            </c:dLbl>
            <c:dLbl>
              <c:idx val="2"/>
              <c:layout>
                <c:manualLayout>
                  <c:x val="-1.9529591059182127E-2"/>
                  <c:y val="-3.870537655185741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993366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82BC-4426-B300-0EAA7AE4AEF6}"/>
                </c:ext>
              </c:extLst>
            </c:dLbl>
            <c:dLbl>
              <c:idx val="3"/>
              <c:layout>
                <c:manualLayout>
                  <c:x val="-1.9125357717382111E-2"/>
                  <c:y val="-2.307907830539588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993366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82BC-4426-B300-0EAA7AE4AEF6}"/>
                </c:ext>
              </c:extLst>
            </c:dLbl>
            <c:dLbl>
              <c:idx val="4"/>
              <c:layout>
                <c:manualLayout>
                  <c:x val="2.2365591397849455E-2"/>
                  <c:y val="2.801120448179273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993366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82BC-4426-B300-0EAA7AE4AEF6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993366"/>
                    </a:solidFill>
                    <a:latin typeface="Calibri"/>
                    <a:ea typeface="Calibri"/>
                    <a:cs typeface="Calibri"/>
                  </a:defRPr>
                </a:pPr>
                <a:endParaRPr lang="sq-A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trafiqet!$A$2:$A$6</c:f>
              <c:strCache>
                <c:ptCount val="5"/>
                <c:pt idx="0">
                  <c:v>Viti 2016</c:v>
                </c:pt>
                <c:pt idx="1">
                  <c:v>Viti 2017</c:v>
                </c:pt>
                <c:pt idx="2">
                  <c:v>Viti 2018</c:v>
                </c:pt>
                <c:pt idx="3">
                  <c:v>Viti 2019</c:v>
                </c:pt>
                <c:pt idx="4">
                  <c:v>Viti 2020</c:v>
                </c:pt>
              </c:strCache>
            </c:strRef>
          </c:cat>
          <c:val>
            <c:numRef>
              <c:f>trafiqet!$C$2:$C$6</c:f>
              <c:numCache>
                <c:formatCode>General</c:formatCode>
                <c:ptCount val="5"/>
                <c:pt idx="0">
                  <c:v>7</c:v>
                </c:pt>
                <c:pt idx="1">
                  <c:v>6</c:v>
                </c:pt>
                <c:pt idx="2">
                  <c:v>5</c:v>
                </c:pt>
                <c:pt idx="3">
                  <c:v>6</c:v>
                </c:pt>
                <c:pt idx="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2BC-4426-B300-0EAA7AE4AEF6}"/>
            </c:ext>
          </c:extLst>
        </c:ser>
        <c:ser>
          <c:idx val="2"/>
          <c:order val="2"/>
          <c:tx>
            <c:strRef>
              <c:f>trafiqet!$D$1</c:f>
              <c:strCache>
                <c:ptCount val="1"/>
                <c:pt idx="0">
                  <c:v>Neni 138/a</c:v>
                </c:pt>
              </c:strCache>
            </c:strRef>
          </c:tx>
          <c:spPr>
            <a:ln w="5080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alpha val="98000"/>
                </a:schemeClr>
              </a:solidFill>
              <a:ln w="57150">
                <a:solidFill>
                  <a:schemeClr val="accent3"/>
                </a:solidFill>
                <a:headEnd w="lg" len="lg"/>
              </a:ln>
              <a:effectLst/>
              <a:scene3d>
                <a:camera prst="orthographicFront"/>
                <a:lightRig rig="threePt" dir="t"/>
              </a:scene3d>
              <a:sp3d prstMaterial="softEdge"/>
            </c:spPr>
          </c:marker>
          <c:dLbls>
            <c:dLbl>
              <c:idx val="0"/>
              <c:layout>
                <c:manualLayout>
                  <c:x val="-3.5517940902548478E-2"/>
                  <c:y val="-1.137551057651546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808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2BC-4426-B300-0EAA7AE4AEF6}"/>
                </c:ext>
              </c:extLst>
            </c:dLbl>
            <c:dLbl>
              <c:idx val="1"/>
              <c:layout>
                <c:manualLayout>
                  <c:x val="1.4067428668190612E-2"/>
                  <c:y val="1.532228716809161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808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2BC-4426-B300-0EAA7AE4AEF6}"/>
                </c:ext>
              </c:extLst>
            </c:dLbl>
            <c:dLbl>
              <c:idx val="2"/>
              <c:layout>
                <c:manualLayout>
                  <c:x val="1.7812276691220055E-2"/>
                  <c:y val="-1.9788630715640082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808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2BC-4426-B300-0EAA7AE4AEF6}"/>
                </c:ext>
              </c:extLst>
            </c:dLbl>
            <c:dLbl>
              <c:idx val="3"/>
              <c:layout>
                <c:manualLayout>
                  <c:x val="5.568639403945478E-3"/>
                  <c:y val="-2.729809080613400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808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2BC-4426-B300-0EAA7AE4AEF6}"/>
                </c:ext>
              </c:extLst>
            </c:dLbl>
            <c:dLbl>
              <c:idx val="4"/>
              <c:layout>
                <c:manualLayout>
                  <c:x val="0"/>
                  <c:y val="-3.27198364008181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808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2BC-4426-B300-0EAA7AE4AEF6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808000"/>
                    </a:solidFill>
                    <a:latin typeface="Calibri"/>
                    <a:ea typeface="Calibri"/>
                    <a:cs typeface="Calibri"/>
                  </a:defRPr>
                </a:pPr>
                <a:endParaRPr lang="sq-A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trafiqet!$A$2:$A$6</c:f>
              <c:strCache>
                <c:ptCount val="5"/>
                <c:pt idx="0">
                  <c:v>Viti 2016</c:v>
                </c:pt>
                <c:pt idx="1">
                  <c:v>Viti 2017</c:v>
                </c:pt>
                <c:pt idx="2">
                  <c:v>Viti 2018</c:v>
                </c:pt>
                <c:pt idx="3">
                  <c:v>Viti 2019</c:v>
                </c:pt>
                <c:pt idx="4">
                  <c:v>Viti 2020</c:v>
                </c:pt>
              </c:strCache>
            </c:strRef>
          </c:cat>
          <c:val>
            <c:numRef>
              <c:f>trafiqet!$D$2:$D$6</c:f>
            </c:numRef>
          </c:val>
          <c:smooth val="0"/>
          <c:extLst>
            <c:ext xmlns:c16="http://schemas.microsoft.com/office/drawing/2014/chart" uri="{C3380CC4-5D6E-409C-BE32-E72D297353CC}">
              <c16:uniqueId val="{00000012-82BC-4426-B300-0EAA7AE4AEF6}"/>
            </c:ext>
          </c:extLst>
        </c:ser>
        <c:ser>
          <c:idx val="3"/>
          <c:order val="3"/>
          <c:tx>
            <c:strRef>
              <c:f>trafiqet!$E$1</c:f>
              <c:strCache>
                <c:ptCount val="1"/>
                <c:pt idx="0">
                  <c:v>Neni 141/a</c:v>
                </c:pt>
              </c:strCache>
            </c:strRef>
          </c:tx>
          <c:spPr>
            <a:ln w="50800">
              <a:round/>
            </a:ln>
          </c:spPr>
          <c:marker>
            <c:symbol val="circle"/>
            <c:size val="5"/>
            <c:spPr>
              <a:ln w="57150" cap="rnd">
                <a:round/>
              </a:ln>
              <a:scene3d>
                <a:camera prst="orthographicFront"/>
                <a:lightRig rig="threePt" dir="t"/>
              </a:scene3d>
              <a:sp3d prstMaterial="dkEdge"/>
            </c:spPr>
          </c:marker>
          <c:dPt>
            <c:idx val="3"/>
            <c:marker>
              <c:spPr>
                <a:ln w="57150" cap="sq">
                  <a:round/>
                </a:ln>
                <a:scene3d>
                  <a:camera prst="orthographicFront"/>
                  <a:lightRig rig="threePt" dir="t"/>
                </a:scene3d>
                <a:sp3d prstMaterial="dkEdge"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3-82BC-4426-B300-0EAA7AE4AEF6}"/>
              </c:ext>
            </c:extLst>
          </c:dPt>
          <c:dLbls>
            <c:dLbl>
              <c:idx val="0"/>
              <c:layout>
                <c:manualLayout>
                  <c:x val="-3.855456777580224E-2"/>
                  <c:y val="4.158102936519435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666699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2BC-4426-B300-0EAA7AE4AEF6}"/>
                </c:ext>
              </c:extLst>
            </c:dLbl>
            <c:dLbl>
              <c:idx val="1"/>
              <c:layout>
                <c:manualLayout>
                  <c:x val="-1.77984590635848E-2"/>
                  <c:y val="3.963394146283864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666699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2BC-4426-B300-0EAA7AE4AEF6}"/>
                </c:ext>
              </c:extLst>
            </c:dLbl>
            <c:dLbl>
              <c:idx val="2"/>
              <c:layout>
                <c:manualLayout>
                  <c:x val="7.3894505122343614E-3"/>
                  <c:y val="-2.779571671188161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666699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2BC-4426-B300-0EAA7AE4AEF6}"/>
                </c:ext>
              </c:extLst>
            </c:dLbl>
            <c:dLbl>
              <c:idx val="3"/>
              <c:layout>
                <c:manualLayout>
                  <c:x val="1.0122089577511231E-3"/>
                  <c:y val="-3.852975433285561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666699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2BC-4426-B300-0EAA7AE4AEF6}"/>
                </c:ext>
              </c:extLst>
            </c:dLbl>
            <c:dLbl>
              <c:idx val="4"/>
              <c:layout>
                <c:manualLayout>
                  <c:x val="8.6021505376342889E-3"/>
                  <c:y val="-1.259069610163765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666699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82BC-4426-B300-0EAA7AE4AEF6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666699"/>
                    </a:solidFill>
                    <a:latin typeface="Calibri"/>
                    <a:ea typeface="Calibri"/>
                    <a:cs typeface="Calibri"/>
                  </a:defRPr>
                </a:pPr>
                <a:endParaRPr lang="sq-A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trafiqet!$A$2:$A$6</c:f>
              <c:strCache>
                <c:ptCount val="5"/>
                <c:pt idx="0">
                  <c:v>Viti 2016</c:v>
                </c:pt>
                <c:pt idx="1">
                  <c:v>Viti 2017</c:v>
                </c:pt>
                <c:pt idx="2">
                  <c:v>Viti 2018</c:v>
                </c:pt>
                <c:pt idx="3">
                  <c:v>Viti 2019</c:v>
                </c:pt>
                <c:pt idx="4">
                  <c:v>Viti 2020</c:v>
                </c:pt>
              </c:strCache>
            </c:strRef>
          </c:cat>
          <c:val>
            <c:numRef>
              <c:f>trafiqet!$E$2:$E$6</c:f>
            </c:numRef>
          </c:val>
          <c:smooth val="0"/>
          <c:extLst>
            <c:ext xmlns:c16="http://schemas.microsoft.com/office/drawing/2014/chart" uri="{C3380CC4-5D6E-409C-BE32-E72D297353CC}">
              <c16:uniqueId val="{00000018-82BC-4426-B300-0EAA7AE4AEF6}"/>
            </c:ext>
          </c:extLst>
        </c:ser>
        <c:ser>
          <c:idx val="4"/>
          <c:order val="4"/>
          <c:tx>
            <c:strRef>
              <c:f>trafiqet!$F$1</c:f>
              <c:strCache>
                <c:ptCount val="1"/>
                <c:pt idx="0">
                  <c:v>278/a</c:v>
                </c:pt>
              </c:strCache>
            </c:strRef>
          </c:tx>
          <c:spPr>
            <a:ln w="50800"/>
          </c:spPr>
          <c:marker>
            <c:symbol val="circle"/>
            <c:size val="8"/>
          </c:marker>
          <c:dLbls>
            <c:dLbl>
              <c:idx val="0"/>
              <c:layout>
                <c:manualLayout>
                  <c:x val="0"/>
                  <c:y val="2.181322426721190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3366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2BC-4426-B300-0EAA7AE4AEF6}"/>
                </c:ext>
              </c:extLst>
            </c:dLbl>
            <c:dLbl>
              <c:idx val="1"/>
              <c:layout>
                <c:manualLayout>
                  <c:x val="-5.1612903225806486E-3"/>
                  <c:y val="2.453987730061341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3366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2BC-4426-B300-0EAA7AE4AEF6}"/>
                </c:ext>
              </c:extLst>
            </c:dLbl>
            <c:dLbl>
              <c:idx val="2"/>
              <c:layout>
                <c:manualLayout>
                  <c:x val="-5.5053763440860298E-2"/>
                  <c:y val="-1.090661213360609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3366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82BC-4426-B300-0EAA7AE4AEF6}"/>
                </c:ext>
              </c:extLst>
            </c:dLbl>
            <c:dLbl>
              <c:idx val="3"/>
              <c:layout>
                <c:manualLayout>
                  <c:x val="-1.3763440860215062E-2"/>
                  <c:y val="-2.181322426721200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3366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82BC-4426-B300-0EAA7AE4AEF6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3366"/>
                    </a:solidFill>
                    <a:latin typeface="Calibri"/>
                    <a:ea typeface="Calibri"/>
                    <a:cs typeface="Calibri"/>
                  </a:defRPr>
                </a:pPr>
                <a:endParaRPr lang="sq-A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trafiqet!$A$2:$A$6</c:f>
              <c:strCache>
                <c:ptCount val="5"/>
                <c:pt idx="0">
                  <c:v>Viti 2016</c:v>
                </c:pt>
                <c:pt idx="1">
                  <c:v>Viti 2017</c:v>
                </c:pt>
                <c:pt idx="2">
                  <c:v>Viti 2018</c:v>
                </c:pt>
                <c:pt idx="3">
                  <c:v>Viti 2019</c:v>
                </c:pt>
                <c:pt idx="4">
                  <c:v>Viti 2020</c:v>
                </c:pt>
              </c:strCache>
            </c:strRef>
          </c:cat>
          <c:val>
            <c:numRef>
              <c:f>trafiqet!$F$2:$F$6</c:f>
            </c:numRef>
          </c:val>
          <c:smooth val="0"/>
          <c:extLst>
            <c:ext xmlns:c16="http://schemas.microsoft.com/office/drawing/2014/chart" uri="{C3380CC4-5D6E-409C-BE32-E72D297353CC}">
              <c16:uniqueId val="{0000001D-82BC-4426-B300-0EAA7AE4AEF6}"/>
            </c:ext>
          </c:extLst>
        </c:ser>
        <c:ser>
          <c:idx val="5"/>
          <c:order val="5"/>
          <c:tx>
            <c:strRef>
              <c:f>trafiqet!$G$1</c:f>
              <c:strCache>
                <c:ptCount val="1"/>
                <c:pt idx="0">
                  <c:v>282/a</c:v>
                </c:pt>
              </c:strCache>
            </c:strRef>
          </c:tx>
          <c:spPr>
            <a:ln w="50800"/>
          </c:spPr>
          <c:marker>
            <c:symbol val="circle"/>
            <c:size val="8"/>
          </c:marker>
          <c:dLbls>
            <c:dLbl>
              <c:idx val="0"/>
              <c:layout>
                <c:manualLayout>
                  <c:x val="-3.7849462365591412E-2"/>
                  <c:y val="1.908657123381051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FF66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2BC-4426-B300-0EAA7AE4AEF6}"/>
                </c:ext>
              </c:extLst>
            </c:dLbl>
            <c:dLbl>
              <c:idx val="2"/>
              <c:layout>
                <c:manualLayout>
                  <c:x val="-8.6021505376344745E-3"/>
                  <c:y val="3.271983640081790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FF66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82BC-4426-B300-0EAA7AE4AEF6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FF6600"/>
                    </a:solidFill>
                    <a:latin typeface="Calibri"/>
                    <a:ea typeface="Calibri"/>
                    <a:cs typeface="Calibri"/>
                  </a:defRPr>
                </a:pPr>
                <a:endParaRPr lang="sq-A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trafiqet!$A$2:$A$6</c:f>
              <c:strCache>
                <c:ptCount val="5"/>
                <c:pt idx="0">
                  <c:v>Viti 2016</c:v>
                </c:pt>
                <c:pt idx="1">
                  <c:v>Viti 2017</c:v>
                </c:pt>
                <c:pt idx="2">
                  <c:v>Viti 2018</c:v>
                </c:pt>
                <c:pt idx="3">
                  <c:v>Viti 2019</c:v>
                </c:pt>
                <c:pt idx="4">
                  <c:v>Viti 2020</c:v>
                </c:pt>
              </c:strCache>
            </c:strRef>
          </c:cat>
          <c:val>
            <c:numRef>
              <c:f>trafiqet!$G$2:$G$6</c:f>
            </c:numRef>
          </c:val>
          <c:smooth val="0"/>
          <c:extLst>
            <c:ext xmlns:c16="http://schemas.microsoft.com/office/drawing/2014/chart" uri="{C3380CC4-5D6E-409C-BE32-E72D297353CC}">
              <c16:uniqueId val="{00000020-82BC-4426-B300-0EAA7AE4AEF6}"/>
            </c:ext>
          </c:extLst>
        </c:ser>
        <c:ser>
          <c:idx val="6"/>
          <c:order val="6"/>
          <c:tx>
            <c:strRef>
              <c:f>trafiqet!$H$1</c:f>
              <c:strCache>
                <c:ptCount val="1"/>
                <c:pt idx="0">
                  <c:v>283/a</c:v>
                </c:pt>
              </c:strCache>
            </c:strRef>
          </c:tx>
          <c:spPr>
            <a:ln w="50800"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circle"/>
            <c:size val="5"/>
            <c:spPr>
              <a:solidFill>
                <a:schemeClr val="tx1">
                  <a:lumMod val="50000"/>
                  <a:lumOff val="50000"/>
                </a:schemeClr>
              </a:solidFill>
              <a:ln w="57150"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1.3763440860215062E-2"/>
                  <c:y val="-5.725971370143155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3333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2BC-4426-B300-0EAA7AE4AEF6}"/>
                </c:ext>
              </c:extLst>
            </c:dLbl>
            <c:dLbl>
              <c:idx val="1"/>
              <c:layout>
                <c:manualLayout>
                  <c:x val="-3.4408602150537639E-3"/>
                  <c:y val="-4.089979550102249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3333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82BC-4426-B300-0EAA7AE4AEF6}"/>
                </c:ext>
              </c:extLst>
            </c:dLbl>
            <c:dLbl>
              <c:idx val="2"/>
              <c:layout>
                <c:manualLayout>
                  <c:x val="-1.5483870967741939E-2"/>
                  <c:y val="4.089979550102255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3333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2BC-4426-B300-0EAA7AE4AEF6}"/>
                </c:ext>
              </c:extLst>
            </c:dLbl>
            <c:dLbl>
              <c:idx val="3"/>
              <c:layout>
                <c:manualLayout>
                  <c:x val="-1.3763440860215062E-2"/>
                  <c:y val="4.089979550102255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3333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82BC-4426-B300-0EAA7AE4AEF6}"/>
                </c:ext>
              </c:extLst>
            </c:dLbl>
            <c:dLbl>
              <c:idx val="4"/>
              <c:layout>
                <c:manualLayout>
                  <c:x val="0"/>
                  <c:y val="3.271983640081796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3333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2BC-4426-B300-0EAA7AE4AEF6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endParaRPr lang="sq-A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trafiqet!$A$2:$A$6</c:f>
              <c:strCache>
                <c:ptCount val="5"/>
                <c:pt idx="0">
                  <c:v>Viti 2016</c:v>
                </c:pt>
                <c:pt idx="1">
                  <c:v>Viti 2017</c:v>
                </c:pt>
                <c:pt idx="2">
                  <c:v>Viti 2018</c:v>
                </c:pt>
                <c:pt idx="3">
                  <c:v>Viti 2019</c:v>
                </c:pt>
                <c:pt idx="4">
                  <c:v>Viti 2020</c:v>
                </c:pt>
              </c:strCache>
            </c:strRef>
          </c:cat>
          <c:val>
            <c:numRef>
              <c:f>trafiqet!$H$2:$H$6</c:f>
            </c:numRef>
          </c:val>
          <c:smooth val="0"/>
          <c:extLst>
            <c:ext xmlns:c16="http://schemas.microsoft.com/office/drawing/2014/chart" uri="{C3380CC4-5D6E-409C-BE32-E72D297353CC}">
              <c16:uniqueId val="{00000026-82BC-4426-B300-0EAA7AE4AE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688512"/>
        <c:axId val="90178304"/>
      </c:lineChart>
      <c:catAx>
        <c:axId val="90688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solidFill>
            <a:schemeClr val="bg1"/>
          </a:solidFill>
          <a:ln w="9525" cap="flat" cmpd="sng" algn="ctr">
            <a:solidFill>
              <a:schemeClr val="accent2"/>
            </a:solidFill>
            <a:round/>
          </a:ln>
          <a:effectLst/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sq-AL"/>
          </a:p>
        </c:txPr>
        <c:crossAx val="90178304"/>
        <c:crosses val="autoZero"/>
        <c:auto val="1"/>
        <c:lblAlgn val="ctr"/>
        <c:lblOffset val="100"/>
        <c:noMultiLvlLbl val="0"/>
      </c:catAx>
      <c:valAx>
        <c:axId val="90178304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sq-AL"/>
          </a:p>
        </c:txPr>
        <c:crossAx val="9068851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5.6680856828380324E-2"/>
          <c:y val="5.475601264127701E-2"/>
          <c:w val="0.86921737363474749"/>
          <c:h val="0.10123448854607463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690" b="0" i="0" u="none" strike="noStrike" baseline="0">
              <a:solidFill>
                <a:srgbClr val="333333"/>
              </a:solidFill>
              <a:latin typeface="Calibri"/>
              <a:ea typeface="Calibri"/>
              <a:cs typeface="Calibri"/>
            </a:defRPr>
          </a:pPr>
          <a:endParaRPr lang="sq-A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  <a:alpha val="57000"/>
        </a:schemeClr>
      </a:solidFill>
      <a:round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sq-AL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1635119803572889E-2"/>
          <c:y val="0.15531162418257041"/>
          <c:w val="0.89564266215357047"/>
          <c:h val="0.72093258055344411"/>
        </c:manualLayout>
      </c:layout>
      <c:lineChart>
        <c:grouping val="standard"/>
        <c:varyColors val="0"/>
        <c:ser>
          <c:idx val="0"/>
          <c:order val="0"/>
          <c:tx>
            <c:strRef>
              <c:f>'sekreti dhe kufijte'!$B$1</c:f>
              <c:strCache>
                <c:ptCount val="1"/>
                <c:pt idx="0">
                  <c:v>Neni 297</c:v>
                </c:pt>
              </c:strCache>
            </c:strRef>
          </c:tx>
          <c:spPr>
            <a:ln w="539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57150">
                <a:solidFill>
                  <a:schemeClr val="accent1"/>
                </a:solidFill>
              </a:ln>
              <a:effectLst/>
            </c:spPr>
          </c:marker>
          <c:dPt>
            <c:idx val="4"/>
            <c:bubble3D val="0"/>
            <c:spPr>
              <a:ln w="5080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E290-4358-B438-70F47813A6A8}"/>
              </c:ext>
            </c:extLst>
          </c:dPt>
          <c:dLbls>
            <c:dLbl>
              <c:idx val="0"/>
              <c:layout>
                <c:manualLayout>
                  <c:x val="-6.0716454159077178E-2"/>
                  <c:y val="-2.197802197802204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66FF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290-4358-B438-70F47813A6A8}"/>
                </c:ext>
              </c:extLst>
            </c:dLbl>
            <c:dLbl>
              <c:idx val="1"/>
              <c:layout>
                <c:manualLayout>
                  <c:x val="-1.4913945329135283E-2"/>
                  <c:y val="3.186916484370920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66FF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290-4358-B438-70F47813A6A8}"/>
                </c:ext>
              </c:extLst>
            </c:dLbl>
            <c:dLbl>
              <c:idx val="2"/>
              <c:layout>
                <c:manualLayout>
                  <c:x val="2.3586148505630282E-2"/>
                  <c:y val="-9.0498246542711578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66FF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290-4358-B438-70F47813A6A8}"/>
                </c:ext>
              </c:extLst>
            </c:dLbl>
            <c:dLbl>
              <c:idx val="3"/>
              <c:layout>
                <c:manualLayout>
                  <c:x val="1.6929401136466925E-3"/>
                  <c:y val="-2.6285402607651586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66FF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290-4358-B438-70F47813A6A8}"/>
                </c:ext>
              </c:extLst>
            </c:dLbl>
            <c:dLbl>
              <c:idx val="4"/>
              <c:layout>
                <c:manualLayout>
                  <c:x val="-1.2143256286512581E-2"/>
                  <c:y val="5.386775182513954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3366FF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290-4358-B438-70F47813A6A8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3366FF"/>
                    </a:solidFill>
                    <a:latin typeface="Calibri"/>
                    <a:ea typeface="Calibri"/>
                    <a:cs typeface="Calibri"/>
                  </a:defRPr>
                </a:pPr>
                <a:endParaRPr lang="sq-A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'sekreti dhe kufijte'!$A$2:$A$6</c:f>
              <c:strCache>
                <c:ptCount val="5"/>
                <c:pt idx="0">
                  <c:v>Viti 2016</c:v>
                </c:pt>
                <c:pt idx="1">
                  <c:v>Viti 2017</c:v>
                </c:pt>
                <c:pt idx="2">
                  <c:v>Viti 2018</c:v>
                </c:pt>
                <c:pt idx="3">
                  <c:v>Viti 2019</c:v>
                </c:pt>
                <c:pt idx="4">
                  <c:v>Viti 2020</c:v>
                </c:pt>
              </c:strCache>
            </c:strRef>
          </c:cat>
          <c:val>
            <c:numRef>
              <c:f>'sekreti dhe kufijte'!$B$2:$B$6</c:f>
              <c:numCache>
                <c:formatCode>General</c:formatCode>
                <c:ptCount val="5"/>
                <c:pt idx="0">
                  <c:v>593</c:v>
                </c:pt>
                <c:pt idx="1">
                  <c:v>572</c:v>
                </c:pt>
                <c:pt idx="2">
                  <c:v>1096</c:v>
                </c:pt>
                <c:pt idx="3">
                  <c:v>1325</c:v>
                </c:pt>
                <c:pt idx="4">
                  <c:v>633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290-4358-B438-70F47813A6A8}"/>
            </c:ext>
          </c:extLst>
        </c:ser>
        <c:ser>
          <c:idx val="1"/>
          <c:order val="1"/>
          <c:tx>
            <c:strRef>
              <c:f>'sekreti dhe kufijte'!$C$1</c:f>
              <c:strCache>
                <c:ptCount val="1"/>
                <c:pt idx="0">
                  <c:v>Neni 298</c:v>
                </c:pt>
              </c:strCache>
            </c:strRef>
          </c:tx>
          <c:spPr>
            <a:ln w="50800" cap="rnd">
              <a:solidFill>
                <a:schemeClr val="accent2"/>
              </a:solidFill>
              <a:round/>
            </a:ln>
            <a:effectLst>
              <a:glow>
                <a:schemeClr val="accent1">
                  <a:alpha val="40000"/>
                </a:schemeClr>
              </a:glow>
            </a:effectLst>
          </c:spPr>
          <c:marker>
            <c:symbol val="circle"/>
            <c:size val="5"/>
            <c:spPr>
              <a:solidFill>
                <a:schemeClr val="accent2"/>
              </a:solidFill>
              <a:ln w="57150">
                <a:solidFill>
                  <a:schemeClr val="accent2"/>
                </a:solidFill>
              </a:ln>
              <a:effectLst>
                <a:glow>
                  <a:schemeClr val="accent1">
                    <a:alpha val="40000"/>
                  </a:schemeClr>
                </a:glow>
              </a:effectLst>
            </c:spPr>
          </c:marker>
          <c:dLbls>
            <c:dLbl>
              <c:idx val="0"/>
              <c:layout>
                <c:manualLayout>
                  <c:x val="-6.6792786385572803E-2"/>
                  <c:y val="-1.723769822889786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993366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E290-4358-B438-70F47813A6A8}"/>
                </c:ext>
              </c:extLst>
            </c:dLbl>
            <c:dLbl>
              <c:idx val="1"/>
              <c:layout>
                <c:manualLayout>
                  <c:x val="-2.6838651278569881E-2"/>
                  <c:y val="-4.637023540812005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993366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E290-4358-B438-70F47813A6A8}"/>
                </c:ext>
              </c:extLst>
            </c:dLbl>
            <c:dLbl>
              <c:idx val="2"/>
              <c:layout>
                <c:manualLayout>
                  <c:x val="-4.6406444611938824E-2"/>
                  <c:y val="-3.650131427013041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993366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E290-4358-B438-70F47813A6A8}"/>
                </c:ext>
              </c:extLst>
            </c:dLbl>
            <c:dLbl>
              <c:idx val="3"/>
              <c:layout>
                <c:manualLayout>
                  <c:x val="-2.4286679032737929E-2"/>
                  <c:y val="-6.6774786902558489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993366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E290-4358-B438-70F47813A6A8}"/>
                </c:ext>
              </c:extLst>
            </c:dLbl>
            <c:dLbl>
              <c:idx val="4"/>
              <c:layout>
                <c:manualLayout>
                  <c:x val="8.6021505376344225E-3"/>
                  <c:y val="-2.240896358543421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993366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sq-A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E290-4358-B438-70F47813A6A8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993366"/>
                    </a:solidFill>
                    <a:latin typeface="Calibri"/>
                    <a:ea typeface="Calibri"/>
                    <a:cs typeface="Calibri"/>
                  </a:defRPr>
                </a:pPr>
                <a:endParaRPr lang="sq-A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'sekreti dhe kufijte'!$A$2:$A$6</c:f>
              <c:strCache>
                <c:ptCount val="5"/>
                <c:pt idx="0">
                  <c:v>Viti 2016</c:v>
                </c:pt>
                <c:pt idx="1">
                  <c:v>Viti 2017</c:v>
                </c:pt>
                <c:pt idx="2">
                  <c:v>Viti 2018</c:v>
                </c:pt>
                <c:pt idx="3">
                  <c:v>Viti 2019</c:v>
                </c:pt>
                <c:pt idx="4">
                  <c:v>Viti 2020</c:v>
                </c:pt>
              </c:strCache>
            </c:strRef>
          </c:cat>
          <c:val>
            <c:numRef>
              <c:f>'sekreti dhe kufijte'!$C$2:$C$6</c:f>
              <c:numCache>
                <c:formatCode>General</c:formatCode>
                <c:ptCount val="5"/>
                <c:pt idx="0">
                  <c:v>49</c:v>
                </c:pt>
                <c:pt idx="1">
                  <c:v>35</c:v>
                </c:pt>
                <c:pt idx="2">
                  <c:v>99</c:v>
                </c:pt>
                <c:pt idx="3">
                  <c:v>124</c:v>
                </c:pt>
                <c:pt idx="4">
                  <c:v>239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E290-4358-B438-70F47813A6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213376"/>
        <c:axId val="90219264"/>
      </c:lineChart>
      <c:catAx>
        <c:axId val="90213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solidFill>
            <a:schemeClr val="bg1"/>
          </a:solidFill>
          <a:ln w="9525" cap="flat" cmpd="sng" algn="ctr">
            <a:solidFill>
              <a:schemeClr val="accent2"/>
            </a:solidFill>
            <a:round/>
          </a:ln>
          <a:effectLst/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sq-AL"/>
          </a:p>
        </c:txPr>
        <c:crossAx val="90219264"/>
        <c:crosses val="autoZero"/>
        <c:auto val="1"/>
        <c:lblAlgn val="ctr"/>
        <c:lblOffset val="100"/>
        <c:noMultiLvlLbl val="0"/>
      </c:catAx>
      <c:valAx>
        <c:axId val="90219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sq-AL"/>
          </a:p>
        </c:txPr>
        <c:crossAx val="9021337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24592816865633749"/>
          <c:y val="6.315953152914712E-2"/>
          <c:w val="0.48690055033443441"/>
          <c:h val="9.2351176691148909E-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800" b="0" i="0" u="none" strike="noStrike" baseline="0">
              <a:solidFill>
                <a:srgbClr val="333333"/>
              </a:solidFill>
              <a:latin typeface="Calibri"/>
              <a:ea typeface="Calibri"/>
              <a:cs typeface="Calibri"/>
            </a:defRPr>
          </a:pPr>
          <a:endParaRPr lang="sq-A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  <a:alpha val="57000"/>
        </a:schemeClr>
      </a:solidFill>
      <a:round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sq-AL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82762"/>
            <a:ext cx="10222992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8DF6-45C2-40AD-A7A8-3C079FC31CB0}" type="datetimeFigureOut">
              <a:rPr lang="en-GB" smtClean="0"/>
              <a:t>23/06/2023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DF9567EC-326A-46E8-995E-9B93F31890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494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8DF6-45C2-40AD-A7A8-3C079FC31CB0}" type="datetimeFigureOut">
              <a:rPr lang="en-GB" smtClean="0"/>
              <a:t>23/06/2023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567EC-326A-46E8-995E-9B93F31890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628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45F8DF6-45C2-40AD-A7A8-3C079FC31CB0}" type="datetimeFigureOut">
              <a:rPr lang="en-GB" smtClean="0"/>
              <a:t>23/06/2023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DF9567EC-326A-46E8-995E-9B93F31890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9655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8DF6-45C2-40AD-A7A8-3C079FC31CB0}" type="datetimeFigureOut">
              <a:rPr lang="en-GB" smtClean="0"/>
              <a:t>23/06/2023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567EC-326A-46E8-995E-9B93F31890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3726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8DF6-45C2-40AD-A7A8-3C079FC31CB0}" type="datetimeFigureOut">
              <a:rPr lang="en-GB" smtClean="0"/>
              <a:t>23/06/2023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567EC-326A-46E8-995E-9B93F31890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296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8DF6-45C2-40AD-A7A8-3C079FC31CB0}" type="datetimeFigureOut">
              <a:rPr lang="en-GB" smtClean="0"/>
              <a:t>23/06/2023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567EC-326A-46E8-995E-9B93F31890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147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8DF6-45C2-40AD-A7A8-3C079FC31CB0}" type="datetimeFigureOut">
              <a:rPr lang="en-GB" smtClean="0"/>
              <a:t>23/06/2023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567EC-326A-46E8-995E-9B93F31890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0413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8DF6-45C2-40AD-A7A8-3C079FC31CB0}" type="datetimeFigureOut">
              <a:rPr lang="en-GB" smtClean="0"/>
              <a:t>23/06/2023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567EC-326A-46E8-995E-9B93F31890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520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45F8DF6-45C2-40AD-A7A8-3C079FC31CB0}" type="datetimeFigureOut">
              <a:rPr lang="en-GB" smtClean="0"/>
              <a:t>23/06/2023</a:t>
            </a:fld>
            <a:endParaRPr lang="en-GB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567EC-326A-46E8-995E-9B93F31890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785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8DF6-45C2-40AD-A7A8-3C079FC31CB0}" type="datetimeFigureOut">
              <a:rPr lang="en-GB" smtClean="0"/>
              <a:t>23/06/2023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567EC-326A-46E8-995E-9B93F31890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0049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8DF6-45C2-40AD-A7A8-3C079FC31CB0}" type="datetimeFigureOut">
              <a:rPr lang="en-GB" smtClean="0"/>
              <a:t>23/06/2023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567EC-326A-46E8-995E-9B93F31890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080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45F8DF6-45C2-40AD-A7A8-3C079FC31CB0}" type="datetimeFigureOut">
              <a:rPr lang="en-GB" smtClean="0"/>
              <a:t>23/06/2023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DF9567EC-326A-46E8-995E-9B93F31890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711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54629"/>
            <a:ext cx="9144000" cy="1593668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2200" i="1" dirty="0" smtClean="0">
                <a:solidFill>
                  <a:srgbClr val="222222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/>
            </a:r>
            <a:br>
              <a:rPr lang="it-IT" sz="2200" i="1" dirty="0" smtClean="0">
                <a:solidFill>
                  <a:srgbClr val="222222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</a:br>
            <a:r>
              <a:rPr lang="it-IT" sz="2200" i="1" dirty="0">
                <a:solidFill>
                  <a:srgbClr val="222222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/>
            </a:r>
            <a:br>
              <a:rPr lang="it-IT" sz="2200" i="1" dirty="0">
                <a:solidFill>
                  <a:srgbClr val="222222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</a:br>
            <a:r>
              <a:rPr lang="it-IT" sz="2200" i="1" dirty="0" smtClean="0">
                <a:solidFill>
                  <a:srgbClr val="222222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/>
            </a:r>
            <a:br>
              <a:rPr lang="it-IT" sz="2200" i="1" dirty="0" smtClean="0">
                <a:solidFill>
                  <a:srgbClr val="222222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</a:br>
            <a:r>
              <a:rPr lang="it-IT" sz="2200" i="1" dirty="0" smtClean="0">
                <a:solidFill>
                  <a:srgbClr val="222222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/>
            </a:r>
            <a:br>
              <a:rPr lang="it-IT" sz="2200" i="1" dirty="0" smtClean="0">
                <a:solidFill>
                  <a:srgbClr val="222222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</a:br>
            <a:r>
              <a:rPr lang="it-IT" sz="2200" i="1" dirty="0" smtClean="0">
                <a:solidFill>
                  <a:srgbClr val="222222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/>
            </a:r>
            <a:br>
              <a:rPr lang="it-IT" sz="2200" i="1" dirty="0" smtClean="0">
                <a:solidFill>
                  <a:srgbClr val="222222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</a:br>
            <a:r>
              <a:rPr lang="it-IT" sz="3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 i qenieve njerëzore në aspektin ligjor dhe të praktikës gjyqësore.</a:t>
            </a:r>
            <a:r>
              <a:rPr lang="en-GB" sz="3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GB" sz="3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3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GB" sz="3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7" y="4040777"/>
            <a:ext cx="9824575" cy="2246812"/>
          </a:xfrm>
        </p:spPr>
        <p:txBody>
          <a:bodyPr>
            <a:noAutofit/>
          </a:bodyPr>
          <a:lstStyle/>
          <a:p>
            <a:pPr algn="ctr"/>
            <a:endParaRPr lang="en-GB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ELIORA ELEZI </a:t>
            </a:r>
          </a:p>
          <a:p>
            <a:pPr algn="ctr">
              <a:lnSpc>
                <a:spcPct val="100000"/>
              </a:lnSpc>
            </a:pPr>
            <a:r>
              <a:rPr lang="en-GB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Prokurore</a:t>
            </a:r>
            <a:r>
              <a:rPr lang="en-GB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0000"/>
              </a:lnSpc>
            </a:pPr>
            <a:r>
              <a:rPr lang="en-GB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Prokuroria</a:t>
            </a:r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pranë</a:t>
            </a:r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Gjykatës</a:t>
            </a:r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Shkallës</a:t>
            </a:r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Parë</a:t>
            </a:r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Juridiksionit</a:t>
            </a:r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Përgjithshëm</a:t>
            </a:r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Tiranë</a:t>
            </a:r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159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 smtClean="0"/>
              <a:t>Fenomeni</a:t>
            </a:r>
            <a:r>
              <a:rPr lang="en-GB" dirty="0" smtClean="0"/>
              <a:t> </a:t>
            </a:r>
            <a:r>
              <a:rPr lang="en-GB" dirty="0" err="1" smtClean="0"/>
              <a:t>trafikim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fontAlgn="base">
              <a:spcBef>
                <a:spcPts val="600"/>
              </a:spcBef>
              <a:spcAft>
                <a:spcPts val="390"/>
              </a:spcAft>
            </a:pPr>
            <a:r>
              <a:rPr lang="it-IT" dirty="0">
                <a:latin typeface="Times New Roman" panose="02020603050405020304" pitchFamily="18" charset="0"/>
                <a:ea typeface="Calibri" panose="020F0502020204030204" pitchFamily="34" charset="0"/>
              </a:rPr>
              <a:t>Trafikimi i qënieve njerëzore është një fenomen me përhapje të gjerë i cili mund të këtë disa karakteristika të veçanta nga një shtet në tjetrën por në thelb është një veprimtari kriminale me pasoja të rënda në gjithë shoqërinë. </a:t>
            </a:r>
            <a:endParaRPr lang="it-IT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 fontAlgn="base">
              <a:spcBef>
                <a:spcPts val="600"/>
              </a:spcBef>
              <a:spcAft>
                <a:spcPts val="390"/>
              </a:spcAft>
            </a:pPr>
            <a:r>
              <a:rPr lang="it-IT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Perfeksionimi </a:t>
            </a:r>
            <a:r>
              <a:rPr lang="it-IT" dirty="0">
                <a:latin typeface="Times New Roman" panose="02020603050405020304" pitchFamily="18" charset="0"/>
                <a:ea typeface="Calibri" panose="020F0502020204030204" pitchFamily="34" charset="0"/>
              </a:rPr>
              <a:t>në mënyrën e organizimit, shtrirja e saj, përdorimi i mjeteve shtrenguese apo pozitës vulnerabël të subjekteve të synuara, të ndërthurura dhe më përshtatjen e saj në kuadër të një proceseve të globalizimit në tërësi dhe teknologjisë në veçanti,  e bën këtë krim të preferuar për shkak të përfitimeve të larta që sjellin për shkelësit e ligjit. </a:t>
            </a:r>
            <a:endParaRPr lang="it-IT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 fontAlgn="base">
              <a:spcBef>
                <a:spcPts val="600"/>
              </a:spcBef>
              <a:spcAft>
                <a:spcPts val="390"/>
              </a:spcAft>
            </a:pPr>
            <a:r>
              <a:rPr lang="it-IT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Vlerësohet </a:t>
            </a:r>
            <a:r>
              <a:rPr lang="it-IT" dirty="0">
                <a:latin typeface="Times New Roman" panose="02020603050405020304" pitchFamily="18" charset="0"/>
                <a:ea typeface="Calibri" panose="020F0502020204030204" pitchFamily="34" charset="0"/>
              </a:rPr>
              <a:t>se janë rreth  </a:t>
            </a:r>
            <a:r>
              <a:rPr lang="it-IT" b="1" dirty="0">
                <a:latin typeface="Times New Roman" panose="02020603050405020304" pitchFamily="18" charset="0"/>
                <a:ea typeface="Calibri" panose="020F0502020204030204" pitchFamily="34" charset="0"/>
              </a:rPr>
              <a:t>25 milionë viktima </a:t>
            </a:r>
            <a:r>
              <a:rPr lang="it-IT" dirty="0">
                <a:latin typeface="Times New Roman" panose="02020603050405020304" pitchFamily="18" charset="0"/>
                <a:ea typeface="Calibri" panose="020F0502020204030204" pitchFamily="34" charset="0"/>
              </a:rPr>
              <a:t>të trafikuara në rang botëror, nga të cilët janë identifikuar vetëm </a:t>
            </a:r>
            <a:r>
              <a:rPr lang="it-IT" b="1" dirty="0">
                <a:latin typeface="Times New Roman" panose="02020603050405020304" pitchFamily="18" charset="0"/>
                <a:ea typeface="Calibri" panose="020F0502020204030204" pitchFamily="34" charset="0"/>
              </a:rPr>
              <a:t>109’216 viktima në vitin 2020 dhe </a:t>
            </a:r>
            <a:r>
              <a:rPr lang="it-IT" dirty="0">
                <a:latin typeface="Times New Roman" panose="02020603050405020304" pitchFamily="18" charset="0"/>
                <a:ea typeface="Calibri" panose="020F0502020204030204" pitchFamily="34" charset="0"/>
              </a:rPr>
              <a:t>janë ndjekur penalisht vetëm </a:t>
            </a:r>
            <a:r>
              <a:rPr lang="it-IT" b="1" dirty="0">
                <a:latin typeface="Times New Roman" panose="02020603050405020304" pitchFamily="18" charset="0"/>
                <a:ea typeface="Calibri" panose="020F0502020204030204" pitchFamily="34" charset="0"/>
              </a:rPr>
              <a:t>9876 autorë.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679676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PËRKUFIZIMI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spcAft>
                <a:spcPts val="0"/>
              </a:spcAft>
            </a:pPr>
            <a:r>
              <a:rPr lang="it-IT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 ka një përkufizim konkret në lidhje me këtë vepër penale, por Konventa e Kombeve të Bashkuara Kundër Krimit të organizuar Transkombëtar  e vitit 2000 ose siç njihet ndryshe “Protokolli I Palermos”, vë në pah tre elemëntë thelbësorë; </a:t>
            </a:r>
            <a:endParaRPr lang="it-IT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it-IT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it-IT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llojin e aktivitetit (rekrutimin, transportimit), transferimin, pritjen e personave; </a:t>
            </a:r>
            <a:endParaRPr lang="it-IT" i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it-IT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it-IT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mjetet e përdorura ku përfshihet dhuna, mashtrimin, shtrëngimi për të kryer një veprim të caktuar, abuzimi me pushtetin ose me një person në një situatë vulnerabël; </a:t>
            </a:r>
            <a:endParaRPr lang="it-IT" i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it-IT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it-IT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qëllimi është shfrytëzimi I personave të trafikuar për qëllime thelbësisht financiare.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1200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</a:t>
            </a:r>
            <a:r>
              <a:rPr lang="en-US" sz="12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I </a:t>
            </a:r>
            <a:r>
              <a:rPr lang="en-US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Konventës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e </a:t>
            </a:r>
            <a:r>
              <a:rPr lang="en-US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cila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perqaset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definicionin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dhënë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tek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 “</a:t>
            </a:r>
            <a:r>
              <a:rPr lang="en-US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Konventës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luftës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kundër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trafikimit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qënieve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njerëzore”si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term </a:t>
            </a:r>
            <a:r>
              <a:rPr lang="en-US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mirëpranuar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ndërkombëtar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GB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rastet</a:t>
            </a:r>
            <a:r>
              <a:rPr lang="en-GB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viktimave</a:t>
            </a:r>
            <a:r>
              <a:rPr lang="en-GB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</a:t>
            </a:r>
            <a:r>
              <a:rPr lang="en-GB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ky</a:t>
            </a:r>
            <a:r>
              <a:rPr lang="en-GB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element </a:t>
            </a:r>
            <a:r>
              <a:rPr lang="en-GB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GB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GB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n-GB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domosdoshëm</a:t>
            </a:r>
            <a:r>
              <a:rPr lang="en-GB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GB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</a:t>
            </a:r>
            <a:r>
              <a:rPr lang="en-GB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evidentuar</a:t>
            </a:r>
            <a:r>
              <a:rPr lang="en-GB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6209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KARAKTERISTIKAT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>
                <a:latin typeface="Times New Roman" panose="02020603050405020304" pitchFamily="18" charset="0"/>
                <a:ea typeface="Calibri" panose="020F0502020204030204" pitchFamily="34" charset="0"/>
              </a:rPr>
              <a:t>Në thelb të këtij fenomeni është </a:t>
            </a:r>
            <a:r>
              <a:rPr lang="it-IT" b="1" dirty="0">
                <a:latin typeface="Times New Roman" panose="02020603050405020304" pitchFamily="18" charset="0"/>
                <a:ea typeface="Calibri" panose="020F0502020204030204" pitchFamily="34" charset="0"/>
              </a:rPr>
              <a:t>shfrytëzimi i një individi me qëllim përfitimin financiar të një personi ose një grupi personash të tjerë</a:t>
            </a:r>
            <a:r>
              <a:rPr lang="it-IT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it-IT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it-IT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Ajo </a:t>
            </a:r>
            <a:r>
              <a:rPr lang="it-IT" dirty="0">
                <a:latin typeface="Times New Roman" panose="02020603050405020304" pitchFamily="18" charset="0"/>
                <a:ea typeface="Calibri" panose="020F0502020204030204" pitchFamily="34" charset="0"/>
              </a:rPr>
              <a:t>që është konstatuar në lidhje me këtë </a:t>
            </a:r>
            <a:r>
              <a:rPr lang="it-IT" b="1" dirty="0">
                <a:latin typeface="Times New Roman" panose="02020603050405020304" pitchFamily="18" charset="0"/>
                <a:ea typeface="Calibri" panose="020F0502020204030204" pitchFamily="34" charset="0"/>
              </a:rPr>
              <a:t>fenomen kompleks </a:t>
            </a:r>
            <a:r>
              <a:rPr lang="it-IT" dirty="0">
                <a:latin typeface="Times New Roman" panose="02020603050405020304" pitchFamily="18" charset="0"/>
                <a:ea typeface="Calibri" panose="020F0502020204030204" pitchFamily="34" charset="0"/>
              </a:rPr>
              <a:t>është fakti se në përgjithësi, trafikimi  nuk njeh kufinj shtetërorë, viktimat e tij mund të jenë individë të të gjitha kategorive dhe prejardhjeve shoqërore dhe ekonomike, organizimi është i ndërlikuar dhe autorët e veprës penale kanë aftësi të përshtaten me ndryshimin e rrethanave duke u shfaqur shumë krijues në format që përdoren për të trafikuar individët. </a:t>
            </a:r>
            <a:endParaRPr lang="it-IT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it-IT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Kjo </a:t>
            </a:r>
            <a:r>
              <a:rPr lang="it-IT" dirty="0">
                <a:latin typeface="Times New Roman" panose="02020603050405020304" pitchFamily="18" charset="0"/>
                <a:ea typeface="Calibri" panose="020F0502020204030204" pitchFamily="34" charset="0"/>
              </a:rPr>
              <a:t>vepër ka ngjashmëri me </a:t>
            </a:r>
            <a:r>
              <a:rPr lang="it-IT" b="1" dirty="0">
                <a:latin typeface="Times New Roman" panose="02020603050405020304" pitchFamily="18" charset="0"/>
                <a:ea typeface="Calibri" panose="020F0502020204030204" pitchFamily="34" charset="0"/>
              </a:rPr>
              <a:t>kalimin e paligjshëm të emigratëve dhe dhënien e ndihmës </a:t>
            </a:r>
            <a:r>
              <a:rPr lang="it-IT" dirty="0">
                <a:latin typeface="Times New Roman" panose="02020603050405020304" pitchFamily="18" charset="0"/>
                <a:ea typeface="Calibri" panose="020F0502020204030204" pitchFamily="34" charset="0"/>
              </a:rPr>
              <a:t>ndaj tyre me </a:t>
            </a:r>
            <a:r>
              <a:rPr lang="it-IT" b="1" dirty="0">
                <a:latin typeface="Times New Roman" panose="02020603050405020304" pitchFamily="18" charset="0"/>
                <a:ea typeface="Calibri" panose="020F0502020204030204" pitchFamily="34" charset="0"/>
              </a:rPr>
              <a:t>qëllim përfitimi</a:t>
            </a:r>
            <a:r>
              <a:rPr lang="it-IT" dirty="0">
                <a:latin typeface="Times New Roman" panose="02020603050405020304" pitchFamily="18" charset="0"/>
                <a:ea typeface="Calibri" panose="020F0502020204030204" pitchFamily="34" charset="0"/>
              </a:rPr>
              <a:t>, por nuk duhen ngatërruar me njëra tjetrën.  </a:t>
            </a:r>
            <a:endParaRPr lang="it-IT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it-IT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E </a:t>
            </a:r>
            <a:r>
              <a:rPr lang="it-IT" dirty="0">
                <a:latin typeface="Times New Roman" panose="02020603050405020304" pitchFamily="18" charset="0"/>
                <a:ea typeface="Calibri" panose="020F0502020204030204" pitchFamily="34" charset="0"/>
              </a:rPr>
              <a:t>përbashkët mes tyre është se në shumë raste emigrantët mund të jenë dhe viktima të trafikimit p.sh ata detyrohen të punojnë për të shlyer shpenzimet e udhëtimit dhe keqtrajtohen gjatë rrugëtimit të tyre.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0299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KORNIZA LIGJORE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Kushtetuta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Republikës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Shqipërisë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pjesën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Dytë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Kapitulli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II “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Drejtat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Liritë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Personale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thuhet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“…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dinjiteti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njeriu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drejtat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liritë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…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themeli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këtij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detyrimin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t’i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respektuar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mbrojtur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sigurohet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dinjiteti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drejtat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liritë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çdo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shtetasi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shqiptar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vijim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26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Kushtetutës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përputhje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Europiane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Mbrojtjen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Drejtave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Lirive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Themelore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Njeriut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thotë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Askush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duhet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kërkohet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kryejë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punë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detyruar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përveçse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rastet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ekzekutimit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gjyqësor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kryerjes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shërbimit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ushtarak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apo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shërbim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rrjedh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gjendje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lufte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gjendje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jashtëzakonshme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fatkeqësi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natyrore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kërcënon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jetën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shëndetin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njeriut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6256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KORNIZA LIGJORE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Fillesat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vendin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tona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ndryshimet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ndodhura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vitet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90-të, 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megjithë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parashikimi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ligjor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ndodhur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ndryshimet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ndodhura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Kodin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Penal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vitin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2001 me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ligjin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Nr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8733,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24.01.2001.</a:t>
            </a:r>
            <a:endParaRPr lang="en-GB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Kodit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Penal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vitit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2001,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dispozitë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parashikua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dispozitë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blanket,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element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ky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prania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vështirësoi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zbatimin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saj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Formulimi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kësaj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dispozite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ligjvënësit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norme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blankete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përmbajtja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veprës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jepej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dispozitë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vështirësoi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tej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punën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kuptimin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zbatimin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kësaj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6535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KORNIZA </a:t>
            </a:r>
            <a:r>
              <a:rPr lang="en-GB" dirty="0"/>
              <a:t>LIGJORE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vitin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2004,  u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arrit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kishim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parashikim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tillë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ligjor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ndryshimet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reja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ndodhura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Kodin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Penal u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parashikua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110/a I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Kodit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Penal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RSH-se.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qenieve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njerëzore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rekrutimi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transportimi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transferimi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fshehja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pritja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nëpërmjet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kërcënimit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përdorimit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apo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formave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tjera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shtrëngimit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rrëmbimit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mashtrimit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shpërdorimit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detyrës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përfitimit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gjendja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shoqërore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fizike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apo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psikike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dhënies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apo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marrjes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pagesave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përfitimeve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marrë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pëlqimin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kontrollon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person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tjetër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qëllim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shfrytëzimin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prostitucionit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tjerëve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formave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tjera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shfrytëzimit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seksual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punës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shërbimeve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detyruara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skllavërimit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formave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ngjashme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skllavërimin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vënies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përdorim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transplantimit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organeve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formave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tjera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shfrytëzimit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dënohen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burgim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pesë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deri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pesëmbëdhjetë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vjet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gjobë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milionë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deri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pesë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milionë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lekë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815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KORNIZA LIGJORE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Fillimisht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ndryshimeve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vitit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2004,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përmblidhej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dispozita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ndarja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nenet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110/a, 114/b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128/b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Kodit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Penal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varësi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karakteristikave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moshës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gjinisë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personit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viktimë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parashikonte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’’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110/a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Kodit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Penal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bëhet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fjalë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gjithë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rritur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cilët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objekt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114/b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Kodit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Penal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parashikon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trafikimin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femrave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KËshtu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referim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ndryshimeve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nëse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dëmtuari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zbatohet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128/b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Kodit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Penal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femër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18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vjeç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zbatohet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114/b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Kodit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Penal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mashkull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18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vjeç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zbatohet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110/a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Kodit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Penal. 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236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KORNIZA LIGJORE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ndryshimet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ndodhura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144/2013,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114/b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Kodit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Penal u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shfuqizua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duke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mbetur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vetëm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dispozita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ligjore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emërtuan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‘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personave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rritur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‘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miturve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’,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respektivisht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parashikuar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nenet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110/a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Kodit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Penal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128/b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Kodit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Penal. </a:t>
            </a:r>
            <a:endParaRPr lang="en-GB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Përcaktimi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konceptit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ligjvënësit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shqiptar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bërë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Kodin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Penal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fuqi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përputhje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kuptimin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jep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këtij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koncepti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Konventa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Kombeve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Bashkuara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kundër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krimit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organizuar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dy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Protokollet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Shtesë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saj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cilët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bërë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pjesë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brendshme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legjislacionit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shqiptar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me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Ligjit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nr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8920,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11.7.2002.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skllavërisë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kohëve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moderne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lloj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tregtisë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globale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skllavërisë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2101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KORNIZA LIGJORE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Vetëm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vitit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2001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trafikimi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pranua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problem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filloi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goditej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seriozisht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nëpërmjet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zbatimit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shpejtësi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reformës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ligjore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duke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përfshirë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Kodin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Penal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dispozita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ligjore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parashikohen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dënime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ashpra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fenomenin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trafikimit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Shqipëri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legjislacioni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merret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goditjen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trafikimit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qenieve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njerëzore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pësuar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ndryshime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thelbësore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duke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synuar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anë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ndryshimeve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përmirësimeve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herë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hershme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plotësohen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mirë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standartet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ndërkombëtare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legjislacionit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brendshëm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Masat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parashikuara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legjislacioni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ynë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trafikantët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janë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tepër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rënda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ato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parashikojnë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deri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25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vjet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burg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pasoja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jetës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viktimave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trafikuara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dënimi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shkon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deri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burgim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përjetshëm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343437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KORNIZA LIGJORE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VEPRAT PENALE QË LIDHEN ME TRAFIKIMIN: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117, (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Pornografia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ndëshkon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përdorimin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miturit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prodhimin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materialeve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pornografike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shpërndarjen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publikimin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internet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apo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forma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tjera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124/b, 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keqtrajtimi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miturit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ndëshkon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keqtrajtimin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fizik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psikologjik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miturit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familjarët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detyruar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kujdeset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detyrimin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miturit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punuar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siguruar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ardhura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lypur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apo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kryer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veprime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dëmtojnë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zhvillimin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duke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shtuar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gamën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mbrojtjes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miturve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viktima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përgjithësi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atij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veçanti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US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Pyetje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A </a:t>
            </a:r>
            <a:r>
              <a:rPr lang="en-US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këtë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kryehet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familjarët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??/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  </a:t>
            </a:r>
            <a:r>
              <a:rPr lang="en-US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kemi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vetëm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124 /b??</a:t>
            </a:r>
            <a:endParaRPr lang="en-GB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110/c,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përcaktohen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veprimet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lehtësojnë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rritur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falsifikimi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zotërimi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sigurimi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dokumentit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identitetit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pasaportave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vizave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dokumenteve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tjera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udhëtimit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apo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mbajtja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heqja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fshehja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dëmtimi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shkatërrimi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cilat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dënohen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burgim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2-5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vjet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lehtësimit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dënohen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burgim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4-8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vjet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2095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KORNIZA LIGJORE </a:t>
            </a:r>
            <a:r>
              <a:rPr lang="en-GB" dirty="0" smtClean="0"/>
              <a:t> NDËRKOMBËTARE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Konventa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OKB-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kundër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Krimit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Organizuar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Transnacional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Protokolleve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saj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shtesë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vitin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2002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shtetet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para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zbatuar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detyrimet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rrjedhin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prej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saj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menjëherë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pas 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nënshkrimit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protokollet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kundër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Organizuar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Transnacional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Protokolli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Shtesë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‘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Parandalimin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shtypjen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ndëshkimin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veçantë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grave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ndryshe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njohur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Protokolli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Palermos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jepet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përkufizimi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krim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ky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dokument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shërbeu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model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hartimin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legjislacionit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vendas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trajtimin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çështjeve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29415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KORNIZA LIGJORE  </a:t>
            </a:r>
            <a:r>
              <a:rPr lang="en-GB" dirty="0" smtClean="0"/>
              <a:t>NDËRKOMBËTARE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drejtim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110/a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Kodit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Penal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Republikës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Shqipërisë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hartuar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përputhje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thuajse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Protokollin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Palermos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Protokolli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tjetër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shtesë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kësaj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konvente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“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Protokolli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kundër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Kontrabandimit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Emigrantëve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Rrugë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Tokësore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Ajrore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Detare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njohur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ndryshe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edhe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Protokolli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Emigrantëve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”,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synon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parandalimin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luftën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kundër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kontrabandimit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emigrantëve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mbrojtjen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drejtave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tyre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GB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2627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KORNIZA LIGJORE  </a:t>
            </a:r>
            <a:r>
              <a:rPr lang="en-GB" dirty="0" smtClean="0"/>
              <a:t>NDËRKOMBËTARE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Konventa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Këshillit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Europës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Masat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kundër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Qenieve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Njerëzore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”,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maj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2005,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risia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cilës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përkufizimi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viktimës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kësaj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konvente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Viktimë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do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nënkuptojë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çdo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person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fizik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objekt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qenieve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njerëzore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siç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përcaktohet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”. 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7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KORNIZA LIGJORE  </a:t>
            </a:r>
            <a:r>
              <a:rPr lang="en-GB" dirty="0" smtClean="0"/>
              <a:t>NDËRKOMBËTARE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Tjera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Ndërkombëtare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Deklarata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Universale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Drejtave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Njeriut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dhjetor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1948 –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dokumenti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themeltar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hartimin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legjislacioneve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shtetet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bazuar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drejtat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liritë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themelore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njeriut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Konventa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Kombeve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Bashkuara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Drejtat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Fëmijës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dokumenti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themeltar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ngritjen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konceptit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mbrojtjes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Konventa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Europiane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Mbrojtjen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Drejtave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Lirive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Themelore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Njeriut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dënon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format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shëmtuara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shfrytëzimit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degradimit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qenies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njerëzore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Protokolli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shtesë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Konventës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drejtat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fëmijës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shitjen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fëmijës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prostitucionin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fëmijës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pornografinë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ndalon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dënon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shitjen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prostituimin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pornografinë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mitur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0983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ELEMENTET E TRAFIKIMIT</a:t>
            </a:r>
            <a:endParaRPr lang="sq-A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US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en-US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personave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elementë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tij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kyç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Veprimin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rekrutimi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transporti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transferimi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mbajtja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pritja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Mjetin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kërcënimi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përdorimi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formave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tjera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rrëmbimit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mashtrimit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falsifikimit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abuzimit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pushtetin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situatën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pafavorshme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nëpërmjet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dhënies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marrjes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pagesave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përfitimeve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marrë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pëlqimin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kontrollin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person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tjetër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-US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Qëllimin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shfrytëzimi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mënyrave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renditura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110/ a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Kodit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Penal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apo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Protokollit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Palermos</a:t>
            </a:r>
            <a:endParaRPr lang="sq-A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2961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FORMAT E KRYERJES </a:t>
            </a:r>
            <a:endParaRPr lang="sq-A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5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Rekrutimi</a:t>
            </a:r>
            <a:endParaRPr lang="en-GB" sz="25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GB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Rekrutimi</a:t>
            </a:r>
            <a:r>
              <a:rPr lang="en-GB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GB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element I </a:t>
            </a:r>
            <a:r>
              <a:rPr lang="en-GB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anës</a:t>
            </a:r>
            <a:r>
              <a:rPr lang="en-GB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objektive</a:t>
            </a:r>
            <a:r>
              <a:rPr lang="en-GB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</a:t>
            </a:r>
            <a:r>
              <a:rPr lang="en-GB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bëjë</a:t>
            </a:r>
            <a:r>
              <a:rPr lang="en-GB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GB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veprimet</a:t>
            </a:r>
            <a:r>
              <a:rPr lang="en-GB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GB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subjekti</a:t>
            </a:r>
            <a:r>
              <a:rPr lang="en-GB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kryen</a:t>
            </a:r>
            <a:r>
              <a:rPr lang="en-GB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GB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identifikimin</a:t>
            </a:r>
            <a:r>
              <a:rPr lang="en-GB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GB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gjetjen</a:t>
            </a:r>
            <a:r>
              <a:rPr lang="en-GB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personave</a:t>
            </a:r>
            <a:r>
              <a:rPr lang="en-GB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tek</a:t>
            </a:r>
            <a:r>
              <a:rPr lang="en-GB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cilët</a:t>
            </a:r>
            <a:r>
              <a:rPr lang="en-GB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përdor</a:t>
            </a:r>
            <a:r>
              <a:rPr lang="en-GB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GB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GB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mënyrat</a:t>
            </a:r>
            <a:r>
              <a:rPr lang="en-GB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GB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forca</a:t>
            </a:r>
            <a:r>
              <a:rPr lang="en-GB" sz="2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5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mashtrimi</a:t>
            </a:r>
            <a:r>
              <a:rPr lang="en-GB" sz="2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5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përfitimi</a:t>
            </a:r>
            <a:r>
              <a:rPr lang="en-GB" sz="2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GB" sz="2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gjendja</a:t>
            </a:r>
            <a:r>
              <a:rPr lang="en-GB" sz="2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shoqërore</a:t>
            </a:r>
            <a:r>
              <a:rPr lang="en-GB" sz="2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5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shpërdorimi</a:t>
            </a:r>
            <a:r>
              <a:rPr lang="en-GB" sz="2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n-GB" sz="25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detyrës</a:t>
            </a:r>
            <a:r>
              <a:rPr lang="en-GB" sz="2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etj</a:t>
            </a:r>
            <a:r>
              <a:rPr lang="en-GB" sz="2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GB" sz="25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qëllim</a:t>
            </a:r>
            <a:r>
              <a:rPr lang="en-GB" sz="2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5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shfrytëzimin</a:t>
            </a:r>
            <a:r>
              <a:rPr lang="en-GB" sz="2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tyre</a:t>
            </a:r>
            <a:r>
              <a:rPr lang="en-GB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endParaRPr lang="sq-AL" dirty="0"/>
          </a:p>
        </p:txBody>
      </p:sp>
    </p:spTree>
    <p:extLst>
      <p:ext uri="{BB962C8B-B14F-4D97-AF65-F5344CB8AC3E}">
        <p14:creationId xmlns:p14="http://schemas.microsoft.com/office/powerpoint/2010/main" val="1089187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Format e </a:t>
            </a:r>
            <a:r>
              <a:rPr lang="en-US" dirty="0" err="1" smtClean="0"/>
              <a:t>kryerjes</a:t>
            </a:r>
            <a:r>
              <a:rPr lang="en-US" dirty="0" smtClean="0"/>
              <a:t> </a:t>
            </a:r>
            <a:endParaRPr lang="sq-A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algn="just">
              <a:lnSpc>
                <a:spcPct val="107000"/>
              </a:lnSpc>
              <a:spcAft>
                <a:spcPts val="800"/>
              </a:spcAft>
              <a:buClr>
                <a:srgbClr val="967E96"/>
              </a:buClr>
            </a:pPr>
            <a:r>
              <a:rPr lang="en-GB" sz="18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Transportimi</a:t>
            </a:r>
            <a:endParaRPr lang="en-GB" sz="18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algn="just">
              <a:lnSpc>
                <a:spcPct val="107000"/>
              </a:lnSpc>
              <a:spcAft>
                <a:spcPts val="800"/>
              </a:spcAft>
              <a:buClr>
                <a:srgbClr val="967E96"/>
              </a:buClr>
            </a:pP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Transportimi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personit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nënkuptojë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zhvendosjen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tij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vend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vendin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tjetër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qoftë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brenda</a:t>
            </a:r>
            <a:r>
              <a:rPr lang="en-GB" sz="18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territorit</a:t>
            </a:r>
            <a:r>
              <a:rPr lang="en-GB" sz="18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18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Republikës</a:t>
            </a:r>
            <a:r>
              <a:rPr lang="en-GB" sz="18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GB" sz="18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Shqipërisë</a:t>
            </a:r>
            <a:r>
              <a:rPr lang="en-GB" sz="18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apo</a:t>
            </a:r>
            <a:r>
              <a:rPr lang="en-GB" sz="18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jashtë</a:t>
            </a:r>
            <a:r>
              <a:rPr lang="en-GB" sz="18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saj</a:t>
            </a:r>
            <a:r>
              <a:rPr lang="en-GB" sz="18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57200" lvl="0" algn="just">
              <a:lnSpc>
                <a:spcPct val="107000"/>
              </a:lnSpc>
              <a:spcAft>
                <a:spcPts val="800"/>
              </a:spcAft>
              <a:buClr>
                <a:srgbClr val="967E96"/>
              </a:buClr>
            </a:pPr>
            <a:r>
              <a:rPr lang="en-GB" sz="18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GB" sz="1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</a:t>
            </a:r>
            <a:r>
              <a:rPr lang="en-GB" sz="1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rëndësi</a:t>
            </a:r>
            <a:r>
              <a:rPr lang="en-GB" sz="1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mjeti</a:t>
            </a:r>
            <a:r>
              <a:rPr lang="en-GB" sz="1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cilën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transportuar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cënimi</a:t>
            </a:r>
            <a:r>
              <a:rPr lang="en-GB" sz="18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n-GB" sz="180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vullnetit</a:t>
            </a:r>
            <a:r>
              <a:rPr lang="en-GB" sz="18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18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viktimës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kryerjen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zhvendosjes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lvl="0" algn="just">
              <a:lnSpc>
                <a:spcPct val="107000"/>
              </a:lnSpc>
              <a:spcAft>
                <a:spcPts val="800"/>
              </a:spcAft>
              <a:buClr>
                <a:srgbClr val="967E96"/>
              </a:buClr>
            </a:pPr>
            <a:r>
              <a:rPr lang="en-GB" sz="18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GB" sz="1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1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bëhet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mënyrë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18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ligjshme</a:t>
            </a:r>
            <a:r>
              <a:rPr lang="en-GB" sz="1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 </a:t>
            </a:r>
            <a:r>
              <a:rPr lang="en-GB" sz="18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nËpËrmjet</a:t>
            </a:r>
            <a:r>
              <a:rPr lang="en-GB" sz="1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dokumentacionin</a:t>
            </a:r>
            <a:r>
              <a:rPr lang="en-GB" sz="1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1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rregullt</a:t>
            </a:r>
            <a:r>
              <a:rPr lang="en-GB" sz="1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visa </a:t>
            </a:r>
            <a:r>
              <a:rPr lang="en-GB" sz="18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etj</a:t>
            </a:r>
            <a:r>
              <a:rPr lang="en-GB" sz="1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) 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qëllimin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shfrytëzimin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tij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konsiderohet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</a:t>
            </a:r>
            <a:r>
              <a:rPr lang="en-GB" sz="1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n-GB" sz="18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personit</a:t>
            </a:r>
            <a:endParaRPr lang="en-GB" sz="1800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algn="just">
              <a:lnSpc>
                <a:spcPct val="107000"/>
              </a:lnSpc>
              <a:spcAft>
                <a:spcPts val="800"/>
              </a:spcAft>
              <a:buClr>
                <a:srgbClr val="967E96"/>
              </a:buClr>
            </a:pPr>
            <a:endParaRPr lang="en-GB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1359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Format e </a:t>
            </a:r>
            <a:r>
              <a:rPr lang="en-US" dirty="0" err="1"/>
              <a:t>kryerjes</a:t>
            </a:r>
            <a:r>
              <a:rPr lang="en-US" dirty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Pritja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përfshin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mbajtjen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personi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vend para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gjatë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fazës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shfrytëzimit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GB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Strehimi</a:t>
            </a:r>
            <a:r>
              <a:rPr lang="en-GB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viktimës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vendin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shfrytëzimit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shembull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hotel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apo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banesë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qëllim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shfrytëzimin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seksual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strehimi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dikujt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banesë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private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shfrytëzohet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punëtor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/e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shtëpie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strehimi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burrave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grave,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fëmijëve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magazine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apo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ambiente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përshtatura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fjetore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pranë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fabrikave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fushave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punësuar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punë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detyruar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strehimi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personave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çdo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mënyrë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gjatë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udhëtimit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tyre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kryhet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heqja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paligjshme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organeve</a:t>
            </a:r>
            <a:endParaRPr lang="en-GB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GB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Subjekti</a:t>
            </a:r>
            <a:r>
              <a:rPr lang="en-GB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konsiderohet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e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kryer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mënyrë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plotë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këtë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vepër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rastet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ai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bërë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vetëm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rekrutimin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personit</a:t>
            </a:r>
            <a:r>
              <a:rPr lang="en-GB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etj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qëllim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trafikimin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tij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pavarësisht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trafikuar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këtë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person,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pavarësisht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shfrytëzuar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këtë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person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88661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MJETET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GB" sz="23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Kërcënimi</a:t>
            </a:r>
            <a:r>
              <a:rPr lang="en-GB" sz="23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bëhet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personit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me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qëllim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trafikimin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tij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nënkupton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dhunën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psikike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kanosjen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bëhet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personit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Përdorimi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forcës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referohet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përdorimit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dhunës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fizike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subjekti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veprës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ushtron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ndaj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dëmtuarit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Dhuna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fizike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nënkupton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dëmtime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lëndime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fizike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bëhen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personit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rrahje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goditje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sende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ndryshme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shtyrje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rrëzim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përtokë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deri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tek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plagosja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lehtë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bëhen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dëmtuarit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qëllim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trafikimin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tij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Forma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tjera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shtrëngimit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përfshijnë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gjitha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veprime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cilat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ndikojnë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mënyrë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thelbësore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vullnetin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dëmtuarit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duke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hequr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atij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plotësisht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lirinë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disponojë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veten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tij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cilat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janë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ndryshme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dhuna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fizike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apo</a:t>
            </a:r>
            <a:r>
              <a:rPr lang="en-GB" sz="23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psikike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GB" sz="23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shembull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lënien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dëmtuarit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ushqim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mossigurimi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dëmtuarin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kushteve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minimale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jetesës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higjeno-sanitare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fjetjes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etj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GB" sz="23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ërcënime</a:t>
            </a:r>
            <a:r>
              <a:rPr lang="en-GB" sz="23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do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përjashtohet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grupi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famija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shfaqje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zemërimi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apo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pakënaqësie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personi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viktima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konsideron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partner; </a:t>
            </a:r>
            <a:r>
              <a:rPr lang="en-GB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shantazhe</a:t>
            </a:r>
            <a:r>
              <a:rPr lang="en-GB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36772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MJETET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Mashtrimi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referohet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natyrës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shërbimeve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kryejë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viktima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kushteve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</a:t>
            </a: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GB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GB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shembull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personi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premtohet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do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kryejë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punë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caktuar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fakt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detyrohet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ushtrojë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prostitucion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GB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personi</a:t>
            </a:r>
            <a:r>
              <a:rPr lang="en-GB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punojë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prostitutë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t’I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marrë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fitimet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puna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fakt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detyrohet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t’ia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japë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fitimin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trafikantit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GB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personit</a:t>
            </a:r>
            <a:r>
              <a:rPr lang="en-GB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premtohet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mundësia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pune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rregullt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kushte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rregullta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ligjore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fakt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paguhet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detyrohet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punojë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kushte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vështira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I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merren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dokumentet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udhëtimit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identitetit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lihet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asnjë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rrugëzgjidhje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përveçse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pranojë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punën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29562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MJETET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Shpërdorimi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detyrës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veprimet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subjektit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veprës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ekzistojnë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gjithë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elementët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figurës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veprës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Shpërdorimit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detyrës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”,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parashikuar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248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Kodit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Penal</a:t>
            </a: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vetmi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dallim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ekziston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fakti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subjekti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veprën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Shpërdorimit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detyrës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”, e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kryen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qëllim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trafikimin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dëmtuarit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Përfitimi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gjendja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shoqërore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viktimës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mjetet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përhapura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procesin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Mjeti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përfitimit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gjendja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viktimës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siç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njihet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ndryshe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përfitimi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pozita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vulnerabël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e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viktimës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bëhet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gjithnjë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përhapur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03560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GJENDJA VULNERABËL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GB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Viktima</a:t>
            </a:r>
            <a:r>
              <a:rPr lang="en-GB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gjendur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situatë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tillë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asnjë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alternativë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tjetër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përveçse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t’I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nënshtrohet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abuzimit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GB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Ligjvënësi</a:t>
            </a:r>
            <a:r>
              <a:rPr lang="en-GB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shtjelluar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duke e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përcaktuar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gjendjen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shoqërore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fizike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apo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psikike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jetë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emocionale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familjare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ekonomike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madje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lidhur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traditën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apo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kulturën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familjes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apo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etnisë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viktimës</a:t>
            </a:r>
            <a:r>
              <a:rPr lang="en-GB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Situata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t’I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referohet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statusit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parregullt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viktime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huaj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varësisë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ekonomike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ndaj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trafikantit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problemeve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shëndetësore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apo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rrethane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tjetër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vështirësie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detyron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pranojë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shfrytëzimin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8048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MJETET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lvl="0" indent="0" algn="just">
              <a:lnSpc>
                <a:spcPct val="107000"/>
              </a:lnSpc>
              <a:spcAft>
                <a:spcPts val="800"/>
              </a:spcAft>
              <a:buClr>
                <a:srgbClr val="967E96"/>
              </a:buClr>
              <a:buNone/>
            </a:pPr>
            <a:endParaRPr lang="en-GB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algn="just">
              <a:lnSpc>
                <a:spcPct val="107000"/>
              </a:lnSpc>
              <a:spcAft>
                <a:spcPts val="800"/>
              </a:spcAft>
              <a:buClr>
                <a:srgbClr val="967E96"/>
              </a:buClr>
            </a:pPr>
            <a:r>
              <a:rPr lang="en-GB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Marrja</a:t>
            </a:r>
            <a:r>
              <a:rPr lang="en-GB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pagesave</a:t>
            </a:r>
            <a:r>
              <a:rPr lang="en-GB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GB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përfitimeve</a:t>
            </a:r>
            <a:r>
              <a:rPr lang="en-GB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GB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marrë</a:t>
            </a:r>
            <a:r>
              <a:rPr lang="en-GB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pëlqimin</a:t>
            </a:r>
            <a:r>
              <a:rPr lang="en-GB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personit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kontrollon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person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tjetër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subjekti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veprës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merr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shumë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caktuar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përfitim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tjetër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tek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person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tjetër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me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qëllim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ky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fundit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marrë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pëlqimin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personit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ai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kontrollon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me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qëllim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trafikimin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tij</a:t>
            </a:r>
            <a:r>
              <a:rPr lang="en-GB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35770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NDJEKJA PENALE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050792"/>
          </a:xfrm>
        </p:spPr>
        <p:txBody>
          <a:bodyPr>
            <a:normAutofit/>
          </a:bodyPr>
          <a:lstStyle/>
          <a:p>
            <a:pPr algn="just"/>
            <a:endParaRPr lang="it-IT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it-IT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Ndërsa </a:t>
            </a:r>
            <a:r>
              <a:rPr lang="it-IT" dirty="0">
                <a:latin typeface="Times New Roman" panose="02020603050405020304" pitchFamily="18" charset="0"/>
                <a:ea typeface="Calibri" panose="020F0502020204030204" pitchFamily="34" charset="0"/>
              </a:rPr>
              <a:t>për sa i përket  hetimit, ndjekjes penale dhe gjykimit e këtyre veprave penale për shkak të natyrës së posaçme të kësaj veprimtarie kriminale, përhapjes, organizimit, e sjell si të domosdoshme </a:t>
            </a:r>
            <a:r>
              <a:rPr lang="it-IT" b="1" dirty="0">
                <a:latin typeface="Times New Roman" panose="02020603050405020304" pitchFamily="18" charset="0"/>
                <a:ea typeface="Calibri" panose="020F0502020204030204" pitchFamily="34" charset="0"/>
              </a:rPr>
              <a:t>përdorimin e metodave të posaçme të hetimit si përgjimet, vëzhgimet, </a:t>
            </a:r>
            <a:r>
              <a:rPr lang="it-IT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monitorimi </a:t>
            </a:r>
            <a:r>
              <a:rPr lang="it-IT" b="1" dirty="0">
                <a:latin typeface="Times New Roman" panose="02020603050405020304" pitchFamily="18" charset="0"/>
                <a:ea typeface="Calibri" panose="020F0502020204030204" pitchFamily="34" charset="0"/>
              </a:rPr>
              <a:t>i llogarive bankare dhe hetimeve </a:t>
            </a:r>
            <a:r>
              <a:rPr lang="it-IT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financiare</a:t>
            </a:r>
          </a:p>
          <a:p>
            <a:pPr indent="285750" algn="just">
              <a:lnSpc>
                <a:spcPct val="107000"/>
              </a:lnSpc>
              <a:spcAft>
                <a:spcPts val="0"/>
              </a:spcAft>
            </a:pPr>
            <a:r>
              <a:rPr lang="it-IT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Hetimi dhe ndëshkimi i krimeve kundër qënieve njerëzore ështe i rëndësishëm në këto aspekte: </a:t>
            </a:r>
            <a:r>
              <a:rPr lang="it-IT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 ndalimin e trafikimit</a:t>
            </a:r>
            <a:r>
              <a:rPr lang="it-IT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IT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identifikimin e viktimave</a:t>
            </a:r>
            <a:r>
              <a:rPr lang="it-IT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IT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mbrojtjen e tyre , dhënien e ndihmës ndaj tyre, kompensimin financiar dhe ligjor, ndëshkimin e trafikantëve dhe dhënien e një vendimi efektiv.</a:t>
            </a:r>
            <a:endParaRPr lang="en-GB" sz="1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546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REFERIMI I VEPRËS PENALE</a:t>
            </a:r>
            <a:endParaRPr lang="sq-A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q-AL" dirty="0"/>
          </a:p>
          <a:p>
            <a:endParaRPr lang="sq-AL" dirty="0"/>
          </a:p>
        </p:txBody>
      </p:sp>
      <p:sp>
        <p:nvSpPr>
          <p:cNvPr id="4" name="Rectangle 3"/>
          <p:cNvSpPr/>
          <p:nvPr/>
        </p:nvSpPr>
        <p:spPr>
          <a:xfrm>
            <a:off x="1069848" y="2429691"/>
            <a:ext cx="10151146" cy="2924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Kallëzimi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bërë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viktima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trafikimit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Kallëzimi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bërë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familjarët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viktimës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trafikimit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Kallëzimi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bërë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persona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tjerë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Referimi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bërë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policia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shtetit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Rastet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deportimeve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shtetet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tjera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Materialet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ardhura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autoritetet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ndërkombëtare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Kallëzimi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bërë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OJF-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asistojnë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viktimat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trafikimit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6444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BURIME TË TJERA </a:t>
            </a:r>
            <a:endParaRPr lang="sq-A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algn="just">
              <a:lnSpc>
                <a:spcPct val="107000"/>
              </a:lnSpc>
              <a:spcAft>
                <a:spcPts val="0"/>
              </a:spcAft>
            </a:pPr>
            <a:r>
              <a:rPr lang="en-US" sz="29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</a:t>
            </a:r>
            <a:r>
              <a:rPr lang="en-US" sz="2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kontrollit</a:t>
            </a:r>
            <a:r>
              <a:rPr lang="en-GB" sz="2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en-GB" sz="29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Strehimi</a:t>
            </a:r>
            <a:r>
              <a:rPr lang="en-US" sz="2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 </a:t>
            </a:r>
            <a:r>
              <a:rPr lang="en-US" sz="29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punëdhënësin</a:t>
            </a:r>
            <a:r>
              <a:rPr lang="en-GB" sz="2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en-GB" sz="29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Kushte</a:t>
            </a:r>
            <a:r>
              <a:rPr lang="en-US" sz="2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jetese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këqija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en-US" sz="2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jetesa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puna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njëjtin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vend; </a:t>
            </a:r>
            <a:r>
              <a:rPr lang="en-US" sz="2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sz="2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shumë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pak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sende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personale</a:t>
            </a:r>
            <a:r>
              <a:rPr lang="en-GB" sz="29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9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Frikë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ankth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9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nënshtrim</a:t>
            </a:r>
            <a:r>
              <a:rPr lang="en-GB" sz="29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9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Mungesa</a:t>
            </a:r>
            <a:r>
              <a:rPr lang="en-US" sz="2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en-US" sz="29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identifikimit</a:t>
            </a:r>
            <a:r>
              <a:rPr lang="en-GB" sz="29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 </a:t>
            </a:r>
            <a:r>
              <a:rPr lang="en-US" sz="29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Orë</a:t>
            </a:r>
            <a:r>
              <a:rPr lang="en-US" sz="2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tepërta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pak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aspak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pagesë</a:t>
            </a:r>
            <a:r>
              <a:rPr lang="en-GB" sz="29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9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Mungesa</a:t>
            </a:r>
            <a:r>
              <a:rPr lang="en-US" sz="2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en-US" sz="2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njohurive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locale</a:t>
            </a:r>
            <a:r>
              <a:rPr lang="en-GB" sz="29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9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Mungesa</a:t>
            </a:r>
            <a:r>
              <a:rPr lang="en-US" sz="2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en-US" sz="2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lirisë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lëvizjes</a:t>
            </a:r>
            <a:r>
              <a:rPr lang="en-GB" sz="29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9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Ruhen</a:t>
            </a:r>
            <a:r>
              <a:rPr lang="en-US" sz="2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q-AL" dirty="0"/>
          </a:p>
        </p:txBody>
      </p:sp>
    </p:spTree>
    <p:extLst>
      <p:ext uri="{BB962C8B-B14F-4D97-AF65-F5344CB8AC3E}">
        <p14:creationId xmlns:p14="http://schemas.microsoft.com/office/powerpoint/2010/main" val="11989425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 smtClean="0"/>
              <a:t>Mjetet</a:t>
            </a:r>
            <a:r>
              <a:rPr lang="en-GB" dirty="0" smtClean="0"/>
              <a:t> </a:t>
            </a:r>
            <a:r>
              <a:rPr lang="en-GB" dirty="0" err="1" smtClean="0"/>
              <a:t>tradicionale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kërkimit</a:t>
            </a:r>
            <a:r>
              <a:rPr lang="en-GB" dirty="0" smtClean="0"/>
              <a:t> t </a:t>
            </a:r>
            <a:r>
              <a:rPr lang="en-GB" dirty="0" err="1" smtClean="0"/>
              <a:t>provës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Përgjimet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telefonike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ambjentale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vëzhgimet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vende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publike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0"/>
              </a:spcAft>
              <a:buNone/>
            </a:pP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sq-AL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Rregjistrimi vlerësohet se është një dokument pasur parasysh n. 191 pika 1 e K.Pr.Penale:</a:t>
            </a:r>
            <a:r>
              <a:rPr lang="sq-AL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“Lejohet marrja e dokumenteve që përfaqësojnë fakte, persona ose sende nëpërmjet fotografimit, </a:t>
            </a:r>
            <a:r>
              <a:rPr lang="sq-AL" i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filmimit</a:t>
            </a:r>
            <a:r>
              <a:rPr lang="sq-AL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q-AL" i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fonografimit</a:t>
            </a:r>
            <a:r>
              <a:rPr lang="sq-AL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ose çdo mjeti tjetër”.</a:t>
            </a:r>
            <a:endParaRPr lang="en-US" i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18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Kqyrjet</a:t>
            </a:r>
            <a:r>
              <a:rPr lang="en-US" sz="1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en-US" sz="18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kontrollet</a:t>
            </a:r>
            <a:r>
              <a:rPr lang="en-US" sz="1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18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Sigurimi</a:t>
            </a:r>
            <a:r>
              <a:rPr lang="en-US" sz="1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en-US" sz="18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provës</a:t>
            </a:r>
            <a:r>
              <a:rPr lang="en-US" sz="1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18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43580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i="1" kern="0" dirty="0" smtClean="0">
                <a:solidFill>
                  <a:schemeClr val="tx1"/>
                </a:solidFill>
                <a:latin typeface="Verdana"/>
                <a:ea typeface="+mn-ea"/>
                <a:cs typeface="+mn-cs"/>
              </a:rPr>
              <a:t>HETIMI REAKTIV DHE PROAKTIV </a:t>
            </a:r>
            <a:endParaRPr lang="sq-AL" sz="2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q-AL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Përdorimi i teknikave tradicionale hetimore, për të luftuar krimin e organizuar ndërkombëtar në kohë, rezultoi e pamjaftueshme ose </a:t>
            </a:r>
            <a:r>
              <a:rPr lang="sq-AL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joefektive</a:t>
            </a: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i="1" kern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800" i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shumë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raste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krimit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organizuar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p.sh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veprat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korrupsionit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trafikut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qenieve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njerëzore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lëndëve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narkotike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etj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gjenden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lehtë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gjurmë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prove.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Këto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krime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"pa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viktima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"pa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dëshmitarë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raportimi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rrallë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800" i="1" kern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i="1" kern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Metodat</a:t>
            </a:r>
            <a:r>
              <a:rPr lang="en-US" sz="1800" b="1" i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800" b="1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teknikat</a:t>
            </a:r>
            <a:r>
              <a:rPr lang="en-US" sz="1800" b="1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tradicionale</a:t>
            </a:r>
            <a:r>
              <a:rPr lang="en-US" sz="1800" b="1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investigative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gjithmonë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produktive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t'iu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kundërvënë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veprimtarisë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kriminale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evoluim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teknologjik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Kështu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lindi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nevoja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përdorimit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mënyrave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efikase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siç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rezultuan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jenë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metodat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speciale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hetimit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tilla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1800" i="1" kern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i="1" kern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veprimet</a:t>
            </a:r>
            <a:r>
              <a:rPr lang="en-US" sz="1800" b="1" i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simuluese</a:t>
            </a:r>
            <a:r>
              <a:rPr lang="en-US" sz="1800" b="1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b="1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dorëzimi</a:t>
            </a:r>
            <a:r>
              <a:rPr lang="en-US" sz="1800" b="1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b="1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kontrolluar</a:t>
            </a:r>
            <a:r>
              <a:rPr lang="en-US" sz="1800" b="1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b="1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ngarkesave</a:t>
            </a:r>
            <a:r>
              <a:rPr lang="en-US" sz="1800" b="1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800" b="1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paligjshme</a:t>
            </a:r>
            <a:r>
              <a:rPr lang="en-US" sz="1800" b="1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b="1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agjenti</a:t>
            </a:r>
            <a:r>
              <a:rPr lang="en-US" sz="1800" b="1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infiltruar</a:t>
            </a:r>
            <a:r>
              <a:rPr lang="en-US" sz="1800" b="1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duke </a:t>
            </a:r>
            <a:r>
              <a:rPr lang="en-US" sz="1800" b="1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b="1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alternuar</a:t>
            </a:r>
            <a:r>
              <a:rPr lang="en-US" sz="1800" b="1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1800" b="1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përgjimin</a:t>
            </a:r>
            <a:r>
              <a:rPr lang="en-US" sz="1800" b="1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800" b="1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komunikimeve</a:t>
            </a:r>
            <a:r>
              <a:rPr lang="en-US" sz="1800" b="1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800" b="1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pajisjen</a:t>
            </a:r>
            <a:r>
              <a:rPr lang="en-US" sz="1800" b="1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1800" b="1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mjete</a:t>
            </a:r>
            <a:r>
              <a:rPr lang="en-US" sz="1800" b="1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teknike</a:t>
            </a:r>
            <a:r>
              <a:rPr lang="en-US" sz="1800" b="1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moderne</a:t>
            </a:r>
            <a:endParaRPr lang="en-US" sz="1800" b="1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q-AL" dirty="0"/>
          </a:p>
        </p:txBody>
      </p:sp>
    </p:spTree>
    <p:extLst>
      <p:ext uri="{BB962C8B-B14F-4D97-AF65-F5344CB8AC3E}">
        <p14:creationId xmlns:p14="http://schemas.microsoft.com/office/powerpoint/2010/main" val="17946508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q-AL" sz="2800" spc="10" dirty="0">
                <a:latin typeface="Arial" panose="020B0604020202020204" pitchFamily="34" charset="0"/>
                <a:ea typeface="Calibri" panose="020F0502020204030204" pitchFamily="34" charset="0"/>
              </a:rPr>
              <a:t>Llojet e teknikave speciale të metodave/hetimit në kuadër të Bashkimit Evropian</a:t>
            </a:r>
            <a:endParaRPr lang="sq-AL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q-AL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"/>
            </a:pPr>
            <a:r>
              <a:rPr lang="sq-AL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Mbikëqyrja;</a:t>
            </a:r>
            <a:endParaRPr lang="sq-AL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"/>
            </a:pPr>
            <a:r>
              <a:rPr lang="sq-AL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Përgjimi i komunikimeve;</a:t>
            </a:r>
            <a:endParaRPr lang="sq-AL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"/>
            </a:pPr>
            <a:r>
              <a:rPr lang="sq-AL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Hetimet sekrete;</a:t>
            </a:r>
            <a:endParaRPr lang="sq-AL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"/>
            </a:pPr>
            <a:r>
              <a:rPr lang="sq-AL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Dorëzimet e kontrolluara;</a:t>
            </a:r>
            <a:endParaRPr lang="sq-AL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"/>
            </a:pPr>
            <a:r>
              <a:rPr lang="sq-AL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Informatorët;</a:t>
            </a:r>
            <a:endParaRPr lang="sq-AL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"/>
            </a:pPr>
            <a:r>
              <a:rPr lang="sq-AL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Ekipet e përbashkëta hetimore;</a:t>
            </a:r>
            <a:endParaRPr lang="sq-AL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"/>
            </a:pPr>
            <a:r>
              <a:rPr lang="sq-AL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Ndjekja në gjendjen e flagrancës (Hot pursuit);</a:t>
            </a:r>
            <a:endParaRPr lang="sq-AL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"/>
            </a:pPr>
            <a:r>
              <a:rPr lang="sq-AL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Mbrojtja e dëshmitarëve.</a:t>
            </a:r>
            <a:endParaRPr lang="sq-AL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Sipas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emërtimit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Nenin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13, </a:t>
            </a: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Ligjit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nr.9604, </a:t>
            </a: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datë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11.09.2006 “ </a:t>
            </a: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ratifikimin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Konventës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Bashkëpunimit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policor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Europën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Juglindore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endParaRPr lang="sq-AL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q-AL" dirty="0"/>
          </a:p>
        </p:txBody>
      </p:sp>
    </p:spTree>
    <p:extLst>
      <p:ext uri="{BB962C8B-B14F-4D97-AF65-F5344CB8AC3E}">
        <p14:creationId xmlns:p14="http://schemas.microsoft.com/office/powerpoint/2010/main" val="24733755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 smtClean="0"/>
              <a:t>Teknologjia</a:t>
            </a:r>
            <a:r>
              <a:rPr lang="en-GB" dirty="0" smtClean="0"/>
              <a:t> </a:t>
            </a:r>
            <a:r>
              <a:rPr lang="en-GB" dirty="0" err="1" smtClean="0"/>
              <a:t>dhe</a:t>
            </a:r>
            <a:r>
              <a:rPr lang="en-GB" dirty="0" smtClean="0"/>
              <a:t> </a:t>
            </a:r>
            <a:r>
              <a:rPr lang="en-GB" dirty="0" err="1" smtClean="0"/>
              <a:t>interneti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spcAft>
                <a:spcPts val="0"/>
              </a:spcAft>
            </a:pP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Sot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interneti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pjesë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pandashme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përditshmërisë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gjithmonë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shumë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biznesi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varet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tek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teknoligjia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interneti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aksesuar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klientët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qenieve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njerëzore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hov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sajë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zhvillimit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teknoligjisë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dirty="0" smtClean="0">
              <a:solidFill>
                <a:srgbClr val="22222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dirty="0" err="1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bazë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raporti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OSCE,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vlerësohet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75% e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viktimave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trafikimit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qenieve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njerëzore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janë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reklamuar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online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Me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mijëra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faqe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online,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ofrojnë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shërbime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prostitucioni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online,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viktimat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kryesisht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gjinisë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femërore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mitur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dirty="0" smtClean="0">
              <a:solidFill>
                <a:srgbClr val="22222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dirty="0" err="1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</a:t>
            </a: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organeve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gjithashtu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mjaft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përhapur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nëpërmjet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platformave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online</a:t>
            </a:r>
            <a:r>
              <a:rPr lang="en-US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0"/>
              </a:spcAft>
            </a:pP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Qendrës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Kanadeze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Mbrojtje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Fëmijëve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(Project Arachnid),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rrjet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rreth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5.1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milione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faqe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ofrojnë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materiale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abuzimit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seksual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rreth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40'000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imazhe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unike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abuzumit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Mesatarisht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identifikohen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rreth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100'000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imazhe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abuzimit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fëmijët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çdo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muaj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rreth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750'000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individë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vlerësohet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krijojnë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kontakt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miturit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vende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ndryshme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globit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vetëm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qëllime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seksuale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7995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 smtClean="0"/>
              <a:t>PËrdorimi</a:t>
            </a:r>
            <a:r>
              <a:rPr lang="en-GB" dirty="0" smtClean="0"/>
              <a:t> I </a:t>
            </a:r>
            <a:r>
              <a:rPr lang="en-GB" dirty="0" err="1" smtClean="0"/>
              <a:t>teknologjisë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gjurmim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aplikacion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tjetër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Project Intercept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synim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identifikojë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bisedat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ndërmjet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viktimës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blerësit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shërbimit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ndërsa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aplikacionet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përdorim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quhet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blockchain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technology”,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kanë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synim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gjurmojnë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mira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produkte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ofrohen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furnizuesit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rastin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punës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detyruar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(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COOP, AMBROSUS; PROVENANCE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etj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endParaRPr lang="en-US" dirty="0" smtClean="0">
              <a:solidFill>
                <a:srgbClr val="22222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 err="1" smtClean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Aplikacione</a:t>
            </a:r>
            <a:r>
              <a:rPr lang="en-US" dirty="0" smtClean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tjera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janë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zhvilluar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gjurmuar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transaksionet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financiare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vlera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shumë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larta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psh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blerja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brendshmeve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vlera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shumë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larta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dyqan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pakice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farmaci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online,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hotele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motele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etj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.)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71769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Vazhdon</a:t>
            </a:r>
            <a:r>
              <a:rPr lang="en-GB" dirty="0" smtClean="0"/>
              <a:t>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Vitet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e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fundit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zhvilluar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sërë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aplikacionesh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synim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krijojnë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hartë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filtrojnë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nëpërmjet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fjalëve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kyçe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faqe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interneti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përdoren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këto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shërbime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dirty="0" smtClean="0">
              <a:solidFill>
                <a:srgbClr val="22222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 err="1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Aplikacione</a:t>
            </a: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MEMEX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(motor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kërkimi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ashtuquajturin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“deep </a:t>
            </a:r>
            <a:r>
              <a:rPr lang="en-US" dirty="0" err="1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ëeb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”), 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aplikacionet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Marinus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Analytics, Shop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etichal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etj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përdorur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agjensitë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ligjzbatuese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mjete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efektive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luftuar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trafikimin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qenieve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njerëzore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515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Problematikat</a:t>
            </a:r>
            <a:r>
              <a:rPr lang="en-US" dirty="0" smtClean="0"/>
              <a:t> </a:t>
            </a:r>
            <a:endParaRPr lang="sq-A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967E96"/>
              </a:buClr>
            </a:pP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Pavarësisht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avantazheve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ofrojnë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këto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mjete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teknologjike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problematika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ndryshme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lindin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aspektin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përdorimit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lvl="0">
              <a:buClr>
                <a:srgbClr val="967E96"/>
              </a:buClr>
            </a:pPr>
            <a:r>
              <a:rPr lang="en-US" i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i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raporti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krijohet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drejtën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privatësisë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mungesa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legjislacionit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brendshëm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pranimin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këtyre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mjeteve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mjete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kërkimit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provës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</a:p>
          <a:p>
            <a:pPr lvl="0">
              <a:buClr>
                <a:srgbClr val="967E96"/>
              </a:buClr>
            </a:pP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dyti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mungesa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aftësisë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përdorimin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tyre</a:t>
            </a:r>
            <a:endParaRPr lang="en-US" b="1" dirty="0">
              <a:solidFill>
                <a:srgbClr val="22222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buClr>
                <a:srgbClr val="967E96"/>
              </a:buClr>
            </a:pP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treti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gjithashtu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aspekti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financiar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blerjes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mirëmbajtjes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kushtet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zhvilluar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pothuajse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tërësisht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individë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privatë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organizata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joqeveritare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GB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q-AL" dirty="0"/>
          </a:p>
        </p:txBody>
      </p:sp>
    </p:spTree>
    <p:extLst>
      <p:ext uri="{BB962C8B-B14F-4D97-AF65-F5344CB8AC3E}">
        <p14:creationId xmlns:p14="http://schemas.microsoft.com/office/powerpoint/2010/main" val="3415896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 smtClean="0"/>
              <a:t>Statistika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sq-AL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Trafikimi i personave të rritur</a:t>
            </a:r>
            <a:endParaRPr lang="en-GB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GB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sq-AL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Pesha specifike që zë kjo vepër penale në grupin e veprave penale “Kundër trafiqeve të paligjshme” në vitin</a:t>
            </a:r>
            <a:r>
              <a:rPr lang="sq-AL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2020 </a:t>
            </a:r>
            <a:r>
              <a:rPr lang="sq-AL" dirty="0">
                <a:latin typeface="Times New Roman" panose="02020603050405020304" pitchFamily="18" charset="0"/>
                <a:ea typeface="Times New Roman" panose="02020603050405020304" pitchFamily="18" charset="0"/>
              </a:rPr>
              <a:t>është </a:t>
            </a:r>
            <a:r>
              <a:rPr lang="sq-AL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8,91 %. </a:t>
            </a:r>
            <a:endParaRPr lang="en-GB" sz="1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sq-AL" dirty="0">
                <a:latin typeface="Times New Roman" panose="02020603050405020304" pitchFamily="18" charset="0"/>
                <a:ea typeface="Times New Roman" panose="02020603050405020304" pitchFamily="18" charset="0"/>
              </a:rPr>
              <a:t>Nga të dhënat statistikore vërehet një tendencë në rritje e procedimeve të regjistruara për veprën penale të parashikuar nga neni 110/a i Kodit Penal “Trafikimi i personave të rritur” në vitin 2020, </a:t>
            </a:r>
            <a:r>
              <a:rPr lang="sq-AL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prej 21,05 </a:t>
            </a:r>
            <a:r>
              <a:rPr lang="sq-AL" dirty="0">
                <a:latin typeface="Times New Roman" panose="02020603050405020304" pitchFamily="18" charset="0"/>
                <a:ea typeface="Times New Roman" panose="02020603050405020304" pitchFamily="18" charset="0"/>
              </a:rPr>
              <a:t>% në krahasim me vitin 2019, nga 19 në 23 procedime. </a:t>
            </a:r>
            <a:endParaRPr lang="en-GB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18031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STATISTIKA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q-AL" b="1" dirty="0"/>
              <a:t>Trafikimi i të miturve</a:t>
            </a:r>
            <a:endParaRPr lang="en-GB" dirty="0"/>
          </a:p>
          <a:p>
            <a:r>
              <a:rPr lang="sq-AL" dirty="0"/>
              <a:t> </a:t>
            </a:r>
            <a:endParaRPr lang="en-GB" dirty="0"/>
          </a:p>
          <a:p>
            <a:r>
              <a:rPr lang="sq-AL" dirty="0"/>
              <a:t>Pesha specifike që zë kjo vepër penale në grupin e veprave penale “Kundër trafiqeve të paligjshme” në vitin 2020 është </a:t>
            </a:r>
            <a:r>
              <a:rPr lang="sq-AL" b="1" dirty="0"/>
              <a:t>1,94 %</a:t>
            </a:r>
            <a:r>
              <a:rPr lang="sq-AL" dirty="0"/>
              <a:t> ndërsa në vitin 2019 ka qenë 2,03 %.</a:t>
            </a:r>
            <a:endParaRPr lang="en-GB" dirty="0"/>
          </a:p>
          <a:p>
            <a:r>
              <a:rPr lang="sq-AL" dirty="0"/>
              <a:t>Numri i procedimeve të regjistruara për veprën penale të parashikuar nga neni 128/b i Kodit Penal “Trafikimi i të miturve”, në vitin 2020 është </a:t>
            </a:r>
            <a:r>
              <a:rPr lang="sq-AL" b="1" dirty="0"/>
              <a:t>5</a:t>
            </a:r>
            <a:r>
              <a:rPr lang="sq-AL" dirty="0"/>
              <a:t>, ndërsa në vitin 2019 ka qenë </a:t>
            </a:r>
            <a:r>
              <a:rPr lang="sq-AL" b="1" dirty="0"/>
              <a:t>6</a:t>
            </a:r>
            <a:r>
              <a:rPr lang="sq-AL" dirty="0"/>
              <a:t>.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14825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STATISTIKA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spcAft>
                <a:spcPts val="0"/>
              </a:spcAft>
            </a:pP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vitin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2020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trafikimi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emigrantëve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arriti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shifra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record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përkatësiht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18,385 </a:t>
            </a:r>
            <a:r>
              <a:rPr lang="en-US" b="1" dirty="0" err="1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emigrantë</a:t>
            </a:r>
            <a:r>
              <a:rPr lang="en-US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që</a:t>
            </a:r>
            <a:r>
              <a:rPr lang="en-US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kanë</a:t>
            </a:r>
            <a:r>
              <a:rPr lang="en-US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hyrë</a:t>
            </a:r>
            <a:r>
              <a:rPr lang="en-US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ilegalisht</a:t>
            </a:r>
            <a:r>
              <a:rPr lang="en-US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në</a:t>
            </a:r>
            <a:r>
              <a:rPr lang="en-US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vendin</a:t>
            </a:r>
            <a:r>
              <a:rPr lang="en-US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tonë</a:t>
            </a:r>
            <a:r>
              <a:rPr lang="en-US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pPr algn="just">
              <a:spcAft>
                <a:spcPts val="0"/>
              </a:spcAft>
            </a:pPr>
            <a:r>
              <a:rPr lang="en-US" dirty="0" err="1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Shifrat</a:t>
            </a: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padyshim</a:t>
            </a: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që</a:t>
            </a: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janë</a:t>
            </a: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alarmuese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jo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për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shkak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shkeljes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që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ata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prezumohet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se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kanë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bërë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por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për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faktin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që</a:t>
            </a: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njëkohësisht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është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evidentuar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një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numër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rritje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personave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proceduar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për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veprën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penale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Ndihma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për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kalim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paligjshëm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kufirit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”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parashikuar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nga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neni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297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K.penal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it-IT" sz="1200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6998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8806482"/>
              </p:ext>
            </p:extLst>
          </p:nvPr>
        </p:nvGraphicFramePr>
        <p:xfrm>
          <a:off x="1069846" y="484632"/>
          <a:ext cx="9652432" cy="5289867"/>
        </p:xfrm>
        <a:graphic>
          <a:graphicData uri="http://schemas.openxmlformats.org/drawingml/2006/table">
            <a:tbl>
              <a:tblPr firstRow="1" firstCol="1" bandRow="1"/>
              <a:tblGrid>
                <a:gridCol w="2163780">
                  <a:extLst>
                    <a:ext uri="{9D8B030D-6E8A-4147-A177-3AD203B41FA5}">
                      <a16:colId xmlns:a16="http://schemas.microsoft.com/office/drawing/2014/main" val="236954177"/>
                    </a:ext>
                  </a:extLst>
                </a:gridCol>
                <a:gridCol w="734122">
                  <a:extLst>
                    <a:ext uri="{9D8B030D-6E8A-4147-A177-3AD203B41FA5}">
                      <a16:colId xmlns:a16="http://schemas.microsoft.com/office/drawing/2014/main" val="828219725"/>
                    </a:ext>
                  </a:extLst>
                </a:gridCol>
                <a:gridCol w="734122">
                  <a:extLst>
                    <a:ext uri="{9D8B030D-6E8A-4147-A177-3AD203B41FA5}">
                      <a16:colId xmlns:a16="http://schemas.microsoft.com/office/drawing/2014/main" val="948498255"/>
                    </a:ext>
                  </a:extLst>
                </a:gridCol>
                <a:gridCol w="706707">
                  <a:extLst>
                    <a:ext uri="{9D8B030D-6E8A-4147-A177-3AD203B41FA5}">
                      <a16:colId xmlns:a16="http://schemas.microsoft.com/office/drawing/2014/main" val="843603787"/>
                    </a:ext>
                  </a:extLst>
                </a:gridCol>
                <a:gridCol w="715844">
                  <a:extLst>
                    <a:ext uri="{9D8B030D-6E8A-4147-A177-3AD203B41FA5}">
                      <a16:colId xmlns:a16="http://schemas.microsoft.com/office/drawing/2014/main" val="4194083856"/>
                    </a:ext>
                  </a:extLst>
                </a:gridCol>
                <a:gridCol w="715844">
                  <a:extLst>
                    <a:ext uri="{9D8B030D-6E8A-4147-A177-3AD203B41FA5}">
                      <a16:colId xmlns:a16="http://schemas.microsoft.com/office/drawing/2014/main" val="2320875225"/>
                    </a:ext>
                  </a:extLst>
                </a:gridCol>
                <a:gridCol w="275374">
                  <a:extLst>
                    <a:ext uri="{9D8B030D-6E8A-4147-A177-3AD203B41FA5}">
                      <a16:colId xmlns:a16="http://schemas.microsoft.com/office/drawing/2014/main" val="1171103649"/>
                    </a:ext>
                  </a:extLst>
                </a:gridCol>
                <a:gridCol w="734122">
                  <a:extLst>
                    <a:ext uri="{9D8B030D-6E8A-4147-A177-3AD203B41FA5}">
                      <a16:colId xmlns:a16="http://schemas.microsoft.com/office/drawing/2014/main" val="2437534539"/>
                    </a:ext>
                  </a:extLst>
                </a:gridCol>
                <a:gridCol w="734122">
                  <a:extLst>
                    <a:ext uri="{9D8B030D-6E8A-4147-A177-3AD203B41FA5}">
                      <a16:colId xmlns:a16="http://schemas.microsoft.com/office/drawing/2014/main" val="991643057"/>
                    </a:ext>
                  </a:extLst>
                </a:gridCol>
                <a:gridCol w="706707">
                  <a:extLst>
                    <a:ext uri="{9D8B030D-6E8A-4147-A177-3AD203B41FA5}">
                      <a16:colId xmlns:a16="http://schemas.microsoft.com/office/drawing/2014/main" val="2814866004"/>
                    </a:ext>
                  </a:extLst>
                </a:gridCol>
                <a:gridCol w="715844">
                  <a:extLst>
                    <a:ext uri="{9D8B030D-6E8A-4147-A177-3AD203B41FA5}">
                      <a16:colId xmlns:a16="http://schemas.microsoft.com/office/drawing/2014/main" val="1798543390"/>
                    </a:ext>
                  </a:extLst>
                </a:gridCol>
                <a:gridCol w="715844">
                  <a:extLst>
                    <a:ext uri="{9D8B030D-6E8A-4147-A177-3AD203B41FA5}">
                      <a16:colId xmlns:a16="http://schemas.microsoft.com/office/drawing/2014/main" val="3596237615"/>
                    </a:ext>
                  </a:extLst>
                </a:gridCol>
              </a:tblGrid>
              <a:tr h="76441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q-AL" sz="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q-AL" sz="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q-AL" sz="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q-AL" sz="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TRAFIKIMI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q-AL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q-AL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420320"/>
                  </a:ext>
                </a:extLst>
              </a:tr>
              <a:tr h="258540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q-AL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Nr. Proc. Regj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q-AL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Nr.  proc. në gjykatë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q-AL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Nr. pand. Regj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q-AL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Nr. Pand. në gjyk.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q-AL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Nr. Pand dënuar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q-AL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Nr. Proc. Regj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q-AL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Nr.  proc. në gjykatë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q-AL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Nr. pand. Regj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q-AL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Nr. Pand. në gjyk.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q-AL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Nr. Pand dënuar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201804"/>
                  </a:ext>
                </a:extLst>
              </a:tr>
              <a:tr h="970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q-AL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Neni 110/a Trafikim i Personave të rritur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360356"/>
                  </a:ext>
                </a:extLst>
              </a:tr>
              <a:tr h="970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q-AL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Neni 128/b Trafikimi i të miturve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4258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44534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8617204"/>
              </p:ext>
            </p:extLst>
          </p:nvPr>
        </p:nvGraphicFramePr>
        <p:xfrm>
          <a:off x="964504" y="930926"/>
          <a:ext cx="10239027" cy="5419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254773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VEPRA TË TJERA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sq-AL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GB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sq-AL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Kalimi i paligjshëm i kufirit shtetëror</a:t>
            </a:r>
            <a:endParaRPr lang="en-GB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en-GB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sq-AL" dirty="0">
                <a:latin typeface="Times New Roman" panose="02020603050405020304" pitchFamily="18" charset="0"/>
                <a:ea typeface="Times New Roman" panose="02020603050405020304" pitchFamily="18" charset="0"/>
              </a:rPr>
              <a:t>Nga të dhënat statistikore vërehet tendenca në ulje e procedimeve të regjistruara për veprën penale të parashikuar nga neni 297 i Kodit Penal “Kalimi i paligjshëm i kufirit shtetëror”, në vitin 2020, </a:t>
            </a:r>
            <a:r>
              <a:rPr lang="sq-AL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prej 52,23 % </a:t>
            </a:r>
            <a:r>
              <a:rPr lang="sq-AL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në </a:t>
            </a:r>
            <a:r>
              <a:rPr lang="sq-AL" dirty="0">
                <a:latin typeface="Times New Roman" panose="02020603050405020304" pitchFamily="18" charset="0"/>
                <a:ea typeface="Times New Roman" panose="02020603050405020304" pitchFamily="18" charset="0"/>
              </a:rPr>
              <a:t>krahasim me vitin 2019, por në harkun 5 vjeçar sërish kyr tregues është në rritje me</a:t>
            </a:r>
            <a:r>
              <a:rPr lang="sq-AL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6,75 %. </a:t>
            </a:r>
            <a:endParaRPr lang="en-GB" sz="1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sq-AL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GB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sq-AL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Ndihma për kalim të paligjshëm të kufirit</a:t>
            </a:r>
            <a:endParaRPr lang="en-GB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sq-AL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GB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sq-AL" dirty="0">
                <a:latin typeface="Times New Roman" panose="02020603050405020304" pitchFamily="18" charset="0"/>
                <a:ea typeface="Times New Roman" panose="02020603050405020304" pitchFamily="18" charset="0"/>
              </a:rPr>
              <a:t>Nga të dhënat statistikore vërehet tendenca në rritje e procedimeve të regjistruara për veprën penale të parashikuar nga neni 298 i Kodit Penal “Ndihma për kalim të paligjshëm të kufirit”, në vitin 2020, prej </a:t>
            </a:r>
            <a:r>
              <a:rPr lang="sq-AL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92,74 %</a:t>
            </a:r>
            <a:r>
              <a:rPr lang="sq-AL" dirty="0">
                <a:latin typeface="Times New Roman" panose="02020603050405020304" pitchFamily="18" charset="0"/>
                <a:ea typeface="Times New Roman" panose="02020603050405020304" pitchFamily="18" charset="0"/>
              </a:rPr>
              <a:t> në krahasim me vitin 2019, ndërsa krahasuar me vitin 2016, rritja është prej 4.9 herë (</a:t>
            </a:r>
            <a:r>
              <a:rPr lang="sq-AL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ose 388 %).</a:t>
            </a:r>
            <a:endParaRPr lang="en-GB" sz="1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3910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5125774"/>
              </p:ext>
            </p:extLst>
          </p:nvPr>
        </p:nvGraphicFramePr>
        <p:xfrm>
          <a:off x="1069850" y="484633"/>
          <a:ext cx="10058400" cy="4399787"/>
        </p:xfrm>
        <a:graphic>
          <a:graphicData uri="http://schemas.openxmlformats.org/drawingml/2006/table">
            <a:tbl>
              <a:tblPr firstRow="1" firstCol="1" bandRow="1"/>
              <a:tblGrid>
                <a:gridCol w="2964111">
                  <a:extLst>
                    <a:ext uri="{9D8B030D-6E8A-4147-A177-3AD203B41FA5}">
                      <a16:colId xmlns:a16="http://schemas.microsoft.com/office/drawing/2014/main" val="3196946076"/>
                    </a:ext>
                  </a:extLst>
                </a:gridCol>
                <a:gridCol w="707863">
                  <a:extLst>
                    <a:ext uri="{9D8B030D-6E8A-4147-A177-3AD203B41FA5}">
                      <a16:colId xmlns:a16="http://schemas.microsoft.com/office/drawing/2014/main" val="587732399"/>
                    </a:ext>
                  </a:extLst>
                </a:gridCol>
                <a:gridCol w="707863">
                  <a:extLst>
                    <a:ext uri="{9D8B030D-6E8A-4147-A177-3AD203B41FA5}">
                      <a16:colId xmlns:a16="http://schemas.microsoft.com/office/drawing/2014/main" val="3987654832"/>
                    </a:ext>
                  </a:extLst>
                </a:gridCol>
                <a:gridCol w="603860">
                  <a:extLst>
                    <a:ext uri="{9D8B030D-6E8A-4147-A177-3AD203B41FA5}">
                      <a16:colId xmlns:a16="http://schemas.microsoft.com/office/drawing/2014/main" val="3918589384"/>
                    </a:ext>
                  </a:extLst>
                </a:gridCol>
                <a:gridCol w="691945">
                  <a:extLst>
                    <a:ext uri="{9D8B030D-6E8A-4147-A177-3AD203B41FA5}">
                      <a16:colId xmlns:a16="http://schemas.microsoft.com/office/drawing/2014/main" val="1668955507"/>
                    </a:ext>
                  </a:extLst>
                </a:gridCol>
                <a:gridCol w="691945">
                  <a:extLst>
                    <a:ext uri="{9D8B030D-6E8A-4147-A177-3AD203B41FA5}">
                      <a16:colId xmlns:a16="http://schemas.microsoft.com/office/drawing/2014/main" val="2602334848"/>
                    </a:ext>
                  </a:extLst>
                </a:gridCol>
                <a:gridCol w="285213">
                  <a:extLst>
                    <a:ext uri="{9D8B030D-6E8A-4147-A177-3AD203B41FA5}">
                      <a16:colId xmlns:a16="http://schemas.microsoft.com/office/drawing/2014/main" val="3600928804"/>
                    </a:ext>
                  </a:extLst>
                </a:gridCol>
                <a:gridCol w="708925">
                  <a:extLst>
                    <a:ext uri="{9D8B030D-6E8A-4147-A177-3AD203B41FA5}">
                      <a16:colId xmlns:a16="http://schemas.microsoft.com/office/drawing/2014/main" val="4086597314"/>
                    </a:ext>
                  </a:extLst>
                </a:gridCol>
                <a:gridCol w="708925">
                  <a:extLst>
                    <a:ext uri="{9D8B030D-6E8A-4147-A177-3AD203B41FA5}">
                      <a16:colId xmlns:a16="http://schemas.microsoft.com/office/drawing/2014/main" val="1815525195"/>
                    </a:ext>
                  </a:extLst>
                </a:gridCol>
                <a:gridCol w="603860">
                  <a:extLst>
                    <a:ext uri="{9D8B030D-6E8A-4147-A177-3AD203B41FA5}">
                      <a16:colId xmlns:a16="http://schemas.microsoft.com/office/drawing/2014/main" val="866530484"/>
                    </a:ext>
                  </a:extLst>
                </a:gridCol>
                <a:gridCol w="691945">
                  <a:extLst>
                    <a:ext uri="{9D8B030D-6E8A-4147-A177-3AD203B41FA5}">
                      <a16:colId xmlns:a16="http://schemas.microsoft.com/office/drawing/2014/main" val="3267236769"/>
                    </a:ext>
                  </a:extLst>
                </a:gridCol>
                <a:gridCol w="691945">
                  <a:extLst>
                    <a:ext uri="{9D8B030D-6E8A-4147-A177-3AD203B41FA5}">
                      <a16:colId xmlns:a16="http://schemas.microsoft.com/office/drawing/2014/main" val="3088084281"/>
                    </a:ext>
                  </a:extLst>
                </a:gridCol>
              </a:tblGrid>
              <a:tr h="41801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VEPRA PENALE KUNDËR SEKRETIT DHE KUFIJVE SHTETËRORE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198854"/>
                  </a:ext>
                </a:extLst>
              </a:tr>
              <a:tr h="230969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Nr. Proc. Regj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Nr.  proc. në gjykatë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Nr.i pand. Regj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Nr. Pand. në gjyk.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Nr. Pand dënuar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Nr. Proc. Regj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Nr.  proc. në gjykatë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Nr.i pand. Regj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Nr. Pand. në gjyk.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Nr. Pand dënuar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0785442"/>
                  </a:ext>
                </a:extLst>
              </a:tr>
              <a:tr h="8360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Neni 297 Kalimi i paligjshëm i kufirit shtetëror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1325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623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1364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642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456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633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458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645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475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321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3910223"/>
                  </a:ext>
                </a:extLst>
              </a:tr>
              <a:tr h="8360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Neni 298 Ndihma për kalim të paligjshëm të kufirit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124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139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239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395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153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6296395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5000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9140" y="651353"/>
            <a:ext cx="10521863" cy="5187542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915728" y="2449902"/>
            <a:ext cx="10176597" cy="335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681990055"/>
              </p:ext>
            </p:extLst>
          </p:nvPr>
        </p:nvGraphicFramePr>
        <p:xfrm>
          <a:off x="1691014" y="1114816"/>
          <a:ext cx="9194103" cy="4414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915728" y="5793176"/>
            <a:ext cx="1017659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57723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HETIMI NDERKOMBËTAR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dirty="0" err="1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luftën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kundër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pasja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instrumentave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ligjorë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posaçëm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burimeve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njerëzore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mjeteve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financiare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mjaftueshme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rastet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kjo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veprimtari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kriminale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përfshin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shtete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lind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nevojshme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ndihma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juridike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kuadër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hetimit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juridiksionet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tjerë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dirty="0" smtClean="0">
              <a:solidFill>
                <a:srgbClr val="22222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dirty="0" err="1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lehtësuar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komuninikimit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midis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autoriteteve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proceduese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forma e “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komunikimit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direkt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“e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vendosur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vitin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2000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Konventa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Ndihmë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ndërsjelltë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ligjore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çështjet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penale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1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41612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mtClean="0"/>
              <a:t>EKIPE </a:t>
            </a:r>
            <a:r>
              <a:rPr lang="en-GB" dirty="0" smtClean="0"/>
              <a:t>TË PËRBASHKETA HETIMORE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JIT</a:t>
            </a:r>
            <a:r>
              <a:rPr lang="it-IT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është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një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strukturë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bazë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cilës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është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bashkëpunimi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midis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autoriteteve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kompetente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US" i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Gjykatë</a:t>
            </a:r>
            <a:r>
              <a:rPr lang="en-US" i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i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prokurori</a:t>
            </a:r>
            <a:r>
              <a:rPr lang="en-US" i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i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gjyqtar</a:t>
            </a:r>
            <a:r>
              <a:rPr lang="en-US" i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i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hetues</a:t>
            </a:r>
            <a:r>
              <a:rPr lang="en-US" i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i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autoritete</a:t>
            </a:r>
            <a:r>
              <a:rPr lang="en-US" i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i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policore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),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dy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ose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shumë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shteteve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e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cila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krijohet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për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një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periudhë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caktuar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dhe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që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një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qëllim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përcaktuar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hetimin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e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një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vepre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penale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një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ose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shumë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shtete</a:t>
            </a:r>
            <a:r>
              <a:rPr lang="en-GB" dirty="0"/>
              <a:t> </a:t>
            </a:r>
            <a:endParaRPr lang="en-US" sz="1200" i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JIT 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gjen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bazën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ligjore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një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seri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traktatesh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Bashkimit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Europian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por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edhe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Konventave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Kombeve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Bashkuara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siç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është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ajo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Kundër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Tafikimit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Paligjshëm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Substancave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Narkotike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dhe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Psikotrope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Konventa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Kundër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Krimit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Organizuar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Transnacional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dhe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Konventa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Kundër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Korrupsionit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e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Konventa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Bilateriale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midis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shteteve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anëtare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n-US" dirty="0" smtClean="0">
              <a:solidFill>
                <a:srgbClr val="222222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n-US" dirty="0" err="1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Përveç</a:t>
            </a: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sipër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është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pranuar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fakti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që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një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JIT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mund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ngrihet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edhe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bazë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parimit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reciprocitetit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që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zbatohet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midis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shteteve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caktuara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kur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mungon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baza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ligjore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këtë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rast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duhet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pasur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parasysh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që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duhet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zbatohet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legjislacioni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brendshëm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vendit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6054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URDHRI EUROPIAN I HETIMIT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Urdhri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Europian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b="1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Hetimit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miratuar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me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Direktivën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2014/41/EU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3.04.2014( EIO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en-US" dirty="0" err="1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është</a:t>
            </a: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zbatueshëm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gjitha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shtetet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anëtare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përveç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Danimarkës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dhe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Irlandës</a:t>
            </a: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Qëllimi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tij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është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bashkëpunimi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midis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dy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shteteve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anëtare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një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hetim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veçantë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dhe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përbën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një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proces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formal. </a:t>
            </a:r>
            <a:endParaRPr lang="en-US" dirty="0" smtClean="0">
              <a:solidFill>
                <a:srgbClr val="222222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dirty="0" err="1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Provat</a:t>
            </a: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shkëmbehen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vetëm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pasi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është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kërkuar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një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EIO,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dhe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pjesëmarrja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e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autoriteteve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që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nxjerrin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EIO-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është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e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limituar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n-US" dirty="0" smtClean="0">
              <a:solidFill>
                <a:srgbClr val="222222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dirty="0" err="1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Në</a:t>
            </a: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parim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shtetin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që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ekzekuton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EIO-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nuk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zhvillohen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hetime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n-US" dirty="0" smtClean="0">
              <a:solidFill>
                <a:srgbClr val="222222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dirty="0" err="1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Ndërkohë</a:t>
            </a: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që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një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EIO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nuk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mund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përdored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për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ngritur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një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JIT.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64141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BASHKËPUNIME TË SUKSESSHME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Shqipëria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patur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bashkëpunime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frytshme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kuadër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krimit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skuadrave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përbashkëta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hetimore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sidomos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Italinë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dirty="0" smtClean="0">
              <a:solidFill>
                <a:srgbClr val="22222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dirty="0" err="1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Megjithatë</a:t>
            </a: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bashkëpunime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ndërkombëtare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njihen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rastet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ushtrimit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kontrollit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territorit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sikundër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zhvillua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Operacioni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Joint Operation Flexible Operation Activities, </a:t>
            </a:r>
            <a:r>
              <a:rPr lang="en-US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Ëestern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Balkan 2019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22 Maj 2019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zbatim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Marrëveshjes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statusore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ndërmjet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Republikës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Shqipërisë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Bashkimit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Evropian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veprimet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ndërmarra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Agjencia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Rojës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Bregdetare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Kufirit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Evropian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Republikën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Shqipërisë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ratifikuar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Ligjin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6/2019,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datë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7.2.2019. 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93794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GB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Faleminderit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en-GB" dirty="0" smtClean="0"/>
              <a:t>QERSHOR  2023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462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84ACB6"/>
      </a:dk2>
      <a:lt2>
        <a:srgbClr val="EBE9DD"/>
      </a:lt2>
      <a:accent1>
        <a:srgbClr val="6F8183"/>
      </a:accent1>
      <a:accent2>
        <a:srgbClr val="967E96"/>
      </a:accent2>
      <a:accent3>
        <a:srgbClr val="CCC893"/>
      </a:accent3>
      <a:accent4>
        <a:srgbClr val="A54D74"/>
      </a:accent4>
      <a:accent5>
        <a:srgbClr val="949C6B"/>
      </a:accent5>
      <a:accent6>
        <a:srgbClr val="766A50"/>
      </a:accent6>
      <a:hlink>
        <a:srgbClr val="CC6600"/>
      </a:hlink>
      <a:folHlink>
        <a:srgbClr val="777777"/>
      </a:folHlink>
    </a:clrScheme>
    <a:fontScheme name="Wood 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man Old Style" panose="02050604050505020204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8E89CD47-BF55-4DDE-B823-2283AA7E7695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571</TotalTime>
  <Words>4548</Words>
  <Application>Microsoft Office PowerPoint</Application>
  <PresentationFormat>Widescreen</PresentationFormat>
  <Paragraphs>301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Arial</vt:lpstr>
      <vt:lpstr>Bookman Old Style</vt:lpstr>
      <vt:lpstr>Calibri</vt:lpstr>
      <vt:lpstr>Century Gothic</vt:lpstr>
      <vt:lpstr>Times New Roman</vt:lpstr>
      <vt:lpstr>Verdana</vt:lpstr>
      <vt:lpstr>Wingdings</vt:lpstr>
      <vt:lpstr>Wood Type</vt:lpstr>
      <vt:lpstr>     Trafikimi i qenieve njerëzore në aspektin ligjor dhe të praktikës gjyqësore.  </vt:lpstr>
      <vt:lpstr>Fenomeni trafikim </vt:lpstr>
      <vt:lpstr>PËRKUFIZIMI </vt:lpstr>
      <vt:lpstr>KARAKTERISTIKAT </vt:lpstr>
      <vt:lpstr>KORNIZA LIGJORE </vt:lpstr>
      <vt:lpstr>KORNIZA LIGJORE </vt:lpstr>
      <vt:lpstr>KORNIZA LIGJORE </vt:lpstr>
      <vt:lpstr>KORNIZA LIGJORE </vt:lpstr>
      <vt:lpstr>KORNIZA LIGJORE </vt:lpstr>
      <vt:lpstr>KORNIZA LIGJORE </vt:lpstr>
      <vt:lpstr>KORNIZA LIGJORE </vt:lpstr>
      <vt:lpstr>KORNIZA LIGJORE  NDËRKOMBËTARE </vt:lpstr>
      <vt:lpstr>KORNIZA LIGJORE  NDËRKOMBËTARE </vt:lpstr>
      <vt:lpstr>KORNIZA LIGJORE  NDËRKOMBËTARE </vt:lpstr>
      <vt:lpstr>KORNIZA LIGJORE  NDËRKOMBËTARE </vt:lpstr>
      <vt:lpstr>ELEMENTET E TRAFIKIMIT</vt:lpstr>
      <vt:lpstr>FORMAT E KRYERJES </vt:lpstr>
      <vt:lpstr>Format e kryerjes </vt:lpstr>
      <vt:lpstr>Format e kryerjes </vt:lpstr>
      <vt:lpstr>MJETET </vt:lpstr>
      <vt:lpstr>MJETET </vt:lpstr>
      <vt:lpstr>MJETET </vt:lpstr>
      <vt:lpstr>GJENDJA VULNERABËL</vt:lpstr>
      <vt:lpstr>MJETET </vt:lpstr>
      <vt:lpstr>NDJEKJA PENALE </vt:lpstr>
      <vt:lpstr>REFERIMI I VEPRËS PENALE</vt:lpstr>
      <vt:lpstr>BURIME TË TJERA </vt:lpstr>
      <vt:lpstr>Mjetet tradicionale të kërkimit t provës </vt:lpstr>
      <vt:lpstr>HETIMI REAKTIV DHE PROAKTIV </vt:lpstr>
      <vt:lpstr>Llojet e teknikave speciale të metodave/hetimit në kuadër të Bashkimit Evropian</vt:lpstr>
      <vt:lpstr>Teknologjia dhe interneti </vt:lpstr>
      <vt:lpstr>PËrdorimi I teknologjisë në gjurmim</vt:lpstr>
      <vt:lpstr>Vazhdon…</vt:lpstr>
      <vt:lpstr>Problematikat </vt:lpstr>
      <vt:lpstr>Statistika </vt:lpstr>
      <vt:lpstr>STATISTIKA </vt:lpstr>
      <vt:lpstr>STATISTIKA</vt:lpstr>
      <vt:lpstr>PowerPoint Presentation</vt:lpstr>
      <vt:lpstr>PowerPoint Presentation</vt:lpstr>
      <vt:lpstr>VEPRA TË TJERA </vt:lpstr>
      <vt:lpstr>PowerPoint Presentation</vt:lpstr>
      <vt:lpstr>PowerPoint Presentation</vt:lpstr>
      <vt:lpstr>HETIMI NDERKOMBËTAR </vt:lpstr>
      <vt:lpstr>EKIPE TË PËRBASHKETA HETIMORE </vt:lpstr>
      <vt:lpstr>URDHRI EUROPIAN I HETIMIT</vt:lpstr>
      <vt:lpstr>BASHKËPUNIME TË SUKSESSHME </vt:lpstr>
      <vt:lpstr>Faleminderit!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Urdhri Europian i Ndalimit</dc:title>
  <dc:creator>Erida Visoci</dc:creator>
  <cp:lastModifiedBy>User</cp:lastModifiedBy>
  <cp:revision>50</cp:revision>
  <cp:lastPrinted>2023-06-20T12:45:39Z</cp:lastPrinted>
  <dcterms:created xsi:type="dcterms:W3CDTF">2023-05-12T09:21:01Z</dcterms:created>
  <dcterms:modified xsi:type="dcterms:W3CDTF">2023-06-23T16:35:06Z</dcterms:modified>
</cp:coreProperties>
</file>