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68" r:id="rId2"/>
    <p:sldId id="261" r:id="rId3"/>
    <p:sldId id="262" r:id="rId4"/>
    <p:sldId id="258" r:id="rId5"/>
    <p:sldId id="259" r:id="rId6"/>
    <p:sldId id="260" r:id="rId7"/>
    <p:sldId id="269" r:id="rId8"/>
    <p:sldId id="270" r:id="rId9"/>
    <p:sldId id="271" r:id="rId10"/>
    <p:sldId id="272" r:id="rId11"/>
    <p:sldId id="273" r:id="rId12"/>
    <p:sldId id="274" r:id="rId13"/>
    <p:sldId id="275" r:id="rId14"/>
    <p:sldId id="276" r:id="rId15"/>
    <p:sldId id="277" r:id="rId16"/>
    <p:sldId id="279" r:id="rId17"/>
    <p:sldId id="280" r:id="rId18"/>
    <p:sldId id="281" r:id="rId19"/>
    <p:sldId id="284" r:id="rId20"/>
    <p:sldId id="285" r:id="rId21"/>
    <p:sldId id="286" r:id="rId22"/>
    <p:sldId id="287"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6F4882-01D6-47C6-A57A-574220DE8693}" v="12" dt="2024-01-07T22:33:33.9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4660"/>
  </p:normalViewPr>
  <p:slideViewPr>
    <p:cSldViewPr snapToGrid="0">
      <p:cViewPr varScale="1">
        <p:scale>
          <a:sx n="97" d="100"/>
          <a:sy n="97" d="100"/>
        </p:scale>
        <p:origin x="579"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nti Dokollari" userId="b75249033ba0b251" providerId="LiveId" clId="{146F4882-01D6-47C6-A57A-574220DE8693}"/>
    <pc:docChg chg="undo redo custSel addSld delSld modSld">
      <pc:chgData name="Genti Dokollari" userId="b75249033ba0b251" providerId="LiveId" clId="{146F4882-01D6-47C6-A57A-574220DE8693}" dt="2024-01-07T23:51:30.917" v="11359" actId="20577"/>
      <pc:docMkLst>
        <pc:docMk/>
      </pc:docMkLst>
      <pc:sldChg chg="modSp mod">
        <pc:chgData name="Genti Dokollari" userId="b75249033ba0b251" providerId="LiveId" clId="{146F4882-01D6-47C6-A57A-574220DE8693}" dt="2024-01-06T19:03:33.333" v="10862" actId="20577"/>
        <pc:sldMkLst>
          <pc:docMk/>
          <pc:sldMk cId="1827057214" sldId="258"/>
        </pc:sldMkLst>
        <pc:spChg chg="mod">
          <ac:chgData name="Genti Dokollari" userId="b75249033ba0b251" providerId="LiveId" clId="{146F4882-01D6-47C6-A57A-574220DE8693}" dt="2024-01-06T19:03:33.333" v="10862" actId="20577"/>
          <ac:spMkLst>
            <pc:docMk/>
            <pc:sldMk cId="1827057214" sldId="258"/>
            <ac:spMk id="3" creationId="{7F22B2EB-FA7E-462F-BE86-4E17265AE368}"/>
          </ac:spMkLst>
        </pc:spChg>
      </pc:sldChg>
      <pc:sldChg chg="modSp mod">
        <pc:chgData name="Genti Dokollari" userId="b75249033ba0b251" providerId="LiveId" clId="{146F4882-01D6-47C6-A57A-574220DE8693}" dt="2024-01-06T19:06:01.876" v="10920" actId="20577"/>
        <pc:sldMkLst>
          <pc:docMk/>
          <pc:sldMk cId="2857020316" sldId="259"/>
        </pc:sldMkLst>
        <pc:spChg chg="mod">
          <ac:chgData name="Genti Dokollari" userId="b75249033ba0b251" providerId="LiveId" clId="{146F4882-01D6-47C6-A57A-574220DE8693}" dt="2024-01-06T19:06:01.876" v="10920" actId="20577"/>
          <ac:spMkLst>
            <pc:docMk/>
            <pc:sldMk cId="2857020316" sldId="259"/>
            <ac:spMk id="3" creationId="{7D377599-858C-4CAC-AA96-0695CD810715}"/>
          </ac:spMkLst>
        </pc:spChg>
      </pc:sldChg>
      <pc:sldChg chg="modSp mod">
        <pc:chgData name="Genti Dokollari" userId="b75249033ba0b251" providerId="LiveId" clId="{146F4882-01D6-47C6-A57A-574220DE8693}" dt="2024-01-06T19:07:23.530" v="10964" actId="20577"/>
        <pc:sldMkLst>
          <pc:docMk/>
          <pc:sldMk cId="3534780707" sldId="260"/>
        </pc:sldMkLst>
        <pc:spChg chg="mod">
          <ac:chgData name="Genti Dokollari" userId="b75249033ba0b251" providerId="LiveId" clId="{146F4882-01D6-47C6-A57A-574220DE8693}" dt="2024-01-06T19:07:23.530" v="10964" actId="20577"/>
          <ac:spMkLst>
            <pc:docMk/>
            <pc:sldMk cId="3534780707" sldId="260"/>
            <ac:spMk id="3" creationId="{B47098B0-EDB7-4B0B-A2D8-A38C3F3AA3E0}"/>
          </ac:spMkLst>
        </pc:spChg>
      </pc:sldChg>
      <pc:sldChg chg="modSp mod">
        <pc:chgData name="Genti Dokollari" userId="b75249033ba0b251" providerId="LiveId" clId="{146F4882-01D6-47C6-A57A-574220DE8693}" dt="2024-01-06T18:33:56.558" v="9777" actId="313"/>
        <pc:sldMkLst>
          <pc:docMk/>
          <pc:sldMk cId="4210964087" sldId="261"/>
        </pc:sldMkLst>
        <pc:spChg chg="mod">
          <ac:chgData name="Genti Dokollari" userId="b75249033ba0b251" providerId="LiveId" clId="{146F4882-01D6-47C6-A57A-574220DE8693}" dt="2024-01-06T18:33:56.558" v="9777" actId="313"/>
          <ac:spMkLst>
            <pc:docMk/>
            <pc:sldMk cId="4210964087" sldId="261"/>
            <ac:spMk id="3" creationId="{80E20503-56E6-4D10-A71F-E90C6D205316}"/>
          </ac:spMkLst>
        </pc:spChg>
      </pc:sldChg>
      <pc:sldChg chg="modSp mod">
        <pc:chgData name="Genti Dokollari" userId="b75249033ba0b251" providerId="LiveId" clId="{146F4882-01D6-47C6-A57A-574220DE8693}" dt="2024-01-07T23:49:52.618" v="11357" actId="6549"/>
        <pc:sldMkLst>
          <pc:docMk/>
          <pc:sldMk cId="3818580185" sldId="262"/>
        </pc:sldMkLst>
        <pc:spChg chg="mod">
          <ac:chgData name="Genti Dokollari" userId="b75249033ba0b251" providerId="LiveId" clId="{146F4882-01D6-47C6-A57A-574220DE8693}" dt="2024-01-07T23:49:52.618" v="11357" actId="6549"/>
          <ac:spMkLst>
            <pc:docMk/>
            <pc:sldMk cId="3818580185" sldId="262"/>
            <ac:spMk id="3" creationId="{2DE71E12-24DB-4F7D-AD92-603658BAE600}"/>
          </ac:spMkLst>
        </pc:spChg>
      </pc:sldChg>
      <pc:sldChg chg="delSp modSp del mod">
        <pc:chgData name="Genti Dokollari" userId="b75249033ba0b251" providerId="LiveId" clId="{146F4882-01D6-47C6-A57A-574220DE8693}" dt="2024-01-05T20:07:10.336" v="5810" actId="47"/>
        <pc:sldMkLst>
          <pc:docMk/>
          <pc:sldMk cId="278924634" sldId="263"/>
        </pc:sldMkLst>
        <pc:spChg chg="del mod">
          <ac:chgData name="Genti Dokollari" userId="b75249033ba0b251" providerId="LiveId" clId="{146F4882-01D6-47C6-A57A-574220DE8693}" dt="2024-01-05T19:59:41.025" v="5535" actId="478"/>
          <ac:spMkLst>
            <pc:docMk/>
            <pc:sldMk cId="278924634" sldId="263"/>
            <ac:spMk id="2" creationId="{BC0E1971-CC2C-4661-A1F9-CCFE6C884C8F}"/>
          </ac:spMkLst>
        </pc:spChg>
        <pc:spChg chg="mod">
          <ac:chgData name="Genti Dokollari" userId="b75249033ba0b251" providerId="LiveId" clId="{146F4882-01D6-47C6-A57A-574220DE8693}" dt="2024-01-05T20:02:24.923" v="5676" actId="6549"/>
          <ac:spMkLst>
            <pc:docMk/>
            <pc:sldMk cId="278924634" sldId="263"/>
            <ac:spMk id="3" creationId="{693FDB1F-8EA4-4838-B594-53853192AD51}"/>
          </ac:spMkLst>
        </pc:spChg>
      </pc:sldChg>
      <pc:sldChg chg="del">
        <pc:chgData name="Genti Dokollari" userId="b75249033ba0b251" providerId="LiveId" clId="{146F4882-01D6-47C6-A57A-574220DE8693}" dt="2024-01-05T20:07:21.155" v="5811" actId="47"/>
        <pc:sldMkLst>
          <pc:docMk/>
          <pc:sldMk cId="4012235259" sldId="264"/>
        </pc:sldMkLst>
      </pc:sldChg>
      <pc:sldChg chg="del">
        <pc:chgData name="Genti Dokollari" userId="b75249033ba0b251" providerId="LiveId" clId="{146F4882-01D6-47C6-A57A-574220DE8693}" dt="2024-01-05T20:07:24.108" v="5812" actId="47"/>
        <pc:sldMkLst>
          <pc:docMk/>
          <pc:sldMk cId="2915669818" sldId="265"/>
        </pc:sldMkLst>
      </pc:sldChg>
      <pc:sldChg chg="del">
        <pc:chgData name="Genti Dokollari" userId="b75249033ba0b251" providerId="LiveId" clId="{146F4882-01D6-47C6-A57A-574220DE8693}" dt="2024-01-05T20:07:27.260" v="5813" actId="47"/>
        <pc:sldMkLst>
          <pc:docMk/>
          <pc:sldMk cId="2218344482" sldId="266"/>
        </pc:sldMkLst>
      </pc:sldChg>
      <pc:sldChg chg="del">
        <pc:chgData name="Genti Dokollari" userId="b75249033ba0b251" providerId="LiveId" clId="{146F4882-01D6-47C6-A57A-574220DE8693}" dt="2024-01-05T20:07:31.354" v="5814" actId="47"/>
        <pc:sldMkLst>
          <pc:docMk/>
          <pc:sldMk cId="2358296212" sldId="267"/>
        </pc:sldMkLst>
      </pc:sldChg>
      <pc:sldChg chg="modSp mod">
        <pc:chgData name="Genti Dokollari" userId="b75249033ba0b251" providerId="LiveId" clId="{146F4882-01D6-47C6-A57A-574220DE8693}" dt="2024-01-06T18:19:53.780" v="9359" actId="113"/>
        <pc:sldMkLst>
          <pc:docMk/>
          <pc:sldMk cId="2636945892" sldId="268"/>
        </pc:sldMkLst>
        <pc:spChg chg="mod">
          <ac:chgData name="Genti Dokollari" userId="b75249033ba0b251" providerId="LiveId" clId="{146F4882-01D6-47C6-A57A-574220DE8693}" dt="2024-01-06T18:19:15.311" v="9356" actId="20577"/>
          <ac:spMkLst>
            <pc:docMk/>
            <pc:sldMk cId="2636945892" sldId="268"/>
            <ac:spMk id="2" creationId="{4FF2CA9D-C51E-9462-BC19-E52945EAF070}"/>
          </ac:spMkLst>
        </pc:spChg>
        <pc:spChg chg="mod">
          <ac:chgData name="Genti Dokollari" userId="b75249033ba0b251" providerId="LiveId" clId="{146F4882-01D6-47C6-A57A-574220DE8693}" dt="2024-01-06T18:19:53.780" v="9359" actId="113"/>
          <ac:spMkLst>
            <pc:docMk/>
            <pc:sldMk cId="2636945892" sldId="268"/>
            <ac:spMk id="3" creationId="{89D45FC0-52ED-4ACF-A47F-DFEB1139A51B}"/>
          </ac:spMkLst>
        </pc:spChg>
      </pc:sldChg>
      <pc:sldChg chg="modSp new mod">
        <pc:chgData name="Genti Dokollari" userId="b75249033ba0b251" providerId="LiveId" clId="{146F4882-01D6-47C6-A57A-574220DE8693}" dt="2024-01-06T17:29:09.794" v="8670" actId="313"/>
        <pc:sldMkLst>
          <pc:docMk/>
          <pc:sldMk cId="2183928913" sldId="269"/>
        </pc:sldMkLst>
        <pc:spChg chg="mod">
          <ac:chgData name="Genti Dokollari" userId="b75249033ba0b251" providerId="LiveId" clId="{146F4882-01D6-47C6-A57A-574220DE8693}" dt="2024-01-06T17:29:04.798" v="8669" actId="313"/>
          <ac:spMkLst>
            <pc:docMk/>
            <pc:sldMk cId="2183928913" sldId="269"/>
            <ac:spMk id="2" creationId="{2CA5E9A9-A178-C805-3B15-70B26248A371}"/>
          </ac:spMkLst>
        </pc:spChg>
        <pc:spChg chg="mod">
          <ac:chgData name="Genti Dokollari" userId="b75249033ba0b251" providerId="LiveId" clId="{146F4882-01D6-47C6-A57A-574220DE8693}" dt="2024-01-06T17:29:09.794" v="8670" actId="313"/>
          <ac:spMkLst>
            <pc:docMk/>
            <pc:sldMk cId="2183928913" sldId="269"/>
            <ac:spMk id="3" creationId="{14F89209-EAEB-DCAE-DF28-0A891FB55E0F}"/>
          </ac:spMkLst>
        </pc:spChg>
      </pc:sldChg>
      <pc:sldChg chg="delSp modSp new mod">
        <pc:chgData name="Genti Dokollari" userId="b75249033ba0b251" providerId="LiveId" clId="{146F4882-01D6-47C6-A57A-574220DE8693}" dt="2024-01-05T20:43:27.770" v="6376" actId="255"/>
        <pc:sldMkLst>
          <pc:docMk/>
          <pc:sldMk cId="3998213581" sldId="270"/>
        </pc:sldMkLst>
        <pc:spChg chg="del">
          <ac:chgData name="Genti Dokollari" userId="b75249033ba0b251" providerId="LiveId" clId="{146F4882-01D6-47C6-A57A-574220DE8693}" dt="2024-01-05T20:20:27.393" v="5930" actId="21"/>
          <ac:spMkLst>
            <pc:docMk/>
            <pc:sldMk cId="3998213581" sldId="270"/>
            <ac:spMk id="2" creationId="{DE01FBDC-794D-814F-A90F-864F532740DC}"/>
          </ac:spMkLst>
        </pc:spChg>
        <pc:spChg chg="mod">
          <ac:chgData name="Genti Dokollari" userId="b75249033ba0b251" providerId="LiveId" clId="{146F4882-01D6-47C6-A57A-574220DE8693}" dt="2024-01-05T20:43:27.770" v="6376" actId="255"/>
          <ac:spMkLst>
            <pc:docMk/>
            <pc:sldMk cId="3998213581" sldId="270"/>
            <ac:spMk id="3" creationId="{A6069261-28A0-5C60-ED5A-129A49ABF6FE}"/>
          </ac:spMkLst>
        </pc:spChg>
      </pc:sldChg>
      <pc:sldChg chg="delSp modSp new mod">
        <pc:chgData name="Genti Dokollari" userId="b75249033ba0b251" providerId="LiveId" clId="{146F4882-01D6-47C6-A57A-574220DE8693}" dt="2024-01-05T20:44:36.782" v="6381" actId="255"/>
        <pc:sldMkLst>
          <pc:docMk/>
          <pc:sldMk cId="4186815467" sldId="271"/>
        </pc:sldMkLst>
        <pc:spChg chg="del">
          <ac:chgData name="Genti Dokollari" userId="b75249033ba0b251" providerId="LiveId" clId="{146F4882-01D6-47C6-A57A-574220DE8693}" dt="2024-01-05T20:22:18.843" v="5997" actId="21"/>
          <ac:spMkLst>
            <pc:docMk/>
            <pc:sldMk cId="4186815467" sldId="271"/>
            <ac:spMk id="2" creationId="{75A347EA-7ADE-710A-24AE-4BA44761EB5E}"/>
          </ac:spMkLst>
        </pc:spChg>
        <pc:spChg chg="mod">
          <ac:chgData name="Genti Dokollari" userId="b75249033ba0b251" providerId="LiveId" clId="{146F4882-01D6-47C6-A57A-574220DE8693}" dt="2024-01-05T20:44:36.782" v="6381" actId="255"/>
          <ac:spMkLst>
            <pc:docMk/>
            <pc:sldMk cId="4186815467" sldId="271"/>
            <ac:spMk id="3" creationId="{0A546C02-2E55-2F24-9552-9AD8BF683CFF}"/>
          </ac:spMkLst>
        </pc:spChg>
      </pc:sldChg>
      <pc:sldChg chg="delSp modSp new mod">
        <pc:chgData name="Genti Dokollari" userId="b75249033ba0b251" providerId="LiveId" clId="{146F4882-01D6-47C6-A57A-574220DE8693}" dt="2024-01-05T20:42:02.021" v="6366" actId="27636"/>
        <pc:sldMkLst>
          <pc:docMk/>
          <pc:sldMk cId="943705670" sldId="272"/>
        </pc:sldMkLst>
        <pc:spChg chg="del">
          <ac:chgData name="Genti Dokollari" userId="b75249033ba0b251" providerId="LiveId" clId="{146F4882-01D6-47C6-A57A-574220DE8693}" dt="2024-01-05T20:27:44.686" v="6121" actId="478"/>
          <ac:spMkLst>
            <pc:docMk/>
            <pc:sldMk cId="943705670" sldId="272"/>
            <ac:spMk id="2" creationId="{3B741D27-6AC9-6696-395C-3786121A39A2}"/>
          </ac:spMkLst>
        </pc:spChg>
        <pc:spChg chg="mod">
          <ac:chgData name="Genti Dokollari" userId="b75249033ba0b251" providerId="LiveId" clId="{146F4882-01D6-47C6-A57A-574220DE8693}" dt="2024-01-05T20:42:02.021" v="6366" actId="27636"/>
          <ac:spMkLst>
            <pc:docMk/>
            <pc:sldMk cId="943705670" sldId="272"/>
            <ac:spMk id="3" creationId="{E385A359-D56B-791B-3722-C6DC972FFB2B}"/>
          </ac:spMkLst>
        </pc:spChg>
      </pc:sldChg>
      <pc:sldChg chg="delSp modSp new mod">
        <pc:chgData name="Genti Dokollari" userId="b75249033ba0b251" providerId="LiveId" clId="{146F4882-01D6-47C6-A57A-574220DE8693}" dt="2024-01-05T20:47:21.619" v="6383" actId="20577"/>
        <pc:sldMkLst>
          <pc:docMk/>
          <pc:sldMk cId="2715266774" sldId="273"/>
        </pc:sldMkLst>
        <pc:spChg chg="del">
          <ac:chgData name="Genti Dokollari" userId="b75249033ba0b251" providerId="LiveId" clId="{146F4882-01D6-47C6-A57A-574220DE8693}" dt="2024-01-05T20:29:31.338" v="6135" actId="21"/>
          <ac:spMkLst>
            <pc:docMk/>
            <pc:sldMk cId="2715266774" sldId="273"/>
            <ac:spMk id="2" creationId="{33229E1D-D79F-EC19-A5E9-75CA93B180A8}"/>
          </ac:spMkLst>
        </pc:spChg>
        <pc:spChg chg="mod">
          <ac:chgData name="Genti Dokollari" userId="b75249033ba0b251" providerId="LiveId" clId="{146F4882-01D6-47C6-A57A-574220DE8693}" dt="2024-01-05T20:47:21.619" v="6383" actId="20577"/>
          <ac:spMkLst>
            <pc:docMk/>
            <pc:sldMk cId="2715266774" sldId="273"/>
            <ac:spMk id="3" creationId="{847F49BB-8317-4EE6-AD5E-4114B0B00AAF}"/>
          </ac:spMkLst>
        </pc:spChg>
      </pc:sldChg>
      <pc:sldChg chg="modSp new mod">
        <pc:chgData name="Genti Dokollari" userId="b75249033ba0b251" providerId="LiveId" clId="{146F4882-01D6-47C6-A57A-574220DE8693}" dt="2024-01-07T23:46:37.860" v="11308" actId="20577"/>
        <pc:sldMkLst>
          <pc:docMk/>
          <pc:sldMk cId="2706670288" sldId="274"/>
        </pc:sldMkLst>
        <pc:spChg chg="mod">
          <ac:chgData name="Genti Dokollari" userId="b75249033ba0b251" providerId="LiveId" clId="{146F4882-01D6-47C6-A57A-574220DE8693}" dt="2024-01-06T17:29:47.761" v="8675" actId="313"/>
          <ac:spMkLst>
            <pc:docMk/>
            <pc:sldMk cId="2706670288" sldId="274"/>
            <ac:spMk id="2" creationId="{53960469-BA4D-7692-000A-64273748D29A}"/>
          </ac:spMkLst>
        </pc:spChg>
        <pc:spChg chg="mod">
          <ac:chgData name="Genti Dokollari" userId="b75249033ba0b251" providerId="LiveId" clId="{146F4882-01D6-47C6-A57A-574220DE8693}" dt="2024-01-07T23:46:37.860" v="11308" actId="20577"/>
          <ac:spMkLst>
            <pc:docMk/>
            <pc:sldMk cId="2706670288" sldId="274"/>
            <ac:spMk id="3" creationId="{4C993C11-7CDB-9DC0-2462-462CFB8BB334}"/>
          </ac:spMkLst>
        </pc:spChg>
      </pc:sldChg>
      <pc:sldChg chg="addSp delSp modSp new mod">
        <pc:chgData name="Genti Dokollari" userId="b75249033ba0b251" providerId="LiveId" clId="{146F4882-01D6-47C6-A57A-574220DE8693}" dt="2024-01-06T19:09:25.139" v="10991" actId="20577"/>
        <pc:sldMkLst>
          <pc:docMk/>
          <pc:sldMk cId="501263940" sldId="275"/>
        </pc:sldMkLst>
        <pc:spChg chg="del">
          <ac:chgData name="Genti Dokollari" userId="b75249033ba0b251" providerId="LiveId" clId="{146F4882-01D6-47C6-A57A-574220DE8693}" dt="2024-01-05T20:52:37.637" v="6413" actId="21"/>
          <ac:spMkLst>
            <pc:docMk/>
            <pc:sldMk cId="501263940" sldId="275"/>
            <ac:spMk id="2" creationId="{A43D6FFE-8DE4-192C-D0FD-CF91747124B7}"/>
          </ac:spMkLst>
        </pc:spChg>
        <pc:spChg chg="add del mod">
          <ac:chgData name="Genti Dokollari" userId="b75249033ba0b251" providerId="LiveId" clId="{146F4882-01D6-47C6-A57A-574220DE8693}" dt="2024-01-06T19:09:25.139" v="10991" actId="20577"/>
          <ac:spMkLst>
            <pc:docMk/>
            <pc:sldMk cId="501263940" sldId="275"/>
            <ac:spMk id="3" creationId="{5D845E16-EAB1-7C19-8351-29ACF4FB7CB1}"/>
          </ac:spMkLst>
        </pc:spChg>
        <pc:spChg chg="add del mod">
          <ac:chgData name="Genti Dokollari" userId="b75249033ba0b251" providerId="LiveId" clId="{146F4882-01D6-47C6-A57A-574220DE8693}" dt="2024-01-05T20:56:31.411" v="6491" actId="478"/>
          <ac:spMkLst>
            <pc:docMk/>
            <pc:sldMk cId="501263940" sldId="275"/>
            <ac:spMk id="5" creationId="{A3E1C5E6-B791-6947-D9B2-DFD45F3779FA}"/>
          </ac:spMkLst>
        </pc:spChg>
      </pc:sldChg>
      <pc:sldChg chg="delSp modSp new mod">
        <pc:chgData name="Genti Dokollari" userId="b75249033ba0b251" providerId="LiveId" clId="{146F4882-01D6-47C6-A57A-574220DE8693}" dt="2024-01-05T21:11:15.211" v="6833" actId="20577"/>
        <pc:sldMkLst>
          <pc:docMk/>
          <pc:sldMk cId="3995724789" sldId="276"/>
        </pc:sldMkLst>
        <pc:spChg chg="del">
          <ac:chgData name="Genti Dokollari" userId="b75249033ba0b251" providerId="LiveId" clId="{146F4882-01D6-47C6-A57A-574220DE8693}" dt="2024-01-05T20:57:33.984" v="6506" actId="478"/>
          <ac:spMkLst>
            <pc:docMk/>
            <pc:sldMk cId="3995724789" sldId="276"/>
            <ac:spMk id="2" creationId="{7151EA92-FB02-C1E3-1644-D724A79A9B7B}"/>
          </ac:spMkLst>
        </pc:spChg>
        <pc:spChg chg="mod">
          <ac:chgData name="Genti Dokollari" userId="b75249033ba0b251" providerId="LiveId" clId="{146F4882-01D6-47C6-A57A-574220DE8693}" dt="2024-01-05T21:11:15.211" v="6833" actId="20577"/>
          <ac:spMkLst>
            <pc:docMk/>
            <pc:sldMk cId="3995724789" sldId="276"/>
            <ac:spMk id="3" creationId="{4F59A9C7-FC25-CA21-E742-88A5C74999DD}"/>
          </ac:spMkLst>
        </pc:spChg>
      </pc:sldChg>
      <pc:sldChg chg="delSp modSp new mod">
        <pc:chgData name="Genti Dokollari" userId="b75249033ba0b251" providerId="LiveId" clId="{146F4882-01D6-47C6-A57A-574220DE8693}" dt="2024-01-07T23:48:26.372" v="11330" actId="20577"/>
        <pc:sldMkLst>
          <pc:docMk/>
          <pc:sldMk cId="2090589909" sldId="277"/>
        </pc:sldMkLst>
        <pc:spChg chg="del">
          <ac:chgData name="Genti Dokollari" userId="b75249033ba0b251" providerId="LiveId" clId="{146F4882-01D6-47C6-A57A-574220DE8693}" dt="2024-01-05T20:59:58.728" v="6542" actId="21"/>
          <ac:spMkLst>
            <pc:docMk/>
            <pc:sldMk cId="2090589909" sldId="277"/>
            <ac:spMk id="2" creationId="{9D009FD3-D194-981F-AC69-9E9DAB324F4A}"/>
          </ac:spMkLst>
        </pc:spChg>
        <pc:spChg chg="mod">
          <ac:chgData name="Genti Dokollari" userId="b75249033ba0b251" providerId="LiveId" clId="{146F4882-01D6-47C6-A57A-574220DE8693}" dt="2024-01-07T23:48:26.372" v="11330" actId="20577"/>
          <ac:spMkLst>
            <pc:docMk/>
            <pc:sldMk cId="2090589909" sldId="277"/>
            <ac:spMk id="3" creationId="{FDBDED46-4198-C350-FDEC-5F8AD4470FED}"/>
          </ac:spMkLst>
        </pc:spChg>
      </pc:sldChg>
      <pc:sldChg chg="delSp modSp new del mod">
        <pc:chgData name="Genti Dokollari" userId="b75249033ba0b251" providerId="LiveId" clId="{146F4882-01D6-47C6-A57A-574220DE8693}" dt="2024-01-05T22:01:22.618" v="6993" actId="47"/>
        <pc:sldMkLst>
          <pc:docMk/>
          <pc:sldMk cId="1226590580" sldId="278"/>
        </pc:sldMkLst>
        <pc:spChg chg="del">
          <ac:chgData name="Genti Dokollari" userId="b75249033ba0b251" providerId="LiveId" clId="{146F4882-01D6-47C6-A57A-574220DE8693}" dt="2024-01-05T21:13:31.573" v="6987" actId="21"/>
          <ac:spMkLst>
            <pc:docMk/>
            <pc:sldMk cId="1226590580" sldId="278"/>
            <ac:spMk id="2" creationId="{4037722D-B632-2D4B-FE64-936EB7E9FEC3}"/>
          </ac:spMkLst>
        </pc:spChg>
        <pc:spChg chg="mod">
          <ac:chgData name="Genti Dokollari" userId="b75249033ba0b251" providerId="LiveId" clId="{146F4882-01D6-47C6-A57A-574220DE8693}" dt="2024-01-05T21:13:47.725" v="6991" actId="14100"/>
          <ac:spMkLst>
            <pc:docMk/>
            <pc:sldMk cId="1226590580" sldId="278"/>
            <ac:spMk id="3" creationId="{3D7173BB-A872-CE21-E32C-ADD444AC6C37}"/>
          </ac:spMkLst>
        </pc:spChg>
      </pc:sldChg>
      <pc:sldChg chg="modSp new mod">
        <pc:chgData name="Genti Dokollari" userId="b75249033ba0b251" providerId="LiveId" clId="{146F4882-01D6-47C6-A57A-574220DE8693}" dt="2024-01-06T18:43:39.819" v="10098" actId="27636"/>
        <pc:sldMkLst>
          <pc:docMk/>
          <pc:sldMk cId="2732860239" sldId="279"/>
        </pc:sldMkLst>
        <pc:spChg chg="mod">
          <ac:chgData name="Genti Dokollari" userId="b75249033ba0b251" providerId="LiveId" clId="{146F4882-01D6-47C6-A57A-574220DE8693}" dt="2024-01-06T17:30:16.533" v="8678" actId="313"/>
          <ac:spMkLst>
            <pc:docMk/>
            <pc:sldMk cId="2732860239" sldId="279"/>
            <ac:spMk id="2" creationId="{02CF69EC-67FD-4544-D10C-746ECB2AFA87}"/>
          </ac:spMkLst>
        </pc:spChg>
        <pc:spChg chg="mod">
          <ac:chgData name="Genti Dokollari" userId="b75249033ba0b251" providerId="LiveId" clId="{146F4882-01D6-47C6-A57A-574220DE8693}" dt="2024-01-06T18:43:39.819" v="10098" actId="27636"/>
          <ac:spMkLst>
            <pc:docMk/>
            <pc:sldMk cId="2732860239" sldId="279"/>
            <ac:spMk id="3" creationId="{1349FE02-C305-9831-F3B1-868C179CDB9C}"/>
          </ac:spMkLst>
        </pc:spChg>
      </pc:sldChg>
      <pc:sldChg chg="delSp modSp new mod">
        <pc:chgData name="Genti Dokollari" userId="b75249033ba0b251" providerId="LiveId" clId="{146F4882-01D6-47C6-A57A-574220DE8693}" dt="2024-01-06T18:43:10.891" v="10096" actId="20577"/>
        <pc:sldMkLst>
          <pc:docMk/>
          <pc:sldMk cId="937183037" sldId="280"/>
        </pc:sldMkLst>
        <pc:spChg chg="del">
          <ac:chgData name="Genti Dokollari" userId="b75249033ba0b251" providerId="LiveId" clId="{146F4882-01D6-47C6-A57A-574220DE8693}" dt="2024-01-05T22:08:56.470" v="7224" actId="21"/>
          <ac:spMkLst>
            <pc:docMk/>
            <pc:sldMk cId="937183037" sldId="280"/>
            <ac:spMk id="2" creationId="{1E7B1449-6DA5-9B24-7CF8-7C34EF1F95D1}"/>
          </ac:spMkLst>
        </pc:spChg>
        <pc:spChg chg="mod">
          <ac:chgData name="Genti Dokollari" userId="b75249033ba0b251" providerId="LiveId" clId="{146F4882-01D6-47C6-A57A-574220DE8693}" dt="2024-01-06T18:43:10.891" v="10096" actId="20577"/>
          <ac:spMkLst>
            <pc:docMk/>
            <pc:sldMk cId="937183037" sldId="280"/>
            <ac:spMk id="3" creationId="{1513698C-CC5C-1E26-C928-02111D528FE4}"/>
          </ac:spMkLst>
        </pc:spChg>
      </pc:sldChg>
      <pc:sldChg chg="modSp new mod">
        <pc:chgData name="Genti Dokollari" userId="b75249033ba0b251" providerId="LiveId" clId="{146F4882-01D6-47C6-A57A-574220DE8693}" dt="2024-01-06T18:00:39.752" v="9136" actId="14100"/>
        <pc:sldMkLst>
          <pc:docMk/>
          <pc:sldMk cId="407731134" sldId="281"/>
        </pc:sldMkLst>
        <pc:spChg chg="mod">
          <ac:chgData name="Genti Dokollari" userId="b75249033ba0b251" providerId="LiveId" clId="{146F4882-01D6-47C6-A57A-574220DE8693}" dt="2024-01-06T17:45:39.942" v="8749" actId="2711"/>
          <ac:spMkLst>
            <pc:docMk/>
            <pc:sldMk cId="407731134" sldId="281"/>
            <ac:spMk id="2" creationId="{4F5B2B34-D186-FA1D-88BB-31AB1456AECD}"/>
          </ac:spMkLst>
        </pc:spChg>
        <pc:spChg chg="mod">
          <ac:chgData name="Genti Dokollari" userId="b75249033ba0b251" providerId="LiveId" clId="{146F4882-01D6-47C6-A57A-574220DE8693}" dt="2024-01-06T18:00:39.752" v="9136" actId="14100"/>
          <ac:spMkLst>
            <pc:docMk/>
            <pc:sldMk cId="407731134" sldId="281"/>
            <ac:spMk id="3" creationId="{0B13E781-FC14-E2B3-7653-CCF6978B58B7}"/>
          </ac:spMkLst>
        </pc:spChg>
      </pc:sldChg>
      <pc:sldChg chg="new del">
        <pc:chgData name="Genti Dokollari" userId="b75249033ba0b251" providerId="LiveId" clId="{146F4882-01D6-47C6-A57A-574220DE8693}" dt="2024-01-06T18:02:49.104" v="9239" actId="47"/>
        <pc:sldMkLst>
          <pc:docMk/>
          <pc:sldMk cId="2478578115" sldId="282"/>
        </pc:sldMkLst>
      </pc:sldChg>
      <pc:sldChg chg="modSp new del mod">
        <pc:chgData name="Genti Dokollari" userId="b75249033ba0b251" providerId="LiveId" clId="{146F4882-01D6-47C6-A57A-574220DE8693}" dt="2024-01-06T18:02:47.359" v="9238" actId="47"/>
        <pc:sldMkLst>
          <pc:docMk/>
          <pc:sldMk cId="2704569429" sldId="283"/>
        </pc:sldMkLst>
        <pc:spChg chg="mod">
          <ac:chgData name="Genti Dokollari" userId="b75249033ba0b251" providerId="LiveId" clId="{146F4882-01D6-47C6-A57A-574220DE8693}" dt="2024-01-06T17:55:30.051" v="8944" actId="21"/>
          <ac:spMkLst>
            <pc:docMk/>
            <pc:sldMk cId="2704569429" sldId="283"/>
            <ac:spMk id="2" creationId="{C39E5A0C-A70E-11E5-1351-D5DDD7ECEC8A}"/>
          </ac:spMkLst>
        </pc:spChg>
      </pc:sldChg>
      <pc:sldChg chg="delSp modSp new mod">
        <pc:chgData name="Genti Dokollari" userId="b75249033ba0b251" providerId="LiveId" clId="{146F4882-01D6-47C6-A57A-574220DE8693}" dt="2024-01-06T18:02:27.393" v="9237" actId="20577"/>
        <pc:sldMkLst>
          <pc:docMk/>
          <pc:sldMk cId="3315763899" sldId="284"/>
        </pc:sldMkLst>
        <pc:spChg chg="del">
          <ac:chgData name="Genti Dokollari" userId="b75249033ba0b251" providerId="LiveId" clId="{146F4882-01D6-47C6-A57A-574220DE8693}" dt="2024-01-06T17:55:00.662" v="8938" actId="21"/>
          <ac:spMkLst>
            <pc:docMk/>
            <pc:sldMk cId="3315763899" sldId="284"/>
            <ac:spMk id="2" creationId="{29A8E6F1-B1AD-FF55-3BE3-248B36E8F0E0}"/>
          </ac:spMkLst>
        </pc:spChg>
        <pc:spChg chg="mod">
          <ac:chgData name="Genti Dokollari" userId="b75249033ba0b251" providerId="LiveId" clId="{146F4882-01D6-47C6-A57A-574220DE8693}" dt="2024-01-06T18:02:27.393" v="9237" actId="20577"/>
          <ac:spMkLst>
            <pc:docMk/>
            <pc:sldMk cId="3315763899" sldId="284"/>
            <ac:spMk id="3" creationId="{434ACE24-DE5B-87CB-297E-FC234C571D33}"/>
          </ac:spMkLst>
        </pc:spChg>
      </pc:sldChg>
      <pc:sldChg chg="modSp new mod">
        <pc:chgData name="Genti Dokollari" userId="b75249033ba0b251" providerId="LiveId" clId="{146F4882-01D6-47C6-A57A-574220DE8693}" dt="2024-01-07T23:51:30.917" v="11359" actId="20577"/>
        <pc:sldMkLst>
          <pc:docMk/>
          <pc:sldMk cId="2657129728" sldId="285"/>
        </pc:sldMkLst>
        <pc:spChg chg="mod">
          <ac:chgData name="Genti Dokollari" userId="b75249033ba0b251" providerId="LiveId" clId="{146F4882-01D6-47C6-A57A-574220DE8693}" dt="2024-01-07T23:51:30.917" v="11359" actId="20577"/>
          <ac:spMkLst>
            <pc:docMk/>
            <pc:sldMk cId="2657129728" sldId="285"/>
            <ac:spMk id="2" creationId="{B6690C0B-2F60-F9FB-D110-434C98B59302}"/>
          </ac:spMkLst>
        </pc:spChg>
        <pc:spChg chg="mod">
          <ac:chgData name="Genti Dokollari" userId="b75249033ba0b251" providerId="LiveId" clId="{146F4882-01D6-47C6-A57A-574220DE8693}" dt="2024-01-06T18:52:40.799" v="10286" actId="6549"/>
          <ac:spMkLst>
            <pc:docMk/>
            <pc:sldMk cId="2657129728" sldId="285"/>
            <ac:spMk id="3" creationId="{06134029-F029-98DB-F03E-52386D889315}"/>
          </ac:spMkLst>
        </pc:spChg>
      </pc:sldChg>
      <pc:sldChg chg="delSp modSp new mod">
        <pc:chgData name="Genti Dokollari" userId="b75249033ba0b251" providerId="LiveId" clId="{146F4882-01D6-47C6-A57A-574220DE8693}" dt="2024-01-06T19:10:57.640" v="10994" actId="948"/>
        <pc:sldMkLst>
          <pc:docMk/>
          <pc:sldMk cId="4018379693" sldId="286"/>
        </pc:sldMkLst>
        <pc:spChg chg="del mod">
          <ac:chgData name="Genti Dokollari" userId="b75249033ba0b251" providerId="LiveId" clId="{146F4882-01D6-47C6-A57A-574220DE8693}" dt="2024-01-06T18:06:49.285" v="9316" actId="478"/>
          <ac:spMkLst>
            <pc:docMk/>
            <pc:sldMk cId="4018379693" sldId="286"/>
            <ac:spMk id="2" creationId="{00BDE8E5-5EAC-6728-2D00-D347F0201066}"/>
          </ac:spMkLst>
        </pc:spChg>
        <pc:spChg chg="mod">
          <ac:chgData name="Genti Dokollari" userId="b75249033ba0b251" providerId="LiveId" clId="{146F4882-01D6-47C6-A57A-574220DE8693}" dt="2024-01-06T19:10:57.640" v="10994" actId="948"/>
          <ac:spMkLst>
            <pc:docMk/>
            <pc:sldMk cId="4018379693" sldId="286"/>
            <ac:spMk id="3" creationId="{AD8850F7-0642-0D06-D4B0-5E978B1EB041}"/>
          </ac:spMkLst>
        </pc:spChg>
      </pc:sldChg>
      <pc:sldChg chg="delSp modSp new mod">
        <pc:chgData name="Genti Dokollari" userId="b75249033ba0b251" providerId="LiveId" clId="{146F4882-01D6-47C6-A57A-574220DE8693}" dt="2024-01-06T19:11:21.080" v="10995" actId="948"/>
        <pc:sldMkLst>
          <pc:docMk/>
          <pc:sldMk cId="1486090701" sldId="287"/>
        </pc:sldMkLst>
        <pc:spChg chg="del">
          <ac:chgData name="Genti Dokollari" userId="b75249033ba0b251" providerId="LiveId" clId="{146F4882-01D6-47C6-A57A-574220DE8693}" dt="2024-01-06T18:11:22.263" v="9350" actId="21"/>
          <ac:spMkLst>
            <pc:docMk/>
            <pc:sldMk cId="1486090701" sldId="287"/>
            <ac:spMk id="2" creationId="{6E7266E1-42DF-A575-17A8-299D1C3704C0}"/>
          </ac:spMkLst>
        </pc:spChg>
        <pc:spChg chg="mod">
          <ac:chgData name="Genti Dokollari" userId="b75249033ba0b251" providerId="LiveId" clId="{146F4882-01D6-47C6-A57A-574220DE8693}" dt="2024-01-06T19:11:21.080" v="10995" actId="948"/>
          <ac:spMkLst>
            <pc:docMk/>
            <pc:sldMk cId="1486090701" sldId="287"/>
            <ac:spMk id="3" creationId="{440DC2A9-0A6D-2E50-7095-1BDBBE3FF9E4}"/>
          </ac:spMkLst>
        </pc:spChg>
      </pc:sldChg>
      <pc:sldChg chg="delSp modSp new del mod">
        <pc:chgData name="Genti Dokollari" userId="b75249033ba0b251" providerId="LiveId" clId="{146F4882-01D6-47C6-A57A-574220DE8693}" dt="2024-01-06T18:31:46.246" v="9731" actId="47"/>
        <pc:sldMkLst>
          <pc:docMk/>
          <pc:sldMk cId="3838461255" sldId="288"/>
        </pc:sldMkLst>
        <pc:spChg chg="del">
          <ac:chgData name="Genti Dokollari" userId="b75249033ba0b251" providerId="LiveId" clId="{146F4882-01D6-47C6-A57A-574220DE8693}" dt="2024-01-06T18:21:30.500" v="9372" actId="478"/>
          <ac:spMkLst>
            <pc:docMk/>
            <pc:sldMk cId="3838461255" sldId="288"/>
            <ac:spMk id="2" creationId="{9DC8E60D-9CB4-56B1-683D-477EFC4EE22E}"/>
          </ac:spMkLst>
        </pc:spChg>
        <pc:spChg chg="mod">
          <ac:chgData name="Genti Dokollari" userId="b75249033ba0b251" providerId="LiveId" clId="{146F4882-01D6-47C6-A57A-574220DE8693}" dt="2024-01-06T18:27:35.600" v="9672" actId="21"/>
          <ac:spMkLst>
            <pc:docMk/>
            <pc:sldMk cId="3838461255" sldId="288"/>
            <ac:spMk id="3" creationId="{6DFDCD0D-2823-D920-444D-3DE995FE56C9}"/>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808857A-EA3B-492C-8D93-1DC4FE41621A}" type="datetimeFigureOut">
              <a:rPr lang="en-US" smtClean="0"/>
              <a:t>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457598-28B0-4AB9-A7B0-43D14B729640}" type="slidenum">
              <a:rPr lang="en-US" smtClean="0"/>
              <a:t>‹#›</a:t>
            </a:fld>
            <a:endParaRPr lang="en-US"/>
          </a:p>
        </p:txBody>
      </p:sp>
    </p:spTree>
    <p:extLst>
      <p:ext uri="{BB962C8B-B14F-4D97-AF65-F5344CB8AC3E}">
        <p14:creationId xmlns:p14="http://schemas.microsoft.com/office/powerpoint/2010/main" val="42930028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08857A-EA3B-492C-8D93-1DC4FE41621A}" type="datetimeFigureOut">
              <a:rPr lang="en-US" smtClean="0"/>
              <a:t>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457598-28B0-4AB9-A7B0-43D14B729640}" type="slidenum">
              <a:rPr lang="en-US" smtClean="0"/>
              <a:t>‹#›</a:t>
            </a:fld>
            <a:endParaRPr lang="en-US"/>
          </a:p>
        </p:txBody>
      </p:sp>
    </p:spTree>
    <p:extLst>
      <p:ext uri="{BB962C8B-B14F-4D97-AF65-F5344CB8AC3E}">
        <p14:creationId xmlns:p14="http://schemas.microsoft.com/office/powerpoint/2010/main" val="12292651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08857A-EA3B-492C-8D93-1DC4FE41621A}" type="datetimeFigureOut">
              <a:rPr lang="en-US" smtClean="0"/>
              <a:t>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457598-28B0-4AB9-A7B0-43D14B729640}" type="slidenum">
              <a:rPr lang="en-US" smtClean="0"/>
              <a:t>‹#›</a:t>
            </a:fld>
            <a:endParaRPr lang="en-US"/>
          </a:p>
        </p:txBody>
      </p:sp>
    </p:spTree>
    <p:extLst>
      <p:ext uri="{BB962C8B-B14F-4D97-AF65-F5344CB8AC3E}">
        <p14:creationId xmlns:p14="http://schemas.microsoft.com/office/powerpoint/2010/main" val="25806249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808857A-EA3B-492C-8D93-1DC4FE41621A}" type="datetimeFigureOut">
              <a:rPr lang="en-US" smtClean="0"/>
              <a:t>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457598-28B0-4AB9-A7B0-43D14B729640}" type="slidenum">
              <a:rPr lang="en-US" smtClean="0"/>
              <a:t>‹#›</a:t>
            </a:fld>
            <a:endParaRPr lang="en-US"/>
          </a:p>
        </p:txBody>
      </p:sp>
    </p:spTree>
    <p:extLst>
      <p:ext uri="{BB962C8B-B14F-4D97-AF65-F5344CB8AC3E}">
        <p14:creationId xmlns:p14="http://schemas.microsoft.com/office/powerpoint/2010/main" val="37214930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808857A-EA3B-492C-8D93-1DC4FE41621A}" type="datetimeFigureOut">
              <a:rPr lang="en-US" smtClean="0"/>
              <a:t>1/8/2024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6457598-28B0-4AB9-A7B0-43D14B729640}" type="slidenum">
              <a:rPr lang="en-US" smtClean="0"/>
              <a:t>‹#›</a:t>
            </a:fld>
            <a:endParaRPr lang="en-US"/>
          </a:p>
        </p:txBody>
      </p:sp>
    </p:spTree>
    <p:extLst>
      <p:ext uri="{BB962C8B-B14F-4D97-AF65-F5344CB8AC3E}">
        <p14:creationId xmlns:p14="http://schemas.microsoft.com/office/powerpoint/2010/main" val="199164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808857A-EA3B-492C-8D93-1DC4FE41621A}" type="datetimeFigureOut">
              <a:rPr lang="en-US" smtClean="0"/>
              <a:t>1/8/2024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6457598-28B0-4AB9-A7B0-43D14B729640}" type="slidenum">
              <a:rPr lang="en-US" smtClean="0"/>
              <a:t>‹#›</a:t>
            </a:fld>
            <a:endParaRPr lang="en-US"/>
          </a:p>
        </p:txBody>
      </p:sp>
    </p:spTree>
    <p:extLst>
      <p:ext uri="{BB962C8B-B14F-4D97-AF65-F5344CB8AC3E}">
        <p14:creationId xmlns:p14="http://schemas.microsoft.com/office/powerpoint/2010/main" val="24954064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08857A-EA3B-492C-8D93-1DC4FE41621A}" type="datetimeFigureOut">
              <a:rPr lang="en-US" smtClean="0"/>
              <a:t>1/8/2024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6457598-28B0-4AB9-A7B0-43D14B729640}" type="slidenum">
              <a:rPr lang="en-US" smtClean="0"/>
              <a:t>‹#›</a:t>
            </a:fld>
            <a:endParaRPr lang="en-US"/>
          </a:p>
        </p:txBody>
      </p:sp>
    </p:spTree>
    <p:extLst>
      <p:ext uri="{BB962C8B-B14F-4D97-AF65-F5344CB8AC3E}">
        <p14:creationId xmlns:p14="http://schemas.microsoft.com/office/powerpoint/2010/main" val="3233370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808857A-EA3B-492C-8D93-1DC4FE41621A}" type="datetimeFigureOut">
              <a:rPr lang="en-US" smtClean="0"/>
              <a:t>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457598-28B0-4AB9-A7B0-43D14B729640}" type="slidenum">
              <a:rPr lang="en-US" smtClean="0"/>
              <a:t>‹#›</a:t>
            </a:fld>
            <a:endParaRPr lang="en-US"/>
          </a:p>
        </p:txBody>
      </p:sp>
    </p:spTree>
    <p:extLst>
      <p:ext uri="{BB962C8B-B14F-4D97-AF65-F5344CB8AC3E}">
        <p14:creationId xmlns:p14="http://schemas.microsoft.com/office/powerpoint/2010/main" val="23502635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808857A-EA3B-492C-8D93-1DC4FE41621A}" type="datetimeFigureOut">
              <a:rPr lang="en-US" smtClean="0"/>
              <a:t>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457598-28B0-4AB9-A7B0-43D14B729640}" type="slidenum">
              <a:rPr lang="en-US" smtClean="0"/>
              <a:t>‹#›</a:t>
            </a:fld>
            <a:endParaRPr lang="en-US"/>
          </a:p>
        </p:txBody>
      </p:sp>
    </p:spTree>
    <p:extLst>
      <p:ext uri="{BB962C8B-B14F-4D97-AF65-F5344CB8AC3E}">
        <p14:creationId xmlns:p14="http://schemas.microsoft.com/office/powerpoint/2010/main" val="24760002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08857A-EA3B-492C-8D93-1DC4FE41621A}" type="datetimeFigureOut">
              <a:rPr lang="en-US" smtClean="0"/>
              <a:t>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457598-28B0-4AB9-A7B0-43D14B729640}" type="slidenum">
              <a:rPr lang="en-US" smtClean="0"/>
              <a:t>‹#›</a:t>
            </a:fld>
            <a:endParaRPr lang="en-US"/>
          </a:p>
        </p:txBody>
      </p:sp>
    </p:spTree>
    <p:extLst>
      <p:ext uri="{BB962C8B-B14F-4D97-AF65-F5344CB8AC3E}">
        <p14:creationId xmlns:p14="http://schemas.microsoft.com/office/powerpoint/2010/main" val="16635948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08857A-EA3B-492C-8D93-1DC4FE41621A}" type="datetimeFigureOut">
              <a:rPr lang="en-US" smtClean="0"/>
              <a:t>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457598-28B0-4AB9-A7B0-43D14B729640}"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1064704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08857A-EA3B-492C-8D93-1DC4FE41621A}" type="datetimeFigureOut">
              <a:rPr lang="en-US" smtClean="0"/>
              <a:t>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457598-28B0-4AB9-A7B0-43D14B729640}" type="slidenum">
              <a:rPr lang="en-US" smtClean="0"/>
              <a:t>‹#›</a:t>
            </a:fld>
            <a:endParaRPr lang="en-US"/>
          </a:p>
        </p:txBody>
      </p:sp>
    </p:spTree>
    <p:extLst>
      <p:ext uri="{BB962C8B-B14F-4D97-AF65-F5344CB8AC3E}">
        <p14:creationId xmlns:p14="http://schemas.microsoft.com/office/powerpoint/2010/main" val="30451099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08857A-EA3B-492C-8D93-1DC4FE41621A}" type="datetimeFigureOut">
              <a:rPr lang="en-US" smtClean="0"/>
              <a:t>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457598-28B0-4AB9-A7B0-43D14B729640}"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4589762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08857A-EA3B-492C-8D93-1DC4FE41621A}" type="datetimeFigureOut">
              <a:rPr lang="en-US" smtClean="0"/>
              <a:t>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457598-28B0-4AB9-A7B0-43D14B729640}" type="slidenum">
              <a:rPr lang="en-US" smtClean="0"/>
              <a:t>‹#›</a:t>
            </a:fld>
            <a:endParaRPr lang="en-US"/>
          </a:p>
        </p:txBody>
      </p:sp>
    </p:spTree>
    <p:extLst>
      <p:ext uri="{BB962C8B-B14F-4D97-AF65-F5344CB8AC3E}">
        <p14:creationId xmlns:p14="http://schemas.microsoft.com/office/powerpoint/2010/main" val="37408410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08857A-EA3B-492C-8D93-1DC4FE41621A}" type="datetimeFigureOut">
              <a:rPr lang="en-US" smtClean="0"/>
              <a:t>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457598-28B0-4AB9-A7B0-43D14B729640}" type="slidenum">
              <a:rPr lang="en-US" smtClean="0"/>
              <a:t>‹#›</a:t>
            </a:fld>
            <a:endParaRPr lang="en-US"/>
          </a:p>
        </p:txBody>
      </p:sp>
    </p:spTree>
    <p:extLst>
      <p:ext uri="{BB962C8B-B14F-4D97-AF65-F5344CB8AC3E}">
        <p14:creationId xmlns:p14="http://schemas.microsoft.com/office/powerpoint/2010/main" val="1070214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08857A-EA3B-492C-8D93-1DC4FE41621A}" type="datetimeFigureOut">
              <a:rPr lang="en-US" smtClean="0"/>
              <a:t>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457598-28B0-4AB9-A7B0-43D14B729640}" type="slidenum">
              <a:rPr lang="en-US" smtClean="0"/>
              <a:t>‹#›</a:t>
            </a:fld>
            <a:endParaRPr lang="en-US"/>
          </a:p>
        </p:txBody>
      </p:sp>
    </p:spTree>
    <p:extLst>
      <p:ext uri="{BB962C8B-B14F-4D97-AF65-F5344CB8AC3E}">
        <p14:creationId xmlns:p14="http://schemas.microsoft.com/office/powerpoint/2010/main" val="1943928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808857A-EA3B-492C-8D93-1DC4FE41621A}" type="datetimeFigureOut">
              <a:rPr lang="en-US" smtClean="0"/>
              <a:t>1/8/2024</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6457598-28B0-4AB9-A7B0-43D14B729640}" type="slidenum">
              <a:rPr lang="en-US" smtClean="0"/>
              <a:t>‹#›</a:t>
            </a:fld>
            <a:endParaRPr lang="en-US"/>
          </a:p>
        </p:txBody>
      </p:sp>
    </p:spTree>
    <p:extLst>
      <p:ext uri="{BB962C8B-B14F-4D97-AF65-F5344CB8AC3E}">
        <p14:creationId xmlns:p14="http://schemas.microsoft.com/office/powerpoint/2010/main" val="197959682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2CA9D-C51E-9462-BC19-E52945EAF070}"/>
              </a:ext>
            </a:extLst>
          </p:cNvPr>
          <p:cNvSpPr>
            <a:spLocks noGrp="1"/>
          </p:cNvSpPr>
          <p:nvPr>
            <p:ph type="ctrTitle"/>
          </p:nvPr>
        </p:nvSpPr>
        <p:spPr>
          <a:xfrm>
            <a:off x="975651" y="1067530"/>
            <a:ext cx="8525858" cy="1172532"/>
          </a:xfrm>
        </p:spPr>
        <p:txBody>
          <a:bodyPr/>
          <a:lstStyle/>
          <a:p>
            <a:pPr algn="ctr"/>
            <a:r>
              <a:rPr lang="en-US" sz="2800" b="1" dirty="0">
                <a:solidFill>
                  <a:schemeClr val="tx1"/>
                </a:solidFill>
                <a:effectLst/>
                <a:latin typeface="Times New Roman" panose="02020603050405020304" pitchFamily="18" charset="0"/>
                <a:ea typeface="Times New Roman" panose="02020603050405020304" pitchFamily="18" charset="0"/>
              </a:rPr>
              <a:t>“</a:t>
            </a:r>
            <a:r>
              <a:rPr lang="en-US" sz="2800" b="1" dirty="0" err="1">
                <a:solidFill>
                  <a:schemeClr val="tx1"/>
                </a:solidFill>
                <a:effectLst/>
                <a:latin typeface="Times New Roman" panose="02020603050405020304" pitchFamily="18" charset="0"/>
                <a:ea typeface="Times New Roman" panose="02020603050405020304" pitchFamily="18" charset="0"/>
              </a:rPr>
              <a:t>Mbivendosja</a:t>
            </a:r>
            <a:r>
              <a:rPr lang="en-US" sz="2800" b="1" dirty="0">
                <a:solidFill>
                  <a:schemeClr val="tx1"/>
                </a:solidFill>
                <a:effectLst/>
                <a:latin typeface="Times New Roman" panose="02020603050405020304" pitchFamily="18" charset="0"/>
                <a:ea typeface="Times New Roman" panose="02020603050405020304" pitchFamily="18" charset="0"/>
              </a:rPr>
              <a:t> e </a:t>
            </a:r>
            <a:r>
              <a:rPr lang="en-US" sz="2800" b="1" dirty="0" err="1">
                <a:solidFill>
                  <a:schemeClr val="tx1"/>
                </a:solidFill>
                <a:effectLst/>
                <a:latin typeface="Times New Roman" panose="02020603050405020304" pitchFamily="18" charset="0"/>
                <a:ea typeface="Times New Roman" panose="02020603050405020304" pitchFamily="18" charset="0"/>
              </a:rPr>
              <a:t>masave</a:t>
            </a:r>
            <a:r>
              <a:rPr lang="en-US" sz="2800" b="1" dirty="0">
                <a:solidFill>
                  <a:schemeClr val="tx1"/>
                </a:solidFill>
                <a:effectLst/>
                <a:latin typeface="Times New Roman" panose="02020603050405020304" pitchFamily="18" charset="0"/>
                <a:ea typeface="Times New Roman" panose="02020603050405020304" pitchFamily="18" charset="0"/>
              </a:rPr>
              <a:t> të </a:t>
            </a:r>
            <a:r>
              <a:rPr lang="en-US" sz="2800" b="1" dirty="0" err="1">
                <a:solidFill>
                  <a:schemeClr val="tx1"/>
                </a:solidFill>
                <a:effectLst/>
                <a:latin typeface="Times New Roman" panose="02020603050405020304" pitchFamily="18" charset="0"/>
                <a:ea typeface="Times New Roman" panose="02020603050405020304" pitchFamily="18" charset="0"/>
              </a:rPr>
              <a:t>sigurimit</a:t>
            </a:r>
            <a:r>
              <a:rPr lang="en-US" sz="2800" b="1" dirty="0">
                <a:solidFill>
                  <a:schemeClr val="tx1"/>
                </a:solidFill>
                <a:effectLst/>
                <a:latin typeface="Times New Roman" panose="02020603050405020304" pitchFamily="18" charset="0"/>
                <a:ea typeface="Times New Roman" panose="02020603050405020304" pitchFamily="18" charset="0"/>
              </a:rPr>
              <a:t> në </a:t>
            </a:r>
            <a:r>
              <a:rPr lang="en-US" sz="2800" b="1" dirty="0" err="1">
                <a:solidFill>
                  <a:schemeClr val="tx1"/>
                </a:solidFill>
                <a:effectLst/>
                <a:latin typeface="Times New Roman" panose="02020603050405020304" pitchFamily="18" charset="0"/>
                <a:ea typeface="Times New Roman" panose="02020603050405020304" pitchFamily="18" charset="0"/>
              </a:rPr>
              <a:t>fazën</a:t>
            </a:r>
            <a:r>
              <a:rPr lang="en-US" sz="2800" b="1" dirty="0">
                <a:solidFill>
                  <a:schemeClr val="tx1"/>
                </a:solidFill>
                <a:effectLst/>
                <a:latin typeface="Times New Roman" panose="02020603050405020304" pitchFamily="18" charset="0"/>
                <a:ea typeface="Times New Roman" panose="02020603050405020304" pitchFamily="18" charset="0"/>
              </a:rPr>
              <a:t> e </a:t>
            </a:r>
            <a:r>
              <a:rPr lang="en-US" sz="2800" b="1" dirty="0" err="1">
                <a:solidFill>
                  <a:schemeClr val="tx1"/>
                </a:solidFill>
                <a:effectLst/>
                <a:latin typeface="Times New Roman" panose="02020603050405020304" pitchFamily="18" charset="0"/>
                <a:ea typeface="Times New Roman" panose="02020603050405020304" pitchFamily="18" charset="0"/>
              </a:rPr>
              <a:t>ekzekutimit</a:t>
            </a:r>
            <a:r>
              <a:rPr lang="en-US" sz="2800" b="1" dirty="0">
                <a:solidFill>
                  <a:schemeClr val="tx1"/>
                </a:solidFill>
                <a:effectLst/>
                <a:latin typeface="Times New Roman" panose="02020603050405020304" pitchFamily="18" charset="0"/>
                <a:ea typeface="Times New Roman" panose="02020603050405020304" pitchFamily="18" charset="0"/>
              </a:rPr>
              <a:t>. </a:t>
            </a:r>
            <a:r>
              <a:rPr lang="en-US" sz="2800" b="1" dirty="0" err="1">
                <a:solidFill>
                  <a:schemeClr val="tx1"/>
                </a:solidFill>
                <a:effectLst/>
                <a:latin typeface="Times New Roman" panose="02020603050405020304" pitchFamily="18" charset="0"/>
                <a:ea typeface="Times New Roman" panose="02020603050405020304" pitchFamily="18" charset="0"/>
              </a:rPr>
              <a:t>Përllogaritja</a:t>
            </a:r>
            <a:r>
              <a:rPr lang="en-US" sz="2800" b="1" dirty="0">
                <a:solidFill>
                  <a:schemeClr val="tx1"/>
                </a:solidFill>
                <a:effectLst/>
                <a:latin typeface="Times New Roman" panose="02020603050405020304" pitchFamily="18" charset="0"/>
                <a:ea typeface="Times New Roman" panose="02020603050405020304" pitchFamily="18" charset="0"/>
              </a:rPr>
              <a:t> e </a:t>
            </a:r>
            <a:r>
              <a:rPr lang="en-US" sz="2800" b="1" dirty="0" err="1">
                <a:solidFill>
                  <a:schemeClr val="tx1"/>
                </a:solidFill>
                <a:effectLst/>
                <a:latin typeface="Times New Roman" panose="02020603050405020304" pitchFamily="18" charset="0"/>
                <a:ea typeface="Times New Roman" panose="02020603050405020304" pitchFamily="18" charset="0"/>
              </a:rPr>
              <a:t>tyre</a:t>
            </a:r>
            <a:r>
              <a:rPr lang="en-US" sz="2800" b="1" dirty="0">
                <a:solidFill>
                  <a:schemeClr val="tx1"/>
                </a:solidFill>
                <a:effectLst/>
                <a:latin typeface="Times New Roman" panose="02020603050405020304" pitchFamily="18" charset="0"/>
                <a:ea typeface="Times New Roman" panose="02020603050405020304" pitchFamily="18" charset="0"/>
              </a:rPr>
              <a:t>.”</a:t>
            </a:r>
            <a:endParaRPr lang="en-US" sz="2800" b="1" dirty="0">
              <a:solidFill>
                <a:schemeClr val="tx1"/>
              </a:solidFill>
            </a:endParaRPr>
          </a:p>
        </p:txBody>
      </p:sp>
      <p:sp>
        <p:nvSpPr>
          <p:cNvPr id="3" name="Subtitle 2">
            <a:extLst>
              <a:ext uri="{FF2B5EF4-FFF2-40B4-BE49-F238E27FC236}">
                <a16:creationId xmlns:a16="http://schemas.microsoft.com/office/drawing/2014/main" id="{89D45FC0-52ED-4ACF-A47F-DFEB1139A51B}"/>
              </a:ext>
            </a:extLst>
          </p:cNvPr>
          <p:cNvSpPr>
            <a:spLocks noGrp="1"/>
          </p:cNvSpPr>
          <p:nvPr>
            <p:ph type="subTitle" idx="1"/>
          </p:nvPr>
        </p:nvSpPr>
        <p:spPr>
          <a:xfrm>
            <a:off x="975651" y="3828473"/>
            <a:ext cx="9863222" cy="2038561"/>
          </a:xfrm>
        </p:spPr>
        <p:txBody>
          <a:bodyPr>
            <a:noAutofit/>
          </a:bodyPr>
          <a:lstStyle/>
          <a:p>
            <a:pPr algn="just"/>
            <a:r>
              <a:rPr lang="en-US" sz="2200" b="1" i="1" kern="0" dirty="0" err="1">
                <a:effectLst/>
                <a:latin typeface="Times New Roman" panose="02020603050405020304" pitchFamily="18" charset="0"/>
                <a:ea typeface="Times New Roman" panose="02020603050405020304" pitchFamily="18" charset="0"/>
              </a:rPr>
              <a:t>Ekspertë</a:t>
            </a:r>
            <a:r>
              <a:rPr lang="en-US" sz="2200" b="1" i="1" kern="0" dirty="0">
                <a:effectLst/>
                <a:latin typeface="Times New Roman" panose="02020603050405020304" pitchFamily="18" charset="0"/>
                <a:ea typeface="Times New Roman" panose="02020603050405020304" pitchFamily="18" charset="0"/>
              </a:rPr>
              <a:t>: 		z. </a:t>
            </a:r>
            <a:r>
              <a:rPr lang="en-US" sz="2200" b="1" i="1" kern="0" dirty="0" err="1">
                <a:effectLst/>
                <a:latin typeface="Times New Roman" panose="02020603050405020304" pitchFamily="18" charset="0"/>
                <a:ea typeface="Times New Roman" panose="02020603050405020304" pitchFamily="18" charset="0"/>
              </a:rPr>
              <a:t>Valbon</a:t>
            </a:r>
            <a:r>
              <a:rPr lang="en-US" sz="2200" b="1" i="1" kern="0" dirty="0">
                <a:effectLst/>
                <a:latin typeface="Times New Roman" panose="02020603050405020304" pitchFamily="18" charset="0"/>
                <a:ea typeface="Times New Roman" panose="02020603050405020304" pitchFamily="18" charset="0"/>
              </a:rPr>
              <a:t> </a:t>
            </a:r>
            <a:r>
              <a:rPr lang="en-US" sz="2200" b="1" i="1" kern="0" dirty="0" err="1">
                <a:latin typeface="Times New Roman" panose="02020603050405020304" pitchFamily="18" charset="0"/>
                <a:ea typeface="Times New Roman" panose="02020603050405020304" pitchFamily="18" charset="0"/>
              </a:rPr>
              <a:t>Ç</a:t>
            </a:r>
            <a:r>
              <a:rPr lang="en-US" sz="2200" b="1" i="1" kern="0" dirty="0" err="1">
                <a:effectLst/>
                <a:latin typeface="Times New Roman" panose="02020603050405020304" pitchFamily="18" charset="0"/>
                <a:ea typeface="Times New Roman" panose="02020603050405020304" pitchFamily="18" charset="0"/>
              </a:rPr>
              <a:t>ekrezi</a:t>
            </a:r>
            <a:r>
              <a:rPr lang="en-US" sz="2200" b="1" i="1" kern="0" dirty="0">
                <a:effectLst/>
                <a:latin typeface="Times New Roman" panose="02020603050405020304" pitchFamily="18" charset="0"/>
                <a:ea typeface="Times New Roman" panose="02020603050405020304" pitchFamily="18" charset="0"/>
              </a:rPr>
              <a:t>, </a:t>
            </a:r>
            <a:r>
              <a:rPr lang="en-US" sz="2200" b="1" i="1" kern="0" dirty="0" err="1">
                <a:effectLst/>
                <a:latin typeface="Times New Roman" panose="02020603050405020304" pitchFamily="18" charset="0"/>
                <a:ea typeface="Times New Roman" panose="02020603050405020304" pitchFamily="18" charset="0"/>
              </a:rPr>
              <a:t>Magjistrat</a:t>
            </a:r>
            <a:r>
              <a:rPr lang="en-US" sz="2200" b="1" i="1" kern="0" dirty="0">
                <a:effectLst/>
                <a:latin typeface="Times New Roman" panose="02020603050405020304" pitchFamily="18" charset="0"/>
                <a:ea typeface="Times New Roman" panose="02020603050405020304" pitchFamily="18" charset="0"/>
              </a:rPr>
              <a:t> </a:t>
            </a:r>
            <a:r>
              <a:rPr lang="en-US" sz="2200" b="1" i="1" kern="0" dirty="0" err="1">
                <a:effectLst/>
                <a:latin typeface="Times New Roman" panose="02020603050405020304" pitchFamily="18" charset="0"/>
                <a:ea typeface="Times New Roman" panose="02020603050405020304" pitchFamily="18" charset="0"/>
              </a:rPr>
              <a:t>gjyqtar</a:t>
            </a:r>
            <a:r>
              <a:rPr lang="en-US" sz="2200" b="1" i="1" kern="0" dirty="0">
                <a:effectLst/>
                <a:latin typeface="Times New Roman" panose="02020603050405020304" pitchFamily="18" charset="0"/>
                <a:ea typeface="Times New Roman" panose="02020603050405020304" pitchFamily="18" charset="0"/>
              </a:rPr>
              <a:t> </a:t>
            </a:r>
            <a:r>
              <a:rPr lang="en-US" sz="2200" b="1" i="1" kern="0" dirty="0" err="1">
                <a:effectLst/>
                <a:latin typeface="Times New Roman" panose="02020603050405020304" pitchFamily="18" charset="0"/>
                <a:ea typeface="Times New Roman" panose="02020603050405020304" pitchFamily="18" charset="0"/>
              </a:rPr>
              <a:t>i</a:t>
            </a:r>
            <a:r>
              <a:rPr lang="en-US" sz="2200" b="1" i="1" kern="0" dirty="0">
                <a:effectLst/>
                <a:latin typeface="Times New Roman" panose="02020603050405020304" pitchFamily="18" charset="0"/>
                <a:ea typeface="Times New Roman" panose="02020603050405020304" pitchFamily="18" charset="0"/>
              </a:rPr>
              <a:t> </a:t>
            </a:r>
            <a:r>
              <a:rPr lang="en-US" sz="2200" b="1" i="1" kern="0" dirty="0" err="1">
                <a:effectLst/>
                <a:latin typeface="Times New Roman" panose="02020603050405020304" pitchFamily="18" charset="0"/>
                <a:ea typeface="Times New Roman" panose="02020603050405020304" pitchFamily="18" charset="0"/>
              </a:rPr>
              <a:t>Gjykatës</a:t>
            </a:r>
            <a:r>
              <a:rPr lang="en-US" sz="2200" b="1" i="1" kern="0" dirty="0">
                <a:effectLst/>
                <a:latin typeface="Times New Roman" panose="02020603050405020304" pitchFamily="18" charset="0"/>
                <a:ea typeface="Times New Roman" panose="02020603050405020304" pitchFamily="18" charset="0"/>
              </a:rPr>
              <a:t> </a:t>
            </a:r>
            <a:r>
              <a:rPr lang="en-US" sz="2200" b="1" i="1" kern="0" dirty="0" err="1">
                <a:effectLst/>
                <a:latin typeface="Times New Roman" panose="02020603050405020304" pitchFamily="18" charset="0"/>
                <a:ea typeface="Times New Roman" panose="02020603050405020304" pitchFamily="18" charset="0"/>
              </a:rPr>
              <a:t>së</a:t>
            </a:r>
            <a:r>
              <a:rPr lang="en-US" sz="2200" b="1" i="1" kern="0" dirty="0">
                <a:effectLst/>
                <a:latin typeface="Times New Roman" panose="02020603050405020304" pitchFamily="18" charset="0"/>
                <a:ea typeface="Times New Roman" panose="02020603050405020304" pitchFamily="18" charset="0"/>
              </a:rPr>
              <a:t> </a:t>
            </a:r>
            <a:r>
              <a:rPr lang="en-US" sz="2200" b="1" i="1" kern="0" dirty="0" err="1">
                <a:effectLst/>
                <a:latin typeface="Times New Roman" panose="02020603050405020304" pitchFamily="18" charset="0"/>
                <a:ea typeface="Times New Roman" panose="02020603050405020304" pitchFamily="18" charset="0"/>
              </a:rPr>
              <a:t>Lartë</a:t>
            </a:r>
            <a:r>
              <a:rPr lang="en-US" sz="2200" b="1" i="1" kern="0" dirty="0">
                <a:effectLst/>
                <a:latin typeface="Times New Roman" panose="02020603050405020304" pitchFamily="18" charset="0"/>
                <a:ea typeface="Times New Roman" panose="02020603050405020304" pitchFamily="18" charset="0"/>
              </a:rPr>
              <a:t> të </a:t>
            </a:r>
            <a:r>
              <a:rPr lang="en-US" sz="2200" b="1" i="1" kern="0" dirty="0" err="1">
                <a:effectLst/>
                <a:latin typeface="Times New Roman" panose="02020603050405020304" pitchFamily="18" charset="0"/>
                <a:ea typeface="Times New Roman" panose="02020603050405020304" pitchFamily="18" charset="0"/>
              </a:rPr>
              <a:t>R.Sh</a:t>
            </a:r>
            <a:r>
              <a:rPr lang="en-US" sz="2200" b="1" i="1" kern="0" dirty="0">
                <a:effectLst/>
                <a:latin typeface="Times New Roman" panose="02020603050405020304" pitchFamily="18" charset="0"/>
                <a:ea typeface="Times New Roman" panose="02020603050405020304" pitchFamily="18" charset="0"/>
              </a:rPr>
              <a:t>.</a:t>
            </a:r>
          </a:p>
          <a:p>
            <a:pPr algn="just"/>
            <a:r>
              <a:rPr lang="en-US" sz="2200" b="1" i="1" kern="0" dirty="0">
                <a:latin typeface="Times New Roman" panose="02020603050405020304" pitchFamily="18" charset="0"/>
                <a:ea typeface="Times New Roman" panose="02020603050405020304" pitchFamily="18" charset="0"/>
              </a:rPr>
              <a:t>				z. Genti Dokollari, </a:t>
            </a:r>
            <a:r>
              <a:rPr lang="en-US" sz="2200" b="1" i="1" kern="0" dirty="0" err="1">
                <a:latin typeface="Times New Roman" panose="02020603050405020304" pitchFamily="18" charset="0"/>
                <a:ea typeface="Times New Roman" panose="02020603050405020304" pitchFamily="18" charset="0"/>
              </a:rPr>
              <a:t>Magjistrat</a:t>
            </a:r>
            <a:r>
              <a:rPr lang="en-US" sz="2200" b="1" i="1" kern="0" dirty="0">
                <a:latin typeface="Times New Roman" panose="02020603050405020304" pitchFamily="18" charset="0"/>
                <a:ea typeface="Times New Roman" panose="02020603050405020304" pitchFamily="18" charset="0"/>
              </a:rPr>
              <a:t> </a:t>
            </a:r>
            <a:r>
              <a:rPr lang="en-US" sz="2200" b="1" i="1" kern="0" dirty="0" err="1">
                <a:latin typeface="Times New Roman" panose="02020603050405020304" pitchFamily="18" charset="0"/>
                <a:ea typeface="Times New Roman" panose="02020603050405020304" pitchFamily="18" charset="0"/>
              </a:rPr>
              <a:t>gjyqtar</a:t>
            </a:r>
            <a:r>
              <a:rPr lang="en-US" sz="2200" b="1" i="1" kern="0" dirty="0">
                <a:latin typeface="Times New Roman" panose="02020603050405020304" pitchFamily="18" charset="0"/>
                <a:ea typeface="Times New Roman" panose="02020603050405020304" pitchFamily="18" charset="0"/>
              </a:rPr>
              <a:t> </a:t>
            </a:r>
            <a:r>
              <a:rPr lang="en-US" sz="2200" b="1" i="1" kern="0" dirty="0" err="1">
                <a:latin typeface="Times New Roman" panose="02020603050405020304" pitchFamily="18" charset="0"/>
                <a:ea typeface="Times New Roman" panose="02020603050405020304" pitchFamily="18" charset="0"/>
              </a:rPr>
              <a:t>i</a:t>
            </a:r>
            <a:r>
              <a:rPr lang="en-US" sz="2200" b="1" i="1" kern="0" dirty="0">
                <a:latin typeface="Times New Roman" panose="02020603050405020304" pitchFamily="18" charset="0"/>
                <a:ea typeface="Times New Roman" panose="02020603050405020304" pitchFamily="18" charset="0"/>
              </a:rPr>
              <a:t> </a:t>
            </a:r>
            <a:r>
              <a:rPr lang="en-US" sz="2200" b="1" i="1" kern="0" dirty="0" err="1">
                <a:latin typeface="Times New Roman" panose="02020603050405020304" pitchFamily="18" charset="0"/>
                <a:ea typeface="Times New Roman" panose="02020603050405020304" pitchFamily="18" charset="0"/>
              </a:rPr>
              <a:t>Gj.A.J.Përgjithshëm</a:t>
            </a:r>
            <a:endParaRPr lang="en-US" sz="2200" b="1" i="1" kern="0" dirty="0">
              <a:latin typeface="Times New Roman" panose="02020603050405020304" pitchFamily="18" charset="0"/>
              <a:ea typeface="Times New Roman" panose="02020603050405020304" pitchFamily="18" charset="0"/>
            </a:endParaRPr>
          </a:p>
          <a:p>
            <a:pPr algn="just"/>
            <a:r>
              <a:rPr lang="en-US" sz="2200" b="1" i="1" kern="0" dirty="0" err="1">
                <a:effectLst/>
                <a:latin typeface="Times New Roman" panose="02020603050405020304" pitchFamily="18" charset="0"/>
                <a:ea typeface="Times New Roman" panose="02020603050405020304" pitchFamily="18" charset="0"/>
              </a:rPr>
              <a:t>Lehtësuese</a:t>
            </a:r>
            <a:r>
              <a:rPr lang="en-US" sz="2200" b="1" i="1" kern="0" dirty="0">
                <a:effectLst/>
                <a:latin typeface="Times New Roman" panose="02020603050405020304" pitchFamily="18" charset="0"/>
                <a:ea typeface="Times New Roman" panose="02020603050405020304" pitchFamily="18" charset="0"/>
              </a:rPr>
              <a:t>:		</a:t>
            </a:r>
            <a:r>
              <a:rPr lang="en-US" sz="2200" b="1" i="1" kern="0" dirty="0" err="1">
                <a:effectLst/>
                <a:latin typeface="Times New Roman" panose="02020603050405020304" pitchFamily="18" charset="0"/>
                <a:ea typeface="Times New Roman" panose="02020603050405020304" pitchFamily="18" charset="0"/>
              </a:rPr>
              <a:t>znj</a:t>
            </a:r>
            <a:r>
              <a:rPr lang="en-US" sz="2200" b="1" i="1" kern="0" dirty="0">
                <a:effectLst/>
                <a:latin typeface="Times New Roman" panose="02020603050405020304" pitchFamily="18" charset="0"/>
                <a:ea typeface="Times New Roman" panose="02020603050405020304" pitchFamily="18" charset="0"/>
              </a:rPr>
              <a:t>. </a:t>
            </a:r>
            <a:r>
              <a:rPr lang="en-US" sz="2200" b="1" i="1" kern="0" dirty="0" err="1">
                <a:effectLst/>
                <a:latin typeface="Times New Roman" panose="02020603050405020304" pitchFamily="18" charset="0"/>
                <a:ea typeface="Times New Roman" panose="02020603050405020304" pitchFamily="18" charset="0"/>
              </a:rPr>
              <a:t>Mediana</a:t>
            </a:r>
            <a:r>
              <a:rPr lang="en-US" sz="2200" b="1" i="1" kern="0" dirty="0">
                <a:effectLst/>
                <a:latin typeface="Times New Roman" panose="02020603050405020304" pitchFamily="18" charset="0"/>
                <a:ea typeface="Times New Roman" panose="02020603050405020304" pitchFamily="18" charset="0"/>
              </a:rPr>
              <a:t> Meta, </a:t>
            </a:r>
            <a:r>
              <a:rPr lang="en-US" sz="2200" b="1" i="1" kern="0" dirty="0" err="1">
                <a:effectLst/>
                <a:latin typeface="Times New Roman" panose="02020603050405020304" pitchFamily="18" charset="0"/>
                <a:ea typeface="Times New Roman" panose="02020603050405020304" pitchFamily="18" charset="0"/>
              </a:rPr>
              <a:t>Magjistrate</a:t>
            </a:r>
            <a:r>
              <a:rPr lang="en-US" sz="2200" b="1" i="1" kern="0" dirty="0">
                <a:effectLst/>
                <a:latin typeface="Times New Roman" panose="02020603050405020304" pitchFamily="18" charset="0"/>
                <a:ea typeface="Times New Roman" panose="02020603050405020304" pitchFamily="18" charset="0"/>
              </a:rPr>
              <a:t> </a:t>
            </a:r>
            <a:r>
              <a:rPr lang="en-US" sz="2200" b="1" i="1" kern="0" dirty="0" err="1">
                <a:effectLst/>
                <a:latin typeface="Times New Roman" panose="02020603050405020304" pitchFamily="18" charset="0"/>
                <a:ea typeface="Times New Roman" panose="02020603050405020304" pitchFamily="18" charset="0"/>
              </a:rPr>
              <a:t>prokurore</a:t>
            </a:r>
            <a:r>
              <a:rPr lang="en-US" sz="2200" b="1" i="1" kern="0" dirty="0">
                <a:effectLst/>
                <a:latin typeface="Times New Roman" panose="02020603050405020304" pitchFamily="18" charset="0"/>
                <a:ea typeface="Times New Roman" panose="02020603050405020304" pitchFamily="18" charset="0"/>
              </a:rPr>
              <a:t> e </a:t>
            </a:r>
            <a:r>
              <a:rPr lang="en-US" sz="2200" b="1" i="1" kern="0" dirty="0" err="1">
                <a:effectLst/>
                <a:latin typeface="Times New Roman" panose="02020603050405020304" pitchFamily="18" charset="0"/>
                <a:ea typeface="Times New Roman" panose="02020603050405020304" pitchFamily="18" charset="0"/>
              </a:rPr>
              <a:t>Prokurorisë</a:t>
            </a:r>
            <a:r>
              <a:rPr lang="en-US" sz="2200" b="1" i="1" kern="0" dirty="0">
                <a:effectLst/>
                <a:latin typeface="Times New Roman" panose="02020603050405020304" pitchFamily="18" charset="0"/>
                <a:ea typeface="Times New Roman" panose="02020603050405020304" pitchFamily="18" charset="0"/>
              </a:rPr>
              <a:t> </a:t>
            </a:r>
            <a:r>
              <a:rPr lang="en-US" sz="2200" b="1" i="1" kern="0" dirty="0" err="1">
                <a:effectLst/>
                <a:latin typeface="Times New Roman" panose="02020603050405020304" pitchFamily="18" charset="0"/>
                <a:ea typeface="Times New Roman" panose="02020603050405020304" pitchFamily="18" charset="0"/>
              </a:rPr>
              <a:t>pranë</a:t>
            </a:r>
            <a:r>
              <a:rPr lang="en-US" sz="2200" b="1" i="1" kern="0" dirty="0">
                <a:effectLst/>
                <a:latin typeface="Times New Roman" panose="02020603050405020304" pitchFamily="18" charset="0"/>
                <a:ea typeface="Times New Roman" panose="02020603050405020304" pitchFamily="18" charset="0"/>
              </a:rPr>
              <a:t> 						</a:t>
            </a:r>
            <a:r>
              <a:rPr lang="en-US" sz="2200" b="1" i="1" kern="0" dirty="0" err="1">
                <a:effectLst/>
                <a:latin typeface="Times New Roman" panose="02020603050405020304" pitchFamily="18" charset="0"/>
                <a:ea typeface="Times New Roman" panose="02020603050405020304" pitchFamily="18" charset="0"/>
              </a:rPr>
              <a:t>Gj.Shk.P.J.P.Durrës</a:t>
            </a:r>
            <a:r>
              <a:rPr lang="en-US" sz="2200" b="1" i="1" kern="0" dirty="0">
                <a:effectLst/>
                <a:latin typeface="Times New Roman" panose="02020603050405020304" pitchFamily="18" charset="0"/>
                <a:ea typeface="Times New Roman" panose="02020603050405020304" pitchFamily="18" charset="0"/>
              </a:rPr>
              <a:t>.</a:t>
            </a:r>
          </a:p>
          <a:p>
            <a:pPr algn="ctr"/>
            <a:r>
              <a:rPr lang="en-US" sz="2200" b="1" i="1" kern="0" dirty="0" err="1">
                <a:latin typeface="Times New Roman" panose="02020603050405020304" pitchFamily="18" charset="0"/>
                <a:ea typeface="Times New Roman" panose="02020603050405020304" pitchFamily="18" charset="0"/>
                <a:cs typeface="Times New Roman" panose="02020603050405020304" pitchFamily="18" charset="0"/>
              </a:rPr>
              <a:t>Janar</a:t>
            </a:r>
            <a:r>
              <a:rPr lang="en-US" sz="2200" b="1" i="1" kern="0" dirty="0">
                <a:latin typeface="Times New Roman" panose="02020603050405020304" pitchFamily="18" charset="0"/>
                <a:ea typeface="Times New Roman" panose="02020603050405020304" pitchFamily="18" charset="0"/>
                <a:cs typeface="Times New Roman" panose="02020603050405020304" pitchFamily="18" charset="0"/>
              </a:rPr>
              <a:t> 2024</a:t>
            </a:r>
            <a:r>
              <a:rPr lang="en-US" sz="2200" b="1" i="1" kern="0" dirty="0">
                <a:effectLst/>
                <a:latin typeface="Times New Roman" panose="02020603050405020304" pitchFamily="18" charset="0"/>
                <a:ea typeface="Times New Roman" panose="02020603050405020304" pitchFamily="18" charset="0"/>
              </a:rPr>
              <a:t>.</a:t>
            </a:r>
            <a:endParaRPr lang="en-US" sz="2200" b="1" i="1" dirty="0"/>
          </a:p>
        </p:txBody>
      </p:sp>
    </p:spTree>
    <p:extLst>
      <p:ext uri="{BB962C8B-B14F-4D97-AF65-F5344CB8AC3E}">
        <p14:creationId xmlns:p14="http://schemas.microsoft.com/office/powerpoint/2010/main" val="26369458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E20503-56E6-4D10-A71F-E90C6D205316}"/>
              </a:ext>
            </a:extLst>
          </p:cNvPr>
          <p:cNvSpPr>
            <a:spLocks noGrp="1"/>
          </p:cNvSpPr>
          <p:nvPr>
            <p:ph idx="1"/>
          </p:nvPr>
        </p:nvSpPr>
        <p:spPr>
          <a:xfrm>
            <a:off x="186267" y="165099"/>
            <a:ext cx="11713633" cy="6015567"/>
          </a:xfrm>
        </p:spPr>
        <p:txBody>
          <a:bodyPr>
            <a:normAutofit/>
          </a:bodyPr>
          <a:lstStyle/>
          <a:p>
            <a:pPr marL="0" indent="0" algn="ctr">
              <a:buNone/>
            </a:pPr>
            <a:r>
              <a:rPr lang="it-IT" sz="2200" b="1" u="sng" dirty="0">
                <a:latin typeface="Times New Roman" panose="02020603050405020304" pitchFamily="18" charset="0"/>
                <a:cs typeface="Times New Roman" panose="02020603050405020304" pitchFamily="18" charset="0"/>
              </a:rPr>
              <a:t>Rastet e mbivendosjes së masave të sigurimit</a:t>
            </a:r>
          </a:p>
          <a:p>
            <a:pPr marL="0" indent="0" algn="just">
              <a:lnSpc>
                <a:spcPct val="120000"/>
              </a:lnSpc>
              <a:buNone/>
            </a:pPr>
            <a:endParaRPr lang="it-IT" sz="2200" dirty="0">
              <a:latin typeface="Times New Roman" panose="02020603050405020304" pitchFamily="18" charset="0"/>
              <a:cs typeface="Times New Roman" panose="02020603050405020304" pitchFamily="18" charset="0"/>
            </a:endParaRPr>
          </a:p>
          <a:p>
            <a:pPr algn="just">
              <a:lnSpc>
                <a:spcPct val="120000"/>
              </a:lnSpc>
              <a:buFont typeface="Wingdings" panose="05000000000000000000" pitchFamily="2" charset="2"/>
              <a:buChar char="Ø"/>
            </a:pPr>
            <a:r>
              <a:rPr lang="it-IT" sz="2200" dirty="0">
                <a:latin typeface="Times New Roman" panose="02020603050405020304" pitchFamily="18" charset="0"/>
                <a:cs typeface="Times New Roman" panose="02020603050405020304" pitchFamily="18" charset="0"/>
              </a:rPr>
              <a:t>Gjatë fazës së hetimit/gjykimit:</a:t>
            </a:r>
          </a:p>
          <a:p>
            <a:pPr marL="0" indent="0" algn="just">
              <a:buNone/>
            </a:pPr>
            <a:r>
              <a:rPr lang="it-IT" sz="2200" i="1" dirty="0">
                <a:latin typeface="Times New Roman" panose="02020603050405020304" pitchFamily="18" charset="0"/>
                <a:cs typeface="Times New Roman" panose="02020603050405020304" pitchFamily="18" charset="0"/>
              </a:rPr>
              <a:t>-Caktimi i disa masave të sigurimit ndaj të njëjtit person për llogari të procedimeve të ndryshme.</a:t>
            </a:r>
            <a:r>
              <a:rPr lang="en-US" sz="2200" i="1" dirty="0">
                <a:latin typeface="Times New Roman" panose="02020603050405020304" pitchFamily="18" charset="0"/>
                <a:cs typeface="Times New Roman" panose="02020603050405020304" pitchFamily="18" charset="0"/>
              </a:rPr>
              <a:t> </a:t>
            </a:r>
            <a:r>
              <a:rPr lang="en-US" sz="2200" i="1" dirty="0" err="1">
                <a:latin typeface="Times New Roman" panose="02020603050405020304" pitchFamily="18" charset="0"/>
                <a:cs typeface="Times New Roman" panose="02020603050405020304" pitchFamily="18" charset="0"/>
              </a:rPr>
              <a:t>Masat</a:t>
            </a:r>
            <a:r>
              <a:rPr lang="en-US" sz="2200" i="1" dirty="0">
                <a:latin typeface="Times New Roman" panose="02020603050405020304" pitchFamily="18" charset="0"/>
                <a:cs typeface="Times New Roman" panose="02020603050405020304" pitchFamily="18" charset="0"/>
              </a:rPr>
              <a:t> e </a:t>
            </a:r>
            <a:r>
              <a:rPr lang="en-US" sz="2200" i="1" dirty="0" err="1">
                <a:latin typeface="Times New Roman" panose="02020603050405020304" pitchFamily="18" charset="0"/>
                <a:cs typeface="Times New Roman" panose="02020603050405020304" pitchFamily="18" charset="0"/>
              </a:rPr>
              <a:t>sigurimit</a:t>
            </a:r>
            <a:r>
              <a:rPr lang="en-US" sz="2200" i="1" dirty="0">
                <a:latin typeface="Times New Roman" panose="02020603050405020304" pitchFamily="18" charset="0"/>
                <a:cs typeface="Times New Roman" panose="02020603050405020304" pitchFamily="18" charset="0"/>
              </a:rPr>
              <a:t> mund të </a:t>
            </a:r>
            <a:r>
              <a:rPr lang="en-US" sz="2200" i="1" dirty="0" err="1">
                <a:latin typeface="Times New Roman" panose="02020603050405020304" pitchFamily="18" charset="0"/>
                <a:cs typeface="Times New Roman" panose="02020603050405020304" pitchFamily="18" charset="0"/>
              </a:rPr>
              <a:t>jenë</a:t>
            </a:r>
            <a:r>
              <a:rPr lang="en-US" sz="2200" i="1" dirty="0">
                <a:latin typeface="Times New Roman" panose="02020603050405020304" pitchFamily="18" charset="0"/>
                <a:cs typeface="Times New Roman" panose="02020603050405020304" pitchFamily="18" charset="0"/>
              </a:rPr>
              <a:t> të </a:t>
            </a:r>
            <a:r>
              <a:rPr lang="en-US" sz="2200" i="1" dirty="0" err="1">
                <a:latin typeface="Times New Roman" panose="02020603050405020304" pitchFamily="18" charset="0"/>
                <a:cs typeface="Times New Roman" panose="02020603050405020304" pitchFamily="18" charset="0"/>
              </a:rPr>
              <a:t>njëjtat</a:t>
            </a:r>
            <a:r>
              <a:rPr lang="en-US" sz="2200" i="1" dirty="0">
                <a:latin typeface="Times New Roman" panose="02020603050405020304" pitchFamily="18" charset="0"/>
                <a:cs typeface="Times New Roman" panose="02020603050405020304" pitchFamily="18" charset="0"/>
              </a:rPr>
              <a:t> “arrest në </a:t>
            </a:r>
            <a:r>
              <a:rPr lang="en-US" sz="2200" i="1" dirty="0" err="1">
                <a:latin typeface="Times New Roman" panose="02020603050405020304" pitchFamily="18" charset="0"/>
                <a:cs typeface="Times New Roman" panose="02020603050405020304" pitchFamily="18" charset="0"/>
              </a:rPr>
              <a:t>shtëpi</a:t>
            </a:r>
            <a:r>
              <a:rPr lang="en-US" sz="2200" i="1" dirty="0">
                <a:latin typeface="Times New Roman" panose="02020603050405020304" pitchFamily="18" charset="0"/>
                <a:cs typeface="Times New Roman" panose="02020603050405020304" pitchFamily="18" charset="0"/>
              </a:rPr>
              <a:t>”/”arrest në burg”; </a:t>
            </a:r>
            <a:r>
              <a:rPr lang="en-US" sz="2200" i="1" dirty="0" err="1">
                <a:latin typeface="Times New Roman" panose="02020603050405020304" pitchFamily="18" charset="0"/>
                <a:cs typeface="Times New Roman" panose="02020603050405020304" pitchFamily="18" charset="0"/>
              </a:rPr>
              <a:t>fillimisht</a:t>
            </a:r>
            <a:r>
              <a:rPr lang="en-US" sz="2200" i="1" dirty="0">
                <a:latin typeface="Times New Roman" panose="02020603050405020304" pitchFamily="18" charset="0"/>
                <a:cs typeface="Times New Roman" panose="02020603050405020304" pitchFamily="18" charset="0"/>
              </a:rPr>
              <a:t> “arrest në </a:t>
            </a:r>
            <a:r>
              <a:rPr lang="en-US" sz="2200" i="1" dirty="0" err="1">
                <a:latin typeface="Times New Roman" panose="02020603050405020304" pitchFamily="18" charset="0"/>
                <a:cs typeface="Times New Roman" panose="02020603050405020304" pitchFamily="18" charset="0"/>
              </a:rPr>
              <a:t>shtëpi</a:t>
            </a:r>
            <a:r>
              <a:rPr lang="en-US" sz="2200" i="1" dirty="0">
                <a:latin typeface="Times New Roman" panose="02020603050405020304" pitchFamily="18" charset="0"/>
                <a:cs typeface="Times New Roman" panose="02020603050405020304" pitchFamily="18" charset="0"/>
              </a:rPr>
              <a:t>” </a:t>
            </a:r>
            <a:r>
              <a:rPr lang="en-US" sz="2200" i="1" dirty="0" err="1">
                <a:latin typeface="Times New Roman" panose="02020603050405020304" pitchFamily="18" charset="0"/>
                <a:cs typeface="Times New Roman" panose="02020603050405020304" pitchFamily="18" charset="0"/>
              </a:rPr>
              <a:t>dhe</a:t>
            </a:r>
            <a:r>
              <a:rPr lang="en-US" sz="2200" i="1" dirty="0">
                <a:latin typeface="Times New Roman" panose="02020603050405020304" pitchFamily="18" charset="0"/>
                <a:cs typeface="Times New Roman" panose="02020603050405020304" pitchFamily="18" charset="0"/>
              </a:rPr>
              <a:t> </a:t>
            </a:r>
            <a:r>
              <a:rPr lang="en-US" sz="2200" i="1" dirty="0" err="1">
                <a:latin typeface="Times New Roman" panose="02020603050405020304" pitchFamily="18" charset="0"/>
                <a:cs typeface="Times New Roman" panose="02020603050405020304" pitchFamily="18" charset="0"/>
              </a:rPr>
              <a:t>më</a:t>
            </a:r>
            <a:r>
              <a:rPr lang="en-US" sz="2200" i="1" dirty="0">
                <a:latin typeface="Times New Roman" panose="02020603050405020304" pitchFamily="18" charset="0"/>
                <a:cs typeface="Times New Roman" panose="02020603050405020304" pitchFamily="18" charset="0"/>
              </a:rPr>
              <a:t> pas “arrest në burg”, </a:t>
            </a:r>
            <a:r>
              <a:rPr lang="en-US" sz="2200" i="1" dirty="0" err="1">
                <a:latin typeface="Times New Roman" panose="02020603050405020304" pitchFamily="18" charset="0"/>
                <a:cs typeface="Times New Roman" panose="02020603050405020304" pitchFamily="18" charset="0"/>
              </a:rPr>
              <a:t>si</a:t>
            </a:r>
            <a:r>
              <a:rPr lang="en-US" sz="2200" i="1" dirty="0">
                <a:latin typeface="Times New Roman" panose="02020603050405020304" pitchFamily="18" charset="0"/>
                <a:cs typeface="Times New Roman" panose="02020603050405020304" pitchFamily="18" charset="0"/>
              </a:rPr>
              <a:t> </a:t>
            </a:r>
            <a:r>
              <a:rPr lang="en-US" sz="2200" i="1" dirty="0" err="1">
                <a:latin typeface="Times New Roman" panose="02020603050405020304" pitchFamily="18" charset="0"/>
                <a:cs typeface="Times New Roman" panose="02020603050405020304" pitchFamily="18" charset="0"/>
              </a:rPr>
              <a:t>dhe</a:t>
            </a:r>
            <a:r>
              <a:rPr lang="en-US" sz="2200" i="1" dirty="0">
                <a:latin typeface="Times New Roman" panose="02020603050405020304" pitchFamily="18" charset="0"/>
                <a:cs typeface="Times New Roman" panose="02020603050405020304" pitchFamily="18" charset="0"/>
              </a:rPr>
              <a:t> masa </a:t>
            </a:r>
            <a:r>
              <a:rPr lang="en-US" sz="2200" i="1" dirty="0" err="1">
                <a:latin typeface="Times New Roman" panose="02020603050405020304" pitchFamily="18" charset="0"/>
                <a:cs typeface="Times New Roman" panose="02020603050405020304" pitchFamily="18" charset="0"/>
              </a:rPr>
              <a:t>shtrënguese</a:t>
            </a:r>
            <a:r>
              <a:rPr lang="en-US" sz="2200" i="1" dirty="0">
                <a:latin typeface="Times New Roman" panose="02020603050405020304" pitchFamily="18" charset="0"/>
                <a:cs typeface="Times New Roman" panose="02020603050405020304" pitchFamily="18" charset="0"/>
              </a:rPr>
              <a:t> </a:t>
            </a:r>
            <a:r>
              <a:rPr lang="en-US" sz="2200" i="1" dirty="0" err="1">
                <a:latin typeface="Times New Roman" panose="02020603050405020304" pitchFamily="18" charset="0"/>
                <a:cs typeface="Times New Roman" panose="02020603050405020304" pitchFamily="18" charset="0"/>
              </a:rPr>
              <a:t>dhe</a:t>
            </a:r>
            <a:r>
              <a:rPr lang="en-US" sz="2200" i="1" dirty="0">
                <a:latin typeface="Times New Roman" panose="02020603050405020304" pitchFamily="18" charset="0"/>
                <a:cs typeface="Times New Roman" panose="02020603050405020304" pitchFamily="18" charset="0"/>
              </a:rPr>
              <a:t> </a:t>
            </a:r>
            <a:r>
              <a:rPr lang="en-US" sz="2200" i="1" dirty="0" err="1">
                <a:latin typeface="Times New Roman" panose="02020603050405020304" pitchFamily="18" charset="0"/>
                <a:cs typeface="Times New Roman" panose="02020603050405020304" pitchFamily="18" charset="0"/>
              </a:rPr>
              <a:t>ndaluese</a:t>
            </a:r>
            <a:r>
              <a:rPr lang="en-US" sz="2200" i="1" dirty="0">
                <a:latin typeface="Times New Roman" panose="02020603050405020304" pitchFamily="18" charset="0"/>
                <a:cs typeface="Times New Roman" panose="02020603050405020304" pitchFamily="18" charset="0"/>
              </a:rPr>
              <a:t>, </a:t>
            </a:r>
            <a:r>
              <a:rPr lang="en-US" sz="2200" i="1" dirty="0" err="1">
                <a:latin typeface="Times New Roman" panose="02020603050405020304" pitchFamily="18" charset="0"/>
                <a:cs typeface="Times New Roman" panose="02020603050405020304" pitchFamily="18" charset="0"/>
              </a:rPr>
              <a:t>kur</a:t>
            </a:r>
            <a:r>
              <a:rPr lang="en-US" sz="2200" i="1" dirty="0">
                <a:latin typeface="Times New Roman" panose="02020603050405020304" pitchFamily="18" charset="0"/>
                <a:cs typeface="Times New Roman" panose="02020603050405020304" pitchFamily="18" charset="0"/>
              </a:rPr>
              <a:t> nuk </a:t>
            </a:r>
            <a:r>
              <a:rPr lang="en-US" sz="2200" i="1" dirty="0" err="1">
                <a:latin typeface="Times New Roman" panose="02020603050405020304" pitchFamily="18" charset="0"/>
                <a:cs typeface="Times New Roman" panose="02020603050405020304" pitchFamily="18" charset="0"/>
              </a:rPr>
              <a:t>pengojnë</a:t>
            </a:r>
            <a:r>
              <a:rPr lang="en-US" sz="2200" i="1" dirty="0">
                <a:latin typeface="Times New Roman" panose="02020603050405020304" pitchFamily="18" charset="0"/>
                <a:cs typeface="Times New Roman" panose="02020603050405020304" pitchFamily="18" charset="0"/>
              </a:rPr>
              <a:t> </a:t>
            </a:r>
            <a:r>
              <a:rPr lang="en-US" sz="2200" i="1" dirty="0" err="1">
                <a:latin typeface="Times New Roman" panose="02020603050405020304" pitchFamily="18" charset="0"/>
                <a:cs typeface="Times New Roman" panose="02020603050405020304" pitchFamily="18" charset="0"/>
              </a:rPr>
              <a:t>ekzekutimin</a:t>
            </a:r>
            <a:r>
              <a:rPr lang="en-US" sz="2200" i="1" dirty="0">
                <a:latin typeface="Times New Roman" panose="02020603050405020304" pitchFamily="18" charset="0"/>
                <a:cs typeface="Times New Roman" panose="02020603050405020304" pitchFamily="18" charset="0"/>
              </a:rPr>
              <a:t> </a:t>
            </a:r>
            <a:r>
              <a:rPr lang="en-US" sz="2200" i="1" dirty="0" err="1">
                <a:latin typeface="Times New Roman" panose="02020603050405020304" pitchFamily="18" charset="0"/>
                <a:cs typeface="Times New Roman" panose="02020603050405020304" pitchFamily="18" charset="0"/>
              </a:rPr>
              <a:t>njëkohësisht</a:t>
            </a:r>
            <a:r>
              <a:rPr lang="en-US" sz="2200" i="1" dirty="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Ø"/>
            </a:pPr>
            <a:endParaRPr lang="it-IT" sz="2200" i="1"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it-IT" sz="2200" dirty="0">
                <a:latin typeface="Times New Roman" panose="02020603050405020304" pitchFamily="18" charset="0"/>
                <a:cs typeface="Times New Roman" panose="02020603050405020304" pitchFamily="18" charset="0"/>
              </a:rPr>
              <a:t>Gjatë fazës së ekzekutimit të një dënimi me burgim:</a:t>
            </a:r>
          </a:p>
          <a:p>
            <a:pPr marL="0" indent="0" algn="just">
              <a:buNone/>
            </a:pPr>
            <a:r>
              <a:rPr lang="it-IT" sz="2200" i="1" dirty="0">
                <a:latin typeface="Times New Roman" panose="02020603050405020304" pitchFamily="18" charset="0"/>
                <a:cs typeface="Times New Roman" panose="02020603050405020304" pitchFamily="18" charset="0"/>
              </a:rPr>
              <a:t>-Caktimi i një, apo disa masave të sigurimit «arrest në burg» për llogari të procedimeve të ndryshme.</a:t>
            </a:r>
          </a:p>
        </p:txBody>
      </p:sp>
    </p:spTree>
    <p:extLst>
      <p:ext uri="{BB962C8B-B14F-4D97-AF65-F5344CB8AC3E}">
        <p14:creationId xmlns:p14="http://schemas.microsoft.com/office/powerpoint/2010/main" val="42109640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E71E12-24DB-4F7D-AD92-603658BAE600}"/>
              </a:ext>
            </a:extLst>
          </p:cNvPr>
          <p:cNvSpPr>
            <a:spLocks noGrp="1"/>
          </p:cNvSpPr>
          <p:nvPr>
            <p:ph idx="1"/>
          </p:nvPr>
        </p:nvSpPr>
        <p:spPr>
          <a:xfrm>
            <a:off x="270933" y="186267"/>
            <a:ext cx="11467513" cy="6420164"/>
          </a:xfrm>
        </p:spPr>
        <p:txBody>
          <a:bodyPr>
            <a:noAutofit/>
          </a:bodyPr>
          <a:lstStyle/>
          <a:p>
            <a:pPr marL="0" indent="0" algn="ctr">
              <a:lnSpc>
                <a:spcPct val="120000"/>
              </a:lnSpc>
              <a:buNone/>
            </a:pPr>
            <a:r>
              <a:rPr lang="it-IT" sz="1700" b="1" u="sng" dirty="0">
                <a:latin typeface="Times New Roman" panose="02020603050405020304" pitchFamily="18" charset="0"/>
                <a:cs typeface="Times New Roman" panose="02020603050405020304" pitchFamily="18" charset="0"/>
              </a:rPr>
              <a:t>MASAT E SIGURIMIT TË CAKTUARA GJATË FAZËS SË HETIMIT/GJYKIMIT</a:t>
            </a:r>
            <a:r>
              <a:rPr lang="it-IT" sz="1700" b="1" dirty="0">
                <a:latin typeface="Times New Roman" panose="02020603050405020304" pitchFamily="18" charset="0"/>
                <a:cs typeface="Times New Roman" panose="02020603050405020304" pitchFamily="18" charset="0"/>
              </a:rPr>
              <a:t>.</a:t>
            </a:r>
          </a:p>
          <a:p>
            <a:pPr marL="0" indent="0" algn="just">
              <a:spcBef>
                <a:spcPts val="0"/>
              </a:spcBef>
              <a:buNone/>
            </a:pPr>
            <a:endParaRPr lang="it-IT" sz="1700" dirty="0">
              <a:latin typeface="Times New Roman" panose="02020603050405020304" pitchFamily="18" charset="0"/>
              <a:cs typeface="Times New Roman" panose="02020603050405020304" pitchFamily="18" charset="0"/>
            </a:endParaRPr>
          </a:p>
          <a:p>
            <a:pPr marL="0" indent="0" algn="just">
              <a:spcBef>
                <a:spcPts val="0"/>
              </a:spcBef>
              <a:buNone/>
            </a:pPr>
            <a:r>
              <a:rPr lang="it-IT" dirty="0">
                <a:latin typeface="Times New Roman" panose="02020603050405020304" pitchFamily="18" charset="0"/>
                <a:cs typeface="Times New Roman" panose="02020603050405020304" pitchFamily="18" charset="0"/>
              </a:rPr>
              <a:t>Secili procedim paraqitet autonom dhe për të plotësuar nevojat e sigurimit mund të caktohet masë sigurimi për secilin, sigurisht kur janë të natyrave të njëjta, ose të ndryshme, kur nuk pengojnë zbatimin e njëri-tjetrit. Rastet:</a:t>
            </a:r>
          </a:p>
          <a:p>
            <a:pPr marL="0" indent="0" algn="just">
              <a:buNone/>
            </a:pPr>
            <a:r>
              <a:rPr lang="it-IT" dirty="0">
                <a:latin typeface="Times New Roman" panose="02020603050405020304" pitchFamily="18" charset="0"/>
                <a:cs typeface="Times New Roman" panose="02020603050405020304" pitchFamily="18" charset="0"/>
              </a:rPr>
              <a:t>-Disa masa sigurimi «arrest në burg», parashikuar nga neni 238 i K.Pr.Penale;</a:t>
            </a:r>
          </a:p>
          <a:p>
            <a:pPr marL="0" indent="0" algn="just">
              <a:buNone/>
            </a:pPr>
            <a:r>
              <a:rPr lang="it-IT" dirty="0">
                <a:latin typeface="Times New Roman" panose="02020603050405020304" pitchFamily="18" charset="0"/>
                <a:cs typeface="Times New Roman" panose="02020603050405020304" pitchFamily="18" charset="0"/>
              </a:rPr>
              <a:t>-Disa masa sigurimi «arrest në shtëpi», parashikuar nga neni 237 i K.Pr.Penale;</a:t>
            </a:r>
          </a:p>
          <a:p>
            <a:pPr marL="0" indent="0" algn="just">
              <a:buNone/>
            </a:pPr>
            <a:r>
              <a:rPr lang="it-IT" dirty="0">
                <a:latin typeface="Times New Roman" panose="02020603050405020304" pitchFamily="18" charset="0"/>
                <a:cs typeface="Times New Roman" panose="02020603050405020304" pitchFamily="18" charset="0"/>
              </a:rPr>
              <a:t>-Disa masa shtrënguese/ndaluese që nuk pengojnë zbatimin e njëra-tjetrës;</a:t>
            </a:r>
          </a:p>
          <a:p>
            <a:pPr marL="0" indent="0" algn="just">
              <a:buNone/>
            </a:pPr>
            <a:r>
              <a:rPr lang="it-IT" dirty="0">
                <a:latin typeface="Times New Roman" panose="02020603050405020304" pitchFamily="18" charset="0"/>
                <a:cs typeface="Times New Roman" panose="02020603050405020304" pitchFamily="18" charset="0"/>
              </a:rPr>
              <a:t>Baza ligjore për përllogaritjen e tyre:</a:t>
            </a:r>
          </a:p>
          <a:p>
            <a:pPr marL="0" indent="0" algn="just">
              <a:spcBef>
                <a:spcPts val="600"/>
              </a:spcBef>
              <a:spcAft>
                <a:spcPts val="600"/>
              </a:spcAft>
              <a:buNone/>
            </a:pPr>
            <a:r>
              <a:rPr lang="it-IT" dirty="0">
                <a:latin typeface="Times New Roman" panose="02020603050405020304" pitchFamily="18" charset="0"/>
                <a:cs typeface="Times New Roman" panose="02020603050405020304" pitchFamily="18" charset="0"/>
              </a:rPr>
              <a:t>-Neni 246 i K.Pr.Penale, i cili parashikon se: </a:t>
            </a:r>
            <a:r>
              <a:rPr lang="it-IT" i="1" dirty="0">
                <a:latin typeface="Times New Roman" panose="02020603050405020304" pitchFamily="18" charset="0"/>
                <a:cs typeface="Times New Roman" panose="02020603050405020304" pitchFamily="18" charset="0"/>
              </a:rPr>
              <a:t>«</a:t>
            </a:r>
            <a:r>
              <a:rPr lang="en-US" b="0" i="1" dirty="0">
                <a:effectLst/>
                <a:latin typeface="Times New Roman" panose="02020603050405020304" pitchFamily="18" charset="0"/>
                <a:cs typeface="Times New Roman" panose="02020603050405020304" pitchFamily="18" charset="0"/>
              </a:rPr>
              <a:t>1. </a:t>
            </a:r>
            <a:r>
              <a:rPr lang="en-US" b="0" i="1" dirty="0" err="1">
                <a:effectLst/>
                <a:latin typeface="Times New Roman" panose="02020603050405020304" pitchFamily="18" charset="0"/>
                <a:cs typeface="Times New Roman" panose="02020603050405020304" pitchFamily="18" charset="0"/>
              </a:rPr>
              <a:t>Oficeri</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ose</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agjenti</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i</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policisë</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i</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ngarkuar</a:t>
            </a:r>
            <a:r>
              <a:rPr lang="en-US" b="0" i="1" dirty="0">
                <a:effectLst/>
                <a:latin typeface="Times New Roman" panose="02020603050405020304" pitchFamily="18" charset="0"/>
                <a:cs typeface="Times New Roman" panose="02020603050405020304" pitchFamily="18" charset="0"/>
              </a:rPr>
              <a:t> me </a:t>
            </a:r>
            <a:r>
              <a:rPr lang="en-US" b="0" i="1" dirty="0" err="1">
                <a:effectLst/>
                <a:latin typeface="Times New Roman" panose="02020603050405020304" pitchFamily="18" charset="0"/>
                <a:cs typeface="Times New Roman" panose="02020603050405020304" pitchFamily="18" charset="0"/>
              </a:rPr>
              <a:t>zbatimin</a:t>
            </a:r>
            <a:r>
              <a:rPr lang="en-US" b="0" i="1" dirty="0">
                <a:effectLst/>
                <a:latin typeface="Times New Roman" panose="02020603050405020304" pitchFamily="18" charset="0"/>
                <a:cs typeface="Times New Roman" panose="02020603050405020304" pitchFamily="18" charset="0"/>
              </a:rPr>
              <a:t> e </a:t>
            </a:r>
            <a:r>
              <a:rPr lang="en-US" b="0" i="1" dirty="0" err="1">
                <a:effectLst/>
                <a:latin typeface="Times New Roman" panose="02020603050405020304" pitchFamily="18" charset="0"/>
                <a:cs typeface="Times New Roman" panose="02020603050405020304" pitchFamily="18" charset="0"/>
              </a:rPr>
              <a:t>vendimit</a:t>
            </a:r>
            <a:r>
              <a:rPr lang="en-US" b="0" i="1" dirty="0">
                <a:effectLst/>
                <a:latin typeface="Times New Roman" panose="02020603050405020304" pitchFamily="18" charset="0"/>
                <a:cs typeface="Times New Roman" panose="02020603050405020304" pitchFamily="18" charset="0"/>
              </a:rPr>
              <a:t> të </a:t>
            </a:r>
            <a:r>
              <a:rPr lang="en-US" b="0" i="1" dirty="0" err="1">
                <a:effectLst/>
                <a:latin typeface="Times New Roman" panose="02020603050405020304" pitchFamily="18" charset="0"/>
                <a:cs typeface="Times New Roman" panose="02020603050405020304" pitchFamily="18" charset="0"/>
              </a:rPr>
              <a:t>arrestit</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i</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dorëzon</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personit</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ndaj</a:t>
            </a:r>
            <a:r>
              <a:rPr lang="en-US" b="0" i="1" dirty="0">
                <a:effectLst/>
                <a:latin typeface="Times New Roman" panose="02020603050405020304" pitchFamily="18" charset="0"/>
                <a:cs typeface="Times New Roman" panose="02020603050405020304" pitchFamily="18" charset="0"/>
              </a:rPr>
              <a:t> të </a:t>
            </a:r>
            <a:r>
              <a:rPr lang="en-US" b="0" i="1" dirty="0" err="1">
                <a:effectLst/>
                <a:latin typeface="Times New Roman" panose="02020603050405020304" pitchFamily="18" charset="0"/>
                <a:cs typeface="Times New Roman" panose="02020603050405020304" pitchFamily="18" charset="0"/>
              </a:rPr>
              <a:t>cilit</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është</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marrë</a:t>
            </a:r>
            <a:r>
              <a:rPr lang="en-US" b="0" i="1" dirty="0">
                <a:effectLst/>
                <a:latin typeface="Times New Roman" panose="02020603050405020304" pitchFamily="18" charset="0"/>
                <a:cs typeface="Times New Roman" panose="02020603050405020304" pitchFamily="18" charset="0"/>
              </a:rPr>
              <a:t> masa </a:t>
            </a:r>
            <a:r>
              <a:rPr lang="en-US" b="0" i="1" dirty="0" err="1">
                <a:effectLst/>
                <a:latin typeface="Times New Roman" panose="02020603050405020304" pitchFamily="18" charset="0"/>
                <a:cs typeface="Times New Roman" panose="02020603050405020304" pitchFamily="18" charset="0"/>
              </a:rPr>
              <a:t>kopjen</a:t>
            </a:r>
            <a:r>
              <a:rPr lang="en-US" b="0" i="1" dirty="0">
                <a:effectLst/>
                <a:latin typeface="Times New Roman" panose="02020603050405020304" pitchFamily="18" charset="0"/>
                <a:cs typeface="Times New Roman" panose="02020603050405020304" pitchFamily="18" charset="0"/>
              </a:rPr>
              <a:t> e </a:t>
            </a:r>
            <a:r>
              <a:rPr lang="en-US" b="0" i="1" dirty="0" err="1">
                <a:effectLst/>
                <a:latin typeface="Times New Roman" panose="02020603050405020304" pitchFamily="18" charset="0"/>
                <a:cs typeface="Times New Roman" panose="02020603050405020304" pitchFamily="18" charset="0"/>
              </a:rPr>
              <a:t>vendimit</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dhe</a:t>
            </a:r>
            <a:r>
              <a:rPr lang="en-US" b="0" i="1" dirty="0">
                <a:effectLst/>
                <a:latin typeface="Times New Roman" panose="02020603050405020304" pitchFamily="18" charset="0"/>
                <a:cs typeface="Times New Roman" panose="02020603050405020304" pitchFamily="18" charset="0"/>
              </a:rPr>
              <a:t> e </a:t>
            </a:r>
            <a:r>
              <a:rPr lang="en-US" b="0" i="1" dirty="0" err="1">
                <a:effectLst/>
                <a:latin typeface="Times New Roman" panose="02020603050405020304" pitchFamily="18" charset="0"/>
                <a:cs typeface="Times New Roman" panose="02020603050405020304" pitchFamily="18" charset="0"/>
              </a:rPr>
              <a:t>njeh</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menjëherë</a:t>
            </a:r>
            <a:r>
              <a:rPr lang="en-US" b="0" i="1" dirty="0">
                <a:effectLst/>
                <a:latin typeface="Times New Roman" panose="02020603050405020304" pitchFamily="18" charset="0"/>
                <a:cs typeface="Times New Roman" panose="02020603050405020304" pitchFamily="18" charset="0"/>
              </a:rPr>
              <a:t> me </a:t>
            </a:r>
            <a:r>
              <a:rPr lang="en-US" b="0" i="1" dirty="0" err="1">
                <a:effectLst/>
                <a:latin typeface="Times New Roman" panose="02020603050405020304" pitchFamily="18" charset="0"/>
                <a:cs typeface="Times New Roman" panose="02020603050405020304" pitchFamily="18" charset="0"/>
              </a:rPr>
              <a:t>letrën</a:t>
            </a:r>
            <a:r>
              <a:rPr lang="en-US" b="0" i="1" dirty="0">
                <a:effectLst/>
                <a:latin typeface="Times New Roman" panose="02020603050405020304" pitchFamily="18" charset="0"/>
                <a:cs typeface="Times New Roman" panose="02020603050405020304" pitchFamily="18" charset="0"/>
              </a:rPr>
              <a:t> e të </a:t>
            </a:r>
            <a:r>
              <a:rPr lang="en-US" b="0" i="1" dirty="0" err="1">
                <a:effectLst/>
                <a:latin typeface="Times New Roman" panose="02020603050405020304" pitchFamily="18" charset="0"/>
                <a:cs typeface="Times New Roman" panose="02020603050405020304" pitchFamily="18" charset="0"/>
              </a:rPr>
              <a:t>drejtave</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sipas</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paragrafit</a:t>
            </a:r>
            <a:r>
              <a:rPr lang="en-US" b="0" i="1" dirty="0">
                <a:effectLst/>
                <a:latin typeface="Times New Roman" panose="02020603050405020304" pitchFamily="18" charset="0"/>
                <a:cs typeface="Times New Roman" panose="02020603050405020304" pitchFamily="18" charset="0"/>
              </a:rPr>
              <a:t> 2, të </a:t>
            </a:r>
            <a:r>
              <a:rPr lang="en-US" b="0" i="1" dirty="0" err="1">
                <a:effectLst/>
                <a:latin typeface="Times New Roman" panose="02020603050405020304" pitchFamily="18" charset="0"/>
                <a:cs typeface="Times New Roman" panose="02020603050405020304" pitchFamily="18" charset="0"/>
              </a:rPr>
              <a:t>nenit</a:t>
            </a:r>
            <a:r>
              <a:rPr lang="en-US" b="0" i="1" dirty="0">
                <a:effectLst/>
                <a:latin typeface="Times New Roman" panose="02020603050405020304" pitchFamily="18" charset="0"/>
                <a:cs typeface="Times New Roman" panose="02020603050405020304" pitchFamily="18" charset="0"/>
              </a:rPr>
              <a:t> 34/b, të </a:t>
            </a:r>
            <a:r>
              <a:rPr lang="en-US" b="0" i="1" dirty="0" err="1">
                <a:effectLst/>
                <a:latin typeface="Times New Roman" panose="02020603050405020304" pitchFamily="18" charset="0"/>
                <a:cs typeface="Times New Roman" panose="02020603050405020304" pitchFamily="18" charset="0"/>
              </a:rPr>
              <a:t>këtij</a:t>
            </a:r>
            <a:r>
              <a:rPr lang="en-US" b="0" i="1" dirty="0">
                <a:effectLst/>
                <a:latin typeface="Times New Roman" panose="02020603050405020304" pitchFamily="18" charset="0"/>
                <a:cs typeface="Times New Roman" panose="02020603050405020304" pitchFamily="18" charset="0"/>
              </a:rPr>
              <a:t> Kodi. Policia </a:t>
            </a:r>
            <a:r>
              <a:rPr lang="en-US" b="0" i="1" dirty="0" err="1">
                <a:effectLst/>
                <a:latin typeface="Times New Roman" panose="02020603050405020304" pitchFamily="18" charset="0"/>
                <a:cs typeface="Times New Roman" panose="02020603050405020304" pitchFamily="18" charset="0"/>
              </a:rPr>
              <a:t>gjyqësore</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mban</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procesverbal</a:t>
            </a:r>
            <a:r>
              <a:rPr lang="en-US" b="0" i="1" dirty="0">
                <a:effectLst/>
                <a:latin typeface="Times New Roman" panose="02020603050405020304" pitchFamily="18" charset="0"/>
                <a:cs typeface="Times New Roman" panose="02020603050405020304" pitchFamily="18" charset="0"/>
              </a:rPr>
              <a:t> për </a:t>
            </a:r>
            <a:r>
              <a:rPr lang="en-US" b="0" i="1" dirty="0" err="1">
                <a:effectLst/>
                <a:latin typeface="Times New Roman" panose="02020603050405020304" pitchFamily="18" charset="0"/>
                <a:cs typeface="Times New Roman" panose="02020603050405020304" pitchFamily="18" charset="0"/>
              </a:rPr>
              <a:t>veprimet</a:t>
            </a:r>
            <a:r>
              <a:rPr lang="en-US" b="0" i="1" dirty="0">
                <a:effectLst/>
                <a:latin typeface="Times New Roman" panose="02020603050405020304" pitchFamily="18" charset="0"/>
                <a:cs typeface="Times New Roman" panose="02020603050405020304" pitchFamily="18" charset="0"/>
              </a:rPr>
              <a:t> e </a:t>
            </a:r>
            <a:r>
              <a:rPr lang="en-US" b="0" i="1" dirty="0" err="1">
                <a:effectLst/>
                <a:latin typeface="Times New Roman" panose="02020603050405020304" pitchFamily="18" charset="0"/>
                <a:cs typeface="Times New Roman" panose="02020603050405020304" pitchFamily="18" charset="0"/>
              </a:rPr>
              <a:t>kryera</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Procesverbali</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i</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dërgohet</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gjykatës</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që</a:t>
            </a:r>
            <a:r>
              <a:rPr lang="en-US" b="0" i="1" dirty="0">
                <a:effectLst/>
                <a:latin typeface="Times New Roman" panose="02020603050405020304" pitchFamily="18" charset="0"/>
                <a:cs typeface="Times New Roman" panose="02020603050405020304" pitchFamily="18" charset="0"/>
              </a:rPr>
              <a:t> ka </a:t>
            </a:r>
            <a:r>
              <a:rPr lang="en-US" b="0" i="1" dirty="0" err="1">
                <a:effectLst/>
                <a:latin typeface="Times New Roman" panose="02020603050405020304" pitchFamily="18" charset="0"/>
                <a:cs typeface="Times New Roman" panose="02020603050405020304" pitchFamily="18" charset="0"/>
              </a:rPr>
              <a:t>dhënë</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vendimin</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dhe</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prokurorit</a:t>
            </a:r>
            <a:r>
              <a:rPr lang="en-US" b="0" i="1" dirty="0">
                <a:effectLst/>
                <a:latin typeface="Times New Roman" panose="02020603050405020304" pitchFamily="18" charset="0"/>
                <a:cs typeface="Times New Roman" panose="02020603050405020304" pitchFamily="18" charset="0"/>
              </a:rPr>
              <a:t>…3. </a:t>
            </a:r>
            <a:r>
              <a:rPr lang="en-US" b="0" i="1" dirty="0" err="1">
                <a:effectLst/>
                <a:latin typeface="Times New Roman" panose="02020603050405020304" pitchFamily="18" charset="0"/>
                <a:cs typeface="Times New Roman" panose="02020603050405020304" pitchFamily="18" charset="0"/>
              </a:rPr>
              <a:t>Vendimet</a:t>
            </a:r>
            <a:r>
              <a:rPr lang="en-US" b="0" i="1" dirty="0">
                <a:effectLst/>
                <a:latin typeface="Times New Roman" panose="02020603050405020304" pitchFamily="18" charset="0"/>
                <a:cs typeface="Times New Roman" panose="02020603050405020304" pitchFamily="18" charset="0"/>
              </a:rPr>
              <a:t> për </a:t>
            </a:r>
            <a:r>
              <a:rPr lang="en-US" b="0" i="1" dirty="0" err="1">
                <a:effectLst/>
                <a:latin typeface="Times New Roman" panose="02020603050405020304" pitchFamily="18" charset="0"/>
                <a:cs typeface="Times New Roman" panose="02020603050405020304" pitchFamily="18" charset="0"/>
              </a:rPr>
              <a:t>masat</a:t>
            </a:r>
            <a:r>
              <a:rPr lang="en-US" b="0" i="1" dirty="0">
                <a:effectLst/>
                <a:latin typeface="Times New Roman" panose="02020603050405020304" pitchFamily="18" charset="0"/>
                <a:cs typeface="Times New Roman" panose="02020603050405020304" pitchFamily="18" charset="0"/>
              </a:rPr>
              <a:t> e </a:t>
            </a:r>
            <a:r>
              <a:rPr lang="en-US" b="0" i="1" dirty="0" err="1">
                <a:effectLst/>
                <a:latin typeface="Times New Roman" panose="02020603050405020304" pitchFamily="18" charset="0"/>
                <a:cs typeface="Times New Roman" panose="02020603050405020304" pitchFamily="18" charset="0"/>
              </a:rPr>
              <a:t>tjera</a:t>
            </a:r>
            <a:r>
              <a:rPr lang="en-US" b="0" i="1" dirty="0">
                <a:effectLst/>
                <a:latin typeface="Times New Roman" panose="02020603050405020304" pitchFamily="18" charset="0"/>
                <a:cs typeface="Times New Roman" panose="02020603050405020304" pitchFamily="18" charset="0"/>
              </a:rPr>
              <a:t> të </a:t>
            </a:r>
            <a:r>
              <a:rPr lang="en-US" b="0" i="1" dirty="0" err="1">
                <a:effectLst/>
                <a:latin typeface="Times New Roman" panose="02020603050405020304" pitchFamily="18" charset="0"/>
                <a:cs typeface="Times New Roman" panose="02020603050405020304" pitchFamily="18" charset="0"/>
              </a:rPr>
              <a:t>sigurimit</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i</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njoftohen</a:t>
            </a:r>
            <a:r>
              <a:rPr lang="en-US" b="0" i="1" dirty="0">
                <a:effectLst/>
                <a:latin typeface="Times New Roman" panose="02020603050405020304" pitchFamily="18" charset="0"/>
                <a:cs typeface="Times New Roman" panose="02020603050405020304" pitchFamily="18" charset="0"/>
              </a:rPr>
              <a:t> të </a:t>
            </a:r>
            <a:r>
              <a:rPr lang="en-US" b="0" i="1" dirty="0" err="1">
                <a:effectLst/>
                <a:latin typeface="Times New Roman" panose="02020603050405020304" pitchFamily="18" charset="0"/>
                <a:cs typeface="Times New Roman" panose="02020603050405020304" pitchFamily="18" charset="0"/>
              </a:rPr>
              <a:t>pandehurit</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nga</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gjykata</a:t>
            </a:r>
            <a:r>
              <a:rPr lang="en-US" b="0" i="1" dirty="0">
                <a:effectLst/>
                <a:latin typeface="Times New Roman" panose="02020603050405020304" pitchFamily="18" charset="0"/>
                <a:cs typeface="Times New Roman" panose="02020603050405020304" pitchFamily="18" charset="0"/>
              </a:rPr>
              <a:t>. 4. Pas </a:t>
            </a:r>
            <a:r>
              <a:rPr lang="en-US" b="0" i="1" dirty="0" err="1">
                <a:effectLst/>
                <a:latin typeface="Times New Roman" panose="02020603050405020304" pitchFamily="18" charset="0"/>
                <a:cs typeface="Times New Roman" panose="02020603050405020304" pitchFamily="18" charset="0"/>
              </a:rPr>
              <a:t>njoftimit</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ose</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zbatimit</a:t>
            </a:r>
            <a:r>
              <a:rPr lang="en-US" b="0" i="1" dirty="0">
                <a:effectLst/>
                <a:latin typeface="Times New Roman" panose="02020603050405020304" pitchFamily="18" charset="0"/>
                <a:cs typeface="Times New Roman" panose="02020603050405020304" pitchFamily="18" charset="0"/>
              </a:rPr>
              <a:t> të </a:t>
            </a:r>
            <a:r>
              <a:rPr lang="en-US" b="0" i="1" dirty="0" err="1">
                <a:effectLst/>
                <a:latin typeface="Times New Roman" panose="02020603050405020304" pitchFamily="18" charset="0"/>
                <a:cs typeface="Times New Roman" panose="02020603050405020304" pitchFamily="18" charset="0"/>
              </a:rPr>
              <a:t>tyre</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vendimet</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depozitohen</a:t>
            </a:r>
            <a:r>
              <a:rPr lang="en-US" b="0" i="1" dirty="0">
                <a:effectLst/>
                <a:latin typeface="Times New Roman" panose="02020603050405020304" pitchFamily="18" charset="0"/>
                <a:cs typeface="Times New Roman" panose="02020603050405020304" pitchFamily="18" charset="0"/>
              </a:rPr>
              <a:t> në </a:t>
            </a:r>
            <a:r>
              <a:rPr lang="en-US" b="0" i="1" dirty="0" err="1">
                <a:effectLst/>
                <a:latin typeface="Times New Roman" panose="02020603050405020304" pitchFamily="18" charset="0"/>
                <a:cs typeface="Times New Roman" panose="02020603050405020304" pitchFamily="18" charset="0"/>
              </a:rPr>
              <a:t>sekretarinë</a:t>
            </a:r>
            <a:r>
              <a:rPr lang="en-US" b="0" i="1" dirty="0">
                <a:effectLst/>
                <a:latin typeface="Times New Roman" panose="02020603050405020304" pitchFamily="18" charset="0"/>
                <a:cs typeface="Times New Roman" panose="02020603050405020304" pitchFamily="18" charset="0"/>
              </a:rPr>
              <a:t> e </a:t>
            </a:r>
            <a:r>
              <a:rPr lang="en-US" b="0" i="1" dirty="0" err="1">
                <a:effectLst/>
                <a:latin typeface="Times New Roman" panose="02020603050405020304" pitchFamily="18" charset="0"/>
                <a:cs typeface="Times New Roman" panose="02020603050405020304" pitchFamily="18" charset="0"/>
              </a:rPr>
              <a:t>gjykatës</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që</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i</a:t>
            </a:r>
            <a:r>
              <a:rPr lang="en-US" b="0" i="1" dirty="0">
                <a:effectLst/>
                <a:latin typeface="Times New Roman" panose="02020603050405020304" pitchFamily="18" charset="0"/>
                <a:cs typeface="Times New Roman" panose="02020603050405020304" pitchFamily="18" charset="0"/>
              </a:rPr>
              <a:t> ka </a:t>
            </a:r>
            <a:r>
              <a:rPr lang="en-US" b="0" i="1" dirty="0" err="1">
                <a:effectLst/>
                <a:latin typeface="Times New Roman" panose="02020603050405020304" pitchFamily="18" charset="0"/>
                <a:cs typeface="Times New Roman" panose="02020603050405020304" pitchFamily="18" charset="0"/>
              </a:rPr>
              <a:t>dhënë</a:t>
            </a:r>
            <a:r>
              <a:rPr lang="en-US" b="0" i="1" dirty="0">
                <a:effectLst/>
                <a:latin typeface="Times New Roman" panose="02020603050405020304" pitchFamily="18" charset="0"/>
                <a:cs typeface="Times New Roman" panose="02020603050405020304" pitchFamily="18" charset="0"/>
              </a:rPr>
              <a:t>. Për </a:t>
            </a:r>
            <a:r>
              <a:rPr lang="en-US" b="0" i="1" dirty="0" err="1">
                <a:effectLst/>
                <a:latin typeface="Times New Roman" panose="02020603050405020304" pitchFamily="18" charset="0"/>
                <a:cs typeface="Times New Roman" panose="02020603050405020304" pitchFamily="18" charset="0"/>
              </a:rPr>
              <a:t>depozitimin</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njoftohen</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edhe</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mbrojtësit</a:t>
            </a:r>
            <a:r>
              <a:rPr lang="en-US" b="0" i="1" dirty="0">
                <a:effectLst/>
                <a:latin typeface="Times New Roman" panose="02020603050405020304" pitchFamily="18" charset="0"/>
                <a:cs typeface="Times New Roman" panose="02020603050405020304" pitchFamily="18" charset="0"/>
              </a:rPr>
              <a:t>. 5. </a:t>
            </a:r>
            <a:r>
              <a:rPr lang="en-US" b="0" i="1" dirty="0" err="1">
                <a:effectLst/>
                <a:latin typeface="Times New Roman" panose="02020603050405020304" pitchFamily="18" charset="0"/>
                <a:cs typeface="Times New Roman" panose="02020603050405020304" pitchFamily="18" charset="0"/>
              </a:rPr>
              <a:t>Kopja</a:t>
            </a:r>
            <a:r>
              <a:rPr lang="en-US" b="0" i="1" dirty="0">
                <a:effectLst/>
                <a:latin typeface="Times New Roman" panose="02020603050405020304" pitchFamily="18" charset="0"/>
                <a:cs typeface="Times New Roman" panose="02020603050405020304" pitchFamily="18" charset="0"/>
              </a:rPr>
              <a:t> e </a:t>
            </a:r>
            <a:r>
              <a:rPr lang="en-US" b="0" i="1" dirty="0" err="1">
                <a:effectLst/>
                <a:latin typeface="Times New Roman" panose="02020603050405020304" pitchFamily="18" charset="0"/>
                <a:cs typeface="Times New Roman" panose="02020603050405020304" pitchFamily="18" charset="0"/>
              </a:rPr>
              <a:t>vendimit</a:t>
            </a:r>
            <a:r>
              <a:rPr lang="en-US" b="0" i="1" dirty="0">
                <a:effectLst/>
                <a:latin typeface="Times New Roman" panose="02020603050405020304" pitchFamily="18" charset="0"/>
                <a:cs typeface="Times New Roman" panose="02020603050405020304" pitchFamily="18" charset="0"/>
              </a:rPr>
              <a:t>, me të </a:t>
            </a:r>
            <a:r>
              <a:rPr lang="en-US" b="0" i="1" dirty="0" err="1">
                <a:effectLst/>
                <a:latin typeface="Times New Roman" panose="02020603050405020304" pitchFamily="18" charset="0"/>
                <a:cs typeface="Times New Roman" panose="02020603050405020304" pitchFamily="18" charset="0"/>
              </a:rPr>
              <a:t>cilin</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është</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caktuar</a:t>
            </a:r>
            <a:r>
              <a:rPr lang="en-US" b="0" i="1" dirty="0">
                <a:effectLst/>
                <a:latin typeface="Times New Roman" panose="02020603050405020304" pitchFamily="18" charset="0"/>
                <a:cs typeface="Times New Roman" panose="02020603050405020304" pitchFamily="18" charset="0"/>
              </a:rPr>
              <a:t> një </a:t>
            </a:r>
            <a:r>
              <a:rPr lang="en-US" b="0" i="1" dirty="0" err="1">
                <a:effectLst/>
                <a:latin typeface="Times New Roman" panose="02020603050405020304" pitchFamily="18" charset="0"/>
                <a:cs typeface="Times New Roman" panose="02020603050405020304" pitchFamily="18" charset="0"/>
              </a:rPr>
              <a:t>masë</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ndaluese</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i</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dërgohet</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organit</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që</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është</a:t>
            </a:r>
            <a:r>
              <a:rPr lang="en-US" i="1" dirty="0">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kompetent</a:t>
            </a:r>
            <a:r>
              <a:rPr lang="en-US" b="0" i="1" dirty="0">
                <a:effectLst/>
                <a:latin typeface="Times New Roman" panose="02020603050405020304" pitchFamily="18" charset="0"/>
                <a:cs typeface="Times New Roman" panose="02020603050405020304" pitchFamily="18" charset="0"/>
              </a:rPr>
              <a:t> për të </a:t>
            </a:r>
            <a:r>
              <a:rPr lang="en-US" b="0" i="1" dirty="0" err="1">
                <a:effectLst/>
                <a:latin typeface="Times New Roman" panose="02020603050405020304" pitchFamily="18" charset="0"/>
                <a:cs typeface="Times New Roman" panose="02020603050405020304" pitchFamily="18" charset="0"/>
              </a:rPr>
              <a:t>vendosur</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caktimin</a:t>
            </a:r>
            <a:r>
              <a:rPr lang="en-US" b="0" i="1" dirty="0">
                <a:effectLst/>
                <a:latin typeface="Times New Roman" panose="02020603050405020304" pitchFamily="18" charset="0"/>
                <a:cs typeface="Times New Roman" panose="02020603050405020304" pitchFamily="18" charset="0"/>
              </a:rPr>
              <a:t> e një mase të </a:t>
            </a:r>
            <a:r>
              <a:rPr lang="en-US" b="0" i="1" dirty="0" err="1">
                <a:effectLst/>
                <a:latin typeface="Times New Roman" panose="02020603050405020304" pitchFamily="18" charset="0"/>
                <a:cs typeface="Times New Roman" panose="02020603050405020304" pitchFamily="18" charset="0"/>
              </a:rPr>
              <a:t>tillë</a:t>
            </a:r>
            <a:r>
              <a:rPr lang="en-US" b="0" i="1" dirty="0">
                <a:effectLst/>
                <a:latin typeface="Times New Roman" panose="02020603050405020304" pitchFamily="18" charset="0"/>
                <a:cs typeface="Times New Roman" panose="02020603050405020304" pitchFamily="18" charset="0"/>
              </a:rPr>
              <a:t> në </a:t>
            </a:r>
            <a:r>
              <a:rPr lang="en-US" b="0" i="1" dirty="0" err="1">
                <a:effectLst/>
                <a:latin typeface="Times New Roman" panose="02020603050405020304" pitchFamily="18" charset="0"/>
                <a:cs typeface="Times New Roman" panose="02020603050405020304" pitchFamily="18" charset="0"/>
              </a:rPr>
              <a:t>rastet</a:t>
            </a:r>
            <a:r>
              <a:rPr lang="en-US" b="0" i="1" dirty="0">
                <a:effectLst/>
                <a:latin typeface="Times New Roman" panose="02020603050405020304" pitchFamily="18" charset="0"/>
                <a:cs typeface="Times New Roman" panose="02020603050405020304" pitchFamily="18" charset="0"/>
              </a:rPr>
              <a:t> e </a:t>
            </a:r>
            <a:r>
              <a:rPr lang="en-US" b="0" i="1" dirty="0" err="1">
                <a:effectLst/>
                <a:latin typeface="Times New Roman" panose="02020603050405020304" pitchFamily="18" charset="0"/>
                <a:cs typeface="Times New Roman" panose="02020603050405020304" pitchFamily="18" charset="0"/>
              </a:rPr>
              <a:t>zakonshme</a:t>
            </a:r>
            <a:r>
              <a:rPr lang="en-US" b="0" i="1" dirty="0">
                <a:effectLst/>
                <a:latin typeface="Times New Roman" panose="02020603050405020304" pitchFamily="18" charset="0"/>
                <a:cs typeface="Times New Roman" panose="02020603050405020304" pitchFamily="18" charset="0"/>
              </a:rPr>
              <a:t>.</a:t>
            </a:r>
            <a:r>
              <a:rPr lang="it-IT" b="0" i="1" dirty="0">
                <a:effectLst/>
                <a:latin typeface="Times New Roman" panose="02020603050405020304" pitchFamily="18" charset="0"/>
                <a:cs typeface="Times New Roman" panose="02020603050405020304" pitchFamily="18" charset="0"/>
              </a:rPr>
              <a:t>»</a:t>
            </a:r>
          </a:p>
          <a:p>
            <a:pPr marL="0" indent="0" algn="just">
              <a:spcBef>
                <a:spcPts val="0"/>
              </a:spcBef>
              <a:buNone/>
            </a:pPr>
            <a:r>
              <a:rPr lang="it-IT" i="1" dirty="0">
                <a:latin typeface="Times New Roman" panose="02020603050405020304" pitchFamily="18" charset="0"/>
                <a:cs typeface="Times New Roman" panose="02020603050405020304" pitchFamily="18" charset="0"/>
              </a:rPr>
              <a:t>-</a:t>
            </a:r>
            <a:r>
              <a:rPr lang="en-US"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Neni 250 </a:t>
            </a:r>
            <a:r>
              <a:rPr lang="en-US"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i</a:t>
            </a:r>
            <a:r>
              <a:rPr lang="en-US"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K.Pr.Penale</a:t>
            </a:r>
            <a:r>
              <a:rPr lang="en-US"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i</a:t>
            </a:r>
            <a:r>
              <a:rPr lang="en-US"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cili</a:t>
            </a:r>
            <a:r>
              <a:rPr lang="en-US"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parashikon</a:t>
            </a:r>
            <a:r>
              <a:rPr lang="en-US"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se: </a:t>
            </a:r>
            <a:r>
              <a:rPr lang="en-US" i="1" dirty="0">
                <a:solidFill>
                  <a:srgbClr val="221F1F"/>
                </a:solidFill>
                <a:latin typeface="Times New Roman" panose="02020603050405020304" pitchFamily="18" charset="0"/>
                <a:ea typeface="Calibri" panose="020F0502020204030204" pitchFamily="34" charset="0"/>
                <a:cs typeface="Times New Roman" panose="02020603050405020304" pitchFamily="18" charset="0"/>
              </a:rPr>
              <a:t>“1.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Efektet</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paraburgimit</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fillojnë</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të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ecin</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nga</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çasti</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i</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arrestimit</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ose</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i</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ndalimit</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2. Kur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i</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pandehuri</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është</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paraburgosur</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për një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vepër</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penale</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tjetër</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efektet</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masës</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fillojnë</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të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ecin</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nga</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dita në të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cilën</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është</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njoftuar</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vendimi</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3.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Efektet</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masave</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të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tjera</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fillojnë</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të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ecin</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nga</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çasti</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në të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cilin</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vendimi</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është</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i</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njoftuar</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4. Kur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ndaj</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një të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pandehuri</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janë</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dhënë</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disa</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vendime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që</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caktojnë</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të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njëjtën</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masë</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për të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njëjtin</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fakt</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afatet</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fillojnë</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të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ecin</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nga</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dita në të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cilën</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është</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zbatuar</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ose</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njoftuar</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i</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pari</a:t>
            </a:r>
            <a:r>
              <a:rPr lang="en-US"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spcBef>
                <a:spcPts val="600"/>
              </a:spcBef>
              <a:buNone/>
            </a:pPr>
            <a:endParaRPr lang="en-US" sz="1700" b="0" i="1" dirty="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85801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22B2EB-FA7E-462F-BE86-4E17265AE368}"/>
              </a:ext>
            </a:extLst>
          </p:cNvPr>
          <p:cNvSpPr>
            <a:spLocks noGrp="1"/>
          </p:cNvSpPr>
          <p:nvPr>
            <p:ph idx="1"/>
          </p:nvPr>
        </p:nvSpPr>
        <p:spPr>
          <a:xfrm>
            <a:off x="381000" y="203199"/>
            <a:ext cx="11658600" cy="6578236"/>
          </a:xfrm>
        </p:spPr>
        <p:txBody>
          <a:bodyPr>
            <a:normAutofit/>
          </a:bodyPr>
          <a:lstStyle/>
          <a:p>
            <a:pPr marL="0" indent="0" algn="just">
              <a:buNone/>
            </a:pPr>
            <a:r>
              <a:rPr lang="en-US" sz="2000" dirty="0">
                <a:latin typeface="Times New Roman" panose="02020603050405020304" pitchFamily="18" charset="0"/>
                <a:cs typeface="Times New Roman" panose="02020603050405020304" pitchFamily="18" charset="0"/>
              </a:rPr>
              <a:t>-Si </a:t>
            </a:r>
            <a:r>
              <a:rPr lang="en-US" sz="2000" dirty="0" err="1">
                <a:latin typeface="Times New Roman" panose="02020603050405020304" pitchFamily="18" charset="0"/>
                <a:cs typeface="Times New Roman" panose="02020603050405020304" pitchFamily="18" charset="0"/>
              </a:rPr>
              <a:t>zbatohen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dhe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rrjedhimisht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përllogariten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disa</a:t>
            </a:r>
            <a:r>
              <a:rPr lang="en-US" sz="2000" dirty="0">
                <a:latin typeface="Times New Roman" panose="02020603050405020304" pitchFamily="18" charset="0"/>
                <a:cs typeface="Times New Roman" panose="02020603050405020304" pitchFamily="18" charset="0"/>
              </a:rPr>
              <a:t> masa </a:t>
            </a:r>
            <a:r>
              <a:rPr lang="en-US" sz="2000" dirty="0" err="1">
                <a:latin typeface="Times New Roman" panose="02020603050405020304" pitchFamily="18" charset="0"/>
                <a:cs typeface="Times New Roman" panose="02020603050405020304" pitchFamily="18" charset="0"/>
              </a:rPr>
              <a:t>sigurimi</a:t>
            </a:r>
            <a:r>
              <a:rPr lang="en-US" sz="2000" dirty="0">
                <a:latin typeface="Times New Roman" panose="02020603050405020304" pitchFamily="18" charset="0"/>
                <a:cs typeface="Times New Roman" panose="02020603050405020304" pitchFamily="18" charset="0"/>
              </a:rPr>
              <a:t> “arrest në burg”, apo “arrest në </a:t>
            </a:r>
            <a:r>
              <a:rPr lang="en-US" sz="2000" dirty="0" err="1">
                <a:latin typeface="Times New Roman" panose="02020603050405020304" pitchFamily="18" charset="0"/>
                <a:cs typeface="Times New Roman" panose="02020603050405020304" pitchFamily="18" charset="0"/>
              </a:rPr>
              <a:t>shtëpi</a:t>
            </a:r>
            <a:r>
              <a:rPr lang="en-US" sz="2000" dirty="0">
                <a:latin typeface="Times New Roman" panose="02020603050405020304" pitchFamily="18" charset="0"/>
                <a:cs typeface="Times New Roman" panose="02020603050405020304" pitchFamily="18" charset="0"/>
              </a:rPr>
              <a:t>”?</a:t>
            </a:r>
          </a:p>
          <a:p>
            <a:pPr marL="0" indent="0" algn="just">
              <a:buNone/>
            </a:pPr>
            <a:r>
              <a:rPr lang="en-US" sz="2000" dirty="0">
                <a:latin typeface="Times New Roman" panose="02020603050405020304" pitchFamily="18" charset="0"/>
                <a:cs typeface="Times New Roman" panose="02020603050405020304" pitchFamily="18" charset="0"/>
              </a:rPr>
              <a:t>-A mund të </a:t>
            </a:r>
            <a:r>
              <a:rPr lang="en-US" sz="2000" dirty="0" err="1">
                <a:latin typeface="Times New Roman" panose="02020603050405020304" pitchFamily="18" charset="0"/>
                <a:cs typeface="Times New Roman" panose="02020603050405020304" pitchFamily="18" charset="0"/>
              </a:rPr>
              <a:t>zbatohen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njëkohësisht</a:t>
            </a:r>
            <a:r>
              <a:rPr lang="en-US" sz="2000" dirty="0">
                <a:latin typeface="Times New Roman" panose="02020603050405020304" pitchFamily="18" charset="0"/>
                <a:cs typeface="Times New Roman" panose="02020603050405020304" pitchFamily="18" charset="0"/>
              </a:rPr>
              <a:t>? Si do të </a:t>
            </a:r>
            <a:r>
              <a:rPr lang="en-US" sz="2000" dirty="0" err="1">
                <a:latin typeface="Times New Roman" panose="02020603050405020304" pitchFamily="18" charset="0"/>
                <a:cs typeface="Times New Roman" panose="02020603050405020304" pitchFamily="18" charset="0"/>
              </a:rPr>
              <a:t>përllogariten</a:t>
            </a:r>
            <a:r>
              <a:rPr lang="en-US" sz="2000" dirty="0">
                <a:latin typeface="Times New Roman" panose="02020603050405020304" pitchFamily="18" charset="0"/>
                <a:cs typeface="Times New Roman" panose="02020603050405020304" pitchFamily="18" charset="0"/>
              </a:rPr>
              <a:t>?</a:t>
            </a:r>
          </a:p>
          <a:p>
            <a:pPr marL="0" indent="0" algn="just">
              <a:buNone/>
            </a:pPr>
            <a:r>
              <a:rPr lang="en-US" sz="2000" dirty="0">
                <a:latin typeface="Times New Roman" panose="02020603050405020304" pitchFamily="18" charset="0"/>
                <a:cs typeface="Times New Roman" panose="02020603050405020304" pitchFamily="18" charset="0"/>
              </a:rPr>
              <a:t>-</a:t>
            </a:r>
            <a:r>
              <a:rPr lang="en-US" sz="2000" dirty="0" err="1">
                <a:latin typeface="Times New Roman" panose="02020603050405020304" pitchFamily="18" charset="0"/>
                <a:cs typeface="Times New Roman" panose="02020603050405020304" pitchFamily="18" charset="0"/>
              </a:rPr>
              <a:t>Referuar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nenit</a:t>
            </a:r>
            <a:r>
              <a:rPr lang="en-US" sz="2000" dirty="0">
                <a:latin typeface="Times New Roman" panose="02020603050405020304" pitchFamily="18" charset="0"/>
                <a:cs typeface="Times New Roman" panose="02020603050405020304" pitchFamily="18" charset="0"/>
              </a:rPr>
              <a:t> 250 të </a:t>
            </a:r>
            <a:r>
              <a:rPr lang="en-US" sz="2000" dirty="0" err="1">
                <a:latin typeface="Times New Roman" panose="02020603050405020304" pitchFamily="18" charset="0"/>
                <a:cs typeface="Times New Roman" panose="02020603050405020304" pitchFamily="18" charset="0"/>
              </a:rPr>
              <a:t>K.Pr.Penale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duket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sikur</a:t>
            </a:r>
            <a:r>
              <a:rPr lang="en-US" sz="2000" dirty="0">
                <a:latin typeface="Times New Roman" panose="02020603050405020304" pitchFamily="18" charset="0"/>
                <a:cs typeface="Times New Roman" panose="02020603050405020304" pitchFamily="18" charset="0"/>
              </a:rPr>
              <a:t> mund të </a:t>
            </a:r>
            <a:r>
              <a:rPr lang="en-US" sz="2000" dirty="0" err="1">
                <a:latin typeface="Times New Roman" panose="02020603050405020304" pitchFamily="18" charset="0"/>
                <a:cs typeface="Times New Roman" panose="02020603050405020304" pitchFamily="18" charset="0"/>
              </a:rPr>
              <a:t>ekzekutohen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njëkohësisht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ku</a:t>
            </a:r>
            <a:r>
              <a:rPr lang="en-US" sz="2000" dirty="0">
                <a:latin typeface="Times New Roman" panose="02020603050405020304" pitchFamily="18" charset="0"/>
                <a:cs typeface="Times New Roman" panose="02020603050405020304" pitchFamily="18" charset="0"/>
              </a:rPr>
              <a:t> masa e </a:t>
            </a:r>
            <a:r>
              <a:rPr lang="en-US" sz="2000" dirty="0" err="1">
                <a:latin typeface="Times New Roman" panose="02020603050405020304" pitchFamily="18" charset="0"/>
                <a:cs typeface="Times New Roman" panose="02020603050405020304" pitchFamily="18" charset="0"/>
              </a:rPr>
              <a:t>parë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fillon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nga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momenti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arrestimit</a:t>
            </a:r>
            <a:r>
              <a:rPr lang="en-US" sz="2000" dirty="0">
                <a:latin typeface="Times New Roman" panose="02020603050405020304" pitchFamily="18" charset="0"/>
                <a:cs typeface="Times New Roman" panose="02020603050405020304" pitchFamily="18" charset="0"/>
              </a:rPr>
              <a:t>, apo </a:t>
            </a:r>
            <a:r>
              <a:rPr lang="en-US" sz="2000" dirty="0" err="1">
                <a:latin typeface="Times New Roman" panose="02020603050405020304" pitchFamily="18" charset="0"/>
                <a:cs typeface="Times New Roman" panose="02020603050405020304" pitchFamily="18" charset="0"/>
              </a:rPr>
              <a:t>ndalimit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ekzekutimit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kurse</a:t>
            </a:r>
            <a:r>
              <a:rPr lang="en-US" sz="2000" dirty="0">
                <a:latin typeface="Times New Roman" panose="02020603050405020304" pitchFamily="18" charset="0"/>
                <a:cs typeface="Times New Roman" panose="02020603050405020304" pitchFamily="18" charset="0"/>
              </a:rPr>
              <a:t> masa e </a:t>
            </a:r>
            <a:r>
              <a:rPr lang="en-US" sz="2000" dirty="0" err="1">
                <a:latin typeface="Times New Roman" panose="02020603050405020304" pitchFamily="18" charset="0"/>
                <a:cs typeface="Times New Roman" panose="02020603050405020304" pitchFamily="18" charset="0"/>
              </a:rPr>
              <a:t>dytë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presupozohet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paraburgosur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fillon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nga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momenti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njoftimit</a:t>
            </a:r>
            <a:r>
              <a:rPr lang="en-US" sz="2000" dirty="0">
                <a:latin typeface="Times New Roman" panose="02020603050405020304" pitchFamily="18" charset="0"/>
                <a:cs typeface="Times New Roman" panose="02020603050405020304" pitchFamily="18" charset="0"/>
              </a:rPr>
              <a:t> të </a:t>
            </a:r>
            <a:r>
              <a:rPr lang="en-US" sz="2000" dirty="0" err="1">
                <a:latin typeface="Times New Roman" panose="02020603050405020304" pitchFamily="18" charset="0"/>
                <a:cs typeface="Times New Roman" panose="02020603050405020304" pitchFamily="18" charset="0"/>
              </a:rPr>
              <a:t>saj</a:t>
            </a:r>
            <a:r>
              <a:rPr lang="en-US" sz="2000" dirty="0">
                <a:latin typeface="Times New Roman" panose="02020603050405020304" pitchFamily="18" charset="0"/>
                <a:cs typeface="Times New Roman" panose="02020603050405020304" pitchFamily="18" charset="0"/>
              </a:rPr>
              <a:t>. Në </a:t>
            </a:r>
            <a:r>
              <a:rPr lang="en-US" sz="2000" dirty="0" err="1">
                <a:latin typeface="Times New Roman" panose="02020603050405020304" pitchFamily="18" charset="0"/>
                <a:cs typeface="Times New Roman" panose="02020603050405020304" pitchFamily="18" charset="0"/>
              </a:rPr>
              <a:t>praktike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mbahet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procesverbal</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njoftimi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dhe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ekzekutimi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prej</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policise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gjyqësore</a:t>
            </a:r>
            <a:r>
              <a:rPr lang="en-US" sz="2000" dirty="0">
                <a:latin typeface="Times New Roman" panose="02020603050405020304" pitchFamily="18" charset="0"/>
                <a:cs typeface="Times New Roman" panose="02020603050405020304" pitchFamily="18" charset="0"/>
              </a:rPr>
              <a:t> në </a:t>
            </a:r>
            <a:r>
              <a:rPr lang="en-US" sz="2000" dirty="0" err="1">
                <a:latin typeface="Times New Roman" panose="02020603050405020304" pitchFamily="18" charset="0"/>
                <a:cs typeface="Times New Roman" panose="02020603050405020304" pitchFamily="18" charset="0"/>
              </a:rPr>
              <a:t>ambjentet</a:t>
            </a:r>
            <a:r>
              <a:rPr lang="en-US" sz="2000" dirty="0">
                <a:latin typeface="Times New Roman" panose="02020603050405020304" pitchFamily="18" charset="0"/>
                <a:cs typeface="Times New Roman" panose="02020603050405020304" pitchFamily="18" charset="0"/>
              </a:rPr>
              <a:t> e I.E.V.P.</a:t>
            </a:r>
          </a:p>
          <a:p>
            <a:pPr marL="0" indent="0" algn="just">
              <a:buNone/>
            </a:pPr>
            <a:r>
              <a:rPr lang="en-US" sz="2000" dirty="0" err="1">
                <a:latin typeface="Times New Roman" panose="02020603050405020304" pitchFamily="18" charset="0"/>
                <a:cs typeface="Times New Roman" panose="02020603050405020304" pitchFamily="18" charset="0"/>
              </a:rPr>
              <a:t>Sipas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jurisprudencës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Gj.Lartë</a:t>
            </a:r>
            <a:r>
              <a:rPr lang="en-US" sz="2000" dirty="0">
                <a:latin typeface="Times New Roman" panose="02020603050405020304" pitchFamily="18" charset="0"/>
                <a:cs typeface="Times New Roman" panose="02020603050405020304" pitchFamily="18" charset="0"/>
              </a:rPr>
              <a:t>, të </a:t>
            </a:r>
            <a:r>
              <a:rPr lang="en-US" sz="2000" dirty="0" err="1">
                <a:latin typeface="Times New Roman" panose="02020603050405020304" pitchFamily="18" charset="0"/>
                <a:cs typeface="Times New Roman" panose="02020603050405020304" pitchFamily="18" charset="0"/>
              </a:rPr>
              <a:t>mbajtur</a:t>
            </a:r>
            <a:r>
              <a:rPr lang="en-US" sz="2000" dirty="0">
                <a:latin typeface="Times New Roman" panose="02020603050405020304" pitchFamily="18" charset="0"/>
                <a:cs typeface="Times New Roman" panose="02020603050405020304" pitchFamily="18" charset="0"/>
              </a:rPr>
              <a:t> në </a:t>
            </a:r>
            <a:r>
              <a:rPr lang="en-US" sz="2000" dirty="0" err="1">
                <a:latin typeface="Times New Roman" panose="02020603050405020304" pitchFamily="18" charset="0"/>
                <a:cs typeface="Times New Roman" panose="02020603050405020304" pitchFamily="18" charset="0"/>
              </a:rPr>
              <a:t>vendimin</a:t>
            </a:r>
            <a:r>
              <a:rPr lang="en-US" sz="2000" dirty="0">
                <a:latin typeface="Times New Roman" panose="02020603050405020304" pitchFamily="18" charset="0"/>
                <a:cs typeface="Times New Roman" panose="02020603050405020304" pitchFamily="18" charset="0"/>
              </a:rPr>
              <a:t> nr. 44, date 10.02.2022, </a:t>
            </a:r>
            <a:r>
              <a:rPr lang="en-US" sz="2000" dirty="0" err="1">
                <a:latin typeface="Times New Roman" panose="02020603050405020304" pitchFamily="18" charset="0"/>
                <a:cs typeface="Times New Roman" panose="02020603050405020304" pitchFamily="18" charset="0"/>
              </a:rPr>
              <a:t>kur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personi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nën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hetim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ndodhet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paraburgosur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dhe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ndaj</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tij</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caktohet</a:t>
            </a:r>
            <a:r>
              <a:rPr lang="en-US" sz="2000" dirty="0">
                <a:latin typeface="Times New Roman" panose="02020603050405020304" pitchFamily="18" charset="0"/>
                <a:cs typeface="Times New Roman" panose="02020603050405020304" pitchFamily="18" charset="0"/>
              </a:rPr>
              <a:t> një </a:t>
            </a:r>
            <a:r>
              <a:rPr lang="en-US" sz="2000" dirty="0" err="1">
                <a:latin typeface="Times New Roman" panose="02020603050405020304" pitchFamily="18" charset="0"/>
                <a:cs typeface="Times New Roman" panose="02020603050405020304" pitchFamily="18" charset="0"/>
              </a:rPr>
              <a:t>masë</a:t>
            </a:r>
            <a:r>
              <a:rPr lang="en-US" sz="2000" dirty="0">
                <a:latin typeface="Times New Roman" panose="02020603050405020304" pitchFamily="18" charset="0"/>
                <a:cs typeface="Times New Roman" panose="02020603050405020304" pitchFamily="18" charset="0"/>
              </a:rPr>
              <a:t> e </a:t>
            </a:r>
            <a:r>
              <a:rPr lang="en-US" sz="2000" dirty="0" err="1">
                <a:latin typeface="Times New Roman" panose="02020603050405020304" pitchFamily="18" charset="0"/>
                <a:cs typeface="Times New Roman" panose="02020603050405020304" pitchFamily="18" charset="0"/>
              </a:rPr>
              <a:t>dyte</a:t>
            </a:r>
            <a:r>
              <a:rPr lang="en-US" sz="2000" dirty="0">
                <a:latin typeface="Times New Roman" panose="02020603050405020304" pitchFamily="18" charset="0"/>
                <a:cs typeface="Times New Roman" panose="02020603050405020304" pitchFamily="18" charset="0"/>
              </a:rPr>
              <a:t> “arrest ne burg”, </a:t>
            </a:r>
            <a:r>
              <a:rPr lang="en-US" sz="2000" dirty="0" err="1">
                <a:latin typeface="Times New Roman" panose="02020603050405020304" pitchFamily="18" charset="0"/>
                <a:cs typeface="Times New Roman" panose="02020603050405020304" pitchFamily="18" charset="0"/>
              </a:rPr>
              <a:t>kjo</a:t>
            </a:r>
            <a:r>
              <a:rPr lang="en-US" sz="2000" dirty="0">
                <a:latin typeface="Times New Roman" panose="02020603050405020304" pitchFamily="18" charset="0"/>
                <a:cs typeface="Times New Roman" panose="02020603050405020304" pitchFamily="18" charset="0"/>
              </a:rPr>
              <a:t> e </a:t>
            </a:r>
            <a:r>
              <a:rPr lang="en-US" sz="2000" dirty="0" err="1">
                <a:latin typeface="Times New Roman" panose="02020603050405020304" pitchFamily="18" charset="0"/>
                <a:cs typeface="Times New Roman" panose="02020603050405020304" pitchFamily="18" charset="0"/>
              </a:rPr>
              <a:t>fundit</a:t>
            </a:r>
            <a:r>
              <a:rPr lang="en-US" sz="2000" dirty="0">
                <a:latin typeface="Times New Roman" panose="02020603050405020304" pitchFamily="18" charset="0"/>
                <a:cs typeface="Times New Roman" panose="02020603050405020304" pitchFamily="18" charset="0"/>
              </a:rPr>
              <a:t> do të </a:t>
            </a:r>
            <a:r>
              <a:rPr lang="en-US" sz="2000" dirty="0" err="1">
                <a:latin typeface="Times New Roman" panose="02020603050405020304" pitchFamily="18" charset="0"/>
                <a:cs typeface="Times New Roman" panose="02020603050405020304" pitchFamily="18" charset="0"/>
              </a:rPr>
              <a:t>ekzekutohet</a:t>
            </a:r>
            <a:r>
              <a:rPr lang="en-US" sz="2000" dirty="0">
                <a:latin typeface="Times New Roman" panose="02020603050405020304" pitchFamily="18" charset="0"/>
                <a:cs typeface="Times New Roman" panose="02020603050405020304" pitchFamily="18" charset="0"/>
              </a:rPr>
              <a:t>/</a:t>
            </a:r>
            <a:r>
              <a:rPr lang="en-US" sz="2000" dirty="0" err="1">
                <a:latin typeface="Times New Roman" panose="02020603050405020304" pitchFamily="18" charset="0"/>
                <a:cs typeface="Times New Roman" panose="02020603050405020304" pitchFamily="18" charset="0"/>
              </a:rPr>
              <a:t>njoftohet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pasi</a:t>
            </a:r>
            <a:r>
              <a:rPr lang="en-US" sz="2000" dirty="0">
                <a:latin typeface="Times New Roman" panose="02020603050405020304" pitchFamily="18" charset="0"/>
                <a:cs typeface="Times New Roman" panose="02020603050405020304" pitchFamily="18" charset="0"/>
              </a:rPr>
              <a:t> të </a:t>
            </a:r>
            <a:r>
              <a:rPr lang="en-US" sz="2000" dirty="0" err="1">
                <a:latin typeface="Times New Roman" panose="02020603050405020304" pitchFamily="18" charset="0"/>
                <a:cs typeface="Times New Roman" panose="02020603050405020304" pitchFamily="18" charset="0"/>
              </a:rPr>
              <a:t>mbarojë</a:t>
            </a:r>
            <a:r>
              <a:rPr lang="en-US" sz="2000" dirty="0">
                <a:latin typeface="Times New Roman" panose="02020603050405020304" pitchFamily="18" charset="0"/>
                <a:cs typeface="Times New Roman" panose="02020603050405020304" pitchFamily="18" charset="0"/>
              </a:rPr>
              <a:t> masa e </a:t>
            </a:r>
            <a:r>
              <a:rPr lang="en-US" sz="2000" dirty="0" err="1">
                <a:latin typeface="Times New Roman" panose="02020603050405020304" pitchFamily="18" charset="0"/>
                <a:cs typeface="Times New Roman" panose="02020603050405020304" pitchFamily="18" charset="0"/>
              </a:rPr>
              <a:t>parë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dhe</a:t>
            </a:r>
            <a:r>
              <a:rPr lang="en-US" sz="2000" dirty="0">
                <a:latin typeface="Times New Roman" panose="02020603050405020304" pitchFamily="18" charset="0"/>
                <a:cs typeface="Times New Roman" panose="02020603050405020304" pitchFamily="18" charset="0"/>
              </a:rPr>
              <a:t> me </a:t>
            </a:r>
            <a:r>
              <a:rPr lang="en-US" sz="2000" dirty="0" err="1">
                <a:latin typeface="Times New Roman" panose="02020603050405020304" pitchFamily="18" charset="0"/>
                <a:cs typeface="Times New Roman" panose="02020603050405020304" pitchFamily="18" charset="0"/>
              </a:rPr>
              <a:t>konkretisht</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a:t>
            </a:r>
            <a:r>
              <a:rPr lang="sq-AL" sz="2000" i="1" dirty="0">
                <a:effectLst/>
                <a:latin typeface="Times New Roman" panose="02020603050405020304" pitchFamily="18" charset="0"/>
                <a:ea typeface="Calibri" panose="020F0502020204030204" pitchFamily="34" charset="0"/>
              </a:rPr>
              <a:t>21. Kolegji vlerëson se, në rastin kur ndaj personit, i cili ndodhet nën një masë sigurimi personal “arrest në burg”, apo kur është duke kryer dënimin me burgim për një vepër të mëparshme penale, vendoset një masë e re sigurimi “arrest në burg”, kjo e fundit duhet ti njoftohet personit ndaj të cilit është vendosur masa e re e sigurimit personal, në momentin kur mbarojnë efektet e masës së parë të sigurimit personal, ose pasi personi ka kryer të gjithë dënimin me burgim për të cilin ishte vendosur masa e parë e sigurimit personal “arrest në burg”. Në rastet kur ndaj personit nuk ka qenë caktuar masë sigurimi “arrest në burg”, por ai ka qenë duke vuajtur një dënim me burgim për një vepër penale tjetër, masa e sigurimit për veprën penale që akuzohet, duhet ti njoftohet, pasi ai ta ketë përfunduar dënimin për veprën e parë penale. Pra, ky është momenti që do të fillojnë efektet e masës së re të sigurimit personal “arrest në burg”. Kjo linjë arsyetimi është në përputhje të plotë me parashikimet ligjore të nenit 57 të Kodit Penal dhe nenit 250 të Kodit të Procedurës Penale.</a:t>
            </a:r>
            <a:r>
              <a:rPr lang="en-US" sz="2000" dirty="0">
                <a:effectLst/>
                <a:latin typeface="Times New Roman" panose="02020603050405020304" pitchFamily="18" charset="0"/>
                <a:ea typeface="Calibri" panose="020F0502020204030204" pitchFamily="34" charset="0"/>
              </a:rPr>
              <a:t>”</a:t>
            </a:r>
            <a:endParaRPr lang="en-US"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270572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377599-858C-4CAC-AA96-0695CD810715}"/>
              </a:ext>
            </a:extLst>
          </p:cNvPr>
          <p:cNvSpPr>
            <a:spLocks noGrp="1"/>
          </p:cNvSpPr>
          <p:nvPr>
            <p:ph idx="1"/>
          </p:nvPr>
        </p:nvSpPr>
        <p:spPr>
          <a:xfrm>
            <a:off x="330199" y="194733"/>
            <a:ext cx="11540067" cy="6104467"/>
          </a:xfrm>
        </p:spPr>
        <p:txBody>
          <a:bodyPr>
            <a:noAutofit/>
          </a:bodyPr>
          <a:lstStyle/>
          <a:p>
            <a:pPr marL="0" indent="0">
              <a:buNone/>
            </a:pPr>
            <a:r>
              <a:rPr lang="en-US" sz="2000" dirty="0">
                <a:latin typeface="Times New Roman" panose="02020603050405020304" pitchFamily="18" charset="0"/>
                <a:cs typeface="Times New Roman" panose="02020603050405020304" pitchFamily="18" charset="0"/>
              </a:rPr>
              <a:t>-I </a:t>
            </a:r>
            <a:r>
              <a:rPr lang="en-US" sz="2000" dirty="0" err="1">
                <a:latin typeface="Times New Roman" panose="02020603050405020304" pitchFamily="18" charset="0"/>
                <a:cs typeface="Times New Roman" panose="02020603050405020304" pitchFamily="18" charset="0"/>
              </a:rPr>
              <a:t>njëjti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rregullim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vlen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edhe</a:t>
            </a:r>
            <a:r>
              <a:rPr lang="en-US" sz="2000" dirty="0">
                <a:latin typeface="Times New Roman" panose="02020603050405020304" pitchFamily="18" charset="0"/>
                <a:cs typeface="Times New Roman" panose="02020603050405020304" pitchFamily="18" charset="0"/>
              </a:rPr>
              <a:t> për </a:t>
            </a:r>
            <a:r>
              <a:rPr lang="en-US" sz="2000" dirty="0" err="1">
                <a:latin typeface="Times New Roman" panose="02020603050405020304" pitchFamily="18" charset="0"/>
                <a:cs typeface="Times New Roman" panose="02020603050405020304" pitchFamily="18" charset="0"/>
              </a:rPr>
              <a:t>masën</a:t>
            </a:r>
            <a:r>
              <a:rPr lang="en-US" sz="2000" dirty="0">
                <a:latin typeface="Times New Roman" panose="02020603050405020304" pitchFamily="18" charset="0"/>
                <a:cs typeface="Times New Roman" panose="02020603050405020304" pitchFamily="18" charset="0"/>
              </a:rPr>
              <a:t> e </a:t>
            </a:r>
            <a:r>
              <a:rPr lang="en-US" sz="2000" dirty="0" err="1">
                <a:latin typeface="Times New Roman" panose="02020603050405020304" pitchFamily="18" charset="0"/>
                <a:cs typeface="Times New Roman" panose="02020603050405020304" pitchFamily="18" charset="0"/>
              </a:rPr>
              <a:t>sigurimit</a:t>
            </a:r>
            <a:r>
              <a:rPr lang="en-US" sz="2000" dirty="0">
                <a:latin typeface="Times New Roman" panose="02020603050405020304" pitchFamily="18" charset="0"/>
                <a:cs typeface="Times New Roman" panose="02020603050405020304" pitchFamily="18" charset="0"/>
              </a:rPr>
              <a:t> “arrest në </a:t>
            </a:r>
            <a:r>
              <a:rPr lang="en-US" sz="2000" dirty="0" err="1">
                <a:latin typeface="Times New Roman" panose="02020603050405020304" pitchFamily="18" charset="0"/>
                <a:cs typeface="Times New Roman" panose="02020603050405020304" pitchFamily="18" charset="0"/>
              </a:rPr>
              <a:t>shtëpi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referuar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nenit</a:t>
            </a:r>
            <a:r>
              <a:rPr lang="en-US" sz="2000" dirty="0">
                <a:latin typeface="Times New Roman" panose="02020603050405020304" pitchFamily="18" charset="0"/>
                <a:cs typeface="Times New Roman" panose="02020603050405020304" pitchFamily="18" charset="0"/>
              </a:rPr>
              <a:t> 237 të </a:t>
            </a:r>
            <a:r>
              <a:rPr lang="en-US" sz="2000" dirty="0" err="1">
                <a:latin typeface="Times New Roman" panose="02020603050405020304" pitchFamily="18" charset="0"/>
                <a:cs typeface="Times New Roman" panose="02020603050405020304" pitchFamily="18" charset="0"/>
              </a:rPr>
              <a:t>K.Pr.Penale</a:t>
            </a:r>
            <a:r>
              <a:rPr lang="en-US" sz="2000" dirty="0">
                <a:latin typeface="Times New Roman" panose="02020603050405020304" pitchFamily="18" charset="0"/>
                <a:cs typeface="Times New Roman" panose="02020603050405020304" pitchFamily="18" charset="0"/>
              </a:rPr>
              <a:t>.</a:t>
            </a:r>
          </a:p>
          <a:p>
            <a:pPr marL="0" indent="0" algn="just">
              <a:buNone/>
            </a:pPr>
            <a:r>
              <a:rPr lang="en-US" sz="2000" dirty="0">
                <a:latin typeface="Times New Roman" panose="02020603050405020304" pitchFamily="18" charset="0"/>
                <a:cs typeface="Times New Roman" panose="02020603050405020304" pitchFamily="18" charset="0"/>
              </a:rPr>
              <a:t>-</a:t>
            </a:r>
            <a:r>
              <a:rPr lang="en-US" sz="2000" dirty="0" err="1">
                <a:latin typeface="Times New Roman" panose="02020603050405020304" pitchFamily="18" charset="0"/>
                <a:cs typeface="Times New Roman" panose="02020603050405020304" pitchFamily="18" charset="0"/>
              </a:rPr>
              <a:t>Përsa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i’u</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përket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masave</a:t>
            </a:r>
            <a:r>
              <a:rPr lang="en-US" sz="2000" dirty="0">
                <a:latin typeface="Times New Roman" panose="02020603050405020304" pitchFamily="18" charset="0"/>
                <a:cs typeface="Times New Roman" panose="02020603050405020304" pitchFamily="18" charset="0"/>
              </a:rPr>
              <a:t> të </a:t>
            </a:r>
            <a:r>
              <a:rPr lang="en-US" sz="2000" dirty="0" err="1">
                <a:latin typeface="Times New Roman" panose="02020603050405020304" pitchFamily="18" charset="0"/>
                <a:cs typeface="Times New Roman" panose="02020603050405020304" pitchFamily="18" charset="0"/>
              </a:rPr>
              <a:t>tjera</a:t>
            </a:r>
            <a:r>
              <a:rPr lang="en-US" sz="2000" dirty="0">
                <a:latin typeface="Times New Roman" panose="02020603050405020304" pitchFamily="18" charset="0"/>
                <a:cs typeface="Times New Roman" panose="02020603050405020304" pitchFamily="18" charset="0"/>
              </a:rPr>
              <a:t> të </a:t>
            </a:r>
            <a:r>
              <a:rPr lang="en-US" sz="2000" dirty="0" err="1">
                <a:latin typeface="Times New Roman" panose="02020603050405020304" pitchFamily="18" charset="0"/>
                <a:cs typeface="Times New Roman" panose="02020603050405020304" pitchFamily="18" charset="0"/>
              </a:rPr>
              <a:t>sigurimit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ekzekutimi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a:t>
            </a:r>
            <a:r>
              <a:rPr lang="en-US" sz="2000" dirty="0">
                <a:latin typeface="Times New Roman" panose="02020603050405020304" pitchFamily="18" charset="0"/>
                <a:cs typeface="Times New Roman" panose="02020603050405020304" pitchFamily="18" charset="0"/>
              </a:rPr>
              <a:t> të </a:t>
            </a:r>
            <a:r>
              <a:rPr lang="en-US" sz="2000" dirty="0" err="1">
                <a:latin typeface="Times New Roman" panose="02020603050405020304" pitchFamily="18" charset="0"/>
                <a:cs typeface="Times New Roman" panose="02020603050405020304" pitchFamily="18" charset="0"/>
              </a:rPr>
              <a:t>cilave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kryhet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nëpërmjet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njoftimit</a:t>
            </a:r>
            <a:r>
              <a:rPr lang="en-US" sz="2000" dirty="0">
                <a:latin typeface="Times New Roman" panose="02020603050405020304" pitchFamily="18" charset="0"/>
                <a:cs typeface="Times New Roman" panose="02020603050405020304" pitchFamily="18" charset="0"/>
              </a:rPr>
              <a:t> të </a:t>
            </a:r>
            <a:r>
              <a:rPr lang="en-US" sz="2000" dirty="0" err="1">
                <a:latin typeface="Times New Roman" panose="02020603050405020304" pitchFamily="18" charset="0"/>
                <a:cs typeface="Times New Roman" panose="02020603050405020304" pitchFamily="18" charset="0"/>
              </a:rPr>
              <a:t>vendimit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ligji</a:t>
            </a:r>
            <a:r>
              <a:rPr lang="en-US" sz="2000" dirty="0">
                <a:latin typeface="Times New Roman" panose="02020603050405020304" pitchFamily="18" charset="0"/>
                <a:cs typeface="Times New Roman" panose="02020603050405020304" pitchFamily="18" charset="0"/>
              </a:rPr>
              <a:t> nuk </a:t>
            </a:r>
            <a:r>
              <a:rPr lang="en-US" sz="2000" dirty="0" err="1">
                <a:latin typeface="Times New Roman" panose="02020603050405020304" pitchFamily="18" charset="0"/>
                <a:cs typeface="Times New Roman" panose="02020603050405020304" pitchFamily="18" charset="0"/>
              </a:rPr>
              <a:t>shprehet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por</a:t>
            </a:r>
            <a:r>
              <a:rPr lang="en-US" sz="2000" dirty="0">
                <a:latin typeface="Times New Roman" panose="02020603050405020304" pitchFamily="18" charset="0"/>
                <a:cs typeface="Times New Roman" panose="02020603050405020304" pitchFamily="18" charset="0"/>
              </a:rPr>
              <a:t> duke </a:t>
            </a:r>
            <a:r>
              <a:rPr lang="en-US" sz="2000" dirty="0" err="1">
                <a:latin typeface="Times New Roman" panose="02020603050405020304" pitchFamily="18" charset="0"/>
                <a:cs typeface="Times New Roman" panose="02020603050405020304" pitchFamily="18" charset="0"/>
              </a:rPr>
              <a:t>qënë</a:t>
            </a:r>
            <a:r>
              <a:rPr lang="en-US" sz="2000" dirty="0">
                <a:latin typeface="Times New Roman" panose="02020603050405020304" pitchFamily="18" charset="0"/>
                <a:cs typeface="Times New Roman" panose="02020603050405020304" pitchFamily="18" charset="0"/>
              </a:rPr>
              <a:t> se </a:t>
            </a:r>
            <a:r>
              <a:rPr lang="en-US" sz="2000" dirty="0" err="1">
                <a:latin typeface="Times New Roman" panose="02020603050405020304" pitchFamily="18" charset="0"/>
                <a:cs typeface="Times New Roman" panose="02020603050405020304" pitchFamily="18" charset="0"/>
              </a:rPr>
              <a:t>ato</a:t>
            </a:r>
            <a:r>
              <a:rPr lang="en-US" sz="2000" dirty="0">
                <a:latin typeface="Times New Roman" panose="02020603050405020304" pitchFamily="18" charset="0"/>
                <a:cs typeface="Times New Roman" panose="02020603050405020304" pitchFamily="18" charset="0"/>
              </a:rPr>
              <a:t> mund të </a:t>
            </a:r>
            <a:r>
              <a:rPr lang="en-US" sz="2000" dirty="0" err="1">
                <a:latin typeface="Times New Roman" panose="02020603050405020304" pitchFamily="18" charset="0"/>
                <a:cs typeface="Times New Roman" panose="02020603050405020304" pitchFamily="18" charset="0"/>
              </a:rPr>
              <a:t>bashkëqëndrojnë</a:t>
            </a:r>
            <a:r>
              <a:rPr lang="en-US" sz="2000" dirty="0">
                <a:latin typeface="Times New Roman" panose="02020603050405020304" pitchFamily="18" charset="0"/>
                <a:cs typeface="Times New Roman" panose="02020603050405020304" pitchFamily="18" charset="0"/>
              </a:rPr>
              <a:t> me </a:t>
            </a:r>
            <a:r>
              <a:rPr lang="en-US" sz="2000" dirty="0" err="1">
                <a:latin typeface="Times New Roman" panose="02020603050405020304" pitchFamily="18" charset="0"/>
                <a:cs typeface="Times New Roman" panose="02020603050405020304" pitchFamily="18" charset="0"/>
              </a:rPr>
              <a:t>njëra-tjetrën</a:t>
            </a:r>
            <a:r>
              <a:rPr lang="en-US" sz="2000" dirty="0">
                <a:latin typeface="Times New Roman" panose="02020603050405020304" pitchFamily="18" charset="0"/>
                <a:cs typeface="Times New Roman" panose="02020603050405020304" pitchFamily="18" charset="0"/>
              </a:rPr>
              <a:t>, do të </a:t>
            </a:r>
            <a:r>
              <a:rPr lang="en-US" sz="2000" dirty="0" err="1">
                <a:latin typeface="Times New Roman" panose="02020603050405020304" pitchFamily="18" charset="0"/>
                <a:cs typeface="Times New Roman" panose="02020603050405020304" pitchFamily="18" charset="0"/>
              </a:rPr>
              <a:t>pranojmë</a:t>
            </a:r>
            <a:r>
              <a:rPr lang="en-US" sz="2000" dirty="0">
                <a:latin typeface="Times New Roman" panose="02020603050405020304" pitchFamily="18" charset="0"/>
                <a:cs typeface="Times New Roman" panose="02020603050405020304" pitchFamily="18" charset="0"/>
              </a:rPr>
              <a:t> se </a:t>
            </a:r>
            <a:r>
              <a:rPr lang="en-US" sz="2000" dirty="0" err="1">
                <a:latin typeface="Times New Roman" panose="02020603050405020304" pitchFamily="18" charset="0"/>
                <a:cs typeface="Times New Roman" panose="02020603050405020304" pitchFamily="18" charset="0"/>
              </a:rPr>
              <a:t>afati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përllogaritjes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tyre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ecën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paralelisht</a:t>
            </a:r>
            <a:r>
              <a:rPr lang="en-US" sz="2000" dirty="0">
                <a:latin typeface="Times New Roman" panose="02020603050405020304" pitchFamily="18" charset="0"/>
                <a:cs typeface="Times New Roman" panose="02020603050405020304" pitchFamily="18" charset="0"/>
              </a:rPr>
              <a:t>.</a:t>
            </a:r>
          </a:p>
          <a:p>
            <a:pPr marL="0" indent="0" algn="just">
              <a:buNone/>
            </a:pPr>
            <a:r>
              <a:rPr lang="en-US" sz="2000" dirty="0">
                <a:latin typeface="Times New Roman" panose="02020603050405020304" pitchFamily="18" charset="0"/>
                <a:cs typeface="Times New Roman" panose="02020603050405020304" pitchFamily="18" charset="0"/>
              </a:rPr>
              <a:t>-Në </a:t>
            </a:r>
            <a:r>
              <a:rPr lang="en-US" sz="2000" dirty="0" err="1">
                <a:latin typeface="Times New Roman" panose="02020603050405020304" pitchFamily="18" charset="0"/>
                <a:cs typeface="Times New Roman" panose="02020603050405020304" pitchFamily="18" charset="0"/>
              </a:rPr>
              <a:t>praktikë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ndodh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gjatë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kohëzgjatjes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masës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sigurimit</a:t>
            </a:r>
            <a:r>
              <a:rPr lang="en-US" sz="2000" dirty="0">
                <a:latin typeface="Times New Roman" panose="02020603050405020304" pitchFamily="18" charset="0"/>
                <a:cs typeface="Times New Roman" panose="02020603050405020304" pitchFamily="18" charset="0"/>
              </a:rPr>
              <a:t> “arrest në </a:t>
            </a:r>
            <a:r>
              <a:rPr lang="en-US" sz="2000" dirty="0" err="1">
                <a:latin typeface="Times New Roman" panose="02020603050405020304" pitchFamily="18" charset="0"/>
                <a:cs typeface="Times New Roman" panose="02020603050405020304" pitchFamily="18" charset="0"/>
              </a:rPr>
              <a:t>shtëpi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personi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nën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hetim</a:t>
            </a:r>
            <a:r>
              <a:rPr lang="en-US" sz="2000" dirty="0">
                <a:latin typeface="Times New Roman" panose="02020603050405020304" pitchFamily="18" charset="0"/>
                <a:cs typeface="Times New Roman" panose="02020603050405020304" pitchFamily="18" charset="0"/>
              </a:rPr>
              <a:t> e </a:t>
            </a:r>
            <a:r>
              <a:rPr lang="en-US" sz="2000" dirty="0" err="1">
                <a:latin typeface="Times New Roman" panose="02020603050405020304" pitchFamily="18" charset="0"/>
                <a:cs typeface="Times New Roman" panose="02020603050405020304" pitchFamily="18" charset="0"/>
              </a:rPr>
              <a:t>thyen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dhe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arrestohet</a:t>
            </a:r>
            <a:r>
              <a:rPr lang="en-US" sz="2000" dirty="0">
                <a:latin typeface="Times New Roman" panose="02020603050405020304" pitchFamily="18" charset="0"/>
                <a:cs typeface="Times New Roman" panose="02020603050405020304" pitchFamily="18" charset="0"/>
              </a:rPr>
              <a:t>, duke u </a:t>
            </a:r>
            <a:r>
              <a:rPr lang="en-US" sz="2000" dirty="0" err="1">
                <a:latin typeface="Times New Roman" panose="02020603050405020304" pitchFamily="18" charset="0"/>
                <a:cs typeface="Times New Roman" panose="02020603050405020304" pitchFamily="18" charset="0"/>
              </a:rPr>
              <a:t>proceduar</a:t>
            </a:r>
            <a:r>
              <a:rPr lang="en-US" sz="2000" dirty="0">
                <a:latin typeface="Times New Roman" panose="02020603050405020304" pitchFamily="18" charset="0"/>
                <a:cs typeface="Times New Roman" panose="02020603050405020304" pitchFamily="18" charset="0"/>
              </a:rPr>
              <a:t> për </a:t>
            </a:r>
            <a:r>
              <a:rPr lang="en-US" sz="2000" dirty="0" err="1">
                <a:latin typeface="Times New Roman" panose="02020603050405020304" pitchFamily="18" charset="0"/>
                <a:cs typeface="Times New Roman" panose="02020603050405020304" pitchFamily="18" charset="0"/>
              </a:rPr>
              <a:t>veprën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penale</a:t>
            </a:r>
            <a:r>
              <a:rPr lang="en-US" sz="2000" dirty="0">
                <a:latin typeface="Times New Roman" panose="02020603050405020304" pitchFamily="18" charset="0"/>
                <a:cs typeface="Times New Roman" panose="02020603050405020304" pitchFamily="18" charset="0"/>
              </a:rPr>
              <a:t> të “</a:t>
            </a:r>
            <a:r>
              <a:rPr lang="en-US" sz="2000" dirty="0" err="1">
                <a:latin typeface="Times New Roman" panose="02020603050405020304" pitchFamily="18" charset="0"/>
                <a:cs typeface="Times New Roman" panose="02020603050405020304" pitchFamily="18" charset="0"/>
              </a:rPr>
              <a:t>Largimit</a:t>
            </a:r>
            <a:r>
              <a:rPr lang="en-US" sz="2000" dirty="0">
                <a:latin typeface="Times New Roman" panose="02020603050405020304" pitchFamily="18" charset="0"/>
                <a:cs typeface="Times New Roman" panose="02020603050405020304" pitchFamily="18" charset="0"/>
              </a:rPr>
              <a:t> të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burgosurit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nga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vendi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qëndrimit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parashikuar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nga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neni</a:t>
            </a:r>
            <a:r>
              <a:rPr lang="en-US" sz="2000" dirty="0">
                <a:latin typeface="Times New Roman" panose="02020603050405020304" pitchFamily="18" charset="0"/>
                <a:cs typeface="Times New Roman" panose="02020603050405020304" pitchFamily="18" charset="0"/>
              </a:rPr>
              <a:t> 323 </a:t>
            </a:r>
            <a:r>
              <a:rPr lang="en-US" sz="2000" dirty="0" err="1">
                <a:latin typeface="Times New Roman" panose="02020603050405020304" pitchFamily="18" charset="0"/>
                <a:cs typeface="Times New Roman" panose="02020603050405020304" pitchFamily="18" charset="0"/>
              </a:rPr>
              <a:t>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K.Penal</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dhe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caktuar</a:t>
            </a:r>
            <a:r>
              <a:rPr lang="en-US" sz="2000" dirty="0">
                <a:latin typeface="Times New Roman" panose="02020603050405020304" pitchFamily="18" charset="0"/>
                <a:cs typeface="Times New Roman" panose="02020603050405020304" pitchFamily="18" charset="0"/>
              </a:rPr>
              <a:t> masa e </a:t>
            </a:r>
            <a:r>
              <a:rPr lang="en-US" sz="2000" dirty="0" err="1">
                <a:latin typeface="Times New Roman" panose="02020603050405020304" pitchFamily="18" charset="0"/>
                <a:cs typeface="Times New Roman" panose="02020603050405020304" pitchFamily="18" charset="0"/>
              </a:rPr>
              <a:t>sigurimit</a:t>
            </a:r>
            <a:r>
              <a:rPr lang="en-US" sz="2000" dirty="0">
                <a:latin typeface="Times New Roman" panose="02020603050405020304" pitchFamily="18" charset="0"/>
                <a:cs typeface="Times New Roman" panose="02020603050405020304" pitchFamily="18" charset="0"/>
              </a:rPr>
              <a:t> “arrest në burg” për këtë të </a:t>
            </a:r>
            <a:r>
              <a:rPr lang="en-US" sz="2000" dirty="0" err="1">
                <a:latin typeface="Times New Roman" panose="02020603050405020304" pitchFamily="18" charset="0"/>
                <a:cs typeface="Times New Roman" panose="02020603050405020304" pitchFamily="18" charset="0"/>
              </a:rPr>
              <a:t>fundit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Ndodh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shpesh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procedim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dytë</a:t>
            </a:r>
            <a:r>
              <a:rPr lang="en-US" sz="2000" dirty="0">
                <a:latin typeface="Times New Roman" panose="02020603050405020304" pitchFamily="18" charset="0"/>
                <a:cs typeface="Times New Roman" panose="02020603050405020304" pitchFamily="18" charset="0"/>
              </a:rPr>
              <a:t> të </a:t>
            </a:r>
            <a:r>
              <a:rPr lang="en-US" sz="2000" dirty="0" err="1">
                <a:latin typeface="Times New Roman" panose="02020603050405020304" pitchFamily="18" charset="0"/>
                <a:cs typeface="Times New Roman" panose="02020603050405020304" pitchFamily="18" charset="0"/>
              </a:rPr>
              <a:t>përfundojë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shpejt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dhe</a:t>
            </a:r>
            <a:r>
              <a:rPr lang="en-US" sz="2000" dirty="0">
                <a:latin typeface="Times New Roman" panose="02020603050405020304" pitchFamily="18" charset="0"/>
                <a:cs typeface="Times New Roman" panose="02020603050405020304" pitchFamily="18" charset="0"/>
              </a:rPr>
              <a:t> të </a:t>
            </a:r>
            <a:r>
              <a:rPr lang="en-US" sz="2000" dirty="0" err="1">
                <a:latin typeface="Times New Roman" panose="02020603050405020304" pitchFamily="18" charset="0"/>
                <a:cs typeface="Times New Roman" panose="02020603050405020304" pitchFamily="18" charset="0"/>
              </a:rPr>
              <a:t>procedohet</a:t>
            </a:r>
            <a:r>
              <a:rPr lang="en-US" sz="2000" dirty="0">
                <a:latin typeface="Times New Roman" panose="02020603050405020304" pitchFamily="18" charset="0"/>
                <a:cs typeface="Times New Roman" panose="02020603050405020304" pitchFamily="18" charset="0"/>
              </a:rPr>
              <a:t> me “</a:t>
            </a:r>
            <a:r>
              <a:rPr lang="en-US" sz="2000" dirty="0" err="1">
                <a:latin typeface="Times New Roman" panose="02020603050405020304" pitchFamily="18" charset="0"/>
                <a:cs typeface="Times New Roman" panose="02020603050405020304" pitchFamily="18" charset="0"/>
              </a:rPr>
              <a:t>shuarjen</a:t>
            </a:r>
            <a:r>
              <a:rPr lang="en-US" sz="2000" dirty="0">
                <a:latin typeface="Times New Roman" panose="02020603050405020304" pitchFamily="18" charset="0"/>
                <a:cs typeface="Times New Roman" panose="02020603050405020304" pitchFamily="18" charset="0"/>
              </a:rPr>
              <a:t> e </a:t>
            </a:r>
            <a:r>
              <a:rPr lang="en-US" sz="2000" dirty="0" err="1">
                <a:latin typeface="Times New Roman" panose="02020603050405020304" pitchFamily="18" charset="0"/>
                <a:cs typeface="Times New Roman" panose="02020603050405020304" pitchFamily="18" charset="0"/>
              </a:rPr>
              <a:t>masës</a:t>
            </a:r>
            <a:r>
              <a:rPr lang="en-US" sz="2000" dirty="0">
                <a:latin typeface="Times New Roman" panose="02020603050405020304" pitchFamily="18" charset="0"/>
                <a:cs typeface="Times New Roman" panose="02020603050405020304" pitchFamily="18" charset="0"/>
              </a:rPr>
              <a:t>” për të. Ajo </a:t>
            </a:r>
            <a:r>
              <a:rPr lang="en-US" sz="2000" dirty="0" err="1">
                <a:latin typeface="Times New Roman" panose="02020603050405020304" pitchFamily="18" charset="0"/>
                <a:cs typeface="Times New Roman" panose="02020603050405020304" pitchFamily="18" charset="0"/>
              </a:rPr>
              <a:t>që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pretendohet</a:t>
            </a:r>
            <a:r>
              <a:rPr lang="en-US" sz="2000" dirty="0">
                <a:latin typeface="Times New Roman" panose="02020603050405020304" pitchFamily="18" charset="0"/>
                <a:cs typeface="Times New Roman" panose="02020603050405020304" pitchFamily="18" charset="0"/>
              </a:rPr>
              <a:t> në </a:t>
            </a:r>
            <a:r>
              <a:rPr lang="en-US" sz="2000" dirty="0" err="1">
                <a:latin typeface="Times New Roman" panose="02020603050405020304" pitchFamily="18" charset="0"/>
                <a:cs typeface="Times New Roman" panose="02020603050405020304" pitchFamily="18" charset="0"/>
              </a:rPr>
              <a:t>këto</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raste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është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rifillimi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masës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sigurimit</a:t>
            </a:r>
            <a:r>
              <a:rPr lang="en-US" sz="2000" dirty="0">
                <a:latin typeface="Times New Roman" panose="02020603050405020304" pitchFamily="18" charset="0"/>
                <a:cs typeface="Times New Roman" panose="02020603050405020304" pitchFamily="18" charset="0"/>
              </a:rPr>
              <a:t> “arrest në </a:t>
            </a:r>
            <a:r>
              <a:rPr lang="en-US" sz="2000" dirty="0" err="1">
                <a:latin typeface="Times New Roman" panose="02020603050405020304" pitchFamily="18" charset="0"/>
                <a:cs typeface="Times New Roman" panose="02020603050405020304" pitchFamily="18" charset="0"/>
              </a:rPr>
              <a:t>shtëpi</a:t>
            </a:r>
            <a:r>
              <a:rPr lang="en-US" sz="2000" dirty="0">
                <a:latin typeface="Times New Roman" panose="02020603050405020304" pitchFamily="18" charset="0"/>
                <a:cs typeface="Times New Roman" panose="02020603050405020304" pitchFamily="18" charset="0"/>
              </a:rPr>
              <a:t>”, pas </a:t>
            </a:r>
            <a:r>
              <a:rPr lang="en-US" sz="2000" dirty="0" err="1">
                <a:latin typeface="Times New Roman" panose="02020603050405020304" pitchFamily="18" charset="0"/>
                <a:cs typeface="Times New Roman" panose="02020603050405020304" pitchFamily="18" charset="0"/>
              </a:rPr>
              <a:t>lirimit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nga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paraburgimi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dhe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paraqitet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kërkesë</a:t>
            </a:r>
            <a:r>
              <a:rPr lang="en-US" sz="2000" dirty="0">
                <a:latin typeface="Times New Roman" panose="02020603050405020304" pitchFamily="18" charset="0"/>
                <a:cs typeface="Times New Roman" panose="02020603050405020304" pitchFamily="18" charset="0"/>
              </a:rPr>
              <a:t> për </a:t>
            </a:r>
            <a:r>
              <a:rPr lang="en-US" sz="2000" dirty="0" err="1">
                <a:latin typeface="Times New Roman" panose="02020603050405020304" pitchFamily="18" charset="0"/>
                <a:cs typeface="Times New Roman" panose="02020603050405020304" pitchFamily="18" charset="0"/>
              </a:rPr>
              <a:t>shuarjen</a:t>
            </a:r>
            <a:r>
              <a:rPr lang="en-US" sz="2000" dirty="0">
                <a:latin typeface="Times New Roman" panose="02020603050405020304" pitchFamily="18" charset="0"/>
                <a:cs typeface="Times New Roman" panose="02020603050405020304" pitchFamily="18" charset="0"/>
              </a:rPr>
              <a:t> e </a:t>
            </a:r>
            <a:r>
              <a:rPr lang="en-US" sz="2000" dirty="0" err="1">
                <a:latin typeface="Times New Roman" panose="02020603050405020304" pitchFamily="18" charset="0"/>
                <a:cs typeface="Times New Roman" panose="02020603050405020304" pitchFamily="18" charset="0"/>
              </a:rPr>
              <a:t>masës</a:t>
            </a:r>
            <a:r>
              <a:rPr lang="en-US" sz="2000" dirty="0">
                <a:latin typeface="Times New Roman" panose="02020603050405020304" pitchFamily="18" charset="0"/>
                <a:cs typeface="Times New Roman" panose="02020603050405020304" pitchFamily="18" charset="0"/>
              </a:rPr>
              <a:t>, duke </a:t>
            </a:r>
            <a:r>
              <a:rPr lang="en-US" sz="2000" dirty="0" err="1">
                <a:latin typeface="Times New Roman" panose="02020603050405020304" pitchFamily="18" charset="0"/>
                <a:cs typeface="Times New Roman" panose="02020603050405020304" pitchFamily="18" charset="0"/>
              </a:rPr>
              <a:t>bashkuar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kohën</a:t>
            </a:r>
            <a:r>
              <a:rPr lang="en-US" sz="2000" dirty="0">
                <a:latin typeface="Times New Roman" panose="02020603050405020304" pitchFamily="18" charset="0"/>
                <a:cs typeface="Times New Roman" panose="02020603050405020304" pitchFamily="18" charset="0"/>
              </a:rPr>
              <a:t> e </a:t>
            </a:r>
            <a:r>
              <a:rPr lang="en-US" sz="2000" dirty="0" err="1">
                <a:latin typeface="Times New Roman" panose="02020603050405020304" pitchFamily="18" charset="0"/>
                <a:cs typeface="Times New Roman" panose="02020603050405020304" pitchFamily="18" charset="0"/>
              </a:rPr>
              <a:t>kaluar</a:t>
            </a:r>
            <a:r>
              <a:rPr lang="en-US" sz="2000" dirty="0">
                <a:latin typeface="Times New Roman" panose="02020603050405020304" pitchFamily="18" charset="0"/>
                <a:cs typeface="Times New Roman" panose="02020603050405020304" pitchFamily="18" charset="0"/>
              </a:rPr>
              <a:t> në “arrest </a:t>
            </a:r>
            <a:r>
              <a:rPr lang="en-US" sz="2000" dirty="0" err="1">
                <a:latin typeface="Times New Roman" panose="02020603050405020304" pitchFamily="18" charset="0"/>
                <a:cs typeface="Times New Roman" panose="02020603050405020304" pitchFamily="18" charset="0"/>
              </a:rPr>
              <a:t>shtëpie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përpara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caktimit</a:t>
            </a:r>
            <a:r>
              <a:rPr lang="en-US" sz="2000" dirty="0">
                <a:latin typeface="Times New Roman" panose="02020603050405020304" pitchFamily="18" charset="0"/>
                <a:cs typeface="Times New Roman" panose="02020603050405020304" pitchFamily="18" charset="0"/>
              </a:rPr>
              <a:t> të mases “arrest në burg”, me </a:t>
            </a:r>
            <a:r>
              <a:rPr lang="en-US" sz="2000" dirty="0" err="1">
                <a:latin typeface="Times New Roman" panose="02020603050405020304" pitchFamily="18" charset="0"/>
                <a:cs typeface="Times New Roman" panose="02020603050405020304" pitchFamily="18" charset="0"/>
              </a:rPr>
              <a:t>kohën</a:t>
            </a:r>
            <a:r>
              <a:rPr lang="en-US" sz="2000" dirty="0">
                <a:latin typeface="Times New Roman" panose="02020603050405020304" pitchFamily="18" charset="0"/>
                <a:cs typeface="Times New Roman" panose="02020603050405020304" pitchFamily="18" charset="0"/>
              </a:rPr>
              <a:t> pas </a:t>
            </a:r>
            <a:r>
              <a:rPr lang="en-US" sz="2000" dirty="0" err="1">
                <a:latin typeface="Times New Roman" panose="02020603050405020304" pitchFamily="18" charset="0"/>
                <a:cs typeface="Times New Roman" panose="02020603050405020304" pitchFamily="18" charset="0"/>
              </a:rPr>
              <a:t>shuarjes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masës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sigurimit</a:t>
            </a:r>
            <a:r>
              <a:rPr lang="en-US" sz="2000" dirty="0">
                <a:latin typeface="Times New Roman" panose="02020603050405020304" pitchFamily="18" charset="0"/>
                <a:cs typeface="Times New Roman" panose="02020603050405020304" pitchFamily="18" charset="0"/>
              </a:rPr>
              <a:t> “arrest në burg” </a:t>
            </a:r>
            <a:r>
              <a:rPr lang="en-US" sz="2000" dirty="0" err="1">
                <a:latin typeface="Times New Roman" panose="02020603050405020304" pitchFamily="18" charset="0"/>
                <a:cs typeface="Times New Roman" panose="02020603050405020304" pitchFamily="18" charset="0"/>
              </a:rPr>
              <a:t>dhe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rivendosjes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automatike</a:t>
            </a:r>
            <a:r>
              <a:rPr lang="en-US" sz="2000" dirty="0">
                <a:latin typeface="Times New Roman" panose="02020603050405020304" pitchFamily="18" charset="0"/>
                <a:cs typeface="Times New Roman" panose="02020603050405020304" pitchFamily="18" charset="0"/>
              </a:rPr>
              <a:t> të </a:t>
            </a:r>
            <a:r>
              <a:rPr lang="en-US" sz="2000" dirty="0" err="1">
                <a:latin typeface="Times New Roman" panose="02020603050405020304" pitchFamily="18" charset="0"/>
                <a:cs typeface="Times New Roman" panose="02020603050405020304" pitchFamily="18" charset="0"/>
              </a:rPr>
              <a:t>masës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sigurimit</a:t>
            </a:r>
            <a:r>
              <a:rPr lang="en-US" sz="2000" dirty="0">
                <a:latin typeface="Times New Roman" panose="02020603050405020304" pitchFamily="18" charset="0"/>
                <a:cs typeface="Times New Roman" panose="02020603050405020304" pitchFamily="18" charset="0"/>
              </a:rPr>
              <a:t> “arrest në </a:t>
            </a:r>
            <a:r>
              <a:rPr lang="en-US" sz="2000" dirty="0" err="1">
                <a:latin typeface="Times New Roman" panose="02020603050405020304" pitchFamily="18" charset="0"/>
                <a:cs typeface="Times New Roman" panose="02020603050405020304" pitchFamily="18" charset="0"/>
              </a:rPr>
              <a:t>shtëpi</a:t>
            </a:r>
            <a:r>
              <a:rPr lang="en-US" sz="2000" dirty="0">
                <a:latin typeface="Times New Roman" panose="02020603050405020304" pitchFamily="18" charset="0"/>
                <a:cs typeface="Times New Roman" panose="02020603050405020304" pitchFamily="18" charset="0"/>
              </a:rPr>
              <a:t>”.</a:t>
            </a:r>
          </a:p>
          <a:p>
            <a:pPr marL="0" indent="0" algn="just">
              <a:buNone/>
            </a:pPr>
            <a:r>
              <a:rPr lang="en-US" sz="2000" dirty="0">
                <a:latin typeface="Times New Roman" panose="02020603050405020304" pitchFamily="18" charset="0"/>
                <a:cs typeface="Times New Roman" panose="02020603050405020304" pitchFamily="18" charset="0"/>
              </a:rPr>
              <a:t>Në </a:t>
            </a:r>
            <a:r>
              <a:rPr lang="en-US" sz="2000" dirty="0" err="1">
                <a:latin typeface="Times New Roman" panose="02020603050405020304" pitchFamily="18" charset="0"/>
                <a:cs typeface="Times New Roman" panose="02020603050405020304" pitchFamily="18" charset="0"/>
              </a:rPr>
              <a:t>lidhje</a:t>
            </a:r>
            <a:r>
              <a:rPr lang="en-US" sz="2000" dirty="0">
                <a:latin typeface="Times New Roman" panose="02020603050405020304" pitchFamily="18" charset="0"/>
                <a:cs typeface="Times New Roman" panose="02020603050405020304" pitchFamily="18" charset="0"/>
              </a:rPr>
              <a:t> me këtë situate ka </a:t>
            </a:r>
            <a:r>
              <a:rPr lang="en-US" sz="2000" dirty="0" err="1">
                <a:latin typeface="Times New Roman" panose="02020603050405020304" pitchFamily="18" charset="0"/>
                <a:cs typeface="Times New Roman" panose="02020603050405020304" pitchFamily="18" charset="0"/>
              </a:rPr>
              <a:t>dy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qëndrime</a:t>
            </a:r>
            <a:r>
              <a:rPr lang="en-US" sz="2000" dirty="0">
                <a:latin typeface="Times New Roman" panose="02020603050405020304" pitchFamily="18" charset="0"/>
                <a:cs typeface="Times New Roman" panose="02020603050405020304" pitchFamily="18" charset="0"/>
              </a:rPr>
              <a:t> të </a:t>
            </a:r>
            <a:r>
              <a:rPr lang="en-US" sz="2000" dirty="0" err="1">
                <a:latin typeface="Times New Roman" panose="02020603050405020304" pitchFamily="18" charset="0"/>
                <a:cs typeface="Times New Roman" panose="02020603050405020304" pitchFamily="18" charset="0"/>
              </a:rPr>
              <a:t>Gjykatës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Apelit</a:t>
            </a:r>
            <a:r>
              <a:rPr lang="en-US" sz="2000" dirty="0">
                <a:latin typeface="Times New Roman" panose="02020603050405020304" pitchFamily="18" charset="0"/>
                <a:cs typeface="Times New Roman" panose="02020603050405020304" pitchFamily="18" charset="0"/>
              </a:rPr>
              <a:t>: </a:t>
            </a:r>
          </a:p>
          <a:p>
            <a:pPr algn="just">
              <a:buAutoNum type="arabicPeriod"/>
            </a:pPr>
            <a:r>
              <a:rPr lang="en-US" sz="2000" dirty="0" err="1">
                <a:latin typeface="Times New Roman" panose="02020603050405020304" pitchFamily="18" charset="0"/>
                <a:cs typeface="Times New Roman" panose="02020603050405020304" pitchFamily="18" charset="0"/>
              </a:rPr>
              <a:t>Pranon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rivendosjen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automatike</a:t>
            </a:r>
            <a:r>
              <a:rPr lang="en-US" sz="2000" dirty="0">
                <a:latin typeface="Times New Roman" panose="02020603050405020304" pitchFamily="18" charset="0"/>
                <a:cs typeface="Times New Roman" panose="02020603050405020304" pitchFamily="18" charset="0"/>
              </a:rPr>
              <a:t> të </a:t>
            </a:r>
            <a:r>
              <a:rPr lang="en-US" sz="2000" dirty="0" err="1">
                <a:latin typeface="Times New Roman" panose="02020603050405020304" pitchFamily="18" charset="0"/>
                <a:cs typeface="Times New Roman" panose="02020603050405020304" pitchFamily="18" charset="0"/>
              </a:rPr>
              <a:t>masës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sigurimit</a:t>
            </a:r>
            <a:r>
              <a:rPr lang="en-US" sz="2000" dirty="0">
                <a:latin typeface="Times New Roman" panose="02020603050405020304" pitchFamily="18" charset="0"/>
                <a:cs typeface="Times New Roman" panose="02020603050405020304" pitchFamily="18" charset="0"/>
              </a:rPr>
              <a:t> “arrest në </a:t>
            </a:r>
            <a:r>
              <a:rPr lang="en-US" sz="2000" dirty="0" err="1">
                <a:latin typeface="Times New Roman" panose="02020603050405020304" pitchFamily="18" charset="0"/>
                <a:cs typeface="Times New Roman" panose="02020603050405020304" pitchFamily="18" charset="0"/>
              </a:rPr>
              <a:t>shtëpi</a:t>
            </a:r>
            <a:r>
              <a:rPr lang="en-US" sz="2000" dirty="0">
                <a:latin typeface="Times New Roman" panose="02020603050405020304" pitchFamily="18" charset="0"/>
                <a:cs typeface="Times New Roman" panose="02020603050405020304" pitchFamily="18" charset="0"/>
              </a:rPr>
              <a:t>”, pas </a:t>
            </a:r>
            <a:r>
              <a:rPr lang="en-US" sz="2000" dirty="0" err="1">
                <a:latin typeface="Times New Roman" panose="02020603050405020304" pitchFamily="18" charset="0"/>
                <a:cs typeface="Times New Roman" panose="02020603050405020304" pitchFamily="18" charset="0"/>
              </a:rPr>
              <a:t>shuarjes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masës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sigurimit</a:t>
            </a:r>
            <a:r>
              <a:rPr lang="en-US" sz="2000" dirty="0">
                <a:latin typeface="Times New Roman" panose="02020603050405020304" pitchFamily="18" charset="0"/>
                <a:cs typeface="Times New Roman" panose="02020603050405020304" pitchFamily="18" charset="0"/>
              </a:rPr>
              <a:t> “arrest në burg”, </a:t>
            </a:r>
            <a:r>
              <a:rPr lang="en-US" sz="2000" dirty="0" err="1">
                <a:latin typeface="Times New Roman" panose="02020603050405020304" pitchFamily="18" charset="0"/>
                <a:cs typeface="Times New Roman" panose="02020603050405020304" pitchFamily="18" charset="0"/>
              </a:rPr>
              <a:t>përsa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kohë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që</a:t>
            </a:r>
            <a:r>
              <a:rPr lang="en-US" sz="2000" dirty="0">
                <a:latin typeface="Times New Roman" panose="02020603050405020304" pitchFamily="18" charset="0"/>
                <a:cs typeface="Times New Roman" panose="02020603050405020304" pitchFamily="18" charset="0"/>
              </a:rPr>
              <a:t> nuk ka një </a:t>
            </a:r>
            <a:r>
              <a:rPr lang="en-US" sz="2000" dirty="0" err="1">
                <a:latin typeface="Times New Roman" panose="02020603050405020304" pitchFamily="18" charset="0"/>
                <a:cs typeface="Times New Roman" panose="02020603050405020304" pitchFamily="18" charset="0"/>
              </a:rPr>
              <a:t>akt</a:t>
            </a:r>
            <a:r>
              <a:rPr lang="en-US" sz="2000" dirty="0">
                <a:latin typeface="Times New Roman" panose="02020603050405020304" pitchFamily="18" charset="0"/>
                <a:cs typeface="Times New Roman" panose="02020603050405020304" pitchFamily="18" charset="0"/>
              </a:rPr>
              <a:t>/</a:t>
            </a:r>
            <a:r>
              <a:rPr lang="en-US" sz="2000" dirty="0" err="1">
                <a:latin typeface="Times New Roman" panose="02020603050405020304" pitchFamily="18" charset="0"/>
                <a:cs typeface="Times New Roman" panose="02020603050405020304" pitchFamily="18" charset="0"/>
              </a:rPr>
              <a:t>vendim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që</a:t>
            </a:r>
            <a:r>
              <a:rPr lang="en-US" sz="2000" dirty="0">
                <a:latin typeface="Times New Roman" panose="02020603050405020304" pitchFamily="18" charset="0"/>
                <a:cs typeface="Times New Roman" panose="02020603050405020304" pitchFamily="18" charset="0"/>
              </a:rPr>
              <a:t> e ka </a:t>
            </a:r>
            <a:r>
              <a:rPr lang="en-US" sz="2000" dirty="0" err="1">
                <a:latin typeface="Times New Roman" panose="02020603050405020304" pitchFamily="18" charset="0"/>
                <a:cs typeface="Times New Roman" panose="02020603050405020304" pitchFamily="18" charset="0"/>
              </a:rPr>
              <a:t>shuar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atë</a:t>
            </a:r>
            <a:r>
              <a:rPr lang="en-US" sz="2000" dirty="0">
                <a:latin typeface="Times New Roman" panose="02020603050405020304" pitchFamily="18" charset="0"/>
                <a:cs typeface="Times New Roman" panose="02020603050405020304" pitchFamily="18" charset="0"/>
              </a:rPr>
              <a:t>; </a:t>
            </a:r>
          </a:p>
          <a:p>
            <a:pPr algn="just">
              <a:buAutoNum type="arabicPeriod"/>
            </a:pPr>
            <a:r>
              <a:rPr lang="en-US" sz="2000" dirty="0">
                <a:latin typeface="Times New Roman" panose="02020603050405020304" pitchFamily="18" charset="0"/>
                <a:cs typeface="Times New Roman" panose="02020603050405020304" pitchFamily="18" charset="0"/>
              </a:rPr>
              <a:t>Nuk </a:t>
            </a:r>
            <a:r>
              <a:rPr lang="en-US" sz="2000" dirty="0" err="1">
                <a:latin typeface="Times New Roman" panose="02020603050405020304" pitchFamily="18" charset="0"/>
                <a:cs typeface="Times New Roman" panose="02020603050405020304" pitchFamily="18" charset="0"/>
              </a:rPr>
              <a:t>pranon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rivendosjen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automatike</a:t>
            </a:r>
            <a:r>
              <a:rPr lang="en-US" sz="2000" dirty="0">
                <a:latin typeface="Times New Roman" panose="02020603050405020304" pitchFamily="18" charset="0"/>
                <a:cs typeface="Times New Roman" panose="02020603050405020304" pitchFamily="18" charset="0"/>
              </a:rPr>
              <a:t> të </a:t>
            </a:r>
            <a:r>
              <a:rPr lang="en-US" sz="2000" dirty="0" err="1">
                <a:latin typeface="Times New Roman" panose="02020603050405020304" pitchFamily="18" charset="0"/>
                <a:cs typeface="Times New Roman" panose="02020603050405020304" pitchFamily="18" charset="0"/>
              </a:rPr>
              <a:t>masës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sigurimit</a:t>
            </a:r>
            <a:r>
              <a:rPr lang="en-US" sz="2000" dirty="0">
                <a:latin typeface="Times New Roman" panose="02020603050405020304" pitchFamily="18" charset="0"/>
                <a:cs typeface="Times New Roman" panose="02020603050405020304" pitchFamily="18" charset="0"/>
              </a:rPr>
              <a:t> “arrest në </a:t>
            </a:r>
            <a:r>
              <a:rPr lang="en-US" sz="2000" dirty="0" err="1">
                <a:latin typeface="Times New Roman" panose="02020603050405020304" pitchFamily="18" charset="0"/>
                <a:cs typeface="Times New Roman" panose="02020603050405020304" pitchFamily="18" charset="0"/>
              </a:rPr>
              <a:t>shtëpi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përvecse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kur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prej</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Prokurorit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është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kerkuar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rivendosja</a:t>
            </a:r>
            <a:r>
              <a:rPr lang="en-US" sz="2000" dirty="0">
                <a:latin typeface="Times New Roman" panose="02020603050405020304" pitchFamily="18" charset="0"/>
                <a:cs typeface="Times New Roman" panose="02020603050405020304" pitchFamily="18" charset="0"/>
              </a:rPr>
              <a:t> e </a:t>
            </a:r>
            <a:r>
              <a:rPr lang="en-US" sz="2000" dirty="0" err="1">
                <a:latin typeface="Times New Roman" panose="02020603050405020304" pitchFamily="18" charset="0"/>
                <a:cs typeface="Times New Roman" panose="02020603050405020304" pitchFamily="18" charset="0"/>
              </a:rPr>
              <a:t>saj</a:t>
            </a:r>
            <a:r>
              <a:rPr lang="en-US" sz="2000" dirty="0">
                <a:latin typeface="Times New Roman" panose="02020603050405020304" pitchFamily="18" charset="0"/>
                <a:cs typeface="Times New Roman" panose="02020603050405020304" pitchFamily="18" charset="0"/>
              </a:rPr>
              <a:t>, duke u </a:t>
            </a:r>
            <a:r>
              <a:rPr lang="en-US" sz="2000" dirty="0" err="1">
                <a:latin typeface="Times New Roman" panose="02020603050405020304" pitchFamily="18" charset="0"/>
                <a:cs typeface="Times New Roman" panose="02020603050405020304" pitchFamily="18" charset="0"/>
              </a:rPr>
              <a:t>mbajtur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procesverbali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përkates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dhe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rrjedhimisht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realizuar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mbikqyrja</a:t>
            </a:r>
            <a:r>
              <a:rPr lang="en-US" sz="20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8570203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47098B0-EDB7-4B0B-A2D8-A38C3F3AA3E0}"/>
              </a:ext>
            </a:extLst>
          </p:cNvPr>
          <p:cNvSpPr>
            <a:spLocks noGrp="1"/>
          </p:cNvSpPr>
          <p:nvPr>
            <p:ph idx="1"/>
          </p:nvPr>
        </p:nvSpPr>
        <p:spPr>
          <a:xfrm>
            <a:off x="347133" y="190499"/>
            <a:ext cx="11603567" cy="6142567"/>
          </a:xfrm>
        </p:spPr>
        <p:txBody>
          <a:bodyPr>
            <a:normAutofit/>
          </a:bodyPr>
          <a:lstStyle/>
          <a:p>
            <a:pPr marL="0" indent="0" algn="ctr">
              <a:buNone/>
            </a:pPr>
            <a:r>
              <a:rPr lang="it-IT" sz="1800" b="1" u="sng" dirty="0">
                <a:latin typeface="Times New Roman" panose="02020603050405020304" pitchFamily="18" charset="0"/>
                <a:cs typeface="Times New Roman" panose="02020603050405020304" pitchFamily="18" charset="0"/>
              </a:rPr>
              <a:t>MASAT E SIGURIMIT «ARREST NË BURG» TË CAKTUARA GJATË FAZËS SË EKZEKUTIMIT TË NJË DËNIMI ME BURGIM.</a:t>
            </a:r>
          </a:p>
          <a:p>
            <a:pPr marL="0" indent="0" algn="just">
              <a:buNone/>
            </a:pPr>
            <a:r>
              <a:rPr lang="it-IT" sz="1800" dirty="0">
                <a:latin typeface="Times New Roman" panose="02020603050405020304" pitchFamily="18" charset="0"/>
                <a:cs typeface="Times New Roman" panose="02020603050405020304" pitchFamily="18" charset="0"/>
              </a:rPr>
              <a:t>-A duhet caktuar masa e sigurimit «arrest në burg», kur personi nën hetim ka statusin e të dënuarit dhe është duke vuajtur një dënim me burgim?</a:t>
            </a:r>
          </a:p>
          <a:p>
            <a:pPr marL="0" indent="0" algn="just">
              <a:buNone/>
            </a:pPr>
            <a:r>
              <a:rPr lang="it-IT" dirty="0">
                <a:latin typeface="Times New Roman" panose="02020603050405020304" pitchFamily="18" charset="0"/>
                <a:cs typeface="Times New Roman" panose="02020603050405020304" pitchFamily="18" charset="0"/>
              </a:rPr>
              <a:t>-Në momentin që caktohet/caktohen, kur duhet të ekzekutohen?</a:t>
            </a:r>
          </a:p>
          <a:p>
            <a:pPr marL="0" indent="0" algn="just">
              <a:buNone/>
            </a:pPr>
            <a:r>
              <a:rPr lang="it-IT" dirty="0">
                <a:latin typeface="Times New Roman" panose="02020603050405020304" pitchFamily="18" charset="0"/>
                <a:cs typeface="Times New Roman" panose="02020603050405020304" pitchFamily="18" charset="0"/>
              </a:rPr>
              <a:t>Ka dy qëndrime:</a:t>
            </a:r>
          </a:p>
          <a:p>
            <a:pPr marL="0" indent="0" algn="just">
              <a:buNone/>
            </a:pPr>
            <a:r>
              <a:rPr lang="it-IT" dirty="0">
                <a:latin typeface="Times New Roman" panose="02020603050405020304" pitchFamily="18" charset="0"/>
                <a:cs typeface="Times New Roman" panose="02020603050405020304" pitchFamily="18" charset="0"/>
              </a:rPr>
              <a:t>1-Mund të caktohen dhe ekzekutohen njëkohësisht, por duke u pezulluar, apo ndërprerë vuajtja e dënimit me burgim dhe koha e kaluar në paraburgim do të përllogaritet për efekt të dënimit që mund të caktohet për procedimin përkatës. E njëjta periudhë paraburgimi përllogaritet edhe për dy procedime, kur ka masë sigurimi për secilin prej tyre.</a:t>
            </a:r>
          </a:p>
          <a:p>
            <a:pPr marL="0" indent="0" algn="just">
              <a:buNone/>
            </a:pPr>
            <a:r>
              <a:rPr lang="it-IT" dirty="0">
                <a:latin typeface="Times New Roman" panose="02020603050405020304" pitchFamily="18" charset="0"/>
                <a:cs typeface="Times New Roman" panose="02020603050405020304" pitchFamily="18" charset="0"/>
              </a:rPr>
              <a:t>Neni 238 i K.Pr.Penale, parashikon se: «</a:t>
            </a:r>
            <a:r>
              <a:rPr lang="en-US" b="0" i="1" dirty="0">
                <a:effectLst/>
                <a:latin typeface="Times New Roman" panose="02020603050405020304" pitchFamily="18" charset="0"/>
                <a:cs typeface="Times New Roman" panose="02020603050405020304" pitchFamily="18" charset="0"/>
              </a:rPr>
              <a:t>1. Me </a:t>
            </a:r>
            <a:r>
              <a:rPr lang="en-US" b="0" i="1" dirty="0" err="1">
                <a:effectLst/>
                <a:latin typeface="Times New Roman" panose="02020603050405020304" pitchFamily="18" charset="0"/>
                <a:cs typeface="Times New Roman" panose="02020603050405020304" pitchFamily="18" charset="0"/>
              </a:rPr>
              <a:t>vendimin</a:t>
            </a:r>
            <a:r>
              <a:rPr lang="en-US" b="0" i="1" dirty="0">
                <a:effectLst/>
                <a:latin typeface="Times New Roman" panose="02020603050405020304" pitchFamily="18" charset="0"/>
                <a:cs typeface="Times New Roman" panose="02020603050405020304" pitchFamily="18" charset="0"/>
              </a:rPr>
              <a:t> e </a:t>
            </a:r>
            <a:r>
              <a:rPr lang="en-US" b="0" i="1" dirty="0" err="1">
                <a:effectLst/>
                <a:latin typeface="Times New Roman" panose="02020603050405020304" pitchFamily="18" charset="0"/>
                <a:cs typeface="Times New Roman" panose="02020603050405020304" pitchFamily="18" charset="0"/>
              </a:rPr>
              <a:t>arrestit</a:t>
            </a:r>
            <a:r>
              <a:rPr lang="en-US" b="0" i="1" dirty="0">
                <a:effectLst/>
                <a:latin typeface="Times New Roman" panose="02020603050405020304" pitchFamily="18" charset="0"/>
                <a:cs typeface="Times New Roman" panose="02020603050405020304" pitchFamily="18" charset="0"/>
              </a:rPr>
              <a:t> në burg, </a:t>
            </a:r>
            <a:r>
              <a:rPr lang="en-US" b="0" i="1" dirty="0" err="1">
                <a:effectLst/>
                <a:latin typeface="Times New Roman" panose="02020603050405020304" pitchFamily="18" charset="0"/>
                <a:cs typeface="Times New Roman" panose="02020603050405020304" pitchFamily="18" charset="0"/>
              </a:rPr>
              <a:t>gjykata</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urdhëron</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policinë</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gjyqësore</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që</a:t>
            </a:r>
            <a:r>
              <a:rPr lang="en-US" b="0" i="1" dirty="0">
                <a:effectLst/>
                <a:latin typeface="Times New Roman" panose="02020603050405020304" pitchFamily="18" charset="0"/>
                <a:cs typeface="Times New Roman" panose="02020603050405020304" pitchFamily="18" charset="0"/>
              </a:rPr>
              <a:t> ta </a:t>
            </a:r>
            <a:r>
              <a:rPr lang="en-US" b="0" i="1" dirty="0" err="1">
                <a:effectLst/>
                <a:latin typeface="Times New Roman" panose="02020603050405020304" pitchFamily="18" charset="0"/>
                <a:cs typeface="Times New Roman" panose="02020603050405020304" pitchFamily="18" charset="0"/>
              </a:rPr>
              <a:t>kapë</a:t>
            </a:r>
            <a:r>
              <a:rPr lang="en-US" b="0" i="1" dirty="0">
                <a:effectLst/>
                <a:latin typeface="Times New Roman" panose="02020603050405020304" pitchFamily="18" charset="0"/>
                <a:cs typeface="Times New Roman" panose="02020603050405020304" pitchFamily="18" charset="0"/>
              </a:rPr>
              <a:t> të </a:t>
            </a:r>
            <a:r>
              <a:rPr lang="en-US" b="0" i="1" dirty="0" err="1">
                <a:effectLst/>
                <a:latin typeface="Times New Roman" panose="02020603050405020304" pitchFamily="18" charset="0"/>
                <a:cs typeface="Times New Roman" panose="02020603050405020304" pitchFamily="18" charset="0"/>
              </a:rPr>
              <a:t>pandehurin</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dhe</a:t>
            </a:r>
            <a:r>
              <a:rPr lang="en-US" b="0" i="1" dirty="0">
                <a:effectLst/>
                <a:latin typeface="Times New Roman" panose="02020603050405020304" pitchFamily="18" charset="0"/>
                <a:cs typeface="Times New Roman" panose="02020603050405020304" pitchFamily="18" charset="0"/>
              </a:rPr>
              <a:t> ta </a:t>
            </a:r>
            <a:r>
              <a:rPr lang="en-US" b="0" i="1" dirty="0" err="1">
                <a:effectLst/>
                <a:latin typeface="Times New Roman" panose="02020603050405020304" pitchFamily="18" charset="0"/>
                <a:cs typeface="Times New Roman" panose="02020603050405020304" pitchFamily="18" charset="0"/>
              </a:rPr>
              <a:t>çojë</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menjëherë</a:t>
            </a:r>
            <a:r>
              <a:rPr lang="en-US" b="0" i="1" dirty="0">
                <a:effectLst/>
                <a:latin typeface="Times New Roman" panose="02020603050405020304" pitchFamily="18" charset="0"/>
                <a:cs typeface="Times New Roman" panose="02020603050405020304" pitchFamily="18" charset="0"/>
              </a:rPr>
              <a:t> në një </a:t>
            </a:r>
            <a:r>
              <a:rPr lang="en-US" b="0" i="1" dirty="0" err="1">
                <a:effectLst/>
                <a:latin typeface="Times New Roman" panose="02020603050405020304" pitchFamily="18" charset="0"/>
                <a:cs typeface="Times New Roman" panose="02020603050405020304" pitchFamily="18" charset="0"/>
              </a:rPr>
              <a:t>institut</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paraburgimi</a:t>
            </a:r>
            <a:r>
              <a:rPr lang="en-US" b="0" i="1" dirty="0">
                <a:effectLst/>
                <a:latin typeface="Times New Roman" panose="02020603050405020304" pitchFamily="18" charset="0"/>
                <a:cs typeface="Times New Roman" panose="02020603050405020304" pitchFamily="18" charset="0"/>
              </a:rPr>
              <a:t> për të </a:t>
            </a:r>
            <a:r>
              <a:rPr lang="en-US" b="0" i="1" dirty="0" err="1">
                <a:effectLst/>
                <a:latin typeface="Times New Roman" panose="02020603050405020304" pitchFamily="18" charset="0"/>
                <a:cs typeface="Times New Roman" panose="02020603050405020304" pitchFamily="18" charset="0"/>
              </a:rPr>
              <a:t>qëndruar</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aty</a:t>
            </a:r>
            <a:r>
              <a:rPr lang="en-US" b="0" i="1" dirty="0">
                <a:effectLst/>
                <a:latin typeface="Times New Roman" panose="02020603050405020304" pitchFamily="18" charset="0"/>
                <a:cs typeface="Times New Roman" panose="02020603050405020304" pitchFamily="18" charset="0"/>
              </a:rPr>
              <a:t> në </a:t>
            </a:r>
            <a:r>
              <a:rPr lang="en-US" b="0" i="1" dirty="0" err="1">
                <a:effectLst/>
                <a:latin typeface="Times New Roman" panose="02020603050405020304" pitchFamily="18" charset="0"/>
                <a:cs typeface="Times New Roman" panose="02020603050405020304" pitchFamily="18" charset="0"/>
              </a:rPr>
              <a:t>dispozicion</a:t>
            </a:r>
            <a:r>
              <a:rPr lang="en-US" b="0" i="1" dirty="0">
                <a:effectLst/>
                <a:latin typeface="Times New Roman" panose="02020603050405020304" pitchFamily="18" charset="0"/>
                <a:cs typeface="Times New Roman" panose="02020603050405020304" pitchFamily="18" charset="0"/>
              </a:rPr>
              <a:t> të </a:t>
            </a:r>
            <a:r>
              <a:rPr lang="en-US" b="0" i="1" dirty="0" err="1">
                <a:effectLst/>
                <a:latin typeface="Times New Roman" panose="02020603050405020304" pitchFamily="18" charset="0"/>
                <a:cs typeface="Times New Roman" panose="02020603050405020304" pitchFamily="18" charset="0"/>
              </a:rPr>
              <a:t>autoritetit</a:t>
            </a:r>
            <a:r>
              <a:rPr lang="en-US" b="0" i="1" dirty="0">
                <a:effectLst/>
                <a:latin typeface="Times New Roman" panose="02020603050405020304" pitchFamily="18" charset="0"/>
                <a:cs typeface="Times New Roman" panose="02020603050405020304" pitchFamily="18" charset="0"/>
              </a:rPr>
              <a:t> </a:t>
            </a:r>
            <a:r>
              <a:rPr lang="en-US" b="0" i="1" dirty="0" err="1">
                <a:effectLst/>
                <a:latin typeface="Times New Roman" panose="02020603050405020304" pitchFamily="18" charset="0"/>
                <a:cs typeface="Times New Roman" panose="02020603050405020304" pitchFamily="18" charset="0"/>
              </a:rPr>
              <a:t>procedues</a:t>
            </a:r>
            <a:r>
              <a:rPr lang="en-US" b="0" i="0" dirty="0">
                <a:effectLst/>
                <a:latin typeface="Times New Roman" panose="02020603050405020304" pitchFamily="18" charset="0"/>
                <a:cs typeface="Times New Roman" panose="02020603050405020304" pitchFamily="18" charset="0"/>
              </a:rPr>
              <a:t>…” A mund </a:t>
            </a:r>
            <a:r>
              <a:rPr lang="en-US" b="0" i="0" dirty="0" err="1">
                <a:effectLst/>
                <a:latin typeface="Times New Roman" panose="02020603050405020304" pitchFamily="18" charset="0"/>
                <a:cs typeface="Times New Roman" panose="02020603050405020304" pitchFamily="18" charset="0"/>
              </a:rPr>
              <a:t>te</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konsiderohet</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shkak</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ligjor</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i</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mjaftueshem</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ky</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disponim</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i</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gjykates</a:t>
            </a:r>
            <a:r>
              <a:rPr lang="en-US" b="0" i="0" dirty="0">
                <a:effectLst/>
                <a:latin typeface="Times New Roman" panose="02020603050405020304" pitchFamily="18" charset="0"/>
                <a:cs typeface="Times New Roman" panose="02020603050405020304" pitchFamily="18" charset="0"/>
              </a:rPr>
              <a:t> per </a:t>
            </a:r>
            <a:r>
              <a:rPr lang="en-US" b="0" i="0" dirty="0" err="1">
                <a:effectLst/>
                <a:latin typeface="Times New Roman" panose="02020603050405020304" pitchFamily="18" charset="0"/>
                <a:cs typeface="Times New Roman" panose="02020603050405020304" pitchFamily="18" charset="0"/>
              </a:rPr>
              <a:t>te</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nderprere</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vuajtjen</a:t>
            </a:r>
            <a:r>
              <a:rPr lang="en-US" b="0" i="0" dirty="0">
                <a:effectLst/>
                <a:latin typeface="Times New Roman" panose="02020603050405020304" pitchFamily="18" charset="0"/>
                <a:cs typeface="Times New Roman" panose="02020603050405020304" pitchFamily="18" charset="0"/>
              </a:rPr>
              <a:t> e </a:t>
            </a:r>
            <a:r>
              <a:rPr lang="en-US" b="0" i="0" dirty="0" err="1">
                <a:effectLst/>
                <a:latin typeface="Times New Roman" panose="02020603050405020304" pitchFamily="18" charset="0"/>
                <a:cs typeface="Times New Roman" panose="02020603050405020304" pitchFamily="18" charset="0"/>
              </a:rPr>
              <a:t>metejshme</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te</a:t>
            </a:r>
            <a:r>
              <a:rPr lang="en-US" b="0" i="0" dirty="0">
                <a:effectLst/>
                <a:latin typeface="Times New Roman" panose="02020603050405020304" pitchFamily="18" charset="0"/>
                <a:cs typeface="Times New Roman" panose="02020603050405020304" pitchFamily="18" charset="0"/>
              </a:rPr>
              <a:t> </a:t>
            </a:r>
            <a:r>
              <a:rPr lang="en-US" b="0" i="0" dirty="0" err="1">
                <a:effectLst/>
                <a:latin typeface="Times New Roman" panose="02020603050405020304" pitchFamily="18" charset="0"/>
                <a:cs typeface="Times New Roman" panose="02020603050405020304" pitchFamily="18" charset="0"/>
              </a:rPr>
              <a:t>denimit</a:t>
            </a:r>
            <a:r>
              <a:rPr lang="en-US" b="0" i="0" dirty="0">
                <a:effectLst/>
                <a:latin typeface="Times New Roman" panose="02020603050405020304" pitchFamily="18" charset="0"/>
                <a:cs typeface="Times New Roman" panose="02020603050405020304" pitchFamily="18" charset="0"/>
              </a:rPr>
              <a:t>?</a:t>
            </a:r>
            <a:endParaRPr lang="it-IT" dirty="0">
              <a:latin typeface="Times New Roman" panose="02020603050405020304" pitchFamily="18" charset="0"/>
              <a:cs typeface="Times New Roman" panose="02020603050405020304" pitchFamily="18" charset="0"/>
            </a:endParaRPr>
          </a:p>
          <a:p>
            <a:pPr marL="0" indent="0" algn="just">
              <a:buNone/>
            </a:pPr>
            <a:r>
              <a:rPr lang="it-IT" dirty="0">
                <a:latin typeface="Times New Roman" panose="02020603050405020304" pitchFamily="18" charset="0"/>
                <a:cs typeface="Times New Roman" panose="02020603050405020304" pitchFamily="18" charset="0"/>
              </a:rPr>
              <a:t>2-Mund të caktohen, por ekzekutimi i tyre mund të bëhet pasi ka perfunduar denimi me burgim që ka qënë duke vuajtur, apo pasi të shuhet masa e sigurimit, e cila është ekzekutuar e para. Ky i fundit eshte mbajtur nga K.P.Gj.Larte.</a:t>
            </a:r>
          </a:p>
          <a:p>
            <a:pPr marL="0" indent="0" algn="just">
              <a:buNone/>
            </a:pPr>
            <a:r>
              <a:rPr lang="it-IT" dirty="0">
                <a:latin typeface="Times New Roman" panose="02020603050405020304" pitchFamily="18" charset="0"/>
                <a:cs typeface="Times New Roman" panose="02020603050405020304" pitchFamily="18" charset="0"/>
              </a:rPr>
              <a:t>Pyetja që shtrohet në këtë rast është, a mund të caktohet një masë sigurimi për të ardhmen, pra të ekzekutohet më vonë? A nuk mund të caktohet në momentin kur dënimi është afër përfundimit?</a:t>
            </a:r>
            <a:endParaRPr lang="en-US" dirty="0"/>
          </a:p>
        </p:txBody>
      </p:sp>
    </p:spTree>
    <p:extLst>
      <p:ext uri="{BB962C8B-B14F-4D97-AF65-F5344CB8AC3E}">
        <p14:creationId xmlns:p14="http://schemas.microsoft.com/office/powerpoint/2010/main" val="35347807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5E9A9-A178-C805-3B15-70B26248A371}"/>
              </a:ext>
            </a:extLst>
          </p:cNvPr>
          <p:cNvSpPr>
            <a:spLocks noGrp="1"/>
          </p:cNvSpPr>
          <p:nvPr>
            <p:ph type="title"/>
          </p:nvPr>
        </p:nvSpPr>
        <p:spPr>
          <a:xfrm>
            <a:off x="677334" y="1"/>
            <a:ext cx="10623600" cy="686894"/>
          </a:xfrm>
        </p:spPr>
        <p:txBody>
          <a:bodyPr>
            <a:normAutofit fontScale="90000"/>
          </a:bodyPr>
          <a:lstStyle/>
          <a:p>
            <a:pPr algn="ctr"/>
            <a:r>
              <a:rPr lang="en-US" sz="2200" b="1" dirty="0">
                <a:solidFill>
                  <a:schemeClr val="tx1"/>
                </a:solidFill>
                <a:latin typeface="Times New Roman" panose="02020603050405020304" pitchFamily="18" charset="0"/>
                <a:cs typeface="Times New Roman" panose="02020603050405020304" pitchFamily="18" charset="0"/>
              </a:rPr>
              <a:t>Rasti 1</a:t>
            </a:r>
            <a:br>
              <a:rPr lang="en-US" sz="2200" b="1" dirty="0">
                <a:solidFill>
                  <a:schemeClr val="tx1"/>
                </a:solidFill>
                <a:latin typeface="Times New Roman" panose="02020603050405020304" pitchFamily="18" charset="0"/>
                <a:cs typeface="Times New Roman" panose="02020603050405020304" pitchFamily="18" charset="0"/>
              </a:rPr>
            </a:br>
            <a:r>
              <a:rPr lang="en-US" sz="2200" b="1" dirty="0">
                <a:solidFill>
                  <a:schemeClr val="tx1"/>
                </a:solidFill>
                <a:latin typeface="Times New Roman" panose="02020603050405020304" pitchFamily="18" charset="0"/>
                <a:cs typeface="Times New Roman" panose="02020603050405020304" pitchFamily="18" charset="0"/>
              </a:rPr>
              <a:t>Vendimi nr. 456, </a:t>
            </a:r>
            <a:r>
              <a:rPr lang="en-US" sz="2200" b="1" dirty="0" err="1">
                <a:solidFill>
                  <a:schemeClr val="tx1"/>
                </a:solidFill>
                <a:latin typeface="Times New Roman" panose="02020603050405020304" pitchFamily="18" charset="0"/>
                <a:cs typeface="Times New Roman" panose="02020603050405020304" pitchFamily="18" charset="0"/>
              </a:rPr>
              <a:t>datë</a:t>
            </a:r>
            <a:r>
              <a:rPr lang="en-US" sz="2200" b="1" dirty="0">
                <a:solidFill>
                  <a:schemeClr val="tx1"/>
                </a:solidFill>
                <a:latin typeface="Times New Roman" panose="02020603050405020304" pitchFamily="18" charset="0"/>
                <a:cs typeface="Times New Roman" panose="02020603050405020304" pitchFamily="18" charset="0"/>
              </a:rPr>
              <a:t> 24.12.2018 </a:t>
            </a:r>
            <a:r>
              <a:rPr lang="en-US" sz="2200" b="1" dirty="0" err="1">
                <a:solidFill>
                  <a:schemeClr val="tx1"/>
                </a:solidFill>
                <a:latin typeface="Times New Roman" panose="02020603050405020304" pitchFamily="18" charset="0"/>
                <a:cs typeface="Times New Roman" panose="02020603050405020304" pitchFamily="18" charset="0"/>
              </a:rPr>
              <a:t>i</a:t>
            </a:r>
            <a:r>
              <a:rPr lang="en-US" sz="2200" b="1" dirty="0">
                <a:solidFill>
                  <a:schemeClr val="tx1"/>
                </a:solidFill>
                <a:latin typeface="Times New Roman" panose="02020603050405020304" pitchFamily="18" charset="0"/>
                <a:cs typeface="Times New Roman" panose="02020603050405020304" pitchFamily="18" charset="0"/>
              </a:rPr>
              <a:t> </a:t>
            </a:r>
            <a:r>
              <a:rPr lang="en-US" sz="2200" b="1" dirty="0" err="1">
                <a:solidFill>
                  <a:schemeClr val="tx1"/>
                </a:solidFill>
                <a:latin typeface="Times New Roman" panose="02020603050405020304" pitchFamily="18" charset="0"/>
                <a:cs typeface="Times New Roman" panose="02020603050405020304" pitchFamily="18" charset="0"/>
              </a:rPr>
              <a:t>Gjykatës</a:t>
            </a:r>
            <a:r>
              <a:rPr lang="en-US" sz="2200" b="1" dirty="0">
                <a:solidFill>
                  <a:schemeClr val="tx1"/>
                </a:solidFill>
                <a:latin typeface="Times New Roman" panose="02020603050405020304" pitchFamily="18" charset="0"/>
                <a:cs typeface="Times New Roman" panose="02020603050405020304" pitchFamily="18" charset="0"/>
              </a:rPr>
              <a:t> </a:t>
            </a:r>
            <a:r>
              <a:rPr lang="en-US" sz="2200" b="1" dirty="0" err="1">
                <a:solidFill>
                  <a:schemeClr val="tx1"/>
                </a:solidFill>
                <a:latin typeface="Times New Roman" panose="02020603050405020304" pitchFamily="18" charset="0"/>
                <a:cs typeface="Times New Roman" panose="02020603050405020304" pitchFamily="18" charset="0"/>
              </a:rPr>
              <a:t>së</a:t>
            </a:r>
            <a:r>
              <a:rPr lang="en-US" sz="2200" b="1" dirty="0">
                <a:solidFill>
                  <a:schemeClr val="tx1"/>
                </a:solidFill>
                <a:latin typeface="Times New Roman" panose="02020603050405020304" pitchFamily="18" charset="0"/>
                <a:cs typeface="Times New Roman" panose="02020603050405020304" pitchFamily="18" charset="0"/>
              </a:rPr>
              <a:t> </a:t>
            </a:r>
            <a:r>
              <a:rPr lang="en-US" sz="2200" b="1" dirty="0" err="1">
                <a:solidFill>
                  <a:schemeClr val="tx1"/>
                </a:solidFill>
                <a:latin typeface="Times New Roman" panose="02020603050405020304" pitchFamily="18" charset="0"/>
                <a:cs typeface="Times New Roman" panose="02020603050405020304" pitchFamily="18" charset="0"/>
              </a:rPr>
              <a:t>Rrethit</a:t>
            </a:r>
            <a:r>
              <a:rPr lang="en-US" sz="2200" b="1" dirty="0">
                <a:solidFill>
                  <a:schemeClr val="tx1"/>
                </a:solidFill>
                <a:latin typeface="Times New Roman" panose="02020603050405020304" pitchFamily="18" charset="0"/>
                <a:cs typeface="Times New Roman" panose="02020603050405020304" pitchFamily="18" charset="0"/>
              </a:rPr>
              <a:t> </a:t>
            </a:r>
            <a:r>
              <a:rPr lang="en-US" sz="2200" b="1" dirty="0" err="1">
                <a:solidFill>
                  <a:schemeClr val="tx1"/>
                </a:solidFill>
                <a:latin typeface="Times New Roman" panose="02020603050405020304" pitchFamily="18" charset="0"/>
                <a:cs typeface="Times New Roman" panose="02020603050405020304" pitchFamily="18" charset="0"/>
              </a:rPr>
              <a:t>Gjyqësor</a:t>
            </a:r>
            <a:r>
              <a:rPr lang="en-US" sz="2200" b="1" dirty="0">
                <a:solidFill>
                  <a:schemeClr val="tx1"/>
                </a:solidFill>
                <a:latin typeface="Times New Roman" panose="02020603050405020304" pitchFamily="18" charset="0"/>
                <a:cs typeface="Times New Roman" panose="02020603050405020304" pitchFamily="18" charset="0"/>
              </a:rPr>
              <a:t> </a:t>
            </a:r>
            <a:r>
              <a:rPr lang="en-US" sz="2200" b="1" dirty="0" err="1">
                <a:solidFill>
                  <a:schemeClr val="tx1"/>
                </a:solidFill>
                <a:latin typeface="Times New Roman" panose="02020603050405020304" pitchFamily="18" charset="0"/>
                <a:cs typeface="Times New Roman" panose="02020603050405020304" pitchFamily="18" charset="0"/>
              </a:rPr>
              <a:t>Kavajë</a:t>
            </a:r>
            <a:endParaRPr lang="en-US" sz="2200" b="1"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4F89209-EAEB-DCAE-DF28-0A891FB55E0F}"/>
              </a:ext>
            </a:extLst>
          </p:cNvPr>
          <p:cNvSpPr>
            <a:spLocks noGrp="1"/>
          </p:cNvSpPr>
          <p:nvPr>
            <p:ph idx="1"/>
          </p:nvPr>
        </p:nvSpPr>
        <p:spPr>
          <a:xfrm>
            <a:off x="210007" y="752521"/>
            <a:ext cx="11182804" cy="5891098"/>
          </a:xfrm>
        </p:spPr>
        <p:txBody>
          <a:bodyPr>
            <a:normAutofit fontScale="92500" lnSpcReduction="10000"/>
          </a:bodyPr>
          <a:lstStyle/>
          <a:p>
            <a:pPr indent="0" algn="just">
              <a:lnSpc>
                <a:spcPct val="115000"/>
              </a:lnSpc>
              <a:buNone/>
            </a:pPr>
            <a:r>
              <a:rPr lang="pt-BR" sz="1900" b="1" u="sng"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Rrethanat e cështjes</a:t>
            </a:r>
            <a:endParaRPr lang="pt-BR"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indent="0" algn="just">
              <a:lnSpc>
                <a:spcPct val="115000"/>
              </a:lnSpc>
              <a:buNone/>
            </a:pPr>
            <a:r>
              <a:rPr lang="pt-BR"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E.T. ёshtё dёnuar me 6 muaj burgim pёr kryerjen e veprёs penale tё </a:t>
            </a:r>
            <a:r>
              <a:rPr lang="pt-BR" sz="19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“Mashtrimit”,</a:t>
            </a:r>
            <a:r>
              <a:rPr lang="pt-BR"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parashikuar nga neni 143/1 i K.Penal me vendimin nr. 915, datё 12.04.2018 tё Gjykatёs sё Apelit Shkodёr, i cili ka ndryshuar vendimin nr. 1, datё 11.01.2017 tё Gjykatёs sё Rrethit Gjyqesor Lezhё.</a:t>
            </a:r>
            <a:endParaRPr lang="en-US" sz="1900" dirty="0">
              <a:latin typeface="Times New Roman" panose="02020603050405020304" pitchFamily="18" charset="0"/>
              <a:ea typeface="Times New Roman" panose="02020603050405020304" pitchFamily="18" charset="0"/>
              <a:cs typeface="Times New Roman" panose="02020603050405020304" pitchFamily="18" charset="0"/>
            </a:endParaRPr>
          </a:p>
          <a:p>
            <a:pPr indent="0" algn="just">
              <a:lnSpc>
                <a:spcPct val="115000"/>
              </a:lnSpc>
              <a:buNone/>
            </a:pPr>
            <a:r>
              <a:rPr lang="pt-BR"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Nё baze tё Urdherit tё ekzekutimit datё 16.04.2018 tё Prokurorisё sё Rrethit Gjyqёsor Lezhё, ёshtё ekzekutuar vendimi nr. 915, datё 12.04.2018 i Gjykatёs sё Apelit Shkodёr mё datёn 16.05.2018 dhe dёrguar E.T. pranё IEVP Rrogozhinё pёr vuajtjen e denimit.</a:t>
            </a:r>
            <a:endParaRPr lang="en-US" sz="1900" dirty="0">
              <a:latin typeface="Times New Roman" panose="02020603050405020304" pitchFamily="18" charset="0"/>
              <a:ea typeface="Times New Roman" panose="02020603050405020304" pitchFamily="18" charset="0"/>
              <a:cs typeface="Times New Roman" panose="02020603050405020304" pitchFamily="18" charset="0"/>
            </a:endParaRPr>
          </a:p>
          <a:p>
            <a:pPr indent="0" algn="just">
              <a:lnSpc>
                <a:spcPct val="115000"/>
              </a:lnSpc>
              <a:buNone/>
            </a:pPr>
            <a:r>
              <a:rPr lang="pt-BR"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Gjatё vuajtjes sё dёnimit Gjykata e Rrethit Gjyqesor Tiranё me vendimin nr. 1365, datё 05.08.2018 ka caktuar ndaj tij nё mungesё masen e sigurimit </a:t>
            </a:r>
            <a:r>
              <a:rPr lang="pt-BR" sz="19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“Arrest nё burg”,</a:t>
            </a:r>
            <a:r>
              <a:rPr lang="pt-BR"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si i dyshuar pёr kryerjen e veprёs penale tё </a:t>
            </a:r>
            <a:r>
              <a:rPr lang="pt-BR" sz="19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“Mashtrimit”,</a:t>
            </a:r>
            <a:r>
              <a:rPr lang="pt-BR"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parashikuar nga neni 143/1 i K.Penal.</a:t>
            </a:r>
            <a:r>
              <a:rPr lang="en-US" sz="1900" dirty="0">
                <a:latin typeface="Times New Roman" panose="02020603050405020304" pitchFamily="18" charset="0"/>
                <a:ea typeface="Times New Roman" panose="02020603050405020304" pitchFamily="18" charset="0"/>
                <a:cs typeface="Times New Roman" panose="02020603050405020304" pitchFamily="18" charset="0"/>
              </a:rPr>
              <a:t> </a:t>
            </a:r>
          </a:p>
          <a:p>
            <a:pPr indent="0" algn="just">
              <a:lnSpc>
                <a:spcPct val="115000"/>
              </a:lnSpc>
              <a:buNone/>
            </a:pPr>
            <a:r>
              <a:rPr lang="pt-BR"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Nga ana e IEVP Rrogozhinё mё datёn 27.08.2018 ёshtё ekzekutuar masa e mёsipёrme e sigurimit ndaj kёrkuesit E.T., duke e kaluar nga rregjim burgimi (i dёnuar), nё rregjim paraburgimi (i paraburgosur).</a:t>
            </a:r>
            <a:endParaRPr lang="en-US" sz="1900" dirty="0">
              <a:latin typeface="Times New Roman" panose="02020603050405020304" pitchFamily="18" charset="0"/>
              <a:ea typeface="Times New Roman" panose="02020603050405020304" pitchFamily="18" charset="0"/>
              <a:cs typeface="Times New Roman" panose="02020603050405020304" pitchFamily="18" charset="0"/>
            </a:endParaRPr>
          </a:p>
          <a:p>
            <a:pPr indent="0" algn="just">
              <a:lnSpc>
                <a:spcPct val="115000"/>
              </a:lnSpc>
              <a:buNone/>
            </a:pPr>
            <a:r>
              <a:rPr lang="pt-BR"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Me vendimin e datёs 17.11.2018 Gjykata e Rrethit Gjyqёsor Tiranё me kёrkese tё Prokurorisё ka vendosur zёvendёsimin e masёs sё sigurimit </a:t>
            </a:r>
            <a:r>
              <a:rPr lang="pt-BR" sz="19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“Arrest nё burg”,</a:t>
            </a:r>
            <a:r>
              <a:rPr lang="pt-BR"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caktuar me vendimin nr. 1365, datё 05.08.2018, me masёn e sigurimit </a:t>
            </a:r>
            <a:r>
              <a:rPr lang="pt-BR" sz="19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“Detyrimi pёr t’u paraqitur nё policinё gjyqёsore”.</a:t>
            </a:r>
            <a:endParaRPr lang="en-US" sz="1900" i="1" dirty="0">
              <a:latin typeface="Times New Roman" panose="02020603050405020304" pitchFamily="18" charset="0"/>
              <a:ea typeface="Times New Roman" panose="02020603050405020304" pitchFamily="18" charset="0"/>
              <a:cs typeface="Times New Roman" panose="02020603050405020304" pitchFamily="18" charset="0"/>
            </a:endParaRPr>
          </a:p>
          <a:p>
            <a:pPr indent="0" algn="just">
              <a:lnSpc>
                <a:spcPct val="115000"/>
              </a:lnSpc>
              <a:buNone/>
            </a:pPr>
            <a:r>
              <a:rPr lang="pt-BR"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Nё datёn 17.11.2018 IEVP Rrogozhinё ka ekzekutuar vendimin e mёsipёrm, duke e kaluar pёrsёri kёrkuesin E.T. nga rregjim paraburgimi, nё rregjim burgimi.</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1839289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069261-28A0-5C60-ED5A-129A49ABF6FE}"/>
              </a:ext>
            </a:extLst>
          </p:cNvPr>
          <p:cNvSpPr>
            <a:spLocks noGrp="1"/>
          </p:cNvSpPr>
          <p:nvPr>
            <p:ph idx="1"/>
          </p:nvPr>
        </p:nvSpPr>
        <p:spPr>
          <a:xfrm>
            <a:off x="236256" y="350010"/>
            <a:ext cx="11362186" cy="6278295"/>
          </a:xfrm>
        </p:spPr>
        <p:txBody>
          <a:bodyPr>
            <a:normAutofit/>
          </a:bodyPr>
          <a:lstStyle/>
          <a:p>
            <a:pPr indent="0" algn="just">
              <a:lnSpc>
                <a:spcPct val="115000"/>
              </a:lnSpc>
              <a:buNone/>
            </a:pPr>
            <a:endParaRPr lang="pt-BR"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indent="0" algn="just">
              <a:lnSpc>
                <a:spcPct val="115000"/>
              </a:lnSpc>
              <a:buNone/>
            </a:pPr>
            <a:r>
              <a:rPr lang="pt-BR" sz="19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E.T.</a:t>
            </a:r>
            <a:r>
              <a:rPr lang="pt-BR"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i ёshtё drejtuar IEVP Rrogozhinё me kёrkesёn pёr lirimin e tij, pasi nga data 16.05.2018 deri nё datёn 17.11.2018 ёshtё vuajtur dёnimi 6 mujor i caktuar nga Gjykata e Apelit Shkodёr.</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0" algn="just">
              <a:lnSpc>
                <a:spcPct val="115000"/>
              </a:lnSpc>
              <a:buNone/>
            </a:pPr>
            <a:r>
              <a:rPr lang="pt-BR"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Prej IEVP Rrogozhinё i ёshtё bёrё me dije se nga data 28.07.2018 deri nё datёn 17.11.2018 i ёshtё “pezulluar”, apo ndёrprerё vuajtja e dёnimit pёr shkak tё ekzekutimit tё masёs sё sigurimit </a:t>
            </a:r>
            <a:r>
              <a:rPr lang="pt-BR" sz="19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“Arrest nё burg”</a:t>
            </a:r>
            <a:r>
              <a:rPr lang="pt-BR"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tё caktuar prej Gjykatёs sё Rrethit Gjyqёsor Tiranё dhe mё datёn 17.11.2018 qё kjo masё ёshtё zevendёsuar ka rifilluar pёrsёri vuajtja e dёnimit, duke i ngelur pёr tё vuajtur edhe 2 muaj e 19 ditё burgim.</a:t>
            </a:r>
          </a:p>
          <a:p>
            <a:pPr indent="0" algn="just">
              <a:lnSpc>
                <a:spcPct val="115000"/>
              </a:lnSpc>
              <a:buNone/>
            </a:pPr>
            <a:r>
              <a:rPr lang="pt-BR"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Nё lidhje me kёtё situatё ёshtё vёnё nё lёvizje edhe Prokuroria e Rrethit Gjyqёsor Tiranё dhe Kavajё, ku prej kёsaj tё fundit me Shkresёn nr. 4853, datё 19.11.2018, ёshtё mbajtur i njejti qendrim dhe konfirmuar veprimtaria e IEVP Rrogozhinё si e rregullt.</a:t>
            </a:r>
            <a:endParaRPr lang="en-US" sz="1900" dirty="0">
              <a:latin typeface="Times New Roman" panose="02020603050405020304" pitchFamily="18" charset="0"/>
              <a:ea typeface="Times New Roman" panose="02020603050405020304" pitchFamily="18" charset="0"/>
              <a:cs typeface="Times New Roman" panose="02020603050405020304" pitchFamily="18" charset="0"/>
            </a:endParaRPr>
          </a:p>
          <a:p>
            <a:pPr indent="0" algn="just">
              <a:lnSpc>
                <a:spcPct val="115000"/>
              </a:lnSpc>
              <a:buNone/>
            </a:pPr>
            <a:r>
              <a:rPr lang="pt-BR"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Kёrkuesi E.T. ka kёrkuar shpjegime nga pikepamja ligjore nё lidhje me situatёn, duke kёrkuar njё dispozitё ligjore nё tё cilёn ёshtё bazuar veprimtaria dhe vendimarrja e IEVP Rrogozhinё. Nё mungesё tё njё shpjegimi konkret ligjor dhe argumentimit me praktikёn e ndjekur nё raste analoge, kёrkuesi i ёshtё drejtuar Gjykatёs me kёrkesen objekt gjykimi, duke pretenduar shuarjen e dёnimit tё dhёnё nga Gjykata e Apelit Shkodёr, pasi ka kaluar nё IEVP Rrogozhinё mbi 6 muaj burgim.</a:t>
            </a: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982135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A546C02-2E55-2F24-9552-9AD8BF683CFF}"/>
              </a:ext>
            </a:extLst>
          </p:cNvPr>
          <p:cNvSpPr>
            <a:spLocks noGrp="1"/>
          </p:cNvSpPr>
          <p:nvPr>
            <p:ph idx="1"/>
          </p:nvPr>
        </p:nvSpPr>
        <p:spPr>
          <a:xfrm>
            <a:off x="0" y="135630"/>
            <a:ext cx="12114705" cy="6722370"/>
          </a:xfrm>
        </p:spPr>
        <p:txBody>
          <a:bodyPr>
            <a:noAutofit/>
          </a:bodyPr>
          <a:lstStyle/>
          <a:p>
            <a:pPr marL="4445" indent="0" algn="just">
              <a:lnSpc>
                <a:spcPct val="115000"/>
              </a:lnSpc>
              <a:buNone/>
            </a:pPr>
            <a:r>
              <a:rPr lang="pt-BR" sz="1750" b="1" i="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Arsyetimi i Gjykates.</a:t>
            </a:r>
          </a:p>
          <a:p>
            <a:pPr marL="4445" indent="0" algn="just">
              <a:lnSpc>
                <a:spcPct val="115000"/>
              </a:lnSpc>
              <a:buNone/>
            </a:pPr>
            <a:r>
              <a:rPr lang="pt-BR" sz="175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Çështjet e ngritura nga gjykata per zgjidhje:</a:t>
            </a:r>
            <a:endParaRPr lang="en-US" sz="175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4445" indent="0" algn="just">
              <a:lnSpc>
                <a:spcPct val="115000"/>
              </a:lnSpc>
              <a:buNone/>
            </a:pPr>
            <a:r>
              <a:rPr lang="pt-BR" sz="175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-Kur caktohet masa e sigurimit arrest me burg, ky vendim duhet ekzekutuar menjёhere, apo duhet ekzekutuar pas vuajtjes sё dёnimit?</a:t>
            </a:r>
            <a:endParaRPr lang="en-US" sz="175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4445" indent="0" algn="just">
              <a:lnSpc>
                <a:spcPct val="115000"/>
              </a:lnSpc>
              <a:buNone/>
            </a:pPr>
            <a:r>
              <a:rPr lang="pt-BR" sz="175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-Nёse ekzekutohet menjёhere, duhet ndryshuar rregjimi duke kaluar nga rregjim burgimi, nё paraburgim, apo duhet mbajtur pёrsёri nё rregjim burgimi?</a:t>
            </a:r>
            <a:endParaRPr lang="en-US" sz="175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4445" indent="0" algn="just">
              <a:lnSpc>
                <a:spcPct val="115000"/>
              </a:lnSpc>
              <a:buNone/>
            </a:pPr>
            <a:r>
              <a:rPr lang="pt-BR" sz="175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-Nёse kalohet nё rregjim paraburgimi, kjo kohё llogaritet pёr efekt tё dёnimit, apo çёshtjes nёn hetim?</a:t>
            </a:r>
            <a:endParaRPr lang="en-US" sz="175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4445" indent="0" algn="just">
              <a:lnSpc>
                <a:spcPct val="115000"/>
              </a:lnSpc>
              <a:spcBef>
                <a:spcPts val="600"/>
              </a:spcBef>
              <a:buNone/>
            </a:pPr>
            <a:r>
              <a:rPr lang="pt-BR" sz="175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Nё lidhje me çёshtjen e parё neni 250 i K.Pr.Penale parashikon se masa e sigurimit arrest nё burg, kur shtetasi nёn hetim ndodhet i paraburgosur fillon efektet pёr pёrllogaritjen e afatit qё nga momenti i njoftimit. Ndёrsa kur shtetasi nёn hetim ndaj tё cilit caktohet masa e sigurimit ёshtё i dёnuar me burgim, nuk ka ndonjё parashikim specifik, ç’ka nёnkupton se ndjek rrugёn e zakonshme tё zbatimit, prokurori nxjerr urdhrin e ekzekutimit dhe IEVP e kalon nga rregjim burgimi, nё rregjim paraburgimi. Pra, masa e sigurimit zbatohet menjёherё, duke zbatuar vendimin e gjykatёs dhe kaluar nё rregjim paraburgimi sipas urdhёrimit tё saj. Kjo edhe pёr efekt tё pёrllogaritjes sё mёvonshme tё tij me 1.5 ditё burgim pёr efekt dёnimi, apo kompensimi. Janё pikёrisht kushtet mё pak tё favorshme tё rregjimit tё paraburgimit, qe legjitimojnё kёto veprime, pёrllogaritje dhe barazojnё situatёn faktike me atё juridike.</a:t>
            </a:r>
            <a:endParaRPr lang="en-US" sz="175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4445" indent="0" algn="just">
              <a:lnSpc>
                <a:spcPct val="115000"/>
              </a:lnSpc>
              <a:spcBef>
                <a:spcPts val="600"/>
              </a:spcBef>
              <a:buNone/>
            </a:pPr>
            <a:r>
              <a:rPr lang="pt-BR" sz="175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Në përgjigje të çështjeve, zbatohet vendimi i gjykatёs pёr caktimin e mases sё sigurimit </a:t>
            </a:r>
            <a:r>
              <a:rPr lang="pt-BR" sz="1750" i="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“Arrest nё burg”</a:t>
            </a:r>
            <a:r>
              <a:rPr lang="pt-BR" sz="175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dhe i dёnuari kalon nё rregjim paraburgimi. Pёrsa i pёrket pёrllogaritjes sё paraburgimit dhe efekteve tё tij, sigurisht qё paraburgimi vlen vetёm pёr njё vendim tё formёs sё prerё qoftё dёnimi, apo pafajёsie (pёr efekt kompensimi) (edhe vendim pushimi, mosfillimi). Nёse do te jemi pёrpara dy vendimeve tё formёs sё prerё, pra bashkimit tё dёnimeve, koha e vuajtur nё paraburgim do te llogaritet pёr efekt tё dёnimit tё dytё pёr tё cilin ёshtё hetuar me masen e sigurimit arrest nё burg. Pra, zgjidhja do tё ishte, koha e mbetur pa vuajtur nga dёnimi i mёparshёm do tё bashkohet me dёnimin e ri, pasi t’i jetё zbritur kёtij tё fundit koha e paraburgimit.</a:t>
            </a:r>
            <a:endParaRPr lang="en-US" sz="175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Aft>
                <a:spcPts val="800"/>
              </a:spcAft>
            </a:pPr>
            <a:endParaRPr lang="en-US" sz="175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868154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85A359-D56B-791B-3722-C6DC972FFB2B}"/>
              </a:ext>
            </a:extLst>
          </p:cNvPr>
          <p:cNvSpPr>
            <a:spLocks noGrp="1"/>
          </p:cNvSpPr>
          <p:nvPr>
            <p:ph idx="1"/>
          </p:nvPr>
        </p:nvSpPr>
        <p:spPr>
          <a:xfrm>
            <a:off x="192505" y="275633"/>
            <a:ext cx="11852199" cy="6488302"/>
          </a:xfrm>
        </p:spPr>
        <p:txBody>
          <a:bodyPr>
            <a:normAutofit/>
          </a:bodyPr>
          <a:lstStyle/>
          <a:p>
            <a:pPr marL="0" indent="0" algn="just">
              <a:lnSpc>
                <a:spcPct val="110000"/>
              </a:lnSpc>
              <a:buNone/>
            </a:pPr>
            <a:r>
              <a:rPr lang="pt-B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Nё rastin konkret, nuk ndodhemi pёrpara dy vendimeve tё dёnimit tё formёs sё prerё, pasi çёshtja pёr tё cilёn kёrkuesi ёshtё hetuar me masen e sigurimit arrest nё burg ёshtё ende nё faze hetimi dhe masa e sigurimit arrest nё burg ёshtё zёvendёsuar me masen e sigurimit </a:t>
            </a:r>
            <a:r>
              <a:rPr lang="pt-BR"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“Detyrimi pёr t’u paraqitur nё policinё gjyqёsore.”</a:t>
            </a:r>
            <a:r>
              <a:rPr lang="pt-B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Çёshtja qё duhet zgjidhur ёshtё nёse kjo kohё e kaluar nё paraburgim nё rastin konkret qё mё datёn 28.07.2018 deri mё datёn 17.11.2018, duhet llogaritur pёr efekt tё vuajtjes sё dёnimit nga Gjykata e Apelit Shkodёr, apo duhet “ruajtur” pёr t’u llogaritur pёr efekt te vendimit qё do tё marrё gjykata pёr procedimin e dytё?!</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lnSpc>
                <a:spcPct val="110000"/>
              </a:lnSpc>
              <a:buNone/>
            </a:pPr>
            <a:r>
              <a:rPr lang="pt-B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Duke qёnё se koha e paraburgimit mund tё llogaritet vetem mbi nje vendim tё formёs sё prerё dhe i tillё ёshtё vendimi i Gjykatёs sё Apelit Shkodёr, i cili ka filluar edhe tё ekzekutohet, nё mungesё tё njё rregullimi eksplicit ligjor dhe mospasjes sё njё vendimi tё formёs sё prerё pёr çёshtjen e dytё, pёrsa kohё kёrkuesi prezumohet i pafajshёm dhe nuk dihet nёse do tё dёnohet, apo jo, kjo periudhё paraburgimi do tё njihet pёr efekt tё ekzekutimit tё vendimit tё parё. Kjo edhe sepse, nёse ai deklarohet i pafajshёm, apo i pushohet çёshtja, kjo periudhё vёrtet do t’i kompensohet financiarisht, por ndёrkohё “do tё vuajё” dy herё dёnimin e parё. Pёr tё eleminuar kёtё situatё, e cila cenon lirinё personale pa njё rregullim eksplicit ligjor, por edhe pa cёnuar nё thelb vuajtjen e dёnimit (pasi ai mund tё ekzekutohet mё vonё pёr pjesёn e mbetur), Gjykata vlerёson se dёnimi i tij i parё ka pёrfunduar. Nga data 28.07.2018 deri nё datёn 17.11.2018 ai ka kryer 3 muaj e 19 ditё paraburgim, ose rreth 5 muaj e 13 ditё burgim, ndёrkohё qё nga dёnimi i dhёnё prej Gjykatёs sё Apelit Shkodёr mё datёn 28.07.2018 i kishin ngelur edhe 2 muaj e 19 ditё. Nё datёn 17.11.2018 kёrkuesi duhej tё lirohej, pasi me kohёn e vuajtur nё paraburgim, kur i’u zevendёsua masa e sigurimit, kishte tejkaluar kohёn e dёnimit qё i kishte ngelur. Nderkohё pjesa tjetёr e paraburgimit e ngelur do tё pёrllogaritet pёr efekt tё procedimit tjetёr, qoftё pёr efekt dёnimi, qoftё pёr efekt kompensimi (nёse çёshtja pushohet, apo merr pafajёsi). </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10000"/>
              </a:lnSpc>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437056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47F49BB-8317-4EE6-AD5E-4114B0B00AAF}"/>
              </a:ext>
            </a:extLst>
          </p:cNvPr>
          <p:cNvSpPr>
            <a:spLocks noGrp="1"/>
          </p:cNvSpPr>
          <p:nvPr>
            <p:ph idx="1"/>
          </p:nvPr>
        </p:nvSpPr>
        <p:spPr>
          <a:xfrm>
            <a:off x="236257" y="179381"/>
            <a:ext cx="11594066" cy="6457676"/>
          </a:xfrm>
        </p:spPr>
        <p:txBody>
          <a:bodyPr/>
          <a:lstStyle/>
          <a:p>
            <a:pPr indent="0" algn="just">
              <a:lnSpc>
                <a:spcPct val="115000"/>
              </a:lnSpc>
              <a:buNone/>
            </a:pPr>
            <a:r>
              <a:rPr lang="pt-B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Kjo zgjidhje bazohet nё nenin 465 te K.Pr.Penale, i cili pёrcakton mёnyrёn e pёrllogaritjes sё dёnimit: </a:t>
            </a:r>
            <a:r>
              <a:rPr lang="pt-BR"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800"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1. </a:t>
            </a:r>
            <a:r>
              <a:rPr lang="en-US" sz="1800" b="1"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Në </a:t>
            </a:r>
            <a:r>
              <a:rPr lang="en-US" sz="1800" b="1"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caktimin</a:t>
            </a:r>
            <a:r>
              <a:rPr lang="en-US" sz="1800" b="1"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b="1"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kohës</a:t>
            </a:r>
            <a:r>
              <a:rPr lang="en-US" sz="1800" b="1"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së</a:t>
            </a:r>
            <a:r>
              <a:rPr lang="en-US" sz="1800" b="1"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dënimit</a:t>
            </a:r>
            <a:r>
              <a:rPr lang="en-US" sz="1800" b="1"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me </a:t>
            </a:r>
            <a:r>
              <a:rPr lang="en-US" sz="1800" b="1"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burgim</a:t>
            </a:r>
            <a:r>
              <a:rPr lang="en-US" sz="1800"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prokurori</a:t>
            </a:r>
            <a:r>
              <a:rPr lang="en-US" sz="1800" b="1"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llogarit</a:t>
            </a:r>
            <a:r>
              <a:rPr lang="en-US" sz="1800" b="1"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periudhën</a:t>
            </a:r>
            <a:r>
              <a:rPr lang="en-US" sz="1800" b="1"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b="1"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paraburgimit</a:t>
            </a:r>
            <a:r>
              <a:rPr lang="en-US" sz="1800" b="1"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të </a:t>
            </a:r>
            <a:r>
              <a:rPr lang="en-US" sz="1800" b="1"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vuajtur</a:t>
            </a:r>
            <a:r>
              <a:rPr lang="en-US" sz="1800" b="1"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për të </a:t>
            </a:r>
            <a:r>
              <a:rPr lang="en-US" sz="1800" b="1"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njëjtën</a:t>
            </a:r>
            <a:r>
              <a:rPr lang="en-US" sz="1800" b="1"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vepër</a:t>
            </a:r>
            <a:r>
              <a:rPr lang="en-US" sz="1800" b="1"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ose</a:t>
            </a:r>
            <a:r>
              <a:rPr lang="en-US" sz="1800" b="1"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për një </a:t>
            </a:r>
            <a:r>
              <a:rPr lang="en-US" sz="1800" b="1"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vepër</a:t>
            </a:r>
            <a:r>
              <a:rPr lang="en-US" sz="1800" b="1"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penale</a:t>
            </a:r>
            <a:r>
              <a:rPr lang="en-US" sz="1800" b="1"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tjetër</a:t>
            </a:r>
            <a:r>
              <a:rPr lang="en-US" sz="1800"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periudhën</a:t>
            </a:r>
            <a:r>
              <a:rPr lang="en-US" sz="1800"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dënimit</a:t>
            </a:r>
            <a:r>
              <a:rPr lang="en-US" sz="1800"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me </a:t>
            </a:r>
            <a:r>
              <a:rPr lang="en-US" sz="1800"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burgim</a:t>
            </a:r>
            <a:r>
              <a:rPr lang="en-US" sz="1800"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të </a:t>
            </a:r>
            <a:r>
              <a:rPr lang="en-US" sz="1800"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shlyer</a:t>
            </a:r>
            <a:r>
              <a:rPr lang="en-US" sz="1800"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për një </a:t>
            </a:r>
            <a:r>
              <a:rPr lang="en-US" sz="1800"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vepër</a:t>
            </a:r>
            <a:r>
              <a:rPr lang="en-US" sz="1800"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penale</a:t>
            </a:r>
            <a:r>
              <a:rPr lang="en-US" sz="1800"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tjetër</a:t>
            </a:r>
            <a:r>
              <a:rPr lang="en-US" sz="1800"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kur</a:t>
            </a:r>
            <a:r>
              <a:rPr lang="en-US" sz="1800"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dënimi</a:t>
            </a:r>
            <a:r>
              <a:rPr lang="en-US" sz="1800"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përkatës</a:t>
            </a:r>
            <a:r>
              <a:rPr lang="en-US" sz="1800"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është</a:t>
            </a:r>
            <a:r>
              <a:rPr lang="en-US" sz="1800"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revokuar</a:t>
            </a:r>
            <a:r>
              <a:rPr lang="en-US" sz="1800"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ose</a:t>
            </a:r>
            <a:r>
              <a:rPr lang="en-US" sz="1800"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kur</a:t>
            </a:r>
            <a:r>
              <a:rPr lang="en-US" sz="1800"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për </a:t>
            </a:r>
            <a:r>
              <a:rPr lang="en-US" sz="1800"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veprën</a:t>
            </a:r>
            <a:r>
              <a:rPr lang="en-US" sz="1800"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penale</a:t>
            </a:r>
            <a:r>
              <a:rPr lang="en-US" sz="1800"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është</a:t>
            </a:r>
            <a:r>
              <a:rPr lang="en-US" sz="1800"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dhënë</a:t>
            </a:r>
            <a:r>
              <a:rPr lang="en-US" sz="1800"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amnisti</a:t>
            </a:r>
            <a:r>
              <a:rPr lang="en-US" sz="1800"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apo </a:t>
            </a:r>
            <a:r>
              <a:rPr lang="en-US" sz="1800"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falje</a:t>
            </a:r>
            <a:r>
              <a:rPr lang="en-US" sz="1800"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2. Në </a:t>
            </a:r>
            <a:r>
              <a:rPr lang="en-US" sz="1800" b="1"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çdo</a:t>
            </a:r>
            <a:r>
              <a:rPr lang="en-US" sz="1800" b="1"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rast</a:t>
            </a:r>
            <a:r>
              <a:rPr lang="en-US" sz="1800" b="1"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llogariten</a:t>
            </a:r>
            <a:r>
              <a:rPr lang="en-US" sz="1800" b="1"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vetëm</a:t>
            </a:r>
            <a:r>
              <a:rPr lang="en-US" sz="1800" b="1"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paraburgimi</a:t>
            </a:r>
            <a:r>
              <a:rPr lang="en-US" sz="1800" b="1"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ose</a:t>
            </a:r>
            <a:r>
              <a:rPr lang="en-US" sz="1800" b="1"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dënimi</a:t>
            </a:r>
            <a:r>
              <a:rPr lang="en-US" sz="1800" b="1"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i</a:t>
            </a:r>
            <a:r>
              <a:rPr lang="en-US" sz="1800" b="1"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shlyer</a:t>
            </a:r>
            <a:r>
              <a:rPr lang="en-US" sz="1800" b="1"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pas </a:t>
            </a:r>
            <a:r>
              <a:rPr lang="en-US" sz="1800" b="1"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kryerjes</a:t>
            </a:r>
            <a:r>
              <a:rPr lang="en-US" sz="1800" b="1"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së</a:t>
            </a:r>
            <a:r>
              <a:rPr lang="en-US" sz="1800" b="1"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veprës</a:t>
            </a:r>
            <a:r>
              <a:rPr lang="en-US" sz="1800" b="1"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penale</a:t>
            </a:r>
            <a:r>
              <a:rPr lang="en-US" sz="1800" b="1"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për të </a:t>
            </a:r>
            <a:r>
              <a:rPr lang="en-US" sz="1800" b="1"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cilën</a:t>
            </a:r>
            <a:r>
              <a:rPr lang="en-US" sz="1800" b="1"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duhet</a:t>
            </a:r>
            <a:r>
              <a:rPr lang="en-US" sz="1800" b="1"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të </a:t>
            </a:r>
            <a:r>
              <a:rPr lang="en-US" sz="1800" b="1"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caktohet</a:t>
            </a:r>
            <a:r>
              <a:rPr lang="en-US" sz="1800" b="1"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dënimi</a:t>
            </a:r>
            <a:r>
              <a:rPr lang="en-US" sz="1800" b="1"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që</a:t>
            </a:r>
            <a:r>
              <a:rPr lang="en-US" sz="1800" b="1"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do të </a:t>
            </a:r>
            <a:r>
              <a:rPr lang="en-US" sz="1800" b="1" i="1"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ekzekutohet</a:t>
            </a:r>
            <a:r>
              <a:rPr lang="en-US" sz="1800" b="1" i="1"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0" algn="just">
              <a:lnSpc>
                <a:spcPct val="115000"/>
              </a:lnSpc>
              <a:buNone/>
            </a:pP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Nё</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pёrllogaritjen</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dёnimit</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sipas</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nenit</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465/1,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duhet</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pёrfshirё</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paraburgimi</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pёr</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veprёn</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qё</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ёshtё</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dёnuar</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por</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edhe</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paraburgimi</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pёr</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ndonjё</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vepёr</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tjetёr</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nёse</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pёr</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kёtё</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tё</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fundit</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sigurisht</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nuk ka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njё</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vendim</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dёnimi</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tё</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formёs</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sё</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prerё</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njёjta</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gjё</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vlen</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edhe</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nё</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rastin</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kur</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dёnimi</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ka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filluar</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tё</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vuhet</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nё</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pёrllogaritjen</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tij</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duhet</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tё</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pёrfshihet</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edhe</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paraburgimi</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i</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vuajtur</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pёr</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vepёr</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tjetёr</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penale</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Nёse</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masa e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sigurimit</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ndryshon</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siç</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ёshtё</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rasti</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konkret</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duhet</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urdhёruar</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lirimi</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i</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menjёhershёm</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pasi</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nuk ka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arsye</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ligjore</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pёr</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t’a</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mbajtur</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kur</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koha</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kaluar</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nё</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paraburgim</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tejkalon</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pjesen</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mbetur</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pa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vuajtur</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tё</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dёnimit</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tё</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mёparshёm</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dhe</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nuk ka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njё</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vendim</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penal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dёnimi</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tё</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dytё</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me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tё</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cilin</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tё</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mbahet</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nё</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burg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dhe</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llogaritet</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periudha</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paraburgimit</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pёr</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tё</a:t>
            </a:r>
            <a:r>
              <a:rPr lang="en-US" sz="1800" dirty="0">
                <a:solidFill>
                  <a:srgbClr val="221F1F"/>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0" algn="just">
              <a:lnSpc>
                <a:spcPct val="115000"/>
              </a:lnSpc>
              <a:buNone/>
            </a:pPr>
            <a:r>
              <a:rPr lang="pt-B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Mbёshtetur nё arsyetimin e mёsipёrm, Gjykata çmon se mё datёn 17.11.2018 i dёnuari E.T. duhej liruar menjёhere, pasi koha e kaluar nё paraburgim gjatё periudhёs 28.07.2018-17.11.2018 tejkalonte pjesёn e mbetur pa vuajtur prej 2 muaj e 19 dite nga dёnimi i dhёnё me vendimin nr. 915, datё 12.04.2018 tё Gjykatёs sё Apelit Shkodёr.</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152667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60469-BA4D-7692-000A-64273748D29A}"/>
              </a:ext>
            </a:extLst>
          </p:cNvPr>
          <p:cNvSpPr>
            <a:spLocks noGrp="1"/>
          </p:cNvSpPr>
          <p:nvPr>
            <p:ph type="title"/>
          </p:nvPr>
        </p:nvSpPr>
        <p:spPr>
          <a:xfrm>
            <a:off x="310633" y="118128"/>
            <a:ext cx="11607193" cy="625642"/>
          </a:xfrm>
        </p:spPr>
        <p:txBody>
          <a:bodyPr>
            <a:normAutofit fontScale="90000"/>
          </a:bodyPr>
          <a:lstStyle/>
          <a:p>
            <a:pPr algn="ctr"/>
            <a:r>
              <a:rPr lang="en-US" sz="2000" b="1" dirty="0">
                <a:solidFill>
                  <a:schemeClr val="tx1"/>
                </a:solidFill>
                <a:latin typeface="Times New Roman" panose="02020603050405020304" pitchFamily="18" charset="0"/>
                <a:cs typeface="Times New Roman" panose="02020603050405020304" pitchFamily="18" charset="0"/>
              </a:rPr>
              <a:t>Rasti 2</a:t>
            </a:r>
            <a:br>
              <a:rPr lang="en-US" sz="2000" b="1" dirty="0">
                <a:solidFill>
                  <a:schemeClr val="tx1"/>
                </a:solidFill>
                <a:latin typeface="Times New Roman" panose="02020603050405020304" pitchFamily="18" charset="0"/>
                <a:cs typeface="Times New Roman" panose="02020603050405020304" pitchFamily="18" charset="0"/>
              </a:rPr>
            </a:br>
            <a:r>
              <a:rPr lang="en-US" sz="2000" b="1" dirty="0">
                <a:solidFill>
                  <a:schemeClr val="tx1"/>
                </a:solidFill>
                <a:latin typeface="Times New Roman" panose="02020603050405020304" pitchFamily="18" charset="0"/>
                <a:cs typeface="Times New Roman" panose="02020603050405020304" pitchFamily="18" charset="0"/>
              </a:rPr>
              <a:t>Vendimi nr. 341, </a:t>
            </a:r>
            <a:r>
              <a:rPr lang="en-US" sz="2000" b="1" dirty="0" err="1">
                <a:solidFill>
                  <a:schemeClr val="tx1"/>
                </a:solidFill>
                <a:latin typeface="Times New Roman" panose="02020603050405020304" pitchFamily="18" charset="0"/>
                <a:cs typeface="Times New Roman" panose="02020603050405020304" pitchFamily="18" charset="0"/>
              </a:rPr>
              <a:t>datë</a:t>
            </a:r>
            <a:r>
              <a:rPr lang="en-US" sz="2000" b="1" dirty="0">
                <a:solidFill>
                  <a:schemeClr val="tx1"/>
                </a:solidFill>
                <a:latin typeface="Times New Roman" panose="02020603050405020304" pitchFamily="18" charset="0"/>
                <a:cs typeface="Times New Roman" panose="02020603050405020304" pitchFamily="18" charset="0"/>
              </a:rPr>
              <a:t> 20.10.2021 </a:t>
            </a:r>
            <a:r>
              <a:rPr lang="en-US" sz="2000" b="1" dirty="0" err="1">
                <a:solidFill>
                  <a:schemeClr val="tx1"/>
                </a:solidFill>
                <a:latin typeface="Times New Roman" panose="02020603050405020304" pitchFamily="18" charset="0"/>
                <a:cs typeface="Times New Roman" panose="02020603050405020304" pitchFamily="18" charset="0"/>
              </a:rPr>
              <a:t>i</a:t>
            </a:r>
            <a:r>
              <a:rPr lang="en-US" sz="2000" b="1" dirty="0">
                <a:solidFill>
                  <a:schemeClr val="tx1"/>
                </a:solidFill>
                <a:latin typeface="Times New Roman" panose="02020603050405020304" pitchFamily="18" charset="0"/>
                <a:cs typeface="Times New Roman" panose="02020603050405020304" pitchFamily="18" charset="0"/>
              </a:rPr>
              <a:t> </a:t>
            </a:r>
            <a:r>
              <a:rPr lang="en-US" sz="2000" b="1" dirty="0" err="1">
                <a:solidFill>
                  <a:schemeClr val="tx1"/>
                </a:solidFill>
                <a:latin typeface="Times New Roman" panose="02020603050405020304" pitchFamily="18" charset="0"/>
                <a:cs typeface="Times New Roman" panose="02020603050405020304" pitchFamily="18" charset="0"/>
              </a:rPr>
              <a:t>Gjykatës</a:t>
            </a:r>
            <a:r>
              <a:rPr lang="en-US" sz="2000" b="1" dirty="0">
                <a:solidFill>
                  <a:schemeClr val="tx1"/>
                </a:solidFill>
                <a:latin typeface="Times New Roman" panose="02020603050405020304" pitchFamily="18" charset="0"/>
                <a:cs typeface="Times New Roman" panose="02020603050405020304" pitchFamily="18" charset="0"/>
              </a:rPr>
              <a:t> </a:t>
            </a:r>
            <a:r>
              <a:rPr lang="en-US" sz="2000" b="1" dirty="0" err="1">
                <a:solidFill>
                  <a:schemeClr val="tx1"/>
                </a:solidFill>
                <a:latin typeface="Times New Roman" panose="02020603050405020304" pitchFamily="18" charset="0"/>
                <a:cs typeface="Times New Roman" panose="02020603050405020304" pitchFamily="18" charset="0"/>
              </a:rPr>
              <a:t>së</a:t>
            </a:r>
            <a:r>
              <a:rPr lang="en-US" sz="2000" b="1" dirty="0">
                <a:solidFill>
                  <a:schemeClr val="tx1"/>
                </a:solidFill>
                <a:latin typeface="Times New Roman" panose="02020603050405020304" pitchFamily="18" charset="0"/>
                <a:cs typeface="Times New Roman" panose="02020603050405020304" pitchFamily="18" charset="0"/>
              </a:rPr>
              <a:t> </a:t>
            </a:r>
            <a:r>
              <a:rPr lang="en-US" sz="2000" b="1" dirty="0" err="1">
                <a:solidFill>
                  <a:schemeClr val="tx1"/>
                </a:solidFill>
                <a:latin typeface="Times New Roman" panose="02020603050405020304" pitchFamily="18" charset="0"/>
                <a:cs typeface="Times New Roman" panose="02020603050405020304" pitchFamily="18" charset="0"/>
              </a:rPr>
              <a:t>Rrethit</a:t>
            </a:r>
            <a:r>
              <a:rPr lang="en-US" sz="2000" b="1" dirty="0">
                <a:solidFill>
                  <a:schemeClr val="tx1"/>
                </a:solidFill>
                <a:latin typeface="Times New Roman" panose="02020603050405020304" pitchFamily="18" charset="0"/>
                <a:cs typeface="Times New Roman" panose="02020603050405020304" pitchFamily="18" charset="0"/>
              </a:rPr>
              <a:t> </a:t>
            </a:r>
            <a:r>
              <a:rPr lang="en-US" sz="2000" b="1" dirty="0" err="1">
                <a:solidFill>
                  <a:schemeClr val="tx1"/>
                </a:solidFill>
                <a:latin typeface="Times New Roman" panose="02020603050405020304" pitchFamily="18" charset="0"/>
                <a:cs typeface="Times New Roman" panose="02020603050405020304" pitchFamily="18" charset="0"/>
              </a:rPr>
              <a:t>Gjyqësor</a:t>
            </a:r>
            <a:r>
              <a:rPr lang="en-US" sz="2000" b="1" dirty="0">
                <a:solidFill>
                  <a:schemeClr val="tx1"/>
                </a:solidFill>
                <a:latin typeface="Times New Roman" panose="02020603050405020304" pitchFamily="18" charset="0"/>
                <a:cs typeface="Times New Roman" panose="02020603050405020304" pitchFamily="18" charset="0"/>
              </a:rPr>
              <a:t> </a:t>
            </a:r>
            <a:r>
              <a:rPr lang="en-US" sz="2000" b="1" dirty="0" err="1">
                <a:solidFill>
                  <a:schemeClr val="tx1"/>
                </a:solidFill>
                <a:latin typeface="Times New Roman" panose="02020603050405020304" pitchFamily="18" charset="0"/>
                <a:cs typeface="Times New Roman" panose="02020603050405020304" pitchFamily="18" charset="0"/>
              </a:rPr>
              <a:t>Kavajë</a:t>
            </a:r>
            <a:endParaRPr lang="en-US" sz="2000" b="1"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C993C11-7CDB-9DC0-2462-462CFB8BB334}"/>
              </a:ext>
            </a:extLst>
          </p:cNvPr>
          <p:cNvSpPr>
            <a:spLocks noGrp="1"/>
          </p:cNvSpPr>
          <p:nvPr>
            <p:ph idx="1"/>
          </p:nvPr>
        </p:nvSpPr>
        <p:spPr>
          <a:xfrm>
            <a:off x="48126" y="791897"/>
            <a:ext cx="12097205" cy="6066102"/>
          </a:xfrm>
        </p:spPr>
        <p:txBody>
          <a:bodyPr>
            <a:normAutofit/>
          </a:bodyPr>
          <a:lstStyle/>
          <a:p>
            <a:pPr marL="0" indent="0" algn="just">
              <a:lnSpc>
                <a:spcPct val="115000"/>
              </a:lnSpc>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pt-B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Gjatë periudhës se vuajtjes së dënimit pranë IEVP Rrogozhinë, me vendimin nr. 34, datë 08.05.2020 të Gjykatës së Rrethit Gjyqesor Lezhë është realizuar bashkimi tre dënimeve të formës së prerë ndaj të dënuarit E.M., konkretisht: 1. Pjeses se mbetur pa vuajtur nga denimi i dhene me vendimin nr. 178, date 07.06.2016 te Gjykates se Rrethit Gjyqesor Lezhë; 2. Denimin e dhene me vendimin nr. 181, date 10.06.2016 te Gjykates se Rrethit Gjyqesor Lezhe prej 3 muaj burgim; 3. Denimin e dhene me vendimin nr. 09, date 16.01.2017 te Gjykates se Rrethit Gjyqësor Lezhe prej 8 muaj burgim.</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lnSpc>
                <a:spcPct val="115000"/>
              </a:lnSpc>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pt-B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Ne lidhje me dënimin e dhene me vendimin nr. 1950, date 29.06.2017 dhe nr. 1950, date 29.06.2017 te Gjykatës së Rrethit Gjyqesor Tiranë, Gjykata e Rrethit Gjyqesor Lezhe nuk i ka bashkuar, pasi me vendimin nr. 525, date 13.07.2019 te Gjykates se Apelit Tiranë, eshte vendosur: </a:t>
            </a:r>
            <a:r>
              <a:rPr lang="pt-BR"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 Pranimin e kerkeses se kerkuesit E.M.. 2. Shuarjen e mases se sigurimit personal “arrest ne burg” ne ngarkim te shtetasit E.M. dhene me vendimin penal (mase sigurimi) nr. 2831 akti, date 14.11.2016 te Gjykates se Rrethit Gjyqesor Tirane, per shkak se ka vuajtur denimin e dhene me vendimin penal nr. 1950, date 29.06.2017 te Gjykates se Rrethit Gjyqësor Tiranë. 3. Shuarjen e mases se sigurimit personal “arrest ne burg” ne ngarkim te shtetasit E.M. dhene me vendimin penal (mase sigurimi) nr. 1834 akti, date 15.07.2016 te Gjykates se Rrethit Gjyqesor Tirane, per shkak se ka vuajtur denimin e dhene me vendimin penal nr. 596, date 28.02.2017 te Gjykates se Rrethit Gjyqësor Tiranë. 4. Urdherohet lirimi i menjehershem i te gjykuarit E.M. nga vendi i vuajtjes se denimit, nese nuk mbahet per ndonje veper tjeter penale, apo shkak tjeter penal...”.</a:t>
            </a:r>
          </a:p>
          <a:p>
            <a:pPr marL="0" indent="0" algn="just">
              <a:lnSpc>
                <a:spcPct val="115000"/>
              </a:lnSpc>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pt-B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Rezulton se masat e sigurimit te</a:t>
            </a:r>
            <a:r>
              <a:rPr lang="pt-BR"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caktuara me vendimin </a:t>
            </a:r>
            <a:r>
              <a:rPr lang="pt-B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nr. 2831 akti, date 14.11.2016 te Gjykates se Rrethit Gjyqesor Tirane</a:t>
            </a:r>
            <a:r>
              <a:rPr lang="pt-BR"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pt-B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nr. 1834 akti, date 15.07.2016 te Gjykates se Rrethit Gjyqesor Tirane dhe nr. </a:t>
            </a:r>
            <a:r>
              <a:rPr lang="pt-BR"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292, date 04.08.2016 te Gjykates se Rrethit Gjyqesor Lezhe, jane ekzektuar ne daten 12.11.2016 dhe E.M. ka mbajtur statusin e te paraburgosurit deri ne daten 13.07.2019.</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066702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D845E16-EAB1-7C19-8351-29ACF4FB7CB1}"/>
              </a:ext>
            </a:extLst>
          </p:cNvPr>
          <p:cNvSpPr>
            <a:spLocks noGrp="1"/>
          </p:cNvSpPr>
          <p:nvPr>
            <p:ph idx="1"/>
          </p:nvPr>
        </p:nvSpPr>
        <p:spPr>
          <a:xfrm>
            <a:off x="39376" y="35002"/>
            <a:ext cx="12110331" cy="6822998"/>
          </a:xfrm>
        </p:spPr>
        <p:txBody>
          <a:bodyPr>
            <a:noAutofit/>
          </a:bodyPr>
          <a:lstStyle/>
          <a:p>
            <a:pPr marL="0" indent="0" algn="just">
              <a:lnSpc>
                <a:spcPct val="115000"/>
              </a:lnSpc>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endParaRPr lang="pt-BR"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lnSpc>
                <a:spcPct val="115000"/>
              </a:lnSpc>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pt-BR"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Ne perfundim te gjykimit, Gjykata e Rrethit Gjyqesor Lezhe ka vendosur: </a:t>
            </a:r>
            <a:r>
              <a:rPr lang="pt-BR"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“Bashkimin e denimeve me burgim te caktuar me vendimin penal nr. 178, date 07.06.2016 te Gjykates se Rrethit Gjyqesor Lezhe (pjesa e mbetur), me vendimin gjyqesor nr. 181, date 10.06.2016 te Gjykates se Rrethit Gjyqesor Lezhe, ku eshte deklaruar fajtor dhe denuar perfundimisht me 3 muaj burgim, per ekzekutimin e tij ka dale urdher ekzekutimi i Prokurorise se Rrethit Gjyqesor Lezhe me date 30.06.2016, me vendimin nr. 09, date 16.01.2017 te Gjykates se Rrethit Gjyqesor Lezhe, ku eshte deklaruar fajtor dhe denuar perfundimisht me 8 muaj burgim, per ekzekutimin e tij ka dale urdher ekzekutimi i Prokurorise se rrethit Gjyqësor Lezhe me date 06.03.2017. Caktimin si mase denimi te vetem qe do te ekzekutohet ndaj te denuarit E.M. 4 (katër) vjet e 6 (gjashtë) muaj burgim. Vuajtja e ketij vendimi konsiderohet pas bashkimit te denimeve me burgim per te denuarin dhe fillon me daten 12.11.2016...”.</a:t>
            </a:r>
            <a:r>
              <a:rPr lang="pt-BR"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Ky vendim nuk eshte ankimuar prej Prokurorise së Rrethit Gjyqesor Lezhë dhe ka marre forme te prere me daten 25.05.2020.</a:t>
            </a:r>
          </a:p>
          <a:p>
            <a:pPr marL="0" indent="0" algn="just">
              <a:lnSpc>
                <a:spcPct val="115000"/>
              </a:lnSpc>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pt-BR"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Në përfundim të vuajtjes së denimit te mësipërm IEVP Rrogozhine ka vene ne levizje Prokurorine e Rrethit Gjyqesor Tirane per te kryer edhe bashkimin e denimit nr. 1950, date 29.06.2017 te Gjykates se Rrethit Gjyqesor Tirane me denimin e bashkuar prej Gjykates se Rrethit Gjyqesor Lezhe me vendimin nr. 34, date 08.05.2020. </a:t>
            </a:r>
            <a:endParaRPr lang="pt-BR"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lnSpc>
                <a:spcPct val="115000"/>
              </a:lnSpc>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pt-BR"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Prokuroria e Rrethit Gjyqesor Tiranë i ka kthyer pergjigje IEVP Rrogozhine me shkresen nr. 3478/4 prot., date 11.01.2021, duke i bere me dije se nuk mund te bashkohej nje denim i shuar me denimin e dhene nga Gjykata e Rrethit Gjyqesor Lezhe me vendimin nr. 34, date 08.05.2020 dhe sugjeruar se ky vendim e kishte gabim daten e fillimit te vuajtjes se denimit te bashkuar “12.11.2016”, pasi do te duhej te ishte “11.03.2018” dhe duhej t’i drejtoheshin asaj gjykate per te korrigjuar gabimin e bere ne dispozitivin e vendimit per kete pjese.</a:t>
            </a:r>
            <a:endParaRPr lang="en-US"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012639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59A9C7-FC25-CA21-E742-88A5C74999DD}"/>
              </a:ext>
            </a:extLst>
          </p:cNvPr>
          <p:cNvSpPr>
            <a:spLocks noGrp="1"/>
          </p:cNvSpPr>
          <p:nvPr>
            <p:ph idx="1"/>
          </p:nvPr>
        </p:nvSpPr>
        <p:spPr>
          <a:xfrm>
            <a:off x="35001" y="0"/>
            <a:ext cx="12057830" cy="6858000"/>
          </a:xfrm>
        </p:spPr>
        <p:txBody>
          <a:bodyPr>
            <a:noAutofit/>
          </a:bodyPr>
          <a:lstStyle/>
          <a:p>
            <a:pPr marL="0" indent="0" algn="just">
              <a:lnSpc>
                <a:spcPct val="115000"/>
              </a:lnSpc>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pt-BR"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Ne vijim në datën 08.04.2021 Prokuroria e Rrethit Gjyqesor Lezhe i eshte drejtuar Gjykates se Rrethit Gjyqesor Lezhe dhe ka kerkuar: </a:t>
            </a:r>
            <a:r>
              <a:rPr lang="pt-BR"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“Ndreqjen e gabimit ne shkrim tek vendimi gjyqesor penal me nr. 34, date 08.05.2020 te Gjykates se Rrethit Gjyqësor Lezhe (bashkim denimesh per te denuarin E.M.) qe ka marre forme te prere me daten 25.05.2020.”</a:t>
            </a:r>
            <a:r>
              <a:rPr lang="pt-BR"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pPr marL="0" indent="0" algn="just">
              <a:lnSpc>
                <a:spcPct val="115000"/>
              </a:lnSpc>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pt-BR"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Me vendimin nr. 65, date 13.04.2021 Gjykata e Rrethit Gjyqesor Lezhe ka vendosur: </a:t>
            </a:r>
            <a:r>
              <a:rPr lang="pt-BR"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“Rrezimin e kerkeses penale...”.</a:t>
            </a:r>
            <a:r>
              <a:rPr lang="pt-BR"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Ne pjesen arsyetuese te vendimit gjykata thekson qarte se:</a:t>
            </a:r>
            <a:r>
              <a:rPr lang="pt-BR"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“Persa me siper nga gjykata ne zbatim te neneve 248, 261/2 e 385 te K.Pr.Penale konstatohet se nuk eshte bere gabim gjate shkrimit te ketij vendimi gjyqesor dhe nuk konsiston ne nje pasaktesi te dukshme gjate shkrimit ne lidhje me daten e fillimit te vuajtjes se denimeve penale te bashkuar me vendimin nr. 34. dt. 08.05.2020 fakt qe konfirmohet nga provat qe jane ne dosjen gjyqesore te lartpermendura. Nuk del e qarte se mbi ç’baze IEVP Rrogozhine dhe Prokuroria e Rrethit Gjyqesor Lezhe kane gjetur daten 11.03.2018 si date per fillimin e zbatimit te ketij vendimi bashkim te vendimeve, nderkohe qe gjate atij gjykimi kjo date nuk eshte pretenduar dhe permendur nga asnjera nga keto pale dhe nga dokumentacioni (i manget, shkurtime vendimesh) qe ata i kane paraqitur gjykates per shqyrtim, keto akte qe Prokuroria Lezhe dhe IEVP Penale i ka sjelle ne kete gjykim per ndreqje gabimi mund te sherbejne per te iniciuar nje tjeter proces gjyqesor qe te vleresohen ne kompleks vendimet e marra nga Gjykate e Tiranes (fakt dhe Apeli ndaj atij te denuari) si dhe te vendimeve te Gjykates se Rrethit Lezhe, objekt i atij bashkimi denimesh...”. </a:t>
            </a:r>
            <a:r>
              <a:rPr lang="pt-BR"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Ky vendim ka marre forme te prerë më datën 28.04.2021, pasi nuk eshte ankimuar nga Prokuroria e Rrethit Gjyqesor Lezhe.</a:t>
            </a:r>
          </a:p>
          <a:p>
            <a:pPr marL="0" indent="0" algn="just">
              <a:lnSpc>
                <a:spcPct val="115000"/>
              </a:lnSpc>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pt-BR"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Pavaresisht se i ishte drejtuar Gjykates se Rrethit Gjyqësor Lezhe me kerkesen e mesiperme i njejti prokuror, nje dite perpara shpalljes se vendimit te mësipërm të gjykates ka nxjerre urdhrin per ekzekutimin e vendimit penal date 12.04.2021 dhe percaktuar si date te fillimit te vuajtjes se denimit te bashkuar me vendimin nr. 34, date 08.05.2020 te Gjykates se Rrethit Gjyqësor Lezhe daten 11.03.2018, ne kundërshtim me vendimin e gjykates.</a:t>
            </a:r>
            <a:endParaRPr lang="en-US"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957247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BDED46-4198-C350-FDEC-5F8AD4470FED}"/>
              </a:ext>
            </a:extLst>
          </p:cNvPr>
          <p:cNvSpPr>
            <a:spLocks noGrp="1"/>
          </p:cNvSpPr>
          <p:nvPr>
            <p:ph idx="1"/>
          </p:nvPr>
        </p:nvSpPr>
        <p:spPr>
          <a:xfrm>
            <a:off x="30627" y="0"/>
            <a:ext cx="12110330" cy="6858000"/>
          </a:xfrm>
        </p:spPr>
        <p:txBody>
          <a:bodyPr>
            <a:noAutofit/>
          </a:bodyPr>
          <a:lstStyle/>
          <a:p>
            <a:pPr marL="0" indent="0" algn="just">
              <a:lnSpc>
                <a:spcPct val="115000"/>
              </a:lnSpc>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pt-BR"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Ky urdher i eshte derguar IEVP Rrogozhine, e cila edhe pse kerkuesi ka vuajtur denimin sipas vendimit nr. 34, date 08.05.2020 te Gjykates se Rrethit Gjyqesor Lezhe, e mban ende te institucion ne baze te urdhrit te mesiperm te Prokurorise se Rrethit Gjyqësor Lezhe!</a:t>
            </a:r>
            <a:endParaRPr lang="en-US"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lnSpc>
                <a:spcPct val="115000"/>
              </a:lnSpc>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pt-BR"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Ndodhur ne kete situate i denuari E.M. me daten 22.04.2021 i eshte drejtuar Gjykates se Rrethit Gjyqesor Kavaje dhe ka kerkuar shuarjen e denimit te dhene me vendimin nr. 34, date 08.05.2020 te Gjykates se Rrethit Gjyqësor Lezhe.</a:t>
            </a:r>
          </a:p>
          <a:p>
            <a:pPr marL="0" indent="0" algn="just">
              <a:lnSpc>
                <a:spcPct val="115000"/>
              </a:lnSpc>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pt-BR"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Gjykata e Rrethit Gjyqesor Kavaje me vendimin nr. 840/202, date 12.05.2021 ka vendosur rrëzimin e kërkeses pasi nga ana e Prokurorise se Rrethit Gjyqesor Lezhe eshte kerkuar bashkimi i denimeve: 1. Vendimit nr. 34, date 08.05.2020 i Gjykates se Rrethit Gjyqësor Lezhe; dhe 2. Vendimit nr. 1950, date 29.06.2017 i Gjykates se Rrethit Gjyqësor Tiranë. Ky vendim ka marre forme te prere me daten 27.05.2021, pasi kerkuesi E.M. nuk e ka ankimuar.</a:t>
            </a:r>
            <a:endParaRPr lang="en-US"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lnSpc>
                <a:spcPct val="115000"/>
              </a:lnSpc>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pt-BR"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Ne daten 26.07.2021 kerkuesi i eshte drejtuar Gjykates se Rrethit Gjyqësor Lezhe me kerkesen objekt gjykimi, me te cilen kerkon shuarjen e denimit te dhene me vendimin nr. 34, date 08.05.2020 te Gjykates se Rrethit Gjyqësor Lezhe, pasi sipas ketij vendimi e ka tejkaluar dënimin e dhëne dhe po mbahet padrejtesisht dhe pa nje vendim gjykate ne burg, e cila ka shpallur moskompetencen duke derguar aktet per gjykim prane Gjykates se Rrethit Gjyqesor Kavaje.</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lnSpc>
                <a:spcPct val="115000"/>
              </a:lnSpc>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US"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a:t>
            </a:r>
            <a:r>
              <a:rPr lang="pt-BR"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erkuesi pretendon se prokurori ka vepruar ne kundershtim me ligjin dhe vendimin e gjykates, pasi gjykata jo vetem ka qene e qarte ne lidhje me fillimin e vuajtjes se denimit te bashkuar, por i’a ka theksuar perseri ne vendimin nr. 65, date 13.04.2021, me te cilin i ka rrezuar kerkesen per ndreqje gabimi. Mbajtja ne burg me nje urdher te prokurorit ne kundershtim me vendimin e gjykates eshte e kundraligjshme dhe ai duhet liruar menjehere.</a:t>
            </a:r>
            <a:endParaRPr lang="en-US"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905899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F69EC-67FD-4544-D10C-746ECB2AFA87}"/>
              </a:ext>
            </a:extLst>
          </p:cNvPr>
          <p:cNvSpPr>
            <a:spLocks noGrp="1"/>
          </p:cNvSpPr>
          <p:nvPr>
            <p:ph type="title"/>
          </p:nvPr>
        </p:nvSpPr>
        <p:spPr>
          <a:xfrm>
            <a:off x="332509" y="157504"/>
            <a:ext cx="11537191" cy="441887"/>
          </a:xfrm>
        </p:spPr>
        <p:txBody>
          <a:bodyPr>
            <a:noAutofit/>
          </a:bodyPr>
          <a:lstStyle/>
          <a:p>
            <a:pPr algn="ctr"/>
            <a:r>
              <a:rPr lang="en-US" sz="2000" b="1" dirty="0">
                <a:solidFill>
                  <a:schemeClr val="tx1"/>
                </a:solidFill>
                <a:latin typeface="Times New Roman" panose="02020603050405020304" pitchFamily="18" charset="0"/>
                <a:cs typeface="Times New Roman" panose="02020603050405020304" pitchFamily="18" charset="0"/>
              </a:rPr>
              <a:t>Rasti 4</a:t>
            </a:r>
            <a:br>
              <a:rPr lang="en-US" sz="2000" b="1" dirty="0">
                <a:solidFill>
                  <a:schemeClr val="tx1"/>
                </a:solidFill>
                <a:latin typeface="Times New Roman" panose="02020603050405020304" pitchFamily="18" charset="0"/>
                <a:cs typeface="Times New Roman" panose="02020603050405020304" pitchFamily="18" charset="0"/>
              </a:rPr>
            </a:br>
            <a:r>
              <a:rPr lang="en-US" sz="2000" b="1" dirty="0">
                <a:solidFill>
                  <a:schemeClr val="tx1"/>
                </a:solidFill>
                <a:latin typeface="Times New Roman" panose="02020603050405020304" pitchFamily="18" charset="0"/>
                <a:cs typeface="Times New Roman" panose="02020603050405020304" pitchFamily="18" charset="0"/>
              </a:rPr>
              <a:t>Vendimi nr. 2409, </a:t>
            </a:r>
            <a:r>
              <a:rPr lang="en-US" sz="2000" b="1" dirty="0" err="1">
                <a:solidFill>
                  <a:schemeClr val="tx1"/>
                </a:solidFill>
                <a:latin typeface="Times New Roman" panose="02020603050405020304" pitchFamily="18" charset="0"/>
                <a:cs typeface="Times New Roman" panose="02020603050405020304" pitchFamily="18" charset="0"/>
              </a:rPr>
              <a:t>datë</a:t>
            </a:r>
            <a:r>
              <a:rPr lang="en-US" sz="2000" b="1" dirty="0">
                <a:solidFill>
                  <a:schemeClr val="tx1"/>
                </a:solidFill>
                <a:latin typeface="Times New Roman" panose="02020603050405020304" pitchFamily="18" charset="0"/>
                <a:cs typeface="Times New Roman" panose="02020603050405020304" pitchFamily="18" charset="0"/>
              </a:rPr>
              <a:t> 19.12.2023 </a:t>
            </a:r>
            <a:r>
              <a:rPr lang="en-US" sz="2000" b="1" dirty="0" err="1">
                <a:solidFill>
                  <a:schemeClr val="tx1"/>
                </a:solidFill>
                <a:latin typeface="Times New Roman" panose="02020603050405020304" pitchFamily="18" charset="0"/>
                <a:cs typeface="Times New Roman" panose="02020603050405020304" pitchFamily="18" charset="0"/>
              </a:rPr>
              <a:t>i</a:t>
            </a:r>
            <a:r>
              <a:rPr lang="en-US" sz="2000" b="1" dirty="0">
                <a:solidFill>
                  <a:schemeClr val="tx1"/>
                </a:solidFill>
                <a:latin typeface="Times New Roman" panose="02020603050405020304" pitchFamily="18" charset="0"/>
                <a:cs typeface="Times New Roman" panose="02020603050405020304" pitchFamily="18" charset="0"/>
              </a:rPr>
              <a:t> </a:t>
            </a:r>
            <a:r>
              <a:rPr lang="en-US" sz="2000" b="1" dirty="0" err="1">
                <a:solidFill>
                  <a:schemeClr val="tx1"/>
                </a:solidFill>
                <a:latin typeface="Times New Roman" panose="02020603050405020304" pitchFamily="18" charset="0"/>
                <a:cs typeface="Times New Roman" panose="02020603050405020304" pitchFamily="18" charset="0"/>
              </a:rPr>
              <a:t>Gj.A.J.Përgjithshëm</a:t>
            </a:r>
            <a:br>
              <a:rPr lang="en-US" sz="2000" b="1" dirty="0">
                <a:solidFill>
                  <a:schemeClr val="tx1"/>
                </a:solidFill>
                <a:latin typeface="Times New Roman" panose="02020603050405020304" pitchFamily="18" charset="0"/>
                <a:cs typeface="Times New Roman" panose="02020603050405020304" pitchFamily="18" charset="0"/>
              </a:rPr>
            </a:br>
            <a:endParaRPr lang="en-US" sz="2000" b="1"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349FE02-C305-9831-F3B1-868C179CDB9C}"/>
              </a:ext>
            </a:extLst>
          </p:cNvPr>
          <p:cNvSpPr>
            <a:spLocks noGrp="1"/>
          </p:cNvSpPr>
          <p:nvPr>
            <p:ph idx="1"/>
          </p:nvPr>
        </p:nvSpPr>
        <p:spPr>
          <a:xfrm>
            <a:off x="126878" y="875024"/>
            <a:ext cx="11917826" cy="5825471"/>
          </a:xfrm>
        </p:spPr>
        <p:txBody>
          <a:bodyPr>
            <a:normAutofit lnSpcReduction="10000"/>
          </a:bodyPr>
          <a:lstStyle/>
          <a:p>
            <a:pPr indent="0" algn="just">
              <a:lnSpc>
                <a:spcPct val="115000"/>
              </a:lnSpc>
              <a:spcBef>
                <a:spcPts val="600"/>
              </a:spcBef>
              <a:spcAft>
                <a:spcPts val="600"/>
              </a:spcAft>
              <a:buNone/>
            </a:pP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Me vendimin nr.1788 akti, datë 27.08.2022 Gjykata e Rrethit </a:t>
            </a:r>
            <a:r>
              <a:rPr lang="sq-AL" sz="1800" dirty="0" err="1">
                <a:effectLst/>
                <a:latin typeface="Times New Roman" panose="02020603050405020304" pitchFamily="18" charset="0"/>
                <a:ea typeface="Times New Roman" panose="02020603050405020304" pitchFamily="18" charset="0"/>
                <a:cs typeface="Times New Roman" panose="02020603050405020304" pitchFamily="18" charset="0"/>
              </a:rPr>
              <a:t>Gjyqesor</a:t>
            </a: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 Tiranë ka vendosur: “</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Vleftësimin si të ligjshëm të arrestit në flagrancë dhe caktimin e masës së sigurimit arrest në burg</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ndaj</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shtetasit</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nen</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hetim</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Xh.Q</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 Ky vendim është ndryshuar me vendimin nr. 1788/2, datë 04.10.2022 të Gjykatës së Rrethit Gjyqësor Tiranë, duke u caktuar masa e sigurimit </a:t>
            </a:r>
            <a:r>
              <a:rPr lang="sq-AL" dirty="0">
                <a:effectLst/>
                <a:latin typeface="Times New Roman" panose="02020603050405020304" pitchFamily="18" charset="0"/>
                <a:ea typeface="Times New Roman" panose="02020603050405020304" pitchFamily="18" charset="0"/>
                <a:cs typeface="Times New Roman" panose="02020603050405020304" pitchFamily="18" charset="0"/>
              </a:rPr>
              <a:t>“Arrest në shtëpi”. </a:t>
            </a:r>
            <a:endParaRPr lang="en-US"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0" algn="just">
              <a:lnSpc>
                <a:spcPct val="115000"/>
              </a:lnSpc>
              <a:spcBef>
                <a:spcPts val="600"/>
              </a:spcBef>
              <a:spcAft>
                <a:spcPts val="600"/>
              </a:spcAft>
              <a:buNone/>
            </a:pPr>
            <a:r>
              <a:rPr lang="sq-AL" dirty="0">
                <a:effectLst/>
                <a:latin typeface="Times New Roman" panose="02020603050405020304" pitchFamily="18" charset="0"/>
                <a:ea typeface="Times New Roman" panose="02020603050405020304" pitchFamily="18" charset="0"/>
                <a:cs typeface="Times New Roman" panose="02020603050405020304" pitchFamily="18" charset="0"/>
              </a:rPr>
              <a:t>Me vendimin </a:t>
            </a: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nr. 1450, datë  07.06.2023  Gjykata e Shkallës së Parë të Juridiksionit të Përgjithshëm Tiranë, ka vendosur: “</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Deklarimin  fa</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j</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tor  te </a:t>
            </a:r>
            <a:r>
              <a:rPr lang="sq-AL" sz="1800" i="1" dirty="0" err="1">
                <a:effectLst/>
                <a:latin typeface="Times New Roman" panose="02020603050405020304" pitchFamily="18" charset="0"/>
                <a:ea typeface="Times New Roman" panose="02020603050405020304" pitchFamily="18" charset="0"/>
                <a:cs typeface="Times New Roman" panose="02020603050405020304" pitchFamily="18" charset="0"/>
              </a:rPr>
              <a:t>te</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  pandehurit  Xh</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Q</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  i  akuzuar </a:t>
            </a:r>
            <a:r>
              <a:rPr lang="sq-AL" sz="1800" i="1" dirty="0" err="1">
                <a:effectLst/>
                <a:latin typeface="Times New Roman" panose="02020603050405020304" pitchFamily="18" charset="0"/>
                <a:ea typeface="Times New Roman" panose="02020603050405020304" pitchFamily="18" charset="0"/>
                <a:cs typeface="Times New Roman" panose="02020603050405020304" pitchFamily="18" charset="0"/>
              </a:rPr>
              <a:t>per</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1800" i="1" dirty="0" err="1">
                <a:effectLst/>
                <a:latin typeface="Times New Roman" panose="02020603050405020304" pitchFamily="18" charset="0"/>
                <a:ea typeface="Times New Roman" panose="02020603050405020304" pitchFamily="18" charset="0"/>
                <a:cs typeface="Times New Roman" panose="02020603050405020304" pitchFamily="18" charset="0"/>
              </a:rPr>
              <a:t>vepren</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 penale ''Shkelja e  Rregullave te qarkullimit  rrugor ''parashikuar  nga neni  290/2  i Kodit  Penal  dhe </a:t>
            </a:r>
            <a:r>
              <a:rPr lang="sq-AL" sz="1800" i="1" dirty="0" err="1">
                <a:effectLst/>
                <a:latin typeface="Times New Roman" panose="02020603050405020304" pitchFamily="18" charset="0"/>
                <a:ea typeface="Times New Roman" panose="02020603050405020304" pitchFamily="18" charset="0"/>
                <a:cs typeface="Times New Roman" panose="02020603050405020304" pitchFamily="18" charset="0"/>
              </a:rPr>
              <a:t>denimin</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 e  tij  me  2  (dy  )  vjet  Burgim. Deklarimin fajtor  te </a:t>
            </a:r>
            <a:r>
              <a:rPr lang="sq-AL" sz="1800" i="1" dirty="0" err="1">
                <a:effectLst/>
                <a:latin typeface="Times New Roman" panose="02020603050405020304" pitchFamily="18" charset="0"/>
                <a:ea typeface="Times New Roman" panose="02020603050405020304" pitchFamily="18" charset="0"/>
                <a:cs typeface="Times New Roman" panose="02020603050405020304" pitchFamily="18" charset="0"/>
              </a:rPr>
              <a:t>te</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 pandehurit X</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h.</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Q</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  i  akuzuar  </a:t>
            </a:r>
            <a:r>
              <a:rPr lang="sq-AL" sz="1800" i="1" dirty="0" err="1">
                <a:effectLst/>
                <a:latin typeface="Times New Roman" panose="02020603050405020304" pitchFamily="18" charset="0"/>
                <a:ea typeface="Times New Roman" panose="02020603050405020304" pitchFamily="18" charset="0"/>
                <a:cs typeface="Times New Roman" panose="02020603050405020304" pitchFamily="18" charset="0"/>
              </a:rPr>
              <a:t>per</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 kryerjen e </a:t>
            </a:r>
            <a:r>
              <a:rPr lang="sq-AL" sz="1800" i="1" dirty="0" err="1">
                <a:effectLst/>
                <a:latin typeface="Times New Roman" panose="02020603050405020304" pitchFamily="18" charset="0"/>
                <a:ea typeface="Times New Roman" panose="02020603050405020304" pitchFamily="18" charset="0"/>
                <a:cs typeface="Times New Roman" panose="02020603050405020304" pitchFamily="18" charset="0"/>
              </a:rPr>
              <a:t>vepres</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 penale ''Drejtimi  i automjeteve ne </a:t>
            </a:r>
            <a:r>
              <a:rPr lang="sq-AL" sz="1800" i="1" dirty="0" err="1">
                <a:effectLst/>
                <a:latin typeface="Times New Roman" panose="02020603050405020304" pitchFamily="18" charset="0"/>
                <a:ea typeface="Times New Roman" panose="02020603050405020304" pitchFamily="18" charset="0"/>
                <a:cs typeface="Times New Roman" panose="02020603050405020304" pitchFamily="18" charset="0"/>
              </a:rPr>
              <a:t>menyre</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 te </a:t>
            </a:r>
            <a:r>
              <a:rPr lang="sq-AL" sz="1800" i="1" dirty="0" err="1">
                <a:effectLst/>
                <a:latin typeface="Times New Roman" panose="02020603050405020304" pitchFamily="18" charset="0"/>
                <a:ea typeface="Times New Roman" panose="02020603050405020304" pitchFamily="18" charset="0"/>
                <a:cs typeface="Times New Roman" panose="02020603050405020304" pitchFamily="18" charset="0"/>
              </a:rPr>
              <a:t>paregullt</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''parashikuar  nga  neni  291 i  Kodit  Penal  dhe </a:t>
            </a:r>
            <a:r>
              <a:rPr lang="sq-AL" sz="1800" i="1" dirty="0" err="1">
                <a:effectLst/>
                <a:latin typeface="Times New Roman" panose="02020603050405020304" pitchFamily="18" charset="0"/>
                <a:ea typeface="Times New Roman" panose="02020603050405020304" pitchFamily="18" charset="0"/>
                <a:cs typeface="Times New Roman" panose="02020603050405020304" pitchFamily="18" charset="0"/>
              </a:rPr>
              <a:t>denimin</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 e  tij  me 6   (gjashte ) muaj  burgim . Deklarimin fajtor  te </a:t>
            </a:r>
            <a:r>
              <a:rPr lang="sq-AL" sz="1800" i="1" dirty="0" err="1">
                <a:effectLst/>
                <a:latin typeface="Times New Roman" panose="02020603050405020304" pitchFamily="18" charset="0"/>
                <a:ea typeface="Times New Roman" panose="02020603050405020304" pitchFamily="18" charset="0"/>
                <a:cs typeface="Times New Roman" panose="02020603050405020304" pitchFamily="18" charset="0"/>
              </a:rPr>
              <a:t>te</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 pandehurit X</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h.Q.</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 i  akuzuar  </a:t>
            </a:r>
            <a:r>
              <a:rPr lang="sq-AL" sz="1800" i="1" dirty="0" err="1">
                <a:effectLst/>
                <a:latin typeface="Times New Roman" panose="02020603050405020304" pitchFamily="18" charset="0"/>
                <a:ea typeface="Times New Roman" panose="02020603050405020304" pitchFamily="18" charset="0"/>
                <a:cs typeface="Times New Roman" panose="02020603050405020304" pitchFamily="18" charset="0"/>
              </a:rPr>
              <a:t>per</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 kryerjen e </a:t>
            </a:r>
            <a:r>
              <a:rPr lang="sq-AL" sz="1800" i="1" dirty="0" err="1">
                <a:effectLst/>
                <a:latin typeface="Times New Roman" panose="02020603050405020304" pitchFamily="18" charset="0"/>
                <a:ea typeface="Times New Roman" panose="02020603050405020304" pitchFamily="18" charset="0"/>
                <a:cs typeface="Times New Roman" panose="02020603050405020304" pitchFamily="18" charset="0"/>
              </a:rPr>
              <a:t>vepres</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 penale ''Largim nga  vendi  aksidentit ''parashikuar  nga  neni  291 i  Kodit  Penal  dhe </a:t>
            </a:r>
            <a:r>
              <a:rPr lang="sq-AL" sz="1800" i="1" dirty="0" err="1">
                <a:effectLst/>
                <a:latin typeface="Times New Roman" panose="02020603050405020304" pitchFamily="18" charset="0"/>
                <a:ea typeface="Times New Roman" panose="02020603050405020304" pitchFamily="18" charset="0"/>
                <a:cs typeface="Times New Roman" panose="02020603050405020304" pitchFamily="18" charset="0"/>
              </a:rPr>
              <a:t>denimin</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 e  tij  me 6   (gjashte) muaj  burgim. Ne  </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a</a:t>
            </a:r>
            <a:r>
              <a:rPr lang="sq-AL" sz="1800" i="1" dirty="0" err="1">
                <a:effectLst/>
                <a:latin typeface="Times New Roman" panose="02020603050405020304" pitchFamily="18" charset="0"/>
                <a:ea typeface="Times New Roman" panose="02020603050405020304" pitchFamily="18" charset="0"/>
                <a:cs typeface="Times New Roman" panose="02020603050405020304" pitchFamily="18" charset="0"/>
              </a:rPr>
              <a:t>plikim</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 te  nen</a:t>
            </a:r>
            <a:r>
              <a:rPr lang="en-US" sz="1800" i="1" dirty="0" err="1">
                <a:effectLst/>
                <a:latin typeface="Times New Roman" panose="02020603050405020304" pitchFamily="18" charset="0"/>
                <a:ea typeface="Times New Roman" panose="02020603050405020304" pitchFamily="18" charset="0"/>
                <a:cs typeface="Times New Roman" panose="02020603050405020304" pitchFamily="18" charset="0"/>
              </a:rPr>
              <a:t>i</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t  55 te  Kodit  Penal , caktimin e  </a:t>
            </a:r>
            <a:r>
              <a:rPr lang="sq-AL" sz="1800" i="1" dirty="0" err="1">
                <a:effectLst/>
                <a:latin typeface="Times New Roman" panose="02020603050405020304" pitchFamily="18" charset="0"/>
                <a:ea typeface="Times New Roman" panose="02020603050405020304" pitchFamily="18" charset="0"/>
                <a:cs typeface="Times New Roman" panose="02020603050405020304" pitchFamily="18" charset="0"/>
              </a:rPr>
              <a:t>nje</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1800" i="1" dirty="0" err="1">
                <a:effectLst/>
                <a:latin typeface="Times New Roman" panose="02020603050405020304" pitchFamily="18" charset="0"/>
                <a:ea typeface="Times New Roman" panose="02020603050405020304" pitchFamily="18" charset="0"/>
                <a:cs typeface="Times New Roman" panose="02020603050405020304" pitchFamily="18" charset="0"/>
              </a:rPr>
              <a:t>denimi</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  te  </a:t>
            </a:r>
            <a:r>
              <a:rPr lang="sq-AL" sz="1800" i="1" dirty="0" err="1">
                <a:effectLst/>
                <a:latin typeface="Times New Roman" panose="02020603050405020304" pitchFamily="18" charset="0"/>
                <a:ea typeface="Times New Roman" panose="02020603050405020304" pitchFamily="18" charset="0"/>
                <a:cs typeface="Times New Roman" panose="02020603050405020304" pitchFamily="18" charset="0"/>
              </a:rPr>
              <a:t>vetem</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1800" i="1" dirty="0" err="1">
                <a:effectLst/>
                <a:latin typeface="Times New Roman" panose="02020603050405020304" pitchFamily="18" charset="0"/>
                <a:ea typeface="Times New Roman" panose="02020603050405020304" pitchFamily="18" charset="0"/>
                <a:cs typeface="Times New Roman" panose="02020603050405020304" pitchFamily="18" charset="0"/>
              </a:rPr>
              <a:t>denimin</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 e tij  me  2  (dy ) vite  burgim. Ne  baze  te nenet  406  te  </a:t>
            </a:r>
            <a:r>
              <a:rPr lang="sq-AL" sz="1800" i="1" dirty="0" err="1">
                <a:effectLst/>
                <a:latin typeface="Times New Roman" panose="02020603050405020304" pitchFamily="18" charset="0"/>
                <a:ea typeface="Times New Roman" panose="02020603050405020304" pitchFamily="18" charset="0"/>
                <a:cs typeface="Times New Roman" panose="02020603050405020304" pitchFamily="18" charset="0"/>
              </a:rPr>
              <a:t>K.Pr.P</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  i  ulet  1/3 e </a:t>
            </a:r>
            <a:r>
              <a:rPr lang="sq-AL" sz="1800" i="1" dirty="0" err="1">
                <a:effectLst/>
                <a:latin typeface="Times New Roman" panose="02020603050405020304" pitchFamily="18" charset="0"/>
                <a:ea typeface="Times New Roman" panose="02020603050405020304" pitchFamily="18" charset="0"/>
                <a:cs typeface="Times New Roman" panose="02020603050405020304" pitchFamily="18" charset="0"/>
              </a:rPr>
              <a:t>mases</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 se </a:t>
            </a:r>
            <a:r>
              <a:rPr lang="sq-AL" sz="1800" i="1" dirty="0" err="1">
                <a:effectLst/>
                <a:latin typeface="Times New Roman" panose="02020603050405020304" pitchFamily="18" charset="0"/>
                <a:ea typeface="Times New Roman" panose="02020603050405020304" pitchFamily="18" charset="0"/>
                <a:cs typeface="Times New Roman" panose="02020603050405020304" pitchFamily="18" charset="0"/>
              </a:rPr>
              <a:t>denimit</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  dhe e </a:t>
            </a:r>
            <a:r>
              <a:rPr lang="sq-AL" sz="1800" i="1" dirty="0" err="1">
                <a:effectLst/>
                <a:latin typeface="Times New Roman" panose="02020603050405020304" pitchFamily="18" charset="0"/>
                <a:ea typeface="Times New Roman" panose="02020603050405020304" pitchFamily="18" charset="0"/>
                <a:cs typeface="Times New Roman" panose="02020603050405020304" pitchFamily="18" charset="0"/>
              </a:rPr>
              <a:t>denon</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1800" i="1" dirty="0" err="1">
                <a:effectLst/>
                <a:latin typeface="Times New Roman" panose="02020603050405020304" pitchFamily="18" charset="0"/>
                <a:ea typeface="Times New Roman" panose="02020603050405020304" pitchFamily="18" charset="0"/>
                <a:cs typeface="Times New Roman" panose="02020603050405020304" pitchFamily="18" charset="0"/>
              </a:rPr>
              <a:t>perfundimisht</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  te  pandehurin Xh</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 Q</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  me  1 (</a:t>
            </a:r>
            <a:r>
              <a:rPr lang="sq-AL" sz="1800" i="1" dirty="0" err="1">
                <a:effectLst/>
                <a:latin typeface="Times New Roman" panose="02020603050405020304" pitchFamily="18" charset="0"/>
                <a:ea typeface="Times New Roman" panose="02020603050405020304" pitchFamily="18" charset="0"/>
                <a:cs typeface="Times New Roman" panose="02020603050405020304" pitchFamily="18" charset="0"/>
              </a:rPr>
              <a:t>nje</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  vit  e  4 (</a:t>
            </a:r>
            <a:r>
              <a:rPr lang="sq-AL" sz="1800" i="1" dirty="0" err="1">
                <a:effectLst/>
                <a:latin typeface="Times New Roman" panose="02020603050405020304" pitchFamily="18" charset="0"/>
                <a:ea typeface="Times New Roman" panose="02020603050405020304" pitchFamily="18" charset="0"/>
                <a:cs typeface="Times New Roman" panose="02020603050405020304" pitchFamily="18" charset="0"/>
              </a:rPr>
              <a:t>kater</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  muaj  burgim”.</a:t>
            </a:r>
            <a:endPar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0" algn="just">
              <a:lnSpc>
                <a:spcPct val="115000"/>
              </a:lnSpc>
              <a:spcBef>
                <a:spcPts val="600"/>
              </a:spcBef>
              <a:spcAft>
                <a:spcPts val="600"/>
              </a:spcAft>
              <a:buNone/>
            </a:pP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Gjate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g</a:t>
            </a:r>
            <a:r>
              <a:rPr lang="sq-AL" sz="1800" dirty="0" err="1">
                <a:effectLst/>
                <a:latin typeface="Times New Roman" panose="02020603050405020304" pitchFamily="18" charset="0"/>
                <a:ea typeface="Times New Roman" panose="02020603050405020304" pitchFamily="18" charset="0"/>
                <a:cs typeface="Times New Roman" panose="02020603050405020304" pitchFamily="18" charset="0"/>
              </a:rPr>
              <a:t>jykimit</a:t>
            </a: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 të themelit të çështjes në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a:t>
            </a:r>
            <a:r>
              <a:rPr lang="sq-AL" sz="1800" dirty="0" err="1">
                <a:effectLst/>
                <a:latin typeface="Times New Roman" panose="02020603050405020304" pitchFamily="18" charset="0"/>
                <a:ea typeface="Times New Roman" panose="02020603050405020304" pitchFamily="18" charset="0"/>
                <a:cs typeface="Times New Roman" panose="02020603050405020304" pitchFamily="18" charset="0"/>
              </a:rPr>
              <a:t>pel</a:t>
            </a: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 i pandehuri është arrestuar në flagrancë në datë 14.11.2023, i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dyshuar</a:t>
            </a: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 për kryerjen e veprës penale “Largim nga vendi i qëndrimit” dhe “Plagosje e lehtë me dashje”  parashikuar nga neni 323 dhe 89 të </a:t>
            </a:r>
            <a:r>
              <a:rPr lang="sq-AL" sz="1800" dirty="0" err="1">
                <a:effectLst/>
                <a:latin typeface="Times New Roman" panose="02020603050405020304" pitchFamily="18" charset="0"/>
                <a:ea typeface="Times New Roman" panose="02020603050405020304" pitchFamily="18" charset="0"/>
                <a:cs typeface="Times New Roman" panose="02020603050405020304" pitchFamily="18" charset="0"/>
              </a:rPr>
              <a:t>K.Penal</a:t>
            </a: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 dhe me vendimin numër 2682 regj, datë 16.11.2023 të Gjykatës së Shkallës së Parë të Juridiksionit të Përgjithshëm Tiranë është vendosur:  “</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Vleftësimin si të ligjshëm të arrestit në flagrancë dhe caktimin e masës së sigurimit arrest në shtëpi...”.</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328602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13698C-CC5C-1E26-C928-02111D528FE4}"/>
              </a:ext>
            </a:extLst>
          </p:cNvPr>
          <p:cNvSpPr>
            <a:spLocks noGrp="1"/>
          </p:cNvSpPr>
          <p:nvPr>
            <p:ph idx="1"/>
          </p:nvPr>
        </p:nvSpPr>
        <p:spPr>
          <a:xfrm>
            <a:off x="218756" y="179380"/>
            <a:ext cx="11637818" cy="6527677"/>
          </a:xfrm>
        </p:spPr>
        <p:txBody>
          <a:bodyPr/>
          <a:lstStyle/>
          <a:p>
            <a:pPr marL="0" indent="0" algn="just">
              <a:buNone/>
            </a:pPr>
            <a:r>
              <a:rPr lang="en-US" dirty="0" err="1">
                <a:latin typeface="Times New Roman" panose="02020603050405020304" pitchFamily="18" charset="0"/>
                <a:cs typeface="Times New Roman" panose="02020603050405020304" pitchFamily="18" charset="0"/>
              </a:rPr>
              <a:t>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datën</a:t>
            </a:r>
            <a:r>
              <a:rPr lang="en-US" dirty="0">
                <a:latin typeface="Times New Roman" panose="02020603050405020304" pitchFamily="18" charset="0"/>
                <a:cs typeface="Times New Roman" panose="02020603050405020304" pitchFamily="18" charset="0"/>
              </a:rPr>
              <a:t> 12.12.2023 </a:t>
            </a:r>
            <a:r>
              <a:rPr lang="en-US" dirty="0" err="1">
                <a:latin typeface="Times New Roman" panose="02020603050405020304" pitchFamily="18" charset="0"/>
                <a:cs typeface="Times New Roman" panose="02020603050405020304" pitchFamily="18" charset="0"/>
              </a:rPr>
              <a:t>Xh.Q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paraqet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pranë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Gj.A.J.P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kërkesën</a:t>
            </a:r>
            <a:r>
              <a:rPr lang="en-US" dirty="0">
                <a:latin typeface="Times New Roman" panose="02020603050405020304" pitchFamily="18" charset="0"/>
                <a:cs typeface="Times New Roman" panose="02020603050405020304" pitchFamily="18" charset="0"/>
              </a:rPr>
              <a:t> për </a:t>
            </a:r>
            <a:r>
              <a:rPr lang="en-US" dirty="0" err="1">
                <a:latin typeface="Times New Roman" panose="02020603050405020304" pitchFamily="18" charset="0"/>
                <a:cs typeface="Times New Roman" panose="02020603050405020304" pitchFamily="18" charset="0"/>
              </a:rPr>
              <a:t>shuarjen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masës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sigurimit</a:t>
            </a:r>
            <a:r>
              <a:rPr lang="en-US" dirty="0">
                <a:latin typeface="Times New Roman" panose="02020603050405020304" pitchFamily="18" charset="0"/>
                <a:cs typeface="Times New Roman" panose="02020603050405020304" pitchFamily="18" charset="0"/>
              </a:rPr>
              <a:t> “arrest në </a:t>
            </a:r>
            <a:r>
              <a:rPr lang="en-US" dirty="0" err="1">
                <a:latin typeface="Times New Roman" panose="02020603050405020304" pitchFamily="18" charset="0"/>
                <a:cs typeface="Times New Roman" panose="02020603050405020304" pitchFamily="18" charset="0"/>
              </a:rPr>
              <a:t>shtëpi</a:t>
            </a:r>
            <a:r>
              <a:rPr lang="en-US" dirty="0">
                <a:latin typeface="Times New Roman" panose="02020603050405020304" pitchFamily="18" charset="0"/>
                <a:cs typeface="Times New Roman" panose="02020603050405020304" pitchFamily="18" charset="0"/>
              </a:rPr>
              <a:t>”, të </a:t>
            </a:r>
            <a:r>
              <a:rPr lang="en-US" dirty="0" err="1">
                <a:latin typeface="Times New Roman" panose="02020603050405020304" pitchFamily="18" charset="0"/>
                <a:cs typeface="Times New Roman" panose="02020603050405020304" pitchFamily="18" charset="0"/>
              </a:rPr>
              <a:t>caktuar</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vendimin</a:t>
            </a:r>
            <a:r>
              <a:rPr lang="en-US" dirty="0">
                <a:latin typeface="Times New Roman" panose="02020603050405020304" pitchFamily="18" charset="0"/>
                <a:cs typeface="Times New Roman" panose="02020603050405020304" pitchFamily="18" charset="0"/>
              </a:rPr>
              <a:t> </a:t>
            </a: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nr. 1788/2, datë 04.10.2022 të Gjykatës së Rrethit Gjyqësor Tiranë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pasi</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nga</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momenti</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arrestimit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deri</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në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datën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paraqitjes</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së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kërkesës</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koha</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kaluar</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në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kushtet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masës</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së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sigurimit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“arrest në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shtëpi</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dhe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“arrest në burg’,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tejkalon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masën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dënimit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të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dhënë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nga</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gjykata</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shkallës</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së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parë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Kërkuesi</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pretendon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se masa 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sigurimit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“arrest në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shtëpi</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nuk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është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ndërprerë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dhe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ajo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vazhdon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paralelisht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masën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sigurimit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të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caktuar</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vendimin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datës</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17.11.2023 të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Gj.Sh.P.J.P.Tiranë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marL="0" indent="0" algn="just">
              <a:buNone/>
            </a:pPr>
            <a:r>
              <a:rPr lang="en-US" dirty="0">
                <a:latin typeface="Times New Roman" panose="02020603050405020304" pitchFamily="18" charset="0"/>
                <a:cs typeface="Times New Roman" panose="02020603050405020304" pitchFamily="18" charset="0"/>
              </a:rPr>
              <a:t>Gjykata e </a:t>
            </a:r>
            <a:r>
              <a:rPr lang="en-US" dirty="0" err="1">
                <a:latin typeface="Times New Roman" panose="02020603050405020304" pitchFamily="18" charset="0"/>
                <a:cs typeface="Times New Roman" panose="02020603050405020304" pitchFamily="18" charset="0"/>
              </a:rPr>
              <a:t>Apelit</a:t>
            </a:r>
            <a:r>
              <a:rPr lang="en-US" dirty="0">
                <a:latin typeface="Times New Roman" panose="02020603050405020304" pitchFamily="18" charset="0"/>
                <a:cs typeface="Times New Roman" panose="02020603050405020304" pitchFamily="18" charset="0"/>
              </a:rPr>
              <a:t>  të </a:t>
            </a:r>
            <a:r>
              <a:rPr lang="en-US" dirty="0" err="1">
                <a:latin typeface="Times New Roman" panose="02020603050405020304" pitchFamily="18" charset="0"/>
                <a:cs typeface="Times New Roman" panose="02020603050405020304" pitchFamily="18" charset="0"/>
              </a:rPr>
              <a:t>Juridiksionit</a:t>
            </a:r>
            <a:r>
              <a:rPr lang="en-US" dirty="0">
                <a:latin typeface="Times New Roman" panose="02020603050405020304" pitchFamily="18" charset="0"/>
                <a:cs typeface="Times New Roman" panose="02020603050405020304" pitchFamily="18" charset="0"/>
              </a:rPr>
              <a:t> të </a:t>
            </a:r>
            <a:r>
              <a:rPr lang="en-US" dirty="0" err="1">
                <a:latin typeface="Times New Roman" panose="02020603050405020304" pitchFamily="18" charset="0"/>
                <a:cs typeface="Times New Roman" panose="02020603050405020304" pitchFamily="18" charset="0"/>
              </a:rPr>
              <a:t>Përgjithshëm</a:t>
            </a:r>
            <a:r>
              <a:rPr lang="en-US" dirty="0">
                <a:latin typeface="Times New Roman" panose="02020603050405020304" pitchFamily="18" charset="0"/>
                <a:cs typeface="Times New Roman" panose="02020603050405020304" pitchFamily="18" charset="0"/>
              </a:rPr>
              <a:t> ka </a:t>
            </a:r>
            <a:r>
              <a:rPr lang="en-US" dirty="0" err="1">
                <a:latin typeface="Times New Roman" panose="02020603050405020304" pitchFamily="18" charset="0"/>
                <a:cs typeface="Times New Roman" panose="02020603050405020304" pitchFamily="18" charset="0"/>
              </a:rPr>
              <a:t>vendosur</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“Rrëzimin e </a:t>
            </a:r>
            <a:r>
              <a:rPr lang="en-US" i="1" dirty="0" err="1">
                <a:latin typeface="Times New Roman" panose="02020603050405020304" pitchFamily="18" charset="0"/>
                <a:cs typeface="Times New Roman" panose="02020603050405020304" pitchFamily="18" charset="0"/>
              </a:rPr>
              <a:t>kërkesës</a:t>
            </a:r>
            <a:r>
              <a:rPr lang="en-US" i="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9371830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B2B34-D186-FA1D-88BB-31AB1456AECD}"/>
              </a:ext>
            </a:extLst>
          </p:cNvPr>
          <p:cNvSpPr>
            <a:spLocks noGrp="1"/>
          </p:cNvSpPr>
          <p:nvPr>
            <p:ph type="title"/>
          </p:nvPr>
        </p:nvSpPr>
        <p:spPr>
          <a:xfrm>
            <a:off x="126879" y="161880"/>
            <a:ext cx="11904700" cy="420012"/>
          </a:xfrm>
        </p:spPr>
        <p:txBody>
          <a:bodyPr>
            <a:normAutofit fontScale="90000"/>
          </a:bodyPr>
          <a:lstStyle/>
          <a:p>
            <a:pPr algn="ctr"/>
            <a:r>
              <a:rPr lang="en-US" sz="2000" b="1" dirty="0">
                <a:solidFill>
                  <a:schemeClr val="tx1"/>
                </a:solidFill>
                <a:latin typeface="Times New Roman" panose="02020603050405020304" pitchFamily="18" charset="0"/>
                <a:cs typeface="Times New Roman" panose="02020603050405020304" pitchFamily="18" charset="0"/>
              </a:rPr>
              <a:t>Rasti 5</a:t>
            </a:r>
            <a:br>
              <a:rPr lang="en-US" sz="2000" b="1" dirty="0">
                <a:solidFill>
                  <a:schemeClr val="tx1"/>
                </a:solidFill>
                <a:latin typeface="Times New Roman" panose="02020603050405020304" pitchFamily="18" charset="0"/>
                <a:cs typeface="Times New Roman" panose="02020603050405020304" pitchFamily="18" charset="0"/>
              </a:rPr>
            </a:br>
            <a:r>
              <a:rPr lang="en-US" sz="2000" b="1" dirty="0">
                <a:solidFill>
                  <a:schemeClr val="tx1"/>
                </a:solidFill>
                <a:latin typeface="Times New Roman" panose="02020603050405020304" pitchFamily="18" charset="0"/>
                <a:cs typeface="Times New Roman" panose="02020603050405020304" pitchFamily="18" charset="0"/>
              </a:rPr>
              <a:t>Vendimi nr. 1962, </a:t>
            </a:r>
            <a:r>
              <a:rPr lang="en-US" sz="2000" b="1" dirty="0" err="1">
                <a:solidFill>
                  <a:schemeClr val="tx1"/>
                </a:solidFill>
                <a:latin typeface="Times New Roman" panose="02020603050405020304" pitchFamily="18" charset="0"/>
                <a:cs typeface="Times New Roman" panose="02020603050405020304" pitchFamily="18" charset="0"/>
              </a:rPr>
              <a:t>datë</a:t>
            </a:r>
            <a:r>
              <a:rPr lang="en-US" sz="2000" b="1" dirty="0">
                <a:solidFill>
                  <a:schemeClr val="tx1"/>
                </a:solidFill>
                <a:latin typeface="Times New Roman" panose="02020603050405020304" pitchFamily="18" charset="0"/>
                <a:cs typeface="Times New Roman" panose="02020603050405020304" pitchFamily="18" charset="0"/>
              </a:rPr>
              <a:t> 27.10.2023 </a:t>
            </a:r>
            <a:r>
              <a:rPr lang="en-US" sz="2000" b="1" dirty="0" err="1">
                <a:solidFill>
                  <a:schemeClr val="tx1"/>
                </a:solidFill>
                <a:latin typeface="Times New Roman" panose="02020603050405020304" pitchFamily="18" charset="0"/>
                <a:cs typeface="Times New Roman" panose="02020603050405020304" pitchFamily="18" charset="0"/>
              </a:rPr>
              <a:t>i</a:t>
            </a:r>
            <a:r>
              <a:rPr lang="en-US" sz="2000" b="1" dirty="0">
                <a:solidFill>
                  <a:schemeClr val="tx1"/>
                </a:solidFill>
                <a:latin typeface="Times New Roman" panose="02020603050405020304" pitchFamily="18" charset="0"/>
                <a:cs typeface="Times New Roman" panose="02020603050405020304" pitchFamily="18" charset="0"/>
              </a:rPr>
              <a:t> </a:t>
            </a:r>
            <a:r>
              <a:rPr lang="en-US" sz="2000" b="1" dirty="0" err="1">
                <a:solidFill>
                  <a:schemeClr val="tx1"/>
                </a:solidFill>
                <a:latin typeface="Times New Roman" panose="02020603050405020304" pitchFamily="18" charset="0"/>
                <a:cs typeface="Times New Roman" panose="02020603050405020304" pitchFamily="18" charset="0"/>
              </a:rPr>
              <a:t>Gj.A.J.Përgjithshëm</a:t>
            </a:r>
            <a:br>
              <a:rPr lang="en-US" sz="2000" b="1" dirty="0">
                <a:solidFill>
                  <a:schemeClr val="tx1"/>
                </a:solidFill>
                <a:latin typeface="Times New Roman" panose="02020603050405020304" pitchFamily="18" charset="0"/>
                <a:cs typeface="Times New Roman" panose="02020603050405020304" pitchFamily="18" charset="0"/>
              </a:rPr>
            </a:br>
            <a:endParaRPr lang="en-US" sz="2000" b="1"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B13E781-FC14-E2B3-7653-CCF6978B58B7}"/>
              </a:ext>
            </a:extLst>
          </p:cNvPr>
          <p:cNvSpPr>
            <a:spLocks noGrp="1"/>
          </p:cNvSpPr>
          <p:nvPr>
            <p:ph idx="1"/>
          </p:nvPr>
        </p:nvSpPr>
        <p:spPr>
          <a:xfrm>
            <a:off x="126879" y="785091"/>
            <a:ext cx="11865323" cy="6072909"/>
          </a:xfrm>
        </p:spPr>
        <p:txBody>
          <a:bodyPr>
            <a:noAutofit/>
          </a:bodyPr>
          <a:lstStyle/>
          <a:p>
            <a:pPr marL="0" indent="0" algn="just">
              <a:buNone/>
            </a:pPr>
            <a:r>
              <a:rPr lang="sq-AL" sz="1700" dirty="0">
                <a:effectLst/>
                <a:latin typeface="Times New Roman" panose="02020603050405020304" pitchFamily="18" charset="0"/>
                <a:ea typeface="Times New Roman" panose="02020603050405020304" pitchFamily="18" charset="0"/>
              </a:rPr>
              <a:t>Prokuroria  pranë Gjykatës së Shkallës së Parë Krujë, ka regjistruar procedimin penal (ndër të tjerë) në ngarkim të </a:t>
            </a:r>
            <a:r>
              <a:rPr lang="sq-AL" sz="1700" dirty="0" err="1">
                <a:effectLst/>
                <a:latin typeface="Times New Roman" panose="02020603050405020304" pitchFamily="18" charset="0"/>
                <a:ea typeface="Times New Roman" panose="02020603050405020304" pitchFamily="18" charset="0"/>
              </a:rPr>
              <a:t>të</a:t>
            </a:r>
            <a:r>
              <a:rPr lang="sq-AL" sz="1700" dirty="0">
                <a:effectLst/>
                <a:latin typeface="Times New Roman" panose="02020603050405020304" pitchFamily="18" charset="0"/>
                <a:ea typeface="Times New Roman" panose="02020603050405020304" pitchFamily="18" charset="0"/>
              </a:rPr>
              <a:t> pandehurit L</a:t>
            </a:r>
            <a:r>
              <a:rPr lang="en-US" sz="1700" dirty="0">
                <a:effectLst/>
                <a:latin typeface="Times New Roman" panose="02020603050405020304" pitchFamily="18" charset="0"/>
                <a:ea typeface="Times New Roman" panose="02020603050405020304" pitchFamily="18" charset="0"/>
              </a:rPr>
              <a:t>.</a:t>
            </a:r>
            <a:r>
              <a:rPr lang="sq-AL" sz="1700" dirty="0">
                <a:effectLst/>
                <a:latin typeface="Times New Roman" panose="02020603050405020304" pitchFamily="18" charset="0"/>
                <a:ea typeface="Times New Roman" panose="02020603050405020304" pitchFamily="18" charset="0"/>
              </a:rPr>
              <a:t>B</a:t>
            </a:r>
            <a:r>
              <a:rPr lang="en-US" sz="1700" dirty="0">
                <a:effectLst/>
                <a:latin typeface="Times New Roman" panose="02020603050405020304" pitchFamily="18" charset="0"/>
                <a:ea typeface="Times New Roman" panose="02020603050405020304" pitchFamily="18" charset="0"/>
              </a:rPr>
              <a:t>.</a:t>
            </a:r>
            <a:r>
              <a:rPr lang="sq-AL" sz="1700" dirty="0">
                <a:effectLst/>
                <a:latin typeface="Times New Roman" panose="02020603050405020304" pitchFamily="18" charset="0"/>
                <a:ea typeface="Times New Roman" panose="02020603050405020304" pitchFamily="18" charset="0"/>
              </a:rPr>
              <a:t>, si i dyshuar për veprën penale </a:t>
            </a:r>
            <a:r>
              <a:rPr lang="sq-AL" sz="1700" i="1" dirty="0">
                <a:effectLst/>
                <a:latin typeface="Times New Roman" panose="02020603050405020304" pitchFamily="18" charset="0"/>
                <a:ea typeface="Times New Roman" panose="02020603050405020304" pitchFamily="18" charset="0"/>
              </a:rPr>
              <a:t>"Vjedhja", </a:t>
            </a:r>
            <a:r>
              <a:rPr lang="sq-AL" sz="1700" dirty="0">
                <a:effectLst/>
                <a:latin typeface="Times New Roman" panose="02020603050405020304" pitchFamily="18" charset="0"/>
                <a:ea typeface="Times New Roman" panose="02020603050405020304" pitchFamily="18" charset="0"/>
              </a:rPr>
              <a:t>kryer më shumë se një herë, kryer në bashkëpunim, parashikuar nga neni 134</a:t>
            </a:r>
            <a:r>
              <a:rPr lang="en-US" sz="1700" dirty="0">
                <a:effectLst/>
                <a:latin typeface="Times New Roman" panose="02020603050405020304" pitchFamily="18" charset="0"/>
                <a:ea typeface="Times New Roman" panose="02020603050405020304" pitchFamily="18" charset="0"/>
              </a:rPr>
              <a:t>/2</a:t>
            </a:r>
            <a:r>
              <a:rPr lang="sq-AL" sz="1700" dirty="0">
                <a:effectLst/>
                <a:latin typeface="Times New Roman" panose="02020603050405020304" pitchFamily="18" charset="0"/>
                <a:ea typeface="Times New Roman" panose="02020603050405020304" pitchFamily="18" charset="0"/>
              </a:rPr>
              <a:t> i K. Penal.</a:t>
            </a:r>
            <a:endParaRPr lang="en-US" sz="1700" dirty="0">
              <a:effectLst/>
              <a:latin typeface="Times New Roman" panose="02020603050405020304" pitchFamily="18" charset="0"/>
              <a:ea typeface="Times New Roman" panose="02020603050405020304" pitchFamily="18" charset="0"/>
            </a:endParaRPr>
          </a:p>
          <a:p>
            <a:pPr marL="0" indent="0" algn="just">
              <a:buNone/>
            </a:pPr>
            <a:r>
              <a:rPr lang="sq-AL" sz="1700" dirty="0">
                <a:effectLst/>
                <a:latin typeface="Times New Roman" panose="02020603050405020304" pitchFamily="18" charset="0"/>
                <a:ea typeface="Times New Roman" panose="02020603050405020304" pitchFamily="18" charset="0"/>
              </a:rPr>
              <a:t>Pas kërkesës së prokurorisë, Gjykata e Rrethit Gjyqësor Krujë me vendimin nr. 46 datë 26.02.2021, ka vendosur vleftësimin e ligjshëm të ndalimit të bërë me datë 24.02.2021 ora 20.00 ndaj personit nën hetim, L</a:t>
            </a:r>
            <a:r>
              <a:rPr lang="en-US" sz="1700" dirty="0">
                <a:effectLst/>
                <a:latin typeface="Times New Roman" panose="02020603050405020304" pitchFamily="18" charset="0"/>
                <a:ea typeface="Times New Roman" panose="02020603050405020304" pitchFamily="18" charset="0"/>
              </a:rPr>
              <a:t>.</a:t>
            </a:r>
            <a:r>
              <a:rPr lang="sq-AL" sz="1700" dirty="0">
                <a:effectLst/>
                <a:latin typeface="Times New Roman" panose="02020603050405020304" pitchFamily="18" charset="0"/>
                <a:ea typeface="Times New Roman" panose="02020603050405020304" pitchFamily="18" charset="0"/>
              </a:rPr>
              <a:t>B</a:t>
            </a:r>
            <a:r>
              <a:rPr lang="en-US" sz="1700" dirty="0">
                <a:effectLst/>
                <a:latin typeface="Times New Roman" panose="02020603050405020304" pitchFamily="18" charset="0"/>
                <a:ea typeface="Times New Roman" panose="02020603050405020304" pitchFamily="18" charset="0"/>
              </a:rPr>
              <a:t>. </a:t>
            </a:r>
            <a:r>
              <a:rPr lang="sq-AL" sz="1700" dirty="0">
                <a:effectLst/>
                <a:latin typeface="Times New Roman" panose="02020603050405020304" pitchFamily="18" charset="0"/>
                <a:ea typeface="Times New Roman" panose="02020603050405020304" pitchFamily="18" charset="0"/>
              </a:rPr>
              <a:t>si i dyshuar për kryerjen e veprës penale </a:t>
            </a:r>
            <a:r>
              <a:rPr lang="sq-AL" sz="1700" i="1" dirty="0">
                <a:effectLst/>
                <a:latin typeface="Times New Roman" panose="02020603050405020304" pitchFamily="18" charset="0"/>
                <a:ea typeface="Times New Roman" panose="02020603050405020304" pitchFamily="18" charset="0"/>
              </a:rPr>
              <a:t>"Vjedhja", </a:t>
            </a:r>
            <a:r>
              <a:rPr lang="sq-AL" sz="1700" dirty="0">
                <a:effectLst/>
                <a:latin typeface="Times New Roman" panose="02020603050405020304" pitchFamily="18" charset="0"/>
                <a:ea typeface="Times New Roman" panose="02020603050405020304" pitchFamily="18" charset="0"/>
              </a:rPr>
              <a:t>kryer më shumë se një herë, kryer në bashkëpunim, parashikuar nga neni 134</a:t>
            </a:r>
            <a:r>
              <a:rPr lang="en-US" sz="1700" dirty="0">
                <a:effectLst/>
                <a:latin typeface="Times New Roman" panose="02020603050405020304" pitchFamily="18" charset="0"/>
                <a:ea typeface="Times New Roman" panose="02020603050405020304" pitchFamily="18" charset="0"/>
              </a:rPr>
              <a:t>/2 I </a:t>
            </a:r>
            <a:r>
              <a:rPr lang="en-US" sz="1700" dirty="0" err="1">
                <a:effectLst/>
                <a:latin typeface="Times New Roman" panose="02020603050405020304" pitchFamily="18" charset="0"/>
                <a:ea typeface="Times New Roman" panose="02020603050405020304" pitchFamily="18" charset="0"/>
              </a:rPr>
              <a:t>K.Penal</a:t>
            </a:r>
            <a:r>
              <a:rPr lang="sq-AL" sz="1700" dirty="0">
                <a:effectLst/>
                <a:latin typeface="Times New Roman" panose="02020603050405020304" pitchFamily="18" charset="0"/>
                <a:ea typeface="Times New Roman" panose="02020603050405020304" pitchFamily="18" charset="0"/>
              </a:rPr>
              <a:t>, dhe caktimin e masës së sigurimit personal shtrëngues “</a:t>
            </a:r>
            <a:r>
              <a:rPr lang="sq-AL" sz="1700" i="1" dirty="0">
                <a:effectLst/>
                <a:latin typeface="Times New Roman" panose="02020603050405020304" pitchFamily="18" charset="0"/>
                <a:ea typeface="Times New Roman" panose="02020603050405020304" pitchFamily="18" charset="0"/>
              </a:rPr>
              <a:t>Arrest në burg”</a:t>
            </a:r>
            <a:r>
              <a:rPr lang="sq-AL" sz="1700" dirty="0">
                <a:effectLst/>
                <a:latin typeface="Times New Roman" panose="02020603050405020304" pitchFamily="18" charset="0"/>
                <a:ea typeface="Times New Roman" panose="02020603050405020304" pitchFamily="18" charset="0"/>
              </a:rPr>
              <a:t>, parashikuar nga neni 238 i K</a:t>
            </a:r>
            <a:r>
              <a:rPr lang="en-US" sz="1700" dirty="0">
                <a:effectLst/>
                <a:latin typeface="Times New Roman" panose="02020603050405020304" pitchFamily="18" charset="0"/>
                <a:ea typeface="Times New Roman" panose="02020603050405020304" pitchFamily="18" charset="0"/>
              </a:rPr>
              <a:t>.</a:t>
            </a:r>
            <a:r>
              <a:rPr lang="sq-AL" sz="1700" dirty="0" err="1">
                <a:effectLst/>
                <a:latin typeface="Times New Roman" panose="02020603050405020304" pitchFamily="18" charset="0"/>
                <a:ea typeface="Times New Roman" panose="02020603050405020304" pitchFamily="18" charset="0"/>
              </a:rPr>
              <a:t>Pr</a:t>
            </a:r>
            <a:r>
              <a:rPr lang="en-US" sz="1700" dirty="0">
                <a:effectLst/>
                <a:latin typeface="Times New Roman" panose="02020603050405020304" pitchFamily="18" charset="0"/>
                <a:ea typeface="Times New Roman" panose="02020603050405020304" pitchFamily="18" charset="0"/>
              </a:rPr>
              <a:t>.</a:t>
            </a:r>
            <a:r>
              <a:rPr lang="sq-AL" sz="1700" dirty="0">
                <a:effectLst/>
                <a:latin typeface="Times New Roman" panose="02020603050405020304" pitchFamily="18" charset="0"/>
                <a:ea typeface="Times New Roman" panose="02020603050405020304" pitchFamily="18" charset="0"/>
              </a:rPr>
              <a:t>Penale. </a:t>
            </a:r>
            <a:endParaRPr lang="en-US" sz="1700" dirty="0">
              <a:effectLst/>
              <a:latin typeface="Times New Roman" panose="02020603050405020304" pitchFamily="18" charset="0"/>
              <a:ea typeface="Times New Roman" panose="02020603050405020304" pitchFamily="18" charset="0"/>
            </a:endParaRPr>
          </a:p>
          <a:p>
            <a:pPr marL="0" indent="0" algn="just">
              <a:buNone/>
            </a:pPr>
            <a:r>
              <a:rPr lang="sq-AL" sz="1700" dirty="0">
                <a:effectLst/>
                <a:latin typeface="Times New Roman" panose="02020603050405020304" pitchFamily="18" charset="0"/>
                <a:ea typeface="Times New Roman" panose="02020603050405020304" pitchFamily="18" charset="0"/>
              </a:rPr>
              <a:t>Gjykata e Rrethit Gjyqësor Krujë, me kërkesë të personit nën hetim </a:t>
            </a:r>
            <a:r>
              <a:rPr lang="sq-AL" sz="1700" dirty="0" err="1">
                <a:effectLst/>
                <a:latin typeface="Times New Roman" panose="02020603050405020304" pitchFamily="18" charset="0"/>
                <a:ea typeface="Times New Roman" panose="02020603050405020304" pitchFamily="18" charset="0"/>
              </a:rPr>
              <a:t>Leonard</a:t>
            </a:r>
            <a:r>
              <a:rPr lang="sq-AL" sz="1700" dirty="0">
                <a:effectLst/>
                <a:latin typeface="Times New Roman" panose="02020603050405020304" pitchFamily="18" charset="0"/>
                <a:ea typeface="Times New Roman" panose="02020603050405020304" pitchFamily="18" charset="0"/>
              </a:rPr>
              <a:t> Balla me vendimin nr.</a:t>
            </a:r>
            <a:r>
              <a:rPr lang="en-US" sz="1700" dirty="0">
                <a:effectLst/>
                <a:latin typeface="Times New Roman" panose="02020603050405020304" pitchFamily="18" charset="0"/>
                <a:ea typeface="Times New Roman" panose="02020603050405020304" pitchFamily="18" charset="0"/>
              </a:rPr>
              <a:t> </a:t>
            </a:r>
            <a:r>
              <a:rPr lang="sq-AL" sz="1700" dirty="0">
                <a:effectLst/>
                <a:latin typeface="Times New Roman" panose="02020603050405020304" pitchFamily="18" charset="0"/>
                <a:ea typeface="Times New Roman" panose="02020603050405020304" pitchFamily="18" charset="0"/>
              </a:rPr>
              <a:t>310 datë 02.10.2021 ka vendosur;” </a:t>
            </a:r>
            <a:r>
              <a:rPr lang="sq-AL" sz="1700" i="1" dirty="0">
                <a:effectLst/>
                <a:latin typeface="Times New Roman" panose="02020603050405020304" pitchFamily="18" charset="0"/>
                <a:ea typeface="Times New Roman" panose="02020603050405020304" pitchFamily="18" charset="0"/>
              </a:rPr>
              <a:t>Shuarjen e masës së sigurimit personal "Arrest në burg" për shtetasin </a:t>
            </a:r>
            <a:r>
              <a:rPr lang="sq-AL" sz="1700" i="1" dirty="0" err="1">
                <a:effectLst/>
                <a:latin typeface="Times New Roman" panose="02020603050405020304" pitchFamily="18" charset="0"/>
                <a:ea typeface="Times New Roman" panose="02020603050405020304" pitchFamily="18" charset="0"/>
              </a:rPr>
              <a:t>Leonard</a:t>
            </a:r>
            <a:r>
              <a:rPr lang="sq-AL" sz="1700" i="1" dirty="0">
                <a:effectLst/>
                <a:latin typeface="Times New Roman" panose="02020603050405020304" pitchFamily="18" charset="0"/>
                <a:ea typeface="Times New Roman" panose="02020603050405020304" pitchFamily="18" charset="0"/>
              </a:rPr>
              <a:t> Balla.</a:t>
            </a:r>
            <a:r>
              <a:rPr lang="en-US" sz="1700" dirty="0">
                <a:latin typeface="Times New Roman" panose="02020603050405020304" pitchFamily="18" charset="0"/>
                <a:ea typeface="Times New Roman" panose="02020603050405020304" pitchFamily="18" charset="0"/>
              </a:rPr>
              <a:t> </a:t>
            </a:r>
            <a:r>
              <a:rPr lang="sq-AL" sz="1700" i="1" dirty="0">
                <a:effectLst/>
                <a:latin typeface="Times New Roman" panose="02020603050405020304" pitchFamily="18" charset="0"/>
                <a:ea typeface="Times New Roman" panose="02020603050405020304" pitchFamily="18" charset="0"/>
              </a:rPr>
              <a:t>Urdhërohet lirimi i menjëhershëm i tij, në rast se nuk mbahet për ndonjë vepër tjetër penale.</a:t>
            </a:r>
            <a:r>
              <a:rPr lang="en-US" sz="1700" i="1" dirty="0">
                <a:effectLst/>
                <a:latin typeface="Times New Roman" panose="02020603050405020304" pitchFamily="18" charset="0"/>
                <a:ea typeface="Times New Roman" panose="02020603050405020304" pitchFamily="18" charset="0"/>
              </a:rPr>
              <a:t> </a:t>
            </a:r>
            <a:r>
              <a:rPr lang="sq-AL" sz="1700" i="1" dirty="0">
                <a:effectLst/>
                <a:latin typeface="Times New Roman" panose="02020603050405020304" pitchFamily="18" charset="0"/>
                <a:ea typeface="Times New Roman" panose="02020603050405020304" pitchFamily="18" charset="0"/>
              </a:rPr>
              <a:t>Caktimin e masës së sigurimit personal "Arrest në </a:t>
            </a:r>
            <a:r>
              <a:rPr lang="en-US" sz="1700" i="1" dirty="0">
                <a:effectLst/>
                <a:latin typeface="Times New Roman" panose="02020603050405020304" pitchFamily="18" charset="0"/>
                <a:ea typeface="Times New Roman" panose="02020603050405020304" pitchFamily="18" charset="0"/>
              </a:rPr>
              <a:t>s</a:t>
            </a:r>
            <a:r>
              <a:rPr lang="sq-AL" sz="1700" i="1" dirty="0" err="1">
                <a:effectLst/>
                <a:latin typeface="Times New Roman" panose="02020603050405020304" pitchFamily="18" charset="0"/>
                <a:ea typeface="Times New Roman" panose="02020603050405020304" pitchFamily="18" charset="0"/>
              </a:rPr>
              <a:t>htëpi</a:t>
            </a:r>
            <a:r>
              <a:rPr lang="sq-AL" sz="1700" i="1" dirty="0">
                <a:effectLst/>
                <a:latin typeface="Times New Roman" panose="02020603050405020304" pitchFamily="18" charset="0"/>
                <a:ea typeface="Times New Roman" panose="02020603050405020304" pitchFamily="18" charset="0"/>
              </a:rPr>
              <a:t>" parashikuar nga neni 237 </a:t>
            </a:r>
            <a:r>
              <a:rPr lang="en-US" sz="1700" i="1" dirty="0" err="1">
                <a:effectLst/>
                <a:latin typeface="Times New Roman" panose="02020603050405020304" pitchFamily="18" charset="0"/>
                <a:ea typeface="Times New Roman" panose="02020603050405020304" pitchFamily="18" charset="0"/>
              </a:rPr>
              <a:t>i</a:t>
            </a:r>
            <a:r>
              <a:rPr lang="sq-AL" sz="1700" i="1" dirty="0">
                <a:effectLst/>
                <a:latin typeface="Times New Roman" panose="02020603050405020304" pitchFamily="18" charset="0"/>
                <a:ea typeface="Times New Roman" panose="02020603050405020304" pitchFamily="18" charset="0"/>
              </a:rPr>
              <a:t> K. </a:t>
            </a:r>
            <a:r>
              <a:rPr lang="sq-AL" sz="1700" i="1" dirty="0" err="1">
                <a:effectLst/>
                <a:latin typeface="Times New Roman" panose="02020603050405020304" pitchFamily="18" charset="0"/>
                <a:ea typeface="Times New Roman" panose="02020603050405020304" pitchFamily="18" charset="0"/>
              </a:rPr>
              <a:t>Pr</a:t>
            </a:r>
            <a:r>
              <a:rPr lang="sq-AL" sz="1700" i="1" dirty="0">
                <a:effectLst/>
                <a:latin typeface="Times New Roman" panose="02020603050405020304" pitchFamily="18" charset="0"/>
                <a:ea typeface="Times New Roman" panose="02020603050405020304" pitchFamily="18" charset="0"/>
              </a:rPr>
              <a:t>. Penale ndaj personit nën hetim </a:t>
            </a:r>
            <a:r>
              <a:rPr lang="sq-AL" sz="1700" i="1" dirty="0" err="1">
                <a:effectLst/>
                <a:latin typeface="Times New Roman" panose="02020603050405020304" pitchFamily="18" charset="0"/>
                <a:ea typeface="Times New Roman" panose="02020603050405020304" pitchFamily="18" charset="0"/>
              </a:rPr>
              <a:t>Leonard</a:t>
            </a:r>
            <a:r>
              <a:rPr lang="sq-AL" sz="1700" i="1" dirty="0">
                <a:effectLst/>
                <a:latin typeface="Times New Roman" panose="02020603050405020304" pitchFamily="18" charset="0"/>
                <a:ea typeface="Times New Roman" panose="02020603050405020304" pitchFamily="18" charset="0"/>
              </a:rPr>
              <a:t> Balla.</a:t>
            </a:r>
            <a:r>
              <a:rPr lang="en-US" sz="1700" dirty="0">
                <a:latin typeface="Times New Roman" panose="02020603050405020304" pitchFamily="18" charset="0"/>
                <a:ea typeface="Times New Roman" panose="02020603050405020304" pitchFamily="18" charset="0"/>
              </a:rPr>
              <a:t> </a:t>
            </a:r>
            <a:r>
              <a:rPr lang="sq-AL" sz="1700" i="1" dirty="0">
                <a:effectLst/>
                <a:latin typeface="Times New Roman" panose="02020603050405020304" pitchFamily="18" charset="0"/>
                <a:ea typeface="Times New Roman" panose="02020603050405020304" pitchFamily="18" charset="0"/>
              </a:rPr>
              <a:t>Urdhërohet personi nën hetim </a:t>
            </a:r>
            <a:r>
              <a:rPr lang="sq-AL" sz="1700" i="1" dirty="0" err="1">
                <a:effectLst/>
                <a:latin typeface="Times New Roman" panose="02020603050405020304" pitchFamily="18" charset="0"/>
                <a:ea typeface="Times New Roman" panose="02020603050405020304" pitchFamily="18" charset="0"/>
              </a:rPr>
              <a:t>Leonard</a:t>
            </a:r>
            <a:r>
              <a:rPr lang="sq-AL" sz="1700" i="1" dirty="0">
                <a:effectLst/>
                <a:latin typeface="Times New Roman" panose="02020603050405020304" pitchFamily="18" charset="0"/>
                <a:ea typeface="Times New Roman" panose="02020603050405020304" pitchFamily="18" charset="0"/>
              </a:rPr>
              <a:t> Balla të qëndrojë e të mos largohet nga banesa e tij, e ndodhur në fshatin Borizanë.</a:t>
            </a:r>
            <a:r>
              <a:rPr lang="en-US" sz="1700" dirty="0">
                <a:latin typeface="Times New Roman" panose="02020603050405020304" pitchFamily="18" charset="0"/>
                <a:ea typeface="Times New Roman" panose="02020603050405020304" pitchFamily="18" charset="0"/>
              </a:rPr>
              <a:t> </a:t>
            </a:r>
            <a:r>
              <a:rPr lang="sq-AL" sz="1700" i="1" dirty="0">
                <a:effectLst/>
                <a:latin typeface="Times New Roman" panose="02020603050405020304" pitchFamily="18" charset="0"/>
                <a:ea typeface="Times New Roman" panose="02020603050405020304" pitchFamily="18" charset="0"/>
              </a:rPr>
              <a:t>Urdhërohet Policia Gjyqësore për mbikëqyrjen dhe zbatimin e këtij vendimi.</a:t>
            </a:r>
            <a:r>
              <a:rPr lang="sq-AL" sz="1700" dirty="0">
                <a:effectLst/>
                <a:latin typeface="Times New Roman" panose="02020603050405020304" pitchFamily="18" charset="0"/>
                <a:ea typeface="Times New Roman" panose="02020603050405020304" pitchFamily="18" charset="0"/>
              </a:rPr>
              <a:t> </a:t>
            </a:r>
            <a:endParaRPr lang="en-US" sz="1700" dirty="0">
              <a:effectLst/>
              <a:latin typeface="Times New Roman" panose="02020603050405020304" pitchFamily="18" charset="0"/>
              <a:ea typeface="Times New Roman" panose="02020603050405020304" pitchFamily="18" charset="0"/>
            </a:endParaRPr>
          </a:p>
          <a:p>
            <a:pPr marL="0" indent="0" algn="just">
              <a:buNone/>
            </a:pPr>
            <a:r>
              <a:rPr lang="sq-AL" sz="1700" dirty="0">
                <a:effectLst/>
                <a:latin typeface="Times New Roman" panose="02020603050405020304" pitchFamily="18" charset="0"/>
                <a:ea typeface="Times New Roman" panose="02020603050405020304" pitchFamily="18" charset="0"/>
              </a:rPr>
              <a:t>Ndërkohë, ka rezultuar se i pandehuri ka thyer kushtet e kësaj mase sigurimi dhe për këtë arsye me vendimin nr.</a:t>
            </a:r>
            <a:r>
              <a:rPr lang="en-US" sz="1700" dirty="0">
                <a:effectLst/>
                <a:latin typeface="Times New Roman" panose="02020603050405020304" pitchFamily="18" charset="0"/>
                <a:ea typeface="Times New Roman" panose="02020603050405020304" pitchFamily="18" charset="0"/>
              </a:rPr>
              <a:t> </a:t>
            </a:r>
            <a:r>
              <a:rPr lang="sq-AL" sz="1700" dirty="0">
                <a:effectLst/>
                <a:latin typeface="Times New Roman" panose="02020603050405020304" pitchFamily="18" charset="0"/>
                <a:ea typeface="Times New Roman" panose="02020603050405020304" pitchFamily="18" charset="0"/>
              </a:rPr>
              <a:t>387</a:t>
            </a:r>
            <a:r>
              <a:rPr lang="en-US" sz="1700" dirty="0">
                <a:effectLst/>
                <a:latin typeface="Times New Roman" panose="02020603050405020304" pitchFamily="18" charset="0"/>
                <a:ea typeface="Times New Roman" panose="02020603050405020304" pitchFamily="18" charset="0"/>
              </a:rPr>
              <a:t>,</a:t>
            </a:r>
            <a:r>
              <a:rPr lang="sq-AL" sz="1700" dirty="0">
                <a:effectLst/>
                <a:latin typeface="Times New Roman" panose="02020603050405020304" pitchFamily="18" charset="0"/>
                <a:ea typeface="Times New Roman" panose="02020603050405020304" pitchFamily="18" charset="0"/>
              </a:rPr>
              <a:t> datë 23.11.2021 Gjykata e Rrethit Gjyqësor Krujë ka caktuar ndaj tij masën e sigurimit “Arrest në burg” të parashikuar nga neni 238 i </a:t>
            </a:r>
            <a:r>
              <a:rPr lang="sq-AL" sz="1700" dirty="0" err="1">
                <a:effectLst/>
                <a:latin typeface="Times New Roman" panose="02020603050405020304" pitchFamily="18" charset="0"/>
                <a:ea typeface="Times New Roman" panose="02020603050405020304" pitchFamily="18" charset="0"/>
              </a:rPr>
              <a:t>K.Pr.Penale</a:t>
            </a:r>
            <a:r>
              <a:rPr lang="sq-AL" sz="1700" dirty="0">
                <a:effectLst/>
                <a:latin typeface="Times New Roman" panose="02020603050405020304" pitchFamily="18" charset="0"/>
                <a:ea typeface="Times New Roman" panose="02020603050405020304" pitchFamily="18" charset="0"/>
              </a:rPr>
              <a:t> si i dyshuar për kryerjen e veprës penale “</a:t>
            </a:r>
            <a:r>
              <a:rPr lang="sq-AL" sz="1700" i="1" dirty="0">
                <a:effectLst/>
                <a:latin typeface="Times New Roman" panose="02020603050405020304" pitchFamily="18" charset="0"/>
                <a:ea typeface="Times New Roman" panose="02020603050405020304" pitchFamily="18" charset="0"/>
              </a:rPr>
              <a:t>Largimi i të burgosurit nga vendi i qëndrimit", </a:t>
            </a:r>
            <a:r>
              <a:rPr lang="sq-AL" sz="1700" dirty="0">
                <a:effectLst/>
                <a:latin typeface="Times New Roman" panose="02020603050405020304" pitchFamily="18" charset="0"/>
                <a:ea typeface="Times New Roman" panose="02020603050405020304" pitchFamily="18" charset="0"/>
              </a:rPr>
              <a:t>parashikuar nga neni 323/1 i K. Penal.</a:t>
            </a:r>
            <a:endParaRPr lang="en-US" sz="1700" dirty="0">
              <a:effectLst/>
              <a:latin typeface="Times New Roman" panose="02020603050405020304" pitchFamily="18" charset="0"/>
              <a:ea typeface="Times New Roman" panose="02020603050405020304" pitchFamily="18" charset="0"/>
            </a:endParaRPr>
          </a:p>
          <a:p>
            <a:pPr marL="0" indent="0" algn="just">
              <a:buNone/>
            </a:pPr>
            <a:r>
              <a:rPr lang="sq-AL" sz="1700" dirty="0">
                <a:effectLst/>
                <a:latin typeface="Times New Roman" panose="02020603050405020304" pitchFamily="18" charset="0"/>
                <a:ea typeface="Times New Roman" panose="02020603050405020304" pitchFamily="18" charset="0"/>
              </a:rPr>
              <a:t>Me vendimin nr. 169/358 datë 08.11.2022 Gjykata e Rrethit Gjyqësor Krujë ka vendosur:</a:t>
            </a:r>
            <a:r>
              <a:rPr lang="en-US" sz="1700" dirty="0">
                <a:effectLst/>
                <a:latin typeface="Times New Roman" panose="02020603050405020304" pitchFamily="18" charset="0"/>
                <a:ea typeface="Times New Roman" panose="02020603050405020304" pitchFamily="18" charset="0"/>
              </a:rPr>
              <a:t> </a:t>
            </a:r>
            <a:r>
              <a:rPr lang="sq-AL" sz="1700" dirty="0">
                <a:effectLst/>
                <a:latin typeface="Times New Roman" panose="02020603050405020304" pitchFamily="18" charset="0"/>
                <a:ea typeface="Times New Roman" panose="02020603050405020304" pitchFamily="18" charset="0"/>
              </a:rPr>
              <a:t>“-</a:t>
            </a:r>
            <a:r>
              <a:rPr lang="sq-AL" sz="1700" i="1" dirty="0">
                <a:effectLst/>
                <a:latin typeface="Times New Roman" panose="02020603050405020304" pitchFamily="18" charset="0"/>
                <a:ea typeface="Times New Roman" panose="02020603050405020304" pitchFamily="18" charset="0"/>
              </a:rPr>
              <a:t>Deklarimin fajtor të </a:t>
            </a:r>
            <a:r>
              <a:rPr lang="sq-AL" sz="1700" i="1" dirty="0" err="1">
                <a:effectLst/>
                <a:latin typeface="Times New Roman" panose="02020603050405020304" pitchFamily="18" charset="0"/>
                <a:ea typeface="Times New Roman" panose="02020603050405020304" pitchFamily="18" charset="0"/>
              </a:rPr>
              <a:t>të</a:t>
            </a:r>
            <a:r>
              <a:rPr lang="sq-AL" sz="1700" i="1" dirty="0">
                <a:effectLst/>
                <a:latin typeface="Times New Roman" panose="02020603050405020304" pitchFamily="18" charset="0"/>
                <a:ea typeface="Times New Roman" panose="02020603050405020304" pitchFamily="18" charset="0"/>
              </a:rPr>
              <a:t> pandehurit L</a:t>
            </a:r>
            <a:r>
              <a:rPr lang="en-US" sz="1700" i="1" dirty="0">
                <a:effectLst/>
                <a:latin typeface="Times New Roman" panose="02020603050405020304" pitchFamily="18" charset="0"/>
                <a:ea typeface="Times New Roman" panose="02020603050405020304" pitchFamily="18" charset="0"/>
              </a:rPr>
              <a:t>.</a:t>
            </a:r>
            <a:r>
              <a:rPr lang="sq-AL" sz="1700" i="1" dirty="0">
                <a:effectLst/>
                <a:latin typeface="Times New Roman" panose="02020603050405020304" pitchFamily="18" charset="0"/>
                <a:ea typeface="Times New Roman" panose="02020603050405020304" pitchFamily="18" charset="0"/>
              </a:rPr>
              <a:t>B</a:t>
            </a:r>
            <a:r>
              <a:rPr lang="en-US" sz="1700" i="1" dirty="0">
                <a:effectLst/>
                <a:latin typeface="Times New Roman" panose="02020603050405020304" pitchFamily="18" charset="0"/>
                <a:ea typeface="Times New Roman" panose="02020603050405020304" pitchFamily="18" charset="0"/>
              </a:rPr>
              <a:t>.</a:t>
            </a:r>
            <a:r>
              <a:rPr lang="sq-AL" sz="1700" i="1" dirty="0">
                <a:effectLst/>
                <a:latin typeface="Times New Roman" panose="02020603050405020304" pitchFamily="18" charset="0"/>
                <a:ea typeface="Times New Roman" panose="02020603050405020304" pitchFamily="18" charset="0"/>
              </a:rPr>
              <a:t>, për veprën penale "Largimi i të burgosurit nga vendi i qëndrimit", parashikuar nga neni 323/1 i K. Penal dhe në bazë të kësaj dispozite, dënimin e tij me 18 (tetëmbëdhjetë) muaj burgim.</a:t>
            </a:r>
            <a:r>
              <a:rPr lang="en-US" sz="1700" dirty="0">
                <a:latin typeface="Times New Roman" panose="02020603050405020304" pitchFamily="18" charset="0"/>
                <a:ea typeface="Times New Roman" panose="02020603050405020304" pitchFamily="18" charset="0"/>
              </a:rPr>
              <a:t> </a:t>
            </a:r>
            <a:r>
              <a:rPr lang="sq-AL" sz="1700" i="1" dirty="0">
                <a:effectLst/>
                <a:latin typeface="Times New Roman" panose="02020603050405020304" pitchFamily="18" charset="0"/>
                <a:ea typeface="Times New Roman" panose="02020603050405020304" pitchFamily="18" charset="0"/>
              </a:rPr>
              <a:t>-Në zbatim të nenit 406 te K. </a:t>
            </a:r>
            <a:r>
              <a:rPr lang="sq-AL" sz="1700" i="1" dirty="0" err="1">
                <a:effectLst/>
                <a:latin typeface="Times New Roman" panose="02020603050405020304" pitchFamily="18" charset="0"/>
                <a:ea typeface="Times New Roman" panose="02020603050405020304" pitchFamily="18" charset="0"/>
              </a:rPr>
              <a:t>Pr</a:t>
            </a:r>
            <a:r>
              <a:rPr lang="sq-AL" sz="1700" i="1" dirty="0">
                <a:effectLst/>
                <a:latin typeface="Times New Roman" panose="02020603050405020304" pitchFamily="18" charset="0"/>
                <a:ea typeface="Times New Roman" panose="02020603050405020304" pitchFamily="18" charset="0"/>
              </a:rPr>
              <a:t>. Penale, zbritjen e 1/3 së dënimit me burgim dhe dënimin përfundimisht të </a:t>
            </a:r>
            <a:r>
              <a:rPr lang="sq-AL" sz="1700" i="1" dirty="0" err="1">
                <a:effectLst/>
                <a:latin typeface="Times New Roman" panose="02020603050405020304" pitchFamily="18" charset="0"/>
                <a:ea typeface="Times New Roman" panose="02020603050405020304" pitchFamily="18" charset="0"/>
              </a:rPr>
              <a:t>të</a:t>
            </a:r>
            <a:r>
              <a:rPr lang="sq-AL" sz="1700" i="1" dirty="0">
                <a:effectLst/>
                <a:latin typeface="Times New Roman" panose="02020603050405020304" pitchFamily="18" charset="0"/>
                <a:ea typeface="Times New Roman" panose="02020603050405020304" pitchFamily="18" charset="0"/>
              </a:rPr>
              <a:t> pandehurit L</a:t>
            </a:r>
            <a:r>
              <a:rPr lang="en-US" sz="1700" i="1" dirty="0">
                <a:effectLst/>
                <a:latin typeface="Times New Roman" panose="02020603050405020304" pitchFamily="18" charset="0"/>
                <a:ea typeface="Times New Roman" panose="02020603050405020304" pitchFamily="18" charset="0"/>
              </a:rPr>
              <a:t>.</a:t>
            </a:r>
            <a:r>
              <a:rPr lang="sq-AL" sz="1700" i="1" dirty="0">
                <a:effectLst/>
                <a:latin typeface="Times New Roman" panose="02020603050405020304" pitchFamily="18" charset="0"/>
                <a:ea typeface="Times New Roman" panose="02020603050405020304" pitchFamily="18" charset="0"/>
              </a:rPr>
              <a:t>B</a:t>
            </a:r>
            <a:r>
              <a:rPr lang="en-US" sz="1700" i="1" dirty="0">
                <a:effectLst/>
                <a:latin typeface="Times New Roman" panose="02020603050405020304" pitchFamily="18" charset="0"/>
                <a:ea typeface="Times New Roman" panose="02020603050405020304" pitchFamily="18" charset="0"/>
              </a:rPr>
              <a:t>.</a:t>
            </a:r>
            <a:r>
              <a:rPr lang="sq-AL" sz="1700" i="1" dirty="0">
                <a:effectLst/>
                <a:latin typeface="Times New Roman" panose="02020603050405020304" pitchFamily="18" charset="0"/>
                <a:ea typeface="Times New Roman" panose="02020603050405020304" pitchFamily="18" charset="0"/>
              </a:rPr>
              <a:t> me 12 (dymbëdhjetë) muaj burgim.</a:t>
            </a:r>
            <a:r>
              <a:rPr lang="en-US" sz="1700" dirty="0">
                <a:latin typeface="Times New Roman" panose="02020603050405020304" pitchFamily="18" charset="0"/>
                <a:ea typeface="Times New Roman" panose="02020603050405020304" pitchFamily="18" charset="0"/>
              </a:rPr>
              <a:t> </a:t>
            </a:r>
            <a:r>
              <a:rPr lang="sq-AL" sz="1700" i="1" dirty="0">
                <a:effectLst/>
                <a:latin typeface="Times New Roman" panose="02020603050405020304" pitchFamily="18" charset="0"/>
                <a:ea typeface="Times New Roman" panose="02020603050405020304" pitchFamily="18" charset="0"/>
              </a:rPr>
              <a:t>-Në zbatim të nenit 389 të </a:t>
            </a:r>
            <a:r>
              <a:rPr lang="sq-AL" sz="1700" i="1" dirty="0" err="1">
                <a:effectLst/>
                <a:latin typeface="Times New Roman" panose="02020603050405020304" pitchFamily="18" charset="0"/>
                <a:ea typeface="Times New Roman" panose="02020603050405020304" pitchFamily="18" charset="0"/>
              </a:rPr>
              <a:t>K.Pr.Penale</a:t>
            </a:r>
            <a:r>
              <a:rPr lang="sq-AL" sz="1700" i="1" dirty="0">
                <a:effectLst/>
                <a:latin typeface="Times New Roman" panose="02020603050405020304" pitchFamily="18" charset="0"/>
                <a:ea typeface="Times New Roman" panose="02020603050405020304" pitchFamily="18" charset="0"/>
              </a:rPr>
              <a:t>, shuarjen e masës së sigurimit personal "Arrest në burg", caktuar me vendimin nr. 387 datë 23.11.2021 të Gjykatës së Rrethit Gjyqësor Krujë.</a:t>
            </a:r>
            <a:r>
              <a:rPr lang="en-US" sz="1700" i="1" dirty="0">
                <a:effectLst/>
                <a:latin typeface="Times New Roman" panose="02020603050405020304" pitchFamily="18" charset="0"/>
                <a:ea typeface="Times New Roman" panose="02020603050405020304" pitchFamily="18" charset="0"/>
              </a:rPr>
              <a:t> </a:t>
            </a:r>
            <a:r>
              <a:rPr lang="sq-AL" sz="1700" i="1" dirty="0">
                <a:effectLst/>
                <a:latin typeface="Times New Roman" panose="02020603050405020304" pitchFamily="18" charset="0"/>
                <a:ea typeface="Times New Roman" panose="02020603050405020304" pitchFamily="18" charset="0"/>
              </a:rPr>
              <a:t>-Urdhërohet lirimi i menjëhershëm i të pandehurit nga ambientet e paraburgimit, në rast së nuk mbahet nën ndonjë masë sigurimi tjetër personal, apo për efekt të ndonjë dënimi penal.</a:t>
            </a:r>
            <a:endParaRPr lang="en-US" sz="17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077311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4ACE24-DE5B-87CB-297E-FC234C571D33}"/>
              </a:ext>
            </a:extLst>
          </p:cNvPr>
          <p:cNvSpPr>
            <a:spLocks noGrp="1"/>
          </p:cNvSpPr>
          <p:nvPr>
            <p:ph idx="1"/>
          </p:nvPr>
        </p:nvSpPr>
        <p:spPr>
          <a:xfrm>
            <a:off x="240145" y="235527"/>
            <a:ext cx="11587019" cy="6354618"/>
          </a:xfrm>
        </p:spPr>
        <p:txBody>
          <a:bodyPr/>
          <a:lstStyle/>
          <a:p>
            <a:pPr marL="0" indent="0" algn="just">
              <a:buNone/>
            </a:pPr>
            <a:r>
              <a:rPr lang="sq-AL" sz="1800" dirty="0">
                <a:solidFill>
                  <a:schemeClr val="tx1"/>
                </a:solidFill>
                <a:effectLst/>
                <a:latin typeface="Times New Roman" panose="02020603050405020304" pitchFamily="18" charset="0"/>
                <a:ea typeface="Times New Roman" panose="02020603050405020304" pitchFamily="18" charset="0"/>
              </a:rPr>
              <a:t>Më tej pas gjykimit të themelit, Gjykata e Rrethit Gjyqësor Krujë me vendimin nr. 22/6/98/628 datë 15.02.2023 ndër të tjera ka vendosur: </a:t>
            </a:r>
            <a:r>
              <a:rPr lang="en-US" sz="1050" dirty="0">
                <a:solidFill>
                  <a:schemeClr val="tx1"/>
                </a:solidFill>
                <a:latin typeface="Times New Roman" panose="02020603050405020304" pitchFamily="18" charset="0"/>
                <a:ea typeface="Times New Roman" panose="02020603050405020304" pitchFamily="18" charset="0"/>
              </a:rPr>
              <a:t> “</a:t>
            </a:r>
            <a:r>
              <a:rPr lang="sq-AL" sz="1800" i="1" dirty="0">
                <a:solidFill>
                  <a:schemeClr val="tx1"/>
                </a:solidFill>
                <a:effectLst/>
                <a:latin typeface="Times New Roman" panose="02020603050405020304" pitchFamily="18" charset="0"/>
                <a:ea typeface="Times New Roman" panose="02020603050405020304" pitchFamily="18" charset="0"/>
              </a:rPr>
              <a:t>22. Deklarimin fajtor të </a:t>
            </a:r>
            <a:r>
              <a:rPr lang="sq-AL" sz="1800" i="1" dirty="0" err="1">
                <a:solidFill>
                  <a:schemeClr val="tx1"/>
                </a:solidFill>
                <a:effectLst/>
                <a:latin typeface="Times New Roman" panose="02020603050405020304" pitchFamily="18" charset="0"/>
                <a:ea typeface="Times New Roman" panose="02020603050405020304" pitchFamily="18" charset="0"/>
              </a:rPr>
              <a:t>të</a:t>
            </a:r>
            <a:r>
              <a:rPr lang="sq-AL" sz="1800" i="1" dirty="0">
                <a:solidFill>
                  <a:schemeClr val="tx1"/>
                </a:solidFill>
                <a:effectLst/>
                <a:latin typeface="Times New Roman" panose="02020603050405020304" pitchFamily="18" charset="0"/>
                <a:ea typeface="Times New Roman" panose="02020603050405020304" pitchFamily="18" charset="0"/>
              </a:rPr>
              <a:t> pandehurit L</a:t>
            </a:r>
            <a:r>
              <a:rPr lang="en-US" sz="1800" i="1" dirty="0">
                <a:solidFill>
                  <a:schemeClr val="tx1"/>
                </a:solidFill>
                <a:effectLst/>
                <a:latin typeface="Times New Roman" panose="02020603050405020304" pitchFamily="18" charset="0"/>
                <a:ea typeface="Times New Roman" panose="02020603050405020304" pitchFamily="18" charset="0"/>
              </a:rPr>
              <a:t>.</a:t>
            </a:r>
            <a:r>
              <a:rPr lang="sq-AL" sz="1800" i="1" dirty="0">
                <a:solidFill>
                  <a:schemeClr val="tx1"/>
                </a:solidFill>
                <a:effectLst/>
                <a:latin typeface="Times New Roman" panose="02020603050405020304" pitchFamily="18" charset="0"/>
                <a:ea typeface="Times New Roman" panose="02020603050405020304" pitchFamily="18" charset="0"/>
              </a:rPr>
              <a:t>B</a:t>
            </a:r>
            <a:r>
              <a:rPr lang="en-US" sz="1800" i="1" dirty="0">
                <a:solidFill>
                  <a:schemeClr val="tx1"/>
                </a:solidFill>
                <a:effectLst/>
                <a:latin typeface="Times New Roman" panose="02020603050405020304" pitchFamily="18" charset="0"/>
                <a:ea typeface="Times New Roman" panose="02020603050405020304" pitchFamily="18" charset="0"/>
              </a:rPr>
              <a:t>.</a:t>
            </a:r>
            <a:r>
              <a:rPr lang="sq-AL" sz="1800" i="1" dirty="0">
                <a:solidFill>
                  <a:schemeClr val="tx1"/>
                </a:solidFill>
                <a:effectLst/>
                <a:latin typeface="Times New Roman" panose="02020603050405020304" pitchFamily="18" charset="0"/>
                <a:ea typeface="Times New Roman" panose="02020603050405020304" pitchFamily="18" charset="0"/>
              </a:rPr>
              <a:t>, për kryerjen e veprës penale "Vjedhja", kryer më shumë se një herë, kryer në bashkëpunim, parashikuar nga neni 134, paragrafi i dytë, i Kodit Penal dhe dënimin e tij me 3 (tre) vite burgim.</a:t>
            </a:r>
            <a:r>
              <a:rPr lang="en-US" sz="1050" dirty="0">
                <a:solidFill>
                  <a:schemeClr val="tx1"/>
                </a:solidFill>
                <a:latin typeface="Times New Roman" panose="02020603050405020304" pitchFamily="18" charset="0"/>
                <a:ea typeface="Times New Roman" panose="02020603050405020304" pitchFamily="18" charset="0"/>
              </a:rPr>
              <a:t> </a:t>
            </a:r>
            <a:r>
              <a:rPr lang="sq-AL" sz="1800" i="1" dirty="0">
                <a:solidFill>
                  <a:schemeClr val="tx1"/>
                </a:solidFill>
                <a:effectLst/>
                <a:latin typeface="Times New Roman" panose="02020603050405020304" pitchFamily="18" charset="0"/>
                <a:ea typeface="Times New Roman" panose="02020603050405020304" pitchFamily="18" charset="0"/>
              </a:rPr>
              <a:t>23. Në zbatim të nenit 406, pika 1, të </a:t>
            </a:r>
            <a:r>
              <a:rPr lang="sq-AL" sz="1800" i="1" dirty="0" err="1">
                <a:solidFill>
                  <a:schemeClr val="tx1"/>
                </a:solidFill>
                <a:effectLst/>
                <a:latin typeface="Times New Roman" panose="02020603050405020304" pitchFamily="18" charset="0"/>
                <a:ea typeface="Times New Roman" panose="02020603050405020304" pitchFamily="18" charset="0"/>
              </a:rPr>
              <a:t>K.Pr.Penale</a:t>
            </a:r>
            <a:r>
              <a:rPr lang="sq-AL" sz="1800" i="1" dirty="0">
                <a:solidFill>
                  <a:schemeClr val="tx1"/>
                </a:solidFill>
                <a:effectLst/>
                <a:latin typeface="Times New Roman" panose="02020603050405020304" pitchFamily="18" charset="0"/>
                <a:ea typeface="Times New Roman" panose="02020603050405020304" pitchFamily="18" charset="0"/>
              </a:rPr>
              <a:t>, uljen e dënimit me një të tretën, duke u dënuar përfundimisht i pandehuri L</a:t>
            </a:r>
            <a:r>
              <a:rPr lang="en-US" sz="1800" i="1" dirty="0">
                <a:solidFill>
                  <a:schemeClr val="tx1"/>
                </a:solidFill>
                <a:effectLst/>
                <a:latin typeface="Times New Roman" panose="02020603050405020304" pitchFamily="18" charset="0"/>
                <a:ea typeface="Times New Roman" panose="02020603050405020304" pitchFamily="18" charset="0"/>
              </a:rPr>
              <a:t>.</a:t>
            </a:r>
            <a:r>
              <a:rPr lang="sq-AL" sz="1800" i="1" dirty="0">
                <a:solidFill>
                  <a:schemeClr val="tx1"/>
                </a:solidFill>
                <a:effectLst/>
                <a:latin typeface="Times New Roman" panose="02020603050405020304" pitchFamily="18" charset="0"/>
                <a:ea typeface="Times New Roman" panose="02020603050405020304" pitchFamily="18" charset="0"/>
              </a:rPr>
              <a:t>B</a:t>
            </a:r>
            <a:r>
              <a:rPr lang="en-US" sz="1800" i="1" dirty="0">
                <a:solidFill>
                  <a:schemeClr val="tx1"/>
                </a:solidFill>
                <a:effectLst/>
                <a:latin typeface="Times New Roman" panose="02020603050405020304" pitchFamily="18" charset="0"/>
                <a:ea typeface="Times New Roman" panose="02020603050405020304" pitchFamily="18" charset="0"/>
              </a:rPr>
              <a:t>.</a:t>
            </a:r>
            <a:r>
              <a:rPr lang="sq-AL" sz="1800" i="1" dirty="0">
                <a:solidFill>
                  <a:schemeClr val="tx1"/>
                </a:solidFill>
                <a:effectLst/>
                <a:latin typeface="Times New Roman" panose="02020603050405020304" pitchFamily="18" charset="0"/>
                <a:ea typeface="Times New Roman" panose="02020603050405020304" pitchFamily="18" charset="0"/>
              </a:rPr>
              <a:t>, me 2 (dy) vite burgim.</a:t>
            </a:r>
            <a:r>
              <a:rPr lang="en-US" sz="1050" dirty="0">
                <a:solidFill>
                  <a:schemeClr val="tx1"/>
                </a:solidFill>
                <a:latin typeface="Times New Roman" panose="02020603050405020304" pitchFamily="18" charset="0"/>
                <a:ea typeface="Times New Roman" panose="02020603050405020304" pitchFamily="18" charset="0"/>
              </a:rPr>
              <a:t> </a:t>
            </a:r>
            <a:r>
              <a:rPr lang="sq-AL" sz="1800" i="1" dirty="0">
                <a:solidFill>
                  <a:schemeClr val="tx1"/>
                </a:solidFill>
                <a:effectLst/>
                <a:latin typeface="Times New Roman" panose="02020603050405020304" pitchFamily="18" charset="0"/>
                <a:ea typeface="Times New Roman" panose="02020603050405020304" pitchFamily="18" charset="0"/>
              </a:rPr>
              <a:t>24. Dënimi të llogaritet nga dita e arrestimit të tij dhe të llogaritet periudha e kaluar në masë sigurimi personal dhe pjesa e mbetur të vuhet në një burg të sigurisë së</a:t>
            </a:r>
            <a:r>
              <a:rPr lang="en-US" sz="1800" i="1" dirty="0">
                <a:solidFill>
                  <a:schemeClr val="tx1"/>
                </a:solidFill>
                <a:effectLst/>
                <a:latin typeface="Times New Roman" panose="02020603050405020304" pitchFamily="18" charset="0"/>
                <a:ea typeface="Times New Roman" panose="02020603050405020304" pitchFamily="18" charset="0"/>
              </a:rPr>
              <a:t> </a:t>
            </a:r>
            <a:r>
              <a:rPr lang="sq-AL" sz="1800" i="1" dirty="0">
                <a:solidFill>
                  <a:schemeClr val="tx1"/>
                </a:solidFill>
                <a:effectLst/>
                <a:latin typeface="Times New Roman" panose="02020603050405020304" pitchFamily="18" charset="0"/>
                <a:ea typeface="Times New Roman" panose="02020603050405020304" pitchFamily="18" charset="0"/>
              </a:rPr>
              <a:t>zakonshme.</a:t>
            </a:r>
            <a:r>
              <a:rPr lang="en-US" sz="1800" i="1" dirty="0">
                <a:solidFill>
                  <a:schemeClr val="tx1"/>
                </a:solidFill>
                <a:effectLst/>
                <a:latin typeface="Times New Roman" panose="02020603050405020304" pitchFamily="18" charset="0"/>
                <a:ea typeface="Times New Roman" panose="02020603050405020304" pitchFamily="18" charset="0"/>
              </a:rPr>
              <a:t>.”</a:t>
            </a:r>
            <a:br>
              <a:rPr lang="en-US" sz="1800" i="1" dirty="0">
                <a:solidFill>
                  <a:schemeClr val="tx1"/>
                </a:solidFill>
                <a:effectLst/>
                <a:latin typeface="Times New Roman" panose="02020603050405020304" pitchFamily="18" charset="0"/>
                <a:ea typeface="Times New Roman" panose="02020603050405020304" pitchFamily="18" charset="0"/>
              </a:rPr>
            </a:br>
            <a:r>
              <a:rPr lang="sq-AL" sz="1800" dirty="0">
                <a:solidFill>
                  <a:schemeClr val="tx1"/>
                </a:solidFill>
                <a:effectLst/>
                <a:latin typeface="Times New Roman" panose="02020603050405020304" pitchFamily="18" charset="0"/>
                <a:ea typeface="Times New Roman" panose="02020603050405020304" pitchFamily="18" charset="0"/>
              </a:rPr>
              <a:t>Kundër këtij vendimi ka bërë ankim i pandehuri L</a:t>
            </a:r>
            <a:r>
              <a:rPr lang="en-US" sz="1800" dirty="0">
                <a:solidFill>
                  <a:schemeClr val="tx1"/>
                </a:solidFill>
                <a:effectLst/>
                <a:latin typeface="Times New Roman" panose="02020603050405020304" pitchFamily="18" charset="0"/>
                <a:ea typeface="Times New Roman" panose="02020603050405020304" pitchFamily="18" charset="0"/>
              </a:rPr>
              <a:t>.</a:t>
            </a:r>
            <a:r>
              <a:rPr lang="sq-AL" sz="1800" dirty="0">
                <a:solidFill>
                  <a:schemeClr val="tx1"/>
                </a:solidFill>
                <a:effectLst/>
                <a:latin typeface="Times New Roman" panose="02020603050405020304" pitchFamily="18" charset="0"/>
                <a:ea typeface="Times New Roman" panose="02020603050405020304" pitchFamily="18" charset="0"/>
              </a:rPr>
              <a:t>B</a:t>
            </a:r>
            <a:r>
              <a:rPr lang="en-US" sz="1800" dirty="0">
                <a:solidFill>
                  <a:schemeClr val="tx1"/>
                </a:solidFill>
                <a:effectLst/>
                <a:latin typeface="Times New Roman" panose="02020603050405020304" pitchFamily="18" charset="0"/>
                <a:ea typeface="Times New Roman" panose="02020603050405020304" pitchFamily="18" charset="0"/>
              </a:rPr>
              <a:t>.</a:t>
            </a:r>
            <a:r>
              <a:rPr lang="sq-AL" sz="1800" dirty="0">
                <a:solidFill>
                  <a:schemeClr val="tx1"/>
                </a:solidFill>
                <a:effectLst/>
                <a:latin typeface="Times New Roman" panose="02020603050405020304" pitchFamily="18" charset="0"/>
                <a:ea typeface="Times New Roman" panose="02020603050405020304" pitchFamily="18" charset="0"/>
              </a:rPr>
              <a:t>, i cili ka kërkuar ndryshimin e vendimit, një masë dënimi më të </a:t>
            </a:r>
            <a:r>
              <a:rPr lang="sq-AL" sz="1800" dirty="0">
                <a:effectLst/>
                <a:latin typeface="Times New Roman" panose="02020603050405020304" pitchFamily="18" charset="0"/>
                <a:ea typeface="Times New Roman" panose="02020603050405020304" pitchFamily="18" charset="0"/>
              </a:rPr>
              <a:t>ulë</a:t>
            </a:r>
            <a:r>
              <a:rPr lang="en-US" sz="1800" dirty="0">
                <a:effectLst/>
                <a:latin typeface="Times New Roman" panose="02020603050405020304" pitchFamily="18" charset="0"/>
                <a:ea typeface="Times New Roman" panose="02020603050405020304" pitchFamily="18" charset="0"/>
              </a:rPr>
              <a:t>t.</a:t>
            </a:r>
          </a:p>
          <a:p>
            <a:pPr marL="0" indent="0" algn="just">
              <a:buNone/>
            </a:pPr>
            <a:r>
              <a:rPr lang="sq-AL" sz="1800" dirty="0">
                <a:solidFill>
                  <a:schemeClr val="tx1"/>
                </a:solidFill>
                <a:effectLst/>
                <a:latin typeface="Times New Roman" panose="02020603050405020304" pitchFamily="18" charset="0"/>
                <a:ea typeface="Times New Roman" panose="02020603050405020304" pitchFamily="18" charset="0"/>
              </a:rPr>
              <a:t>Me datë 26.10.2023, kërkuesi L</a:t>
            </a:r>
            <a:r>
              <a:rPr lang="en-US" sz="1800" dirty="0">
                <a:solidFill>
                  <a:schemeClr val="tx1"/>
                </a:solidFill>
                <a:effectLst/>
                <a:latin typeface="Times New Roman" panose="02020603050405020304" pitchFamily="18" charset="0"/>
                <a:ea typeface="Times New Roman" panose="02020603050405020304" pitchFamily="18" charset="0"/>
              </a:rPr>
              <a:t>.</a:t>
            </a:r>
            <a:r>
              <a:rPr lang="sq-AL" sz="1800" dirty="0">
                <a:solidFill>
                  <a:schemeClr val="tx1"/>
                </a:solidFill>
                <a:effectLst/>
                <a:latin typeface="Times New Roman" panose="02020603050405020304" pitchFamily="18" charset="0"/>
                <a:ea typeface="Times New Roman" panose="02020603050405020304" pitchFamily="18" charset="0"/>
              </a:rPr>
              <a:t>B</a:t>
            </a:r>
            <a:r>
              <a:rPr lang="en-US" sz="1800" dirty="0">
                <a:solidFill>
                  <a:schemeClr val="tx1"/>
                </a:solidFill>
                <a:effectLst/>
                <a:latin typeface="Times New Roman" panose="02020603050405020304" pitchFamily="18" charset="0"/>
                <a:ea typeface="Times New Roman" panose="02020603050405020304" pitchFamily="18" charset="0"/>
              </a:rPr>
              <a:t>.</a:t>
            </a:r>
            <a:r>
              <a:rPr lang="sq-AL" sz="1800" dirty="0">
                <a:solidFill>
                  <a:schemeClr val="tx1"/>
                </a:solidFill>
                <a:effectLst/>
                <a:latin typeface="Times New Roman" panose="02020603050405020304" pitchFamily="18" charset="0"/>
                <a:ea typeface="Times New Roman" panose="02020603050405020304" pitchFamily="18" charset="0"/>
              </a:rPr>
              <a:t>,  i është drejtuar Gjykatës së Apelit me kërkesën objekt gjykimi, me anë të së cilës ka kërkuar shuarjen e masës së sigurimit “Arrest në shtëpi”, me arsyetimin se ka kryer dënimin e dhënë ndaj tij me vendimin nr. 22/6/98/628 datë 15.02.2023 të Gjykatës së Rrethit Gjyqësor Krujë.</a:t>
            </a:r>
            <a:endParaRPr lang="en-US" sz="1800" dirty="0">
              <a:solidFill>
                <a:schemeClr val="tx1"/>
              </a:solidFill>
              <a:effectLst/>
              <a:latin typeface="Times New Roman" panose="02020603050405020304" pitchFamily="18" charset="0"/>
              <a:ea typeface="Times New Roman" panose="02020603050405020304" pitchFamily="18" charset="0"/>
            </a:endParaRPr>
          </a:p>
          <a:p>
            <a:pPr marL="0" indent="0" algn="just">
              <a:buNone/>
            </a:pPr>
            <a:r>
              <a:rPr lang="en-US" dirty="0">
                <a:latin typeface="Times New Roman" panose="02020603050405020304" pitchFamily="18" charset="0"/>
                <a:cs typeface="Times New Roman" panose="02020603050405020304" pitchFamily="18" charset="0"/>
              </a:rPr>
              <a:t>Gjykata e </a:t>
            </a:r>
            <a:r>
              <a:rPr lang="en-US" dirty="0" err="1">
                <a:latin typeface="Times New Roman" panose="02020603050405020304" pitchFamily="18" charset="0"/>
                <a:cs typeface="Times New Roman" panose="02020603050405020304" pitchFamily="18" charset="0"/>
              </a:rPr>
              <a:t>Apelit</a:t>
            </a:r>
            <a:r>
              <a:rPr lang="en-US" dirty="0">
                <a:latin typeface="Times New Roman" panose="02020603050405020304" pitchFamily="18" charset="0"/>
                <a:cs typeface="Times New Roman" panose="02020603050405020304" pitchFamily="18" charset="0"/>
              </a:rPr>
              <a:t>  të </a:t>
            </a:r>
            <a:r>
              <a:rPr lang="en-US" dirty="0" err="1">
                <a:latin typeface="Times New Roman" panose="02020603050405020304" pitchFamily="18" charset="0"/>
                <a:cs typeface="Times New Roman" panose="02020603050405020304" pitchFamily="18" charset="0"/>
              </a:rPr>
              <a:t>Juridiksionit</a:t>
            </a:r>
            <a:r>
              <a:rPr lang="en-US" dirty="0">
                <a:latin typeface="Times New Roman" panose="02020603050405020304" pitchFamily="18" charset="0"/>
                <a:cs typeface="Times New Roman" panose="02020603050405020304" pitchFamily="18" charset="0"/>
              </a:rPr>
              <a:t> të </a:t>
            </a:r>
            <a:r>
              <a:rPr lang="en-US" dirty="0" err="1">
                <a:latin typeface="Times New Roman" panose="02020603050405020304" pitchFamily="18" charset="0"/>
                <a:cs typeface="Times New Roman" panose="02020603050405020304" pitchFamily="18" charset="0"/>
              </a:rPr>
              <a:t>Përgjithshëm</a:t>
            </a:r>
            <a:r>
              <a:rPr lang="en-US" dirty="0">
                <a:latin typeface="Times New Roman" panose="02020603050405020304" pitchFamily="18" charset="0"/>
                <a:cs typeface="Times New Roman" panose="02020603050405020304" pitchFamily="18" charset="0"/>
              </a:rPr>
              <a:t> ka </a:t>
            </a:r>
            <a:r>
              <a:rPr lang="en-US" dirty="0" err="1">
                <a:latin typeface="Times New Roman" panose="02020603050405020304" pitchFamily="18" charset="0"/>
                <a:cs typeface="Times New Roman" panose="02020603050405020304" pitchFamily="18" charset="0"/>
              </a:rPr>
              <a:t>vendosur</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“Rrëzimin e </a:t>
            </a:r>
            <a:r>
              <a:rPr lang="en-US" i="1" dirty="0" err="1">
                <a:latin typeface="Times New Roman" panose="02020603050405020304" pitchFamily="18" charset="0"/>
                <a:cs typeface="Times New Roman" panose="02020603050405020304" pitchFamily="18" charset="0"/>
              </a:rPr>
              <a:t>kërkesës</a:t>
            </a:r>
            <a:r>
              <a:rPr lang="en-US" i="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3157638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90C0B-2F60-F9FB-D110-434C98B59302}"/>
              </a:ext>
            </a:extLst>
          </p:cNvPr>
          <p:cNvSpPr>
            <a:spLocks noGrp="1"/>
          </p:cNvSpPr>
          <p:nvPr>
            <p:ph type="title"/>
          </p:nvPr>
        </p:nvSpPr>
        <p:spPr>
          <a:xfrm>
            <a:off x="147783" y="180109"/>
            <a:ext cx="11813308" cy="780473"/>
          </a:xfrm>
        </p:spPr>
        <p:txBody>
          <a:bodyPr>
            <a:normAutofit/>
          </a:bodyPr>
          <a:lstStyle/>
          <a:p>
            <a:pPr algn="ctr"/>
            <a:r>
              <a:rPr lang="en-US" sz="2000" b="1" dirty="0">
                <a:solidFill>
                  <a:schemeClr val="tx1"/>
                </a:solidFill>
                <a:latin typeface="Times New Roman" panose="02020603050405020304" pitchFamily="18" charset="0"/>
                <a:cs typeface="Times New Roman" panose="02020603050405020304" pitchFamily="18" charset="0"/>
              </a:rPr>
              <a:t>Rasti 5</a:t>
            </a:r>
            <a:br>
              <a:rPr lang="en-US" sz="2000" b="1" dirty="0">
                <a:solidFill>
                  <a:schemeClr val="tx1"/>
                </a:solidFill>
                <a:latin typeface="Times New Roman" panose="02020603050405020304" pitchFamily="18" charset="0"/>
                <a:cs typeface="Times New Roman" panose="02020603050405020304" pitchFamily="18" charset="0"/>
              </a:rPr>
            </a:br>
            <a:r>
              <a:rPr lang="en-US" sz="2000" b="1" dirty="0">
                <a:solidFill>
                  <a:schemeClr val="tx1"/>
                </a:solidFill>
                <a:latin typeface="Times New Roman" panose="02020603050405020304" pitchFamily="18" charset="0"/>
                <a:cs typeface="Times New Roman" panose="02020603050405020304" pitchFamily="18" charset="0"/>
              </a:rPr>
              <a:t>Vendimi nr. 1142, </a:t>
            </a:r>
            <a:r>
              <a:rPr lang="en-US" sz="2000" b="1" dirty="0" err="1">
                <a:solidFill>
                  <a:schemeClr val="tx1"/>
                </a:solidFill>
                <a:latin typeface="Times New Roman" panose="02020603050405020304" pitchFamily="18" charset="0"/>
                <a:cs typeface="Times New Roman" panose="02020603050405020304" pitchFamily="18" charset="0"/>
              </a:rPr>
              <a:t>datë</a:t>
            </a:r>
            <a:r>
              <a:rPr lang="en-US" sz="2000" b="1" dirty="0">
                <a:solidFill>
                  <a:schemeClr val="tx1"/>
                </a:solidFill>
                <a:latin typeface="Times New Roman" panose="02020603050405020304" pitchFamily="18" charset="0"/>
                <a:cs typeface="Times New Roman" panose="02020603050405020304" pitchFamily="18" charset="0"/>
              </a:rPr>
              <a:t> 20.07.2023 </a:t>
            </a:r>
            <a:r>
              <a:rPr lang="en-US" sz="2000" b="1" dirty="0" err="1">
                <a:solidFill>
                  <a:schemeClr val="tx1"/>
                </a:solidFill>
                <a:latin typeface="Times New Roman" panose="02020603050405020304" pitchFamily="18" charset="0"/>
                <a:cs typeface="Times New Roman" panose="02020603050405020304" pitchFamily="18" charset="0"/>
              </a:rPr>
              <a:t>dhe</a:t>
            </a:r>
            <a:r>
              <a:rPr lang="en-US" sz="2000" b="1" dirty="0">
                <a:solidFill>
                  <a:schemeClr val="tx1"/>
                </a:solidFill>
                <a:latin typeface="Times New Roman" panose="02020603050405020304" pitchFamily="18" charset="0"/>
                <a:cs typeface="Times New Roman" panose="02020603050405020304" pitchFamily="18" charset="0"/>
              </a:rPr>
              <a:t> nr.  1202, </a:t>
            </a:r>
            <a:r>
              <a:rPr lang="en-US" sz="2000" b="1" dirty="0" err="1">
                <a:solidFill>
                  <a:schemeClr val="tx1"/>
                </a:solidFill>
                <a:latin typeface="Times New Roman" panose="02020603050405020304" pitchFamily="18" charset="0"/>
                <a:cs typeface="Times New Roman" panose="02020603050405020304" pitchFamily="18" charset="0"/>
              </a:rPr>
              <a:t>datë</a:t>
            </a:r>
            <a:r>
              <a:rPr lang="en-US" sz="2000" b="1" dirty="0">
                <a:solidFill>
                  <a:schemeClr val="tx1"/>
                </a:solidFill>
                <a:latin typeface="Times New Roman" panose="02020603050405020304" pitchFamily="18" charset="0"/>
                <a:cs typeface="Times New Roman" panose="02020603050405020304" pitchFamily="18" charset="0"/>
              </a:rPr>
              <a:t> 25.07.2023 të </a:t>
            </a:r>
            <a:r>
              <a:rPr lang="en-US" sz="2000" b="1" dirty="0" err="1">
                <a:solidFill>
                  <a:schemeClr val="tx1"/>
                </a:solidFill>
                <a:latin typeface="Times New Roman" panose="02020603050405020304" pitchFamily="18" charset="0"/>
                <a:cs typeface="Times New Roman" panose="02020603050405020304" pitchFamily="18" charset="0"/>
              </a:rPr>
              <a:t>Gj.A.J.Përgjithshëm</a:t>
            </a:r>
            <a:endParaRPr lang="en-US" sz="2000" dirty="0"/>
          </a:p>
        </p:txBody>
      </p:sp>
      <p:sp>
        <p:nvSpPr>
          <p:cNvPr id="3" name="Content Placeholder 2">
            <a:extLst>
              <a:ext uri="{FF2B5EF4-FFF2-40B4-BE49-F238E27FC236}">
                <a16:creationId xmlns:a16="http://schemas.microsoft.com/office/drawing/2014/main" id="{06134029-F029-98DB-F03E-52386D889315}"/>
              </a:ext>
            </a:extLst>
          </p:cNvPr>
          <p:cNvSpPr>
            <a:spLocks noGrp="1"/>
          </p:cNvSpPr>
          <p:nvPr>
            <p:ph idx="1"/>
          </p:nvPr>
        </p:nvSpPr>
        <p:spPr>
          <a:xfrm>
            <a:off x="106219" y="849745"/>
            <a:ext cx="11854872" cy="5828146"/>
          </a:xfrm>
        </p:spPr>
        <p:txBody>
          <a:bodyPr>
            <a:noAutofit/>
          </a:bodyPr>
          <a:lstStyle/>
          <a:p>
            <a:pPr indent="0" algn="just">
              <a:lnSpc>
                <a:spcPct val="115000"/>
              </a:lnSpc>
              <a:spcBef>
                <a:spcPts val="600"/>
              </a:spcBef>
              <a:spcAft>
                <a:spcPts val="600"/>
              </a:spcAft>
              <a:buNone/>
            </a:pPr>
            <a:r>
              <a:rPr lang="sq-AL" sz="1700" dirty="0">
                <a:effectLst/>
                <a:latin typeface="Times New Roman" panose="02020603050405020304" pitchFamily="18" charset="0"/>
                <a:ea typeface="Times New Roman" panose="02020603050405020304" pitchFamily="18" charset="0"/>
                <a:cs typeface="Times New Roman" panose="02020603050405020304" pitchFamily="18" charset="0"/>
              </a:rPr>
              <a:t>Kërkuesi Th</a:t>
            </a:r>
            <a:r>
              <a:rPr lang="en-US" sz="1700" dirty="0">
                <a:effectLst/>
                <a:latin typeface="Times New Roman" panose="02020603050405020304" pitchFamily="18" charset="0"/>
                <a:ea typeface="Times New Roman" panose="02020603050405020304" pitchFamily="18" charset="0"/>
                <a:cs typeface="Times New Roman" panose="02020603050405020304" pitchFamily="18" charset="0"/>
              </a:rPr>
              <a:t>.R.</a:t>
            </a:r>
            <a:r>
              <a:rPr lang="sq-AL" sz="1700" dirty="0">
                <a:effectLst/>
                <a:latin typeface="Times New Roman" panose="02020603050405020304" pitchFamily="18" charset="0"/>
                <a:ea typeface="Times New Roman" panose="02020603050405020304" pitchFamily="18" charset="0"/>
                <a:cs typeface="Times New Roman" panose="02020603050405020304" pitchFamily="18" charset="0"/>
              </a:rPr>
              <a:t> ndodhet në kushtet e masës së sigurimit “arrest në burg”, pasi në datë 11.07.2023 është realizuar ekstradimi i tij nga shteti Grek.  nga ana e shërbimeve të Policisë Gjyqësore të DVP Tiranë, është bërë ekzekutimi i vendimit nr. 2182 Regj, datë 14.1</a:t>
            </a:r>
            <a:r>
              <a:rPr lang="en-US" sz="170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sq-AL" sz="1700" dirty="0">
                <a:effectLst/>
                <a:latin typeface="Times New Roman" panose="02020603050405020304" pitchFamily="18" charset="0"/>
                <a:ea typeface="Times New Roman" panose="02020603050405020304" pitchFamily="18" charset="0"/>
                <a:cs typeface="Times New Roman" panose="02020603050405020304" pitchFamily="18" charset="0"/>
              </a:rPr>
              <a:t>.2018 i Gjykatës së Rrethit Gjyqësor Tiranë, me të cilin është caktuar masa e sigurimit “</a:t>
            </a:r>
            <a:r>
              <a:rPr lang="sq-AL" sz="1700" i="1" dirty="0">
                <a:effectLst/>
                <a:latin typeface="Times New Roman" panose="02020603050405020304" pitchFamily="18" charset="0"/>
                <a:ea typeface="Times New Roman" panose="02020603050405020304" pitchFamily="18" charset="0"/>
                <a:cs typeface="Times New Roman" panose="02020603050405020304" pitchFamily="18" charset="0"/>
              </a:rPr>
              <a:t>Arrest në burg</a:t>
            </a:r>
            <a:r>
              <a:rPr lang="sq-AL" sz="1700" dirty="0">
                <a:effectLst/>
                <a:latin typeface="Times New Roman" panose="02020603050405020304" pitchFamily="18" charset="0"/>
                <a:ea typeface="Times New Roman" panose="02020603050405020304" pitchFamily="18" charset="0"/>
                <a:cs typeface="Times New Roman" panose="02020603050405020304" pitchFamily="18" charset="0"/>
              </a:rPr>
              <a:t>” në mungesë ndaj të pandehurit</a:t>
            </a:r>
            <a:r>
              <a:rPr lang="en-US" sz="1700"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indent="0" algn="just">
              <a:lnSpc>
                <a:spcPct val="115000"/>
              </a:lnSpc>
              <a:spcBef>
                <a:spcPts val="600"/>
              </a:spcBef>
              <a:spcAft>
                <a:spcPts val="600"/>
              </a:spcAft>
              <a:buNone/>
            </a:pPr>
            <a:r>
              <a:rPr lang="sq-AL" sz="1700" dirty="0">
                <a:effectLst/>
                <a:latin typeface="Times New Roman" panose="02020603050405020304" pitchFamily="18" charset="0"/>
                <a:ea typeface="Times New Roman" panose="02020603050405020304" pitchFamily="18" charset="0"/>
                <a:cs typeface="Times New Roman" panose="02020603050405020304" pitchFamily="18" charset="0"/>
              </a:rPr>
              <a:t>Ministria e Drejtësisë, me shkresën Nr. </a:t>
            </a:r>
            <a:r>
              <a:rPr lang="sq-AL" sz="1700" dirty="0" err="1">
                <a:effectLst/>
                <a:latin typeface="Times New Roman" panose="02020603050405020304" pitchFamily="18" charset="0"/>
                <a:ea typeface="Times New Roman" panose="02020603050405020304" pitchFamily="18" charset="0"/>
                <a:cs typeface="Times New Roman" panose="02020603050405020304" pitchFamily="18" charset="0"/>
              </a:rPr>
              <a:t>Prot</a:t>
            </a:r>
            <a:r>
              <a:rPr lang="sq-AL" sz="1700" dirty="0">
                <a:effectLst/>
                <a:latin typeface="Times New Roman" panose="02020603050405020304" pitchFamily="18" charset="0"/>
                <a:ea typeface="Times New Roman" panose="02020603050405020304" pitchFamily="18" charset="0"/>
                <a:cs typeface="Times New Roman" panose="02020603050405020304" pitchFamily="18" charset="0"/>
              </a:rPr>
              <a:t>. 33861 ik. FEA 2053/19-07-2021, i është drejtuar Prokurorit të Apelit të Larisa, duke i përcjellë shkresat me Nr. 817/14 </a:t>
            </a:r>
            <a:r>
              <a:rPr lang="sq-AL" sz="1700" dirty="0" err="1">
                <a:effectLst/>
                <a:latin typeface="Times New Roman" panose="02020603050405020304" pitchFamily="18" charset="0"/>
                <a:ea typeface="Times New Roman" panose="02020603050405020304" pitchFamily="18" charset="0"/>
                <a:cs typeface="Times New Roman" panose="02020603050405020304" pitchFamily="18" charset="0"/>
              </a:rPr>
              <a:t>prot</a:t>
            </a:r>
            <a:r>
              <a:rPr lang="sq-AL" sz="1700" dirty="0">
                <a:effectLst/>
                <a:latin typeface="Times New Roman" panose="02020603050405020304" pitchFamily="18" charset="0"/>
                <a:ea typeface="Times New Roman" panose="02020603050405020304" pitchFamily="18" charset="0"/>
                <a:cs typeface="Times New Roman" panose="02020603050405020304" pitchFamily="18" charset="0"/>
              </a:rPr>
              <a:t>. datë 01.07.2021 dhe Nr. 817/17 </a:t>
            </a:r>
            <a:r>
              <a:rPr lang="sq-AL" sz="1700" dirty="0" err="1">
                <a:effectLst/>
                <a:latin typeface="Times New Roman" panose="02020603050405020304" pitchFamily="18" charset="0"/>
                <a:ea typeface="Times New Roman" panose="02020603050405020304" pitchFamily="18" charset="0"/>
                <a:cs typeface="Times New Roman" panose="02020603050405020304" pitchFamily="18" charset="0"/>
              </a:rPr>
              <a:t>prot</a:t>
            </a:r>
            <a:r>
              <a:rPr lang="sq-AL" sz="1700" dirty="0">
                <a:effectLst/>
                <a:latin typeface="Times New Roman" panose="02020603050405020304" pitchFamily="18" charset="0"/>
                <a:ea typeface="Times New Roman" panose="02020603050405020304" pitchFamily="18" charset="0"/>
                <a:cs typeface="Times New Roman" panose="02020603050405020304" pitchFamily="18" charset="0"/>
              </a:rPr>
              <a:t>. datë 07.07.2021 të Prokurorisë së Përgjithshme të Shqipërisë, me të cilat është kërkuar ekstradimi i kërkuesit Th</a:t>
            </a:r>
            <a:r>
              <a:rPr lang="en-US" sz="17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sq-AL" sz="1700" dirty="0">
                <a:effectLst/>
                <a:latin typeface="Times New Roman" panose="02020603050405020304" pitchFamily="18" charset="0"/>
                <a:ea typeface="Times New Roman" panose="02020603050405020304" pitchFamily="18" charset="0"/>
                <a:cs typeface="Times New Roman" panose="02020603050405020304" pitchFamily="18" charset="0"/>
              </a:rPr>
              <a:t>R</a:t>
            </a:r>
            <a:r>
              <a:rPr lang="en-US" sz="17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sq-AL" sz="1700" dirty="0">
                <a:effectLst/>
                <a:latin typeface="Times New Roman" panose="02020603050405020304" pitchFamily="18" charset="0"/>
                <a:ea typeface="Times New Roman" panose="02020603050405020304" pitchFamily="18" charset="0"/>
                <a:cs typeface="Times New Roman" panose="02020603050405020304" pitchFamily="18" charset="0"/>
              </a:rPr>
              <a:t> nga shteti grek në shtetin shqiptar, duke kërkuar që masa e sigurimit të japi efekte ligjore për të dyshuarin Th</a:t>
            </a:r>
            <a:r>
              <a:rPr lang="en-US" sz="17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sq-AL" sz="1700" dirty="0">
                <a:effectLst/>
                <a:latin typeface="Times New Roman" panose="02020603050405020304" pitchFamily="18" charset="0"/>
                <a:ea typeface="Times New Roman" panose="02020603050405020304" pitchFamily="18" charset="0"/>
                <a:cs typeface="Times New Roman" panose="02020603050405020304" pitchFamily="18" charset="0"/>
              </a:rPr>
              <a:t>R</a:t>
            </a:r>
            <a:r>
              <a:rPr lang="en-US" sz="17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700" dirty="0">
              <a:latin typeface="Calibri" panose="020F0502020204030204" pitchFamily="34" charset="0"/>
              <a:ea typeface="Times New Roman" panose="02020603050405020304" pitchFamily="18" charset="0"/>
              <a:cs typeface="Times New Roman" panose="02020603050405020304" pitchFamily="18" charset="0"/>
            </a:endParaRPr>
          </a:p>
          <a:p>
            <a:pPr indent="0" algn="just">
              <a:lnSpc>
                <a:spcPct val="115000"/>
              </a:lnSpc>
              <a:spcBef>
                <a:spcPts val="600"/>
              </a:spcBef>
              <a:spcAft>
                <a:spcPts val="600"/>
              </a:spcAft>
              <a:buNone/>
            </a:pPr>
            <a:r>
              <a:rPr lang="sq-AL" sz="1700" dirty="0">
                <a:effectLst/>
                <a:latin typeface="Times New Roman" panose="02020603050405020304" pitchFamily="18" charset="0"/>
                <a:ea typeface="Times New Roman" panose="02020603050405020304" pitchFamily="18" charset="0"/>
                <a:cs typeface="Times New Roman" panose="02020603050405020304" pitchFamily="18" charset="0"/>
              </a:rPr>
              <a:t>Prokurori i Apelit të </a:t>
            </a:r>
            <a:r>
              <a:rPr lang="sq-AL" sz="1700" dirty="0" err="1">
                <a:effectLst/>
                <a:latin typeface="Times New Roman" panose="02020603050405020304" pitchFamily="18" charset="0"/>
                <a:ea typeface="Times New Roman" panose="02020603050405020304" pitchFamily="18" charset="0"/>
                <a:cs typeface="Times New Roman" panose="02020603050405020304" pitchFamily="18" charset="0"/>
              </a:rPr>
              <a:t>Larisës</a:t>
            </a:r>
            <a:r>
              <a:rPr lang="sq-AL" sz="1700" dirty="0">
                <a:effectLst/>
                <a:latin typeface="Times New Roman" panose="02020603050405020304" pitchFamily="18" charset="0"/>
                <a:ea typeface="Times New Roman" panose="02020603050405020304" pitchFamily="18" charset="0"/>
                <a:cs typeface="Times New Roman" panose="02020603050405020304" pitchFamily="18" charset="0"/>
              </a:rPr>
              <a:t>, me shkresën Nr. </a:t>
            </a:r>
            <a:r>
              <a:rPr lang="sq-AL" sz="1700" dirty="0" err="1">
                <a:effectLst/>
                <a:latin typeface="Times New Roman" panose="02020603050405020304" pitchFamily="18" charset="0"/>
                <a:ea typeface="Times New Roman" panose="02020603050405020304" pitchFamily="18" charset="0"/>
                <a:cs typeface="Times New Roman" panose="02020603050405020304" pitchFamily="18" charset="0"/>
              </a:rPr>
              <a:t>Prot</a:t>
            </a:r>
            <a:r>
              <a:rPr lang="sq-AL" sz="1700" dirty="0">
                <a:effectLst/>
                <a:latin typeface="Times New Roman" panose="02020603050405020304" pitchFamily="18" charset="0"/>
                <a:ea typeface="Times New Roman" panose="02020603050405020304" pitchFamily="18" charset="0"/>
                <a:cs typeface="Times New Roman" panose="02020603050405020304" pitchFamily="18" charset="0"/>
              </a:rPr>
              <a:t>. Lesh. 50/20-07-2021 I</a:t>
            </a:r>
            <a:r>
              <a:rPr lang="en-US" sz="17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sq-AL" sz="1700" dirty="0">
                <a:effectLst/>
                <a:latin typeface="Times New Roman" panose="02020603050405020304" pitchFamily="18" charset="0"/>
                <a:ea typeface="Times New Roman" panose="02020603050405020304" pitchFamily="18" charset="0"/>
                <a:cs typeface="Times New Roman" panose="02020603050405020304" pitchFamily="18" charset="0"/>
              </a:rPr>
              <a:t>a ka dërguar këto akte Gjykatës së Apelit të </a:t>
            </a:r>
            <a:r>
              <a:rPr lang="sq-AL" sz="1700" dirty="0" err="1">
                <a:effectLst/>
                <a:latin typeface="Times New Roman" panose="02020603050405020304" pitchFamily="18" charset="0"/>
                <a:ea typeface="Times New Roman" panose="02020603050405020304" pitchFamily="18" charset="0"/>
                <a:cs typeface="Times New Roman" panose="02020603050405020304" pitchFamily="18" charset="0"/>
              </a:rPr>
              <a:t>Larisës</a:t>
            </a:r>
            <a:r>
              <a:rPr lang="sq-AL" sz="1700" dirty="0">
                <a:effectLst/>
                <a:latin typeface="Times New Roman" panose="02020603050405020304" pitchFamily="18" charset="0"/>
                <a:ea typeface="Times New Roman" panose="02020603050405020304" pitchFamily="18" charset="0"/>
                <a:cs typeface="Times New Roman" panose="02020603050405020304" pitchFamily="18" charset="0"/>
              </a:rPr>
              <a:t>, e cila me Vendimin Nr. 56/2021, datë 21.07.2021 ka nxjerrë një Vendim Mandat Arresti i Personit në kërkim ku në përfundim të procesit ka urdhëruar: “</a:t>
            </a:r>
            <a:r>
              <a:rPr lang="sq-AL" sz="1700" i="1" dirty="0">
                <a:effectLst/>
                <a:latin typeface="Times New Roman" panose="02020603050405020304" pitchFamily="18" charset="0"/>
                <a:ea typeface="Times New Roman" panose="02020603050405020304" pitchFamily="18" charset="0"/>
                <a:cs typeface="Times New Roman" panose="02020603050405020304" pitchFamily="18" charset="0"/>
              </a:rPr>
              <a:t>Arrestimin dhe ndalimin e të kërkuarit Th</a:t>
            </a:r>
            <a:r>
              <a:rPr lang="en-US" sz="1700" i="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sq-AL" sz="1700" i="1" dirty="0">
                <a:effectLst/>
                <a:latin typeface="Times New Roman" panose="02020603050405020304" pitchFamily="18" charset="0"/>
                <a:ea typeface="Times New Roman" panose="02020603050405020304" pitchFamily="18" charset="0"/>
                <a:cs typeface="Times New Roman" panose="02020603050405020304" pitchFamily="18" charset="0"/>
              </a:rPr>
              <a:t>R</a:t>
            </a:r>
            <a:r>
              <a:rPr lang="en-US" sz="1700" i="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sq-AL" sz="1700" i="1" dirty="0">
                <a:effectLst/>
                <a:latin typeface="Times New Roman" panose="02020603050405020304" pitchFamily="18" charset="0"/>
                <a:ea typeface="Times New Roman" panose="02020603050405020304" pitchFamily="18" charset="0"/>
                <a:cs typeface="Times New Roman" panose="02020603050405020304" pitchFamily="18" charset="0"/>
              </a:rPr>
              <a:t>, në vijim të kërkesave Nr.817/14 </a:t>
            </a:r>
            <a:r>
              <a:rPr lang="sq-AL" sz="1700" i="1" dirty="0" err="1">
                <a:effectLst/>
                <a:latin typeface="Times New Roman" panose="02020603050405020304" pitchFamily="18" charset="0"/>
                <a:ea typeface="Times New Roman" panose="02020603050405020304" pitchFamily="18" charset="0"/>
                <a:cs typeface="Times New Roman" panose="02020603050405020304" pitchFamily="18" charset="0"/>
              </a:rPr>
              <a:t>prot</a:t>
            </a:r>
            <a:r>
              <a:rPr lang="sq-AL" sz="1700" i="1" dirty="0">
                <a:effectLst/>
                <a:latin typeface="Times New Roman" panose="02020603050405020304" pitchFamily="18" charset="0"/>
                <a:ea typeface="Times New Roman" panose="02020603050405020304" pitchFamily="18" charset="0"/>
                <a:cs typeface="Times New Roman" panose="02020603050405020304" pitchFamily="18" charset="0"/>
              </a:rPr>
              <a:t>, date 1.07.2021 dhe Nr.817/17 </a:t>
            </a:r>
            <a:r>
              <a:rPr lang="sq-AL" sz="1700" i="1" dirty="0" err="1">
                <a:effectLst/>
                <a:latin typeface="Times New Roman" panose="02020603050405020304" pitchFamily="18" charset="0"/>
                <a:ea typeface="Times New Roman" panose="02020603050405020304" pitchFamily="18" charset="0"/>
                <a:cs typeface="Times New Roman" panose="02020603050405020304" pitchFamily="18" charset="0"/>
              </a:rPr>
              <a:t>prot</a:t>
            </a:r>
            <a:r>
              <a:rPr lang="sq-AL" sz="1700" i="1" dirty="0">
                <a:effectLst/>
                <a:latin typeface="Times New Roman" panose="02020603050405020304" pitchFamily="18" charset="0"/>
                <a:ea typeface="Times New Roman" panose="02020603050405020304" pitchFamily="18" charset="0"/>
                <a:cs typeface="Times New Roman" panose="02020603050405020304" pitchFamily="18" charset="0"/>
              </a:rPr>
              <a:t>. date 07.07.2021 të Prokurorisë së Përgjithshme të Shqipërisë i cili procedohet: a) me vendimin në mungesë nr. 2182, datë 14.12.2018 te Gjykatës së Shkalles se Pare Tiranë me qëllim që të gjykohet për veprat penale të "Falsifikimit të </a:t>
            </a:r>
            <a:r>
              <a:rPr lang="sq-AL" sz="1700" i="1" dirty="0" err="1">
                <a:effectLst/>
                <a:latin typeface="Times New Roman" panose="02020603050405020304" pitchFamily="18" charset="0"/>
                <a:ea typeface="Times New Roman" panose="02020603050405020304" pitchFamily="18" charset="0"/>
                <a:cs typeface="Times New Roman" panose="02020603050405020304" pitchFamily="18" charset="0"/>
              </a:rPr>
              <a:t>dokumentave</a:t>
            </a:r>
            <a:r>
              <a:rPr lang="sq-AL" sz="1700" i="1" dirty="0">
                <a:effectLst/>
                <a:latin typeface="Times New Roman" panose="02020603050405020304" pitchFamily="18" charset="0"/>
                <a:ea typeface="Times New Roman" panose="02020603050405020304" pitchFamily="18" charset="0"/>
                <a:cs typeface="Times New Roman" panose="02020603050405020304" pitchFamily="18" charset="0"/>
              </a:rPr>
              <a:t>" dhe te "Falsifikimi i vulave, i stampave ose i formularëve" të kryera në bashkëpunim, </a:t>
            </a:r>
            <a:r>
              <a:rPr lang="sq-AL" sz="1700" i="1" dirty="0" err="1">
                <a:effectLst/>
                <a:latin typeface="Times New Roman" panose="02020603050405020304" pitchFamily="18" charset="0"/>
                <a:ea typeface="Times New Roman" panose="02020603050405020304" pitchFamily="18" charset="0"/>
                <a:cs typeface="Times New Roman" panose="02020603050405020304" pitchFamily="18" charset="0"/>
              </a:rPr>
              <a:t>sic</a:t>
            </a:r>
            <a:r>
              <a:rPr lang="sq-AL" sz="1700" i="1" dirty="0">
                <a:effectLst/>
                <a:latin typeface="Times New Roman" panose="02020603050405020304" pitchFamily="18" charset="0"/>
                <a:ea typeface="Times New Roman" panose="02020603050405020304" pitchFamily="18" charset="0"/>
                <a:cs typeface="Times New Roman" panose="02020603050405020304" pitchFamily="18" charset="0"/>
              </a:rPr>
              <a:t> parashikohen dhe dënohen nga nenet 186,190 dhe 25 i Kodit Penal Shqiptar, vepra penale edhe sipas legjislacionit penal grek (neni 216 në kombinim me nenin 98 të K. Penal)”; b) me nr. 888, datë 19.05.2018 në mungesë vendimi i departamentit të hetimit dhe procedimit paraprak të Gjykatës së shkallës se parë Tirane për t’u gjykuar për </a:t>
            </a:r>
            <a:r>
              <a:rPr lang="sq-AL" sz="1700" i="1" dirty="0" err="1">
                <a:effectLst/>
                <a:latin typeface="Times New Roman" panose="02020603050405020304" pitchFamily="18" charset="0"/>
                <a:ea typeface="Times New Roman" panose="02020603050405020304" pitchFamily="18" charset="0"/>
                <a:cs typeface="Times New Roman" panose="02020603050405020304" pitchFamily="18" charset="0"/>
              </a:rPr>
              <a:t>vepren</a:t>
            </a:r>
            <a:r>
              <a:rPr lang="sq-AL" sz="1700" i="1" dirty="0">
                <a:effectLst/>
                <a:latin typeface="Times New Roman" panose="02020603050405020304" pitchFamily="18" charset="0"/>
                <a:ea typeface="Times New Roman" panose="02020603050405020304" pitchFamily="18" charset="0"/>
                <a:cs typeface="Times New Roman" panose="02020603050405020304" pitchFamily="18" charset="0"/>
              </a:rPr>
              <a:t> penale “Tregti dhe transport mallrash kontrabande” (2 herë).”</a:t>
            </a:r>
            <a:endParaRPr lang="en-US" sz="1700" i="1" dirty="0">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endParaRPr lang="en-US" sz="1700" dirty="0"/>
          </a:p>
        </p:txBody>
      </p:sp>
    </p:spTree>
    <p:extLst>
      <p:ext uri="{BB962C8B-B14F-4D97-AF65-F5344CB8AC3E}">
        <p14:creationId xmlns:p14="http://schemas.microsoft.com/office/powerpoint/2010/main" val="26571297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8850F7-0642-0D06-D4B0-5E978B1EB041}"/>
              </a:ext>
            </a:extLst>
          </p:cNvPr>
          <p:cNvSpPr>
            <a:spLocks noGrp="1"/>
          </p:cNvSpPr>
          <p:nvPr>
            <p:ph idx="1"/>
          </p:nvPr>
        </p:nvSpPr>
        <p:spPr>
          <a:xfrm>
            <a:off x="92363" y="147783"/>
            <a:ext cx="11919527" cy="6520872"/>
          </a:xfrm>
        </p:spPr>
        <p:txBody>
          <a:bodyPr>
            <a:normAutofit/>
          </a:bodyPr>
          <a:lstStyle/>
          <a:p>
            <a:pPr indent="0" algn="just">
              <a:lnSpc>
                <a:spcPct val="115000"/>
              </a:lnSpc>
              <a:spcBef>
                <a:spcPts val="600"/>
              </a:spcBef>
              <a:spcAft>
                <a:spcPts val="600"/>
              </a:spcAft>
              <a:buNone/>
            </a:pP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Ky vendim, në shtetin grek është ekzekutuar po me datën 21.07.2021 nga ana e organeve të drejtësisë të këtij shteti, duke e dërguar kërkuesin Th</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R</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 në Burgun e Përgjithshëm të qytetit </a:t>
            </a:r>
            <a:r>
              <a:rPr lang="sq-AL" sz="1800" dirty="0" err="1">
                <a:effectLst/>
                <a:latin typeface="Times New Roman" panose="02020603050405020304" pitchFamily="18" charset="0"/>
                <a:ea typeface="Times New Roman" panose="02020603050405020304" pitchFamily="18" charset="0"/>
                <a:cs typeface="Times New Roman" panose="02020603050405020304" pitchFamily="18" charset="0"/>
              </a:rPr>
              <a:t>Trikala</a:t>
            </a: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 ku është mbajtur si i paraburgosur deri me datën 11.07.2023, datë në të cilën kërkuesi është ekstraduar në Shqipëri dhe i është komunikuar </a:t>
            </a:r>
            <a:r>
              <a:rPr lang="sq-AL" sz="1800" dirty="0" err="1">
                <a:effectLst/>
                <a:latin typeface="Times New Roman" panose="02020603050405020304" pitchFamily="18" charset="0"/>
                <a:ea typeface="Times New Roman" panose="02020603050405020304" pitchFamily="18" charset="0"/>
                <a:cs typeface="Times New Roman" panose="02020603050405020304" pitchFamily="18" charset="0"/>
              </a:rPr>
              <a:t>urdhëri</a:t>
            </a: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 i ekzekutimit të vendimit nr. 2182, datë 14.12.2018 të Gjykatës së Shkallës së Parë Tiranë. </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a:p>
            <a:pPr indent="0" algn="just">
              <a:lnSpc>
                <a:spcPct val="115000"/>
              </a:lnSpc>
              <a:spcBef>
                <a:spcPts val="600"/>
              </a:spcBef>
              <a:spcAft>
                <a:spcPts val="600"/>
              </a:spcAft>
              <a:buNone/>
            </a:pP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Kërkuesi, në procedimin e parë, është gjykuar, deklaruar fajtor dhe dënuar me burgim nga gjykata e shkallës së parë. Në lidhje me akuzën e ngritur në procedimin penal nr. 8897, viti 2017, Gjykata e Rrethit Gjyqësor Tiranë, me vendimin nr. 3397, datë 20.12.2018, ka vendosur deklarimin fajtor të kërkuesit për kryerjen e veprës penale të parashikuar nga neni 178/1 i Kodit Penal (tre herë) dhe veprën e parashikuar nga neni 174/1 i Kodit Penal (tre herë) e në bashkim të dënimeve, e ka dënuar atë me katër vjet e gjashtë muaj burgim, si dhe në zbatim të nenit 406/1 të KPP-së, e ka dënuar përfundimisht me tre vjet burgim. Ky vendim është </a:t>
            </a:r>
            <a:r>
              <a:rPr lang="sq-AL" sz="1800" dirty="0" err="1">
                <a:effectLst/>
                <a:latin typeface="Times New Roman" panose="02020603050405020304" pitchFamily="18" charset="0"/>
                <a:ea typeface="Times New Roman" panose="02020603050405020304" pitchFamily="18" charset="0"/>
                <a:cs typeface="Times New Roman" panose="02020603050405020304" pitchFamily="18" charset="0"/>
              </a:rPr>
              <a:t>ankimuar</a:t>
            </a: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 nga kërkuesi dhe çështja është regjistruar në gjykatën e apelit. </a:t>
            </a:r>
            <a:endParaRPr lang="en-US" dirty="0">
              <a:latin typeface="Calibri" panose="020F0502020204030204" pitchFamily="34" charset="0"/>
              <a:ea typeface="Times New Roman" panose="02020603050405020304" pitchFamily="18" charset="0"/>
              <a:cs typeface="Times New Roman" panose="02020603050405020304" pitchFamily="18" charset="0"/>
            </a:endParaRPr>
          </a:p>
          <a:p>
            <a:pPr indent="0" algn="just">
              <a:lnSpc>
                <a:spcPct val="115000"/>
              </a:lnSpc>
              <a:spcBef>
                <a:spcPts val="600"/>
              </a:spcBef>
              <a:spcAft>
                <a:spcPts val="600"/>
              </a:spcAft>
              <a:buNone/>
            </a:pP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Gjithashtu, edhe në procedimin e dytë, kërkuesi është gjykuar, deklaruar fajtor dhe dënuar me burgim. Në lidhje procedim nr. 5670, viti 2017, Gjykata e Rrethit Gjyqësor Tiranë, me vendimin nr. 1258, datë 3.7.2020, ka vendosur deklarimin fajtor të kërkuesit për kryerjen e veprës penale të parashikuar nga nenet 186/2 dhe 190/2 të Kodit Penal dhe në përfundim, dënimin e tij me një vit e tetë muaj burgim. Edhe kundër këtij vendimi është bërë ankim dhe çështja është regjistruar në gjykatën e apelit.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0" algn="just">
              <a:lnSpc>
                <a:spcPct val="115000"/>
              </a:lnSpc>
              <a:spcAft>
                <a:spcPts val="1000"/>
              </a:spcAft>
              <a:buNone/>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40183796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0DC2A9-0A6D-2E50-7095-1BDBBE3FF9E4}"/>
              </a:ext>
            </a:extLst>
          </p:cNvPr>
          <p:cNvSpPr>
            <a:spLocks noGrp="1"/>
          </p:cNvSpPr>
          <p:nvPr>
            <p:ph idx="1"/>
          </p:nvPr>
        </p:nvSpPr>
        <p:spPr>
          <a:xfrm>
            <a:off x="161636" y="207818"/>
            <a:ext cx="11873346" cy="6437745"/>
          </a:xfrm>
        </p:spPr>
        <p:txBody>
          <a:bodyPr/>
          <a:lstStyle/>
          <a:p>
            <a:pPr marL="0" indent="0" algn="just">
              <a:buNone/>
            </a:pP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Kerkuesi</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Th.R</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dirty="0">
                <a:latin typeface="Times New Roman" panose="02020603050405020304" pitchFamily="18" charset="0"/>
                <a:ea typeface="Times New Roman" panose="02020603050405020304" pitchFamily="18" charset="0"/>
                <a:cs typeface="Times New Roman" panose="02020603050405020304" pitchFamily="18" charset="0"/>
              </a:rPr>
              <a:t>ka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paraqitur</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dy</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kerkesa</a:t>
            </a:r>
            <a:r>
              <a:rPr lang="en-US" dirty="0">
                <a:latin typeface="Times New Roman" panose="02020603050405020304" pitchFamily="18" charset="0"/>
                <a:ea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objekt</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Shuarjen</a:t>
            </a:r>
            <a:r>
              <a:rPr lang="en-US" dirty="0">
                <a:latin typeface="Times New Roman" panose="02020603050405020304" pitchFamily="18" charset="0"/>
                <a:ea typeface="Times New Roman" panose="02020603050405020304" pitchFamily="18" charset="0"/>
                <a:cs typeface="Times New Roman" panose="02020603050405020304" pitchFamily="18" charset="0"/>
              </a:rPr>
              <a:t> e mases se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sigurimit</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respektiv</a:t>
            </a:r>
            <a:r>
              <a:rPr lang="en-US" dirty="0">
                <a:latin typeface="Times New Roman" panose="02020603050405020304" pitchFamily="18" charset="0"/>
                <a:ea typeface="Times New Roman" panose="02020603050405020304" pitchFamily="18" charset="0"/>
                <a:cs typeface="Times New Roman" panose="02020603050405020304" pitchFamily="18" charset="0"/>
              </a:rPr>
              <a:t>”, duke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pretenduar</a:t>
            </a:r>
            <a:r>
              <a:rPr lang="en-US" dirty="0">
                <a:latin typeface="Times New Roman" panose="02020603050405020304" pitchFamily="18" charset="0"/>
                <a:ea typeface="Times New Roman" panose="02020603050405020304" pitchFamily="18" charset="0"/>
                <a:cs typeface="Times New Roman" panose="02020603050405020304" pitchFamily="18" charset="0"/>
              </a:rPr>
              <a:t> se n</a:t>
            </a:r>
            <a:r>
              <a:rPr lang="sq-AL" sz="1800" dirty="0" err="1">
                <a:effectLst/>
                <a:latin typeface="Times New Roman" panose="02020603050405020304" pitchFamily="18" charset="0"/>
                <a:ea typeface="Times New Roman" panose="02020603050405020304" pitchFamily="18" charset="0"/>
                <a:cs typeface="Times New Roman" panose="02020603050405020304" pitchFamily="18" charset="0"/>
              </a:rPr>
              <a:t>ga</a:t>
            </a: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 data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21.07.2021</a:t>
            </a: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 dit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a:t>
            </a: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 e arrestimit dhe deri në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momentin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paraqitjes</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se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tyre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ka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qenë</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nën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masën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sigurimit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“arrest në burg”. Koha 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kaluar</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ne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paraburgim</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ne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shtetin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Grek</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per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efekt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ekstradimi</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tejkalon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denimin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caktuar</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me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secilin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vendim</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te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gjykates</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dhe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rrjedhimisht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masat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duhen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shuar</a:t>
            </a:r>
            <a:r>
              <a:rPr lang="en-US" dirty="0">
                <a:latin typeface="Times New Roman" panose="02020603050405020304" pitchFamily="18" charset="0"/>
                <a:ea typeface="Times New Roman" panose="02020603050405020304" pitchFamily="18" charset="0"/>
                <a:cs typeface="Times New Roman" panose="02020603050405020304" pitchFamily="18" charset="0"/>
              </a:rPr>
              <a:t>, duke u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urdheruar</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lirimi</a:t>
            </a:r>
            <a:r>
              <a:rPr lang="en-US" dirty="0">
                <a:latin typeface="Times New Roman" panose="02020603050405020304" pitchFamily="18" charset="0"/>
                <a:ea typeface="Times New Roman" panose="02020603050405020304" pitchFamily="18" charset="0"/>
                <a:cs typeface="Times New Roman" panose="02020603050405020304" pitchFamily="18" charset="0"/>
              </a:rPr>
              <a:t> i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menjehershem</a:t>
            </a:r>
            <a:r>
              <a:rPr lang="en-US" dirty="0">
                <a:latin typeface="Times New Roman" panose="02020603050405020304" pitchFamily="18" charset="0"/>
                <a:ea typeface="Times New Roman" panose="02020603050405020304" pitchFamily="18" charset="0"/>
                <a:cs typeface="Times New Roman" panose="02020603050405020304" pitchFamily="18" charset="0"/>
              </a:rPr>
              <a:t> i </a:t>
            </a:r>
            <a:r>
              <a:rPr lang="en-US" dirty="0" err="1">
                <a:latin typeface="Times New Roman" panose="02020603050405020304" pitchFamily="18" charset="0"/>
                <a:ea typeface="Times New Roman" panose="02020603050405020304" pitchFamily="18" charset="0"/>
                <a:cs typeface="Times New Roman" panose="02020603050405020304" pitchFamily="18" charset="0"/>
              </a:rPr>
              <a:t>tij</a:t>
            </a:r>
            <a:r>
              <a:rPr lang="en-US"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lvl="0" indent="0" algn="just">
              <a:lnSpc>
                <a:spcPct val="115000"/>
              </a:lnSpc>
              <a:spcBef>
                <a:spcPts val="600"/>
              </a:spcBef>
              <a:spcAft>
                <a:spcPts val="600"/>
              </a:spcAft>
              <a:buNone/>
              <a:tabLst>
                <a:tab pos="457200" algn="l"/>
                <a:tab pos="914400" algn="l"/>
                <a:tab pos="1371600" algn="l"/>
                <a:tab pos="1828800" algn="l"/>
                <a:tab pos="2286000" algn="l"/>
                <a:tab pos="2743200" algn="l"/>
                <a:tab pos="4023360" algn="l"/>
              </a:tabLst>
            </a:pPr>
            <a:r>
              <a:rPr lang="en-US" dirty="0">
                <a:latin typeface="Times New Roman" panose="02020603050405020304" pitchFamily="18" charset="0"/>
                <a:cs typeface="Times New Roman" panose="02020603050405020304" pitchFamily="18" charset="0"/>
              </a:rPr>
              <a:t>Gjykata e </a:t>
            </a:r>
            <a:r>
              <a:rPr lang="en-US" dirty="0" err="1">
                <a:latin typeface="Times New Roman" panose="02020603050405020304" pitchFamily="18" charset="0"/>
                <a:cs typeface="Times New Roman" panose="02020603050405020304" pitchFamily="18" charset="0"/>
              </a:rPr>
              <a:t>Apelit</a:t>
            </a:r>
            <a:r>
              <a:rPr lang="en-US" dirty="0">
                <a:latin typeface="Times New Roman" panose="02020603050405020304" pitchFamily="18" charset="0"/>
                <a:cs typeface="Times New Roman" panose="02020603050405020304" pitchFamily="18" charset="0"/>
              </a:rPr>
              <a:t>  të </a:t>
            </a:r>
            <a:r>
              <a:rPr lang="en-US" dirty="0" err="1">
                <a:latin typeface="Times New Roman" panose="02020603050405020304" pitchFamily="18" charset="0"/>
                <a:cs typeface="Times New Roman" panose="02020603050405020304" pitchFamily="18" charset="0"/>
              </a:rPr>
              <a:t>Juridiksionit</a:t>
            </a:r>
            <a:r>
              <a:rPr lang="en-US" dirty="0">
                <a:latin typeface="Times New Roman" panose="02020603050405020304" pitchFamily="18" charset="0"/>
                <a:cs typeface="Times New Roman" panose="02020603050405020304" pitchFamily="18" charset="0"/>
              </a:rPr>
              <a:t> të </a:t>
            </a:r>
            <a:r>
              <a:rPr lang="en-US" dirty="0" err="1">
                <a:latin typeface="Times New Roman" panose="02020603050405020304" pitchFamily="18" charset="0"/>
                <a:cs typeface="Times New Roman" panose="02020603050405020304" pitchFamily="18" charset="0"/>
              </a:rPr>
              <a:t>Përgjithshëm</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vendimin</a:t>
            </a:r>
            <a:r>
              <a:rPr lang="en-US" dirty="0">
                <a:latin typeface="Times New Roman" panose="02020603050405020304" pitchFamily="18" charset="0"/>
                <a:cs typeface="Times New Roman" panose="02020603050405020304" pitchFamily="18" charset="0"/>
              </a:rPr>
              <a:t> e dates 20.07.2023 ka </a:t>
            </a:r>
            <a:r>
              <a:rPr lang="en-US" dirty="0" err="1">
                <a:latin typeface="Times New Roman" panose="02020603050405020304" pitchFamily="18" charset="0"/>
                <a:cs typeface="Times New Roman" panose="02020603050405020304" pitchFamily="18" charset="0"/>
              </a:rPr>
              <a:t>vendosur</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“1. </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Pranimin e kërkesës.</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2. </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Shuarjen e masës së sigurimit “arrest në burg”, parashikuar nga neni 238 i Kodit të Procedurës Penale të caktuar me vendimin nr. 2182, datë 14.11.2018 të Gjykatës së Rrethit Gjyqësor Tiranë.</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 3. </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U shpall në Tiranë, sot më datë 10.06.2023-.</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i="1"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Gjykata e </a:t>
            </a:r>
            <a:r>
              <a:rPr lang="en-US" dirty="0" err="1">
                <a:latin typeface="Times New Roman" panose="02020603050405020304" pitchFamily="18" charset="0"/>
                <a:cs typeface="Times New Roman" panose="02020603050405020304" pitchFamily="18" charset="0"/>
              </a:rPr>
              <a:t>Apelit</a:t>
            </a:r>
            <a:r>
              <a:rPr lang="en-US" dirty="0">
                <a:latin typeface="Times New Roman" panose="02020603050405020304" pitchFamily="18" charset="0"/>
                <a:cs typeface="Times New Roman" panose="02020603050405020304" pitchFamily="18" charset="0"/>
              </a:rPr>
              <a:t>  të </a:t>
            </a:r>
            <a:r>
              <a:rPr lang="en-US" dirty="0" err="1">
                <a:latin typeface="Times New Roman" panose="02020603050405020304" pitchFamily="18" charset="0"/>
                <a:cs typeface="Times New Roman" panose="02020603050405020304" pitchFamily="18" charset="0"/>
              </a:rPr>
              <a:t>Juridiksionit</a:t>
            </a:r>
            <a:r>
              <a:rPr lang="en-US" dirty="0">
                <a:latin typeface="Times New Roman" panose="02020603050405020304" pitchFamily="18" charset="0"/>
                <a:cs typeface="Times New Roman" panose="02020603050405020304" pitchFamily="18" charset="0"/>
              </a:rPr>
              <a:t> të </a:t>
            </a:r>
            <a:r>
              <a:rPr lang="en-US" dirty="0" err="1">
                <a:latin typeface="Times New Roman" panose="02020603050405020304" pitchFamily="18" charset="0"/>
                <a:cs typeface="Times New Roman" panose="02020603050405020304" pitchFamily="18" charset="0"/>
              </a:rPr>
              <a:t>Përgjithshëm</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vendimin</a:t>
            </a:r>
            <a:r>
              <a:rPr lang="en-US" dirty="0">
                <a:latin typeface="Times New Roman" panose="02020603050405020304" pitchFamily="18" charset="0"/>
                <a:cs typeface="Times New Roman" panose="02020603050405020304" pitchFamily="18" charset="0"/>
              </a:rPr>
              <a:t> e dates 25.07.2023 ka </a:t>
            </a:r>
            <a:r>
              <a:rPr lang="en-US" dirty="0" err="1">
                <a:latin typeface="Times New Roman" panose="02020603050405020304" pitchFamily="18" charset="0"/>
                <a:cs typeface="Times New Roman" panose="02020603050405020304" pitchFamily="18" charset="0"/>
              </a:rPr>
              <a:t>vendosur</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“Rrëzimin e </a:t>
            </a:r>
            <a:r>
              <a:rPr lang="en-US" i="1" dirty="0" err="1">
                <a:latin typeface="Times New Roman" panose="02020603050405020304" pitchFamily="18" charset="0"/>
                <a:cs typeface="Times New Roman" panose="02020603050405020304" pitchFamily="18" charset="0"/>
              </a:rPr>
              <a:t>kërkesës</a:t>
            </a:r>
            <a:r>
              <a:rPr lang="en-US" i="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48609070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2565</TotalTime>
  <Words>7062</Words>
  <Application>Microsoft Office PowerPoint</Application>
  <PresentationFormat>Widescreen</PresentationFormat>
  <Paragraphs>105</Paragraphs>
  <Slides>22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Calibri</vt:lpstr>
      <vt:lpstr>Times New Roman</vt:lpstr>
      <vt:lpstr>Trebuchet MS</vt:lpstr>
      <vt:lpstr>Wingdings</vt:lpstr>
      <vt:lpstr>Wingdings 3</vt:lpstr>
      <vt:lpstr>Facet</vt:lpstr>
      <vt:lpstr>“Mbivendosja e masave të sigurimit në fazën e ekzekutimit. Përllogaritja e tyre.”</vt:lpstr>
      <vt:lpstr>PowerPoint Presentation</vt:lpstr>
      <vt:lpstr>PowerPoint Presentation</vt:lpstr>
      <vt:lpstr>PowerPoint Presentation</vt:lpstr>
      <vt:lpstr>PowerPoint Presentation</vt:lpstr>
      <vt:lpstr>PowerPoint Presentation</vt:lpstr>
      <vt:lpstr>Rasti 1 Vendimi nr. 456, datë 24.12.2018 i Gjykatës së Rrethit Gjyqësor Kavajë</vt:lpstr>
      <vt:lpstr>PowerPoint Presentation</vt:lpstr>
      <vt:lpstr>PowerPoint Presentation</vt:lpstr>
      <vt:lpstr>PowerPoint Presentation</vt:lpstr>
      <vt:lpstr>PowerPoint Presentation</vt:lpstr>
      <vt:lpstr>Rasti 2 Vendimi nr. 341, datë 20.10.2021 i Gjykatës së Rrethit Gjyqësor Kavajë</vt:lpstr>
      <vt:lpstr>PowerPoint Presentation</vt:lpstr>
      <vt:lpstr>PowerPoint Presentation</vt:lpstr>
      <vt:lpstr>PowerPoint Presentation</vt:lpstr>
      <vt:lpstr>Rasti 4 Vendimi nr. 2409, datë 19.12.2023 i Gj.A.J.Përgjithshëm </vt:lpstr>
      <vt:lpstr>PowerPoint Presentation</vt:lpstr>
      <vt:lpstr>Rasti 5 Vendimi nr. 1962, datë 27.10.2023 i Gj.A.J.Përgjithshëm </vt:lpstr>
      <vt:lpstr>PowerPoint Presentation</vt:lpstr>
      <vt:lpstr>Rasti 5 Vendimi nr. 1142, datë 20.07.2023 dhe nr.  1202, datë 25.07.2023 të Gj.A.J.Përgjithshëm</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Masat mjekësore dhe edukuese si pasoja ligjore të rrethanave përjashtuese nga përgjegjësia penale e autorit në një proçedim penal.</dc:title>
  <dc:creator>Genti Dokollari</dc:creator>
  <cp:lastModifiedBy>Genti Dokollari</cp:lastModifiedBy>
  <cp:revision>7</cp:revision>
  <dcterms:created xsi:type="dcterms:W3CDTF">2020-12-15T21:04:13Z</dcterms:created>
  <dcterms:modified xsi:type="dcterms:W3CDTF">2024-01-07T23:51:41Z</dcterms:modified>
</cp:coreProperties>
</file>