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3" r:id="rId4"/>
    <p:sldId id="264" r:id="rId5"/>
    <p:sldId id="266" r:id="rId6"/>
    <p:sldId id="267" r:id="rId7"/>
    <p:sldId id="259" r:id="rId8"/>
    <p:sldId id="268" r:id="rId9"/>
    <p:sldId id="269" r:id="rId10"/>
    <p:sldId id="270" r:id="rId11"/>
    <p:sldId id="271" r:id="rId12"/>
    <p:sldId id="272" r:id="rId13"/>
    <p:sldId id="273" r:id="rId14"/>
    <p:sldId id="274" r:id="rId15"/>
    <p:sldId id="275" r:id="rId16"/>
    <p:sldId id="276" r:id="rId17"/>
    <p:sldId id="277" r:id="rId1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Untitled Section" id="{3C94EEBE-B4F1-434E-8ECA-434F73569E5B}">
          <p14:sldIdLst>
            <p14:sldId id="256"/>
            <p14:sldId id="257"/>
            <p14:sldId id="263"/>
            <p14:sldId id="264"/>
            <p14:sldId id="266"/>
            <p14:sldId id="267"/>
            <p14:sldId id="259"/>
            <p14:sldId id="268"/>
            <p14:sldId id="269"/>
            <p14:sldId id="270"/>
            <p14:sldId id="271"/>
            <p14:sldId id="272"/>
            <p14:sldId id="273"/>
            <p14:sldId id="274"/>
            <p14:sldId id="275"/>
            <p14:sldId id="276"/>
            <p14:sldId id="277"/>
          </p14:sldIdLst>
        </p14:section>
      </p14:section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113" d="100"/>
          <a:sy n="113" d="100"/>
        </p:scale>
        <p:origin x="510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141DA1-B098-450B-A010-F0897E4CFF3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5343B8B-12CC-4EA4-BE99-24A76113DE2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DFF7C29-FBAF-4E0B-B1F5-81F6E51DED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089D49-6EDB-410B-82E9-954C32388065}" type="datetimeFigureOut">
              <a:rPr lang="en-US" smtClean="0"/>
              <a:t>12/20/2022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1E8017D-6705-4D2A-80C7-C5B36CCDAA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EB82D82-E93F-4EA7-8614-E0C3A005FF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7D2935-6439-4A45-9AB3-E21461C983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16913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60981A-4374-47FE-BB94-D74AAAE04A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84708DA-776B-4004-9407-34EC57199CE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D253119-90B3-40B2-91C5-F9F376D2F4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089D49-6EDB-410B-82E9-954C32388065}" type="datetimeFigureOut">
              <a:rPr lang="en-US" smtClean="0"/>
              <a:t>12/20/2022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FF3D975-8824-4C7F-8365-C5AE9BB4B1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6421BA4-1318-4F07-B918-4910016571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7D2935-6439-4A45-9AB3-E21461C983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88536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0BEF4D-9C6A-4805-991A-3703BD0491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9454DBD-DA5D-43D4-9810-DD619F244E0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BF87C5B-A2D0-48C6-8127-120807C714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089D49-6EDB-410B-82E9-954C32388065}" type="datetimeFigureOut">
              <a:rPr lang="en-US" smtClean="0"/>
              <a:t>12/20/2022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941537A-DCDF-4137-AD7A-E28CE2278B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A8981B0-1ED7-4218-99BD-48CC41D3D6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7D2935-6439-4A45-9AB3-E21461C983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73027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B9DD38-2B1A-4B28-8796-FAA9AC164A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5EF55A7-588A-4BB1-B4C9-79BC3C61E56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B192FB1-11A1-4E05-A3C9-63D8A113248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1E7A95A-CFAB-43E9-B2A1-DA1870B0B4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089D49-6EDB-410B-82E9-954C32388065}" type="datetimeFigureOut">
              <a:rPr lang="en-US" smtClean="0"/>
              <a:t>12/20/2022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C38EE8D-DE9C-4048-8DD2-3920BF32A5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E43D045-C462-4667-9BCC-7BCA9CE6CC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7D2935-6439-4A45-9AB3-E21461C983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04986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4251AA-0330-479F-A293-7E6EB05F56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25A709A-6E86-428D-B91F-0602317B3B9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8CC0711-B782-4A71-BF93-7754CB0A71C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6CCF641-A740-4039-BA70-001C73B428C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79F1875-ABEC-4795-AFF6-F7537260A11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0EC110C-EB96-4238-A756-18403523D7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089D49-6EDB-410B-82E9-954C32388065}" type="datetimeFigureOut">
              <a:rPr lang="en-US" smtClean="0"/>
              <a:t>12/20/2022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74C92B9-D0AC-46AC-B37A-47951F4249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BF459E0-FADE-459A-B37D-40EDE00708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7D2935-6439-4A45-9AB3-E21461C983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78130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1B0532-BF4D-4E6F-A8C5-BFD46F220A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82D86B3-D9C7-49CF-A3A0-3A278EA281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089D49-6EDB-410B-82E9-954C32388065}" type="datetimeFigureOut">
              <a:rPr lang="en-US" smtClean="0"/>
              <a:t>12/20/2022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3D70F5E-83AC-4C00-B04F-F4CBBB6D68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FAF20D5-4AB0-4384-BBD5-24AE9A742C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7D2935-6439-4A45-9AB3-E21461C983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62336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75E522B-D18B-43B9-BD13-759B7BC332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089D49-6EDB-410B-82E9-954C32388065}" type="datetimeFigureOut">
              <a:rPr lang="en-US" smtClean="0"/>
              <a:t>12/20/2022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7546D84-EA57-45CF-820A-41202E3B4F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974C35B-8317-440D-8E4D-D784E54FE1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7D2935-6439-4A45-9AB3-E21461C983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96391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EB1127-588A-4F45-9142-1D50B618A1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0425114-67D3-4F59-A038-E728A98D0DB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B099C49-ABCE-4F23-8A02-BB431BB86AC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B5B6F2A-688A-47A5-927A-E67FFC3B94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089D49-6EDB-410B-82E9-954C32388065}" type="datetimeFigureOut">
              <a:rPr lang="en-US" smtClean="0"/>
              <a:t>12/20/2022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32357C6-B360-44B1-BEC6-5993393106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F9A7F07-B9B2-4791-A781-A63B6617B3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7D2935-6439-4A45-9AB3-E21461C983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02685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1FE9C4-1742-4A54-93B4-9C9DBDB6F6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AC26315-B2AA-477B-9923-1DC76CBB13D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F3AC117-A726-4863-8003-E894FB8F978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F3038AA-E587-44EF-970E-1A1DB0D2BB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089D49-6EDB-410B-82E9-954C32388065}" type="datetimeFigureOut">
              <a:rPr lang="en-US" smtClean="0"/>
              <a:t>12/20/2022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6A41D4B-7853-41A4-B411-E06DC34546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9C06077-D751-4ACA-A660-8AE63EF42B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7D2935-6439-4A45-9AB3-E21461C983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05373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A9C053-787E-485A-89C8-DFA76AEA1A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BA29FA9-BF80-41D0-9858-9AF4C15FD52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BAF23D2-45C6-43F4-8A32-043954C456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089D49-6EDB-410B-82E9-954C32388065}" type="datetimeFigureOut">
              <a:rPr lang="en-US" smtClean="0"/>
              <a:t>12/20/2022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1CA6DC7-A164-4352-B452-F0BF67CB93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8DE096A-0F01-42A2-90E4-E4972F9E17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7D2935-6439-4A45-9AB3-E21461C983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04465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2AB03BB-A5BE-4625-BC93-44510ACD1AE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7B576DB-A7C3-4106-9EDF-836E6F0AF30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B849DB0-3E78-4D18-8228-5DC9E1F20A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089D49-6EDB-410B-82E9-954C32388065}" type="datetimeFigureOut">
              <a:rPr lang="en-US" smtClean="0"/>
              <a:t>12/20/2022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AC92795-A54B-4223-8A16-23AB9C76A5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774890A-C142-4C77-B6C3-F48B74AF43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7D2935-6439-4A45-9AB3-E21461C983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74630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F273949-1482-4A95-8E9C-58658DFB90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88114E1-784A-4A1D-A7DA-7F963B582C3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B1AF768-D765-46EB-BE64-682EBF405F2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089D49-6EDB-410B-82E9-954C32388065}" type="datetimeFigureOut">
              <a:rPr lang="en-US" smtClean="0"/>
              <a:t>12/20/2022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C05FC33-EA40-4638-9312-E8CBCF73FED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1FAAF27-F7E7-4440-A364-5F92F2071A7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7D2935-6439-4A45-9AB3-E21461C983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35916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A690F2-E664-47F9-A05C-8BD9C5034F2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1655762"/>
          </a:xfrm>
        </p:spPr>
        <p:txBody>
          <a:bodyPr/>
          <a:lstStyle/>
          <a:p>
            <a:r>
              <a:rPr lang="sq-AL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Moskompetenca lëndore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253B237-F375-4C0A-9EED-BBFDA579FE2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sq-AL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Gjyqtare</a:t>
            </a: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sq-AL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Nurjeta Pogaçe </a:t>
            </a: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(Tafa)</a:t>
            </a:r>
          </a:p>
          <a:p>
            <a:r>
              <a:rPr lang="sq-AL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Gjyqtare pranë Gjykatës së Rrethit Gjyqësor Durrës</a:t>
            </a:r>
          </a:p>
        </p:txBody>
      </p:sp>
    </p:spTree>
    <p:extLst>
      <p:ext uri="{BB962C8B-B14F-4D97-AF65-F5344CB8AC3E}">
        <p14:creationId xmlns:p14="http://schemas.microsoft.com/office/powerpoint/2010/main" val="374077231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7A8EF8-2038-4006-AE69-DA9D125916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sq-AL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Moskompetenca lëndore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/tokësore</a:t>
            </a:r>
            <a:endParaRPr lang="sq-AL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7790884-DBF8-4DD8-8931-D4DB19DEB6F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sq-AL" dirty="0">
                <a:latin typeface="Times New Roman" panose="02020603050405020304" pitchFamily="18" charset="0"/>
                <a:cs typeface="Times New Roman" panose="02020603050405020304" pitchFamily="18" charset="0"/>
              </a:rPr>
              <a:t>Sipas nenit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83 të K. Pr.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Penale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m</a:t>
            </a:r>
            <a:r>
              <a:rPr lang="sq-AL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oskompetenca</a:t>
            </a:r>
            <a:r>
              <a:rPr lang="sq-AL" dirty="0">
                <a:latin typeface="Times New Roman" panose="02020603050405020304" pitchFamily="18" charset="0"/>
                <a:cs typeface="Times New Roman" panose="02020603050405020304" pitchFamily="18" charset="0"/>
              </a:rPr>
              <a:t> lëndore ngrihet, edhe kryesisht, </a:t>
            </a:r>
            <a:r>
              <a:rPr lang="sq-AL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në çdo gjendje e shkallë të proces</a:t>
            </a:r>
            <a:r>
              <a:rPr lang="en-US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 </a:t>
            </a:r>
            <a:r>
              <a:rPr lang="sq-AL" dirty="0">
                <a:latin typeface="Times New Roman" panose="02020603050405020304" pitchFamily="18" charset="0"/>
                <a:cs typeface="Times New Roman" panose="02020603050405020304" pitchFamily="18" charset="0"/>
              </a:rPr>
              <a:t>ndërsa </a:t>
            </a:r>
            <a:r>
              <a:rPr lang="sq-AL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moskompetenca</a:t>
            </a:r>
            <a:r>
              <a:rPr lang="sq-AL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tokësore dhe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ajo </a:t>
            </a:r>
            <a:r>
              <a:rPr lang="sq-AL" dirty="0">
                <a:latin typeface="Times New Roman" panose="02020603050405020304" pitchFamily="18" charset="0"/>
                <a:cs typeface="Times New Roman" panose="02020603050405020304" pitchFamily="18" charset="0"/>
              </a:rPr>
              <a:t>që rrjedh nga bashkimi i procedimeve për shkak lidhje mund të ngrihet ose të kundërshtohet, vetëm para se të ketë filluar shqyrtimi gjyqësor.</a:t>
            </a:r>
          </a:p>
          <a:p>
            <a:pPr algn="just"/>
            <a:r>
              <a:rPr lang="sq-AL" dirty="0">
                <a:latin typeface="Times New Roman" panose="02020603050405020304" pitchFamily="18" charset="0"/>
                <a:cs typeface="Times New Roman" panose="02020603050405020304" pitchFamily="18" charset="0"/>
              </a:rPr>
              <a:t>Dispozita analoge e saj është neni 21 i K. Pr. Penale italiane, i cili ka një parashikim të ndryshëm lidhur me afatin: përpara përfundimit të gjykimit në seancë paraprake, ose në mungesë të saj, para se të ketë filluar shqyrtimi gjyqësor, në të kundërt kërkimi bie në dekadencë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6309880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7A8EF8-2038-4006-AE69-DA9D125916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sq-AL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Moskompetenca lëndore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/tokësore</a:t>
            </a:r>
            <a:endParaRPr lang="sq-AL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7790884-DBF8-4DD8-8931-D4DB19DEB6F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</a:t>
            </a:r>
            <a:r>
              <a:rPr lang="sq-AL" dirty="0">
                <a:latin typeface="Times New Roman" panose="02020603050405020304" pitchFamily="18" charset="0"/>
                <a:cs typeface="Times New Roman" panose="02020603050405020304" pitchFamily="18" charset="0"/>
              </a:rPr>
              <a:t>duhet të kemi një ndryshim të dispozitës duke qenë se aktualisht kemi të parashikuar edhe gjykimin në seancë paraprake?</a:t>
            </a:r>
          </a:p>
          <a:p>
            <a:pPr algn="just"/>
            <a:r>
              <a:rPr lang="sq-AL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mund të kërkohet shpallja e </a:t>
            </a:r>
            <a:r>
              <a:rPr lang="sq-AL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moskompetencës</a:t>
            </a:r>
            <a:r>
              <a:rPr lang="sq-AL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territorial në gjykimin në themel nëse nuk është kërkuar pranë gjyqtarit të seancës paraprake?</a:t>
            </a:r>
          </a:p>
          <a:p>
            <a:pPr algn="just"/>
            <a:r>
              <a:rPr lang="sq-AL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mund të kërkohet sërish shpallja e </a:t>
            </a:r>
            <a:r>
              <a:rPr lang="sq-AL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moskompetencës</a:t>
            </a:r>
            <a:r>
              <a:rPr lang="sq-AL" dirty="0">
                <a:latin typeface="Times New Roman" panose="02020603050405020304" pitchFamily="18" charset="0"/>
                <a:cs typeface="Times New Roman" panose="02020603050405020304" pitchFamily="18" charset="0"/>
              </a:rPr>
              <a:t> pranë gjyqtarit të themelit nëse kjo kërkesë nuk është pranuar nga gjyqtari i seancës paraprake?</a:t>
            </a:r>
          </a:p>
          <a:p>
            <a:pPr algn="just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Si do të </a:t>
            </a:r>
            <a:r>
              <a:rPr lang="sq-AL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interpretohet dhe zbatohet praktika e deritanishme gjyqësore lidhur me natyrën e vendimeve të gjyqtarit të seancës paraprake?</a:t>
            </a:r>
          </a:p>
        </p:txBody>
      </p:sp>
    </p:spTree>
    <p:extLst>
      <p:ext uri="{BB962C8B-B14F-4D97-AF65-F5344CB8AC3E}">
        <p14:creationId xmlns:p14="http://schemas.microsoft.com/office/powerpoint/2010/main" val="194463755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7A8EF8-2038-4006-AE69-DA9D125916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sq-AL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Moskompetenca lëndore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/tokësore</a:t>
            </a:r>
            <a:endParaRPr lang="sq-AL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7790884-DBF8-4DD8-8931-D4DB19DEB6F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sq-AL" dirty="0">
                <a:latin typeface="Times New Roman" panose="02020603050405020304" pitchFamily="18" charset="0"/>
                <a:cs typeface="Times New Roman" panose="02020603050405020304" pitchFamily="18" charset="0"/>
              </a:rPr>
              <a:t>Neni 21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i K.  Pr.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Penale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italiane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sq-AL" dirty="0">
                <a:latin typeface="Times New Roman" panose="02020603050405020304" pitchFamily="18" charset="0"/>
                <a:cs typeface="Times New Roman" panose="02020603050405020304" pitchFamily="18" charset="0"/>
              </a:rPr>
              <a:t>parashikon se në rastin e </a:t>
            </a:r>
            <a:r>
              <a:rPr lang="sq-AL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moskompetencës</a:t>
            </a:r>
            <a:r>
              <a:rPr lang="sq-AL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tokësore kërkimi mund të paraqitet sërish pranë gjyqtarit të themelit deri sa nuk ka filluar shqyrtimi gjyqësor nëse gjyqtari i seancës paraprake e ka refuzuar.</a:t>
            </a:r>
          </a:p>
          <a:p>
            <a:pPr algn="just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Në </a:t>
            </a:r>
            <a:r>
              <a:rPr lang="sq-AL" dirty="0">
                <a:latin typeface="Times New Roman" panose="02020603050405020304" pitchFamily="18" charset="0"/>
                <a:cs typeface="Times New Roman" panose="02020603050405020304" pitchFamily="18" charset="0"/>
              </a:rPr>
              <a:t>nenin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21 të K. Pr. </a:t>
            </a:r>
            <a:r>
              <a:rPr lang="sq-AL" dirty="0">
                <a:latin typeface="Times New Roman" panose="02020603050405020304" pitchFamily="18" charset="0"/>
                <a:cs typeface="Times New Roman" panose="02020603050405020304" pitchFamily="18" charset="0"/>
              </a:rPr>
              <a:t>Penale italiane, ka gjithashtu një përjashtim lidhur me afatin në rastet e </a:t>
            </a:r>
            <a:r>
              <a:rPr lang="sq-AL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moskompetencës</a:t>
            </a:r>
            <a:r>
              <a:rPr lang="sq-AL" dirty="0">
                <a:latin typeface="Times New Roman" panose="02020603050405020304" pitchFamily="18" charset="0"/>
                <a:cs typeface="Times New Roman" panose="02020603050405020304" pitchFamily="18" charset="0"/>
              </a:rPr>
              <a:t> lëndore për shkak të procedimeve të lidhura.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sq-AL" dirty="0">
                <a:latin typeface="Times New Roman" panose="02020603050405020304" pitchFamily="18" charset="0"/>
                <a:cs typeface="Times New Roman" panose="02020603050405020304" pitchFamily="18" charset="0"/>
              </a:rPr>
              <a:t>Në këtë rast </a:t>
            </a:r>
            <a:r>
              <a:rPr lang="sq-AL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mosko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r>
              <a:rPr lang="sq-AL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petenca</a:t>
            </a:r>
            <a:r>
              <a:rPr lang="sq-AL" dirty="0">
                <a:latin typeface="Times New Roman" panose="02020603050405020304" pitchFamily="18" charset="0"/>
                <a:cs typeface="Times New Roman" panose="02020603050405020304" pitchFamily="18" charset="0"/>
              </a:rPr>
              <a:t> mund të ngrihet:</a:t>
            </a:r>
          </a:p>
          <a:p>
            <a:pPr algn="just"/>
            <a:r>
              <a:rPr lang="sq-AL" dirty="0">
                <a:latin typeface="Times New Roman" panose="02020603050405020304" pitchFamily="18" charset="0"/>
                <a:cs typeface="Times New Roman" panose="02020603050405020304" pitchFamily="18" charset="0"/>
              </a:rPr>
              <a:t>Para përfundimit të gjykimit në seancë paraprake, ose</a:t>
            </a:r>
          </a:p>
          <a:p>
            <a:pPr algn="just"/>
            <a:r>
              <a:rPr lang="sq-AL" dirty="0">
                <a:latin typeface="Times New Roman" panose="02020603050405020304" pitchFamily="18" charset="0"/>
                <a:cs typeface="Times New Roman" panose="02020603050405020304" pitchFamily="18" charset="0"/>
              </a:rPr>
              <a:t>Në fazën e kërkesave paraprake në gjykimin në themel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69981713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7A8EF8-2038-4006-AE69-DA9D125916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sq-AL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Moskompetenca lëndore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për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shkak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të </a:t>
            </a:r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procedimeve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të </a:t>
            </a:r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lidhura</a:t>
            </a:r>
            <a:endParaRPr lang="sq-AL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7790884-DBF8-4DD8-8931-D4DB19DEB6F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sq-AL" dirty="0">
                <a:latin typeface="Times New Roman" panose="02020603050405020304" pitchFamily="18" charset="0"/>
                <a:cs typeface="Times New Roman" panose="02020603050405020304" pitchFamily="18" charset="0"/>
              </a:rPr>
              <a:t>Sipas nenit 83/2 të K.  Pr. Penale </a:t>
            </a:r>
            <a:r>
              <a:rPr lang="sq-AL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moskompetenca</a:t>
            </a:r>
            <a:r>
              <a:rPr lang="sq-AL" dirty="0">
                <a:latin typeface="Times New Roman" panose="02020603050405020304" pitchFamily="18" charset="0"/>
                <a:cs typeface="Times New Roman" panose="02020603050405020304" pitchFamily="18" charset="0"/>
              </a:rPr>
              <a:t> që rrjedh nga bashkimi i procedimeve për shkak lidhje mund të ngrihet ose të kundërshtohet, vetëm para se të ketë filluar shqyrtimi gjyqësor.</a:t>
            </a:r>
          </a:p>
          <a:p>
            <a:pPr algn="just"/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Kjo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dispozitë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përbën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një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përjashtim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nga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rregulli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përgjithshëm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se </a:t>
            </a:r>
            <a:r>
              <a:rPr lang="sq-AL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moskompetenca</a:t>
            </a:r>
            <a:r>
              <a:rPr lang="sq-AL" dirty="0">
                <a:latin typeface="Times New Roman" panose="02020603050405020304" pitchFamily="18" charset="0"/>
                <a:cs typeface="Times New Roman" panose="02020603050405020304" pitchFamily="18" charset="0"/>
              </a:rPr>
              <a:t> lëndore ngrihet në çdo gjendje e shkallë të procesit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Neni 21 i K. Pr.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Penale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italiane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është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formuluar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në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mënyrë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të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qartë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në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këtë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aspekt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pasi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cilëson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në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mënyrë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të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shprehur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ky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rast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përbën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përjashtim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nga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rregulli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moskopmetenca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lëndore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ngrihet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në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çdo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gjendje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shkallë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të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procesit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1825146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7A8EF8-2038-4006-AE69-DA9D125916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sq-AL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Moskompetenca lëndore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për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shkak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të </a:t>
            </a:r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procedimeve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të </a:t>
            </a:r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lidhura</a:t>
            </a:r>
            <a:endParaRPr lang="sq-AL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7790884-DBF8-4DD8-8931-D4DB19DEB6F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sq-AL" dirty="0">
                <a:latin typeface="Times New Roman" panose="02020603050405020304" pitchFamily="18" charset="0"/>
                <a:cs typeface="Times New Roman" panose="02020603050405020304" pitchFamily="18" charset="0"/>
              </a:rPr>
              <a:t>Neni 21/3 I K. Pr. Penale Italiane është goditur edhe për </a:t>
            </a:r>
            <a:r>
              <a:rPr lang="sq-AL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antikushtetueshmëri</a:t>
            </a:r>
            <a:r>
              <a:rPr lang="sq-AL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por Gjykata Kushtetuese ka argumentuar se nuk është e paarsyeshme që legjislatori ka parashikuar rregulla të ndryshme procedural lidhur me kompetencën në rastet e procedimeve të lidhura pasi ka pasur për qëllim ekonominë gjyqësore dhe shpejtësinë e procesit (vendimi Nr.94/280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</a:p>
          <a:p>
            <a:pPr algn="just"/>
            <a:r>
              <a:rPr lang="sq-AL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mundet gjykata e apelit të prishë vendimin e shkallës së parë për shkak të mungesës së kompetencës si pasojë e procedimeve të lidhura nëse kjo është e kushtëzuar me afatin, apo do të barazohet me rastet e </a:t>
            </a:r>
            <a:r>
              <a:rPr lang="sq-AL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moskompetencës</a:t>
            </a:r>
            <a:r>
              <a:rPr lang="sq-AL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tokësore?</a:t>
            </a:r>
          </a:p>
          <a:p>
            <a:pPr algn="just"/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6007155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7A8EF8-2038-4006-AE69-DA9D125916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sq-AL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Moskompetenca gjatë hetimeve paraprake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7790884-DBF8-4DD8-8931-D4DB19DEB6F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sq-AL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Neni 84/1 i K. Pr. Penale</a:t>
            </a:r>
            <a:r>
              <a:rPr lang="sq-AL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Kur gjatë hetimeve paraprake ose në përfundim të tyre </a:t>
            </a:r>
            <a:r>
              <a:rPr lang="sq-AL" sz="36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prokurori</a:t>
            </a:r>
            <a:r>
              <a:rPr lang="sq-AL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konstaton </a:t>
            </a:r>
            <a:r>
              <a:rPr lang="sq-AL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moskompetencën</a:t>
            </a:r>
            <a:r>
              <a:rPr lang="sq-AL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 vet për çdo lloj shkaku </a:t>
            </a:r>
            <a:r>
              <a:rPr lang="sq-AL" sz="36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vendos dërgimin e akteve prokurorit </a:t>
            </a:r>
            <a:r>
              <a:rPr lang="sq-AL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pranë gjykatës kompetente</a:t>
            </a: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</a:t>
            </a:r>
            <a:r>
              <a:rPr lang="sq-AL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mundet prokurori t’</a:t>
            </a: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sq-AL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drejtohet gjyqtar kërkojë g</a:t>
            </a:r>
            <a:r>
              <a:rPr lang="en-US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jyqtarit</a:t>
            </a: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të </a:t>
            </a:r>
            <a:r>
              <a:rPr lang="en-US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hetimit</a:t>
            </a: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paraprakt</a:t>
            </a: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dhe</a:t>
            </a: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të </a:t>
            </a:r>
            <a:r>
              <a:rPr lang="en-US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kërkojë</a:t>
            </a:r>
            <a:r>
              <a:rPr lang="sq-AL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shpalljen e </a:t>
            </a:r>
            <a:r>
              <a:rPr lang="sq-AL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moskompetencës</a:t>
            </a: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</a:p>
          <a:p>
            <a:pPr marL="0" indent="0" algn="just">
              <a:buNone/>
            </a:pPr>
            <a:endParaRPr 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1904333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7A8EF8-2038-4006-AE69-DA9D125916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sq-AL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Moskompetenca gjatë hetimeve paraprake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7790884-DBF8-4DD8-8931-D4DB19DEB6F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algn="just"/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sq-AL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Në kuadër të shqyrtimit të një kërkese për heqjen e </a:t>
            </a:r>
            <a:r>
              <a:rPr lang="sq-AL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sekuestros</a:t>
            </a:r>
            <a:r>
              <a:rPr lang="sq-AL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të bërë nga personi nën hetim, prokurori </a:t>
            </a: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sq-AL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kishte kërkuar gjykatës që të shpallte</a:t>
            </a: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moskompetencën</a:t>
            </a: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por</a:t>
            </a: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kjo</a:t>
            </a: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sq-AL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kërkesë ishte konstatuar e papranueshme nga gjykata.</a:t>
            </a:r>
          </a:p>
          <a:p>
            <a:pPr algn="just"/>
            <a:r>
              <a:rPr lang="sq-AL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Prokurori nuk mund t’i kërkojë gjykatës që të shpallë </a:t>
            </a:r>
            <a:r>
              <a:rPr lang="sq-AL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moskompetencën</a:t>
            </a:r>
            <a:r>
              <a:rPr lang="sq-AL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 saj pasi nëse vlerëson se nuk është kompetent duhet të dërgojë aktet në prokurorinë kompetente</a:t>
            </a: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sq-AL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vendimi</a:t>
            </a: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Nr.1193/1997 </a:t>
            </a:r>
            <a:r>
              <a:rPr lang="en-US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Gjykata</a:t>
            </a: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 </a:t>
            </a:r>
            <a:r>
              <a:rPr lang="en-US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Kasacionit</a:t>
            </a: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sq-AL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endParaRPr 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2044118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7A8EF8-2038-4006-AE69-DA9D125916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sq-AL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Vlerësimi i gjyqtarit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7790884-DBF8-4DD8-8931-D4DB19DEB6F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sq-AL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Çdo gjyqtar është gjyqtar </a:t>
            </a: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sq-AL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kompetencës së tij.</a:t>
            </a:r>
          </a:p>
          <a:p>
            <a:pPr algn="just"/>
            <a:r>
              <a:rPr lang="sq-AL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Nëse gjyqtari vlerëson se është kompetent nuk ka asnjë detyrim që të parashtrojë çështjen e kompetencës pasi në çdo rast vlerësimi </a:t>
            </a: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sq-AL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gabuar</a:t>
            </a: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sq-AL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lidhur me kompetencën do të korrigjohet nga gjykata më e lartë (vendimi Nr.646, datë 06.08.1992, Gjykata e </a:t>
            </a:r>
            <a:r>
              <a:rPr lang="sq-AL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Kasacionit</a:t>
            </a: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  <a:endParaRPr lang="sq-AL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endParaRPr 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4935756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7A8EF8-2038-4006-AE69-DA9D125916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sq-AL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Vendimarrja</a:t>
            </a:r>
            <a:r>
              <a:rPr lang="sq-AL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 gjyqtarit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7790884-DBF8-4DD8-8931-D4DB19DEB6F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algn="just"/>
            <a:r>
              <a:rPr 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Cështja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 </a:t>
            </a:r>
            <a:r>
              <a:rPr 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kompetencës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duhet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të </a:t>
            </a:r>
            <a:r>
              <a:rPr 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trajtohet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përpara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cdo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vendimarrje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tjetër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lidhur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me </a:t>
            </a:r>
            <a:r>
              <a:rPr 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kërkesat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paraprake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të </a:t>
            </a:r>
            <a:r>
              <a:rPr 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palëve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pasi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nëse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gjykata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nuk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është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kompetente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atëherë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të tilla </a:t>
            </a:r>
            <a:r>
              <a:rPr 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kërkesa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do të </a:t>
            </a:r>
            <a:r>
              <a:rPr 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trajtoheshin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nga </a:t>
            </a:r>
            <a:r>
              <a:rPr 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një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gjykatë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jokompetente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Vendimi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Nr.724, </a:t>
            </a:r>
            <a:r>
              <a:rPr 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datë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26.01.1995, </a:t>
            </a:r>
            <a:r>
              <a:rPr 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Gjykata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 </a:t>
            </a:r>
            <a:r>
              <a:rPr 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Kasacionit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Itali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Në </a:t>
            </a:r>
            <a:r>
              <a:rPr 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këtë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rast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pala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kishte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paraqitur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ankim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pasi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gjykata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nuk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kishte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trajtuar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fillimisht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kërkimin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për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mospranimin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 </a:t>
            </a:r>
            <a:r>
              <a:rPr 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padisë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civile).</a:t>
            </a:r>
            <a:endParaRPr lang="sq-AL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endParaRPr 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7817592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7A8EF8-2038-4006-AE69-DA9D125916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sq-AL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Vendi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r>
              <a:rPr lang="sq-AL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marrja lidhur me </a:t>
            </a:r>
            <a:r>
              <a:rPr lang="sq-AL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moskompetencën</a:t>
            </a:r>
            <a:r>
              <a:rPr lang="sq-AL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lëndore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7790884-DBF8-4DD8-8931-D4DB19DEB6F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sq-AL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Në cilin moment duhet të vlerësohet çështja e kompetencës lëndore?</a:t>
            </a:r>
          </a:p>
          <a:p>
            <a:pPr algn="just"/>
            <a:r>
              <a:rPr lang="sq-AL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Sipas Gjykatës së </a:t>
            </a:r>
            <a:r>
              <a:rPr lang="sq-AL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Kasac</a:t>
            </a:r>
            <a:r>
              <a:rPr 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ionit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Itali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sq-AL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vendimmarrja duhet të bazohet 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në element të </a:t>
            </a:r>
            <a:r>
              <a:rPr lang="sq-AL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sigurt dhe pa </a:t>
            </a:r>
            <a:r>
              <a:rPr lang="sq-AL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ekuiovok</a:t>
            </a:r>
            <a:r>
              <a:rPr lang="sq-AL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(Vendimi Nr.259709, datë 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18.02.2014).</a:t>
            </a:r>
            <a:endParaRPr lang="sq-AL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endParaRPr 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5282774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7A8EF8-2038-4006-AE69-DA9D125916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sq-AL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Vlerësimi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nga </a:t>
            </a:r>
            <a:r>
              <a:rPr lang="sq-AL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gjykatat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sq-AL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më të larta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7790884-DBF8-4DD8-8931-D4DB19DEB6F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3982508"/>
          </a:xfrm>
        </p:spPr>
        <p:txBody>
          <a:bodyPr>
            <a:normAutofit fontScale="32500" lnSpcReduction="20000"/>
          </a:bodyPr>
          <a:lstStyle/>
          <a:p>
            <a:pPr algn="just"/>
            <a:r>
              <a:rPr lang="sq-AL" sz="1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Gjykatat më të larta duhet të shqyrtojnë gjithmonë me kujdes aktet e çështjes për të vlerësuar çështjen e kompetencës lëndore, edhe nëse nga vendimmarrja e gjykatës nuk rezultojnë të dhëna mbi këtë aspekt </a:t>
            </a:r>
            <a:r>
              <a:rPr lang="en-US" sz="1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sq-AL" sz="1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Vendimi Nr.592, datë 30.05.2003, i Gjykatës së </a:t>
            </a:r>
            <a:r>
              <a:rPr lang="sq-AL" sz="11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Kasacionit</a:t>
            </a:r>
            <a:r>
              <a:rPr lang="sq-AL" sz="1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Në këtë rast nga aktet rezultonte se ishte proceduar me gjykim të drejtpërdrejtë dhe më pas të shkurtuar pas u administruar më parë raporti sipas të cilit rezultonte se zhvillimi i skeletit I përkiste fazës së miturisë).</a:t>
            </a:r>
          </a:p>
          <a:p>
            <a:pPr marL="0" indent="0" algn="just">
              <a:buNone/>
            </a:pPr>
            <a:endParaRPr 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0053605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7A8EF8-2038-4006-AE69-DA9D125916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964142"/>
          </a:xfrm>
        </p:spPr>
        <p:txBody>
          <a:bodyPr/>
          <a:lstStyle/>
          <a:p>
            <a:pPr algn="ctr"/>
            <a:r>
              <a:rPr lang="sq-AL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Procedimet e lidhura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7790884-DBF8-4DD8-8931-D4DB19DEB6F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42533"/>
            <a:ext cx="10515600" cy="4394200"/>
          </a:xfrm>
        </p:spPr>
        <p:txBody>
          <a:bodyPr>
            <a:normAutofit fontScale="92500" lnSpcReduction="20000"/>
          </a:bodyPr>
          <a:lstStyle/>
          <a:p>
            <a:pPr algn="just"/>
            <a:r>
              <a:rPr lang="sq-AL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Ligji ka parashikuar një rregullim të ndryshëm në rastet e procedimeve të lidhura edhe kur kjo pasjellë mungesën e kompetencës lëndore.</a:t>
            </a:r>
          </a:p>
          <a:p>
            <a:pPr algn="just"/>
            <a:r>
              <a:rPr lang="sq-AL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Kjo lloj moskompetence </a:t>
            </a:r>
            <a:r>
              <a:rPr lang="sq-AL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duh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et </a:t>
            </a:r>
            <a:r>
              <a:rPr lang="sq-AL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detyrimisht të ngrihet brenda afatit të parashikuar në ligj.</a:t>
            </a:r>
          </a:p>
          <a:p>
            <a:pPr algn="just"/>
            <a:r>
              <a:rPr lang="sq-AL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Në ato raste kur çështja duhet të kalojë fillimisht në seancë paraprake, gjykata mund të shqyrtojë çështjen e kompetencës për shkak të lidhjes së procedimeve, edhe kur kjo sjell mungesën e kompetencës lëndore, qoftë edhe kryesisht para se të fillojë shqyrtimi gjyqësor, me kusht që një kërkesë e tillë të jetë paraqitur fillimisht pranë gjyqtarit të seancës paraprake (Vendimi237548, datë 14.06.2007, Gjykata e </a:t>
            </a:r>
            <a:r>
              <a:rPr lang="sq-AL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Kasacionit</a:t>
            </a:r>
            <a:r>
              <a:rPr lang="sq-AL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</a:p>
          <a:p>
            <a:pPr algn="just"/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268054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7A8EF8-2038-4006-AE69-DA9D125916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964142"/>
          </a:xfrm>
        </p:spPr>
        <p:txBody>
          <a:bodyPr/>
          <a:lstStyle/>
          <a:p>
            <a:pPr algn="ctr"/>
            <a:r>
              <a:rPr lang="sq-AL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Procedimet e lidhura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7790884-DBF8-4DD8-8931-D4DB19DEB6F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42533"/>
            <a:ext cx="10515600" cy="4394200"/>
          </a:xfrm>
        </p:spPr>
        <p:txBody>
          <a:bodyPr>
            <a:normAutofit fontScale="85000" lnSpcReduction="10000"/>
          </a:bodyPr>
          <a:lstStyle/>
          <a:p>
            <a:pPr algn="just"/>
            <a:r>
              <a:rPr lang="sq-AL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Edhe pse kompetenca që rrjedh nga bashkimi i procedimeve ka në thelb respektimin e të njëjtit parim që është ai i gjykatës së caktuar me ligj, mbetet sërish një rezultante e kriterit atributiv të diktuar nga ekonomia dhe shpejtësia e procesit.</a:t>
            </a:r>
          </a:p>
          <a:p>
            <a:pPr algn="just"/>
            <a:r>
              <a:rPr lang="sq-AL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Afati për shpalljen 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 </a:t>
            </a:r>
            <a:r>
              <a:rPr lang="sq-AL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moskompetencës</a:t>
            </a:r>
            <a:r>
              <a:rPr lang="sq-AL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që rrjedh nga bashkimi i procedimeve është “</a:t>
            </a:r>
            <a:r>
              <a:rPr lang="sq-AL" sz="3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deri sa të mos ketë filluar shqyrtimi gjyqësor</a:t>
            </a:r>
            <a:r>
              <a:rPr lang="sq-AL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”.</a:t>
            </a:r>
          </a:p>
          <a:p>
            <a:pPr algn="just"/>
            <a:r>
              <a:rPr lang="sq-AL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Nëse gjykata vjen në dijeni pas kalimit të afatit lidhur me një procedim tjetër penal që ngre çështjen e kompetencës, atëherë do të zbatohet parimi i përgjithshëm  “</a:t>
            </a:r>
            <a:r>
              <a:rPr lang="sq-AL" sz="3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deri sa të mos jetë përfunduar gjykimi</a:t>
            </a:r>
            <a:r>
              <a:rPr lang="sq-AL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” i përcaktuar 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në </a:t>
            </a:r>
            <a:r>
              <a:rPr lang="sq-AL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dispozitën që bën fjalë për shpalljen e </a:t>
            </a:r>
            <a:r>
              <a:rPr lang="sq-AL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moskompetencës</a:t>
            </a:r>
            <a:r>
              <a:rPr lang="sq-AL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nga gjykata e shkallës së parë 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sq-AL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Vendimi Nr.507, datë 05.05.2004, Gjykata e </a:t>
            </a:r>
            <a:r>
              <a:rPr lang="sq-AL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Kasacionit</a:t>
            </a:r>
            <a:r>
              <a:rPr lang="sq-AL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</a:p>
          <a:p>
            <a:pPr algn="just"/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5937407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7A8EF8-2038-4006-AE69-DA9D125916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964142"/>
          </a:xfrm>
        </p:spPr>
        <p:txBody>
          <a:bodyPr/>
          <a:lstStyle/>
          <a:p>
            <a:pPr algn="ctr"/>
            <a:r>
              <a:rPr lang="sq-AL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Procedimet e lidhura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7790884-DBF8-4DD8-8931-D4DB19DEB6F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42533"/>
            <a:ext cx="10515600" cy="4394200"/>
          </a:xfrm>
        </p:spPr>
        <p:txBody>
          <a:bodyPr>
            <a:normAutofit/>
          </a:bodyPr>
          <a:lstStyle/>
          <a:p>
            <a:pPr algn="just"/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Në </a:t>
            </a:r>
            <a:r>
              <a:rPr lang="sq-AL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ndryshim nga gjykata e zakonshme, gjyqtari i gjykatës së posaçme duke qenë gjyqtar superior nuk mund të zhvishet më nga kompetenca në momentin që është bërë legjitimi për herë të parë i palëve.</a:t>
            </a:r>
          </a:p>
          <a:p>
            <a:pPr algn="just"/>
            <a:r>
              <a:rPr lang="sq-AL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Ndryshimi 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sq-AL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mëpasshëm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 </a:t>
            </a:r>
            <a:r>
              <a:rPr lang="sq-AL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kolegjit nuk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sjell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sq-AL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kthimin e çështjes në fazën 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para </a:t>
            </a:r>
            <a:r>
              <a:rPr lang="sq-AL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fillimit të shqyrtimit gjyqësor dhe rrjedhimisht nuk përbën shkak për të realizuar një vendimmarrje tjetër lidhur me </a:t>
            </a:r>
            <a:r>
              <a:rPr lang="sq-AL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moskompetencën</a:t>
            </a:r>
            <a:r>
              <a:rPr lang="sq-AL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(Vendimi Nr.252742, datë 19.06.2012, Gjykata e </a:t>
            </a:r>
            <a:r>
              <a:rPr lang="sq-AL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Kasacionit</a:t>
            </a:r>
            <a:r>
              <a:rPr lang="sq-AL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</a:p>
          <a:p>
            <a:pPr algn="just"/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7118084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7A8EF8-2038-4006-AE69-DA9D125916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964142"/>
          </a:xfrm>
        </p:spPr>
        <p:txBody>
          <a:bodyPr/>
          <a:lstStyle/>
          <a:p>
            <a:pPr algn="ctr"/>
            <a:r>
              <a:rPr lang="sq-AL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Kompetenca funksionale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7790884-DBF8-4DD8-8931-D4DB19DEB6F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42533"/>
            <a:ext cx="10515600" cy="4394200"/>
          </a:xfrm>
        </p:spPr>
        <p:txBody>
          <a:bodyPr>
            <a:normAutofit fontScale="92500"/>
          </a:bodyPr>
          <a:lstStyle/>
          <a:p>
            <a:pPr algn="just"/>
            <a:r>
              <a:rPr lang="sq-AL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Kompetenca funksionale i referohet gjyqtarit si person dhe jo si organ</a:t>
            </a:r>
            <a:r>
              <a:rPr lang="sq-AL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sq-AL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Problematika në praktikë: </a:t>
            </a:r>
            <a:r>
              <a:rPr lang="sq-AL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Disponimi</a:t>
            </a:r>
            <a:r>
              <a:rPr lang="sq-AL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 gjykatës në </a:t>
            </a:r>
            <a:r>
              <a:rPr lang="sq-AL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vecimin</a:t>
            </a:r>
            <a:r>
              <a:rPr lang="sq-AL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 çështjeve: “</a:t>
            </a:r>
            <a:r>
              <a:rPr lang="sq-AL" sz="3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Urdhërohet sekretaria gjyqësore të krijojë një fashikull të ri për çështjen e veçuar dhe më pas t’i dorëzohet Kryetarit me qëllim </a:t>
            </a:r>
            <a:r>
              <a:rPr lang="sq-AL" sz="32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shortimin</a:t>
            </a:r>
            <a:r>
              <a:rPr lang="sq-AL" sz="3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 saj dhe caktimin e një trupi tjetër gjykues</a:t>
            </a:r>
            <a:r>
              <a:rPr lang="sq-AL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”.</a:t>
            </a:r>
          </a:p>
          <a:p>
            <a:pPr algn="just"/>
            <a:r>
              <a:rPr lang="sq-AL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është i drejtë një </a:t>
            </a:r>
            <a:r>
              <a:rPr lang="sq-AL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disponim</a:t>
            </a:r>
            <a:r>
              <a:rPr lang="sq-AL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 tillë?</a:t>
            </a:r>
          </a:p>
          <a:p>
            <a:pPr algn="just"/>
            <a:r>
              <a:rPr lang="sq-AL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përbën kjo </a:t>
            </a:r>
            <a:r>
              <a:rPr lang="sq-AL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vendimarrje</a:t>
            </a:r>
            <a:r>
              <a:rPr lang="sq-AL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shkak për caktimin e një gjyqtari tjetër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</a:p>
          <a:p>
            <a:pPr algn="just"/>
            <a:endParaRPr lang="sq-AL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7825367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7A8EF8-2038-4006-AE69-DA9D125916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964142"/>
          </a:xfrm>
        </p:spPr>
        <p:txBody>
          <a:bodyPr/>
          <a:lstStyle/>
          <a:p>
            <a:pPr algn="ctr"/>
            <a:r>
              <a:rPr lang="sq-AL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Kompetenca funksionale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7790884-DBF8-4DD8-8931-D4DB19DEB6F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42533"/>
            <a:ext cx="10515600" cy="4394200"/>
          </a:xfrm>
        </p:spPr>
        <p:txBody>
          <a:bodyPr>
            <a:normAutofit fontScale="92500" lnSpcReduction="20000"/>
          </a:bodyPr>
          <a:lstStyle/>
          <a:p>
            <a:pPr algn="just"/>
            <a:r>
              <a:rPr lang="sq-AL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Nëse gjyqtari i caktuar me ligj zëvendësohet në mënyrë arbitrare do të jemi përpara një situate e cila është në thelb e ngjashme dhe analoge me mungesën e kompetencës lëndore. Në këto kushte vendimmarrja e realizuar nga gjyqtari që nuk kishte kompetencë funksionale është absolutisht e pavlefshme dhe kjo lloj pavlefshmërie mund të ngrihet në çdo gjendje dhe shkallë të procedimit</a:t>
            </a: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sq-AL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(Vendimi Nr.262, datë 20.11.997, Gjykata e </a:t>
            </a:r>
            <a:r>
              <a:rPr lang="sq-AL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Kasacionit</a:t>
            </a: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sq-AL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Në këtë rast gjyqtari I hetimit paraprak I kishte kaluar aktet një gjyqtari tjetër për shkak të papajtueshmërisë së tij dhe nuk kishte paraqitur kërkesë për heqje dorë)</a:t>
            </a:r>
          </a:p>
          <a:p>
            <a:pPr marL="0" indent="0" algn="just">
              <a:buNone/>
            </a:pP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3953243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871</TotalTime>
  <Words>1466</Words>
  <Application>Microsoft Office PowerPoint</Application>
  <PresentationFormat>Widescreen</PresentationFormat>
  <Paragraphs>57</Paragraphs>
  <Slides>17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2" baseType="lpstr">
      <vt:lpstr>Arial</vt:lpstr>
      <vt:lpstr>Calibri</vt:lpstr>
      <vt:lpstr>Calibri Light</vt:lpstr>
      <vt:lpstr>Times New Roman</vt:lpstr>
      <vt:lpstr>Office Theme</vt:lpstr>
      <vt:lpstr>Moskompetenca lëndore</vt:lpstr>
      <vt:lpstr>Moskompetenca lëndore/tokësore</vt:lpstr>
      <vt:lpstr>Moskompetenca lëndore/tokësore</vt:lpstr>
      <vt:lpstr>Moskompetenca lëndore/tokësore</vt:lpstr>
      <vt:lpstr>Moskompetenca lëndore për shkak të procedimeve të lidhura</vt:lpstr>
      <vt:lpstr>Moskompetenca lëndore për shkak të procedimeve të lidhura</vt:lpstr>
      <vt:lpstr>Moskompetenca gjatë hetimeve paraprake</vt:lpstr>
      <vt:lpstr>Moskompetenca gjatë hetimeve paraprake</vt:lpstr>
      <vt:lpstr>Vlerësimi i gjyqtarit</vt:lpstr>
      <vt:lpstr>Vendimarrja e gjyqtarit</vt:lpstr>
      <vt:lpstr>Vendimmarrja lidhur me moskompetencën lëndore</vt:lpstr>
      <vt:lpstr>Vlerësimi nga gjykatat më të larta</vt:lpstr>
      <vt:lpstr>Procedimet e lidhura</vt:lpstr>
      <vt:lpstr>Procedimet e lidhura</vt:lpstr>
      <vt:lpstr>Procedimet e lidhura</vt:lpstr>
      <vt:lpstr>Kompetenca funksionale</vt:lpstr>
      <vt:lpstr>Kompetenca funksionale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MX645</dc:creator>
  <cp:lastModifiedBy>MX645</cp:lastModifiedBy>
  <cp:revision>25</cp:revision>
  <dcterms:created xsi:type="dcterms:W3CDTF">2022-12-20T10:10:08Z</dcterms:created>
  <dcterms:modified xsi:type="dcterms:W3CDTF">2022-12-21T00:41:49Z</dcterms:modified>
</cp:coreProperties>
</file>