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3" r:id="rId3"/>
    <p:sldId id="261" r:id="rId4"/>
    <p:sldId id="264" r:id="rId5"/>
    <p:sldId id="265" r:id="rId6"/>
    <p:sldId id="256" r:id="rId7"/>
    <p:sldId id="257" r:id="rId8"/>
    <p:sldId id="258" r:id="rId9"/>
    <p:sldId id="259" r:id="rId10"/>
    <p:sldId id="262" r:id="rId11"/>
  </p:sldIdLst>
  <p:sldSz cx="12192000" cy="6858000"/>
  <p:notesSz cx="6858000" cy="9144000"/>
  <p:defaultTextStyle>
    <a:defPPr>
      <a:defRPr lang="sq-A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2581E5-1A10-44D1-A42F-4DD5967BF993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E4730B5-C55E-411B-9BDC-E6018BBD09D3}">
      <dgm:prSet phldrT="[Text]"/>
      <dgm:spPr/>
      <dgm:t>
        <a:bodyPr/>
        <a:lstStyle/>
        <a:p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Neni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83</a:t>
          </a:r>
        </a:p>
        <a:p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Mënyra e thirrjes</a:t>
          </a:r>
          <a:endParaRPr lang="sq-AL" b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867FD9-8F25-4878-88DC-7E78D1B65C62}" type="parTrans" cxnId="{E50C4911-052A-4367-98AB-E69F29448B72}">
      <dgm:prSet/>
      <dgm:spPr/>
      <dgm:t>
        <a:bodyPr/>
        <a:lstStyle/>
        <a:p>
          <a:endParaRPr lang="en-US"/>
        </a:p>
      </dgm:t>
    </dgm:pt>
    <dgm:pt modelId="{AC486288-4801-4E65-94B6-62651E3AEFD3}" type="sibTrans" cxnId="{E50C4911-052A-4367-98AB-E69F29448B72}">
      <dgm:prSet/>
      <dgm:spPr/>
      <dgm:t>
        <a:bodyPr/>
        <a:lstStyle/>
        <a:p>
          <a:endParaRPr lang="en-US"/>
        </a:p>
      </dgm:t>
    </dgm:pt>
    <dgm:pt modelId="{E7053155-A2B5-4D73-A8A6-AC0D0BBC58A2}">
      <dgm:prSet phldrT="[Text]" custT="1"/>
      <dgm:spPr/>
      <dgm:t>
        <a:bodyPr/>
        <a:lstStyle/>
        <a:p>
          <a:pPr algn="just"/>
          <a:r>
            <a:rPr lang="sq-AL" sz="1400" noProof="0" dirty="0" smtClean="0"/>
            <a:t>1. Asambleja e përgjithshme thirret nëpërmjet një njoftimi me shkresë ose, nëse parashikohet</a:t>
          </a:r>
          <a:r>
            <a:rPr lang="en-US" sz="1400" noProof="0" dirty="0" smtClean="0"/>
            <a:t> </a:t>
          </a:r>
          <a:r>
            <a:rPr lang="sq-AL" sz="1400" noProof="0" dirty="0" smtClean="0"/>
            <a:t>nga statuti, me njoftim nëpërmjet postës elektronike. Njoftimi me shkresë apo me mesazh</a:t>
          </a:r>
          <a:r>
            <a:rPr lang="en-US" sz="1400" noProof="0" dirty="0" smtClean="0"/>
            <a:t> </a:t>
          </a:r>
          <a:r>
            <a:rPr lang="sq-AL" sz="1400" noProof="0" dirty="0" smtClean="0"/>
            <a:t>elektronik duhet të përmbajë </a:t>
          </a:r>
          <a:r>
            <a:rPr lang="sq-AL" sz="1400" b="1" i="1" u="sng" noProof="0" dirty="0" smtClean="0"/>
            <a:t>vendin, datën, orën e mbledhjes dhe </a:t>
          </a:r>
          <a:r>
            <a:rPr lang="sq-AL" sz="1600" b="1" i="1" u="sng" noProof="0" dirty="0" smtClean="0">
              <a:effectLst/>
            </a:rPr>
            <a:t>rendin e ditës</a:t>
          </a:r>
          <a:r>
            <a:rPr lang="sq-AL" sz="1400" b="1" i="1" u="sng" noProof="0" dirty="0" smtClean="0"/>
            <a:t> e t’u dërgohet të</a:t>
          </a:r>
          <a:r>
            <a:rPr lang="en-US" sz="1400" b="1" i="1" u="sng" noProof="0" dirty="0" smtClean="0"/>
            <a:t> </a:t>
          </a:r>
          <a:r>
            <a:rPr lang="sq-AL" sz="1400" b="1" i="1" u="sng" noProof="0" dirty="0" smtClean="0"/>
            <a:t>gjithë ortakëve, jo më vonë se 7 ditë përpara datës së parashikuar për mbledhjen e asamblesë</a:t>
          </a:r>
          <a:r>
            <a:rPr lang="sq-AL" sz="1400" noProof="0" dirty="0" smtClean="0"/>
            <a:t>. </a:t>
          </a:r>
          <a:endParaRPr lang="sq-AL" sz="1400" noProof="0" dirty="0"/>
        </a:p>
      </dgm:t>
    </dgm:pt>
    <dgm:pt modelId="{FAF0897A-8160-4A9A-852E-6BDFD8218FA7}" type="parTrans" cxnId="{2D29BCC2-C35D-4AFF-9BDC-800B2D64346E}">
      <dgm:prSet/>
      <dgm:spPr/>
      <dgm:t>
        <a:bodyPr/>
        <a:lstStyle/>
        <a:p>
          <a:endParaRPr lang="en-US"/>
        </a:p>
      </dgm:t>
    </dgm:pt>
    <dgm:pt modelId="{42FE56B1-2BBC-4FCE-9E99-F70633464411}" type="sibTrans" cxnId="{2D29BCC2-C35D-4AFF-9BDC-800B2D64346E}">
      <dgm:prSet/>
      <dgm:spPr/>
      <dgm:t>
        <a:bodyPr/>
        <a:lstStyle/>
        <a:p>
          <a:endParaRPr lang="en-US"/>
        </a:p>
      </dgm:t>
    </dgm:pt>
    <dgm:pt modelId="{02654E51-44E5-4051-8BBD-05BBBBDC2687}">
      <dgm:prSet phldrT="[Text]" custT="1"/>
      <dgm:spPr/>
      <dgm:t>
        <a:bodyPr/>
        <a:lstStyle/>
        <a:p>
          <a:pPr algn="just"/>
          <a:r>
            <a:rPr lang="sq-AL" sz="1400" noProof="0" dirty="0" smtClean="0"/>
            <a:t>2. Kur asambleja e përgjithshme nuk është thirrur sipas pikës 1 të këtij neni, ajo </a:t>
          </a:r>
          <a:r>
            <a:rPr lang="sq-AL" sz="1400" b="1" i="1" u="sng" noProof="0" dirty="0" smtClean="0"/>
            <a:t>mund të</a:t>
          </a:r>
          <a:r>
            <a:rPr lang="en-US" sz="1400" b="1" i="1" u="sng" noProof="0" dirty="0" smtClean="0"/>
            <a:t> </a:t>
          </a:r>
          <a:r>
            <a:rPr lang="sq-AL" sz="1400" b="1" i="1" u="sng" noProof="0" dirty="0" smtClean="0"/>
            <a:t>marrë vendime të vlefshme vetëm nëse të gjithë ortakët janë dakord</a:t>
          </a:r>
          <a:r>
            <a:rPr lang="sq-AL" sz="1400" noProof="0" dirty="0" smtClean="0"/>
            <a:t>, për të marrë vendime,</a:t>
          </a:r>
          <a:r>
            <a:rPr lang="en-US" sz="1400" noProof="0" dirty="0" smtClean="0"/>
            <a:t> </a:t>
          </a:r>
          <a:r>
            <a:rPr lang="sq-AL" sz="1400" noProof="0" dirty="0" smtClean="0"/>
            <a:t>pavarësisht parregullsisë. </a:t>
          </a:r>
          <a:endParaRPr lang="sq-AL" sz="1400" noProof="0" dirty="0"/>
        </a:p>
      </dgm:t>
    </dgm:pt>
    <dgm:pt modelId="{16A38925-D073-4FEC-8333-21F51A160BE6}" type="parTrans" cxnId="{2FD302CA-9A19-4014-9209-FF8533DBDF79}">
      <dgm:prSet/>
      <dgm:spPr/>
      <dgm:t>
        <a:bodyPr/>
        <a:lstStyle/>
        <a:p>
          <a:endParaRPr lang="en-US"/>
        </a:p>
      </dgm:t>
    </dgm:pt>
    <dgm:pt modelId="{09529599-BFF7-4092-9867-2BE789D6FC9A}" type="sibTrans" cxnId="{2FD302CA-9A19-4014-9209-FF8533DBDF79}">
      <dgm:prSet/>
      <dgm:spPr/>
      <dgm:t>
        <a:bodyPr/>
        <a:lstStyle/>
        <a:p>
          <a:endParaRPr lang="en-US"/>
        </a:p>
      </dgm:t>
    </dgm:pt>
    <dgm:pt modelId="{F000105C-4717-4505-ADE6-B0F36053BD6D}">
      <dgm:prSet phldrT="[Text]"/>
      <dgm:spPr/>
      <dgm:t>
        <a:bodyPr/>
        <a:lstStyle/>
        <a:p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Neni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86 </a:t>
          </a:r>
        </a:p>
        <a:p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Kuorumi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39DCDD-DF4D-4382-92C5-2AA13848229D}" type="parTrans" cxnId="{7ACD186B-764D-46EC-8851-9315A83C0776}">
      <dgm:prSet/>
      <dgm:spPr/>
      <dgm:t>
        <a:bodyPr/>
        <a:lstStyle/>
        <a:p>
          <a:endParaRPr lang="en-US"/>
        </a:p>
      </dgm:t>
    </dgm:pt>
    <dgm:pt modelId="{D29841DC-053B-42E2-BF71-366D6C7A581D}" type="sibTrans" cxnId="{7ACD186B-764D-46EC-8851-9315A83C0776}">
      <dgm:prSet/>
      <dgm:spPr/>
      <dgm:t>
        <a:bodyPr/>
        <a:lstStyle/>
        <a:p>
          <a:endParaRPr lang="en-US"/>
        </a:p>
      </dgm:t>
    </dgm:pt>
    <dgm:pt modelId="{B74D819F-761C-4DAC-84CA-14AECB890A52}">
      <dgm:prSet phldrT="[Text]"/>
      <dgm:spPr/>
      <dgm:t>
        <a:bodyPr/>
        <a:lstStyle/>
        <a:p>
          <a:pPr algn="just"/>
          <a:r>
            <a:rPr lang="sq-AL" noProof="0" dirty="0" smtClean="0"/>
            <a:t>1. Në rastin e marrjes së vendimeve, që kërkojnë një shumicë të zakonshme, asambleja e përgjithshme mund të marrë vendime të vlefshme vetëm nëse marrin pjesë ortakët me të drejtë vote, </a:t>
          </a:r>
          <a:r>
            <a:rPr lang="sq-AL" b="1" i="1" u="sng" noProof="0" dirty="0" smtClean="0"/>
            <a:t>që zotërojnë më shumë se 30 për qind të kuotave</a:t>
          </a:r>
          <a:r>
            <a:rPr lang="sq-AL" noProof="0" dirty="0" smtClean="0"/>
            <a:t>…..</a:t>
          </a:r>
          <a:endParaRPr lang="sq-AL" noProof="0" dirty="0"/>
        </a:p>
      </dgm:t>
    </dgm:pt>
    <dgm:pt modelId="{3A973864-8E85-4246-A2CF-0839BA4012D6}" type="parTrans" cxnId="{2E6C59D4-409F-4C15-B6E1-B2D44905B6BC}">
      <dgm:prSet/>
      <dgm:spPr/>
      <dgm:t>
        <a:bodyPr/>
        <a:lstStyle/>
        <a:p>
          <a:endParaRPr lang="en-US"/>
        </a:p>
      </dgm:t>
    </dgm:pt>
    <dgm:pt modelId="{CC9B9C1A-AAA8-483E-8B8E-392D787D706E}" type="sibTrans" cxnId="{2E6C59D4-409F-4C15-B6E1-B2D44905B6BC}">
      <dgm:prSet/>
      <dgm:spPr/>
      <dgm:t>
        <a:bodyPr/>
        <a:lstStyle/>
        <a:p>
          <a:endParaRPr lang="en-US"/>
        </a:p>
      </dgm:t>
    </dgm:pt>
    <dgm:pt modelId="{ADBBC8CB-CB5C-4927-9277-870708E5E1A0}">
      <dgm:prSet phldrT="[Text]"/>
      <dgm:spPr/>
      <dgm:t>
        <a:bodyPr/>
        <a:lstStyle/>
        <a:p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Neni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87 </a:t>
          </a:r>
        </a:p>
        <a:p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Marrja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vendimeve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AFB04F-5841-4156-BB19-F032C63F80F5}" type="parTrans" cxnId="{6D475428-7853-416F-85DF-5205A38BE720}">
      <dgm:prSet/>
      <dgm:spPr/>
      <dgm:t>
        <a:bodyPr/>
        <a:lstStyle/>
        <a:p>
          <a:endParaRPr lang="en-US"/>
        </a:p>
      </dgm:t>
    </dgm:pt>
    <dgm:pt modelId="{1EF60353-B85D-4A90-96F2-8435CA264CCC}" type="sibTrans" cxnId="{6D475428-7853-416F-85DF-5205A38BE720}">
      <dgm:prSet/>
      <dgm:spPr/>
      <dgm:t>
        <a:bodyPr/>
        <a:lstStyle/>
        <a:p>
          <a:endParaRPr lang="en-US"/>
        </a:p>
      </dgm:t>
    </dgm:pt>
    <dgm:pt modelId="{200C71C9-FFDE-442F-9858-ADD0A50889A4}">
      <dgm:prSet phldrT="[Text]"/>
      <dgm:spPr/>
      <dgm:t>
        <a:bodyPr/>
        <a:lstStyle/>
        <a:p>
          <a:pPr algn="just"/>
          <a:r>
            <a:rPr lang="sq-AL" noProof="0" dirty="0" smtClean="0"/>
            <a:t>1. Me përjashtim të rasteve kur statuti parashikon një shumicë më të lartë, asambleja përgjithshme vendos me tri të katërtat e votave të ortakëve pjesëmarrës, siç përcaktohet në pikën 1 të nenit 86 të këtij ligji, për ndryshimin e statutit, zmadhimin ose zvogëlimin e kapitalit të regjistruar, shpërndarjen e fitimeve, riorganizimin dhe prishjen e shoqërisë.</a:t>
          </a:r>
          <a:endParaRPr lang="sq-AL" noProof="0" dirty="0"/>
        </a:p>
      </dgm:t>
    </dgm:pt>
    <dgm:pt modelId="{008472F6-D040-4BC6-82C7-21B3ACFDA99B}" type="parTrans" cxnId="{31F583A8-8E25-41B5-B8BD-0E1D7E014B25}">
      <dgm:prSet/>
      <dgm:spPr/>
      <dgm:t>
        <a:bodyPr/>
        <a:lstStyle/>
        <a:p>
          <a:endParaRPr lang="en-US"/>
        </a:p>
      </dgm:t>
    </dgm:pt>
    <dgm:pt modelId="{690C1420-78AE-465C-BA12-12D0D49C6C70}" type="sibTrans" cxnId="{31F583A8-8E25-41B5-B8BD-0E1D7E014B25}">
      <dgm:prSet/>
      <dgm:spPr/>
      <dgm:t>
        <a:bodyPr/>
        <a:lstStyle/>
        <a:p>
          <a:endParaRPr lang="en-US"/>
        </a:p>
      </dgm:t>
    </dgm:pt>
    <dgm:pt modelId="{3606F646-01F8-4CCF-A290-5C732BA8FB7A}">
      <dgm:prSet phldrT="[Text]" custT="1"/>
      <dgm:spPr/>
      <dgm:t>
        <a:bodyPr/>
        <a:lstStyle/>
        <a:p>
          <a:pPr algn="just"/>
          <a:endParaRPr lang="sq-AL" sz="1400" noProof="0" dirty="0"/>
        </a:p>
      </dgm:t>
    </dgm:pt>
    <dgm:pt modelId="{41C578C7-3D6E-454B-86BD-71007E46AC6E}" type="parTrans" cxnId="{AF3897C9-F8D8-42DF-AE51-55F2C7913C5D}">
      <dgm:prSet/>
      <dgm:spPr/>
      <dgm:t>
        <a:bodyPr/>
        <a:lstStyle/>
        <a:p>
          <a:endParaRPr lang="en-US"/>
        </a:p>
      </dgm:t>
    </dgm:pt>
    <dgm:pt modelId="{9CB200CD-1887-4C42-AD8D-9FBA0808BB91}" type="sibTrans" cxnId="{AF3897C9-F8D8-42DF-AE51-55F2C7913C5D}">
      <dgm:prSet/>
      <dgm:spPr/>
      <dgm:t>
        <a:bodyPr/>
        <a:lstStyle/>
        <a:p>
          <a:endParaRPr lang="en-US"/>
        </a:p>
      </dgm:t>
    </dgm:pt>
    <dgm:pt modelId="{07D2B0D7-E921-4D08-B67D-EEABABE54443}">
      <dgm:prSet/>
      <dgm:spPr/>
      <dgm:t>
        <a:bodyPr/>
        <a:lstStyle/>
        <a:p>
          <a:pPr algn="just"/>
          <a:r>
            <a:rPr lang="sq-AL" noProof="0" dirty="0" smtClean="0"/>
            <a:t>2. Me përjashtim të rasteve </a:t>
          </a:r>
          <a:r>
            <a:rPr lang="sq-AL" b="1" i="1" u="sng" noProof="0" dirty="0" smtClean="0"/>
            <a:t>kur parashikohet ndryshe në këtë ligj ose në statut</a:t>
          </a:r>
          <a:r>
            <a:rPr lang="sq-AL" noProof="0" dirty="0" smtClean="0"/>
            <a:t>, për çështjet e tjera të renditura në nenin 81 të këtij ligji, </a:t>
          </a:r>
          <a:r>
            <a:rPr lang="sq-AL" b="1" i="1" u="sng" noProof="0" dirty="0" smtClean="0"/>
            <a:t>asambleja e përgjithshme vendos me shumicën e </a:t>
          </a:r>
          <a:r>
            <a:rPr lang="sq-AL" b="1" i="1" u="sng" noProof="0" dirty="0" err="1" smtClean="0"/>
            <a:t>votive</a:t>
          </a:r>
          <a:r>
            <a:rPr lang="sq-AL" b="1" i="1" u="sng" noProof="0" dirty="0" smtClean="0"/>
            <a:t> të ortakëve pjesëmarrës</a:t>
          </a:r>
          <a:r>
            <a:rPr lang="en-US" dirty="0" smtClean="0"/>
            <a:t>. ….</a:t>
          </a:r>
          <a:endParaRPr lang="en-US" dirty="0"/>
        </a:p>
      </dgm:t>
    </dgm:pt>
    <dgm:pt modelId="{C89E0BB9-6DDD-455D-BAAE-7CC2BA5B5379}" type="parTrans" cxnId="{863EA747-40E5-4885-BBE3-ADC4259BB177}">
      <dgm:prSet/>
      <dgm:spPr/>
      <dgm:t>
        <a:bodyPr/>
        <a:lstStyle/>
        <a:p>
          <a:endParaRPr lang="en-US"/>
        </a:p>
      </dgm:t>
    </dgm:pt>
    <dgm:pt modelId="{7BEB80A4-8BD3-4681-9BF8-4753DA19C016}" type="sibTrans" cxnId="{863EA747-40E5-4885-BBE3-ADC4259BB177}">
      <dgm:prSet/>
      <dgm:spPr/>
      <dgm:t>
        <a:bodyPr/>
        <a:lstStyle/>
        <a:p>
          <a:endParaRPr lang="en-US"/>
        </a:p>
      </dgm:t>
    </dgm:pt>
    <dgm:pt modelId="{67C7850F-A739-4D7A-9AE1-BC8C7D6A490F}" type="pres">
      <dgm:prSet presAssocID="{D32581E5-1A10-44D1-A42F-4DD5967BF9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4BC03E-F172-474B-9B13-2D34605EAAF8}" type="pres">
      <dgm:prSet presAssocID="{FE4730B5-C55E-411B-9BDC-E6018BBD09D3}" presName="linNode" presStyleCnt="0"/>
      <dgm:spPr/>
    </dgm:pt>
    <dgm:pt modelId="{960BE0D2-EAA3-4AFC-A385-3FCEE17DEC7F}" type="pres">
      <dgm:prSet presAssocID="{FE4730B5-C55E-411B-9BDC-E6018BBD09D3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4F9F66-58CD-471F-9055-A11CB5CD67F3}" type="pres">
      <dgm:prSet presAssocID="{FE4730B5-C55E-411B-9BDC-E6018BBD09D3}" presName="descendantText" presStyleLbl="alignAccFollowNode1" presStyleIdx="0" presStyleCnt="3" custScaleY="17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60DDC0-12A9-4656-B6FC-2F9A24850AA2}" type="pres">
      <dgm:prSet presAssocID="{AC486288-4801-4E65-94B6-62651E3AEFD3}" presName="sp" presStyleCnt="0"/>
      <dgm:spPr/>
    </dgm:pt>
    <dgm:pt modelId="{7C4C4E01-7D91-48CF-8895-8BC316B0D134}" type="pres">
      <dgm:prSet presAssocID="{F000105C-4717-4505-ADE6-B0F36053BD6D}" presName="linNode" presStyleCnt="0"/>
      <dgm:spPr/>
    </dgm:pt>
    <dgm:pt modelId="{60631BE4-E47A-4A28-9496-CB29293BC048}" type="pres">
      <dgm:prSet presAssocID="{F000105C-4717-4505-ADE6-B0F36053BD6D}" presName="parentText" presStyleLbl="node1" presStyleIdx="1" presStyleCnt="3" custScaleY="5466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10C3B7-5DB3-456F-9744-399DDAECA387}" type="pres">
      <dgm:prSet presAssocID="{F000105C-4717-4505-ADE6-B0F36053BD6D}" presName="descendantText" presStyleLbl="alignAccFollowNode1" presStyleIdx="1" presStyleCnt="3" custScaleY="753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779DB5-BE26-45B2-8879-434BC039DED8}" type="pres">
      <dgm:prSet presAssocID="{D29841DC-053B-42E2-BF71-366D6C7A581D}" presName="sp" presStyleCnt="0"/>
      <dgm:spPr/>
    </dgm:pt>
    <dgm:pt modelId="{3E930313-A4A6-4E1C-96C5-8FFA859157B1}" type="pres">
      <dgm:prSet presAssocID="{ADBBC8CB-CB5C-4927-9277-870708E5E1A0}" presName="linNode" presStyleCnt="0"/>
      <dgm:spPr/>
    </dgm:pt>
    <dgm:pt modelId="{3B4C66BB-516D-4C10-9BB8-9029B42DCFF5}" type="pres">
      <dgm:prSet presAssocID="{ADBBC8CB-CB5C-4927-9277-870708E5E1A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80C164-34EA-4411-A866-D3E7D6348FD3}" type="pres">
      <dgm:prSet presAssocID="{ADBBC8CB-CB5C-4927-9277-870708E5E1A0}" presName="descendantText" presStyleLbl="alignAccFollowNode1" presStyleIdx="2" presStyleCnt="3" custScaleY="1432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CF9B3F-8640-48A7-86AD-37899086D8FA}" type="presOf" srcId="{F000105C-4717-4505-ADE6-B0F36053BD6D}" destId="{60631BE4-E47A-4A28-9496-CB29293BC048}" srcOrd="0" destOrd="0" presId="urn:microsoft.com/office/officeart/2005/8/layout/vList5"/>
    <dgm:cxn modelId="{2D29BCC2-C35D-4AFF-9BDC-800B2D64346E}" srcId="{FE4730B5-C55E-411B-9BDC-E6018BBD09D3}" destId="{E7053155-A2B5-4D73-A8A6-AC0D0BBC58A2}" srcOrd="0" destOrd="0" parTransId="{FAF0897A-8160-4A9A-852E-6BDFD8218FA7}" sibTransId="{42FE56B1-2BBC-4FCE-9E99-F70633464411}"/>
    <dgm:cxn modelId="{196D6491-68B8-4896-B585-9F4CEAC28B1F}" type="presOf" srcId="{07D2B0D7-E921-4D08-B67D-EEABABE54443}" destId="{A380C164-34EA-4411-A866-D3E7D6348FD3}" srcOrd="0" destOrd="1" presId="urn:microsoft.com/office/officeart/2005/8/layout/vList5"/>
    <dgm:cxn modelId="{2E6C59D4-409F-4C15-B6E1-B2D44905B6BC}" srcId="{F000105C-4717-4505-ADE6-B0F36053BD6D}" destId="{B74D819F-761C-4DAC-84CA-14AECB890A52}" srcOrd="0" destOrd="0" parTransId="{3A973864-8E85-4246-A2CF-0839BA4012D6}" sibTransId="{CC9B9C1A-AAA8-483E-8B8E-392D787D706E}"/>
    <dgm:cxn modelId="{AF3897C9-F8D8-42DF-AE51-55F2C7913C5D}" srcId="{FE4730B5-C55E-411B-9BDC-E6018BBD09D3}" destId="{3606F646-01F8-4CCF-A290-5C732BA8FB7A}" srcOrd="1" destOrd="0" parTransId="{41C578C7-3D6E-454B-86BD-71007E46AC6E}" sibTransId="{9CB200CD-1887-4C42-AD8D-9FBA0808BB91}"/>
    <dgm:cxn modelId="{6D475428-7853-416F-85DF-5205A38BE720}" srcId="{D32581E5-1A10-44D1-A42F-4DD5967BF993}" destId="{ADBBC8CB-CB5C-4927-9277-870708E5E1A0}" srcOrd="2" destOrd="0" parTransId="{8EAFB04F-5841-4156-BB19-F032C63F80F5}" sibTransId="{1EF60353-B85D-4A90-96F2-8435CA264CCC}"/>
    <dgm:cxn modelId="{56E9A3BA-962A-4BB7-93F7-5BF402ADAE0E}" type="presOf" srcId="{02654E51-44E5-4051-8BBD-05BBBBDC2687}" destId="{F94F9F66-58CD-471F-9055-A11CB5CD67F3}" srcOrd="0" destOrd="2" presId="urn:microsoft.com/office/officeart/2005/8/layout/vList5"/>
    <dgm:cxn modelId="{C50B435E-BFF2-465F-9323-BA4E87E0920C}" type="presOf" srcId="{D32581E5-1A10-44D1-A42F-4DD5967BF993}" destId="{67C7850F-A739-4D7A-9AE1-BC8C7D6A490F}" srcOrd="0" destOrd="0" presId="urn:microsoft.com/office/officeart/2005/8/layout/vList5"/>
    <dgm:cxn modelId="{31F583A8-8E25-41B5-B8BD-0E1D7E014B25}" srcId="{ADBBC8CB-CB5C-4927-9277-870708E5E1A0}" destId="{200C71C9-FFDE-442F-9858-ADD0A50889A4}" srcOrd="0" destOrd="0" parTransId="{008472F6-D040-4BC6-82C7-21B3ACFDA99B}" sibTransId="{690C1420-78AE-465C-BA12-12D0D49C6C70}"/>
    <dgm:cxn modelId="{2FD302CA-9A19-4014-9209-FF8533DBDF79}" srcId="{FE4730B5-C55E-411B-9BDC-E6018BBD09D3}" destId="{02654E51-44E5-4051-8BBD-05BBBBDC2687}" srcOrd="2" destOrd="0" parTransId="{16A38925-D073-4FEC-8333-21F51A160BE6}" sibTransId="{09529599-BFF7-4092-9867-2BE789D6FC9A}"/>
    <dgm:cxn modelId="{FF9587BB-7730-466C-822F-322BDD5C0337}" type="presOf" srcId="{B74D819F-761C-4DAC-84CA-14AECB890A52}" destId="{4210C3B7-5DB3-456F-9744-399DDAECA387}" srcOrd="0" destOrd="0" presId="urn:microsoft.com/office/officeart/2005/8/layout/vList5"/>
    <dgm:cxn modelId="{E50C4911-052A-4367-98AB-E69F29448B72}" srcId="{D32581E5-1A10-44D1-A42F-4DD5967BF993}" destId="{FE4730B5-C55E-411B-9BDC-E6018BBD09D3}" srcOrd="0" destOrd="0" parTransId="{97867FD9-8F25-4878-88DC-7E78D1B65C62}" sibTransId="{AC486288-4801-4E65-94B6-62651E3AEFD3}"/>
    <dgm:cxn modelId="{A6BF73D7-E02C-4699-8175-693D0EB2DD41}" type="presOf" srcId="{200C71C9-FFDE-442F-9858-ADD0A50889A4}" destId="{A380C164-34EA-4411-A866-D3E7D6348FD3}" srcOrd="0" destOrd="0" presId="urn:microsoft.com/office/officeart/2005/8/layout/vList5"/>
    <dgm:cxn modelId="{2093EE52-AEB6-4995-9838-3F200BE32716}" type="presOf" srcId="{FE4730B5-C55E-411B-9BDC-E6018BBD09D3}" destId="{960BE0D2-EAA3-4AFC-A385-3FCEE17DEC7F}" srcOrd="0" destOrd="0" presId="urn:microsoft.com/office/officeart/2005/8/layout/vList5"/>
    <dgm:cxn modelId="{84E23674-5DD2-473F-8BC5-E00FE1F9D9FB}" type="presOf" srcId="{ADBBC8CB-CB5C-4927-9277-870708E5E1A0}" destId="{3B4C66BB-516D-4C10-9BB8-9029B42DCFF5}" srcOrd="0" destOrd="0" presId="urn:microsoft.com/office/officeart/2005/8/layout/vList5"/>
    <dgm:cxn modelId="{863EA747-40E5-4885-BBE3-ADC4259BB177}" srcId="{ADBBC8CB-CB5C-4927-9277-870708E5E1A0}" destId="{07D2B0D7-E921-4D08-B67D-EEABABE54443}" srcOrd="1" destOrd="0" parTransId="{C89E0BB9-6DDD-455D-BAAE-7CC2BA5B5379}" sibTransId="{7BEB80A4-8BD3-4681-9BF8-4753DA19C016}"/>
    <dgm:cxn modelId="{7ACD186B-764D-46EC-8851-9315A83C0776}" srcId="{D32581E5-1A10-44D1-A42F-4DD5967BF993}" destId="{F000105C-4717-4505-ADE6-B0F36053BD6D}" srcOrd="1" destOrd="0" parTransId="{3A39DCDD-DF4D-4382-92C5-2AA13848229D}" sibTransId="{D29841DC-053B-42E2-BF71-366D6C7A581D}"/>
    <dgm:cxn modelId="{7AFAC3B9-D515-4B99-A98F-881BF69D12F6}" type="presOf" srcId="{E7053155-A2B5-4D73-A8A6-AC0D0BBC58A2}" destId="{F94F9F66-58CD-471F-9055-A11CB5CD67F3}" srcOrd="0" destOrd="0" presId="urn:microsoft.com/office/officeart/2005/8/layout/vList5"/>
    <dgm:cxn modelId="{162692BA-CFD0-406A-828B-8B5D2655FCCE}" type="presOf" srcId="{3606F646-01F8-4CCF-A290-5C732BA8FB7A}" destId="{F94F9F66-58CD-471F-9055-A11CB5CD67F3}" srcOrd="0" destOrd="1" presId="urn:microsoft.com/office/officeart/2005/8/layout/vList5"/>
    <dgm:cxn modelId="{D7E832E8-F386-4CD1-80A4-72CB6CA80B91}" type="presParOf" srcId="{67C7850F-A739-4D7A-9AE1-BC8C7D6A490F}" destId="{6B4BC03E-F172-474B-9B13-2D34605EAAF8}" srcOrd="0" destOrd="0" presId="urn:microsoft.com/office/officeart/2005/8/layout/vList5"/>
    <dgm:cxn modelId="{829AEE45-9817-4718-AB7D-C1EC9C9A8EA1}" type="presParOf" srcId="{6B4BC03E-F172-474B-9B13-2D34605EAAF8}" destId="{960BE0D2-EAA3-4AFC-A385-3FCEE17DEC7F}" srcOrd="0" destOrd="0" presId="urn:microsoft.com/office/officeart/2005/8/layout/vList5"/>
    <dgm:cxn modelId="{291B1DAA-B1FE-411C-AE6F-700F70B2822E}" type="presParOf" srcId="{6B4BC03E-F172-474B-9B13-2D34605EAAF8}" destId="{F94F9F66-58CD-471F-9055-A11CB5CD67F3}" srcOrd="1" destOrd="0" presId="urn:microsoft.com/office/officeart/2005/8/layout/vList5"/>
    <dgm:cxn modelId="{847DCBA5-931C-400D-A570-6BF1777DC380}" type="presParOf" srcId="{67C7850F-A739-4D7A-9AE1-BC8C7D6A490F}" destId="{8560DDC0-12A9-4656-B6FC-2F9A24850AA2}" srcOrd="1" destOrd="0" presId="urn:microsoft.com/office/officeart/2005/8/layout/vList5"/>
    <dgm:cxn modelId="{F8F3DAAB-43D4-44B5-8E1B-917A35561A1E}" type="presParOf" srcId="{67C7850F-A739-4D7A-9AE1-BC8C7D6A490F}" destId="{7C4C4E01-7D91-48CF-8895-8BC316B0D134}" srcOrd="2" destOrd="0" presId="urn:microsoft.com/office/officeart/2005/8/layout/vList5"/>
    <dgm:cxn modelId="{5384C06B-03D1-4426-93B8-4FD873DBDA1A}" type="presParOf" srcId="{7C4C4E01-7D91-48CF-8895-8BC316B0D134}" destId="{60631BE4-E47A-4A28-9496-CB29293BC048}" srcOrd="0" destOrd="0" presId="urn:microsoft.com/office/officeart/2005/8/layout/vList5"/>
    <dgm:cxn modelId="{B734EF49-A491-4795-8257-D8A5426A22C0}" type="presParOf" srcId="{7C4C4E01-7D91-48CF-8895-8BC316B0D134}" destId="{4210C3B7-5DB3-456F-9744-399DDAECA387}" srcOrd="1" destOrd="0" presId="urn:microsoft.com/office/officeart/2005/8/layout/vList5"/>
    <dgm:cxn modelId="{88FA8005-8E12-4A91-8292-EC9FE0362B5E}" type="presParOf" srcId="{67C7850F-A739-4D7A-9AE1-BC8C7D6A490F}" destId="{F5779DB5-BE26-45B2-8879-434BC039DED8}" srcOrd="3" destOrd="0" presId="urn:microsoft.com/office/officeart/2005/8/layout/vList5"/>
    <dgm:cxn modelId="{6FF23E8B-8C07-4349-95FA-AAFB61B7A14F}" type="presParOf" srcId="{67C7850F-A739-4D7A-9AE1-BC8C7D6A490F}" destId="{3E930313-A4A6-4E1C-96C5-8FFA859157B1}" srcOrd="4" destOrd="0" presId="urn:microsoft.com/office/officeart/2005/8/layout/vList5"/>
    <dgm:cxn modelId="{83EA3D38-39BB-4994-9804-82B2C7FAE84A}" type="presParOf" srcId="{3E930313-A4A6-4E1C-96C5-8FFA859157B1}" destId="{3B4C66BB-516D-4C10-9BB8-9029B42DCFF5}" srcOrd="0" destOrd="0" presId="urn:microsoft.com/office/officeart/2005/8/layout/vList5"/>
    <dgm:cxn modelId="{579F555E-A474-498C-9C3E-BD670D9E69F3}" type="presParOf" srcId="{3E930313-A4A6-4E1C-96C5-8FFA859157B1}" destId="{A380C164-34EA-4411-A866-D3E7D6348FD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E7F4DA-9B2E-4BD6-AB02-D6E88D2A3E41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3527E92-C35F-43E8-9CD8-8312084CD0F6}">
      <dgm:prSet phldrT="[Text]"/>
      <dgm:spPr/>
      <dgm:t>
        <a:bodyPr/>
        <a:lstStyle/>
        <a:p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Mungesa e një vendimi të AP për përjashtimin e ortakut</a:t>
          </a:r>
          <a:r>
            <a:rPr lang="en-US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duke </a:t>
          </a:r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iu drejtuar direkt Gjykatës </a:t>
          </a:r>
          <a:endParaRPr lang="sq-AL" b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2E3320-48CC-44AC-9FB0-793F33AF52C3}" type="parTrans" cxnId="{9870543C-4A72-4A6F-B3C0-9EAE20C89389}">
      <dgm:prSet/>
      <dgm:spPr/>
      <dgm:t>
        <a:bodyPr/>
        <a:lstStyle/>
        <a:p>
          <a:endParaRPr lang="en-US"/>
        </a:p>
      </dgm:t>
    </dgm:pt>
    <dgm:pt modelId="{F1531C98-1F8F-4B9C-A56F-A272D5B3D8AA}" type="sibTrans" cxnId="{9870543C-4A72-4A6F-B3C0-9EAE20C89389}">
      <dgm:prSet/>
      <dgm:spPr/>
      <dgm:t>
        <a:bodyPr/>
        <a:lstStyle/>
        <a:p>
          <a:endParaRPr lang="en-US"/>
        </a:p>
      </dgm:t>
    </dgm:pt>
    <dgm:pt modelId="{E00109A0-2CB4-4118-AD6D-D73D8FF95A09}">
      <dgm:prSet phldrT="[Text]" custT="1"/>
      <dgm:spPr/>
      <dgm:t>
        <a:bodyPr/>
        <a:lstStyle/>
        <a:p>
          <a:pPr algn="just"/>
          <a:r>
            <a:rPr lang="sq-AL" sz="18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vendimin nr.12914, date 27.1.2012 te Gjykatës se Rrethit Gjyqësor Tirane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Gjykata ka vlerësuar se: “Gjatë gjykimit nuk rezultoi e provuar që paditësja të ketë thirrur Asamblenë e Zakonshme sipas procedurës së parashikuar në nenin 83, nuk u provua te jenë mbledhur ortakët që zotërojnë më shumë se 30% e kapitalit dhe gjithashtu nuk u provua 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të jetë marrë 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vendim sipas nenit 87/2</a:t>
          </a:r>
          <a:r>
            <a:rPr lang="en-US" sz="1600" noProof="0" dirty="0" smtClean="0"/>
            <a:t>”</a:t>
          </a:r>
          <a:endParaRPr lang="sq-AL" sz="1600" noProof="0" dirty="0"/>
        </a:p>
      </dgm:t>
    </dgm:pt>
    <dgm:pt modelId="{BEB89609-29C2-4A0F-B254-55A58492227B}" type="parTrans" cxnId="{E70F9A4F-AB3C-4F7D-863B-603A316DFBA4}">
      <dgm:prSet/>
      <dgm:spPr/>
      <dgm:t>
        <a:bodyPr/>
        <a:lstStyle/>
        <a:p>
          <a:endParaRPr lang="en-US"/>
        </a:p>
      </dgm:t>
    </dgm:pt>
    <dgm:pt modelId="{3B91A48F-1F75-4BB4-9D7C-149CD2C5E55D}" type="sibTrans" cxnId="{E70F9A4F-AB3C-4F7D-863B-603A316DFBA4}">
      <dgm:prSet/>
      <dgm:spPr/>
      <dgm:t>
        <a:bodyPr/>
        <a:lstStyle/>
        <a:p>
          <a:endParaRPr lang="en-US"/>
        </a:p>
      </dgm:t>
    </dgm:pt>
    <dgm:pt modelId="{4EB5B37D-15E1-49C8-9A6C-E716DF27D889}">
      <dgm:prSet phldrT="[Text]"/>
      <dgm:spPr/>
      <dgm:t>
        <a:bodyPr/>
        <a:lstStyle/>
        <a:p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Shkeljen e dispozitave ligjore apo </a:t>
          </a:r>
          <a:r>
            <a:rPr lang="sq-AL" b="1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statutore</a:t>
          </a:r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ne thirrjen e </a:t>
          </a:r>
          <a:r>
            <a:rPr lang="en-US" b="1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marrjen</a:t>
          </a:r>
          <a:r>
            <a:rPr lang="en-US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b="1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vendimeve</a:t>
          </a:r>
          <a:r>
            <a:rPr lang="en-US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nga</a:t>
          </a:r>
          <a:r>
            <a:rPr lang="en-US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AP</a:t>
          </a:r>
          <a:endParaRPr lang="sq-AL" b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4BA23A-3160-4009-A88D-C8EE17734920}" type="parTrans" cxnId="{80266AD4-CE02-4D75-BB4F-4EE2205C72F0}">
      <dgm:prSet/>
      <dgm:spPr/>
      <dgm:t>
        <a:bodyPr/>
        <a:lstStyle/>
        <a:p>
          <a:endParaRPr lang="en-US"/>
        </a:p>
      </dgm:t>
    </dgm:pt>
    <dgm:pt modelId="{F8CDF1C8-3BBC-4C77-9B07-1E894B583766}" type="sibTrans" cxnId="{80266AD4-CE02-4D75-BB4F-4EE2205C72F0}">
      <dgm:prSet/>
      <dgm:spPr/>
      <dgm:t>
        <a:bodyPr/>
        <a:lstStyle/>
        <a:p>
          <a:endParaRPr lang="en-US"/>
        </a:p>
      </dgm:t>
    </dgm:pt>
    <dgm:pt modelId="{EE32968E-4961-402D-A2EB-C35CE5662BE1}">
      <dgm:prSet phldrT="[Text]" custT="1"/>
      <dgm:spPr/>
      <dgm:t>
        <a:bodyPr/>
        <a:lstStyle/>
        <a:p>
          <a:pPr algn="just"/>
          <a:r>
            <a:rPr lang="sq-AL" sz="17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vendimin nr.</a:t>
          </a:r>
          <a:r>
            <a:rPr lang="en-US" sz="17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3949</a:t>
          </a:r>
          <a:r>
            <a:rPr lang="sq-AL" sz="17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date </a:t>
          </a:r>
          <a:r>
            <a:rPr lang="en-US" sz="17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02.05.2018</a:t>
          </a:r>
          <a:r>
            <a:rPr lang="sq-AL" sz="17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të Gjykatës së Rrethit Gjyqësor Tiranë</a:t>
          </a:r>
          <a:r>
            <a:rPr lang="sq-AL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Gjykata ka vlerësuar se: </a:t>
          </a:r>
          <a:r>
            <a:rPr lang="en-US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“…….</a:t>
          </a:r>
          <a:r>
            <a:rPr lang="sq-AL" sz="1700" b="1" i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Vesi i mbledhjes qëndron në thirrjen e saj, në komponentin e rendit të ditës.</a:t>
          </a:r>
          <a:r>
            <a:rPr lang="sq-AL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Gjykata konstaton se në asnjë nga pikat e rendit të ditës nuk parashikohet shprehimisht çështja e përjashtimit të ortakut. Jo vetëm që nuk rezulton në asnjë nga pikat e rendit të ditës, por nuk konstatohet ndonjë lidhje logjike mes rendit të ditës dhe vendimeve të marra</a:t>
          </a:r>
          <a:r>
            <a:rPr lang="en-US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..”</a:t>
          </a:r>
          <a:endParaRPr lang="sq-AL" sz="17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FC4205-90D3-4E17-950C-244FFC6852D2}" type="parTrans" cxnId="{EC0BD608-0479-4A9F-8A0E-CF83C62829DE}">
      <dgm:prSet/>
      <dgm:spPr/>
      <dgm:t>
        <a:bodyPr/>
        <a:lstStyle/>
        <a:p>
          <a:endParaRPr lang="en-US"/>
        </a:p>
      </dgm:t>
    </dgm:pt>
    <dgm:pt modelId="{4F3EF659-B52C-4FD8-AB48-1C7FD06C94C4}" type="sibTrans" cxnId="{EC0BD608-0479-4A9F-8A0E-CF83C62829DE}">
      <dgm:prSet/>
      <dgm:spPr/>
      <dgm:t>
        <a:bodyPr/>
        <a:lstStyle/>
        <a:p>
          <a:endParaRPr lang="en-US"/>
        </a:p>
      </dgm:t>
    </dgm:pt>
    <dgm:pt modelId="{16CB28A8-4457-48F6-AAB5-9C51168A26E9}">
      <dgm:prSet phldrT="[Text]" custT="1"/>
      <dgm:spPr/>
      <dgm:t>
        <a:bodyPr/>
        <a:lstStyle/>
        <a:p>
          <a:pPr algn="just"/>
          <a:r>
            <a:rPr lang="sq-AL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 vendimin nr.</a:t>
          </a:r>
          <a:r>
            <a:rPr lang="en-US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4413</a:t>
          </a:r>
          <a:r>
            <a:rPr lang="sq-AL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date </a:t>
          </a:r>
          <a:r>
            <a:rPr lang="en-US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07.04.2014</a:t>
          </a:r>
          <a:r>
            <a:rPr lang="sq-AL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të Gjykatës së Rrethit Gjyqësor Tiranë, Gjykata ka vlerësuar se: “…ortaku që kërkon të përfaqësohet rregullisht në mbledhjen e asamblesë, nuk duhet të mjaftohet me lëshimin e një prokure (</a:t>
          </a:r>
          <a:r>
            <a:rPr lang="sq-AL" sz="1700" i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jo konkrete</a:t>
          </a:r>
          <a:r>
            <a:rPr lang="sq-AL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për përfaqësuesin e tij, </a:t>
          </a:r>
          <a:r>
            <a:rPr lang="sq-AL" sz="1700" b="1" i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por ligji tregtar kërkon domosdoshmërish që autorizimi të jetë vetëm për një mbledhje dhe vetëm për një rend dite</a:t>
          </a:r>
          <a:r>
            <a:rPr lang="sq-AL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të asaj mbledhje (</a:t>
          </a:r>
          <a:r>
            <a:rPr lang="sq-AL" sz="1700" i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 cili në qoftë se nuk </a:t>
          </a:r>
          <a:r>
            <a:rPr lang="sq-AL" sz="1700" i="1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ezaurohet</a:t>
          </a:r>
          <a:r>
            <a:rPr lang="sq-AL" sz="1700" i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konsiderohet se autorizimi është i vlefshëm edhe për mbledhjen pasardhëse me të njëjtin rend dite</a:t>
          </a:r>
          <a:r>
            <a:rPr lang="sq-AL" sz="17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q-AL" sz="17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537380-D5E0-4660-A7E3-436623C774F8}" type="parTrans" cxnId="{1F6082B0-CFFF-44DB-BDB2-EDBDE1F4451E}">
      <dgm:prSet/>
      <dgm:spPr/>
      <dgm:t>
        <a:bodyPr/>
        <a:lstStyle/>
        <a:p>
          <a:endParaRPr lang="en-US"/>
        </a:p>
      </dgm:t>
    </dgm:pt>
    <dgm:pt modelId="{04C26493-F168-4206-A10D-739FC080B0C8}" type="sibTrans" cxnId="{1F6082B0-CFFF-44DB-BDB2-EDBDE1F4451E}">
      <dgm:prSet/>
      <dgm:spPr/>
      <dgm:t>
        <a:bodyPr/>
        <a:lstStyle/>
        <a:p>
          <a:endParaRPr lang="en-US"/>
        </a:p>
      </dgm:t>
    </dgm:pt>
    <dgm:pt modelId="{F9443681-7546-453A-8F37-FE681B49F04F}">
      <dgm:prSet phldrT="[Text]"/>
      <dgm:spPr/>
      <dgm:t>
        <a:bodyPr/>
        <a:lstStyle/>
        <a:p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Mungesa e legjitimimit te Asamblesë se Ortakeve si paditës</a:t>
          </a:r>
          <a:endParaRPr lang="sq-AL" b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8A0C2C-D35E-4449-BB65-B92CC3ADC93A}" type="parTrans" cxnId="{AA2D1694-6E18-432A-B048-8D95712C1D7A}">
      <dgm:prSet/>
      <dgm:spPr/>
      <dgm:t>
        <a:bodyPr/>
        <a:lstStyle/>
        <a:p>
          <a:endParaRPr lang="en-US"/>
        </a:p>
      </dgm:t>
    </dgm:pt>
    <dgm:pt modelId="{E23FFA36-3D02-4CA0-981F-65D37931BDCB}" type="sibTrans" cxnId="{AA2D1694-6E18-432A-B048-8D95712C1D7A}">
      <dgm:prSet/>
      <dgm:spPr/>
      <dgm:t>
        <a:bodyPr/>
        <a:lstStyle/>
        <a:p>
          <a:endParaRPr lang="en-US"/>
        </a:p>
      </dgm:t>
    </dgm:pt>
    <dgm:pt modelId="{A2BFCFF9-8600-4F26-A53F-C18BD3398947}">
      <dgm:prSet phldrT="[Text]" custT="1"/>
      <dgm:spPr/>
      <dgm:t>
        <a:bodyPr/>
        <a:lstStyle/>
        <a:p>
          <a:pPr algn="just"/>
          <a:r>
            <a:rPr lang="sq-AL" sz="18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vendimin nr.</a:t>
          </a:r>
          <a:r>
            <a:rPr lang="en-US" sz="18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160</a:t>
          </a:r>
          <a:r>
            <a:rPr lang="sq-AL" sz="18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date </a:t>
          </a:r>
          <a:r>
            <a:rPr lang="en-US" sz="18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12.05.2016</a:t>
          </a:r>
          <a:r>
            <a:rPr lang="sq-AL" sz="18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të Gjykatës së </a:t>
          </a:r>
          <a:r>
            <a:rPr lang="sq-AL" sz="18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Larte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Gjykata ka arritur ne përfundimin </a:t>
          </a:r>
          <a:r>
            <a:rPr lang="en-US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se: “…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Për gjykatën palë paditëse në padinë e përjashtimit të ortakut është shoqëria, si personi juridik prej të cilave del ortaku. Palë paditëse nuk mund të jetë AP, pasi ajo është thjesht dhe vetëm organ i shoqërisë dhe nuk gëzon legjitimitet procedural, pra nuk ka personalitet juridik. Edhe pse formulimi i dispozitës në mënyrë nominale citon Asamblenë, në interpretim sistematik te kësaj dispozite me dispozitat 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procedurale 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civile një subjekt i tillë (organ i 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shoqërisë) 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nuk njihet nga ligji si subjekt 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procedural.</a:t>
          </a:r>
          <a:r>
            <a:rPr lang="en-US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sq-AL" sz="1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6C1D11-3C60-454F-BDB5-917983566461}" type="parTrans" cxnId="{EAABA089-FEDB-48C3-8254-1E57842A7B5D}">
      <dgm:prSet/>
      <dgm:spPr/>
      <dgm:t>
        <a:bodyPr/>
        <a:lstStyle/>
        <a:p>
          <a:endParaRPr lang="en-US"/>
        </a:p>
      </dgm:t>
    </dgm:pt>
    <dgm:pt modelId="{E1F7A892-E948-4028-A61C-CF2AC1BE392A}" type="sibTrans" cxnId="{EAABA089-FEDB-48C3-8254-1E57842A7B5D}">
      <dgm:prSet/>
      <dgm:spPr/>
      <dgm:t>
        <a:bodyPr/>
        <a:lstStyle/>
        <a:p>
          <a:endParaRPr lang="en-US"/>
        </a:p>
      </dgm:t>
    </dgm:pt>
    <dgm:pt modelId="{F1643518-79F3-4B61-AF81-AB8867308A55}" type="pres">
      <dgm:prSet presAssocID="{8FE7F4DA-9B2E-4BD6-AB02-D6E88D2A3E4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48B2D4-42EA-4F0E-9781-9692C7C9355F}" type="pres">
      <dgm:prSet presAssocID="{13527E92-C35F-43E8-9CD8-8312084CD0F6}" presName="linNode" presStyleCnt="0"/>
      <dgm:spPr/>
    </dgm:pt>
    <dgm:pt modelId="{F29DBD01-C990-4A1D-8BEE-1EAB0C0E7AA6}" type="pres">
      <dgm:prSet presAssocID="{13527E92-C35F-43E8-9CD8-8312084CD0F6}" presName="parentText" presStyleLbl="node1" presStyleIdx="0" presStyleCnt="3" custScaleX="84421" custScaleY="134151" custLinFactNeighborX="355" custLinFactNeighborY="-142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972AB3-4BED-4F0A-9F50-8E916E25691E}" type="pres">
      <dgm:prSet presAssocID="{13527E92-C35F-43E8-9CD8-8312084CD0F6}" presName="descendantText" presStyleLbl="alignAccFollowNode1" presStyleIdx="0" presStyleCnt="3" custScaleX="252530" custScaleY="1587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64C6B9-A07A-44E2-8B54-9F19FDC5E3B1}" type="pres">
      <dgm:prSet presAssocID="{F1531C98-1F8F-4B9C-A56F-A272D5B3D8AA}" presName="sp" presStyleCnt="0"/>
      <dgm:spPr/>
    </dgm:pt>
    <dgm:pt modelId="{D065910B-024E-405C-A514-9421F5C6E09C}" type="pres">
      <dgm:prSet presAssocID="{4EB5B37D-15E1-49C8-9A6C-E716DF27D889}" presName="linNode" presStyleCnt="0"/>
      <dgm:spPr/>
    </dgm:pt>
    <dgm:pt modelId="{5594A3A3-908D-41D1-AE00-755B9FC6ED3E}" type="pres">
      <dgm:prSet presAssocID="{4EB5B37D-15E1-49C8-9A6C-E716DF27D889}" presName="parentText" presStyleLbl="node1" presStyleIdx="1" presStyleCnt="3" custScaleX="48020" custScaleY="25940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85EBF3-250B-49C9-82EE-4551932E1506}" type="pres">
      <dgm:prSet presAssocID="{4EB5B37D-15E1-49C8-9A6C-E716DF27D889}" presName="descendantText" presStyleLbl="alignAccFollowNode1" presStyleIdx="1" presStyleCnt="3" custScaleX="139809" custScaleY="340174" custLinFactNeighborX="900" custLinFactNeighborY="-88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0DACE7-1CD6-4006-9C1B-036D560393C0}" type="pres">
      <dgm:prSet presAssocID="{F8CDF1C8-3BBC-4C77-9B07-1E894B583766}" presName="sp" presStyleCnt="0"/>
      <dgm:spPr/>
    </dgm:pt>
    <dgm:pt modelId="{D19D9B95-EBB3-4EB3-88FF-09F135307CB9}" type="pres">
      <dgm:prSet presAssocID="{F9443681-7546-453A-8F37-FE681B49F04F}" presName="linNode" presStyleCnt="0"/>
      <dgm:spPr/>
    </dgm:pt>
    <dgm:pt modelId="{A717C18C-40FC-49DC-8A2D-CFA6EC106AC3}" type="pres">
      <dgm:prSet presAssocID="{F9443681-7546-453A-8F37-FE681B49F04F}" presName="parentText" presStyleLbl="node1" presStyleIdx="2" presStyleCnt="3" custScaleX="50585" custScaleY="145205" custLinFactNeighborX="360" custLinFactNeighborY="1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D6209E-85B7-46A5-99E6-D705FA3FBFE5}" type="pres">
      <dgm:prSet presAssocID="{F9443681-7546-453A-8F37-FE681B49F04F}" presName="descendantText" presStyleLbl="alignAccFollowNode1" presStyleIdx="2" presStyleCnt="3" custScaleX="132808" custScaleY="226928" custLinFactNeighborX="10239" custLinFactNeighborY="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BC8FCE-8FFB-4C13-9284-9AC51943E2DA}" type="presOf" srcId="{EE32968E-4961-402D-A2EB-C35CE5662BE1}" destId="{3685EBF3-250B-49C9-82EE-4551932E1506}" srcOrd="0" destOrd="0" presId="urn:microsoft.com/office/officeart/2005/8/layout/vList5"/>
    <dgm:cxn modelId="{D426FE22-B4D9-45EB-970F-3DB58054E9F4}" type="presOf" srcId="{E00109A0-2CB4-4118-AD6D-D73D8FF95A09}" destId="{61972AB3-4BED-4F0A-9F50-8E916E25691E}" srcOrd="0" destOrd="0" presId="urn:microsoft.com/office/officeart/2005/8/layout/vList5"/>
    <dgm:cxn modelId="{CCF42456-6FCA-4FCE-B6A0-604BD388DF0E}" type="presOf" srcId="{4EB5B37D-15E1-49C8-9A6C-E716DF27D889}" destId="{5594A3A3-908D-41D1-AE00-755B9FC6ED3E}" srcOrd="0" destOrd="0" presId="urn:microsoft.com/office/officeart/2005/8/layout/vList5"/>
    <dgm:cxn modelId="{E70F9A4F-AB3C-4F7D-863B-603A316DFBA4}" srcId="{13527E92-C35F-43E8-9CD8-8312084CD0F6}" destId="{E00109A0-2CB4-4118-AD6D-D73D8FF95A09}" srcOrd="0" destOrd="0" parTransId="{BEB89609-29C2-4A0F-B254-55A58492227B}" sibTransId="{3B91A48F-1F75-4BB4-9D7C-149CD2C5E55D}"/>
    <dgm:cxn modelId="{EAABA089-FEDB-48C3-8254-1E57842A7B5D}" srcId="{F9443681-7546-453A-8F37-FE681B49F04F}" destId="{A2BFCFF9-8600-4F26-A53F-C18BD3398947}" srcOrd="0" destOrd="0" parTransId="{996C1D11-3C60-454F-BDB5-917983566461}" sibTransId="{E1F7A892-E948-4028-A61C-CF2AC1BE392A}"/>
    <dgm:cxn modelId="{1F6082B0-CFFF-44DB-BDB2-EDBDE1F4451E}" srcId="{4EB5B37D-15E1-49C8-9A6C-E716DF27D889}" destId="{16CB28A8-4457-48F6-AAB5-9C51168A26E9}" srcOrd="1" destOrd="0" parTransId="{8D537380-D5E0-4660-A7E3-436623C774F8}" sibTransId="{04C26493-F168-4206-A10D-739FC080B0C8}"/>
    <dgm:cxn modelId="{3217202B-A4E6-439B-B829-5F162D2C5F58}" type="presOf" srcId="{A2BFCFF9-8600-4F26-A53F-C18BD3398947}" destId="{0FD6209E-85B7-46A5-99E6-D705FA3FBFE5}" srcOrd="0" destOrd="0" presId="urn:microsoft.com/office/officeart/2005/8/layout/vList5"/>
    <dgm:cxn modelId="{EC0BD608-0479-4A9F-8A0E-CF83C62829DE}" srcId="{4EB5B37D-15E1-49C8-9A6C-E716DF27D889}" destId="{EE32968E-4961-402D-A2EB-C35CE5662BE1}" srcOrd="0" destOrd="0" parTransId="{4FFC4205-90D3-4E17-950C-244FFC6852D2}" sibTransId="{4F3EF659-B52C-4FD8-AB48-1C7FD06C94C4}"/>
    <dgm:cxn modelId="{8DF32378-C837-4BC2-9C21-10002E3C11F4}" type="presOf" srcId="{F9443681-7546-453A-8F37-FE681B49F04F}" destId="{A717C18C-40FC-49DC-8A2D-CFA6EC106AC3}" srcOrd="0" destOrd="0" presId="urn:microsoft.com/office/officeart/2005/8/layout/vList5"/>
    <dgm:cxn modelId="{9870543C-4A72-4A6F-B3C0-9EAE20C89389}" srcId="{8FE7F4DA-9B2E-4BD6-AB02-D6E88D2A3E41}" destId="{13527E92-C35F-43E8-9CD8-8312084CD0F6}" srcOrd="0" destOrd="0" parTransId="{3D2E3320-48CC-44AC-9FB0-793F33AF52C3}" sibTransId="{F1531C98-1F8F-4B9C-A56F-A272D5B3D8AA}"/>
    <dgm:cxn modelId="{80266AD4-CE02-4D75-BB4F-4EE2205C72F0}" srcId="{8FE7F4DA-9B2E-4BD6-AB02-D6E88D2A3E41}" destId="{4EB5B37D-15E1-49C8-9A6C-E716DF27D889}" srcOrd="1" destOrd="0" parTransId="{214BA23A-3160-4009-A88D-C8EE17734920}" sibTransId="{F8CDF1C8-3BBC-4C77-9B07-1E894B583766}"/>
    <dgm:cxn modelId="{31A6A90B-07BF-4007-B085-203F8116950E}" type="presOf" srcId="{13527E92-C35F-43E8-9CD8-8312084CD0F6}" destId="{F29DBD01-C990-4A1D-8BEE-1EAB0C0E7AA6}" srcOrd="0" destOrd="0" presId="urn:microsoft.com/office/officeart/2005/8/layout/vList5"/>
    <dgm:cxn modelId="{9443030F-A0D3-41C6-83A7-6C0211EF65D6}" type="presOf" srcId="{16CB28A8-4457-48F6-AAB5-9C51168A26E9}" destId="{3685EBF3-250B-49C9-82EE-4551932E1506}" srcOrd="0" destOrd="1" presId="urn:microsoft.com/office/officeart/2005/8/layout/vList5"/>
    <dgm:cxn modelId="{F60FEB0B-C91C-493F-B2A4-293F986DF02B}" type="presOf" srcId="{8FE7F4DA-9B2E-4BD6-AB02-D6E88D2A3E41}" destId="{F1643518-79F3-4B61-AF81-AB8867308A55}" srcOrd="0" destOrd="0" presId="urn:microsoft.com/office/officeart/2005/8/layout/vList5"/>
    <dgm:cxn modelId="{AA2D1694-6E18-432A-B048-8D95712C1D7A}" srcId="{8FE7F4DA-9B2E-4BD6-AB02-D6E88D2A3E41}" destId="{F9443681-7546-453A-8F37-FE681B49F04F}" srcOrd="2" destOrd="0" parTransId="{B88A0C2C-D35E-4449-BB65-B92CC3ADC93A}" sibTransId="{E23FFA36-3D02-4CA0-981F-65D37931BDCB}"/>
    <dgm:cxn modelId="{55B2DAD7-7DF7-48FC-987C-3ADA41CB99C3}" type="presParOf" srcId="{F1643518-79F3-4B61-AF81-AB8867308A55}" destId="{9048B2D4-42EA-4F0E-9781-9692C7C9355F}" srcOrd="0" destOrd="0" presId="urn:microsoft.com/office/officeart/2005/8/layout/vList5"/>
    <dgm:cxn modelId="{A419858D-FAEF-4EF3-9447-2D3ABC62A9AB}" type="presParOf" srcId="{9048B2D4-42EA-4F0E-9781-9692C7C9355F}" destId="{F29DBD01-C990-4A1D-8BEE-1EAB0C0E7AA6}" srcOrd="0" destOrd="0" presId="urn:microsoft.com/office/officeart/2005/8/layout/vList5"/>
    <dgm:cxn modelId="{260EC16A-92C9-4BC9-A6F1-8B35D70848EE}" type="presParOf" srcId="{9048B2D4-42EA-4F0E-9781-9692C7C9355F}" destId="{61972AB3-4BED-4F0A-9F50-8E916E25691E}" srcOrd="1" destOrd="0" presId="urn:microsoft.com/office/officeart/2005/8/layout/vList5"/>
    <dgm:cxn modelId="{1729D8EE-057C-446E-AD7B-4128E0C913FB}" type="presParOf" srcId="{F1643518-79F3-4B61-AF81-AB8867308A55}" destId="{5464C6B9-A07A-44E2-8B54-9F19FDC5E3B1}" srcOrd="1" destOrd="0" presId="urn:microsoft.com/office/officeart/2005/8/layout/vList5"/>
    <dgm:cxn modelId="{CA343A7D-3E12-4992-806D-35570B9F728E}" type="presParOf" srcId="{F1643518-79F3-4B61-AF81-AB8867308A55}" destId="{D065910B-024E-405C-A514-9421F5C6E09C}" srcOrd="2" destOrd="0" presId="urn:microsoft.com/office/officeart/2005/8/layout/vList5"/>
    <dgm:cxn modelId="{94A0124A-434D-4271-A19D-7A2E010B4713}" type="presParOf" srcId="{D065910B-024E-405C-A514-9421F5C6E09C}" destId="{5594A3A3-908D-41D1-AE00-755B9FC6ED3E}" srcOrd="0" destOrd="0" presId="urn:microsoft.com/office/officeart/2005/8/layout/vList5"/>
    <dgm:cxn modelId="{68501686-8070-4078-BEEA-FB6EE2E8D189}" type="presParOf" srcId="{D065910B-024E-405C-A514-9421F5C6E09C}" destId="{3685EBF3-250B-49C9-82EE-4551932E1506}" srcOrd="1" destOrd="0" presId="urn:microsoft.com/office/officeart/2005/8/layout/vList5"/>
    <dgm:cxn modelId="{4600157C-AD1D-420F-838E-34115DD982CF}" type="presParOf" srcId="{F1643518-79F3-4B61-AF81-AB8867308A55}" destId="{A20DACE7-1CD6-4006-9C1B-036D560393C0}" srcOrd="3" destOrd="0" presId="urn:microsoft.com/office/officeart/2005/8/layout/vList5"/>
    <dgm:cxn modelId="{07A83582-2384-4964-90A2-5528C37A419F}" type="presParOf" srcId="{F1643518-79F3-4B61-AF81-AB8867308A55}" destId="{D19D9B95-EBB3-4EB3-88FF-09F135307CB9}" srcOrd="4" destOrd="0" presId="urn:microsoft.com/office/officeart/2005/8/layout/vList5"/>
    <dgm:cxn modelId="{5D664702-97A9-4783-B4BA-98B03D3F5438}" type="presParOf" srcId="{D19D9B95-EBB3-4EB3-88FF-09F135307CB9}" destId="{A717C18C-40FC-49DC-8A2D-CFA6EC106AC3}" srcOrd="0" destOrd="0" presId="urn:microsoft.com/office/officeart/2005/8/layout/vList5"/>
    <dgm:cxn modelId="{D5704D29-25C3-4568-AD81-BE99373E95F5}" type="presParOf" srcId="{D19D9B95-EBB3-4EB3-88FF-09F135307CB9}" destId="{0FD6209E-85B7-46A5-99E6-D705FA3FBFE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F22825-EE9D-4292-A9FF-B54C7699A4E8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66B98B0-A998-4CFC-A333-201EBF755F2C}">
      <dgm:prSet phldrT="[Text]"/>
      <dgm:spPr/>
      <dgm:t>
        <a:bodyPr/>
        <a:lstStyle/>
        <a:p>
          <a:r>
            <a:rPr lang="en-US" b="1" dirty="0" err="1" smtClean="0"/>
            <a:t>Neni</a:t>
          </a:r>
          <a:r>
            <a:rPr lang="en-US" b="1" dirty="0" smtClean="0"/>
            <a:t> 89</a:t>
          </a:r>
        </a:p>
        <a:p>
          <a:r>
            <a:rPr lang="it-IT" b="1" dirty="0" smtClean="0"/>
            <a:t>Përjashtimi nga e drejta e votës</a:t>
          </a:r>
          <a:endParaRPr lang="en-US" b="1" dirty="0"/>
        </a:p>
      </dgm:t>
    </dgm:pt>
    <dgm:pt modelId="{6D10512A-3E32-48B2-BF38-951571C88B9D}" type="parTrans" cxnId="{01F31587-CFB5-4784-9B44-AF6A75CB95D0}">
      <dgm:prSet/>
      <dgm:spPr/>
      <dgm:t>
        <a:bodyPr/>
        <a:lstStyle/>
        <a:p>
          <a:endParaRPr lang="en-US"/>
        </a:p>
      </dgm:t>
    </dgm:pt>
    <dgm:pt modelId="{15C83B1D-A563-4C77-A716-24C4173A4F2B}" type="sibTrans" cxnId="{01F31587-CFB5-4784-9B44-AF6A75CB95D0}">
      <dgm:prSet/>
      <dgm:spPr/>
      <dgm:t>
        <a:bodyPr/>
        <a:lstStyle/>
        <a:p>
          <a:endParaRPr lang="en-US"/>
        </a:p>
      </dgm:t>
    </dgm:pt>
    <dgm:pt modelId="{AC38B1C3-B087-4EB8-8E0E-377AA476952E}">
      <dgm:prSet phldrT="[Text]" custT="1"/>
      <dgm:spPr/>
      <dgm:t>
        <a:bodyPr/>
        <a:lstStyle/>
        <a:p>
          <a:pPr algn="just"/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Ortaku nuk mund të ushtrojë të drejtën e votës nëse asambleja e përgjithshme merr vendim për: </a:t>
          </a:r>
          <a:r>
            <a:rPr lang="sq-AL" sz="1800" b="1" i="1" u="sng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a) vlerësimin e veprimtarisë së tij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 b) shuarjen e ndonjë detyrimi në ngarkim të tij; </a:t>
          </a:r>
          <a:r>
            <a:rPr lang="sq-AL" sz="1800" b="1" i="1" u="sng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c) ngritjen e një padie ndaj tij nga shoqëria</a:t>
          </a:r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 ç) dhënien ose jo të përfitimeve të </a:t>
          </a:r>
          <a:r>
            <a:rPr lang="sq-AL" sz="18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rej</a:t>
          </a:r>
          <a:endParaRPr lang="sq-AL" sz="1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512A80-F5E3-486D-9B37-53D0F05A78BC}" type="parTrans" cxnId="{82153F26-51F7-4A80-9286-B0DC0FE822F1}">
      <dgm:prSet/>
      <dgm:spPr/>
      <dgm:t>
        <a:bodyPr/>
        <a:lstStyle/>
        <a:p>
          <a:endParaRPr lang="en-US"/>
        </a:p>
      </dgm:t>
    </dgm:pt>
    <dgm:pt modelId="{0C0DEBB4-B702-4BDA-97D1-6063FA165365}" type="sibTrans" cxnId="{82153F26-51F7-4A80-9286-B0DC0FE822F1}">
      <dgm:prSet/>
      <dgm:spPr/>
      <dgm:t>
        <a:bodyPr/>
        <a:lstStyle/>
        <a:p>
          <a:endParaRPr lang="en-US"/>
        </a:p>
      </dgm:t>
    </dgm:pt>
    <dgm:pt modelId="{6DC9E9DA-21BB-4DA7-80CB-FD1C4D58371A}">
      <dgm:prSet phldrT="[Text]"/>
      <dgm:spPr/>
      <dgm:t>
        <a:bodyPr/>
        <a:lstStyle/>
        <a:p>
          <a:r>
            <a:rPr lang="en-US" b="1" dirty="0" err="1" smtClean="0"/>
            <a:t>Neni</a:t>
          </a:r>
          <a:r>
            <a:rPr lang="en-US" b="1" dirty="0" smtClean="0"/>
            <a:t> 102/1</a:t>
          </a:r>
        </a:p>
        <a:p>
          <a:r>
            <a:rPr lang="en-US" b="1" dirty="0" err="1" smtClean="0"/>
            <a:t>Përjashtimi</a:t>
          </a:r>
          <a:r>
            <a:rPr lang="en-US" b="1" dirty="0" smtClean="0"/>
            <a:t> </a:t>
          </a:r>
          <a:r>
            <a:rPr lang="en-US" b="1" dirty="0" err="1" smtClean="0"/>
            <a:t>i</a:t>
          </a:r>
          <a:r>
            <a:rPr lang="en-US" b="1" dirty="0" smtClean="0"/>
            <a:t> </a:t>
          </a:r>
          <a:r>
            <a:rPr lang="en-US" b="1" dirty="0" err="1" smtClean="0"/>
            <a:t>ortakut</a:t>
          </a:r>
          <a:endParaRPr lang="en-US" b="1" dirty="0"/>
        </a:p>
      </dgm:t>
    </dgm:pt>
    <dgm:pt modelId="{9AA326FC-DA15-4997-875C-76468CFC7495}" type="parTrans" cxnId="{FC0D4337-9B57-4C4E-80C1-1313CA44DAA1}">
      <dgm:prSet/>
      <dgm:spPr/>
      <dgm:t>
        <a:bodyPr/>
        <a:lstStyle/>
        <a:p>
          <a:endParaRPr lang="en-US"/>
        </a:p>
      </dgm:t>
    </dgm:pt>
    <dgm:pt modelId="{D0D2A2C2-EA1E-4CE2-94A8-BB0035DECD1F}" type="sibTrans" cxnId="{FC0D4337-9B57-4C4E-80C1-1313CA44DAA1}">
      <dgm:prSet/>
      <dgm:spPr/>
      <dgm:t>
        <a:bodyPr/>
        <a:lstStyle/>
        <a:p>
          <a:endParaRPr lang="en-US"/>
        </a:p>
      </dgm:t>
    </dgm:pt>
    <dgm:pt modelId="{7DE6EF44-00DE-41D4-97B1-AE9BDC40C606}">
      <dgm:prSet phldrT="[Text]" custT="1"/>
      <dgm:spPr/>
      <dgm:t>
        <a:bodyPr/>
        <a:lstStyle/>
        <a:p>
          <a:pPr algn="just"/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Në bazë të një vendimi të zakonshëm, asambleja e përgjithshme mund t’i kërkojë gjykatës përjashtimin e ortakut, nëse ai nuk ka shlyer kontributin e tij, sipas parashikimeve të statutit ose nëse ekzistojnë shkaqe të tjera të arsyeshme për këtë përjashtim…</a:t>
          </a:r>
          <a:endParaRPr lang="sq-AL" sz="1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0B92DF-8874-4B9B-BDF1-2CDBBF2ED614}" type="parTrans" cxnId="{4317B314-2A2A-4CBD-96BD-CA8EC31D0710}">
      <dgm:prSet/>
      <dgm:spPr/>
      <dgm:t>
        <a:bodyPr/>
        <a:lstStyle/>
        <a:p>
          <a:endParaRPr lang="en-US"/>
        </a:p>
      </dgm:t>
    </dgm:pt>
    <dgm:pt modelId="{80BA01CF-35E0-49A9-992E-F0A54C772B0A}" type="sibTrans" cxnId="{4317B314-2A2A-4CBD-96BD-CA8EC31D0710}">
      <dgm:prSet/>
      <dgm:spPr/>
      <dgm:t>
        <a:bodyPr/>
        <a:lstStyle/>
        <a:p>
          <a:endParaRPr lang="en-US"/>
        </a:p>
      </dgm:t>
    </dgm:pt>
    <dgm:pt modelId="{A63B5E26-6CC8-4BBA-803C-E3EB66D920C8}">
      <dgm:prSet phldrT="[Text]"/>
      <dgm:spPr/>
      <dgm:t>
        <a:bodyPr/>
        <a:lstStyle/>
        <a:p>
          <a:r>
            <a:rPr lang="en-US" b="1" dirty="0" err="1" smtClean="0"/>
            <a:t>Neni</a:t>
          </a:r>
          <a:r>
            <a:rPr lang="en-US" b="1" dirty="0" smtClean="0"/>
            <a:t> 102/2</a:t>
          </a:r>
        </a:p>
        <a:p>
          <a:r>
            <a:rPr lang="en-US" b="1" dirty="0" err="1" smtClean="0"/>
            <a:t>Përjashtimi</a:t>
          </a:r>
          <a:r>
            <a:rPr lang="en-US" b="1" dirty="0" smtClean="0"/>
            <a:t> </a:t>
          </a:r>
          <a:r>
            <a:rPr lang="en-US" b="1" dirty="0" err="1" smtClean="0"/>
            <a:t>i</a:t>
          </a:r>
          <a:r>
            <a:rPr lang="en-US" b="1" dirty="0" smtClean="0"/>
            <a:t> </a:t>
          </a:r>
          <a:r>
            <a:rPr lang="en-US" b="1" dirty="0" err="1" smtClean="0"/>
            <a:t>ortakut</a:t>
          </a:r>
          <a:endParaRPr lang="en-US" dirty="0"/>
        </a:p>
      </dgm:t>
    </dgm:pt>
    <dgm:pt modelId="{993376E6-54F4-4C54-9A7C-3D22446EAC40}" type="parTrans" cxnId="{0E56B45E-17D1-48A4-A70A-37515F1C9C9F}">
      <dgm:prSet/>
      <dgm:spPr/>
      <dgm:t>
        <a:bodyPr/>
        <a:lstStyle/>
        <a:p>
          <a:endParaRPr lang="en-US"/>
        </a:p>
      </dgm:t>
    </dgm:pt>
    <dgm:pt modelId="{9450CC98-FFED-4D56-A148-FD4DE2E3D647}" type="sibTrans" cxnId="{0E56B45E-17D1-48A4-A70A-37515F1C9C9F}">
      <dgm:prSet/>
      <dgm:spPr/>
      <dgm:t>
        <a:bodyPr/>
        <a:lstStyle/>
        <a:p>
          <a:endParaRPr lang="en-US"/>
        </a:p>
      </dgm:t>
    </dgm:pt>
    <dgm:pt modelId="{12B43061-3D12-45B5-9CD2-9E67DE697DD2}">
      <dgm:prSet phldrT="[Text]"/>
      <dgm:spPr/>
      <dgm:t>
        <a:bodyPr/>
        <a:lstStyle/>
        <a:p>
          <a:pPr algn="just"/>
          <a:r>
            <a:rPr lang="sq-AL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Konsiderohen shkaqe të arsyeshme për përjashtimin e ortakut, sipas pikës 1 të këtij neni, por pa u kufizuar në to, rastet kur ortaku: a) me dashje apo me pakujdesi të rëndë i shkakton dëme shoqërisë ose ortakëve të tjerë; b) me dashje apo me pakujdesi të rëndë shkel statutin ose detyrimet e përcaktuara me ligj; c) përfshihet në veprime, të cilat e bëjnë të pamundur vazhdimin e marrëdhënieve midis shoqërisë tregtare dhe ortakut; ose ç) me veprimet e tij dëmton ose pengon ndjeshëm veprimtarinë tregtare të shoqërisë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dirty="0"/>
        </a:p>
      </dgm:t>
    </dgm:pt>
    <dgm:pt modelId="{87EDED96-3A38-45CC-8625-66E99D78C1F5}" type="parTrans" cxnId="{2055518E-52D4-4BFB-A62C-E8D15B321ED4}">
      <dgm:prSet/>
      <dgm:spPr/>
      <dgm:t>
        <a:bodyPr/>
        <a:lstStyle/>
        <a:p>
          <a:endParaRPr lang="en-US"/>
        </a:p>
      </dgm:t>
    </dgm:pt>
    <dgm:pt modelId="{EAA729E6-A587-416F-A0C3-4940CE1A7415}" type="sibTrans" cxnId="{2055518E-52D4-4BFB-A62C-E8D15B321ED4}">
      <dgm:prSet/>
      <dgm:spPr/>
      <dgm:t>
        <a:bodyPr/>
        <a:lstStyle/>
        <a:p>
          <a:endParaRPr lang="en-US"/>
        </a:p>
      </dgm:t>
    </dgm:pt>
    <dgm:pt modelId="{F785CD89-4A67-414C-AD9F-F2343941E7ED}">
      <dgm:prSet phldrT="[Text]" custT="1"/>
      <dgm:spPr/>
      <dgm:t>
        <a:bodyPr/>
        <a:lstStyle/>
        <a:p>
          <a:pPr algn="just"/>
          <a:r>
            <a:rPr lang="sq-AL" sz="1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Kur ortaku përfaqësohet nga një përfaqësues i autorizuar, i autorizuari vlerësohet të jetë në të njëjtin konflikt interesi, ashtu si dhe ortaku, të cilin përfaqëson</a:t>
          </a:r>
          <a:r>
            <a:rPr lang="sq-AL" sz="1800" noProof="0" dirty="0" smtClean="0"/>
            <a:t>. </a:t>
          </a:r>
          <a:endParaRPr lang="sq-AL" sz="1800" noProof="0" dirty="0"/>
        </a:p>
      </dgm:t>
    </dgm:pt>
    <dgm:pt modelId="{BF9CCBC2-0B2C-4C7F-91BE-ABAA1D614E79}" type="parTrans" cxnId="{1AAE83C4-ECEB-4B5D-950E-C124136B5AA3}">
      <dgm:prSet/>
      <dgm:spPr/>
      <dgm:t>
        <a:bodyPr/>
        <a:lstStyle/>
        <a:p>
          <a:endParaRPr lang="en-US"/>
        </a:p>
      </dgm:t>
    </dgm:pt>
    <dgm:pt modelId="{D6FDF5E4-6D2F-4F70-9FCA-C7DFF7BDF6CE}" type="sibTrans" cxnId="{1AAE83C4-ECEB-4B5D-950E-C124136B5AA3}">
      <dgm:prSet/>
      <dgm:spPr/>
      <dgm:t>
        <a:bodyPr/>
        <a:lstStyle/>
        <a:p>
          <a:endParaRPr lang="en-US"/>
        </a:p>
      </dgm:t>
    </dgm:pt>
    <dgm:pt modelId="{87BB699C-C8D7-4648-994A-0089D102B00D}" type="pres">
      <dgm:prSet presAssocID="{0BF22825-EE9D-4292-A9FF-B54C7699A4E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735653-33F6-43B0-AC90-D4ECB8BF5DEE}" type="pres">
      <dgm:prSet presAssocID="{B66B98B0-A998-4CFC-A333-201EBF755F2C}" presName="linNode" presStyleCnt="0"/>
      <dgm:spPr/>
    </dgm:pt>
    <dgm:pt modelId="{A856FB62-D1B9-4C9F-AFCE-6570FFDB13B3}" type="pres">
      <dgm:prSet presAssocID="{B66B98B0-A998-4CFC-A333-201EBF755F2C}" presName="parentText" presStyleLbl="node1" presStyleIdx="0" presStyleCnt="3" custScaleY="14026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6CA4F-38C9-4011-9416-0C02E6EBDD1D}" type="pres">
      <dgm:prSet presAssocID="{B66B98B0-A998-4CFC-A333-201EBF755F2C}" presName="descendantText" presStyleLbl="alignAccFollowNode1" presStyleIdx="0" presStyleCnt="3" custScaleX="133951" custScaleY="1439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FFFC27-4BA1-46F4-9452-6DD3588BAB5E}" type="pres">
      <dgm:prSet presAssocID="{15C83B1D-A563-4C77-A716-24C4173A4F2B}" presName="sp" presStyleCnt="0"/>
      <dgm:spPr/>
    </dgm:pt>
    <dgm:pt modelId="{3F6D9E7A-0DC0-4B14-9B58-631817CE22FC}" type="pres">
      <dgm:prSet presAssocID="{6DC9E9DA-21BB-4DA7-80CB-FD1C4D58371A}" presName="linNode" presStyleCnt="0"/>
      <dgm:spPr/>
    </dgm:pt>
    <dgm:pt modelId="{91A2F5D5-A05B-4B9A-BB3C-2FB411DF1225}" type="pres">
      <dgm:prSet presAssocID="{6DC9E9DA-21BB-4DA7-80CB-FD1C4D58371A}" presName="parentText" presStyleLbl="node1" presStyleIdx="1" presStyleCnt="3" custScaleX="104821" custScaleY="987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46CE1B-0720-4105-BA3D-FC8A61C74485}" type="pres">
      <dgm:prSet presAssocID="{6DC9E9DA-21BB-4DA7-80CB-FD1C4D58371A}" presName="descendantText" presStyleLbl="alignAccFollowNode1" presStyleIdx="1" presStyleCnt="3" custScaleX="143045" custScaleY="1287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B07BD4-D207-4116-91F6-4E3EDBC47417}" type="pres">
      <dgm:prSet presAssocID="{D0D2A2C2-EA1E-4CE2-94A8-BB0035DECD1F}" presName="sp" presStyleCnt="0"/>
      <dgm:spPr/>
    </dgm:pt>
    <dgm:pt modelId="{0A0600D6-4081-4577-BF07-D3068E1AE8EE}" type="pres">
      <dgm:prSet presAssocID="{A63B5E26-6CC8-4BBA-803C-E3EB66D920C8}" presName="linNode" presStyleCnt="0"/>
      <dgm:spPr/>
    </dgm:pt>
    <dgm:pt modelId="{9BD0BD5D-BF9D-4736-8FB8-1EE0C9B0E53F}" type="pres">
      <dgm:prSet presAssocID="{A63B5E26-6CC8-4BBA-803C-E3EB66D920C8}" presName="parentText" presStyleLbl="node1" presStyleIdx="2" presStyleCnt="3" custScaleX="18955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FB364C-587D-4410-AE07-C31D08777B55}" type="pres">
      <dgm:prSet presAssocID="{A63B5E26-6CC8-4BBA-803C-E3EB66D920C8}" presName="descendantText" presStyleLbl="alignAccFollowNode1" presStyleIdx="2" presStyleCnt="3" custScaleX="260719" custScaleY="1269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BF8639-9244-4830-9B4D-5FA3C9403A0D}" type="presOf" srcId="{B66B98B0-A998-4CFC-A333-201EBF755F2C}" destId="{A856FB62-D1B9-4C9F-AFCE-6570FFDB13B3}" srcOrd="0" destOrd="0" presId="urn:microsoft.com/office/officeart/2005/8/layout/vList5"/>
    <dgm:cxn modelId="{C63BA3DA-97B7-40C7-86B4-8DB1BBDD2649}" type="presOf" srcId="{F785CD89-4A67-414C-AD9F-F2343941E7ED}" destId="{F546CA4F-38C9-4011-9416-0C02E6EBDD1D}" srcOrd="0" destOrd="1" presId="urn:microsoft.com/office/officeart/2005/8/layout/vList5"/>
    <dgm:cxn modelId="{3D871986-DBE0-4BBC-9F78-9DB5EBAE871A}" type="presOf" srcId="{6DC9E9DA-21BB-4DA7-80CB-FD1C4D58371A}" destId="{91A2F5D5-A05B-4B9A-BB3C-2FB411DF1225}" srcOrd="0" destOrd="0" presId="urn:microsoft.com/office/officeart/2005/8/layout/vList5"/>
    <dgm:cxn modelId="{0E56B45E-17D1-48A4-A70A-37515F1C9C9F}" srcId="{0BF22825-EE9D-4292-A9FF-B54C7699A4E8}" destId="{A63B5E26-6CC8-4BBA-803C-E3EB66D920C8}" srcOrd="2" destOrd="0" parTransId="{993376E6-54F4-4C54-9A7C-3D22446EAC40}" sibTransId="{9450CC98-FFED-4D56-A148-FD4DE2E3D647}"/>
    <dgm:cxn modelId="{2055518E-52D4-4BFB-A62C-E8D15B321ED4}" srcId="{A63B5E26-6CC8-4BBA-803C-E3EB66D920C8}" destId="{12B43061-3D12-45B5-9CD2-9E67DE697DD2}" srcOrd="0" destOrd="0" parTransId="{87EDED96-3A38-45CC-8625-66E99D78C1F5}" sibTransId="{EAA729E6-A587-416F-A0C3-4940CE1A7415}"/>
    <dgm:cxn modelId="{FC0D4337-9B57-4C4E-80C1-1313CA44DAA1}" srcId="{0BF22825-EE9D-4292-A9FF-B54C7699A4E8}" destId="{6DC9E9DA-21BB-4DA7-80CB-FD1C4D58371A}" srcOrd="1" destOrd="0" parTransId="{9AA326FC-DA15-4997-875C-76468CFC7495}" sibTransId="{D0D2A2C2-EA1E-4CE2-94A8-BB0035DECD1F}"/>
    <dgm:cxn modelId="{01F31587-CFB5-4784-9B44-AF6A75CB95D0}" srcId="{0BF22825-EE9D-4292-A9FF-B54C7699A4E8}" destId="{B66B98B0-A998-4CFC-A333-201EBF755F2C}" srcOrd="0" destOrd="0" parTransId="{6D10512A-3E32-48B2-BF38-951571C88B9D}" sibTransId="{15C83B1D-A563-4C77-A716-24C4173A4F2B}"/>
    <dgm:cxn modelId="{77F129E1-402E-47F1-850C-C4979D8D659E}" type="presOf" srcId="{A63B5E26-6CC8-4BBA-803C-E3EB66D920C8}" destId="{9BD0BD5D-BF9D-4736-8FB8-1EE0C9B0E53F}" srcOrd="0" destOrd="0" presId="urn:microsoft.com/office/officeart/2005/8/layout/vList5"/>
    <dgm:cxn modelId="{34146B14-B7F2-4C67-8311-EE91C92656D6}" type="presOf" srcId="{7DE6EF44-00DE-41D4-97B1-AE9BDC40C606}" destId="{3646CE1B-0720-4105-BA3D-FC8A61C74485}" srcOrd="0" destOrd="0" presId="urn:microsoft.com/office/officeart/2005/8/layout/vList5"/>
    <dgm:cxn modelId="{82153F26-51F7-4A80-9286-B0DC0FE822F1}" srcId="{B66B98B0-A998-4CFC-A333-201EBF755F2C}" destId="{AC38B1C3-B087-4EB8-8E0E-377AA476952E}" srcOrd="0" destOrd="0" parTransId="{C4512A80-F5E3-486D-9B37-53D0F05A78BC}" sibTransId="{0C0DEBB4-B702-4BDA-97D1-6063FA165365}"/>
    <dgm:cxn modelId="{4B41D3EB-71FA-42E7-8CBB-81D01095E70E}" type="presOf" srcId="{0BF22825-EE9D-4292-A9FF-B54C7699A4E8}" destId="{87BB699C-C8D7-4648-994A-0089D102B00D}" srcOrd="0" destOrd="0" presId="urn:microsoft.com/office/officeart/2005/8/layout/vList5"/>
    <dgm:cxn modelId="{D0E3F522-9AEF-4E26-A292-C8A982473BFF}" type="presOf" srcId="{AC38B1C3-B087-4EB8-8E0E-377AA476952E}" destId="{F546CA4F-38C9-4011-9416-0C02E6EBDD1D}" srcOrd="0" destOrd="0" presId="urn:microsoft.com/office/officeart/2005/8/layout/vList5"/>
    <dgm:cxn modelId="{4317B314-2A2A-4CBD-96BD-CA8EC31D0710}" srcId="{6DC9E9DA-21BB-4DA7-80CB-FD1C4D58371A}" destId="{7DE6EF44-00DE-41D4-97B1-AE9BDC40C606}" srcOrd="0" destOrd="0" parTransId="{750B92DF-8874-4B9B-BDF1-2CDBBF2ED614}" sibTransId="{80BA01CF-35E0-49A9-992E-F0A54C772B0A}"/>
    <dgm:cxn modelId="{1AAE83C4-ECEB-4B5D-950E-C124136B5AA3}" srcId="{B66B98B0-A998-4CFC-A333-201EBF755F2C}" destId="{F785CD89-4A67-414C-AD9F-F2343941E7ED}" srcOrd="1" destOrd="0" parTransId="{BF9CCBC2-0B2C-4C7F-91BE-ABAA1D614E79}" sibTransId="{D6FDF5E4-6D2F-4F70-9FCA-C7DFF7BDF6CE}"/>
    <dgm:cxn modelId="{888B3FE2-943C-4CC4-882F-445182F430D8}" type="presOf" srcId="{12B43061-3D12-45B5-9CD2-9E67DE697DD2}" destId="{A0FB364C-587D-4410-AE07-C31D08777B55}" srcOrd="0" destOrd="0" presId="urn:microsoft.com/office/officeart/2005/8/layout/vList5"/>
    <dgm:cxn modelId="{401E8A83-E654-428D-B1E5-900F802B953B}" type="presParOf" srcId="{87BB699C-C8D7-4648-994A-0089D102B00D}" destId="{EC735653-33F6-43B0-AC90-D4ECB8BF5DEE}" srcOrd="0" destOrd="0" presId="urn:microsoft.com/office/officeart/2005/8/layout/vList5"/>
    <dgm:cxn modelId="{9A0D1A61-715A-42D3-B5A8-809C20AFE90D}" type="presParOf" srcId="{EC735653-33F6-43B0-AC90-D4ECB8BF5DEE}" destId="{A856FB62-D1B9-4C9F-AFCE-6570FFDB13B3}" srcOrd="0" destOrd="0" presId="urn:microsoft.com/office/officeart/2005/8/layout/vList5"/>
    <dgm:cxn modelId="{DDE94C56-C9D4-4584-A4A7-72A6C46125FF}" type="presParOf" srcId="{EC735653-33F6-43B0-AC90-D4ECB8BF5DEE}" destId="{F546CA4F-38C9-4011-9416-0C02E6EBDD1D}" srcOrd="1" destOrd="0" presId="urn:microsoft.com/office/officeart/2005/8/layout/vList5"/>
    <dgm:cxn modelId="{B345E3BF-192A-4A32-A730-15D8FF76AD16}" type="presParOf" srcId="{87BB699C-C8D7-4648-994A-0089D102B00D}" destId="{89FFFC27-4BA1-46F4-9452-6DD3588BAB5E}" srcOrd="1" destOrd="0" presId="urn:microsoft.com/office/officeart/2005/8/layout/vList5"/>
    <dgm:cxn modelId="{0F87BEAB-CFF0-4F0F-8988-A7DC74ABED32}" type="presParOf" srcId="{87BB699C-C8D7-4648-994A-0089D102B00D}" destId="{3F6D9E7A-0DC0-4B14-9B58-631817CE22FC}" srcOrd="2" destOrd="0" presId="urn:microsoft.com/office/officeart/2005/8/layout/vList5"/>
    <dgm:cxn modelId="{AB619634-1F0D-4543-9F78-82C969B33EB8}" type="presParOf" srcId="{3F6D9E7A-0DC0-4B14-9B58-631817CE22FC}" destId="{91A2F5D5-A05B-4B9A-BB3C-2FB411DF1225}" srcOrd="0" destOrd="0" presId="urn:microsoft.com/office/officeart/2005/8/layout/vList5"/>
    <dgm:cxn modelId="{EBBA95EB-C75D-403D-82F1-0386CE352778}" type="presParOf" srcId="{3F6D9E7A-0DC0-4B14-9B58-631817CE22FC}" destId="{3646CE1B-0720-4105-BA3D-FC8A61C74485}" srcOrd="1" destOrd="0" presId="urn:microsoft.com/office/officeart/2005/8/layout/vList5"/>
    <dgm:cxn modelId="{778B936C-1977-4606-A16E-305CE462F2D9}" type="presParOf" srcId="{87BB699C-C8D7-4648-994A-0089D102B00D}" destId="{DBB07BD4-D207-4116-91F6-4E3EDBC47417}" srcOrd="3" destOrd="0" presId="urn:microsoft.com/office/officeart/2005/8/layout/vList5"/>
    <dgm:cxn modelId="{2D7153EA-C366-46EB-BE11-836B28176E14}" type="presParOf" srcId="{87BB699C-C8D7-4648-994A-0089D102B00D}" destId="{0A0600D6-4081-4577-BF07-D3068E1AE8EE}" srcOrd="4" destOrd="0" presId="urn:microsoft.com/office/officeart/2005/8/layout/vList5"/>
    <dgm:cxn modelId="{5B613B63-7379-48E7-BCFE-99C3A02A0631}" type="presParOf" srcId="{0A0600D6-4081-4577-BF07-D3068E1AE8EE}" destId="{9BD0BD5D-BF9D-4736-8FB8-1EE0C9B0E53F}" srcOrd="0" destOrd="0" presId="urn:microsoft.com/office/officeart/2005/8/layout/vList5"/>
    <dgm:cxn modelId="{60E541F6-2F8D-4A7D-9C00-64438B74DF39}" type="presParOf" srcId="{0A0600D6-4081-4577-BF07-D3068E1AE8EE}" destId="{A0FB364C-587D-4410-AE07-C31D08777B5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0257ED-3783-4457-AAF6-DB1FE12EBB47}" type="doc">
      <dgm:prSet loTypeId="urn:microsoft.com/office/officeart/2005/8/layout/list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4DC6810-033B-46AB-A5D9-A210E725AB24}">
      <dgm:prSet phldrT="[Text]" custT="1"/>
      <dgm:spPr/>
      <dgm:t>
        <a:bodyPr/>
        <a:lstStyle/>
        <a:p>
          <a:r>
            <a:rPr lang="en-US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Shkelja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18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parimit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  <a:r>
            <a:rPr lang="sq-AL" sz="18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</a:t>
          </a:r>
          <a:r>
            <a:rPr lang="en-US" sz="18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besnik</a:t>
          </a:r>
          <a:r>
            <a:rPr lang="sq-AL" sz="18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</a:t>
          </a:r>
          <a:r>
            <a:rPr lang="en-US" sz="1800" b="1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ris</a:t>
          </a:r>
          <a:r>
            <a:rPr lang="sq-AL" sz="18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</a:t>
          </a:r>
          <a:r>
            <a:rPr lang="en-US" sz="18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neni</a:t>
          </a:r>
          <a:r>
            <a:rPr lang="en-US" sz="18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14 I LTSHT</a:t>
          </a:r>
          <a:endParaRPr lang="sq-AL" sz="1800" b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851678-342B-4923-8ED9-DA2FB1E3F613}" type="parTrans" cxnId="{BC8EA4C7-7D0B-4134-92F3-E6C0FB2874F0}">
      <dgm:prSet/>
      <dgm:spPr/>
      <dgm:t>
        <a:bodyPr/>
        <a:lstStyle/>
        <a:p>
          <a:endParaRPr lang="en-US"/>
        </a:p>
      </dgm:t>
    </dgm:pt>
    <dgm:pt modelId="{5840F789-3E3B-4EF5-82C9-21CAC70384A0}" type="sibTrans" cxnId="{BC8EA4C7-7D0B-4134-92F3-E6C0FB2874F0}">
      <dgm:prSet/>
      <dgm:spPr/>
      <dgm:t>
        <a:bodyPr/>
        <a:lstStyle/>
        <a:p>
          <a:endParaRPr lang="en-US"/>
        </a:p>
      </dgm:t>
    </dgm:pt>
    <dgm:pt modelId="{4C4CFDE3-4B1B-4920-BB23-27105D7690EE}">
      <dgm:prSet phldrT="[Text]" custT="1"/>
      <dgm:spPr/>
      <dgm:t>
        <a:bodyPr/>
        <a:lstStyle/>
        <a:p>
          <a:pPr algn="just"/>
          <a:r>
            <a:rPr lang="sq-AL" sz="16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vendimin nr.</a:t>
          </a:r>
          <a:r>
            <a:rPr lang="en-US" sz="16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2418</a:t>
          </a:r>
          <a:r>
            <a:rPr lang="sq-AL" sz="16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date </a:t>
          </a:r>
          <a:r>
            <a:rPr lang="en-US" sz="16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05.05.2022</a:t>
          </a:r>
          <a:r>
            <a:rPr lang="sq-AL" sz="16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të Gjykatës së Rrethit Gjyqësor Tiranë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Gjykata ka vlerësuar 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se: “….</a:t>
          </a:r>
          <a:r>
            <a:rPr lang="sq-AL" sz="1600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Shmangia</a:t>
          </a:r>
          <a:r>
            <a:rPr lang="sq-AL" sz="1600" b="1" i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i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600" b="1" i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sq-AL" sz="1600" b="1" u="none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sz="1600" b="1" i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i="1" u="none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nj</a:t>
          </a:r>
          <a:r>
            <a:rPr lang="sq-AL" sz="1600" b="1" u="none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sz="1600" b="1" i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i="1" u="none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koh</a:t>
          </a:r>
          <a:r>
            <a:rPr lang="sq-AL" sz="1600" b="1" u="none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sz="1600" b="1" i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t</a:t>
          </a:r>
          <a:r>
            <a:rPr lang="sq-AL" sz="1600" b="1" u="none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sz="1600" b="1" i="1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i="1" u="none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gjat</a:t>
          </a:r>
          <a:r>
            <a:rPr lang="sq-AL" sz="1600" b="1" u="none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sz="1600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sq-AL" sz="1600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 ortakut nga detyrimi për pjesëmarrjen në mbledhjet </a:t>
          </a:r>
          <a:r>
            <a:rPr lang="sq-AL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 asamblesë, në vendimmarrje dhe sigurisht në </a:t>
          </a:r>
          <a:r>
            <a:rPr lang="sq-AL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kontribute, </a:t>
          </a:r>
          <a:r>
            <a:rPr lang="sq-AL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bie ndesh me Statutin e shoqërisë dhe ligjin tregtar pasi përbën pengesë në veprimtarinë tregtare të shoqërisë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.”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8E7BC3-3CFF-4433-BB2B-D86B660872FC}" type="parTrans" cxnId="{E93C6232-BCE4-4DFD-A16F-2BB0338B64D6}">
      <dgm:prSet/>
      <dgm:spPr/>
      <dgm:t>
        <a:bodyPr/>
        <a:lstStyle/>
        <a:p>
          <a:endParaRPr lang="en-US"/>
        </a:p>
      </dgm:t>
    </dgm:pt>
    <dgm:pt modelId="{AE9890E9-8737-47A5-9C70-019F475603AB}" type="sibTrans" cxnId="{E93C6232-BCE4-4DFD-A16F-2BB0338B64D6}">
      <dgm:prSet/>
      <dgm:spPr/>
      <dgm:t>
        <a:bodyPr/>
        <a:lstStyle/>
        <a:p>
          <a:endParaRPr lang="en-US"/>
        </a:p>
      </dgm:t>
    </dgm:pt>
    <dgm:pt modelId="{E789AD90-CFE9-4DDA-B1F2-AE3CFF090489}">
      <dgm:prSet phldrT="[Text]" custT="1"/>
      <dgm:spPr/>
      <dgm:t>
        <a:bodyPr/>
        <a:lstStyle/>
        <a:p>
          <a:pPr algn="just"/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 vendimin nr.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1156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date 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12.08.2018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të Gjykatës së Rrethit Gjyqësor Tiranë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Gjykata ka a</a:t>
          </a:r>
          <a:r>
            <a:rPr lang="en-US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rritur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ne 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përfundimin se: “…shoqëria </a:t>
          </a:r>
          <a:r>
            <a:rPr lang="sq-AL" sz="1600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nuk ka qenë para vendimeve të tilla që kërkohen nga nenin 87 i ligjit </a:t>
          </a:r>
          <a:r>
            <a:rPr lang="sq-AL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për shoqëritë tregtare dhe për pasojë të këtë qenë në pamundësi të marrjes së vendimeve në mungesë të ortakëve, për të cilët kërkohet përjashtimi, pasi vetë ortaku në cilësinë e paditësit në këtë gjykim ka kuorumin e nevojshëm për marrjen e vendimeve të tilla, për të cilat pretendon se i ka ardhur dëm financiar shoqërisë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9E5EC2-64BD-4047-84D9-C6E1A0BE7575}" type="parTrans" cxnId="{032A66DA-76EA-4F7D-A570-4A087024F406}">
      <dgm:prSet/>
      <dgm:spPr/>
      <dgm:t>
        <a:bodyPr/>
        <a:lstStyle/>
        <a:p>
          <a:endParaRPr lang="en-US"/>
        </a:p>
      </dgm:t>
    </dgm:pt>
    <dgm:pt modelId="{5EE27C98-0D84-4718-A984-66F381C0B1F7}" type="sibTrans" cxnId="{032A66DA-76EA-4F7D-A570-4A087024F406}">
      <dgm:prSet/>
      <dgm:spPr/>
      <dgm:t>
        <a:bodyPr/>
        <a:lstStyle/>
        <a:p>
          <a:endParaRPr lang="en-US"/>
        </a:p>
      </dgm:t>
    </dgm:pt>
    <dgm:pt modelId="{2BECF2DF-ACE9-4EA2-B916-3A8FF98AA23C}">
      <dgm:prSet phldrT="[Text]" custT="1"/>
      <dgm:spPr/>
      <dgm:t>
        <a:bodyPr/>
        <a:lstStyle/>
        <a:p>
          <a:r>
            <a:rPr lang="sq-AL" sz="1600" b="1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Moshlyerja</a:t>
          </a:r>
          <a:r>
            <a:rPr lang="sq-AL" sz="16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kontributit nga ana e ortakut</a:t>
          </a:r>
          <a:endParaRPr lang="sq-AL" sz="1600" b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6C7319-595B-436D-B542-90E487AB790C}" type="sibTrans" cxnId="{17F7E162-E034-48FD-A618-1FACF9A066AC}">
      <dgm:prSet/>
      <dgm:spPr/>
      <dgm:t>
        <a:bodyPr/>
        <a:lstStyle/>
        <a:p>
          <a:endParaRPr lang="en-US"/>
        </a:p>
      </dgm:t>
    </dgm:pt>
    <dgm:pt modelId="{B84A31EF-A4CE-4535-BD56-5593D12EC847}" type="parTrans" cxnId="{17F7E162-E034-48FD-A618-1FACF9A066AC}">
      <dgm:prSet/>
      <dgm:spPr/>
      <dgm:t>
        <a:bodyPr/>
        <a:lstStyle/>
        <a:p>
          <a:endParaRPr lang="en-US"/>
        </a:p>
      </dgm:t>
    </dgm:pt>
    <dgm:pt modelId="{FB074CF9-A449-4A6D-A343-747012627B79}">
      <dgm:prSet phldrT="[Text]" custT="1"/>
      <dgm:spPr/>
      <dgm:t>
        <a:bodyPr/>
        <a:lstStyle/>
        <a:p>
          <a:pPr algn="just"/>
          <a:endParaRPr lang="en-US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A1ED6F-9D9C-4D5D-AF69-B8EAE8C2410E}" type="sibTrans" cxnId="{FA372CA6-BBA2-4ADC-83D1-254415B79C34}">
      <dgm:prSet/>
      <dgm:spPr/>
      <dgm:t>
        <a:bodyPr/>
        <a:lstStyle/>
        <a:p>
          <a:endParaRPr lang="en-US"/>
        </a:p>
      </dgm:t>
    </dgm:pt>
    <dgm:pt modelId="{78CE6BB9-345B-4D11-ACA2-8B4E880E1053}" type="parTrans" cxnId="{FA372CA6-BBA2-4ADC-83D1-254415B79C34}">
      <dgm:prSet/>
      <dgm:spPr/>
      <dgm:t>
        <a:bodyPr/>
        <a:lstStyle/>
        <a:p>
          <a:endParaRPr lang="en-US"/>
        </a:p>
      </dgm:t>
    </dgm:pt>
    <dgm:pt modelId="{B4113E7B-D122-4B04-98C8-2AD99D0621E1}">
      <dgm:prSet custT="1"/>
      <dgm:spPr/>
      <dgm:t>
        <a:bodyPr/>
        <a:lstStyle/>
        <a:p>
          <a:pPr algn="just"/>
          <a:r>
            <a:rPr lang="en-US" sz="15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vendimin nr.3949, date 02.05.2018 të Gjykatës së Rrethit Gjyqësor Tiranë,</a:t>
          </a:r>
          <a:r>
            <a:rPr lang="en-US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 Gjykata ka vlerësuar se: “…Ligji parashikon se ortaku përjashtohet nëse ortaku nuk e ka shlyer kontributin e tij, </a:t>
          </a:r>
          <a:r>
            <a:rPr lang="en-US" sz="1500" b="1" i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dhe jo për shlyerjen e tij pjesërisht.</a:t>
          </a:r>
          <a:r>
            <a:rPr lang="en-US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 Ratio e këtij parashikimi lidhet me qëndrimin pasiv të ortakut ndaj detyrimit për përmbushjen e kontributeve të tij ndaj shoqërisë, që përbën një person të pavarur nga ortakët që e kanë themeluar atë. Pra, ligjvënësi ka pasur për qëllim të përjashtojë </a:t>
          </a:r>
          <a:r>
            <a:rPr lang="en-US" sz="1500" b="1" i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ata ortakë indiferentë që nuk kanë shlyer kontributin e nënshkruar</a:t>
          </a:r>
          <a:r>
            <a:rPr lang="en-US" sz="1500" dirty="0">
              <a:latin typeface="Times New Roman" panose="02020603050405020304" pitchFamily="18" charset="0"/>
              <a:cs typeface="Times New Roman" panose="02020603050405020304" pitchFamily="18" charset="0"/>
            </a:rPr>
            <a:t>, pra rastet kur mungon tërësisht vullneti për shlyerjen e kontributit, dhe jo rastet kur nga sjellja e ortakut ka rezulton se ka përpjekje për shlyerjen e kontributit…”</a:t>
          </a:r>
        </a:p>
      </dgm:t>
    </dgm:pt>
    <dgm:pt modelId="{EC240E49-8318-4976-8D93-493BC7206DAA}" type="parTrans" cxnId="{59D3861C-262E-46FB-83A5-D6D96DBA42FE}">
      <dgm:prSet/>
      <dgm:spPr/>
      <dgm:t>
        <a:bodyPr/>
        <a:lstStyle/>
        <a:p>
          <a:endParaRPr lang="en-US"/>
        </a:p>
      </dgm:t>
    </dgm:pt>
    <dgm:pt modelId="{F8EB8531-0D15-4021-B139-453C6C44D202}" type="sibTrans" cxnId="{59D3861C-262E-46FB-83A5-D6D96DBA42FE}">
      <dgm:prSet/>
      <dgm:spPr/>
      <dgm:t>
        <a:bodyPr/>
        <a:lstStyle/>
        <a:p>
          <a:endParaRPr lang="en-US"/>
        </a:p>
      </dgm:t>
    </dgm:pt>
    <dgm:pt modelId="{14E317F3-4269-41DD-B351-5131EC8F1901}">
      <dgm:prSet custT="1"/>
      <dgm:spPr/>
      <dgm:t>
        <a:bodyPr/>
        <a:lstStyle/>
        <a:p>
          <a:pPr algn="l"/>
          <a:endParaRPr lang="en-US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45902C-A8DF-466A-B3AA-500E8657FE58}" type="parTrans" cxnId="{3D4DBFFF-43CC-49EA-B5CB-8180B5D9FA41}">
      <dgm:prSet/>
      <dgm:spPr/>
      <dgm:t>
        <a:bodyPr/>
        <a:lstStyle/>
        <a:p>
          <a:endParaRPr lang="en-US"/>
        </a:p>
      </dgm:t>
    </dgm:pt>
    <dgm:pt modelId="{266404E4-F724-416E-BB07-5C1075DC5273}" type="sibTrans" cxnId="{3D4DBFFF-43CC-49EA-B5CB-8180B5D9FA41}">
      <dgm:prSet/>
      <dgm:spPr/>
      <dgm:t>
        <a:bodyPr/>
        <a:lstStyle/>
        <a:p>
          <a:endParaRPr lang="en-US"/>
        </a:p>
      </dgm:t>
    </dgm:pt>
    <dgm:pt modelId="{9FC854B1-F9A3-428B-A216-0C6C97A2AD14}" type="pres">
      <dgm:prSet presAssocID="{E50257ED-3783-4457-AAF6-DB1FE12EBB4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0A2071-6890-4741-9A26-BFDF463ADD57}" type="pres">
      <dgm:prSet presAssocID="{44DC6810-033B-46AB-A5D9-A210E725AB24}" presName="parentLin" presStyleCnt="0"/>
      <dgm:spPr/>
      <dgm:t>
        <a:bodyPr/>
        <a:lstStyle/>
        <a:p>
          <a:endParaRPr lang="en-US"/>
        </a:p>
      </dgm:t>
    </dgm:pt>
    <dgm:pt modelId="{2415207E-7105-46C6-AF70-F082781F7934}" type="pres">
      <dgm:prSet presAssocID="{44DC6810-033B-46AB-A5D9-A210E725AB24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BEF25778-FAEF-43AD-AF6B-C23CA15E36D5}" type="pres">
      <dgm:prSet presAssocID="{44DC6810-033B-46AB-A5D9-A210E725AB2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1FF217-351C-4E31-91C0-FE0AEC4D66B1}" type="pres">
      <dgm:prSet presAssocID="{44DC6810-033B-46AB-A5D9-A210E725AB24}" presName="negativeSpace" presStyleCnt="0"/>
      <dgm:spPr/>
      <dgm:t>
        <a:bodyPr/>
        <a:lstStyle/>
        <a:p>
          <a:endParaRPr lang="en-US"/>
        </a:p>
      </dgm:t>
    </dgm:pt>
    <dgm:pt modelId="{829D0F74-1BE8-4D49-94FB-3A97D428B38B}" type="pres">
      <dgm:prSet presAssocID="{44DC6810-033B-46AB-A5D9-A210E725AB24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F0CC30-A12D-4F12-B5F8-71996C3BEE71}" type="pres">
      <dgm:prSet presAssocID="{5840F789-3E3B-4EF5-82C9-21CAC70384A0}" presName="spaceBetweenRectangles" presStyleCnt="0"/>
      <dgm:spPr/>
      <dgm:t>
        <a:bodyPr/>
        <a:lstStyle/>
        <a:p>
          <a:endParaRPr lang="en-US"/>
        </a:p>
      </dgm:t>
    </dgm:pt>
    <dgm:pt modelId="{1F003413-F825-4D63-A392-7D3B0312244A}" type="pres">
      <dgm:prSet presAssocID="{2BECF2DF-ACE9-4EA2-B916-3A8FF98AA23C}" presName="parentLin" presStyleCnt="0"/>
      <dgm:spPr/>
      <dgm:t>
        <a:bodyPr/>
        <a:lstStyle/>
        <a:p>
          <a:endParaRPr lang="en-US"/>
        </a:p>
      </dgm:t>
    </dgm:pt>
    <dgm:pt modelId="{CB44B05C-C11A-4C42-8B28-1883286B68B2}" type="pres">
      <dgm:prSet presAssocID="{2BECF2DF-ACE9-4EA2-B916-3A8FF98AA23C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AE35FCD6-9E05-472B-8EA0-A5DE0896A7B2}" type="pres">
      <dgm:prSet presAssocID="{2BECF2DF-ACE9-4EA2-B916-3A8FF98AA23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4029B1-5368-4994-9854-46AAAB76B550}" type="pres">
      <dgm:prSet presAssocID="{2BECF2DF-ACE9-4EA2-B916-3A8FF98AA23C}" presName="negativeSpace" presStyleCnt="0"/>
      <dgm:spPr/>
      <dgm:t>
        <a:bodyPr/>
        <a:lstStyle/>
        <a:p>
          <a:endParaRPr lang="en-US"/>
        </a:p>
      </dgm:t>
    </dgm:pt>
    <dgm:pt modelId="{6DC3AD2E-19EC-4FBC-9AFF-AE9BF05802AE}" type="pres">
      <dgm:prSet presAssocID="{2BECF2DF-ACE9-4EA2-B916-3A8FF98AA23C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8EA4C7-7D0B-4134-92F3-E6C0FB2874F0}" srcId="{E50257ED-3783-4457-AAF6-DB1FE12EBB47}" destId="{44DC6810-033B-46AB-A5D9-A210E725AB24}" srcOrd="0" destOrd="0" parTransId="{4D851678-342B-4923-8ED9-DA2FB1E3F613}" sibTransId="{5840F789-3E3B-4EF5-82C9-21CAC70384A0}"/>
    <dgm:cxn modelId="{40B48342-78FE-45C6-A692-07B8B3D837DB}" type="presOf" srcId="{14E317F3-4269-41DD-B351-5131EC8F1901}" destId="{6DC3AD2E-19EC-4FBC-9AFF-AE9BF05802AE}" srcOrd="0" destOrd="2" presId="urn:microsoft.com/office/officeart/2005/8/layout/list1"/>
    <dgm:cxn modelId="{D7C8ACF4-FB81-4785-B774-7A2939683A99}" type="presOf" srcId="{E50257ED-3783-4457-AAF6-DB1FE12EBB47}" destId="{9FC854B1-F9A3-428B-A216-0C6C97A2AD14}" srcOrd="0" destOrd="0" presId="urn:microsoft.com/office/officeart/2005/8/layout/list1"/>
    <dgm:cxn modelId="{ECE11234-77BA-4DC8-B156-C1C2E79425A4}" type="presOf" srcId="{2BECF2DF-ACE9-4EA2-B916-3A8FF98AA23C}" destId="{AE35FCD6-9E05-472B-8EA0-A5DE0896A7B2}" srcOrd="1" destOrd="0" presId="urn:microsoft.com/office/officeart/2005/8/layout/list1"/>
    <dgm:cxn modelId="{FA372CA6-BBA2-4ADC-83D1-254415B79C34}" srcId="{2BECF2DF-ACE9-4EA2-B916-3A8FF98AA23C}" destId="{FB074CF9-A449-4A6D-A343-747012627B79}" srcOrd="0" destOrd="0" parTransId="{78CE6BB9-345B-4D11-ACA2-8B4E880E1053}" sibTransId="{FEA1ED6F-9D9C-4D5D-AF69-B8EAE8C2410E}"/>
    <dgm:cxn modelId="{9A568D9D-70EA-44F4-BA7B-251626BDAE4E}" type="presOf" srcId="{44DC6810-033B-46AB-A5D9-A210E725AB24}" destId="{BEF25778-FAEF-43AD-AF6B-C23CA15E36D5}" srcOrd="1" destOrd="0" presId="urn:microsoft.com/office/officeart/2005/8/layout/list1"/>
    <dgm:cxn modelId="{59D3861C-262E-46FB-83A5-D6D96DBA42FE}" srcId="{2BECF2DF-ACE9-4EA2-B916-3A8FF98AA23C}" destId="{B4113E7B-D122-4B04-98C8-2AD99D0621E1}" srcOrd="1" destOrd="0" parTransId="{EC240E49-8318-4976-8D93-493BC7206DAA}" sibTransId="{F8EB8531-0D15-4021-B139-453C6C44D202}"/>
    <dgm:cxn modelId="{6799F172-EA36-4EF2-9BFC-E69DC7CA9A9E}" type="presOf" srcId="{4C4CFDE3-4B1B-4920-BB23-27105D7690EE}" destId="{829D0F74-1BE8-4D49-94FB-3A97D428B38B}" srcOrd="0" destOrd="0" presId="urn:microsoft.com/office/officeart/2005/8/layout/list1"/>
    <dgm:cxn modelId="{F6BA720C-F2FC-4085-A3AD-198633294FE2}" type="presOf" srcId="{E789AD90-CFE9-4DDA-B1F2-AE3CFF090489}" destId="{829D0F74-1BE8-4D49-94FB-3A97D428B38B}" srcOrd="0" destOrd="1" presId="urn:microsoft.com/office/officeart/2005/8/layout/list1"/>
    <dgm:cxn modelId="{17F7E162-E034-48FD-A618-1FACF9A066AC}" srcId="{E50257ED-3783-4457-AAF6-DB1FE12EBB47}" destId="{2BECF2DF-ACE9-4EA2-B916-3A8FF98AA23C}" srcOrd="1" destOrd="0" parTransId="{B84A31EF-A4CE-4535-BD56-5593D12EC847}" sibTransId="{B16C7319-595B-436D-B542-90E487AB790C}"/>
    <dgm:cxn modelId="{2CC4385B-D14F-4F1E-A76F-1150F51E7FCE}" type="presOf" srcId="{2BECF2DF-ACE9-4EA2-B916-3A8FF98AA23C}" destId="{CB44B05C-C11A-4C42-8B28-1883286B68B2}" srcOrd="0" destOrd="0" presId="urn:microsoft.com/office/officeart/2005/8/layout/list1"/>
    <dgm:cxn modelId="{138DB1E2-A411-466A-B3CE-460ACD00985C}" type="presOf" srcId="{44DC6810-033B-46AB-A5D9-A210E725AB24}" destId="{2415207E-7105-46C6-AF70-F082781F7934}" srcOrd="0" destOrd="0" presId="urn:microsoft.com/office/officeart/2005/8/layout/list1"/>
    <dgm:cxn modelId="{032A66DA-76EA-4F7D-A570-4A087024F406}" srcId="{44DC6810-033B-46AB-A5D9-A210E725AB24}" destId="{E789AD90-CFE9-4DDA-B1F2-AE3CFF090489}" srcOrd="1" destOrd="0" parTransId="{A69E5EC2-64BD-4047-84D9-C6E1A0BE7575}" sibTransId="{5EE27C98-0D84-4718-A984-66F381C0B1F7}"/>
    <dgm:cxn modelId="{30F37CFB-6D1D-4956-8DA8-63DDF0C6E7BE}" type="presOf" srcId="{FB074CF9-A449-4A6D-A343-747012627B79}" destId="{6DC3AD2E-19EC-4FBC-9AFF-AE9BF05802AE}" srcOrd="0" destOrd="0" presId="urn:microsoft.com/office/officeart/2005/8/layout/list1"/>
    <dgm:cxn modelId="{E93C6232-BCE4-4DFD-A16F-2BB0338B64D6}" srcId="{44DC6810-033B-46AB-A5D9-A210E725AB24}" destId="{4C4CFDE3-4B1B-4920-BB23-27105D7690EE}" srcOrd="0" destOrd="0" parTransId="{E08E7BC3-3CFF-4433-BB2B-D86B660872FC}" sibTransId="{AE9890E9-8737-47A5-9C70-019F475603AB}"/>
    <dgm:cxn modelId="{3D4DBFFF-43CC-49EA-B5CB-8180B5D9FA41}" srcId="{2BECF2DF-ACE9-4EA2-B916-3A8FF98AA23C}" destId="{14E317F3-4269-41DD-B351-5131EC8F1901}" srcOrd="2" destOrd="0" parTransId="{CE45902C-A8DF-466A-B3AA-500E8657FE58}" sibTransId="{266404E4-F724-416E-BB07-5C1075DC5273}"/>
    <dgm:cxn modelId="{E5CF3EB4-2AD6-4B86-9C25-00BA50BD5D8A}" type="presOf" srcId="{B4113E7B-D122-4B04-98C8-2AD99D0621E1}" destId="{6DC3AD2E-19EC-4FBC-9AFF-AE9BF05802AE}" srcOrd="0" destOrd="1" presId="urn:microsoft.com/office/officeart/2005/8/layout/list1"/>
    <dgm:cxn modelId="{85E81871-5BDD-4B66-BB9E-AEBFC6017B28}" type="presParOf" srcId="{9FC854B1-F9A3-428B-A216-0C6C97A2AD14}" destId="{480A2071-6890-4741-9A26-BFDF463ADD57}" srcOrd="0" destOrd="0" presId="urn:microsoft.com/office/officeart/2005/8/layout/list1"/>
    <dgm:cxn modelId="{0C74C961-E1C7-48D7-AB3D-38D032F25065}" type="presParOf" srcId="{480A2071-6890-4741-9A26-BFDF463ADD57}" destId="{2415207E-7105-46C6-AF70-F082781F7934}" srcOrd="0" destOrd="0" presId="urn:microsoft.com/office/officeart/2005/8/layout/list1"/>
    <dgm:cxn modelId="{D78D5013-1EB3-4072-B0E6-C817377CB0E2}" type="presParOf" srcId="{480A2071-6890-4741-9A26-BFDF463ADD57}" destId="{BEF25778-FAEF-43AD-AF6B-C23CA15E36D5}" srcOrd="1" destOrd="0" presId="urn:microsoft.com/office/officeart/2005/8/layout/list1"/>
    <dgm:cxn modelId="{16FC74D3-7FFC-4756-9541-477530FD7BFB}" type="presParOf" srcId="{9FC854B1-F9A3-428B-A216-0C6C97A2AD14}" destId="{011FF217-351C-4E31-91C0-FE0AEC4D66B1}" srcOrd="1" destOrd="0" presId="urn:microsoft.com/office/officeart/2005/8/layout/list1"/>
    <dgm:cxn modelId="{BB4DDFE2-1D11-49C1-9A93-40329594E34F}" type="presParOf" srcId="{9FC854B1-F9A3-428B-A216-0C6C97A2AD14}" destId="{829D0F74-1BE8-4D49-94FB-3A97D428B38B}" srcOrd="2" destOrd="0" presId="urn:microsoft.com/office/officeart/2005/8/layout/list1"/>
    <dgm:cxn modelId="{20500479-307F-43D0-BF47-68C919CBFC68}" type="presParOf" srcId="{9FC854B1-F9A3-428B-A216-0C6C97A2AD14}" destId="{38F0CC30-A12D-4F12-B5F8-71996C3BEE71}" srcOrd="3" destOrd="0" presId="urn:microsoft.com/office/officeart/2005/8/layout/list1"/>
    <dgm:cxn modelId="{9391A0FE-27B5-4A6D-8244-B979D8457CDC}" type="presParOf" srcId="{9FC854B1-F9A3-428B-A216-0C6C97A2AD14}" destId="{1F003413-F825-4D63-A392-7D3B0312244A}" srcOrd="4" destOrd="0" presId="urn:microsoft.com/office/officeart/2005/8/layout/list1"/>
    <dgm:cxn modelId="{7A1340A3-A1A4-4C8A-9CD2-014E26F0B112}" type="presParOf" srcId="{1F003413-F825-4D63-A392-7D3B0312244A}" destId="{CB44B05C-C11A-4C42-8B28-1883286B68B2}" srcOrd="0" destOrd="0" presId="urn:microsoft.com/office/officeart/2005/8/layout/list1"/>
    <dgm:cxn modelId="{F8C9290C-FA24-4714-B735-30F8308C3CF1}" type="presParOf" srcId="{1F003413-F825-4D63-A392-7D3B0312244A}" destId="{AE35FCD6-9E05-472B-8EA0-A5DE0896A7B2}" srcOrd="1" destOrd="0" presId="urn:microsoft.com/office/officeart/2005/8/layout/list1"/>
    <dgm:cxn modelId="{58A03D9B-A737-4473-8C9D-4A510B8D9EEF}" type="presParOf" srcId="{9FC854B1-F9A3-428B-A216-0C6C97A2AD14}" destId="{004029B1-5368-4994-9854-46AAAB76B550}" srcOrd="5" destOrd="0" presId="urn:microsoft.com/office/officeart/2005/8/layout/list1"/>
    <dgm:cxn modelId="{5952C717-E9B4-4E2B-88B5-E1D57A685D48}" type="presParOf" srcId="{9FC854B1-F9A3-428B-A216-0C6C97A2AD14}" destId="{6DC3AD2E-19EC-4FBC-9AFF-AE9BF05802A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4596FC-431E-4348-B7DB-C4DB9D0C0A8D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AE392C2-677C-40AD-AD5F-E80DCBEE8F7A}">
      <dgm:prSet phldrT="[Text]" custT="1"/>
      <dgm:spPr/>
      <dgm:t>
        <a:bodyPr/>
        <a:lstStyle/>
        <a:p>
          <a:r>
            <a:rPr lang="en-US" sz="1800" b="1" dirty="0" err="1" smtClean="0"/>
            <a:t>Shkelja</a:t>
          </a:r>
          <a:r>
            <a:rPr lang="en-US" sz="1800" b="1" dirty="0" smtClean="0"/>
            <a:t> e </a:t>
          </a:r>
          <a:r>
            <a:rPr lang="en-US" sz="1800" b="1" dirty="0" err="1" smtClean="0"/>
            <a:t>parimit</a:t>
          </a:r>
          <a:r>
            <a:rPr lang="en-US" sz="1800" b="1" dirty="0" smtClean="0"/>
            <a:t> t</a:t>
          </a:r>
          <a:r>
            <a:rPr lang="sq-AL" sz="1800" b="1" dirty="0" smtClean="0"/>
            <a:t>ë</a:t>
          </a:r>
          <a:r>
            <a:rPr lang="en-US" sz="1800" b="1" dirty="0" smtClean="0"/>
            <a:t> </a:t>
          </a:r>
          <a:r>
            <a:rPr lang="en-US" sz="1800" b="1" dirty="0" err="1" smtClean="0"/>
            <a:t>parimit</a:t>
          </a:r>
          <a:r>
            <a:rPr lang="en-US" sz="1800" b="1" dirty="0" smtClean="0"/>
            <a:t> t</a:t>
          </a:r>
          <a:r>
            <a:rPr lang="sq-AL" sz="1800" b="1" dirty="0" smtClean="0"/>
            <a:t>ë konkurrencës</a:t>
          </a:r>
          <a:r>
            <a:rPr lang="sq-AL" sz="1800" dirty="0" smtClean="0"/>
            <a:t> </a:t>
          </a:r>
          <a:r>
            <a:rPr lang="en-US" sz="1800" b="1" dirty="0" err="1" smtClean="0"/>
            <a:t>Neni</a:t>
          </a:r>
          <a:r>
            <a:rPr lang="en-US" sz="1800" b="1" dirty="0" smtClean="0"/>
            <a:t> 17 I LTSHT</a:t>
          </a:r>
          <a:endParaRPr lang="en-US" sz="1800" dirty="0"/>
        </a:p>
      </dgm:t>
    </dgm:pt>
    <dgm:pt modelId="{FFE9DFB3-320E-42C6-A9FA-F82E11253760}" type="parTrans" cxnId="{2F4018A1-B73C-43DA-AF62-0096E4BCF2B0}">
      <dgm:prSet/>
      <dgm:spPr/>
      <dgm:t>
        <a:bodyPr/>
        <a:lstStyle/>
        <a:p>
          <a:endParaRPr lang="en-US"/>
        </a:p>
      </dgm:t>
    </dgm:pt>
    <dgm:pt modelId="{BF297D69-C4B3-4852-911C-4E2F6A9BF77C}" type="sibTrans" cxnId="{2F4018A1-B73C-43DA-AF62-0096E4BCF2B0}">
      <dgm:prSet/>
      <dgm:spPr/>
      <dgm:t>
        <a:bodyPr/>
        <a:lstStyle/>
        <a:p>
          <a:endParaRPr lang="en-US"/>
        </a:p>
      </dgm:t>
    </dgm:pt>
    <dgm:pt modelId="{20428766-98D5-4048-9E50-128529EA9C10}">
      <dgm:prSet phldrT="[Text]"/>
      <dgm:spPr/>
      <dgm:t>
        <a:bodyPr/>
        <a:lstStyle/>
        <a:p>
          <a:pPr algn="just"/>
          <a:r>
            <a:rPr lang="en-US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</a:t>
          </a:r>
          <a:r>
            <a:rPr lang="sq-AL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vendimin nr.160</a:t>
          </a:r>
          <a:r>
            <a:rPr lang="en-US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date 12.05.2016 </a:t>
          </a:r>
          <a:r>
            <a:rPr lang="sq-AL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Gjykata e </a:t>
          </a:r>
          <a:r>
            <a:rPr lang="sq-AL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Lart</a:t>
          </a:r>
          <a:r>
            <a:rPr lang="sq-AL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ë</a:t>
          </a:r>
          <a:r>
            <a:rPr lang="sq-AL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ka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vendosur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se: “…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edhe pse dispozita referon në terma të përgjithshëm mbajtjen e një pozicioni drejtues nga ana e ortakut në një shoqëri të dytë, e cila vepron në të njëjtin sektor ekonomik, ky parashikim nuk duhet të analizohet ngushtësisht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……</a:t>
          </a:r>
          <a:r>
            <a:rPr lang="sq-AL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Mbajtja e një pozicioni drejtues në një shoqëri tregtare i referohet </a:t>
          </a:r>
          <a:r>
            <a:rPr lang="sq-AL" b="1" i="1" u="sng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efektivisht</a:t>
          </a:r>
          <a:r>
            <a:rPr lang="sq-AL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edhe zotërimit nga ana e ortakut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apo aksionarit të kapitalit në masa të tilla që, pavarësisht se nuk mund të përbëjë shumicën absolute të kuotave apo aksioneve, sërish në varësi të pjesës përkatëse të kësaj pronësie, </a:t>
          </a:r>
          <a:r>
            <a:rPr lang="sq-AL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është në gjendje të diktojë, apo edhe thjesht të pengojë vendimmarrjen në shoqëri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duke ndikuar në këtë mënyrë drejtpërsëdrejti në kontrollin e veprimtarisë së saj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0B1078-45BF-4B96-A386-17441E86C906}" type="parTrans" cxnId="{EC35205B-D1D5-4D30-B097-C99EF632A3DF}">
      <dgm:prSet/>
      <dgm:spPr/>
      <dgm:t>
        <a:bodyPr/>
        <a:lstStyle/>
        <a:p>
          <a:endParaRPr lang="en-US"/>
        </a:p>
      </dgm:t>
    </dgm:pt>
    <dgm:pt modelId="{C5C03A08-2E03-48D0-B607-4468EB3BB7B2}" type="sibTrans" cxnId="{EC35205B-D1D5-4D30-B097-C99EF632A3DF}">
      <dgm:prSet/>
      <dgm:spPr/>
      <dgm:t>
        <a:bodyPr/>
        <a:lstStyle/>
        <a:p>
          <a:endParaRPr lang="en-US"/>
        </a:p>
      </dgm:t>
    </dgm:pt>
    <dgm:pt modelId="{AF774CE1-3BA6-4ECA-87F5-F3EEB26F94C4}">
      <dgm:prSet/>
      <dgm:spPr/>
      <dgm:t>
        <a:bodyPr/>
        <a:lstStyle/>
        <a:p>
          <a:pPr algn="just"/>
          <a:r>
            <a:rPr lang="en-US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</a:t>
          </a:r>
          <a:r>
            <a:rPr lang="sq-AL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vendimin nr.107, date 20.01.2015 Gjykata e Apelit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ka arritur ne përfundimin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se: “…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 Padituri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..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sq-AL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kundërshtim ndalimet e ligjit tregtar, në konfliktit interesi dhe konkurrencë  me ortakët, ka krijuar  një shoqëri me të njëjtën objekt veprimtarie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të  njëjtë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,.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ka dhënë  me qira mjetet e rënda të saj por duke qenë njëkohësisht edhe qiramarrës me shoqërinë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tjet</a:t>
          </a:r>
          <a:r>
            <a:rPr lang="sq-AL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..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ka marr kredi bankare për shoqërinë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tjet</a:t>
          </a:r>
          <a:r>
            <a:rPr lang="sq-AL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dhe ka  futur si bashkë-</a:t>
          </a:r>
          <a:r>
            <a:rPr lang="sq-AL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kredimarrës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shoqërinë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duke nënshkruar dhe në kontratë në emër të ortakëve. Me vendim nr. 393, date 04.03.2014 te Gjykatës se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  <a:r>
            <a:rPr lang="sq-AL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rethit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</a:t>
          </a:r>
          <a:r>
            <a:rPr lang="sq-AL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jyqësor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Tirane është vendosur;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Deklarimi fajtor i te pandehurit Levend </a:t>
          </a:r>
          <a:r>
            <a:rPr lang="sq-AL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Hyseni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për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kryerjen e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veprës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penale te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falsifikimit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te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dokumenteve </a:t>
          </a:r>
          <a:r>
            <a:rPr lang="sq-AL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te parashikuar nga neni 186/1 i K penal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sq-AL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A89497-93A8-4BC7-95CA-90690FB231CF}" type="parTrans" cxnId="{BB914DD5-2782-4D3B-9E23-B949C5542FB9}">
      <dgm:prSet/>
      <dgm:spPr/>
      <dgm:t>
        <a:bodyPr/>
        <a:lstStyle/>
        <a:p>
          <a:endParaRPr lang="en-US"/>
        </a:p>
      </dgm:t>
    </dgm:pt>
    <dgm:pt modelId="{F1C76664-0C50-4AEC-A952-2E166A7F5388}" type="sibTrans" cxnId="{BB914DD5-2782-4D3B-9E23-B949C5542FB9}">
      <dgm:prSet/>
      <dgm:spPr/>
      <dgm:t>
        <a:bodyPr/>
        <a:lstStyle/>
        <a:p>
          <a:endParaRPr lang="en-US"/>
        </a:p>
      </dgm:t>
    </dgm:pt>
    <dgm:pt modelId="{5CDF12A1-8D45-42E0-B87D-5536B9A91CBA}" type="pres">
      <dgm:prSet presAssocID="{784596FC-431E-4348-B7DB-C4DB9D0C0A8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ECCF88-E441-4B48-A4D9-E43B7EA339BE}" type="pres">
      <dgm:prSet presAssocID="{0AE392C2-677C-40AD-AD5F-E80DCBEE8F7A}" presName="composite" presStyleCnt="0"/>
      <dgm:spPr/>
    </dgm:pt>
    <dgm:pt modelId="{E949F2BE-070E-4D35-BD73-7664DB9F0349}" type="pres">
      <dgm:prSet presAssocID="{0AE392C2-677C-40AD-AD5F-E80DCBEE8F7A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056BD-0B72-4612-9192-35DC7B9AF36C}" type="pres">
      <dgm:prSet presAssocID="{0AE392C2-677C-40AD-AD5F-E80DCBEE8F7A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35205B-D1D5-4D30-B097-C99EF632A3DF}" srcId="{0AE392C2-677C-40AD-AD5F-E80DCBEE8F7A}" destId="{20428766-98D5-4048-9E50-128529EA9C10}" srcOrd="0" destOrd="0" parTransId="{E30B1078-45BF-4B96-A386-17441E86C906}" sibTransId="{C5C03A08-2E03-48D0-B607-4468EB3BB7B2}"/>
    <dgm:cxn modelId="{0A2E6967-1FBD-4AC2-82CD-978A0C5D520B}" type="presOf" srcId="{784596FC-431E-4348-B7DB-C4DB9D0C0A8D}" destId="{5CDF12A1-8D45-42E0-B87D-5536B9A91CBA}" srcOrd="0" destOrd="0" presId="urn:microsoft.com/office/officeart/2005/8/layout/hList1"/>
    <dgm:cxn modelId="{6F2EE5D6-04BA-459C-92A9-C5A094F0B30E}" type="presOf" srcId="{20428766-98D5-4048-9E50-128529EA9C10}" destId="{431056BD-0B72-4612-9192-35DC7B9AF36C}" srcOrd="0" destOrd="0" presId="urn:microsoft.com/office/officeart/2005/8/layout/hList1"/>
    <dgm:cxn modelId="{515F2D0E-9547-4AF9-9125-14F637CC3651}" type="presOf" srcId="{AF774CE1-3BA6-4ECA-87F5-F3EEB26F94C4}" destId="{431056BD-0B72-4612-9192-35DC7B9AF36C}" srcOrd="0" destOrd="1" presId="urn:microsoft.com/office/officeart/2005/8/layout/hList1"/>
    <dgm:cxn modelId="{BB914DD5-2782-4D3B-9E23-B949C5542FB9}" srcId="{0AE392C2-677C-40AD-AD5F-E80DCBEE8F7A}" destId="{AF774CE1-3BA6-4ECA-87F5-F3EEB26F94C4}" srcOrd="1" destOrd="0" parTransId="{30A89497-93A8-4BC7-95CA-90690FB231CF}" sibTransId="{F1C76664-0C50-4AEC-A952-2E166A7F5388}"/>
    <dgm:cxn modelId="{2F4018A1-B73C-43DA-AF62-0096E4BCF2B0}" srcId="{784596FC-431E-4348-B7DB-C4DB9D0C0A8D}" destId="{0AE392C2-677C-40AD-AD5F-E80DCBEE8F7A}" srcOrd="0" destOrd="0" parTransId="{FFE9DFB3-320E-42C6-A9FA-F82E11253760}" sibTransId="{BF297D69-C4B3-4852-911C-4E2F6A9BF77C}"/>
    <dgm:cxn modelId="{66DB95D6-786A-497E-ABB2-C9EF8F069279}" type="presOf" srcId="{0AE392C2-677C-40AD-AD5F-E80DCBEE8F7A}" destId="{E949F2BE-070E-4D35-BD73-7664DB9F0349}" srcOrd="0" destOrd="0" presId="urn:microsoft.com/office/officeart/2005/8/layout/hList1"/>
    <dgm:cxn modelId="{2FE92779-F6B5-46CF-8073-D9AFB63225A8}" type="presParOf" srcId="{5CDF12A1-8D45-42E0-B87D-5536B9A91CBA}" destId="{E8ECCF88-E441-4B48-A4D9-E43B7EA339BE}" srcOrd="0" destOrd="0" presId="urn:microsoft.com/office/officeart/2005/8/layout/hList1"/>
    <dgm:cxn modelId="{F6786F2A-69F1-4C28-B5F8-3C883DCCA6D1}" type="presParOf" srcId="{E8ECCF88-E441-4B48-A4D9-E43B7EA339BE}" destId="{E949F2BE-070E-4D35-BD73-7664DB9F0349}" srcOrd="0" destOrd="0" presId="urn:microsoft.com/office/officeart/2005/8/layout/hList1"/>
    <dgm:cxn modelId="{9EF04537-DB3C-482E-8F03-BB305E2DF6AD}" type="presParOf" srcId="{E8ECCF88-E441-4B48-A4D9-E43B7EA339BE}" destId="{431056BD-0B72-4612-9192-35DC7B9AF36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EFC3B6-DFD1-4FD4-B931-F3AAEB7EA8C6}" type="doc">
      <dgm:prSet loTypeId="urn:microsoft.com/office/officeart/2005/8/layout/cycle7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87AD4CD-2CCF-4734-834C-DC266D457880}">
      <dgm:prSet phldrT="[Text]" custT="1"/>
      <dgm:spPr/>
      <dgm:t>
        <a:bodyPr/>
        <a:lstStyle/>
        <a:p>
          <a:r>
            <a:rPr lang="sq-AL" sz="3200" b="1" dirty="0" smtClean="0"/>
            <a:t>Shoq</a:t>
          </a:r>
          <a:r>
            <a:rPr lang="sq-AL" sz="3200" b="1" noProof="0" dirty="0" err="1" smtClean="0"/>
            <a:t>ëria</a:t>
          </a:r>
          <a:r>
            <a:rPr lang="sq-AL" sz="3200" b="1" noProof="0" dirty="0" smtClean="0"/>
            <a:t> tregtare IN</a:t>
          </a:r>
          <a:r>
            <a:rPr lang="en-US" sz="3200" b="1" noProof="0" dirty="0" smtClean="0"/>
            <a:t> </a:t>
          </a:r>
          <a:r>
            <a:rPr lang="en-US" sz="3200" b="1" noProof="0" dirty="0" err="1" smtClean="0"/>
            <a:t>shpk</a:t>
          </a:r>
          <a:endParaRPr lang="sq-AL" sz="3200" b="1" dirty="0"/>
        </a:p>
      </dgm:t>
    </dgm:pt>
    <dgm:pt modelId="{D90E7BE6-9642-4AA6-B033-8BD2CBF58A34}" type="parTrans" cxnId="{B9ADC72B-FBCA-47B7-AF08-F06815F0D714}">
      <dgm:prSet/>
      <dgm:spPr/>
      <dgm:t>
        <a:bodyPr/>
        <a:lstStyle/>
        <a:p>
          <a:endParaRPr lang="en-US"/>
        </a:p>
      </dgm:t>
    </dgm:pt>
    <dgm:pt modelId="{51791ACD-E67E-4610-B5D0-AF9FE30E499C}" type="sibTrans" cxnId="{B9ADC72B-FBCA-47B7-AF08-F06815F0D714}">
      <dgm:prSet/>
      <dgm:spPr/>
      <dgm:t>
        <a:bodyPr/>
        <a:lstStyle/>
        <a:p>
          <a:endParaRPr lang="en-US"/>
        </a:p>
      </dgm:t>
    </dgm:pt>
    <dgm:pt modelId="{6DFDCB0E-594E-4F2C-A774-B1C05D38B30E}">
      <dgm:prSet phldrT="[Text]" custT="1"/>
      <dgm:spPr/>
      <dgm:t>
        <a:bodyPr/>
        <a:lstStyle/>
        <a:p>
          <a:r>
            <a:rPr lang="en-US" sz="2400" b="1" noProof="0" dirty="0" err="1" smtClean="0"/>
            <a:t>Shoq</a:t>
          </a:r>
          <a:r>
            <a:rPr lang="sq-AL" sz="2400" b="1" noProof="0" dirty="0" smtClean="0"/>
            <a:t>ë</a:t>
          </a:r>
          <a:r>
            <a:rPr lang="en-US" sz="2400" b="1" noProof="0" dirty="0" smtClean="0"/>
            <a:t>ria IN </a:t>
          </a:r>
          <a:r>
            <a:rPr lang="en-US" sz="2400" b="1" noProof="0" dirty="0" err="1" smtClean="0"/>
            <a:t>d.o.o</a:t>
          </a:r>
          <a:endParaRPr lang="en-US" sz="2400" b="1" noProof="0" dirty="0" smtClean="0"/>
        </a:p>
        <a:p>
          <a:r>
            <a:rPr lang="en-US" sz="2400" b="1" noProof="0" dirty="0" smtClean="0"/>
            <a:t>(</a:t>
          </a:r>
          <a:r>
            <a:rPr lang="en-US" sz="2400" b="1" noProof="0" dirty="0" err="1" smtClean="0"/>
            <a:t>Shoq</a:t>
          </a:r>
          <a:r>
            <a:rPr lang="sq-AL" sz="2400" b="1" noProof="0" dirty="0" smtClean="0"/>
            <a:t>ë</a:t>
          </a:r>
          <a:r>
            <a:rPr lang="en-US" sz="2400" b="1" noProof="0" dirty="0" err="1" smtClean="0"/>
            <a:t>ri</a:t>
          </a:r>
          <a:r>
            <a:rPr lang="en-US" sz="2400" b="1" noProof="0" dirty="0" smtClean="0"/>
            <a:t> </a:t>
          </a:r>
          <a:r>
            <a:rPr lang="en-US" sz="2400" b="1" noProof="0" dirty="0" err="1" smtClean="0"/>
            <a:t>tregtare</a:t>
          </a:r>
          <a:r>
            <a:rPr lang="en-US" sz="2400" b="1" noProof="0" dirty="0" smtClean="0"/>
            <a:t> e </a:t>
          </a:r>
          <a:r>
            <a:rPr lang="en-US" sz="2400" b="1" noProof="0" dirty="0" err="1" smtClean="0"/>
            <a:t>huaj</a:t>
          </a:r>
          <a:r>
            <a:rPr lang="en-US" sz="2400" b="1" noProof="0" dirty="0" smtClean="0"/>
            <a:t>)</a:t>
          </a:r>
          <a:endParaRPr lang="sq-AL" sz="2400" b="1" noProof="0" dirty="0" smtClean="0"/>
        </a:p>
        <a:p>
          <a:r>
            <a:rPr lang="sq-AL" sz="2400" b="1" noProof="0" dirty="0" smtClean="0"/>
            <a:t>Zotëron </a:t>
          </a:r>
          <a:r>
            <a:rPr lang="en-US" sz="2400" b="1" noProof="0" dirty="0" smtClean="0"/>
            <a:t>7</a:t>
          </a:r>
          <a:r>
            <a:rPr lang="sq-AL" sz="2400" b="1" noProof="0" dirty="0" smtClean="0"/>
            <a:t>0% të kuotave = </a:t>
          </a:r>
          <a:r>
            <a:rPr lang="en-US" sz="2400" b="1" noProof="0" dirty="0" smtClean="0"/>
            <a:t>7</a:t>
          </a:r>
          <a:r>
            <a:rPr lang="sq-AL" sz="2400" b="1" noProof="0" dirty="0" smtClean="0"/>
            <a:t>00,000 lekë</a:t>
          </a:r>
          <a:endParaRPr lang="en-US" sz="2400" b="1" dirty="0"/>
        </a:p>
      </dgm:t>
    </dgm:pt>
    <dgm:pt modelId="{8B1ED104-AE7F-46DB-966F-DE1383CE85F7}" type="parTrans" cxnId="{0019F66A-5D75-43E6-9509-791340AA0024}">
      <dgm:prSet/>
      <dgm:spPr/>
      <dgm:t>
        <a:bodyPr/>
        <a:lstStyle/>
        <a:p>
          <a:endParaRPr lang="en-US"/>
        </a:p>
      </dgm:t>
    </dgm:pt>
    <dgm:pt modelId="{3E1329EC-404E-45F0-BB04-7976410675BE}" type="sibTrans" cxnId="{0019F66A-5D75-43E6-9509-791340AA0024}">
      <dgm:prSet/>
      <dgm:spPr/>
      <dgm:t>
        <a:bodyPr/>
        <a:lstStyle/>
        <a:p>
          <a:endParaRPr lang="en-US"/>
        </a:p>
      </dgm:t>
    </dgm:pt>
    <dgm:pt modelId="{829579B1-03A7-4C08-B5EE-41B29B830A41}">
      <dgm:prSet phldrT="[Text]" custT="1"/>
      <dgm:spPr/>
      <dgm:t>
        <a:bodyPr/>
        <a:lstStyle/>
        <a:p>
          <a:r>
            <a:rPr lang="sq-AL" sz="2400" b="1" noProof="0" dirty="0" err="1" smtClean="0"/>
            <a:t>A.Sh</a:t>
          </a:r>
          <a:endParaRPr lang="sq-AL" sz="2400" b="1" noProof="0" dirty="0" smtClean="0"/>
        </a:p>
        <a:p>
          <a:r>
            <a:rPr lang="sq-AL" sz="2400" b="1" noProof="0" dirty="0" smtClean="0"/>
            <a:t>Zotëron 30% të kuotave = 300,000 lekë</a:t>
          </a:r>
          <a:endParaRPr lang="en-US" sz="2400" b="1" noProof="0" dirty="0" smtClean="0"/>
        </a:p>
        <a:p>
          <a:r>
            <a:rPr lang="en-US" sz="2400" b="1" noProof="0" dirty="0" smtClean="0"/>
            <a:t>(Administrator) </a:t>
          </a:r>
          <a:endParaRPr lang="sq-AL" sz="2400" b="1" noProof="0" dirty="0"/>
        </a:p>
      </dgm:t>
    </dgm:pt>
    <dgm:pt modelId="{19A9C823-BCCD-4EFB-8BB0-3BAFA8EDB674}" type="parTrans" cxnId="{5EEA6E34-140B-4511-80BA-536F779CB138}">
      <dgm:prSet/>
      <dgm:spPr/>
      <dgm:t>
        <a:bodyPr/>
        <a:lstStyle/>
        <a:p>
          <a:endParaRPr lang="en-US"/>
        </a:p>
      </dgm:t>
    </dgm:pt>
    <dgm:pt modelId="{FD49094D-F8FB-4C50-A822-5B1C0BF8669C}" type="sibTrans" cxnId="{5EEA6E34-140B-4511-80BA-536F779CB138}">
      <dgm:prSet/>
      <dgm:spPr/>
      <dgm:t>
        <a:bodyPr/>
        <a:lstStyle/>
        <a:p>
          <a:endParaRPr lang="en-US"/>
        </a:p>
      </dgm:t>
    </dgm:pt>
    <dgm:pt modelId="{1E596B68-C590-4043-BF4A-C53649FACE2C}" type="pres">
      <dgm:prSet presAssocID="{E5EFC3B6-DFD1-4FD4-B931-F3AAEB7EA8C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076425-0872-40D9-B3C9-6B3AA3AA451F}" type="pres">
      <dgm:prSet presAssocID="{087AD4CD-2CCF-4734-834C-DC266D457880}" presName="node" presStyleLbl="node1" presStyleIdx="0" presStyleCnt="3" custScaleX="141584" custRadScaleRad="86655" custRadScaleInc="8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3E25AB-05B9-4645-B017-02E26720FC85}" type="pres">
      <dgm:prSet presAssocID="{51791ACD-E67E-4610-B5D0-AF9FE30E499C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D3E9ABB-5807-47DF-A64E-6BA428ED1139}" type="pres">
      <dgm:prSet presAssocID="{51791ACD-E67E-4610-B5D0-AF9FE30E499C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AA1A09CC-E0D5-4FC8-B0D6-5B8BBBB5DFA7}" type="pres">
      <dgm:prSet presAssocID="{6DFDCB0E-594E-4F2C-A774-B1C05D38B30E}" presName="node" presStyleLbl="node1" presStyleIdx="1" presStyleCnt="3" custScaleX="161033" custScaleY="201842" custRadScaleRad="125894" custRadScaleInc="-109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E640C-25CB-4075-A457-44C95FACBA18}" type="pres">
      <dgm:prSet presAssocID="{3E1329EC-404E-45F0-BB04-7976410675BE}" presName="sibTrans" presStyleLbl="sibTrans2D1" presStyleIdx="1" presStyleCnt="3"/>
      <dgm:spPr/>
      <dgm:t>
        <a:bodyPr/>
        <a:lstStyle/>
        <a:p>
          <a:endParaRPr lang="en-US"/>
        </a:p>
      </dgm:t>
    </dgm:pt>
    <dgm:pt modelId="{A1E6394B-F9FC-4B53-AC93-7B9E07609050}" type="pres">
      <dgm:prSet presAssocID="{3E1329EC-404E-45F0-BB04-7976410675BE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8C19697-6B7E-4F71-8391-69AF56C15922}" type="pres">
      <dgm:prSet presAssocID="{829579B1-03A7-4C08-B5EE-41B29B830A41}" presName="node" presStyleLbl="node1" presStyleIdx="2" presStyleCnt="3" custScaleX="143247" custScaleY="204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229BC8-48F9-41F1-A693-BAA5E998F69F}" type="pres">
      <dgm:prSet presAssocID="{FD49094D-F8FB-4C50-A822-5B1C0BF8669C}" presName="sibTrans" presStyleLbl="sibTrans2D1" presStyleIdx="2" presStyleCnt="3"/>
      <dgm:spPr/>
      <dgm:t>
        <a:bodyPr/>
        <a:lstStyle/>
        <a:p>
          <a:endParaRPr lang="en-US"/>
        </a:p>
      </dgm:t>
    </dgm:pt>
    <dgm:pt modelId="{B8951052-08B6-4740-AD24-F9542DB72E6D}" type="pres">
      <dgm:prSet presAssocID="{FD49094D-F8FB-4C50-A822-5B1C0BF8669C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7654A06E-7A60-4C08-8349-9058D249984B}" type="presOf" srcId="{FD49094D-F8FB-4C50-A822-5B1C0BF8669C}" destId="{B8951052-08B6-4740-AD24-F9542DB72E6D}" srcOrd="1" destOrd="0" presId="urn:microsoft.com/office/officeart/2005/8/layout/cycle7"/>
    <dgm:cxn modelId="{911F3DC5-1608-47CB-A04F-10BA75AFAA80}" type="presOf" srcId="{829579B1-03A7-4C08-B5EE-41B29B830A41}" destId="{E8C19697-6B7E-4F71-8391-69AF56C15922}" srcOrd="0" destOrd="0" presId="urn:microsoft.com/office/officeart/2005/8/layout/cycle7"/>
    <dgm:cxn modelId="{6E3BADED-B144-479E-8733-B6057A02458F}" type="presOf" srcId="{3E1329EC-404E-45F0-BB04-7976410675BE}" destId="{B29E640C-25CB-4075-A457-44C95FACBA18}" srcOrd="0" destOrd="0" presId="urn:microsoft.com/office/officeart/2005/8/layout/cycle7"/>
    <dgm:cxn modelId="{8CD57593-6CBB-4625-A9CE-0EA49E56CAE2}" type="presOf" srcId="{51791ACD-E67E-4610-B5D0-AF9FE30E499C}" destId="{B73E25AB-05B9-4645-B017-02E26720FC85}" srcOrd="0" destOrd="0" presId="urn:microsoft.com/office/officeart/2005/8/layout/cycle7"/>
    <dgm:cxn modelId="{27B5647F-B78A-45AF-91BE-B0DD8222E95A}" type="presOf" srcId="{3E1329EC-404E-45F0-BB04-7976410675BE}" destId="{A1E6394B-F9FC-4B53-AC93-7B9E07609050}" srcOrd="1" destOrd="0" presId="urn:microsoft.com/office/officeart/2005/8/layout/cycle7"/>
    <dgm:cxn modelId="{11DDC2BB-B156-4CB0-A528-38B907B1EDD4}" type="presOf" srcId="{E5EFC3B6-DFD1-4FD4-B931-F3AAEB7EA8C6}" destId="{1E596B68-C590-4043-BF4A-C53649FACE2C}" srcOrd="0" destOrd="0" presId="urn:microsoft.com/office/officeart/2005/8/layout/cycle7"/>
    <dgm:cxn modelId="{970AB4A2-B798-4C21-BDE9-45D672834C18}" type="presOf" srcId="{6DFDCB0E-594E-4F2C-A774-B1C05D38B30E}" destId="{AA1A09CC-E0D5-4FC8-B0D6-5B8BBBB5DFA7}" srcOrd="0" destOrd="0" presId="urn:microsoft.com/office/officeart/2005/8/layout/cycle7"/>
    <dgm:cxn modelId="{5A2B393B-DF9C-420A-9853-B3B0CD15BA89}" type="presOf" srcId="{51791ACD-E67E-4610-B5D0-AF9FE30E499C}" destId="{AD3E9ABB-5807-47DF-A64E-6BA428ED1139}" srcOrd="1" destOrd="0" presId="urn:microsoft.com/office/officeart/2005/8/layout/cycle7"/>
    <dgm:cxn modelId="{5EEA6E34-140B-4511-80BA-536F779CB138}" srcId="{E5EFC3B6-DFD1-4FD4-B931-F3AAEB7EA8C6}" destId="{829579B1-03A7-4C08-B5EE-41B29B830A41}" srcOrd="2" destOrd="0" parTransId="{19A9C823-BCCD-4EFB-8BB0-3BAFA8EDB674}" sibTransId="{FD49094D-F8FB-4C50-A822-5B1C0BF8669C}"/>
    <dgm:cxn modelId="{A5AFDD78-0D2F-4B86-89EA-7E21AE1261F4}" type="presOf" srcId="{FD49094D-F8FB-4C50-A822-5B1C0BF8669C}" destId="{23229BC8-48F9-41F1-A693-BAA5E998F69F}" srcOrd="0" destOrd="0" presId="urn:microsoft.com/office/officeart/2005/8/layout/cycle7"/>
    <dgm:cxn modelId="{0019F66A-5D75-43E6-9509-791340AA0024}" srcId="{E5EFC3B6-DFD1-4FD4-B931-F3AAEB7EA8C6}" destId="{6DFDCB0E-594E-4F2C-A774-B1C05D38B30E}" srcOrd="1" destOrd="0" parTransId="{8B1ED104-AE7F-46DB-966F-DE1383CE85F7}" sibTransId="{3E1329EC-404E-45F0-BB04-7976410675BE}"/>
    <dgm:cxn modelId="{B9ADC72B-FBCA-47B7-AF08-F06815F0D714}" srcId="{E5EFC3B6-DFD1-4FD4-B931-F3AAEB7EA8C6}" destId="{087AD4CD-2CCF-4734-834C-DC266D457880}" srcOrd="0" destOrd="0" parTransId="{D90E7BE6-9642-4AA6-B033-8BD2CBF58A34}" sibTransId="{51791ACD-E67E-4610-B5D0-AF9FE30E499C}"/>
    <dgm:cxn modelId="{008BBAEE-1B11-4510-9FC1-FB3123F3D5FC}" type="presOf" srcId="{087AD4CD-2CCF-4734-834C-DC266D457880}" destId="{68076425-0872-40D9-B3C9-6B3AA3AA451F}" srcOrd="0" destOrd="0" presId="urn:microsoft.com/office/officeart/2005/8/layout/cycle7"/>
    <dgm:cxn modelId="{9196E15E-570D-4F25-B2C4-67574160C579}" type="presParOf" srcId="{1E596B68-C590-4043-BF4A-C53649FACE2C}" destId="{68076425-0872-40D9-B3C9-6B3AA3AA451F}" srcOrd="0" destOrd="0" presId="urn:microsoft.com/office/officeart/2005/8/layout/cycle7"/>
    <dgm:cxn modelId="{E301C8F7-AE34-4359-9C3F-E0B9179CE563}" type="presParOf" srcId="{1E596B68-C590-4043-BF4A-C53649FACE2C}" destId="{B73E25AB-05B9-4645-B017-02E26720FC85}" srcOrd="1" destOrd="0" presId="urn:microsoft.com/office/officeart/2005/8/layout/cycle7"/>
    <dgm:cxn modelId="{72E8F5AE-022B-425E-94AC-014DF8214722}" type="presParOf" srcId="{B73E25AB-05B9-4645-B017-02E26720FC85}" destId="{AD3E9ABB-5807-47DF-A64E-6BA428ED1139}" srcOrd="0" destOrd="0" presId="urn:microsoft.com/office/officeart/2005/8/layout/cycle7"/>
    <dgm:cxn modelId="{B567065D-E88D-43CC-994B-D5F6CAFA3E32}" type="presParOf" srcId="{1E596B68-C590-4043-BF4A-C53649FACE2C}" destId="{AA1A09CC-E0D5-4FC8-B0D6-5B8BBBB5DFA7}" srcOrd="2" destOrd="0" presId="urn:microsoft.com/office/officeart/2005/8/layout/cycle7"/>
    <dgm:cxn modelId="{3ED8CB5F-AD05-4EA7-B318-85CC30370408}" type="presParOf" srcId="{1E596B68-C590-4043-BF4A-C53649FACE2C}" destId="{B29E640C-25CB-4075-A457-44C95FACBA18}" srcOrd="3" destOrd="0" presId="urn:microsoft.com/office/officeart/2005/8/layout/cycle7"/>
    <dgm:cxn modelId="{6A46CD20-20E2-4D97-95DD-7544D36B2C08}" type="presParOf" srcId="{B29E640C-25CB-4075-A457-44C95FACBA18}" destId="{A1E6394B-F9FC-4B53-AC93-7B9E07609050}" srcOrd="0" destOrd="0" presId="urn:microsoft.com/office/officeart/2005/8/layout/cycle7"/>
    <dgm:cxn modelId="{22D36829-F3B5-498A-AA1C-AF32C6F939FD}" type="presParOf" srcId="{1E596B68-C590-4043-BF4A-C53649FACE2C}" destId="{E8C19697-6B7E-4F71-8391-69AF56C15922}" srcOrd="4" destOrd="0" presId="urn:microsoft.com/office/officeart/2005/8/layout/cycle7"/>
    <dgm:cxn modelId="{FCC92FEA-8094-4E6A-9C04-0F08C91CE844}" type="presParOf" srcId="{1E596B68-C590-4043-BF4A-C53649FACE2C}" destId="{23229BC8-48F9-41F1-A693-BAA5E998F69F}" srcOrd="5" destOrd="0" presId="urn:microsoft.com/office/officeart/2005/8/layout/cycle7"/>
    <dgm:cxn modelId="{EA8AE4F7-DA90-4CE8-A8F7-487CB326DA1A}" type="presParOf" srcId="{23229BC8-48F9-41F1-A693-BAA5E998F69F}" destId="{B8951052-08B6-4740-AD24-F9542DB72E6D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74CFE1-6944-4926-8B45-4427282F7856}" type="doc">
      <dgm:prSet loTypeId="urn:microsoft.com/office/officeart/2005/8/layout/default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D8FE8DD-1F1E-4B13-92FD-0B4C739B85F8}">
      <dgm:prSet phldrT="[Text]" custT="1"/>
      <dgm:spPr/>
      <dgm:t>
        <a:bodyPr/>
        <a:lstStyle/>
        <a:p>
          <a:pPr algn="just"/>
          <a:r>
            <a:rPr lang="sq-AL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 njoftimin e datës 01. 11. 2017 administratori </a:t>
          </a:r>
          <a:r>
            <a:rPr lang="sq-AL" sz="2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A.Sh</a:t>
          </a:r>
          <a:r>
            <a:rPr lang="sq-AL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ka thirrur mbledhjen e AP, duke njoftuar ortakët e shoqërisë se ajo do të mbahej në datën 16.11.2017, ora 12:00. </a:t>
          </a:r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6DA792-DB56-4FD3-9ADB-3784965A2F92}" type="parTrans" cxnId="{FACBD384-18BE-4C20-800A-82D3C32B13B6}">
      <dgm:prSet/>
      <dgm:spPr/>
      <dgm:t>
        <a:bodyPr/>
        <a:lstStyle/>
        <a:p>
          <a:endParaRPr lang="en-US"/>
        </a:p>
      </dgm:t>
    </dgm:pt>
    <dgm:pt modelId="{69E6ABE0-D542-4BB7-B0E3-6DE65C1C0E56}" type="sibTrans" cxnId="{FACBD384-18BE-4C20-800A-82D3C32B13B6}">
      <dgm:prSet/>
      <dgm:spPr/>
      <dgm:t>
        <a:bodyPr/>
        <a:lstStyle/>
        <a:p>
          <a:endParaRPr lang="en-US"/>
        </a:p>
      </dgm:t>
    </dgm:pt>
    <dgm:pt modelId="{E0333036-8963-4946-B0CC-774392097FB6}">
      <dgm:prSet phldrT="[Text]" custT="1"/>
      <dgm:spPr/>
      <dgm:t>
        <a:bodyPr/>
        <a:lstStyle/>
        <a:p>
          <a:pPr algn="just"/>
          <a:r>
            <a:rPr lang="sq-AL" sz="20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Njoftimi përmbante dhe rendin e ditës të çështjeve që do të diskutoheshin:</a:t>
          </a:r>
        </a:p>
        <a:p>
          <a:pPr algn="just"/>
          <a:r>
            <a:rPr lang="sq-AL" sz="20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Vlerësimin e veprimtarisë së ortakëve;</a:t>
          </a:r>
        </a:p>
        <a:p>
          <a:pPr algn="just"/>
          <a:r>
            <a:rPr lang="sq-AL" sz="20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Marrjen e masave të përshtatshme për rregullimin e pasojave të veprimtarisë së ortakëve; </a:t>
          </a:r>
        </a:p>
        <a:p>
          <a:pPr algn="just"/>
          <a:r>
            <a:rPr lang="sq-AL" sz="20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 Çështje të ndryshme. </a:t>
          </a:r>
          <a:endParaRPr lang="sq-AL" sz="2000" b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71FC58-5D81-4172-A3F9-B1B5FBE73039}" type="parTrans" cxnId="{B0117BBA-791E-4512-BF59-63DCAEA9F2F5}">
      <dgm:prSet/>
      <dgm:spPr/>
      <dgm:t>
        <a:bodyPr/>
        <a:lstStyle/>
        <a:p>
          <a:endParaRPr lang="en-US"/>
        </a:p>
      </dgm:t>
    </dgm:pt>
    <dgm:pt modelId="{828EF117-4EB9-4DE5-92CA-C12B7B4FC82A}" type="sibTrans" cxnId="{B0117BBA-791E-4512-BF59-63DCAEA9F2F5}">
      <dgm:prSet/>
      <dgm:spPr/>
      <dgm:t>
        <a:bodyPr/>
        <a:lstStyle/>
        <a:p>
          <a:endParaRPr lang="en-US"/>
        </a:p>
      </dgm:t>
    </dgm:pt>
    <dgm:pt modelId="{F78ECF06-B0D9-4E5E-9324-FDADE2842C1E}">
      <dgm:prSet phldrT="[Text]" custT="1"/>
      <dgm:spPr/>
      <dgm:t>
        <a:bodyPr/>
        <a:lstStyle/>
        <a:p>
          <a:pPr algn="just"/>
          <a:r>
            <a:rPr lang="sq-AL" sz="2400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Rezultoi se në datat 16.11.2017 dhe 17.11.2017 është zhvilluar mbledhja e AP, sipas rendit të ditës me pjesëmarrjen e të dy ortakëve të shoqërisë</a:t>
          </a:r>
          <a:r>
            <a:rPr lang="en-US" sz="24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q-AL" sz="24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EA09FF-4108-49FB-819C-27E84F27C7A3}" type="parTrans" cxnId="{18577A28-A254-48F6-AB15-B4C86E83E216}">
      <dgm:prSet/>
      <dgm:spPr/>
      <dgm:t>
        <a:bodyPr/>
        <a:lstStyle/>
        <a:p>
          <a:endParaRPr lang="en-US"/>
        </a:p>
      </dgm:t>
    </dgm:pt>
    <dgm:pt modelId="{23ED8932-40CB-419E-8A3F-44373C59C8F1}" type="sibTrans" cxnId="{18577A28-A254-48F6-AB15-B4C86E83E216}">
      <dgm:prSet/>
      <dgm:spPr/>
      <dgm:t>
        <a:bodyPr/>
        <a:lstStyle/>
        <a:p>
          <a:endParaRPr lang="en-US"/>
        </a:p>
      </dgm:t>
    </dgm:pt>
    <dgm:pt modelId="{6D034E6B-8A14-4B77-B697-8EB2889ADDC3}">
      <dgm:prSet phldrT="[Text]"/>
      <dgm:spPr/>
      <dgm:t>
        <a:bodyPr/>
        <a:lstStyle/>
        <a:p>
          <a:pPr algn="just"/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Ortaku i pakicës ka paraqitur pretendimet e tij për anashkalimin e shoqërisë nga ana e ortakut tjetër, duke shkelur klauzolën e konkurrencës të parashikuar në nenin 18 të Statutit të Shoqërisë</a:t>
          </a:r>
          <a:r>
            <a:rPr lang="en-US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q-AL" b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B6601F-7071-401D-83F8-1AEDB1AFCA39}" type="parTrans" cxnId="{BF54575C-CED4-4F02-B989-FAE7084C44AF}">
      <dgm:prSet/>
      <dgm:spPr/>
      <dgm:t>
        <a:bodyPr/>
        <a:lstStyle/>
        <a:p>
          <a:endParaRPr lang="en-US"/>
        </a:p>
      </dgm:t>
    </dgm:pt>
    <dgm:pt modelId="{BE938000-D77D-4ABE-88A3-1B523E1CDE2B}" type="sibTrans" cxnId="{BF54575C-CED4-4F02-B989-FAE7084C44AF}">
      <dgm:prSet/>
      <dgm:spPr/>
      <dgm:t>
        <a:bodyPr/>
        <a:lstStyle/>
        <a:p>
          <a:endParaRPr lang="en-US"/>
        </a:p>
      </dgm:t>
    </dgm:pt>
    <dgm:pt modelId="{7C0D8DC2-B603-4721-89F0-AD7579D1F3A6}">
      <dgm:prSet phldrT="[Text]"/>
      <dgm:spPr/>
      <dgm:t>
        <a:bodyPr/>
        <a:lstStyle/>
        <a:p>
          <a:pPr algn="just"/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Nga ana e ortakut të pakicës </a:t>
          </a:r>
          <a:r>
            <a:rPr lang="sq-AL" b="1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A.Sh</a:t>
          </a:r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i cili zotëronte 30% të kuotave të shoqërisë është votuar për përjashtimin e ortakut të shumicës, i cili rezultoi se nuk ka votuar lidhur m</a:t>
          </a:r>
          <a:r>
            <a:rPr lang="en-US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këtë vendimmarrje të AP.</a:t>
          </a:r>
          <a:endParaRPr lang="sq-AL" b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3AEB6A-764F-4777-9554-170CC2EA1D37}" type="parTrans" cxnId="{939546D4-E5F9-46A4-A5DA-9B658F7CD696}">
      <dgm:prSet/>
      <dgm:spPr/>
      <dgm:t>
        <a:bodyPr/>
        <a:lstStyle/>
        <a:p>
          <a:endParaRPr lang="en-US"/>
        </a:p>
      </dgm:t>
    </dgm:pt>
    <dgm:pt modelId="{8FC31DA1-E955-46D0-ACE4-B96C315E2005}" type="sibTrans" cxnId="{939546D4-E5F9-46A4-A5DA-9B658F7CD696}">
      <dgm:prSet/>
      <dgm:spPr/>
      <dgm:t>
        <a:bodyPr/>
        <a:lstStyle/>
        <a:p>
          <a:endParaRPr lang="en-US"/>
        </a:p>
      </dgm:t>
    </dgm:pt>
    <dgm:pt modelId="{A44AD828-AC8D-47E9-A40B-9C0A1154654B}" type="pres">
      <dgm:prSet presAssocID="{7974CFE1-6944-4926-8B45-4427282F785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DAF092-6B14-489A-A16D-9556A071D114}" type="pres">
      <dgm:prSet presAssocID="{6D8FE8DD-1F1E-4B13-92FD-0B4C739B85F8}" presName="node" presStyleLbl="node1" presStyleIdx="0" presStyleCnt="5" custScaleX="184259" custScaleY="143797" custLinFactNeighborX="-27010" custLinFactNeighborY="-8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D60296-4D3E-4B9C-AD01-60883A441CB1}" type="pres">
      <dgm:prSet presAssocID="{69E6ABE0-D542-4BB7-B0E3-6DE65C1C0E56}" presName="sibTrans" presStyleCnt="0"/>
      <dgm:spPr/>
    </dgm:pt>
    <dgm:pt modelId="{31AC5C1E-86A6-4AEB-A7F3-7378958F99C4}" type="pres">
      <dgm:prSet presAssocID="{E0333036-8963-4946-B0CC-774392097FB6}" presName="node" presStyleLbl="node1" presStyleIdx="1" presStyleCnt="5" custScaleX="194259" custScaleY="173230" custLinFactNeighborY="-25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0930AB-1A32-4080-8B24-01B70B8CBBEC}" type="pres">
      <dgm:prSet presAssocID="{828EF117-4EB9-4DE5-92CA-C12B7B4FC82A}" presName="sibTrans" presStyleCnt="0"/>
      <dgm:spPr/>
    </dgm:pt>
    <dgm:pt modelId="{B442E0A8-D356-4AC7-9E18-4D2A8D76C1EC}" type="pres">
      <dgm:prSet presAssocID="{F78ECF06-B0D9-4E5E-9324-FDADE2842C1E}" presName="node" presStyleLbl="node1" presStyleIdx="2" presStyleCnt="5" custScaleX="146524" custScaleY="167894" custLinFactNeighborX="-113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1D6D4A-CDB8-4C23-931C-9C72EB4F25F6}" type="pres">
      <dgm:prSet presAssocID="{23ED8932-40CB-419E-8A3F-44373C59C8F1}" presName="sibTrans" presStyleCnt="0"/>
      <dgm:spPr/>
    </dgm:pt>
    <dgm:pt modelId="{0A678251-BE98-4BAB-9F2F-21E07AD180E5}" type="pres">
      <dgm:prSet presAssocID="{6D034E6B-8A14-4B77-B697-8EB2889ADDC3}" presName="node" presStyleLbl="node1" presStyleIdx="3" presStyleCnt="5" custScaleX="152906" custScaleY="1588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398612-9EB7-4F24-A604-1C6CAEEE4A94}" type="pres">
      <dgm:prSet presAssocID="{BE938000-D77D-4ABE-88A3-1B523E1CDE2B}" presName="sibTrans" presStyleCnt="0"/>
      <dgm:spPr/>
    </dgm:pt>
    <dgm:pt modelId="{8C20677C-571D-4B90-9796-77A25EEFE868}" type="pres">
      <dgm:prSet presAssocID="{7C0D8DC2-B603-4721-89F0-AD7579D1F3A6}" presName="node" presStyleLbl="node1" presStyleIdx="4" presStyleCnt="5" custScaleX="125481" custScaleY="1588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9AA169-706D-4B89-AC0A-6721F0F379EF}" type="presOf" srcId="{E0333036-8963-4946-B0CC-774392097FB6}" destId="{31AC5C1E-86A6-4AEB-A7F3-7378958F99C4}" srcOrd="0" destOrd="0" presId="urn:microsoft.com/office/officeart/2005/8/layout/default"/>
    <dgm:cxn modelId="{9BF38FD8-44D6-4752-9A92-6302486FBCA6}" type="presOf" srcId="{6D8FE8DD-1F1E-4B13-92FD-0B4C739B85F8}" destId="{C4DAF092-6B14-489A-A16D-9556A071D114}" srcOrd="0" destOrd="0" presId="urn:microsoft.com/office/officeart/2005/8/layout/default"/>
    <dgm:cxn modelId="{939546D4-E5F9-46A4-A5DA-9B658F7CD696}" srcId="{7974CFE1-6944-4926-8B45-4427282F7856}" destId="{7C0D8DC2-B603-4721-89F0-AD7579D1F3A6}" srcOrd="4" destOrd="0" parTransId="{B43AEB6A-764F-4777-9554-170CC2EA1D37}" sibTransId="{8FC31DA1-E955-46D0-ACE4-B96C315E2005}"/>
    <dgm:cxn modelId="{820FF163-0882-407C-BF5B-B901500E7FBE}" type="presOf" srcId="{6D034E6B-8A14-4B77-B697-8EB2889ADDC3}" destId="{0A678251-BE98-4BAB-9F2F-21E07AD180E5}" srcOrd="0" destOrd="0" presId="urn:microsoft.com/office/officeart/2005/8/layout/default"/>
    <dgm:cxn modelId="{BF54575C-CED4-4F02-B989-FAE7084C44AF}" srcId="{7974CFE1-6944-4926-8B45-4427282F7856}" destId="{6D034E6B-8A14-4B77-B697-8EB2889ADDC3}" srcOrd="3" destOrd="0" parTransId="{FBB6601F-7071-401D-83F8-1AEDB1AFCA39}" sibTransId="{BE938000-D77D-4ABE-88A3-1B523E1CDE2B}"/>
    <dgm:cxn modelId="{B0117BBA-791E-4512-BF59-63DCAEA9F2F5}" srcId="{7974CFE1-6944-4926-8B45-4427282F7856}" destId="{E0333036-8963-4946-B0CC-774392097FB6}" srcOrd="1" destOrd="0" parTransId="{9F71FC58-5D81-4172-A3F9-B1B5FBE73039}" sibTransId="{828EF117-4EB9-4DE5-92CA-C12B7B4FC82A}"/>
    <dgm:cxn modelId="{8FE281DF-0DAC-459A-8A5E-12719D665B59}" type="presOf" srcId="{7974CFE1-6944-4926-8B45-4427282F7856}" destId="{A44AD828-AC8D-47E9-A40B-9C0A1154654B}" srcOrd="0" destOrd="0" presId="urn:microsoft.com/office/officeart/2005/8/layout/default"/>
    <dgm:cxn modelId="{FACBD384-18BE-4C20-800A-82D3C32B13B6}" srcId="{7974CFE1-6944-4926-8B45-4427282F7856}" destId="{6D8FE8DD-1F1E-4B13-92FD-0B4C739B85F8}" srcOrd="0" destOrd="0" parTransId="{EF6DA792-DB56-4FD3-9ADB-3784965A2F92}" sibTransId="{69E6ABE0-D542-4BB7-B0E3-6DE65C1C0E56}"/>
    <dgm:cxn modelId="{A467FC3E-1167-4EB9-BF5A-696415F610D0}" type="presOf" srcId="{F78ECF06-B0D9-4E5E-9324-FDADE2842C1E}" destId="{B442E0A8-D356-4AC7-9E18-4D2A8D76C1EC}" srcOrd="0" destOrd="0" presId="urn:microsoft.com/office/officeart/2005/8/layout/default"/>
    <dgm:cxn modelId="{18577A28-A254-48F6-AB15-B4C86E83E216}" srcId="{7974CFE1-6944-4926-8B45-4427282F7856}" destId="{F78ECF06-B0D9-4E5E-9324-FDADE2842C1E}" srcOrd="2" destOrd="0" parTransId="{A9EA09FF-4108-49FB-819C-27E84F27C7A3}" sibTransId="{23ED8932-40CB-419E-8A3F-44373C59C8F1}"/>
    <dgm:cxn modelId="{08E2FE36-749C-42C5-AC53-EDFEC9D7FECB}" type="presOf" srcId="{7C0D8DC2-B603-4721-89F0-AD7579D1F3A6}" destId="{8C20677C-571D-4B90-9796-77A25EEFE868}" srcOrd="0" destOrd="0" presId="urn:microsoft.com/office/officeart/2005/8/layout/default"/>
    <dgm:cxn modelId="{317ACF1B-B176-41A4-9733-94056D1F57F0}" type="presParOf" srcId="{A44AD828-AC8D-47E9-A40B-9C0A1154654B}" destId="{C4DAF092-6B14-489A-A16D-9556A071D114}" srcOrd="0" destOrd="0" presId="urn:microsoft.com/office/officeart/2005/8/layout/default"/>
    <dgm:cxn modelId="{7F6E8647-B996-45FC-86FC-9D451B276FEE}" type="presParOf" srcId="{A44AD828-AC8D-47E9-A40B-9C0A1154654B}" destId="{33D60296-4D3E-4B9C-AD01-60883A441CB1}" srcOrd="1" destOrd="0" presId="urn:microsoft.com/office/officeart/2005/8/layout/default"/>
    <dgm:cxn modelId="{232BF3FC-81F7-4A87-B87A-E32CC0722222}" type="presParOf" srcId="{A44AD828-AC8D-47E9-A40B-9C0A1154654B}" destId="{31AC5C1E-86A6-4AEB-A7F3-7378958F99C4}" srcOrd="2" destOrd="0" presId="urn:microsoft.com/office/officeart/2005/8/layout/default"/>
    <dgm:cxn modelId="{554C0B94-685E-422A-B639-E250037D4A27}" type="presParOf" srcId="{A44AD828-AC8D-47E9-A40B-9C0A1154654B}" destId="{D10930AB-1A32-4080-8B24-01B70B8CBBEC}" srcOrd="3" destOrd="0" presId="urn:microsoft.com/office/officeart/2005/8/layout/default"/>
    <dgm:cxn modelId="{76BCAF46-497E-4C39-A71C-63D5956C1295}" type="presParOf" srcId="{A44AD828-AC8D-47E9-A40B-9C0A1154654B}" destId="{B442E0A8-D356-4AC7-9E18-4D2A8D76C1EC}" srcOrd="4" destOrd="0" presId="urn:microsoft.com/office/officeart/2005/8/layout/default"/>
    <dgm:cxn modelId="{E851FE37-9BD9-4576-8379-6DB62B8A401B}" type="presParOf" srcId="{A44AD828-AC8D-47E9-A40B-9C0A1154654B}" destId="{BB1D6D4A-CDB8-4C23-931C-9C72EB4F25F6}" srcOrd="5" destOrd="0" presId="urn:microsoft.com/office/officeart/2005/8/layout/default"/>
    <dgm:cxn modelId="{EDD2A346-76F4-44F2-A3F2-BE1CDD34D081}" type="presParOf" srcId="{A44AD828-AC8D-47E9-A40B-9C0A1154654B}" destId="{0A678251-BE98-4BAB-9F2F-21E07AD180E5}" srcOrd="6" destOrd="0" presId="urn:microsoft.com/office/officeart/2005/8/layout/default"/>
    <dgm:cxn modelId="{744A76C8-1EBC-4EB2-BEC2-506CD73A405D}" type="presParOf" srcId="{A44AD828-AC8D-47E9-A40B-9C0A1154654B}" destId="{E4398612-9EB7-4F24-A604-1C6CAEEE4A94}" srcOrd="7" destOrd="0" presId="urn:microsoft.com/office/officeart/2005/8/layout/default"/>
    <dgm:cxn modelId="{A89CE132-EA04-4437-863B-AB042DC8AE09}" type="presParOf" srcId="{A44AD828-AC8D-47E9-A40B-9C0A1154654B}" destId="{8C20677C-571D-4B90-9796-77A25EEFE86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5DA76F-B060-47DA-A232-A8F526AA3896}" type="doc">
      <dgm:prSet loTypeId="urn:microsoft.com/office/officeart/2005/8/layout/hList1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27D21ED-EAA2-49A8-9EEA-A99783CD5193}">
      <dgm:prSet phldrT="[Text]"/>
      <dgm:spPr/>
      <dgm:t>
        <a:bodyPr/>
        <a:lstStyle/>
        <a:p>
          <a:r>
            <a:rPr lang="en-US" b="1" dirty="0" err="1" smtClean="0"/>
            <a:t>Nd</a:t>
          </a:r>
          <a:r>
            <a:rPr lang="sq-AL" b="1" noProof="0" dirty="0" smtClean="0"/>
            <a:t>ë</a:t>
          </a:r>
          <a:r>
            <a:rPr lang="en-US" b="1" dirty="0" err="1" smtClean="0"/>
            <a:t>rgjyq</a:t>
          </a:r>
          <a:r>
            <a:rPr lang="sq-AL" b="1" noProof="0" dirty="0" smtClean="0"/>
            <a:t>ë</a:t>
          </a:r>
          <a:r>
            <a:rPr lang="en-US" b="1" dirty="0" err="1" smtClean="0"/>
            <a:t>sia</a:t>
          </a:r>
          <a:endParaRPr lang="en-US" b="1" dirty="0"/>
        </a:p>
      </dgm:t>
    </dgm:pt>
    <dgm:pt modelId="{03A29580-ABFA-4E42-81A3-2EC498D31266}" type="parTrans" cxnId="{CD21F1BA-3028-4A70-841D-79743D78CE7E}">
      <dgm:prSet/>
      <dgm:spPr/>
      <dgm:t>
        <a:bodyPr/>
        <a:lstStyle/>
        <a:p>
          <a:endParaRPr lang="en-US"/>
        </a:p>
      </dgm:t>
    </dgm:pt>
    <dgm:pt modelId="{425D1E9C-EDE1-4A31-8973-3E474BC621AB}" type="sibTrans" cxnId="{CD21F1BA-3028-4A70-841D-79743D78CE7E}">
      <dgm:prSet/>
      <dgm:spPr/>
      <dgm:t>
        <a:bodyPr/>
        <a:lstStyle/>
        <a:p>
          <a:endParaRPr lang="en-US"/>
        </a:p>
      </dgm:t>
    </dgm:pt>
    <dgm:pt modelId="{C64BC6FE-6CE7-4263-82A6-D95573308BDA}">
      <dgm:prSet phldrT="[Text]"/>
      <dgm:spPr>
        <a:scene3d>
          <a:camera prst="perspective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gm:spPr>
      <dgm:t>
        <a:bodyPr/>
        <a:lstStyle/>
        <a:p>
          <a:pPr algn="just"/>
          <a:r>
            <a:rPr lang="sq-AL" b="1" noProof="0" dirty="0" smtClean="0"/>
            <a:t>Palë paditëse </a:t>
          </a:r>
          <a:r>
            <a:rPr lang="en-US" b="1" noProof="0" dirty="0" smtClean="0"/>
            <a:t>- </a:t>
          </a:r>
          <a:r>
            <a:rPr lang="en-US" b="1" noProof="0" dirty="0" err="1" smtClean="0"/>
            <a:t>Asambleja</a:t>
          </a:r>
          <a:r>
            <a:rPr lang="en-US" b="1" noProof="0" dirty="0" smtClean="0"/>
            <a:t> e P</a:t>
          </a:r>
          <a:r>
            <a:rPr lang="sq-AL" b="1" noProof="0" dirty="0" smtClean="0"/>
            <a:t>ë</a:t>
          </a:r>
          <a:r>
            <a:rPr lang="en-US" b="1" noProof="0" dirty="0" err="1" smtClean="0"/>
            <a:t>rgjithshme</a:t>
          </a:r>
          <a:r>
            <a:rPr lang="en-US" b="1" noProof="0" dirty="0" smtClean="0"/>
            <a:t> e </a:t>
          </a:r>
          <a:r>
            <a:rPr lang="en-US" b="1" noProof="0" dirty="0" err="1" smtClean="0"/>
            <a:t>Ortak</a:t>
          </a:r>
          <a:r>
            <a:rPr lang="sq-AL" b="1" noProof="0" dirty="0" smtClean="0"/>
            <a:t>ë</a:t>
          </a:r>
          <a:r>
            <a:rPr lang="en-US" b="1" noProof="0" dirty="0" err="1" smtClean="0"/>
            <a:t>ve</a:t>
          </a:r>
          <a:r>
            <a:rPr lang="sq-AL" b="1" noProof="0" dirty="0" smtClean="0"/>
            <a:t>, përfaqësuar nga ortaku A.SH</a:t>
          </a:r>
          <a:r>
            <a:rPr lang="en-US" b="1" noProof="0" dirty="0" smtClean="0"/>
            <a:t> (Administrator).</a:t>
          </a:r>
          <a:endParaRPr lang="sq-AL" b="1" noProof="0" dirty="0"/>
        </a:p>
      </dgm:t>
    </dgm:pt>
    <dgm:pt modelId="{B488A1B0-5686-4944-A86F-145815F15893}" type="parTrans" cxnId="{A0342A80-7340-4E58-8216-7C09FB5455F2}">
      <dgm:prSet/>
      <dgm:spPr/>
      <dgm:t>
        <a:bodyPr/>
        <a:lstStyle/>
        <a:p>
          <a:endParaRPr lang="en-US"/>
        </a:p>
      </dgm:t>
    </dgm:pt>
    <dgm:pt modelId="{44ED0AD9-F00D-493C-B4B6-C0423CE7F71A}" type="sibTrans" cxnId="{A0342A80-7340-4E58-8216-7C09FB5455F2}">
      <dgm:prSet/>
      <dgm:spPr/>
      <dgm:t>
        <a:bodyPr/>
        <a:lstStyle/>
        <a:p>
          <a:endParaRPr lang="en-US"/>
        </a:p>
      </dgm:t>
    </dgm:pt>
    <dgm:pt modelId="{53DC1618-48AB-43BF-ABA3-5560908DAF16}">
      <dgm:prSet phldrT="[Text]"/>
      <dgm:spPr>
        <a:scene3d>
          <a:camera prst="perspective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gm:spPr>
      <dgm:t>
        <a:bodyPr/>
        <a:lstStyle/>
        <a:p>
          <a:pPr algn="just"/>
          <a:r>
            <a:rPr lang="sq-AL" b="1" noProof="0" dirty="0" smtClean="0"/>
            <a:t>Palë e paditur ortaku</a:t>
          </a:r>
          <a:r>
            <a:rPr lang="en-US" b="1" noProof="0" dirty="0" smtClean="0"/>
            <a:t> I </a:t>
          </a:r>
          <a:r>
            <a:rPr lang="en-US" b="1" noProof="0" dirty="0" err="1" smtClean="0"/>
            <a:t>shumic</a:t>
          </a:r>
          <a:r>
            <a:rPr lang="sq-AL" b="1" noProof="0" dirty="0" smtClean="0"/>
            <a:t>ë</a:t>
          </a:r>
          <a:r>
            <a:rPr lang="en-US" b="1" noProof="0" dirty="0" smtClean="0"/>
            <a:t>s - </a:t>
          </a:r>
          <a:r>
            <a:rPr lang="sq-AL" b="1" noProof="0" dirty="0" smtClean="0"/>
            <a:t> Shoqëria </a:t>
          </a:r>
          <a:r>
            <a:rPr lang="sq-AL" b="1" noProof="0" dirty="0" err="1" smtClean="0"/>
            <a:t>IN.d.o.o</a:t>
          </a:r>
          <a:endParaRPr lang="sq-AL" b="1" noProof="0" dirty="0"/>
        </a:p>
      </dgm:t>
    </dgm:pt>
    <dgm:pt modelId="{E893103C-4F3F-446F-A604-52FFD023361C}" type="parTrans" cxnId="{0DCA996E-708E-481A-8F6D-F561A75936CC}">
      <dgm:prSet/>
      <dgm:spPr/>
      <dgm:t>
        <a:bodyPr/>
        <a:lstStyle/>
        <a:p>
          <a:endParaRPr lang="en-US"/>
        </a:p>
      </dgm:t>
    </dgm:pt>
    <dgm:pt modelId="{4FAEEF87-D509-457E-847B-6B762812D0AB}" type="sibTrans" cxnId="{0DCA996E-708E-481A-8F6D-F561A75936CC}">
      <dgm:prSet/>
      <dgm:spPr/>
      <dgm:t>
        <a:bodyPr/>
        <a:lstStyle/>
        <a:p>
          <a:endParaRPr lang="en-US"/>
        </a:p>
      </dgm:t>
    </dgm:pt>
    <dgm:pt modelId="{D8BED730-D5D9-4283-B7D5-698C33AD031B}">
      <dgm:prSet phldrT="[Text]"/>
      <dgm:spPr/>
      <dgm:t>
        <a:bodyPr/>
        <a:lstStyle/>
        <a:p>
          <a:r>
            <a:rPr lang="en-US" b="1" dirty="0" err="1" smtClean="0"/>
            <a:t>Objekti</a:t>
          </a:r>
          <a:endParaRPr lang="en-US" b="1" dirty="0"/>
        </a:p>
      </dgm:t>
    </dgm:pt>
    <dgm:pt modelId="{74E45737-E700-4621-968B-6393E9B47243}" type="parTrans" cxnId="{BBB5A8F3-045D-4516-99D9-5C7E1DB1249F}">
      <dgm:prSet/>
      <dgm:spPr/>
      <dgm:t>
        <a:bodyPr/>
        <a:lstStyle/>
        <a:p>
          <a:endParaRPr lang="en-US"/>
        </a:p>
      </dgm:t>
    </dgm:pt>
    <dgm:pt modelId="{C8FA7371-6898-45E6-AF9B-F878E5590708}" type="sibTrans" cxnId="{BBB5A8F3-045D-4516-99D9-5C7E1DB1249F}">
      <dgm:prSet/>
      <dgm:spPr/>
      <dgm:t>
        <a:bodyPr/>
        <a:lstStyle/>
        <a:p>
          <a:endParaRPr lang="en-US"/>
        </a:p>
      </dgm:t>
    </dgm:pt>
    <dgm:pt modelId="{813CF2F4-2F45-44AB-AF06-4F4DB1D9CA63}">
      <dgm:prSet phldrT="[Text]"/>
      <dgm:spPr/>
      <dgm:t>
        <a:bodyPr/>
        <a:lstStyle/>
        <a:p>
          <a:r>
            <a:rPr lang="sq-AL" b="1" noProof="0" dirty="0" smtClean="0"/>
            <a:t>Përjashtimi i ortakut Shoqëria </a:t>
          </a:r>
          <a:r>
            <a:rPr lang="sq-AL" b="1" noProof="0" dirty="0" err="1" smtClean="0"/>
            <a:t>IN.d.o</a:t>
          </a:r>
          <a:r>
            <a:rPr lang="sq-AL" b="1" noProof="0" dirty="0" smtClean="0"/>
            <a:t>.</a:t>
          </a:r>
          <a:r>
            <a:rPr lang="en-US" b="1" noProof="0" dirty="0" smtClean="0"/>
            <a:t>o , me </a:t>
          </a:r>
          <a:r>
            <a:rPr lang="en-US" b="1" noProof="0" dirty="0" err="1" smtClean="0"/>
            <a:t>shkak</a:t>
          </a:r>
          <a:r>
            <a:rPr lang="en-US" b="1" noProof="0" dirty="0" smtClean="0"/>
            <a:t> - </a:t>
          </a:r>
          <a:r>
            <a:rPr lang="sq-AL" b="1" dirty="0" smtClean="0"/>
            <a:t>Lidhja e kontratave me klientë/operatorë në RSH me objekt ofrimin e shërbimeve në fushën e veprimtarisë së Shoqërisë IN </a:t>
          </a:r>
          <a:r>
            <a:rPr lang="sq-AL" b="1" dirty="0" err="1" smtClean="0"/>
            <a:t>shpk</a:t>
          </a:r>
          <a:r>
            <a:rPr lang="sq-AL" b="1" dirty="0" smtClean="0"/>
            <a:t> përgjatë viteve 2013 – 2014</a:t>
          </a:r>
          <a:r>
            <a:rPr lang="en-US" b="1" dirty="0" smtClean="0"/>
            <a:t>.</a:t>
          </a:r>
          <a:endParaRPr lang="en-US" b="1" dirty="0"/>
        </a:p>
      </dgm:t>
    </dgm:pt>
    <dgm:pt modelId="{EC243062-1BE8-466B-9FFC-7E314EAE7C0F}" type="parTrans" cxnId="{C17736AC-6A12-429D-83B5-56A5AA88186A}">
      <dgm:prSet/>
      <dgm:spPr/>
      <dgm:t>
        <a:bodyPr/>
        <a:lstStyle/>
        <a:p>
          <a:endParaRPr lang="en-US"/>
        </a:p>
      </dgm:t>
    </dgm:pt>
    <dgm:pt modelId="{C6B39F66-D8C1-4F68-8DDC-9F1A1CDDCFC2}" type="sibTrans" cxnId="{C17736AC-6A12-429D-83B5-56A5AA88186A}">
      <dgm:prSet/>
      <dgm:spPr/>
      <dgm:t>
        <a:bodyPr/>
        <a:lstStyle/>
        <a:p>
          <a:endParaRPr lang="en-US"/>
        </a:p>
      </dgm:t>
    </dgm:pt>
    <dgm:pt modelId="{E95AF419-56F3-4037-B815-E17D85F3F8B9}">
      <dgm:prSet phldrT="[Text]"/>
      <dgm:spPr/>
      <dgm:t>
        <a:bodyPr/>
        <a:lstStyle/>
        <a:p>
          <a:r>
            <a:rPr lang="en-US" b="1" dirty="0" err="1" smtClean="0"/>
            <a:t>Baza</a:t>
          </a:r>
          <a:r>
            <a:rPr lang="en-US" b="1" dirty="0" smtClean="0"/>
            <a:t> </a:t>
          </a:r>
          <a:r>
            <a:rPr lang="en-US" b="1" dirty="0" err="1" smtClean="0"/>
            <a:t>ligjore</a:t>
          </a:r>
          <a:endParaRPr lang="en-US" b="1" dirty="0"/>
        </a:p>
      </dgm:t>
    </dgm:pt>
    <dgm:pt modelId="{761F9301-F541-4048-9779-209305B861E7}" type="parTrans" cxnId="{926EA239-FDFE-4C9E-8DEB-33A751C83983}">
      <dgm:prSet/>
      <dgm:spPr/>
      <dgm:t>
        <a:bodyPr/>
        <a:lstStyle/>
        <a:p>
          <a:endParaRPr lang="en-US"/>
        </a:p>
      </dgm:t>
    </dgm:pt>
    <dgm:pt modelId="{B81B987E-C26E-4ABD-BE23-849DD88B3649}" type="sibTrans" cxnId="{926EA239-FDFE-4C9E-8DEB-33A751C83983}">
      <dgm:prSet/>
      <dgm:spPr/>
      <dgm:t>
        <a:bodyPr/>
        <a:lstStyle/>
        <a:p>
          <a:endParaRPr lang="en-US"/>
        </a:p>
      </dgm:t>
    </dgm:pt>
    <dgm:pt modelId="{0A839515-6560-440D-A949-4652B12462D9}">
      <dgm:prSet phldrT="[Text]"/>
      <dgm:spPr/>
      <dgm:t>
        <a:bodyPr/>
        <a:lstStyle/>
        <a:p>
          <a:r>
            <a:rPr lang="sq-AL" b="1" noProof="0" dirty="0" smtClean="0"/>
            <a:t>Neni 102 i LTSHT</a:t>
          </a:r>
          <a:endParaRPr lang="sq-AL" b="1" noProof="0" dirty="0"/>
        </a:p>
      </dgm:t>
    </dgm:pt>
    <dgm:pt modelId="{4CA511D7-2D77-47BF-BF99-D0C1629B95F2}" type="parTrans" cxnId="{93E96983-851B-4E86-833E-366032EAA7FB}">
      <dgm:prSet/>
      <dgm:spPr/>
      <dgm:t>
        <a:bodyPr/>
        <a:lstStyle/>
        <a:p>
          <a:endParaRPr lang="en-US"/>
        </a:p>
      </dgm:t>
    </dgm:pt>
    <dgm:pt modelId="{0B4C6662-1F36-43A7-94EE-A2561004F7E7}" type="sibTrans" cxnId="{93E96983-851B-4E86-833E-366032EAA7FB}">
      <dgm:prSet/>
      <dgm:spPr/>
      <dgm:t>
        <a:bodyPr/>
        <a:lstStyle/>
        <a:p>
          <a:endParaRPr lang="en-US"/>
        </a:p>
      </dgm:t>
    </dgm:pt>
    <dgm:pt modelId="{4B8B06A4-9B32-4CEE-A1D3-6412336E6677}">
      <dgm:prSet phldrT="[Text]"/>
      <dgm:spPr/>
      <dgm:t>
        <a:bodyPr/>
        <a:lstStyle/>
        <a:p>
          <a:r>
            <a:rPr lang="sq-AL" b="1" noProof="0" dirty="0" smtClean="0"/>
            <a:t>Neni 18 i Statutit </a:t>
          </a:r>
          <a:r>
            <a:rPr lang="en-US" b="1" dirty="0" smtClean="0"/>
            <a:t>- “</a:t>
          </a:r>
          <a:r>
            <a:rPr lang="sq-AL" b="1" noProof="0" dirty="0" smtClean="0"/>
            <a:t>Një ortak nuk do të konkurrojë me shoqërinë dhe me asnjë shoqëri në lidhje biznesi me IN</a:t>
          </a:r>
          <a:r>
            <a:rPr lang="en-US" b="1" noProof="0" dirty="0" smtClean="0"/>
            <a:t>.</a:t>
          </a:r>
          <a:r>
            <a:rPr lang="en-US" b="1" noProof="0" dirty="0" err="1" smtClean="0"/>
            <a:t>d.o.o</a:t>
          </a:r>
          <a:r>
            <a:rPr lang="en-US" b="1" dirty="0" smtClean="0"/>
            <a:t>”</a:t>
          </a:r>
          <a:endParaRPr lang="en-US" b="1" dirty="0"/>
        </a:p>
      </dgm:t>
    </dgm:pt>
    <dgm:pt modelId="{A2DD8FB9-A9D8-4F84-BBDD-E7AC5EBC36CC}" type="parTrans" cxnId="{750AB2CA-2B64-4C23-B10C-A3E50D1CF8D6}">
      <dgm:prSet/>
      <dgm:spPr/>
      <dgm:t>
        <a:bodyPr/>
        <a:lstStyle/>
        <a:p>
          <a:endParaRPr lang="en-US"/>
        </a:p>
      </dgm:t>
    </dgm:pt>
    <dgm:pt modelId="{6F66072C-DACB-4900-96C1-17488F48CA23}" type="sibTrans" cxnId="{750AB2CA-2B64-4C23-B10C-A3E50D1CF8D6}">
      <dgm:prSet/>
      <dgm:spPr/>
      <dgm:t>
        <a:bodyPr/>
        <a:lstStyle/>
        <a:p>
          <a:endParaRPr lang="en-US"/>
        </a:p>
      </dgm:t>
    </dgm:pt>
    <dgm:pt modelId="{20AD353B-8F4E-45C8-B108-7FB30AA9690D}">
      <dgm:prSet phldrT="[Text]"/>
      <dgm:spPr/>
      <dgm:t>
        <a:bodyPr/>
        <a:lstStyle/>
        <a:p>
          <a:endParaRPr lang="en-US" b="1" dirty="0"/>
        </a:p>
      </dgm:t>
    </dgm:pt>
    <dgm:pt modelId="{D03C042F-3737-483E-9E3D-919D51EE9E31}" type="parTrans" cxnId="{39477318-D60D-4F67-B5AC-506CB9F79213}">
      <dgm:prSet/>
      <dgm:spPr/>
      <dgm:t>
        <a:bodyPr/>
        <a:lstStyle/>
        <a:p>
          <a:endParaRPr lang="en-US"/>
        </a:p>
      </dgm:t>
    </dgm:pt>
    <dgm:pt modelId="{52D5DBB3-5EF7-4554-864A-3D7B8A5B402B}" type="sibTrans" cxnId="{39477318-D60D-4F67-B5AC-506CB9F79213}">
      <dgm:prSet/>
      <dgm:spPr/>
      <dgm:t>
        <a:bodyPr/>
        <a:lstStyle/>
        <a:p>
          <a:endParaRPr lang="en-US"/>
        </a:p>
      </dgm:t>
    </dgm:pt>
    <dgm:pt modelId="{F3AFACC2-63E4-40F0-84C3-D3D3C243C83F}">
      <dgm:prSet phldrT="[Text]"/>
      <dgm:spPr>
        <a:scene3d>
          <a:camera prst="perspective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gm:spPr>
      <dgm:t>
        <a:bodyPr/>
        <a:lstStyle/>
        <a:p>
          <a:pPr algn="just"/>
          <a:endParaRPr lang="sq-AL" b="1" noProof="0" dirty="0"/>
        </a:p>
      </dgm:t>
    </dgm:pt>
    <dgm:pt modelId="{74EC9582-1887-4A41-B22A-CE7F43222B1C}" type="parTrans" cxnId="{4BC2DCF2-CB63-4745-A207-A1A05A06D3BA}">
      <dgm:prSet/>
      <dgm:spPr/>
      <dgm:t>
        <a:bodyPr/>
        <a:lstStyle/>
        <a:p>
          <a:endParaRPr lang="en-US"/>
        </a:p>
      </dgm:t>
    </dgm:pt>
    <dgm:pt modelId="{D2B7CAD2-75BC-4F4D-BA03-735E7782CBFB}" type="sibTrans" cxnId="{4BC2DCF2-CB63-4745-A207-A1A05A06D3BA}">
      <dgm:prSet/>
      <dgm:spPr/>
      <dgm:t>
        <a:bodyPr/>
        <a:lstStyle/>
        <a:p>
          <a:endParaRPr lang="en-US"/>
        </a:p>
      </dgm:t>
    </dgm:pt>
    <dgm:pt modelId="{F6AACA3B-2D6A-41E6-BDFD-F845D7414DCE}">
      <dgm:prSet phldrT="[Text]"/>
      <dgm:spPr/>
      <dgm:t>
        <a:bodyPr/>
        <a:lstStyle/>
        <a:p>
          <a:endParaRPr lang="sq-AL" b="1" noProof="0" dirty="0"/>
        </a:p>
      </dgm:t>
    </dgm:pt>
    <dgm:pt modelId="{A4354055-E66D-4FE2-863E-CD141CF7A88F}" type="parTrans" cxnId="{7D13AF28-278B-4FE5-9D47-E6125A2252C7}">
      <dgm:prSet/>
      <dgm:spPr/>
      <dgm:t>
        <a:bodyPr/>
        <a:lstStyle/>
        <a:p>
          <a:endParaRPr lang="en-US"/>
        </a:p>
      </dgm:t>
    </dgm:pt>
    <dgm:pt modelId="{C1FA0FDB-60DA-41BC-8133-0238EFFDB812}" type="sibTrans" cxnId="{7D13AF28-278B-4FE5-9D47-E6125A2252C7}">
      <dgm:prSet/>
      <dgm:spPr/>
      <dgm:t>
        <a:bodyPr/>
        <a:lstStyle/>
        <a:p>
          <a:endParaRPr lang="en-US"/>
        </a:p>
      </dgm:t>
    </dgm:pt>
    <dgm:pt modelId="{4524F968-90BE-44F2-B8E4-9E44CAE1CC15}" type="pres">
      <dgm:prSet presAssocID="{445DA76F-B060-47DA-A232-A8F526AA389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210E6B-D6E4-4E26-BAF2-70D195C37875}" type="pres">
      <dgm:prSet presAssocID="{327D21ED-EAA2-49A8-9EEA-A99783CD5193}" presName="composite" presStyleCnt="0"/>
      <dgm:spPr/>
    </dgm:pt>
    <dgm:pt modelId="{FF169F4A-20F9-4802-8379-BBF2F91E4469}" type="pres">
      <dgm:prSet presAssocID="{327D21ED-EAA2-49A8-9EEA-A99783CD519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558859-9449-40CB-BC4A-DAF34F199AAB}" type="pres">
      <dgm:prSet presAssocID="{327D21ED-EAA2-49A8-9EEA-A99783CD5193}" presName="desTx" presStyleLbl="alignAccFollowNode1" presStyleIdx="0" presStyleCnt="3" custLinFactNeighborX="-103" custLinFactNeighborY="14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840B2C-2A5B-4518-83E8-A3F93720ABEE}" type="pres">
      <dgm:prSet presAssocID="{425D1E9C-EDE1-4A31-8973-3E474BC621AB}" presName="space" presStyleCnt="0"/>
      <dgm:spPr/>
    </dgm:pt>
    <dgm:pt modelId="{CE49F04A-31D5-492A-97FB-A421B73C809C}" type="pres">
      <dgm:prSet presAssocID="{D8BED730-D5D9-4283-B7D5-698C33AD031B}" presName="composite" presStyleCnt="0"/>
      <dgm:spPr/>
    </dgm:pt>
    <dgm:pt modelId="{75826A5B-59DA-461C-9D98-965507F6700C}" type="pres">
      <dgm:prSet presAssocID="{D8BED730-D5D9-4283-B7D5-698C33AD031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F845B7-2463-488B-825E-CE0D3825F37A}" type="pres">
      <dgm:prSet presAssocID="{D8BED730-D5D9-4283-B7D5-698C33AD031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FEF731-3B07-496B-B02C-5B3CF76FCAEF}" type="pres">
      <dgm:prSet presAssocID="{C8FA7371-6898-45E6-AF9B-F878E5590708}" presName="space" presStyleCnt="0"/>
      <dgm:spPr/>
    </dgm:pt>
    <dgm:pt modelId="{54504073-EB94-407D-ABDB-A18FCB9C58CC}" type="pres">
      <dgm:prSet presAssocID="{E95AF419-56F3-4037-B815-E17D85F3F8B9}" presName="composite" presStyleCnt="0"/>
      <dgm:spPr/>
    </dgm:pt>
    <dgm:pt modelId="{7D9A870D-7E96-4A40-B843-8250C4099077}" type="pres">
      <dgm:prSet presAssocID="{E95AF419-56F3-4037-B815-E17D85F3F8B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B6A746-BAEE-455E-AC67-AF5B9FE812D8}" type="pres">
      <dgm:prSet presAssocID="{E95AF419-56F3-4037-B815-E17D85F3F8B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21F1BA-3028-4A70-841D-79743D78CE7E}" srcId="{445DA76F-B060-47DA-A232-A8F526AA3896}" destId="{327D21ED-EAA2-49A8-9EEA-A99783CD5193}" srcOrd="0" destOrd="0" parTransId="{03A29580-ABFA-4E42-81A3-2EC498D31266}" sibTransId="{425D1E9C-EDE1-4A31-8973-3E474BC621AB}"/>
    <dgm:cxn modelId="{A0342A80-7340-4E58-8216-7C09FB5455F2}" srcId="{327D21ED-EAA2-49A8-9EEA-A99783CD5193}" destId="{C64BC6FE-6CE7-4263-82A6-D95573308BDA}" srcOrd="0" destOrd="0" parTransId="{B488A1B0-5686-4944-A86F-145815F15893}" sibTransId="{44ED0AD9-F00D-493C-B4B6-C0423CE7F71A}"/>
    <dgm:cxn modelId="{AF3FA848-46C3-4389-BD36-900A56586C1E}" type="presOf" srcId="{0A839515-6560-440D-A949-4652B12462D9}" destId="{1BB6A746-BAEE-455E-AC67-AF5B9FE812D8}" srcOrd="0" destOrd="0" presId="urn:microsoft.com/office/officeart/2005/8/layout/hList1"/>
    <dgm:cxn modelId="{AF922B87-46B2-4BBE-8E83-749CECA92875}" type="presOf" srcId="{F6AACA3B-2D6A-41E6-BDFD-F845D7414DCE}" destId="{1BB6A746-BAEE-455E-AC67-AF5B9FE812D8}" srcOrd="0" destOrd="1" presId="urn:microsoft.com/office/officeart/2005/8/layout/hList1"/>
    <dgm:cxn modelId="{39477318-D60D-4F67-B5AC-506CB9F79213}" srcId="{D8BED730-D5D9-4283-B7D5-698C33AD031B}" destId="{20AD353B-8F4E-45C8-B108-7FB30AA9690D}" srcOrd="1" destOrd="0" parTransId="{D03C042F-3737-483E-9E3D-919D51EE9E31}" sibTransId="{52D5DBB3-5EF7-4554-864A-3D7B8A5B402B}"/>
    <dgm:cxn modelId="{91BA8D95-91E3-4099-BD5C-25085D1AF133}" type="presOf" srcId="{327D21ED-EAA2-49A8-9EEA-A99783CD5193}" destId="{FF169F4A-20F9-4802-8379-BBF2F91E4469}" srcOrd="0" destOrd="0" presId="urn:microsoft.com/office/officeart/2005/8/layout/hList1"/>
    <dgm:cxn modelId="{474903CF-AD84-4AAE-9555-D915EB7C48A6}" type="presOf" srcId="{53DC1618-48AB-43BF-ABA3-5560908DAF16}" destId="{D3558859-9449-40CB-BC4A-DAF34F199AAB}" srcOrd="0" destOrd="2" presId="urn:microsoft.com/office/officeart/2005/8/layout/hList1"/>
    <dgm:cxn modelId="{DDD18D96-075E-42D0-9D7B-B5CBB351071D}" type="presOf" srcId="{20AD353B-8F4E-45C8-B108-7FB30AA9690D}" destId="{71F845B7-2463-488B-825E-CE0D3825F37A}" srcOrd="0" destOrd="1" presId="urn:microsoft.com/office/officeart/2005/8/layout/hList1"/>
    <dgm:cxn modelId="{5A4E1B82-6BD8-4D83-8F92-45F14C1BB6B2}" type="presOf" srcId="{F3AFACC2-63E4-40F0-84C3-D3D3C243C83F}" destId="{D3558859-9449-40CB-BC4A-DAF34F199AAB}" srcOrd="0" destOrd="1" presId="urn:microsoft.com/office/officeart/2005/8/layout/hList1"/>
    <dgm:cxn modelId="{4510FC0F-2155-4341-8738-19919BE7FE89}" type="presOf" srcId="{813CF2F4-2F45-44AB-AF06-4F4DB1D9CA63}" destId="{71F845B7-2463-488B-825E-CE0D3825F37A}" srcOrd="0" destOrd="0" presId="urn:microsoft.com/office/officeart/2005/8/layout/hList1"/>
    <dgm:cxn modelId="{7D13AF28-278B-4FE5-9D47-E6125A2252C7}" srcId="{E95AF419-56F3-4037-B815-E17D85F3F8B9}" destId="{F6AACA3B-2D6A-41E6-BDFD-F845D7414DCE}" srcOrd="1" destOrd="0" parTransId="{A4354055-E66D-4FE2-863E-CD141CF7A88F}" sibTransId="{C1FA0FDB-60DA-41BC-8133-0238EFFDB812}"/>
    <dgm:cxn modelId="{2002C389-3EFE-474B-933B-FABCCDE7ABBD}" type="presOf" srcId="{C64BC6FE-6CE7-4263-82A6-D95573308BDA}" destId="{D3558859-9449-40CB-BC4A-DAF34F199AAB}" srcOrd="0" destOrd="0" presId="urn:microsoft.com/office/officeart/2005/8/layout/hList1"/>
    <dgm:cxn modelId="{A787D11E-27E8-4493-AE4E-0C472A0B384D}" type="presOf" srcId="{445DA76F-B060-47DA-A232-A8F526AA3896}" destId="{4524F968-90BE-44F2-B8E4-9E44CAE1CC15}" srcOrd="0" destOrd="0" presId="urn:microsoft.com/office/officeart/2005/8/layout/hList1"/>
    <dgm:cxn modelId="{4BC2DCF2-CB63-4745-A207-A1A05A06D3BA}" srcId="{327D21ED-EAA2-49A8-9EEA-A99783CD5193}" destId="{F3AFACC2-63E4-40F0-84C3-D3D3C243C83F}" srcOrd="1" destOrd="0" parTransId="{74EC9582-1887-4A41-B22A-CE7F43222B1C}" sibTransId="{D2B7CAD2-75BC-4F4D-BA03-735E7782CBFB}"/>
    <dgm:cxn modelId="{93E96983-851B-4E86-833E-366032EAA7FB}" srcId="{E95AF419-56F3-4037-B815-E17D85F3F8B9}" destId="{0A839515-6560-440D-A949-4652B12462D9}" srcOrd="0" destOrd="0" parTransId="{4CA511D7-2D77-47BF-BF99-D0C1629B95F2}" sibTransId="{0B4C6662-1F36-43A7-94EE-A2561004F7E7}"/>
    <dgm:cxn modelId="{750AB2CA-2B64-4C23-B10C-A3E50D1CF8D6}" srcId="{E95AF419-56F3-4037-B815-E17D85F3F8B9}" destId="{4B8B06A4-9B32-4CEE-A1D3-6412336E6677}" srcOrd="2" destOrd="0" parTransId="{A2DD8FB9-A9D8-4F84-BBDD-E7AC5EBC36CC}" sibTransId="{6F66072C-DACB-4900-96C1-17488F48CA23}"/>
    <dgm:cxn modelId="{C17736AC-6A12-429D-83B5-56A5AA88186A}" srcId="{D8BED730-D5D9-4283-B7D5-698C33AD031B}" destId="{813CF2F4-2F45-44AB-AF06-4F4DB1D9CA63}" srcOrd="0" destOrd="0" parTransId="{EC243062-1BE8-466B-9FFC-7E314EAE7C0F}" sibTransId="{C6B39F66-D8C1-4F68-8DDC-9F1A1CDDCFC2}"/>
    <dgm:cxn modelId="{90FA1A17-BC89-4F78-891B-F12C569547FB}" type="presOf" srcId="{4B8B06A4-9B32-4CEE-A1D3-6412336E6677}" destId="{1BB6A746-BAEE-455E-AC67-AF5B9FE812D8}" srcOrd="0" destOrd="2" presId="urn:microsoft.com/office/officeart/2005/8/layout/hList1"/>
    <dgm:cxn modelId="{0DCA996E-708E-481A-8F6D-F561A75936CC}" srcId="{327D21ED-EAA2-49A8-9EEA-A99783CD5193}" destId="{53DC1618-48AB-43BF-ABA3-5560908DAF16}" srcOrd="2" destOrd="0" parTransId="{E893103C-4F3F-446F-A604-52FFD023361C}" sibTransId="{4FAEEF87-D509-457E-847B-6B762812D0AB}"/>
    <dgm:cxn modelId="{926EA239-FDFE-4C9E-8DEB-33A751C83983}" srcId="{445DA76F-B060-47DA-A232-A8F526AA3896}" destId="{E95AF419-56F3-4037-B815-E17D85F3F8B9}" srcOrd="2" destOrd="0" parTransId="{761F9301-F541-4048-9779-209305B861E7}" sibTransId="{B81B987E-C26E-4ABD-BE23-849DD88B3649}"/>
    <dgm:cxn modelId="{D7A601EB-9F73-4F4A-8788-99328ED3C188}" type="presOf" srcId="{D8BED730-D5D9-4283-B7D5-698C33AD031B}" destId="{75826A5B-59DA-461C-9D98-965507F6700C}" srcOrd="0" destOrd="0" presId="urn:microsoft.com/office/officeart/2005/8/layout/hList1"/>
    <dgm:cxn modelId="{BBB5A8F3-045D-4516-99D9-5C7E1DB1249F}" srcId="{445DA76F-B060-47DA-A232-A8F526AA3896}" destId="{D8BED730-D5D9-4283-B7D5-698C33AD031B}" srcOrd="1" destOrd="0" parTransId="{74E45737-E700-4621-968B-6393E9B47243}" sibTransId="{C8FA7371-6898-45E6-AF9B-F878E5590708}"/>
    <dgm:cxn modelId="{FBF340D9-133D-4E61-9792-952D99127A58}" type="presOf" srcId="{E95AF419-56F3-4037-B815-E17D85F3F8B9}" destId="{7D9A870D-7E96-4A40-B843-8250C4099077}" srcOrd="0" destOrd="0" presId="urn:microsoft.com/office/officeart/2005/8/layout/hList1"/>
    <dgm:cxn modelId="{8DF8BA8C-3D30-4B2E-BBFB-2FB1DDA37804}" type="presParOf" srcId="{4524F968-90BE-44F2-B8E4-9E44CAE1CC15}" destId="{2C210E6B-D6E4-4E26-BAF2-70D195C37875}" srcOrd="0" destOrd="0" presId="urn:microsoft.com/office/officeart/2005/8/layout/hList1"/>
    <dgm:cxn modelId="{454E4611-72FB-4AA3-8E04-CA90B6D6CF23}" type="presParOf" srcId="{2C210E6B-D6E4-4E26-BAF2-70D195C37875}" destId="{FF169F4A-20F9-4802-8379-BBF2F91E4469}" srcOrd="0" destOrd="0" presId="urn:microsoft.com/office/officeart/2005/8/layout/hList1"/>
    <dgm:cxn modelId="{6AF6C916-B086-46BE-8E2F-5909A64C0C25}" type="presParOf" srcId="{2C210E6B-D6E4-4E26-BAF2-70D195C37875}" destId="{D3558859-9449-40CB-BC4A-DAF34F199AAB}" srcOrd="1" destOrd="0" presId="urn:microsoft.com/office/officeart/2005/8/layout/hList1"/>
    <dgm:cxn modelId="{2E04E4F6-381B-4E02-AB7D-CC2201AAB932}" type="presParOf" srcId="{4524F968-90BE-44F2-B8E4-9E44CAE1CC15}" destId="{68840B2C-2A5B-4518-83E8-A3F93720ABEE}" srcOrd="1" destOrd="0" presId="urn:microsoft.com/office/officeart/2005/8/layout/hList1"/>
    <dgm:cxn modelId="{1596FC75-A36D-479A-B1EC-398C37A2EF1A}" type="presParOf" srcId="{4524F968-90BE-44F2-B8E4-9E44CAE1CC15}" destId="{CE49F04A-31D5-492A-97FB-A421B73C809C}" srcOrd="2" destOrd="0" presId="urn:microsoft.com/office/officeart/2005/8/layout/hList1"/>
    <dgm:cxn modelId="{5F027995-F49A-4678-AF79-B5C31952150C}" type="presParOf" srcId="{CE49F04A-31D5-492A-97FB-A421B73C809C}" destId="{75826A5B-59DA-461C-9D98-965507F6700C}" srcOrd="0" destOrd="0" presId="urn:microsoft.com/office/officeart/2005/8/layout/hList1"/>
    <dgm:cxn modelId="{B7C22CC8-1A7A-4212-9CA7-0791B1D3911F}" type="presParOf" srcId="{CE49F04A-31D5-492A-97FB-A421B73C809C}" destId="{71F845B7-2463-488B-825E-CE0D3825F37A}" srcOrd="1" destOrd="0" presId="urn:microsoft.com/office/officeart/2005/8/layout/hList1"/>
    <dgm:cxn modelId="{1529AA87-897B-4012-9060-78649748C2E9}" type="presParOf" srcId="{4524F968-90BE-44F2-B8E4-9E44CAE1CC15}" destId="{CEFEF731-3B07-496B-B02C-5B3CF76FCAEF}" srcOrd="3" destOrd="0" presId="urn:microsoft.com/office/officeart/2005/8/layout/hList1"/>
    <dgm:cxn modelId="{8C2AF821-A203-4564-B6E2-20A23DCA7502}" type="presParOf" srcId="{4524F968-90BE-44F2-B8E4-9E44CAE1CC15}" destId="{54504073-EB94-407D-ABDB-A18FCB9C58CC}" srcOrd="4" destOrd="0" presId="urn:microsoft.com/office/officeart/2005/8/layout/hList1"/>
    <dgm:cxn modelId="{25B28C0F-F136-41B0-A0A8-B93220A27C80}" type="presParOf" srcId="{54504073-EB94-407D-ABDB-A18FCB9C58CC}" destId="{7D9A870D-7E96-4A40-B843-8250C4099077}" srcOrd="0" destOrd="0" presId="urn:microsoft.com/office/officeart/2005/8/layout/hList1"/>
    <dgm:cxn modelId="{08542D1B-A0DA-47F9-99CC-2395254AD5FC}" type="presParOf" srcId="{54504073-EB94-407D-ABDB-A18FCB9C58CC}" destId="{1BB6A746-BAEE-455E-AC67-AF5B9FE812D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A08E46B-EFD4-49CC-8AC4-98D91D9EB10D}" type="doc">
      <dgm:prSet loTypeId="urn:microsoft.com/office/officeart/2005/8/layout/default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57A77AD-A25E-4AC2-B9D6-F5E3D5C26226}">
      <dgm:prSet phldrT="[Text]" custT="1"/>
      <dgm:spPr/>
      <dgm:t>
        <a:bodyPr/>
        <a:lstStyle/>
        <a:p>
          <a:pPr algn="just"/>
          <a:r>
            <a:rPr lang="sq-AL" sz="24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Ligji nuk i jep të drejtën ortakëve që zotërojnë një përqindje më të vogël apo të barabartë me 30% të kuotave të kërkojnë përjashtimin e ortakut të shumicës - Nenit 86 të ligjit 9901/2008</a:t>
          </a:r>
          <a:endParaRPr lang="sq-AL" sz="24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4A8B55-802A-4D6C-BD3F-1568BD086EFF}" type="parTrans" cxnId="{E0BEF8F2-EB38-409B-9292-D3E36916C09F}">
      <dgm:prSet/>
      <dgm:spPr/>
      <dgm:t>
        <a:bodyPr/>
        <a:lstStyle/>
        <a:p>
          <a:endParaRPr lang="en-US"/>
        </a:p>
      </dgm:t>
    </dgm:pt>
    <dgm:pt modelId="{EB786B2D-1005-4A85-8208-47E111740C20}" type="sibTrans" cxnId="{E0BEF8F2-EB38-409B-9292-D3E36916C09F}">
      <dgm:prSet/>
      <dgm:spPr/>
      <dgm:t>
        <a:bodyPr/>
        <a:lstStyle/>
        <a:p>
          <a:endParaRPr lang="en-US"/>
        </a:p>
      </dgm:t>
    </dgm:pt>
    <dgm:pt modelId="{69F323D5-3039-4909-A11D-5610A231F6F0}">
      <dgm:prSet phldrT="[Text]" custT="1"/>
      <dgm:spPr/>
      <dgm:t>
        <a:bodyPr/>
        <a:lstStyle/>
        <a:p>
          <a:pPr algn="just"/>
          <a:r>
            <a:rPr lang="sq-AL" sz="2000" noProof="0" dirty="0" smtClean="0"/>
            <a:t>Lidhur me legjitimimin aktiv </a:t>
          </a:r>
          <a:r>
            <a:rPr lang="sq-AL" sz="2000" noProof="0" dirty="0" err="1" smtClean="0"/>
            <a:t>procedurial</a:t>
          </a:r>
          <a:r>
            <a:rPr lang="sq-AL" sz="2000" noProof="0" dirty="0" smtClean="0"/>
            <a:t>, ligji 9901/2008 përcakton qartësisht se Asambleja e Ortakëve nuk ka personalitet juridik rrjedhimisht nuk mund të jetë e legjitimuar si subjekt aktiv apo pasiv në një padi. </a:t>
          </a:r>
          <a:r>
            <a:rPr lang="en-US" sz="2000" noProof="0" dirty="0" smtClean="0"/>
            <a:t>N</a:t>
          </a:r>
          <a:r>
            <a:rPr lang="sq-AL" sz="2000" noProof="0" dirty="0" err="1" smtClean="0"/>
            <a:t>gritja</a:t>
          </a:r>
          <a:r>
            <a:rPr lang="sq-AL" sz="2000" noProof="0" dirty="0" smtClean="0"/>
            <a:t> e padisë në emër të Asamblesë së Ortakëve përbën një tjetër parregullsi </a:t>
          </a:r>
          <a:r>
            <a:rPr lang="sq-AL" sz="2000" noProof="0" dirty="0" err="1" smtClean="0"/>
            <a:t>proceduriale</a:t>
          </a:r>
          <a:endParaRPr lang="sq-AL" sz="2000" noProof="0" dirty="0"/>
        </a:p>
      </dgm:t>
    </dgm:pt>
    <dgm:pt modelId="{49F8E0CE-2B98-4FFC-91C4-80992DEEF782}" type="parTrans" cxnId="{FD673746-1372-4729-B06D-BDC0EE093B87}">
      <dgm:prSet/>
      <dgm:spPr/>
      <dgm:t>
        <a:bodyPr/>
        <a:lstStyle/>
        <a:p>
          <a:endParaRPr lang="en-US"/>
        </a:p>
      </dgm:t>
    </dgm:pt>
    <dgm:pt modelId="{15A9B08A-E887-4E7D-A92E-7FF204ADD983}" type="sibTrans" cxnId="{FD673746-1372-4729-B06D-BDC0EE093B87}">
      <dgm:prSet/>
      <dgm:spPr/>
      <dgm:t>
        <a:bodyPr/>
        <a:lstStyle/>
        <a:p>
          <a:endParaRPr lang="en-US"/>
        </a:p>
      </dgm:t>
    </dgm:pt>
    <dgm:pt modelId="{AD18570B-E2EB-45E8-85CF-A2A0076F0EFD}">
      <dgm:prSet phldrT="[Text]" custT="1"/>
      <dgm:spPr/>
      <dgm:t>
        <a:bodyPr/>
        <a:lstStyle/>
        <a:p>
          <a:pPr algn="just"/>
          <a:r>
            <a:rPr lang="sq-AL" sz="2000" noProof="0" dirty="0" smtClean="0"/>
            <a:t>Përjashtimi i ortakut të shumicës nuk ka qenë pjesë e rendit të ditës në njoftimin e datës 01. 11. 2017, i cili nuk është ndrequr sipas parashikimeve të nenit 83 pika 2 të ligjit 9901/2008, e rrjedhimisht e bën atë të pavlefshëm</a:t>
          </a:r>
          <a:r>
            <a:rPr lang="en-US" sz="2000" noProof="0" dirty="0" smtClean="0"/>
            <a:t>.</a:t>
          </a:r>
          <a:endParaRPr lang="sq-AL" sz="2000" noProof="0" dirty="0"/>
        </a:p>
      </dgm:t>
    </dgm:pt>
    <dgm:pt modelId="{3BBDA3EC-E8B3-495C-96FB-C2E9AD5AAB3A}" type="parTrans" cxnId="{A1AEF893-A252-478E-B429-5592D3AE739D}">
      <dgm:prSet/>
      <dgm:spPr/>
      <dgm:t>
        <a:bodyPr/>
        <a:lstStyle/>
        <a:p>
          <a:endParaRPr lang="en-US"/>
        </a:p>
      </dgm:t>
    </dgm:pt>
    <dgm:pt modelId="{A944AEE5-3836-4856-9354-C48C5988A598}" type="sibTrans" cxnId="{A1AEF893-A252-478E-B429-5592D3AE739D}">
      <dgm:prSet/>
      <dgm:spPr/>
      <dgm:t>
        <a:bodyPr/>
        <a:lstStyle/>
        <a:p>
          <a:endParaRPr lang="en-US"/>
        </a:p>
      </dgm:t>
    </dgm:pt>
    <dgm:pt modelId="{790748AE-6237-4A30-9273-DCAB435A6FA7}">
      <dgm:prSet phldrT="[Text]"/>
      <dgm:spPr/>
      <dgm:t>
        <a:bodyPr/>
        <a:lstStyle/>
        <a:p>
          <a:pPr algn="just"/>
          <a:r>
            <a:rPr lang="sq-AL" noProof="0" dirty="0" smtClean="0"/>
            <a:t>Referuar dispozitës së statutit që parashikon ndalimin e konkurrencës, kjo dispozitë konkurrence nuk lidhet aspak me kufizimin e konkurrencës që mund të zhvillohet nga IN</a:t>
          </a:r>
          <a:r>
            <a:rPr lang="en-US" noProof="0" dirty="0" smtClean="0"/>
            <a:t>.</a:t>
          </a:r>
          <a:r>
            <a:rPr lang="en-US" noProof="0" dirty="0" err="1" smtClean="0"/>
            <a:t>d.o.o</a:t>
          </a:r>
          <a:r>
            <a:rPr lang="en-US" noProof="0" dirty="0" smtClean="0"/>
            <a:t>, </a:t>
          </a:r>
          <a:r>
            <a:rPr lang="sq-AL" noProof="0" dirty="0" smtClean="0"/>
            <a:t>por ka të bëjë me ruajtjen e kësaj të fundit nga ndonjë konkurrencë e ortakëve të tjerë. Kjo për faktin se IN</a:t>
          </a:r>
          <a:r>
            <a:rPr lang="en-US" noProof="0" dirty="0" smtClean="0"/>
            <a:t> </a:t>
          </a:r>
          <a:r>
            <a:rPr lang="sq-AL" noProof="0" dirty="0" smtClean="0"/>
            <a:t>është ortaku që mundëson produktet, </a:t>
          </a:r>
          <a:r>
            <a:rPr lang="sq-AL" noProof="0" dirty="0" err="1" smtClean="0"/>
            <a:t>know</a:t>
          </a:r>
          <a:r>
            <a:rPr lang="sq-AL" noProof="0" dirty="0" smtClean="0"/>
            <a:t> </a:t>
          </a:r>
          <a:r>
            <a:rPr lang="sq-AL" noProof="0" dirty="0" err="1" smtClean="0"/>
            <a:t>how</a:t>
          </a:r>
          <a:r>
            <a:rPr lang="sq-AL" noProof="0" dirty="0" smtClean="0"/>
            <a:t> dhe ekspertë që </a:t>
          </a:r>
          <a:r>
            <a:rPr lang="sq-AL" noProof="0" dirty="0" err="1" smtClean="0"/>
            <a:t>implementojnë</a:t>
          </a:r>
          <a:r>
            <a:rPr lang="sq-AL" noProof="0" dirty="0" smtClean="0"/>
            <a:t> kontratat në Shqipëri</a:t>
          </a:r>
          <a:r>
            <a:rPr lang="en-US" noProof="0" dirty="0" smtClean="0"/>
            <a:t>.</a:t>
          </a:r>
          <a:endParaRPr lang="sq-AL" noProof="0" dirty="0"/>
        </a:p>
      </dgm:t>
    </dgm:pt>
    <dgm:pt modelId="{4C6BBC0C-F88C-408C-B003-3178B68270C0}" type="parTrans" cxnId="{54921F8F-76C2-49F0-B3B6-470413DB21DF}">
      <dgm:prSet/>
      <dgm:spPr/>
      <dgm:t>
        <a:bodyPr/>
        <a:lstStyle/>
        <a:p>
          <a:endParaRPr lang="en-US"/>
        </a:p>
      </dgm:t>
    </dgm:pt>
    <dgm:pt modelId="{48096F6D-BC02-46D7-9500-47AA464C8F9F}" type="sibTrans" cxnId="{54921F8F-76C2-49F0-B3B6-470413DB21DF}">
      <dgm:prSet/>
      <dgm:spPr/>
      <dgm:t>
        <a:bodyPr/>
        <a:lstStyle/>
        <a:p>
          <a:endParaRPr lang="en-US"/>
        </a:p>
      </dgm:t>
    </dgm:pt>
    <dgm:pt modelId="{407D7ECB-E1CE-4F0D-946C-E2947448F27E}">
      <dgm:prSet phldrT="[Text]" custT="1"/>
      <dgm:spPr/>
      <dgm:t>
        <a:bodyPr/>
        <a:lstStyle/>
        <a:p>
          <a:pPr algn="just"/>
          <a:r>
            <a:rPr lang="en-US" sz="1600" noProof="0" dirty="0" smtClean="0"/>
            <a:t>B</a:t>
          </a:r>
          <a:r>
            <a:rPr lang="sq-AL" sz="1600" noProof="0" dirty="0" err="1" smtClean="0"/>
            <a:t>azuar</a:t>
          </a:r>
          <a:r>
            <a:rPr lang="sq-AL" sz="1600" noProof="0" dirty="0" smtClean="0"/>
            <a:t> në nenin 17 paragrafi 6 i ligjit 99001/2008, padia për ushtrimin e të drejtave të Shoqërisë, si rezultat i shkeljes së dispozitave të konkurrencës, ngrihet brenda 3 viteve nga data e kryerjes së shkeljes. Sipas këtij parashikimi e drejta e paditësit për të ngritur këtë padi është shuar</a:t>
          </a:r>
          <a:r>
            <a:rPr lang="en-US" sz="1600" noProof="0" dirty="0" smtClean="0"/>
            <a:t>.</a:t>
          </a:r>
          <a:endParaRPr lang="sq-AL" sz="1600" noProof="0" dirty="0"/>
        </a:p>
      </dgm:t>
    </dgm:pt>
    <dgm:pt modelId="{D5ABCD8D-82E6-4D7E-8E15-1FA32F9C9BD4}" type="parTrans" cxnId="{6911FB7E-74CA-496F-9CD5-7421FA6B0DE2}">
      <dgm:prSet/>
      <dgm:spPr/>
      <dgm:t>
        <a:bodyPr/>
        <a:lstStyle/>
        <a:p>
          <a:endParaRPr lang="en-US"/>
        </a:p>
      </dgm:t>
    </dgm:pt>
    <dgm:pt modelId="{FD5EFD27-1936-423F-ACE8-2D0424F39E84}" type="sibTrans" cxnId="{6911FB7E-74CA-496F-9CD5-7421FA6B0DE2}">
      <dgm:prSet/>
      <dgm:spPr/>
      <dgm:t>
        <a:bodyPr/>
        <a:lstStyle/>
        <a:p>
          <a:endParaRPr lang="en-US"/>
        </a:p>
      </dgm:t>
    </dgm:pt>
    <dgm:pt modelId="{0321081E-AF8C-4084-B561-EA7BA3298F7D}" type="pres">
      <dgm:prSet presAssocID="{8A08E46B-EFD4-49CC-8AC4-98D91D9EB10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2D2C45-2DAA-4909-A6A0-3AAD8B6094D4}" type="pres">
      <dgm:prSet presAssocID="{957A77AD-A25E-4AC2-B9D6-F5E3D5C26226}" presName="node" presStyleLbl="node1" presStyleIdx="0" presStyleCnt="5" custScaleX="148116" custScaleY="1351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ACE27F-3511-4BC3-95E4-3060EE1F2096}" type="pres">
      <dgm:prSet presAssocID="{EB786B2D-1005-4A85-8208-47E111740C20}" presName="sibTrans" presStyleCnt="0"/>
      <dgm:spPr/>
    </dgm:pt>
    <dgm:pt modelId="{60EE0360-0F43-4311-98EF-25CFCCEEABEC}" type="pres">
      <dgm:prSet presAssocID="{69F323D5-3039-4909-A11D-5610A231F6F0}" presName="node" presStyleLbl="node1" presStyleIdx="1" presStyleCnt="5" custScaleX="161884" custScaleY="1454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6A392C-9FF4-47B4-9CBF-B494AF84BBCE}" type="pres">
      <dgm:prSet presAssocID="{15A9B08A-E887-4E7D-A92E-7FF204ADD983}" presName="sibTrans" presStyleCnt="0"/>
      <dgm:spPr/>
    </dgm:pt>
    <dgm:pt modelId="{25B3CDA5-AF90-4DDC-8414-8C0AF59432EC}" type="pres">
      <dgm:prSet presAssocID="{AD18570B-E2EB-45E8-85CF-A2A0076F0EFD}" presName="node" presStyleLbl="node1" presStyleIdx="2" presStyleCnt="5" custScaleX="125591" custScaleY="1332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974D38-3BB7-4216-8387-146D9151DDFA}" type="pres">
      <dgm:prSet presAssocID="{A944AEE5-3836-4856-9354-C48C5988A598}" presName="sibTrans" presStyleCnt="0"/>
      <dgm:spPr/>
    </dgm:pt>
    <dgm:pt modelId="{F16517CC-FBA8-4CC5-B408-61CB7E390074}" type="pres">
      <dgm:prSet presAssocID="{790748AE-6237-4A30-9273-DCAB435A6FA7}" presName="node" presStyleLbl="node1" presStyleIdx="3" presStyleCnt="5" custScaleY="1415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38D983-16FD-482B-B430-7F8DEE94C342}" type="pres">
      <dgm:prSet presAssocID="{48096F6D-BC02-46D7-9500-47AA464C8F9F}" presName="sibTrans" presStyleCnt="0"/>
      <dgm:spPr/>
    </dgm:pt>
    <dgm:pt modelId="{68F5CE9D-57F8-4038-A8D1-580B0A2F7396}" type="pres">
      <dgm:prSet presAssocID="{407D7ECB-E1CE-4F0D-946C-E2947448F27E}" presName="node" presStyleLbl="node1" presStyleIdx="4" presStyleCnt="5" custScaleY="1370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BEF8F2-EB38-409B-9292-D3E36916C09F}" srcId="{8A08E46B-EFD4-49CC-8AC4-98D91D9EB10D}" destId="{957A77AD-A25E-4AC2-B9D6-F5E3D5C26226}" srcOrd="0" destOrd="0" parTransId="{D74A8B55-802A-4D6C-BD3F-1568BD086EFF}" sibTransId="{EB786B2D-1005-4A85-8208-47E111740C20}"/>
    <dgm:cxn modelId="{A1AEF893-A252-478E-B429-5592D3AE739D}" srcId="{8A08E46B-EFD4-49CC-8AC4-98D91D9EB10D}" destId="{AD18570B-E2EB-45E8-85CF-A2A0076F0EFD}" srcOrd="2" destOrd="0" parTransId="{3BBDA3EC-E8B3-495C-96FB-C2E9AD5AAB3A}" sibTransId="{A944AEE5-3836-4856-9354-C48C5988A598}"/>
    <dgm:cxn modelId="{6911FB7E-74CA-496F-9CD5-7421FA6B0DE2}" srcId="{8A08E46B-EFD4-49CC-8AC4-98D91D9EB10D}" destId="{407D7ECB-E1CE-4F0D-946C-E2947448F27E}" srcOrd="4" destOrd="0" parTransId="{D5ABCD8D-82E6-4D7E-8E15-1FA32F9C9BD4}" sibTransId="{FD5EFD27-1936-423F-ACE8-2D0424F39E84}"/>
    <dgm:cxn modelId="{148383D4-36E6-4D6E-A3D3-10A58B3ED73D}" type="presOf" srcId="{790748AE-6237-4A30-9273-DCAB435A6FA7}" destId="{F16517CC-FBA8-4CC5-B408-61CB7E390074}" srcOrd="0" destOrd="0" presId="urn:microsoft.com/office/officeart/2005/8/layout/default"/>
    <dgm:cxn modelId="{FD673746-1372-4729-B06D-BDC0EE093B87}" srcId="{8A08E46B-EFD4-49CC-8AC4-98D91D9EB10D}" destId="{69F323D5-3039-4909-A11D-5610A231F6F0}" srcOrd="1" destOrd="0" parTransId="{49F8E0CE-2B98-4FFC-91C4-80992DEEF782}" sibTransId="{15A9B08A-E887-4E7D-A92E-7FF204ADD983}"/>
    <dgm:cxn modelId="{942CD2FA-C262-493A-B232-9015B33FCFA6}" type="presOf" srcId="{957A77AD-A25E-4AC2-B9D6-F5E3D5C26226}" destId="{AC2D2C45-2DAA-4909-A6A0-3AAD8B6094D4}" srcOrd="0" destOrd="0" presId="urn:microsoft.com/office/officeart/2005/8/layout/default"/>
    <dgm:cxn modelId="{7A46F1B1-C552-4100-9D2C-071B2A02957B}" type="presOf" srcId="{8A08E46B-EFD4-49CC-8AC4-98D91D9EB10D}" destId="{0321081E-AF8C-4084-B561-EA7BA3298F7D}" srcOrd="0" destOrd="0" presId="urn:microsoft.com/office/officeart/2005/8/layout/default"/>
    <dgm:cxn modelId="{652476CC-9017-4FE0-805A-B81A0116F38B}" type="presOf" srcId="{69F323D5-3039-4909-A11D-5610A231F6F0}" destId="{60EE0360-0F43-4311-98EF-25CFCCEEABEC}" srcOrd="0" destOrd="0" presId="urn:microsoft.com/office/officeart/2005/8/layout/default"/>
    <dgm:cxn modelId="{3FF63C95-6292-43C4-8430-8789F71973C6}" type="presOf" srcId="{AD18570B-E2EB-45E8-85CF-A2A0076F0EFD}" destId="{25B3CDA5-AF90-4DDC-8414-8C0AF59432EC}" srcOrd="0" destOrd="0" presId="urn:microsoft.com/office/officeart/2005/8/layout/default"/>
    <dgm:cxn modelId="{54921F8F-76C2-49F0-B3B6-470413DB21DF}" srcId="{8A08E46B-EFD4-49CC-8AC4-98D91D9EB10D}" destId="{790748AE-6237-4A30-9273-DCAB435A6FA7}" srcOrd="3" destOrd="0" parTransId="{4C6BBC0C-F88C-408C-B003-3178B68270C0}" sibTransId="{48096F6D-BC02-46D7-9500-47AA464C8F9F}"/>
    <dgm:cxn modelId="{3DDD9168-0088-4B52-89F8-8C0E000C4655}" type="presOf" srcId="{407D7ECB-E1CE-4F0D-946C-E2947448F27E}" destId="{68F5CE9D-57F8-4038-A8D1-580B0A2F7396}" srcOrd="0" destOrd="0" presId="urn:microsoft.com/office/officeart/2005/8/layout/default"/>
    <dgm:cxn modelId="{695A7C7A-E938-4EEA-B43E-798523EBC941}" type="presParOf" srcId="{0321081E-AF8C-4084-B561-EA7BA3298F7D}" destId="{AC2D2C45-2DAA-4909-A6A0-3AAD8B6094D4}" srcOrd="0" destOrd="0" presId="urn:microsoft.com/office/officeart/2005/8/layout/default"/>
    <dgm:cxn modelId="{9818A909-8A27-4707-9DD3-89FE5B744E82}" type="presParOf" srcId="{0321081E-AF8C-4084-B561-EA7BA3298F7D}" destId="{D9ACE27F-3511-4BC3-95E4-3060EE1F2096}" srcOrd="1" destOrd="0" presId="urn:microsoft.com/office/officeart/2005/8/layout/default"/>
    <dgm:cxn modelId="{BE39A707-5174-42C8-BF1B-7D3015C8E495}" type="presParOf" srcId="{0321081E-AF8C-4084-B561-EA7BA3298F7D}" destId="{60EE0360-0F43-4311-98EF-25CFCCEEABEC}" srcOrd="2" destOrd="0" presId="urn:microsoft.com/office/officeart/2005/8/layout/default"/>
    <dgm:cxn modelId="{BE61F621-DEA5-4883-9555-1064C7B5CE86}" type="presParOf" srcId="{0321081E-AF8C-4084-B561-EA7BA3298F7D}" destId="{0F6A392C-9FF4-47B4-9CBF-B494AF84BBCE}" srcOrd="3" destOrd="0" presId="urn:microsoft.com/office/officeart/2005/8/layout/default"/>
    <dgm:cxn modelId="{6F648C6D-5494-477E-95E7-174935C71578}" type="presParOf" srcId="{0321081E-AF8C-4084-B561-EA7BA3298F7D}" destId="{25B3CDA5-AF90-4DDC-8414-8C0AF59432EC}" srcOrd="4" destOrd="0" presId="urn:microsoft.com/office/officeart/2005/8/layout/default"/>
    <dgm:cxn modelId="{0E113C42-AB50-4CC3-AE92-EDC908A3AA54}" type="presParOf" srcId="{0321081E-AF8C-4084-B561-EA7BA3298F7D}" destId="{FF974D38-3BB7-4216-8387-146D9151DDFA}" srcOrd="5" destOrd="0" presId="urn:microsoft.com/office/officeart/2005/8/layout/default"/>
    <dgm:cxn modelId="{3B0D1A4F-3E36-4C90-AB1D-73F44AFE0F03}" type="presParOf" srcId="{0321081E-AF8C-4084-B561-EA7BA3298F7D}" destId="{F16517CC-FBA8-4CC5-B408-61CB7E390074}" srcOrd="6" destOrd="0" presId="urn:microsoft.com/office/officeart/2005/8/layout/default"/>
    <dgm:cxn modelId="{13D6B670-A0BF-40DD-88AD-B2694019AC03}" type="presParOf" srcId="{0321081E-AF8C-4084-B561-EA7BA3298F7D}" destId="{AE38D983-16FD-482B-B430-7F8DEE94C342}" srcOrd="7" destOrd="0" presId="urn:microsoft.com/office/officeart/2005/8/layout/default"/>
    <dgm:cxn modelId="{15951D3D-C735-4507-8DDB-B339A8DD9576}" type="presParOf" srcId="{0321081E-AF8C-4084-B561-EA7BA3298F7D}" destId="{68F5CE9D-57F8-4038-A8D1-580B0A2F739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01099DE-2D21-48F1-8D8D-A4DBA6692107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21C8F41-E357-4847-B548-AF19770D8C9B}">
      <dgm:prSet phldrT="[Text]"/>
      <dgm:spPr/>
      <dgm:t>
        <a:bodyPr/>
        <a:lstStyle/>
        <a:p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Lidhur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legjitimimin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paditësit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3DA85F-DBBF-48FB-919E-0E0835C7B70D}" type="parTrans" cxnId="{E5DF14FB-51A1-4A87-8FA3-EC166CB3DE95}">
      <dgm:prSet/>
      <dgm:spPr/>
      <dgm:t>
        <a:bodyPr/>
        <a:lstStyle/>
        <a:p>
          <a:endParaRPr lang="en-US"/>
        </a:p>
      </dgm:t>
    </dgm:pt>
    <dgm:pt modelId="{71C6FE5F-B0CD-4076-BF7A-80DE32984823}" type="sibTrans" cxnId="{E5DF14FB-51A1-4A87-8FA3-EC166CB3DE95}">
      <dgm:prSet/>
      <dgm:spPr/>
      <dgm:t>
        <a:bodyPr/>
        <a:lstStyle/>
        <a:p>
          <a:endParaRPr lang="en-US"/>
        </a:p>
      </dgm:t>
    </dgm:pt>
    <dgm:pt modelId="{07D3DFFF-AB46-4E5E-8AEC-A289215FF375}">
      <dgm:prSet phldrT="[Text]" custT="1"/>
      <dgm:spPr/>
      <dgm:t>
        <a:bodyPr/>
        <a:lstStyle/>
        <a:p>
          <a:pPr algn="just"/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Palë paditëse nuk mund të jetë AP, pasi ajo është thjesht dhe vetëm organ i shoqërisë dhe nuk gëzon legjitimitet procedural, pra nuk ka personalitet juridik. Edhe pse formulimi i dispozitës në mënyrë nominale citon Asamblenë, në interpretim sistematik te kësaj dispozite me dispozitat procedurale civile një subjekt i tillë (organ i shoqërisë) nuk njihet nga ligji si subjekt procedural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sq-AL" sz="1600" b="1" i="1" u="sng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Pra, e drejta për të përjashtuar ortakun nuk është e ortakëve të tjerë, por është një e drejtë e shoqërisë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siç është e drejtë e shoqërisë, e drejta për të kërkuar shpërblimin e dëmit nga ortaku i përjashtua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q-AL" sz="16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CDA8F9-D818-4A90-9F90-ACD0DA658923}" type="parTrans" cxnId="{ACC09D9D-BBE7-46F6-A959-1C86D51F8484}">
      <dgm:prSet/>
      <dgm:spPr/>
      <dgm:t>
        <a:bodyPr/>
        <a:lstStyle/>
        <a:p>
          <a:endParaRPr lang="en-US"/>
        </a:p>
      </dgm:t>
    </dgm:pt>
    <dgm:pt modelId="{D04871E6-759F-42D3-954E-79726328D092}" type="sibTrans" cxnId="{ACC09D9D-BBE7-46F6-A959-1C86D51F8484}">
      <dgm:prSet/>
      <dgm:spPr/>
      <dgm:t>
        <a:bodyPr/>
        <a:lstStyle/>
        <a:p>
          <a:endParaRPr lang="en-US"/>
        </a:p>
      </dgm:t>
    </dgm:pt>
    <dgm:pt modelId="{6BDEE829-B3F5-4D8C-8E9B-1174AA328FC0}">
      <dgm:prSet phldrT="[Text]"/>
      <dgm:spPr/>
      <dgm:t>
        <a:bodyPr/>
        <a:lstStyle/>
        <a:p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Ekzistenca e një vendimi të</a:t>
          </a:r>
          <a:r>
            <a:rPr lang="en-US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vlefshëm</a:t>
          </a:r>
          <a:r>
            <a:rPr lang="en-US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AP</a:t>
          </a:r>
          <a:endParaRPr lang="sq-AL" b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CFD49B-90A9-45EF-B71A-D3F5D349BB41}" type="parTrans" cxnId="{BADB680E-BEEF-4DF8-9366-E4E993860AE3}">
      <dgm:prSet/>
      <dgm:spPr/>
      <dgm:t>
        <a:bodyPr/>
        <a:lstStyle/>
        <a:p>
          <a:endParaRPr lang="en-US"/>
        </a:p>
      </dgm:t>
    </dgm:pt>
    <dgm:pt modelId="{5998998E-3EE8-47C8-8E07-42F30A7A8613}" type="sibTrans" cxnId="{BADB680E-BEEF-4DF8-9366-E4E993860AE3}">
      <dgm:prSet/>
      <dgm:spPr/>
      <dgm:t>
        <a:bodyPr/>
        <a:lstStyle/>
        <a:p>
          <a:endParaRPr lang="en-US"/>
        </a:p>
      </dgm:t>
    </dgm:pt>
    <dgm:pt modelId="{1081F1FB-258A-428D-A480-8642A9A0B0CF}">
      <dgm:prSet phldrT="[Text]" custT="1"/>
      <dgm:spPr/>
      <dgm:t>
        <a:bodyPr/>
        <a:lstStyle/>
        <a:p>
          <a:pPr algn="just"/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Gjykata vlerëson se pavarësisht respektimit të kuorumit dhe shumicës së vendimmarrjes që është legjitime, thirrja e mbledhjes ka qenë e parregullt. Vesi i mbledhjes qëndron në, në komponentin e rendit të ditës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që e bën vendimin e pavlefshëm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Duke </a:t>
          </a:r>
          <a:r>
            <a:rPr lang="en-US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atribuar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barren e proves pales </a:t>
          </a:r>
          <a:r>
            <a:rPr lang="en-US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paditese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Gjykata çmo</a:t>
          </a:r>
          <a:r>
            <a:rPr lang="en-US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se </a:t>
          </a:r>
          <a:r>
            <a:rPr lang="en-US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ajo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nuk provoi ekzistencën e ndonjë vendimi të AP-së, sipas të cilit në mbledhjen e datës 16.11.2017 dhe 17.11.2017, kur është marrë vendimi për përjashtimin e ortakut, kanë qenë </a:t>
          </a:r>
          <a:r>
            <a:rPr lang="sq-AL" sz="1600" b="1" i="1" u="sng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në rend dite në mënyrë eksplicite kërkesa për përjashtimin e ortakut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q-AL" sz="16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53808C-65A1-4BD4-8DBC-0E7BA3C17A8C}" type="parTrans" cxnId="{B3B4FE29-8B3A-4490-B8B3-C015A022B2E0}">
      <dgm:prSet/>
      <dgm:spPr/>
      <dgm:t>
        <a:bodyPr/>
        <a:lstStyle/>
        <a:p>
          <a:endParaRPr lang="en-US"/>
        </a:p>
      </dgm:t>
    </dgm:pt>
    <dgm:pt modelId="{D083C3E7-B33A-45E8-978E-B5A3FDCEE6E6}" type="sibTrans" cxnId="{B3B4FE29-8B3A-4490-B8B3-C015A022B2E0}">
      <dgm:prSet/>
      <dgm:spPr/>
      <dgm:t>
        <a:bodyPr/>
        <a:lstStyle/>
        <a:p>
          <a:endParaRPr lang="en-US"/>
        </a:p>
      </dgm:t>
    </dgm:pt>
    <dgm:pt modelId="{9AE94AB7-BA5A-4768-B265-6899922541FD}">
      <dgm:prSet phldrT="[Text]"/>
      <dgm:spPr/>
      <dgm:t>
        <a:bodyPr/>
        <a:lstStyle/>
        <a:p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Shkaku </a:t>
          </a:r>
          <a:r>
            <a:rPr lang="en-US" b="1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sq-AL" b="1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arsyeshëm për përjashtimin e ortakut</a:t>
          </a:r>
          <a:endParaRPr lang="sq-AL" b="1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D13AEF-F3BE-40ED-9E5E-F250097B5991}" type="parTrans" cxnId="{91225DA9-2214-4BA0-BABE-C42ED17C8936}">
      <dgm:prSet/>
      <dgm:spPr/>
      <dgm:t>
        <a:bodyPr/>
        <a:lstStyle/>
        <a:p>
          <a:endParaRPr lang="en-US"/>
        </a:p>
      </dgm:t>
    </dgm:pt>
    <dgm:pt modelId="{3D01D3D1-5650-4A19-B40D-8EE8B4AC8CFD}" type="sibTrans" cxnId="{91225DA9-2214-4BA0-BABE-C42ED17C8936}">
      <dgm:prSet/>
      <dgm:spPr/>
      <dgm:t>
        <a:bodyPr/>
        <a:lstStyle/>
        <a:p>
          <a:endParaRPr lang="en-US"/>
        </a:p>
      </dgm:t>
    </dgm:pt>
    <dgm:pt modelId="{1D9C81DF-1E08-41B4-B92E-B1915B5461F8}">
      <dgm:prSet phldrT="[Text]" custT="1"/>
      <dgm:spPr/>
      <dgm:t>
        <a:bodyPr/>
        <a:lstStyle/>
        <a:p>
          <a:pPr algn="just"/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Kjo dispozite </a:t>
          </a:r>
          <a:r>
            <a:rPr lang="sq-AL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konkurrenc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b="1" i="1" u="sng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nuk lidhet aspak me kufizimin e konkurrencës qe mund te zhvillohet nga IN</a:t>
          </a:r>
          <a:r>
            <a:rPr lang="en-US" sz="1600" b="1" i="1" u="sng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600" b="1" i="1" u="sng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d.o.o</a:t>
          </a:r>
          <a:r>
            <a:rPr lang="en-US" sz="1600" b="1" i="1" u="sng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por ka të bëjë pikërisht me ruajtjen e kësaj të fundit nga ndonjë konkurrencë e ortakëve të tjerë. Kjo për faktin se </a:t>
          </a:r>
          <a:r>
            <a:rPr lang="en-US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kjo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shoqeri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është ortaku që mundëson produktet, </a:t>
          </a:r>
          <a:r>
            <a:rPr lang="en-US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ishte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eksperte qe </a:t>
          </a:r>
          <a:r>
            <a:rPr lang="sq-AL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implementonte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kontratat ne Shqipëri. Kjo dispozite </a:t>
          </a:r>
          <a:r>
            <a:rPr lang="sq-AL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statutore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nuk mund te konsiderohet diskriminuese për ortakun e pakicës </a:t>
          </a:r>
          <a:r>
            <a:rPr lang="sq-AL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per</a:t>
          </a:r>
          <a:r>
            <a:rPr lang="en-US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 kohe qe ai ka njohur dhe pranuar </a:t>
          </a:r>
          <a:r>
            <a:rPr lang="sq-AL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kete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statut me </a:t>
          </a:r>
          <a:r>
            <a:rPr lang="sq-AL" sz="16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keto</a:t>
          </a:r>
          <a:r>
            <a:rPr lang="sq-AL" sz="16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klauzola konkrete, ne momentin e themelimit te shoqërisë.</a:t>
          </a:r>
          <a:endParaRPr lang="sq-AL" sz="16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771EC1-D839-4FA1-8357-B25FEE555270}" type="parTrans" cxnId="{97BBFFF9-E7BC-4EC2-A0F5-EA6D0184F8D4}">
      <dgm:prSet/>
      <dgm:spPr/>
      <dgm:t>
        <a:bodyPr/>
        <a:lstStyle/>
        <a:p>
          <a:endParaRPr lang="en-US"/>
        </a:p>
      </dgm:t>
    </dgm:pt>
    <dgm:pt modelId="{4259AD3D-F3C3-46F1-8876-5EEECD1F232D}" type="sibTrans" cxnId="{97BBFFF9-E7BC-4EC2-A0F5-EA6D0184F8D4}">
      <dgm:prSet/>
      <dgm:spPr/>
      <dgm:t>
        <a:bodyPr/>
        <a:lstStyle/>
        <a:p>
          <a:endParaRPr lang="en-US"/>
        </a:p>
      </dgm:t>
    </dgm:pt>
    <dgm:pt modelId="{CEFCAA3F-7682-458D-BAB7-CC01AF957875}" type="pres">
      <dgm:prSet presAssocID="{201099DE-2D21-48F1-8D8D-A4DBA669210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C2462F-3FA8-44F7-A6AC-7524236CE973}" type="pres">
      <dgm:prSet presAssocID="{121C8F41-E357-4847-B548-AF19770D8C9B}" presName="linNode" presStyleCnt="0"/>
      <dgm:spPr/>
    </dgm:pt>
    <dgm:pt modelId="{EF9463ED-1C42-41B9-AC90-17FEA98BB694}" type="pres">
      <dgm:prSet presAssocID="{121C8F41-E357-4847-B548-AF19770D8C9B}" presName="parentText" presStyleLbl="node1" presStyleIdx="0" presStyleCnt="3" custScaleX="1628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95A6D9-19D2-4822-8DDC-AD67F26B2BAB}" type="pres">
      <dgm:prSet presAssocID="{121C8F41-E357-4847-B548-AF19770D8C9B}" presName="descendantText" presStyleLbl="alignAccFollowNode1" presStyleIdx="0" presStyleCnt="3" custScaleX="246139" custScaleY="1646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CB2886-B122-4614-BBDB-AF9D6C4CF738}" type="pres">
      <dgm:prSet presAssocID="{71C6FE5F-B0CD-4076-BF7A-80DE32984823}" presName="sp" presStyleCnt="0"/>
      <dgm:spPr/>
    </dgm:pt>
    <dgm:pt modelId="{352ACD08-1191-4587-BDE4-C6D53293EA0F}" type="pres">
      <dgm:prSet presAssocID="{6BDEE829-B3F5-4D8C-8E9B-1174AA328FC0}" presName="linNode" presStyleCnt="0"/>
      <dgm:spPr/>
    </dgm:pt>
    <dgm:pt modelId="{9C6DE46B-2317-4D20-8862-9C058FB095D1}" type="pres">
      <dgm:prSet presAssocID="{6BDEE829-B3F5-4D8C-8E9B-1174AA328FC0}" presName="parentText" presStyleLbl="node1" presStyleIdx="1" presStyleCnt="3" custScaleX="89045" custLinFactNeighborY="-99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F192E7-1D29-4211-B731-3F4C2845368B}" type="pres">
      <dgm:prSet presAssocID="{6BDEE829-B3F5-4D8C-8E9B-1174AA328FC0}" presName="descendantText" presStyleLbl="alignAccFollowNode1" presStyleIdx="1" presStyleCnt="3" custScaleX="133601" custScaleY="1332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41D7D7-33B8-4B3F-B477-EACE3DB35255}" type="pres">
      <dgm:prSet presAssocID="{5998998E-3EE8-47C8-8E07-42F30A7A8613}" presName="sp" presStyleCnt="0"/>
      <dgm:spPr/>
    </dgm:pt>
    <dgm:pt modelId="{26FDF7E2-558C-42B1-AA70-2813E2A15E16}" type="pres">
      <dgm:prSet presAssocID="{9AE94AB7-BA5A-4768-B265-6899922541FD}" presName="linNode" presStyleCnt="0"/>
      <dgm:spPr/>
    </dgm:pt>
    <dgm:pt modelId="{5B7BB0B3-B240-4953-BC69-DF2CA9E53013}" type="pres">
      <dgm:prSet presAssocID="{9AE94AB7-BA5A-4768-B265-6899922541F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16481B-FD2D-4FD1-9639-E3A05AABEEA1}" type="pres">
      <dgm:prSet presAssocID="{9AE94AB7-BA5A-4768-B265-6899922541FD}" presName="descendantText" presStyleLbl="alignAccFollowNode1" presStyleIdx="2" presStyleCnt="3" custScaleX="152041" custScaleY="1540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DF14FB-51A1-4A87-8FA3-EC166CB3DE95}" srcId="{201099DE-2D21-48F1-8D8D-A4DBA6692107}" destId="{121C8F41-E357-4847-B548-AF19770D8C9B}" srcOrd="0" destOrd="0" parTransId="{C03DA85F-DBBF-48FB-919E-0E0835C7B70D}" sibTransId="{71C6FE5F-B0CD-4076-BF7A-80DE32984823}"/>
    <dgm:cxn modelId="{28FCC307-CBF5-49C5-BEFF-8ABE5706872E}" type="presOf" srcId="{201099DE-2D21-48F1-8D8D-A4DBA6692107}" destId="{CEFCAA3F-7682-458D-BAB7-CC01AF957875}" srcOrd="0" destOrd="0" presId="urn:microsoft.com/office/officeart/2005/8/layout/vList5"/>
    <dgm:cxn modelId="{ACC09D9D-BBE7-46F6-A959-1C86D51F8484}" srcId="{121C8F41-E357-4847-B548-AF19770D8C9B}" destId="{07D3DFFF-AB46-4E5E-8AEC-A289215FF375}" srcOrd="0" destOrd="0" parTransId="{6DCDA8F9-D818-4A90-9F90-ACD0DA658923}" sibTransId="{D04871E6-759F-42D3-954E-79726328D092}"/>
    <dgm:cxn modelId="{97BBFFF9-E7BC-4EC2-A0F5-EA6D0184F8D4}" srcId="{9AE94AB7-BA5A-4768-B265-6899922541FD}" destId="{1D9C81DF-1E08-41B4-B92E-B1915B5461F8}" srcOrd="0" destOrd="0" parTransId="{D4771EC1-D839-4FA1-8357-B25FEE555270}" sibTransId="{4259AD3D-F3C3-46F1-8876-5EEECD1F232D}"/>
    <dgm:cxn modelId="{BADB680E-BEEF-4DF8-9366-E4E993860AE3}" srcId="{201099DE-2D21-48F1-8D8D-A4DBA6692107}" destId="{6BDEE829-B3F5-4D8C-8E9B-1174AA328FC0}" srcOrd="1" destOrd="0" parTransId="{C2CFD49B-90A9-45EF-B71A-D3F5D349BB41}" sibTransId="{5998998E-3EE8-47C8-8E07-42F30A7A8613}"/>
    <dgm:cxn modelId="{D72B2FEC-B3A2-49F8-86E8-8C1E120B08BA}" type="presOf" srcId="{1D9C81DF-1E08-41B4-B92E-B1915B5461F8}" destId="{A016481B-FD2D-4FD1-9639-E3A05AABEEA1}" srcOrd="0" destOrd="0" presId="urn:microsoft.com/office/officeart/2005/8/layout/vList5"/>
    <dgm:cxn modelId="{B130E594-D783-4AF4-93CF-2B2736EB7F81}" type="presOf" srcId="{07D3DFFF-AB46-4E5E-8AEC-A289215FF375}" destId="{5695A6D9-19D2-4822-8DDC-AD67F26B2BAB}" srcOrd="0" destOrd="0" presId="urn:microsoft.com/office/officeart/2005/8/layout/vList5"/>
    <dgm:cxn modelId="{3FC00165-4D39-4B84-B244-C7C28E947278}" type="presOf" srcId="{6BDEE829-B3F5-4D8C-8E9B-1174AA328FC0}" destId="{9C6DE46B-2317-4D20-8862-9C058FB095D1}" srcOrd="0" destOrd="0" presId="urn:microsoft.com/office/officeart/2005/8/layout/vList5"/>
    <dgm:cxn modelId="{A7B0DC12-2F56-4485-A9D7-260CF8C625E0}" type="presOf" srcId="{121C8F41-E357-4847-B548-AF19770D8C9B}" destId="{EF9463ED-1C42-41B9-AC90-17FEA98BB694}" srcOrd="0" destOrd="0" presId="urn:microsoft.com/office/officeart/2005/8/layout/vList5"/>
    <dgm:cxn modelId="{B3B4FE29-8B3A-4490-B8B3-C015A022B2E0}" srcId="{6BDEE829-B3F5-4D8C-8E9B-1174AA328FC0}" destId="{1081F1FB-258A-428D-A480-8642A9A0B0CF}" srcOrd="0" destOrd="0" parTransId="{CA53808C-65A1-4BD4-8DBC-0E7BA3C17A8C}" sibTransId="{D083C3E7-B33A-45E8-978E-B5A3FDCEE6E6}"/>
    <dgm:cxn modelId="{91225DA9-2214-4BA0-BABE-C42ED17C8936}" srcId="{201099DE-2D21-48F1-8D8D-A4DBA6692107}" destId="{9AE94AB7-BA5A-4768-B265-6899922541FD}" srcOrd="2" destOrd="0" parTransId="{E0D13AEF-F3BE-40ED-9E5E-F250097B5991}" sibTransId="{3D01D3D1-5650-4A19-B40D-8EE8B4AC8CFD}"/>
    <dgm:cxn modelId="{7B9E32B9-F480-4FF8-A0AA-9C7B92E410E8}" type="presOf" srcId="{1081F1FB-258A-428D-A480-8642A9A0B0CF}" destId="{E2F192E7-1D29-4211-B731-3F4C2845368B}" srcOrd="0" destOrd="0" presId="urn:microsoft.com/office/officeart/2005/8/layout/vList5"/>
    <dgm:cxn modelId="{E31C18A0-F751-41FD-BEE1-555CEA50FB2F}" type="presOf" srcId="{9AE94AB7-BA5A-4768-B265-6899922541FD}" destId="{5B7BB0B3-B240-4953-BC69-DF2CA9E53013}" srcOrd="0" destOrd="0" presId="urn:microsoft.com/office/officeart/2005/8/layout/vList5"/>
    <dgm:cxn modelId="{71C0BE06-F767-4A46-BE49-A83B5706A348}" type="presParOf" srcId="{CEFCAA3F-7682-458D-BAB7-CC01AF957875}" destId="{50C2462F-3FA8-44F7-A6AC-7524236CE973}" srcOrd="0" destOrd="0" presId="urn:microsoft.com/office/officeart/2005/8/layout/vList5"/>
    <dgm:cxn modelId="{FCAA1FB0-31D3-4950-8BE8-A0FE3CD912AB}" type="presParOf" srcId="{50C2462F-3FA8-44F7-A6AC-7524236CE973}" destId="{EF9463ED-1C42-41B9-AC90-17FEA98BB694}" srcOrd="0" destOrd="0" presId="urn:microsoft.com/office/officeart/2005/8/layout/vList5"/>
    <dgm:cxn modelId="{0D2D3C77-3545-4A28-9696-5799A90539D2}" type="presParOf" srcId="{50C2462F-3FA8-44F7-A6AC-7524236CE973}" destId="{5695A6D9-19D2-4822-8DDC-AD67F26B2BAB}" srcOrd="1" destOrd="0" presId="urn:microsoft.com/office/officeart/2005/8/layout/vList5"/>
    <dgm:cxn modelId="{A6435C59-BDB3-4E43-99DD-EBD85B893A67}" type="presParOf" srcId="{CEFCAA3F-7682-458D-BAB7-CC01AF957875}" destId="{B4CB2886-B122-4614-BBDB-AF9D6C4CF738}" srcOrd="1" destOrd="0" presId="urn:microsoft.com/office/officeart/2005/8/layout/vList5"/>
    <dgm:cxn modelId="{63C4BB6A-9C7F-4C9D-8B24-149DF559A29F}" type="presParOf" srcId="{CEFCAA3F-7682-458D-BAB7-CC01AF957875}" destId="{352ACD08-1191-4587-BDE4-C6D53293EA0F}" srcOrd="2" destOrd="0" presId="urn:microsoft.com/office/officeart/2005/8/layout/vList5"/>
    <dgm:cxn modelId="{2657F1DA-ABD4-41F7-B7E0-6A15C1B1F463}" type="presParOf" srcId="{352ACD08-1191-4587-BDE4-C6D53293EA0F}" destId="{9C6DE46B-2317-4D20-8862-9C058FB095D1}" srcOrd="0" destOrd="0" presId="urn:microsoft.com/office/officeart/2005/8/layout/vList5"/>
    <dgm:cxn modelId="{CCCA875E-BFCA-4C65-896B-17F369D2D355}" type="presParOf" srcId="{352ACD08-1191-4587-BDE4-C6D53293EA0F}" destId="{E2F192E7-1D29-4211-B731-3F4C2845368B}" srcOrd="1" destOrd="0" presId="urn:microsoft.com/office/officeart/2005/8/layout/vList5"/>
    <dgm:cxn modelId="{4C48C32E-172E-4408-BE65-95EAF99726C3}" type="presParOf" srcId="{CEFCAA3F-7682-458D-BAB7-CC01AF957875}" destId="{0941D7D7-33B8-4B3F-B477-EACE3DB35255}" srcOrd="3" destOrd="0" presId="urn:microsoft.com/office/officeart/2005/8/layout/vList5"/>
    <dgm:cxn modelId="{EC1076F3-1A2B-48D4-9374-4D51B6651AEA}" type="presParOf" srcId="{CEFCAA3F-7682-458D-BAB7-CC01AF957875}" destId="{26FDF7E2-558C-42B1-AA70-2813E2A15E16}" srcOrd="4" destOrd="0" presId="urn:microsoft.com/office/officeart/2005/8/layout/vList5"/>
    <dgm:cxn modelId="{0D7D18CA-4D78-42F0-AD5E-A03034F3D232}" type="presParOf" srcId="{26FDF7E2-558C-42B1-AA70-2813E2A15E16}" destId="{5B7BB0B3-B240-4953-BC69-DF2CA9E53013}" srcOrd="0" destOrd="0" presId="urn:microsoft.com/office/officeart/2005/8/layout/vList5"/>
    <dgm:cxn modelId="{A2B3937F-C7B1-42F0-B21D-7F53ACD96585}" type="presParOf" srcId="{26FDF7E2-558C-42B1-AA70-2813E2A15E16}" destId="{A016481B-FD2D-4FD1-9639-E3A05AABEEA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F9F66-58CD-471F-9055-A11CB5CD67F3}">
      <dsp:nvSpPr>
        <dsp:cNvPr id="0" name=""/>
        <dsp:cNvSpPr/>
      </dsp:nvSpPr>
      <dsp:spPr>
        <a:xfrm rot="5400000">
          <a:off x="6195174" y="-2285997"/>
          <a:ext cx="2365619" cy="6943985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400" kern="1200" noProof="0" dirty="0" smtClean="0"/>
            <a:t>1. Asambleja e përgjithshme thirret nëpërmjet një njoftimi me shkresë ose, nëse parashikohet</a:t>
          </a:r>
          <a:r>
            <a:rPr lang="en-US" sz="1400" kern="1200" noProof="0" dirty="0" smtClean="0"/>
            <a:t> </a:t>
          </a:r>
          <a:r>
            <a:rPr lang="sq-AL" sz="1400" kern="1200" noProof="0" dirty="0" smtClean="0"/>
            <a:t>nga statuti, me njoftim nëpërmjet postës elektronike. Njoftimi me shkresë apo me mesazh</a:t>
          </a:r>
          <a:r>
            <a:rPr lang="en-US" sz="1400" kern="1200" noProof="0" dirty="0" smtClean="0"/>
            <a:t> </a:t>
          </a:r>
          <a:r>
            <a:rPr lang="sq-AL" sz="1400" kern="1200" noProof="0" dirty="0" smtClean="0"/>
            <a:t>elektronik duhet të përmbajë </a:t>
          </a:r>
          <a:r>
            <a:rPr lang="sq-AL" sz="1400" b="1" i="1" u="sng" kern="1200" noProof="0" dirty="0" smtClean="0"/>
            <a:t>vendin, datën, orën e mbledhjes dhe </a:t>
          </a:r>
          <a:r>
            <a:rPr lang="sq-AL" sz="1600" b="1" i="1" u="sng" kern="1200" noProof="0" dirty="0" smtClean="0">
              <a:effectLst/>
            </a:rPr>
            <a:t>rendin e ditës</a:t>
          </a:r>
          <a:r>
            <a:rPr lang="sq-AL" sz="1400" b="1" i="1" u="sng" kern="1200" noProof="0" dirty="0" smtClean="0"/>
            <a:t> e t’u dërgohet të</a:t>
          </a:r>
          <a:r>
            <a:rPr lang="en-US" sz="1400" b="1" i="1" u="sng" kern="1200" noProof="0" dirty="0" smtClean="0"/>
            <a:t> </a:t>
          </a:r>
          <a:r>
            <a:rPr lang="sq-AL" sz="1400" b="1" i="1" u="sng" kern="1200" noProof="0" dirty="0" smtClean="0"/>
            <a:t>gjithë ortakëve, jo më vonë se 7 ditë përpara datës së parashikuar për mbledhjen e asamblesë</a:t>
          </a:r>
          <a:r>
            <a:rPr lang="sq-AL" sz="1400" kern="1200" noProof="0" dirty="0" smtClean="0"/>
            <a:t>. </a:t>
          </a:r>
          <a:endParaRPr lang="sq-AL" sz="1400" kern="1200" noProof="0" dirty="0"/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sq-AL" sz="1400" kern="1200" noProof="0" dirty="0"/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400" kern="1200" noProof="0" dirty="0" smtClean="0"/>
            <a:t>2. Kur asambleja e përgjithshme nuk është thirrur sipas pikës 1 të këtij neni, ajo </a:t>
          </a:r>
          <a:r>
            <a:rPr lang="sq-AL" sz="1400" b="1" i="1" u="sng" kern="1200" noProof="0" dirty="0" smtClean="0"/>
            <a:t>mund të</a:t>
          </a:r>
          <a:r>
            <a:rPr lang="en-US" sz="1400" b="1" i="1" u="sng" kern="1200" noProof="0" dirty="0" smtClean="0"/>
            <a:t> </a:t>
          </a:r>
          <a:r>
            <a:rPr lang="sq-AL" sz="1400" b="1" i="1" u="sng" kern="1200" noProof="0" dirty="0" smtClean="0"/>
            <a:t>marrë vendime të vlefshme vetëm nëse të gjithë ortakët janë dakord</a:t>
          </a:r>
          <a:r>
            <a:rPr lang="sq-AL" sz="1400" kern="1200" noProof="0" dirty="0" smtClean="0"/>
            <a:t>, për të marrë vendime,</a:t>
          </a:r>
          <a:r>
            <a:rPr lang="en-US" sz="1400" kern="1200" noProof="0" dirty="0" smtClean="0"/>
            <a:t> </a:t>
          </a:r>
          <a:r>
            <a:rPr lang="sq-AL" sz="1400" kern="1200" noProof="0" dirty="0" smtClean="0"/>
            <a:t>pavarësisht parregullsisë. </a:t>
          </a:r>
          <a:endParaRPr lang="sq-AL" sz="1400" kern="1200" noProof="0" dirty="0"/>
        </a:p>
      </dsp:txBody>
      <dsp:txXfrm rot="-5400000">
        <a:off x="3905991" y="118666"/>
        <a:ext cx="6828505" cy="2134659"/>
      </dsp:txXfrm>
    </dsp:sp>
    <dsp:sp modelId="{960BE0D2-EAA3-4AFC-A385-3FCEE17DEC7F}">
      <dsp:nvSpPr>
        <dsp:cNvPr id="0" name=""/>
        <dsp:cNvSpPr/>
      </dsp:nvSpPr>
      <dsp:spPr>
        <a:xfrm>
          <a:off x="0" y="330271"/>
          <a:ext cx="3905991" cy="171144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Neni</a:t>
          </a:r>
          <a:r>
            <a:rPr lang="en-US" sz="2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83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3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Mënyra e thirrjes</a:t>
          </a:r>
          <a:endParaRPr lang="sq-AL" sz="2300" b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546" y="413817"/>
        <a:ext cx="3738899" cy="1544357"/>
      </dsp:txXfrm>
    </dsp:sp>
    <dsp:sp modelId="{4210C3B7-5DB3-456F-9744-399DDAECA387}">
      <dsp:nvSpPr>
        <dsp:cNvPr id="0" name=""/>
        <dsp:cNvSpPr/>
      </dsp:nvSpPr>
      <dsp:spPr>
        <a:xfrm rot="5400000">
          <a:off x="6876277" y="-508267"/>
          <a:ext cx="1032277" cy="6957568"/>
        </a:xfrm>
        <a:prstGeom prst="round2SameRect">
          <a:avLst/>
        </a:prstGeom>
        <a:solidFill>
          <a:schemeClr val="accent4">
            <a:tint val="40000"/>
            <a:alpha val="90000"/>
            <a:hueOff val="5756959"/>
            <a:satOff val="-30630"/>
            <a:lumOff val="-174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756959"/>
              <a:satOff val="-30630"/>
              <a:lumOff val="-17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500" kern="1200" noProof="0" dirty="0" smtClean="0"/>
            <a:t>1. Në rastin e marrjes së vendimeve, që kërkojnë një shumicë të zakonshme, asambleja e përgjithshme mund të marrë vendime të vlefshme vetëm nëse marrin pjesë ortakët me të drejtë vote, </a:t>
          </a:r>
          <a:r>
            <a:rPr lang="sq-AL" sz="1500" b="1" i="1" u="sng" kern="1200" noProof="0" dirty="0" smtClean="0"/>
            <a:t>që zotërojnë më shumë se 30 për qind të kuotave</a:t>
          </a:r>
          <a:r>
            <a:rPr lang="sq-AL" sz="1500" kern="1200" noProof="0" dirty="0" smtClean="0"/>
            <a:t>…..</a:t>
          </a:r>
          <a:endParaRPr lang="sq-AL" sz="1500" kern="1200" noProof="0" dirty="0"/>
        </a:p>
      </dsp:txBody>
      <dsp:txXfrm rot="-5400000">
        <a:off x="3913632" y="2504770"/>
        <a:ext cx="6907176" cy="931493"/>
      </dsp:txXfrm>
    </dsp:sp>
    <dsp:sp modelId="{60631BE4-E47A-4A28-9496-CB29293BC048}">
      <dsp:nvSpPr>
        <dsp:cNvPr id="0" name=""/>
        <dsp:cNvSpPr/>
      </dsp:nvSpPr>
      <dsp:spPr>
        <a:xfrm>
          <a:off x="0" y="2502726"/>
          <a:ext cx="3913632" cy="935580"/>
        </a:xfrm>
        <a:prstGeom prst="roundRect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Neni</a:t>
          </a:r>
          <a:r>
            <a:rPr lang="en-US" sz="2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86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Kuorumi</a:t>
          </a:r>
          <a:endParaRPr lang="en-US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71" y="2548397"/>
        <a:ext cx="3822290" cy="844238"/>
      </dsp:txXfrm>
    </dsp:sp>
    <dsp:sp modelId="{A380C164-34EA-4411-A866-D3E7D6348FD3}">
      <dsp:nvSpPr>
        <dsp:cNvPr id="0" name=""/>
        <dsp:cNvSpPr/>
      </dsp:nvSpPr>
      <dsp:spPr>
        <a:xfrm rot="5400000">
          <a:off x="6404303" y="1077734"/>
          <a:ext cx="1961786" cy="6950773"/>
        </a:xfrm>
        <a:prstGeom prst="round2SameRect">
          <a:avLst/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500" kern="1200" noProof="0" dirty="0" smtClean="0"/>
            <a:t>1. Me përjashtim të rasteve kur statuti parashikon një shumicë më të lartë, asambleja përgjithshme vendos me tri të katërtat e votave të ortakëve pjesëmarrës, siç përcaktohet në pikën 1 të nenit 86 të këtij ligji, për ndryshimin e statutit, zmadhimin ose zvogëlimin e kapitalit të regjistruar, shpërndarjen e fitimeve, riorganizimin dhe prishjen e shoqërisë.</a:t>
          </a:r>
          <a:endParaRPr lang="sq-AL" sz="1500" kern="1200" noProof="0" dirty="0"/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500" kern="1200" noProof="0" dirty="0" smtClean="0"/>
            <a:t>2. Me përjashtim të rasteve </a:t>
          </a:r>
          <a:r>
            <a:rPr lang="sq-AL" sz="1500" b="1" i="1" u="sng" kern="1200" noProof="0" dirty="0" smtClean="0"/>
            <a:t>kur parashikohet ndryshe në këtë ligj ose në statut</a:t>
          </a:r>
          <a:r>
            <a:rPr lang="sq-AL" sz="1500" kern="1200" noProof="0" dirty="0" smtClean="0"/>
            <a:t>, për çështjet e tjera të renditura në nenin 81 të këtij ligji, </a:t>
          </a:r>
          <a:r>
            <a:rPr lang="sq-AL" sz="1500" b="1" i="1" u="sng" kern="1200" noProof="0" dirty="0" smtClean="0"/>
            <a:t>asambleja e përgjithshme vendos me shumicën e </a:t>
          </a:r>
          <a:r>
            <a:rPr lang="sq-AL" sz="1500" b="1" i="1" u="sng" kern="1200" noProof="0" dirty="0" err="1" smtClean="0"/>
            <a:t>votive</a:t>
          </a:r>
          <a:r>
            <a:rPr lang="sq-AL" sz="1500" b="1" i="1" u="sng" kern="1200" noProof="0" dirty="0" smtClean="0"/>
            <a:t> të ortakëve pjesëmarrës</a:t>
          </a:r>
          <a:r>
            <a:rPr lang="en-US" sz="1500" kern="1200" dirty="0" smtClean="0"/>
            <a:t>. ….</a:t>
          </a:r>
          <a:endParaRPr lang="en-US" sz="1500" kern="1200" dirty="0"/>
        </a:p>
      </dsp:txBody>
      <dsp:txXfrm rot="-5400000">
        <a:off x="3909810" y="3667993"/>
        <a:ext cx="6855007" cy="1770254"/>
      </dsp:txXfrm>
    </dsp:sp>
    <dsp:sp modelId="{3B4C66BB-516D-4C10-9BB8-9029B42DCFF5}">
      <dsp:nvSpPr>
        <dsp:cNvPr id="0" name=""/>
        <dsp:cNvSpPr/>
      </dsp:nvSpPr>
      <dsp:spPr>
        <a:xfrm>
          <a:off x="0" y="3697396"/>
          <a:ext cx="3909810" cy="1711449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Neni</a:t>
          </a:r>
          <a:r>
            <a:rPr lang="en-US" sz="2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87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Marrja</a:t>
          </a:r>
          <a:r>
            <a:rPr lang="en-US" sz="2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3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vendimeve</a:t>
          </a:r>
          <a:endParaRPr lang="en-US" sz="2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546" y="3780942"/>
        <a:ext cx="3742718" cy="15443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972AB3-4BED-4F0A-9F50-8E916E25691E}">
      <dsp:nvSpPr>
        <dsp:cNvPr id="0" name=""/>
        <dsp:cNvSpPr/>
      </dsp:nvSpPr>
      <dsp:spPr>
        <a:xfrm rot="5400000">
          <a:off x="5737177" y="-3953367"/>
          <a:ext cx="1302838" cy="928418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8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vendimin nr.12914, date 27.1.2012 te Gjykatës se Rrethit Gjyqësor Tirane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Gjykata ka vlerësuar se: “Gjatë gjykimit nuk rezultoi e provuar që paditësja të ketë thirrur Asamblenë e Zakonshme sipas procedurës së parashikuar në nenin 83, nuk u provua te jenë mbledhur ortakët që zotërojnë më shumë se 30% e kapitalit dhe gjithashtu nuk u provua 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të jetë marrë 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vendim sipas nenit 87/2</a:t>
          </a:r>
          <a:r>
            <a:rPr lang="en-US" sz="1600" kern="1200" noProof="0" dirty="0" smtClean="0"/>
            <a:t>”</a:t>
          </a:r>
          <a:endParaRPr lang="sq-AL" sz="1600" kern="1200" noProof="0" dirty="0"/>
        </a:p>
      </dsp:txBody>
      <dsp:txXfrm rot="-5400000">
        <a:off x="1746505" y="100904"/>
        <a:ext cx="9220584" cy="1175640"/>
      </dsp:txXfrm>
    </dsp:sp>
    <dsp:sp modelId="{F29DBD01-C990-4A1D-8BEE-1EAB0C0E7AA6}">
      <dsp:nvSpPr>
        <dsp:cNvPr id="0" name=""/>
        <dsp:cNvSpPr/>
      </dsp:nvSpPr>
      <dsp:spPr>
        <a:xfrm>
          <a:off x="13719" y="0"/>
          <a:ext cx="1745837" cy="13761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5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Mungesa e një vendimi të AP për përjashtimin e ortakut</a:t>
          </a:r>
          <a:r>
            <a:rPr lang="en-US" sz="15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duke </a:t>
          </a:r>
          <a:r>
            <a:rPr lang="sq-AL" sz="15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iu drejtuar direkt Gjykatës </a:t>
          </a:r>
          <a:endParaRPr lang="sq-AL" sz="1500" b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899" y="67180"/>
        <a:ext cx="1611477" cy="1241820"/>
      </dsp:txXfrm>
    </dsp:sp>
    <dsp:sp modelId="{3685EBF3-250B-49C9-82EE-4551932E1506}">
      <dsp:nvSpPr>
        <dsp:cNvPr id="0" name=""/>
        <dsp:cNvSpPr/>
      </dsp:nvSpPr>
      <dsp:spPr>
        <a:xfrm rot="5400000">
          <a:off x="5016337" y="-1872842"/>
          <a:ext cx="2791725" cy="9248200"/>
        </a:xfrm>
        <a:prstGeom prst="round2SameRect">
          <a:avLst/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014570"/>
              <a:satOff val="50000"/>
              <a:lumOff val="8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7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vendimin nr.</a:t>
          </a:r>
          <a:r>
            <a:rPr lang="en-US" sz="17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3949</a:t>
          </a:r>
          <a:r>
            <a:rPr lang="sq-AL" sz="17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date </a:t>
          </a:r>
          <a:r>
            <a:rPr lang="en-US" sz="17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02.05.2018</a:t>
          </a:r>
          <a:r>
            <a:rPr lang="sq-AL" sz="17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të Gjykatës së Rrethit Gjyqësor Tiranë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Gjykata ka vlerësuar se: </a:t>
          </a:r>
          <a:r>
            <a:rPr lang="en-US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“…….</a:t>
          </a:r>
          <a:r>
            <a:rPr lang="sq-AL" sz="1700" b="1" i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Vesi i mbledhjes qëndron në thirrjen e saj, në komponentin e rendit të ditës.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Gjykata konstaton se në asnjë nga pikat e rendit të ditës nuk parashikohet shprehimisht çështja e përjashtimit të ortakut. Jo vetëm që nuk rezulton në asnjë nga pikat e rendit të ditës, por nuk konstatohet ndonjë lidhje logjike mes rendit të ditës dhe vendimeve të marra</a:t>
          </a:r>
          <a:r>
            <a:rPr lang="en-US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..”</a:t>
          </a:r>
          <a:endParaRPr lang="sq-AL" sz="17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 vendimin nr.</a:t>
          </a:r>
          <a:r>
            <a:rPr lang="en-US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4413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date </a:t>
          </a:r>
          <a:r>
            <a:rPr lang="en-US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07.04.2014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të Gjykatës së Rrethit Gjyqësor Tiranë, Gjykata ka vlerësuar se: “…ortaku që kërkon të përfaqësohet rregullisht në mbledhjen e asamblesë, nuk duhet të mjaftohet me lëshimin e një prokure (</a:t>
          </a:r>
          <a:r>
            <a:rPr lang="sq-AL" sz="1700" i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jo konkrete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për përfaqësuesin e tij, </a:t>
          </a:r>
          <a:r>
            <a:rPr lang="sq-AL" sz="1700" b="1" i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por ligji tregtar kërkon domosdoshmërish që autorizimi të jetë vetëm për një mbledhje dhe vetëm për një rend dite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të asaj mbledhje (</a:t>
          </a:r>
          <a:r>
            <a:rPr lang="sq-AL" sz="1700" i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 cili në qoftë se nuk </a:t>
          </a:r>
          <a:r>
            <a:rPr lang="sq-AL" sz="1700" i="1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ezaurohet</a:t>
          </a:r>
          <a:r>
            <a:rPr lang="sq-AL" sz="1700" i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konsiderohet se autorizimi është i vlefshëm edhe për mbledhjen pasardhëse me të njëjtin rend dite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q-AL" sz="17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788100" y="1491676"/>
        <a:ext cx="9111919" cy="2519163"/>
      </dsp:txXfrm>
    </dsp:sp>
    <dsp:sp modelId="{5594A3A3-908D-41D1-AE00-755B9FC6ED3E}">
      <dsp:nvSpPr>
        <dsp:cNvPr id="0" name=""/>
        <dsp:cNvSpPr/>
      </dsp:nvSpPr>
      <dsp:spPr>
        <a:xfrm>
          <a:off x="668" y="1493413"/>
          <a:ext cx="1786762" cy="2661112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5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Shkeljen e dispozitave ligjore apo </a:t>
          </a:r>
          <a:r>
            <a:rPr lang="sq-AL" sz="1500" b="1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statutore</a:t>
          </a:r>
          <a:r>
            <a:rPr lang="sq-AL" sz="15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ne thirrjen e </a:t>
          </a:r>
          <a:r>
            <a:rPr lang="en-US" sz="1500" b="1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marrjen</a:t>
          </a:r>
          <a:r>
            <a:rPr lang="en-US" sz="15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1500" b="1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vendimeve</a:t>
          </a:r>
          <a:r>
            <a:rPr lang="en-US" sz="15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b="1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nga</a:t>
          </a:r>
          <a:r>
            <a:rPr lang="en-US" sz="15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5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AP</a:t>
          </a:r>
          <a:endParaRPr lang="sq-AL" sz="1500" b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891" y="1580636"/>
        <a:ext cx="1612316" cy="2486666"/>
      </dsp:txXfrm>
    </dsp:sp>
    <dsp:sp modelId="{0FD6209E-85B7-46A5-99E6-D705FA3FBFE5}">
      <dsp:nvSpPr>
        <dsp:cNvPr id="0" name=""/>
        <dsp:cNvSpPr/>
      </dsp:nvSpPr>
      <dsp:spPr>
        <a:xfrm rot="5400000">
          <a:off x="5561430" y="659231"/>
          <a:ext cx="1862342" cy="9087395"/>
        </a:xfrm>
        <a:prstGeom prst="round2Same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8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vendimin nr.</a:t>
          </a:r>
          <a:r>
            <a:rPr lang="en-US" sz="18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160</a:t>
          </a:r>
          <a:r>
            <a:rPr lang="sq-AL" sz="18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date </a:t>
          </a:r>
          <a:r>
            <a:rPr lang="en-US" sz="18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12.05.2016</a:t>
          </a:r>
          <a:r>
            <a:rPr lang="sq-AL" sz="18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të Gjykatës së </a:t>
          </a:r>
          <a:r>
            <a:rPr lang="sq-AL" sz="18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Larte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Gjykata ka arritur ne përfundimin </a:t>
          </a:r>
          <a:r>
            <a:rPr lang="en-US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se: “…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Për gjykatën palë paditëse në padinë e përjashtimit të ortakut është shoqëria, si personi juridik prej të cilave del ortaku. Palë paditëse nuk mund të jetë AP, pasi ajo është thjesht dhe vetëm organ i shoqërisë dhe nuk gëzon legjitimitet procedural, pra nuk ka personalitet juridik. Edhe pse formulimi i dispozitës në mënyrë nominale citon Asamblenë, në interpretim sistematik te kësaj dispozite me dispozitat 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procedurale 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civile një subjekt i tillë (organ i 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shoqërisë) 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nuk njihet nga ligji si subjekt 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procedural.</a:t>
          </a:r>
          <a:r>
            <a:rPr lang="en-US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sq-AL" sz="1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948904" y="4362669"/>
        <a:ext cx="8996483" cy="1680518"/>
      </dsp:txXfrm>
    </dsp:sp>
    <dsp:sp modelId="{A717C18C-40FC-49DC-8A2D-CFA6EC106AC3}">
      <dsp:nvSpPr>
        <dsp:cNvPr id="0" name=""/>
        <dsp:cNvSpPr/>
      </dsp:nvSpPr>
      <dsp:spPr>
        <a:xfrm>
          <a:off x="25301" y="4457701"/>
          <a:ext cx="1946970" cy="1489577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5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Mungesa e legjitimimit te Asamblesë se Ortakeve si paditës</a:t>
          </a:r>
          <a:endParaRPr lang="sq-AL" sz="1500" b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016" y="4530416"/>
        <a:ext cx="1801540" cy="13441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46CA4F-38C9-4011-9416-0C02E6EBDD1D}">
      <dsp:nvSpPr>
        <dsp:cNvPr id="0" name=""/>
        <dsp:cNvSpPr/>
      </dsp:nvSpPr>
      <dsp:spPr>
        <a:xfrm rot="5400000">
          <a:off x="5940830" y="-2644815"/>
          <a:ext cx="1728544" cy="739659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Ortaku nuk mund të ushtrojë të drejtën e votës nëse asambleja e përgjithshme merr vendim për: </a:t>
          </a:r>
          <a:r>
            <a:rPr lang="sq-AL" sz="1800" b="1" i="1" u="sng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a) vlerësimin e veprimtarisë së tij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 b) shuarjen e ndonjë detyrimi në ngarkim të tij; </a:t>
          </a:r>
          <a:r>
            <a:rPr lang="sq-AL" sz="1800" b="1" i="1" u="sng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c) ngritjen e një padie ndaj tij nga shoqëria</a:t>
          </a: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; ç) dhënien ose jo të përfitimeve të </a:t>
          </a:r>
          <a:r>
            <a:rPr lang="sq-AL" sz="18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rej</a:t>
          </a:r>
          <a:endParaRPr lang="sq-AL" sz="1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Kur ortaku përfaqësohet nga një përfaqësues i autorizuar, i autorizuari vlerësohet të jetë në të njëjtin konflikt interesi, ashtu si dhe ortaku, të cilin përfaqëson</a:t>
          </a:r>
          <a:r>
            <a:rPr lang="sq-AL" sz="1800" kern="1200" noProof="0" dirty="0" smtClean="0"/>
            <a:t>. </a:t>
          </a:r>
          <a:endParaRPr lang="sq-AL" sz="1800" kern="1200" noProof="0" dirty="0"/>
        </a:p>
      </dsp:txBody>
      <dsp:txXfrm rot="-5400000">
        <a:off x="3106807" y="273589"/>
        <a:ext cx="7312211" cy="1559782"/>
      </dsp:txXfrm>
    </dsp:sp>
    <dsp:sp modelId="{A856FB62-D1B9-4C9F-AFCE-6570FFDB13B3}">
      <dsp:nvSpPr>
        <dsp:cNvPr id="0" name=""/>
        <dsp:cNvSpPr/>
      </dsp:nvSpPr>
      <dsp:spPr>
        <a:xfrm>
          <a:off x="757" y="1111"/>
          <a:ext cx="3106048" cy="21047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Neni</a:t>
          </a:r>
          <a:r>
            <a:rPr lang="en-US" sz="2600" b="1" kern="1200" dirty="0" smtClean="0"/>
            <a:t> 89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b="1" kern="1200" dirty="0" smtClean="0"/>
            <a:t>Përjashtimi nga e drejta e votës</a:t>
          </a:r>
          <a:endParaRPr lang="en-US" sz="2600" b="1" kern="1200" dirty="0"/>
        </a:p>
      </dsp:txBody>
      <dsp:txXfrm>
        <a:off x="103502" y="103856"/>
        <a:ext cx="2900558" cy="1899249"/>
      </dsp:txXfrm>
    </dsp:sp>
    <dsp:sp modelId="{3646CE1B-0720-4105-BA3D-FC8A61C74485}">
      <dsp:nvSpPr>
        <dsp:cNvPr id="0" name=""/>
        <dsp:cNvSpPr/>
      </dsp:nvSpPr>
      <dsp:spPr>
        <a:xfrm rot="5400000">
          <a:off x="6013330" y="-765598"/>
          <a:ext cx="1545584" cy="7438538"/>
        </a:xfrm>
        <a:prstGeom prst="round2Same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Në bazë të një vendimi të zakonshëm, asambleja e përgjithshme mund t’i kërkojë gjykatës përjashtimin e ortakut, nëse ai nuk ka shlyer kontributin e tij, sipas parashikimeve të statutit ose nëse ekzistojnë shkaqe të tjera të arsyeshme për këtë përjashtim…</a:t>
          </a:r>
          <a:endParaRPr lang="sq-AL" sz="1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066854" y="2256327"/>
        <a:ext cx="7363089" cy="1394686"/>
      </dsp:txXfrm>
    </dsp:sp>
    <dsp:sp modelId="{91A2F5D5-A05B-4B9A-BB3C-2FB411DF1225}">
      <dsp:nvSpPr>
        <dsp:cNvPr id="0" name=""/>
        <dsp:cNvSpPr/>
      </dsp:nvSpPr>
      <dsp:spPr>
        <a:xfrm>
          <a:off x="757" y="2212839"/>
          <a:ext cx="3066096" cy="1481663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Neni</a:t>
          </a:r>
          <a:r>
            <a:rPr lang="en-US" sz="2600" b="1" kern="1200" dirty="0" smtClean="0"/>
            <a:t> 102/1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Përjashtimi</a:t>
          </a:r>
          <a:r>
            <a:rPr lang="en-US" sz="2600" b="1" kern="1200" dirty="0" smtClean="0"/>
            <a:t> </a:t>
          </a:r>
          <a:r>
            <a:rPr lang="en-US" sz="2600" b="1" kern="1200" dirty="0" err="1" smtClean="0"/>
            <a:t>i</a:t>
          </a:r>
          <a:r>
            <a:rPr lang="en-US" sz="2600" b="1" kern="1200" dirty="0" smtClean="0"/>
            <a:t> </a:t>
          </a:r>
          <a:r>
            <a:rPr lang="en-US" sz="2600" b="1" kern="1200" dirty="0" err="1" smtClean="0"/>
            <a:t>ortakut</a:t>
          </a:r>
          <a:endParaRPr lang="en-US" sz="2600" b="1" kern="1200" dirty="0"/>
        </a:p>
      </dsp:txBody>
      <dsp:txXfrm>
        <a:off x="73086" y="2285168"/>
        <a:ext cx="2921438" cy="1337005"/>
      </dsp:txXfrm>
    </dsp:sp>
    <dsp:sp modelId="{A0FB364C-587D-4410-AE07-C31D08777B55}">
      <dsp:nvSpPr>
        <dsp:cNvPr id="0" name=""/>
        <dsp:cNvSpPr/>
      </dsp:nvSpPr>
      <dsp:spPr>
        <a:xfrm rot="5400000">
          <a:off x="6021943" y="832052"/>
          <a:ext cx="1523460" cy="7462337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5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Konsiderohen shkaqe të arsyeshme për përjashtimin e ortakut, sipas pikës 1 të këtij neni, por pa u kufizuar në to, rastet kur ortaku: a) me dashje apo me pakujdesi të rëndë i shkakton dëme shoqërisë ose ortakëve të tjerë; b) me dashje apo me pakujdesi të rëndë shkel statutin ose detyrimet e përcaktuara me ligj; c) përfshihet në veprime, të cilat e bëjnë të pamundur vazhdimin e marrëdhënieve midis shoqërisë tregtare dhe ortakut; ose ç) me veprimet e tij dëmton ose pengon ndjeshëm veprimtarinë tregtare të shoqërisë</a:t>
          </a:r>
          <a:r>
            <a:rPr lang="en-US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500" kern="1200" dirty="0"/>
        </a:p>
      </dsp:txBody>
      <dsp:txXfrm rot="-5400000">
        <a:off x="3052505" y="3875860"/>
        <a:ext cx="7387968" cy="1374722"/>
      </dsp:txXfrm>
    </dsp:sp>
    <dsp:sp modelId="{9BD0BD5D-BF9D-4736-8FB8-1EE0C9B0E53F}">
      <dsp:nvSpPr>
        <dsp:cNvPr id="0" name=""/>
        <dsp:cNvSpPr/>
      </dsp:nvSpPr>
      <dsp:spPr>
        <a:xfrm>
          <a:off x="757" y="3812943"/>
          <a:ext cx="3051747" cy="150055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Neni</a:t>
          </a:r>
          <a:r>
            <a:rPr lang="en-US" sz="2600" b="1" kern="1200" dirty="0" smtClean="0"/>
            <a:t> 102/2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 smtClean="0"/>
            <a:t>Përjashtimi</a:t>
          </a:r>
          <a:r>
            <a:rPr lang="en-US" sz="2600" b="1" kern="1200" dirty="0" smtClean="0"/>
            <a:t> </a:t>
          </a:r>
          <a:r>
            <a:rPr lang="en-US" sz="2600" b="1" kern="1200" dirty="0" err="1" smtClean="0"/>
            <a:t>i</a:t>
          </a:r>
          <a:r>
            <a:rPr lang="en-US" sz="2600" b="1" kern="1200" dirty="0" smtClean="0"/>
            <a:t> </a:t>
          </a:r>
          <a:r>
            <a:rPr lang="en-US" sz="2600" b="1" kern="1200" dirty="0" err="1" smtClean="0"/>
            <a:t>ortakut</a:t>
          </a:r>
          <a:endParaRPr lang="en-US" sz="2600" kern="1200" dirty="0"/>
        </a:p>
      </dsp:txBody>
      <dsp:txXfrm>
        <a:off x="74008" y="3886194"/>
        <a:ext cx="2905245" cy="13540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9D0F74-1BE8-4D49-94FB-3A97D428B38B}">
      <dsp:nvSpPr>
        <dsp:cNvPr id="0" name=""/>
        <dsp:cNvSpPr/>
      </dsp:nvSpPr>
      <dsp:spPr>
        <a:xfrm>
          <a:off x="0" y="447249"/>
          <a:ext cx="11468100" cy="2693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0052" tIns="624840" rIns="890052" bIns="113792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6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vendimin nr.</a:t>
          </a:r>
          <a:r>
            <a:rPr lang="en-US" sz="16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2418</a:t>
          </a:r>
          <a:r>
            <a:rPr lang="sq-AL" sz="16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date </a:t>
          </a:r>
          <a:r>
            <a:rPr lang="en-US" sz="16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05.05.2022</a:t>
          </a:r>
          <a:r>
            <a:rPr lang="sq-AL" sz="16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të Gjykatës së Rrethit Gjyqësor Tiranë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Gjykata ka vlerësuar 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se: “….</a:t>
          </a:r>
          <a:r>
            <a:rPr lang="sq-AL" sz="1600" b="1" i="1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Shmangia</a:t>
          </a:r>
          <a:r>
            <a:rPr lang="sq-AL" sz="1600" b="1" i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i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600" b="1" i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sq-AL" sz="1600" b="1" u="none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sz="1600" b="1" i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i="1" u="none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nj</a:t>
          </a:r>
          <a:r>
            <a:rPr lang="sq-AL" sz="1600" b="1" u="none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sz="1600" b="1" i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i="1" u="none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koh</a:t>
          </a:r>
          <a:r>
            <a:rPr lang="sq-AL" sz="1600" b="1" u="none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sz="1600" b="1" i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t</a:t>
          </a:r>
          <a:r>
            <a:rPr lang="sq-AL" sz="1600" b="1" u="none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sz="1600" b="1" i="1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b="1" i="1" u="none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gjat</a:t>
          </a:r>
          <a:r>
            <a:rPr lang="sq-AL" sz="1600" b="1" u="none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sz="1600" b="1" i="1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sq-AL" sz="1600" b="1" i="1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 ortakut nga detyrimi për pjesëmarrjen në mbledhjet </a:t>
          </a:r>
          <a:r>
            <a:rPr lang="sq-AL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 asamblesë, në vendimmarrje dhe sigurisht në </a:t>
          </a:r>
          <a:r>
            <a:rPr lang="sq-AL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kontribute, </a:t>
          </a:r>
          <a:r>
            <a:rPr lang="sq-AL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bie ndesh me Statutin e shoqërisë dhe ligjin tregtar pasi përbën pengesë në veprimtarinë tregtare të shoqërisë</a:t>
          </a: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.”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 vendimin nr.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1156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date 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12.08.2018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të Gjykatës së Rrethit Gjyqësor Tiranë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Gjykata ka a</a:t>
          </a:r>
          <a:r>
            <a:rPr lang="en-US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rritur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ne 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përfundimin se: “…shoqëria </a:t>
          </a:r>
          <a:r>
            <a:rPr lang="sq-AL" sz="1600" b="1" i="1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nuk ka qenë para vendimeve të tilla që kërkohen nga nenin 87 i ligjit </a:t>
          </a:r>
          <a:r>
            <a:rPr lang="sq-AL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për shoqëritë tregtare dhe për pasojë të këtë qenë në pamundësi të marrjes së vendimeve në mungesë të ortakëve, për të cilët kërkohet përjashtimi, pasi vetë ortaku në cilësinë e paditësit në këtë gjykim ka kuorumin e nevojshëm për marrjen e vendimeve të tilla, për të cilat pretendon se i ka ardhur dëm financiar shoqërisë</a:t>
          </a: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47249"/>
        <a:ext cx="11468100" cy="2693250"/>
      </dsp:txXfrm>
    </dsp:sp>
    <dsp:sp modelId="{BEF25778-FAEF-43AD-AF6B-C23CA15E36D5}">
      <dsp:nvSpPr>
        <dsp:cNvPr id="0" name=""/>
        <dsp:cNvSpPr/>
      </dsp:nvSpPr>
      <dsp:spPr>
        <a:xfrm>
          <a:off x="573405" y="4449"/>
          <a:ext cx="8027670" cy="8856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3427" tIns="0" rIns="30342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Shkelja</a:t>
          </a:r>
          <a:r>
            <a:rPr lang="en-U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18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parimit</a:t>
          </a:r>
          <a:r>
            <a:rPr lang="en-US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</a:t>
          </a:r>
          <a:r>
            <a:rPr lang="sq-AL" sz="18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</a:t>
          </a:r>
          <a:r>
            <a:rPr lang="en-US" sz="18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besnik</a:t>
          </a:r>
          <a:r>
            <a:rPr lang="sq-AL" sz="18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</a:t>
          </a:r>
          <a:r>
            <a:rPr lang="en-US" sz="1800" b="1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ris</a:t>
          </a:r>
          <a:r>
            <a:rPr lang="sq-AL" sz="18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</a:t>
          </a:r>
          <a:r>
            <a:rPr lang="en-US" sz="18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neni</a:t>
          </a:r>
          <a:r>
            <a:rPr lang="en-US" sz="18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14 I LTSHT</a:t>
          </a:r>
          <a:endParaRPr lang="sq-AL" sz="1800" b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6636" y="47680"/>
        <a:ext cx="7941208" cy="799138"/>
      </dsp:txXfrm>
    </dsp:sp>
    <dsp:sp modelId="{6DC3AD2E-19EC-4FBC-9AFF-AE9BF05802AE}">
      <dsp:nvSpPr>
        <dsp:cNvPr id="0" name=""/>
        <dsp:cNvSpPr/>
      </dsp:nvSpPr>
      <dsp:spPr>
        <a:xfrm>
          <a:off x="0" y="3745300"/>
          <a:ext cx="11468100" cy="2409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0052" tIns="624840" rIns="890052" bIns="106680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vendimin nr.3949, date 02.05.2018 të Gjykatës së Rrethit Gjyqësor Tiranë,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Gjykata ka vlerësuar se: “…Ligji parashikon se ortaku përjashtohet nëse ortaku nuk e ka shlyer kontributin e tij, </a:t>
          </a:r>
          <a:r>
            <a:rPr lang="en-US" sz="1500" b="1" i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dhe jo për shlyerjen e tij pjesërisht.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Ratio e këtij parashikimi lidhet me qëndrimin pasiv të ortakut ndaj detyrimit për përmbushjen e kontributeve të tij ndaj shoqërisë, që përbën një person të pavarur nga ortakët që e kanë themeluar atë. Pra, ligjvënësi ka pasur për qëllim të përjashtojë </a:t>
          </a:r>
          <a:r>
            <a:rPr lang="en-US" sz="1500" b="1" i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ata ortakë indiferentë që nuk kanë shlyer kontributin e nënshkruar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pra rastet kur mungon tërësisht vullneti për shlyerjen e kontributit, dhe jo rastet kur nga sjellja e ortakut ka rezulton se ka përpjekje për shlyerjen e kontributit…”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745300"/>
        <a:ext cx="11468100" cy="2409750"/>
      </dsp:txXfrm>
    </dsp:sp>
    <dsp:sp modelId="{AE35FCD6-9E05-472B-8EA0-A5DE0896A7B2}">
      <dsp:nvSpPr>
        <dsp:cNvPr id="0" name=""/>
        <dsp:cNvSpPr/>
      </dsp:nvSpPr>
      <dsp:spPr>
        <a:xfrm>
          <a:off x="573405" y="3302500"/>
          <a:ext cx="8027670" cy="885600"/>
        </a:xfrm>
        <a:prstGeom prst="round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3427" tIns="0" rIns="303427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600" b="1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Moshlyerja</a:t>
          </a:r>
          <a:r>
            <a:rPr lang="sq-AL" sz="16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kontributit nga ana e ortakut</a:t>
          </a:r>
          <a:endParaRPr lang="sq-AL" sz="1600" b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6636" y="3345731"/>
        <a:ext cx="7941208" cy="7991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49F2BE-070E-4D35-BD73-7664DB9F0349}">
      <dsp:nvSpPr>
        <dsp:cNvPr id="0" name=""/>
        <dsp:cNvSpPr/>
      </dsp:nvSpPr>
      <dsp:spPr>
        <a:xfrm>
          <a:off x="0" y="204263"/>
          <a:ext cx="10515600" cy="4896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Shkelja</a:t>
          </a:r>
          <a:r>
            <a:rPr lang="en-US" sz="1800" b="1" kern="1200" dirty="0" smtClean="0"/>
            <a:t> e </a:t>
          </a:r>
          <a:r>
            <a:rPr lang="en-US" sz="1800" b="1" kern="1200" dirty="0" err="1" smtClean="0"/>
            <a:t>parimit</a:t>
          </a:r>
          <a:r>
            <a:rPr lang="en-US" sz="1800" b="1" kern="1200" dirty="0" smtClean="0"/>
            <a:t> t</a:t>
          </a:r>
          <a:r>
            <a:rPr lang="sq-AL" sz="1800" b="1" kern="1200" dirty="0" smtClean="0"/>
            <a:t>ë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parimit</a:t>
          </a:r>
          <a:r>
            <a:rPr lang="en-US" sz="1800" b="1" kern="1200" dirty="0" smtClean="0"/>
            <a:t> t</a:t>
          </a:r>
          <a:r>
            <a:rPr lang="sq-AL" sz="1800" b="1" kern="1200" dirty="0" smtClean="0"/>
            <a:t>ë konkurrencës</a:t>
          </a:r>
          <a:r>
            <a:rPr lang="sq-AL" sz="1800" kern="1200" dirty="0" smtClean="0"/>
            <a:t> </a:t>
          </a:r>
          <a:r>
            <a:rPr lang="en-US" sz="1800" b="1" kern="1200" dirty="0" err="1" smtClean="0"/>
            <a:t>Neni</a:t>
          </a:r>
          <a:r>
            <a:rPr lang="en-US" sz="1800" b="1" kern="1200" dirty="0" smtClean="0"/>
            <a:t> 17 I LTSHT</a:t>
          </a:r>
          <a:endParaRPr lang="en-US" sz="1800" kern="1200" dirty="0"/>
        </a:p>
      </dsp:txBody>
      <dsp:txXfrm>
        <a:off x="0" y="204263"/>
        <a:ext cx="10515600" cy="489600"/>
      </dsp:txXfrm>
    </dsp:sp>
    <dsp:sp modelId="{431056BD-0B72-4612-9192-35DC7B9AF36C}">
      <dsp:nvSpPr>
        <dsp:cNvPr id="0" name=""/>
        <dsp:cNvSpPr/>
      </dsp:nvSpPr>
      <dsp:spPr>
        <a:xfrm>
          <a:off x="0" y="693864"/>
          <a:ext cx="10515600" cy="345321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</a:t>
          </a:r>
          <a:r>
            <a:rPr lang="sq-AL" sz="17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vendimin nr.160</a:t>
          </a:r>
          <a:r>
            <a:rPr lang="en-US" sz="17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date 12.05.2016 </a:t>
          </a:r>
          <a:r>
            <a:rPr lang="sq-AL" sz="17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Gjykata e </a:t>
          </a:r>
          <a:r>
            <a:rPr lang="sq-AL" sz="17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Lart</a:t>
          </a:r>
          <a:r>
            <a:rPr lang="sq-AL" sz="1700" kern="1200" noProof="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ë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ka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vendosur 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se: “…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edhe pse dispozita referon në terma të përgjithshëm mbajtjen e një pozicioni drejtues nga ana e ortakut në një shoqëri të dytë, e cila vepron në të njëjtin sektor ekonomik, ky parashikim nuk duhet të analizohet ngushtësisht 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……</a:t>
          </a:r>
          <a:r>
            <a:rPr lang="sq-AL" sz="1700" b="1" i="1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Mbajtja e një pozicioni drejtues në një shoqëri tregtare i referohet </a:t>
          </a:r>
          <a:r>
            <a:rPr lang="sq-AL" sz="1700" b="1" i="1" u="sng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efektivisht</a:t>
          </a:r>
          <a:r>
            <a:rPr lang="sq-AL" sz="1700" b="1" i="1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edhe zotërimit nga ana e ortakut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apo aksionarit të kapitalit në masa të tilla që, pavarësisht se nuk mund të përbëjë shumicën absolute të kuotave apo aksioneve, sërish në varësi të pjesës përkatëse të kësaj pronësie, </a:t>
          </a:r>
          <a:r>
            <a:rPr lang="sq-AL" sz="1700" b="1" i="1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është në gjendje të diktojë, apo edhe thjesht të pengojë vendimmarrjen në shoqëri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duke ndikuar në këtë mënyrë drejtpërsëdrejti në kontrollin e veprimtarisë së saj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en-US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 </a:t>
          </a:r>
          <a:r>
            <a:rPr lang="sq-AL" sz="1700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vendimin nr.107, date 20.01.2015 Gjykata e Apelit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ka arritur ne përfundimin 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se: “…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i Padituri 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..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kundërshtim ndalimet e ligjit tregtar, në konfliktit interesi dhe konkurrencë  me ortakët, ka krijuar  një shoqëri me të njëjtën objekt veprimtarie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të  njëjtë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,. 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ka dhënë  me qira mjetet e rënda të saj por duke qenë njëkohësisht edhe qiramarrës me shoqërinë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tjet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 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..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ka marr kredi bankare për shoqërinë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tjet</a:t>
          </a:r>
          <a:r>
            <a:rPr lang="sq-AL" sz="17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dhe ka  futur si bashkë-</a:t>
          </a:r>
          <a:r>
            <a:rPr lang="sq-AL" sz="17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kredimarrës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shoqërinë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duke nënshkruar dhe në kontratë në emër të ortakëve. Me vendim nr. 393, date 04.03.2014 te Gjykatës se 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  <a:r>
            <a:rPr lang="sq-AL" sz="17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rethit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</a:t>
          </a:r>
          <a:r>
            <a:rPr lang="sq-AL" sz="17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jyqësor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Tirane është vendosur;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Deklarimi fajtor i te pandehurit Levend </a:t>
          </a:r>
          <a:r>
            <a:rPr lang="sq-AL" sz="17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Hyseni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për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kryerjen e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veprës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penale te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falsifikimit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te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dokumenteve </a:t>
          </a:r>
          <a:r>
            <a:rPr lang="sq-AL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te parashikuar nga neni 186/1 i K penal</a:t>
          </a:r>
          <a:r>
            <a:rPr lang="en-US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….</a:t>
          </a:r>
          <a:endParaRPr lang="sq-AL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93864"/>
        <a:ext cx="10515600" cy="34532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76425-0872-40D9-B3C9-6B3AA3AA451F}">
      <dsp:nvSpPr>
        <dsp:cNvPr id="0" name=""/>
        <dsp:cNvSpPr/>
      </dsp:nvSpPr>
      <dsp:spPr>
        <a:xfrm>
          <a:off x="3372772" y="-5495"/>
          <a:ext cx="3583976" cy="12656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3200" b="1" kern="1200" dirty="0" smtClean="0"/>
            <a:t>Shoq</a:t>
          </a:r>
          <a:r>
            <a:rPr lang="sq-AL" sz="3200" b="1" kern="1200" noProof="0" dirty="0" err="1" smtClean="0"/>
            <a:t>ëria</a:t>
          </a:r>
          <a:r>
            <a:rPr lang="sq-AL" sz="3200" b="1" kern="1200" noProof="0" dirty="0" smtClean="0"/>
            <a:t> tregtare IN</a:t>
          </a:r>
          <a:r>
            <a:rPr lang="en-US" sz="3200" b="1" kern="1200" noProof="0" dirty="0" smtClean="0"/>
            <a:t> </a:t>
          </a:r>
          <a:r>
            <a:rPr lang="en-US" sz="3200" b="1" kern="1200" noProof="0" dirty="0" err="1" smtClean="0"/>
            <a:t>shpk</a:t>
          </a:r>
          <a:endParaRPr lang="sq-AL" sz="3200" b="1" kern="1200" dirty="0"/>
        </a:p>
      </dsp:txBody>
      <dsp:txXfrm>
        <a:off x="3409842" y="31575"/>
        <a:ext cx="3509836" cy="1191531"/>
      </dsp:txXfrm>
    </dsp:sp>
    <dsp:sp modelId="{B73E25AB-05B9-4645-B017-02E26720FC85}">
      <dsp:nvSpPr>
        <dsp:cNvPr id="0" name=""/>
        <dsp:cNvSpPr/>
      </dsp:nvSpPr>
      <dsp:spPr>
        <a:xfrm rot="2999012">
          <a:off x="5867630" y="1732885"/>
          <a:ext cx="822594" cy="44298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6000526" y="1821482"/>
        <a:ext cx="556803" cy="265791"/>
      </dsp:txXfrm>
    </dsp:sp>
    <dsp:sp modelId="{AA1A09CC-E0D5-4FC8-B0D6-5B8BBBB5DFA7}">
      <dsp:nvSpPr>
        <dsp:cNvPr id="0" name=""/>
        <dsp:cNvSpPr/>
      </dsp:nvSpPr>
      <dsp:spPr>
        <a:xfrm>
          <a:off x="5896056" y="2648580"/>
          <a:ext cx="4076297" cy="25546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noProof="0" dirty="0" err="1" smtClean="0"/>
            <a:t>Shoq</a:t>
          </a:r>
          <a:r>
            <a:rPr lang="sq-AL" sz="2400" b="1" kern="1200" noProof="0" dirty="0" smtClean="0"/>
            <a:t>ë</a:t>
          </a:r>
          <a:r>
            <a:rPr lang="en-US" sz="2400" b="1" kern="1200" noProof="0" dirty="0" smtClean="0"/>
            <a:t>ria IN </a:t>
          </a:r>
          <a:r>
            <a:rPr lang="en-US" sz="2400" b="1" kern="1200" noProof="0" dirty="0" err="1" smtClean="0"/>
            <a:t>d.o.o</a:t>
          </a:r>
          <a:endParaRPr lang="en-US" sz="2400" b="1" kern="1200" noProof="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noProof="0" dirty="0" smtClean="0"/>
            <a:t>(</a:t>
          </a:r>
          <a:r>
            <a:rPr lang="en-US" sz="2400" b="1" kern="1200" noProof="0" dirty="0" err="1" smtClean="0"/>
            <a:t>Shoq</a:t>
          </a:r>
          <a:r>
            <a:rPr lang="sq-AL" sz="2400" b="1" kern="1200" noProof="0" dirty="0" smtClean="0"/>
            <a:t>ë</a:t>
          </a:r>
          <a:r>
            <a:rPr lang="en-US" sz="2400" b="1" kern="1200" noProof="0" dirty="0" err="1" smtClean="0"/>
            <a:t>ri</a:t>
          </a:r>
          <a:r>
            <a:rPr lang="en-US" sz="2400" b="1" kern="1200" noProof="0" dirty="0" smtClean="0"/>
            <a:t> </a:t>
          </a:r>
          <a:r>
            <a:rPr lang="en-US" sz="2400" b="1" kern="1200" noProof="0" dirty="0" err="1" smtClean="0"/>
            <a:t>tregtare</a:t>
          </a:r>
          <a:r>
            <a:rPr lang="en-US" sz="2400" b="1" kern="1200" noProof="0" dirty="0" smtClean="0"/>
            <a:t> e </a:t>
          </a:r>
          <a:r>
            <a:rPr lang="en-US" sz="2400" b="1" kern="1200" noProof="0" dirty="0" err="1" smtClean="0"/>
            <a:t>huaj</a:t>
          </a:r>
          <a:r>
            <a:rPr lang="en-US" sz="2400" b="1" kern="1200" noProof="0" dirty="0" smtClean="0"/>
            <a:t>)</a:t>
          </a:r>
          <a:endParaRPr lang="sq-AL" sz="2400" b="1" kern="1200" noProof="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400" b="1" kern="1200" noProof="0" dirty="0" smtClean="0"/>
            <a:t>Zotëron </a:t>
          </a:r>
          <a:r>
            <a:rPr lang="en-US" sz="2400" b="1" kern="1200" noProof="0" dirty="0" smtClean="0"/>
            <a:t>7</a:t>
          </a:r>
          <a:r>
            <a:rPr lang="sq-AL" sz="2400" b="1" kern="1200" noProof="0" dirty="0" smtClean="0"/>
            <a:t>0% të kuotave = </a:t>
          </a:r>
          <a:r>
            <a:rPr lang="en-US" sz="2400" b="1" kern="1200" noProof="0" dirty="0" smtClean="0"/>
            <a:t>7</a:t>
          </a:r>
          <a:r>
            <a:rPr lang="sq-AL" sz="2400" b="1" kern="1200" noProof="0" dirty="0" smtClean="0"/>
            <a:t>00,000 lekë</a:t>
          </a:r>
          <a:endParaRPr lang="en-US" sz="2400" b="1" kern="1200" dirty="0"/>
        </a:p>
      </dsp:txBody>
      <dsp:txXfrm>
        <a:off x="5970879" y="2723403"/>
        <a:ext cx="3926651" cy="2405010"/>
      </dsp:txXfrm>
    </dsp:sp>
    <dsp:sp modelId="{B29E640C-25CB-4075-A457-44C95FACBA18}">
      <dsp:nvSpPr>
        <dsp:cNvPr id="0" name=""/>
        <dsp:cNvSpPr/>
      </dsp:nvSpPr>
      <dsp:spPr>
        <a:xfrm rot="10799996">
          <a:off x="4970636" y="3704419"/>
          <a:ext cx="822594" cy="44298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5103531" y="3793016"/>
        <a:ext cx="556803" cy="265791"/>
      </dsp:txXfrm>
    </dsp:sp>
    <dsp:sp modelId="{E8C19697-6B7E-4F71-8391-69AF56C15922}">
      <dsp:nvSpPr>
        <dsp:cNvPr id="0" name=""/>
        <dsp:cNvSpPr/>
      </dsp:nvSpPr>
      <dsp:spPr>
        <a:xfrm>
          <a:off x="1241739" y="2634613"/>
          <a:ext cx="3626073" cy="25826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400" b="1" kern="1200" noProof="0" dirty="0" err="1" smtClean="0"/>
            <a:t>A.Sh</a:t>
          </a:r>
          <a:endParaRPr lang="sq-AL" sz="2400" b="1" kern="1200" noProof="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400" b="1" kern="1200" noProof="0" dirty="0" smtClean="0"/>
            <a:t>Zotëron 30% të kuotave = 300,000 lekë</a:t>
          </a:r>
          <a:endParaRPr lang="en-US" sz="2400" b="1" kern="1200" noProof="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noProof="0" dirty="0" smtClean="0"/>
            <a:t>(Administrator) </a:t>
          </a:r>
          <a:endParaRPr lang="sq-AL" sz="2400" b="1" kern="1200" noProof="0" dirty="0"/>
        </a:p>
      </dsp:txBody>
      <dsp:txXfrm>
        <a:off x="1317381" y="2710255"/>
        <a:ext cx="3474789" cy="2431318"/>
      </dsp:txXfrm>
    </dsp:sp>
    <dsp:sp modelId="{23229BC8-48F9-41F1-A693-BAA5E998F69F}">
      <dsp:nvSpPr>
        <dsp:cNvPr id="0" name=""/>
        <dsp:cNvSpPr/>
      </dsp:nvSpPr>
      <dsp:spPr>
        <a:xfrm rot="18156338">
          <a:off x="3909069" y="1725902"/>
          <a:ext cx="822594" cy="44298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041965" y="1814499"/>
        <a:ext cx="556803" cy="2657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DAF092-6B14-489A-A16D-9556A071D114}">
      <dsp:nvSpPr>
        <dsp:cNvPr id="0" name=""/>
        <dsp:cNvSpPr/>
      </dsp:nvSpPr>
      <dsp:spPr>
        <a:xfrm>
          <a:off x="31642" y="277734"/>
          <a:ext cx="4352017" cy="203780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Me njoftimin e datës 01. 11. 2017 administratori </a:t>
          </a:r>
          <a:r>
            <a:rPr lang="sq-AL" sz="2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A.Sh</a:t>
          </a:r>
          <a:r>
            <a:rPr lang="sq-AL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ka thirrur mbledhjen e AP, duke njoftuar ortakët e shoqërisë se ajo do të mbahej në datën 16.11.2017, ora 12:00. </a:t>
          </a: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642" y="277734"/>
        <a:ext cx="4352017" cy="2037806"/>
      </dsp:txXfrm>
    </dsp:sp>
    <dsp:sp modelId="{31AC5C1E-86A6-4AEB-A7F3-7378958F99C4}">
      <dsp:nvSpPr>
        <dsp:cNvPr id="0" name=""/>
        <dsp:cNvSpPr/>
      </dsp:nvSpPr>
      <dsp:spPr>
        <a:xfrm>
          <a:off x="5257800" y="44494"/>
          <a:ext cx="4588207" cy="2454914"/>
        </a:xfrm>
        <a:prstGeom prst="rect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0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Njoftimi përmbante dhe rendin e ditës të çështjeve që do të diskutoheshin: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0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Vlerësimin e veprimtarisë së ortakëve;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0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2. Marrjen e masave të përshtatshme për rregullimin e pasojave të veprimtarisë së ortakëve; 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0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3. Çështje të ndryshme. </a:t>
          </a:r>
          <a:endParaRPr lang="sq-AL" sz="2000" b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57800" y="44494"/>
        <a:ext cx="4588207" cy="2454914"/>
      </dsp:txXfrm>
    </dsp:sp>
    <dsp:sp modelId="{B442E0A8-D356-4AC7-9E18-4D2A8D76C1EC}">
      <dsp:nvSpPr>
        <dsp:cNvPr id="0" name=""/>
        <dsp:cNvSpPr/>
      </dsp:nvSpPr>
      <dsp:spPr>
        <a:xfrm>
          <a:off x="0" y="2772103"/>
          <a:ext cx="3460753" cy="2379295"/>
        </a:xfrm>
        <a:prstGeom prst="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4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Rezultoi se në datat 16.11.2017 dhe 17.11.2017 është zhvilluar mbledhja e AP, sipas rendit të ditës me pjesëmarrjen e të dy ortakëve të shoqërisë</a:t>
          </a:r>
          <a:r>
            <a:rPr lang="en-US" sz="24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q-AL" sz="24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772103"/>
        <a:ext cx="3460753" cy="2379295"/>
      </dsp:txXfrm>
    </dsp:sp>
    <dsp:sp modelId="{0A678251-BE98-4BAB-9F2F-21E07AD180E5}">
      <dsp:nvSpPr>
        <dsp:cNvPr id="0" name=""/>
        <dsp:cNvSpPr/>
      </dsp:nvSpPr>
      <dsp:spPr>
        <a:xfrm>
          <a:off x="3700562" y="2836498"/>
          <a:ext cx="3611490" cy="2250505"/>
        </a:xfrm>
        <a:prstGeom prst="rect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9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Ortaku i pakicës ka paraqitur pretendimet e tij për anashkalimin e shoqërisë nga ana e ortakut tjetër, duke shkelur klauzolën e konkurrencës të parashikuar në nenin 18 të Statutit të Shoqërisë</a:t>
          </a:r>
          <a:r>
            <a:rPr lang="en-US" sz="19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q-AL" sz="1900" b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00562" y="2836498"/>
        <a:ext cx="3611490" cy="2250505"/>
      </dsp:txXfrm>
    </dsp:sp>
    <dsp:sp modelId="{8C20677C-571D-4B90-9796-77A25EEFE868}">
      <dsp:nvSpPr>
        <dsp:cNvPr id="0" name=""/>
        <dsp:cNvSpPr/>
      </dsp:nvSpPr>
      <dsp:spPr>
        <a:xfrm>
          <a:off x="7548242" y="2836498"/>
          <a:ext cx="2963738" cy="2250505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9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Nga ana e ortakut të pakicës </a:t>
          </a:r>
          <a:r>
            <a:rPr lang="sq-AL" sz="1900" b="1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A.Sh</a:t>
          </a:r>
          <a:r>
            <a:rPr lang="sq-AL" sz="19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i cili zotëronte 30% të kuotave të shoqërisë është votuar për përjashtimin e ortakut të shumicës, i cili rezultoi se nuk ka votuar lidhur m</a:t>
          </a:r>
          <a:r>
            <a:rPr lang="en-US" sz="19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sq-AL" sz="19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këtë vendimmarrje të AP.</a:t>
          </a:r>
          <a:endParaRPr lang="sq-AL" sz="1900" b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48242" y="2836498"/>
        <a:ext cx="2963738" cy="22505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69F4A-20F9-4802-8379-BBF2F91E4469}">
      <dsp:nvSpPr>
        <dsp:cNvPr id="0" name=""/>
        <dsp:cNvSpPr/>
      </dsp:nvSpPr>
      <dsp:spPr>
        <a:xfrm>
          <a:off x="3286" y="160034"/>
          <a:ext cx="3203971" cy="5760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Nd</a:t>
          </a:r>
          <a:r>
            <a:rPr lang="sq-AL" sz="2000" b="1" kern="1200" noProof="0" dirty="0" smtClean="0"/>
            <a:t>ë</a:t>
          </a:r>
          <a:r>
            <a:rPr lang="en-US" sz="2000" b="1" kern="1200" dirty="0" err="1" smtClean="0"/>
            <a:t>rgjyq</a:t>
          </a:r>
          <a:r>
            <a:rPr lang="sq-AL" sz="2000" b="1" kern="1200" noProof="0" dirty="0" smtClean="0"/>
            <a:t>ë</a:t>
          </a:r>
          <a:r>
            <a:rPr lang="en-US" sz="2000" b="1" kern="1200" dirty="0" err="1" smtClean="0"/>
            <a:t>sia</a:t>
          </a:r>
          <a:endParaRPr lang="en-US" sz="2000" b="1" kern="1200" dirty="0"/>
        </a:p>
      </dsp:txBody>
      <dsp:txXfrm>
        <a:off x="3286" y="160034"/>
        <a:ext cx="3203971" cy="576000"/>
      </dsp:txXfrm>
    </dsp:sp>
    <dsp:sp modelId="{D3558859-9449-40CB-BC4A-DAF34F199AAB}">
      <dsp:nvSpPr>
        <dsp:cNvPr id="0" name=""/>
        <dsp:cNvSpPr/>
      </dsp:nvSpPr>
      <dsp:spPr>
        <a:xfrm>
          <a:off x="0" y="787829"/>
          <a:ext cx="3203971" cy="345526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perspective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2000" b="1" kern="1200" noProof="0" dirty="0" smtClean="0"/>
            <a:t>Palë paditëse </a:t>
          </a:r>
          <a:r>
            <a:rPr lang="en-US" sz="2000" b="1" kern="1200" noProof="0" dirty="0" smtClean="0"/>
            <a:t>- </a:t>
          </a:r>
          <a:r>
            <a:rPr lang="en-US" sz="2000" b="1" kern="1200" noProof="0" dirty="0" err="1" smtClean="0"/>
            <a:t>Asambleja</a:t>
          </a:r>
          <a:r>
            <a:rPr lang="en-US" sz="2000" b="1" kern="1200" noProof="0" dirty="0" smtClean="0"/>
            <a:t> e P</a:t>
          </a:r>
          <a:r>
            <a:rPr lang="sq-AL" sz="2000" b="1" kern="1200" noProof="0" dirty="0" smtClean="0"/>
            <a:t>ë</a:t>
          </a:r>
          <a:r>
            <a:rPr lang="en-US" sz="2000" b="1" kern="1200" noProof="0" dirty="0" err="1" smtClean="0"/>
            <a:t>rgjithshme</a:t>
          </a:r>
          <a:r>
            <a:rPr lang="en-US" sz="2000" b="1" kern="1200" noProof="0" dirty="0" smtClean="0"/>
            <a:t> e </a:t>
          </a:r>
          <a:r>
            <a:rPr lang="en-US" sz="2000" b="1" kern="1200" noProof="0" dirty="0" err="1" smtClean="0"/>
            <a:t>Ortak</a:t>
          </a:r>
          <a:r>
            <a:rPr lang="sq-AL" sz="2000" b="1" kern="1200" noProof="0" dirty="0" smtClean="0"/>
            <a:t>ë</a:t>
          </a:r>
          <a:r>
            <a:rPr lang="en-US" sz="2000" b="1" kern="1200" noProof="0" dirty="0" err="1" smtClean="0"/>
            <a:t>ve</a:t>
          </a:r>
          <a:r>
            <a:rPr lang="sq-AL" sz="2000" b="1" kern="1200" noProof="0" dirty="0" smtClean="0"/>
            <a:t>, përfaqësuar nga ortaku A.SH</a:t>
          </a:r>
          <a:r>
            <a:rPr lang="en-US" sz="2000" b="1" kern="1200" noProof="0" dirty="0" smtClean="0"/>
            <a:t> (Administrator).</a:t>
          </a:r>
          <a:endParaRPr lang="sq-AL" sz="2000" b="1" kern="1200" noProof="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sq-AL" sz="2000" b="1" kern="1200" noProof="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2000" b="1" kern="1200" noProof="0" dirty="0" smtClean="0"/>
            <a:t>Palë e paditur ortaku</a:t>
          </a:r>
          <a:r>
            <a:rPr lang="en-US" sz="2000" b="1" kern="1200" noProof="0" dirty="0" smtClean="0"/>
            <a:t> I </a:t>
          </a:r>
          <a:r>
            <a:rPr lang="en-US" sz="2000" b="1" kern="1200" noProof="0" dirty="0" err="1" smtClean="0"/>
            <a:t>shumic</a:t>
          </a:r>
          <a:r>
            <a:rPr lang="sq-AL" sz="2000" b="1" kern="1200" noProof="0" dirty="0" smtClean="0"/>
            <a:t>ë</a:t>
          </a:r>
          <a:r>
            <a:rPr lang="en-US" sz="2000" b="1" kern="1200" noProof="0" dirty="0" smtClean="0"/>
            <a:t>s - </a:t>
          </a:r>
          <a:r>
            <a:rPr lang="sq-AL" sz="2000" b="1" kern="1200" noProof="0" dirty="0" smtClean="0"/>
            <a:t> Shoqëria </a:t>
          </a:r>
          <a:r>
            <a:rPr lang="sq-AL" sz="2000" b="1" kern="1200" noProof="0" dirty="0" err="1" smtClean="0"/>
            <a:t>IN.d.o.o</a:t>
          </a:r>
          <a:endParaRPr lang="sq-AL" sz="2000" b="1" kern="1200" noProof="0" dirty="0"/>
        </a:p>
      </dsp:txBody>
      <dsp:txXfrm>
        <a:off x="0" y="787829"/>
        <a:ext cx="3203971" cy="3455268"/>
      </dsp:txXfrm>
    </dsp:sp>
    <dsp:sp modelId="{75826A5B-59DA-461C-9D98-965507F6700C}">
      <dsp:nvSpPr>
        <dsp:cNvPr id="0" name=""/>
        <dsp:cNvSpPr/>
      </dsp:nvSpPr>
      <dsp:spPr>
        <a:xfrm>
          <a:off x="3655814" y="160034"/>
          <a:ext cx="3203971" cy="576000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Objekti</a:t>
          </a:r>
          <a:endParaRPr lang="en-US" sz="2000" b="1" kern="1200" dirty="0"/>
        </a:p>
      </dsp:txBody>
      <dsp:txXfrm>
        <a:off x="3655814" y="160034"/>
        <a:ext cx="3203971" cy="576000"/>
      </dsp:txXfrm>
    </dsp:sp>
    <dsp:sp modelId="{71F845B7-2463-488B-825E-CE0D3825F37A}">
      <dsp:nvSpPr>
        <dsp:cNvPr id="0" name=""/>
        <dsp:cNvSpPr/>
      </dsp:nvSpPr>
      <dsp:spPr>
        <a:xfrm>
          <a:off x="3655814" y="736034"/>
          <a:ext cx="3203971" cy="3455268"/>
        </a:xfrm>
        <a:prstGeom prst="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2000" b="1" kern="1200" noProof="0" dirty="0" smtClean="0"/>
            <a:t>Përjashtimi i ortakut Shoqëria </a:t>
          </a:r>
          <a:r>
            <a:rPr lang="sq-AL" sz="2000" b="1" kern="1200" noProof="0" dirty="0" err="1" smtClean="0"/>
            <a:t>IN.d.o</a:t>
          </a:r>
          <a:r>
            <a:rPr lang="sq-AL" sz="2000" b="1" kern="1200" noProof="0" dirty="0" smtClean="0"/>
            <a:t>.</a:t>
          </a:r>
          <a:r>
            <a:rPr lang="en-US" sz="2000" b="1" kern="1200" noProof="0" dirty="0" smtClean="0"/>
            <a:t>o , me </a:t>
          </a:r>
          <a:r>
            <a:rPr lang="en-US" sz="2000" b="1" kern="1200" noProof="0" dirty="0" err="1" smtClean="0"/>
            <a:t>shkak</a:t>
          </a:r>
          <a:r>
            <a:rPr lang="en-US" sz="2000" b="1" kern="1200" noProof="0" dirty="0" smtClean="0"/>
            <a:t> - </a:t>
          </a:r>
          <a:r>
            <a:rPr lang="sq-AL" sz="2000" b="1" kern="1200" dirty="0" smtClean="0"/>
            <a:t>Lidhja e kontratave me klientë/operatorë në RSH me objekt ofrimin e shërbimeve në fushën e veprimtarisë së Shoqërisë IN </a:t>
          </a:r>
          <a:r>
            <a:rPr lang="sq-AL" sz="2000" b="1" kern="1200" dirty="0" err="1" smtClean="0"/>
            <a:t>shpk</a:t>
          </a:r>
          <a:r>
            <a:rPr lang="sq-AL" sz="2000" b="1" kern="1200" dirty="0" smtClean="0"/>
            <a:t> përgjatë viteve 2013 – 2014</a:t>
          </a:r>
          <a:r>
            <a:rPr lang="en-US" sz="2000" b="1" kern="1200" dirty="0" smtClean="0"/>
            <a:t>.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b="1" kern="1200" dirty="0"/>
        </a:p>
      </dsp:txBody>
      <dsp:txXfrm>
        <a:off x="3655814" y="736034"/>
        <a:ext cx="3203971" cy="3455268"/>
      </dsp:txXfrm>
    </dsp:sp>
    <dsp:sp modelId="{7D9A870D-7E96-4A40-B843-8250C4099077}">
      <dsp:nvSpPr>
        <dsp:cNvPr id="0" name=""/>
        <dsp:cNvSpPr/>
      </dsp:nvSpPr>
      <dsp:spPr>
        <a:xfrm>
          <a:off x="7308342" y="160034"/>
          <a:ext cx="3203971" cy="576000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Baza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ligjore</a:t>
          </a:r>
          <a:endParaRPr lang="en-US" sz="2000" b="1" kern="1200" dirty="0"/>
        </a:p>
      </dsp:txBody>
      <dsp:txXfrm>
        <a:off x="7308342" y="160034"/>
        <a:ext cx="3203971" cy="576000"/>
      </dsp:txXfrm>
    </dsp:sp>
    <dsp:sp modelId="{1BB6A746-BAEE-455E-AC67-AF5B9FE812D8}">
      <dsp:nvSpPr>
        <dsp:cNvPr id="0" name=""/>
        <dsp:cNvSpPr/>
      </dsp:nvSpPr>
      <dsp:spPr>
        <a:xfrm>
          <a:off x="7308342" y="736034"/>
          <a:ext cx="3203971" cy="3455268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2000" b="1" kern="1200" noProof="0" dirty="0" smtClean="0"/>
            <a:t>Neni 102 i LTSHT</a:t>
          </a:r>
          <a:endParaRPr lang="sq-AL" sz="2000" b="1" kern="1200" noProof="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sq-AL" sz="2000" b="1" kern="1200" noProof="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2000" b="1" kern="1200" noProof="0" dirty="0" smtClean="0"/>
            <a:t>Neni 18 i Statutit </a:t>
          </a:r>
          <a:r>
            <a:rPr lang="en-US" sz="2000" b="1" kern="1200" dirty="0" smtClean="0"/>
            <a:t>- “</a:t>
          </a:r>
          <a:r>
            <a:rPr lang="sq-AL" sz="2000" b="1" kern="1200" noProof="0" dirty="0" smtClean="0"/>
            <a:t>Një ortak nuk do të konkurrojë me shoqërinë dhe me asnjë shoqëri në lidhje biznesi me IN</a:t>
          </a:r>
          <a:r>
            <a:rPr lang="en-US" sz="2000" b="1" kern="1200" noProof="0" dirty="0" smtClean="0"/>
            <a:t>.</a:t>
          </a:r>
          <a:r>
            <a:rPr lang="en-US" sz="2000" b="1" kern="1200" noProof="0" dirty="0" err="1" smtClean="0"/>
            <a:t>d.o.o</a:t>
          </a:r>
          <a:r>
            <a:rPr lang="en-US" sz="2000" b="1" kern="1200" dirty="0" smtClean="0"/>
            <a:t>”</a:t>
          </a:r>
          <a:endParaRPr lang="en-US" sz="2000" b="1" kern="1200" dirty="0"/>
        </a:p>
      </dsp:txBody>
      <dsp:txXfrm>
        <a:off x="7308342" y="736034"/>
        <a:ext cx="3203971" cy="345526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D2C45-2DAA-4909-A6A0-3AAD8B6094D4}">
      <dsp:nvSpPr>
        <dsp:cNvPr id="0" name=""/>
        <dsp:cNvSpPr/>
      </dsp:nvSpPr>
      <dsp:spPr>
        <a:xfrm>
          <a:off x="542210" y="91951"/>
          <a:ext cx="4365338" cy="239053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4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Ligji nuk i jep të drejtën ortakëve që zotërojnë një përqindje më të vogël apo të barabartë me 30% të kuotave të kërkojnë përjashtimin e ortakut të shumicës - Nenit 86 të ligjit 9901/2008</a:t>
          </a:r>
          <a:endParaRPr lang="sq-AL" sz="24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2210" y="91951"/>
        <a:ext cx="4365338" cy="2390538"/>
      </dsp:txXfrm>
    </dsp:sp>
    <dsp:sp modelId="{60EE0360-0F43-4311-98EF-25CFCCEEABEC}">
      <dsp:nvSpPr>
        <dsp:cNvPr id="0" name=""/>
        <dsp:cNvSpPr/>
      </dsp:nvSpPr>
      <dsp:spPr>
        <a:xfrm>
          <a:off x="5202273" y="828"/>
          <a:ext cx="4771115" cy="2572784"/>
        </a:xfrm>
        <a:prstGeom prst="rect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000" kern="1200" noProof="0" dirty="0" smtClean="0"/>
            <a:t>Lidhur me legjitimimin aktiv </a:t>
          </a:r>
          <a:r>
            <a:rPr lang="sq-AL" sz="2000" kern="1200" noProof="0" dirty="0" err="1" smtClean="0"/>
            <a:t>procedurial</a:t>
          </a:r>
          <a:r>
            <a:rPr lang="sq-AL" sz="2000" kern="1200" noProof="0" dirty="0" smtClean="0"/>
            <a:t>, ligji 9901/2008 përcakton qartësisht se Asambleja e Ortakëve nuk ka personalitet juridik rrjedhimisht nuk mund të jetë e legjitimuar si subjekt aktiv apo pasiv në një padi. </a:t>
          </a:r>
          <a:r>
            <a:rPr lang="en-US" sz="2000" kern="1200" noProof="0" dirty="0" smtClean="0"/>
            <a:t>N</a:t>
          </a:r>
          <a:r>
            <a:rPr lang="sq-AL" sz="2000" kern="1200" noProof="0" dirty="0" err="1" smtClean="0"/>
            <a:t>gritja</a:t>
          </a:r>
          <a:r>
            <a:rPr lang="sq-AL" sz="2000" kern="1200" noProof="0" dirty="0" smtClean="0"/>
            <a:t> e padisë në emër të Asamblesë së Ortakëve përbën një tjetër parregullsi </a:t>
          </a:r>
          <a:r>
            <a:rPr lang="sq-AL" sz="2000" kern="1200" noProof="0" dirty="0" err="1" smtClean="0"/>
            <a:t>proceduriale</a:t>
          </a:r>
          <a:endParaRPr lang="sq-AL" sz="2000" kern="1200" noProof="0" dirty="0"/>
        </a:p>
      </dsp:txBody>
      <dsp:txXfrm>
        <a:off x="5202273" y="828"/>
        <a:ext cx="4771115" cy="2572784"/>
      </dsp:txXfrm>
    </dsp:sp>
    <dsp:sp modelId="{25B3CDA5-AF90-4DDC-8414-8C0AF59432EC}">
      <dsp:nvSpPr>
        <dsp:cNvPr id="0" name=""/>
        <dsp:cNvSpPr/>
      </dsp:nvSpPr>
      <dsp:spPr>
        <a:xfrm>
          <a:off x="165096" y="2941396"/>
          <a:ext cx="3701472" cy="2356816"/>
        </a:xfrm>
        <a:prstGeom prst="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000" kern="1200" noProof="0" dirty="0" smtClean="0"/>
            <a:t>Përjashtimi i ortakut të shumicës nuk ka qenë pjesë e rendit të ditës në njoftimin e datës 01. 11. 2017, i cili nuk është ndrequr sipas parashikimeve të nenit 83 pika 2 të ligjit 9901/2008, e rrjedhimisht e bën atë të pavlefshëm</a:t>
          </a:r>
          <a:r>
            <a:rPr lang="en-US" sz="2000" kern="1200" noProof="0" dirty="0" smtClean="0"/>
            <a:t>.</a:t>
          </a:r>
          <a:endParaRPr lang="sq-AL" sz="2000" kern="1200" noProof="0" dirty="0"/>
        </a:p>
      </dsp:txBody>
      <dsp:txXfrm>
        <a:off x="165096" y="2941396"/>
        <a:ext cx="3701472" cy="2356816"/>
      </dsp:txXfrm>
    </dsp:sp>
    <dsp:sp modelId="{F16517CC-FBA8-4CC5-B408-61CB7E390074}">
      <dsp:nvSpPr>
        <dsp:cNvPr id="0" name=""/>
        <dsp:cNvSpPr/>
      </dsp:nvSpPr>
      <dsp:spPr>
        <a:xfrm>
          <a:off x="4161292" y="2868337"/>
          <a:ext cx="2947243" cy="2502934"/>
        </a:xfrm>
        <a:prstGeom prst="rect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1400" kern="1200" noProof="0" dirty="0" smtClean="0"/>
            <a:t>Referuar dispozitës së statutit që parashikon ndalimin e konkurrencës, kjo dispozitë konkurrence nuk lidhet aspak me kufizimin e konkurrencës që mund të zhvillohet nga IN</a:t>
          </a:r>
          <a:r>
            <a:rPr lang="en-US" sz="1400" kern="1200" noProof="0" dirty="0" smtClean="0"/>
            <a:t>.</a:t>
          </a:r>
          <a:r>
            <a:rPr lang="en-US" sz="1400" kern="1200" noProof="0" dirty="0" err="1" smtClean="0"/>
            <a:t>d.o.o</a:t>
          </a:r>
          <a:r>
            <a:rPr lang="en-US" sz="1400" kern="1200" noProof="0" dirty="0" smtClean="0"/>
            <a:t>, </a:t>
          </a:r>
          <a:r>
            <a:rPr lang="sq-AL" sz="1400" kern="1200" noProof="0" dirty="0" smtClean="0"/>
            <a:t>por ka të bëjë me ruajtjen e kësaj të fundit nga ndonjë konkurrencë e ortakëve të tjerë. Kjo për faktin se IN</a:t>
          </a:r>
          <a:r>
            <a:rPr lang="en-US" sz="1400" kern="1200" noProof="0" dirty="0" smtClean="0"/>
            <a:t> </a:t>
          </a:r>
          <a:r>
            <a:rPr lang="sq-AL" sz="1400" kern="1200" noProof="0" dirty="0" smtClean="0"/>
            <a:t>është ortaku që mundëson produktet, </a:t>
          </a:r>
          <a:r>
            <a:rPr lang="sq-AL" sz="1400" kern="1200" noProof="0" dirty="0" err="1" smtClean="0"/>
            <a:t>know</a:t>
          </a:r>
          <a:r>
            <a:rPr lang="sq-AL" sz="1400" kern="1200" noProof="0" dirty="0" smtClean="0"/>
            <a:t> </a:t>
          </a:r>
          <a:r>
            <a:rPr lang="sq-AL" sz="1400" kern="1200" noProof="0" dirty="0" err="1" smtClean="0"/>
            <a:t>how</a:t>
          </a:r>
          <a:r>
            <a:rPr lang="sq-AL" sz="1400" kern="1200" noProof="0" dirty="0" smtClean="0"/>
            <a:t> dhe ekspertë që </a:t>
          </a:r>
          <a:r>
            <a:rPr lang="sq-AL" sz="1400" kern="1200" noProof="0" dirty="0" err="1" smtClean="0"/>
            <a:t>implementojnë</a:t>
          </a:r>
          <a:r>
            <a:rPr lang="sq-AL" sz="1400" kern="1200" noProof="0" dirty="0" smtClean="0"/>
            <a:t> kontratat në Shqipëri</a:t>
          </a:r>
          <a:r>
            <a:rPr lang="en-US" sz="1400" kern="1200" noProof="0" dirty="0" smtClean="0"/>
            <a:t>.</a:t>
          </a:r>
          <a:endParaRPr lang="sq-AL" sz="1400" kern="1200" noProof="0" dirty="0"/>
        </a:p>
      </dsp:txBody>
      <dsp:txXfrm>
        <a:off x="4161292" y="2868337"/>
        <a:ext cx="2947243" cy="2502934"/>
      </dsp:txXfrm>
    </dsp:sp>
    <dsp:sp modelId="{68F5CE9D-57F8-4038-A8D1-580B0A2F7396}">
      <dsp:nvSpPr>
        <dsp:cNvPr id="0" name=""/>
        <dsp:cNvSpPr/>
      </dsp:nvSpPr>
      <dsp:spPr>
        <a:xfrm>
          <a:off x="7403260" y="2908301"/>
          <a:ext cx="2947243" cy="2423005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/>
            <a:t>B</a:t>
          </a:r>
          <a:r>
            <a:rPr lang="sq-AL" sz="1600" kern="1200" noProof="0" dirty="0" err="1" smtClean="0"/>
            <a:t>azuar</a:t>
          </a:r>
          <a:r>
            <a:rPr lang="sq-AL" sz="1600" kern="1200" noProof="0" dirty="0" smtClean="0"/>
            <a:t> në nenin 17 paragrafi 6 i ligjit 99001/2008, padia për ushtrimin e të drejtave të Shoqërisë, si rezultat i shkeljes së dispozitave të konkurrencës, ngrihet brenda 3 viteve nga data e kryerjes së shkeljes. Sipas këtij parashikimi e drejta e paditësit për të ngritur këtë padi është shuar</a:t>
          </a:r>
          <a:r>
            <a:rPr lang="en-US" sz="1600" kern="1200" noProof="0" dirty="0" smtClean="0"/>
            <a:t>.</a:t>
          </a:r>
          <a:endParaRPr lang="sq-AL" sz="1600" kern="1200" noProof="0" dirty="0"/>
        </a:p>
      </dsp:txBody>
      <dsp:txXfrm>
        <a:off x="7403260" y="2908301"/>
        <a:ext cx="2947243" cy="24230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95A6D9-19D2-4822-8DDC-AD67F26B2BAB}">
      <dsp:nvSpPr>
        <dsp:cNvPr id="0" name=""/>
        <dsp:cNvSpPr/>
      </dsp:nvSpPr>
      <dsp:spPr>
        <a:xfrm rot="5400000">
          <a:off x="6203199" y="-3160987"/>
          <a:ext cx="1845307" cy="8169812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Palë paditëse nuk mund të jetë AP, pasi ajo është thjesht dhe vetëm organ i shoqërisë dhe nuk gëzon legjitimitet procedural, pra nuk ka personalitet juridik. Edhe pse formulimi i dispozitës në mënyrë nominale citon Asamblenë, në interpretim sistematik te kësaj dispozite me dispozitat procedurale civile një subjekt i tillë (organ i shoqërisë) nuk njihet nga ligji si subjekt procedural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sq-AL" sz="1600" b="1" i="1" u="sng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Pra, e drejta për të përjashtuar ortakun nuk është e ortakëve të tjerë, por është një e drejtë e shoqërisë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siç është e drejtë e shoqërisë, e drejta për të kërkuar shpërblimin e dëmit nga ortaku i përjashtua</a:t>
          </a:r>
          <a:r>
            <a:rPr lang="en-US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q-AL" sz="16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040947" y="91345"/>
        <a:ext cx="8079732" cy="1665147"/>
      </dsp:txXfrm>
    </dsp:sp>
    <dsp:sp modelId="{EF9463ED-1C42-41B9-AC90-17FEA98BB694}">
      <dsp:nvSpPr>
        <dsp:cNvPr id="0" name=""/>
        <dsp:cNvSpPr/>
      </dsp:nvSpPr>
      <dsp:spPr>
        <a:xfrm>
          <a:off x="1140" y="223465"/>
          <a:ext cx="3039806" cy="140090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Lidhur</a:t>
          </a:r>
          <a:r>
            <a:rPr lang="en-U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legjitimimin</a:t>
          </a:r>
          <a:r>
            <a:rPr lang="en-U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paditësit</a:t>
          </a: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527" y="291852"/>
        <a:ext cx="2903032" cy="1264132"/>
      </dsp:txXfrm>
    </dsp:sp>
    <dsp:sp modelId="{E2F192E7-1D29-4211-B731-3F4C2845368B}">
      <dsp:nvSpPr>
        <dsp:cNvPr id="0" name=""/>
        <dsp:cNvSpPr/>
      </dsp:nvSpPr>
      <dsp:spPr>
        <a:xfrm rot="5400000">
          <a:off x="6391433" y="-1415501"/>
          <a:ext cx="1492929" cy="8157170"/>
        </a:xfrm>
        <a:prstGeom prst="round2SameRect">
          <a:avLst/>
        </a:prstGeom>
        <a:solidFill>
          <a:schemeClr val="accent5">
            <a:tint val="40000"/>
            <a:alpha val="90000"/>
            <a:hueOff val="-3695877"/>
            <a:satOff val="-6408"/>
            <a:lumOff val="-64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695877"/>
              <a:satOff val="-6408"/>
              <a:lumOff val="-6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Gjykata vlerëson se pavarësisht respektimit të kuorumit dhe shumicës së vendimmarrjes që është legjitime, thirrja e mbledhjes ka qenë e parregullt. Vesi i mbledhjes qëndron në, në komponentin e rendit të ditës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që e bën vendimin e pavlefshëm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Duke </a:t>
          </a:r>
          <a:r>
            <a:rPr lang="en-US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atribuar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barren e proves pales </a:t>
          </a:r>
          <a:r>
            <a:rPr lang="en-US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paditese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Gjykata çmo</a:t>
          </a:r>
          <a:r>
            <a:rPr lang="en-US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se </a:t>
          </a:r>
          <a:r>
            <a:rPr lang="en-US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ajo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nuk provoi ekzistencën e ndonjë vendimi të AP-së, sipas të cilit në mbledhjen e datës 16.11.2017 dhe 17.11.2017, kur është marrë vendimi për përjashtimin e ortakut, kanë qenë </a:t>
          </a:r>
          <a:r>
            <a:rPr lang="sq-AL" sz="1600" b="1" i="1" u="sng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në rend dite në mënyrë eksplicite kërkesa për përjashtimin e ortakut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sq-AL" sz="16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059313" y="1989498"/>
        <a:ext cx="8084291" cy="1347171"/>
      </dsp:txXfrm>
    </dsp:sp>
    <dsp:sp modelId="{9C6DE46B-2317-4D20-8862-9C058FB095D1}">
      <dsp:nvSpPr>
        <dsp:cNvPr id="0" name=""/>
        <dsp:cNvSpPr/>
      </dsp:nvSpPr>
      <dsp:spPr>
        <a:xfrm>
          <a:off x="1140" y="1948648"/>
          <a:ext cx="3058171" cy="1400906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4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Ekzistenca e një vendimi të</a:t>
          </a:r>
          <a:r>
            <a:rPr lang="en-US" sz="24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24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vlefshëm</a:t>
          </a:r>
          <a:r>
            <a:rPr lang="en-US" sz="24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24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4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24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AP</a:t>
          </a:r>
          <a:endParaRPr lang="sq-AL" sz="2400" b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527" y="2017035"/>
        <a:ext cx="2921397" cy="1264132"/>
      </dsp:txXfrm>
    </dsp:sp>
    <dsp:sp modelId="{A016481B-FD2D-4FD1-9639-E3A05AABEEA1}">
      <dsp:nvSpPr>
        <dsp:cNvPr id="0" name=""/>
        <dsp:cNvSpPr/>
      </dsp:nvSpPr>
      <dsp:spPr>
        <a:xfrm rot="5400000">
          <a:off x="6265947" y="246022"/>
          <a:ext cx="1726141" cy="8193282"/>
        </a:xfrm>
        <a:prstGeom prst="round2Same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Kjo dispozite </a:t>
          </a:r>
          <a:r>
            <a:rPr lang="sq-AL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konkurrenc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b="1" i="1" u="sng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nuk lidhet aspak me kufizimin e konkurrencës qe mund te zhvillohet nga IN</a:t>
          </a:r>
          <a:r>
            <a:rPr lang="en-US" sz="1600" b="1" i="1" u="sng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600" b="1" i="1" u="sng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d.o.o</a:t>
          </a:r>
          <a:r>
            <a:rPr lang="en-US" sz="1600" b="1" i="1" u="sng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por ka të bëjë pikërisht me ruajtjen e kësaj të fundit nga ndonjë konkurrencë e ortakëve të tjerë. Kjo për faktin se </a:t>
          </a:r>
          <a:r>
            <a:rPr lang="en-US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kjo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shoqeri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është ortaku që mundëson produktet, </a:t>
          </a:r>
          <a:r>
            <a:rPr lang="en-US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ishte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eksperte qe </a:t>
          </a:r>
          <a:r>
            <a:rPr lang="sq-AL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implementonte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kontratat ne Shqipëri. Kjo dispozite </a:t>
          </a:r>
          <a:r>
            <a:rPr lang="sq-AL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statutore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nuk mund te konsiderohet diskriminuese për ortakun e pakicës </a:t>
          </a:r>
          <a:r>
            <a:rPr lang="sq-AL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per</a:t>
          </a:r>
          <a:r>
            <a:rPr lang="en-US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sa kohe qe ai ka njohur dhe pranuar </a:t>
          </a:r>
          <a:r>
            <a:rPr lang="sq-AL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kete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statut me </a:t>
          </a:r>
          <a:r>
            <a:rPr lang="sq-AL" sz="1600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keto</a:t>
          </a:r>
          <a:r>
            <a:rPr lang="sq-AL" sz="16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klauzola konkrete, ne momentin e themelimit te shoqërisë.</a:t>
          </a:r>
          <a:endParaRPr lang="sq-AL" sz="16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032377" y="3563856"/>
        <a:ext cx="8109019" cy="1557615"/>
      </dsp:txXfrm>
    </dsp:sp>
    <dsp:sp modelId="{5B7BB0B3-B240-4953-BC69-DF2CA9E53013}">
      <dsp:nvSpPr>
        <dsp:cNvPr id="0" name=""/>
        <dsp:cNvSpPr/>
      </dsp:nvSpPr>
      <dsp:spPr>
        <a:xfrm>
          <a:off x="1140" y="3642210"/>
          <a:ext cx="3031236" cy="1400906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q-AL" sz="24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Shkaku </a:t>
          </a:r>
          <a:r>
            <a:rPr lang="en-US" sz="2400" b="1" kern="1200" noProof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sq-AL" sz="2400" b="1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arsyeshëm për përjashtimin e ortakut</a:t>
          </a:r>
          <a:endParaRPr lang="sq-AL" sz="2400" b="1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527" y="3710597"/>
        <a:ext cx="2894462" cy="1264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q-A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q-A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643534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q-A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866811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q-A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308913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q-A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198171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q-A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29702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q-A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837037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463378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q-A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418299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q-A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q-A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3965334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q-A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71913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q-A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367655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q-A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FA993-95BE-41E9-9D35-9F0D9CD9B539}" type="datetimeFigureOut">
              <a:rPr lang="sq-AL" smtClean="0"/>
              <a:t>18.4.2024</a:t>
            </a:fld>
            <a:endParaRPr lang="sq-A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q-A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9CDF-207D-4AD2-A067-546CDC20C40E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31102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q-A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375"/>
          </a:xfrm>
        </p:spPr>
        <p:txBody>
          <a:bodyPr>
            <a:normAutofit/>
          </a:bodyPr>
          <a:lstStyle/>
          <a:p>
            <a:pPr lvl="0" algn="ctr"/>
            <a:r>
              <a:rPr lang="sq-AL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Parashikimet</a:t>
            </a:r>
            <a:r>
              <a:rPr lang="en-US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sq-AL" b="1" dirty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 </a:t>
            </a:r>
            <a:r>
              <a:rPr lang="en-US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LTSHT</a:t>
            </a:r>
            <a:endParaRPr lang="sq-AL" b="1" dirty="0">
              <a:ln w="0"/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685836"/>
              </p:ext>
            </p:extLst>
          </p:nvPr>
        </p:nvGraphicFramePr>
        <p:xfrm>
          <a:off x="482600" y="1079500"/>
          <a:ext cx="10871200" cy="553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162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10515600" cy="558800"/>
          </a:xfrm>
        </p:spPr>
        <p:txBody>
          <a:bodyPr>
            <a:normAutofit fontScale="90000"/>
          </a:bodyPr>
          <a:lstStyle/>
          <a:p>
            <a:pPr lvl="0" algn="ctr"/>
            <a:r>
              <a:rPr lang="sq-AL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Vendimmarrja e Asamblesë</a:t>
            </a:r>
            <a:r>
              <a:rPr lang="sq-AL" b="1" dirty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q-AL" b="1" dirty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q-AL" b="1" dirty="0">
              <a:ln w="0"/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05129"/>
              </p:ext>
            </p:extLst>
          </p:nvPr>
        </p:nvGraphicFramePr>
        <p:xfrm>
          <a:off x="317500" y="825500"/>
          <a:ext cx="11036300" cy="6134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129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7075"/>
          </a:xfrm>
        </p:spPr>
        <p:txBody>
          <a:bodyPr/>
          <a:lstStyle/>
          <a:p>
            <a:pPr algn="ctr"/>
            <a:r>
              <a:rPr lang="en-US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PARASHIKIMET NE LTSHT</a:t>
            </a:r>
            <a:endParaRPr lang="sq-A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2176647"/>
              </p:ext>
            </p:extLst>
          </p:nvPr>
        </p:nvGraphicFramePr>
        <p:xfrm>
          <a:off x="838200" y="1092200"/>
          <a:ext cx="10515600" cy="5326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231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50899"/>
          </a:xfrm>
        </p:spPr>
        <p:txBody>
          <a:bodyPr/>
          <a:lstStyle/>
          <a:p>
            <a:pPr algn="ctr"/>
            <a:r>
              <a:rPr lang="sq-AL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Shkaqet e </a:t>
            </a:r>
            <a:r>
              <a:rPr lang="en-US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q-AL" b="1" dirty="0" err="1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ërjashtimit</a:t>
            </a:r>
            <a:r>
              <a:rPr lang="sq-AL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q-AL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 Ortakut</a:t>
            </a:r>
            <a:endParaRPr lang="sq-AL" b="1" dirty="0">
              <a:ln w="0"/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8855561"/>
              </p:ext>
            </p:extLst>
          </p:nvPr>
        </p:nvGraphicFramePr>
        <p:xfrm>
          <a:off x="431800" y="698500"/>
          <a:ext cx="11468100" cy="6159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040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q-AL" b="1" dirty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Shkaqet e </a:t>
            </a:r>
            <a:r>
              <a:rPr lang="en-US" b="1" dirty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q-AL" b="1" dirty="0" err="1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ërjashtimit</a:t>
            </a:r>
            <a:r>
              <a:rPr lang="sq-AL" b="1" dirty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sq-AL" b="1" dirty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ë Ortakut</a:t>
            </a:r>
            <a:endParaRPr lang="sq-A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99062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7861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0700" y="390525"/>
            <a:ext cx="10515600" cy="77787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 smtClean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RAST PRAKTIK 1</a:t>
            </a:r>
            <a:endParaRPr lang="sq-AL" b="1" dirty="0">
              <a:ln w="0"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3329210"/>
              </p:ext>
            </p:extLst>
          </p:nvPr>
        </p:nvGraphicFramePr>
        <p:xfrm>
          <a:off x="838200" y="1435100"/>
          <a:ext cx="10515600" cy="4889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678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q-AL" sz="3100" b="1" dirty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PROCEDURA E MBLEDHJES SË ASAMBLESË SË PËRGJITHSHME TË </a:t>
            </a:r>
            <a:r>
              <a:rPr lang="sq-AL" sz="3100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ORTAKËVE</a:t>
            </a:r>
            <a:r>
              <a:rPr lang="en-US" sz="3100" b="1" dirty="0" smtClean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(AP)</a:t>
            </a:r>
            <a:r>
              <a:rPr lang="sq-AL" dirty="0"/>
              <a:t/>
            </a:r>
            <a:br>
              <a:rPr lang="sq-AL" dirty="0"/>
            </a:br>
            <a:endParaRPr lang="sq-AL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3364145"/>
              </p:ext>
            </p:extLst>
          </p:nvPr>
        </p:nvGraphicFramePr>
        <p:xfrm>
          <a:off x="838200" y="1257300"/>
          <a:ext cx="10515600" cy="5232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714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PADIA</a:t>
            </a:r>
            <a:r>
              <a:rPr lang="sq-AL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q-AL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US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RJASHTIMIT</a:t>
            </a:r>
            <a:r>
              <a:rPr lang="sq-AL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TË ORTAKUT TË SHUMICËS</a:t>
            </a:r>
            <a:r>
              <a:rPr lang="en-US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SHOQ</a:t>
            </a:r>
            <a:r>
              <a:rPr lang="sq-AL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US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RIS</a:t>
            </a:r>
            <a:r>
              <a:rPr lang="sq-AL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US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IN.D.O.O</a:t>
            </a:r>
            <a:endParaRPr lang="sq-AL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125369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93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1"/>
            <a:ext cx="10515600" cy="104139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Prapësimet </a:t>
            </a:r>
            <a:r>
              <a:rPr lang="sq-AL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 palës së paditur  - Ortaku i shumicës Shoqëria </a:t>
            </a:r>
            <a:r>
              <a:rPr lang="sq-AL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IN.d.o.o</a:t>
            </a:r>
            <a:r>
              <a:rPr lang="sq-AL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q-AL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q-AL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267958"/>
              </p:ext>
            </p:extLst>
          </p:nvPr>
        </p:nvGraphicFramePr>
        <p:xfrm>
          <a:off x="838200" y="1270000"/>
          <a:ext cx="10515600" cy="5372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200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KOKLUZIONET E GJYKATES</a:t>
            </a:r>
            <a:endParaRPr lang="sq-AL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791001"/>
              </p:ext>
            </p:extLst>
          </p:nvPr>
        </p:nvGraphicFramePr>
        <p:xfrm>
          <a:off x="457200" y="1358900"/>
          <a:ext cx="11226800" cy="520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120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2478</Words>
  <Application>Microsoft Office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Parashikimet në LTSHT</vt:lpstr>
      <vt:lpstr>Vendimmarrja e Asamblesë </vt:lpstr>
      <vt:lpstr>PARASHIKIMET NE LTSHT</vt:lpstr>
      <vt:lpstr>Shkaqet e përjashtimit të Ortakut</vt:lpstr>
      <vt:lpstr>Shkaqet e përjashtimit të Ortakut</vt:lpstr>
      <vt:lpstr>RAST PRAKTIK 1</vt:lpstr>
      <vt:lpstr>PROCEDURA E MBLEDHJES SË ASAMBLESË SË PËRGJITHSHME TË ORTAKËVE (AP) </vt:lpstr>
      <vt:lpstr>PADIA E PËRJASHTIMIT TË ORTAKUT TË SHUMICËS SHOQËRISË IN.D.O.O</vt:lpstr>
      <vt:lpstr> Prapësimet e palës së paditur  - Ortaku i shumicës Shoqëria IN.d.o.o </vt:lpstr>
      <vt:lpstr>KOKLUZIONET E GJYKATES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RAST PRAKTIK</dc:title>
  <dc:creator>x</dc:creator>
  <cp:lastModifiedBy>Marinela Osmani</cp:lastModifiedBy>
  <cp:revision>45</cp:revision>
  <dcterms:created xsi:type="dcterms:W3CDTF">2024-04-16T19:11:05Z</dcterms:created>
  <dcterms:modified xsi:type="dcterms:W3CDTF">2024-04-18T09:22:02Z</dcterms:modified>
</cp:coreProperties>
</file>