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90" r:id="rId6"/>
    <p:sldId id="262" r:id="rId7"/>
    <p:sldId id="265" r:id="rId8"/>
    <p:sldId id="266" r:id="rId9"/>
    <p:sldId id="264" r:id="rId10"/>
    <p:sldId id="267" r:id="rId11"/>
    <p:sldId id="268" r:id="rId12"/>
    <p:sldId id="270" r:id="rId13"/>
    <p:sldId id="271" r:id="rId14"/>
    <p:sldId id="272" r:id="rId15"/>
    <p:sldId id="291" r:id="rId16"/>
    <p:sldId id="296" r:id="rId17"/>
    <p:sldId id="274" r:id="rId18"/>
    <p:sldId id="295" r:id="rId19"/>
    <p:sldId id="269" r:id="rId20"/>
    <p:sldId id="275" r:id="rId21"/>
    <p:sldId id="276" r:id="rId22"/>
    <p:sldId id="292" r:id="rId23"/>
    <p:sldId id="279" r:id="rId24"/>
    <p:sldId id="288" r:id="rId25"/>
    <p:sldId id="289" r:id="rId26"/>
    <p:sldId id="273" r:id="rId27"/>
    <p:sldId id="286" r:id="rId28"/>
    <p:sldId id="293" r:id="rId29"/>
    <p:sldId id="287" r:id="rId30"/>
    <p:sldId id="294" r:id="rId31"/>
    <p:sldId id="277" r:id="rId32"/>
    <p:sldId id="278" r:id="rId33"/>
    <p:sldId id="280" r:id="rId34"/>
    <p:sldId id="281" r:id="rId35"/>
    <p:sldId id="282" r:id="rId36"/>
    <p:sldId id="283" r:id="rId37"/>
    <p:sldId id="284"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59" autoAdjust="0"/>
    <p:restoredTop sz="94660"/>
  </p:normalViewPr>
  <p:slideViewPr>
    <p:cSldViewPr snapToGrid="0">
      <p:cViewPr varScale="1">
        <p:scale>
          <a:sx n="112" d="100"/>
          <a:sy n="112" d="100"/>
        </p:scale>
        <p:origin x="60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CA286-A339-422B-8AD2-BA85B5738D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741646-E568-4A34-B98A-DEDEA4AB40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00BC26-A46B-4BD2-8BBD-A0D130669752}"/>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5" name="Footer Placeholder 4">
            <a:extLst>
              <a:ext uri="{FF2B5EF4-FFF2-40B4-BE49-F238E27FC236}">
                <a16:creationId xmlns:a16="http://schemas.microsoft.com/office/drawing/2014/main" id="{40885678-CAAD-4A7C-8066-D03A4566D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D9A340-3819-4690-93EE-9A424529A5D3}"/>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1503798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C5FA8-F480-40AA-B0B4-1B48732063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386B69-669D-48FE-8CA7-E832494191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5ECB7E-BA1A-400F-A43C-D5586DE4D142}"/>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5" name="Footer Placeholder 4">
            <a:extLst>
              <a:ext uri="{FF2B5EF4-FFF2-40B4-BE49-F238E27FC236}">
                <a16:creationId xmlns:a16="http://schemas.microsoft.com/office/drawing/2014/main" id="{55558738-6EE2-405C-A9E6-6D5DDDFC1F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C3C45-181C-4B19-A83B-29702EFFD0A1}"/>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1587609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15FE2-F75A-41DA-8BC4-E98B693DA9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B9568A-FC0A-43EF-A3E3-8DB681860FD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45614-2F2E-4AA8-8955-C91553E92B88}"/>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5" name="Footer Placeholder 4">
            <a:extLst>
              <a:ext uri="{FF2B5EF4-FFF2-40B4-BE49-F238E27FC236}">
                <a16:creationId xmlns:a16="http://schemas.microsoft.com/office/drawing/2014/main" id="{68E2065D-2CCE-47AF-925E-34C2B64F2D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34233D-3A93-403E-B4DE-09F727033B29}"/>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3986537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15645-5E88-4FF0-8256-BD698B5A10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EC6D33-6B8C-4B5B-8DD9-FD7273ABF7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AA4C6A-ACAC-45A6-9F4C-46B7AEB299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6BB6F4-B3DE-4BF2-A108-C42925AFC463}"/>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6" name="Footer Placeholder 5">
            <a:extLst>
              <a:ext uri="{FF2B5EF4-FFF2-40B4-BE49-F238E27FC236}">
                <a16:creationId xmlns:a16="http://schemas.microsoft.com/office/drawing/2014/main" id="{0D49D072-365D-4487-9829-270E50B0E0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1E3D22-253D-491F-B800-13F71FF7BAAB}"/>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4142398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24B09-700B-45BD-B97F-C8A06E84B8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20CAB8-C4D9-4D0F-B5D2-6A6F987FE5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ED0953-7839-4D6D-AC3D-B11BB07AEC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B583F4-8FAF-41BF-B129-DFD2D4685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FDD443-6AC5-4B24-8D92-13AF2EB4DA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6751F8-87EB-4159-B06B-CCD332C83D80}"/>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8" name="Footer Placeholder 7">
            <a:extLst>
              <a:ext uri="{FF2B5EF4-FFF2-40B4-BE49-F238E27FC236}">
                <a16:creationId xmlns:a16="http://schemas.microsoft.com/office/drawing/2014/main" id="{ACF0204F-1E8A-48B0-BF31-1E00D6BCDC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603CB4-DBF0-43A6-9D7E-3A58CF9EAB11}"/>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1123449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BB8DD-584B-41B8-A97C-4354C55BB5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6C2BCE-D174-48B3-BDF6-58CBC6B063FB}"/>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4" name="Footer Placeholder 3">
            <a:extLst>
              <a:ext uri="{FF2B5EF4-FFF2-40B4-BE49-F238E27FC236}">
                <a16:creationId xmlns:a16="http://schemas.microsoft.com/office/drawing/2014/main" id="{FAC095E8-4EC1-4EB8-9471-0213221ABF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890BD3C-6EEF-43AC-AA6F-33BE8BB0193A}"/>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133092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BB9DE0-100F-4930-97C0-A527C9528A0D}"/>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3" name="Footer Placeholder 2">
            <a:extLst>
              <a:ext uri="{FF2B5EF4-FFF2-40B4-BE49-F238E27FC236}">
                <a16:creationId xmlns:a16="http://schemas.microsoft.com/office/drawing/2014/main" id="{9CC12C26-8C10-434F-8ABD-BDDFCF7178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D212F0-FC96-4FEB-B9C0-699D7C5197A3}"/>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3932982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96B1A-7EC0-4B91-998B-631A256999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EDEBAD-D0A3-4EF5-967E-F516D2E550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A2CF8E-DC80-4D40-8D9D-E48513AFDE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6C810F-65A8-4A30-A14E-3C9B562A1FA8}"/>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6" name="Footer Placeholder 5">
            <a:extLst>
              <a:ext uri="{FF2B5EF4-FFF2-40B4-BE49-F238E27FC236}">
                <a16:creationId xmlns:a16="http://schemas.microsoft.com/office/drawing/2014/main" id="{FF278009-ED7B-4632-8746-C22C83B8C1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F76E2E-0D37-47CF-AC71-0FF111C4ED82}"/>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4190587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CBE24-9970-4373-B1FF-08D08303EA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EF1491-D379-488A-9F13-99C48566D4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38E044-20FD-45AD-9B11-54D046DF57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3B377C-6256-41AE-B1CA-3F21FDCF7C77}"/>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6" name="Footer Placeholder 5">
            <a:extLst>
              <a:ext uri="{FF2B5EF4-FFF2-40B4-BE49-F238E27FC236}">
                <a16:creationId xmlns:a16="http://schemas.microsoft.com/office/drawing/2014/main" id="{51CD1D4C-FCFE-4404-A8AD-D811D2A63D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A507B7-B505-4261-B304-861E8E543D4A}"/>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4275532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FE1F-FB40-44DD-9BCC-537963A948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2EB747B-12B5-4FA6-8A68-6034C28E72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DACC27-E94B-4D2C-AACF-7384F6978EB5}"/>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5" name="Footer Placeholder 4">
            <a:extLst>
              <a:ext uri="{FF2B5EF4-FFF2-40B4-BE49-F238E27FC236}">
                <a16:creationId xmlns:a16="http://schemas.microsoft.com/office/drawing/2014/main" id="{D3CBDC68-768D-4446-ADE1-102487A974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F202F-7147-4B58-982C-3D70FD517717}"/>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147896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774A52-3693-426B-90DA-CAF07C7A8E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E87611-9FA3-4822-A46E-2686F0801D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F187DF-59F6-413D-B3C7-983BEBADC637}"/>
              </a:ext>
            </a:extLst>
          </p:cNvPr>
          <p:cNvSpPr>
            <a:spLocks noGrp="1"/>
          </p:cNvSpPr>
          <p:nvPr>
            <p:ph type="dt" sz="half" idx="10"/>
          </p:nvPr>
        </p:nvSpPr>
        <p:spPr/>
        <p:txBody>
          <a:bodyPr/>
          <a:lstStyle/>
          <a:p>
            <a:fld id="{A9A1628A-CB74-4C97-8E03-A1DC9B742638}" type="datetimeFigureOut">
              <a:rPr lang="en-US" smtClean="0"/>
              <a:t>4/16/2024</a:t>
            </a:fld>
            <a:endParaRPr lang="en-US"/>
          </a:p>
        </p:txBody>
      </p:sp>
      <p:sp>
        <p:nvSpPr>
          <p:cNvPr id="5" name="Footer Placeholder 4">
            <a:extLst>
              <a:ext uri="{FF2B5EF4-FFF2-40B4-BE49-F238E27FC236}">
                <a16:creationId xmlns:a16="http://schemas.microsoft.com/office/drawing/2014/main" id="{DDBD69C8-6886-4480-899C-8FB7700033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3CAAE-B60E-4AED-B1EF-0841D3D22484}"/>
              </a:ext>
            </a:extLst>
          </p:cNvPr>
          <p:cNvSpPr>
            <a:spLocks noGrp="1"/>
          </p:cNvSpPr>
          <p:nvPr>
            <p:ph type="sldNum" sz="quarter" idx="12"/>
          </p:nvPr>
        </p:nvSpPr>
        <p:spPr/>
        <p:txBody>
          <a:bodyPr/>
          <a:lstStyle/>
          <a:p>
            <a:fld id="{48A9432E-90A3-4D31-986E-4FA9E797B3E0}" type="slidenum">
              <a:rPr lang="en-US" smtClean="0"/>
              <a:t>‹#›</a:t>
            </a:fld>
            <a:endParaRPr lang="en-US"/>
          </a:p>
        </p:txBody>
      </p:sp>
    </p:spTree>
    <p:extLst>
      <p:ext uri="{BB962C8B-B14F-4D97-AF65-F5344CB8AC3E}">
        <p14:creationId xmlns:p14="http://schemas.microsoft.com/office/powerpoint/2010/main" val="3645171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D62499-57A7-4789-A5C4-D3B3745EB9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56A35F-58D1-44E6-8BBF-2467C0308E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8DF94-5D59-4CB2-BB4B-9F05895B56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A1628A-CB74-4C97-8E03-A1DC9B742638}" type="datetimeFigureOut">
              <a:rPr lang="en-US" smtClean="0"/>
              <a:t>4/16/2024</a:t>
            </a:fld>
            <a:endParaRPr lang="en-US"/>
          </a:p>
        </p:txBody>
      </p:sp>
      <p:sp>
        <p:nvSpPr>
          <p:cNvPr id="5" name="Footer Placeholder 4">
            <a:extLst>
              <a:ext uri="{FF2B5EF4-FFF2-40B4-BE49-F238E27FC236}">
                <a16:creationId xmlns:a16="http://schemas.microsoft.com/office/drawing/2014/main" id="{753FEAE2-A943-4FD3-AC93-30B0A984FC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7461A5-989F-41CA-9081-4ADBC57A8D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A9432E-90A3-4D31-986E-4FA9E797B3E0}" type="slidenum">
              <a:rPr lang="en-US" smtClean="0"/>
              <a:t>‹#›</a:t>
            </a:fld>
            <a:endParaRPr lang="en-US"/>
          </a:p>
        </p:txBody>
      </p:sp>
    </p:spTree>
    <p:extLst>
      <p:ext uri="{BB962C8B-B14F-4D97-AF65-F5344CB8AC3E}">
        <p14:creationId xmlns:p14="http://schemas.microsoft.com/office/powerpoint/2010/main" val="3302969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ABF3-87A9-42F3-8192-7BA95E938C4E}"/>
              </a:ext>
            </a:extLst>
          </p:cNvPr>
          <p:cNvSpPr>
            <a:spLocks noGrp="1"/>
          </p:cNvSpPr>
          <p:nvPr>
            <p:ph type="title"/>
          </p:nvPr>
        </p:nvSpPr>
        <p:spPr/>
        <p:txBody>
          <a:bodyPr/>
          <a:lstStyle/>
          <a:p>
            <a:pPr algn="ctr"/>
            <a:r>
              <a:rPr lang="en-US" b="1" dirty="0" err="1"/>
              <a:t>Cështjet</a:t>
            </a:r>
            <a:r>
              <a:rPr lang="en-US" b="1" dirty="0"/>
              <a:t> e </a:t>
            </a:r>
            <a:r>
              <a:rPr lang="en-US" b="1" dirty="0" err="1"/>
              <a:t>trainimit</a:t>
            </a:r>
            <a:r>
              <a:rPr lang="en-US" b="1" dirty="0"/>
              <a:t> </a:t>
            </a:r>
          </a:p>
        </p:txBody>
      </p:sp>
      <p:sp>
        <p:nvSpPr>
          <p:cNvPr id="3" name="Content Placeholder 2">
            <a:extLst>
              <a:ext uri="{FF2B5EF4-FFF2-40B4-BE49-F238E27FC236}">
                <a16:creationId xmlns:a16="http://schemas.microsoft.com/office/drawing/2014/main" id="{D82EB0F8-5B0E-4922-A93D-082FB1FD5244}"/>
              </a:ext>
            </a:extLst>
          </p:cNvPr>
          <p:cNvSpPr>
            <a:spLocks noGrp="1"/>
          </p:cNvSpPr>
          <p:nvPr>
            <p:ph idx="1"/>
          </p:nvPr>
        </p:nvSpPr>
        <p:spPr/>
        <p:txBody>
          <a:bodyPr/>
          <a:lstStyle/>
          <a:p>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Vështrim historik</a:t>
            </a:r>
            <a:r>
              <a:rPr lang="it-IT" sz="18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në lidhje me insitututin e përjashtimit të ortakut sipas ligjit shqiptar. Krahasimi me sistemet e tjera </a:t>
            </a:r>
            <a:r>
              <a:rPr lang="it-IT" sz="1800" dirty="0">
                <a:effectLst/>
                <a:latin typeface="Times New Roman" panose="02020603050405020304" pitchFamily="18" charset="0"/>
                <a:ea typeface="Times New Roman" panose="02020603050405020304" pitchFamily="18" charset="0"/>
              </a:rPr>
              <a:t>të së drejtës tregtrare dhe kompanive.</a:t>
            </a:r>
            <a:endParaRPr lang="en-US" sz="1800" kern="1200" dirty="0">
              <a:solidFill>
                <a:srgbClr val="000000"/>
              </a:solidFill>
              <a:effectLst/>
              <a:latin typeface="Times New Roman" panose="02020603050405020304" pitchFamily="18" charset="0"/>
              <a:ea typeface="+mn-ea"/>
              <a:cs typeface="Times New Roman" panose="02020603050405020304" pitchFamily="18" charset="0"/>
            </a:endParaRPr>
          </a:p>
          <a:p>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Vendimarrja</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asamblese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per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perjashtimin</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ortakut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p>
          <a:p>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Cështje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të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procedurës</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dhe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kuorumit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në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vendimarje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p>
          <a:p>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Shkaqet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përjashtimit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të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orakut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p>
          <a:p>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Shkaqet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ligjore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dhe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ato</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statutore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Padia për përjashimin e ortakut. Cështje të legjimitmit të palëve. Barra e provës. </a:t>
            </a:r>
            <a:endParaRPr lang="en-US" sz="1800" dirty="0">
              <a:latin typeface="Calibri" panose="020F0502020204030204" pitchFamily="34" charset="0"/>
              <a:ea typeface="Times New Roman" panose="02020603050405020304" pitchFamily="18" charset="0"/>
              <a:cs typeface="Times New Roman" panose="02020603050405020304" pitchFamily="18" charset="0"/>
            </a:endParaRPr>
          </a:p>
          <a:p>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Padia</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shoqerisë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për</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t’i</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kerkuar</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ortakut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të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perjashtuar</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shperblimin</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demit.</a:t>
            </a:r>
            <a:endParaRPr lang="en-US" sz="1800" dirty="0">
              <a:latin typeface="Calibri" panose="020F0502020204030204" pitchFamily="34" charset="0"/>
              <a:cs typeface="Times New Roman" panose="02020603050405020304" pitchFamily="18" charset="0"/>
            </a:endParaRPr>
          </a:p>
          <a:p>
            <a:r>
              <a:rPr lang="en-US" sz="1800" kern="1200" dirty="0">
                <a:solidFill>
                  <a:srgbClr val="000000"/>
                </a:solidFill>
                <a:effectLst/>
                <a:latin typeface="Times New Roman" panose="02020603050405020304" pitchFamily="18" charset="0"/>
                <a:ea typeface="+mn-ea"/>
                <a:cs typeface="Times New Roman" panose="02020603050405020304" pitchFamily="18" charset="0"/>
              </a:rPr>
              <a:t>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drejta</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ortakut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për</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të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kërkuar</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likujdimin</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kuotës</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dhe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ose</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kompesimin</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në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rastet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padisë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shoqërisë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për</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shkaktim</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dëmi</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endParaRPr lang="en-US" sz="1800" dirty="0">
              <a:latin typeface="Calibri" panose="020F0502020204030204" pitchFamily="34" charset="0"/>
              <a:cs typeface="Times New Roman" panose="02020603050405020304" pitchFamily="18" charset="0"/>
            </a:endParaRPr>
          </a:p>
          <a:p>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Masat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e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sigurimit</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të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 </a:t>
            </a:r>
            <a:r>
              <a:rPr lang="en-US" sz="1800" kern="1200" dirty="0" err="1">
                <a:solidFill>
                  <a:srgbClr val="000000"/>
                </a:solidFill>
                <a:effectLst/>
                <a:latin typeface="Times New Roman" panose="02020603050405020304" pitchFamily="18" charset="0"/>
                <a:ea typeface="+mn-ea"/>
                <a:cs typeface="Times New Roman" panose="02020603050405020304" pitchFamily="18" charset="0"/>
              </a:rPr>
              <a:t>padisë</a:t>
            </a:r>
            <a:r>
              <a:rPr lang="en-US" sz="1800" kern="1200" dirty="0">
                <a:solidFill>
                  <a:srgbClr val="000000"/>
                </a:solidFill>
                <a:effectLst/>
                <a:latin typeface="Times New Roman" panose="02020603050405020304" pitchFamily="18" charset="0"/>
                <a:ea typeface="+mn-ea"/>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58412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6AFE9-3FB7-4930-9185-81E42BBC278C}"/>
              </a:ext>
            </a:extLst>
          </p:cNvPr>
          <p:cNvSpPr>
            <a:spLocks noGrp="1"/>
          </p:cNvSpPr>
          <p:nvPr>
            <p:ph type="title"/>
          </p:nvPr>
        </p:nvSpPr>
        <p:spPr/>
        <p:txBody>
          <a:bodyPr/>
          <a:lstStyle/>
          <a:p>
            <a:pPr algn="ctr"/>
            <a:r>
              <a:rPr lang="en-US" b="1" dirty="0" err="1">
                <a:latin typeface="Times New Roman" panose="02020603050405020304" pitchFamily="18" charset="0"/>
                <a:cs typeface="Times New Roman" panose="02020603050405020304" pitchFamily="18" charset="0"/>
              </a:rPr>
              <a:t>Konsiderata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përgjithëshme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lidhje</a:t>
            </a:r>
            <a:r>
              <a:rPr lang="en-US" b="1" dirty="0">
                <a:latin typeface="Times New Roman" panose="02020603050405020304" pitchFamily="18" charset="0"/>
                <a:cs typeface="Times New Roman" panose="02020603050405020304" pitchFamily="18" charset="0"/>
              </a:rPr>
              <a:t> me </a:t>
            </a:r>
            <a:r>
              <a:rPr lang="en-US" b="1" dirty="0" err="1">
                <a:latin typeface="Times New Roman" panose="02020603050405020304" pitchFamily="18" charset="0"/>
                <a:cs typeface="Times New Roman" panose="02020603050405020304" pitchFamily="18" charset="0"/>
              </a:rPr>
              <a:t>institutin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përjashtimit</a:t>
            </a:r>
            <a:r>
              <a:rPr lang="en-US" b="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E4FA6D46-302D-4D10-9639-8BA468C098FF}"/>
              </a:ext>
            </a:extLst>
          </p:cNvPr>
          <p:cNvSpPr>
            <a:spLocks noGrp="1"/>
          </p:cNvSpPr>
          <p:nvPr>
            <p:ph idx="1"/>
          </p:nvPr>
        </p:nvSpPr>
        <p:spPr/>
        <p:txBody>
          <a:bodyPr>
            <a:normAutofit/>
          </a:bodyPr>
          <a:lstStyle/>
          <a:p>
            <a:r>
              <a:rPr lang="en-US" sz="2000" dirty="0" err="1">
                <a:latin typeface="Times New Roman" panose="02020603050405020304" pitchFamily="18" charset="0"/>
                <a:ea typeface="Batang" panose="02030600000101010101" pitchFamily="18" charset="-127"/>
                <a:cs typeface="Times New Roman" panose="02020603050405020304" pitchFamily="18" charset="0"/>
              </a:rPr>
              <a:t>Llojet</a:t>
            </a:r>
            <a:r>
              <a:rPr lang="sq-AL" sz="2000" dirty="0">
                <a:effectLst/>
                <a:latin typeface="Times New Roman" panose="02020603050405020304" pitchFamily="18" charset="0"/>
                <a:ea typeface="Batang" panose="02030600000101010101" pitchFamily="18" charset="-127"/>
                <a:cs typeface="Times New Roman" panose="02020603050405020304" pitchFamily="18" charset="0"/>
              </a:rPr>
              <a:t> e shoqërive në të drejtën tonë tregtare janë të përafërta me ato të rregulluara nga e drejta tregtare e vendeve të traditës civil la</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ë</a:t>
            </a:r>
            <a:r>
              <a:rPr lang="sq-AL" sz="2000" dirty="0">
                <a:effectLst/>
                <a:latin typeface="Times New Roman" panose="02020603050405020304" pitchFamily="18" charset="0"/>
                <a:ea typeface="Batang" panose="02030600000101010101" pitchFamily="18" charset="-127"/>
                <a:cs typeface="Times New Roman" panose="02020603050405020304" pitchFamily="18" charset="0"/>
              </a:rPr>
              <a:t> dhe veçanërisht të traditës gjermane, të cilat kanë si karakteristikë kryesore ndarjen nga përgjegjësia e ortakëve dhe veçimin e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organit</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të</a:t>
            </a:r>
            <a:r>
              <a:rPr lang="sq-AL" sz="2000" dirty="0">
                <a:effectLst/>
                <a:latin typeface="Times New Roman" panose="02020603050405020304" pitchFamily="18" charset="0"/>
                <a:ea typeface="Batang" panose="02030600000101010101" pitchFamily="18" charset="-127"/>
                <a:cs typeface="Times New Roman" panose="02020603050405020304" pitchFamily="18" charset="0"/>
              </a:rPr>
              <a:t> administratori</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t.</a:t>
            </a:r>
          </a:p>
          <a:p>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Ligji</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a:t>
            </a:r>
            <a:r>
              <a:rPr lang="sq-AL" sz="2000" dirty="0">
                <a:effectLst/>
                <a:latin typeface="Times New Roman" panose="02020603050405020304" pitchFamily="18" charset="0"/>
                <a:ea typeface="Batang" panose="02030600000101010101" pitchFamily="18" charset="-127"/>
                <a:cs typeface="Times New Roman" panose="02020603050405020304" pitchFamily="18" charset="0"/>
              </a:rPr>
              <a:t>nr. 7638 datë 19.11.1992 “Për Shoqëritë Tregtare” </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nuk</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e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parashikonte</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insitutitin</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e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përjashtimit</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të</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ortakut</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a:t>
            </a:r>
          </a:p>
          <a:p>
            <a:r>
              <a:rPr lang="en-US" sz="2000" dirty="0">
                <a:latin typeface="Times New Roman" panose="02020603050405020304" pitchFamily="18" charset="0"/>
                <a:ea typeface="Batang" panose="02030600000101010101" pitchFamily="18" charset="-127"/>
                <a:cs typeface="Times New Roman" panose="02020603050405020304" pitchFamily="18" charset="0"/>
              </a:rPr>
              <a:t>L</a:t>
            </a:r>
            <a:r>
              <a:rPr lang="sq-AL" sz="2000" dirty="0">
                <a:effectLst/>
                <a:latin typeface="Times New Roman" panose="02020603050405020304" pitchFamily="18" charset="0"/>
                <a:ea typeface="Batang" panose="02030600000101010101" pitchFamily="18" charset="-127"/>
                <a:cs typeface="Times New Roman" panose="02020603050405020304" pitchFamily="18" charset="0"/>
              </a:rPr>
              <a:t>igji nr. 9901, datë 14.04.2008 “Për Tregtarët dhe Shoqëritë Tregtare</a:t>
            </a:r>
            <a:r>
              <a:rPr lang="en-US" sz="2000" dirty="0">
                <a:latin typeface="Times New Roman" panose="02020603050405020304" pitchFamily="18" charset="0"/>
                <a:ea typeface="Batang" panose="02030600000101010101" pitchFamily="18" charset="-127"/>
                <a:cs typeface="Times New Roman" panose="02020603050405020304" pitchFamily="18" charset="0"/>
              </a:rPr>
              <a:t>, p</a:t>
            </a:r>
            <a:r>
              <a:rPr lang="sq-AL" sz="2000" dirty="0">
                <a:effectLst/>
                <a:latin typeface="Times New Roman" panose="02020603050405020304" pitchFamily="18" charset="0"/>
                <a:ea typeface="Batang" panose="02030600000101010101" pitchFamily="18" charset="-127"/>
                <a:cs typeface="Times New Roman" panose="02020603050405020304" pitchFamily="18" charset="0"/>
              </a:rPr>
              <a:t>ër herë të parë gjej</a:t>
            </a:r>
            <a:r>
              <a:rPr lang="en-US" sz="2000" dirty="0" err="1">
                <a:latin typeface="Times New Roman" panose="02020603050405020304" pitchFamily="18" charset="0"/>
                <a:ea typeface="Batang" panose="02030600000101010101" pitchFamily="18" charset="-127"/>
                <a:cs typeface="Times New Roman" panose="02020603050405020304" pitchFamily="18" charset="0"/>
              </a:rPr>
              <a:t>më</a:t>
            </a:r>
            <a:r>
              <a:rPr lang="sq-AL" sz="2000" dirty="0">
                <a:effectLst/>
                <a:latin typeface="Times New Roman" panose="02020603050405020304" pitchFamily="18" charset="0"/>
                <a:ea typeface="Batang" panose="02030600000101010101" pitchFamily="18" charset="-127"/>
                <a:cs typeface="Times New Roman" panose="02020603050405020304" pitchFamily="18" charset="0"/>
              </a:rPr>
              <a:t> rregullime ligjore që kanë të bëjnë me shkaqet, porcedurat dhe të drejtën e kompesimit të ortakut që largohet apo përjashtohet nga shoqëria e formës me përgjegjësi të kufizuar</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 </a:t>
            </a:r>
            <a:r>
              <a:rPr lang="en-US" sz="2000" dirty="0" err="1">
                <a:effectLst/>
                <a:latin typeface="Times New Roman" panose="02020603050405020304" pitchFamily="18" charset="0"/>
                <a:ea typeface="Batang" panose="02030600000101010101" pitchFamily="18" charset="-127"/>
                <a:cs typeface="Times New Roman" panose="02020603050405020304" pitchFamily="18" charset="0"/>
              </a:rPr>
              <a:t>shoqëritë</a:t>
            </a:r>
            <a:r>
              <a:rPr lang="en-US" sz="2000" dirty="0">
                <a:effectLst/>
                <a:latin typeface="Times New Roman" panose="02020603050405020304" pitchFamily="18" charset="0"/>
                <a:ea typeface="Batang" panose="02030600000101010101" pitchFamily="18" charset="-127"/>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Per </a:t>
            </a:r>
            <a:r>
              <a:rPr lang="en-US" sz="2000" dirty="0" err="1">
                <a:latin typeface="Times New Roman" panose="02020603050405020304" pitchFamily="18" charset="0"/>
                <a:cs typeface="Times New Roman" panose="02020603050405020304" pitchFamily="18" charset="0"/>
              </a:rPr>
              <a:t>shkak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specifikave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shoqerive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aksionare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rolit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aksionareve</a:t>
            </a:r>
            <a:r>
              <a:rPr lang="en-US" sz="2000" dirty="0">
                <a:latin typeface="Times New Roman" panose="02020603050405020304" pitchFamily="18" charset="0"/>
                <a:cs typeface="Times New Roman" panose="02020603050405020304" pitchFamily="18" charset="0"/>
              </a:rPr>
              <a:t> ne </a:t>
            </a:r>
            <a:r>
              <a:rPr lang="en-US" sz="2000" dirty="0" err="1">
                <a:latin typeface="Times New Roman" panose="02020603050405020304" pitchFamily="18" charset="0"/>
                <a:cs typeface="Times New Roman" panose="02020603050405020304" pitchFamily="18" charset="0"/>
              </a:rPr>
              <a:t>shoqëri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veprimtarinë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vendimarrjen</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saj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ligjëvënsi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nuk</a:t>
            </a:r>
            <a:r>
              <a:rPr lang="en-US" sz="2000" dirty="0">
                <a:latin typeface="Times New Roman" panose="02020603050405020304" pitchFamily="18" charset="0"/>
                <a:cs typeface="Times New Roman" panose="02020603050405020304" pitchFamily="18" charset="0"/>
              </a:rPr>
              <a:t> ka  </a:t>
            </a:r>
            <a:r>
              <a:rPr lang="en-US" sz="2000" dirty="0" err="1">
                <a:latin typeface="Times New Roman" panose="02020603050405020304" pitchFamily="18" charset="0"/>
                <a:cs typeface="Times New Roman" panose="02020603050405020304" pitchFamily="18" charset="0"/>
              </a:rPr>
              <a:t>parashikuar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rregullim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tille</a:t>
            </a:r>
            <a:r>
              <a:rPr lang="en-US" sz="2000" dirty="0">
                <a:latin typeface="Times New Roman" panose="02020603050405020304" pitchFamily="18" charset="0"/>
                <a:cs typeface="Times New Roman" panose="02020603050405020304" pitchFamily="18" charset="0"/>
              </a:rPr>
              <a:t> per </a:t>
            </a:r>
            <a:r>
              <a:rPr lang="en-US" sz="2000" dirty="0" err="1">
                <a:latin typeface="Times New Roman" panose="02020603050405020304" pitchFamily="18" charset="0"/>
                <a:cs typeface="Times New Roman" panose="02020603050405020304" pitchFamily="18" charset="0"/>
              </a:rPr>
              <a:t>shoqëritë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aksionare</a:t>
            </a:r>
            <a:r>
              <a:rPr lang="en-US" sz="2000" dirty="0">
                <a:latin typeface="Times New Roman" panose="02020603050405020304" pitchFamily="18" charset="0"/>
                <a:cs typeface="Times New Roman" panose="02020603050405020304" pitchFamily="18" charset="0"/>
              </a:rPr>
              <a:t>. </a:t>
            </a:r>
          </a:p>
          <a:p>
            <a:r>
              <a:rPr lang="en-US" sz="2000" dirty="0" err="1">
                <a:latin typeface="Times New Roman" panose="02020603050405020304" pitchFamily="18" charset="0"/>
                <a:cs typeface="Times New Roman" panose="02020603050405020304" pitchFamily="18" charset="0"/>
              </a:rPr>
              <a:t>Përjashtimi</a:t>
            </a:r>
            <a:r>
              <a:rPr lang="en-US" sz="2000" dirty="0">
                <a:latin typeface="Times New Roman" panose="02020603050405020304" pitchFamily="18" charset="0"/>
                <a:cs typeface="Times New Roman" panose="02020603050405020304" pitchFamily="18" charset="0"/>
              </a:rPr>
              <a:t> i </a:t>
            </a:r>
            <a:r>
              <a:rPr lang="en-US" sz="2000" dirty="0" err="1">
                <a:latin typeface="Times New Roman" panose="02020603050405020304" pitchFamily="18" charset="0"/>
                <a:cs typeface="Times New Roman" panose="02020603050405020304" pitchFamily="18" charset="0"/>
              </a:rPr>
              <a:t>ortakut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është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zgjidhje</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kontratës</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themelimit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shoqërisë</a:t>
            </a:r>
            <a:r>
              <a:rPr lang="en-US" sz="2000" dirty="0">
                <a:latin typeface="Times New Roman" panose="02020603050405020304" pitchFamily="18" charset="0"/>
                <a:cs typeface="Times New Roman" panose="02020603050405020304" pitchFamily="18" charset="0"/>
              </a:rPr>
              <a:t>, per </a:t>
            </a:r>
            <a:r>
              <a:rPr lang="en-US" sz="2000" dirty="0" err="1">
                <a:latin typeface="Times New Roman" panose="02020603050405020304" pitchFamily="18" charset="0"/>
                <a:cs typeface="Times New Roman" panose="02020603050405020304" pitchFamily="18" charset="0"/>
              </a:rPr>
              <a:t>faj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ortakut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përjashtohet</a:t>
            </a:r>
            <a:r>
              <a:rPr lang="en-US" sz="2000" dirty="0">
                <a:latin typeface="Times New Roman" panose="02020603050405020304" pitchFamily="18" charset="0"/>
                <a:cs typeface="Times New Roman" panose="02020603050405020304" pitchFamily="18" charset="0"/>
              </a:rPr>
              <a:t>, por pa e </a:t>
            </a:r>
            <a:r>
              <a:rPr lang="en-US" sz="2000" dirty="0" err="1">
                <a:latin typeface="Times New Roman" panose="02020603050405020304" pitchFamily="18" charset="0"/>
                <a:cs typeface="Times New Roman" panose="02020603050405020304" pitchFamily="18" charset="0"/>
              </a:rPr>
              <a:t>prishur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shoqërinë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konsiderohet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një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sanksion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ndaj</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ortakut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përjashtohet</a:t>
            </a:r>
            <a:r>
              <a:rPr lang="en-US" sz="2000" dirty="0">
                <a:latin typeface="Times New Roman" panose="02020603050405020304" pitchFamily="18" charset="0"/>
                <a:cs typeface="Times New Roman" panose="02020603050405020304" pitchFamily="18" charset="0"/>
              </a:rPr>
              <a:t>. </a:t>
            </a:r>
          </a:p>
          <a:p>
            <a:endParaRPr lang="en-US" sz="2000" dirty="0"/>
          </a:p>
          <a:p>
            <a:endParaRPr lang="en-US" sz="1800" dirty="0">
              <a:effectLst/>
              <a:latin typeface="Consolas" panose="020B0609020204030204" pitchFamily="49" charset="0"/>
              <a:ea typeface="Batang" panose="02030600000101010101" pitchFamily="18" charset="-127"/>
              <a:cs typeface="Times New Roman" panose="02020603050405020304" pitchFamily="18" charset="0"/>
            </a:endParaRPr>
          </a:p>
          <a:p>
            <a:endParaRPr lang="en-US" sz="1800" dirty="0">
              <a:effectLst/>
              <a:latin typeface="Times New Roman" panose="02020603050405020304" pitchFamily="18" charset="0"/>
              <a:ea typeface="Batang" panose="02030600000101010101" pitchFamily="18" charset="-127"/>
              <a:cs typeface="Times New Roman" panose="02020603050405020304" pitchFamily="18" charset="0"/>
            </a:endParaRPr>
          </a:p>
          <a:p>
            <a:endParaRPr lang="en-US" dirty="0"/>
          </a:p>
        </p:txBody>
      </p:sp>
    </p:spTree>
    <p:extLst>
      <p:ext uri="{BB962C8B-B14F-4D97-AF65-F5344CB8AC3E}">
        <p14:creationId xmlns:p14="http://schemas.microsoft.com/office/powerpoint/2010/main" val="3835974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9697-D67F-4FF8-BF46-EB0449D89808}"/>
              </a:ext>
            </a:extLst>
          </p:cNvPr>
          <p:cNvSpPr>
            <a:spLocks noGrp="1"/>
          </p:cNvSpPr>
          <p:nvPr>
            <p:ph type="title"/>
          </p:nvPr>
        </p:nvSpPr>
        <p:spPr/>
        <p:txBody>
          <a:bodyPr>
            <a:noAutofit/>
          </a:bodyPr>
          <a:lstStyle/>
          <a:p>
            <a:pPr algn="ctr"/>
            <a:br>
              <a:rPr lang="en-US" sz="4000" b="1"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br>
            <a:r>
              <a:rPr lang="sq-AL" sz="4000" b="1"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Ndikimi i autonomisë statutore në çështjet e largimit dhe përjashtimit të ortakut. </a:t>
            </a:r>
            <a:br>
              <a:rPr lang="en-US" sz="4000" b="1" u="sng" dirty="0">
                <a:effectLst/>
                <a:latin typeface="Calibri Light" panose="020F0302020204030204" pitchFamily="34" charset="0"/>
                <a:ea typeface="Times New Roman" panose="02020603050405020304" pitchFamily="18" charset="0"/>
                <a:cs typeface="Times New Roman" panose="02020603050405020304" pitchFamily="18" charset="0"/>
              </a:rPr>
            </a:br>
            <a:endParaRPr lang="en-US" sz="4000" dirty="0"/>
          </a:p>
        </p:txBody>
      </p:sp>
      <p:sp>
        <p:nvSpPr>
          <p:cNvPr id="3" name="Content Placeholder 2">
            <a:extLst>
              <a:ext uri="{FF2B5EF4-FFF2-40B4-BE49-F238E27FC236}">
                <a16:creationId xmlns:a16="http://schemas.microsoft.com/office/drawing/2014/main" id="{6A0BE0C4-7217-480E-ACCE-1DD96FB0F288}"/>
              </a:ext>
            </a:extLst>
          </p:cNvPr>
          <p:cNvSpPr>
            <a:spLocks noGrp="1"/>
          </p:cNvSpPr>
          <p:nvPr>
            <p:ph idx="1"/>
          </p:nvPr>
        </p:nvSpPr>
        <p:spPr/>
        <p:txBody>
          <a:bodyPr>
            <a:noAutofit/>
          </a:bodyPr>
          <a:lstStyle/>
          <a:p>
            <a:r>
              <a:rPr lang="sq-AL" sz="1800" dirty="0">
                <a:effectLst/>
                <a:latin typeface="Times New Roman" panose="02020603050405020304" pitchFamily="18" charset="0"/>
                <a:ea typeface="Calibri" panose="020F0502020204030204" pitchFamily="34" charset="0"/>
                <a:cs typeface="Times New Roman" panose="02020603050405020304" pitchFamily="18" charset="0"/>
              </a:rPr>
              <a:t>Autonomia statuore ka marë një ndikim shumë të madh në zgjidhjen e drejtë të çështjeve që rjedhin nga dispozitat e LSHT dhe veçanërisht ato që kanë të bëjnë më natyrën juridike të largimit dhe përjashtimit të ortakut.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dirty="0">
                <a:latin typeface="Times New Roman" panose="02020603050405020304" pitchFamily="18" charset="0"/>
                <a:ea typeface="Calibri" panose="020F0502020204030204" pitchFamily="34" charset="0"/>
                <a:cs typeface="Times New Roman" panose="02020603050405020304" pitchFamily="18" charset="0"/>
              </a:rPr>
              <a:t>M</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ë ligjin aktual (LSHT) në mënyrën se si janë formuar të dyja dispozitat (nenit 101 dhe 102) që bëjnë fjalë për largimin dhe përjashtimin e ortakut, kanë përmbajte për disa çështje të një fryme lejuese, dhe parë në këtë këndvështrim, ortakët gëzojnë vërtetë liri në ushtrimin e autonomisë statutore, duke bërë parashikime që do të mund të çonin në një zgjidhje të drejtë dhe të shpejtë të konfliktit në një rastë të tillë.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dirty="0" err="1">
                <a:latin typeface="Times New Roman" panose="02020603050405020304" pitchFamily="18" charset="0"/>
                <a:cs typeface="Times New Roman" panose="02020603050405020304" pitchFamily="18" charset="0"/>
              </a:rPr>
              <a:t>Shkaqet</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parashikura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nenin</a:t>
            </a:r>
            <a:r>
              <a:rPr lang="en-US" sz="1800" dirty="0">
                <a:latin typeface="Times New Roman" panose="02020603050405020304" pitchFamily="18" charset="0"/>
                <a:cs typeface="Times New Roman" panose="02020603050405020304" pitchFamily="18" charset="0"/>
              </a:rPr>
              <a:t> 102, </a:t>
            </a:r>
            <a:r>
              <a:rPr lang="en-US" sz="1800" dirty="0" err="1">
                <a:latin typeface="Times New Roman" panose="02020603050405020304" pitchFamily="18" charset="0"/>
                <a:cs typeface="Times New Roman" panose="02020603050405020304" pitchFamily="18" charset="0"/>
              </a:rPr>
              <a:t>janë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formulimi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përgjithëshëm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përveç</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shkakut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konkret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që</a:t>
            </a:r>
            <a:r>
              <a:rPr lang="en-US" sz="1800" dirty="0">
                <a:latin typeface="Times New Roman" panose="02020603050405020304" pitchFamily="18" charset="0"/>
                <a:cs typeface="Times New Roman" panose="02020603050405020304" pitchFamily="18" charset="0"/>
              </a:rPr>
              <a:t> ka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bëjë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moshlyerjen</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kontributit</a:t>
            </a:r>
            <a:r>
              <a:rPr lang="en-US" sz="1800" dirty="0">
                <a:latin typeface="Times New Roman" panose="02020603050405020304" pitchFamily="18" charset="0"/>
                <a:cs typeface="Times New Roman" panose="02020603050405020304" pitchFamily="18" charset="0"/>
              </a:rPr>
              <a:t>. </a:t>
            </a:r>
          </a:p>
          <a:p>
            <a:r>
              <a:rPr lang="sq-AL" sz="1800" dirty="0">
                <a:effectLst/>
                <a:latin typeface="Times New Roman" panose="02020603050405020304" pitchFamily="18" charset="0"/>
                <a:ea typeface="Calibri" panose="020F0502020204030204" pitchFamily="34" charset="0"/>
                <a:cs typeface="Times New Roman" panose="02020603050405020304" pitchFamily="18" charset="0"/>
              </a:rPr>
              <a:t>Në një konflikt gjyqësor kjo çështje do të kërkonte një interpretim të kujdesshëm të shkaqeve të përjashtimit që parashikon neni 102 i LSHT, por edhe të parashikimeve që mund të ketë vetë statuti për këtë situatë juridike.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sq-AL" sz="1800" dirty="0">
                <a:effectLst/>
                <a:latin typeface="Times New Roman" panose="02020603050405020304" pitchFamily="18" charset="0"/>
                <a:ea typeface="Calibri" panose="020F0502020204030204" pitchFamily="34" charset="0"/>
                <a:cs typeface="Times New Roman" panose="02020603050405020304" pitchFamily="18" charset="0"/>
              </a:rPr>
              <a:t>Në rastin kur në statut do të kishte një parashikim të posaçëm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skaqet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përjashtimit</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 çështja do të ishte shumë më e thjeshtë, si për palët ndërgjyqëse ashtu edhe për vetë gjykatën.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dirty="0" err="1">
                <a:latin typeface="Times New Roman" panose="02020603050405020304" pitchFamily="18" charset="0"/>
                <a:cs typeface="Times New Roman" panose="02020603050405020304" pitchFamily="18" charset="0"/>
              </a:rPr>
              <a:t>Rregullat</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satutore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këtë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ratë</a:t>
            </a:r>
            <a:r>
              <a:rPr lang="en-US" sz="1800" dirty="0">
                <a:latin typeface="Times New Roman" panose="02020603050405020304" pitchFamily="18" charset="0"/>
                <a:cs typeface="Times New Roman" panose="02020603050405020304" pitchFamily="18" charset="0"/>
              </a:rPr>
              <a:t> do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përbënin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bazë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mirë</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ligjore</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zgjidhjen</a:t>
            </a:r>
            <a:r>
              <a:rPr lang="en-US" sz="1800" dirty="0">
                <a:latin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cs typeface="Times New Roman" panose="02020603050405020304" pitchFamily="18" charset="0"/>
              </a:rPr>
              <a:t>cështjes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nga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gjykata</a:t>
            </a:r>
            <a:r>
              <a:rPr lang="en-US"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960460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2169-C021-4C6F-BC0B-E3846D544BF0}"/>
              </a:ext>
            </a:extLst>
          </p:cNvPr>
          <p:cNvSpPr>
            <a:spLocks noGrp="1"/>
          </p:cNvSpPr>
          <p:nvPr>
            <p:ph type="title"/>
          </p:nvPr>
        </p:nvSpPr>
        <p:spPr/>
        <p:txBody>
          <a:bodyPr/>
          <a:lstStyle/>
          <a:p>
            <a:pPr algn="ctr"/>
            <a:r>
              <a:rPr lang="en-US" b="1" dirty="0" err="1"/>
              <a:t>Përjashtimi</a:t>
            </a:r>
            <a:r>
              <a:rPr lang="en-US" b="1" dirty="0"/>
              <a:t> </a:t>
            </a:r>
            <a:r>
              <a:rPr lang="en-US" b="1" i="1" dirty="0"/>
              <a:t>vs</a:t>
            </a:r>
            <a:r>
              <a:rPr lang="en-US" b="1" dirty="0"/>
              <a:t> </a:t>
            </a:r>
            <a:r>
              <a:rPr lang="en-US" b="1" dirty="0" err="1"/>
              <a:t>largimit</a:t>
            </a:r>
            <a:r>
              <a:rPr lang="en-US" b="1" dirty="0"/>
              <a:t> </a:t>
            </a:r>
            <a:r>
              <a:rPr lang="en-US" b="1" dirty="0" err="1"/>
              <a:t>të</a:t>
            </a:r>
            <a:r>
              <a:rPr lang="en-US" b="1" dirty="0"/>
              <a:t> </a:t>
            </a:r>
            <a:r>
              <a:rPr lang="en-US" b="1" dirty="0" err="1"/>
              <a:t>ortakut</a:t>
            </a:r>
            <a:r>
              <a:rPr lang="en-US" b="1" dirty="0"/>
              <a:t> </a:t>
            </a:r>
          </a:p>
        </p:txBody>
      </p:sp>
      <p:sp>
        <p:nvSpPr>
          <p:cNvPr id="3" name="Content Placeholder 2">
            <a:extLst>
              <a:ext uri="{FF2B5EF4-FFF2-40B4-BE49-F238E27FC236}">
                <a16:creationId xmlns:a16="http://schemas.microsoft.com/office/drawing/2014/main" id="{BF24EC04-ED19-49B1-BBF4-C453B1F9087F}"/>
              </a:ext>
            </a:extLst>
          </p:cNvPr>
          <p:cNvSpPr>
            <a:spLocks noGrp="1"/>
          </p:cNvSpPr>
          <p:nvPr>
            <p:ph idx="1"/>
          </p:nvPr>
        </p:nvSpPr>
        <p:spPr/>
        <p:txBody>
          <a:bodyPr>
            <a:normAutofit fontScale="92500" lnSpcReduction="20000"/>
          </a:bodyPr>
          <a:lstStyle/>
          <a:p>
            <a:r>
              <a:rPr lang="sq-AL" sz="2600" dirty="0">
                <a:effectLst/>
                <a:latin typeface="Times New Roman" panose="02020603050405020304" pitchFamily="18" charset="0"/>
                <a:ea typeface="Calibri" panose="020F0502020204030204" pitchFamily="34" charset="0"/>
                <a:cs typeface="Times New Roman" panose="02020603050405020304" pitchFamily="18" charset="0"/>
              </a:rPr>
              <a:t>Sipas përcaktimeve që bënë LSHT në nenin 101, largimi i ortakut mund të përkufizohet si : “</a:t>
            </a:r>
            <a:r>
              <a:rPr lang="sq-AL" sz="2600" i="1" dirty="0">
                <a:effectLst/>
                <a:latin typeface="Times New Roman" panose="02020603050405020304" pitchFamily="18" charset="0"/>
                <a:ea typeface="Calibri" panose="020F0502020204030204" pitchFamily="34" charset="0"/>
                <a:cs typeface="Times New Roman" panose="02020603050405020304" pitchFamily="18" charset="0"/>
              </a:rPr>
              <a:t>e drejta e këtij të fundit për të dalë nga shoqëria, duke shfaqur një vullnet të njëanshëm, në kushtet e parashikuara nga ligji dhe statuti i shoqërisë tregtare</a:t>
            </a:r>
            <a:r>
              <a:rPr lang="en-US" sz="2600" i="1" dirty="0">
                <a:effectLst/>
                <a:latin typeface="Times New Roman" panose="02020603050405020304" pitchFamily="18" charset="0"/>
                <a:ea typeface="Calibri" panose="020F0502020204030204" pitchFamily="34" charset="0"/>
                <a:cs typeface="Times New Roman" panose="02020603050405020304" pitchFamily="18" charset="0"/>
              </a:rPr>
              <a:t>.</a:t>
            </a:r>
          </a:p>
          <a:p>
            <a:r>
              <a:rPr lang="en-US" sz="2600" dirty="0" err="1">
                <a:latin typeface="Times New Roman" panose="02020603050405020304" pitchFamily="18" charset="0"/>
                <a:cs typeface="Times New Roman" panose="02020603050405020304" pitchFamily="18" charset="0"/>
              </a:rPr>
              <a:t>Ushtrohet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vetëm</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iniciativën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ortakut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shprehje</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drejtës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tij</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përfundimin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marrëdhënieve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ligjore</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shoqërinë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Largimi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është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akt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vullneti</a:t>
            </a:r>
            <a:r>
              <a:rPr lang="en-US" sz="2600" dirty="0">
                <a:latin typeface="Times New Roman" panose="02020603050405020304" pitchFamily="18" charset="0"/>
                <a:cs typeface="Times New Roman" panose="02020603050405020304" pitchFamily="18" charset="0"/>
              </a:rPr>
              <a:t>.</a:t>
            </a:r>
          </a:p>
          <a:p>
            <a:r>
              <a:rPr lang="en-US" sz="2600" dirty="0" err="1">
                <a:latin typeface="Times New Roman" panose="02020603050405020304" pitchFamily="18" charset="0"/>
                <a:cs typeface="Times New Roman" panose="02020603050405020304" pitchFamily="18" charset="0"/>
              </a:rPr>
              <a:t>Ndërkohë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përjashtimi</a:t>
            </a:r>
            <a:r>
              <a:rPr lang="en-US" sz="2600" dirty="0">
                <a:latin typeface="Times New Roman" panose="02020603050405020304" pitchFamily="18" charset="0"/>
                <a:cs typeface="Times New Roman" panose="02020603050405020304" pitchFamily="18" charset="0"/>
              </a:rPr>
              <a:t> i </a:t>
            </a:r>
            <a:r>
              <a:rPr lang="en-US" sz="2600" dirty="0" err="1">
                <a:latin typeface="Times New Roman" panose="02020603050405020304" pitchFamily="18" charset="0"/>
                <a:cs typeface="Times New Roman" panose="02020603050405020304" pitchFamily="18" charset="0"/>
              </a:rPr>
              <a:t>ortakut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është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zgjidhje</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kontratës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themelimit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shoqërisë</a:t>
            </a:r>
            <a:r>
              <a:rPr lang="en-US" sz="2600" dirty="0">
                <a:latin typeface="Times New Roman" panose="02020603050405020304" pitchFamily="18" charset="0"/>
                <a:cs typeface="Times New Roman" panose="02020603050405020304" pitchFamily="18" charset="0"/>
              </a:rPr>
              <a:t>, per </a:t>
            </a:r>
            <a:r>
              <a:rPr lang="en-US" sz="2600" dirty="0" err="1">
                <a:latin typeface="Times New Roman" panose="02020603050405020304" pitchFamily="18" charset="0"/>
                <a:cs typeface="Times New Roman" panose="02020603050405020304" pitchFamily="18" charset="0"/>
              </a:rPr>
              <a:t>faj</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ortakut</a:t>
            </a:r>
            <a:r>
              <a:rPr lang="en-US" sz="2600" dirty="0">
                <a:latin typeface="Times New Roman" panose="02020603050405020304" pitchFamily="18" charset="0"/>
                <a:cs typeface="Times New Roman" panose="02020603050405020304" pitchFamily="18" charset="0"/>
              </a:rPr>
              <a:t>, por pa e </a:t>
            </a:r>
            <a:r>
              <a:rPr lang="en-US" sz="2600" dirty="0" err="1">
                <a:latin typeface="Times New Roman" panose="02020603050405020304" pitchFamily="18" charset="0"/>
                <a:cs typeface="Times New Roman" panose="02020603050405020304" pitchFamily="18" charset="0"/>
              </a:rPr>
              <a:t>prishur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shoqërinë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Pra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konsiderohet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sanksion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ndaj</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ortakut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përjashtohet</a:t>
            </a:r>
            <a:r>
              <a:rPr lang="en-US" sz="2600" dirty="0">
                <a:latin typeface="Times New Roman" panose="02020603050405020304" pitchFamily="18" charset="0"/>
                <a:cs typeface="Times New Roman" panose="02020603050405020304" pitchFamily="18" charset="0"/>
              </a:rPr>
              <a:t>. </a:t>
            </a:r>
          </a:p>
          <a:p>
            <a:pPr algn="just"/>
            <a:r>
              <a:rPr lang="en-US" sz="2600" dirty="0" err="1">
                <a:latin typeface="Times New Roman" panose="02020603050405020304" pitchFamily="18" charset="0"/>
                <a:cs typeface="Times New Roman" panose="02020603050405020304" pitchFamily="18" charset="0"/>
              </a:rPr>
              <a:t>Largimi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merr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fuqi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juridike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nga</a:t>
            </a:r>
            <a:r>
              <a:rPr lang="en-US" sz="2600" dirty="0">
                <a:latin typeface="Times New Roman" panose="02020603050405020304" pitchFamily="18" charset="0"/>
                <a:cs typeface="Times New Roman" panose="02020603050405020304" pitchFamily="18" charset="0"/>
              </a:rPr>
              <a:t> dita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i </a:t>
            </a:r>
            <a:r>
              <a:rPr lang="en-US" sz="2600" dirty="0" err="1">
                <a:latin typeface="Times New Roman" panose="02020603050405020304" pitchFamily="18" charset="0"/>
                <a:cs typeface="Times New Roman" panose="02020603050405020304" pitchFamily="18" charset="0"/>
              </a:rPr>
              <a:t>njoftohet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rregullisht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shoqërise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neni</a:t>
            </a:r>
            <a:r>
              <a:rPr lang="en-US" sz="2600" dirty="0">
                <a:latin typeface="Times New Roman" panose="02020603050405020304" pitchFamily="18" charset="0"/>
                <a:cs typeface="Times New Roman" panose="02020603050405020304" pitchFamily="18" charset="0"/>
              </a:rPr>
              <a:t> 103/1).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drejtat</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ortakut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shoqërisë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ndaj</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tij</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shuhen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datë</a:t>
            </a:r>
            <a:r>
              <a:rPr lang="en-US" sz="2600" dirty="0">
                <a:latin typeface="Times New Roman" panose="02020603050405020304" pitchFamily="18" charset="0"/>
                <a:cs typeface="Times New Roman" panose="02020603050405020304" pitchFamily="18" charset="0"/>
              </a:rPr>
              <a:t>.</a:t>
            </a:r>
          </a:p>
          <a:p>
            <a:pPr algn="just"/>
            <a:r>
              <a:rPr lang="en-US" sz="2600" dirty="0" err="1">
                <a:latin typeface="Times New Roman" panose="02020603050405020304" pitchFamily="18" charset="0"/>
                <a:cs typeface="Times New Roman" panose="02020603050405020304" pitchFamily="18" charset="0"/>
              </a:rPr>
              <a:t>Ndërsa</a:t>
            </a:r>
            <a:r>
              <a:rPr lang="en-US" sz="2600" b="1"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përjashtimi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bëhet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efektiv</a:t>
            </a:r>
            <a:r>
              <a:rPr lang="en-US" sz="2600" dirty="0">
                <a:latin typeface="Times New Roman" panose="02020603050405020304" pitchFamily="18" charset="0"/>
                <a:cs typeface="Times New Roman" panose="02020603050405020304" pitchFamily="18" charset="0"/>
              </a:rPr>
              <a:t>/</a:t>
            </a:r>
            <a:r>
              <a:rPr lang="en-US" sz="2600" dirty="0" err="1">
                <a:latin typeface="Times New Roman" panose="02020603050405020304" pitchFamily="18" charset="0"/>
                <a:cs typeface="Times New Roman" panose="02020603050405020304" pitchFamily="18" charset="0"/>
              </a:rPr>
              <a:t>hyn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fuqi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kur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vendimi</a:t>
            </a:r>
            <a:r>
              <a:rPr lang="en-US" sz="2600" dirty="0">
                <a:latin typeface="Times New Roman" panose="02020603050405020304" pitchFamily="18" charset="0"/>
                <a:cs typeface="Times New Roman" panose="02020603050405020304" pitchFamily="18" charset="0"/>
              </a:rPr>
              <a:t> i </a:t>
            </a:r>
            <a:r>
              <a:rPr lang="en-US" sz="2600" dirty="0" err="1">
                <a:latin typeface="Times New Roman" panose="02020603050405020304" pitchFamily="18" charset="0"/>
                <a:cs typeface="Times New Roman" panose="02020603050405020304" pitchFamily="18" charset="0"/>
              </a:rPr>
              <a:t>gjykatës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merr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formë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prerë</a:t>
            </a:r>
            <a:r>
              <a:rPr lang="en-US" sz="2600" dirty="0">
                <a:latin typeface="Times New Roman" panose="02020603050405020304" pitchFamily="18" charset="0"/>
                <a:cs typeface="Times New Roman" panose="02020603050405020304" pitchFamily="18" charset="0"/>
              </a:rPr>
              <a:t> ( </a:t>
            </a:r>
            <a:r>
              <a:rPr lang="en-US" sz="2600" dirty="0" err="1">
                <a:latin typeface="Times New Roman" panose="02020603050405020304" pitchFamily="18" charset="0"/>
                <a:cs typeface="Times New Roman" panose="02020603050405020304" pitchFamily="18" charset="0"/>
              </a:rPr>
              <a:t>neni</a:t>
            </a:r>
            <a:r>
              <a:rPr lang="en-US" sz="2600" dirty="0">
                <a:latin typeface="Times New Roman" panose="02020603050405020304" pitchFamily="18" charset="0"/>
                <a:cs typeface="Times New Roman" panose="02020603050405020304" pitchFamily="18" charset="0"/>
              </a:rPr>
              <a:t> 103/1), </a:t>
            </a:r>
            <a:r>
              <a:rPr lang="en-US" sz="2600" dirty="0" err="1">
                <a:latin typeface="Times New Roman" panose="02020603050405020304" pitchFamily="18" charset="0"/>
                <a:cs typeface="Times New Roman" panose="02020603050405020304" pitchFamily="18" charset="0"/>
              </a:rPr>
              <a:t>Largimi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merr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fuqi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juridike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nga</a:t>
            </a:r>
            <a:r>
              <a:rPr lang="en-US" sz="2600" dirty="0">
                <a:latin typeface="Times New Roman" panose="02020603050405020304" pitchFamily="18" charset="0"/>
                <a:cs typeface="Times New Roman" panose="02020603050405020304" pitchFamily="18" charset="0"/>
              </a:rPr>
              <a:t> dita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i </a:t>
            </a:r>
            <a:r>
              <a:rPr lang="en-US" sz="2600" dirty="0" err="1">
                <a:latin typeface="Times New Roman" panose="02020603050405020304" pitchFamily="18" charset="0"/>
                <a:cs typeface="Times New Roman" panose="02020603050405020304" pitchFamily="18" charset="0"/>
              </a:rPr>
              <a:t>njoftohet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rregullisht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shoqërisë</a:t>
            </a:r>
            <a:r>
              <a:rPr lang="en-US" sz="2600" dirty="0">
                <a:latin typeface="Times New Roman" panose="02020603050405020304" pitchFamily="18" charset="0"/>
                <a:cs typeface="Times New Roman" panose="02020603050405020304" pitchFamily="18" charset="0"/>
              </a:rPr>
              <a:t>.</a:t>
            </a:r>
          </a:p>
          <a:p>
            <a:pPr marL="0" indent="0">
              <a:buNone/>
            </a:pPr>
            <a:endParaRPr lang="en-US" sz="2800" dirty="0">
              <a:latin typeface="Times New Roman" panose="02020603050405020304" pitchFamily="18" charset="0"/>
              <a:cs typeface="Times New Roman" panose="02020603050405020304" pitchFamily="18" charset="0"/>
            </a:endParaRPr>
          </a:p>
          <a:p>
            <a:endParaRPr lang="en-US" sz="2800" dirty="0"/>
          </a:p>
          <a:p>
            <a:endParaRPr lang="en-US" dirty="0"/>
          </a:p>
        </p:txBody>
      </p:sp>
    </p:spTree>
    <p:extLst>
      <p:ext uri="{BB962C8B-B14F-4D97-AF65-F5344CB8AC3E}">
        <p14:creationId xmlns:p14="http://schemas.microsoft.com/office/powerpoint/2010/main" val="51971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FE742-CEAA-4722-ACC9-1FF63C170AB1}"/>
              </a:ext>
            </a:extLst>
          </p:cNvPr>
          <p:cNvSpPr>
            <a:spLocks noGrp="1"/>
          </p:cNvSpPr>
          <p:nvPr>
            <p:ph type="title"/>
          </p:nvPr>
        </p:nvSpPr>
        <p:spPr/>
        <p:txBody>
          <a:bodyPr>
            <a:normAutofit fontScale="90000"/>
          </a:bodyPr>
          <a:lstStyle/>
          <a:p>
            <a:r>
              <a:rPr lang="en-US" b="1" dirty="0" err="1"/>
              <a:t>Vendimi</a:t>
            </a:r>
            <a:r>
              <a:rPr lang="en-US" b="1" dirty="0"/>
              <a:t> 488/2015 i </a:t>
            </a:r>
            <a:r>
              <a:rPr lang="en-US" b="1" dirty="0" err="1"/>
              <a:t>Kolegjit</a:t>
            </a:r>
            <a:r>
              <a:rPr lang="en-US" b="1" dirty="0"/>
              <a:t> Civil </a:t>
            </a:r>
            <a:r>
              <a:rPr lang="en-US" b="1" dirty="0" err="1"/>
              <a:t>të</a:t>
            </a:r>
            <a:r>
              <a:rPr lang="en-US" b="1" dirty="0"/>
              <a:t> GJL, </a:t>
            </a:r>
            <a:r>
              <a:rPr lang="en-US" b="1" dirty="0" err="1"/>
              <a:t>në</a:t>
            </a:r>
            <a:r>
              <a:rPr lang="en-US" b="1" dirty="0"/>
              <a:t> </a:t>
            </a:r>
            <a:r>
              <a:rPr lang="en-US" b="1" dirty="0" err="1"/>
              <a:t>lidhje</a:t>
            </a:r>
            <a:r>
              <a:rPr lang="en-US" b="1" dirty="0"/>
              <a:t> me </a:t>
            </a:r>
            <a:r>
              <a:rPr lang="en-US" b="1" dirty="0" err="1"/>
              <a:t>elementët</a:t>
            </a:r>
            <a:r>
              <a:rPr lang="en-US" b="1" dirty="0"/>
              <a:t> e </a:t>
            </a:r>
            <a:r>
              <a:rPr lang="en-US" b="1" dirty="0" err="1"/>
              <a:t>largimit</a:t>
            </a:r>
            <a:r>
              <a:rPr lang="en-US" b="1" dirty="0"/>
              <a:t> </a:t>
            </a:r>
            <a:r>
              <a:rPr lang="en-US" b="1" dirty="0" err="1"/>
              <a:t>dhe</a:t>
            </a:r>
            <a:r>
              <a:rPr lang="en-US" b="1" dirty="0"/>
              <a:t> </a:t>
            </a:r>
            <a:r>
              <a:rPr lang="en-US" b="1" dirty="0" err="1"/>
              <a:t>përjashtimit</a:t>
            </a:r>
            <a:r>
              <a:rPr lang="en-US" dirty="0"/>
              <a:t>.</a:t>
            </a:r>
          </a:p>
        </p:txBody>
      </p:sp>
      <p:sp>
        <p:nvSpPr>
          <p:cNvPr id="3" name="Content Placeholder 2">
            <a:extLst>
              <a:ext uri="{FF2B5EF4-FFF2-40B4-BE49-F238E27FC236}">
                <a16:creationId xmlns:a16="http://schemas.microsoft.com/office/drawing/2014/main" id="{A3975678-D337-4A29-BEB1-02F899520FEC}"/>
              </a:ext>
            </a:extLst>
          </p:cNvPr>
          <p:cNvSpPr>
            <a:spLocks noGrp="1"/>
          </p:cNvSpPr>
          <p:nvPr>
            <p:ph idx="1"/>
          </p:nvPr>
        </p:nvSpPr>
        <p:spPr/>
        <p:txBody>
          <a:bodyPr/>
          <a:lstStyle/>
          <a:p>
            <a:endParaRPr lang="en-US" sz="1800" dirty="0">
              <a:effectLst/>
              <a:latin typeface="Times New Roman" panose="02020603050405020304" pitchFamily="18" charset="0"/>
              <a:ea typeface="Times New Roman" panose="02020603050405020304" pitchFamily="18" charset="0"/>
            </a:endParaRPr>
          </a:p>
          <a:p>
            <a:r>
              <a:rPr lang="en-US" sz="1800" dirty="0">
                <a:latin typeface="Times New Roman" panose="02020603050405020304" pitchFamily="18" charset="0"/>
                <a:ea typeface="Times New Roman" panose="02020603050405020304" pitchFamily="18" charset="0"/>
              </a:rPr>
              <a:t>....</a:t>
            </a:r>
            <a:r>
              <a:rPr lang="sq-AL" sz="2000" dirty="0">
                <a:effectLst/>
                <a:latin typeface="Times New Roman" panose="02020603050405020304" pitchFamily="18" charset="0"/>
                <a:ea typeface="Times New Roman" panose="02020603050405020304" pitchFamily="18" charset="0"/>
              </a:rPr>
              <a:t>Kolegji Civil i Gjykatës së Lartë vlerëson të theksojë se në thelb të tyre dispozitat 101 dhe 102 të LSHT-së kanë parimin se përfundimi i ortakërisë (Neni 103 (1) i LSHT-së) presupozon gjithmonë shkaqe të arsyeshme, pasi është parashikuar shprehimisht se shkaku duhet të jetë i tillë që të “</a:t>
            </a:r>
            <a:r>
              <a:rPr lang="sq-AL" sz="2000" i="1" dirty="0">
                <a:effectLst/>
                <a:latin typeface="Times New Roman" panose="02020603050405020304" pitchFamily="18" charset="0"/>
                <a:ea typeface="Times New Roman" panose="02020603050405020304" pitchFamily="18" charset="0"/>
              </a:rPr>
              <a:t>bëjë të papranueshme vazhdimin e ortakërisë për ortakun</a:t>
            </a:r>
            <a:r>
              <a:rPr lang="sq-AL" sz="2000" dirty="0">
                <a:effectLst/>
                <a:latin typeface="Times New Roman" panose="02020603050405020304" pitchFamily="18" charset="0"/>
                <a:ea typeface="Times New Roman" panose="02020603050405020304" pitchFamily="18" charset="0"/>
              </a:rPr>
              <a:t>”. Gjithashtu pavarësisht se në nenin 102 i LSHT-së në mënyrë të dukshmen mungon ideja e shprehur se sjellja e ortakut që duhet të përjashtohet duhet të jetë e tillë që të </a:t>
            </a:r>
            <a:r>
              <a:rPr lang="sq-AL" sz="2000" i="1" dirty="0">
                <a:effectLst/>
                <a:latin typeface="Times New Roman" panose="02020603050405020304" pitchFamily="18" charset="0"/>
                <a:ea typeface="Times New Roman" panose="02020603050405020304" pitchFamily="18" charset="0"/>
              </a:rPr>
              <a:t>“bëjë të papranueshme vazhdimin e ortakërisë” për ortakët e tjerë dhe</a:t>
            </a:r>
            <a:r>
              <a:rPr lang="sq-AL" sz="2000" dirty="0">
                <a:effectLst/>
                <a:latin typeface="Times New Roman" panose="02020603050405020304" pitchFamily="18" charset="0"/>
                <a:ea typeface="Times New Roman" panose="02020603050405020304" pitchFamily="18" charset="0"/>
              </a:rPr>
              <a:t> </a:t>
            </a:r>
            <a:r>
              <a:rPr lang="sq-AL" sz="2000" i="1" dirty="0">
                <a:effectLst/>
                <a:latin typeface="Times New Roman" panose="02020603050405020304" pitchFamily="18" charset="0"/>
                <a:ea typeface="Times New Roman" panose="02020603050405020304" pitchFamily="18" charset="0"/>
              </a:rPr>
              <a:t>për rrjedhojë të justifikojë përjashtimin</a:t>
            </a:r>
            <a:r>
              <a:rPr lang="sq-AL" sz="2000" dirty="0">
                <a:effectLst/>
                <a:latin typeface="Times New Roman" panose="02020603050405020304" pitchFamily="18" charset="0"/>
                <a:ea typeface="Times New Roman" panose="02020603050405020304" pitchFamily="18" charset="0"/>
              </a:rPr>
              <a:t>”, Kolegji thekson se shkaqet për largimin apo përjashtimin të parashikuara në dispozitat101 dhe 102 të LSHT-së, duhet të interpretohen se largimi apo përjashtimi justifikohet vetëm në rast se ekziston një shkak i arsyeshëm për ortakun i cili dëshiron të largohet ose një shkak i arsyeshëm për ortakët e tjerë në rastin e përjashtimit të një ortaku…</a:t>
            </a:r>
            <a:r>
              <a:rPr lang="en-US" sz="2000" dirty="0">
                <a:effectLst/>
                <a:latin typeface="Times New Roman" panose="02020603050405020304" pitchFamily="18" charset="0"/>
                <a:ea typeface="Times New Roman" panose="02020603050405020304" pitchFamily="18" charset="0"/>
              </a:rPr>
              <a:t>……</a:t>
            </a:r>
          </a:p>
          <a:p>
            <a:endParaRPr lang="en-US" sz="2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486580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81825-900A-4850-A0A3-88CF558BC1D8}"/>
              </a:ext>
            </a:extLst>
          </p:cNvPr>
          <p:cNvSpPr>
            <a:spLocks noGrp="1"/>
          </p:cNvSpPr>
          <p:nvPr>
            <p:ph type="title"/>
          </p:nvPr>
        </p:nvSpPr>
        <p:spPr/>
        <p:txBody>
          <a:bodyPr/>
          <a:lstStyle/>
          <a:p>
            <a:pPr algn="ctr"/>
            <a:r>
              <a:rPr lang="en-US" b="1" dirty="0" err="1"/>
              <a:t>Rëndësia</a:t>
            </a:r>
            <a:r>
              <a:rPr lang="en-US" b="1" dirty="0"/>
              <a:t> e </a:t>
            </a:r>
            <a:r>
              <a:rPr lang="en-US" b="1" dirty="0" err="1"/>
              <a:t>vendimarjes</a:t>
            </a:r>
            <a:r>
              <a:rPr lang="en-US" b="1" dirty="0"/>
              <a:t> </a:t>
            </a:r>
            <a:r>
              <a:rPr lang="en-US" b="1" dirty="0" err="1"/>
              <a:t>së</a:t>
            </a:r>
            <a:r>
              <a:rPr lang="en-US" b="1" dirty="0"/>
              <a:t> </a:t>
            </a:r>
            <a:r>
              <a:rPr lang="en-US" b="1" dirty="0" err="1"/>
              <a:t>asamblesë</a:t>
            </a:r>
            <a:r>
              <a:rPr lang="en-US" b="1" dirty="0"/>
              <a:t> </a:t>
            </a:r>
          </a:p>
        </p:txBody>
      </p:sp>
      <p:sp>
        <p:nvSpPr>
          <p:cNvPr id="3" name="Content Placeholder 2">
            <a:extLst>
              <a:ext uri="{FF2B5EF4-FFF2-40B4-BE49-F238E27FC236}">
                <a16:creationId xmlns:a16="http://schemas.microsoft.com/office/drawing/2014/main" id="{EC04AF7D-22F0-4986-8AC0-3FED7C1ED6E6}"/>
              </a:ext>
            </a:extLst>
          </p:cNvPr>
          <p:cNvSpPr>
            <a:spLocks noGrp="1"/>
          </p:cNvSpPr>
          <p:nvPr>
            <p:ph idx="1"/>
          </p:nvPr>
        </p:nvSpPr>
        <p:spPr/>
        <p:txBody>
          <a:bodyPr/>
          <a:lstStyle/>
          <a:p>
            <a:r>
              <a:rPr lang="en-US" sz="2400" dirty="0" err="1">
                <a:latin typeface="Times New Roman" panose="02020603050405020304" pitchFamily="18" charset="0"/>
                <a:cs typeface="Times New Roman" panose="02020603050405020304" pitchFamily="18" charset="0"/>
              </a:rPr>
              <a:t>Vendimarrja</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asamblese</a:t>
            </a:r>
            <a:r>
              <a:rPr lang="en-US" sz="2400" dirty="0">
                <a:latin typeface="Times New Roman" panose="02020603050405020304" pitchFamily="18" charset="0"/>
                <a:cs typeface="Times New Roman" panose="02020603050405020304" pitchFamily="18" charset="0"/>
              </a:rPr>
              <a:t> per </a:t>
            </a:r>
            <a:r>
              <a:rPr lang="en-US" sz="2400" dirty="0" err="1">
                <a:latin typeface="Times New Roman" panose="02020603050405020304" pitchFamily="18" charset="0"/>
                <a:cs typeface="Times New Roman" panose="02020603050405020304" pitchFamily="18" charset="0"/>
              </a:rPr>
              <a:t>perjashtimin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ortakut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kusht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mund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kerksë</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padi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perjashtimin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ortakut</a:t>
            </a:r>
            <a:r>
              <a:rPr lang="en-US" sz="2400" dirty="0">
                <a:latin typeface="Times New Roman" panose="02020603050405020304" pitchFamily="18" charset="0"/>
                <a:cs typeface="Times New Roman" panose="02020603050405020304" pitchFamily="18" charset="0"/>
              </a:rPr>
              <a:t> </a:t>
            </a:r>
          </a:p>
          <a:p>
            <a:r>
              <a:rPr lang="en-US" sz="2400" i="1" dirty="0">
                <a:latin typeface="Times New Roman" panose="02020603050405020304" pitchFamily="18" charset="0"/>
                <a:cs typeface="Times New Roman" panose="02020603050405020304" pitchFamily="18" charset="0"/>
              </a:rPr>
              <a:t>(</a:t>
            </a:r>
            <a:r>
              <a:rPr lang="en-US" sz="2400" i="1" u="sng" dirty="0" err="1">
                <a:latin typeface="Times New Roman" panose="02020603050405020304" pitchFamily="18" charset="0"/>
                <a:cs typeface="Times New Roman" panose="02020603050405020304" pitchFamily="18" charset="0"/>
              </a:rPr>
              <a:t>në</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bazë</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të</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një</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vendimi</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të</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zakonshëm</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asambleja</a:t>
            </a:r>
            <a:r>
              <a:rPr lang="en-US" sz="2400" i="1" u="sng" dirty="0">
                <a:latin typeface="Times New Roman" panose="02020603050405020304" pitchFamily="18" charset="0"/>
                <a:cs typeface="Times New Roman" panose="02020603050405020304" pitchFamily="18" charset="0"/>
              </a:rPr>
              <a:t> e </a:t>
            </a:r>
            <a:r>
              <a:rPr lang="en-US" sz="2400" i="1" u="sng" dirty="0" err="1">
                <a:latin typeface="Times New Roman" panose="02020603050405020304" pitchFamily="18" charset="0"/>
                <a:cs typeface="Times New Roman" panose="02020603050405020304" pitchFamily="18" charset="0"/>
              </a:rPr>
              <a:t>përgjithshme</a:t>
            </a:r>
            <a:r>
              <a:rPr lang="en-US" sz="2400" b="1"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mund</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t’i</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kërkojë</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gjykatës</a:t>
            </a:r>
            <a:r>
              <a:rPr lang="en-US" sz="2400" i="1" u="sng" dirty="0">
                <a:latin typeface="Times New Roman" panose="02020603050405020304" pitchFamily="18" charset="0"/>
                <a:cs typeface="Times New Roman" panose="02020603050405020304" pitchFamily="18" charset="0"/>
              </a:rPr>
              <a:t> </a:t>
            </a:r>
            <a:r>
              <a:rPr lang="en-US" sz="2400" i="1" u="sng" dirty="0" err="1">
                <a:latin typeface="Times New Roman" panose="02020603050405020304" pitchFamily="18" charset="0"/>
                <a:cs typeface="Times New Roman" panose="02020603050405020304" pitchFamily="18" charset="0"/>
              </a:rPr>
              <a:t>përjashtimin</a:t>
            </a:r>
            <a:r>
              <a:rPr lang="en-US" sz="2400" i="1" u="sng" dirty="0">
                <a:latin typeface="Times New Roman" panose="02020603050405020304" pitchFamily="18" charset="0"/>
                <a:cs typeface="Times New Roman" panose="02020603050405020304" pitchFamily="18" charset="0"/>
              </a:rPr>
              <a:t> e </a:t>
            </a:r>
            <a:r>
              <a:rPr lang="en-US" sz="2400" i="1" u="sng" dirty="0" err="1">
                <a:latin typeface="Times New Roman" panose="02020603050405020304" pitchFamily="18" charset="0"/>
                <a:cs typeface="Times New Roman" panose="02020603050405020304" pitchFamily="18" charset="0"/>
              </a:rPr>
              <a:t>ortakut</a:t>
            </a:r>
            <a:r>
              <a:rPr lang="en-US" sz="2400" i="1" u="sng" dirty="0">
                <a:latin typeface="Times New Roman" panose="02020603050405020304" pitchFamily="18" charset="0"/>
                <a:cs typeface="Times New Roman" panose="02020603050405020304" pitchFamily="18" charset="0"/>
              </a:rPr>
              <a:t>,…) </a:t>
            </a:r>
          </a:p>
          <a:p>
            <a:r>
              <a:rPr lang="en-US" sz="2400" dirty="0" err="1">
                <a:latin typeface="Times New Roman" panose="02020603050405020304" pitchFamily="18" charset="0"/>
                <a:cs typeface="Times New Roman" panose="02020603050405020304" pitchFamily="18" charset="0"/>
              </a:rPr>
              <a:t>Nese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paditësi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ngre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padi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gjykate</a:t>
            </a:r>
            <a:r>
              <a:rPr lang="en-US" sz="2400" dirty="0">
                <a:latin typeface="Times New Roman" panose="02020603050405020304" pitchFamily="18" charset="0"/>
                <a:cs typeface="Times New Roman" panose="02020603050405020304" pitchFamily="18" charset="0"/>
              </a:rPr>
              <a:t> pa </a:t>
            </a:r>
            <a:r>
              <a:rPr lang="en-US" sz="2400" dirty="0" err="1">
                <a:latin typeface="Times New Roman" panose="02020603050405020304" pitchFamily="18" charset="0"/>
                <a:cs typeface="Times New Roman" panose="02020603050405020304" pitchFamily="18" charset="0"/>
              </a:rPr>
              <a:t>nje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vendimarrje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asamblese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qellim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kërkimi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nuk</a:t>
            </a:r>
            <a:r>
              <a:rPr lang="en-US" sz="2400" dirty="0">
                <a:latin typeface="Times New Roman" panose="02020603050405020304" pitchFamily="18" charset="0"/>
                <a:cs typeface="Times New Roman" panose="02020603050405020304" pitchFamily="18" charset="0"/>
              </a:rPr>
              <a:t> ka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shkak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ligjshem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mbi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cilin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mbeshtesë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pretendimin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tij</a:t>
            </a:r>
            <a:r>
              <a:rPr lang="en-US" sz="2400" dirty="0">
                <a:latin typeface="Times New Roman" panose="02020603050405020304" pitchFamily="18" charset="0"/>
                <a:cs typeface="Times New Roman" panose="02020603050405020304" pitchFamily="18" charset="0"/>
              </a:rPr>
              <a:t>. </a:t>
            </a:r>
          </a:p>
          <a:p>
            <a:r>
              <a:rPr lang="en-US" sz="2400" b="1" dirty="0" err="1">
                <a:latin typeface="Times New Roman" panose="02020603050405020304" pitchFamily="18" charset="0"/>
                <a:cs typeface="Times New Roman" panose="02020603050405020304" pitchFamily="18" charset="0"/>
              </a:rPr>
              <a:t>Pyetje</a:t>
            </a:r>
            <a:r>
              <a:rPr lang="en-US" sz="2400" b="1"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Cfarë</a:t>
            </a:r>
            <a:r>
              <a:rPr lang="en-US" sz="2400" dirty="0">
                <a:latin typeface="Times New Roman" panose="02020603050405020304" pitchFamily="18" charset="0"/>
                <a:cs typeface="Times New Roman" panose="02020603050405020304" pitchFamily="18" charset="0"/>
              </a:rPr>
              <a:t> do </a:t>
            </a:r>
            <a:r>
              <a:rPr lang="en-US" sz="2400" dirty="0" err="1">
                <a:latin typeface="Times New Roman" panose="02020603050405020304" pitchFamily="18" charset="0"/>
                <a:cs typeface="Times New Roman" panose="02020603050405020304" pitchFamily="18" charset="0"/>
              </a:rPr>
              <a:t>vendos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gjykata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rastë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tillë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rëzimin</a:t>
            </a:r>
            <a:r>
              <a:rPr lang="en-US" sz="2400" dirty="0">
                <a:latin typeface="Times New Roman" panose="02020603050405020304" pitchFamily="18" charset="0"/>
                <a:cs typeface="Times New Roman" panose="02020603050405020304" pitchFamily="18" charset="0"/>
              </a:rPr>
              <a:t> apo </a:t>
            </a:r>
            <a:r>
              <a:rPr lang="en-US" sz="2400" dirty="0" err="1">
                <a:latin typeface="Times New Roman" panose="02020603050405020304" pitchFamily="18" charset="0"/>
                <a:cs typeface="Times New Roman" panose="02020603050405020304" pitchFamily="18" charset="0"/>
              </a:rPr>
              <a:t>pushimin</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gjykimit</a:t>
            </a:r>
            <a:r>
              <a:rPr lang="en-US" sz="2400"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16934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410F2-9F55-4A36-81E9-A3E2DD309711}"/>
              </a:ext>
            </a:extLst>
          </p:cNvPr>
          <p:cNvSpPr>
            <a:spLocks noGrp="1"/>
          </p:cNvSpPr>
          <p:nvPr>
            <p:ph type="title"/>
          </p:nvPr>
        </p:nvSpPr>
        <p:spPr/>
        <p:txBody>
          <a:bodyPr/>
          <a:lstStyle/>
          <a:p>
            <a:pPr algn="ctr"/>
            <a:r>
              <a:rPr lang="en-US" b="1" dirty="0" err="1"/>
              <a:t>Procedura</a:t>
            </a:r>
            <a:r>
              <a:rPr lang="en-US" b="1" dirty="0"/>
              <a:t> e </a:t>
            </a:r>
            <a:r>
              <a:rPr lang="en-US" b="1" dirty="0" err="1"/>
              <a:t>vendimarjes</a:t>
            </a:r>
            <a:r>
              <a:rPr lang="en-US" b="1" dirty="0"/>
              <a:t> </a:t>
            </a:r>
          </a:p>
        </p:txBody>
      </p:sp>
      <p:sp>
        <p:nvSpPr>
          <p:cNvPr id="3" name="Content Placeholder 2">
            <a:extLst>
              <a:ext uri="{FF2B5EF4-FFF2-40B4-BE49-F238E27FC236}">
                <a16:creationId xmlns:a16="http://schemas.microsoft.com/office/drawing/2014/main" id="{9C728FAF-F58E-484B-BA40-699DEE0E1A30}"/>
              </a:ext>
            </a:extLst>
          </p:cNvPr>
          <p:cNvSpPr>
            <a:spLocks noGrp="1"/>
          </p:cNvSpPr>
          <p:nvPr>
            <p:ph idx="1"/>
          </p:nvPr>
        </p:nvSpPr>
        <p:spPr/>
        <p:txBody>
          <a:bodyPr>
            <a:normAutofit/>
          </a:bodyPr>
          <a:lstStyle/>
          <a:p>
            <a:pPr algn="just">
              <a:lnSpc>
                <a:spcPct val="115000"/>
              </a:lnSpc>
              <a:spcAft>
                <a:spcPts val="1000"/>
              </a:spcAft>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kemi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vlefshëm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Asamblesë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Përgjithshme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ortakëve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plotësohen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kritere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kërkuara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posaçërisht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ligji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Mbledhja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thirrur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rregullisht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sipas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nenit</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83 </a:t>
            </a:r>
            <a:r>
              <a:rPr lang="en-US" sz="1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ligjit</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mbledhje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thirrur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rregullisht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nënkupton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gjithë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aspektet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thirrjes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respektuar</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konkretisht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LcPeriod"/>
            </a:pPr>
            <a:r>
              <a:rPr lang="en-US" sz="1800" dirty="0" err="1">
                <a:solidFill>
                  <a:srgbClr val="000000"/>
                </a:solidFill>
                <a:effectLst/>
                <a:latin typeface="Times New Roman" panose="02020603050405020304" pitchFamily="18" charset="0"/>
                <a:ea typeface="Times New Roman" panose="02020603050405020304" pitchFamily="18" charset="0"/>
              </a:rPr>
              <a:t>Njoftimi</a:t>
            </a:r>
            <a:r>
              <a:rPr lang="en-US" sz="1800" dirty="0">
                <a:solidFill>
                  <a:srgbClr val="000000"/>
                </a:solidFill>
                <a:effectLst/>
                <a:latin typeface="Times New Roman" panose="02020603050405020304" pitchFamily="18" charset="0"/>
                <a:ea typeface="Times New Roman" panose="02020603050405020304" pitchFamily="18" charset="0"/>
              </a:rPr>
              <a:t> me </a:t>
            </a:r>
            <a:r>
              <a:rPr lang="en-US" sz="1800" dirty="0" err="1">
                <a:solidFill>
                  <a:srgbClr val="000000"/>
                </a:solidFill>
                <a:effectLst/>
                <a:latin typeface="Times New Roman" panose="02020603050405020304" pitchFamily="18" charset="0"/>
                <a:ea typeface="Times New Roman" panose="02020603050405020304" pitchFamily="18" charset="0"/>
              </a:rPr>
              <a:t>shkresë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ose</a:t>
            </a:r>
            <a:r>
              <a:rPr lang="en-US" sz="1800" dirty="0">
                <a:solidFill>
                  <a:srgbClr val="000000"/>
                </a:solidFill>
                <a:effectLst/>
                <a:latin typeface="Times New Roman" panose="02020603050405020304" pitchFamily="18" charset="0"/>
                <a:ea typeface="Times New Roman" panose="02020603050405020304" pitchFamily="18" charset="0"/>
              </a:rPr>
              <a:t> me </a:t>
            </a:r>
            <a:r>
              <a:rPr lang="en-US" sz="1800" dirty="0" err="1">
                <a:solidFill>
                  <a:srgbClr val="000000"/>
                </a:solidFill>
                <a:effectLst/>
                <a:latin typeface="Times New Roman" panose="02020603050405020304" pitchFamily="18" charset="0"/>
                <a:ea typeface="Times New Roman" panose="02020603050405020304" pitchFamily="18" charset="0"/>
              </a:rPr>
              <a:t>njoftim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nëpërmjet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postës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elektronike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nëse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parashikohet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latin typeface="Times New Roman" panose="02020603050405020304" pitchFamily="18" charset="0"/>
                <a:ea typeface="Times New Roman" panose="02020603050405020304" pitchFamily="18" charset="0"/>
              </a:rPr>
              <a:t>s</a:t>
            </a:r>
            <a:r>
              <a:rPr lang="en-US" sz="1800" dirty="0" err="1">
                <a:solidFill>
                  <a:srgbClr val="000000"/>
                </a:solidFill>
                <a:effectLst/>
                <a:latin typeface="Times New Roman" panose="02020603050405020304" pitchFamily="18" charset="0"/>
                <a:ea typeface="Times New Roman" panose="02020603050405020304" pitchFamily="18" charset="0"/>
              </a:rPr>
              <a:t>tatuti</a:t>
            </a:r>
            <a:r>
              <a:rPr lang="en-US" sz="1800" dirty="0">
                <a:solidFill>
                  <a:srgbClr val="000000"/>
                </a:solidFill>
                <a:effectLst/>
                <a:latin typeface="Times New Roman" panose="02020603050405020304" pitchFamily="18" charset="0"/>
                <a:ea typeface="Times New Roman" panose="02020603050405020304" pitchFamily="18" charset="0"/>
              </a:rPr>
              <a:t>, jo </a:t>
            </a:r>
            <a:r>
              <a:rPr lang="en-US" sz="1800" dirty="0" err="1">
                <a:solidFill>
                  <a:srgbClr val="000000"/>
                </a:solidFill>
                <a:effectLst/>
                <a:latin typeface="Times New Roman" panose="02020603050405020304" pitchFamily="18" charset="0"/>
                <a:ea typeface="Times New Roman" panose="02020603050405020304" pitchFamily="18" charset="0"/>
              </a:rPr>
              <a:t>më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vonë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sesa</a:t>
            </a:r>
            <a:r>
              <a:rPr lang="en-US" sz="1800" dirty="0">
                <a:solidFill>
                  <a:srgbClr val="000000"/>
                </a:solidFill>
                <a:effectLst/>
                <a:latin typeface="Times New Roman" panose="02020603050405020304" pitchFamily="18" charset="0"/>
                <a:ea typeface="Times New Roman" panose="02020603050405020304" pitchFamily="18" charset="0"/>
              </a:rPr>
              <a:t> 7 </a:t>
            </a:r>
            <a:r>
              <a:rPr lang="en-US" sz="1800" dirty="0" err="1">
                <a:solidFill>
                  <a:srgbClr val="000000"/>
                </a:solidFill>
                <a:effectLst/>
                <a:latin typeface="Times New Roman" panose="02020603050405020304" pitchFamily="18" charset="0"/>
                <a:ea typeface="Times New Roman" panose="02020603050405020304" pitchFamily="18" charset="0"/>
              </a:rPr>
              <a:t>ditë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nga</a:t>
            </a:r>
            <a:r>
              <a:rPr lang="en-US" sz="1800" dirty="0">
                <a:solidFill>
                  <a:srgbClr val="000000"/>
                </a:solidFill>
                <a:effectLst/>
                <a:latin typeface="Times New Roman" panose="02020603050405020304" pitchFamily="18" charset="0"/>
                <a:ea typeface="Times New Roman" panose="02020603050405020304" pitchFamily="18" charset="0"/>
              </a:rPr>
              <a:t> dita e </a:t>
            </a:r>
            <a:r>
              <a:rPr lang="en-US" sz="1800" dirty="0" err="1">
                <a:solidFill>
                  <a:srgbClr val="000000"/>
                </a:solidFill>
                <a:effectLst/>
                <a:latin typeface="Times New Roman" panose="02020603050405020304" pitchFamily="18" charset="0"/>
                <a:ea typeface="Times New Roman" panose="02020603050405020304" pitchFamily="18" charset="0"/>
              </a:rPr>
              <a:t>parashikuar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për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mbajtjen</a:t>
            </a:r>
            <a:r>
              <a:rPr lang="en-US" sz="1800" dirty="0">
                <a:solidFill>
                  <a:srgbClr val="000000"/>
                </a:solidFill>
                <a:effectLst/>
                <a:latin typeface="Times New Roman" panose="02020603050405020304" pitchFamily="18" charset="0"/>
                <a:ea typeface="Times New Roman" panose="02020603050405020304" pitchFamily="18" charset="0"/>
              </a:rPr>
              <a:t> e </a:t>
            </a:r>
            <a:r>
              <a:rPr lang="en-US" sz="1800" dirty="0" err="1">
                <a:solidFill>
                  <a:srgbClr val="000000"/>
                </a:solidFill>
                <a:effectLst/>
                <a:latin typeface="Times New Roman" panose="02020603050405020304" pitchFamily="18" charset="0"/>
                <a:ea typeface="Times New Roman" panose="02020603050405020304" pitchFamily="18" charset="0"/>
              </a:rPr>
              <a:t>mbledhjes</a:t>
            </a:r>
            <a:r>
              <a:rPr lang="en-US" sz="1800" dirty="0">
                <a:solidFill>
                  <a:srgbClr val="000000"/>
                </a:solidFill>
                <a:effectLst/>
                <a:latin typeface="Times New Roman" panose="02020603050405020304" pitchFamily="18" charset="0"/>
                <a:ea typeface="Times New Roman" panose="02020603050405020304" pitchFamily="18" charset="0"/>
              </a:rPr>
              <a:t>.</a:t>
            </a:r>
          </a:p>
          <a:p>
            <a:pPr marL="342900" lvl="0" indent="-342900" algn="just">
              <a:lnSpc>
                <a:spcPct val="115000"/>
              </a:lnSpc>
              <a:buFont typeface="+mj-lt"/>
              <a:buAutoNum type="alphaLcPeriod"/>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Njoftimi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përcaktojë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qartë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saktë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ekuivoke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datën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orën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mbledhjes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rendin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ditës</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gn="just">
              <a:lnSpc>
                <a:spcPct val="115000"/>
              </a:lnSpc>
              <a:buFont typeface="+mj-lt"/>
              <a:buAutoNum type="alphaLcPeriod"/>
            </a:pPr>
            <a:r>
              <a:rPr lang="en-US" sz="1800" dirty="0" err="1">
                <a:solidFill>
                  <a:srgbClr val="000000"/>
                </a:solidFill>
                <a:effectLst/>
                <a:latin typeface="Times New Roman" panose="02020603050405020304" pitchFamily="18" charset="0"/>
                <a:ea typeface="Times New Roman" panose="02020603050405020304" pitchFamily="18" charset="0"/>
              </a:rPr>
              <a:t>Njoftimi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jetë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dërguar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gjithë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anëtarëve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të</a:t>
            </a:r>
            <a:r>
              <a:rPr lang="en-US" sz="1800" dirty="0">
                <a:solidFill>
                  <a:srgbClr val="000000"/>
                </a:solidFill>
                <a:effectLst/>
                <a:latin typeface="Times New Roman" panose="02020603050405020304" pitchFamily="18" charset="0"/>
                <a:ea typeface="Times New Roman" panose="02020603050405020304" pitchFamily="18" charset="0"/>
              </a:rPr>
              <a:t> AP-</a:t>
            </a:r>
            <a:r>
              <a:rPr lang="en-US" sz="1800" dirty="0" err="1">
                <a:solidFill>
                  <a:srgbClr val="000000"/>
                </a:solidFill>
                <a:effectLst/>
                <a:latin typeface="Times New Roman" panose="02020603050405020304" pitchFamily="18" charset="0"/>
                <a:ea typeface="Times New Roman" panose="02020603050405020304" pitchFamily="18" charset="0"/>
              </a:rPr>
              <a:t>së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dhe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ata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kenë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marrë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dijeni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efektivisht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Barrën</a:t>
            </a:r>
            <a:r>
              <a:rPr lang="en-US" sz="1800" dirty="0">
                <a:solidFill>
                  <a:srgbClr val="000000"/>
                </a:solidFill>
                <a:effectLst/>
                <a:latin typeface="Times New Roman" panose="02020603050405020304" pitchFamily="18" charset="0"/>
                <a:ea typeface="Times New Roman" panose="02020603050405020304" pitchFamily="18" charset="0"/>
              </a:rPr>
              <a:t> e </a:t>
            </a:r>
            <a:r>
              <a:rPr lang="en-US" sz="1800" dirty="0" err="1">
                <a:solidFill>
                  <a:srgbClr val="000000"/>
                </a:solidFill>
                <a:effectLst/>
                <a:latin typeface="Times New Roman" panose="02020603050405020304" pitchFamily="18" charset="0"/>
                <a:ea typeface="Times New Roman" panose="02020603050405020304" pitchFamily="18" charset="0"/>
              </a:rPr>
              <a:t>provës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për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marrjen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dijeni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nga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destinatari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ortaku</a:t>
            </a:r>
            <a:r>
              <a:rPr lang="en-US" sz="1800" dirty="0">
                <a:solidFill>
                  <a:srgbClr val="000000"/>
                </a:solidFill>
                <a:effectLst/>
                <a:latin typeface="Times New Roman" panose="02020603050405020304" pitchFamily="18" charset="0"/>
                <a:ea typeface="Times New Roman" panose="02020603050405020304" pitchFamily="18" charset="0"/>
              </a:rPr>
              <a:t>) e ka </a:t>
            </a:r>
            <a:r>
              <a:rPr lang="en-US" sz="1800" dirty="0" err="1">
                <a:solidFill>
                  <a:srgbClr val="000000"/>
                </a:solidFill>
                <a:effectLst/>
                <a:latin typeface="Times New Roman" panose="02020603050405020304" pitchFamily="18" charset="0"/>
                <a:ea typeface="Times New Roman" panose="02020603050405020304" pitchFamily="18" charset="0"/>
              </a:rPr>
              <a:t>dërguesi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shoqëria</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Mosrespektimi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këtyre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rregullave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procedurialë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thirrjes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bëjnë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pavlefshëm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ex </a:t>
            </a:r>
            <a:r>
              <a:rPr lang="en-US" sz="1800" i="1" dirty="0" err="1">
                <a:effectLst/>
                <a:latin typeface="Times New Roman" panose="02020603050405020304" pitchFamily="18" charset="0"/>
                <a:ea typeface="Calibri" panose="020F0502020204030204" pitchFamily="34" charset="0"/>
                <a:cs typeface="Times New Roman" panose="02020603050405020304" pitchFamily="18" charset="0"/>
              </a:rPr>
              <a:t>lege</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LcPeriod"/>
            </a:pP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904107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3C8DC-D9EE-43C1-8548-00F3086BC2B4}"/>
              </a:ext>
            </a:extLst>
          </p:cNvPr>
          <p:cNvSpPr>
            <a:spLocks noGrp="1"/>
          </p:cNvSpPr>
          <p:nvPr>
            <p:ph type="title"/>
          </p:nvPr>
        </p:nvSpPr>
        <p:spPr/>
        <p:txBody>
          <a:bodyPr/>
          <a:lstStyle/>
          <a:p>
            <a:pPr algn="ctr"/>
            <a:r>
              <a:rPr lang="en-US" b="1" dirty="0" err="1"/>
              <a:t>Vazhdim</a:t>
            </a:r>
            <a:r>
              <a:rPr lang="en-US" b="1" dirty="0"/>
              <a:t> </a:t>
            </a:r>
          </a:p>
        </p:txBody>
      </p:sp>
      <p:sp>
        <p:nvSpPr>
          <p:cNvPr id="3" name="Content Placeholder 2">
            <a:extLst>
              <a:ext uri="{FF2B5EF4-FFF2-40B4-BE49-F238E27FC236}">
                <a16:creationId xmlns:a16="http://schemas.microsoft.com/office/drawing/2014/main" id="{97B08D5C-9165-4C7E-99F4-8A3F7CF9D11D}"/>
              </a:ext>
            </a:extLst>
          </p:cNvPr>
          <p:cNvSpPr>
            <a:spLocks noGrp="1"/>
          </p:cNvSpPr>
          <p:nvPr>
            <p:ph idx="1"/>
          </p:nvPr>
        </p:nvSpPr>
        <p:spPr/>
        <p:txBody>
          <a:bodyPr>
            <a:normAutofit/>
          </a:bodyPr>
          <a:lstStyle/>
          <a:p>
            <a:r>
              <a:rPr lang="en-US" sz="2400" dirty="0" err="1">
                <a:solidFill>
                  <a:srgbClr val="000000"/>
                </a:solidFill>
                <a:latin typeface="Times New Roman" panose="02020603050405020304" pitchFamily="18" charset="0"/>
                <a:ea typeface="Calibri" panose="020F0502020204030204" pitchFamily="34" charset="0"/>
              </a:rPr>
              <a:t>Gjyqtari</a:t>
            </a:r>
            <a:r>
              <a:rPr lang="en-US" sz="2400" dirty="0">
                <a:solidFill>
                  <a:srgbClr val="000000"/>
                </a:solidFill>
                <a:latin typeface="Times New Roman" panose="02020603050405020304" pitchFamily="18" charset="0"/>
                <a:ea typeface="Calibri" panose="020F0502020204030204" pitchFamily="34" charset="0"/>
              </a:rPr>
              <a:t> ka</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detyrimin</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të</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shqyrtojë</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kryesisht</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respektimin</a:t>
            </a:r>
            <a:r>
              <a:rPr lang="en-US" sz="2400" dirty="0">
                <a:solidFill>
                  <a:srgbClr val="000000"/>
                </a:solidFill>
                <a:effectLst/>
                <a:latin typeface="Times New Roman" panose="02020603050405020304" pitchFamily="18" charset="0"/>
                <a:ea typeface="Calibri" panose="020F0502020204030204" pitchFamily="34" charset="0"/>
              </a:rPr>
              <a:t> e </a:t>
            </a:r>
            <a:r>
              <a:rPr lang="en-US" sz="2400" dirty="0" err="1">
                <a:solidFill>
                  <a:srgbClr val="000000"/>
                </a:solidFill>
                <a:effectLst/>
                <a:latin typeface="Times New Roman" panose="02020603050405020304" pitchFamily="18" charset="0"/>
                <a:ea typeface="Calibri" panose="020F0502020204030204" pitchFamily="34" charset="0"/>
              </a:rPr>
              <a:t>rregullave</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për</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thirrjen</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dhe</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mbajtjen</a:t>
            </a:r>
            <a:r>
              <a:rPr lang="en-US" sz="2400" dirty="0">
                <a:solidFill>
                  <a:srgbClr val="000000"/>
                </a:solidFill>
                <a:effectLst/>
                <a:latin typeface="Times New Roman" panose="02020603050405020304" pitchFamily="18" charset="0"/>
                <a:ea typeface="Calibri" panose="020F0502020204030204" pitchFamily="34" charset="0"/>
              </a:rPr>
              <a:t> e </a:t>
            </a:r>
            <a:r>
              <a:rPr lang="en-US" sz="2400" dirty="0" err="1">
                <a:solidFill>
                  <a:srgbClr val="000000"/>
                </a:solidFill>
                <a:effectLst/>
                <a:latin typeface="Times New Roman" panose="02020603050405020304" pitchFamily="18" charset="0"/>
                <a:ea typeface="Calibri" panose="020F0502020204030204" pitchFamily="34" charset="0"/>
              </a:rPr>
              <a:t>mbledhjes</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edhe</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kur</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ato</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nuk</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janë</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ngritur</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nga</a:t>
            </a:r>
            <a:r>
              <a:rPr lang="en-US" sz="2400" dirty="0">
                <a:solidFill>
                  <a:srgbClr val="000000"/>
                </a:solidFill>
                <a:effectLst/>
                <a:latin typeface="Times New Roman" panose="02020603050405020304" pitchFamily="18" charset="0"/>
                <a:ea typeface="Calibri" panose="020F0502020204030204" pitchFamily="34" charset="0"/>
              </a:rPr>
              <a:t> </a:t>
            </a:r>
            <a:r>
              <a:rPr lang="en-US" sz="2400" dirty="0" err="1">
                <a:solidFill>
                  <a:srgbClr val="000000"/>
                </a:solidFill>
                <a:effectLst/>
                <a:latin typeface="Times New Roman" panose="02020603050405020304" pitchFamily="18" charset="0"/>
                <a:ea typeface="Calibri" panose="020F0502020204030204" pitchFamily="34" charset="0"/>
              </a:rPr>
              <a:t>palët</a:t>
            </a:r>
            <a:r>
              <a:rPr lang="en-US" sz="2400" dirty="0">
                <a:solidFill>
                  <a:srgbClr val="000000"/>
                </a:solidFill>
                <a:effectLst/>
                <a:latin typeface="Times New Roman" panose="02020603050405020304" pitchFamily="18" charset="0"/>
                <a:ea typeface="Calibri" panose="020F0502020204030204" pitchFamily="34" charset="0"/>
              </a:rPr>
              <a:t> </a:t>
            </a:r>
            <a:r>
              <a:rPr lang="en-US" sz="2400" b="1" dirty="0">
                <a:solidFill>
                  <a:srgbClr val="000000"/>
                </a:solidFill>
                <a:effectLst/>
                <a:latin typeface="Times New Roman" panose="02020603050405020304" pitchFamily="18" charset="0"/>
                <a:ea typeface="Calibri" panose="020F0502020204030204" pitchFamily="34" charset="0"/>
              </a:rPr>
              <a:t>(</a:t>
            </a:r>
            <a:r>
              <a:rPr lang="en-US" sz="2400" b="1" dirty="0" err="1">
                <a:solidFill>
                  <a:srgbClr val="000000"/>
                </a:solidFill>
                <a:effectLst/>
                <a:latin typeface="Times New Roman" panose="02020603050405020304" pitchFamily="18" charset="0"/>
                <a:ea typeface="Calibri" panose="020F0502020204030204" pitchFamily="34" charset="0"/>
              </a:rPr>
              <a:t>kushti</a:t>
            </a:r>
            <a:r>
              <a:rPr lang="en-US" sz="2400" b="1" dirty="0">
                <a:solidFill>
                  <a:srgbClr val="000000"/>
                </a:solidFill>
                <a:effectLst/>
                <a:latin typeface="Times New Roman" panose="02020603050405020304" pitchFamily="18" charset="0"/>
                <a:ea typeface="Calibri" panose="020F0502020204030204" pitchFamily="34" charset="0"/>
              </a:rPr>
              <a:t> </a:t>
            </a:r>
            <a:r>
              <a:rPr lang="en-US" sz="2400" b="1" dirty="0" err="1">
                <a:solidFill>
                  <a:srgbClr val="000000"/>
                </a:solidFill>
                <a:effectLst/>
                <a:latin typeface="Times New Roman" panose="02020603050405020304" pitchFamily="18" charset="0"/>
                <a:ea typeface="Calibri" panose="020F0502020204030204" pitchFamily="34" charset="0"/>
              </a:rPr>
              <a:t>parë</a:t>
            </a:r>
            <a:r>
              <a:rPr lang="en-US" sz="2400" b="1" dirty="0">
                <a:solidFill>
                  <a:srgbClr val="000000"/>
                </a:solidFill>
                <a:effectLst/>
                <a:latin typeface="Times New Roman" panose="02020603050405020304" pitchFamily="18" charset="0"/>
                <a:ea typeface="Calibri" panose="020F0502020204030204" pitchFamily="34" charset="0"/>
              </a:rPr>
              <a:t>). </a:t>
            </a:r>
          </a:p>
          <a:p>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rastë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gjyqtari</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vëren</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respektuar</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kriteret</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detyrueshme</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thirjen</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asamblesë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vendimarja</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vendimi</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AP) do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konsiderohet</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pavlefshmëm</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dhe</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kjo</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do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çonte</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rëzimin</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padisë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si</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pabazuar</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ligj</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Përjashtim</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nga</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ky</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rregull</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përbën</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rasti</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kur</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mbledhje</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pranishëm</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gjithë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ortakët</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shoqërisë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cilët</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bien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dakord</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merren</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vendime</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pamvarësisht</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se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nuk</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është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respektuar</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procedura</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thirjes</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Kjo</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konsiderohet</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doktrinë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mundësi</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korigjimit</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parregullësive</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proceduriale</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vendimarje</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dhe</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shërimit</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tyre</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shkak</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vullnetit</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shumicës</a:t>
            </a:r>
            <a:r>
              <a:rPr lang="en-US" sz="24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20223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B25B7-72CE-4A12-90BE-2B8045E14D49}"/>
              </a:ext>
            </a:extLst>
          </p:cNvPr>
          <p:cNvSpPr>
            <a:spLocks noGrp="1"/>
          </p:cNvSpPr>
          <p:nvPr>
            <p:ph type="title"/>
          </p:nvPr>
        </p:nvSpPr>
        <p:spPr/>
        <p:txBody>
          <a:bodyPr/>
          <a:lstStyle/>
          <a:p>
            <a:pPr algn="ctr"/>
            <a:r>
              <a:rPr lang="en-US" b="1" dirty="0" err="1"/>
              <a:t>Kuorumi</a:t>
            </a:r>
            <a:r>
              <a:rPr lang="en-US" b="1" dirty="0"/>
              <a:t> i </a:t>
            </a:r>
            <a:r>
              <a:rPr lang="en-US" b="1" dirty="0" err="1"/>
              <a:t>vendimarjes</a:t>
            </a:r>
            <a:r>
              <a:rPr lang="en-US" b="1" dirty="0"/>
              <a:t> </a:t>
            </a:r>
          </a:p>
        </p:txBody>
      </p:sp>
      <p:sp>
        <p:nvSpPr>
          <p:cNvPr id="3" name="Content Placeholder 2">
            <a:extLst>
              <a:ext uri="{FF2B5EF4-FFF2-40B4-BE49-F238E27FC236}">
                <a16:creationId xmlns:a16="http://schemas.microsoft.com/office/drawing/2014/main" id="{76446AA2-1470-4B50-ACED-E0B914D0B4DF}"/>
              </a:ext>
            </a:extLst>
          </p:cNvPr>
          <p:cNvSpPr>
            <a:spLocks noGrp="1"/>
          </p:cNvSpPr>
          <p:nvPr>
            <p:ph idx="1"/>
          </p:nvPr>
        </p:nvSpPr>
        <p:spPr/>
        <p:txBody>
          <a:bodyPr>
            <a:normAutofit/>
          </a:bodyPr>
          <a:lstStyle/>
          <a:p>
            <a:pPr marL="514350" indent="-285750" algn="just">
              <a:lnSpc>
                <a:spcPct val="115000"/>
              </a:lnSpc>
              <a:spcAft>
                <a:spcPts val="1000"/>
              </a:spcAft>
            </a:pP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Repsektimi</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kuorumit</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vendimarjes</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element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shumë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rëndësishëm</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respektimit</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rregullave</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me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natyrë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procedurile</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para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AP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marë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vendim</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Kjo</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gjykatën</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do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përbënte</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kushtin</a:t>
            </a:r>
            <a:r>
              <a:rPr lang="en-US"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dytë</a:t>
            </a:r>
            <a:r>
              <a:rPr lang="en-US" sz="20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kontrollit</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kryesisht</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respektimit</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modaliteteve</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thirjes</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AP.</a:t>
            </a:r>
          </a:p>
          <a:p>
            <a:pPr marL="514350" indent="-285750" algn="just">
              <a:lnSpc>
                <a:spcPct val="115000"/>
              </a:lnSpc>
              <a:spcAft>
                <a:spcPts val="1000"/>
              </a:spcAft>
            </a:pP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Kuorumi</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përfaqëson</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shumicën</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nevojshme</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ortakëve</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vote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marrin</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pjesë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mbledhje</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AP.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Kuorumi</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lidhet</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me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llojin</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venmdimarjes</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zakonëshëm</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dhe</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cilësuar</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(shih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nenin</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87).</a:t>
            </a:r>
            <a:endPar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514350" indent="-285750" algn="just">
              <a:lnSpc>
                <a:spcPct val="115000"/>
              </a:lnSpc>
              <a:spcAft>
                <a:spcPts val="1000"/>
              </a:spcAft>
            </a:pP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Vendimi</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përjashtimin</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ortakut</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vendim</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zakonshëm</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dhe</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duhet</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që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merret</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a:t>
            </a:r>
            <a:r>
              <a:rPr lang="en-US" sz="2000" spc="7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hu</a:t>
            </a:r>
            <a:r>
              <a:rPr lang="en-US" sz="20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icën</a:t>
            </a:r>
            <a:r>
              <a:rPr lang="en-US" sz="2000" spc="6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thjeshtë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(50+1)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votave</a:t>
            </a:r>
            <a:r>
              <a:rPr lang="en-US" sz="2000" spc="6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ortakë</a:t>
            </a:r>
            <a:r>
              <a:rPr lang="en-US" sz="20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a:t>
            </a:r>
            <a:r>
              <a:rPr lang="en-US" sz="2000" spc="6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pje</a:t>
            </a:r>
            <a:r>
              <a:rPr lang="en-US" sz="20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ëmarrës</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pjesëmarrës</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jenë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20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takët</a:t>
            </a:r>
            <a:r>
              <a:rPr lang="en-US" sz="2000" spc="7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a:t>
            </a:r>
            <a:r>
              <a:rPr lang="en-US" sz="2000" spc="8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spc="8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ej</a:t>
            </a:r>
            <a:r>
              <a:rPr lang="en-US" sz="20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a:t>
            </a:r>
            <a:r>
              <a:rPr lang="en-US" sz="2000" spc="8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US" sz="2000"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te,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zotëroj</a:t>
            </a:r>
            <a:r>
              <a:rPr lang="en-US" sz="20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humë</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 30</a:t>
            </a:r>
            <a:r>
              <a:rPr lang="en-US" sz="2000" spc="12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spc="125"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spc="125"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2000" spc="125"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spc="125"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kuotave</a:t>
            </a:r>
            <a:r>
              <a:rPr lang="en-US" sz="2000" spc="125"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neni</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86/1 i LSHT).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endParaRPr lang="en-US" sz="1800" dirty="0">
              <a:solidFill>
                <a:srgbClr val="000000"/>
              </a:solidFill>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91415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3F52F-EEA4-447D-87E1-7190127CB024}"/>
              </a:ext>
            </a:extLst>
          </p:cNvPr>
          <p:cNvSpPr>
            <a:spLocks noGrp="1"/>
          </p:cNvSpPr>
          <p:nvPr>
            <p:ph type="title"/>
          </p:nvPr>
        </p:nvSpPr>
        <p:spPr/>
        <p:txBody>
          <a:bodyPr/>
          <a:lstStyle/>
          <a:p>
            <a:pPr algn="ctr"/>
            <a:r>
              <a:rPr lang="en-US" b="1" dirty="0" err="1"/>
              <a:t>Përjashtimi</a:t>
            </a:r>
            <a:r>
              <a:rPr lang="en-US" b="1" dirty="0"/>
              <a:t> </a:t>
            </a:r>
            <a:r>
              <a:rPr lang="en-US" b="1" dirty="0" err="1"/>
              <a:t>nga</a:t>
            </a:r>
            <a:r>
              <a:rPr lang="en-US" b="1" dirty="0"/>
              <a:t> e </a:t>
            </a:r>
            <a:r>
              <a:rPr lang="en-US" b="1" dirty="0" err="1"/>
              <a:t>drejta</a:t>
            </a:r>
            <a:r>
              <a:rPr lang="en-US" b="1" dirty="0"/>
              <a:t> e </a:t>
            </a:r>
            <a:r>
              <a:rPr lang="en-US" b="1" dirty="0" err="1"/>
              <a:t>votës</a:t>
            </a:r>
            <a:r>
              <a:rPr lang="en-US" b="1" dirty="0"/>
              <a:t> i </a:t>
            </a:r>
            <a:r>
              <a:rPr lang="en-US" b="1" dirty="0" err="1"/>
              <a:t>ortakut</a:t>
            </a:r>
            <a:r>
              <a:rPr lang="en-US" b="1" dirty="0"/>
              <a:t> </a:t>
            </a:r>
            <a:r>
              <a:rPr lang="en-US" b="1" dirty="0" err="1"/>
              <a:t>që</a:t>
            </a:r>
            <a:r>
              <a:rPr lang="en-US" b="1" dirty="0"/>
              <a:t> </a:t>
            </a:r>
            <a:r>
              <a:rPr lang="en-US" b="1" dirty="0" err="1"/>
              <a:t>përjashtohet</a:t>
            </a:r>
            <a:r>
              <a:rPr lang="en-US" b="1" dirty="0"/>
              <a:t>.</a:t>
            </a:r>
          </a:p>
        </p:txBody>
      </p:sp>
      <p:sp>
        <p:nvSpPr>
          <p:cNvPr id="3" name="Content Placeholder 2">
            <a:extLst>
              <a:ext uri="{FF2B5EF4-FFF2-40B4-BE49-F238E27FC236}">
                <a16:creationId xmlns:a16="http://schemas.microsoft.com/office/drawing/2014/main" id="{3CC8EED6-78DB-4F89-BEF6-4B4FB6FCCDE2}"/>
              </a:ext>
            </a:extLst>
          </p:cNvPr>
          <p:cNvSpPr>
            <a:spLocks noGrp="1"/>
          </p:cNvSpPr>
          <p:nvPr>
            <p:ph idx="1"/>
          </p:nvPr>
        </p:nvSpPr>
        <p:spPr/>
        <p:txBody>
          <a:bodyPr>
            <a:normAutofit fontScale="92500" lnSpcReduction="10000"/>
          </a:bodyPr>
          <a:lstStyle/>
          <a:p>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Ortaku</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mu</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ht</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ojë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ejt</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otës</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nëse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AP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merr</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
            </a:r>
            <a:r>
              <a:rPr lang="en-US" sz="28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t>
            </a:r>
            <a:r>
              <a:rPr lang="en-US" sz="2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itjen</a:t>
            </a:r>
            <a:r>
              <a:rPr lang="en-US" sz="2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a:t>
            </a:r>
            <a:r>
              <a:rPr lang="en-US" sz="2800" spc="6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jë</a:t>
            </a:r>
            <a:r>
              <a:rPr lang="en-US" sz="2800" spc="5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padie</a:t>
            </a:r>
            <a:r>
              <a:rPr lang="en-US" sz="2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daj</a:t>
            </a:r>
            <a:r>
              <a:rPr lang="en-US" sz="2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tij</a:t>
            </a:r>
            <a:r>
              <a:rPr lang="en-US" sz="2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ga</a:t>
            </a:r>
            <a:r>
              <a:rPr lang="en-US" sz="2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oqë</a:t>
            </a:r>
            <a:r>
              <a:rPr lang="en-US" sz="2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(shih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nenin</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89).</a:t>
            </a:r>
            <a:endPar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Një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rastet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kur</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shoqëria</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ngre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padi</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ndaj</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ortakut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neni</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102 i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ligjit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këtë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rastë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duhet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vlerësuar</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se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ortaku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ndaj</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cilit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kanë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filluar</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procedurat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përjashimit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nuk</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mund</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marë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pjesë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votim</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Kujdes</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Përjashtimi</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drejta</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votës</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do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thotë</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përjashtim</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drejta</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qenë</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pranishëm</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mbledhje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kuorumin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prej</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30%+1 do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llogaritet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ortaku</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pranishëm</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por ai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do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votojë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Ka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pikpamje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voton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llogaritet</a:t>
            </a:r>
            <a:r>
              <a:rPr lang="en-US" dirty="0">
                <a:latin typeface="Times New Roman" panose="02020603050405020304" pitchFamily="18" charset="0"/>
                <a:cs typeface="Times New Roman" panose="02020603050405020304" pitchFamily="18" charset="0"/>
              </a:rPr>
              <a:t> as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kuorum</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024086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505-E335-4A95-B856-4E4A5FD65041}"/>
              </a:ext>
            </a:extLst>
          </p:cNvPr>
          <p:cNvSpPr>
            <a:spLocks noGrp="1"/>
          </p:cNvSpPr>
          <p:nvPr>
            <p:ph type="title"/>
          </p:nvPr>
        </p:nvSpPr>
        <p:spPr/>
        <p:txBody>
          <a:bodyPr/>
          <a:lstStyle/>
          <a:p>
            <a:pPr algn="ctr"/>
            <a:r>
              <a:rPr lang="en-US" b="1" dirty="0" err="1"/>
              <a:t>Konkluzion</a:t>
            </a:r>
            <a:r>
              <a:rPr lang="en-US" b="1" dirty="0"/>
              <a:t> </a:t>
            </a:r>
            <a:r>
              <a:rPr lang="en-US" b="1" dirty="0" err="1"/>
              <a:t>në</a:t>
            </a:r>
            <a:r>
              <a:rPr lang="en-US" b="1" dirty="0"/>
              <a:t> </a:t>
            </a:r>
            <a:r>
              <a:rPr lang="en-US" b="1" dirty="0" err="1"/>
              <a:t>lidhje</a:t>
            </a:r>
            <a:r>
              <a:rPr lang="en-US" b="1" dirty="0"/>
              <a:t> me </a:t>
            </a:r>
            <a:r>
              <a:rPr lang="en-US" b="1" dirty="0" err="1"/>
              <a:t>procedurën</a:t>
            </a:r>
            <a:r>
              <a:rPr lang="en-US" b="1" dirty="0"/>
              <a:t> </a:t>
            </a:r>
            <a:r>
              <a:rPr lang="en-US" b="1" dirty="0" err="1"/>
              <a:t>dhe</a:t>
            </a:r>
            <a:r>
              <a:rPr lang="en-US" b="1" dirty="0"/>
              <a:t> </a:t>
            </a:r>
            <a:r>
              <a:rPr lang="en-US" b="1" dirty="0" err="1"/>
              <a:t>kuorumin</a:t>
            </a:r>
            <a:r>
              <a:rPr lang="en-US" b="1" dirty="0"/>
              <a:t> </a:t>
            </a:r>
            <a:r>
              <a:rPr lang="en-US" b="1" dirty="0" err="1"/>
              <a:t>në</a:t>
            </a:r>
            <a:r>
              <a:rPr lang="en-US" b="1" dirty="0"/>
              <a:t> </a:t>
            </a:r>
            <a:r>
              <a:rPr lang="en-US" b="1" dirty="0" err="1"/>
              <a:t>vendimarrje</a:t>
            </a:r>
            <a:r>
              <a:rPr lang="en-US" dirty="0"/>
              <a:t>.</a:t>
            </a:r>
          </a:p>
        </p:txBody>
      </p:sp>
      <p:sp>
        <p:nvSpPr>
          <p:cNvPr id="3" name="Content Placeholder 2">
            <a:extLst>
              <a:ext uri="{FF2B5EF4-FFF2-40B4-BE49-F238E27FC236}">
                <a16:creationId xmlns:a16="http://schemas.microsoft.com/office/drawing/2014/main" id="{39C5B8A0-FDC9-42CE-AEAB-35FFF25E4A9B}"/>
              </a:ext>
            </a:extLst>
          </p:cNvPr>
          <p:cNvSpPr>
            <a:spLocks noGrp="1"/>
          </p:cNvSpPr>
          <p:nvPr>
            <p:ph idx="1"/>
          </p:nvPr>
        </p:nvSpPr>
        <p:spPr/>
        <p:txBody>
          <a:bodyPr/>
          <a:lstStyle/>
          <a:p>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qenien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pranishëm</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ortakut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rritet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numri</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votave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nevojshme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marrë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vendimin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zakonshëm</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Prania</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ortakut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përjashtohet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mbledhje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mundësi</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ky</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fundit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kuptojë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shkaqet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përjashtimit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bëjë</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përpjekjet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shmangien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kësaj</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vendimarje</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Përjashtimi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rregull</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është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një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armë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duart</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shumicës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Paki</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ka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mjete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tjera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tu</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mbrotjur</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presioni</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jo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ligjor</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dhe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statutor</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shumicës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08885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7FBAC-8C98-4B62-AFA9-D61301B8C007}"/>
              </a:ext>
            </a:extLst>
          </p:cNvPr>
          <p:cNvSpPr>
            <a:spLocks noGrp="1"/>
          </p:cNvSpPr>
          <p:nvPr>
            <p:ph type="title"/>
          </p:nvPr>
        </p:nvSpPr>
        <p:spPr/>
        <p:txBody>
          <a:bodyPr/>
          <a:lstStyle/>
          <a:p>
            <a:pPr algn="ctr"/>
            <a:r>
              <a:rPr lang="en-US" b="1" dirty="0" err="1"/>
              <a:t>Aspekte</a:t>
            </a:r>
            <a:r>
              <a:rPr lang="en-US" b="1" dirty="0"/>
              <a:t> </a:t>
            </a:r>
            <a:r>
              <a:rPr lang="en-US" b="1" dirty="0" err="1"/>
              <a:t>të</a:t>
            </a:r>
            <a:r>
              <a:rPr lang="en-US" b="1" dirty="0"/>
              <a:t> </a:t>
            </a:r>
            <a:r>
              <a:rPr lang="en-US" b="1" dirty="0" err="1"/>
              <a:t>themelit</a:t>
            </a:r>
            <a:r>
              <a:rPr lang="en-US" b="1" dirty="0"/>
              <a:t> </a:t>
            </a:r>
            <a:r>
              <a:rPr lang="en-US" b="1" dirty="0" err="1"/>
              <a:t>në</a:t>
            </a:r>
            <a:r>
              <a:rPr lang="en-US" b="1" dirty="0"/>
              <a:t> </a:t>
            </a:r>
            <a:r>
              <a:rPr lang="en-US" b="1" dirty="0" err="1"/>
              <a:t>vendimarjen</a:t>
            </a:r>
            <a:r>
              <a:rPr lang="en-US" b="1" dirty="0"/>
              <a:t> e AP. </a:t>
            </a:r>
          </a:p>
        </p:txBody>
      </p:sp>
      <p:sp>
        <p:nvSpPr>
          <p:cNvPr id="3" name="Content Placeholder 2">
            <a:extLst>
              <a:ext uri="{FF2B5EF4-FFF2-40B4-BE49-F238E27FC236}">
                <a16:creationId xmlns:a16="http://schemas.microsoft.com/office/drawing/2014/main" id="{88EAF108-343F-4CC2-9377-9B49E813AA10}"/>
              </a:ext>
            </a:extLst>
          </p:cNvPr>
          <p:cNvSpPr>
            <a:spLocks noGrp="1"/>
          </p:cNvSpPr>
          <p:nvPr>
            <p:ph idx="1"/>
          </p:nvPr>
        </p:nvSpPr>
        <p:spPr/>
        <p:txBody>
          <a:bodyPr>
            <a:normAutofit lnSpcReduction="10000"/>
          </a:bodyPr>
          <a:lstStyle/>
          <a:p>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Shkaqet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parashikuar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nenin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102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shkaqe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konkrete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përgjithshme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Nga </a:t>
            </a:r>
            <a:r>
              <a:rPr lang="en-US" sz="1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përmbatja</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dispozitës</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rezulton</a:t>
            </a: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se, </a:t>
            </a:r>
            <a:r>
              <a:rPr lang="en-US" sz="18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hkaqet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përjashtimit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shteruese</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diskrecionin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vlerësojë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bazë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provave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nëse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përjashtimi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bazuar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ose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jo. </a:t>
            </a:r>
          </a:p>
          <a:p>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Shkaku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konkret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parashikuar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neni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102/1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vetëm</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lidhet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rastin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1800" spc="6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r>
              <a:rPr lang="en-US" sz="1800" spc="6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hl</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er</a:t>
            </a:r>
            <a:r>
              <a:rPr lang="en-US" sz="1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en-US" sz="18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bu</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tin</a:t>
            </a:r>
            <a:r>
              <a:rPr lang="en-US" sz="1800" spc="6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a:t>
            </a:r>
            <a:r>
              <a:rPr lang="en-US" sz="1800" spc="6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ij</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a:t>
            </a:r>
            <a:r>
              <a:rPr lang="en-US" sz="1800" spc="6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ik</a:t>
            </a:r>
            <a:r>
              <a:rPr lang="en-US" sz="18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a:t>
            </a:r>
            <a:r>
              <a:rPr lang="en-US" sz="1800" spc="6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spc="6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statutit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Shkaqet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tjera</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përgjithshme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rastet</a:t>
            </a:r>
            <a:r>
              <a:rPr lang="en-US" sz="1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u</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1800" spc="55"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spc="1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a:t>
            </a:r>
            <a:r>
              <a:rPr lang="en-US" sz="1800" spc="-5"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taku</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mj-lt"/>
              <a:buAutoNum type="alphaLcParenR"/>
            </a:pPr>
            <a:r>
              <a:rPr lang="en-US" sz="1800" dirty="0">
                <a:solidFill>
                  <a:srgbClr val="000000"/>
                </a:solidFill>
                <a:effectLst/>
                <a:latin typeface="Times New Roman" panose="02020603050405020304" pitchFamily="18" charset="0"/>
                <a:ea typeface="Times New Roman" panose="02020603050405020304" pitchFamily="18" charset="0"/>
              </a:rPr>
              <a:t>me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dashje</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apo</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me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a:t>
            </a:r>
            <a:r>
              <a:rPr lang="en-US" sz="1800" spc="5" dirty="0" err="1">
                <a:solidFill>
                  <a:srgbClr val="000000"/>
                </a:solidFill>
                <a:effectLst/>
                <a:latin typeface="Times New Roman" panose="02020603050405020304" pitchFamily="18" charset="0"/>
                <a:ea typeface="Times New Roman" panose="02020603050405020304" pitchFamily="18" charset="0"/>
              </a:rPr>
              <a:t>a</a:t>
            </a:r>
            <a:r>
              <a:rPr lang="en-US" sz="1800" dirty="0" err="1">
                <a:solidFill>
                  <a:srgbClr val="000000"/>
                </a:solidFill>
                <a:effectLst/>
                <a:latin typeface="Times New Roman" panose="02020603050405020304" pitchFamily="18" charset="0"/>
                <a:ea typeface="Times New Roman" panose="02020603050405020304" pitchFamily="18" charset="0"/>
              </a:rPr>
              <a:t>ku</a:t>
            </a:r>
            <a:r>
              <a:rPr lang="en-US" sz="1800" spc="10" dirty="0" err="1">
                <a:solidFill>
                  <a:srgbClr val="000000"/>
                </a:solidFill>
                <a:effectLst/>
                <a:latin typeface="Times New Roman" panose="02020603050405020304" pitchFamily="18" charset="0"/>
                <a:ea typeface="Times New Roman" panose="02020603050405020304" pitchFamily="18" charset="0"/>
              </a:rPr>
              <a:t>j</a:t>
            </a:r>
            <a:r>
              <a:rPr lang="en-US" sz="1800" dirty="0" err="1">
                <a:solidFill>
                  <a:srgbClr val="000000"/>
                </a:solidFill>
                <a:effectLst/>
                <a:latin typeface="Times New Roman" panose="02020603050405020304" pitchFamily="18" charset="0"/>
                <a:ea typeface="Times New Roman" panose="02020603050405020304" pitchFamily="18" charset="0"/>
              </a:rPr>
              <a:t>desi</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të</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rën</a:t>
            </a:r>
            <a:r>
              <a:rPr lang="en-US" sz="1800" spc="-5" dirty="0" err="1">
                <a:solidFill>
                  <a:srgbClr val="000000"/>
                </a:solidFill>
                <a:effectLst/>
                <a:latin typeface="Times New Roman" panose="02020603050405020304" pitchFamily="18" charset="0"/>
                <a:ea typeface="Times New Roman" panose="02020603050405020304" pitchFamily="18" charset="0"/>
              </a:rPr>
              <a:t>d</a:t>
            </a:r>
            <a:r>
              <a:rPr lang="en-US" sz="1800" dirty="0" err="1">
                <a:solidFill>
                  <a:srgbClr val="000000"/>
                </a:solidFill>
                <a:effectLst/>
                <a:latin typeface="Times New Roman" panose="02020603050405020304" pitchFamily="18" charset="0"/>
                <a:ea typeface="Times New Roman" panose="02020603050405020304" pitchFamily="18" charset="0"/>
              </a:rPr>
              <a:t>ë</a:t>
            </a:r>
            <a:r>
              <a:rPr lang="en-US" sz="1800" spc="6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en-US" sz="1800" dirty="0">
                <a:solidFill>
                  <a:srgbClr val="000000"/>
                </a:solidFill>
                <a:effectLst/>
                <a:latin typeface="Times New Roman" panose="02020603050405020304" pitchFamily="18" charset="0"/>
                <a:ea typeface="Times New Roman" panose="02020603050405020304" pitchFamily="18" charset="0"/>
              </a:rPr>
              <a:t>i</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shk</a:t>
            </a:r>
            <a:r>
              <a:rPr lang="en-US" sz="1800" spc="10" dirty="0" err="1">
                <a:solidFill>
                  <a:srgbClr val="000000"/>
                </a:solidFill>
                <a:effectLst/>
                <a:latin typeface="Times New Roman" panose="02020603050405020304" pitchFamily="18" charset="0"/>
                <a:ea typeface="Times New Roman" panose="02020603050405020304" pitchFamily="18" charset="0"/>
              </a:rPr>
              <a:t>a</a:t>
            </a:r>
            <a:r>
              <a:rPr lang="en-US" sz="1800" dirty="0" err="1">
                <a:solidFill>
                  <a:srgbClr val="000000"/>
                </a:solidFill>
                <a:effectLst/>
                <a:latin typeface="Times New Roman" panose="02020603050405020304" pitchFamily="18" charset="0"/>
                <a:ea typeface="Times New Roman" panose="02020603050405020304" pitchFamily="18" charset="0"/>
              </a:rPr>
              <a:t>kton</a:t>
            </a:r>
            <a:r>
              <a:rPr lang="en-US" sz="1800" spc="5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dë</a:t>
            </a:r>
            <a:r>
              <a:rPr lang="en-US" sz="1800" spc="-10" dirty="0" err="1">
                <a:solidFill>
                  <a:srgbClr val="000000"/>
                </a:solidFill>
                <a:effectLst/>
                <a:latin typeface="Times New Roman" panose="02020603050405020304" pitchFamily="18" charset="0"/>
                <a:ea typeface="Times New Roman" panose="02020603050405020304" pitchFamily="18" charset="0"/>
              </a:rPr>
              <a:t>m</a:t>
            </a:r>
            <a:r>
              <a:rPr lang="en-US" sz="1800" dirty="0" err="1">
                <a:solidFill>
                  <a:srgbClr val="000000"/>
                </a:solidFill>
                <a:effectLst/>
                <a:latin typeface="Times New Roman" panose="02020603050405020304" pitchFamily="18" charset="0"/>
                <a:ea typeface="Times New Roman" panose="02020603050405020304" pitchFamily="18" charset="0"/>
              </a:rPr>
              <a:t>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a:t>
            </a:r>
            <a:r>
              <a:rPr lang="en-US" sz="1800" spc="10" dirty="0" err="1">
                <a:solidFill>
                  <a:srgbClr val="000000"/>
                </a:solidFill>
                <a:effectLst/>
                <a:latin typeface="Times New Roman" panose="02020603050405020304" pitchFamily="18" charset="0"/>
                <a:ea typeface="Times New Roman" panose="02020603050405020304" pitchFamily="18" charset="0"/>
              </a:rPr>
              <a:t>h</a:t>
            </a:r>
            <a:r>
              <a:rPr lang="en-US" sz="1800" spc="-5" dirty="0" err="1">
                <a:solidFill>
                  <a:srgbClr val="000000"/>
                </a:solidFill>
                <a:effectLst/>
                <a:latin typeface="Times New Roman" panose="02020603050405020304" pitchFamily="18" charset="0"/>
                <a:ea typeface="Times New Roman" panose="02020603050405020304" pitchFamily="18" charset="0"/>
              </a:rPr>
              <a:t>o</a:t>
            </a:r>
            <a:r>
              <a:rPr lang="en-US" sz="1800" dirty="0" err="1">
                <a:solidFill>
                  <a:srgbClr val="000000"/>
                </a:solidFill>
                <a:effectLst/>
                <a:latin typeface="Times New Roman" panose="02020603050405020304" pitchFamily="18" charset="0"/>
                <a:ea typeface="Times New Roman" panose="02020603050405020304" pitchFamily="18" charset="0"/>
              </a:rPr>
              <a:t>qërisë</a:t>
            </a:r>
            <a:r>
              <a:rPr lang="en-US" sz="1800" dirty="0">
                <a:solidFill>
                  <a:srgbClr val="000000"/>
                </a:solidFill>
                <a:effectLst/>
                <a:latin typeface="Times New Roman" panose="02020603050405020304" pitchFamily="18" charset="0"/>
                <a:ea typeface="Times New Roman" panose="02020603050405020304" pitchFamily="18" charset="0"/>
              </a:rPr>
              <a:t>/</a:t>
            </a:r>
            <a:r>
              <a:rPr lang="en-US" sz="1800" dirty="0" err="1">
                <a:solidFill>
                  <a:srgbClr val="000000"/>
                </a:solidFill>
                <a:effectLst/>
                <a:latin typeface="Times New Roman" panose="02020603050405020304" pitchFamily="18" charset="0"/>
                <a:ea typeface="Times New Roman" panose="02020603050405020304" pitchFamily="18" charset="0"/>
              </a:rPr>
              <a:t>orta</a:t>
            </a:r>
            <a:r>
              <a:rPr lang="en-US" sz="1800" spc="10" dirty="0" err="1">
                <a:solidFill>
                  <a:srgbClr val="000000"/>
                </a:solidFill>
                <a:effectLst/>
                <a:latin typeface="Times New Roman" panose="02020603050405020304" pitchFamily="18" charset="0"/>
                <a:ea typeface="Times New Roman" panose="02020603050405020304" pitchFamily="18" charset="0"/>
              </a:rPr>
              <a:t>k</a:t>
            </a:r>
            <a:r>
              <a:rPr lang="en-US" sz="1800" dirty="0" err="1">
                <a:solidFill>
                  <a:srgbClr val="000000"/>
                </a:solidFill>
                <a:effectLst/>
                <a:latin typeface="Times New Roman" panose="02020603050405020304" pitchFamily="18" charset="0"/>
                <a:ea typeface="Times New Roman" panose="02020603050405020304" pitchFamily="18" charset="0"/>
              </a:rPr>
              <a:t>ëve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të</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tjerë</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Times New Roman" panose="02020603050405020304" pitchFamily="18" charset="0"/>
              <a:buChar char="-"/>
            </a:pPr>
            <a:r>
              <a:rPr lang="en-US" sz="1800" dirty="0" err="1">
                <a:solidFill>
                  <a:srgbClr val="000000"/>
                </a:solidFill>
                <a:effectLst/>
                <a:latin typeface="Times New Roman" panose="02020603050405020304" pitchFamily="18" charset="0"/>
                <a:ea typeface="Times New Roman" panose="02020603050405020304" pitchFamily="18" charset="0"/>
              </a:rPr>
              <a:t>s</a:t>
            </a:r>
            <a:r>
              <a:rPr lang="en-US" sz="1800" spc="-5" dirty="0" err="1">
                <a:solidFill>
                  <a:srgbClr val="000000"/>
                </a:solidFill>
                <a:effectLst/>
                <a:latin typeface="Times New Roman" panose="02020603050405020304" pitchFamily="18" charset="0"/>
                <a:ea typeface="Times New Roman" panose="02020603050405020304" pitchFamily="18" charset="0"/>
              </a:rPr>
              <a:t>h</a:t>
            </a:r>
            <a:r>
              <a:rPr lang="en-US" sz="1800" dirty="0" err="1">
                <a:solidFill>
                  <a:srgbClr val="000000"/>
                </a:solidFill>
                <a:effectLst/>
                <a:latin typeface="Times New Roman" panose="02020603050405020304" pitchFamily="18" charset="0"/>
                <a:ea typeface="Times New Roman" panose="02020603050405020304" pitchFamily="18" charset="0"/>
              </a:rPr>
              <a:t>kel</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statutin</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ose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detyr</a:t>
            </a:r>
            <a:r>
              <a:rPr lang="en-US" sz="1800" spc="10" dirty="0" err="1">
                <a:solidFill>
                  <a:srgbClr val="000000"/>
                </a:solidFill>
                <a:effectLst/>
                <a:latin typeface="Times New Roman" panose="02020603050405020304" pitchFamily="18" charset="0"/>
                <a:ea typeface="Times New Roman" panose="02020603050405020304" pitchFamily="18" charset="0"/>
              </a:rPr>
              <a:t>i</a:t>
            </a:r>
            <a:r>
              <a:rPr lang="en-US" sz="1800" spc="-10" dirty="0" err="1">
                <a:solidFill>
                  <a:srgbClr val="000000"/>
                </a:solidFill>
                <a:effectLst/>
                <a:latin typeface="Times New Roman" panose="02020603050405020304" pitchFamily="18" charset="0"/>
                <a:ea typeface="Times New Roman" panose="02020603050405020304" pitchFamily="18" charset="0"/>
              </a:rPr>
              <a:t>m</a:t>
            </a:r>
            <a:r>
              <a:rPr lang="en-US" sz="1800" spc="5" dirty="0" err="1">
                <a:solidFill>
                  <a:srgbClr val="000000"/>
                </a:solidFill>
                <a:effectLst/>
                <a:latin typeface="Times New Roman" panose="02020603050405020304" pitchFamily="18" charset="0"/>
                <a:ea typeface="Times New Roman" panose="02020603050405020304" pitchFamily="18" charset="0"/>
              </a:rPr>
              <a:t>e</a:t>
            </a:r>
            <a:r>
              <a:rPr lang="en-US" sz="1800" dirty="0" err="1">
                <a:solidFill>
                  <a:srgbClr val="000000"/>
                </a:solidFill>
                <a:effectLst/>
                <a:latin typeface="Times New Roman" panose="02020603050405020304" pitchFamily="18" charset="0"/>
                <a:ea typeface="Times New Roman" panose="02020603050405020304" pitchFamily="18" charset="0"/>
              </a:rPr>
              <a:t>t</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përcaktu</a:t>
            </a:r>
            <a:r>
              <a:rPr lang="en-US" sz="1800" spc="5" dirty="0" err="1">
                <a:solidFill>
                  <a:srgbClr val="000000"/>
                </a:solidFill>
                <a:effectLst/>
                <a:latin typeface="Times New Roman" panose="02020603050405020304" pitchFamily="18" charset="0"/>
                <a:ea typeface="Times New Roman" panose="02020603050405020304" pitchFamily="18" charset="0"/>
              </a:rPr>
              <a:t>a</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dirty="0" err="1">
                <a:solidFill>
                  <a:srgbClr val="000000"/>
                </a:solidFill>
                <a:effectLst/>
                <a:latin typeface="Times New Roman" panose="02020603050405020304" pitchFamily="18" charset="0"/>
                <a:ea typeface="Times New Roman" panose="02020603050405020304" pitchFamily="18" charset="0"/>
              </a:rPr>
              <a:t>a</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spc="-10" dirty="0">
                <a:solidFill>
                  <a:srgbClr val="000000"/>
                </a:solidFill>
                <a:effectLst/>
                <a:latin typeface="Times New Roman" panose="02020603050405020304" pitchFamily="18" charset="0"/>
                <a:ea typeface="Times New Roman" panose="02020603050405020304" pitchFamily="18" charset="0"/>
              </a:rPr>
              <a:t>m</a:t>
            </a:r>
            <a:r>
              <a:rPr lang="en-US" sz="1800" dirty="0">
                <a:solidFill>
                  <a:srgbClr val="000000"/>
                </a:solidFill>
                <a:effectLst/>
                <a:latin typeface="Times New Roman" panose="02020603050405020304" pitchFamily="18" charset="0"/>
                <a:ea typeface="Times New Roman" panose="02020603050405020304" pitchFamily="18" charset="0"/>
              </a:rPr>
              <a:t>e</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ligj</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mj-lt"/>
              <a:buAutoNum type="alphaLcParenR"/>
            </a:pPr>
            <a:r>
              <a:rPr lang="en-US" sz="1800" dirty="0" err="1">
                <a:solidFill>
                  <a:srgbClr val="000000"/>
                </a:solidFill>
                <a:effectLst/>
                <a:latin typeface="Times New Roman" panose="02020603050405020304" pitchFamily="18" charset="0"/>
                <a:ea typeface="Times New Roman" panose="02020603050405020304" pitchFamily="18" charset="0"/>
              </a:rPr>
              <a:t>përf</a:t>
            </a:r>
            <a:r>
              <a:rPr lang="en-US" sz="1800" spc="-5" dirty="0" err="1">
                <a:solidFill>
                  <a:srgbClr val="000000"/>
                </a:solidFill>
                <a:effectLst/>
                <a:latin typeface="Times New Roman" panose="02020603050405020304" pitchFamily="18" charset="0"/>
                <a:ea typeface="Times New Roman" panose="02020603050405020304" pitchFamily="18" charset="0"/>
              </a:rPr>
              <a:t>s</a:t>
            </a:r>
            <a:r>
              <a:rPr lang="en-US" sz="1800" dirty="0" err="1">
                <a:solidFill>
                  <a:srgbClr val="000000"/>
                </a:solidFill>
                <a:effectLst/>
                <a:latin typeface="Times New Roman" panose="02020603050405020304" pitchFamily="18" charset="0"/>
                <a:ea typeface="Times New Roman" panose="02020603050405020304" pitchFamily="18" charset="0"/>
              </a:rPr>
              <a:t>hihet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spc="-5" dirty="0" err="1">
                <a:solidFill>
                  <a:srgbClr val="000000"/>
                </a:solidFill>
                <a:effectLst/>
                <a:latin typeface="Times New Roman" panose="02020603050405020304" pitchFamily="18" charset="0"/>
                <a:ea typeface="Times New Roman" panose="02020603050405020304" pitchFamily="18" charset="0"/>
              </a:rPr>
              <a:t>n</a:t>
            </a:r>
            <a:r>
              <a:rPr lang="en-US" sz="1800" dirty="0" err="1">
                <a:solidFill>
                  <a:srgbClr val="000000"/>
                </a:solidFill>
                <a:effectLst/>
                <a:latin typeface="Times New Roman" panose="02020603050405020304" pitchFamily="18" charset="0"/>
                <a:ea typeface="Times New Roman" panose="02020603050405020304" pitchFamily="18" charset="0"/>
              </a:rPr>
              <a:t>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vepr</a:t>
            </a:r>
            <a:r>
              <a:rPr lang="en-US" sz="1800" spc="10" dirty="0" err="1">
                <a:solidFill>
                  <a:srgbClr val="000000"/>
                </a:solidFill>
                <a:effectLst/>
                <a:latin typeface="Times New Roman" panose="02020603050405020304" pitchFamily="18" charset="0"/>
                <a:ea typeface="Times New Roman" panose="02020603050405020304" pitchFamily="18" charset="0"/>
              </a:rPr>
              <a:t>i</a:t>
            </a:r>
            <a:r>
              <a:rPr lang="en-US" sz="1800" dirty="0" err="1">
                <a:solidFill>
                  <a:srgbClr val="000000"/>
                </a:solidFill>
                <a:effectLst/>
                <a:latin typeface="Times New Roman" panose="02020603050405020304" pitchFamily="18" charset="0"/>
                <a:ea typeface="Times New Roman" panose="02020603050405020304" pitchFamily="18" charset="0"/>
              </a:rPr>
              <a:t>me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cilat</a:t>
            </a:r>
            <a:r>
              <a:rPr lang="en-US" sz="1800" dirty="0">
                <a:solidFill>
                  <a:srgbClr val="000000"/>
                </a:solidFill>
                <a:effectLst/>
                <a:latin typeface="Times New Roman" panose="02020603050405020304" pitchFamily="18" charset="0"/>
                <a:ea typeface="Times New Roman" panose="02020603050405020304" pitchFamily="18" charset="0"/>
              </a:rPr>
              <a:t> e </a:t>
            </a:r>
            <a:r>
              <a:rPr lang="en-US" sz="1800" spc="10" dirty="0" err="1">
                <a:solidFill>
                  <a:srgbClr val="000000"/>
                </a:solidFill>
                <a:effectLst/>
                <a:latin typeface="Times New Roman" panose="02020603050405020304" pitchFamily="18" charset="0"/>
                <a:ea typeface="Times New Roman" panose="02020603050405020304" pitchFamily="18" charset="0"/>
              </a:rPr>
              <a:t>b</a:t>
            </a:r>
            <a:r>
              <a:rPr lang="en-US" sz="1800" dirty="0" err="1">
                <a:solidFill>
                  <a:srgbClr val="000000"/>
                </a:solidFill>
                <a:effectLst/>
                <a:latin typeface="Times New Roman" panose="02020603050405020304" pitchFamily="18" charset="0"/>
                <a:ea typeface="Times New Roman" panose="02020603050405020304" pitchFamily="18" charset="0"/>
              </a:rPr>
              <a:t>ëjnë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të</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pamund</a:t>
            </a:r>
            <a:r>
              <a:rPr lang="en-US" sz="1800" spc="-5" dirty="0" err="1">
                <a:solidFill>
                  <a:srgbClr val="000000"/>
                </a:solidFill>
                <a:effectLst/>
                <a:latin typeface="Times New Roman" panose="02020603050405020304" pitchFamily="18" charset="0"/>
                <a:ea typeface="Times New Roman" panose="02020603050405020304" pitchFamily="18" charset="0"/>
              </a:rPr>
              <a:t>u</a:t>
            </a:r>
            <a:r>
              <a:rPr lang="en-US" sz="1800" dirty="0" err="1">
                <a:solidFill>
                  <a:srgbClr val="000000"/>
                </a:solidFill>
                <a:effectLst/>
                <a:latin typeface="Times New Roman" panose="02020603050405020304" pitchFamily="18" charset="0"/>
                <a:ea typeface="Times New Roman" panose="02020603050405020304" pitchFamily="18" charset="0"/>
              </a:rPr>
              <a:t>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vazh</a:t>
            </a:r>
            <a:r>
              <a:rPr lang="en-US" sz="1800" spc="-5" dirty="0" err="1">
                <a:solidFill>
                  <a:srgbClr val="000000"/>
                </a:solidFill>
                <a:effectLst/>
                <a:latin typeface="Times New Roman" panose="02020603050405020304" pitchFamily="18" charset="0"/>
                <a:ea typeface="Times New Roman" panose="02020603050405020304" pitchFamily="18" charset="0"/>
              </a:rPr>
              <a:t>d</a:t>
            </a:r>
            <a:r>
              <a:rPr lang="en-US" sz="1800" spc="10" dirty="0" err="1">
                <a:solidFill>
                  <a:srgbClr val="000000"/>
                </a:solidFill>
                <a:effectLst/>
                <a:latin typeface="Times New Roman" panose="02020603050405020304" pitchFamily="18" charset="0"/>
                <a:ea typeface="Times New Roman" panose="02020603050405020304" pitchFamily="18" charset="0"/>
              </a:rPr>
              <a:t>i</a:t>
            </a:r>
            <a:r>
              <a:rPr lang="en-US" sz="1800" dirty="0" err="1">
                <a:solidFill>
                  <a:srgbClr val="000000"/>
                </a:solidFill>
                <a:effectLst/>
                <a:latin typeface="Times New Roman" panose="02020603050405020304" pitchFamily="18" charset="0"/>
                <a:ea typeface="Times New Roman" panose="02020603050405020304" pitchFamily="18" charset="0"/>
              </a:rPr>
              <a:t>min</a:t>
            </a:r>
            <a:r>
              <a:rPr lang="en-US" sz="1800" dirty="0">
                <a:solidFill>
                  <a:srgbClr val="000000"/>
                </a:solidFill>
                <a:effectLst/>
                <a:latin typeface="Times New Roman" panose="02020603050405020304" pitchFamily="18" charset="0"/>
                <a:ea typeface="Times New Roman" panose="02020603050405020304" pitchFamily="18" charset="0"/>
              </a:rPr>
              <a:t> e </a:t>
            </a:r>
            <a:r>
              <a:rPr lang="en-US" sz="1800" spc="-10" dirty="0" err="1">
                <a:solidFill>
                  <a:srgbClr val="000000"/>
                </a:solidFill>
                <a:effectLst/>
                <a:latin typeface="Times New Roman" panose="02020603050405020304" pitchFamily="18" charset="0"/>
                <a:ea typeface="Times New Roman" panose="02020603050405020304" pitchFamily="18" charset="0"/>
              </a:rPr>
              <a:t>m</a:t>
            </a:r>
            <a:r>
              <a:rPr lang="en-US" sz="1800" spc="5" dirty="0" err="1">
                <a:solidFill>
                  <a:srgbClr val="000000"/>
                </a:solidFill>
                <a:effectLst/>
                <a:latin typeface="Times New Roman" panose="02020603050405020304" pitchFamily="18" charset="0"/>
                <a:ea typeface="Times New Roman" panose="02020603050405020304" pitchFamily="18" charset="0"/>
              </a:rPr>
              <a:t>a</a:t>
            </a:r>
            <a:r>
              <a:rPr lang="en-US" sz="1800" dirty="0" err="1">
                <a:solidFill>
                  <a:srgbClr val="000000"/>
                </a:solidFill>
                <a:effectLst/>
                <a:latin typeface="Times New Roman" panose="02020603050405020304" pitchFamily="18" charset="0"/>
                <a:ea typeface="Times New Roman" panose="02020603050405020304" pitchFamily="18" charset="0"/>
              </a:rPr>
              <a:t>rrë</a:t>
            </a:r>
            <a:r>
              <a:rPr lang="en-US" sz="1800" spc="-5" dirty="0" err="1">
                <a:solidFill>
                  <a:srgbClr val="000000"/>
                </a:solidFill>
                <a:effectLst/>
                <a:latin typeface="Times New Roman" panose="02020603050405020304" pitchFamily="18" charset="0"/>
                <a:ea typeface="Times New Roman" panose="02020603050405020304" pitchFamily="18" charset="0"/>
              </a:rPr>
              <a:t>d</a:t>
            </a:r>
            <a:r>
              <a:rPr lang="en-US" sz="1800" dirty="0" err="1">
                <a:solidFill>
                  <a:srgbClr val="000000"/>
                </a:solidFill>
                <a:effectLst/>
                <a:latin typeface="Times New Roman" panose="02020603050405020304" pitchFamily="18" charset="0"/>
                <a:ea typeface="Times New Roman" panose="02020603050405020304" pitchFamily="18" charset="0"/>
              </a:rPr>
              <a:t>hënieve</a:t>
            </a:r>
            <a:r>
              <a:rPr lang="en-US" sz="1800" dirty="0">
                <a:solidFill>
                  <a:srgbClr val="000000"/>
                </a:solidFill>
                <a:effectLst/>
                <a:latin typeface="Times New Roman" panose="02020603050405020304" pitchFamily="18" charset="0"/>
                <a:ea typeface="Times New Roman" panose="02020603050405020304" pitchFamily="18" charset="0"/>
              </a:rPr>
              <a:t> m</a:t>
            </a:r>
            <a:r>
              <a:rPr lang="en-US" sz="1800" spc="10" dirty="0">
                <a:solidFill>
                  <a:srgbClr val="000000"/>
                </a:solidFill>
                <a:effectLst/>
                <a:latin typeface="Times New Roman" panose="02020603050405020304" pitchFamily="18" charset="0"/>
                <a:ea typeface="Times New Roman" panose="02020603050405020304" pitchFamily="18" charset="0"/>
              </a:rPr>
              <a:t>i</a:t>
            </a:r>
            <a:r>
              <a:rPr lang="en-US" sz="1800" spc="-5" dirty="0">
                <a:solidFill>
                  <a:srgbClr val="000000"/>
                </a:solidFill>
                <a:effectLst/>
                <a:latin typeface="Times New Roman" panose="02020603050405020304" pitchFamily="18" charset="0"/>
                <a:ea typeface="Times New Roman" panose="02020603050405020304" pitchFamily="18" charset="0"/>
              </a:rPr>
              <a:t>d</a:t>
            </a:r>
            <a:r>
              <a:rPr lang="en-US" sz="1800" dirty="0">
                <a:solidFill>
                  <a:srgbClr val="000000"/>
                </a:solidFill>
                <a:effectLst/>
                <a:latin typeface="Times New Roman" panose="02020603050405020304" pitchFamily="18" charset="0"/>
                <a:ea typeface="Times New Roman" panose="02020603050405020304" pitchFamily="18" charset="0"/>
              </a:rPr>
              <a:t>is </a:t>
            </a:r>
            <a:r>
              <a:rPr lang="en-US" sz="1800" dirty="0" err="1">
                <a:solidFill>
                  <a:srgbClr val="000000"/>
                </a:solidFill>
                <a:effectLst/>
                <a:latin typeface="Times New Roman" panose="02020603050405020304" pitchFamily="18" charset="0"/>
                <a:ea typeface="Times New Roman" panose="02020603050405020304" pitchFamily="18" charset="0"/>
              </a:rPr>
              <a:t>sh</a:t>
            </a:r>
            <a:r>
              <a:rPr lang="en-US" sz="1800" spc="-5" dirty="0" err="1">
                <a:solidFill>
                  <a:srgbClr val="000000"/>
                </a:solidFill>
                <a:effectLst/>
                <a:latin typeface="Times New Roman" panose="02020603050405020304" pitchFamily="18" charset="0"/>
                <a:ea typeface="Times New Roman" panose="02020603050405020304" pitchFamily="18" charset="0"/>
              </a:rPr>
              <a:t>o</a:t>
            </a:r>
            <a:r>
              <a:rPr lang="en-US" sz="1800" dirty="0" err="1">
                <a:solidFill>
                  <a:srgbClr val="000000"/>
                </a:solidFill>
                <a:effectLst/>
                <a:latin typeface="Times New Roman" panose="02020603050405020304" pitchFamily="18" charset="0"/>
                <a:ea typeface="Times New Roman" panose="02020603050405020304" pitchFamily="18" charset="0"/>
              </a:rPr>
              <a:t>që</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dirty="0" err="1">
                <a:solidFill>
                  <a:srgbClr val="000000"/>
                </a:solidFill>
                <a:effectLst/>
                <a:latin typeface="Times New Roman" panose="02020603050405020304" pitchFamily="18" charset="0"/>
                <a:ea typeface="Times New Roman" panose="02020603050405020304" pitchFamily="18" charset="0"/>
              </a:rPr>
              <a:t>isë</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dirty="0" err="1">
                <a:solidFill>
                  <a:srgbClr val="000000"/>
                </a:solidFill>
                <a:effectLst/>
                <a:latin typeface="Times New Roman" panose="02020603050405020304" pitchFamily="18" charset="0"/>
                <a:ea typeface="Times New Roman" panose="02020603050405020304" pitchFamily="18" charset="0"/>
              </a:rPr>
              <a:t>eg</a:t>
            </a:r>
            <a:r>
              <a:rPr lang="en-US" sz="1800" spc="-5" dirty="0" err="1">
                <a:solidFill>
                  <a:srgbClr val="000000"/>
                </a:solidFill>
                <a:effectLst/>
                <a:latin typeface="Times New Roman" panose="02020603050405020304" pitchFamily="18" charset="0"/>
                <a:ea typeface="Times New Roman" panose="02020603050405020304" pitchFamily="18" charset="0"/>
              </a:rPr>
              <a:t>t</a:t>
            </a:r>
            <a:r>
              <a:rPr lang="en-US" sz="1800" spc="5" dirty="0" err="1">
                <a:solidFill>
                  <a:srgbClr val="000000"/>
                </a:solidFill>
                <a:effectLst/>
                <a:latin typeface="Times New Roman" panose="02020603050405020304" pitchFamily="18" charset="0"/>
                <a:ea typeface="Times New Roman" panose="02020603050405020304" pitchFamily="18" charset="0"/>
              </a:rPr>
              <a:t>a</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dirty="0" err="1">
                <a:solidFill>
                  <a:srgbClr val="000000"/>
                </a:solidFill>
                <a:effectLst/>
                <a:latin typeface="Times New Roman" panose="02020603050405020304" pitchFamily="18" charset="0"/>
                <a:ea typeface="Times New Roman" panose="02020603050405020304" pitchFamily="18" charset="0"/>
              </a:rPr>
              <a:t>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spc="-5" dirty="0" err="1">
                <a:solidFill>
                  <a:srgbClr val="000000"/>
                </a:solidFill>
                <a:effectLst/>
                <a:latin typeface="Times New Roman" panose="02020603050405020304" pitchFamily="18" charset="0"/>
                <a:ea typeface="Times New Roman" panose="02020603050405020304" pitchFamily="18" charset="0"/>
              </a:rPr>
              <a:t>d</a:t>
            </a:r>
            <a:r>
              <a:rPr lang="en-US" sz="1800" spc="10" dirty="0" err="1">
                <a:solidFill>
                  <a:srgbClr val="000000"/>
                </a:solidFill>
                <a:effectLst/>
                <a:latin typeface="Times New Roman" panose="02020603050405020304" pitchFamily="18" charset="0"/>
                <a:ea typeface="Times New Roman" panose="02020603050405020304" pitchFamily="18" charset="0"/>
              </a:rPr>
              <a:t>h</a:t>
            </a:r>
            <a:r>
              <a:rPr lang="en-US" sz="1800" dirty="0" err="1">
                <a:solidFill>
                  <a:srgbClr val="000000"/>
                </a:solidFill>
                <a:effectLst/>
                <a:latin typeface="Times New Roman" panose="02020603050405020304" pitchFamily="18" charset="0"/>
                <a:ea typeface="Times New Roman" panose="02020603050405020304" pitchFamily="18" charset="0"/>
              </a:rPr>
              <a:t>e</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dirty="0" err="1">
                <a:solidFill>
                  <a:srgbClr val="000000"/>
                </a:solidFill>
                <a:effectLst/>
                <a:latin typeface="Times New Roman" panose="02020603050405020304" pitchFamily="18" charset="0"/>
                <a:ea typeface="Times New Roman" panose="02020603050405020304" pitchFamily="18" charset="0"/>
              </a:rPr>
              <a:t>ta</a:t>
            </a:r>
            <a:r>
              <a:rPr lang="en-US" sz="1800" spc="-5" dirty="0" err="1">
                <a:solidFill>
                  <a:srgbClr val="000000"/>
                </a:solidFill>
                <a:effectLst/>
                <a:latin typeface="Times New Roman" panose="02020603050405020304" pitchFamily="18" charset="0"/>
                <a:ea typeface="Times New Roman" panose="02020603050405020304" pitchFamily="18" charset="0"/>
              </a:rPr>
              <a:t>k</a:t>
            </a:r>
            <a:r>
              <a:rPr lang="en-US" sz="1800" dirty="0" err="1">
                <a:solidFill>
                  <a:srgbClr val="000000"/>
                </a:solidFill>
                <a:effectLst/>
                <a:latin typeface="Times New Roman" panose="02020603050405020304" pitchFamily="18" charset="0"/>
                <a:ea typeface="Times New Roman" panose="02020603050405020304" pitchFamily="18" charset="0"/>
              </a:rPr>
              <a:t>ut</a:t>
            </a:r>
            <a:r>
              <a:rPr lang="en-US" sz="1800" dirty="0">
                <a:solidFill>
                  <a:srgbClr val="000000"/>
                </a:solidFill>
                <a:effectLst/>
                <a:latin typeface="Times New Roman" panose="02020603050405020304" pitchFamily="18" charset="0"/>
                <a:ea typeface="Times New Roman" panose="02020603050405020304" pitchFamily="18" charset="0"/>
              </a:rPr>
              <a:t>;</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ose</a:t>
            </a:r>
            <a:endParaRPr lang="en-US" sz="1800" dirty="0">
              <a:effectLst/>
              <a:latin typeface="Times New Roman" panose="02020603050405020304" pitchFamily="18" charset="0"/>
              <a:ea typeface="Times New Roman" panose="02020603050405020304" pitchFamily="18" charset="0"/>
            </a:endParaRPr>
          </a:p>
          <a:p>
            <a:pPr marL="342900" lvl="0" indent="-342900" algn="just">
              <a:lnSpc>
                <a:spcPct val="115000"/>
              </a:lnSpc>
              <a:buFont typeface="+mj-lt"/>
              <a:buAutoNum type="alphaLcParenR"/>
            </a:pPr>
            <a:r>
              <a:rPr lang="en-US" sz="1800" dirty="0">
                <a:solidFill>
                  <a:srgbClr val="000000"/>
                </a:solidFill>
                <a:effectLst/>
                <a:latin typeface="Times New Roman" panose="02020603050405020304" pitchFamily="18" charset="0"/>
                <a:ea typeface="Times New Roman" panose="02020603050405020304" pitchFamily="18" charset="0"/>
              </a:rPr>
              <a:t>me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vep</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spc="10" dirty="0" err="1">
                <a:solidFill>
                  <a:srgbClr val="000000"/>
                </a:solidFill>
                <a:effectLst/>
                <a:latin typeface="Times New Roman" panose="02020603050405020304" pitchFamily="18" charset="0"/>
                <a:ea typeface="Times New Roman" panose="02020603050405020304" pitchFamily="18" charset="0"/>
              </a:rPr>
              <a:t>i</a:t>
            </a:r>
            <a:r>
              <a:rPr lang="en-US" sz="1800" spc="5" dirty="0" err="1">
                <a:solidFill>
                  <a:srgbClr val="000000"/>
                </a:solidFill>
                <a:effectLst/>
                <a:latin typeface="Times New Roman" panose="02020603050405020304" pitchFamily="18" charset="0"/>
                <a:ea typeface="Times New Roman" panose="02020603050405020304" pitchFamily="18" charset="0"/>
              </a:rPr>
              <a:t>m</a:t>
            </a:r>
            <a:r>
              <a:rPr lang="en-US" sz="1800" dirty="0" err="1">
                <a:solidFill>
                  <a:srgbClr val="000000"/>
                </a:solidFill>
                <a:effectLst/>
                <a:latin typeface="Times New Roman" panose="02020603050405020304" pitchFamily="18" charset="0"/>
                <a:ea typeface="Times New Roman" panose="02020603050405020304" pitchFamily="18" charset="0"/>
              </a:rPr>
              <a:t>et</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tij</a:t>
            </a:r>
            <a:r>
              <a:rPr lang="en-US" sz="1800" spc="5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dëmt</a:t>
            </a:r>
            <a:r>
              <a:rPr lang="en-US" sz="1800" spc="-5" dirty="0" err="1">
                <a:solidFill>
                  <a:srgbClr val="000000"/>
                </a:solidFill>
                <a:effectLst/>
                <a:latin typeface="Times New Roman" panose="02020603050405020304" pitchFamily="18" charset="0"/>
                <a:ea typeface="Times New Roman" panose="02020603050405020304" pitchFamily="18" charset="0"/>
              </a:rPr>
              <a:t>o</a:t>
            </a:r>
            <a:r>
              <a:rPr lang="en-US" sz="1800" dirty="0" err="1">
                <a:solidFill>
                  <a:srgbClr val="000000"/>
                </a:solidFill>
                <a:effectLst/>
                <a:latin typeface="Times New Roman" panose="02020603050405020304" pitchFamily="18" charset="0"/>
                <a:ea typeface="Times New Roman" panose="02020603050405020304" pitchFamily="18" charset="0"/>
              </a:rPr>
              <a:t>n</a:t>
            </a:r>
            <a:r>
              <a:rPr lang="en-US" sz="1800" spc="60" dirty="0">
                <a:solidFill>
                  <a:srgbClr val="000000"/>
                </a:solidFill>
                <a:effectLst/>
                <a:latin typeface="Times New Roman" panose="02020603050405020304" pitchFamily="18" charset="0"/>
                <a:ea typeface="Times New Roman" panose="02020603050405020304" pitchFamily="18" charset="0"/>
              </a:rPr>
              <a:t> </a:t>
            </a:r>
            <a:r>
              <a:rPr lang="en-US" sz="1800" spc="-5" dirty="0" err="1">
                <a:solidFill>
                  <a:srgbClr val="000000"/>
                </a:solidFill>
                <a:effectLst/>
                <a:latin typeface="Times New Roman" panose="02020603050405020304" pitchFamily="18" charset="0"/>
                <a:ea typeface="Times New Roman" panose="02020603050405020304" pitchFamily="18" charset="0"/>
              </a:rPr>
              <a:t>o</a:t>
            </a:r>
            <a:r>
              <a:rPr lang="en-US" sz="1800" dirty="0" err="1">
                <a:solidFill>
                  <a:srgbClr val="000000"/>
                </a:solidFill>
                <a:effectLst/>
                <a:latin typeface="Times New Roman" panose="02020603050405020304" pitchFamily="18" charset="0"/>
                <a:ea typeface="Times New Roman" panose="02020603050405020304" pitchFamily="18" charset="0"/>
              </a:rPr>
              <a:t>se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pen</a:t>
            </a:r>
            <a:r>
              <a:rPr lang="en-US" sz="1800" spc="-5" dirty="0" err="1">
                <a:solidFill>
                  <a:srgbClr val="000000"/>
                </a:solidFill>
                <a:effectLst/>
                <a:latin typeface="Times New Roman" panose="02020603050405020304" pitchFamily="18" charset="0"/>
                <a:ea typeface="Times New Roman" panose="02020603050405020304" pitchFamily="18" charset="0"/>
              </a:rPr>
              <a:t>g</a:t>
            </a:r>
            <a:r>
              <a:rPr lang="en-US" sz="1800" dirty="0" err="1">
                <a:solidFill>
                  <a:srgbClr val="000000"/>
                </a:solidFill>
                <a:effectLst/>
                <a:latin typeface="Times New Roman" panose="02020603050405020304" pitchFamily="18" charset="0"/>
                <a:ea typeface="Times New Roman" panose="02020603050405020304" pitchFamily="18" charset="0"/>
              </a:rPr>
              <a:t>on</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a:t>
            </a:r>
            <a:r>
              <a:rPr lang="en-US" sz="1800" spc="-5" dirty="0" err="1">
                <a:solidFill>
                  <a:srgbClr val="000000"/>
                </a:solidFill>
                <a:effectLst/>
                <a:latin typeface="Times New Roman" panose="02020603050405020304" pitchFamily="18" charset="0"/>
                <a:ea typeface="Times New Roman" panose="02020603050405020304" pitchFamily="18" charset="0"/>
              </a:rPr>
              <a:t>d</a:t>
            </a:r>
            <a:r>
              <a:rPr lang="en-US" sz="1800" dirty="0" err="1">
                <a:solidFill>
                  <a:srgbClr val="000000"/>
                </a:solidFill>
                <a:effectLst/>
                <a:latin typeface="Times New Roman" panose="02020603050405020304" pitchFamily="18" charset="0"/>
                <a:ea typeface="Times New Roman" panose="02020603050405020304" pitchFamily="18" charset="0"/>
              </a:rPr>
              <a:t>je</a:t>
            </a:r>
            <a:r>
              <a:rPr lang="en-US" sz="1800" spc="-5" dirty="0" err="1">
                <a:solidFill>
                  <a:srgbClr val="000000"/>
                </a:solidFill>
                <a:effectLst/>
                <a:latin typeface="Times New Roman" panose="02020603050405020304" pitchFamily="18" charset="0"/>
                <a:ea typeface="Times New Roman" panose="02020603050405020304" pitchFamily="18" charset="0"/>
              </a:rPr>
              <a:t>s</a:t>
            </a:r>
            <a:r>
              <a:rPr lang="en-US" sz="1800" dirty="0" err="1">
                <a:solidFill>
                  <a:srgbClr val="000000"/>
                </a:solidFill>
                <a:effectLst/>
                <a:latin typeface="Times New Roman" panose="02020603050405020304" pitchFamily="18" charset="0"/>
                <a:ea typeface="Times New Roman" panose="02020603050405020304" pitchFamily="18" charset="0"/>
              </a:rPr>
              <a:t>hëm</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spc="-5" dirty="0" err="1">
                <a:solidFill>
                  <a:srgbClr val="000000"/>
                </a:solidFill>
                <a:effectLst/>
                <a:latin typeface="Times New Roman" panose="02020603050405020304" pitchFamily="18" charset="0"/>
                <a:ea typeface="Times New Roman" panose="02020603050405020304" pitchFamily="18" charset="0"/>
              </a:rPr>
              <a:t>v</a:t>
            </a:r>
            <a:r>
              <a:rPr lang="en-US" sz="1800" spc="5" dirty="0" err="1">
                <a:solidFill>
                  <a:srgbClr val="000000"/>
                </a:solidFill>
                <a:effectLst/>
                <a:latin typeface="Times New Roman" panose="02020603050405020304" pitchFamily="18" charset="0"/>
                <a:ea typeface="Times New Roman" panose="02020603050405020304" pitchFamily="18" charset="0"/>
              </a:rPr>
              <a:t>e</a:t>
            </a:r>
            <a:r>
              <a:rPr lang="en-US" sz="1800" dirty="0" err="1">
                <a:solidFill>
                  <a:srgbClr val="000000"/>
                </a:solidFill>
                <a:effectLst/>
                <a:latin typeface="Times New Roman" panose="02020603050405020304" pitchFamily="18" charset="0"/>
                <a:ea typeface="Times New Roman" panose="02020603050405020304" pitchFamily="18" charset="0"/>
              </a:rPr>
              <a:t>p</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spc="10" dirty="0" err="1">
                <a:solidFill>
                  <a:srgbClr val="000000"/>
                </a:solidFill>
                <a:effectLst/>
                <a:latin typeface="Times New Roman" panose="02020603050405020304" pitchFamily="18" charset="0"/>
                <a:ea typeface="Times New Roman" panose="02020603050405020304" pitchFamily="18" charset="0"/>
              </a:rPr>
              <a:t>i</a:t>
            </a:r>
            <a:r>
              <a:rPr lang="en-US" sz="1800" dirty="0" err="1">
                <a:solidFill>
                  <a:srgbClr val="000000"/>
                </a:solidFill>
                <a:effectLst/>
                <a:latin typeface="Times New Roman" panose="02020603050405020304" pitchFamily="18" charset="0"/>
                <a:ea typeface="Times New Roman" panose="02020603050405020304" pitchFamily="18" charset="0"/>
              </a:rPr>
              <a:t>mta</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dirty="0" err="1">
                <a:solidFill>
                  <a:srgbClr val="000000"/>
                </a:solidFill>
                <a:effectLst/>
                <a:latin typeface="Times New Roman" panose="02020603050405020304" pitchFamily="18" charset="0"/>
                <a:ea typeface="Times New Roman" panose="02020603050405020304" pitchFamily="18" charset="0"/>
              </a:rPr>
              <a:t>inë</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tre</a:t>
            </a:r>
            <a:r>
              <a:rPr lang="en-US" sz="1800" spc="-5" dirty="0" err="1">
                <a:solidFill>
                  <a:srgbClr val="000000"/>
                </a:solidFill>
                <a:effectLst/>
                <a:latin typeface="Times New Roman" panose="02020603050405020304" pitchFamily="18" charset="0"/>
                <a:ea typeface="Times New Roman" panose="02020603050405020304" pitchFamily="18" charset="0"/>
              </a:rPr>
              <a:t>g</a:t>
            </a:r>
            <a:r>
              <a:rPr lang="en-US" sz="1800" dirty="0" err="1">
                <a:solidFill>
                  <a:srgbClr val="000000"/>
                </a:solidFill>
                <a:effectLst/>
                <a:latin typeface="Times New Roman" panose="02020603050405020304" pitchFamily="18" charset="0"/>
                <a:ea typeface="Times New Roman" panose="02020603050405020304" pitchFamily="18" charset="0"/>
              </a:rPr>
              <a:t>ta</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dirty="0" err="1">
                <a:solidFill>
                  <a:srgbClr val="000000"/>
                </a:solidFill>
                <a:effectLst/>
                <a:latin typeface="Times New Roman" panose="02020603050405020304" pitchFamily="18" charset="0"/>
                <a:ea typeface="Times New Roman" panose="02020603050405020304" pitchFamily="18" charset="0"/>
              </a:rPr>
              <a:t>e</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të</a:t>
            </a:r>
            <a:r>
              <a:rPr lang="en-US" sz="1800" spc="55" dirty="0">
                <a:solidFill>
                  <a:srgbClr val="000000"/>
                </a:solidFill>
                <a:effectLst/>
                <a:latin typeface="Times New Roman" panose="02020603050405020304" pitchFamily="18" charset="0"/>
                <a:ea typeface="Times New Roman" panose="02020603050405020304" pitchFamily="18" charset="0"/>
              </a:rPr>
              <a:t> </a:t>
            </a:r>
            <a:r>
              <a:rPr lang="en-US" sz="1800" spc="-5" dirty="0" err="1">
                <a:solidFill>
                  <a:srgbClr val="000000"/>
                </a:solidFill>
                <a:effectLst/>
                <a:latin typeface="Times New Roman" panose="02020603050405020304" pitchFamily="18" charset="0"/>
                <a:ea typeface="Times New Roman" panose="02020603050405020304" pitchFamily="18" charset="0"/>
              </a:rPr>
              <a:t>s</a:t>
            </a:r>
            <a:r>
              <a:rPr lang="en-US" sz="1800" dirty="0" err="1">
                <a:solidFill>
                  <a:srgbClr val="000000"/>
                </a:solidFill>
                <a:effectLst/>
                <a:latin typeface="Times New Roman" panose="02020603050405020304" pitchFamily="18" charset="0"/>
                <a:ea typeface="Times New Roman" panose="02020603050405020304" pitchFamily="18" charset="0"/>
              </a:rPr>
              <a:t>ho</a:t>
            </a:r>
            <a:r>
              <a:rPr lang="en-US" sz="1800" spc="-5" dirty="0" err="1">
                <a:solidFill>
                  <a:srgbClr val="000000"/>
                </a:solidFill>
                <a:effectLst/>
                <a:latin typeface="Times New Roman" panose="02020603050405020304" pitchFamily="18" charset="0"/>
                <a:ea typeface="Times New Roman" panose="02020603050405020304" pitchFamily="18" charset="0"/>
              </a:rPr>
              <a:t>q</a:t>
            </a:r>
            <a:r>
              <a:rPr lang="en-US" sz="1800" dirty="0" err="1">
                <a:solidFill>
                  <a:srgbClr val="000000"/>
                </a:solidFill>
                <a:effectLst/>
                <a:latin typeface="Times New Roman" panose="02020603050405020304" pitchFamily="18" charset="0"/>
                <a:ea typeface="Times New Roman" panose="02020603050405020304" pitchFamily="18" charset="0"/>
              </a:rPr>
              <a:t>ë</a:t>
            </a:r>
            <a:r>
              <a:rPr lang="en-US" sz="1800" spc="-5" dirty="0" err="1">
                <a:solidFill>
                  <a:srgbClr val="000000"/>
                </a:solidFill>
                <a:effectLst/>
                <a:latin typeface="Times New Roman" panose="02020603050405020304" pitchFamily="18" charset="0"/>
                <a:ea typeface="Times New Roman" panose="02020603050405020304" pitchFamily="18" charset="0"/>
              </a:rPr>
              <a:t>r</a:t>
            </a:r>
            <a:r>
              <a:rPr lang="en-US" sz="1800" dirty="0" err="1">
                <a:solidFill>
                  <a:srgbClr val="000000"/>
                </a:solidFill>
                <a:effectLst/>
                <a:latin typeface="Times New Roman" panose="02020603050405020304" pitchFamily="18" charset="0"/>
                <a:ea typeface="Times New Roman" panose="02020603050405020304" pitchFamily="18" charset="0"/>
              </a:rPr>
              <a:t>isë</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92368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D7D78-BB96-43D1-B086-0B00DF8F9F7D}"/>
              </a:ext>
            </a:extLst>
          </p:cNvPr>
          <p:cNvSpPr>
            <a:spLocks noGrp="1"/>
          </p:cNvSpPr>
          <p:nvPr>
            <p:ph type="title"/>
          </p:nvPr>
        </p:nvSpPr>
        <p:spPr/>
        <p:txBody>
          <a:bodyPr/>
          <a:lstStyle/>
          <a:p>
            <a:pPr algn="ctr"/>
            <a:r>
              <a:rPr lang="en-US" b="1" dirty="0" err="1"/>
              <a:t>Rastet</a:t>
            </a:r>
            <a:r>
              <a:rPr lang="en-US" b="1" dirty="0"/>
              <a:t> </a:t>
            </a:r>
            <a:r>
              <a:rPr lang="en-US" b="1" dirty="0" err="1"/>
              <a:t>tipike</a:t>
            </a:r>
            <a:r>
              <a:rPr lang="en-US" b="1" dirty="0"/>
              <a:t> </a:t>
            </a:r>
            <a:r>
              <a:rPr lang="en-US" b="1" dirty="0" err="1"/>
              <a:t>në</a:t>
            </a:r>
            <a:r>
              <a:rPr lang="en-US" b="1" dirty="0"/>
              <a:t> </a:t>
            </a:r>
            <a:r>
              <a:rPr lang="en-US" b="1" dirty="0" err="1"/>
              <a:t>praktikë</a:t>
            </a:r>
            <a:r>
              <a:rPr lang="en-US" b="1" dirty="0"/>
              <a:t> </a:t>
            </a:r>
            <a:r>
              <a:rPr lang="en-US" b="1" dirty="0" err="1"/>
              <a:t>të</a:t>
            </a:r>
            <a:r>
              <a:rPr lang="en-US" b="1" dirty="0"/>
              <a:t> </a:t>
            </a:r>
            <a:r>
              <a:rPr lang="en-US" b="1" dirty="0" err="1"/>
              <a:t>përjashtimit</a:t>
            </a:r>
            <a:r>
              <a:rPr lang="en-US" dirty="0"/>
              <a:t>.</a:t>
            </a:r>
          </a:p>
        </p:txBody>
      </p:sp>
      <p:sp>
        <p:nvSpPr>
          <p:cNvPr id="3" name="Content Placeholder 2">
            <a:extLst>
              <a:ext uri="{FF2B5EF4-FFF2-40B4-BE49-F238E27FC236}">
                <a16:creationId xmlns:a16="http://schemas.microsoft.com/office/drawing/2014/main" id="{D7D60D97-135D-48AD-A478-55701201BFAB}"/>
              </a:ext>
            </a:extLst>
          </p:cNvPr>
          <p:cNvSpPr>
            <a:spLocks noGrp="1"/>
          </p:cNvSpPr>
          <p:nvPr>
            <p:ph idx="1"/>
          </p:nvPr>
        </p:nvSpPr>
        <p:spPr/>
        <p:txBody>
          <a:bodyPr>
            <a:normAutofit/>
          </a:bodyPr>
          <a:lstStyle/>
          <a:p>
            <a:endParaRPr lang="en-US" sz="1800" dirty="0">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endParaRPr>
          </a:p>
          <a:p>
            <a:r>
              <a:rPr lang="en-US" sz="3200" dirty="0" err="1">
                <a:latin typeface="Times New Roman" panose="02020603050405020304" pitchFamily="18" charset="0"/>
                <a:cs typeface="Times New Roman" panose="02020603050405020304" pitchFamily="18" charset="0"/>
              </a:rPr>
              <a:t>Në</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praktikë</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rastet</a:t>
            </a:r>
            <a:r>
              <a:rPr lang="en-US" sz="3200" dirty="0">
                <a:latin typeface="Times New Roman" panose="02020603050405020304" pitchFamily="18" charset="0"/>
                <a:cs typeface="Times New Roman" panose="02020603050405020304" pitchFamily="18" charset="0"/>
              </a:rPr>
              <a:t> e </a:t>
            </a:r>
            <a:r>
              <a:rPr lang="en-US" sz="3200" dirty="0" err="1">
                <a:latin typeface="Times New Roman" panose="02020603050405020304" pitchFamily="18" charset="0"/>
                <a:cs typeface="Times New Roman" panose="02020603050405020304" pitchFamily="18" charset="0"/>
              </a:rPr>
              <a:t>përjashtimit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të</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ortakut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kanë</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të</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bëjnë</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kryesisht</a:t>
            </a:r>
            <a:r>
              <a:rPr lang="en-US" sz="3200" dirty="0">
                <a:latin typeface="Times New Roman" panose="02020603050405020304" pitchFamily="18" charset="0"/>
                <a:cs typeface="Times New Roman" panose="02020603050405020304" pitchFamily="18" charset="0"/>
              </a:rPr>
              <a:t> me: </a:t>
            </a:r>
          </a:p>
          <a:p>
            <a:r>
              <a:rPr lang="en-US" sz="3200" dirty="0" err="1">
                <a:latin typeface="Times New Roman" panose="02020603050405020304" pitchFamily="18" charset="0"/>
                <a:cs typeface="Times New Roman" panose="02020603050405020304" pitchFamily="18" charset="0"/>
              </a:rPr>
              <a:t>Mosderdhja</a:t>
            </a:r>
            <a:r>
              <a:rPr lang="en-US" sz="3200" dirty="0">
                <a:latin typeface="Times New Roman" panose="02020603050405020304" pitchFamily="18" charset="0"/>
                <a:cs typeface="Times New Roman" panose="02020603050405020304" pitchFamily="18" charset="0"/>
              </a:rPr>
              <a:t> e </a:t>
            </a:r>
            <a:r>
              <a:rPr lang="en-US" sz="3200" dirty="0" err="1">
                <a:latin typeface="Times New Roman" panose="02020603050405020304" pitchFamily="18" charset="0"/>
                <a:cs typeface="Times New Roman" panose="02020603050405020304" pitchFamily="18" charset="0"/>
              </a:rPr>
              <a:t>kontributeve</a:t>
            </a:r>
            <a:r>
              <a:rPr lang="en-US" sz="3200" dirty="0">
                <a:latin typeface="Times New Roman" panose="02020603050405020304" pitchFamily="18" charset="0"/>
                <a:cs typeface="Times New Roman" panose="02020603050405020304" pitchFamily="18" charset="0"/>
              </a:rPr>
              <a:t>;</a:t>
            </a:r>
          </a:p>
          <a:p>
            <a:r>
              <a:rPr lang="en-US" sz="3200" dirty="0" err="1">
                <a:latin typeface="Times New Roman" panose="02020603050405020304" pitchFamily="18" charset="0"/>
                <a:cs typeface="Times New Roman" panose="02020603050405020304" pitchFamily="18" charset="0"/>
              </a:rPr>
              <a:t>Shkelje</a:t>
            </a:r>
            <a:r>
              <a:rPr lang="en-US" sz="3200" dirty="0">
                <a:latin typeface="Times New Roman" panose="02020603050405020304" pitchFamily="18" charset="0"/>
                <a:cs typeface="Times New Roman" panose="02020603050405020304" pitchFamily="18" charset="0"/>
              </a:rPr>
              <a:t> e </a:t>
            </a:r>
            <a:r>
              <a:rPr lang="en-US" sz="3200" dirty="0" err="1">
                <a:latin typeface="Times New Roman" panose="02020603050405020304" pitchFamily="18" charset="0"/>
                <a:cs typeface="Times New Roman" panose="02020603050405020304" pitchFamily="18" charset="0"/>
              </a:rPr>
              <a:t>parimit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të</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besnikërisë</a:t>
            </a:r>
            <a:r>
              <a:rPr lang="en-US" sz="3200" dirty="0">
                <a:latin typeface="Times New Roman" panose="02020603050405020304" pitchFamily="18" charset="0"/>
                <a:cs typeface="Times New Roman" panose="02020603050405020304" pitchFamily="18" charset="0"/>
              </a:rPr>
              <a:t>;</a:t>
            </a:r>
          </a:p>
          <a:p>
            <a:r>
              <a:rPr lang="en-US" sz="3200" dirty="0" err="1">
                <a:latin typeface="Times New Roman" panose="02020603050405020304" pitchFamily="18" charset="0"/>
                <a:cs typeface="Times New Roman" panose="02020603050405020304" pitchFamily="18" charset="0"/>
              </a:rPr>
              <a:t>Shpërdorimet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dhe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shkaktimi</a:t>
            </a:r>
            <a:r>
              <a:rPr lang="en-US" sz="3200" dirty="0">
                <a:latin typeface="Times New Roman" panose="02020603050405020304" pitchFamily="18" charset="0"/>
                <a:cs typeface="Times New Roman" panose="02020603050405020304" pitchFamily="18" charset="0"/>
              </a:rPr>
              <a:t> i demit;</a:t>
            </a:r>
          </a:p>
          <a:p>
            <a:r>
              <a:rPr lang="en-US" sz="3200" dirty="0" err="1">
                <a:latin typeface="Times New Roman" panose="02020603050405020304" pitchFamily="18" charset="0"/>
                <a:cs typeface="Times New Roman" panose="02020603050405020304" pitchFamily="18" charset="0"/>
              </a:rPr>
              <a:t>Konkurencen</a:t>
            </a:r>
            <a:r>
              <a:rPr lang="en-US" sz="3200" dirty="0">
                <a:latin typeface="Times New Roman" panose="02020603050405020304" pitchFamily="18" charset="0"/>
                <a:cs typeface="Times New Roman" panose="02020603050405020304" pitchFamily="18" charset="0"/>
              </a:rPr>
              <a:t> e </a:t>
            </a:r>
            <a:r>
              <a:rPr lang="en-US" sz="3200" dirty="0" err="1">
                <a:latin typeface="Times New Roman" panose="02020603050405020304" pitchFamily="18" charset="0"/>
                <a:cs typeface="Times New Roman" panose="02020603050405020304" pitchFamily="18" charset="0"/>
              </a:rPr>
              <a:t>pandershme</a:t>
            </a:r>
            <a:r>
              <a:rPr lang="en-US" sz="3200" dirty="0">
                <a:latin typeface="Times New Roman" panose="02020603050405020304" pitchFamily="18" charset="0"/>
                <a:cs typeface="Times New Roman" panose="02020603050405020304" pitchFamily="18" charset="0"/>
              </a:rPr>
              <a:t>;</a:t>
            </a:r>
          </a:p>
          <a:p>
            <a:r>
              <a:rPr lang="en-US" sz="3200" dirty="0" err="1">
                <a:latin typeface="Times New Roman" panose="02020603050405020304" pitchFamily="18" charset="0"/>
                <a:cs typeface="Times New Roman" panose="02020603050405020304" pitchFamily="18" charset="0"/>
              </a:rPr>
              <a:t>Pasiviteti</a:t>
            </a:r>
            <a:r>
              <a:rPr lang="en-US" sz="3200" dirty="0">
                <a:latin typeface="Times New Roman" panose="02020603050405020304" pitchFamily="18" charset="0"/>
                <a:cs typeface="Times New Roman" panose="02020603050405020304" pitchFamily="18" charset="0"/>
              </a:rPr>
              <a:t> i </a:t>
            </a:r>
            <a:r>
              <a:rPr lang="en-US" sz="3200" dirty="0" err="1">
                <a:latin typeface="Times New Roman" panose="02020603050405020304" pitchFamily="18" charset="0"/>
                <a:cs typeface="Times New Roman" panose="02020603050405020304" pitchFamily="18" charset="0"/>
              </a:rPr>
              <a:t>ortakut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kur</a:t>
            </a:r>
            <a:r>
              <a:rPr lang="en-US" sz="3200" dirty="0">
                <a:latin typeface="Times New Roman" panose="02020603050405020304" pitchFamily="18" charset="0"/>
                <a:cs typeface="Times New Roman" panose="02020603050405020304" pitchFamily="18" charset="0"/>
              </a:rPr>
              <a:t> ka </a:t>
            </a:r>
            <a:r>
              <a:rPr lang="en-US" sz="3200" dirty="0" err="1">
                <a:latin typeface="Times New Roman" panose="02020603050405020304" pitchFamily="18" charset="0"/>
                <a:cs typeface="Times New Roman" panose="02020603050405020304" pitchFamily="18" charset="0"/>
              </a:rPr>
              <a:t>sjelle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pasoja</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për</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shoqërinë;etj</a:t>
            </a:r>
            <a:r>
              <a:rPr lang="en-US" sz="3200" dirty="0">
                <a:latin typeface="Times New Roman" panose="02020603050405020304" pitchFamily="18" charset="0"/>
                <a:cs typeface="Times New Roman" panose="02020603050405020304" pitchFamily="18" charset="0"/>
              </a:rPr>
              <a:t>.</a:t>
            </a:r>
          </a:p>
          <a:p>
            <a:endParaRPr lang="en-US" sz="1800" dirty="0">
              <a:highlight>
                <a:srgbClr val="00FF00"/>
              </a:highlight>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highlight>
                <a:srgbClr val="00FF00"/>
              </a:highligh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6413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AF700-31E7-46A9-8A53-0623F945882C}"/>
              </a:ext>
            </a:extLst>
          </p:cNvPr>
          <p:cNvSpPr>
            <a:spLocks noGrp="1"/>
          </p:cNvSpPr>
          <p:nvPr>
            <p:ph type="title"/>
          </p:nvPr>
        </p:nvSpPr>
        <p:spPr/>
        <p:txBody>
          <a:bodyPr/>
          <a:lstStyle/>
          <a:p>
            <a:pPr algn="ctr"/>
            <a:r>
              <a:rPr lang="en-US" b="1" dirty="0" err="1"/>
              <a:t>Mosderdhja</a:t>
            </a:r>
            <a:r>
              <a:rPr lang="en-US" b="1" dirty="0"/>
              <a:t> e </a:t>
            </a:r>
            <a:r>
              <a:rPr lang="en-US" b="1" dirty="0" err="1"/>
              <a:t>kontributit</a:t>
            </a:r>
            <a:endParaRPr lang="en-US" b="1" dirty="0"/>
          </a:p>
        </p:txBody>
      </p:sp>
      <p:sp>
        <p:nvSpPr>
          <p:cNvPr id="3" name="Content Placeholder 2">
            <a:extLst>
              <a:ext uri="{FF2B5EF4-FFF2-40B4-BE49-F238E27FC236}">
                <a16:creationId xmlns:a16="http://schemas.microsoft.com/office/drawing/2014/main" id="{56E51EF5-FF7E-4F7D-9FF3-24E105442405}"/>
              </a:ext>
            </a:extLst>
          </p:cNvPr>
          <p:cNvSpPr>
            <a:spLocks noGrp="1"/>
          </p:cNvSpPr>
          <p:nvPr>
            <p:ph idx="1"/>
          </p:nvPr>
        </p:nvSpPr>
        <p:spPr/>
        <p:txBody>
          <a:bodyPr>
            <a:normAutofit fontScale="92500" lnSpcReduction="10000"/>
          </a:bodyPr>
          <a:lstStyle/>
          <a:p>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parashikon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ortaku</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përjashtohet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nëse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ortaku</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ka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shlyer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kontributin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US" sz="2600" dirty="0">
                <a:latin typeface="Times New Roman" panose="02020603050405020304" pitchFamily="18" charset="0"/>
                <a:ea typeface="Calibri" panose="020F0502020204030204" pitchFamily="34" charset="0"/>
                <a:cs typeface="Times New Roman" panose="02020603050405020304" pitchFamily="18" charset="0"/>
              </a:rPr>
              <a:t>.</a:t>
            </a:r>
          </a:p>
          <a:p>
            <a:r>
              <a:rPr lang="en-US" sz="2600" dirty="0" err="1">
                <a:latin typeface="Times New Roman" panose="02020603050405020304" pitchFamily="18" charset="0"/>
                <a:ea typeface="Calibri" panose="020F0502020204030204" pitchFamily="34" charset="0"/>
                <a:cs typeface="Times New Roman" panose="02020603050405020304" pitchFamily="18" charset="0"/>
              </a:rPr>
              <a:t>Pyetje</a:t>
            </a:r>
            <a:r>
              <a:rPr lang="en-US" sz="2600" dirty="0">
                <a:latin typeface="Times New Roman" panose="02020603050405020304" pitchFamily="18" charset="0"/>
                <a:ea typeface="Calibri" panose="020F0502020204030204" pitchFamily="34" charset="0"/>
                <a:cs typeface="Times New Roman" panose="02020603050405020304" pitchFamily="18" charset="0"/>
              </a:rPr>
              <a:t> : K</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ur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ortaku</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e </a:t>
            </a:r>
            <a:r>
              <a:rPr lang="en-US" sz="2600" dirty="0">
                <a:latin typeface="Times New Roman" panose="02020603050405020304" pitchFamily="18" charset="0"/>
                <a:ea typeface="Calibri" panose="020F0502020204030204" pitchFamily="34" charset="0"/>
                <a:cs typeface="Times New Roman" panose="02020603050405020304" pitchFamily="18" charset="0"/>
              </a:rPr>
              <a:t>ka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shlyer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kontributin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pjesërisht</a:t>
            </a:r>
            <a:r>
              <a:rPr lang="en-US" sz="2600" dirty="0">
                <a:latin typeface="Times New Roman" panose="02020603050405020304" pitchFamily="18" charset="0"/>
                <a:ea typeface="Calibri" panose="020F0502020204030204" pitchFamily="34" charset="0"/>
                <a:cs typeface="Times New Roman" panose="02020603050405020304" pitchFamily="18" charset="0"/>
              </a:rPr>
              <a:t>, a </a:t>
            </a:r>
            <a:r>
              <a:rPr lang="en-US" sz="2600" dirty="0" err="1">
                <a:latin typeface="Times New Roman" panose="02020603050405020304" pitchFamily="18" charset="0"/>
                <a:ea typeface="Calibri" panose="020F0502020204030204" pitchFamily="34" charset="0"/>
                <a:cs typeface="Times New Roman" panose="02020603050405020304" pitchFamily="18" charset="0"/>
              </a:rPr>
              <a:t>përbën</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shkak</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për</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përjashtim</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endParaRPr lang="en-US" sz="26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Duhet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parë</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qëllimi</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dispozitës</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Mendojmë</a:t>
            </a:r>
            <a:r>
              <a:rPr lang="en-US" sz="2600" dirty="0">
                <a:latin typeface="Times New Roman" panose="02020603050405020304" pitchFamily="18" charset="0"/>
                <a:ea typeface="Calibri" panose="020F0502020204030204" pitchFamily="34" charset="0"/>
                <a:cs typeface="Times New Roman" panose="02020603050405020304" pitchFamily="18" charset="0"/>
              </a:rPr>
              <a:t> se </a:t>
            </a:r>
            <a:r>
              <a:rPr lang="en-US" sz="2600" dirty="0" err="1">
                <a:latin typeface="Times New Roman" panose="02020603050405020304" pitchFamily="18" charset="0"/>
                <a:ea typeface="Calibri" panose="020F0502020204030204" pitchFamily="34" charset="0"/>
                <a:cs typeface="Times New Roman" panose="02020603050405020304" pitchFamily="18" charset="0"/>
              </a:rPr>
              <a:t>ligji</a:t>
            </a:r>
            <a:r>
              <a:rPr lang="en-US" sz="2600" dirty="0">
                <a:latin typeface="Times New Roman" panose="02020603050405020304" pitchFamily="18" charset="0"/>
                <a:ea typeface="Calibri" panose="020F0502020204030204" pitchFamily="34" charset="0"/>
                <a:cs typeface="Times New Roman" panose="02020603050405020304" pitchFamily="18" charset="0"/>
              </a:rPr>
              <a:t> ka </a:t>
            </a:r>
            <a:r>
              <a:rPr lang="en-US" sz="2600" dirty="0" err="1">
                <a:latin typeface="Times New Roman" panose="02020603050405020304" pitchFamily="18" charset="0"/>
                <a:ea typeface="Calibri" panose="020F0502020204030204" pitchFamily="34" charset="0"/>
                <a:cs typeface="Times New Roman" panose="02020603050405020304" pitchFamily="18" charset="0"/>
              </a:rPr>
              <a:t>si</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qëllim</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të</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ndëshkojë</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ata</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ortakë</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pasiv</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në</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një</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nga</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detyrimet</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thelbësore</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në</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shoqëri</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siç</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është</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latin typeface="Times New Roman" panose="02020603050405020304" pitchFamily="18" charset="0"/>
                <a:ea typeface="Calibri" panose="020F0502020204030204" pitchFamily="34" charset="0"/>
                <a:cs typeface="Times New Roman" panose="02020603050405020304" pitchFamily="18" charset="0"/>
              </a:rPr>
              <a:t>derdhja</a:t>
            </a:r>
            <a:r>
              <a:rPr lang="en-US" sz="2600" dirty="0">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latin typeface="Times New Roman" panose="02020603050405020304" pitchFamily="18" charset="0"/>
                <a:ea typeface="Calibri" panose="020F0502020204030204" pitchFamily="34" charset="0"/>
                <a:cs typeface="Times New Roman" panose="02020603050405020304" pitchFamily="18" charset="0"/>
              </a:rPr>
              <a:t>kontributit</a:t>
            </a:r>
            <a:r>
              <a:rPr lang="en-US" sz="2600" dirty="0">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jo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ndëshktim</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rastet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sjellja</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ortakut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rezulton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se ka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përpjekje</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shlyerjen</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600" dirty="0" err="1">
                <a:effectLst/>
                <a:latin typeface="Times New Roman" panose="02020603050405020304" pitchFamily="18" charset="0"/>
                <a:ea typeface="Calibri" panose="020F0502020204030204" pitchFamily="34" charset="0"/>
                <a:cs typeface="Times New Roman" panose="02020603050405020304" pitchFamily="18" charset="0"/>
              </a:rPr>
              <a:t>kontributit</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600" dirty="0">
              <a:effectLst/>
              <a:highlight>
                <a:srgbClr val="00FF00"/>
              </a:highlight>
              <a:latin typeface="Times New Roman" panose="02020603050405020304" pitchFamily="18" charset="0"/>
              <a:ea typeface="Calibri" panose="020F0502020204030204" pitchFamily="34" charset="0"/>
              <a:cs typeface="Times New Roman" panose="02020603050405020304" pitchFamily="18" charset="0"/>
            </a:endParaRPr>
          </a:p>
          <a:p>
            <a:r>
              <a:rPr lang="en-US" sz="2600" b="1" dirty="0" err="1">
                <a:effectLst/>
                <a:latin typeface="Times New Roman" panose="02020603050405020304" pitchFamily="18" charset="0"/>
                <a:ea typeface="Calibri" panose="020F0502020204030204" pitchFamily="34" charset="0"/>
                <a:cs typeface="Times New Roman" panose="02020603050405020304" pitchFamily="18" charset="0"/>
              </a:rPr>
              <a:t>Kujdes</a:t>
            </a:r>
            <a:r>
              <a:rPr lang="en-US" sz="26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2600" dirty="0" err="1">
                <a:latin typeface="Times New Roman" panose="02020603050405020304" pitchFamily="18" charset="0"/>
                <a:ea typeface="Calibri" panose="020F0502020204030204" pitchFamily="34" charset="0"/>
                <a:cs typeface="Times New Roman" panose="02020603050405020304" pitchFamily="18" charset="0"/>
              </a:rPr>
              <a:t>P</a:t>
            </a:r>
            <a:r>
              <a:rPr lang="en-US" sz="2600" dirty="0" err="1">
                <a:effectLst/>
                <a:latin typeface="Times New Roman" panose="02020603050405020304" pitchFamily="18" charset="0"/>
                <a:ea typeface="Calibri" panose="020F0502020204030204" pitchFamily="34" charset="0"/>
              </a:rPr>
              <a:t>ërjashtimi</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shoqëria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kushtet</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kur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ortaku</a:t>
            </a:r>
            <a:r>
              <a:rPr lang="en-US" sz="2600" dirty="0">
                <a:effectLst/>
                <a:latin typeface="Times New Roman" panose="02020603050405020304" pitchFamily="18" charset="0"/>
                <a:ea typeface="Calibri" panose="020F0502020204030204" pitchFamily="34" charset="0"/>
              </a:rPr>
              <a:t> ka </a:t>
            </a:r>
            <a:r>
              <a:rPr lang="en-US" sz="2600" dirty="0" err="1">
                <a:effectLst/>
                <a:latin typeface="Times New Roman" panose="02020603050405020304" pitchFamily="18" charset="0"/>
                <a:ea typeface="Calibri" panose="020F0502020204030204" pitchFamily="34" charset="0"/>
              </a:rPr>
              <a:t>paguar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pjesën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madhe</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kontributeve</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kuotës</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tij</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kapitalin</a:t>
            </a:r>
            <a:r>
              <a:rPr lang="en-US" sz="2600" dirty="0">
                <a:effectLst/>
                <a:latin typeface="Times New Roman" panose="02020603050405020304" pitchFamily="18" charset="0"/>
                <a:ea typeface="Calibri" panose="020F0502020204030204" pitchFamily="34" charset="0"/>
              </a:rPr>
              <a:t> </a:t>
            </a:r>
            <a:r>
              <a:rPr lang="en-US" sz="2600" dirty="0">
                <a:latin typeface="Times New Roman" panose="02020603050405020304" pitchFamily="18" charset="0"/>
                <a:ea typeface="Calibri" panose="020F0502020204030204" pitchFamily="34" charset="0"/>
              </a:rPr>
              <a:t>e</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shoqërisë</a:t>
            </a:r>
            <a:r>
              <a:rPr lang="en-US" sz="2600" dirty="0">
                <a:effectLst/>
                <a:latin typeface="Times New Roman" panose="02020603050405020304" pitchFamily="18" charset="0"/>
                <a:ea typeface="Calibri" panose="020F0502020204030204" pitchFamily="34" charset="0"/>
              </a:rPr>
              <a:t> do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çonte</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humbjen</a:t>
            </a:r>
            <a:r>
              <a:rPr lang="en-US" sz="2600" dirty="0">
                <a:effectLst/>
                <a:latin typeface="Times New Roman" panose="02020603050405020304" pitchFamily="18" charset="0"/>
                <a:ea typeface="Calibri" panose="020F0502020204030204" pitchFamily="34" charset="0"/>
              </a:rPr>
              <a:t> e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drejtës</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tij</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për</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likujdim</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kuotës</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mungesë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dëmeve</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ardhura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shoqërisë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nga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vonesa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shlyerjen</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pra</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një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përfitim</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pasuror</a:t>
            </a:r>
            <a:r>
              <a:rPr lang="en-US" sz="2600" dirty="0">
                <a:effectLst/>
                <a:latin typeface="Times New Roman" panose="02020603050405020304" pitchFamily="18" charset="0"/>
                <a:ea typeface="Calibri" panose="020F0502020204030204" pitchFamily="34" charset="0"/>
              </a:rPr>
              <a:t> pa </a:t>
            </a:r>
            <a:r>
              <a:rPr lang="en-US" sz="2600" dirty="0" err="1">
                <a:effectLst/>
                <a:latin typeface="Times New Roman" panose="02020603050405020304" pitchFamily="18" charset="0"/>
                <a:ea typeface="Calibri" panose="020F0502020204030204" pitchFamily="34" charset="0"/>
              </a:rPr>
              <a:t>shkak</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të</a:t>
            </a:r>
            <a:r>
              <a:rPr lang="en-US" sz="2600" dirty="0">
                <a:effectLst/>
                <a:latin typeface="Times New Roman" panose="02020603050405020304" pitchFamily="18" charset="0"/>
                <a:ea typeface="Calibri" panose="020F0502020204030204" pitchFamily="34" charset="0"/>
              </a:rPr>
              <a:t> </a:t>
            </a:r>
            <a:r>
              <a:rPr lang="en-US" sz="2600" dirty="0" err="1">
                <a:effectLst/>
                <a:latin typeface="Times New Roman" panose="02020603050405020304" pitchFamily="18" charset="0"/>
                <a:ea typeface="Calibri" panose="020F0502020204030204" pitchFamily="34" charset="0"/>
              </a:rPr>
              <a:t>shoqërisë</a:t>
            </a:r>
            <a:r>
              <a:rPr lang="en-US" sz="1800" dirty="0">
                <a:effectLst/>
                <a:latin typeface="Times New Roman" panose="02020603050405020304" pitchFamily="18" charset="0"/>
                <a:ea typeface="Calibri" panose="020F0502020204030204" pitchFamily="34" charset="0"/>
              </a:rPr>
              <a:t>.</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593468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F3ADA-3EA9-4893-BDE1-F8C52F0A1E48}"/>
              </a:ext>
            </a:extLst>
          </p:cNvPr>
          <p:cNvSpPr>
            <a:spLocks noGrp="1"/>
          </p:cNvSpPr>
          <p:nvPr>
            <p:ph type="title"/>
          </p:nvPr>
        </p:nvSpPr>
        <p:spPr/>
        <p:txBody>
          <a:bodyPr/>
          <a:lstStyle/>
          <a:p>
            <a:pPr algn="ctr"/>
            <a:r>
              <a:rPr lang="en-US" b="1" dirty="0" err="1"/>
              <a:t>Në</a:t>
            </a:r>
            <a:r>
              <a:rPr lang="en-US" b="1" dirty="0"/>
              <a:t> </a:t>
            </a:r>
            <a:r>
              <a:rPr lang="en-US" b="1" dirty="0" err="1"/>
              <a:t>lidhje</a:t>
            </a:r>
            <a:r>
              <a:rPr lang="en-US" b="1" dirty="0"/>
              <a:t> me </a:t>
            </a:r>
            <a:r>
              <a:rPr lang="en-US" b="1" dirty="0" err="1"/>
              <a:t>shkaqet</a:t>
            </a:r>
            <a:r>
              <a:rPr lang="en-US" b="1" dirty="0"/>
              <a:t> e </a:t>
            </a:r>
            <a:r>
              <a:rPr lang="en-US" b="1" dirty="0" err="1"/>
              <a:t>përjashtimit</a:t>
            </a:r>
            <a:r>
              <a:rPr lang="en-US" b="1" dirty="0"/>
              <a:t> (</a:t>
            </a:r>
            <a:r>
              <a:rPr lang="en-US" b="1" dirty="0" err="1"/>
              <a:t>vendimi</a:t>
            </a:r>
            <a:r>
              <a:rPr lang="en-US" b="1" dirty="0"/>
              <a:t> 488/2015 </a:t>
            </a:r>
            <a:r>
              <a:rPr lang="en-US" b="1" dirty="0" err="1"/>
              <a:t>Kolegjit</a:t>
            </a:r>
            <a:r>
              <a:rPr lang="en-US" b="1" dirty="0"/>
              <a:t> Civil)</a:t>
            </a:r>
          </a:p>
        </p:txBody>
      </p:sp>
      <p:sp>
        <p:nvSpPr>
          <p:cNvPr id="3" name="Content Placeholder 2">
            <a:extLst>
              <a:ext uri="{FF2B5EF4-FFF2-40B4-BE49-F238E27FC236}">
                <a16:creationId xmlns:a16="http://schemas.microsoft.com/office/drawing/2014/main" id="{58A84D0D-5507-45E3-8F41-2C0A134493AF}"/>
              </a:ext>
            </a:extLst>
          </p:cNvPr>
          <p:cNvSpPr>
            <a:spLocks noGrp="1"/>
          </p:cNvSpPr>
          <p:nvPr>
            <p:ph idx="1"/>
          </p:nvPr>
        </p:nvSpPr>
        <p:spPr/>
        <p:txBody>
          <a:bodyPr>
            <a:normAutofit fontScale="92500" lnSpcReduction="10000"/>
          </a:bodyPr>
          <a:lstStyle/>
          <a:p>
            <a:pPr indent="0" algn="just">
              <a:buNone/>
            </a:pPr>
            <a:endParaRPr lang="en-US" sz="1800" dirty="0">
              <a:effectLst/>
              <a:latin typeface="Times New Roman" panose="02020603050405020304" pitchFamily="18" charset="0"/>
              <a:ea typeface="Times New Roman" panose="02020603050405020304" pitchFamily="18" charset="0"/>
            </a:endParaRPr>
          </a:p>
          <a:p>
            <a:pPr marL="514350" indent="-285750" algn="just"/>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këtë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vendim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gjykata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analizon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ndër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tjer</a:t>
            </a:r>
            <a:r>
              <a:rPr lang="en-US" sz="1800" dirty="0" err="1">
                <a:latin typeface="Times New Roman" panose="02020603050405020304" pitchFamily="18" charset="0"/>
                <a:ea typeface="Times New Roman" panose="02020603050405020304" pitchFamily="18" charset="0"/>
              </a:rPr>
              <a:t>a</a:t>
            </a:r>
            <a:r>
              <a:rPr lang="en-US" sz="1800" dirty="0">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se : </a:t>
            </a:r>
          </a:p>
          <a:p>
            <a:pPr marL="514350" indent="-285750" algn="just"/>
            <a:r>
              <a:rPr lang="en-US" sz="1800" dirty="0">
                <a:latin typeface="Times New Roman" panose="02020603050405020304" pitchFamily="18" charset="0"/>
                <a:ea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rPr>
              <a:t>Sipas Nenit 102 (2) (b) të LSHT-së, një ortak mund të përjashtohet, veçanërisht, nëse ai me dashje apo me pakujdesi të rëndë shkel statutin apo detyrime të parashikuara nga ligji, dhe nga përmbajtja e neneve rezulton se jo çdo shkelje me dashje e statutit apo ligjit justifikon përjashtimin. </a:t>
            </a:r>
            <a:endParaRPr lang="en-US" sz="1800" dirty="0">
              <a:effectLst/>
              <a:latin typeface="Times New Roman" panose="02020603050405020304" pitchFamily="18" charset="0"/>
              <a:ea typeface="Times New Roman" panose="02020603050405020304" pitchFamily="18" charset="0"/>
            </a:endParaRPr>
          </a:p>
          <a:p>
            <a:pPr marL="514350" indent="-285750" algn="just"/>
            <a:r>
              <a:rPr lang="en-US" sz="1800" dirty="0">
                <a:latin typeface="Times New Roman" panose="02020603050405020304" pitchFamily="18" charset="0"/>
                <a:ea typeface="Times New Roman" panose="02020603050405020304" pitchFamily="18" charset="0"/>
              </a:rPr>
              <a:t>N</a:t>
            </a:r>
            <a:r>
              <a:rPr lang="sq-AL" sz="1800" dirty="0">
                <a:effectLst/>
                <a:latin typeface="Times New Roman" panose="02020603050405020304" pitchFamily="18" charset="0"/>
                <a:ea typeface="Times New Roman" panose="02020603050405020304" pitchFamily="18" charset="0"/>
              </a:rPr>
              <a:t>ga ana tjetër “Asambleja e përgjithshme mund të marrë një vendim të zakonshëm duke i t’i kërkuar gjykatës kompetente të përjashtojë një ortak nëse ky i fundit nuk arrin të realizojë një kontribut siç kërkohet nga statuti ose nëse ekziston një shkak tjetër i arsyeshëm që e bën vazhdimin e ortakërisë të papranueshme për ortakët e tjerë. </a:t>
            </a:r>
            <a:endParaRPr lang="en-US" sz="1800" dirty="0">
              <a:effectLst/>
              <a:latin typeface="Times New Roman" panose="02020603050405020304" pitchFamily="18" charset="0"/>
              <a:ea typeface="Times New Roman" panose="02020603050405020304" pitchFamily="18" charset="0"/>
            </a:endParaRPr>
          </a:p>
          <a:p>
            <a:pPr marL="514350" indent="-285750" algn="just"/>
            <a:r>
              <a:rPr lang="sq-AL" sz="1800" i="1" dirty="0">
                <a:effectLst/>
                <a:latin typeface="Times New Roman" panose="02020603050405020304" pitchFamily="18" charset="0"/>
                <a:ea typeface="Times New Roman" panose="02020603050405020304" pitchFamily="18" charset="0"/>
              </a:rPr>
              <a:t>Një shkak tjetër i tillë i arsyeshëm sipas paragrafi t 1 të këtij neni duhet</a:t>
            </a:r>
            <a:r>
              <a:rPr lang="sq-AL" sz="1800" dirty="0">
                <a:effectLst/>
                <a:latin typeface="Times New Roman" panose="02020603050405020304" pitchFamily="18" charset="0"/>
                <a:ea typeface="Times New Roman" panose="02020603050405020304" pitchFamily="18" charset="0"/>
              </a:rPr>
              <a:t> </a:t>
            </a:r>
            <a:r>
              <a:rPr lang="sq-AL" sz="1800" i="1" dirty="0">
                <a:effectLst/>
                <a:latin typeface="Times New Roman" panose="02020603050405020304" pitchFamily="18" charset="0"/>
                <a:ea typeface="Times New Roman" panose="02020603050405020304" pitchFamily="18" charset="0"/>
              </a:rPr>
              <a:t>të përfshijë, por të mos kufi zohet në to, rastet në të cilat një ortak; </a:t>
            </a:r>
            <a:r>
              <a:rPr lang="sq-AL" sz="1800" dirty="0">
                <a:effectLst/>
                <a:latin typeface="Times New Roman" panose="02020603050405020304" pitchFamily="18" charset="0"/>
                <a:ea typeface="Times New Roman" panose="02020603050405020304" pitchFamily="18" charset="0"/>
              </a:rPr>
              <a:t>a) me dashje apo me pakujdesi të rëndë i shkakton dëme shoqërisë ose ortakëve të tjerë; b) me dashje apo me pakujdesi të rëndë shkel statutin ose detyrimet e përcaktuara me ligj; c) përfshihet në veprime, të cilat e bëjnë të pamundur vazhdimin e marrëdhënieve midis shoqërisë tregtare dhe ortakut; ose ç) me veprimet e tij dëmton ose pengon ndjeshëm veprimtarinë tregtare të shoqërisë.</a:t>
            </a:r>
            <a:endParaRPr lang="en-US" sz="1800" dirty="0">
              <a:effectLst/>
              <a:latin typeface="Times New Roman" panose="02020603050405020304" pitchFamily="18" charset="0"/>
              <a:ea typeface="Times New Roman" panose="02020603050405020304" pitchFamily="18" charset="0"/>
            </a:endParaRPr>
          </a:p>
          <a:p>
            <a:pPr marL="514350" indent="-285750" algn="just"/>
            <a:r>
              <a:rPr lang="sq-AL" sz="1800" b="1" dirty="0">
                <a:effectLst/>
                <a:latin typeface="Times New Roman" panose="02020603050405020304" pitchFamily="18" charset="0"/>
                <a:ea typeface="Times New Roman" panose="02020603050405020304" pitchFamily="18" charset="0"/>
              </a:rPr>
              <a:t>Nëse dispozita e shkelur e statutit është shumë e parëndësishme/ose askush nuk ka pësuar ndonjë dëm si pasojë e kësaj shkelje, kurrsesi nuk mund të justifikojë një masë kaq ekstreme siç është përjashtimi i ortakut</a:t>
            </a:r>
            <a:r>
              <a:rPr lang="en-US" sz="1800" b="1" dirty="0">
                <a:effectLst/>
                <a:latin typeface="Times New Roman" panose="02020603050405020304" pitchFamily="18" charset="0"/>
                <a:ea typeface="Times New Roman" panose="02020603050405020304" pitchFamily="18" charset="0"/>
              </a:rPr>
              <a:t>…”</a:t>
            </a:r>
            <a:r>
              <a:rPr lang="sq-AL" sz="1800" b="1" dirty="0">
                <a:effectLst/>
                <a:latin typeface="Times New Roman" panose="02020603050405020304" pitchFamily="18" charset="0"/>
                <a:ea typeface="Times New Roman" panose="02020603050405020304" pitchFamily="18" charset="0"/>
              </a:rPr>
              <a:t>. </a:t>
            </a:r>
            <a:endParaRPr lang="en-US" sz="1800" b="1" dirty="0">
              <a:latin typeface="Times New Roman" panose="02020603050405020304" pitchFamily="18" charset="0"/>
              <a:ea typeface="Times New Roman" panose="02020603050405020304" pitchFamily="18" charset="0"/>
            </a:endParaRPr>
          </a:p>
          <a:p>
            <a:pPr marL="514350" indent="-285750" algn="just"/>
            <a:endParaRPr lang="en-US" sz="1800" dirty="0">
              <a:effectLst/>
              <a:latin typeface="Times New Roman" panose="02020603050405020304" pitchFamily="18" charset="0"/>
              <a:ea typeface="Times New Roman" panose="02020603050405020304" pitchFamily="18" charset="0"/>
            </a:endParaRPr>
          </a:p>
          <a:p>
            <a:pPr marL="0" indent="0">
              <a:buNone/>
            </a:pP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635130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27D85-B5FF-49AC-B7B9-63DB00900C31}"/>
              </a:ext>
            </a:extLst>
          </p:cNvPr>
          <p:cNvSpPr>
            <a:spLocks noGrp="1"/>
          </p:cNvSpPr>
          <p:nvPr>
            <p:ph type="title"/>
          </p:nvPr>
        </p:nvSpPr>
        <p:spPr/>
        <p:txBody>
          <a:bodyPr/>
          <a:lstStyle/>
          <a:p>
            <a:pPr algn="ctr"/>
            <a:r>
              <a:rPr lang="en-US" b="1" dirty="0" err="1"/>
              <a:t>Rëndësia</a:t>
            </a:r>
            <a:r>
              <a:rPr lang="en-US" b="1" dirty="0"/>
              <a:t> e </a:t>
            </a:r>
            <a:r>
              <a:rPr lang="en-US" b="1" dirty="0" err="1"/>
              <a:t>vendimarjes</a:t>
            </a:r>
            <a:r>
              <a:rPr lang="en-US" b="1" dirty="0"/>
              <a:t> </a:t>
            </a:r>
            <a:r>
              <a:rPr lang="en-US" b="1" dirty="0" err="1"/>
              <a:t>së</a:t>
            </a:r>
            <a:r>
              <a:rPr lang="en-US" b="1" dirty="0"/>
              <a:t> </a:t>
            </a:r>
            <a:r>
              <a:rPr lang="en-US" b="1" dirty="0" err="1"/>
              <a:t>asambesë</a:t>
            </a:r>
            <a:r>
              <a:rPr lang="en-US" b="1" dirty="0"/>
              <a:t> </a:t>
            </a:r>
            <a:r>
              <a:rPr lang="en-US" b="1" dirty="0" err="1"/>
              <a:t>së</a:t>
            </a:r>
            <a:r>
              <a:rPr lang="en-US" b="1" dirty="0"/>
              <a:t> </a:t>
            </a:r>
            <a:r>
              <a:rPr lang="en-US" b="1" dirty="0" err="1"/>
              <a:t>përgjithëshme</a:t>
            </a:r>
            <a:r>
              <a:rPr lang="en-US" b="1" dirty="0"/>
              <a:t> </a:t>
            </a:r>
            <a:r>
              <a:rPr lang="en-US" b="1" dirty="0" err="1"/>
              <a:t>për</a:t>
            </a:r>
            <a:r>
              <a:rPr lang="en-US" b="1" dirty="0"/>
              <a:t> </a:t>
            </a:r>
            <a:r>
              <a:rPr lang="en-US" b="1" dirty="0" err="1"/>
              <a:t>përjashtimin</a:t>
            </a:r>
            <a:r>
              <a:rPr lang="en-US" b="1" dirty="0"/>
              <a:t> e </a:t>
            </a:r>
            <a:r>
              <a:rPr lang="en-US" b="1" dirty="0" err="1"/>
              <a:t>ortakut</a:t>
            </a:r>
            <a:r>
              <a:rPr lang="en-US" dirty="0"/>
              <a:t>.</a:t>
            </a:r>
          </a:p>
        </p:txBody>
      </p:sp>
      <p:sp>
        <p:nvSpPr>
          <p:cNvPr id="3" name="Content Placeholder 2">
            <a:extLst>
              <a:ext uri="{FF2B5EF4-FFF2-40B4-BE49-F238E27FC236}">
                <a16:creationId xmlns:a16="http://schemas.microsoft.com/office/drawing/2014/main" id="{B6F61EDA-1E3F-4454-9441-46A1C4B163A1}"/>
              </a:ext>
            </a:extLst>
          </p:cNvPr>
          <p:cNvSpPr>
            <a:spLocks noGrp="1"/>
          </p:cNvSpPr>
          <p:nvPr>
            <p:ph idx="1"/>
          </p:nvPr>
        </p:nvSpPr>
        <p:spPr/>
        <p:txBody>
          <a:bodyPr>
            <a:normAutofit fontScale="85000" lnSpcReduction="20000"/>
          </a:bodyPr>
          <a:lstStyle/>
          <a:p>
            <a:pPr marL="571500" indent="-342900" algn="just">
              <a:lnSpc>
                <a:spcPct val="115000"/>
              </a:lnSpc>
              <a:spcAft>
                <a:spcPts val="1000"/>
              </a:spcAft>
            </a:pP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Gjykat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R</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rethit gjyq</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ë</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sor Durrës mbi padinë e paraqitur nga shoqëria Hazbiu shpk,  me objekt përjashtimin e ortakut B.M. për shkaqe të arsyeshme, duke qenë se me sjelljet e tij i ka shkaktuar dëm shoqërisë, ka vendosur rëzimin e kërkesës për nxjerrje jashtë juridiksioni të çështjes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t>
            </a:r>
          </a:p>
          <a:p>
            <a:pPr marL="571500" indent="-342900" algn="just">
              <a:lnSpc>
                <a:spcPct val="115000"/>
              </a:lnSpc>
              <a:spcAft>
                <a:spcPts val="1000"/>
              </a:spcAft>
            </a:pPr>
            <a:r>
              <a:rPr lang="en-US" sz="1900" dirty="0" err="1">
                <a:latin typeface="Times New Roman" panose="02020603050405020304" pitchFamily="18" charset="0"/>
                <a:ea typeface="Calibri" panose="020F0502020204030204" pitchFamily="34" charset="0"/>
                <a:cs typeface="Times New Roman" panose="02020603050405020304" pitchFamily="18" charset="0"/>
              </a:rPr>
              <a:t>K</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ërkimi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palës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paditur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bazohet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faktin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se AP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mbledhur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cështje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tillë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Kjo</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çështje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padituri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t</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 i përket juridiksionit administrative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pasi shoqëria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pari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duhet të marrë Vendimin e Asamblesë për përjashimin,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 më pas duhet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t</a:t>
            </a:r>
            <a:r>
              <a:rPr lang="en-US" sz="1900" dirty="0">
                <a:latin typeface="Times New Roman" panose="02020603050405020304" pitchFamily="18" charset="0"/>
                <a:ea typeface="Calibri" panose="020F0502020204030204" pitchFamily="34" charset="0"/>
                <a:cs typeface="Times New Roman" panose="02020603050405020304" pitchFamily="18" charset="0"/>
              </a:rPr>
              <a:t>a</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 regjistro</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jë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atë</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 në QKB dhe vetëm pas këtij momenti mund të ngrihet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padi</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 në Gjykatë.</a:t>
            </a: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571500" indent="-342900" algn="just">
              <a:lnSpc>
                <a:spcPct val="115000"/>
              </a:lnSpc>
              <a:spcAft>
                <a:spcPts val="1000"/>
              </a:spcAft>
            </a:pP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Gjykata e Lartë me të drejtë nuk e ka pranuar ankimin e veçantë në palës së paditur dhe ka lënë në fuqi vendimin e Gjykatës së Rrethit Gjyqësor Durrës,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me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argumentin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se</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çështja është e natyrës civile-tregtare dhe si e tillë i përket këtij juridiksioni gjyqësor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t>
            </a: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b="1" dirty="0">
                <a:effectLst/>
                <a:latin typeface="Times New Roman" panose="02020603050405020304" pitchFamily="18" charset="0"/>
                <a:ea typeface="Calibri" panose="020F0502020204030204" pitchFamily="34" charset="0"/>
                <a:cs typeface="Times New Roman" panose="02020603050405020304" pitchFamily="18" charset="0"/>
              </a:rPr>
              <a:t>(</a:t>
            </a:r>
            <a:r>
              <a:rPr lang="x-none" sz="1900" b="1" dirty="0">
                <a:effectLst/>
                <a:latin typeface="Times New Roman" panose="02020603050405020304" pitchFamily="18" charset="0"/>
                <a:ea typeface="MS Mincho" panose="02020609040205080304" pitchFamily="49" charset="-128"/>
              </a:rPr>
              <a:t>Shih </a:t>
            </a:r>
            <a:r>
              <a:rPr lang="sq-AL" sz="1900" b="1" dirty="0">
                <a:effectLst/>
                <a:latin typeface="Times New Roman" panose="02020603050405020304" pitchFamily="18" charset="0"/>
                <a:ea typeface="MS Mincho" panose="02020609040205080304" pitchFamily="49" charset="-128"/>
              </a:rPr>
              <a:t>vendimin e Gjykatës së Lartë nr. 147, datë 21.02.2013</a:t>
            </a:r>
            <a:r>
              <a:rPr lang="en-US" sz="1900" b="1" dirty="0">
                <a:latin typeface="Times New Roman" panose="02020603050405020304" pitchFamily="18" charset="0"/>
                <a:ea typeface="MS Mincho" panose="02020609040205080304" pitchFamily="49" charset="-128"/>
              </a:rPr>
              <a:t>0. </a:t>
            </a:r>
          </a:p>
          <a:p>
            <a:pPr marL="571500" indent="-342900" algn="just">
              <a:lnSpc>
                <a:spcPct val="115000"/>
              </a:lnSpc>
              <a:spcAft>
                <a:spcPts val="1000"/>
              </a:spcAft>
            </a:pPr>
            <a:r>
              <a:rPr lang="sq-AL" sz="1900" dirty="0">
                <a:effectLst/>
                <a:latin typeface="Times New Roman" panose="02020603050405020304" pitchFamily="18" charset="0"/>
                <a:ea typeface="Calibri" panose="020F0502020204030204" pitchFamily="34" charset="0"/>
                <a:cs typeface="Times New Roman" panose="02020603050405020304" pitchFamily="18" charset="0"/>
              </a:rPr>
              <a:t>Në mendimin tonë, nëse çështja do të ishte gjykuar, dy duhet të ishin momentet kyçe për t’u shqyrtuar nga gjykata, e para legjitimimi aktiv i palës që ka paraqitur padinë, dhe e dyta mospërmbushja e kriterit ligjor për të ngritur padinë, pra mungesa e një shkaku të mirëfilltë ligjor. Pra ekzistenca e një kërkimi gjyqësor të pambështetur në ligj, si rezultat i mungesës së shkakut ligjor, vendimit të asamblesë.</a:t>
            </a:r>
            <a:endParaRPr lang="en-US" sz="1900" dirty="0">
              <a:effectLst/>
              <a:latin typeface="Calibri" panose="020F0502020204030204" pitchFamily="34" charset="0"/>
              <a:ea typeface="Batang" panose="02030600000101010101" pitchFamily="18" charset="-127"/>
              <a:cs typeface="Times New Roman" panose="02020603050405020304" pitchFamily="18" charset="0"/>
            </a:endParaRPr>
          </a:p>
          <a:p>
            <a:endParaRPr lang="en-US" dirty="0"/>
          </a:p>
        </p:txBody>
      </p:sp>
    </p:spTree>
    <p:extLst>
      <p:ext uri="{BB962C8B-B14F-4D97-AF65-F5344CB8AC3E}">
        <p14:creationId xmlns:p14="http://schemas.microsoft.com/office/powerpoint/2010/main" val="4711105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CADA-628E-4393-ADA4-2BEE5BF5FC02}"/>
              </a:ext>
            </a:extLst>
          </p:cNvPr>
          <p:cNvSpPr>
            <a:spLocks noGrp="1"/>
          </p:cNvSpPr>
          <p:nvPr>
            <p:ph type="title"/>
          </p:nvPr>
        </p:nvSpPr>
        <p:spPr/>
        <p:txBody>
          <a:bodyPr/>
          <a:lstStyle/>
          <a:p>
            <a:pPr algn="ctr"/>
            <a:r>
              <a:rPr lang="en-US" b="1" dirty="0" err="1">
                <a:latin typeface="Times New Roman" panose="02020603050405020304" pitchFamily="18" charset="0"/>
                <a:cs typeface="Times New Roman" panose="02020603050405020304" pitchFamily="18" charset="0"/>
              </a:rPr>
              <a:t>Padia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perjashtimin</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ortakut</a:t>
            </a:r>
            <a:r>
              <a:rPr lang="en-US" b="1" dirty="0">
                <a:latin typeface="Times New Roman" panose="02020603050405020304" pitchFamily="18" charset="0"/>
                <a:cs typeface="Times New Roman" panose="02020603050405020304" pitchFamily="18" charset="0"/>
              </a:rPr>
              <a:t>. </a:t>
            </a:r>
            <a:br>
              <a:rPr lang="en-US" b="1" dirty="0">
                <a:latin typeface="Times New Roman" panose="02020603050405020304" pitchFamily="18" charset="0"/>
                <a:cs typeface="Times New Roman" panose="02020603050405020304" pitchFamily="18" charset="0"/>
              </a:rPr>
            </a:br>
            <a:r>
              <a:rPr lang="en-US" b="1" dirty="0" err="1">
                <a:latin typeface="Times New Roman" panose="02020603050405020304" pitchFamily="18" charset="0"/>
                <a:cs typeface="Times New Roman" panose="02020603050405020304" pitchFamily="18" charset="0"/>
              </a:rPr>
              <a:t>Legjitimimi</a:t>
            </a:r>
            <a:r>
              <a:rPr lang="en-US" b="1"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DCB2F0D6-86F1-4C98-A367-A20CCD4562C3}"/>
              </a:ext>
            </a:extLst>
          </p:cNvPr>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Neni 102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padinë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legjitimohet</a:t>
            </a:r>
            <a:r>
              <a:rPr lang="en-US" dirty="0">
                <a:latin typeface="Times New Roman" panose="02020603050405020304" pitchFamily="18" charset="0"/>
                <a:cs typeface="Times New Roman" panose="02020603050405020304" pitchFamily="18" charset="0"/>
              </a:rPr>
              <a:t> ta </a:t>
            </a:r>
            <a:r>
              <a:rPr lang="en-US" dirty="0" err="1">
                <a:latin typeface="Times New Roman" panose="02020603050405020304" pitchFamily="18" charset="0"/>
                <a:cs typeface="Times New Roman" panose="02020603050405020304" pitchFamily="18" charset="0"/>
              </a:rPr>
              <a:t>paraqesë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asambleja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ortakëve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t>
            </a:r>
          </a:p>
          <a:p>
            <a:r>
              <a:rPr lang="en-US" dirty="0" err="1">
                <a:latin typeface="Times New Roman" panose="02020603050405020304" pitchFamily="18" charset="0"/>
                <a:cs typeface="Times New Roman" panose="02020603050405020304" pitchFamily="18" charset="0"/>
              </a:rPr>
              <a:t>Duket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i ka </a:t>
            </a:r>
            <a:r>
              <a:rPr lang="en-US" dirty="0" err="1">
                <a:latin typeface="Times New Roman" panose="02020603050405020304" pitchFamily="18" charset="0"/>
                <a:cs typeface="Times New Roman" panose="02020603050405020304" pitchFamily="18" charset="0"/>
              </a:rPr>
              <a:t>njohur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aktiv</a:t>
            </a:r>
            <a:r>
              <a:rPr lang="en-US" dirty="0">
                <a:latin typeface="Times New Roman" panose="02020603050405020304" pitchFamily="18" charset="0"/>
                <a:cs typeface="Times New Roman" panose="02020603050405020304" pitchFamily="18" charset="0"/>
              </a:rPr>
              <a:t> AP. Por </a:t>
            </a:r>
            <a:r>
              <a:rPr lang="en-US" dirty="0" err="1">
                <a:latin typeface="Times New Roman" panose="02020603050405020304" pitchFamily="18" charset="0"/>
                <a:cs typeface="Times New Roman" panose="02020603050405020304" pitchFamily="18" charset="0"/>
              </a:rPr>
              <a:t>theksojmë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asambleja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ortakëve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thjesht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organi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më</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lartë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vendimarres</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personalitet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a:t>
            </a:r>
          </a:p>
          <a:p>
            <a:r>
              <a:rPr lang="en-US" b="1" dirty="0" err="1">
                <a:latin typeface="Times New Roman" panose="02020603050405020304" pitchFamily="18" charset="0"/>
                <a:cs typeface="Times New Roman" panose="02020603050405020304" pitchFamily="18" charset="0"/>
              </a:rPr>
              <a:t>Kujdes</a:t>
            </a:r>
            <a:r>
              <a:rPr lang="en-US" b="1"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subjektet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legjitimohen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ngritjen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padisë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shoqëria</a:t>
            </a:r>
            <a:r>
              <a:rPr lang="en-US" dirty="0">
                <a:latin typeface="Times New Roman" panose="02020603050405020304" pitchFamily="18" charset="0"/>
                <a:cs typeface="Times New Roman" panose="02020603050405020304" pitchFamily="18" charset="0"/>
              </a:rPr>
              <a:t>? Po </a:t>
            </a:r>
            <a:r>
              <a:rPr lang="en-US" dirty="0" err="1">
                <a:latin typeface="Times New Roman" panose="02020603050405020304" pitchFamily="18" charset="0"/>
                <a:cs typeface="Times New Roman" panose="02020603050405020304" pitchFamily="18" charset="0"/>
              </a:rPr>
              <a:t>ortakët</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Neni </a:t>
            </a:r>
            <a:r>
              <a:rPr lang="en-US" b="1" dirty="0">
                <a:latin typeface="Times New Roman" panose="02020603050405020304" pitchFamily="18" charset="0"/>
                <a:cs typeface="Times New Roman" panose="02020603050405020304" pitchFamily="18" charset="0"/>
              </a:rPr>
              <a:t>102/4</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flet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shpërblimin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dëmit</a:t>
            </a:r>
            <a:r>
              <a:rPr lang="en-US" dirty="0">
                <a:latin typeface="Times New Roman" panose="02020603050405020304" pitchFamily="18" charset="0"/>
                <a:cs typeface="Times New Roman" panose="02020603050405020304" pitchFamily="18" charset="0"/>
              </a:rPr>
              <a:t>. Po </a:t>
            </a:r>
            <a:r>
              <a:rPr lang="en-US" dirty="0" err="1">
                <a:latin typeface="Times New Roman" panose="02020603050405020304" pitchFamily="18" charset="0"/>
                <a:cs typeface="Times New Roman" panose="02020603050405020304" pitchFamily="18" charset="0"/>
              </a:rPr>
              <a:t>kështu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103</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se me </a:t>
            </a:r>
            <a:r>
              <a:rPr lang="en-US" dirty="0" err="1">
                <a:latin typeface="Times New Roman" panose="02020603050405020304" pitchFamily="18" charset="0"/>
                <a:cs typeface="Times New Roman" panose="02020603050405020304" pitchFamily="18" charset="0"/>
              </a:rPr>
              <a:t>statut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kufizohet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drejta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p>
          <a:p>
            <a:r>
              <a:rPr lang="en-US" dirty="0" err="1">
                <a:latin typeface="Times New Roman" panose="02020603050405020304" pitchFamily="18" charset="0"/>
                <a:cs typeface="Times New Roman" panose="02020603050405020304" pitchFamily="18" charset="0"/>
              </a:rPr>
              <a:t>Vendimi</a:t>
            </a:r>
            <a:r>
              <a:rPr lang="en-US" dirty="0">
                <a:latin typeface="Times New Roman" panose="02020603050405020304" pitchFamily="18" charset="0"/>
                <a:cs typeface="Times New Roman" panose="02020603050405020304" pitchFamily="18" charset="0"/>
              </a:rPr>
              <a:t> i GJL 165 dt. 18.05.2016: </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asambleja</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pergjithshme</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ortakeve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nuk</a:t>
            </a:r>
            <a:r>
              <a:rPr lang="en-US" i="1" dirty="0">
                <a:latin typeface="Times New Roman" panose="02020603050405020304" pitchFamily="18" charset="0"/>
                <a:cs typeface="Times New Roman" panose="02020603050405020304" pitchFamily="18" charset="0"/>
              </a:rPr>
              <a:t> ka </a:t>
            </a:r>
            <a:r>
              <a:rPr lang="en-US" i="1" dirty="0" err="1">
                <a:latin typeface="Times New Roman" panose="02020603050405020304" pitchFamily="18" charset="0"/>
                <a:cs typeface="Times New Roman" panose="02020603050405020304" pitchFamily="18" charset="0"/>
              </a:rPr>
              <a:t>legjitimim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aktiv</a:t>
            </a:r>
            <a:r>
              <a:rPr lang="en-US" i="1" dirty="0">
                <a:latin typeface="Times New Roman" panose="02020603050405020304" pitchFamily="18" charset="0"/>
                <a:cs typeface="Times New Roman" panose="02020603050405020304" pitchFamily="18" charset="0"/>
              </a:rPr>
              <a:t>…</a:t>
            </a:r>
            <a:r>
              <a:rPr lang="en-US" i="1" dirty="0" err="1">
                <a:latin typeface="Times New Roman" panose="02020603050405020304" pitchFamily="18" charset="0"/>
                <a:cs typeface="Times New Roman" panose="02020603050405020304" pitchFamily="18" charset="0"/>
              </a:rPr>
              <a:t>personalitet</a:t>
            </a:r>
            <a:r>
              <a:rPr lang="en-US" i="1" dirty="0">
                <a:latin typeface="Times New Roman" panose="02020603050405020304" pitchFamily="18" charset="0"/>
                <a:cs typeface="Times New Roman" panose="02020603050405020304" pitchFamily="18" charset="0"/>
              </a:rPr>
              <a:t> ka </a:t>
            </a:r>
            <a:r>
              <a:rPr lang="en-US" i="1" dirty="0" err="1">
                <a:latin typeface="Times New Roman" panose="02020603050405020304" pitchFamily="18" charset="0"/>
                <a:cs typeface="Times New Roman" panose="02020603050405020304" pitchFamily="18" charset="0"/>
              </a:rPr>
              <a:t>vetem</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shoqeria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jo </a:t>
            </a:r>
            <a:r>
              <a:rPr lang="en-US" i="1" dirty="0" err="1">
                <a:latin typeface="Times New Roman" panose="02020603050405020304" pitchFamily="18" charset="0"/>
                <a:cs typeface="Times New Roman" panose="02020603050405020304" pitchFamily="18" charset="0"/>
              </a:rPr>
              <a:t>organet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saj</a:t>
            </a:r>
            <a:r>
              <a:rPr lang="en-US" i="1" dirty="0">
                <a:latin typeface="Times New Roman" panose="02020603050405020304" pitchFamily="18" charset="0"/>
                <a:cs typeface="Times New Roman" panose="02020603050405020304" pitchFamily="18" charset="0"/>
              </a:rPr>
              <a:t>”. </a:t>
            </a:r>
          </a:p>
          <a:p>
            <a:endParaRPr lang="en-US" dirty="0"/>
          </a:p>
          <a:p>
            <a:endParaRPr lang="en-US" dirty="0"/>
          </a:p>
        </p:txBody>
      </p:sp>
    </p:spTree>
    <p:extLst>
      <p:ext uri="{BB962C8B-B14F-4D97-AF65-F5344CB8AC3E}">
        <p14:creationId xmlns:p14="http://schemas.microsoft.com/office/powerpoint/2010/main" val="1288689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03034-CB9E-45D4-88DB-BBEC8373CD54}"/>
              </a:ext>
            </a:extLst>
          </p:cNvPr>
          <p:cNvSpPr>
            <a:spLocks noGrp="1"/>
          </p:cNvSpPr>
          <p:nvPr>
            <p:ph type="title"/>
          </p:nvPr>
        </p:nvSpPr>
        <p:spPr/>
        <p:txBody>
          <a:bodyPr/>
          <a:lstStyle/>
          <a:p>
            <a:pPr algn="ctr"/>
            <a:r>
              <a:rPr lang="en-US" b="1" dirty="0" err="1"/>
              <a:t>Legjitimimi</a:t>
            </a:r>
            <a:r>
              <a:rPr lang="en-US" b="1" dirty="0"/>
              <a:t> </a:t>
            </a:r>
          </a:p>
        </p:txBody>
      </p:sp>
      <p:sp>
        <p:nvSpPr>
          <p:cNvPr id="3" name="Content Placeholder 2">
            <a:extLst>
              <a:ext uri="{FF2B5EF4-FFF2-40B4-BE49-F238E27FC236}">
                <a16:creationId xmlns:a16="http://schemas.microsoft.com/office/drawing/2014/main" id="{38A009F6-5D6E-4E8B-9F20-01DEC5D8E2F0}"/>
              </a:ext>
            </a:extLst>
          </p:cNvPr>
          <p:cNvSpPr>
            <a:spLocks noGrp="1"/>
          </p:cNvSpPr>
          <p:nvPr>
            <p:ph idx="1"/>
          </p:nvPr>
        </p:nvSpPr>
        <p:spPr/>
        <p:txBody>
          <a:bodyPr>
            <a:noAutofit/>
          </a:bodyPr>
          <a:lstStyle/>
          <a:p>
            <a:r>
              <a:rPr lang="sq-AL" sz="2400" dirty="0">
                <a:effectLst/>
                <a:latin typeface="Times New Roman" panose="02020603050405020304" pitchFamily="18" charset="0"/>
                <a:ea typeface="Batang" panose="02030600000101010101" pitchFamily="18" charset="-127"/>
                <a:cs typeface="Times New Roman" panose="02020603050405020304" pitchFamily="18" charset="0"/>
              </a:rPr>
              <a:t>Çështja e legjtimimit të asamblese si një </a:t>
            </a:r>
            <a:r>
              <a:rPr lang="sq-AL" sz="2400" i="1" dirty="0">
                <a:effectLst/>
                <a:latin typeface="Times New Roman" panose="02020603050405020304" pitchFamily="18" charset="0"/>
                <a:ea typeface="Batang" panose="02030600000101010101" pitchFamily="18" charset="-127"/>
                <a:cs typeface="Times New Roman" panose="02020603050405020304" pitchFamily="18" charset="0"/>
              </a:rPr>
              <a:t>ratio sui generis</a:t>
            </a:r>
            <a:r>
              <a:rPr lang="sq-AL" sz="2400" dirty="0">
                <a:effectLst/>
                <a:latin typeface="Times New Roman" panose="02020603050405020304" pitchFamily="18" charset="0"/>
                <a:ea typeface="Batang" panose="02030600000101010101" pitchFamily="18" charset="-127"/>
                <a:cs typeface="Times New Roman" panose="02020603050405020304" pitchFamily="18" charset="0"/>
              </a:rPr>
              <a:t>, ka patur diskutime në praktikën gjyqësore. </a:t>
            </a:r>
            <a:endParaRPr lang="en-US" sz="2400" dirty="0">
              <a:effectLst/>
              <a:latin typeface="Times New Roman" panose="02020603050405020304" pitchFamily="18" charset="0"/>
              <a:ea typeface="Batang" panose="02030600000101010101" pitchFamily="18" charset="-127"/>
              <a:cs typeface="Times New Roman" panose="02020603050405020304" pitchFamily="18" charset="0"/>
            </a:endParaRPr>
          </a:p>
          <a:p>
            <a:r>
              <a:rPr lang="sq-AL" sz="2400" dirty="0">
                <a:effectLst/>
                <a:latin typeface="Times New Roman" panose="02020603050405020304" pitchFamily="18" charset="0"/>
                <a:ea typeface="Batang" panose="02030600000101010101" pitchFamily="18" charset="-127"/>
                <a:cs typeface="Times New Roman" panose="02020603050405020304" pitchFamily="18" charset="0"/>
              </a:rPr>
              <a:t>Kjo e fundit ka treguar se është legjitimuar në disa raste si paditës, Asmblea e Përgjithëshme e shoqërisë, argument ky sipas përcaktimit të bërë në nenin 102 pika 1, duke e argumentuar si një legjtimin të posaçëm të njohur nga vetë ligja. </a:t>
            </a:r>
            <a:endParaRPr lang="en-US" sz="2400" dirty="0">
              <a:effectLst/>
              <a:latin typeface="Times New Roman" panose="02020603050405020304" pitchFamily="18" charset="0"/>
              <a:ea typeface="Batang" panose="02030600000101010101" pitchFamily="18" charset="-127"/>
              <a:cs typeface="Times New Roman" panose="02020603050405020304" pitchFamily="18" charset="0"/>
            </a:endParaRPr>
          </a:p>
          <a:p>
            <a:r>
              <a:rPr lang="en-US" sz="2400" dirty="0">
                <a:latin typeface="Times New Roman" panose="02020603050405020304" pitchFamily="18" charset="0"/>
                <a:ea typeface="Batang" panose="02030600000101010101" pitchFamily="18" charset="-127"/>
                <a:cs typeface="Times New Roman" panose="02020603050405020304" pitchFamily="18" charset="0"/>
              </a:rPr>
              <a:t>K</a:t>
            </a:r>
            <a:r>
              <a:rPr lang="sq-AL" sz="2400" dirty="0">
                <a:effectLst/>
                <a:latin typeface="Times New Roman" panose="02020603050405020304" pitchFamily="18" charset="0"/>
                <a:ea typeface="Batang" panose="02030600000101010101" pitchFamily="18" charset="-127"/>
                <a:cs typeface="Times New Roman" panose="02020603050405020304" pitchFamily="18" charset="0"/>
              </a:rPr>
              <a:t>a edhe raste kur i është dhënë legjitmim vetë shoqërisë, duke i qëndruar besnik parimit se vetëm kjo e fundit ka legjitimitet si entitet juridik, pasi ka zotësi juridike për të vepruar dhe si e tillë mund të paraqitet si palë paditëse apo e paditur në një gjykim me shkak ligjor të tillë. </a:t>
            </a:r>
            <a:endParaRPr lang="en-US" sz="2400" dirty="0">
              <a:effectLst/>
              <a:latin typeface="Times New Roman" panose="02020603050405020304" pitchFamily="18" charset="0"/>
              <a:ea typeface="Batang" panose="02030600000101010101" pitchFamily="18" charset="-127"/>
              <a:cs typeface="Times New Roman" panose="02020603050405020304" pitchFamily="18" charset="0"/>
            </a:endParaRPr>
          </a:p>
          <a:p>
            <a:r>
              <a:rPr lang="sq-AL" sz="2400" dirty="0">
                <a:effectLst/>
                <a:latin typeface="Times New Roman" panose="02020603050405020304" pitchFamily="18" charset="0"/>
                <a:ea typeface="Batang" panose="02030600000101010101" pitchFamily="18" charset="-127"/>
                <a:cs typeface="Times New Roman" panose="02020603050405020304" pitchFamily="18" charset="0"/>
              </a:rPr>
              <a:t>Të dyja këto çështje të legjitmimit i kemi ndeshur në disa raste të praktikës gjyqësore konkrektisht po përmendim dy vendime të </a:t>
            </a:r>
            <a:r>
              <a:rPr lang="sq-AL" sz="2400" b="1" dirty="0">
                <a:effectLst/>
                <a:latin typeface="Times New Roman" panose="02020603050405020304" pitchFamily="18" charset="0"/>
                <a:ea typeface="Batang" panose="02030600000101010101" pitchFamily="18" charset="-127"/>
                <a:cs typeface="Times New Roman" panose="02020603050405020304" pitchFamily="18" charset="0"/>
              </a:rPr>
              <a:t>Gjykatës së Apelit Tiranë</a:t>
            </a:r>
            <a:r>
              <a:rPr lang="en-US" sz="2400" b="1" dirty="0">
                <a:effectLst/>
                <a:latin typeface="Times New Roman" panose="02020603050405020304" pitchFamily="18" charset="0"/>
                <a:ea typeface="Batang" panose="02030600000101010101" pitchFamily="18" charset="-127"/>
                <a:cs typeface="Times New Roman" panose="02020603050405020304" pitchFamily="18" charset="0"/>
              </a:rPr>
              <a:t>,</a:t>
            </a:r>
            <a:r>
              <a:rPr lang="sq-AL" sz="2400" b="1" dirty="0">
                <a:effectLst/>
                <a:latin typeface="Times New Roman" panose="02020603050405020304" pitchFamily="18" charset="0"/>
                <a:ea typeface="Batang" panose="02030600000101010101" pitchFamily="18" charset="-127"/>
                <a:cs typeface="Times New Roman" panose="02020603050405020304" pitchFamily="18" charset="0"/>
              </a:rPr>
              <a:t> me nr.107, datë 20. 01. 2015, dhe vendimi me nr. 528, datë 07. 11. 2012</a:t>
            </a:r>
            <a:r>
              <a:rPr lang="en-US" sz="2400" b="1" dirty="0">
                <a:effectLst/>
                <a:latin typeface="Times New Roman" panose="02020603050405020304" pitchFamily="18" charset="0"/>
                <a:ea typeface="Batang" panose="02030600000101010101" pitchFamily="18" charset="-127"/>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7164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34DA8-ED71-4C8F-BBD2-D3DE54C675A9}"/>
              </a:ext>
            </a:extLst>
          </p:cNvPr>
          <p:cNvSpPr>
            <a:spLocks noGrp="1"/>
          </p:cNvSpPr>
          <p:nvPr>
            <p:ph type="title"/>
          </p:nvPr>
        </p:nvSpPr>
        <p:spPr/>
        <p:txBody>
          <a:bodyPr/>
          <a:lstStyle/>
          <a:p>
            <a:pPr algn="ctr"/>
            <a:r>
              <a:rPr lang="en-US" b="1" dirty="0"/>
              <a:t>Barra e </a:t>
            </a:r>
            <a:r>
              <a:rPr lang="en-US" b="1" dirty="0" err="1"/>
              <a:t>provës</a:t>
            </a:r>
            <a:r>
              <a:rPr lang="en-US" b="1" dirty="0"/>
              <a:t> </a:t>
            </a:r>
          </a:p>
        </p:txBody>
      </p:sp>
      <p:sp>
        <p:nvSpPr>
          <p:cNvPr id="3" name="Content Placeholder 2">
            <a:extLst>
              <a:ext uri="{FF2B5EF4-FFF2-40B4-BE49-F238E27FC236}">
                <a16:creationId xmlns:a16="http://schemas.microsoft.com/office/drawing/2014/main" id="{8FE28F75-76D3-450F-81B7-E32BBDB1AAA3}"/>
              </a:ext>
            </a:extLst>
          </p:cNvPr>
          <p:cNvSpPr>
            <a:spLocks noGrp="1"/>
          </p:cNvSpPr>
          <p:nvPr>
            <p:ph idx="1"/>
          </p:nvPr>
        </p:nvSpPr>
        <p:spPr/>
        <p:txBody>
          <a:bodyPr>
            <a:normAutofit fontScale="92500" lnSpcReduction="10000"/>
          </a:bodyPr>
          <a:lstStyle/>
          <a:p>
            <a:pPr algn="just">
              <a:lnSpc>
                <a:spcPct val="115000"/>
              </a:lnSpc>
              <a:spcAft>
                <a:spcPts val="1000"/>
              </a:spcAft>
            </a:pP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drejtat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rrjedhin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ortakut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zotërimi</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kuotave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vetëm</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vote apo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tu</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informaur</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politike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por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edhe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pjesëmarrje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fitime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finaciare</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drejta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pronësie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Ato</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përkasin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zotëruesit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kuotës</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Vendimmarrja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AP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aspekt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i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qeverisjes</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shoqërive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tregtare</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dhe</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pjesmarja</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ortakëve</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është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jo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thesht</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një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drejtë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por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një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angazhim</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tyre</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qeverisur</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mirë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shoqërinë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treg</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Sipas</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Direktivës</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2017/828/EC,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Parlamentit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Evropian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Këshillit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datës</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17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maj</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2017,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cila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ndryshon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Direktivën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2007/36/EC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mbi</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rritjen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angazhimit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afatgjatë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ortakëve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shoqëri</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ortakët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duhet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inkurajohen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rrisin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pjesëmarrjen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tyre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qeverisjen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shoqërisë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tregtare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Fryma</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direktivave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evropiane</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nuk</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janë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autoritet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detyrues</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por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përbëjnë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një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autoritet</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bindës</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apo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inspirim</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zgjidhjen</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ç</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ështjes</a:t>
            </a:r>
            <a:r>
              <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me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natyr</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tregtare</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nga</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ana 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gjyqtarit</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tregtar</a:t>
            </a:r>
            <a:endPar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Gjyqtari</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tregtar</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rastet</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padisië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me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objekt</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përjashtimin</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ortakut</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trajtimin</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shkaqeve</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përjashtimit</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duhet</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të</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niset</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nga</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kjo</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fryme</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direktivës</a:t>
            </a:r>
            <a:r>
              <a:rPr lang="en-US" sz="19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algn="just"/>
            <a:r>
              <a:rPr lang="en-US" sz="1900" dirty="0" err="1">
                <a:latin typeface="Times New Roman" panose="02020603050405020304" pitchFamily="18" charset="0"/>
                <a:cs typeface="Times New Roman" panose="02020603050405020304" pitchFamily="18" charset="0"/>
              </a:rPr>
              <a:t>Barrën</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provës</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për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vërtetuar</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shkaqet</a:t>
            </a:r>
            <a:r>
              <a:rPr lang="en-US" sz="1900" dirty="0">
                <a:latin typeface="Times New Roman" panose="02020603050405020304" pitchFamily="18" charset="0"/>
                <a:cs typeface="Times New Roman" panose="02020603050405020304" pitchFamily="18" charset="0"/>
              </a:rPr>
              <a:t> e </a:t>
            </a:r>
            <a:r>
              <a:rPr lang="en-US" sz="1900" dirty="0" err="1">
                <a:latin typeface="Times New Roman" panose="02020603050405020304" pitchFamily="18" charset="0"/>
                <a:cs typeface="Times New Roman" panose="02020603050405020304" pitchFamily="18" charset="0"/>
              </a:rPr>
              <a:t>përjashtimit</a:t>
            </a:r>
            <a:r>
              <a:rPr lang="en-US" sz="1900" dirty="0">
                <a:latin typeface="Times New Roman" panose="02020603050405020304" pitchFamily="18" charset="0"/>
                <a:cs typeface="Times New Roman" panose="02020603050405020304" pitchFamily="18" charset="0"/>
              </a:rPr>
              <a:t> e ka </a:t>
            </a:r>
            <a:r>
              <a:rPr lang="en-US" sz="1900" dirty="0" err="1">
                <a:latin typeface="Times New Roman" panose="02020603050405020304" pitchFamily="18" charset="0"/>
                <a:cs typeface="Times New Roman" panose="02020603050405020304" pitchFamily="18" charset="0"/>
              </a:rPr>
              <a:t>vetë</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paditesi</a:t>
            </a:r>
            <a:r>
              <a:rPr lang="en-US" sz="1900" dirty="0">
                <a:latin typeface="Times New Roman" panose="02020603050405020304" pitchFamily="18" charset="0"/>
                <a:cs typeface="Times New Roman" panose="02020603050405020304" pitchFamily="18" charset="0"/>
              </a:rPr>
              <a:t>.</a:t>
            </a:r>
            <a:endParaRPr lang="en-US" sz="19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en-US"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65499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21CCE-382A-497A-A8D0-18CC189C9465}"/>
              </a:ext>
            </a:extLst>
          </p:cNvPr>
          <p:cNvSpPr>
            <a:spLocks noGrp="1"/>
          </p:cNvSpPr>
          <p:nvPr>
            <p:ph type="title"/>
          </p:nvPr>
        </p:nvSpPr>
        <p:spPr/>
        <p:txBody>
          <a:bodyPr/>
          <a:lstStyle/>
          <a:p>
            <a:pPr algn="ctr"/>
            <a:r>
              <a:rPr lang="en-US" b="1" dirty="0" err="1">
                <a:latin typeface="Times New Roman" panose="02020603050405020304" pitchFamily="18" charset="0"/>
                <a:cs typeface="Times New Roman" panose="02020603050405020304" pitchFamily="18" charset="0"/>
              </a:rPr>
              <a:t>Likuidimi</a:t>
            </a:r>
            <a:r>
              <a:rPr lang="en-US" b="1" dirty="0">
                <a:latin typeface="Times New Roman" panose="02020603050405020304" pitchFamily="18" charset="0"/>
                <a:cs typeface="Times New Roman" panose="02020603050405020304" pitchFamily="18" charset="0"/>
              </a:rPr>
              <a:t> i </a:t>
            </a:r>
            <a:r>
              <a:rPr lang="en-US" b="1" dirty="0" err="1">
                <a:latin typeface="Times New Roman" panose="02020603050405020304" pitchFamily="18" charset="0"/>
                <a:cs typeface="Times New Roman" panose="02020603050405020304" pitchFamily="18" charset="0"/>
              </a:rPr>
              <a:t>kuotës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ortakun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që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përjashtohet</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434E637-B4CA-4AC3-B516-A95F4C81A078}"/>
              </a:ext>
            </a:extLst>
          </p:cNvPr>
          <p:cNvSpPr>
            <a:spLocks noGrp="1"/>
          </p:cNvSpPr>
          <p:nvPr>
            <p:ph idx="1"/>
          </p:nvPr>
        </p:nvSpPr>
        <p:spPr/>
        <p:txBody>
          <a:bodyPr/>
          <a:lstStyle/>
          <a:p>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disa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paqartesi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formulimin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çështje</a:t>
            </a:r>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interpretim</a:t>
            </a:r>
            <a:r>
              <a:rPr lang="en-US" dirty="0">
                <a:latin typeface="Times New Roman" panose="02020603050405020304" pitchFamily="18" charset="0"/>
                <a:cs typeface="Times New Roman" panose="02020603050405020304" pitchFamily="18" charset="0"/>
              </a:rPr>
              <a:t> literal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pikes 6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102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LSHT, </a:t>
            </a:r>
            <a:r>
              <a:rPr lang="en-US" dirty="0" err="1">
                <a:latin typeface="Times New Roman" panose="02020603050405020304" pitchFamily="18" charset="0"/>
                <a:cs typeface="Times New Roman" panose="02020603050405020304" pitchFamily="18" charset="0"/>
              </a:rPr>
              <a:t>lihet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kuptohet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ortaku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perjashtohet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shkaqe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likuidimit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përmbajta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pjesës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pikes 6 del se,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shkaqe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arsyeshme</a:t>
            </a:r>
            <a:r>
              <a:rPr lang="en-US" dirty="0">
                <a:latin typeface="Times New Roman" panose="02020603050405020304" pitchFamily="18" charset="0"/>
                <a:cs typeface="Times New Roman" panose="02020603050405020304" pitchFamily="18" charset="0"/>
              </a:rPr>
              <a:t>, por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i ka </a:t>
            </a:r>
            <a:r>
              <a:rPr lang="en-US" dirty="0" err="1">
                <a:latin typeface="Times New Roman" panose="02020603050405020304" pitchFamily="18" charset="0"/>
                <a:cs typeface="Times New Roman" panose="02020603050405020304" pitchFamily="18" charset="0"/>
              </a:rPr>
              <a:t>ardhur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ngritjes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shperblim</a:t>
            </a:r>
            <a:r>
              <a:rPr lang="en-US" dirty="0">
                <a:latin typeface="Times New Roman" panose="02020603050405020304" pitchFamily="18" charset="0"/>
                <a:cs typeface="Times New Roman" panose="02020603050405020304" pitchFamily="18" charset="0"/>
              </a:rPr>
              <a:t> demi, </a:t>
            </a:r>
            <a:r>
              <a:rPr lang="en-US" dirty="0" err="1">
                <a:latin typeface="Times New Roman" panose="02020603050405020304" pitchFamily="18" charset="0"/>
                <a:cs typeface="Times New Roman" panose="02020603050405020304" pitchFamily="18" charset="0"/>
              </a:rPr>
              <a:t>ortaku</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perjashtuar</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perfitonte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likujdimit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shumën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dëmit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p>
          <a:p>
            <a:endParaRPr lang="en-US" dirty="0" err="1"/>
          </a:p>
        </p:txBody>
      </p:sp>
    </p:spTree>
    <p:extLst>
      <p:ext uri="{BB962C8B-B14F-4D97-AF65-F5344CB8AC3E}">
        <p14:creationId xmlns:p14="http://schemas.microsoft.com/office/powerpoint/2010/main" val="1905592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F2532-F8E2-4FDB-BF21-EF466EFAAB51}"/>
              </a:ext>
            </a:extLst>
          </p:cNvPr>
          <p:cNvSpPr>
            <a:spLocks noGrp="1"/>
          </p:cNvSpPr>
          <p:nvPr>
            <p:ph type="title"/>
          </p:nvPr>
        </p:nvSpPr>
        <p:spPr/>
        <p:txBody>
          <a:bodyPr/>
          <a:lstStyle/>
          <a:p>
            <a:pPr algn="ctr"/>
            <a:r>
              <a:rPr lang="en-US" b="1" dirty="0" err="1">
                <a:latin typeface="Times New Roman" panose="02020603050405020304" pitchFamily="18" charset="0"/>
                <a:cs typeface="Times New Roman" panose="02020603050405020304" pitchFamily="18" charset="0"/>
              </a:rPr>
              <a:t>Vazhdim</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likujdimi</a:t>
            </a:r>
            <a:r>
              <a:rPr lang="en-US" b="1" dirty="0">
                <a:latin typeface="Times New Roman" panose="02020603050405020304" pitchFamily="18" charset="0"/>
                <a:cs typeface="Times New Roman" panose="02020603050405020304" pitchFamily="18" charset="0"/>
              </a:rPr>
              <a:t> i </a:t>
            </a:r>
            <a:r>
              <a:rPr lang="en-US" b="1" dirty="0" err="1">
                <a:latin typeface="Times New Roman" panose="02020603050405020304" pitchFamily="18" charset="0"/>
                <a:cs typeface="Times New Roman" panose="02020603050405020304" pitchFamily="18" charset="0"/>
              </a:rPr>
              <a:t>kuotës</a:t>
            </a:r>
            <a:endParaRPr lang="en-US"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422DBD-59D7-4D1C-BAAC-0DA445150880}"/>
              </a:ext>
            </a:extLst>
          </p:cNvPr>
          <p:cNvSpPr>
            <a:spLocks noGrp="1"/>
          </p:cNvSpPr>
          <p:nvPr>
            <p:ph idx="1"/>
          </p:nvPr>
        </p:nvSpPr>
        <p:spPr/>
        <p:txBody>
          <a:bodyPr>
            <a:normAutofit fontScale="92500" lnSpcReduction="20000"/>
          </a:bodyPr>
          <a:lstStyle/>
          <a:p>
            <a:r>
              <a:rPr lang="en-US" dirty="0" err="1">
                <a:latin typeface="Times New Roman" panose="02020603050405020304" pitchFamily="18" charset="0"/>
                <a:cs typeface="Times New Roman" panose="02020603050405020304" pitchFamily="18" charset="0"/>
              </a:rPr>
              <a:t>Problematika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102/6.</a:t>
            </a:r>
          </a:p>
          <a:p>
            <a:r>
              <a:rPr lang="en-US" dirty="0">
                <a:latin typeface="Times New Roman" panose="02020603050405020304" pitchFamily="18" charset="0"/>
                <a:cs typeface="Times New Roman" panose="02020603050405020304" pitchFamily="18" charset="0"/>
              </a:rPr>
              <a:t>Si </a:t>
            </a:r>
            <a:r>
              <a:rPr lang="en-US" dirty="0" err="1">
                <a:latin typeface="Times New Roman" panose="02020603050405020304" pitchFamily="18" charset="0"/>
                <a:cs typeface="Times New Roman" panose="02020603050405020304" pitchFamily="18" charset="0"/>
              </a:rPr>
              <a:t>rregull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fjalë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përjashtimit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shkaqe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rregullon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pasojat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përjashtimit</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Ne </a:t>
            </a:r>
            <a:r>
              <a:rPr lang="en-US" dirty="0" err="1">
                <a:latin typeface="Times New Roman" panose="02020603050405020304" pitchFamily="18" charset="0"/>
                <a:cs typeface="Times New Roman" panose="02020603050405020304" pitchFamily="18" charset="0"/>
              </a:rPr>
              <a:t>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interpretim</a:t>
            </a:r>
            <a:r>
              <a:rPr lang="en-US" dirty="0">
                <a:latin typeface="Times New Roman" panose="02020603050405020304" pitchFamily="18" charset="0"/>
                <a:cs typeface="Times New Roman" panose="02020603050405020304" pitchFamily="18" charset="0"/>
              </a:rPr>
              <a:t> literal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jep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idene</a:t>
            </a:r>
            <a:r>
              <a:rPr lang="en-US" dirty="0">
                <a:latin typeface="Times New Roman" panose="02020603050405020304" pitchFamily="18" charset="0"/>
                <a:cs typeface="Times New Roman" panose="02020603050405020304" pitchFamily="18" charset="0"/>
              </a:rPr>
              <a:t> se: </a:t>
            </a:r>
          </a:p>
          <a:p>
            <a:pPr lvl="1"/>
            <a:r>
              <a:rPr lang="en-US" dirty="0">
                <a:latin typeface="Times New Roman" panose="02020603050405020304" pitchFamily="18" charset="0"/>
                <a:cs typeface="Times New Roman" panose="02020603050405020304" pitchFamily="18" charset="0"/>
              </a:rPr>
              <a:t>Kur </a:t>
            </a:r>
            <a:r>
              <a:rPr lang="en-US" dirty="0" err="1">
                <a:latin typeface="Times New Roman" panose="02020603050405020304" pitchFamily="18" charset="0"/>
                <a:cs typeface="Times New Roman" panose="02020603050405020304" pitchFamily="18" charset="0"/>
              </a:rPr>
              <a:t>ortaku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shkaqe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justifikuara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likuidimi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kuote</a:t>
            </a:r>
            <a:r>
              <a:rPr lang="en-US" dirty="0">
                <a:latin typeface="Times New Roman" panose="02020603050405020304" pitchFamily="18" charset="0"/>
                <a:cs typeface="Times New Roman" panose="02020603050405020304" pitchFamily="18" charset="0"/>
              </a:rPr>
              <a:t>.</a:t>
            </a:r>
          </a:p>
          <a:p>
            <a:pPr lvl="1"/>
            <a:r>
              <a:rPr lang="en-US" dirty="0">
                <a:latin typeface="Times New Roman" panose="02020603050405020304" pitchFamily="18" charset="0"/>
                <a:cs typeface="Times New Roman" panose="02020603050405020304" pitchFamily="18" charset="0"/>
              </a:rPr>
              <a:t>Kur </a:t>
            </a:r>
            <a:r>
              <a:rPr lang="en-US" dirty="0" err="1">
                <a:latin typeface="Times New Roman" panose="02020603050405020304" pitchFamily="18" charset="0"/>
                <a:cs typeface="Times New Roman" panose="02020603050405020304" pitchFamily="18" charset="0"/>
              </a:rPr>
              <a:t>perjashtohet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njëjtat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shkaqe</a:t>
            </a:r>
            <a:r>
              <a:rPr lang="en-US" dirty="0">
                <a:latin typeface="Times New Roman" panose="02020603050405020304" pitchFamily="18" charset="0"/>
                <a:cs typeface="Times New Roman" panose="02020603050405020304" pitchFamily="18" charset="0"/>
              </a:rPr>
              <a:t> por ka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dëm</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perfitonte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likuidimi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shumën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dëmit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p>
          <a:p>
            <a:pPr lvl="1"/>
            <a:r>
              <a:rPr lang="en-US" dirty="0">
                <a:latin typeface="Times New Roman" panose="02020603050405020304" pitchFamily="18" charset="0"/>
                <a:cs typeface="Times New Roman" panose="02020603050405020304" pitchFamily="18" charset="0"/>
              </a:rPr>
              <a:t>Ka jurisprudence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moment. </a:t>
            </a:r>
            <a:r>
              <a:rPr lang="en-US" dirty="0" err="1">
                <a:latin typeface="Times New Roman" panose="02020603050405020304" pitchFamily="18" charset="0"/>
                <a:cs typeface="Times New Roman" panose="02020603050405020304" pitchFamily="18" charset="0"/>
              </a:rPr>
              <a:t>Njëri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mendim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favor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argumentit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shkaqe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arsyeshme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mohohet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drejta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likuidimit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a:t>
            </a:r>
          </a:p>
          <a:p>
            <a:pPr lvl="1"/>
            <a:r>
              <a:rPr lang="en-US" dirty="0" err="1">
                <a:latin typeface="Times New Roman" panose="02020603050405020304" pitchFamily="18" charset="0"/>
                <a:cs typeface="Times New Roman" panose="02020603050405020304" pitchFamily="18" charset="0"/>
              </a:rPr>
              <a:t>Mendimi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ndëshkimin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ortkut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tillë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likujdimit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a:t>
            </a:r>
          </a:p>
          <a:p>
            <a:pPr marL="457200" lvl="1" indent="0">
              <a:buNone/>
            </a:pPr>
            <a:r>
              <a:rPr lang="en-US" dirty="0">
                <a:latin typeface="Times New Roman" panose="02020603050405020304" pitchFamily="18" charset="0"/>
                <a:cs typeface="Times New Roman" panose="02020603050405020304" pitchFamily="18" charset="0"/>
              </a:rPr>
              <a:t>    (Shiko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argument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GJL. 488, dt. 25,11,2015).</a:t>
            </a:r>
          </a:p>
        </p:txBody>
      </p:sp>
    </p:spTree>
    <p:extLst>
      <p:ext uri="{BB962C8B-B14F-4D97-AF65-F5344CB8AC3E}">
        <p14:creationId xmlns:p14="http://schemas.microsoft.com/office/powerpoint/2010/main" val="3093776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2D2C5-DD53-461F-8E94-348E9FAFB113}"/>
              </a:ext>
            </a:extLst>
          </p:cNvPr>
          <p:cNvSpPr>
            <a:spLocks noGrp="1"/>
          </p:cNvSpPr>
          <p:nvPr>
            <p:ph type="title"/>
          </p:nvPr>
        </p:nvSpPr>
        <p:spPr/>
        <p:txBody>
          <a:bodyPr/>
          <a:lstStyle/>
          <a:p>
            <a:pPr algn="ctr"/>
            <a:r>
              <a:rPr lang="en-US" b="1" dirty="0" err="1"/>
              <a:t>Vendimi</a:t>
            </a:r>
            <a:r>
              <a:rPr lang="en-US" b="1" dirty="0"/>
              <a:t> 488/2015 i KC </a:t>
            </a:r>
            <a:r>
              <a:rPr lang="en-US" b="1" dirty="0" err="1"/>
              <a:t>Gjykatës</a:t>
            </a:r>
            <a:r>
              <a:rPr lang="en-US" b="1" dirty="0"/>
              <a:t> </a:t>
            </a:r>
            <a:r>
              <a:rPr lang="en-US" b="1" dirty="0" err="1"/>
              <a:t>Lartë</a:t>
            </a:r>
            <a:r>
              <a:rPr lang="en-US" b="1" dirty="0"/>
              <a:t> </a:t>
            </a:r>
            <a:r>
              <a:rPr lang="en-US" b="1" dirty="0" err="1"/>
              <a:t>në</a:t>
            </a:r>
            <a:r>
              <a:rPr lang="en-US" b="1" dirty="0"/>
              <a:t> </a:t>
            </a:r>
            <a:r>
              <a:rPr lang="en-US" b="1" dirty="0" err="1"/>
              <a:t>lidhje</a:t>
            </a:r>
            <a:r>
              <a:rPr lang="en-US" b="1" dirty="0"/>
              <a:t> me </a:t>
            </a:r>
            <a:r>
              <a:rPr lang="en-US" b="1" dirty="0" err="1"/>
              <a:t>të</a:t>
            </a:r>
            <a:r>
              <a:rPr lang="en-US" b="1" dirty="0"/>
              <a:t> </a:t>
            </a:r>
            <a:r>
              <a:rPr lang="en-US" b="1" dirty="0" err="1"/>
              <a:t>drejtën</a:t>
            </a:r>
            <a:r>
              <a:rPr lang="en-US" b="1" dirty="0"/>
              <a:t> e </a:t>
            </a:r>
            <a:r>
              <a:rPr lang="en-US" b="1" dirty="0" err="1"/>
              <a:t>likujdimit</a:t>
            </a:r>
            <a:r>
              <a:rPr lang="en-US" b="1" dirty="0"/>
              <a:t> </a:t>
            </a:r>
            <a:r>
              <a:rPr lang="en-US" b="1" dirty="0" err="1"/>
              <a:t>të</a:t>
            </a:r>
            <a:r>
              <a:rPr lang="en-US" b="1" dirty="0"/>
              <a:t> </a:t>
            </a:r>
            <a:r>
              <a:rPr lang="en-US" b="1" dirty="0" err="1"/>
              <a:t>kuotës</a:t>
            </a:r>
            <a:r>
              <a:rPr lang="en-US" b="1" dirty="0"/>
              <a:t>. </a:t>
            </a:r>
          </a:p>
        </p:txBody>
      </p:sp>
      <p:sp>
        <p:nvSpPr>
          <p:cNvPr id="3" name="Content Placeholder 2">
            <a:extLst>
              <a:ext uri="{FF2B5EF4-FFF2-40B4-BE49-F238E27FC236}">
                <a16:creationId xmlns:a16="http://schemas.microsoft.com/office/drawing/2014/main" id="{034E794D-39D4-4587-BE5E-CF20DD61E208}"/>
              </a:ext>
            </a:extLst>
          </p:cNvPr>
          <p:cNvSpPr>
            <a:spLocks noGrp="1"/>
          </p:cNvSpPr>
          <p:nvPr>
            <p:ph idx="1"/>
          </p:nvPr>
        </p:nvSpPr>
        <p:spPr/>
        <p:txBody>
          <a:bodyPr/>
          <a:lstStyle/>
          <a:p>
            <a:endParaRPr lang="en-US" sz="2000" dirty="0">
              <a:effectLst/>
              <a:latin typeface="Times New Roman" panose="02020603050405020304" pitchFamily="18" charset="0"/>
              <a:ea typeface="Times New Roman" panose="02020603050405020304" pitchFamily="18" charset="0"/>
            </a:endParaRPr>
          </a:p>
          <a:p>
            <a:r>
              <a:rPr lang="en-US" sz="2000" dirty="0">
                <a:effectLst/>
                <a:latin typeface="Times New Roman" panose="02020603050405020304" pitchFamily="18" charset="0"/>
                <a:ea typeface="Times New Roman" panose="02020603050405020304" pitchFamily="18" charset="0"/>
              </a:rPr>
              <a:t>“……</a:t>
            </a:r>
            <a:r>
              <a:rPr lang="sq-AL" sz="2000" dirty="0">
                <a:effectLst/>
                <a:latin typeface="Times New Roman" panose="02020603050405020304" pitchFamily="18" charset="0"/>
                <a:ea typeface="Times New Roman" panose="02020603050405020304" pitchFamily="18" charset="0"/>
              </a:rPr>
              <a:t>Nga ana tjetër, Kolegji Civil i Gjykatës së Lartë vlerëson se përjashtimi i një ortaku është dëshira e legjitimuar e ortakëve të tjerë për t’i ndërprerë lidhjet me një ortak të caktuar në rastin kur vazhdimi i ortakërisë me këtë person është bërë e pamundur për ortakët e tjerë. Ky mund të jetë rezultati por jo domosdoshmërish rezultat </a:t>
            </a:r>
            <a:r>
              <a:rPr lang="en-US" sz="2000" dirty="0">
                <a:latin typeface="Times New Roman" panose="02020603050405020304" pitchFamily="18" charset="0"/>
                <a:ea typeface="Times New Roman" panose="02020603050405020304" pitchFamily="18" charset="0"/>
              </a:rPr>
              <a:t>i</a:t>
            </a:r>
            <a:r>
              <a:rPr lang="en-US" sz="2000" dirty="0">
                <a:effectLst/>
                <a:latin typeface="Times New Roman" panose="02020603050405020304" pitchFamily="18" charset="0"/>
                <a:ea typeface="Times New Roman" panose="02020603050405020304" pitchFamily="18" charset="0"/>
              </a:rPr>
              <a:t> </a:t>
            </a:r>
            <a:r>
              <a:rPr lang="sq-AL" sz="2000" dirty="0">
                <a:effectLst/>
                <a:latin typeface="Times New Roman" panose="02020603050405020304" pitchFamily="18" charset="0"/>
                <a:ea typeface="Times New Roman" panose="02020603050405020304" pitchFamily="18" charset="0"/>
              </a:rPr>
              <a:t>sjelljeve të rënda nga ana e ortakut që duhet përjashtuar. Për sa më sipër, ekzistenca e shkakut të përjashtimit nuk justifikon në asnjë mënyrë zhveshjen e ortakut nga e drejta mbi kuotën e tij në shoqëri pa ndonjë kompensim për të, parashikuar në nenin 102 të LSHT-së, dhe ndërsa paragrafi i 4 i po këtij neni i jep shoqërisë një të drejtë për shpërblimin e demit të pësuar nga veprimet që kanë sjellë përjashtimin. Paragrafi i 6 i Nenit 102 të LSHT-së në pjesën e parë të fjalisë i mohon ortakut të drejtën për kompensim për vlerën e kuotës së tij në rastin e një përjashtimi të justifikuar, megjithatë, dispozita në vazhdim në pjesën tjetër të së njëjtës fjali, kur parashikon se ortaku ka të drejtë të kompensojë çdo shumë, që do të kishte të drejtë ta përfitonte në cilësinë e likuidimit të kuotës, me dëmin e kërkuar nga shoqëria nëse kjo e fundit ngre padi ndaj tij për shpërblim demi</a:t>
            </a:r>
            <a:r>
              <a:rPr lang="en-US" sz="2000" dirty="0">
                <a:effectLst/>
                <a:latin typeface="Times New Roman" panose="02020603050405020304" pitchFamily="18" charset="0"/>
                <a:ea typeface="Times New Roman" panose="02020603050405020304" pitchFamily="18" charset="0"/>
              </a:rPr>
              <a:t>…’</a:t>
            </a:r>
            <a:r>
              <a:rPr lang="sq-AL" sz="2000" dirty="0">
                <a:effectLst/>
                <a:latin typeface="Times New Roman" panose="02020603050405020304" pitchFamily="18"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254859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E9EA1-23D9-40BF-B914-CAA060B66F2D}"/>
              </a:ext>
            </a:extLst>
          </p:cNvPr>
          <p:cNvSpPr>
            <a:spLocks noGrp="1"/>
          </p:cNvSpPr>
          <p:nvPr>
            <p:ph type="title"/>
          </p:nvPr>
        </p:nvSpPr>
        <p:spPr/>
        <p:txBody>
          <a:bodyPr/>
          <a:lstStyle/>
          <a:p>
            <a:pPr algn="ctr"/>
            <a:r>
              <a:rPr lang="en-US" b="1" dirty="0" err="1">
                <a:latin typeface="Times New Roman" panose="02020603050405020304" pitchFamily="18" charset="0"/>
                <a:cs typeface="Times New Roman" panose="02020603050405020304" pitchFamily="18" charset="0"/>
              </a:rPr>
              <a:t>Vazhdim</a:t>
            </a:r>
            <a:r>
              <a:rPr lang="en-US" b="1" dirty="0">
                <a:latin typeface="Times New Roman" panose="02020603050405020304" pitchFamily="18" charset="0"/>
                <a:cs typeface="Times New Roman" panose="02020603050405020304" pitchFamily="18" charset="0"/>
              </a:rPr>
              <a:t> - </a:t>
            </a:r>
            <a:r>
              <a:rPr lang="en-US" b="1" dirty="0" err="1">
                <a:latin typeface="Times New Roman" panose="02020603050405020304" pitchFamily="18" charset="0"/>
                <a:cs typeface="Times New Roman" panose="02020603050405020304" pitchFamily="18" charset="0"/>
              </a:rPr>
              <a:t>Likuidimi</a:t>
            </a:r>
            <a:r>
              <a:rPr lang="en-US" b="1" dirty="0">
                <a:latin typeface="Times New Roman" panose="02020603050405020304" pitchFamily="18" charset="0"/>
                <a:cs typeface="Times New Roman" panose="02020603050405020304" pitchFamily="18" charset="0"/>
              </a:rPr>
              <a:t> i </a:t>
            </a:r>
            <a:r>
              <a:rPr lang="en-US" b="1" dirty="0" err="1">
                <a:latin typeface="Times New Roman" panose="02020603050405020304" pitchFamily="18" charset="0"/>
                <a:cs typeface="Times New Roman" panose="02020603050405020304" pitchFamily="18" charset="0"/>
              </a:rPr>
              <a:t>kuotës</a:t>
            </a:r>
            <a:r>
              <a:rPr lang="en-US" b="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846CDBB7-47E4-4849-A1C6-0A2D94D9E981}"/>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N. 68  </a:t>
            </a:r>
            <a:r>
              <a:rPr lang="en-US" dirty="0" err="1">
                <a:latin typeface="Times New Roman" panose="02020603050405020304" pitchFamily="18" charset="0"/>
                <a:cs typeface="Times New Roman" panose="02020603050405020304" pitchFamily="18" charset="0"/>
              </a:rPr>
              <a:t>ligjit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gjykatës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caktimin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eksperti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përcaktimin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vlerës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kontributit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ortakëve</a:t>
            </a:r>
            <a:r>
              <a:rPr lang="en-US" dirty="0">
                <a:latin typeface="Times New Roman" panose="02020603050405020304" pitchFamily="18" charset="0"/>
                <a:cs typeface="Times New Roman" panose="02020603050405020304" pitchFamily="18" charset="0"/>
              </a:rPr>
              <a:t>. </a:t>
            </a:r>
          </a:p>
          <a:p>
            <a:endParaRPr lang="en-US" dirty="0">
              <a:latin typeface="Times New Roman" panose="02020603050405020304" pitchFamily="18" charset="0"/>
              <a:cs typeface="Times New Roman" panose="02020603050405020304" pitchFamily="18" charset="0"/>
            </a:endParaRPr>
          </a:p>
          <a:p>
            <a:r>
              <a:rPr lang="en-US" dirty="0" err="1">
                <a:latin typeface="Times New Roman" panose="02020603050405020304" pitchFamily="18" charset="0"/>
                <a:cs typeface="Times New Roman" panose="02020603050405020304" pitchFamily="18" charset="0"/>
              </a:rPr>
              <a:t>Ndërkohe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lidhje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likudimin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vlejne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njejtat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parashikime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largimit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378140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B1238-6EA4-4187-8BC4-98074251BFFE}"/>
              </a:ext>
            </a:extLst>
          </p:cNvPr>
          <p:cNvSpPr>
            <a:spLocks noGrp="1"/>
          </p:cNvSpPr>
          <p:nvPr>
            <p:ph type="title"/>
          </p:nvPr>
        </p:nvSpPr>
        <p:spPr/>
        <p:txBody>
          <a:bodyPr/>
          <a:lstStyle/>
          <a:p>
            <a:pPr algn="ctr"/>
            <a:r>
              <a:rPr lang="en-US" b="1" dirty="0" err="1">
                <a:latin typeface="Times New Roman" panose="02020603050405020304" pitchFamily="18" charset="0"/>
                <a:cs typeface="Times New Roman" panose="02020603050405020304" pitchFamily="18" charset="0"/>
              </a:rPr>
              <a:t>Vlerësimi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kuotës</a:t>
            </a:r>
            <a:r>
              <a:rPr lang="en-US" b="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E3030EA6-A95D-4D71-BE7E-FDFBF16BEC24}"/>
              </a:ext>
            </a:extLst>
          </p:cNvPr>
          <p:cNvSpPr>
            <a:spLocks noGrp="1"/>
          </p:cNvSpPr>
          <p:nvPr>
            <p:ph idx="1"/>
          </p:nvPr>
        </p:nvSpPr>
        <p:spPr/>
        <p:txBody>
          <a:bodyPr>
            <a:normAutofit fontScale="85000" lnSpcReduction="20000"/>
          </a:bodyPr>
          <a:lstStyle/>
          <a:p>
            <a:pPr algn="just"/>
            <a:r>
              <a:rPr lang="en-US" dirty="0" err="1">
                <a:latin typeface="Times New Roman" panose="02020603050405020304" pitchFamily="18" charset="0"/>
                <a:cs typeface="Times New Roman" panose="02020603050405020304" pitchFamily="18" charset="0"/>
              </a:rPr>
              <a:t>Përfshin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nocionet</a:t>
            </a:r>
            <a:r>
              <a:rPr lang="en-US" dirty="0">
                <a:latin typeface="Times New Roman" panose="02020603050405020304" pitchFamily="18" charset="0"/>
                <a:cs typeface="Times New Roman" panose="02020603050405020304" pitchFamily="18" charset="0"/>
              </a:rPr>
              <a:t> :</a:t>
            </a:r>
          </a:p>
          <a:p>
            <a:pPr algn="just"/>
            <a:r>
              <a:rPr lang="en-US" b="1" dirty="0">
                <a:latin typeface="Times New Roman" panose="02020603050405020304" pitchFamily="18" charset="0"/>
                <a:cs typeface="Times New Roman" panose="02020603050405020304" pitchFamily="18" charset="0"/>
              </a:rPr>
              <a:t>a). </a:t>
            </a:r>
            <a:r>
              <a:rPr lang="en-US" dirty="0" err="1">
                <a:latin typeface="Times New Roman" panose="02020603050405020304" pitchFamily="18" charset="0"/>
                <a:cs typeface="Times New Roman" panose="02020603050405020304" pitchFamily="18" charset="0"/>
              </a:rPr>
              <a:t>Kuota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koncept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juridik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p>
          <a:p>
            <a:pPr algn="just"/>
            <a:r>
              <a:rPr lang="en-US" b="1" dirty="0">
                <a:latin typeface="Times New Roman" panose="02020603050405020304" pitchFamily="18" charset="0"/>
                <a:cs typeface="Times New Roman" panose="02020603050405020304" pitchFamily="18" charset="0"/>
              </a:rPr>
              <a:t>b). </a:t>
            </a:r>
            <a:r>
              <a:rPr lang="en-US" dirty="0" err="1">
                <a:latin typeface="Times New Roman" panose="02020603050405020304" pitchFamily="18" charset="0"/>
                <a:cs typeface="Times New Roman" panose="02020603050405020304" pitchFamily="18" charset="0"/>
              </a:rPr>
              <a:t>Kuota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koncept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ekonomik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Kjo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përfaqëson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investimin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veprimtarinë</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përbashkët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tillë</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ekonomike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momentin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largohet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faj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apo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arësye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tjera</a:t>
            </a:r>
            <a:r>
              <a:rPr lang="en-US" dirty="0">
                <a:latin typeface="Times New Roman" panose="02020603050405020304" pitchFamily="18" charset="0"/>
                <a:cs typeface="Times New Roman" panose="02020603050405020304" pitchFamily="18" charset="0"/>
              </a:rPr>
              <a:t>, ai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kompesohet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investimit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ligji</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njeh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terminologji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likujdimi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Likujdimi</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rregull</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nënkupton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rikthimin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kontributit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lloj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natyrë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nëse</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kontribuar</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paluajtshme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as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drejtën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pasuri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Likujdimi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përfaqëson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kompensim</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vlerë</a:t>
            </a:r>
            <a:r>
              <a:rPr lang="en-US" dirty="0">
                <a:latin typeface="Times New Roman" panose="02020603050405020304" pitchFamily="18" charset="0"/>
                <a:cs typeface="Times New Roman" panose="02020603050405020304" pitchFamily="18" charset="0"/>
              </a:rPr>
              <a:t>/apo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holla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vlerës</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investimit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p>
          <a:p>
            <a:pPr algn="just"/>
            <a:r>
              <a:rPr lang="en-US" dirty="0" err="1">
                <a:latin typeface="Times New Roman" panose="02020603050405020304" pitchFamily="18" charset="0"/>
                <a:cs typeface="Times New Roman" panose="02020603050405020304" pitchFamily="18" charset="0"/>
              </a:rPr>
              <a:t>Shoqëria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cënojë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kreditorëve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a:t>
            </a:r>
            <a:r>
              <a:rPr lang="en-US" dirty="0">
                <a:latin typeface="Times New Roman" panose="02020603050405020304" pitchFamily="18" charset="0"/>
                <a:cs typeface="Times New Roman" panose="02020603050405020304" pitchFamily="18" charset="0"/>
              </a:rPr>
              <a:t> 77) i LSHT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tjetërsojë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aktive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mbledhjen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shumave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2010385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AF73-297B-446A-A3D9-CDCE058F433A}"/>
              </a:ext>
            </a:extLst>
          </p:cNvPr>
          <p:cNvSpPr>
            <a:spLocks noGrp="1"/>
          </p:cNvSpPr>
          <p:nvPr>
            <p:ph type="title"/>
          </p:nvPr>
        </p:nvSpPr>
        <p:spPr/>
        <p:txBody>
          <a:bodyPr/>
          <a:lstStyle/>
          <a:p>
            <a:pPr algn="ctr"/>
            <a:r>
              <a:rPr lang="en-US" b="1" dirty="0" err="1">
                <a:latin typeface="Times New Roman" panose="02020603050405020304" pitchFamily="18" charset="0"/>
                <a:cs typeface="Times New Roman" panose="02020603050405020304" pitchFamily="18" charset="0"/>
              </a:rPr>
              <a:t>Vlerësimi</a:t>
            </a:r>
            <a:r>
              <a:rPr lang="en-US" b="1" dirty="0">
                <a:latin typeface="Times New Roman" panose="02020603050405020304" pitchFamily="18" charset="0"/>
                <a:cs typeface="Times New Roman" panose="02020603050405020304" pitchFamily="18" charset="0"/>
              </a:rPr>
              <a:t> i </a:t>
            </a:r>
            <a:r>
              <a:rPr lang="en-US" b="1" dirty="0" err="1">
                <a:latin typeface="Times New Roman" panose="02020603050405020304" pitchFamily="18" charset="0"/>
                <a:cs typeface="Times New Roman" panose="02020603050405020304" pitchFamily="18" charset="0"/>
              </a:rPr>
              <a:t>kuotës</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gjykim</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44ED326-CFC4-4DB1-A8B1-1458E38AC230}"/>
              </a:ext>
            </a:extLst>
          </p:cNvPr>
          <p:cNvSpPr>
            <a:spLocks noGrp="1"/>
          </p:cNvSpPr>
          <p:nvPr>
            <p:ph idx="1"/>
          </p:nvPr>
        </p:nvSpPr>
        <p:spPr/>
        <p:txBody>
          <a:bodyPr/>
          <a:lstStyle/>
          <a:p>
            <a:pPr algn="just"/>
            <a:r>
              <a:rPr lang="en-US" sz="2800" dirty="0" err="1">
                <a:latin typeface="Times New Roman" panose="02020603050405020304" pitchFamily="18" charset="0"/>
                <a:cs typeface="Times New Roman" panose="02020603050405020304" pitchFamily="18" charset="0"/>
              </a:rPr>
              <a:t>Eshtë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një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proces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kompleks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dhe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duhet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marrë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konsideratë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shumë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komponentë</a:t>
            </a:r>
            <a:r>
              <a:rPr lang="en-US" sz="2800" dirty="0">
                <a:latin typeface="Times New Roman" panose="02020603050405020304" pitchFamily="18" charset="0"/>
                <a:cs typeface="Times New Roman" panose="02020603050405020304" pitchFamily="18" charset="0"/>
              </a:rPr>
              <a:t>.</a:t>
            </a:r>
          </a:p>
          <a:p>
            <a:pPr algn="just"/>
            <a:r>
              <a:rPr lang="en-US" sz="2800" dirty="0" err="1">
                <a:latin typeface="Times New Roman" panose="02020603050405020304" pitchFamily="18" charset="0"/>
                <a:cs typeface="Times New Roman" panose="02020603050405020304" pitchFamily="18" charset="0"/>
              </a:rPr>
              <a:t>Likujdimi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thelb</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përbën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kompensim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vlerës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kuotës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dhe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mban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konsideratë</a:t>
            </a:r>
            <a:r>
              <a:rPr lang="en-US" sz="2800" dirty="0">
                <a:latin typeface="Times New Roman" panose="02020603050405020304" pitchFamily="18" charset="0"/>
                <a:cs typeface="Times New Roman" panose="02020603050405020304" pitchFamily="18" charset="0"/>
              </a:rPr>
              <a:t>:</a:t>
            </a:r>
          </a:p>
          <a:p>
            <a:pPr marL="514350" indent="-514350" algn="just">
              <a:buAutoNum type="arabicPeriod"/>
            </a:pPr>
            <a:r>
              <a:rPr lang="en-US" sz="2800" dirty="0" err="1">
                <a:latin typeface="Times New Roman" panose="02020603050405020304" pitchFamily="18" charset="0"/>
                <a:cs typeface="Times New Roman" panose="02020603050405020304" pitchFamily="18" charset="0"/>
              </a:rPr>
              <a:t>Vlerën</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kontributit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paguar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shlyer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ortakut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largohet</a:t>
            </a:r>
            <a:r>
              <a:rPr lang="en-US" sz="2800" dirty="0">
                <a:latin typeface="Times New Roman" panose="02020603050405020304" pitchFamily="18" charset="0"/>
                <a:cs typeface="Times New Roman" panose="02020603050405020304" pitchFamily="18" charset="0"/>
              </a:rPr>
              <a:t>.</a:t>
            </a:r>
          </a:p>
          <a:p>
            <a:pPr marL="514350" indent="-514350" algn="just">
              <a:buAutoNum type="arabicPeriod"/>
            </a:pPr>
            <a:r>
              <a:rPr lang="en-US" sz="2800" dirty="0" err="1">
                <a:latin typeface="Times New Roman" panose="02020603050405020304" pitchFamily="18" charset="0"/>
                <a:cs typeface="Times New Roman" panose="02020603050405020304" pitchFamily="18" charset="0"/>
              </a:rPr>
              <a:t>Vlerën</a:t>
            </a:r>
            <a:r>
              <a:rPr lang="en-US" sz="2800" dirty="0">
                <a:latin typeface="Times New Roman" panose="02020603050405020304" pitchFamily="18" charset="0"/>
                <a:cs typeface="Times New Roman" panose="02020603050405020304" pitchFamily="18" charset="0"/>
              </a:rPr>
              <a:t> e </a:t>
            </a:r>
            <a:r>
              <a:rPr lang="en-US" sz="2800" dirty="0" err="1">
                <a:latin typeface="Times New Roman" panose="02020603050405020304" pitchFamily="18" charset="0"/>
                <a:cs typeface="Times New Roman" panose="02020603050405020304" pitchFamily="18" charset="0"/>
              </a:rPr>
              <a:t>aktiveve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shoqërisë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sipas</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bilanceve</a:t>
            </a:r>
            <a:r>
              <a:rPr lang="en-US" sz="2800" dirty="0">
                <a:latin typeface="Times New Roman" panose="02020603050405020304" pitchFamily="18" charset="0"/>
                <a:cs typeface="Times New Roman" panose="02020603050405020304" pitchFamily="18" charset="0"/>
              </a:rPr>
              <a:t>.</a:t>
            </a:r>
          </a:p>
          <a:p>
            <a:pPr marL="514350" indent="-514350" algn="just">
              <a:buAutoNum type="arabicPeriod"/>
            </a:pPr>
            <a:r>
              <a:rPr lang="en-US" sz="2800" dirty="0" err="1">
                <a:latin typeface="Times New Roman" panose="02020603050405020304" pitchFamily="18" charset="0"/>
                <a:cs typeface="Times New Roman" panose="02020603050405020304" pitchFamily="18" charset="0"/>
              </a:rPr>
              <a:t>Vlerat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pasurore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marka</a:t>
            </a:r>
            <a:r>
              <a:rPr lang="en-US" sz="2800" dirty="0">
                <a:latin typeface="Times New Roman" panose="02020603050405020304" pitchFamily="18" charset="0"/>
                <a:cs typeface="Times New Roman" panose="02020603050405020304" pitchFamily="18" charset="0"/>
              </a:rPr>
              <a:t>/</a:t>
            </a:r>
            <a:r>
              <a:rPr lang="en-US" sz="2800" dirty="0" err="1">
                <a:latin typeface="Times New Roman" panose="02020603050405020304" pitchFamily="18" charset="0"/>
                <a:cs typeface="Times New Roman" panose="02020603050405020304" pitchFamily="18" charset="0"/>
              </a:rPr>
              <a:t>patenta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drejtat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ekskluzive</a:t>
            </a:r>
            <a:endParaRPr lang="en-US" sz="2800" dirty="0">
              <a:latin typeface="Times New Roman" panose="02020603050405020304" pitchFamily="18" charset="0"/>
              <a:cs typeface="Times New Roman" panose="02020603050405020304" pitchFamily="18" charset="0"/>
            </a:endParaRPr>
          </a:p>
          <a:p>
            <a:pPr marL="514350" indent="-514350" algn="just">
              <a:buAutoNum type="arabicPeriod"/>
            </a:pP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drejtat</a:t>
            </a:r>
            <a:r>
              <a:rPr lang="en-US" sz="2800" dirty="0">
                <a:latin typeface="Times New Roman" panose="02020603050405020304" pitchFamily="18" charset="0"/>
                <a:cs typeface="Times New Roman" panose="02020603050405020304" pitchFamily="18" charset="0"/>
              </a:rPr>
              <a:t> me </a:t>
            </a:r>
            <a:r>
              <a:rPr lang="en-US" sz="2800" dirty="0" err="1">
                <a:latin typeface="Times New Roman" panose="02020603050405020304" pitchFamily="18" charset="0"/>
                <a:cs typeface="Times New Roman" panose="02020603050405020304" pitchFamily="18" charset="0"/>
              </a:rPr>
              <a:t>natyrë</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jo </a:t>
            </a:r>
            <a:r>
              <a:rPr lang="en-US" sz="2800" i="1" dirty="0" err="1">
                <a:latin typeface="Times New Roman" panose="02020603050405020304" pitchFamily="18" charset="0"/>
                <a:cs typeface="Times New Roman" panose="02020603050405020304" pitchFamily="18" charset="0"/>
              </a:rPr>
              <a:t>pasurore</a:t>
            </a:r>
            <a:r>
              <a:rPr lang="en-US" sz="2800" i="1" dirty="0">
                <a:latin typeface="Times New Roman" panose="02020603050405020304" pitchFamily="18" charset="0"/>
                <a:cs typeface="Times New Roman" panose="02020603050405020304" pitchFamily="18" charset="0"/>
              </a:rPr>
              <a:t>/</a:t>
            </a:r>
            <a:r>
              <a:rPr lang="en-US" sz="2800" i="1" dirty="0" err="1">
                <a:latin typeface="Times New Roman" panose="02020603050405020304" pitchFamily="18" charset="0"/>
                <a:cs typeface="Times New Roman" panose="02020603050405020304" pitchFamily="18" charset="0"/>
              </a:rPr>
              <a:t>emrin</a:t>
            </a:r>
            <a:r>
              <a:rPr lang="en-US" sz="2800" i="1" dirty="0">
                <a:latin typeface="Times New Roman" panose="02020603050405020304" pitchFamily="18" charset="0"/>
                <a:cs typeface="Times New Roman" panose="02020603050405020304" pitchFamily="18" charset="0"/>
              </a:rPr>
              <a:t> e </a:t>
            </a:r>
            <a:r>
              <a:rPr lang="en-US" sz="2800" i="1" dirty="0" err="1">
                <a:latin typeface="Times New Roman" panose="02020603050405020304" pitchFamily="18" charset="0"/>
                <a:cs typeface="Times New Roman" panose="02020603050405020304" pitchFamily="18" charset="0"/>
              </a:rPr>
              <a:t>mirë</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në</a:t>
            </a:r>
            <a:r>
              <a:rPr lang="en-US" sz="2800" i="1"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treg</a:t>
            </a:r>
            <a:endParaRPr lang="en-US" sz="2800" i="1" dirty="0">
              <a:latin typeface="Times New Roman" panose="02020603050405020304" pitchFamily="18" charset="0"/>
              <a:cs typeface="Times New Roman" panose="02020603050405020304" pitchFamily="18" charset="0"/>
            </a:endParaRPr>
          </a:p>
          <a:p>
            <a:pPr marL="514350" indent="-514350" algn="just">
              <a:buAutoNum type="arabicPeriod"/>
            </a:pP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tjera</a:t>
            </a:r>
            <a:r>
              <a:rPr lang="en-US" sz="2800" dirty="0">
                <a:latin typeface="Times New Roman" panose="02020603050405020304" pitchFamily="18" charset="0"/>
                <a:cs typeface="Times New Roman" panose="02020603050405020304" pitchFamily="18" charset="0"/>
              </a:rPr>
              <a:t> , </a:t>
            </a:r>
            <a:r>
              <a:rPr lang="en-US" sz="2800" dirty="0" err="1">
                <a:latin typeface="Times New Roman" panose="02020603050405020304" pitchFamily="18" charset="0"/>
                <a:cs typeface="Times New Roman" panose="02020603050405020304" pitchFamily="18" charset="0"/>
              </a:rPr>
              <a:t>që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imponon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rasti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konkret</a:t>
            </a:r>
            <a:r>
              <a:rPr lang="en-US" sz="2800" dirty="0">
                <a:latin typeface="Times New Roman" panose="02020603050405020304" pitchFamily="18" charset="0"/>
                <a:cs typeface="Times New Roman" panose="02020603050405020304" pitchFamily="18" charset="0"/>
              </a:rPr>
              <a:t>. </a:t>
            </a:r>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55501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3BC48-3CAC-4136-A7B3-C043BC02418B}"/>
              </a:ext>
            </a:extLst>
          </p:cNvPr>
          <p:cNvSpPr>
            <a:spLocks noGrp="1"/>
          </p:cNvSpPr>
          <p:nvPr>
            <p:ph type="title"/>
          </p:nvPr>
        </p:nvSpPr>
        <p:spPr/>
        <p:txBody>
          <a:bodyPr/>
          <a:lstStyle/>
          <a:p>
            <a:pPr algn="ctr"/>
            <a:r>
              <a:rPr lang="en-US" b="1" dirty="0" err="1"/>
              <a:t>Përjashtimi</a:t>
            </a:r>
            <a:r>
              <a:rPr lang="en-US" b="1" dirty="0"/>
              <a:t> </a:t>
            </a:r>
            <a:r>
              <a:rPr lang="en-US" b="1" i="1" dirty="0"/>
              <a:t>vs</a:t>
            </a:r>
            <a:r>
              <a:rPr lang="en-US" b="1" dirty="0"/>
              <a:t> </a:t>
            </a:r>
            <a:r>
              <a:rPr lang="en-US" b="1" dirty="0" err="1"/>
              <a:t>anullimit</a:t>
            </a:r>
            <a:r>
              <a:rPr lang="en-US" b="1" dirty="0"/>
              <a:t> </a:t>
            </a:r>
            <a:r>
              <a:rPr lang="en-US" b="1" dirty="0" err="1"/>
              <a:t>të</a:t>
            </a:r>
            <a:r>
              <a:rPr lang="en-US" b="1" dirty="0"/>
              <a:t> </a:t>
            </a:r>
            <a:r>
              <a:rPr lang="en-US" b="1" dirty="0" err="1"/>
              <a:t>kuotës</a:t>
            </a:r>
            <a:r>
              <a:rPr lang="en-US" b="1" dirty="0"/>
              <a:t>. </a:t>
            </a:r>
          </a:p>
        </p:txBody>
      </p:sp>
      <p:sp>
        <p:nvSpPr>
          <p:cNvPr id="3" name="Content Placeholder 2">
            <a:extLst>
              <a:ext uri="{FF2B5EF4-FFF2-40B4-BE49-F238E27FC236}">
                <a16:creationId xmlns:a16="http://schemas.microsoft.com/office/drawing/2014/main" id="{7575127E-9B3D-4C59-9257-9E191D1A3C01}"/>
              </a:ext>
            </a:extLst>
          </p:cNvPr>
          <p:cNvSpPr>
            <a:spLocks noGrp="1"/>
          </p:cNvSpPr>
          <p:nvPr>
            <p:ph idx="1"/>
          </p:nvPr>
        </p:nvSpPr>
        <p:spPr/>
        <p:txBody>
          <a:bodyPr/>
          <a:lstStyle/>
          <a:p>
            <a:r>
              <a:rPr lang="en-US" sz="2400" dirty="0" err="1">
                <a:latin typeface="Times New Roman" panose="02020603050405020304" pitchFamily="18" charset="0"/>
                <a:ea typeface="Calibri" panose="020F0502020204030204" pitchFamily="34" charset="0"/>
                <a:cs typeface="Times New Roman" panose="02020603050405020304" pitchFamily="18" charset="0"/>
              </a:rPr>
              <a:t>Anuimi</a:t>
            </a:r>
            <a:r>
              <a:rPr lang="en-US" sz="2400" dirty="0">
                <a:latin typeface="Times New Roman" panose="02020603050405020304" pitchFamily="18" charset="0"/>
                <a:ea typeface="Calibri" panose="020F0502020204030204" pitchFamily="34" charset="0"/>
                <a:cs typeface="Times New Roman" panose="02020603050405020304" pitchFamily="18" charset="0"/>
              </a:rPr>
              <a:t> i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kuotës</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është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mundësi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tjetër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shoqëria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bazë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paragrafit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dytë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nenit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80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ligjit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nr.9901/2008,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cilit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u</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ota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an</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u</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l</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o</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u="sng" spc="-5" dirty="0" err="1">
                <a:effectLst/>
                <a:latin typeface="Times New Roman" panose="02020603050405020304" pitchFamily="18" charset="0"/>
                <a:ea typeface="Calibri" panose="020F0502020204030204" pitchFamily="34" charset="0"/>
                <a:cs typeface="Times New Roman" panose="02020603050405020304" pitchFamily="18" charset="0"/>
              </a:rPr>
              <a:t>n</a:t>
            </a:r>
            <a:r>
              <a:rPr lang="en-US" sz="2400" u="sng" dirty="0" err="1">
                <a:effectLst/>
                <a:latin typeface="Times New Roman" panose="02020603050405020304" pitchFamily="18" charset="0"/>
                <a:ea typeface="Calibri" panose="020F0502020204030204" pitchFamily="34" charset="0"/>
                <a:cs typeface="Times New Roman" panose="02020603050405020304" pitchFamily="18" charset="0"/>
              </a:rPr>
              <a:t>ë</a:t>
            </a:r>
            <a:r>
              <a:rPr lang="en-US" sz="24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u="sng" dirty="0" err="1">
                <a:effectLst/>
                <a:latin typeface="Times New Roman" panose="02020603050405020304" pitchFamily="18" charset="0"/>
                <a:ea typeface="Calibri" panose="020F0502020204030204" pitchFamily="34" charset="0"/>
                <a:cs typeface="Times New Roman" panose="02020603050405020304" pitchFamily="18" charset="0"/>
              </a:rPr>
              <a:t>çdo</a:t>
            </a:r>
            <a:r>
              <a:rPr lang="en-US" sz="24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u="sng"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u="sng" spc="10" dirty="0" err="1">
                <a:effectLst/>
                <a:latin typeface="Times New Roman" panose="02020603050405020304" pitchFamily="18" charset="0"/>
                <a:ea typeface="Calibri" panose="020F0502020204030204" pitchFamily="34" charset="0"/>
                <a:cs typeface="Times New Roman" panose="02020603050405020304" pitchFamily="18" charset="0"/>
              </a:rPr>
              <a:t>a</a:t>
            </a:r>
            <a:r>
              <a:rPr lang="en-US" sz="2400" u="sng" spc="-5" dirty="0" err="1">
                <a:effectLst/>
                <a:latin typeface="Times New Roman" panose="02020603050405020304" pitchFamily="18" charset="0"/>
                <a:ea typeface="Calibri" panose="020F0502020204030204" pitchFamily="34" charset="0"/>
                <a:cs typeface="Times New Roman" panose="02020603050405020304" pitchFamily="18" charset="0"/>
              </a:rPr>
              <a:t>s</a:t>
            </a:r>
            <a:r>
              <a:rPr lang="en-US" sz="2400" u="sng" dirty="0" err="1">
                <a:effectLst/>
                <a:latin typeface="Times New Roman" panose="02020603050405020304" pitchFamily="18" charset="0"/>
                <a:ea typeface="Calibri" panose="020F0502020204030204" pitchFamily="34" charset="0"/>
                <a:cs typeface="Times New Roman" panose="02020603050405020304" pitchFamily="18" charset="0"/>
              </a:rPr>
              <a:t>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mi</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a</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ti</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u</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jas</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h</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tim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asteve</a:t>
            </a:r>
            <a:r>
              <a:rPr lang="en-US" sz="2400" spc="5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u</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spc="5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p</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as</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h</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o</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h</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n</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dr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yshe</a:t>
            </a:r>
            <a:r>
              <a:rPr lang="en-US" sz="2400" spc="5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400" spc="5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s</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t</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at</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u</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ti</a:t>
            </a:r>
            <a:r>
              <a:rPr lang="en-US" sz="2400" spc="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spc="1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ejtat</a:t>
            </a:r>
            <a:r>
              <a:rPr lang="en-US" sz="2400" spc="10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a:t>
            </a:r>
            <a:r>
              <a:rPr lang="en-US" sz="2400" spc="10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dety</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e</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spc="11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spc="10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a:t>
            </a:r>
            <a:r>
              <a:rPr lang="en-US" sz="2400" spc="10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je</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d</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hin</a:t>
            </a:r>
            <a:r>
              <a:rPr lang="en-US" sz="2400" spc="1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or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k</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u</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t>
            </a:r>
            <a:r>
              <a:rPr lang="en-US" sz="2400" spc="1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g</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a:t>
            </a:r>
            <a:r>
              <a:rPr lang="en-US" sz="2400" spc="1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z</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o</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r</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spc="-10" dirty="0" err="1">
                <a:effectLst/>
                <a:latin typeface="Times New Roman" panose="02020603050405020304" pitchFamily="18" charset="0"/>
                <a:ea typeface="Calibri" panose="020F0502020204030204" pitchFamily="34" charset="0"/>
                <a:cs typeface="Times New Roman" panose="02020603050405020304" pitchFamily="18" charset="0"/>
              </a:rPr>
              <a:t>m</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400" spc="11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a:t>
            </a:r>
            <a:r>
              <a:rPr lang="en-US" sz="2400" spc="10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kuotës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spc="10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u</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hen</a:t>
            </a:r>
            <a:r>
              <a:rPr lang="en-US" sz="2400" spc="1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me</a:t>
            </a:r>
            <a:r>
              <a:rPr lang="en-US" sz="2400" spc="105"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an</a:t>
            </a:r>
            <a:r>
              <a:rPr lang="en-US" sz="2400" spc="-5" dirty="0" err="1">
                <a:effectLst/>
                <a:latin typeface="Times New Roman" panose="02020603050405020304" pitchFamily="18" charset="0"/>
                <a:ea typeface="Calibri" panose="020F0502020204030204" pitchFamily="34" charset="0"/>
                <a:cs typeface="Times New Roman" panose="02020603050405020304" pitchFamily="18" charset="0"/>
              </a:rPr>
              <a:t>u</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limin</a:t>
            </a:r>
            <a:r>
              <a:rPr lang="en-US" sz="2400" spc="11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2400" dirty="0" err="1">
                <a:latin typeface="Times New Roman" panose="02020603050405020304" pitchFamily="18" charset="0"/>
                <a:ea typeface="Calibri" panose="020F0502020204030204" pitchFamily="34" charset="0"/>
                <a:cs typeface="Times New Roman" panose="02020603050405020304" pitchFamily="18" charset="0"/>
              </a:rPr>
              <a:t>A</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nulimi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kuotës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barazohet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përjashtimin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ortakut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pasi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anulimit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kuotës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ajo do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likujdohet</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p>
          <a:p>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rastin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përjashtimit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likujdimi</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kryhet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vetëm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nëse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shoqëria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pësuar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dëm</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Vlera</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likujdimit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kompesohet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dëmshpërblimin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i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takon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effectLst/>
                <a:latin typeface="Times New Roman" panose="02020603050405020304" pitchFamily="18" charset="0"/>
                <a:ea typeface="Calibri" panose="020F0502020204030204" pitchFamily="34" charset="0"/>
                <a:cs typeface="Times New Roman" panose="02020603050405020304" pitchFamily="18" charset="0"/>
              </a:rPr>
              <a:t>shoqërisë</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r>
              <a:rPr lang="en-US" sz="2400" dirty="0" err="1">
                <a:latin typeface="Times New Roman" panose="02020603050405020304" pitchFamily="18" charset="0"/>
                <a:ea typeface="Calibri" panose="020F0502020204030204" pitchFamily="34" charset="0"/>
                <a:cs typeface="Times New Roman" panose="02020603050405020304" pitchFamily="18" charset="0"/>
              </a:rPr>
              <a:t>Kjo</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pasi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përjashtimi</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është</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një</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sanksion</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ndaj</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ortakut</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që</a:t>
            </a:r>
            <a:r>
              <a:rPr lang="en-US" sz="2400" dirty="0">
                <a:latin typeface="Times New Roman" panose="02020603050405020304" pitchFamily="18" charset="0"/>
                <a:ea typeface="Calibri" panose="020F0502020204030204" pitchFamily="34" charset="0"/>
                <a:cs typeface="Times New Roman" panose="02020603050405020304" pitchFamily="18" charset="0"/>
              </a:rPr>
              <a:t> ka </a:t>
            </a:r>
            <a:r>
              <a:rPr lang="en-US" sz="2400" dirty="0" err="1">
                <a:latin typeface="Times New Roman" panose="02020603050405020304" pitchFamily="18" charset="0"/>
                <a:ea typeface="Calibri" panose="020F0502020204030204" pitchFamily="34" charset="0"/>
                <a:cs typeface="Times New Roman" panose="02020603050405020304" pitchFamily="18" charset="0"/>
              </a:rPr>
              <a:t>vepruar</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në</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kundërshtim</a:t>
            </a:r>
            <a:r>
              <a:rPr lang="en-US" sz="2400" dirty="0">
                <a:latin typeface="Times New Roman" panose="02020603050405020304" pitchFamily="18" charset="0"/>
                <a:ea typeface="Calibri" panose="020F0502020204030204" pitchFamily="34" charset="0"/>
                <a:cs typeface="Times New Roman" panose="02020603050405020304" pitchFamily="18" charset="0"/>
              </a:rPr>
              <a:t> me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interesat</a:t>
            </a:r>
            <a:r>
              <a:rPr lang="en-US" sz="2400" dirty="0">
                <a:latin typeface="Times New Roman" panose="02020603050405020304" pitchFamily="18" charset="0"/>
                <a:ea typeface="Calibri" panose="020F0502020204030204" pitchFamily="34" charset="0"/>
                <a:cs typeface="Times New Roman" panose="02020603050405020304" pitchFamily="18" charset="0"/>
              </a:rPr>
              <a:t>  e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shoqërisë</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dhe</a:t>
            </a:r>
            <a:r>
              <a:rPr lang="en-US" sz="2400" dirty="0">
                <a:latin typeface="Times New Roman" panose="02020603050405020304" pitchFamily="18" charset="0"/>
                <a:ea typeface="Calibri" panose="020F0502020204030204" pitchFamily="34" charset="0"/>
                <a:cs typeface="Times New Roman" panose="02020603050405020304" pitchFamily="18" charset="0"/>
              </a:rPr>
              <a:t> i ka </a:t>
            </a:r>
            <a:r>
              <a:rPr lang="en-US" sz="2400" dirty="0" err="1">
                <a:latin typeface="Times New Roman" panose="02020603050405020304" pitchFamily="18" charset="0"/>
                <a:ea typeface="Calibri" panose="020F0502020204030204" pitchFamily="34" charset="0"/>
                <a:cs typeface="Times New Roman" panose="02020603050405020304" pitchFamily="18" charset="0"/>
              </a:rPr>
              <a:t>sjllë</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dëm</a:t>
            </a:r>
            <a:r>
              <a:rPr lang="en-US" sz="2400" dirty="0">
                <a:latin typeface="Times New Roman" panose="02020603050405020304" pitchFamily="18" charset="0"/>
                <a:ea typeface="Calibri" panose="020F0502020204030204" pitchFamily="34" charset="0"/>
                <a:cs typeface="Times New Roman" panose="02020603050405020304" pitchFamily="18" charset="0"/>
              </a:rPr>
              <a:t> </a:t>
            </a:r>
            <a:r>
              <a:rPr lang="en-US" sz="2400" dirty="0" err="1">
                <a:latin typeface="Times New Roman" panose="02020603050405020304" pitchFamily="18" charset="0"/>
                <a:ea typeface="Calibri" panose="020F0502020204030204" pitchFamily="34" charset="0"/>
                <a:cs typeface="Times New Roman" panose="02020603050405020304" pitchFamily="18" charset="0"/>
              </a:rPr>
              <a:t>asaj</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74187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err="1">
                <a:latin typeface="Times New Roman" panose="02020603050405020304" pitchFamily="18" charset="0"/>
                <a:cs typeface="Times New Roman" panose="02020603050405020304" pitchFamily="18" charset="0"/>
              </a:rPr>
              <a:t>Largimi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dhe</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përjashtimi</a:t>
            </a:r>
            <a:r>
              <a:rPr lang="en-US" sz="3200" b="1" dirty="0">
                <a:latin typeface="Times New Roman" panose="02020603050405020304" pitchFamily="18" charset="0"/>
                <a:cs typeface="Times New Roman" panose="02020603050405020304" pitchFamily="18" charset="0"/>
              </a:rPr>
              <a:t> </a:t>
            </a:r>
            <a:r>
              <a:rPr lang="en-US" sz="3200" b="1" i="1" dirty="0">
                <a:latin typeface="Times New Roman" panose="02020603050405020304" pitchFamily="18" charset="0"/>
                <a:cs typeface="Times New Roman" panose="02020603050405020304" pitchFamily="18" charset="0"/>
              </a:rPr>
              <a:t>vs</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Prishja</a:t>
            </a:r>
            <a:r>
              <a:rPr lang="en-US" sz="3200" b="1" dirty="0">
                <a:latin typeface="Times New Roman" panose="02020603050405020304" pitchFamily="18" charset="0"/>
                <a:cs typeface="Times New Roman" panose="02020603050405020304" pitchFamily="18" charset="0"/>
              </a:rPr>
              <a:t> e </a:t>
            </a:r>
            <a:r>
              <a:rPr lang="en-US" sz="3200" b="1" dirty="0" err="1">
                <a:latin typeface="Times New Roman" panose="02020603050405020304" pitchFamily="18" charset="0"/>
                <a:cs typeface="Times New Roman" panose="02020603050405020304" pitchFamily="18" charset="0"/>
              </a:rPr>
              <a:t>Shoqërisë</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en-US" dirty="0" err="1">
                <a:latin typeface="Times New Roman" panose="02020603050405020304" pitchFamily="18" charset="0"/>
                <a:cs typeface="Times New Roman" panose="02020603050405020304" pitchFamily="18" charset="0"/>
              </a:rPr>
              <a:t>Përjashtim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likujdimi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ndryshojnë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prishja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shoqërise</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Përjashtimi</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afekton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shoqërinë</a:t>
            </a:r>
            <a:r>
              <a:rPr lang="en-US" dirty="0">
                <a:latin typeface="Times New Roman" panose="02020603050405020304" pitchFamily="18" charset="0"/>
                <a:cs typeface="Times New Roman" panose="02020603050405020304" pitchFamily="18" charset="0"/>
              </a:rPr>
              <a:t>, por  </a:t>
            </a:r>
            <a:r>
              <a:rPr lang="en-US" dirty="0" err="1">
                <a:latin typeface="Times New Roman" panose="02020603050405020304" pitchFamily="18" charset="0"/>
                <a:cs typeface="Times New Roman" panose="02020603050405020304" pitchFamily="18" charset="0"/>
              </a:rPr>
              <a:t>shoqëria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vijon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ekzistojë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tillë</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Prishja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shoqërisë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nënkupton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fillimin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procedurave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likujdimit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vendimmarrje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cilësuar</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asamblesë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pakten</a:t>
            </a:r>
            <a:r>
              <a:rPr lang="en-US" b="1" dirty="0">
                <a:latin typeface="Times New Roman" panose="02020603050405020304" pitchFamily="18" charset="0"/>
                <a:cs typeface="Times New Roman" panose="02020603050405020304" pitchFamily="18" charset="0"/>
              </a:rPr>
              <a:t> ¾ e </a:t>
            </a:r>
            <a:r>
              <a:rPr lang="en-US" b="1" dirty="0" err="1">
                <a:latin typeface="Times New Roman" panose="02020603050405020304" pitchFamily="18" charset="0"/>
                <a:cs typeface="Times New Roman" panose="02020603050405020304" pitchFamily="18" charset="0"/>
              </a:rPr>
              <a:t>votave</a:t>
            </a:r>
            <a:r>
              <a:rPr lang="en-US" dirty="0">
                <a:latin typeface="Times New Roman" panose="02020603050405020304" pitchFamily="18" charset="0"/>
                <a:cs typeface="Times New Roman" panose="02020603050405020304" pitchFamily="18" charset="0"/>
              </a:rPr>
              <a:t>)  .</a:t>
            </a:r>
          </a:p>
          <a:p>
            <a:pPr algn="just"/>
            <a:r>
              <a:rPr lang="en-US" b="1" dirty="0" err="1">
                <a:latin typeface="Times New Roman" panose="02020603050405020304" pitchFamily="18" charset="0"/>
                <a:cs typeface="Times New Roman" panose="02020603050405020304" pitchFamily="18" charset="0"/>
              </a:rPr>
              <a:t>Normë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proceduriale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jotipike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ngritjen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padisë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kërkesë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paditësit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vendosë</a:t>
            </a:r>
            <a:r>
              <a:rPr lang="en-US"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pezullimin</a:t>
            </a:r>
            <a:r>
              <a:rPr lang="en-US" u="sng" dirty="0">
                <a:latin typeface="Times New Roman" panose="02020603050405020304" pitchFamily="18" charset="0"/>
                <a:cs typeface="Times New Roman" panose="02020603050405020304" pitchFamily="18" charset="0"/>
              </a:rPr>
              <a:t> e </a:t>
            </a:r>
            <a:r>
              <a:rPr lang="en-US" u="sng" dirty="0" err="1">
                <a:latin typeface="Times New Roman" panose="02020603050405020304" pitchFamily="18" charset="0"/>
                <a:cs typeface="Times New Roman" panose="02020603050405020304" pitchFamily="18" charset="0"/>
              </a:rPr>
              <a:t>të</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drejtës</a:t>
            </a:r>
            <a:r>
              <a:rPr lang="en-US" u="sng" dirty="0">
                <a:latin typeface="Times New Roman" panose="02020603050405020304" pitchFamily="18" charset="0"/>
                <a:cs typeface="Times New Roman" panose="02020603050405020304" pitchFamily="18" charset="0"/>
              </a:rPr>
              <a:t> se </a:t>
            </a:r>
            <a:r>
              <a:rPr lang="en-US" u="sng" dirty="0" err="1">
                <a:latin typeface="Times New Roman" panose="02020603050405020304" pitchFamily="18" charset="0"/>
                <a:cs typeface="Times New Roman" panose="02020603050405020304" pitchFamily="18" charset="0"/>
              </a:rPr>
              <a:t>votës</a:t>
            </a:r>
            <a:r>
              <a:rPr lang="en-US" u="sng"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neneve</a:t>
            </a:r>
            <a:r>
              <a:rPr lang="en-US" dirty="0">
                <a:latin typeface="Times New Roman" panose="02020603050405020304" pitchFamily="18" charset="0"/>
                <a:cs typeface="Times New Roman" panose="02020603050405020304" pitchFamily="18" charset="0"/>
              </a:rPr>
              <a:t> 102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89 pika “c”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LSHT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BDCDE-B748-486A-8713-67CD1E9C3140}"/>
              </a:ext>
            </a:extLst>
          </p:cNvPr>
          <p:cNvSpPr>
            <a:spLocks noGrp="1"/>
          </p:cNvSpPr>
          <p:nvPr>
            <p:ph type="title"/>
          </p:nvPr>
        </p:nvSpPr>
        <p:spPr/>
        <p:txBody>
          <a:bodyPr/>
          <a:lstStyle/>
          <a:p>
            <a:pPr algn="ctr"/>
            <a:r>
              <a:rPr lang="en-US" b="1" dirty="0" err="1"/>
              <a:t>Përjashtimi</a:t>
            </a:r>
            <a:r>
              <a:rPr lang="en-US" b="1" dirty="0"/>
              <a:t> vs </a:t>
            </a:r>
            <a:r>
              <a:rPr lang="en-US" b="1" dirty="0" err="1"/>
              <a:t>Falimentit</a:t>
            </a:r>
            <a:r>
              <a:rPr lang="en-US" b="1" dirty="0"/>
              <a:t> </a:t>
            </a:r>
            <a:br>
              <a:rPr lang="en-US" b="1" dirty="0"/>
            </a:br>
            <a:endParaRPr lang="en-US" b="1" dirty="0"/>
          </a:p>
        </p:txBody>
      </p:sp>
      <p:sp>
        <p:nvSpPr>
          <p:cNvPr id="3" name="Content Placeholder 2">
            <a:extLst>
              <a:ext uri="{FF2B5EF4-FFF2-40B4-BE49-F238E27FC236}">
                <a16:creationId xmlns:a16="http://schemas.microsoft.com/office/drawing/2014/main" id="{0E895865-F317-4F3F-89EC-EA8CD024E574}"/>
              </a:ext>
            </a:extLst>
          </p:cNvPr>
          <p:cNvSpPr>
            <a:spLocks noGrp="1"/>
          </p:cNvSpPr>
          <p:nvPr>
            <p:ph idx="1"/>
          </p:nvPr>
        </p:nvSpPr>
        <p:spPr/>
        <p:txBody>
          <a:bodyPr>
            <a:normAutofit lnSpcReduction="10000"/>
          </a:bodyPr>
          <a:lstStyle/>
          <a:p>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Hapja</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proceruave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falimentit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është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një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shkak</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pezullimin</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gjykimit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me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objekt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dhe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shkak</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ligjor</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përjashtimin</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ortakut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a:t>
            </a:r>
          </a:p>
          <a:p>
            <a:r>
              <a:rPr lang="en-US" sz="1800" b="1" dirty="0" err="1">
                <a:latin typeface="Times New Roman" panose="02020603050405020304" pitchFamily="18" charset="0"/>
                <a:ea typeface="Times New Roman" panose="02020603050405020304" pitchFamily="18" charset="0"/>
                <a:cs typeface="Times New Roman" panose="02020603050405020304" pitchFamily="18" charset="0"/>
              </a:rPr>
              <a:t>Argumenti</a:t>
            </a:r>
            <a:r>
              <a:rPr lang="en-US" sz="1800" b="1" dirty="0">
                <a:latin typeface="Times New Roman" panose="02020603050405020304" pitchFamily="18" charset="0"/>
                <a:ea typeface="Times New Roman" panose="02020603050405020304" pitchFamily="18" charset="0"/>
                <a:cs typeface="Times New Roman" panose="02020603050405020304" pitchFamily="18" charset="0"/>
              </a:rPr>
              <a:t> :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Përfundimi</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i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porcedurave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falimentit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apo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rastë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pamjaftueshmërisë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pasurive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për</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mbuluar</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shpenzimet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procedurës</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falimtentit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sjell</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si</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pasojë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prishjen</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shoqërisë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p>
          <a:p>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Gjykimet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tjera</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natyrë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tregtare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përfshi</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çështjet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largimit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apo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përjashtimit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ortakut</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apo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ato</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gjykime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me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natyrë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likujdimin</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shoqërive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tregtare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gjendjen</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aftësisë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paguese</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pezullohen</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në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rastaë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se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debitori</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është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cs typeface="Times New Roman" panose="02020603050405020304" pitchFamily="18" charset="0"/>
              </a:rPr>
              <a:t>palë</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a:t>
            </a:r>
          </a:p>
          <a:p>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cs typeface="Times New Roman" panose="02020603050405020304" pitchFamily="18" charset="0"/>
              </a:rPr>
              <a:t>Në lidhje me shkaqet e ngritura nga pala paditëse Batjon Begaj, Kolegji vlerëson se ato nuk qëndrojnë për faktin se shoqëria “Certified Solutions Corporation” sh.p.k. është në procedurë falimentimi fakt që është i konfirmuar nga palët ndërgjyqëse dhe në këto kushte me të drejtë gjykatat kanë vendosur që shkaqet e pezullimit nuk kanë rënë e për rrjedhojë duhet të vazhdojë pezullimi i gjykimit të çështjes, bazuar  në pikën “d” të nenit 297 të K.Pr.Civile, si dhe në ligjin nr. 8901, datë 23.05.2002, “Për falimentin” nenet 27, 71 dhe 141 të tij. Kolegji konstaton se bazuar në parashikimin ligjor specifik “Për falimentin”, në nenin 71 të tij parashikohet se, </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me hapjen e procedurës së falimentimit pezullohen të gjitha paditë civile ku debitori është pale</a:t>
            </a: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1800"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Vendimi</a:t>
            </a:r>
            <a:r>
              <a:rPr lang="en-US" sz="1800" dirty="0">
                <a:effectLst/>
                <a:latin typeface="Times New Roman" panose="02020603050405020304" pitchFamily="18" charset="0"/>
                <a:ea typeface="Times New Roman" panose="02020603050405020304" pitchFamily="18" charset="0"/>
              </a:rPr>
              <a:t> i </a:t>
            </a:r>
            <a:r>
              <a:rPr lang="en-US" sz="1800" dirty="0" err="1">
                <a:effectLst/>
                <a:latin typeface="Times New Roman" panose="02020603050405020304" pitchFamily="18" charset="0"/>
                <a:ea typeface="Times New Roman" panose="02020603050405020304" pitchFamily="18" charset="0"/>
              </a:rPr>
              <a:t>Kolegjit</a:t>
            </a:r>
            <a:r>
              <a:rPr lang="en-US" sz="1800" dirty="0">
                <a:effectLst/>
                <a:latin typeface="Times New Roman" panose="02020603050405020304" pitchFamily="18" charset="0"/>
                <a:ea typeface="Times New Roman" panose="02020603050405020304" pitchFamily="18" charset="0"/>
              </a:rPr>
              <a:t> Civil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Gjykatës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rPr>
              <a:t>L</a:t>
            </a:r>
            <a:r>
              <a:rPr lang="en-US" sz="1800" dirty="0" err="1">
                <a:effectLst/>
                <a:latin typeface="Times New Roman" panose="02020603050405020304" pitchFamily="18" charset="0"/>
                <a:ea typeface="Times New Roman" panose="02020603050405020304" pitchFamily="18" charset="0"/>
              </a:rPr>
              <a:t>artë</a:t>
            </a:r>
            <a:r>
              <a:rPr lang="en-US" sz="1800" dirty="0">
                <a:effectLst/>
                <a:latin typeface="Times New Roman" panose="02020603050405020304" pitchFamily="18" charset="0"/>
                <a:ea typeface="Times New Roman" panose="02020603050405020304" pitchFamily="18" charset="0"/>
              </a:rPr>
              <a:t> nr. 616, </a:t>
            </a:r>
            <a:r>
              <a:rPr lang="en-US" sz="1800" dirty="0" err="1">
                <a:effectLst/>
                <a:latin typeface="Times New Roman" panose="02020603050405020304" pitchFamily="18" charset="0"/>
                <a:ea typeface="Times New Roman" panose="02020603050405020304" pitchFamily="18" charset="0"/>
              </a:rPr>
              <a:t>datë</a:t>
            </a:r>
            <a:r>
              <a:rPr lang="en-US" sz="1800" dirty="0">
                <a:effectLst/>
                <a:latin typeface="Times New Roman" panose="02020603050405020304" pitchFamily="18" charset="0"/>
                <a:ea typeface="Times New Roman" panose="02020603050405020304" pitchFamily="18" charset="0"/>
              </a:rPr>
              <a:t> </a:t>
            </a:r>
            <a:r>
              <a:rPr lang="sq-AL" sz="1800" dirty="0">
                <a:effectLst/>
                <a:latin typeface="Times New Roman" panose="02020603050405020304" pitchFamily="18" charset="0"/>
                <a:ea typeface="Times New Roman" panose="02020603050405020304" pitchFamily="18" charset="0"/>
              </a:rPr>
              <a:t>11.11.2020</a:t>
            </a:r>
            <a:r>
              <a:rPr lang="en-US" sz="1800" dirty="0">
                <a:effectLst/>
                <a:latin typeface="Times New Roman" panose="02020603050405020304" pitchFamily="18" charset="0"/>
                <a:ea typeface="Times New Roman" panose="02020603050405020304" pitchFamily="18" charset="0"/>
              </a:rPr>
              <a:t>)</a:t>
            </a:r>
            <a:r>
              <a:rPr lang="sq-AL" sz="1800" dirty="0">
                <a:effectLst/>
                <a:latin typeface="Times New Roman" panose="02020603050405020304" pitchFamily="18" charset="0"/>
                <a:ea typeface="Times New Roman" panose="02020603050405020304" pitchFamily="18" charset="0"/>
              </a:rPr>
              <a:t> </a:t>
            </a:r>
            <a:endParaRPr lang="en-US" sz="1800" dirty="0"/>
          </a:p>
        </p:txBody>
      </p:sp>
    </p:spTree>
    <p:extLst>
      <p:ext uri="{BB962C8B-B14F-4D97-AF65-F5344CB8AC3E}">
        <p14:creationId xmlns:p14="http://schemas.microsoft.com/office/powerpoint/2010/main" val="3589780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err="1"/>
              <a:t>Largimi</a:t>
            </a:r>
            <a:r>
              <a:rPr lang="en-US" b="1" dirty="0"/>
              <a:t>/</a:t>
            </a:r>
            <a:r>
              <a:rPr lang="en-US" b="1" dirty="0" err="1"/>
              <a:t>përjashtimi</a:t>
            </a:r>
            <a:r>
              <a:rPr lang="en-US" b="1" dirty="0"/>
              <a:t> </a:t>
            </a:r>
            <a:r>
              <a:rPr lang="en-US" b="1" dirty="0" err="1"/>
              <a:t>në</a:t>
            </a:r>
            <a:r>
              <a:rPr lang="en-US" b="1" dirty="0"/>
              <a:t> </a:t>
            </a:r>
            <a:r>
              <a:rPr lang="en-US" b="1" dirty="0" err="1"/>
              <a:t>shoqëritë</a:t>
            </a:r>
            <a:r>
              <a:rPr lang="en-US" b="1" dirty="0"/>
              <a:t> </a:t>
            </a:r>
            <a:r>
              <a:rPr lang="en-US" b="1" dirty="0" err="1"/>
              <a:t>Aksionare</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b="1" dirty="0">
                <a:latin typeface="Times New Roman" panose="02020603050405020304" pitchFamily="18" charset="0"/>
                <a:cs typeface="Times New Roman" panose="02020603050405020304" pitchFamily="18" charset="0"/>
              </a:rPr>
              <a:t>LSHT</a:t>
            </a:r>
            <a:r>
              <a:rPr lang="en-US" sz="4200"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largimin</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përjashtimin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aksionarit</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Anullimi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aksioneve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zvogëlimit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kapitalit</a:t>
            </a:r>
            <a:r>
              <a:rPr lang="en-US" dirty="0">
                <a:latin typeface="Times New Roman" panose="02020603050405020304" pitchFamily="18" charset="0"/>
                <a:cs typeface="Times New Roman" panose="02020603050405020304" pitchFamily="18" charset="0"/>
              </a:rPr>
              <a:t>.</a:t>
            </a:r>
          </a:p>
          <a:p>
            <a:pPr algn="just"/>
            <a:r>
              <a:rPr lang="en-US" dirty="0" err="1">
                <a:latin typeface="Times New Roman" panose="02020603050405020304" pitchFamily="18" charset="0"/>
                <a:cs typeface="Times New Roman" panose="02020603050405020304" pitchFamily="18" charset="0"/>
              </a:rPr>
              <a:t>Lejohet</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sipas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nenit</a:t>
            </a:r>
            <a:r>
              <a:rPr lang="en-US" dirty="0">
                <a:latin typeface="Times New Roman" panose="02020603050405020304" pitchFamily="18" charset="0"/>
                <a:cs typeface="Times New Roman" panose="02020603050405020304" pitchFamily="18" charset="0"/>
              </a:rPr>
              <a:t> 186)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lejuar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statuti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statutin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marrë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përpara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nënshkrimit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aksioneve</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do </a:t>
            </a:r>
            <a:r>
              <a:rPr lang="en-US" dirty="0" err="1">
                <a:latin typeface="Times New Roman" panose="02020603050405020304" pitchFamily="18" charset="0"/>
                <a:cs typeface="Times New Roman" panose="02020603050405020304" pitchFamily="18" charset="0"/>
              </a:rPr>
              <a:t>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nënshtrohen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anulimit</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b)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bëhet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përputhje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nenin</a:t>
            </a:r>
            <a:r>
              <a:rPr lang="en-US" dirty="0">
                <a:latin typeface="Times New Roman" panose="02020603050405020304" pitchFamily="18" charset="0"/>
                <a:cs typeface="Times New Roman" panose="02020603050405020304" pitchFamily="18" charset="0"/>
              </a:rPr>
              <a:t> 133  (</a:t>
            </a:r>
            <a:r>
              <a:rPr lang="en-US" dirty="0" err="1">
                <a:latin typeface="Times New Roman" panose="02020603050405020304" pitchFamily="18" charset="0"/>
                <a:cs typeface="Times New Roman" panose="02020603050405020304" pitchFamily="18" charset="0"/>
              </a:rPr>
              <a:t>blerja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aksioneve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shoqëria</a:t>
            </a:r>
            <a:r>
              <a:rPr lang="en-US" dirty="0">
                <a:latin typeface="Times New Roman" panose="02020603050405020304" pitchFamily="18" charset="0"/>
                <a:cs typeface="Times New Roman" panose="02020603050405020304" pitchFamily="18" charset="0"/>
              </a:rPr>
              <a:t>, shih </a:t>
            </a:r>
            <a:r>
              <a:rPr lang="en-US" dirty="0" err="1">
                <a:latin typeface="Times New Roman" panose="02020603050405020304" pitchFamily="18" charset="0"/>
                <a:cs typeface="Times New Roman" panose="02020603050405020304" pitchFamily="18" charset="0"/>
              </a:rPr>
              <a:t>veçanërisht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nenin</a:t>
            </a:r>
            <a:r>
              <a:rPr lang="en-US" dirty="0">
                <a:latin typeface="Times New Roman" panose="02020603050405020304" pitchFamily="18" charset="0"/>
                <a:cs typeface="Times New Roman" panose="02020603050405020304" pitchFamily="18" charset="0"/>
              </a:rPr>
              <a:t> 133 pika 4)</a:t>
            </a:r>
          </a:p>
          <a:p>
            <a:pPr algn="just"/>
            <a:r>
              <a:rPr lang="en-US" dirty="0">
                <a:latin typeface="Times New Roman" panose="02020603050405020304" pitchFamily="18" charset="0"/>
                <a:cs typeface="Times New Roman" panose="02020603050405020304" pitchFamily="18" charset="0"/>
              </a:rPr>
              <a:t>c)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aksionarët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zotërues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japin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pëlqimin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anulimin</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a:t>
            </a:r>
            <a:r>
              <a:rPr lang="en-US" dirty="0">
                <a:latin typeface="Times New Roman" panose="02020603050405020304" pitchFamily="18" charset="0"/>
                <a:cs typeface="Times New Roman" panose="02020603050405020304" pitchFamily="18" charset="0"/>
              </a:rPr>
              <a:t> i </a:t>
            </a:r>
            <a:r>
              <a:rPr lang="en-US" b="1" dirty="0" err="1">
                <a:latin typeface="Times New Roman" panose="02020603050405020304" pitchFamily="18" charset="0"/>
                <a:cs typeface="Times New Roman" panose="02020603050405020304" pitchFamily="18" charset="0"/>
              </a:rPr>
              <a:t>zëvendësimit</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kompetencave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organeve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në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ShA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Asamblesë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zëvendësohet</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administratorit</a:t>
            </a:r>
            <a:r>
              <a:rPr lang="en-US" dirty="0">
                <a:latin typeface="Times New Roman" panose="02020603050405020304" pitchFamily="18" charset="0"/>
                <a:cs typeface="Times New Roman" panose="02020603050405020304" pitchFamily="18" charset="0"/>
              </a:rPr>
              <a:t>. </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F177A-5B6E-4DA2-AB72-01314F8FC4EA}"/>
              </a:ext>
            </a:extLst>
          </p:cNvPr>
          <p:cNvSpPr>
            <a:spLocks noGrp="1"/>
          </p:cNvSpPr>
          <p:nvPr>
            <p:ph type="title"/>
          </p:nvPr>
        </p:nvSpPr>
        <p:spPr/>
        <p:txBody>
          <a:bodyPr/>
          <a:lstStyle/>
          <a:p>
            <a:pPr algn="ctr"/>
            <a:r>
              <a:rPr lang="en-US" b="1" dirty="0" err="1"/>
              <a:t>Përjashtimi</a:t>
            </a:r>
            <a:r>
              <a:rPr lang="en-US" b="1" dirty="0"/>
              <a:t> </a:t>
            </a:r>
            <a:r>
              <a:rPr lang="en-US" b="1" dirty="0" err="1"/>
              <a:t>në</a:t>
            </a:r>
            <a:r>
              <a:rPr lang="en-US" b="1" dirty="0"/>
              <a:t> </a:t>
            </a:r>
            <a:r>
              <a:rPr lang="en-US" b="1" dirty="0" err="1"/>
              <a:t>shoqëritë</a:t>
            </a:r>
            <a:r>
              <a:rPr lang="en-US" b="1" dirty="0"/>
              <a:t> </a:t>
            </a:r>
            <a:r>
              <a:rPr lang="en-US" b="1" dirty="0" err="1"/>
              <a:t>aksionare</a:t>
            </a:r>
            <a:r>
              <a:rPr lang="en-US" b="1" dirty="0"/>
              <a:t>  </a:t>
            </a:r>
          </a:p>
        </p:txBody>
      </p:sp>
      <p:sp>
        <p:nvSpPr>
          <p:cNvPr id="3" name="Content Placeholder 2">
            <a:extLst>
              <a:ext uri="{FF2B5EF4-FFF2-40B4-BE49-F238E27FC236}">
                <a16:creationId xmlns:a16="http://schemas.microsoft.com/office/drawing/2014/main" id="{26C72B66-1DD8-49D7-9D8D-99C51604043F}"/>
              </a:ext>
            </a:extLst>
          </p:cNvPr>
          <p:cNvSpPr>
            <a:spLocks noGrp="1"/>
          </p:cNvSpPr>
          <p:nvPr>
            <p:ph idx="1"/>
          </p:nvPr>
        </p:nvSpPr>
        <p:spPr/>
        <p:txBody>
          <a:bodyPr>
            <a:normAutofit fontScale="92500" lnSpcReduction="20000"/>
          </a:bodyPr>
          <a:lstStyle/>
          <a:p>
            <a:pPr indent="0" algn="just">
              <a:buNone/>
            </a:pPr>
            <a:r>
              <a:rPr lang="sq-AL" sz="1800" dirty="0">
                <a:effectLst/>
                <a:latin typeface="Times New Roman" panose="02020603050405020304" pitchFamily="18" charset="0"/>
                <a:ea typeface="Batang" panose="02030600000101010101" pitchFamily="18" charset="-127"/>
                <a:cs typeface="Times New Roman" panose="02020603050405020304" pitchFamily="18" charset="0"/>
              </a:rPr>
              <a:t> </a:t>
            </a:r>
            <a:endParaRPr lang="en-US" sz="1800" dirty="0">
              <a:effectLst/>
              <a:latin typeface="Calibri" panose="020F0502020204030204" pitchFamily="34" charset="0"/>
              <a:ea typeface="Batang" panose="02030600000101010101" pitchFamily="18" charset="-127"/>
              <a:cs typeface="Times New Roman" panose="02020603050405020304" pitchFamily="18" charset="0"/>
            </a:endParaRPr>
          </a:p>
          <a:p>
            <a:pPr marL="514350" indent="-285750" algn="just"/>
            <a:r>
              <a:rPr lang="sq-AL" sz="1800" dirty="0">
                <a:effectLst/>
                <a:latin typeface="Times New Roman" panose="02020603050405020304" pitchFamily="18" charset="0"/>
                <a:ea typeface="Batang" panose="02030600000101010101" pitchFamily="18" charset="-127"/>
                <a:cs typeface="Times New Roman" panose="02020603050405020304" pitchFamily="18" charset="0"/>
              </a:rPr>
              <a:t>Ligji Gjerman për shoqëritë tregtare, ashtu si LSHT parashikon institutin e largimit dhe përjashtimit të ortakut vetëm për shoqëritë e fromës me përgjegjësi të kufizuar dhe jo për ato të formës aksionere. </a:t>
            </a:r>
            <a:endParaRPr lang="en-US" sz="1800" dirty="0">
              <a:latin typeface="Calibri" panose="020F0502020204030204" pitchFamily="34" charset="0"/>
              <a:ea typeface="Batang" panose="02030600000101010101" pitchFamily="18" charset="-127"/>
              <a:cs typeface="Times New Roman" panose="02020603050405020304" pitchFamily="18" charset="0"/>
            </a:endParaRPr>
          </a:p>
          <a:p>
            <a:pPr marL="514350" indent="-285750" algn="just"/>
            <a:r>
              <a:rPr lang="sq-AL" sz="1800" dirty="0">
                <a:effectLst/>
                <a:latin typeface="Times New Roman" panose="02020603050405020304" pitchFamily="18" charset="0"/>
                <a:ea typeface="Batang" panose="02030600000101010101" pitchFamily="18" charset="-127"/>
                <a:cs typeface="Times New Roman" panose="02020603050405020304" pitchFamily="18" charset="0"/>
              </a:rPr>
              <a:t>Opinioni i shumicës së autorëve në Gjermani, i qëndron mendimit se shprehimisht konkurrenca e një aksioneri nuk ndalohet. Kjo bazohet në faktin që e drejta e shoqërisë aksionere njeh krijimin e grupeve kontrolluese, të cilat realizohen edhe për të kanalizuar konkurencën. Gjithashtu fakti që administratorët e shoqërisë janë të pavarur dhe në rast dëmi i detyrohen shoqërisë mbështet mosndalimin e konkurrences. Për më tepër bazohet dhe në diferencat ndërmjet shoqërive aksionare me ofertë publike dhe ofertë private, pra në faktin e njohjes së aksionarit që zotëron pjesën përkatëse të kapitali</a:t>
            </a:r>
            <a:r>
              <a:rPr lang="en-US" sz="1800" dirty="0">
                <a:effectLst/>
                <a:latin typeface="Times New Roman" panose="02020603050405020304" pitchFamily="18" charset="0"/>
                <a:ea typeface="Batang" panose="02030600000101010101" pitchFamily="18" charset="-127"/>
                <a:cs typeface="Times New Roman" panose="02020603050405020304" pitchFamily="18" charset="0"/>
              </a:rPr>
              <a:t>t.</a:t>
            </a:r>
            <a:r>
              <a:rPr lang="sq-AL" sz="18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sq-AL" sz="1800" dirty="0">
                <a:effectLst/>
                <a:latin typeface="Times New Roman" panose="02020603050405020304" pitchFamily="18" charset="0"/>
                <a:ea typeface="Batang" panose="02030600000101010101" pitchFamily="18" charset="-127"/>
                <a:cs typeface="Times New Roman" panose="02020603050405020304" pitchFamily="18" charset="0"/>
              </a:rPr>
              <a:t> </a:t>
            </a:r>
            <a:endParaRPr lang="en-US" sz="1800" dirty="0">
              <a:latin typeface="Calibri" panose="020F0502020204030204" pitchFamily="34" charset="0"/>
              <a:ea typeface="Batang" panose="02030600000101010101" pitchFamily="18" charset="-127"/>
              <a:cs typeface="Times New Roman" panose="02020603050405020304" pitchFamily="18" charset="0"/>
            </a:endParaRPr>
          </a:p>
          <a:p>
            <a:pPr marL="514350" indent="-285750" algn="just"/>
            <a:r>
              <a:rPr lang="en-US" sz="1800" b="1" dirty="0">
                <a:effectLst/>
                <a:latin typeface="Times New Roman" panose="02020603050405020304" pitchFamily="18" charset="0"/>
                <a:ea typeface="Batang" panose="02030600000101010101" pitchFamily="18" charset="-127"/>
              </a:rPr>
              <a:t>Por </a:t>
            </a:r>
            <a:r>
              <a:rPr lang="en-US" sz="1800" b="1" dirty="0" err="1">
                <a:effectLst/>
                <a:latin typeface="Times New Roman" panose="02020603050405020304" pitchFamily="18" charset="0"/>
                <a:ea typeface="Batang" panose="02030600000101010101" pitchFamily="18" charset="-127"/>
              </a:rPr>
              <a:t>megjithatë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vendimi</a:t>
            </a:r>
            <a:r>
              <a:rPr lang="en-US" sz="1800" b="1" dirty="0">
                <a:effectLst/>
                <a:latin typeface="Times New Roman" panose="02020603050405020304" pitchFamily="18" charset="0"/>
                <a:ea typeface="Batang" panose="02030600000101010101" pitchFamily="18" charset="-127"/>
              </a:rPr>
              <a:t> i </a:t>
            </a:r>
            <a:r>
              <a:rPr lang="en-US" sz="1800" b="1" dirty="0" err="1">
                <a:effectLst/>
                <a:latin typeface="Times New Roman" panose="02020603050405020304" pitchFamily="18" charset="0"/>
                <a:ea typeface="Batang" panose="02030600000101010101" pitchFamily="18" charset="-127"/>
              </a:rPr>
              <a:t>Gjykatës</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Gjermane</a:t>
            </a:r>
            <a:r>
              <a:rPr lang="en-US" sz="1800" b="1" baseline="30000" dirty="0">
                <a:effectLst/>
                <a:latin typeface="Times New Roman" panose="02020603050405020304" pitchFamily="18" charset="0"/>
                <a:ea typeface="Batang" panose="02030600000101010101" pitchFamily="18" charset="-127"/>
              </a:rPr>
              <a:t> </a:t>
            </a:r>
            <a:r>
              <a:rPr lang="en-US" sz="1800" b="1" dirty="0">
                <a:effectLst/>
                <a:latin typeface="Times New Roman" panose="02020603050405020304" pitchFamily="18" charset="0"/>
                <a:ea typeface="Batang" panose="02030600000101010101" pitchFamily="18" charset="-127"/>
              </a:rPr>
              <a:t>(</a:t>
            </a:r>
            <a:r>
              <a:rPr lang="en-US" sz="1800" b="1" dirty="0" err="1">
                <a:effectLst/>
                <a:latin typeface="Times New Roman" panose="02020603050405020304" pitchFamily="18" charset="0"/>
                <a:ea typeface="Batang" panose="02030600000101010101" pitchFamily="18" charset="-127"/>
              </a:rPr>
              <a:t>Gjykata</a:t>
            </a:r>
            <a:r>
              <a:rPr lang="en-US" sz="1800" b="1" dirty="0">
                <a:effectLst/>
                <a:latin typeface="Times New Roman" panose="02020603050405020304" pitchFamily="18" charset="0"/>
                <a:ea typeface="Batang" panose="02030600000101010101" pitchFamily="18" charset="-127"/>
              </a:rPr>
              <a:t> e </a:t>
            </a:r>
            <a:r>
              <a:rPr lang="en-US" sz="1800" b="1" dirty="0" err="1">
                <a:effectLst/>
                <a:latin typeface="Times New Roman" panose="02020603050405020304" pitchFamily="18" charset="0"/>
                <a:ea typeface="Batang" panose="02030600000101010101" pitchFamily="18" charset="-127"/>
              </a:rPr>
              <a:t>Apelit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Stutgartit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nuk</a:t>
            </a:r>
            <a:r>
              <a:rPr lang="en-US" sz="1800" b="1" dirty="0">
                <a:effectLst/>
                <a:latin typeface="Times New Roman" panose="02020603050405020304" pitchFamily="18" charset="0"/>
                <a:ea typeface="Batang" panose="02030600000101010101" pitchFamily="18" charset="-127"/>
              </a:rPr>
              <a:t> e </a:t>
            </a:r>
            <a:r>
              <a:rPr lang="en-US" sz="1800" b="1" dirty="0" err="1">
                <a:effectLst/>
                <a:latin typeface="Times New Roman" panose="02020603050405020304" pitchFamily="18" charset="0"/>
                <a:ea typeface="Batang" panose="02030600000101010101" pitchFamily="18" charset="-127"/>
              </a:rPr>
              <a:t>përjashton</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kategorikisht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mundësinë</a:t>
            </a:r>
            <a:r>
              <a:rPr lang="en-US" sz="1800" b="1" dirty="0">
                <a:effectLst/>
                <a:latin typeface="Times New Roman" panose="02020603050405020304" pitchFamily="18" charset="0"/>
                <a:ea typeface="Batang" panose="02030600000101010101" pitchFamily="18" charset="-127"/>
              </a:rPr>
              <a:t> e </a:t>
            </a:r>
            <a:r>
              <a:rPr lang="en-US" sz="1800" b="1" dirty="0" err="1">
                <a:effectLst/>
                <a:latin typeface="Times New Roman" panose="02020603050405020304" pitchFamily="18" charset="0"/>
                <a:ea typeface="Batang" panose="02030600000101010101" pitchFamily="18" charset="-127"/>
              </a:rPr>
              <a:t>sanksionimit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ndalimit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konkurrencës</a:t>
            </a:r>
            <a:r>
              <a:rPr lang="en-US" sz="1800" b="1" dirty="0">
                <a:effectLst/>
                <a:latin typeface="Times New Roman" panose="02020603050405020304" pitchFamily="18" charset="0"/>
                <a:ea typeface="Batang" panose="02030600000101010101" pitchFamily="18" charset="-127"/>
              </a:rPr>
              <a:t>, duke </a:t>
            </a:r>
            <a:r>
              <a:rPr lang="en-US" sz="1800" b="1" dirty="0" err="1">
                <a:effectLst/>
                <a:latin typeface="Times New Roman" panose="02020603050405020304" pitchFamily="18" charset="0"/>
                <a:ea typeface="Batang" panose="02030600000101010101" pitchFamily="18" charset="-127"/>
              </a:rPr>
              <a:t>thënë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që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raste</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qarta</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dhe</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serioze</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kur</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vetëm</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shpërblimi</a:t>
            </a:r>
            <a:r>
              <a:rPr lang="en-US" sz="1800" b="1" dirty="0">
                <a:effectLst/>
                <a:latin typeface="Times New Roman" panose="02020603050405020304" pitchFamily="18" charset="0"/>
                <a:ea typeface="Batang" panose="02030600000101010101" pitchFamily="18" charset="-127"/>
              </a:rPr>
              <a:t> i </a:t>
            </a:r>
            <a:r>
              <a:rPr lang="en-US" sz="1800" b="1" dirty="0" err="1">
                <a:effectLst/>
                <a:latin typeface="Times New Roman" panose="02020603050405020304" pitchFamily="18" charset="0"/>
                <a:ea typeface="Batang" panose="02030600000101010101" pitchFamily="18" charset="-127"/>
              </a:rPr>
              <a:t>dëmit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nuk</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mjafton</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mund</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ekzistojë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një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detyrim</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për</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ndalimin</a:t>
            </a:r>
            <a:r>
              <a:rPr lang="en-US" sz="1800" b="1" dirty="0">
                <a:effectLst/>
                <a:latin typeface="Times New Roman" panose="02020603050405020304" pitchFamily="18" charset="0"/>
                <a:ea typeface="Batang" panose="02030600000101010101" pitchFamily="18" charset="-127"/>
              </a:rPr>
              <a:t> e </a:t>
            </a:r>
            <a:r>
              <a:rPr lang="en-US" sz="1800" b="1" dirty="0" err="1">
                <a:effectLst/>
                <a:latin typeface="Times New Roman" panose="02020603050405020304" pitchFamily="18" charset="0"/>
                <a:ea typeface="Batang" panose="02030600000101010101" pitchFamily="18" charset="-127"/>
              </a:rPr>
              <a:t>konkurencës</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Baza</a:t>
            </a:r>
            <a:r>
              <a:rPr lang="en-US" sz="1800" b="1" dirty="0">
                <a:effectLst/>
                <a:latin typeface="Times New Roman" panose="02020603050405020304" pitchFamily="18" charset="0"/>
                <a:ea typeface="Batang" panose="02030600000101010101" pitchFamily="18" charset="-127"/>
              </a:rPr>
              <a:t> e </a:t>
            </a:r>
            <a:r>
              <a:rPr lang="en-US" sz="1800" b="1" dirty="0" err="1">
                <a:effectLst/>
                <a:latin typeface="Times New Roman" panose="02020603050405020304" pitchFamily="18" charset="0"/>
                <a:ea typeface="Batang" panose="02030600000101010101" pitchFamily="18" charset="-127"/>
              </a:rPr>
              <a:t>këtij</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detyrimi</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është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detyrimi</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për</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besnikëri</a:t>
            </a:r>
            <a:r>
              <a:rPr lang="en-US" sz="1800" b="1" dirty="0">
                <a:effectLst/>
                <a:latin typeface="Times New Roman" panose="02020603050405020304" pitchFamily="18" charset="0"/>
                <a:ea typeface="Batang" panose="02030600000101010101" pitchFamily="18" charset="-127"/>
              </a:rPr>
              <a:t> i </a:t>
            </a:r>
            <a:r>
              <a:rPr lang="en-US" sz="1800" b="1" dirty="0" err="1">
                <a:effectLst/>
                <a:latin typeface="Times New Roman" panose="02020603050405020304" pitchFamily="18" charset="0"/>
                <a:ea typeface="Batang" panose="02030600000101010101" pitchFamily="18" charset="-127"/>
              </a:rPr>
              <a:t>aksionerit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Gjithësesi</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çdo</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rast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nuk</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mund</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arrihet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një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përjashtim</a:t>
            </a:r>
            <a:r>
              <a:rPr lang="en-US" sz="1800" b="1" dirty="0">
                <a:effectLst/>
                <a:latin typeface="Times New Roman" panose="02020603050405020304" pitchFamily="18" charset="0"/>
                <a:ea typeface="Batang" panose="02030600000101010101" pitchFamily="18" charset="-127"/>
              </a:rPr>
              <a:t> por </a:t>
            </a:r>
            <a:r>
              <a:rPr lang="en-US" sz="1800" b="1" dirty="0" err="1">
                <a:effectLst/>
                <a:latin typeface="Times New Roman" panose="02020603050405020304" pitchFamily="18" charset="0"/>
                <a:ea typeface="Batang" panose="02030600000101010101" pitchFamily="18" charset="-127"/>
              </a:rPr>
              <a:t>vetëm</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kërkimi</a:t>
            </a:r>
            <a:r>
              <a:rPr lang="en-US" sz="1800" b="1" dirty="0">
                <a:effectLst/>
                <a:latin typeface="Times New Roman" panose="02020603050405020304" pitchFamily="18" charset="0"/>
                <a:ea typeface="Batang" panose="02030600000101010101" pitchFamily="18" charset="-127"/>
              </a:rPr>
              <a:t> i </a:t>
            </a:r>
            <a:r>
              <a:rPr lang="en-US" sz="1800" b="1" dirty="0" err="1">
                <a:effectLst/>
                <a:latin typeface="Times New Roman" panose="02020603050405020304" pitchFamily="18" charset="0"/>
                <a:ea typeface="Batang" panose="02030600000101010101" pitchFamily="18" charset="-127"/>
              </a:rPr>
              <a:t>shpërblimit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të</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dëmit</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ose</a:t>
            </a:r>
            <a:r>
              <a:rPr lang="en-US" sz="1800" b="1" dirty="0">
                <a:effectLst/>
                <a:latin typeface="Times New Roman" panose="02020603050405020304" pitchFamily="18" charset="0"/>
                <a:ea typeface="Batang" panose="02030600000101010101" pitchFamily="18" charset="-127"/>
              </a:rPr>
              <a:t> </a:t>
            </a:r>
            <a:r>
              <a:rPr lang="en-US" sz="1800" b="1" dirty="0" err="1">
                <a:effectLst/>
                <a:latin typeface="Times New Roman" panose="02020603050405020304" pitchFamily="18" charset="0"/>
                <a:ea typeface="Batang" panose="02030600000101010101" pitchFamily="18" charset="-127"/>
              </a:rPr>
              <a:t>ndalesa</a:t>
            </a:r>
            <a:r>
              <a:rPr lang="en-US" sz="1800" b="1" dirty="0">
                <a:effectLst/>
                <a:latin typeface="Times New Roman" panose="02020603050405020304" pitchFamily="18" charset="0"/>
                <a:ea typeface="Batang" panose="02030600000101010101" pitchFamily="18" charset="-127"/>
              </a:rPr>
              <a:t> e </a:t>
            </a:r>
            <a:r>
              <a:rPr lang="en-US" sz="1800" b="1" dirty="0" err="1">
                <a:effectLst/>
                <a:latin typeface="Times New Roman" panose="02020603050405020304" pitchFamily="18" charset="0"/>
                <a:ea typeface="Batang" panose="02030600000101010101" pitchFamily="18" charset="-127"/>
              </a:rPr>
              <a:t>konkurrencës</a:t>
            </a:r>
            <a:r>
              <a:rPr lang="en-US" dirty="0">
                <a:effectLst/>
              </a:rPr>
              <a:t> </a:t>
            </a:r>
          </a:p>
          <a:p>
            <a:pPr marL="514350" indent="-285750" algn="just"/>
            <a:r>
              <a:rPr lang="it-IT" sz="1800" dirty="0">
                <a:effectLst/>
                <a:latin typeface="Times New Roman" panose="02020603050405020304" pitchFamily="18" charset="0"/>
                <a:ea typeface="Batang" panose="02030600000101010101" pitchFamily="18" charset="-127"/>
                <a:cs typeface="Times New Roman" panose="02020603050405020304" pitchFamily="18" charset="0"/>
              </a:rPr>
              <a:t>  </a:t>
            </a:r>
            <a:r>
              <a:rPr lang="it-IT" sz="1800" dirty="0">
                <a:latin typeface="Times New Roman" panose="02020603050405020304" pitchFamily="18" charset="0"/>
                <a:ea typeface="Batang" panose="02030600000101010101" pitchFamily="18" charset="-127"/>
                <a:cs typeface="Times New Roman" panose="02020603050405020304" pitchFamily="18" charset="0"/>
              </a:rPr>
              <a:t>T</a:t>
            </a:r>
            <a:r>
              <a:rPr lang="it-IT" sz="1800" dirty="0">
                <a:effectLst/>
                <a:latin typeface="Times New Roman" panose="02020603050405020304" pitchFamily="18" charset="0"/>
                <a:ea typeface="Batang" panose="02030600000101010101" pitchFamily="18" charset="-127"/>
                <a:cs typeface="Times New Roman" panose="02020603050405020304" pitchFamily="18" charset="0"/>
              </a:rPr>
              <a:t>ë “përkthyera“ në ligjin shqiptar këto dispozita do të ishin veçanërisht nenet 14-18, 158, 163, 209, në të cilat në thelb nxirret konkluzioni i mësipërm dhe mbi këtë konstatohet se mbrojtja e aksionerëve në një shoqëri të formës aksionere ndodh me anë të dispozitave të tjera ligjore të ligjit tregtar.</a:t>
            </a:r>
            <a:endParaRPr lang="en-US" sz="1800" dirty="0">
              <a:effectLst/>
              <a:latin typeface="Calibri" panose="020F0502020204030204" pitchFamily="34" charset="0"/>
              <a:ea typeface="Batang" panose="02030600000101010101" pitchFamily="18" charset="-127"/>
              <a:cs typeface="Times New Roman" panose="02020603050405020304" pitchFamily="18" charset="0"/>
            </a:endParaRPr>
          </a:p>
          <a:p>
            <a:r>
              <a:rPr lang="it-IT" sz="1800" dirty="0">
                <a:effectLst/>
                <a:latin typeface="Times New Roman" panose="02020603050405020304" pitchFamily="18" charset="0"/>
                <a:ea typeface="MS Mincho" panose="02020609040205080304" pitchFamily="49" charset="-128"/>
              </a:rPr>
              <a:t>      (Vendimi nr. 20 U 12/06, datë 30.05.2007 i Gjykatës së Apelit të Stutgart, Gjermani).</a:t>
            </a:r>
            <a:endParaRPr lang="en-US" sz="1800" dirty="0">
              <a:effectLst/>
              <a:latin typeface="Times New Roman" panose="02020603050405020304" pitchFamily="18" charset="0"/>
              <a:ea typeface="MS Mincho" panose="02020609040205080304" pitchFamily="49" charset="-128"/>
            </a:endParaRPr>
          </a:p>
          <a:p>
            <a:endParaRPr lang="en-US" dirty="0"/>
          </a:p>
        </p:txBody>
      </p:sp>
    </p:spTree>
    <p:extLst>
      <p:ext uri="{BB962C8B-B14F-4D97-AF65-F5344CB8AC3E}">
        <p14:creationId xmlns:p14="http://schemas.microsoft.com/office/powerpoint/2010/main" val="1368351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8E8F2-FB4D-4C16-AFF0-47762183D7FC}"/>
              </a:ext>
            </a:extLst>
          </p:cNvPr>
          <p:cNvSpPr>
            <a:spLocks noGrp="1"/>
          </p:cNvSpPr>
          <p:nvPr>
            <p:ph type="title"/>
          </p:nvPr>
        </p:nvSpPr>
        <p:spPr/>
        <p:txBody>
          <a:bodyPr>
            <a:normAutofit/>
          </a:bodyPr>
          <a:lstStyle/>
          <a:p>
            <a:pPr algn="ctr"/>
            <a:r>
              <a:rPr lang="en-US" sz="4800" b="1" dirty="0" err="1">
                <a:latin typeface="Times New Roman" panose="02020603050405020304" pitchFamily="18" charset="0"/>
                <a:cs typeface="Times New Roman" panose="02020603050405020304" pitchFamily="18" charset="0"/>
              </a:rPr>
              <a:t>Masat</a:t>
            </a:r>
            <a:r>
              <a:rPr lang="en-US" sz="4800" b="1" dirty="0">
                <a:latin typeface="Times New Roman" panose="02020603050405020304" pitchFamily="18" charset="0"/>
                <a:cs typeface="Times New Roman" panose="02020603050405020304" pitchFamily="18" charset="0"/>
              </a:rPr>
              <a:t> e </a:t>
            </a:r>
            <a:r>
              <a:rPr lang="en-US" sz="4800" b="1" dirty="0" err="1">
                <a:latin typeface="Times New Roman" panose="02020603050405020304" pitchFamily="18" charset="0"/>
                <a:cs typeface="Times New Roman" panose="02020603050405020304" pitchFamily="18" charset="0"/>
              </a:rPr>
              <a:t>sigurimit</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te</a:t>
            </a:r>
            <a:r>
              <a:rPr lang="en-US" sz="4800" b="1" dirty="0">
                <a:latin typeface="Times New Roman" panose="02020603050405020304" pitchFamily="18" charset="0"/>
                <a:cs typeface="Times New Roman" panose="02020603050405020304" pitchFamily="18" charset="0"/>
              </a:rPr>
              <a:t> </a:t>
            </a:r>
            <a:r>
              <a:rPr lang="en-US" sz="4800" b="1" dirty="0" err="1">
                <a:latin typeface="Times New Roman" panose="02020603050405020304" pitchFamily="18" charset="0"/>
                <a:cs typeface="Times New Roman" panose="02020603050405020304" pitchFamily="18" charset="0"/>
              </a:rPr>
              <a:t>padise</a:t>
            </a:r>
            <a:endParaRPr lang="en-US" sz="48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EC406AE-3740-4108-8CD9-904C233113FD}"/>
              </a:ext>
            </a:extLst>
          </p:cNvPr>
          <p:cNvSpPr>
            <a:spLocks noGrp="1"/>
          </p:cNvSpPr>
          <p:nvPr>
            <p:ph idx="1"/>
          </p:nvPr>
        </p:nvSpPr>
        <p:spPr/>
        <p:txBody>
          <a:bodyPr>
            <a:normAutofit/>
          </a:bodyPr>
          <a:lstStyle/>
          <a:p>
            <a:r>
              <a:rPr lang="en-US" sz="3600" dirty="0" err="1">
                <a:latin typeface="Times New Roman" panose="02020603050405020304" pitchFamily="18" charset="0"/>
                <a:cs typeface="Times New Roman" panose="02020603050405020304" pitchFamily="18" charset="0"/>
              </a:rPr>
              <a:t>Pezullimi</a:t>
            </a:r>
            <a:r>
              <a:rPr lang="en-US" sz="3600" dirty="0">
                <a:latin typeface="Times New Roman" panose="02020603050405020304" pitchFamily="18" charset="0"/>
                <a:cs typeface="Times New Roman" panose="02020603050405020304" pitchFamily="18" charset="0"/>
              </a:rPr>
              <a:t> i </a:t>
            </a:r>
            <a:r>
              <a:rPr lang="en-US" sz="3600" dirty="0" err="1">
                <a:latin typeface="Times New Roman" panose="02020603050405020304" pitchFamily="18" charset="0"/>
                <a:cs typeface="Times New Roman" panose="02020603050405020304" pitchFamily="18" charset="0"/>
              </a:rPr>
              <a:t>te</a:t>
            </a:r>
            <a:r>
              <a:rPr lang="en-US" sz="3600" dirty="0">
                <a:latin typeface="Times New Roman" panose="02020603050405020304" pitchFamily="18" charset="0"/>
                <a:cs typeface="Times New Roman" panose="02020603050405020304" pitchFamily="18" charset="0"/>
              </a:rPr>
              <a:t> </a:t>
            </a:r>
            <a:r>
              <a:rPr lang="en-US" sz="3600" u="sng" dirty="0" err="1">
                <a:latin typeface="Times New Roman" panose="02020603050405020304" pitchFamily="18" charset="0"/>
                <a:cs typeface="Times New Roman" panose="02020603050405020304" pitchFamily="18" charset="0"/>
              </a:rPr>
              <a:t>drejtës</a:t>
            </a:r>
            <a:r>
              <a:rPr lang="en-US" sz="3600" u="sng" dirty="0">
                <a:latin typeface="Times New Roman" panose="02020603050405020304" pitchFamily="18" charset="0"/>
                <a:cs typeface="Times New Roman" panose="02020603050405020304" pitchFamily="18" charset="0"/>
              </a:rPr>
              <a:t> se </a:t>
            </a:r>
            <a:r>
              <a:rPr lang="en-US" sz="3600" u="sng" dirty="0" err="1">
                <a:latin typeface="Times New Roman" panose="02020603050405020304" pitchFamily="18" charset="0"/>
                <a:cs typeface="Times New Roman" panose="02020603050405020304" pitchFamily="18" charset="0"/>
              </a:rPr>
              <a:t>votës</a:t>
            </a:r>
            <a:r>
              <a:rPr lang="en-US" sz="3600" u="sng"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së</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ortakut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kerkohet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perjashtohet</a:t>
            </a:r>
            <a:r>
              <a:rPr lang="en-US" sz="3600" dirty="0">
                <a:latin typeface="Times New Roman" panose="02020603050405020304" pitchFamily="18" charset="0"/>
                <a:cs typeface="Times New Roman" panose="02020603050405020304" pitchFamily="18" charset="0"/>
              </a:rPr>
              <a:t>;</a:t>
            </a:r>
          </a:p>
          <a:p>
            <a:r>
              <a:rPr lang="en-US" sz="3600" dirty="0" err="1">
                <a:latin typeface="Times New Roman" panose="02020603050405020304" pitchFamily="18" charset="0"/>
                <a:cs typeface="Times New Roman" panose="02020603050405020304" pitchFamily="18" charset="0"/>
              </a:rPr>
              <a:t>Pezullimi</a:t>
            </a:r>
            <a:r>
              <a:rPr lang="en-US" sz="3600" dirty="0">
                <a:latin typeface="Times New Roman" panose="02020603050405020304" pitchFamily="18" charset="0"/>
                <a:cs typeface="Times New Roman" panose="02020603050405020304" pitchFamily="18" charset="0"/>
              </a:rPr>
              <a:t> i </a:t>
            </a:r>
            <a:r>
              <a:rPr lang="en-US" sz="3600" dirty="0" err="1">
                <a:latin typeface="Times New Roman" panose="02020603050405020304" pitchFamily="18" charset="0"/>
                <a:cs typeface="Times New Roman" panose="02020603050405020304" pitchFamily="18" charset="0"/>
              </a:rPr>
              <a:t>te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drejtave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tjera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qe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rrjedhin</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nga</a:t>
            </a:r>
            <a:r>
              <a:rPr lang="en-US" sz="3600" dirty="0">
                <a:latin typeface="Times New Roman" panose="02020603050405020304" pitchFamily="18" charset="0"/>
                <a:cs typeface="Times New Roman" panose="02020603050405020304" pitchFamily="18" charset="0"/>
              </a:rPr>
              <a:t> </a:t>
            </a:r>
            <a:r>
              <a:rPr lang="en-US" sz="3600" u="sng" dirty="0" err="1">
                <a:latin typeface="Times New Roman" panose="02020603050405020304" pitchFamily="18" charset="0"/>
                <a:cs typeface="Times New Roman" panose="02020603050405020304" pitchFamily="18" charset="0"/>
              </a:rPr>
              <a:t>zoterimi</a:t>
            </a:r>
            <a:r>
              <a:rPr lang="en-US" sz="3600" u="sng" dirty="0">
                <a:latin typeface="Times New Roman" panose="02020603050405020304" pitchFamily="18" charset="0"/>
                <a:cs typeface="Times New Roman" panose="02020603050405020304" pitchFamily="18" charset="0"/>
              </a:rPr>
              <a:t> i </a:t>
            </a:r>
            <a:r>
              <a:rPr lang="en-US" sz="3600" u="sng" dirty="0" err="1">
                <a:latin typeface="Times New Roman" panose="02020603050405020304" pitchFamily="18" charset="0"/>
                <a:cs typeface="Times New Roman" panose="02020603050405020304" pitchFamily="18" charset="0"/>
              </a:rPr>
              <a:t>kuotes</a:t>
            </a:r>
            <a:r>
              <a:rPr lang="en-US" sz="3600" u="sng"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a:t>
            </a:r>
            <a:r>
              <a:rPr lang="en-US" sz="3600" dirty="0" err="1">
                <a:latin typeface="Times New Roman" panose="02020603050405020304" pitchFamily="18" charset="0"/>
                <a:cs typeface="Times New Roman" panose="02020603050405020304" pitchFamily="18" charset="0"/>
              </a:rPr>
              <a:t>psh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shitja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blerja</a:t>
            </a:r>
            <a:r>
              <a:rPr lang="en-US" sz="3600" dirty="0">
                <a:latin typeface="Times New Roman" panose="02020603050405020304" pitchFamily="18" charset="0"/>
                <a:cs typeface="Times New Roman" panose="02020603050405020304" pitchFamily="18" charset="0"/>
              </a:rPr>
              <a:t>, e </a:t>
            </a:r>
            <a:r>
              <a:rPr lang="en-US" sz="3600" dirty="0" err="1">
                <a:latin typeface="Times New Roman" panose="02020603050405020304" pitchFamily="18" charset="0"/>
                <a:cs typeface="Times New Roman" panose="02020603050405020304" pitchFamily="18" charset="0"/>
              </a:rPr>
              <a:t>drejta</a:t>
            </a:r>
            <a:r>
              <a:rPr lang="en-US" sz="3600" dirty="0">
                <a:latin typeface="Times New Roman" panose="02020603050405020304" pitchFamily="18" charset="0"/>
                <a:cs typeface="Times New Roman" panose="02020603050405020304" pitchFamily="18" charset="0"/>
              </a:rPr>
              <a:t> e </a:t>
            </a:r>
            <a:r>
              <a:rPr lang="en-US" sz="3600" dirty="0" err="1">
                <a:latin typeface="Times New Roman" panose="02020603050405020304" pitchFamily="18" charset="0"/>
                <a:cs typeface="Times New Roman" panose="02020603050405020304" pitchFamily="18" charset="0"/>
              </a:rPr>
              <a:t>dividentit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etj</a:t>
            </a:r>
            <a:r>
              <a:rPr lang="en-US" sz="3600" dirty="0">
                <a:latin typeface="Times New Roman" panose="02020603050405020304" pitchFamily="18" charset="0"/>
                <a:cs typeface="Times New Roman" panose="02020603050405020304" pitchFamily="18" charset="0"/>
              </a:rPr>
              <a:t>)</a:t>
            </a:r>
          </a:p>
          <a:p>
            <a:r>
              <a:rPr lang="en-US" sz="3600" dirty="0">
                <a:latin typeface="Times New Roman" panose="02020603050405020304" pitchFamily="18" charset="0"/>
                <a:cs typeface="Times New Roman" panose="02020603050405020304" pitchFamily="18" charset="0"/>
              </a:rPr>
              <a:t>Per </a:t>
            </a:r>
            <a:r>
              <a:rPr lang="en-US" sz="3600" dirty="0" err="1">
                <a:latin typeface="Times New Roman" panose="02020603050405020304" pitchFamily="18" charset="0"/>
                <a:cs typeface="Times New Roman" panose="02020603050405020304" pitchFamily="18" charset="0"/>
              </a:rPr>
              <a:t>vendosjen</a:t>
            </a:r>
            <a:r>
              <a:rPr lang="en-US" sz="3600" dirty="0">
                <a:latin typeface="Times New Roman" panose="02020603050405020304" pitchFamily="18" charset="0"/>
                <a:cs typeface="Times New Roman" panose="02020603050405020304" pitchFamily="18" charset="0"/>
              </a:rPr>
              <a:t> e </a:t>
            </a:r>
            <a:r>
              <a:rPr lang="en-US" sz="3600" dirty="0" err="1">
                <a:latin typeface="Times New Roman" panose="02020603050405020304" pitchFamily="18" charset="0"/>
                <a:cs typeface="Times New Roman" panose="02020603050405020304" pitchFamily="18" charset="0"/>
              </a:rPr>
              <a:t>këtyre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masave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gjykata</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duhet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të</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mbajë</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parasysh</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njejtat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kritere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si</a:t>
            </a:r>
            <a:r>
              <a:rPr lang="en-US" sz="3600" dirty="0">
                <a:latin typeface="Times New Roman" panose="02020603050405020304" pitchFamily="18" charset="0"/>
                <a:cs typeface="Times New Roman" panose="02020603050405020304" pitchFamily="18" charset="0"/>
              </a:rPr>
              <a:t> ne </a:t>
            </a:r>
            <a:r>
              <a:rPr lang="en-US" sz="3600" dirty="0" err="1">
                <a:latin typeface="Times New Roman" panose="02020603050405020304" pitchFamily="18" charset="0"/>
                <a:cs typeface="Times New Roman" panose="02020603050405020304" pitchFamily="18" charset="0"/>
              </a:rPr>
              <a:t>lidhje</a:t>
            </a:r>
            <a:r>
              <a:rPr lang="en-US" sz="3600" dirty="0">
                <a:latin typeface="Times New Roman" panose="02020603050405020304" pitchFamily="18" charset="0"/>
                <a:cs typeface="Times New Roman" panose="02020603050405020304" pitchFamily="18" charset="0"/>
              </a:rPr>
              <a:t> me </a:t>
            </a:r>
            <a:r>
              <a:rPr lang="en-US" sz="3600" dirty="0" err="1">
                <a:latin typeface="Times New Roman" panose="02020603050405020304" pitchFamily="18" charset="0"/>
                <a:cs typeface="Times New Roman" panose="02020603050405020304" pitchFamily="18" charset="0"/>
              </a:rPr>
              <a:t>masat</a:t>
            </a:r>
            <a:r>
              <a:rPr lang="en-US" sz="3600" dirty="0">
                <a:latin typeface="Times New Roman" panose="02020603050405020304" pitchFamily="18" charset="0"/>
                <a:cs typeface="Times New Roman" panose="02020603050405020304" pitchFamily="18" charset="0"/>
              </a:rPr>
              <a:t> e </a:t>
            </a:r>
            <a:r>
              <a:rPr lang="en-US" sz="3600" dirty="0" err="1">
                <a:latin typeface="Times New Roman" panose="02020603050405020304" pitchFamily="18" charset="0"/>
                <a:cs typeface="Times New Roman" panose="02020603050405020304" pitchFamily="18" charset="0"/>
              </a:rPr>
              <a:t>sigurimit</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te</a:t>
            </a:r>
            <a:r>
              <a:rPr lang="en-US" sz="3600" dirty="0">
                <a:latin typeface="Times New Roman" panose="02020603050405020304" pitchFamily="18" charset="0"/>
                <a:cs typeface="Times New Roman" panose="02020603050405020304" pitchFamily="18" charset="0"/>
              </a:rPr>
              <a:t> </a:t>
            </a:r>
            <a:r>
              <a:rPr lang="en-US" sz="3600" dirty="0" err="1">
                <a:latin typeface="Times New Roman" panose="02020603050405020304" pitchFamily="18" charset="0"/>
                <a:cs typeface="Times New Roman" panose="02020603050405020304" pitchFamily="18" charset="0"/>
              </a:rPr>
              <a:t>padive</a:t>
            </a:r>
            <a:r>
              <a:rPr lang="en-US" sz="36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920125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1B2DF-5700-4501-98F3-4A27966337C5}"/>
              </a:ext>
            </a:extLst>
          </p:cNvPr>
          <p:cNvSpPr>
            <a:spLocks noGrp="1"/>
          </p:cNvSpPr>
          <p:nvPr>
            <p:ph type="title"/>
          </p:nvPr>
        </p:nvSpPr>
        <p:spPr/>
        <p:txBody>
          <a:bodyPr/>
          <a:lstStyle/>
          <a:p>
            <a:pPr algn="ctr"/>
            <a:r>
              <a:rPr lang="en-US" b="1" dirty="0" err="1">
                <a:latin typeface="Times New Roman" panose="02020603050405020304" pitchFamily="18" charset="0"/>
                <a:cs typeface="Times New Roman" panose="02020603050405020304" pitchFamily="18" charset="0"/>
              </a:rPr>
              <a:t>Cështje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diskutim</a:t>
            </a:r>
            <a:r>
              <a:rPr lang="en-US" b="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71D70B7E-75D2-4E06-9E33-D4AF7AF483EC}"/>
              </a:ext>
            </a:extLst>
          </p:cNvPr>
          <p:cNvSpPr>
            <a:spLocks noGrp="1"/>
          </p:cNvSpPr>
          <p:nvPr>
            <p:ph idx="1"/>
          </p:nvPr>
        </p:nvSpPr>
        <p:spPr/>
        <p:txBody>
          <a:bodyPr/>
          <a:lstStyle/>
          <a:p>
            <a:r>
              <a:rPr lang="en-US" dirty="0" err="1">
                <a:latin typeface="Times New Roman" panose="02020603050405020304" pitchFamily="18" charset="0"/>
                <a:cs typeface="Times New Roman" panose="02020603050405020304" pitchFamily="18" charset="0"/>
              </a:rPr>
              <a:t>Padia</a:t>
            </a:r>
            <a:r>
              <a:rPr lang="en-US" dirty="0">
                <a:latin typeface="Times New Roman" panose="02020603050405020304" pitchFamily="18" charset="0"/>
                <a:cs typeface="Times New Roman" panose="02020603050405020304" pitchFamily="18" charset="0"/>
              </a:rPr>
              <a:t> per </a:t>
            </a:r>
            <a:r>
              <a:rPr lang="en-US" dirty="0" err="1">
                <a:latin typeface="Times New Roman" panose="02020603050405020304" pitchFamily="18" charset="0"/>
                <a:cs typeface="Times New Roman" panose="02020603050405020304" pitchFamily="18" charset="0"/>
              </a:rPr>
              <a:t>perjashtimin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apo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behet</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bashku</a:t>
            </a:r>
            <a:r>
              <a:rPr lang="en-US" dirty="0">
                <a:latin typeface="Times New Roman" panose="02020603050405020304" pitchFamily="18" charset="0"/>
                <a:cs typeface="Times New Roman" panose="02020603050405020304" pitchFamily="18" charset="0"/>
              </a:rPr>
              <a:t> me ate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shperblimit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demit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tille</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Orakut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perjashtimi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kerkoje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kunderpadi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likuidimin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kuotes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 </a:t>
            </a:r>
            <a:r>
              <a:rPr lang="en-US" dirty="0" err="1">
                <a:latin typeface="Times New Roman" panose="02020603050405020304" pitchFamily="18" charset="0"/>
                <a:cs typeface="Times New Roman" panose="02020603050405020304" pitchFamily="18" charset="0"/>
              </a:rPr>
              <a:t>mundet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kryesisht</a:t>
            </a:r>
            <a:r>
              <a:rPr lang="en-US" dirty="0">
                <a:latin typeface="Times New Roman" panose="02020603050405020304" pitchFamily="18" charset="0"/>
                <a:cs typeface="Times New Roman" panose="02020603050405020304" pitchFamily="18" charset="0"/>
              </a:rPr>
              <a:t> per </a:t>
            </a:r>
            <a:r>
              <a:rPr lang="en-US" dirty="0" err="1">
                <a:latin typeface="Times New Roman" panose="02020603050405020304" pitchFamily="18" charset="0"/>
                <a:cs typeface="Times New Roman" panose="02020603050405020304" pitchFamily="18" charset="0"/>
              </a:rPr>
              <a:t>likuidimin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kuotës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zgjidhje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pasojave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perjashtimit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Nese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shprehet</a:t>
            </a:r>
            <a:r>
              <a:rPr lang="en-US" dirty="0">
                <a:latin typeface="Times New Roman" panose="02020603050405020304" pitchFamily="18" charset="0"/>
                <a:cs typeface="Times New Roman" panose="02020603050405020304" pitchFamily="18" charset="0"/>
              </a:rPr>
              <a:t> per </a:t>
            </a:r>
            <a:r>
              <a:rPr lang="en-US" dirty="0" err="1">
                <a:latin typeface="Times New Roman" panose="02020603050405020304" pitchFamily="18" charset="0"/>
                <a:cs typeface="Times New Roman" panose="02020603050405020304" pitchFamily="18" charset="0"/>
              </a:rPr>
              <a:t>likuidimin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kuotes</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ajo ta </a:t>
            </a:r>
            <a:r>
              <a:rPr lang="en-US" dirty="0" err="1">
                <a:latin typeface="Times New Roman" panose="02020603050405020304" pitchFamily="18" charset="0"/>
                <a:cs typeface="Times New Roman" panose="02020603050405020304" pitchFamily="18" charset="0"/>
              </a:rPr>
              <a:t>llogarise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vlera</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kuots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dmth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hetim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gjyqesor</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kete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drejtim</a:t>
            </a:r>
            <a:r>
              <a:rPr lang="en-US" dirty="0">
                <a:latin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805070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240E-642F-4AFA-A518-15CF45171FE8}"/>
              </a:ext>
            </a:extLst>
          </p:cNvPr>
          <p:cNvSpPr>
            <a:spLocks noGrp="1"/>
          </p:cNvSpPr>
          <p:nvPr>
            <p:ph type="title"/>
          </p:nvPr>
        </p:nvSpPr>
        <p:spPr/>
        <p:txBody>
          <a:bodyPr/>
          <a:lstStyle/>
          <a:p>
            <a:pPr algn="ctr"/>
            <a:r>
              <a:rPr lang="en-US" b="1" dirty="0" err="1"/>
              <a:t>Cështje</a:t>
            </a:r>
            <a:r>
              <a:rPr lang="en-US" b="1" dirty="0"/>
              <a:t> </a:t>
            </a:r>
            <a:r>
              <a:rPr lang="en-US" b="1" dirty="0" err="1"/>
              <a:t>për</a:t>
            </a:r>
            <a:r>
              <a:rPr lang="en-US" b="1" dirty="0"/>
              <a:t> </a:t>
            </a:r>
            <a:r>
              <a:rPr lang="en-US" b="1" dirty="0" err="1"/>
              <a:t>diskutim</a:t>
            </a:r>
            <a:endParaRPr lang="en-US" b="1" dirty="0"/>
          </a:p>
        </p:txBody>
      </p:sp>
      <p:sp>
        <p:nvSpPr>
          <p:cNvPr id="3" name="Content Placeholder 2">
            <a:extLst>
              <a:ext uri="{FF2B5EF4-FFF2-40B4-BE49-F238E27FC236}">
                <a16:creationId xmlns:a16="http://schemas.microsoft.com/office/drawing/2014/main" id="{BC69C19A-949D-458C-9E5E-1EC6A198EFCF}"/>
              </a:ext>
            </a:extLst>
          </p:cNvPr>
          <p:cNvSpPr>
            <a:spLocks noGrp="1"/>
          </p:cNvSpPr>
          <p:nvPr>
            <p:ph idx="1"/>
          </p:nvPr>
        </p:nvSpPr>
        <p:spPr/>
        <p:txBody>
          <a:bodyPr/>
          <a:lstStyle/>
          <a:p>
            <a:pPr algn="just"/>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munden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ortakët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pakice</a:t>
            </a:r>
            <a:r>
              <a:rPr lang="en-US" dirty="0">
                <a:latin typeface="Times New Roman" panose="02020603050405020304" pitchFamily="18" charset="0"/>
                <a:cs typeface="Times New Roman" panose="02020603050405020304" pitchFamily="18" charset="0"/>
              </a:rPr>
              <a:t> per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kërkuar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përjashtimin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ortakëve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shumice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argumentin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shperndare</a:t>
            </a:r>
            <a:r>
              <a:rPr lang="en-US" dirty="0">
                <a:latin typeface="Times New Roman" panose="02020603050405020304" pitchFamily="18" charset="0"/>
                <a:cs typeface="Times New Roman" panose="02020603050405020304" pitchFamily="18" charset="0"/>
              </a:rPr>
              <a:t> dividend?</a:t>
            </a:r>
          </a:p>
          <a:p>
            <a:pPr algn="just"/>
            <a:r>
              <a:rPr lang="en-US" dirty="0" err="1">
                <a:latin typeface="Times New Roman" panose="02020603050405020304" pitchFamily="18" charset="0"/>
                <a:cs typeface="Times New Roman" panose="02020603050405020304" pitchFamily="18" charset="0"/>
              </a:rPr>
              <a:t>Cfarë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duhet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hetojë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gjykata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keto </a:t>
            </a:r>
            <a:r>
              <a:rPr lang="en-US" dirty="0" err="1">
                <a:latin typeface="Times New Roman" panose="02020603050405020304" pitchFamily="18" charset="0"/>
                <a:cs typeface="Times New Roman" panose="02020603050405020304" pitchFamily="18" charset="0"/>
              </a:rPr>
              <a:t>raste</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63720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E3B29-E455-40A3-82FD-2FDE640911D8}"/>
              </a:ext>
            </a:extLst>
          </p:cNvPr>
          <p:cNvSpPr>
            <a:spLocks noGrp="1"/>
          </p:cNvSpPr>
          <p:nvPr>
            <p:ph type="title"/>
          </p:nvPr>
        </p:nvSpPr>
        <p:spPr/>
        <p:txBody>
          <a:bodyPr/>
          <a:lstStyle/>
          <a:p>
            <a:pPr algn="ctr"/>
            <a:r>
              <a:rPr lang="en-US" b="1" dirty="0" err="1"/>
              <a:t>Rast</a:t>
            </a:r>
            <a:r>
              <a:rPr lang="en-US" b="1" dirty="0"/>
              <a:t> </a:t>
            </a:r>
            <a:r>
              <a:rPr lang="en-US" b="1" dirty="0" err="1"/>
              <a:t>Praktik</a:t>
            </a:r>
            <a:r>
              <a:rPr lang="en-US" b="1" dirty="0"/>
              <a:t> </a:t>
            </a:r>
          </a:p>
        </p:txBody>
      </p:sp>
      <p:sp>
        <p:nvSpPr>
          <p:cNvPr id="3" name="Content Placeholder 2">
            <a:extLst>
              <a:ext uri="{FF2B5EF4-FFF2-40B4-BE49-F238E27FC236}">
                <a16:creationId xmlns:a16="http://schemas.microsoft.com/office/drawing/2014/main" id="{DD048D65-ABBF-4FED-AB08-BEA2918D3F3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Nga ana e </a:t>
            </a:r>
            <a:r>
              <a:rPr lang="en-US" dirty="0" err="1">
                <a:latin typeface="Times New Roman" panose="02020603050405020304" pitchFamily="18" charset="0"/>
                <a:cs typeface="Times New Roman" panose="02020603050405020304" pitchFamily="18" charset="0"/>
              </a:rPr>
              <a:t>ortakeve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që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kane</a:t>
            </a:r>
            <a:r>
              <a:rPr lang="en-US" dirty="0">
                <a:latin typeface="Times New Roman" panose="02020603050405020304" pitchFamily="18" charset="0"/>
                <a:cs typeface="Times New Roman" panose="02020603050405020304" pitchFamily="18" charset="0"/>
              </a:rPr>
              <a:t> 40%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vendosur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perjashtimi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themelues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shoqerise</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zotëron</a:t>
            </a:r>
            <a:r>
              <a:rPr lang="en-US" dirty="0">
                <a:latin typeface="Times New Roman" panose="02020603050405020304" pitchFamily="18" charset="0"/>
                <a:cs typeface="Times New Roman" panose="02020603050405020304" pitchFamily="18" charset="0"/>
              </a:rPr>
              <a:t> 60%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kuotave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Shkaku</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bjë</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faktin</a:t>
            </a:r>
            <a:r>
              <a:rPr lang="en-US" dirty="0">
                <a:latin typeface="Times New Roman" panose="02020603050405020304" pitchFamily="18" charset="0"/>
                <a:cs typeface="Times New Roman" panose="02020603050405020304" pitchFamily="18" charset="0"/>
              </a:rPr>
              <a:t> se </a:t>
            </a:r>
            <a:r>
              <a:rPr lang="en-US" dirty="0" err="1">
                <a:latin typeface="Times New Roman" panose="02020603050405020304" pitchFamily="18" charset="0"/>
                <a:cs typeface="Times New Roman" panose="02020603050405020304" pitchFamily="18" charset="0"/>
              </a:rPr>
              <a:t>ortaku</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përjashtuar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ka </a:t>
            </a:r>
            <a:r>
              <a:rPr lang="en-US" dirty="0" err="1">
                <a:latin typeface="Times New Roman" panose="02020603050405020304" pitchFamily="18" charset="0"/>
                <a:cs typeface="Times New Roman" panose="02020603050405020304" pitchFamily="18" charset="0"/>
              </a:rPr>
              <a:t>marre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pjese</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mbledhje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rrjedhoje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nuk</a:t>
            </a:r>
            <a:r>
              <a:rPr lang="en-US" dirty="0">
                <a:latin typeface="Times New Roman" panose="02020603050405020304" pitchFamily="18" charset="0"/>
                <a:cs typeface="Times New Roman" panose="02020603050405020304" pitchFamily="18" charset="0"/>
              </a:rPr>
              <a:t> jane </a:t>
            </a:r>
            <a:r>
              <a:rPr lang="en-US" dirty="0" err="1">
                <a:latin typeface="Times New Roman" panose="02020603050405020304" pitchFamily="18" charset="0"/>
                <a:cs typeface="Times New Roman" panose="02020603050405020304" pitchFamily="18" charset="0"/>
              </a:rPr>
              <a:t>marre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vendimet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nevojshme</a:t>
            </a:r>
            <a:r>
              <a:rPr lang="en-US" dirty="0">
                <a:latin typeface="Times New Roman" panose="02020603050405020304" pitchFamily="18" charset="0"/>
                <a:cs typeface="Times New Roman" panose="02020603050405020304" pitchFamily="18" charset="0"/>
              </a:rPr>
              <a:t> per </a:t>
            </a:r>
            <a:r>
              <a:rPr lang="en-US" dirty="0" err="1">
                <a:latin typeface="Times New Roman" panose="02020603050405020304" pitchFamily="18" charset="0"/>
                <a:cs typeface="Times New Roman" panose="02020603050405020304" pitchFamily="18" charset="0"/>
              </a:rPr>
              <a:t>mbarevajtjen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shoqërise</a:t>
            </a:r>
            <a:r>
              <a:rPr lang="en-US" dirty="0">
                <a:latin typeface="Times New Roman" panose="02020603050405020304" pitchFamily="18" charset="0"/>
                <a:cs typeface="Times New Roman" panose="02020603050405020304" pitchFamily="18" charset="0"/>
              </a:rPr>
              <a:t>.</a:t>
            </a:r>
          </a:p>
          <a:p>
            <a:r>
              <a:rPr lang="en-US" b="1" dirty="0" err="1">
                <a:latin typeface="Times New Roman" panose="02020603050405020304" pitchFamily="18" charset="0"/>
                <a:cs typeface="Times New Roman" panose="02020603050405020304" pitchFamily="18" charset="0"/>
              </a:rPr>
              <a:t>Pyetje</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ortaket</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minorance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perjashtojne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ortakun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shumicës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Ndikon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themelues</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është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shkelur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konkret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ana e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shumicës</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887280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8E1E3-7F1B-4E4C-BFE8-C4A293AAB792}"/>
              </a:ext>
            </a:extLst>
          </p:cNvPr>
          <p:cNvSpPr>
            <a:spLocks noGrp="1"/>
          </p:cNvSpPr>
          <p:nvPr>
            <p:ph type="title"/>
          </p:nvPr>
        </p:nvSpPr>
        <p:spPr/>
        <p:txBody>
          <a:bodyPr/>
          <a:lstStyle/>
          <a:p>
            <a:pPr algn="ctr"/>
            <a:r>
              <a:rPr lang="en-US" b="1" dirty="0" err="1"/>
              <a:t>Rast</a:t>
            </a:r>
            <a:r>
              <a:rPr lang="en-US" b="1" dirty="0"/>
              <a:t> </a:t>
            </a:r>
            <a:r>
              <a:rPr lang="en-US" b="1" dirty="0" err="1"/>
              <a:t>praktik</a:t>
            </a:r>
            <a:r>
              <a:rPr lang="en-US" b="1" dirty="0"/>
              <a:t> </a:t>
            </a:r>
          </a:p>
        </p:txBody>
      </p:sp>
      <p:sp>
        <p:nvSpPr>
          <p:cNvPr id="3" name="Content Placeholder 2">
            <a:extLst>
              <a:ext uri="{FF2B5EF4-FFF2-40B4-BE49-F238E27FC236}">
                <a16:creationId xmlns:a16="http://schemas.microsoft.com/office/drawing/2014/main" id="{5879CC99-CE3A-48ED-9FE3-E5EB8BB5314E}"/>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Ne </a:t>
            </a:r>
            <a:r>
              <a:rPr lang="en-US" dirty="0" err="1">
                <a:latin typeface="Times New Roman" panose="02020603050405020304" pitchFamily="18" charset="0"/>
                <a:cs typeface="Times New Roman" panose="02020603050405020304" pitchFamily="18" charset="0"/>
              </a:rPr>
              <a:t>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shoqeri</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dy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ortake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50% </a:t>
            </a:r>
            <a:r>
              <a:rPr lang="en-US" dirty="0" err="1">
                <a:latin typeface="Times New Roman" panose="02020603050405020304" pitchFamily="18" charset="0"/>
                <a:cs typeface="Times New Roman" panose="02020603050405020304" pitchFamily="18" charset="0"/>
              </a:rPr>
              <a:t>secili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tyre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njekohesisht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administrator,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marre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ndryshme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hua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shlyer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permes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fitimeve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shoqerise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perfituar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shuma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kontratat</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shoqerise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trete</a:t>
            </a:r>
            <a:r>
              <a:rPr lang="en-US" dirty="0">
                <a:latin typeface="Times New Roman" panose="02020603050405020304" pitchFamily="18" charset="0"/>
                <a:cs typeface="Times New Roman" panose="02020603050405020304" pitchFamily="18" charset="0"/>
              </a:rPr>
              <a:t>, duke </a:t>
            </a:r>
            <a:r>
              <a:rPr lang="en-US" dirty="0" err="1">
                <a:latin typeface="Times New Roman" panose="02020603050405020304" pitchFamily="18" charset="0"/>
                <a:cs typeface="Times New Roman" panose="02020603050405020304" pitchFamily="18" charset="0"/>
              </a:rPr>
              <a:t>mos</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derdhur</a:t>
            </a:r>
            <a:r>
              <a:rPr lang="en-US" dirty="0">
                <a:latin typeface="Times New Roman" panose="02020603050405020304" pitchFamily="18" charset="0"/>
                <a:cs typeface="Times New Roman" panose="02020603050405020304" pitchFamily="18" charset="0"/>
              </a:rPr>
              <a:t> ne </a:t>
            </a:r>
            <a:r>
              <a:rPr lang="en-US" dirty="0" err="1">
                <a:latin typeface="Times New Roman" panose="02020603050405020304" pitchFamily="18" charset="0"/>
                <a:cs typeface="Times New Roman" panose="02020603050405020304" pitchFamily="18" charset="0"/>
              </a:rPr>
              <a:t>llogarite</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shoqerise</a:t>
            </a:r>
            <a:r>
              <a:rPr lang="en-US" dirty="0">
                <a:latin typeface="Times New Roman" panose="02020603050405020304" pitchFamily="18" charset="0"/>
                <a:cs typeface="Times New Roman" panose="02020603050405020304" pitchFamily="18" charset="0"/>
              </a:rPr>
              <a:t>, e po </a:t>
            </a:r>
            <a:r>
              <a:rPr lang="en-US" dirty="0" err="1">
                <a:latin typeface="Times New Roman" panose="02020603050405020304" pitchFamily="18" charset="0"/>
                <a:cs typeface="Times New Roman" panose="02020603050405020304" pitchFamily="18" charset="0"/>
              </a:rPr>
              <a:t>keshtu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kishte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krijuar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shoqeri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tjeter</a:t>
            </a:r>
            <a:r>
              <a:rPr lang="en-US" dirty="0">
                <a:latin typeface="Times New Roman" panose="02020603050405020304" pitchFamily="18" charset="0"/>
                <a:cs typeface="Times New Roman" panose="02020603050405020304" pitchFamily="18" charset="0"/>
              </a:rPr>
              <a:t> me 100%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kuotave</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njejtin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objekt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veprimtarie</a:t>
            </a:r>
            <a:r>
              <a:rPr lang="en-US" dirty="0">
                <a:latin typeface="Times New Roman" panose="02020603050405020304" pitchFamily="18" charset="0"/>
                <a:cs typeface="Times New Roman" panose="02020603050405020304" pitchFamily="18" charset="0"/>
              </a:rPr>
              <a:t> me ate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shoqerise</a:t>
            </a:r>
            <a:r>
              <a:rPr lang="en-US" dirty="0">
                <a:latin typeface="Times New Roman" panose="02020603050405020304" pitchFamily="18" charset="0"/>
                <a:cs typeface="Times New Roman" panose="02020603050405020304" pitchFamily="18" charset="0"/>
              </a:rPr>
              <a:t>, duke i </a:t>
            </a:r>
            <a:r>
              <a:rPr lang="en-US" dirty="0" err="1">
                <a:latin typeface="Times New Roman" panose="02020603050405020304" pitchFamily="18" charset="0"/>
                <a:cs typeface="Times New Roman" panose="02020603050405020304" pitchFamily="18" charset="0"/>
              </a:rPr>
              <a:t>shkaktuar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ulje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veprimtarise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tregtare</a:t>
            </a:r>
            <a:r>
              <a:rPr lang="en-US" dirty="0">
                <a:latin typeface="Times New Roman" panose="02020603050405020304" pitchFamily="18" charset="0"/>
                <a:cs typeface="Times New Roman" panose="02020603050405020304" pitchFamily="18" charset="0"/>
              </a:rPr>
              <a:t>. </a:t>
            </a:r>
          </a:p>
          <a:p>
            <a:r>
              <a:rPr lang="en-US" dirty="0" err="1">
                <a:latin typeface="Times New Roman" panose="02020603050405020304" pitchFamily="18" charset="0"/>
                <a:cs typeface="Times New Roman" panose="02020603050405020304" pitchFamily="18" charset="0"/>
              </a:rPr>
              <a:t>Cilat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parime</a:t>
            </a:r>
            <a:r>
              <a:rPr lang="en-US" dirty="0">
                <a:latin typeface="Times New Roman" panose="02020603050405020304" pitchFamily="18" charset="0"/>
                <a:cs typeface="Times New Roman" panose="02020603050405020304" pitchFamily="18" charset="0"/>
              </a:rPr>
              <a:t> jane </a:t>
            </a:r>
            <a:r>
              <a:rPr lang="en-US" dirty="0" err="1">
                <a:latin typeface="Times New Roman" panose="02020603050405020304" pitchFamily="18" charset="0"/>
                <a:cs typeface="Times New Roman" panose="02020603050405020304" pitchFamily="18" charset="0"/>
              </a:rPr>
              <a:t>shkelur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ana e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 Per </a:t>
            </a:r>
            <a:r>
              <a:rPr lang="en-US" dirty="0" err="1">
                <a:latin typeface="Times New Roman" panose="02020603050405020304" pitchFamily="18" charset="0"/>
                <a:cs typeface="Times New Roman" panose="02020603050405020304" pitchFamily="18" charset="0"/>
              </a:rPr>
              <a:t>cfare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shkaqesh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mund</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kerkohet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perjashtimi</a:t>
            </a:r>
            <a:r>
              <a:rPr lang="en-US" dirty="0">
                <a:latin typeface="Times New Roman" panose="02020603050405020304" pitchFamily="18" charset="0"/>
                <a:cs typeface="Times New Roman" panose="02020603050405020304" pitchFamily="18" charset="0"/>
              </a:rPr>
              <a:t> i </a:t>
            </a:r>
            <a:r>
              <a:rPr lang="en-US" dirty="0" err="1">
                <a:latin typeface="Times New Roman" panose="02020603050405020304" pitchFamily="18" charset="0"/>
                <a:cs typeface="Times New Roman" panose="02020603050405020304" pitchFamily="18" charset="0"/>
              </a:rPr>
              <a:t>ortakut</a:t>
            </a:r>
            <a:r>
              <a:rPr lang="en-US"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941864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F92B-61A1-4D98-8CE0-C9AEB95A1219}"/>
              </a:ext>
            </a:extLst>
          </p:cNvPr>
          <p:cNvSpPr>
            <a:spLocks noGrp="1"/>
          </p:cNvSpPr>
          <p:nvPr>
            <p:ph type="title"/>
          </p:nvPr>
        </p:nvSpPr>
        <p:spPr/>
        <p:txBody>
          <a:bodyPr/>
          <a:lstStyle/>
          <a:p>
            <a:pPr algn="ctr"/>
            <a:r>
              <a:rPr lang="en-US" b="1" dirty="0" err="1"/>
              <a:t>Rast</a:t>
            </a:r>
            <a:r>
              <a:rPr lang="en-US" b="1" dirty="0"/>
              <a:t> </a:t>
            </a:r>
            <a:r>
              <a:rPr lang="en-US" b="1" dirty="0" err="1"/>
              <a:t>Praktik</a:t>
            </a:r>
            <a:r>
              <a:rPr lang="en-US" b="1" dirty="0"/>
              <a:t> </a:t>
            </a:r>
          </a:p>
        </p:txBody>
      </p:sp>
      <p:sp>
        <p:nvSpPr>
          <p:cNvPr id="3" name="Content Placeholder 2">
            <a:extLst>
              <a:ext uri="{FF2B5EF4-FFF2-40B4-BE49-F238E27FC236}">
                <a16:creationId xmlns:a16="http://schemas.microsoft.com/office/drawing/2014/main" id="{EE54E17A-206D-4E48-BBC2-6E4AD776C04F}"/>
              </a:ext>
            </a:extLst>
          </p:cNvPr>
          <p:cNvSpPr>
            <a:spLocks noGrp="1"/>
          </p:cNvSpPr>
          <p:nvPr>
            <p:ph idx="1"/>
          </p:nvPr>
        </p:nvSpPr>
        <p:spPr/>
        <p:txBody>
          <a:bodyPr/>
          <a:lstStyle/>
          <a:p>
            <a:pPr algn="just"/>
            <a:r>
              <a:rPr lang="fr-FR" dirty="0" err="1">
                <a:latin typeface="Times New Roman" panose="02020603050405020304" pitchFamily="18" charset="0"/>
                <a:cs typeface="Times New Roman" panose="02020603050405020304" pitchFamily="18" charset="0"/>
              </a:rPr>
              <a:t>Asambleja</a:t>
            </a:r>
            <a:r>
              <a:rPr lang="fr-FR" dirty="0">
                <a:latin typeface="Times New Roman" panose="02020603050405020304" pitchFamily="18" charset="0"/>
                <a:cs typeface="Times New Roman" panose="02020603050405020304" pitchFamily="18" charset="0"/>
              </a:rPr>
              <a:t> e </a:t>
            </a:r>
            <a:r>
              <a:rPr lang="fr-FR" dirty="0" err="1">
                <a:latin typeface="Times New Roman" panose="02020603050405020304" pitchFamily="18" charset="0"/>
                <a:cs typeface="Times New Roman" panose="02020603050405020304" pitchFamily="18" charset="0"/>
              </a:rPr>
              <a:t>ortakëve</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të</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një</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shoqërie</a:t>
            </a:r>
            <a:r>
              <a:rPr lang="fr-FR" dirty="0">
                <a:latin typeface="Times New Roman" panose="02020603050405020304" pitchFamily="18" charset="0"/>
                <a:cs typeface="Times New Roman" panose="02020603050405020304" pitchFamily="18" charset="0"/>
              </a:rPr>
              <a:t> ka </a:t>
            </a:r>
            <a:r>
              <a:rPr lang="fr-FR" dirty="0" err="1">
                <a:latin typeface="Times New Roman" panose="02020603050405020304" pitchFamily="18" charset="0"/>
                <a:cs typeface="Times New Roman" panose="02020603050405020304" pitchFamily="18" charset="0"/>
              </a:rPr>
              <a:t>paraqitur</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padinë</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për</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përjashtimin</a:t>
            </a:r>
            <a:r>
              <a:rPr lang="fr-FR" dirty="0">
                <a:latin typeface="Times New Roman" panose="02020603050405020304" pitchFamily="18" charset="0"/>
                <a:cs typeface="Times New Roman" panose="02020603050405020304" pitchFamily="18" charset="0"/>
              </a:rPr>
              <a:t> e </a:t>
            </a:r>
            <a:r>
              <a:rPr lang="fr-FR" dirty="0" err="1">
                <a:latin typeface="Times New Roman" panose="02020603050405020304" pitchFamily="18" charset="0"/>
                <a:cs typeface="Times New Roman" panose="02020603050405020304" pitchFamily="18" charset="0"/>
              </a:rPr>
              <a:t>dy</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ortakëve</a:t>
            </a:r>
            <a:r>
              <a:rPr lang="fr-FR" dirty="0">
                <a:latin typeface="Times New Roman" panose="02020603050405020304" pitchFamily="18" charset="0"/>
                <a:cs typeface="Times New Roman" panose="02020603050405020304" pitchFamily="18" charset="0"/>
              </a:rPr>
              <a:t> me </a:t>
            </a:r>
            <a:r>
              <a:rPr lang="fr-FR" dirty="0" err="1">
                <a:latin typeface="Times New Roman" panose="02020603050405020304" pitchFamily="18" charset="0"/>
                <a:cs typeface="Times New Roman" panose="02020603050405020304" pitchFamily="18" charset="0"/>
              </a:rPr>
              <a:t>nga</a:t>
            </a:r>
            <a:r>
              <a:rPr lang="fr-FR" dirty="0">
                <a:latin typeface="Times New Roman" panose="02020603050405020304" pitchFamily="18" charset="0"/>
                <a:cs typeface="Times New Roman" panose="02020603050405020304" pitchFamily="18" charset="0"/>
              </a:rPr>
              <a:t> 25% </a:t>
            </a:r>
            <a:r>
              <a:rPr lang="fr-FR" dirty="0" err="1">
                <a:latin typeface="Times New Roman" panose="02020603050405020304" pitchFamily="18" charset="0"/>
                <a:cs typeface="Times New Roman" panose="02020603050405020304" pitchFamily="18" charset="0"/>
              </a:rPr>
              <a:t>secili</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mbështetur</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në</a:t>
            </a:r>
            <a:r>
              <a:rPr lang="fr-FR" dirty="0">
                <a:latin typeface="Times New Roman" panose="02020603050405020304" pitchFamily="18" charset="0"/>
                <a:cs typeface="Times New Roman" panose="02020603050405020304" pitchFamily="18" charset="0"/>
              </a:rPr>
              <a:t> </a:t>
            </a:r>
            <a:r>
              <a:rPr lang="fr-FR" dirty="0" err="1">
                <a:latin typeface="Times New Roman" panose="02020603050405020304" pitchFamily="18" charset="0"/>
                <a:cs typeface="Times New Roman" panose="02020603050405020304" pitchFamily="18" charset="0"/>
              </a:rPr>
              <a:t>nenin</a:t>
            </a:r>
            <a:r>
              <a:rPr lang="fr-FR" dirty="0">
                <a:latin typeface="Times New Roman" panose="02020603050405020304" pitchFamily="18" charset="0"/>
                <a:cs typeface="Times New Roman" panose="02020603050405020304" pitchFamily="18" charset="0"/>
              </a:rPr>
              <a:t> 102 pika ç me </a:t>
            </a:r>
            <a:r>
              <a:rPr lang="fr-FR" dirty="0" err="1">
                <a:latin typeface="Times New Roman" panose="02020603050405020304" pitchFamily="18" charset="0"/>
                <a:cs typeface="Times New Roman" panose="02020603050405020304" pitchFamily="18" charset="0"/>
              </a:rPr>
              <a:t>argumentet</a:t>
            </a:r>
            <a:r>
              <a:rPr lang="fr-FR" dirty="0">
                <a:latin typeface="Times New Roman" panose="02020603050405020304" pitchFamily="18" charset="0"/>
                <a:cs typeface="Times New Roman" panose="02020603050405020304" pitchFamily="18" charset="0"/>
              </a:rPr>
              <a:t> se: </a:t>
            </a:r>
          </a:p>
          <a:p>
            <a:pPr lvl="1" algn="just"/>
            <a:r>
              <a:rPr lang="fr-FR" sz="2800" dirty="0" err="1">
                <a:latin typeface="Times New Roman" panose="02020603050405020304" pitchFamily="18" charset="0"/>
                <a:cs typeface="Times New Roman" panose="02020603050405020304" pitchFamily="18" charset="0"/>
              </a:rPr>
              <a:t>kanë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penguar</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ndjeshëm</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veprimtarinë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tregtare</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të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shoqërisë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duke</a:t>
            </a:r>
            <a:r>
              <a:rPr lang="fr-FR" sz="2800" dirty="0">
                <a:latin typeface="Times New Roman" panose="02020603050405020304" pitchFamily="18" charset="0"/>
                <a:cs typeface="Times New Roman" panose="02020603050405020304" pitchFamily="18" charset="0"/>
              </a:rPr>
              <a:t> i </a:t>
            </a:r>
            <a:r>
              <a:rPr lang="fr-FR" sz="2800" dirty="0" err="1">
                <a:latin typeface="Times New Roman" panose="02020603050405020304" pitchFamily="18" charset="0"/>
                <a:cs typeface="Times New Roman" panose="02020603050405020304" pitchFamily="18" charset="0"/>
              </a:rPr>
              <a:t>sjellë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asaj</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një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dëm</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ekonomik</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dhe</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financiar</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Konkretisht</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ata</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ishin</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njoftuar</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për</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mbledhjet</a:t>
            </a:r>
            <a:r>
              <a:rPr lang="fr-FR" sz="2800" dirty="0">
                <a:latin typeface="Times New Roman" panose="02020603050405020304" pitchFamily="18" charset="0"/>
                <a:cs typeface="Times New Roman" panose="02020603050405020304" pitchFamily="18" charset="0"/>
              </a:rPr>
              <a:t> me rend dite: </a:t>
            </a:r>
            <a:r>
              <a:rPr lang="fr-FR" sz="2800" u="sng" dirty="0" err="1">
                <a:latin typeface="Times New Roman" panose="02020603050405020304" pitchFamily="18" charset="0"/>
                <a:cs typeface="Times New Roman" panose="02020603050405020304" pitchFamily="18" charset="0"/>
              </a:rPr>
              <a:t>zgjedhje</a:t>
            </a:r>
            <a:r>
              <a:rPr lang="fr-FR" sz="2800" u="sng" dirty="0">
                <a:latin typeface="Times New Roman" panose="02020603050405020304" pitchFamily="18" charset="0"/>
                <a:cs typeface="Times New Roman" panose="02020603050405020304" pitchFamily="18" charset="0"/>
              </a:rPr>
              <a:t> </a:t>
            </a:r>
            <a:r>
              <a:rPr lang="fr-FR" sz="2800" u="sng" dirty="0" err="1">
                <a:latin typeface="Times New Roman" panose="02020603050405020304" pitchFamily="18" charset="0"/>
                <a:cs typeface="Times New Roman" panose="02020603050405020304" pitchFamily="18" charset="0"/>
              </a:rPr>
              <a:t>administratori</a:t>
            </a:r>
            <a:r>
              <a:rPr lang="fr-FR" sz="2800" dirty="0">
                <a:latin typeface="Times New Roman" panose="02020603050405020304" pitchFamily="18" charset="0"/>
                <a:cs typeface="Times New Roman" panose="02020603050405020304" pitchFamily="18" charset="0"/>
              </a:rPr>
              <a:t>, </a:t>
            </a:r>
            <a:r>
              <a:rPr lang="fr-FR" sz="2800" u="sng" dirty="0" err="1">
                <a:latin typeface="Times New Roman" panose="02020603050405020304" pitchFamily="18" charset="0"/>
                <a:cs typeface="Times New Roman" panose="02020603050405020304" pitchFamily="18" charset="0"/>
              </a:rPr>
              <a:t>miratim</a:t>
            </a:r>
            <a:r>
              <a:rPr lang="fr-FR" sz="2800" u="sng" dirty="0">
                <a:latin typeface="Times New Roman" panose="02020603050405020304" pitchFamily="18" charset="0"/>
                <a:cs typeface="Times New Roman" panose="02020603050405020304" pitchFamily="18" charset="0"/>
              </a:rPr>
              <a:t> </a:t>
            </a:r>
            <a:r>
              <a:rPr lang="fr-FR" sz="2800" u="sng" dirty="0" err="1">
                <a:latin typeface="Times New Roman" panose="02020603050405020304" pitchFamily="18" charset="0"/>
                <a:cs typeface="Times New Roman" panose="02020603050405020304" pitchFamily="18" charset="0"/>
              </a:rPr>
              <a:t>bilanci</a:t>
            </a:r>
            <a:r>
              <a:rPr lang="fr-FR" sz="2800" u="sng"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për</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vitin</a:t>
            </a:r>
            <a:r>
              <a:rPr lang="fr-FR" sz="2800" dirty="0">
                <a:latin typeface="Times New Roman" panose="02020603050405020304" pitchFamily="18" charset="0"/>
                <a:cs typeface="Times New Roman" panose="02020603050405020304" pitchFamily="18" charset="0"/>
              </a:rPr>
              <a:t> 2016  </a:t>
            </a:r>
            <a:r>
              <a:rPr lang="fr-FR" sz="2800" dirty="0" err="1">
                <a:latin typeface="Times New Roman" panose="02020603050405020304" pitchFamily="18" charset="0"/>
                <a:cs typeface="Times New Roman" panose="02020603050405020304" pitchFamily="18" charset="0"/>
              </a:rPr>
              <a:t>dhe</a:t>
            </a:r>
            <a:r>
              <a:rPr lang="fr-FR" sz="2800" dirty="0">
                <a:latin typeface="Times New Roman" panose="02020603050405020304" pitchFamily="18" charset="0"/>
                <a:cs typeface="Times New Roman" panose="02020603050405020304" pitchFamily="18" charset="0"/>
              </a:rPr>
              <a:t> si </a:t>
            </a:r>
            <a:r>
              <a:rPr lang="fr-FR" sz="2800" dirty="0" err="1">
                <a:latin typeface="Times New Roman" panose="02020603050405020304" pitchFamily="18" charset="0"/>
                <a:cs typeface="Times New Roman" panose="02020603050405020304" pitchFamily="18" charset="0"/>
              </a:rPr>
              <a:t>pasojë</a:t>
            </a:r>
            <a:r>
              <a:rPr lang="fr-FR" sz="2800" dirty="0">
                <a:latin typeface="Times New Roman" panose="02020603050405020304" pitchFamily="18" charset="0"/>
                <a:cs typeface="Times New Roman" panose="02020603050405020304" pitchFamily="18" charset="0"/>
              </a:rPr>
              <a:t> i </a:t>
            </a:r>
            <a:r>
              <a:rPr lang="fr-FR" sz="2800" dirty="0" err="1">
                <a:latin typeface="Times New Roman" panose="02020603050405020304" pitchFamily="18" charset="0"/>
                <a:cs typeface="Times New Roman" panose="02020603050405020304" pitchFamily="18" charset="0"/>
              </a:rPr>
              <a:t>kanë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sjellë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asaj</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një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dëm</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ekonomik</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dhe</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financiar</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statuti</a:t>
            </a:r>
            <a:r>
              <a:rPr lang="fr-FR" sz="2800" dirty="0">
                <a:latin typeface="Times New Roman" panose="02020603050405020304" pitchFamily="18" charset="0"/>
                <a:cs typeface="Times New Roman" panose="02020603050405020304" pitchFamily="18" charset="0"/>
              </a:rPr>
              <a:t> i </a:t>
            </a:r>
            <a:r>
              <a:rPr lang="fr-FR" sz="2800" dirty="0" err="1">
                <a:latin typeface="Times New Roman" panose="02020603050405020304" pitchFamily="18" charset="0"/>
                <a:cs typeface="Times New Roman" panose="02020603050405020304" pitchFamily="18" charset="0"/>
              </a:rPr>
              <a:t>shoqërisë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nuk</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detyronte</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ortakët</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të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merrnin</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pjesë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në</a:t>
            </a:r>
            <a:r>
              <a:rPr lang="fr-FR" sz="2800" dirty="0">
                <a:latin typeface="Times New Roman" panose="02020603050405020304" pitchFamily="18" charset="0"/>
                <a:cs typeface="Times New Roman" panose="02020603050405020304" pitchFamily="18" charset="0"/>
              </a:rPr>
              <a:t> </a:t>
            </a:r>
            <a:r>
              <a:rPr lang="fr-FR" sz="2800" dirty="0" err="1">
                <a:latin typeface="Times New Roman" panose="02020603050405020304" pitchFamily="18" charset="0"/>
                <a:cs typeface="Times New Roman" panose="02020603050405020304" pitchFamily="18" charset="0"/>
              </a:rPr>
              <a:t>mbledhje</a:t>
            </a:r>
            <a:r>
              <a:rPr lang="fr-FR" sz="28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666871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8B39-9A90-4B45-BEDA-B561431295BC}"/>
              </a:ext>
            </a:extLst>
          </p:cNvPr>
          <p:cNvSpPr>
            <a:spLocks noGrp="1"/>
          </p:cNvSpPr>
          <p:nvPr>
            <p:ph type="title"/>
          </p:nvPr>
        </p:nvSpPr>
        <p:spPr/>
        <p:txBody>
          <a:bodyPr/>
          <a:lstStyle/>
          <a:p>
            <a:pPr algn="ctr"/>
            <a:r>
              <a:rPr lang="en-US" b="1" dirty="0" err="1"/>
              <a:t>Vendimi</a:t>
            </a:r>
            <a:r>
              <a:rPr lang="en-US" b="1" dirty="0"/>
              <a:t> i </a:t>
            </a:r>
            <a:r>
              <a:rPr lang="en-US" b="1" dirty="0" err="1"/>
              <a:t>Gjykatës</a:t>
            </a:r>
            <a:r>
              <a:rPr lang="en-US" b="1" dirty="0"/>
              <a:t> </a:t>
            </a:r>
          </a:p>
        </p:txBody>
      </p:sp>
      <p:sp>
        <p:nvSpPr>
          <p:cNvPr id="3" name="Content Placeholder 2">
            <a:extLst>
              <a:ext uri="{FF2B5EF4-FFF2-40B4-BE49-F238E27FC236}">
                <a16:creationId xmlns:a16="http://schemas.microsoft.com/office/drawing/2014/main" id="{B222DA02-0DD2-45A2-8731-9210A5B95402}"/>
              </a:ext>
            </a:extLst>
          </p:cNvPr>
          <p:cNvSpPr>
            <a:spLocks noGrp="1"/>
          </p:cNvSpPr>
          <p:nvPr>
            <p:ph idx="1"/>
          </p:nvPr>
        </p:nvSpPr>
        <p:spPr/>
        <p:txBody>
          <a:bodyPr/>
          <a:lstStyle/>
          <a:p>
            <a:r>
              <a:rPr lang="en-US" dirty="0" err="1">
                <a:latin typeface="Times New Roman" panose="02020603050405020304" pitchFamily="18" charset="0"/>
                <a:cs typeface="Times New Roman" panose="02020603050405020304" pitchFamily="18" charset="0"/>
              </a:rPr>
              <a:t>Rrëzimin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padisë</a:t>
            </a:r>
            <a:r>
              <a:rPr lang="en-US" dirty="0">
                <a:latin typeface="Times New Roman" panose="02020603050405020304" pitchFamily="18" charset="0"/>
                <a:cs typeface="Times New Roman" panose="02020603050405020304" pitchFamily="18" charset="0"/>
              </a:rPr>
              <a:t>.</a:t>
            </a:r>
          </a:p>
          <a:p>
            <a:pPr lvl="1"/>
            <a:r>
              <a:rPr lang="en-US" sz="2800" dirty="0" err="1">
                <a:latin typeface="Times New Roman" panose="02020603050405020304" pitchFamily="18" charset="0"/>
                <a:cs typeface="Times New Roman" panose="02020603050405020304" pitchFamily="18" charset="0"/>
              </a:rPr>
              <a:t>Asambleja</a:t>
            </a:r>
            <a:r>
              <a:rPr lang="en-US" sz="2800" dirty="0">
                <a:latin typeface="Times New Roman" panose="02020603050405020304" pitchFamily="18" charset="0"/>
                <a:cs typeface="Times New Roman" panose="02020603050405020304" pitchFamily="18" charset="0"/>
              </a:rPr>
              <a:t> </a:t>
            </a:r>
            <a:r>
              <a:rPr lang="sq-AL" sz="2800" dirty="0">
                <a:latin typeface="Times New Roman" panose="02020603050405020304" pitchFamily="18" charset="0"/>
                <a:cs typeface="Times New Roman" panose="02020603050405020304" pitchFamily="18" charset="0"/>
              </a:rPr>
              <a:t>nuk ka qenë para vendim</a:t>
            </a:r>
            <a:r>
              <a:rPr lang="en-US" sz="2800" dirty="0" err="1">
                <a:latin typeface="Times New Roman" panose="02020603050405020304" pitchFamily="18" charset="0"/>
                <a:cs typeface="Times New Roman" panose="02020603050405020304" pitchFamily="18" charset="0"/>
              </a:rPr>
              <a:t>arrjeve</a:t>
            </a:r>
            <a:r>
              <a:rPr lang="en-US" sz="2800" dirty="0">
                <a:latin typeface="Times New Roman" panose="02020603050405020304" pitchFamily="18" charset="0"/>
                <a:cs typeface="Times New Roman" panose="02020603050405020304" pitchFamily="18" charset="0"/>
              </a:rPr>
              <a:t> </a:t>
            </a:r>
            <a:r>
              <a:rPr lang="sq-AL" sz="2800" dirty="0">
                <a:latin typeface="Times New Roman" panose="02020603050405020304" pitchFamily="18" charset="0"/>
                <a:cs typeface="Times New Roman" panose="02020603050405020304" pitchFamily="18" charset="0"/>
              </a:rPr>
              <a:t>të tilla që kërkohen nga nenin 87 i ligjit për shoqëritë tregtare dhe për pasojë të këtë qenë në pamundësi të marrjes së vendimeve në mungesë të ortakëve, për të cilët kërkohet përjashtimi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Ortaku</a:t>
            </a:r>
            <a:r>
              <a:rPr lang="en-US" sz="2800" dirty="0">
                <a:latin typeface="Times New Roman" panose="02020603050405020304" pitchFamily="18" charset="0"/>
                <a:cs typeface="Times New Roman" panose="02020603050405020304" pitchFamily="18" charset="0"/>
              </a:rPr>
              <a:t> me 50 % </a:t>
            </a:r>
            <a:r>
              <a:rPr lang="en-US" sz="2800" dirty="0" err="1">
                <a:latin typeface="Times New Roman" panose="02020603050405020304" pitchFamily="18" charset="0"/>
                <a:cs typeface="Times New Roman" panose="02020603050405020304" pitchFamily="18" charset="0"/>
              </a:rPr>
              <a:t>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kuotave</a:t>
            </a:r>
            <a:r>
              <a:rPr lang="en-US" sz="2800" dirty="0">
                <a:latin typeface="Times New Roman" panose="02020603050405020304" pitchFamily="18" charset="0"/>
                <a:cs typeface="Times New Roman" panose="02020603050405020304" pitchFamily="18" charset="0"/>
              </a:rPr>
              <a:t> e ka </a:t>
            </a:r>
            <a:r>
              <a:rPr lang="en-US" sz="2800" dirty="0" err="1">
                <a:latin typeface="Times New Roman" panose="02020603050405020304" pitchFamily="18" charset="0"/>
                <a:cs typeface="Times New Roman" panose="02020603050405020304" pitchFamily="18" charset="0"/>
              </a:rPr>
              <a:t>pasur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kuorumin</a:t>
            </a:r>
            <a:r>
              <a:rPr lang="en-US" sz="2800" dirty="0">
                <a:latin typeface="Times New Roman" panose="02020603050405020304" pitchFamily="18" charset="0"/>
                <a:cs typeface="Times New Roman" panose="02020603050405020304" pitchFamily="18" charset="0"/>
              </a:rPr>
              <a:t> e </a:t>
            </a:r>
            <a:r>
              <a:rPr lang="sq-AL" sz="2800" dirty="0">
                <a:latin typeface="Times New Roman" panose="02020603050405020304" pitchFamily="18" charset="0"/>
                <a:cs typeface="Times New Roman" panose="02020603050405020304" pitchFamily="18" charset="0"/>
              </a:rPr>
              <a:t>nevojshëm për marrjen e vendimeve të tilla, për të cilat pretendon se i ka ardhur dëm financiar shoqërisë.</a:t>
            </a:r>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Demi </a:t>
            </a:r>
            <a:r>
              <a:rPr lang="en-US" sz="2800" dirty="0" err="1">
                <a:latin typeface="Times New Roman" panose="02020603050405020304" pitchFamily="18" charset="0"/>
                <a:cs typeface="Times New Roman" panose="02020603050405020304" pitchFamily="18" charset="0"/>
              </a:rPr>
              <a:t>financiar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nuk</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është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treguar</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a:t>
            </a:r>
            <a:r>
              <a:rPr lang="en-US" sz="2800" dirty="0">
                <a:latin typeface="Times New Roman" panose="02020603050405020304" pitchFamily="18" charset="0"/>
                <a:cs typeface="Times New Roman" panose="02020603050405020304" pitchFamily="18" charset="0"/>
              </a:rPr>
              <a:t> ka </a:t>
            </a:r>
            <a:r>
              <a:rPr lang="en-US" sz="2800" dirty="0" err="1">
                <a:latin typeface="Times New Roman" panose="02020603050405020304" pitchFamily="18" charset="0"/>
                <a:cs typeface="Times New Roman" panose="02020603050405020304" pitchFamily="18" charset="0"/>
              </a:rPr>
              <a:t>qenë</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dhe</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si</a:t>
            </a:r>
            <a:r>
              <a:rPr lang="en-US" sz="2800" dirty="0">
                <a:latin typeface="Times New Roman" panose="02020603050405020304" pitchFamily="18" charset="0"/>
                <a:cs typeface="Times New Roman" panose="02020603050405020304" pitchFamily="18" charset="0"/>
              </a:rPr>
              <a:t> ka </a:t>
            </a:r>
            <a:r>
              <a:rPr lang="en-US" sz="2800" dirty="0" err="1">
                <a:latin typeface="Times New Roman" panose="02020603050405020304" pitchFamily="18" charset="0"/>
                <a:cs typeface="Times New Roman" panose="02020603050405020304" pitchFamily="18" charset="0"/>
              </a:rPr>
              <a:t>ardhur</a:t>
            </a:r>
            <a:r>
              <a:rPr lang="en-US" sz="28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224147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2972</TotalTime>
  <Words>5530</Words>
  <Application>Microsoft Office PowerPoint</Application>
  <PresentationFormat>Widescreen</PresentationFormat>
  <Paragraphs>216</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Calibri Light</vt:lpstr>
      <vt:lpstr>Consolas</vt:lpstr>
      <vt:lpstr>Times New Roman</vt:lpstr>
      <vt:lpstr>Office Theme</vt:lpstr>
      <vt:lpstr>Cështjet e trainimit </vt:lpstr>
      <vt:lpstr>Konsiderata të përgjithëshme në lidhje me institutin e përjashtimit. </vt:lpstr>
      <vt:lpstr> Ndikimi i autonomisë statutore në çështjet e largimit dhe përjashtimit të ortakut.  </vt:lpstr>
      <vt:lpstr>Përjashtimi vs largimit të ortakut </vt:lpstr>
      <vt:lpstr>Vendimi 488/2015 i Kolegjit Civil të GJL, në lidhje me elementët e largimit dhe përjashtimit.</vt:lpstr>
      <vt:lpstr>Rëndësia e vendimarjes së asamblesë </vt:lpstr>
      <vt:lpstr>Procedura e vendimarjes </vt:lpstr>
      <vt:lpstr>Vazhdim </vt:lpstr>
      <vt:lpstr>Kuorumi i vendimarjes </vt:lpstr>
      <vt:lpstr>Përjashtimi nga e drejta e votës i ortakut që përjashtohet.</vt:lpstr>
      <vt:lpstr>Konkluzion në lidhje me procedurën dhe kuorumin në vendimarrje.</vt:lpstr>
      <vt:lpstr>Aspekte të themelit në vendimarjen e AP. </vt:lpstr>
      <vt:lpstr>Rastet tipike në praktikë të përjashtimit.</vt:lpstr>
      <vt:lpstr>Mosderdhja e kontributit</vt:lpstr>
      <vt:lpstr>Në lidhje me shkaqet e përjashtimit (vendimi 488/2015 Kolegjit Civil)</vt:lpstr>
      <vt:lpstr>Rëndësia e vendimarjes së asambesë së përgjithëshme për përjashtimin e ortakut.</vt:lpstr>
      <vt:lpstr>Padia për perjashtimin e ortakut.  Legjitimimi.</vt:lpstr>
      <vt:lpstr>Legjitimimi </vt:lpstr>
      <vt:lpstr>Barra e provës </vt:lpstr>
      <vt:lpstr>Likuidimi i kuotës për ortakun që përjashtohet</vt:lpstr>
      <vt:lpstr>Vazhdim – likujdimi i kuotës</vt:lpstr>
      <vt:lpstr>Vendimi 488/2015 i KC Gjykatës Lartë në lidhje me të drejtën e likujdimit të kuotës. </vt:lpstr>
      <vt:lpstr>Vazhdim - Likuidimi i kuotës </vt:lpstr>
      <vt:lpstr>Vlerësimi  kuotës </vt:lpstr>
      <vt:lpstr>Vlerësimi i kuotës në gjykim </vt:lpstr>
      <vt:lpstr>Përjashtimi vs anullimit të kuotës. </vt:lpstr>
      <vt:lpstr>Largimi dhe përjashtimi vs. Prishja e Shoqërisë</vt:lpstr>
      <vt:lpstr>Përjashtimi vs Falimentit  </vt:lpstr>
      <vt:lpstr>Largimi/përjashtimi në shoqëritë Aksionare</vt:lpstr>
      <vt:lpstr>Përjashtimi në shoqëritë aksionare  </vt:lpstr>
      <vt:lpstr>Masat e sigurimit te padise</vt:lpstr>
      <vt:lpstr>Cështje për diskutim </vt:lpstr>
      <vt:lpstr>Cështje për diskutim</vt:lpstr>
      <vt:lpstr>Rast Praktik </vt:lpstr>
      <vt:lpstr>Rast praktik </vt:lpstr>
      <vt:lpstr>Rast Praktik </vt:lpstr>
      <vt:lpstr>Vendimi i Gjykatës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Artan Hajdari</dc:creator>
  <cp:lastModifiedBy>Artan Hajdari</cp:lastModifiedBy>
  <cp:revision>50</cp:revision>
  <dcterms:created xsi:type="dcterms:W3CDTF">2024-04-12T14:34:43Z</dcterms:created>
  <dcterms:modified xsi:type="dcterms:W3CDTF">2024-04-18T15:14:28Z</dcterms:modified>
</cp:coreProperties>
</file>