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97" r:id="rId9"/>
    <p:sldId id="266" r:id="rId10"/>
    <p:sldId id="291" r:id="rId11"/>
    <p:sldId id="269" r:id="rId12"/>
    <p:sldId id="301" r:id="rId13"/>
    <p:sldId id="271" r:id="rId14"/>
    <p:sldId id="272" r:id="rId15"/>
    <p:sldId id="273" r:id="rId16"/>
    <p:sldId id="274" r:id="rId17"/>
    <p:sldId id="275" r:id="rId18"/>
    <p:sldId id="295" r:id="rId19"/>
    <p:sldId id="296" r:id="rId20"/>
    <p:sldId id="292" r:id="rId21"/>
    <p:sldId id="293" r:id="rId22"/>
    <p:sldId id="294" r:id="rId23"/>
    <p:sldId id="289" r:id="rId24"/>
    <p:sldId id="298" r:id="rId25"/>
    <p:sldId id="299" r:id="rId26"/>
    <p:sldId id="300" r:id="rId2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4660"/>
  </p:normalViewPr>
  <p:slideViewPr>
    <p:cSldViewPr snapToGrid="0">
      <p:cViewPr varScale="1">
        <p:scale>
          <a:sx n="103" d="100"/>
          <a:sy n="103" d="100"/>
        </p:scale>
        <p:origin x="144"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B130F7F-7E30-4205-8AF0-B5AECD6A522A}"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2174241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130F7F-7E30-4205-8AF0-B5AECD6A522A}"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837688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B130F7F-7E30-4205-8AF0-B5AECD6A522A}"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3829275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130F7F-7E30-4205-8AF0-B5AECD6A522A}"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3520955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130F7F-7E30-4205-8AF0-B5AECD6A522A}" type="datetimeFigureOut">
              <a:rPr lang="en-US" smtClean="0"/>
              <a:t>1/19/2024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72043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B130F7F-7E30-4205-8AF0-B5AECD6A522A}" type="datetimeFigureOut">
              <a:rPr lang="en-US" smtClean="0"/>
              <a:t>1/19/2024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4162487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130F7F-7E30-4205-8AF0-B5AECD6A522A}" type="datetimeFigureOut">
              <a:rPr lang="en-US" smtClean="0"/>
              <a:t>1/19/2024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408130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B130F7F-7E30-4205-8AF0-B5AECD6A522A}"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2041077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B130F7F-7E30-4205-8AF0-B5AECD6A522A}"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1290703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B130F7F-7E30-4205-8AF0-B5AECD6A522A}"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181913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B130F7F-7E30-4205-8AF0-B5AECD6A522A}"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F2383A-80D2-4E41-BF20-78FC10181BA7}"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15606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AB130F7F-7E30-4205-8AF0-B5AECD6A522A}"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4272334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AB130F7F-7E30-4205-8AF0-B5AECD6A522A}"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F2383A-80D2-4E41-BF20-78FC10181BA7}"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35323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AB130F7F-7E30-4205-8AF0-B5AECD6A522A}"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2909608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130F7F-7E30-4205-8AF0-B5AECD6A522A}"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3412597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130F7F-7E30-4205-8AF0-B5AECD6A522A}" type="datetimeFigureOut">
              <a:rPr lang="en-US" smtClean="0"/>
              <a:t>1/19/2024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F2383A-80D2-4E41-BF20-78FC10181BA7}" type="slidenum">
              <a:rPr lang="en-US" smtClean="0"/>
              <a:t>‹#›</a:t>
            </a:fld>
            <a:endParaRPr lang="en-US"/>
          </a:p>
        </p:txBody>
      </p:sp>
    </p:spTree>
    <p:extLst>
      <p:ext uri="{BB962C8B-B14F-4D97-AF65-F5344CB8AC3E}">
        <p14:creationId xmlns:p14="http://schemas.microsoft.com/office/powerpoint/2010/main" val="1760000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6000">
              <a:schemeClr val="bg2">
                <a:tint val="90000"/>
                <a:satMod val="92000"/>
                <a:lumMod val="120000"/>
              </a:schemeClr>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B130F7F-7E30-4205-8AF0-B5AECD6A522A}" type="datetimeFigureOut">
              <a:rPr lang="en-US" smtClean="0"/>
              <a:t>1/19/2024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5F2383A-80D2-4E41-BF20-78FC10181BA7}" type="slidenum">
              <a:rPr lang="en-US" smtClean="0"/>
              <a:t>‹#›</a:t>
            </a:fld>
            <a:endParaRPr lang="en-US"/>
          </a:p>
        </p:txBody>
      </p:sp>
    </p:spTree>
    <p:extLst>
      <p:ext uri="{BB962C8B-B14F-4D97-AF65-F5344CB8AC3E}">
        <p14:creationId xmlns:p14="http://schemas.microsoft.com/office/powerpoint/2010/main" val="38281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a:t>veprave</a:t>
            </a:r>
            <a:r>
              <a:rPr lang="en-US" sz="1800" b="1" dirty="0"/>
              <a:t/>
            </a:r>
            <a:br>
              <a:rPr lang="en-US" sz="1800" b="1" dirty="0"/>
            </a:br>
            <a:r>
              <a:rPr lang="en-US" sz="1800" b="1" dirty="0"/>
              <a:t/>
            </a:r>
            <a:br>
              <a:rPr lang="en-US" sz="1800" b="1" dirty="0"/>
            </a:br>
            <a:r>
              <a:rPr lang="en-US" sz="1800" b="1" dirty="0" err="1"/>
              <a:t>në</a:t>
            </a:r>
            <a:r>
              <a:rPr lang="en-US" sz="1800" b="1" dirty="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a:t>pësuar</a:t>
            </a:r>
            <a:r>
              <a:rPr lang="en-US" sz="1800" b="1" dirty="0"/>
              <a:t/>
            </a:r>
            <a:br>
              <a:rPr lang="en-US" sz="1800" b="1" dirty="0"/>
            </a:br>
            <a:r>
              <a:rPr lang="en-US" sz="1800" b="1" dirty="0"/>
              <a:t/>
            </a:r>
            <a:br>
              <a:rPr lang="en-US" sz="1800" b="1" dirty="0"/>
            </a:br>
            <a:r>
              <a:rPr lang="en-US" sz="1800" b="1" dirty="0" err="1"/>
              <a:t>viktima</a:t>
            </a:r>
            <a:r>
              <a:rPr lang="en-US" sz="1800" b="1" dirty="0"/>
              <a:t> 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a:t>dhe</a:t>
            </a:r>
            <a:r>
              <a:rPr lang="en-US" sz="1800" b="1" dirty="0"/>
              <a:t/>
            </a:r>
            <a:br>
              <a:rPr lang="en-US" sz="1800" b="1" dirty="0"/>
            </a:br>
            <a:r>
              <a:rPr lang="en-US" sz="1800" b="1" dirty="0"/>
              <a:t/>
            </a:r>
            <a:br>
              <a:rPr lang="en-US" sz="1800" b="1" dirty="0"/>
            </a:br>
            <a:r>
              <a:rPr lang="en-US" sz="1800" b="1" dirty="0" err="1"/>
              <a:t>mbështetja</a:t>
            </a:r>
            <a:r>
              <a:rPr lang="en-US" sz="1800" b="1" dirty="0"/>
              <a:t> 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br>
              <a:rPr lang="en-US" sz="1800" b="1" dirty="0"/>
            </a:br>
            <a:endParaRPr lang="en-US" sz="1800" b="1" dirty="0"/>
          </a:p>
        </p:txBody>
      </p:sp>
      <p:sp>
        <p:nvSpPr>
          <p:cNvPr id="3" name="Subtitle 2"/>
          <p:cNvSpPr>
            <a:spLocks noGrp="1"/>
          </p:cNvSpPr>
          <p:nvPr>
            <p:ph type="subTitle" idx="1"/>
          </p:nvPr>
        </p:nvSpPr>
        <p:spPr/>
        <p:txBody>
          <a:bodyPr>
            <a:normAutofit/>
          </a:bodyPr>
          <a:lstStyle/>
          <a:p>
            <a:r>
              <a:rPr lang="en-US" sz="1400" b="1" dirty="0" err="1" smtClean="0"/>
              <a:t>Lehtesuese</a:t>
            </a:r>
            <a:r>
              <a:rPr lang="en-US" sz="1400" b="1" dirty="0" smtClean="0"/>
              <a:t>: </a:t>
            </a:r>
            <a:r>
              <a:rPr lang="en-US" sz="1400" b="1" dirty="0" err="1" smtClean="0"/>
              <a:t>Prokurore</a:t>
            </a:r>
            <a:r>
              <a:rPr lang="en-US" sz="1400" b="1" dirty="0" smtClean="0"/>
              <a:t> </a:t>
            </a:r>
            <a:r>
              <a:rPr lang="en-US" sz="1400" b="1" dirty="0" smtClean="0"/>
              <a:t>ERVISA HYKA</a:t>
            </a:r>
            <a:endParaRPr lang="en-US" sz="1400" b="1" dirty="0"/>
          </a:p>
        </p:txBody>
      </p:sp>
    </p:spTree>
    <p:extLst>
      <p:ext uri="{BB962C8B-B14F-4D97-AF65-F5344CB8AC3E}">
        <p14:creationId xmlns:p14="http://schemas.microsoft.com/office/powerpoint/2010/main" val="1637727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1789"/>
          </a:xfrm>
        </p:spPr>
        <p:txBody>
          <a:bodyPr>
            <a:normAutofit fontScale="90000"/>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16" name="Content Placeholder 315"/>
          <p:cNvSpPr>
            <a:spLocks noGrp="1"/>
          </p:cNvSpPr>
          <p:nvPr>
            <p:ph idx="1"/>
          </p:nvPr>
        </p:nvSpPr>
        <p:spPr/>
        <p:txBody>
          <a:bodyPr>
            <a:normAutofit fontScale="92500" lnSpcReduction="20000"/>
          </a:bodyPr>
          <a:lstStyle/>
          <a:p>
            <a:r>
              <a:rPr lang="en-US" b="1" dirty="0" err="1" smtClean="0">
                <a:latin typeface="Times New Roman" panose="02020603050405020304" pitchFamily="18" charset="0"/>
                <a:cs typeface="Times New Roman" panose="02020603050405020304" pitchFamily="18" charset="0"/>
              </a:rPr>
              <a:t>Legjislacioni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ndërkombëtar</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për</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kompensimin</a:t>
            </a:r>
            <a:r>
              <a:rPr lang="en-US" b="1" dirty="0" smtClean="0">
                <a:latin typeface="Times New Roman" panose="02020603050405020304" pitchFamily="18" charset="0"/>
                <a:cs typeface="Times New Roman" panose="02020603050405020304" pitchFamily="18" charset="0"/>
              </a:rPr>
              <a:t> e </a:t>
            </a:r>
            <a:r>
              <a:rPr lang="en-US" b="1" dirty="0" err="1" smtClean="0">
                <a:latin typeface="Times New Roman" panose="02020603050405020304" pitchFamily="18" charset="0"/>
                <a:cs typeface="Times New Roman" panose="02020603050405020304" pitchFamily="18" charset="0"/>
              </a:rPr>
              <a:t>viktimave</a:t>
            </a:r>
            <a:r>
              <a:rPr lang="en-US" b="1" dirty="0" smtClean="0">
                <a:latin typeface="Times New Roman" panose="02020603050405020304" pitchFamily="18" charset="0"/>
                <a:cs typeface="Times New Roman" panose="02020603050405020304" pitchFamily="18" charset="0"/>
              </a:rPr>
              <a:t>:</a:t>
            </a:r>
          </a:p>
          <a:p>
            <a:pPr marL="0" indent="0" algn="just">
              <a:buNone/>
            </a:pPr>
            <a:r>
              <a:rPr lang="en-US" u="sng" dirty="0" smtClean="0">
                <a:latin typeface="Times New Roman" panose="02020603050405020304" pitchFamily="18" charset="0"/>
                <a:cs typeface="Times New Roman" panose="02020603050405020304" pitchFamily="18" charset="0"/>
              </a:rPr>
              <a:t>1- </a:t>
            </a:r>
            <a:r>
              <a:rPr lang="en-US" dirty="0" err="1" smtClean="0">
                <a:latin typeface="Times New Roman" panose="02020603050405020304" pitchFamily="18" charset="0"/>
                <a:cs typeface="Times New Roman" panose="02020603050405020304" pitchFamily="18" charset="0"/>
              </a:rPr>
              <a:t>Konventa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Kombeve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Bashkuara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kundër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Organizuar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Ndërkombëtar</a:t>
            </a:r>
            <a:r>
              <a:rPr lang="en-US" dirty="0" smtClean="0">
                <a:latin typeface="Times New Roman" panose="02020603050405020304" pitchFamily="18" charset="0"/>
                <a:cs typeface="Times New Roman" panose="02020603050405020304" pitchFamily="18" charset="0"/>
              </a:rPr>
              <a:t> (UNTOC)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Protokolli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parandalimin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goditjen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ndëshkimin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trafikimit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personave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veçanërisht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grave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fëmijëve</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u="sng" dirty="0" err="1">
                <a:latin typeface="Times New Roman" panose="02020603050405020304" pitchFamily="18" charset="0"/>
                <a:cs typeface="Times New Roman" panose="02020603050405020304" pitchFamily="18" charset="0"/>
              </a:rPr>
              <a:t>Protokolli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Palermos</a:t>
            </a:r>
            <a:r>
              <a:rPr lang="en-US" u="sng" dirty="0">
                <a:latin typeface="Times New Roman" panose="02020603050405020304" pitchFamily="18" charset="0"/>
                <a:cs typeface="Times New Roman" panose="02020603050405020304" pitchFamily="18" charset="0"/>
              </a:rPr>
              <a:t> 2003</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shteteve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personave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përmes</a:t>
            </a:r>
            <a:r>
              <a:rPr lang="en-US" dirty="0">
                <a:latin typeface="Times New Roman" panose="02020603050405020304" pitchFamily="18" charset="0"/>
                <a:cs typeface="Times New Roman" panose="02020603050405020304" pitchFamily="18" charset="0"/>
              </a:rPr>
              <a:t>: </a:t>
            </a:r>
          </a:p>
          <a:p>
            <a:r>
              <a:rPr lang="en-US" dirty="0" err="1" smtClean="0">
                <a:latin typeface="Times New Roman" panose="02020603050405020304" pitchFamily="18" charset="0"/>
                <a:cs typeface="Times New Roman" panose="02020603050405020304" pitchFamily="18" charset="0"/>
              </a:rPr>
              <a:t>Sigurimit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trafikuar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mekanizmit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informimin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Njohjen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mundësisë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kufijve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shtetit</a:t>
            </a:r>
            <a:r>
              <a:rPr lang="en-US" dirty="0" smtClean="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25 (2)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Konventës</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kërkon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konfiskimin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aseteve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a:t>
            </a:r>
          </a:p>
          <a:p>
            <a:pPr marL="0" indent="0">
              <a:buNone/>
            </a:pPr>
            <a:r>
              <a:rPr lang="en-US" dirty="0" err="1" smtClean="0">
                <a:latin typeface="Times New Roman" panose="02020603050405020304" pitchFamily="18" charset="0"/>
                <a:cs typeface="Times New Roman" panose="02020603050405020304" pitchFamily="18" charset="0"/>
              </a:rPr>
              <a:t>Neni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6 (6)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Protokollit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Palermos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sistemet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brendshme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përfshijnë</a:t>
            </a:r>
            <a:r>
              <a:rPr lang="en-US" dirty="0">
                <a:latin typeface="Times New Roman" panose="02020603050405020304" pitchFamily="18" charset="0"/>
                <a:cs typeface="Times New Roman" panose="02020603050405020304" pitchFamily="18" charset="0"/>
              </a:rPr>
              <a:t> masa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ofrojnë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marrjes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
        <p:nvSpPr>
          <p:cNvPr id="107" name="Rectangle 104"/>
          <p:cNvSpPr>
            <a:spLocks noChangeArrowheads="1"/>
          </p:cNvSpPr>
          <p:nvPr/>
        </p:nvSpPr>
        <p:spPr bwMode="auto">
          <a:xfrm>
            <a:off x="6408309" y="334090"/>
            <a:ext cx="21993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354164"/>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382601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92500" lnSpcReduction="20000"/>
          </a:bodyPr>
          <a:lstStyle/>
          <a:p>
            <a:pPr algn="just"/>
            <a:r>
              <a:rPr lang="en-US" b="1"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E </a:t>
            </a:r>
            <a:r>
              <a:rPr lang="en-US" sz="2000" b="1" dirty="0" err="1">
                <a:latin typeface="Times New Roman" panose="02020603050405020304" pitchFamily="18" charset="0"/>
                <a:cs typeface="Times New Roman" panose="02020603050405020304" pitchFamily="18" charset="0"/>
              </a:rPr>
              <a:t>drejta</a:t>
            </a:r>
            <a:r>
              <a:rPr lang="en-US" sz="2000" b="1" dirty="0">
                <a:latin typeface="Times New Roman" panose="02020603050405020304" pitchFamily="18" charset="0"/>
                <a:cs typeface="Times New Roman" panose="02020603050405020304" pitchFamily="18" charset="0"/>
              </a:rPr>
              <a:t> e </a:t>
            </a:r>
            <a:r>
              <a:rPr lang="en-US" sz="2000" b="1" dirty="0" err="1">
                <a:latin typeface="Times New Roman" panose="02020603050405020304" pitchFamily="18" charset="0"/>
                <a:cs typeface="Times New Roman" panose="02020603050405020304" pitchFamily="18" charset="0"/>
              </a:rPr>
              <a:t>butë</a:t>
            </a:r>
            <a:r>
              <a:rPr lang="en-US" sz="2000" b="1" dirty="0">
                <a:latin typeface="Times New Roman" panose="02020603050405020304" pitchFamily="18" charset="0"/>
                <a:cs typeface="Times New Roman" panose="02020603050405020304" pitchFamily="18" charset="0"/>
              </a:rPr>
              <a:t>” </a:t>
            </a:r>
          </a:p>
          <a:p>
            <a:pPr algn="just"/>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vitin</a:t>
            </a:r>
            <a:r>
              <a:rPr lang="en-US" sz="2000" dirty="0">
                <a:latin typeface="Times New Roman" panose="02020603050405020304" pitchFamily="18" charset="0"/>
                <a:cs typeface="Times New Roman" panose="02020603050405020304" pitchFamily="18" charset="0"/>
              </a:rPr>
              <a:t> 1985, </a:t>
            </a:r>
            <a:r>
              <a:rPr lang="en-US" sz="2000" dirty="0" err="1">
                <a:latin typeface="Times New Roman" panose="02020603050405020304" pitchFamily="18" charset="0"/>
                <a:cs typeface="Times New Roman" panose="02020603050405020304" pitchFamily="18" charset="0"/>
              </a:rPr>
              <a:t>Asambleja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Përgjithshme</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Kombeve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Bashkuara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miratoi</a:t>
            </a:r>
            <a:r>
              <a:rPr lang="en-US" sz="2000"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Deklarata</a:t>
            </a:r>
            <a:r>
              <a:rPr lang="en-US" sz="2000" b="1" dirty="0">
                <a:latin typeface="Times New Roman" panose="02020603050405020304" pitchFamily="18" charset="0"/>
                <a:cs typeface="Times New Roman" panose="02020603050405020304" pitchFamily="18" charset="0"/>
              </a:rPr>
              <a:t> e </a:t>
            </a:r>
            <a:r>
              <a:rPr lang="en-US" sz="2000" b="1" dirty="0" err="1">
                <a:latin typeface="Times New Roman" panose="02020603050405020304" pitchFamily="18" charset="0"/>
                <a:cs typeface="Times New Roman" panose="02020603050405020304" pitchFamily="18" charset="0"/>
              </a:rPr>
              <a:t>Parimeve</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Themelore</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të</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Drejtësisë</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për</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Viktimat</a:t>
            </a:r>
            <a:r>
              <a:rPr lang="en-US" sz="2000" b="1" dirty="0">
                <a:latin typeface="Times New Roman" panose="02020603050405020304" pitchFamily="18" charset="0"/>
                <a:cs typeface="Times New Roman" panose="02020603050405020304" pitchFamily="18" charset="0"/>
              </a:rPr>
              <a:t> e </a:t>
            </a:r>
            <a:r>
              <a:rPr lang="en-US" sz="2000" b="1" dirty="0" err="1">
                <a:latin typeface="Times New Roman" panose="02020603050405020304" pitchFamily="18" charset="0"/>
                <a:cs typeface="Times New Roman" panose="02020603050405020304" pitchFamily="18" charset="0"/>
              </a:rPr>
              <a:t>Krimit</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dhe</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Abuzimi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të</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Pushtetit</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Kjo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deklaratë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qenë</a:t>
            </a:r>
            <a:r>
              <a:rPr lang="en-US" sz="2000"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akti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i</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parë</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në</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nivel</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ndërkombëtar</a:t>
            </a:r>
            <a:r>
              <a:rPr lang="en-US" sz="2000" b="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krijuar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mbështetje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gjerë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drejtën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viktimave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kompensim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Ajo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erdhi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menjëherë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rrjedhojë</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lëvizjeve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drejtat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viktimave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u </a:t>
            </a:r>
            <a:r>
              <a:rPr lang="en-US" sz="2000" dirty="0" err="1">
                <a:latin typeface="Times New Roman" panose="02020603050405020304" pitchFamily="18" charset="0"/>
                <a:cs typeface="Times New Roman" panose="02020603050405020304" pitchFamily="18" charset="0"/>
              </a:rPr>
              <a:t>zhvilluan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fund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viteve</a:t>
            </a:r>
            <a:r>
              <a:rPr lang="en-US" sz="2000" dirty="0">
                <a:latin typeface="Times New Roman" panose="02020603050405020304" pitchFamily="18" charset="0"/>
                <a:cs typeface="Times New Roman" panose="02020603050405020304" pitchFamily="18" charset="0"/>
              </a:rPr>
              <a:t> ’70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SHBA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Evropë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Deklarata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kërkon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gjitha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shtetet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baza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rregullta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shqyrtojnë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legjislacionin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tyre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ekzistues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përfshirë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kompensimin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viktimave</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Kur </a:t>
            </a:r>
            <a:r>
              <a:rPr lang="en-US" sz="2000" dirty="0" err="1">
                <a:latin typeface="Times New Roman" panose="02020603050405020304" pitchFamily="18" charset="0"/>
                <a:cs typeface="Times New Roman" panose="02020603050405020304" pitchFamily="18" charset="0"/>
              </a:rPr>
              <a:t>kompensimi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nuk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dispozicion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burime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tjera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siç</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mund</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jetë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zakonisht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autori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veprës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penale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shteti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përgjegjës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ofrojë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kompensimin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rast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shteti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duhet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ofrojë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kompensim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viktimën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përjetuar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dëmtime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konsiderueshme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mendore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ose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fizike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Kjo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deklaratë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gjithashtu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inkurajon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gjitha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shtetet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rrisin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fondet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nacionale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kompensimin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viktimave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krimit</a:t>
            </a:r>
            <a:r>
              <a:rPr lang="en-US" sz="20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399517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lstStyle/>
          <a:p>
            <a:pPr algn="just"/>
            <a:r>
              <a:rPr lang="en-US" b="1" dirty="0" err="1">
                <a:latin typeface="Times New Roman" panose="02020603050405020304" pitchFamily="18" charset="0"/>
                <a:cs typeface="Times New Roman" panose="02020603050405020304" pitchFamily="18" charset="0"/>
              </a:rPr>
              <a:t>Manuali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Praktik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ODIHR-it </a:t>
            </a:r>
            <a:r>
              <a:rPr lang="en-US" b="1" dirty="0" err="1">
                <a:latin typeface="Times New Roman" panose="02020603050405020304" pitchFamily="18" charset="0"/>
                <a:cs typeface="Times New Roman" panose="02020603050405020304" pitchFamily="18" charset="0"/>
              </a:rPr>
              <a:t>mbi</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Mekanizmat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Kombëtarë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Referimit</a:t>
            </a:r>
            <a:r>
              <a:rPr lang="en-US"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udhëzime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rëndësinë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dëmshpërblimit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kthimin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shkeljes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efektin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rëndësishëm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restaurues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parandalues</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Luftën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OSBE-</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rekomandon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shqyrtojnë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konfiskimin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mjeteve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fitimeve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lidhura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konfiskuara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111173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92500" lnSpcReduction="10000"/>
          </a:bodyPr>
          <a:lstStyle/>
          <a:p>
            <a:pPr algn="just"/>
            <a:r>
              <a:rPr lang="en-US" b="1" dirty="0" smtClean="0">
                <a:latin typeface="Times New Roman" panose="02020603050405020304" pitchFamily="18" charset="0"/>
                <a:cs typeface="Times New Roman" panose="02020603050405020304" pitchFamily="18" charset="0"/>
              </a:rPr>
              <a:t>AKTET E SË DREJTËS NDËRKOMBËTARE RAJONALE</a:t>
            </a:r>
          </a:p>
          <a:p>
            <a:pPr marL="0" indent="0" algn="just">
              <a:buNone/>
            </a:pPr>
            <a:r>
              <a:rPr lang="en-US" b="1" dirty="0" smtClean="0">
                <a:latin typeface="Times New Roman" panose="02020603050405020304" pitchFamily="18" charset="0"/>
                <a:cs typeface="Times New Roman" panose="02020603050405020304" pitchFamily="18" charset="0"/>
              </a:rPr>
              <a:t>      A- </a:t>
            </a:r>
            <a:r>
              <a:rPr lang="en-US" b="1" dirty="0" err="1" smtClean="0">
                <a:latin typeface="Times New Roman" panose="02020603050405020304" pitchFamily="18" charset="0"/>
                <a:cs typeface="Times New Roman" panose="02020603050405020304" pitchFamily="18" charset="0"/>
              </a:rPr>
              <a:t>Aktet</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e </a:t>
            </a:r>
            <a:r>
              <a:rPr lang="en-US" b="1" dirty="0" err="1">
                <a:latin typeface="Times New Roman" panose="02020603050405020304" pitchFamily="18" charset="0"/>
                <a:cs typeface="Times New Roman" panose="02020603050405020304" pitchFamily="18" charset="0"/>
              </a:rPr>
              <a:t>Këshillit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Evropës</a:t>
            </a:r>
            <a:endParaRPr lang="en-US" b="1"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Konventa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Këshillit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Evropës</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masat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kundër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trafikimit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qenieve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Njerëzore</a:t>
            </a:r>
            <a:r>
              <a:rPr lang="en-US" b="1" dirty="0">
                <a:latin typeface="Times New Roman" panose="02020603050405020304" pitchFamily="18" charset="0"/>
                <a:cs typeface="Times New Roman" panose="02020603050405020304" pitchFamily="18" charset="0"/>
              </a:rPr>
              <a:t>” (2005</a:t>
            </a:r>
            <a:r>
              <a:rPr lang="en-US" b="1" dirty="0" smtClean="0">
                <a:latin typeface="Times New Roman" panose="02020603050405020304" pitchFamily="18" charset="0"/>
                <a:cs typeface="Times New Roman" panose="02020603050405020304" pitchFamily="18" charset="0"/>
              </a:rPr>
              <a:t>).</a:t>
            </a:r>
            <a:r>
              <a:rPr lang="en-US" dirty="0" smtClean="0">
                <a:effectLst/>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konventë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ratifikuar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Republika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Shqipërisë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22.12.2005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fuqi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6.02.2007.</a:t>
            </a:r>
          </a:p>
          <a:p>
            <a:pPr marL="0" indent="0" algn="just">
              <a:buNone/>
            </a:pPr>
            <a:r>
              <a:rPr lang="en-US" dirty="0" err="1" smtClean="0">
                <a:latin typeface="Times New Roman" panose="02020603050405020304" pitchFamily="18" charset="0"/>
                <a:cs typeface="Times New Roman" panose="02020603050405020304" pitchFamily="18" charset="0"/>
              </a:rPr>
              <a:t>Konventa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financiar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trafikuesi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err="1" smtClean="0">
                <a:latin typeface="Times New Roman" panose="02020603050405020304" pitchFamily="18" charset="0"/>
                <a:cs typeface="Times New Roman" panose="02020603050405020304" pitchFamily="18" charset="0"/>
              </a:rPr>
              <a:t>Ajo</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gjitha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viktimat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trafikimit</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burra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fëmijë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gjitha</a:t>
            </a:r>
            <a:r>
              <a:rPr lang="en-US" b="1" dirty="0">
                <a:latin typeface="Times New Roman" panose="02020603050405020304" pitchFamily="18" charset="0"/>
                <a:cs typeface="Times New Roman" panose="02020603050405020304" pitchFamily="18" charset="0"/>
              </a:rPr>
              <a:t> format e </a:t>
            </a:r>
            <a:r>
              <a:rPr lang="en-US" b="1" dirty="0" err="1">
                <a:latin typeface="Times New Roman" panose="02020603050405020304" pitchFamily="18" charset="0"/>
                <a:cs typeface="Times New Roman" panose="02020603050405020304" pitchFamily="18" charset="0"/>
              </a:rPr>
              <a:t>shfrytëzimit</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shfrytëzimi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seksual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shfrytëzimi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shërbime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skllavërimi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organeve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trupore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err="1" smtClean="0">
                <a:latin typeface="Times New Roman" panose="02020603050405020304" pitchFamily="18" charset="0"/>
                <a:cs typeface="Times New Roman" panose="02020603050405020304" pitchFamily="18" charset="0"/>
              </a:rPr>
              <a:t>Sipas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Konventës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jepet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konfiskimit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trafikantëve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shfrytëzimi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Konventa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praktike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15(3</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6695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a:bodyPr>
          <a:lstStyle/>
          <a:p>
            <a:pPr algn="just"/>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Konventa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evropiane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kompensimin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viktimave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krimeve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dhunshme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(ECCVVC)</a:t>
            </a:r>
            <a:endParaRPr lang="en-US" i="1" dirty="0">
              <a:latin typeface="Times New Roman" panose="02020603050405020304" pitchFamily="18" charset="0"/>
              <a:cs typeface="Times New Roman" panose="02020603050405020304" pitchFamily="18" charset="0"/>
            </a:endParaRPr>
          </a:p>
          <a:p>
            <a:pPr marL="0" indent="0" algn="just">
              <a:buNone/>
            </a:pPr>
            <a:r>
              <a:rPr lang="en-US" dirty="0" err="1" smtClean="0">
                <a:latin typeface="Times New Roman" panose="02020603050405020304" pitchFamily="18" charset="0"/>
                <a:cs typeface="Times New Roman" panose="02020603050405020304" pitchFamily="18" charset="0"/>
              </a:rPr>
              <a:t>Konventa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kufizohet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vetëm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dëmet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materiale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pasoja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fizike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shëndetin</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err="1" smtClean="0">
                <a:latin typeface="Times New Roman" panose="02020603050405020304" pitchFamily="18" charset="0"/>
                <a:cs typeface="Times New Roman" panose="02020603050405020304" pitchFamily="18" charset="0"/>
              </a:rPr>
              <a:t>Gjithashtu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tipave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specifike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dhunës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Sa </a:t>
            </a:r>
            <a:r>
              <a:rPr lang="en-US" dirty="0">
                <a:latin typeface="Times New Roman" panose="02020603050405020304" pitchFamily="18" charset="0"/>
                <a:cs typeface="Times New Roman" panose="02020603050405020304" pitchFamily="18" charset="0"/>
              </a:rPr>
              <a:t>u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Konvente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drejta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shtrihet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serioze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dhunshme</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228370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B- E </a:t>
            </a:r>
            <a:r>
              <a:rPr lang="en-US" b="1" dirty="0" err="1"/>
              <a:t>drejta</a:t>
            </a:r>
            <a:r>
              <a:rPr lang="en-US" b="1" dirty="0"/>
              <a:t> e </a:t>
            </a:r>
            <a:r>
              <a:rPr lang="en-US" b="1" dirty="0" err="1"/>
              <a:t>Bashkimit</a:t>
            </a:r>
            <a:r>
              <a:rPr lang="en-US" b="1" dirty="0"/>
              <a:t> </a:t>
            </a:r>
            <a:r>
              <a:rPr lang="en-US" b="1" dirty="0" err="1"/>
              <a:t>Evropian</a:t>
            </a:r>
            <a:endParaRPr lang="en-US" b="1" dirty="0"/>
          </a:p>
          <a:p>
            <a:pPr algn="just"/>
            <a:r>
              <a:rPr lang="en-US" dirty="0"/>
              <a:t> </a:t>
            </a:r>
            <a:r>
              <a:rPr lang="en-US" dirty="0" err="1"/>
              <a:t>Direktiva</a:t>
            </a:r>
            <a:r>
              <a:rPr lang="en-US" dirty="0"/>
              <a:t> 2012/29/EU e </a:t>
            </a:r>
            <a:r>
              <a:rPr lang="en-US" dirty="0" err="1"/>
              <a:t>Parlamentit</a:t>
            </a:r>
            <a:r>
              <a:rPr lang="en-US" dirty="0"/>
              <a:t> </a:t>
            </a:r>
            <a:r>
              <a:rPr lang="en-US" dirty="0" err="1"/>
              <a:t>Evropian</a:t>
            </a:r>
            <a:r>
              <a:rPr lang="en-US" dirty="0"/>
              <a:t> </a:t>
            </a:r>
            <a:r>
              <a:rPr lang="en-US" dirty="0" err="1"/>
              <a:t>dhe</a:t>
            </a:r>
            <a:r>
              <a:rPr lang="en-US" dirty="0"/>
              <a:t> e </a:t>
            </a:r>
            <a:r>
              <a:rPr lang="en-US" dirty="0" err="1"/>
              <a:t>Këshillit</a:t>
            </a:r>
            <a:r>
              <a:rPr lang="en-US" dirty="0"/>
              <a:t>, 25 </a:t>
            </a:r>
            <a:r>
              <a:rPr lang="en-US" dirty="0" err="1"/>
              <a:t>Tetor</a:t>
            </a:r>
            <a:r>
              <a:rPr lang="en-US" dirty="0"/>
              <a:t> 2012 </a:t>
            </a:r>
            <a:r>
              <a:rPr lang="en-US" dirty="0" err="1"/>
              <a:t>vendos</a:t>
            </a:r>
            <a:r>
              <a:rPr lang="en-US" dirty="0"/>
              <a:t> </a:t>
            </a:r>
            <a:r>
              <a:rPr lang="en-US" dirty="0" err="1"/>
              <a:t>standardet</a:t>
            </a:r>
            <a:r>
              <a:rPr lang="en-US" dirty="0"/>
              <a:t> </a:t>
            </a:r>
            <a:r>
              <a:rPr lang="en-US" dirty="0" err="1"/>
              <a:t>minimale</a:t>
            </a:r>
            <a:r>
              <a:rPr lang="en-US" dirty="0"/>
              <a:t> </a:t>
            </a:r>
            <a:r>
              <a:rPr lang="en-US" dirty="0" err="1"/>
              <a:t>për</a:t>
            </a:r>
            <a:r>
              <a:rPr lang="en-US" dirty="0"/>
              <a:t> </a:t>
            </a:r>
            <a:r>
              <a:rPr lang="en-US" dirty="0" err="1"/>
              <a:t>të</a:t>
            </a:r>
            <a:r>
              <a:rPr lang="en-US" dirty="0"/>
              <a:t> </a:t>
            </a:r>
            <a:r>
              <a:rPr lang="en-US" dirty="0" err="1"/>
              <a:t>drejtat</a:t>
            </a:r>
            <a:r>
              <a:rPr lang="en-US" dirty="0"/>
              <a:t>, </a:t>
            </a:r>
            <a:r>
              <a:rPr lang="en-US" dirty="0" err="1"/>
              <a:t>mbështetjen</a:t>
            </a:r>
            <a:r>
              <a:rPr lang="en-US" dirty="0"/>
              <a:t> </a:t>
            </a:r>
            <a:r>
              <a:rPr lang="en-US" dirty="0" err="1"/>
              <a:t>dhe</a:t>
            </a:r>
            <a:r>
              <a:rPr lang="en-US" dirty="0"/>
              <a:t> </a:t>
            </a:r>
            <a:r>
              <a:rPr lang="en-US" dirty="0" err="1"/>
              <a:t>mbrojtjen</a:t>
            </a:r>
            <a:r>
              <a:rPr lang="en-US" dirty="0"/>
              <a:t> e </a:t>
            </a:r>
            <a:r>
              <a:rPr lang="en-US" dirty="0" err="1"/>
              <a:t>viktimave</a:t>
            </a:r>
            <a:r>
              <a:rPr lang="en-US" dirty="0"/>
              <a:t> </a:t>
            </a:r>
            <a:r>
              <a:rPr lang="en-US" dirty="0" err="1"/>
              <a:t>të</a:t>
            </a:r>
            <a:r>
              <a:rPr lang="en-US" dirty="0"/>
              <a:t> </a:t>
            </a:r>
            <a:r>
              <a:rPr lang="en-US" dirty="0" err="1"/>
              <a:t>krimit</a:t>
            </a:r>
            <a:r>
              <a:rPr lang="en-US" dirty="0"/>
              <a:t>. </a:t>
            </a:r>
            <a:endParaRPr lang="en-US" dirty="0" smtClean="0"/>
          </a:p>
          <a:p>
            <a:pPr marL="0" indent="0" algn="just">
              <a:buNone/>
            </a:pPr>
            <a:r>
              <a:rPr lang="en-US" dirty="0" err="1"/>
              <a:t>Direktiva</a:t>
            </a:r>
            <a:r>
              <a:rPr lang="en-US" dirty="0"/>
              <a:t> </a:t>
            </a:r>
            <a:r>
              <a:rPr lang="en-US" dirty="0" err="1"/>
              <a:t>kërkon</a:t>
            </a:r>
            <a:r>
              <a:rPr lang="en-US" dirty="0"/>
              <a:t> </a:t>
            </a:r>
            <a:r>
              <a:rPr lang="en-US" dirty="0" err="1"/>
              <a:t>nga</a:t>
            </a:r>
            <a:r>
              <a:rPr lang="en-US" dirty="0"/>
              <a:t> </a:t>
            </a:r>
            <a:r>
              <a:rPr lang="en-US" dirty="0" err="1"/>
              <a:t>shtetet</a:t>
            </a:r>
            <a:r>
              <a:rPr lang="en-US" dirty="0"/>
              <a:t> </a:t>
            </a:r>
            <a:r>
              <a:rPr lang="en-US" dirty="0" err="1"/>
              <a:t>anëtare</a:t>
            </a:r>
            <a:r>
              <a:rPr lang="en-US" dirty="0"/>
              <a:t> </a:t>
            </a:r>
            <a:r>
              <a:rPr lang="en-US" dirty="0" err="1"/>
              <a:t>të</a:t>
            </a:r>
            <a:r>
              <a:rPr lang="en-US" dirty="0"/>
              <a:t> BE-</a:t>
            </a:r>
            <a:r>
              <a:rPr lang="en-US" dirty="0" err="1"/>
              <a:t>së</a:t>
            </a:r>
            <a:r>
              <a:rPr lang="en-US" dirty="0"/>
              <a:t> </a:t>
            </a:r>
            <a:r>
              <a:rPr lang="en-US" dirty="0" err="1"/>
              <a:t>që</a:t>
            </a:r>
            <a:r>
              <a:rPr lang="en-US" dirty="0"/>
              <a:t> </a:t>
            </a:r>
            <a:r>
              <a:rPr lang="en-US" dirty="0" err="1"/>
              <a:t>në</a:t>
            </a:r>
            <a:r>
              <a:rPr lang="en-US" dirty="0"/>
              <a:t> </a:t>
            </a:r>
            <a:r>
              <a:rPr lang="en-US" dirty="0" err="1"/>
              <a:t>legjislacionin</a:t>
            </a:r>
            <a:r>
              <a:rPr lang="en-US" dirty="0"/>
              <a:t> e </a:t>
            </a:r>
            <a:r>
              <a:rPr lang="en-US" dirty="0" err="1"/>
              <a:t>brendshëm</a:t>
            </a:r>
            <a:r>
              <a:rPr lang="en-US" dirty="0"/>
              <a:t>, </a:t>
            </a:r>
            <a:r>
              <a:rPr lang="en-US" dirty="0" err="1"/>
              <a:t>të</a:t>
            </a:r>
            <a:r>
              <a:rPr lang="en-US" dirty="0"/>
              <a:t> </a:t>
            </a:r>
            <a:r>
              <a:rPr lang="en-US" dirty="0" err="1"/>
              <a:t>garantojnë</a:t>
            </a:r>
            <a:r>
              <a:rPr lang="en-US" dirty="0"/>
              <a:t> </a:t>
            </a:r>
            <a:r>
              <a:rPr lang="en-US" dirty="0" err="1"/>
              <a:t>të</a:t>
            </a:r>
            <a:r>
              <a:rPr lang="en-US" dirty="0"/>
              <a:t> </a:t>
            </a:r>
            <a:r>
              <a:rPr lang="en-US" dirty="0" err="1"/>
              <a:t>drejtën</a:t>
            </a:r>
            <a:r>
              <a:rPr lang="en-US" dirty="0"/>
              <a:t> e </a:t>
            </a:r>
            <a:r>
              <a:rPr lang="en-US" dirty="0" err="1"/>
              <a:t>viktimave</a:t>
            </a:r>
            <a:r>
              <a:rPr lang="en-US" dirty="0"/>
              <a:t> </a:t>
            </a:r>
            <a:r>
              <a:rPr lang="en-US" dirty="0" err="1"/>
              <a:t>për</a:t>
            </a:r>
            <a:r>
              <a:rPr lang="en-US" dirty="0"/>
              <a:t> </a:t>
            </a:r>
            <a:r>
              <a:rPr lang="en-US" dirty="0" err="1"/>
              <a:t>kompensim</a:t>
            </a:r>
            <a:r>
              <a:rPr lang="en-US" dirty="0"/>
              <a:t> </a:t>
            </a:r>
            <a:r>
              <a:rPr lang="en-US" dirty="0" err="1"/>
              <a:t>në</a:t>
            </a:r>
            <a:r>
              <a:rPr lang="en-US" dirty="0"/>
              <a:t> tri </a:t>
            </a:r>
            <a:r>
              <a:rPr lang="en-US" dirty="0" err="1"/>
              <a:t>aspekte</a:t>
            </a:r>
            <a:r>
              <a:rPr lang="en-US" dirty="0"/>
              <a:t> </a:t>
            </a:r>
            <a:r>
              <a:rPr lang="en-US" dirty="0" err="1"/>
              <a:t>kryesore</a:t>
            </a:r>
            <a:r>
              <a:rPr lang="en-US" dirty="0"/>
              <a:t>:</a:t>
            </a:r>
          </a:p>
          <a:p>
            <a:pPr algn="just">
              <a:buFontTx/>
              <a:buChar char="-"/>
            </a:pPr>
            <a:r>
              <a:rPr lang="en-US" dirty="0" smtClean="0"/>
              <a:t>E </a:t>
            </a:r>
            <a:r>
              <a:rPr lang="en-US" dirty="0" err="1"/>
              <a:t>drejta</a:t>
            </a:r>
            <a:r>
              <a:rPr lang="en-US" dirty="0"/>
              <a:t> </a:t>
            </a:r>
            <a:r>
              <a:rPr lang="en-US" dirty="0" err="1"/>
              <a:t>për</a:t>
            </a:r>
            <a:r>
              <a:rPr lang="en-US" dirty="0"/>
              <a:t> </a:t>
            </a:r>
            <a:r>
              <a:rPr lang="en-US" dirty="0" err="1"/>
              <a:t>rimbursimin</a:t>
            </a:r>
            <a:r>
              <a:rPr lang="en-US" dirty="0"/>
              <a:t> e </a:t>
            </a:r>
            <a:r>
              <a:rPr lang="en-US" dirty="0" err="1"/>
              <a:t>shpenzimeve</a:t>
            </a:r>
            <a:r>
              <a:rPr lang="en-US" dirty="0"/>
              <a:t> </a:t>
            </a:r>
            <a:r>
              <a:rPr lang="en-US" dirty="0" err="1"/>
              <a:t>gjatë</a:t>
            </a:r>
            <a:r>
              <a:rPr lang="en-US" dirty="0"/>
              <a:t> </a:t>
            </a:r>
            <a:r>
              <a:rPr lang="en-US" dirty="0" err="1"/>
              <a:t>procedimin</a:t>
            </a:r>
            <a:r>
              <a:rPr lang="en-US" dirty="0"/>
              <a:t> penal. </a:t>
            </a:r>
            <a:endParaRPr lang="en-US" dirty="0" smtClean="0"/>
          </a:p>
          <a:p>
            <a:pPr algn="just">
              <a:buFontTx/>
              <a:buChar char="-"/>
            </a:pPr>
            <a:r>
              <a:rPr lang="en-US" dirty="0" smtClean="0"/>
              <a:t> </a:t>
            </a:r>
            <a:r>
              <a:rPr lang="en-US" dirty="0"/>
              <a:t>“</a:t>
            </a:r>
            <a:r>
              <a:rPr lang="en-US" dirty="0" err="1"/>
              <a:t>Restitucioni</a:t>
            </a:r>
            <a:r>
              <a:rPr lang="en-US" dirty="0"/>
              <a:t>” </a:t>
            </a:r>
            <a:r>
              <a:rPr lang="en-US" dirty="0" err="1"/>
              <a:t>ose</a:t>
            </a:r>
            <a:r>
              <a:rPr lang="en-US" dirty="0"/>
              <a:t> “e </a:t>
            </a:r>
            <a:r>
              <a:rPr lang="en-US" dirty="0" err="1"/>
              <a:t>drejta</a:t>
            </a:r>
            <a:r>
              <a:rPr lang="en-US" dirty="0"/>
              <a:t> </a:t>
            </a:r>
            <a:r>
              <a:rPr lang="en-US" dirty="0" err="1"/>
              <a:t>për</a:t>
            </a:r>
            <a:r>
              <a:rPr lang="en-US" dirty="0"/>
              <a:t> </a:t>
            </a:r>
            <a:r>
              <a:rPr lang="en-US" dirty="0" err="1"/>
              <a:t>të</a:t>
            </a:r>
            <a:r>
              <a:rPr lang="en-US" dirty="0"/>
              <a:t> </a:t>
            </a:r>
            <a:r>
              <a:rPr lang="en-US" dirty="0" err="1"/>
              <a:t>kthyer</a:t>
            </a:r>
            <a:r>
              <a:rPr lang="en-US" dirty="0"/>
              <a:t> </a:t>
            </a:r>
            <a:r>
              <a:rPr lang="en-US" dirty="0" err="1"/>
              <a:t>pronën</a:t>
            </a:r>
            <a:r>
              <a:rPr lang="en-US" dirty="0"/>
              <a:t>”. </a:t>
            </a:r>
            <a:endParaRPr lang="en-US" dirty="0" smtClean="0"/>
          </a:p>
          <a:p>
            <a:pPr algn="just">
              <a:buFontTx/>
              <a:buChar char="-"/>
            </a:pPr>
            <a:r>
              <a:rPr lang="en-US" dirty="0" smtClean="0"/>
              <a:t>E </a:t>
            </a:r>
            <a:r>
              <a:rPr lang="en-US" dirty="0" err="1"/>
              <a:t>drejta</a:t>
            </a:r>
            <a:r>
              <a:rPr lang="en-US" dirty="0"/>
              <a:t> </a:t>
            </a:r>
            <a:r>
              <a:rPr lang="en-US" dirty="0" err="1"/>
              <a:t>për</a:t>
            </a:r>
            <a:r>
              <a:rPr lang="en-US" dirty="0"/>
              <a:t> </a:t>
            </a:r>
            <a:r>
              <a:rPr lang="en-US" dirty="0" err="1"/>
              <a:t>kompensimin</a:t>
            </a:r>
            <a:r>
              <a:rPr lang="en-US" dirty="0"/>
              <a:t> </a:t>
            </a:r>
            <a:r>
              <a:rPr lang="en-US" dirty="0" err="1"/>
              <a:t>nga</a:t>
            </a:r>
            <a:r>
              <a:rPr lang="en-US" dirty="0"/>
              <a:t> </a:t>
            </a:r>
            <a:r>
              <a:rPr lang="en-US" dirty="0" err="1"/>
              <a:t>shkelësi</a:t>
            </a:r>
            <a:r>
              <a:rPr lang="en-US" dirty="0" smtClean="0"/>
              <a:t>.</a:t>
            </a:r>
          </a:p>
          <a:p>
            <a:pPr algn="just"/>
            <a:r>
              <a:rPr lang="en-US" b="1" dirty="0" err="1"/>
              <a:t>Direktiva</a:t>
            </a:r>
            <a:r>
              <a:rPr lang="en-US" b="1" dirty="0"/>
              <a:t> e </a:t>
            </a:r>
            <a:r>
              <a:rPr lang="en-US" b="1" dirty="0" err="1"/>
              <a:t>Këshillit</a:t>
            </a:r>
            <a:r>
              <a:rPr lang="en-US" b="1" dirty="0"/>
              <a:t> </a:t>
            </a:r>
            <a:r>
              <a:rPr lang="en-US" b="1" dirty="0" err="1"/>
              <a:t>të</a:t>
            </a:r>
            <a:r>
              <a:rPr lang="en-US" b="1" dirty="0"/>
              <a:t> BE-</a:t>
            </a:r>
            <a:r>
              <a:rPr lang="en-US" b="1" dirty="0" err="1"/>
              <a:t>së</a:t>
            </a:r>
            <a:r>
              <a:rPr lang="en-US" b="1" dirty="0"/>
              <a:t> 2004/80/EC “</a:t>
            </a:r>
            <a:r>
              <a:rPr lang="en-US" b="1" dirty="0" err="1"/>
              <a:t>Për</a:t>
            </a:r>
            <a:r>
              <a:rPr lang="en-US" b="1" dirty="0"/>
              <a:t> </a:t>
            </a:r>
            <a:r>
              <a:rPr lang="en-US" b="1" dirty="0" err="1"/>
              <a:t>kompensimin</a:t>
            </a:r>
            <a:r>
              <a:rPr lang="en-US" b="1" dirty="0"/>
              <a:t> e </a:t>
            </a:r>
            <a:r>
              <a:rPr lang="en-US" b="1" dirty="0" err="1"/>
              <a:t>viktimave</a:t>
            </a:r>
            <a:r>
              <a:rPr lang="en-US" b="1" dirty="0"/>
              <a:t> </a:t>
            </a:r>
            <a:r>
              <a:rPr lang="en-US" b="1" dirty="0" err="1"/>
              <a:t>të</a:t>
            </a:r>
            <a:r>
              <a:rPr lang="en-US" b="1" dirty="0"/>
              <a:t> </a:t>
            </a:r>
            <a:r>
              <a:rPr lang="en-US" b="1" dirty="0" err="1"/>
              <a:t>krimit</a:t>
            </a:r>
            <a:r>
              <a:rPr lang="en-US" b="1" dirty="0"/>
              <a:t>”</a:t>
            </a:r>
            <a:r>
              <a:rPr lang="en-US" dirty="0"/>
              <a:t> </a:t>
            </a:r>
            <a:r>
              <a:rPr lang="en-US" dirty="0" err="1"/>
              <a:t>rregullon</a:t>
            </a:r>
            <a:r>
              <a:rPr lang="en-US" dirty="0"/>
              <a:t> </a:t>
            </a:r>
            <a:r>
              <a:rPr lang="en-US" dirty="0" err="1"/>
              <a:t>aksesin</a:t>
            </a:r>
            <a:r>
              <a:rPr lang="en-US" dirty="0"/>
              <a:t> </a:t>
            </a:r>
            <a:r>
              <a:rPr lang="en-US" dirty="0" err="1"/>
              <a:t>ndërkufitar</a:t>
            </a:r>
            <a:r>
              <a:rPr lang="en-US" dirty="0"/>
              <a:t> </a:t>
            </a:r>
            <a:r>
              <a:rPr lang="en-US" dirty="0" err="1"/>
              <a:t>të</a:t>
            </a:r>
            <a:r>
              <a:rPr lang="en-US" dirty="0"/>
              <a:t> </a:t>
            </a:r>
            <a:r>
              <a:rPr lang="en-US" dirty="0" err="1"/>
              <a:t>viktimave</a:t>
            </a:r>
            <a:r>
              <a:rPr lang="en-US" dirty="0"/>
              <a:t> </a:t>
            </a:r>
            <a:r>
              <a:rPr lang="en-US" dirty="0" err="1"/>
              <a:t>të</a:t>
            </a:r>
            <a:r>
              <a:rPr lang="en-US" dirty="0"/>
              <a:t> </a:t>
            </a:r>
            <a:r>
              <a:rPr lang="en-US" dirty="0" err="1"/>
              <a:t>krimit</a:t>
            </a:r>
            <a:r>
              <a:rPr lang="en-US" dirty="0"/>
              <a:t> </a:t>
            </a:r>
            <a:r>
              <a:rPr lang="en-US" dirty="0" err="1"/>
              <a:t>ndaj</a:t>
            </a:r>
            <a:r>
              <a:rPr lang="en-US" dirty="0"/>
              <a:t> </a:t>
            </a:r>
            <a:r>
              <a:rPr lang="en-US" dirty="0" err="1"/>
              <a:t>kompensimit</a:t>
            </a:r>
            <a:r>
              <a:rPr lang="en-US" dirty="0"/>
              <a:t> </a:t>
            </a:r>
            <a:r>
              <a:rPr lang="en-US" dirty="0" err="1"/>
              <a:t>të</a:t>
            </a:r>
            <a:r>
              <a:rPr lang="en-US" dirty="0"/>
              <a:t> </a:t>
            </a:r>
            <a:r>
              <a:rPr lang="en-US" dirty="0" err="1"/>
              <a:t>dëmit</a:t>
            </a:r>
            <a:r>
              <a:rPr lang="en-US" dirty="0"/>
              <a:t>, </a:t>
            </a:r>
            <a:r>
              <a:rPr lang="en-US" dirty="0" err="1"/>
              <a:t>në</a:t>
            </a:r>
            <a:r>
              <a:rPr lang="en-US" dirty="0"/>
              <a:t> </a:t>
            </a:r>
            <a:r>
              <a:rPr lang="en-US" dirty="0" err="1"/>
              <a:t>shtetet</a:t>
            </a:r>
            <a:r>
              <a:rPr lang="en-US" dirty="0"/>
              <a:t> </a:t>
            </a:r>
            <a:r>
              <a:rPr lang="en-US" dirty="0" err="1"/>
              <a:t>anëtare</a:t>
            </a:r>
            <a:r>
              <a:rPr lang="en-US" dirty="0"/>
              <a:t> </a:t>
            </a:r>
            <a:r>
              <a:rPr lang="en-US" dirty="0" err="1"/>
              <a:t>të</a:t>
            </a:r>
            <a:r>
              <a:rPr lang="en-US" dirty="0"/>
              <a:t> </a:t>
            </a:r>
            <a:r>
              <a:rPr lang="en-US" dirty="0" err="1"/>
              <a:t>këtij</a:t>
            </a:r>
            <a:r>
              <a:rPr lang="en-US" dirty="0"/>
              <a:t> </a:t>
            </a:r>
            <a:r>
              <a:rPr lang="en-US" dirty="0" err="1"/>
              <a:t>bashkimi</a:t>
            </a:r>
            <a:r>
              <a:rPr lang="en-US" dirty="0"/>
              <a:t>. </a:t>
            </a:r>
          </a:p>
          <a:p>
            <a:pPr marL="0" indent="0" algn="just">
              <a:buNone/>
            </a:pPr>
            <a:r>
              <a:rPr lang="en-US" dirty="0" err="1"/>
              <a:t>Në</a:t>
            </a:r>
            <a:r>
              <a:rPr lang="en-US" dirty="0"/>
              <a:t> </a:t>
            </a:r>
            <a:r>
              <a:rPr lang="en-US" dirty="0" err="1"/>
              <a:t>bazë</a:t>
            </a:r>
            <a:r>
              <a:rPr lang="en-US" dirty="0"/>
              <a:t> </a:t>
            </a:r>
            <a:r>
              <a:rPr lang="en-US" dirty="0" err="1"/>
              <a:t>të</a:t>
            </a:r>
            <a:r>
              <a:rPr lang="en-US" dirty="0"/>
              <a:t> </a:t>
            </a:r>
            <a:r>
              <a:rPr lang="en-US" dirty="0" err="1"/>
              <a:t>saj</a:t>
            </a:r>
            <a:r>
              <a:rPr lang="en-US" dirty="0"/>
              <a:t>, </a:t>
            </a:r>
            <a:r>
              <a:rPr lang="en-US" dirty="0" err="1"/>
              <a:t>shtetet</a:t>
            </a:r>
            <a:r>
              <a:rPr lang="en-US" dirty="0"/>
              <a:t> </a:t>
            </a:r>
            <a:r>
              <a:rPr lang="en-US" dirty="0" err="1"/>
              <a:t>anëtare</a:t>
            </a:r>
            <a:r>
              <a:rPr lang="en-US" dirty="0"/>
              <a:t> </a:t>
            </a:r>
            <a:r>
              <a:rPr lang="en-US" dirty="0" err="1"/>
              <a:t>të</a:t>
            </a:r>
            <a:r>
              <a:rPr lang="en-US" dirty="0"/>
              <a:t> BE-</a:t>
            </a:r>
            <a:r>
              <a:rPr lang="en-US" dirty="0" err="1"/>
              <a:t>së</a:t>
            </a:r>
            <a:r>
              <a:rPr lang="en-US" dirty="0"/>
              <a:t> </a:t>
            </a:r>
            <a:r>
              <a:rPr lang="en-US" dirty="0" err="1"/>
              <a:t>sigurojnë</a:t>
            </a:r>
            <a:r>
              <a:rPr lang="en-US" dirty="0"/>
              <a:t> </a:t>
            </a:r>
            <a:r>
              <a:rPr lang="en-US" dirty="0" err="1"/>
              <a:t>që</a:t>
            </a:r>
            <a:r>
              <a:rPr lang="en-US" dirty="0"/>
              <a:t>, </a:t>
            </a:r>
            <a:r>
              <a:rPr lang="en-US" dirty="0" err="1"/>
              <a:t>kur</a:t>
            </a:r>
            <a:r>
              <a:rPr lang="en-US" dirty="0"/>
              <a:t> </a:t>
            </a:r>
            <a:r>
              <a:rPr lang="en-US" dirty="0" err="1"/>
              <a:t>një</a:t>
            </a:r>
            <a:r>
              <a:rPr lang="en-US" dirty="0"/>
              <a:t> </a:t>
            </a:r>
            <a:r>
              <a:rPr lang="en-US" dirty="0" err="1"/>
              <a:t>krim</a:t>
            </a:r>
            <a:r>
              <a:rPr lang="en-US" dirty="0"/>
              <a:t> </a:t>
            </a:r>
            <a:r>
              <a:rPr lang="en-US" dirty="0" err="1"/>
              <a:t>i</a:t>
            </a:r>
            <a:r>
              <a:rPr lang="en-US" dirty="0"/>
              <a:t> </a:t>
            </a:r>
            <a:r>
              <a:rPr lang="en-US" dirty="0" err="1"/>
              <a:t>dhunshëm</a:t>
            </a:r>
            <a:r>
              <a:rPr lang="en-US" dirty="0"/>
              <a:t> me </a:t>
            </a:r>
            <a:r>
              <a:rPr lang="en-US" dirty="0" err="1"/>
              <a:t>dashje</a:t>
            </a:r>
            <a:r>
              <a:rPr lang="en-US" dirty="0"/>
              <a:t> </a:t>
            </a:r>
            <a:r>
              <a:rPr lang="en-US" dirty="0" err="1"/>
              <a:t>është</a:t>
            </a:r>
            <a:r>
              <a:rPr lang="en-US" dirty="0"/>
              <a:t> </a:t>
            </a:r>
            <a:r>
              <a:rPr lang="en-US" dirty="0" err="1"/>
              <a:t>kryer</a:t>
            </a:r>
            <a:r>
              <a:rPr lang="en-US" dirty="0"/>
              <a:t> </a:t>
            </a:r>
            <a:r>
              <a:rPr lang="en-US" dirty="0" err="1"/>
              <a:t>në</a:t>
            </a:r>
            <a:r>
              <a:rPr lang="en-US" dirty="0"/>
              <a:t> </a:t>
            </a:r>
            <a:r>
              <a:rPr lang="en-US" dirty="0" err="1"/>
              <a:t>një</a:t>
            </a:r>
            <a:r>
              <a:rPr lang="en-US" dirty="0"/>
              <a:t> </a:t>
            </a:r>
            <a:r>
              <a:rPr lang="en-US" dirty="0" err="1"/>
              <a:t>shtet</a:t>
            </a:r>
            <a:r>
              <a:rPr lang="en-US" dirty="0"/>
              <a:t> </a:t>
            </a:r>
            <a:r>
              <a:rPr lang="en-US" dirty="0" err="1"/>
              <a:t>anëtar</a:t>
            </a:r>
            <a:r>
              <a:rPr lang="en-US" dirty="0"/>
              <a:t> </a:t>
            </a:r>
            <a:r>
              <a:rPr lang="en-US" dirty="0" err="1"/>
              <a:t>tjetër</a:t>
            </a:r>
            <a:r>
              <a:rPr lang="en-US" dirty="0"/>
              <a:t> </a:t>
            </a:r>
            <a:r>
              <a:rPr lang="en-US" dirty="0" err="1"/>
              <a:t>nga</a:t>
            </a:r>
            <a:r>
              <a:rPr lang="en-US" dirty="0"/>
              <a:t> </a:t>
            </a:r>
            <a:r>
              <a:rPr lang="en-US" dirty="0" err="1"/>
              <a:t>shteti</a:t>
            </a:r>
            <a:r>
              <a:rPr lang="en-US" dirty="0"/>
              <a:t> </a:t>
            </a:r>
            <a:r>
              <a:rPr lang="en-US" dirty="0" err="1"/>
              <a:t>anëtar</a:t>
            </a:r>
            <a:r>
              <a:rPr lang="en-US" dirty="0"/>
              <a:t> </a:t>
            </a:r>
            <a:r>
              <a:rPr lang="en-US" dirty="0" err="1"/>
              <a:t>ku</a:t>
            </a:r>
            <a:r>
              <a:rPr lang="en-US" dirty="0"/>
              <a:t> </a:t>
            </a:r>
            <a:r>
              <a:rPr lang="en-US" dirty="0" err="1"/>
              <a:t>kërkuesi</a:t>
            </a:r>
            <a:r>
              <a:rPr lang="en-US" dirty="0"/>
              <a:t> </a:t>
            </a:r>
            <a:r>
              <a:rPr lang="en-US" dirty="0" err="1"/>
              <a:t>për</a:t>
            </a:r>
            <a:r>
              <a:rPr lang="en-US" dirty="0"/>
              <a:t> </a:t>
            </a:r>
            <a:r>
              <a:rPr lang="en-US" dirty="0" err="1"/>
              <a:t>kompensim</a:t>
            </a:r>
            <a:r>
              <a:rPr lang="en-US" dirty="0"/>
              <a:t> </a:t>
            </a:r>
            <a:r>
              <a:rPr lang="en-US" dirty="0" err="1"/>
              <a:t>është</a:t>
            </a:r>
            <a:r>
              <a:rPr lang="en-US" dirty="0"/>
              <a:t> </a:t>
            </a:r>
            <a:r>
              <a:rPr lang="en-US" dirty="0" err="1"/>
              <a:t>banor</a:t>
            </a:r>
            <a:r>
              <a:rPr lang="en-US" dirty="0"/>
              <a:t> </a:t>
            </a:r>
            <a:r>
              <a:rPr lang="en-US" dirty="0" err="1"/>
              <a:t>i</a:t>
            </a:r>
            <a:r>
              <a:rPr lang="en-US" dirty="0"/>
              <a:t> </a:t>
            </a:r>
            <a:r>
              <a:rPr lang="en-US" dirty="0" err="1"/>
              <a:t>zakonshëm</a:t>
            </a:r>
            <a:r>
              <a:rPr lang="en-US" dirty="0"/>
              <a:t>, </a:t>
            </a:r>
            <a:r>
              <a:rPr lang="en-US" dirty="0" err="1"/>
              <a:t>viktima</a:t>
            </a:r>
            <a:r>
              <a:rPr lang="en-US" dirty="0"/>
              <a:t> </a:t>
            </a:r>
            <a:r>
              <a:rPr lang="en-US" dirty="0" err="1"/>
              <a:t>ka</a:t>
            </a:r>
            <a:r>
              <a:rPr lang="en-US" dirty="0"/>
              <a:t> </a:t>
            </a:r>
            <a:r>
              <a:rPr lang="en-US" dirty="0" err="1"/>
              <a:t>të</a:t>
            </a:r>
            <a:r>
              <a:rPr lang="en-US" dirty="0"/>
              <a:t> </a:t>
            </a:r>
            <a:r>
              <a:rPr lang="en-US" dirty="0" err="1"/>
              <a:t>drejtë</a:t>
            </a:r>
            <a:r>
              <a:rPr lang="en-US" dirty="0"/>
              <a:t> </a:t>
            </a:r>
            <a:r>
              <a:rPr lang="en-US" dirty="0" err="1"/>
              <a:t>të</a:t>
            </a:r>
            <a:r>
              <a:rPr lang="en-US" dirty="0"/>
              <a:t> </a:t>
            </a:r>
            <a:r>
              <a:rPr lang="en-US" dirty="0" err="1"/>
              <a:t>paraqesë</a:t>
            </a:r>
            <a:r>
              <a:rPr lang="en-US" dirty="0"/>
              <a:t> </a:t>
            </a:r>
            <a:r>
              <a:rPr lang="en-US" dirty="0" err="1"/>
              <a:t>kërkesën</a:t>
            </a:r>
            <a:r>
              <a:rPr lang="en-US" dirty="0"/>
              <a:t> </a:t>
            </a:r>
            <a:r>
              <a:rPr lang="en-US" dirty="0" err="1"/>
              <a:t>tek</a:t>
            </a:r>
            <a:r>
              <a:rPr lang="en-US" dirty="0"/>
              <a:t> </a:t>
            </a:r>
            <a:r>
              <a:rPr lang="en-US" dirty="0" err="1"/>
              <a:t>një</a:t>
            </a:r>
            <a:r>
              <a:rPr lang="en-US" dirty="0"/>
              <a:t> </a:t>
            </a:r>
            <a:r>
              <a:rPr lang="en-US" dirty="0" err="1"/>
              <a:t>autoritet</a:t>
            </a:r>
            <a:r>
              <a:rPr lang="en-US" dirty="0"/>
              <a:t> </a:t>
            </a:r>
            <a:r>
              <a:rPr lang="en-US" dirty="0" err="1"/>
              <a:t>ose</a:t>
            </a:r>
            <a:r>
              <a:rPr lang="en-US" dirty="0"/>
              <a:t> </a:t>
            </a:r>
            <a:r>
              <a:rPr lang="en-US" dirty="0" err="1"/>
              <a:t>ndonjë</a:t>
            </a:r>
            <a:r>
              <a:rPr lang="en-US" dirty="0"/>
              <a:t> organ </a:t>
            </a:r>
            <a:r>
              <a:rPr lang="en-US" dirty="0" err="1"/>
              <a:t>tjetër</a:t>
            </a:r>
            <a:r>
              <a:rPr lang="en-US" dirty="0"/>
              <a:t> </a:t>
            </a:r>
            <a:r>
              <a:rPr lang="en-US" dirty="0" err="1"/>
              <a:t>në</a:t>
            </a:r>
            <a:r>
              <a:rPr lang="en-US" dirty="0"/>
              <a:t> </a:t>
            </a:r>
            <a:r>
              <a:rPr lang="en-US" dirty="0" err="1"/>
              <a:t>shtetin</a:t>
            </a:r>
            <a:r>
              <a:rPr lang="en-US" dirty="0"/>
              <a:t> </a:t>
            </a:r>
            <a:r>
              <a:rPr lang="en-US" dirty="0" err="1"/>
              <a:t>anëtar</a:t>
            </a:r>
            <a:r>
              <a:rPr lang="en-US" dirty="0"/>
              <a:t>, </a:t>
            </a:r>
            <a:r>
              <a:rPr lang="en-US" dirty="0" err="1"/>
              <a:t>ku</a:t>
            </a:r>
            <a:r>
              <a:rPr lang="en-US" dirty="0"/>
              <a:t> </a:t>
            </a:r>
            <a:r>
              <a:rPr lang="en-US" dirty="0" err="1"/>
              <a:t>është</a:t>
            </a:r>
            <a:r>
              <a:rPr lang="en-US" dirty="0"/>
              <a:t> </a:t>
            </a:r>
            <a:r>
              <a:rPr lang="en-US" dirty="0" err="1"/>
              <a:t>kryer</a:t>
            </a:r>
            <a:r>
              <a:rPr lang="en-US" dirty="0"/>
              <a:t> </a:t>
            </a:r>
            <a:r>
              <a:rPr lang="en-US" dirty="0" err="1"/>
              <a:t>krimi</a:t>
            </a:r>
            <a:r>
              <a:rPr lang="en-US" dirty="0"/>
              <a:t>. </a:t>
            </a:r>
          </a:p>
          <a:p>
            <a:pPr marL="0" indent="0" algn="just">
              <a:buNone/>
            </a:pPr>
            <a:endParaRPr lang="en-US" dirty="0"/>
          </a:p>
          <a:p>
            <a:endParaRPr lang="en-US" dirty="0"/>
          </a:p>
        </p:txBody>
      </p:sp>
    </p:spTree>
    <p:extLst>
      <p:ext uri="{BB962C8B-B14F-4D97-AF65-F5344CB8AC3E}">
        <p14:creationId xmlns:p14="http://schemas.microsoft.com/office/powerpoint/2010/main" val="39901382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0695" y="296486"/>
            <a:ext cx="8915400" cy="5530735"/>
          </a:xfrm>
        </p:spPr>
        <p:txBody>
          <a:bodyPr>
            <a:noAutofit/>
          </a:bodyPr>
          <a:lstStyle/>
          <a:p>
            <a:r>
              <a:rPr lang="en-US" sz="1400" b="1" dirty="0" err="1"/>
              <a:t>Përvojat</a:t>
            </a:r>
            <a:r>
              <a:rPr lang="en-US" sz="1400" b="1" dirty="0"/>
              <a:t> e </a:t>
            </a:r>
            <a:r>
              <a:rPr lang="en-US" sz="1400" b="1" dirty="0" err="1"/>
              <a:t>shteteve</a:t>
            </a:r>
            <a:endParaRPr lang="en-US" sz="1400" b="1" dirty="0"/>
          </a:p>
          <a:p>
            <a:pPr algn="just"/>
            <a:r>
              <a:rPr lang="en-US" sz="1400" dirty="0" err="1"/>
              <a:t>Në</a:t>
            </a:r>
            <a:r>
              <a:rPr lang="en-US" sz="1400" dirty="0"/>
              <a:t> </a:t>
            </a:r>
            <a:r>
              <a:rPr lang="en-US" sz="1400" dirty="0" err="1"/>
              <a:t>legjislacionet</a:t>
            </a:r>
            <a:r>
              <a:rPr lang="en-US" sz="1400" dirty="0"/>
              <a:t> e </a:t>
            </a:r>
            <a:r>
              <a:rPr lang="en-US" sz="1400" dirty="0" err="1"/>
              <a:t>vendeve</a:t>
            </a:r>
            <a:r>
              <a:rPr lang="en-US" sz="1400" dirty="0"/>
              <a:t> </a:t>
            </a:r>
            <a:r>
              <a:rPr lang="en-US" sz="1400" dirty="0" err="1"/>
              <a:t>të</a:t>
            </a:r>
            <a:r>
              <a:rPr lang="en-US" sz="1400" dirty="0"/>
              <a:t> </a:t>
            </a:r>
            <a:r>
              <a:rPr lang="en-US" sz="1400" dirty="0" err="1"/>
              <a:t>ndryshme</a:t>
            </a:r>
            <a:r>
              <a:rPr lang="en-US" sz="1400" dirty="0"/>
              <a:t>, </a:t>
            </a:r>
            <a:r>
              <a:rPr lang="en-US" sz="1400" dirty="0" err="1"/>
              <a:t>mundësia</a:t>
            </a:r>
            <a:r>
              <a:rPr lang="en-US" sz="1400" dirty="0"/>
              <a:t> e </a:t>
            </a:r>
            <a:r>
              <a:rPr lang="en-US" sz="1400" dirty="0" err="1"/>
              <a:t>viktimave</a:t>
            </a:r>
            <a:r>
              <a:rPr lang="en-US" sz="1400" dirty="0"/>
              <a:t> </a:t>
            </a:r>
            <a:r>
              <a:rPr lang="en-US" sz="1400" dirty="0" err="1"/>
              <a:t>për</a:t>
            </a:r>
            <a:r>
              <a:rPr lang="en-US" sz="1400" dirty="0"/>
              <a:t> </a:t>
            </a:r>
            <a:r>
              <a:rPr lang="en-US" sz="1400" dirty="0" err="1"/>
              <a:t>të</a:t>
            </a:r>
            <a:r>
              <a:rPr lang="en-US" sz="1400" dirty="0"/>
              <a:t> </a:t>
            </a:r>
            <a:r>
              <a:rPr lang="en-US" sz="1400" dirty="0" err="1"/>
              <a:t>kërkuar</a:t>
            </a:r>
            <a:r>
              <a:rPr lang="en-US" sz="1400" dirty="0"/>
              <a:t> </a:t>
            </a:r>
            <a:r>
              <a:rPr lang="en-US" sz="1400" dirty="0" err="1"/>
              <a:t>kompensimin</a:t>
            </a:r>
            <a:r>
              <a:rPr lang="en-US" sz="1400" dirty="0"/>
              <a:t> </a:t>
            </a:r>
            <a:r>
              <a:rPr lang="en-US" sz="1400" dirty="0" err="1"/>
              <a:t>nga</a:t>
            </a:r>
            <a:r>
              <a:rPr lang="en-US" sz="1400" dirty="0"/>
              <a:t> </a:t>
            </a:r>
            <a:r>
              <a:rPr lang="en-US" sz="1400" dirty="0" err="1"/>
              <a:t>një</a:t>
            </a:r>
            <a:r>
              <a:rPr lang="en-US" sz="1400" dirty="0"/>
              <a:t> </a:t>
            </a:r>
            <a:r>
              <a:rPr lang="en-US" sz="1400" dirty="0" err="1"/>
              <a:t>trafikant</a:t>
            </a:r>
            <a:r>
              <a:rPr lang="en-US" sz="1400" dirty="0"/>
              <a:t> </a:t>
            </a:r>
            <a:r>
              <a:rPr lang="en-US" sz="1400" dirty="0" err="1"/>
              <a:t>ose</a:t>
            </a:r>
            <a:r>
              <a:rPr lang="en-US" sz="1400" dirty="0"/>
              <a:t> </a:t>
            </a:r>
            <a:r>
              <a:rPr lang="en-US" sz="1400" dirty="0" err="1"/>
              <a:t>shfrytëzues</a:t>
            </a:r>
            <a:r>
              <a:rPr lang="en-US" sz="1400" dirty="0"/>
              <a:t>, </a:t>
            </a:r>
            <a:r>
              <a:rPr lang="en-US" sz="1400" dirty="0" err="1"/>
              <a:t>ekziston</a:t>
            </a:r>
            <a:r>
              <a:rPr lang="en-US" sz="1400" dirty="0"/>
              <a:t> </a:t>
            </a:r>
            <a:r>
              <a:rPr lang="en-US" sz="1400" dirty="0" err="1"/>
              <a:t>kryesisht</a:t>
            </a:r>
            <a:r>
              <a:rPr lang="en-US" sz="1400" dirty="0"/>
              <a:t> </a:t>
            </a:r>
            <a:r>
              <a:rPr lang="en-US" sz="1400" dirty="0" err="1"/>
              <a:t>përmes</a:t>
            </a:r>
            <a:r>
              <a:rPr lang="en-US" sz="1400" dirty="0"/>
              <a:t> </a:t>
            </a:r>
            <a:r>
              <a:rPr lang="en-US" sz="1400" dirty="0" err="1"/>
              <a:t>ushtrimit</a:t>
            </a:r>
            <a:r>
              <a:rPr lang="en-US" sz="1400" dirty="0"/>
              <a:t> </a:t>
            </a:r>
            <a:r>
              <a:rPr lang="en-US" sz="1400" dirty="0" err="1"/>
              <a:t>të</a:t>
            </a:r>
            <a:r>
              <a:rPr lang="en-US" sz="1400" dirty="0"/>
              <a:t> </a:t>
            </a:r>
            <a:r>
              <a:rPr lang="en-US" sz="1400" dirty="0" err="1"/>
              <a:t>mjeteve</a:t>
            </a:r>
            <a:r>
              <a:rPr lang="en-US" sz="1400" dirty="0"/>
              <a:t> </a:t>
            </a:r>
            <a:r>
              <a:rPr lang="en-US" sz="1400" dirty="0" err="1"/>
              <a:t>të</a:t>
            </a:r>
            <a:r>
              <a:rPr lang="en-US" sz="1400" dirty="0"/>
              <a:t> </a:t>
            </a:r>
            <a:r>
              <a:rPr lang="en-US" sz="1400" dirty="0" err="1"/>
              <a:t>parashikuara</a:t>
            </a:r>
            <a:r>
              <a:rPr lang="en-US" sz="1400" dirty="0"/>
              <a:t> </a:t>
            </a:r>
            <a:r>
              <a:rPr lang="en-US" sz="1400" dirty="0" err="1"/>
              <a:t>në</a:t>
            </a:r>
            <a:r>
              <a:rPr lang="en-US" sz="1400" dirty="0"/>
              <a:t> </a:t>
            </a:r>
            <a:r>
              <a:rPr lang="en-US" sz="1400" dirty="0" err="1"/>
              <a:t>procesin</a:t>
            </a:r>
            <a:r>
              <a:rPr lang="en-US" sz="1400" dirty="0"/>
              <a:t> civil </a:t>
            </a:r>
            <a:r>
              <a:rPr lang="en-US" sz="1400" dirty="0" err="1"/>
              <a:t>dhe</a:t>
            </a:r>
            <a:r>
              <a:rPr lang="en-US" sz="1400" dirty="0"/>
              <a:t> </a:t>
            </a:r>
            <a:r>
              <a:rPr lang="en-US" sz="1400" dirty="0" err="1"/>
              <a:t>atë</a:t>
            </a:r>
            <a:r>
              <a:rPr lang="en-US" sz="1400" dirty="0"/>
              <a:t> penal. </a:t>
            </a:r>
            <a:r>
              <a:rPr lang="en-US" sz="1400" dirty="0" err="1"/>
              <a:t>Në</a:t>
            </a:r>
            <a:r>
              <a:rPr lang="en-US" sz="1400" dirty="0"/>
              <a:t> </a:t>
            </a:r>
            <a:r>
              <a:rPr lang="en-US" sz="1400" dirty="0" err="1"/>
              <a:t>procesin</a:t>
            </a:r>
            <a:r>
              <a:rPr lang="en-US" sz="1400" dirty="0"/>
              <a:t> penal </a:t>
            </a:r>
            <a:r>
              <a:rPr lang="en-US" sz="1400" dirty="0" err="1"/>
              <a:t>kërkimi</a:t>
            </a:r>
            <a:r>
              <a:rPr lang="en-US" sz="1400" dirty="0"/>
              <a:t> </a:t>
            </a:r>
            <a:r>
              <a:rPr lang="en-US" sz="1400" dirty="0" err="1"/>
              <a:t>i</a:t>
            </a:r>
            <a:r>
              <a:rPr lang="en-US" sz="1400" dirty="0"/>
              <a:t> </a:t>
            </a:r>
            <a:r>
              <a:rPr lang="en-US" sz="1400" dirty="0" err="1"/>
              <a:t>dëmit</a:t>
            </a:r>
            <a:r>
              <a:rPr lang="en-US" sz="1400" dirty="0"/>
              <a:t> </a:t>
            </a:r>
            <a:r>
              <a:rPr lang="en-US" sz="1400" dirty="0" err="1"/>
              <a:t>mundësohet</a:t>
            </a:r>
            <a:r>
              <a:rPr lang="en-US" sz="1400" dirty="0"/>
              <a:t> </a:t>
            </a:r>
            <a:r>
              <a:rPr lang="en-US" sz="1400" dirty="0" err="1"/>
              <a:t>përmes</a:t>
            </a:r>
            <a:r>
              <a:rPr lang="en-US" sz="1400" dirty="0"/>
              <a:t> </a:t>
            </a:r>
            <a:r>
              <a:rPr lang="en-US" sz="1400" dirty="0" err="1"/>
              <a:t>padisë</a:t>
            </a:r>
            <a:r>
              <a:rPr lang="en-US" sz="1400" dirty="0"/>
              <a:t> </a:t>
            </a:r>
            <a:r>
              <a:rPr lang="en-US" sz="1400" dirty="0" err="1"/>
              <a:t>civile</a:t>
            </a:r>
            <a:r>
              <a:rPr lang="en-US" sz="1400" dirty="0"/>
              <a:t> </a:t>
            </a:r>
            <a:r>
              <a:rPr lang="en-US" sz="1400" dirty="0" err="1"/>
              <a:t>në</a:t>
            </a:r>
            <a:r>
              <a:rPr lang="en-US" sz="1400" dirty="0"/>
              <a:t> </a:t>
            </a:r>
            <a:r>
              <a:rPr lang="en-US" sz="1400" dirty="0" err="1"/>
              <a:t>procesin</a:t>
            </a:r>
            <a:r>
              <a:rPr lang="en-US" sz="1400" dirty="0"/>
              <a:t> </a:t>
            </a:r>
            <a:r>
              <a:rPr lang="en-US" sz="1400" dirty="0" smtClean="0"/>
              <a:t>penal.</a:t>
            </a:r>
          </a:p>
          <a:p>
            <a:pPr algn="just"/>
            <a:r>
              <a:rPr lang="en-US" sz="1400" dirty="0" smtClean="0"/>
              <a:t> </a:t>
            </a:r>
            <a:r>
              <a:rPr lang="en-US" sz="1400" dirty="0" err="1" smtClean="0"/>
              <a:t>Por</a:t>
            </a:r>
            <a:r>
              <a:rPr lang="en-US" sz="1400" dirty="0" smtClean="0"/>
              <a:t> </a:t>
            </a:r>
            <a:r>
              <a:rPr lang="en-US" sz="1400" dirty="0" err="1"/>
              <a:t>ka</a:t>
            </a:r>
            <a:r>
              <a:rPr lang="en-US" sz="1400" dirty="0"/>
              <a:t> </a:t>
            </a:r>
            <a:r>
              <a:rPr lang="en-US" sz="1400" dirty="0" err="1"/>
              <a:t>edhe</a:t>
            </a:r>
            <a:r>
              <a:rPr lang="en-US" sz="1400" dirty="0"/>
              <a:t> </a:t>
            </a:r>
            <a:r>
              <a:rPr lang="en-US" sz="1400" dirty="0" err="1"/>
              <a:t>përvoja</a:t>
            </a:r>
            <a:r>
              <a:rPr lang="en-US" sz="1400" dirty="0"/>
              <a:t> </a:t>
            </a:r>
            <a:r>
              <a:rPr lang="en-US" sz="1400" dirty="0" err="1"/>
              <a:t>të</a:t>
            </a:r>
            <a:r>
              <a:rPr lang="en-US" sz="1400" dirty="0"/>
              <a:t> </a:t>
            </a:r>
            <a:r>
              <a:rPr lang="en-US" sz="1400" dirty="0" err="1"/>
              <a:t>tjera</a:t>
            </a:r>
            <a:r>
              <a:rPr lang="en-US" sz="1400" dirty="0"/>
              <a:t> </a:t>
            </a:r>
            <a:r>
              <a:rPr lang="en-US" sz="1400" dirty="0" err="1"/>
              <a:t>si</a:t>
            </a:r>
            <a:r>
              <a:rPr lang="en-US" sz="1400" dirty="0"/>
              <a:t> </a:t>
            </a:r>
            <a:r>
              <a:rPr lang="en-US" sz="1400" dirty="0" err="1"/>
              <a:t>ajo</a:t>
            </a:r>
            <a:r>
              <a:rPr lang="en-US" sz="1400" dirty="0"/>
              <a:t> e </a:t>
            </a:r>
            <a:r>
              <a:rPr lang="en-US" sz="1400" b="1" dirty="0"/>
              <a:t>SHBA-</a:t>
            </a:r>
            <a:r>
              <a:rPr lang="en-US" sz="1400" b="1" dirty="0" err="1"/>
              <a:t>së</a:t>
            </a:r>
            <a:r>
              <a:rPr lang="en-US" sz="1400" dirty="0"/>
              <a:t>, </a:t>
            </a:r>
            <a:r>
              <a:rPr lang="en-US" sz="1400" dirty="0" err="1"/>
              <a:t>ku</a:t>
            </a:r>
            <a:r>
              <a:rPr lang="en-US" sz="1400" dirty="0"/>
              <a:t> </a:t>
            </a:r>
            <a:r>
              <a:rPr lang="en-US" sz="1400" b="1" dirty="0" err="1"/>
              <a:t>një</a:t>
            </a:r>
            <a:r>
              <a:rPr lang="en-US" sz="1400" b="1" dirty="0"/>
              <a:t> </a:t>
            </a:r>
            <a:r>
              <a:rPr lang="en-US" sz="1400" b="1" dirty="0" err="1"/>
              <a:t>padi</a:t>
            </a:r>
            <a:r>
              <a:rPr lang="en-US" sz="1400" b="1" dirty="0"/>
              <a:t> </a:t>
            </a:r>
            <a:r>
              <a:rPr lang="en-US" sz="1400" b="1" dirty="0" err="1"/>
              <a:t>kompensimi</a:t>
            </a:r>
            <a:r>
              <a:rPr lang="en-US" sz="1400" b="1" dirty="0"/>
              <a:t> </a:t>
            </a:r>
            <a:r>
              <a:rPr lang="en-US" sz="1400" b="1" dirty="0" err="1"/>
              <a:t>për</a:t>
            </a:r>
            <a:r>
              <a:rPr lang="en-US" sz="1400" b="1" dirty="0"/>
              <a:t> </a:t>
            </a:r>
            <a:r>
              <a:rPr lang="en-US" sz="1400" b="1" dirty="0" err="1"/>
              <a:t>viktimën</a:t>
            </a:r>
            <a:r>
              <a:rPr lang="en-US" sz="1400" b="1" dirty="0"/>
              <a:t>, e </a:t>
            </a:r>
            <a:r>
              <a:rPr lang="en-US" sz="1400" b="1" dirty="0" err="1"/>
              <a:t>njohur</a:t>
            </a:r>
            <a:r>
              <a:rPr lang="en-US" sz="1400" b="1" dirty="0"/>
              <a:t> </a:t>
            </a:r>
            <a:r>
              <a:rPr lang="en-US" sz="1400" b="1" dirty="0" err="1"/>
              <a:t>si</a:t>
            </a:r>
            <a:r>
              <a:rPr lang="en-US" sz="1400" b="1" dirty="0"/>
              <a:t> </a:t>
            </a:r>
            <a:r>
              <a:rPr lang="en-US" sz="1400" b="1" i="1" dirty="0" err="1"/>
              <a:t>restitutio</a:t>
            </a:r>
            <a:r>
              <a:rPr lang="en-US" sz="1400" b="1" dirty="0"/>
              <a:t>, </a:t>
            </a:r>
            <a:r>
              <a:rPr lang="en-US" sz="1400" b="1" dirty="0" err="1"/>
              <a:t>është</a:t>
            </a:r>
            <a:r>
              <a:rPr lang="en-US" sz="1400" b="1" dirty="0"/>
              <a:t> </a:t>
            </a:r>
            <a:r>
              <a:rPr lang="en-US" sz="1400" b="1" dirty="0" err="1"/>
              <a:t>automatikisht</a:t>
            </a:r>
            <a:r>
              <a:rPr lang="en-US" sz="1400" b="1" dirty="0"/>
              <a:t> </a:t>
            </a:r>
            <a:r>
              <a:rPr lang="en-US" sz="1400" b="1" dirty="0" err="1"/>
              <a:t>pjesë</a:t>
            </a:r>
            <a:r>
              <a:rPr lang="en-US" sz="1400" b="1" dirty="0"/>
              <a:t> e </a:t>
            </a:r>
            <a:r>
              <a:rPr lang="en-US" sz="1400" b="1" dirty="0" err="1"/>
              <a:t>procedimeve</a:t>
            </a:r>
            <a:r>
              <a:rPr lang="en-US" sz="1400" b="1" dirty="0"/>
              <a:t> </a:t>
            </a:r>
            <a:r>
              <a:rPr lang="en-US" sz="1400" b="1" dirty="0" err="1"/>
              <a:t>penale</a:t>
            </a:r>
            <a:r>
              <a:rPr lang="en-US" sz="1400" b="1" dirty="0"/>
              <a:t> </a:t>
            </a:r>
            <a:r>
              <a:rPr lang="en-US" sz="1400" b="1" dirty="0" err="1"/>
              <a:t>në</a:t>
            </a:r>
            <a:r>
              <a:rPr lang="en-US" sz="1400" b="1" dirty="0"/>
              <a:t> </a:t>
            </a:r>
            <a:r>
              <a:rPr lang="en-US" sz="1400" b="1" dirty="0" err="1"/>
              <a:t>çështjet</a:t>
            </a:r>
            <a:r>
              <a:rPr lang="en-US" sz="1400" b="1" dirty="0"/>
              <a:t> e </a:t>
            </a:r>
            <a:r>
              <a:rPr lang="en-US" sz="1400" b="1" dirty="0" err="1"/>
              <a:t>trafikimit</a:t>
            </a:r>
            <a:r>
              <a:rPr lang="en-US" sz="1400" dirty="0"/>
              <a:t>. </a:t>
            </a:r>
            <a:r>
              <a:rPr lang="en-US" sz="1400" dirty="0" err="1"/>
              <a:t>Gjithashtu</a:t>
            </a:r>
            <a:r>
              <a:rPr lang="en-US" sz="1400" dirty="0"/>
              <a:t>, SHBA, </a:t>
            </a:r>
            <a:r>
              <a:rPr lang="en-US" sz="1400" dirty="0" err="1"/>
              <a:t>ka</a:t>
            </a:r>
            <a:r>
              <a:rPr lang="en-US" sz="1400" dirty="0"/>
              <a:t> </a:t>
            </a:r>
            <a:r>
              <a:rPr lang="en-US" sz="1400" dirty="0" err="1"/>
              <a:t>edhe</a:t>
            </a:r>
            <a:r>
              <a:rPr lang="en-US" sz="1400" dirty="0"/>
              <a:t> </a:t>
            </a:r>
            <a:r>
              <a:rPr lang="en-US" sz="1400" dirty="0" err="1"/>
              <a:t>një</a:t>
            </a:r>
            <a:r>
              <a:rPr lang="en-US" sz="1400" dirty="0"/>
              <a:t> </a:t>
            </a:r>
            <a:r>
              <a:rPr lang="en-US" sz="1400" dirty="0" err="1"/>
              <a:t>numër</a:t>
            </a:r>
            <a:r>
              <a:rPr lang="en-US" sz="1400" dirty="0"/>
              <a:t> </a:t>
            </a:r>
            <a:r>
              <a:rPr lang="en-US" sz="1400" dirty="0" err="1"/>
              <a:t>të</a:t>
            </a:r>
            <a:r>
              <a:rPr lang="en-US" sz="1400" dirty="0"/>
              <a:t> </a:t>
            </a:r>
            <a:r>
              <a:rPr lang="en-US" sz="1400" dirty="0" err="1"/>
              <a:t>konsiderueshëm</a:t>
            </a:r>
            <a:r>
              <a:rPr lang="en-US" sz="1400" dirty="0"/>
              <a:t> </a:t>
            </a:r>
            <a:r>
              <a:rPr lang="en-US" sz="1400" dirty="0" err="1"/>
              <a:t>rastesh</a:t>
            </a:r>
            <a:r>
              <a:rPr lang="en-US" sz="1400" dirty="0"/>
              <a:t> </a:t>
            </a:r>
            <a:r>
              <a:rPr lang="en-US" sz="1400" dirty="0" err="1"/>
              <a:t>në</a:t>
            </a:r>
            <a:r>
              <a:rPr lang="en-US" sz="1400" dirty="0"/>
              <a:t> </a:t>
            </a:r>
            <a:r>
              <a:rPr lang="en-US" sz="1400" dirty="0" err="1"/>
              <a:t>të</a:t>
            </a:r>
            <a:r>
              <a:rPr lang="en-US" sz="1400" dirty="0"/>
              <a:t> </a:t>
            </a:r>
            <a:r>
              <a:rPr lang="en-US" sz="1400" dirty="0" err="1"/>
              <a:t>cilat</a:t>
            </a:r>
            <a:r>
              <a:rPr lang="en-US" sz="1400" dirty="0"/>
              <a:t> </a:t>
            </a:r>
            <a:r>
              <a:rPr lang="en-US" sz="1400" dirty="0" err="1"/>
              <a:t>kompensimi</a:t>
            </a:r>
            <a:r>
              <a:rPr lang="en-US" sz="1400" dirty="0"/>
              <a:t> u </a:t>
            </a:r>
            <a:r>
              <a:rPr lang="en-US" sz="1400" dirty="0" err="1"/>
              <a:t>është</a:t>
            </a:r>
            <a:r>
              <a:rPr lang="en-US" sz="1400" dirty="0"/>
              <a:t> </a:t>
            </a:r>
            <a:r>
              <a:rPr lang="en-US" sz="1400" dirty="0" err="1"/>
              <a:t>dhënë</a:t>
            </a:r>
            <a:r>
              <a:rPr lang="en-US" sz="1400" dirty="0"/>
              <a:t> </a:t>
            </a:r>
            <a:r>
              <a:rPr lang="en-US" sz="1400" dirty="0" err="1"/>
              <a:t>personave</a:t>
            </a:r>
            <a:r>
              <a:rPr lang="en-US" sz="1400" dirty="0"/>
              <a:t> </a:t>
            </a:r>
            <a:r>
              <a:rPr lang="en-US" sz="1400" dirty="0" err="1"/>
              <a:t>të</a:t>
            </a:r>
            <a:r>
              <a:rPr lang="en-US" sz="1400" dirty="0"/>
              <a:t> </a:t>
            </a:r>
            <a:r>
              <a:rPr lang="en-US" sz="1400" dirty="0" err="1"/>
              <a:t>trafikuar</a:t>
            </a:r>
            <a:r>
              <a:rPr lang="en-US" sz="1400" dirty="0"/>
              <a:t> duke </a:t>
            </a:r>
            <a:r>
              <a:rPr lang="en-US" sz="1400" dirty="0" err="1"/>
              <a:t>përdorur</a:t>
            </a:r>
            <a:r>
              <a:rPr lang="en-US" sz="1400" dirty="0"/>
              <a:t> </a:t>
            </a:r>
            <a:r>
              <a:rPr lang="en-US" sz="1400" dirty="0" err="1"/>
              <a:t>padinë</a:t>
            </a:r>
            <a:r>
              <a:rPr lang="en-US" sz="1400" dirty="0"/>
              <a:t> </a:t>
            </a:r>
            <a:r>
              <a:rPr lang="en-US" sz="1400" dirty="0" err="1"/>
              <a:t>civile</a:t>
            </a:r>
            <a:r>
              <a:rPr lang="en-US" sz="1400" dirty="0"/>
              <a:t> </a:t>
            </a:r>
            <a:r>
              <a:rPr lang="en-US" sz="1400" dirty="0" err="1"/>
              <a:t>brenda</a:t>
            </a:r>
            <a:r>
              <a:rPr lang="en-US" sz="1400" dirty="0"/>
              <a:t> </a:t>
            </a:r>
            <a:r>
              <a:rPr lang="en-US" sz="1400" dirty="0" err="1"/>
              <a:t>procesit</a:t>
            </a:r>
            <a:r>
              <a:rPr lang="en-US" sz="1400" dirty="0"/>
              <a:t> penal</a:t>
            </a:r>
            <a:r>
              <a:rPr lang="en-US" sz="1400" dirty="0" smtClean="0"/>
              <a:t>.</a:t>
            </a:r>
          </a:p>
          <a:p>
            <a:pPr algn="just"/>
            <a:r>
              <a:rPr lang="en-US" sz="1400" dirty="0" smtClean="0"/>
              <a:t> </a:t>
            </a:r>
            <a:r>
              <a:rPr lang="en-US" sz="1400" dirty="0" err="1"/>
              <a:t>Në</a:t>
            </a:r>
            <a:r>
              <a:rPr lang="en-US" sz="1400" dirty="0"/>
              <a:t> </a:t>
            </a:r>
            <a:r>
              <a:rPr lang="en-US" sz="1400" b="1" dirty="0" err="1"/>
              <a:t>Mbretërinë</a:t>
            </a:r>
            <a:r>
              <a:rPr lang="en-US" sz="1400" b="1" dirty="0"/>
              <a:t> e </a:t>
            </a:r>
            <a:r>
              <a:rPr lang="en-US" sz="1400" b="1" dirty="0" err="1"/>
              <a:t>Bashkuar</a:t>
            </a:r>
            <a:r>
              <a:rPr lang="en-US" sz="1400" dirty="0"/>
              <a:t>, </a:t>
            </a:r>
            <a:r>
              <a:rPr lang="en-US" sz="1400" dirty="0" err="1"/>
              <a:t>ka</a:t>
            </a:r>
            <a:r>
              <a:rPr lang="en-US" sz="1400" dirty="0"/>
              <a:t> </a:t>
            </a:r>
            <a:r>
              <a:rPr lang="en-US" sz="1400" dirty="0" err="1"/>
              <a:t>mundësi</a:t>
            </a:r>
            <a:r>
              <a:rPr lang="en-US" sz="1400" dirty="0"/>
              <a:t> </a:t>
            </a:r>
            <a:r>
              <a:rPr lang="en-US" sz="1400" dirty="0" err="1"/>
              <a:t>për</a:t>
            </a:r>
            <a:r>
              <a:rPr lang="en-US" sz="1400" dirty="0"/>
              <a:t> </a:t>
            </a:r>
            <a:r>
              <a:rPr lang="en-US" sz="1400" dirty="0" err="1"/>
              <a:t>të</a:t>
            </a:r>
            <a:r>
              <a:rPr lang="en-US" sz="1400" dirty="0"/>
              <a:t> </a:t>
            </a:r>
            <a:r>
              <a:rPr lang="en-US" sz="1400" dirty="0" err="1"/>
              <a:t>ashtuquajturin</a:t>
            </a:r>
            <a:r>
              <a:rPr lang="en-US" sz="1400" dirty="0"/>
              <a:t> </a:t>
            </a:r>
            <a:r>
              <a:rPr lang="en-US" sz="1400" b="1" dirty="0"/>
              <a:t>“</a:t>
            </a:r>
            <a:r>
              <a:rPr lang="en-US" sz="1400" b="1" dirty="0" err="1"/>
              <a:t>urdhri</a:t>
            </a:r>
            <a:r>
              <a:rPr lang="en-US" sz="1400" b="1" dirty="0"/>
              <a:t> </a:t>
            </a:r>
            <a:r>
              <a:rPr lang="en-US" sz="1400" b="1" dirty="0" err="1"/>
              <a:t>kompensues</a:t>
            </a:r>
            <a:r>
              <a:rPr lang="en-US" sz="1400" b="1" dirty="0"/>
              <a:t>”</a:t>
            </a:r>
            <a:r>
              <a:rPr lang="en-US" sz="1400" dirty="0"/>
              <a:t>, </a:t>
            </a:r>
            <a:r>
              <a:rPr lang="en-US" sz="1400" dirty="0" err="1"/>
              <a:t>i</a:t>
            </a:r>
            <a:r>
              <a:rPr lang="en-US" sz="1400" dirty="0"/>
              <a:t> </a:t>
            </a:r>
            <a:r>
              <a:rPr lang="en-US" sz="1400" dirty="0" err="1"/>
              <a:t>cili</a:t>
            </a:r>
            <a:r>
              <a:rPr lang="en-US" sz="1400" dirty="0"/>
              <a:t> </a:t>
            </a:r>
            <a:r>
              <a:rPr lang="en-US" sz="1400" dirty="0" err="1"/>
              <a:t>jepet</a:t>
            </a:r>
            <a:r>
              <a:rPr lang="en-US" sz="1400" dirty="0"/>
              <a:t> </a:t>
            </a:r>
            <a:r>
              <a:rPr lang="en-US" sz="1400" dirty="0" err="1"/>
              <a:t>nga</a:t>
            </a:r>
            <a:r>
              <a:rPr lang="en-US" sz="1400" dirty="0"/>
              <a:t> </a:t>
            </a:r>
            <a:r>
              <a:rPr lang="en-US" sz="1400" dirty="0" err="1"/>
              <a:t>gjykata</a:t>
            </a:r>
            <a:r>
              <a:rPr lang="en-US" sz="1400" dirty="0"/>
              <a:t> </a:t>
            </a:r>
            <a:r>
              <a:rPr lang="en-US" sz="1400" dirty="0" err="1"/>
              <a:t>brenda</a:t>
            </a:r>
            <a:r>
              <a:rPr lang="en-US" sz="1400" dirty="0"/>
              <a:t> </a:t>
            </a:r>
            <a:r>
              <a:rPr lang="en-US" sz="1400" dirty="0" err="1"/>
              <a:t>procedurave</a:t>
            </a:r>
            <a:r>
              <a:rPr lang="en-US" sz="1400" dirty="0"/>
              <a:t> </a:t>
            </a:r>
            <a:r>
              <a:rPr lang="en-US" sz="1400" dirty="0" err="1"/>
              <a:t>penale</a:t>
            </a:r>
            <a:r>
              <a:rPr lang="en-US" sz="1400" dirty="0"/>
              <a:t>, </a:t>
            </a:r>
            <a:r>
              <a:rPr lang="en-US" sz="1400" dirty="0" err="1"/>
              <a:t>si</a:t>
            </a:r>
            <a:r>
              <a:rPr lang="en-US" sz="1400" dirty="0"/>
              <a:t> </a:t>
            </a:r>
            <a:r>
              <a:rPr lang="en-US" sz="1400" b="1" dirty="0" err="1"/>
              <a:t>pjesë</a:t>
            </a:r>
            <a:r>
              <a:rPr lang="en-US" sz="1400" b="1" dirty="0"/>
              <a:t> e </a:t>
            </a:r>
            <a:r>
              <a:rPr lang="en-US" sz="1400" b="1" dirty="0" err="1"/>
              <a:t>ndëshkimit</a:t>
            </a:r>
            <a:r>
              <a:rPr lang="en-US" sz="1400" b="1" dirty="0"/>
              <a:t> </a:t>
            </a:r>
            <a:r>
              <a:rPr lang="en-US" sz="1400" b="1" dirty="0" err="1"/>
              <a:t>të</a:t>
            </a:r>
            <a:r>
              <a:rPr lang="en-US" sz="1400" b="1" dirty="0"/>
              <a:t> </a:t>
            </a:r>
            <a:r>
              <a:rPr lang="en-US" sz="1400" b="1" dirty="0" err="1"/>
              <a:t>dhënë</a:t>
            </a:r>
            <a:r>
              <a:rPr lang="en-US" sz="1400" b="1" dirty="0"/>
              <a:t> </a:t>
            </a:r>
            <a:r>
              <a:rPr lang="en-US" sz="1400" b="1" dirty="0" err="1"/>
              <a:t>ndaj</a:t>
            </a:r>
            <a:r>
              <a:rPr lang="en-US" sz="1400" b="1" dirty="0"/>
              <a:t> </a:t>
            </a:r>
            <a:r>
              <a:rPr lang="en-US" sz="1400" b="1" dirty="0" err="1"/>
              <a:t>një</a:t>
            </a:r>
            <a:r>
              <a:rPr lang="en-US" sz="1400" b="1" dirty="0"/>
              <a:t> </a:t>
            </a:r>
            <a:r>
              <a:rPr lang="en-US" sz="1400" b="1" dirty="0" err="1"/>
              <a:t>të</a:t>
            </a:r>
            <a:r>
              <a:rPr lang="en-US" sz="1400" b="1" dirty="0"/>
              <a:t> </a:t>
            </a:r>
            <a:r>
              <a:rPr lang="en-US" sz="1400" b="1" dirty="0" err="1"/>
              <a:t>dënuari</a:t>
            </a:r>
            <a:r>
              <a:rPr lang="en-US" sz="1400" dirty="0"/>
              <a:t>. </a:t>
            </a:r>
            <a:endParaRPr lang="en-US" sz="1400" dirty="0" smtClean="0"/>
          </a:p>
          <a:p>
            <a:pPr algn="just"/>
            <a:r>
              <a:rPr lang="en-US" sz="1400" dirty="0" err="1" smtClean="0"/>
              <a:t>Shuma</a:t>
            </a:r>
            <a:r>
              <a:rPr lang="en-US" sz="1400" dirty="0" smtClean="0"/>
              <a:t> </a:t>
            </a:r>
            <a:r>
              <a:rPr lang="en-US" sz="1400" dirty="0"/>
              <a:t>e </a:t>
            </a:r>
            <a:r>
              <a:rPr lang="en-US" sz="1400" dirty="0" err="1"/>
              <a:t>kompensimit</a:t>
            </a:r>
            <a:r>
              <a:rPr lang="en-US" sz="1400" dirty="0"/>
              <a:t> </a:t>
            </a:r>
            <a:r>
              <a:rPr lang="en-US" sz="1400" dirty="0" err="1"/>
              <a:t>nuk</a:t>
            </a:r>
            <a:r>
              <a:rPr lang="en-US" sz="1400" dirty="0"/>
              <a:t> </a:t>
            </a:r>
            <a:r>
              <a:rPr lang="en-US" sz="1400" dirty="0" err="1"/>
              <a:t>është</a:t>
            </a:r>
            <a:r>
              <a:rPr lang="en-US" sz="1400" dirty="0"/>
              <a:t> </a:t>
            </a:r>
            <a:r>
              <a:rPr lang="en-US" sz="1400" dirty="0" err="1"/>
              <a:t>fikse</a:t>
            </a:r>
            <a:r>
              <a:rPr lang="en-US" sz="1400" dirty="0"/>
              <a:t>, </a:t>
            </a:r>
            <a:r>
              <a:rPr lang="en-US" sz="1400" dirty="0" err="1"/>
              <a:t>por</a:t>
            </a:r>
            <a:r>
              <a:rPr lang="en-US" sz="1400" dirty="0"/>
              <a:t> </a:t>
            </a:r>
            <a:r>
              <a:rPr lang="en-US" sz="1400" dirty="0" err="1"/>
              <a:t>ndryshon</a:t>
            </a:r>
            <a:r>
              <a:rPr lang="en-US" sz="1400" dirty="0"/>
              <a:t> </a:t>
            </a:r>
            <a:r>
              <a:rPr lang="en-US" sz="1400" dirty="0" err="1"/>
              <a:t>në</a:t>
            </a:r>
            <a:r>
              <a:rPr lang="en-US" sz="1400" dirty="0"/>
              <a:t> </a:t>
            </a:r>
            <a:r>
              <a:rPr lang="en-US" sz="1400" dirty="0" err="1"/>
              <a:t>vende</a:t>
            </a:r>
            <a:r>
              <a:rPr lang="en-US" sz="1400" dirty="0"/>
              <a:t> </a:t>
            </a:r>
            <a:r>
              <a:rPr lang="en-US" sz="1400" dirty="0" err="1"/>
              <a:t>të</a:t>
            </a:r>
            <a:r>
              <a:rPr lang="en-US" sz="1400" dirty="0"/>
              <a:t> </a:t>
            </a:r>
            <a:r>
              <a:rPr lang="en-US" sz="1400" dirty="0" err="1"/>
              <a:t>ndryshme</a:t>
            </a:r>
            <a:r>
              <a:rPr lang="en-US" sz="1400" dirty="0"/>
              <a:t>. </a:t>
            </a:r>
            <a:r>
              <a:rPr lang="en-US" sz="1400" dirty="0" err="1"/>
              <a:t>Megjithatë</a:t>
            </a:r>
            <a:r>
              <a:rPr lang="en-US" sz="1400" dirty="0"/>
              <a:t>, </a:t>
            </a:r>
            <a:r>
              <a:rPr lang="en-US" sz="1400" dirty="0" err="1"/>
              <a:t>në</a:t>
            </a:r>
            <a:r>
              <a:rPr lang="en-US" sz="1400" dirty="0"/>
              <a:t> </a:t>
            </a:r>
            <a:r>
              <a:rPr lang="en-US" sz="1400" dirty="0" err="1"/>
              <a:t>të</a:t>
            </a:r>
            <a:r>
              <a:rPr lang="en-US" sz="1400" dirty="0"/>
              <a:t> </a:t>
            </a:r>
            <a:r>
              <a:rPr lang="en-US" sz="1400" dirty="0" err="1"/>
              <a:t>gjitha</a:t>
            </a:r>
            <a:r>
              <a:rPr lang="en-US" sz="1400" dirty="0"/>
              <a:t> </a:t>
            </a:r>
            <a:r>
              <a:rPr lang="en-US" sz="1400" dirty="0" err="1"/>
              <a:t>vendet</a:t>
            </a:r>
            <a:r>
              <a:rPr lang="en-US" sz="1400" dirty="0"/>
              <a:t>, </a:t>
            </a:r>
            <a:r>
              <a:rPr lang="en-US" sz="1400" dirty="0" err="1"/>
              <a:t>ekzistojnë</a:t>
            </a:r>
            <a:r>
              <a:rPr lang="en-US" sz="1400" dirty="0"/>
              <a:t> </a:t>
            </a:r>
            <a:r>
              <a:rPr lang="en-US" sz="1400" dirty="0" err="1"/>
              <a:t>probleme</a:t>
            </a:r>
            <a:r>
              <a:rPr lang="en-US" sz="1400" dirty="0"/>
              <a:t> </a:t>
            </a:r>
            <a:r>
              <a:rPr lang="en-US" sz="1400" dirty="0" err="1"/>
              <a:t>për</a:t>
            </a:r>
            <a:r>
              <a:rPr lang="en-US" sz="1400" dirty="0"/>
              <a:t> </a:t>
            </a:r>
            <a:r>
              <a:rPr lang="en-US" sz="1400" dirty="0" err="1"/>
              <a:t>ekzekutimin</a:t>
            </a:r>
            <a:r>
              <a:rPr lang="en-US" sz="1400" dirty="0"/>
              <a:t> e </a:t>
            </a:r>
            <a:r>
              <a:rPr lang="en-US" sz="1400" dirty="0" err="1"/>
              <a:t>kompensimeve</a:t>
            </a:r>
            <a:r>
              <a:rPr lang="en-US" sz="1400" dirty="0"/>
              <a:t> </a:t>
            </a:r>
            <a:r>
              <a:rPr lang="en-US" sz="1400" dirty="0" err="1"/>
              <a:t>të</a:t>
            </a:r>
            <a:r>
              <a:rPr lang="en-US" sz="1400" dirty="0"/>
              <a:t> </a:t>
            </a:r>
            <a:r>
              <a:rPr lang="en-US" sz="1400" dirty="0" err="1"/>
              <a:t>caktuara</a:t>
            </a:r>
            <a:r>
              <a:rPr lang="en-US" sz="1400" dirty="0"/>
              <a:t> </a:t>
            </a:r>
            <a:r>
              <a:rPr lang="en-US" sz="1400" dirty="0" err="1"/>
              <a:t>nga</a:t>
            </a:r>
            <a:r>
              <a:rPr lang="en-US" sz="1400" dirty="0"/>
              <a:t> </a:t>
            </a:r>
            <a:r>
              <a:rPr lang="en-US" sz="1400" dirty="0" err="1"/>
              <a:t>gjykatat</a:t>
            </a:r>
            <a:r>
              <a:rPr lang="en-US" sz="1400" dirty="0"/>
              <a:t>, duke </a:t>
            </a:r>
            <a:r>
              <a:rPr lang="en-US" sz="1400" dirty="0" err="1"/>
              <a:t>bërë</a:t>
            </a:r>
            <a:r>
              <a:rPr lang="en-US" sz="1400" dirty="0"/>
              <a:t> </a:t>
            </a:r>
            <a:r>
              <a:rPr lang="en-US" sz="1400" dirty="0" err="1"/>
              <a:t>që</a:t>
            </a:r>
            <a:r>
              <a:rPr lang="en-US" sz="1400" dirty="0"/>
              <a:t> </a:t>
            </a:r>
            <a:r>
              <a:rPr lang="en-US" sz="1400" dirty="0" err="1"/>
              <a:t>personi</a:t>
            </a:r>
            <a:r>
              <a:rPr lang="en-US" sz="1400" dirty="0"/>
              <a:t> </a:t>
            </a:r>
            <a:r>
              <a:rPr lang="en-US" sz="1400" dirty="0" err="1"/>
              <a:t>i</a:t>
            </a:r>
            <a:r>
              <a:rPr lang="en-US" sz="1400" dirty="0"/>
              <a:t> </a:t>
            </a:r>
            <a:r>
              <a:rPr lang="en-US" sz="1400" dirty="0" err="1"/>
              <a:t>trafikuar</a:t>
            </a:r>
            <a:r>
              <a:rPr lang="en-US" sz="1400" dirty="0"/>
              <a:t> </a:t>
            </a:r>
            <a:r>
              <a:rPr lang="en-US" sz="1400" dirty="0" err="1"/>
              <a:t>të</a:t>
            </a:r>
            <a:r>
              <a:rPr lang="en-US" sz="1400" dirty="0"/>
              <a:t> </a:t>
            </a:r>
            <a:r>
              <a:rPr lang="en-US" sz="1400" dirty="0" err="1"/>
              <a:t>kërkojë</a:t>
            </a:r>
            <a:r>
              <a:rPr lang="en-US" sz="1400" dirty="0"/>
              <a:t> </a:t>
            </a:r>
            <a:r>
              <a:rPr lang="en-US" sz="1400" dirty="0" err="1"/>
              <a:t>procedura</a:t>
            </a:r>
            <a:r>
              <a:rPr lang="en-US" sz="1400" dirty="0"/>
              <a:t> </a:t>
            </a:r>
            <a:r>
              <a:rPr lang="en-US" sz="1400" dirty="0" err="1"/>
              <a:t>të</a:t>
            </a:r>
            <a:r>
              <a:rPr lang="en-US" sz="1400" dirty="0"/>
              <a:t> </a:t>
            </a:r>
            <a:r>
              <a:rPr lang="en-US" sz="1400" dirty="0" err="1"/>
              <a:t>tjera</a:t>
            </a:r>
            <a:r>
              <a:rPr lang="en-US" sz="1400" dirty="0"/>
              <a:t> </a:t>
            </a:r>
            <a:r>
              <a:rPr lang="en-US" sz="1400" dirty="0" err="1"/>
              <a:t>që</a:t>
            </a:r>
            <a:r>
              <a:rPr lang="en-US" sz="1400" dirty="0"/>
              <a:t> e </a:t>
            </a:r>
            <a:r>
              <a:rPr lang="en-US" sz="1400" dirty="0" err="1"/>
              <a:t>detyrojnë</a:t>
            </a:r>
            <a:r>
              <a:rPr lang="en-US" sz="1400" dirty="0"/>
              <a:t> </a:t>
            </a:r>
            <a:r>
              <a:rPr lang="en-US" sz="1400" dirty="0" err="1"/>
              <a:t>trafikantin</a:t>
            </a:r>
            <a:r>
              <a:rPr lang="en-US" sz="1400" dirty="0"/>
              <a:t> </a:t>
            </a:r>
            <a:r>
              <a:rPr lang="en-US" sz="1400" dirty="0" err="1"/>
              <a:t>të</a:t>
            </a:r>
            <a:r>
              <a:rPr lang="en-US" sz="1400" dirty="0"/>
              <a:t> </a:t>
            </a:r>
            <a:r>
              <a:rPr lang="en-US" sz="1400" dirty="0" err="1"/>
              <a:t>paguajë</a:t>
            </a:r>
            <a:r>
              <a:rPr lang="en-US" sz="1400" dirty="0"/>
              <a:t> </a:t>
            </a:r>
            <a:r>
              <a:rPr lang="en-US" sz="1400" dirty="0" err="1"/>
              <a:t>dëmin</a:t>
            </a:r>
            <a:r>
              <a:rPr lang="en-US" sz="1400" dirty="0"/>
              <a:t>. </a:t>
            </a:r>
          </a:p>
          <a:p>
            <a:pPr algn="just"/>
            <a:r>
              <a:rPr lang="en-US" sz="1400" dirty="0" err="1"/>
              <a:t>Kompensimi</a:t>
            </a:r>
            <a:r>
              <a:rPr lang="en-US" sz="1400" dirty="0"/>
              <a:t> </a:t>
            </a:r>
            <a:r>
              <a:rPr lang="en-US" sz="1400" dirty="0" err="1"/>
              <a:t>për</a:t>
            </a:r>
            <a:r>
              <a:rPr lang="en-US" sz="1400" dirty="0"/>
              <a:t> </a:t>
            </a:r>
            <a:r>
              <a:rPr lang="en-US" sz="1400" dirty="0" err="1"/>
              <a:t>dëmet</a:t>
            </a:r>
            <a:r>
              <a:rPr lang="en-US" sz="1400" dirty="0"/>
              <a:t> </a:t>
            </a:r>
            <a:r>
              <a:rPr lang="en-US" sz="1400" dirty="0" err="1"/>
              <a:t>mund</a:t>
            </a:r>
            <a:r>
              <a:rPr lang="en-US" sz="1400" dirty="0"/>
              <a:t> </a:t>
            </a:r>
            <a:r>
              <a:rPr lang="en-US" sz="1400" dirty="0" err="1"/>
              <a:t>të</a:t>
            </a:r>
            <a:r>
              <a:rPr lang="en-US" sz="1400" dirty="0"/>
              <a:t> </a:t>
            </a:r>
            <a:r>
              <a:rPr lang="en-US" sz="1400" dirty="0" err="1"/>
              <a:t>përfshijë</a:t>
            </a:r>
            <a:r>
              <a:rPr lang="en-US" sz="1400" dirty="0"/>
              <a:t> </a:t>
            </a:r>
            <a:r>
              <a:rPr lang="en-US" sz="1400" dirty="0" err="1"/>
              <a:t>kostot</a:t>
            </a:r>
            <a:r>
              <a:rPr lang="en-US" sz="1400" dirty="0"/>
              <a:t> e </a:t>
            </a:r>
            <a:r>
              <a:rPr lang="en-US" sz="1400" dirty="0" err="1"/>
              <a:t>trajtimeve</a:t>
            </a:r>
            <a:r>
              <a:rPr lang="en-US" sz="1400" dirty="0"/>
              <a:t> </a:t>
            </a:r>
            <a:r>
              <a:rPr lang="en-US" sz="1400" dirty="0" err="1"/>
              <a:t>mjekësore</a:t>
            </a:r>
            <a:r>
              <a:rPr lang="en-US" sz="1400" dirty="0"/>
              <a:t>, </a:t>
            </a:r>
            <a:r>
              <a:rPr lang="en-US" sz="1400" dirty="0" err="1"/>
              <a:t>fizike</a:t>
            </a:r>
            <a:r>
              <a:rPr lang="en-US" sz="1400" dirty="0"/>
              <a:t>, </a:t>
            </a:r>
            <a:r>
              <a:rPr lang="en-US" sz="1400" dirty="0" err="1"/>
              <a:t>ose</a:t>
            </a:r>
            <a:r>
              <a:rPr lang="en-US" sz="1400" dirty="0"/>
              <a:t> </a:t>
            </a:r>
            <a:r>
              <a:rPr lang="en-US" sz="1400" dirty="0" err="1"/>
              <a:t>psikologjike</a:t>
            </a:r>
            <a:r>
              <a:rPr lang="en-US" sz="1400" dirty="0"/>
              <a:t>; </a:t>
            </a:r>
            <a:r>
              <a:rPr lang="en-US" sz="1400" dirty="0" err="1"/>
              <a:t>kostot</a:t>
            </a:r>
            <a:r>
              <a:rPr lang="en-US" sz="1400" dirty="0"/>
              <a:t> </a:t>
            </a:r>
            <a:r>
              <a:rPr lang="en-US" sz="1400" dirty="0" err="1"/>
              <a:t>që</a:t>
            </a:r>
            <a:r>
              <a:rPr lang="en-US" sz="1400" dirty="0"/>
              <a:t> </a:t>
            </a:r>
            <a:r>
              <a:rPr lang="en-US" sz="1400" dirty="0" err="1"/>
              <a:t>i</a:t>
            </a:r>
            <a:r>
              <a:rPr lang="en-US" sz="1400" dirty="0"/>
              <a:t> </a:t>
            </a:r>
            <a:r>
              <a:rPr lang="en-US" sz="1400" dirty="0" err="1"/>
              <a:t>janë</a:t>
            </a:r>
            <a:r>
              <a:rPr lang="en-US" sz="1400" dirty="0"/>
              <a:t> </a:t>
            </a:r>
            <a:r>
              <a:rPr lang="en-US" sz="1400" dirty="0" err="1"/>
              <a:t>dashur</a:t>
            </a:r>
            <a:r>
              <a:rPr lang="en-US" sz="1400" dirty="0"/>
              <a:t> </a:t>
            </a:r>
            <a:r>
              <a:rPr lang="en-US" sz="1400" dirty="0" err="1"/>
              <a:t>viktimës</a:t>
            </a:r>
            <a:r>
              <a:rPr lang="en-US" sz="1400" dirty="0"/>
              <a:t> </a:t>
            </a:r>
            <a:r>
              <a:rPr lang="en-US" sz="1400" dirty="0" err="1"/>
              <a:t>për</a:t>
            </a:r>
            <a:r>
              <a:rPr lang="en-US" sz="1400" dirty="0"/>
              <a:t> </a:t>
            </a:r>
            <a:r>
              <a:rPr lang="en-US" sz="1400" dirty="0" err="1"/>
              <a:t>terapi</a:t>
            </a:r>
            <a:r>
              <a:rPr lang="en-US" sz="1400" dirty="0"/>
              <a:t> </a:t>
            </a:r>
            <a:r>
              <a:rPr lang="en-US" sz="1400" dirty="0" err="1"/>
              <a:t>fizike</a:t>
            </a:r>
            <a:r>
              <a:rPr lang="en-US" sz="1400" dirty="0"/>
              <a:t> </a:t>
            </a:r>
            <a:r>
              <a:rPr lang="en-US" sz="1400" dirty="0" err="1"/>
              <a:t>dhe</a:t>
            </a:r>
            <a:r>
              <a:rPr lang="en-US" sz="1400" dirty="0"/>
              <a:t> </a:t>
            </a:r>
            <a:r>
              <a:rPr lang="en-US" sz="1400" dirty="0" err="1"/>
              <a:t>të</a:t>
            </a:r>
            <a:r>
              <a:rPr lang="en-US" sz="1400" dirty="0"/>
              <a:t> </a:t>
            </a:r>
            <a:r>
              <a:rPr lang="en-US" sz="1400" dirty="0" err="1"/>
              <a:t>lidhura</a:t>
            </a:r>
            <a:r>
              <a:rPr lang="en-US" sz="1400" dirty="0"/>
              <a:t> me </a:t>
            </a:r>
            <a:r>
              <a:rPr lang="en-US" sz="1400" dirty="0" err="1"/>
              <a:t>punën</a:t>
            </a:r>
            <a:r>
              <a:rPr lang="en-US" sz="1400" dirty="0"/>
              <a:t>; </a:t>
            </a:r>
            <a:r>
              <a:rPr lang="en-US" sz="1400" dirty="0" err="1"/>
              <a:t>kostot</a:t>
            </a:r>
            <a:r>
              <a:rPr lang="en-US" sz="1400" dirty="0"/>
              <a:t> e </a:t>
            </a:r>
            <a:r>
              <a:rPr lang="en-US" sz="1400" dirty="0" err="1"/>
              <a:t>nevojshme</a:t>
            </a:r>
            <a:r>
              <a:rPr lang="en-US" sz="1400" dirty="0"/>
              <a:t> </a:t>
            </a:r>
            <a:r>
              <a:rPr lang="en-US" sz="1400" dirty="0" err="1"/>
              <a:t>për</a:t>
            </a:r>
            <a:r>
              <a:rPr lang="en-US" sz="1400" dirty="0"/>
              <a:t> transport, </a:t>
            </a:r>
            <a:r>
              <a:rPr lang="en-US" sz="1400" dirty="0" err="1"/>
              <a:t>kostot</a:t>
            </a:r>
            <a:r>
              <a:rPr lang="en-US" sz="1400" dirty="0"/>
              <a:t> </a:t>
            </a:r>
            <a:r>
              <a:rPr lang="en-US" sz="1400" dirty="0" err="1"/>
              <a:t>për</a:t>
            </a:r>
            <a:r>
              <a:rPr lang="en-US" sz="1400" dirty="0"/>
              <a:t> </a:t>
            </a:r>
            <a:r>
              <a:rPr lang="en-US" sz="1400" dirty="0" err="1"/>
              <a:t>kujdesin</a:t>
            </a:r>
            <a:r>
              <a:rPr lang="en-US" sz="1400" dirty="0"/>
              <a:t> </a:t>
            </a:r>
            <a:r>
              <a:rPr lang="en-US" sz="1400" dirty="0" err="1"/>
              <a:t>ndaj</a:t>
            </a:r>
            <a:r>
              <a:rPr lang="en-US" sz="1400" dirty="0"/>
              <a:t> </a:t>
            </a:r>
            <a:r>
              <a:rPr lang="en-US" sz="1400" dirty="0" err="1"/>
              <a:t>fëmijës</a:t>
            </a:r>
            <a:r>
              <a:rPr lang="en-US" sz="1400" dirty="0"/>
              <a:t>, </a:t>
            </a:r>
            <a:r>
              <a:rPr lang="en-US" sz="1400" dirty="0" err="1"/>
              <a:t>kostot</a:t>
            </a:r>
            <a:r>
              <a:rPr lang="en-US" sz="1400" dirty="0"/>
              <a:t> </a:t>
            </a:r>
            <a:r>
              <a:rPr lang="en-US" sz="1400" dirty="0" err="1"/>
              <a:t>për</a:t>
            </a:r>
            <a:r>
              <a:rPr lang="en-US" sz="1400" dirty="0"/>
              <a:t> </a:t>
            </a:r>
            <a:r>
              <a:rPr lang="en-US" sz="1400" dirty="0" err="1"/>
              <a:t>qira</a:t>
            </a:r>
            <a:r>
              <a:rPr lang="en-US" sz="1400" dirty="0"/>
              <a:t> </a:t>
            </a:r>
            <a:r>
              <a:rPr lang="en-US" sz="1400" dirty="0" err="1"/>
              <a:t>shtëpie</a:t>
            </a:r>
            <a:r>
              <a:rPr lang="en-US" sz="1400" dirty="0"/>
              <a:t>; </a:t>
            </a:r>
            <a:r>
              <a:rPr lang="en-US" sz="1400" dirty="0" err="1"/>
              <a:t>të</a:t>
            </a:r>
            <a:r>
              <a:rPr lang="en-US" sz="1400" dirty="0"/>
              <a:t> </a:t>
            </a:r>
            <a:r>
              <a:rPr lang="en-US" sz="1400" dirty="0" err="1"/>
              <a:t>ardhurat</a:t>
            </a:r>
            <a:r>
              <a:rPr lang="en-US" sz="1400" dirty="0"/>
              <a:t> e </a:t>
            </a:r>
            <a:r>
              <a:rPr lang="en-US" sz="1400" dirty="0" err="1"/>
              <a:t>humbura</a:t>
            </a:r>
            <a:r>
              <a:rPr lang="en-US" sz="1400" dirty="0"/>
              <a:t> </a:t>
            </a:r>
            <a:r>
              <a:rPr lang="en-US" sz="1400" dirty="0" err="1"/>
              <a:t>dhe</a:t>
            </a:r>
            <a:r>
              <a:rPr lang="en-US" sz="1400" dirty="0"/>
              <a:t>/</a:t>
            </a:r>
            <a:r>
              <a:rPr lang="en-US" sz="1400" dirty="0" err="1"/>
              <a:t>ose</a:t>
            </a:r>
            <a:r>
              <a:rPr lang="en-US" sz="1400" dirty="0"/>
              <a:t> </a:t>
            </a:r>
            <a:r>
              <a:rPr lang="en-US" sz="1400" dirty="0" err="1"/>
              <a:t>rrogën</a:t>
            </a:r>
            <a:r>
              <a:rPr lang="en-US" sz="1400" dirty="0"/>
              <a:t>/</a:t>
            </a:r>
            <a:r>
              <a:rPr lang="en-US" sz="1400" dirty="0" err="1"/>
              <a:t>paratë</a:t>
            </a:r>
            <a:r>
              <a:rPr lang="en-US" sz="1400" dirty="0"/>
              <a:t> </a:t>
            </a:r>
            <a:r>
              <a:rPr lang="en-US" sz="1400" dirty="0" err="1"/>
              <a:t>që</a:t>
            </a:r>
            <a:r>
              <a:rPr lang="en-US" sz="1400" dirty="0"/>
              <a:t> </a:t>
            </a:r>
            <a:r>
              <a:rPr lang="en-US" sz="1400" dirty="0" err="1"/>
              <a:t>viktima</a:t>
            </a:r>
            <a:r>
              <a:rPr lang="en-US" sz="1400" dirty="0"/>
              <a:t> </a:t>
            </a:r>
            <a:r>
              <a:rPr lang="en-US" sz="1400" dirty="0" err="1"/>
              <a:t>i</a:t>
            </a:r>
            <a:r>
              <a:rPr lang="en-US" sz="1400" dirty="0"/>
              <a:t> </a:t>
            </a:r>
            <a:r>
              <a:rPr lang="en-US" sz="1400" dirty="0" err="1"/>
              <a:t>fitonte</a:t>
            </a:r>
            <a:r>
              <a:rPr lang="en-US" sz="1400" dirty="0"/>
              <a:t> </a:t>
            </a:r>
            <a:r>
              <a:rPr lang="en-US" sz="1400" dirty="0" err="1"/>
              <a:t>për</a:t>
            </a:r>
            <a:r>
              <a:rPr lang="en-US" sz="1400" dirty="0"/>
              <a:t> </a:t>
            </a:r>
            <a:r>
              <a:rPr lang="en-US" sz="1400" dirty="0" err="1"/>
              <a:t>trafikantin</a:t>
            </a:r>
            <a:r>
              <a:rPr lang="en-US" sz="1400" dirty="0"/>
              <a:t> </a:t>
            </a:r>
            <a:r>
              <a:rPr lang="en-US" sz="1400" dirty="0" err="1"/>
              <a:t>dhe</a:t>
            </a:r>
            <a:r>
              <a:rPr lang="en-US" sz="1400" dirty="0"/>
              <a:t> </a:t>
            </a:r>
            <a:r>
              <a:rPr lang="en-US" sz="1400" dirty="0" err="1"/>
              <a:t>detyrohej</a:t>
            </a:r>
            <a:r>
              <a:rPr lang="en-US" sz="1400" dirty="0"/>
              <a:t> </a:t>
            </a:r>
            <a:r>
              <a:rPr lang="en-US" sz="1400" dirty="0" err="1"/>
              <a:t>që</a:t>
            </a:r>
            <a:r>
              <a:rPr lang="en-US" sz="1400" dirty="0"/>
              <a:t> </a:t>
            </a:r>
            <a:r>
              <a:rPr lang="en-US" sz="1400" dirty="0" err="1"/>
              <a:t>t’ia</a:t>
            </a:r>
            <a:r>
              <a:rPr lang="en-US" sz="1400" dirty="0"/>
              <a:t> </a:t>
            </a:r>
            <a:r>
              <a:rPr lang="en-US" sz="1400" dirty="0" err="1"/>
              <a:t>dorëzonte</a:t>
            </a:r>
            <a:r>
              <a:rPr lang="en-US" sz="1400" dirty="0"/>
              <a:t> </a:t>
            </a:r>
            <a:r>
              <a:rPr lang="en-US" sz="1400" dirty="0" err="1"/>
              <a:t>atij</a:t>
            </a:r>
            <a:r>
              <a:rPr lang="en-US" sz="1400" dirty="0"/>
              <a:t>; </a:t>
            </a:r>
            <a:r>
              <a:rPr lang="en-US" sz="1400" dirty="0" err="1"/>
              <a:t>tarifa</a:t>
            </a:r>
            <a:r>
              <a:rPr lang="en-US" sz="1400" dirty="0"/>
              <a:t> </a:t>
            </a:r>
            <a:r>
              <a:rPr lang="en-US" sz="1400" dirty="0" err="1"/>
              <a:t>ligjore</a:t>
            </a:r>
            <a:r>
              <a:rPr lang="en-US" sz="1400" dirty="0"/>
              <a:t> </a:t>
            </a:r>
            <a:r>
              <a:rPr lang="en-US" sz="1400" dirty="0" err="1"/>
              <a:t>dhe</a:t>
            </a:r>
            <a:r>
              <a:rPr lang="en-US" sz="1400" dirty="0"/>
              <a:t> </a:t>
            </a:r>
            <a:r>
              <a:rPr lang="en-US" sz="1400" dirty="0" err="1"/>
              <a:t>kosto</a:t>
            </a:r>
            <a:r>
              <a:rPr lang="en-US" sz="1400" dirty="0"/>
              <a:t> </a:t>
            </a:r>
            <a:r>
              <a:rPr lang="en-US" sz="1400" dirty="0" err="1"/>
              <a:t>të</a:t>
            </a:r>
            <a:r>
              <a:rPr lang="en-US" sz="1400" dirty="0"/>
              <a:t> </a:t>
            </a:r>
            <a:r>
              <a:rPr lang="en-US" sz="1400" dirty="0" err="1"/>
              <a:t>tjera</a:t>
            </a:r>
            <a:r>
              <a:rPr lang="en-US" sz="1400" dirty="0"/>
              <a:t> </a:t>
            </a:r>
            <a:r>
              <a:rPr lang="en-US" sz="1400" dirty="0" err="1"/>
              <a:t>apo</a:t>
            </a:r>
            <a:r>
              <a:rPr lang="en-US" sz="1400" dirty="0"/>
              <a:t> </a:t>
            </a:r>
            <a:r>
              <a:rPr lang="en-US" sz="1400" dirty="0" err="1"/>
              <a:t>shpenzime</a:t>
            </a:r>
            <a:r>
              <a:rPr lang="en-US" sz="1400" dirty="0"/>
              <a:t> </a:t>
            </a:r>
            <a:r>
              <a:rPr lang="en-US" sz="1400" dirty="0" err="1"/>
              <a:t>të</a:t>
            </a:r>
            <a:r>
              <a:rPr lang="en-US" sz="1400" dirty="0"/>
              <a:t> </a:t>
            </a:r>
            <a:r>
              <a:rPr lang="en-US" sz="1400" dirty="0" err="1"/>
              <a:t>kryera</a:t>
            </a:r>
            <a:r>
              <a:rPr lang="en-US" sz="1400" dirty="0"/>
              <a:t>; </a:t>
            </a:r>
            <a:r>
              <a:rPr lang="en-US" sz="1400" dirty="0" err="1"/>
              <a:t>pagesën</a:t>
            </a:r>
            <a:r>
              <a:rPr lang="en-US" sz="1400" dirty="0"/>
              <a:t> </a:t>
            </a:r>
            <a:r>
              <a:rPr lang="en-US" sz="1400" dirty="0" err="1"/>
              <a:t>për</a:t>
            </a:r>
            <a:r>
              <a:rPr lang="en-US" sz="1400" dirty="0"/>
              <a:t> </a:t>
            </a:r>
            <a:r>
              <a:rPr lang="en-US" sz="1400" dirty="0" err="1"/>
              <a:t>dëme</a:t>
            </a:r>
            <a:r>
              <a:rPr lang="en-US" sz="1400" dirty="0"/>
              <a:t> </a:t>
            </a:r>
            <a:r>
              <a:rPr lang="en-US" sz="1400" dirty="0" err="1"/>
              <a:t>jomateriale</a:t>
            </a:r>
            <a:r>
              <a:rPr lang="en-US" sz="1400" dirty="0"/>
              <a:t>, </a:t>
            </a:r>
            <a:r>
              <a:rPr lang="en-US" sz="1400" dirty="0" err="1"/>
              <a:t>që</a:t>
            </a:r>
            <a:r>
              <a:rPr lang="en-US" sz="1400" dirty="0"/>
              <a:t> </a:t>
            </a:r>
            <a:r>
              <a:rPr lang="en-US" sz="1400" dirty="0" err="1"/>
              <a:t>janë</a:t>
            </a:r>
            <a:r>
              <a:rPr lang="en-US" sz="1400" dirty="0"/>
              <a:t> </a:t>
            </a:r>
            <a:r>
              <a:rPr lang="en-US" sz="1400" dirty="0" err="1"/>
              <a:t>shkaktuar</a:t>
            </a:r>
            <a:r>
              <a:rPr lang="en-US" sz="1400" dirty="0"/>
              <a:t> </a:t>
            </a:r>
            <a:r>
              <a:rPr lang="en-US" sz="1400" dirty="0" err="1"/>
              <a:t>nga</a:t>
            </a:r>
            <a:r>
              <a:rPr lang="en-US" sz="1400" dirty="0"/>
              <a:t> </a:t>
            </a:r>
            <a:r>
              <a:rPr lang="en-US" sz="1400" dirty="0" err="1"/>
              <a:t>stresi</a:t>
            </a:r>
            <a:r>
              <a:rPr lang="en-US" sz="1400" dirty="0"/>
              <a:t> </a:t>
            </a:r>
            <a:r>
              <a:rPr lang="en-US" sz="1400" dirty="0" err="1"/>
              <a:t>emocional</a:t>
            </a:r>
            <a:r>
              <a:rPr lang="en-US" sz="1400" dirty="0"/>
              <a:t>, </a:t>
            </a:r>
            <a:r>
              <a:rPr lang="en-US" sz="1400" dirty="0" err="1"/>
              <a:t>nga</a:t>
            </a:r>
            <a:r>
              <a:rPr lang="en-US" sz="1400" dirty="0"/>
              <a:t> </a:t>
            </a:r>
            <a:r>
              <a:rPr lang="en-US" sz="1400" dirty="0" err="1"/>
              <a:t>dhimbja</a:t>
            </a:r>
            <a:r>
              <a:rPr lang="en-US" sz="1400" dirty="0"/>
              <a:t> </a:t>
            </a:r>
            <a:r>
              <a:rPr lang="en-US" sz="1400" dirty="0" err="1"/>
              <a:t>dhe</a:t>
            </a:r>
            <a:r>
              <a:rPr lang="en-US" sz="1400" dirty="0"/>
              <a:t> </a:t>
            </a:r>
            <a:r>
              <a:rPr lang="en-US" sz="1400" dirty="0" err="1"/>
              <a:t>nga</a:t>
            </a:r>
            <a:r>
              <a:rPr lang="en-US" sz="1400" dirty="0"/>
              <a:t> </a:t>
            </a:r>
            <a:r>
              <a:rPr lang="en-US" sz="1400" dirty="0" err="1"/>
              <a:t>vuajtjet</a:t>
            </a:r>
            <a:r>
              <a:rPr lang="en-US" sz="1400" dirty="0"/>
              <a:t> </a:t>
            </a:r>
            <a:r>
              <a:rPr lang="en-US" sz="1400" dirty="0" err="1"/>
              <a:t>që</a:t>
            </a:r>
            <a:r>
              <a:rPr lang="en-US" sz="1400" dirty="0"/>
              <a:t> </a:t>
            </a:r>
            <a:r>
              <a:rPr lang="en-US" sz="1400" dirty="0" err="1"/>
              <a:t>ka</a:t>
            </a:r>
            <a:r>
              <a:rPr lang="en-US" sz="1400" dirty="0"/>
              <a:t> </a:t>
            </a:r>
            <a:r>
              <a:rPr lang="en-US" sz="1400" dirty="0" err="1"/>
              <a:t>pësuar</a:t>
            </a:r>
            <a:r>
              <a:rPr lang="en-US" sz="1400" dirty="0"/>
              <a:t> </a:t>
            </a:r>
            <a:r>
              <a:rPr lang="en-US" sz="1400" dirty="0" err="1"/>
              <a:t>viktima</a:t>
            </a:r>
            <a:r>
              <a:rPr lang="en-US" sz="1400" dirty="0"/>
              <a:t> </a:t>
            </a:r>
            <a:r>
              <a:rPr lang="en-US" sz="1400" dirty="0" err="1"/>
              <a:t>si</a:t>
            </a:r>
            <a:r>
              <a:rPr lang="en-US" sz="1400" dirty="0"/>
              <a:t> </a:t>
            </a:r>
            <a:r>
              <a:rPr lang="en-US" sz="1400" dirty="0" err="1"/>
              <a:t>rezultat</a:t>
            </a:r>
            <a:r>
              <a:rPr lang="en-US" sz="1400" dirty="0"/>
              <a:t> </a:t>
            </a:r>
            <a:r>
              <a:rPr lang="en-US" sz="1400" dirty="0" err="1"/>
              <a:t>i</a:t>
            </a:r>
            <a:r>
              <a:rPr lang="en-US" sz="1400" dirty="0"/>
              <a:t> </a:t>
            </a:r>
            <a:r>
              <a:rPr lang="en-US" sz="1400" dirty="0" err="1"/>
              <a:t>krimit</a:t>
            </a:r>
            <a:r>
              <a:rPr lang="en-US" sz="1400" dirty="0"/>
              <a:t>; </a:t>
            </a:r>
            <a:r>
              <a:rPr lang="en-US" sz="1400" dirty="0" err="1"/>
              <a:t>çfarëdo</a:t>
            </a:r>
            <a:r>
              <a:rPr lang="en-US" sz="1400" dirty="0"/>
              <a:t> </a:t>
            </a:r>
            <a:r>
              <a:rPr lang="en-US" sz="1400" dirty="0" err="1"/>
              <a:t>lloj</a:t>
            </a:r>
            <a:r>
              <a:rPr lang="en-US" sz="1400" dirty="0"/>
              <a:t> </a:t>
            </a:r>
            <a:r>
              <a:rPr lang="en-US" sz="1400" dirty="0" err="1"/>
              <a:t>kostoje</a:t>
            </a:r>
            <a:r>
              <a:rPr lang="en-US" sz="1400" dirty="0"/>
              <a:t> </a:t>
            </a:r>
            <a:r>
              <a:rPr lang="en-US" sz="1400" dirty="0" err="1"/>
              <a:t>që</a:t>
            </a:r>
            <a:r>
              <a:rPr lang="en-US" sz="1400" dirty="0"/>
              <a:t> </a:t>
            </a:r>
            <a:r>
              <a:rPr lang="en-US" sz="1400" dirty="0" err="1"/>
              <a:t>i</a:t>
            </a:r>
            <a:r>
              <a:rPr lang="en-US" sz="1400" dirty="0"/>
              <a:t> </a:t>
            </a:r>
            <a:r>
              <a:rPr lang="en-US" sz="1400" dirty="0" err="1"/>
              <a:t>ka</a:t>
            </a:r>
            <a:r>
              <a:rPr lang="en-US" sz="1400" dirty="0"/>
              <a:t> </a:t>
            </a:r>
            <a:r>
              <a:rPr lang="en-US" sz="1400" dirty="0" err="1"/>
              <a:t>ndodhur</a:t>
            </a:r>
            <a:r>
              <a:rPr lang="en-US" sz="1400" dirty="0"/>
              <a:t> </a:t>
            </a:r>
            <a:r>
              <a:rPr lang="en-US" sz="1400" dirty="0" err="1"/>
              <a:t>viktimës</a:t>
            </a:r>
            <a:r>
              <a:rPr lang="en-US" sz="1400" dirty="0"/>
              <a:t> </a:t>
            </a:r>
            <a:r>
              <a:rPr lang="en-US" sz="1400" dirty="0" err="1"/>
              <a:t>si</a:t>
            </a:r>
            <a:r>
              <a:rPr lang="en-US" sz="1400" dirty="0"/>
              <a:t> </a:t>
            </a:r>
            <a:r>
              <a:rPr lang="en-US" sz="1400" dirty="0" err="1"/>
              <a:t>rezultat</a:t>
            </a:r>
            <a:r>
              <a:rPr lang="en-US" sz="1400" dirty="0"/>
              <a:t> </a:t>
            </a:r>
            <a:r>
              <a:rPr lang="en-US" sz="1400" dirty="0" err="1"/>
              <a:t>i</a:t>
            </a:r>
            <a:r>
              <a:rPr lang="en-US" sz="1400" dirty="0"/>
              <a:t> </a:t>
            </a:r>
            <a:r>
              <a:rPr lang="en-US" sz="1400" dirty="0" err="1"/>
              <a:t>drejtpërdrejtë</a:t>
            </a:r>
            <a:r>
              <a:rPr lang="en-US" sz="1400" dirty="0"/>
              <a:t> </a:t>
            </a:r>
            <a:r>
              <a:rPr lang="en-US" sz="1400" dirty="0" err="1"/>
              <a:t>i</a:t>
            </a:r>
            <a:r>
              <a:rPr lang="en-US" sz="1400" dirty="0"/>
              <a:t> </a:t>
            </a:r>
            <a:r>
              <a:rPr lang="en-US" sz="1400" dirty="0" err="1"/>
              <a:t>krimit</a:t>
            </a:r>
            <a:r>
              <a:rPr lang="en-US" sz="1400" dirty="0"/>
              <a:t>. </a:t>
            </a:r>
          </a:p>
        </p:txBody>
      </p:sp>
    </p:spTree>
    <p:extLst>
      <p:ext uri="{BB962C8B-B14F-4D97-AF65-F5344CB8AC3E}">
        <p14:creationId xmlns:p14="http://schemas.microsoft.com/office/powerpoint/2010/main" val="18598065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a:xfrm>
            <a:off x="2589212" y="2133600"/>
            <a:ext cx="8915400" cy="4317076"/>
          </a:xfrm>
        </p:spPr>
        <p:txBody>
          <a:bodyPr>
            <a:noAutofit/>
          </a:bodyPr>
          <a:lstStyle/>
          <a:p>
            <a:pPr algn="just"/>
            <a:r>
              <a:rPr lang="en-US" sz="1600" b="1" dirty="0" err="1">
                <a:latin typeface="Times New Roman" panose="02020603050405020304" pitchFamily="18" charset="0"/>
                <a:cs typeface="Times New Roman" panose="02020603050405020304" pitchFamily="18" charset="0"/>
              </a:rPr>
              <a:t>Legjislacioni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shqiptar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në</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lidhje</a:t>
            </a:r>
            <a:r>
              <a:rPr lang="en-US" sz="1600" b="1" dirty="0">
                <a:latin typeface="Times New Roman" panose="02020603050405020304" pitchFamily="18" charset="0"/>
                <a:cs typeface="Times New Roman" panose="02020603050405020304" pitchFamily="18" charset="0"/>
              </a:rPr>
              <a:t> me </a:t>
            </a:r>
            <a:r>
              <a:rPr lang="en-US" sz="1600" b="1" dirty="0" err="1">
                <a:latin typeface="Times New Roman" panose="02020603050405020304" pitchFamily="18" charset="0"/>
                <a:cs typeface="Times New Roman" panose="02020603050405020304" pitchFamily="18" charset="0"/>
              </a:rPr>
              <a:t>të</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drejtat</a:t>
            </a:r>
            <a:r>
              <a:rPr lang="en-US" sz="1600" b="1" dirty="0">
                <a:latin typeface="Times New Roman" panose="02020603050405020304" pitchFamily="18" charset="0"/>
                <a:cs typeface="Times New Roman" panose="02020603050405020304" pitchFamily="18" charset="0"/>
              </a:rPr>
              <a:t> e </a:t>
            </a:r>
            <a:r>
              <a:rPr lang="en-US" sz="1600" b="1" dirty="0" err="1">
                <a:latin typeface="Times New Roman" panose="02020603050405020304" pitchFamily="18" charset="0"/>
                <a:cs typeface="Times New Roman" panose="02020603050405020304" pitchFamily="18" charset="0"/>
              </a:rPr>
              <a:t>viktimave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për</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shpërblimin</a:t>
            </a:r>
            <a:r>
              <a:rPr lang="en-US" sz="1600" b="1" dirty="0">
                <a:latin typeface="Times New Roman" panose="02020603050405020304" pitchFamily="18" charset="0"/>
                <a:cs typeface="Times New Roman" panose="02020603050405020304" pitchFamily="18" charset="0"/>
              </a:rPr>
              <a:t> e </a:t>
            </a:r>
            <a:r>
              <a:rPr lang="en-US" sz="1600" b="1" dirty="0" err="1">
                <a:latin typeface="Times New Roman" panose="02020603050405020304" pitchFamily="18" charset="0"/>
                <a:cs typeface="Times New Roman" panose="02020603050405020304" pitchFamily="18" charset="0"/>
              </a:rPr>
              <a:t>dëmit</a:t>
            </a:r>
            <a:endParaRPr lang="en-US" sz="1600" b="1" dirty="0">
              <a:latin typeface="Times New Roman" panose="02020603050405020304" pitchFamily="18" charset="0"/>
              <a:cs typeface="Times New Roman" panose="02020603050405020304" pitchFamily="18" charset="0"/>
            </a:endParaRPr>
          </a:p>
          <a:p>
            <a:pPr algn="just"/>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legjislacionin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shqiptar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gjejmë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disa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mekanizma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garantojnë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drejtën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dëmshpërblimin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viktimave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trafikimit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qenieve</a:t>
            </a:r>
            <a:r>
              <a:rPr lang="en-US" sz="1600" dirty="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njerëzore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paku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pikëpamja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teorike</a:t>
            </a:r>
            <a:r>
              <a:rPr lang="en-US" sz="1600" dirty="0">
                <a:latin typeface="Times New Roman" panose="02020603050405020304" pitchFamily="18" charset="0"/>
                <a:cs typeface="Times New Roman" panose="02020603050405020304" pitchFamily="18" charset="0"/>
              </a:rPr>
              <a:t>.</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lidhje</a:t>
            </a:r>
            <a:r>
              <a:rPr lang="en-US" sz="1600" dirty="0">
                <a:latin typeface="Times New Roman" panose="02020603050405020304" pitchFamily="18" charset="0"/>
                <a:cs typeface="Times New Roman" panose="02020603050405020304" pitchFamily="18" charset="0"/>
              </a:rPr>
              <a:t> me to, </a:t>
            </a:r>
            <a:r>
              <a:rPr lang="en-US" sz="1600" dirty="0" err="1">
                <a:latin typeface="Times New Roman" panose="02020603050405020304" pitchFamily="18" charset="0"/>
                <a:cs typeface="Times New Roman" panose="02020603050405020304" pitchFamily="18" charset="0"/>
              </a:rPr>
              <a:t>veçojmë</a:t>
            </a:r>
            <a:r>
              <a:rPr lang="en-US" sz="1600" dirty="0">
                <a:latin typeface="Times New Roman" panose="02020603050405020304" pitchFamily="18" charset="0"/>
                <a:cs typeface="Times New Roman" panose="02020603050405020304" pitchFamily="18" charset="0"/>
              </a:rPr>
              <a:t>: </a:t>
            </a:r>
          </a:p>
          <a:p>
            <a:pPr algn="just">
              <a:buFontTx/>
              <a:buChar char="-"/>
            </a:pPr>
            <a:r>
              <a:rPr lang="en-US" sz="1600" dirty="0" err="1" smtClean="0">
                <a:latin typeface="Times New Roman" panose="02020603050405020304" pitchFamily="18" charset="0"/>
                <a:cs typeface="Times New Roman" panose="02020603050405020304" pitchFamily="18" charset="0"/>
              </a:rPr>
              <a:t>Të</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drejtën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kërkuar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dëmshpërblimin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trafikanti</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shfrytëzuesi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përmes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procesit</a:t>
            </a:r>
            <a:r>
              <a:rPr lang="en-US" sz="1600" dirty="0">
                <a:latin typeface="Times New Roman" panose="02020603050405020304" pitchFamily="18" charset="0"/>
                <a:cs typeface="Times New Roman" panose="02020603050405020304" pitchFamily="18" charset="0"/>
              </a:rPr>
              <a:t> penal</a:t>
            </a:r>
            <a:r>
              <a:rPr lang="en-US" sz="1600" dirty="0" smtClean="0">
                <a:latin typeface="Times New Roman" panose="02020603050405020304" pitchFamily="18" charset="0"/>
                <a:cs typeface="Times New Roman" panose="02020603050405020304" pitchFamily="18" charset="0"/>
              </a:rPr>
              <a:t>;</a:t>
            </a:r>
          </a:p>
          <a:p>
            <a:pPr algn="just">
              <a:buFontTx/>
              <a:buChar char="-"/>
            </a:pP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drejtën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kërkuar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dëmshpërblimin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trafikanti</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shfrytëzuesi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përmes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procesit</a:t>
            </a:r>
            <a:r>
              <a:rPr lang="en-US" sz="1600" dirty="0">
                <a:latin typeface="Times New Roman" panose="02020603050405020304" pitchFamily="18" charset="0"/>
                <a:cs typeface="Times New Roman" panose="02020603050405020304" pitchFamily="18" charset="0"/>
              </a:rPr>
              <a:t> civil; </a:t>
            </a:r>
            <a:endParaRPr lang="en-US" sz="1600" dirty="0" smtClean="0">
              <a:latin typeface="Times New Roman" panose="02020603050405020304" pitchFamily="18" charset="0"/>
              <a:cs typeface="Times New Roman" panose="02020603050405020304" pitchFamily="18" charset="0"/>
            </a:endParaRPr>
          </a:p>
          <a:p>
            <a:pPr algn="just">
              <a:buFontTx/>
              <a:buChar char="-"/>
            </a:pP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drejtën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dëmshpërblim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fondet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shtetërore</a:t>
            </a:r>
            <a:r>
              <a:rPr lang="en-US" sz="1600" dirty="0">
                <a:latin typeface="Times New Roman" panose="02020603050405020304" pitchFamily="18" charset="0"/>
                <a:cs typeface="Times New Roman" panose="02020603050405020304" pitchFamily="18" charset="0"/>
              </a:rPr>
              <a:t>. </a:t>
            </a:r>
          </a:p>
          <a:p>
            <a:pPr marL="0" indent="0" algn="just">
              <a:buNone/>
            </a:pPr>
            <a:endParaRPr lang="en-US" sz="8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9307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a:xfrm>
            <a:off x="2497772" y="1734589"/>
            <a:ext cx="8915400" cy="4541520"/>
          </a:xfrm>
        </p:spPr>
        <p:txBody>
          <a:bodyPr>
            <a:noAutofit/>
          </a:bodyPr>
          <a:lstStyle/>
          <a:p>
            <a:pPr algn="just"/>
            <a:r>
              <a:rPr lang="en-US" sz="1200" b="1" dirty="0">
                <a:latin typeface="Times New Roman" panose="02020603050405020304" pitchFamily="18" charset="0"/>
                <a:cs typeface="Times New Roman" panose="02020603050405020304" pitchFamily="18" charset="0"/>
              </a:rPr>
              <a:t>E </a:t>
            </a:r>
            <a:r>
              <a:rPr lang="en-US" sz="1200" b="1" dirty="0" err="1">
                <a:latin typeface="Times New Roman" panose="02020603050405020304" pitchFamily="18" charset="0"/>
                <a:cs typeface="Times New Roman" panose="02020603050405020304" pitchFamily="18" charset="0"/>
              </a:rPr>
              <a:t>drejta</a:t>
            </a:r>
            <a:r>
              <a:rPr lang="en-US" sz="1200" b="1" dirty="0">
                <a:latin typeface="Times New Roman" panose="02020603050405020304" pitchFamily="18" charset="0"/>
                <a:cs typeface="Times New Roman" panose="02020603050405020304" pitchFamily="18" charset="0"/>
              </a:rPr>
              <a:t> e </a:t>
            </a:r>
            <a:r>
              <a:rPr lang="en-US" sz="1200" b="1" dirty="0" err="1">
                <a:latin typeface="Times New Roman" panose="02020603050405020304" pitchFamily="18" charset="0"/>
                <a:cs typeface="Times New Roman" panose="02020603050405020304" pitchFamily="18" charset="0"/>
              </a:rPr>
              <a:t>viktimës</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për</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t’u</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përjashtuar</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nga</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shpenzimet</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Kodi</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i</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Procedurës</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Penale</a:t>
            </a:r>
            <a:r>
              <a:rPr lang="en-US" sz="1200" b="1" dirty="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algn="just"/>
            <a:r>
              <a:rPr lang="en-US" sz="1200" dirty="0" err="1">
                <a:latin typeface="Times New Roman" panose="02020603050405020304" pitchFamily="18" charset="0"/>
                <a:cs typeface="Times New Roman" panose="02020603050405020304" pitchFamily="18" charset="0"/>
              </a:rPr>
              <a:t>Ndryshimet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legjislative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ndodhin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kuadrin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Reformës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Drejtësi</a:t>
            </a:r>
            <a:r>
              <a:rPr lang="en-US" sz="1200" dirty="0">
                <a:latin typeface="Times New Roman" panose="02020603050405020304" pitchFamily="18" charset="0"/>
                <a:cs typeface="Times New Roman" panose="02020603050405020304" pitchFamily="18" charset="0"/>
              </a:rPr>
              <a:t> (2016) </a:t>
            </a:r>
            <a:r>
              <a:rPr lang="en-US" sz="1200" dirty="0" err="1">
                <a:latin typeface="Times New Roman" panose="02020603050405020304" pitchFamily="18" charset="0"/>
                <a:cs typeface="Times New Roman" panose="02020603050405020304" pitchFamily="18" charset="0"/>
              </a:rPr>
              <a:t>sollën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disa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përmirësime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statusin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viktimës</a:t>
            </a:r>
            <a:r>
              <a:rPr lang="en-US" sz="1200" dirty="0">
                <a:latin typeface="Times New Roman" panose="02020603050405020304" pitchFamily="18" charset="0"/>
                <a:cs typeface="Times New Roman" panose="02020603050405020304" pitchFamily="18" charset="0"/>
              </a:rPr>
              <a:t>, duke </a:t>
            </a:r>
            <a:r>
              <a:rPr lang="en-US" sz="1200" dirty="0" err="1">
                <a:latin typeface="Times New Roman" panose="02020603050405020304" pitchFamily="18" charset="0"/>
                <a:cs typeface="Times New Roman" panose="02020603050405020304" pitchFamily="18" charset="0"/>
              </a:rPr>
              <a:t>përfshirë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zgjerimin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aksesit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saj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ndaj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gjyqësorit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shpërblimin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Këtu</a:t>
            </a:r>
            <a:r>
              <a:rPr lang="en-US" sz="1200" dirty="0">
                <a:latin typeface="Times New Roman" panose="02020603050405020304" pitchFamily="18" charset="0"/>
                <a:cs typeface="Times New Roman" panose="02020603050405020304" pitchFamily="18" charset="0"/>
              </a:rPr>
              <a:t> do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veçonim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sanksionimin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drejtave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posaçme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procedurale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viktimat</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trafikimit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qenieve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njerëzore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zgjerimin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aksesit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viktimave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veprës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penale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kërkuar</a:t>
            </a:r>
            <a:r>
              <a:rPr lang="en-US" sz="1200" dirty="0">
                <a:latin typeface="Times New Roman" panose="02020603050405020304" pitchFamily="18" charset="0"/>
                <a:cs typeface="Times New Roman" panose="02020603050405020304" pitchFamily="18" charset="0"/>
              </a:rPr>
              <a:t> jo </a:t>
            </a:r>
            <a:r>
              <a:rPr lang="en-US" sz="1200" dirty="0" err="1">
                <a:latin typeface="Times New Roman" panose="02020603050405020304" pitchFamily="18" charset="0"/>
                <a:cs typeface="Times New Roman" panose="02020603050405020304" pitchFamily="18" charset="0"/>
              </a:rPr>
              <a:t>vetëm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dëmin</a:t>
            </a:r>
            <a:r>
              <a:rPr lang="en-US" sz="1200" dirty="0">
                <a:latin typeface="Times New Roman" panose="02020603050405020304" pitchFamily="18" charset="0"/>
                <a:cs typeface="Times New Roman" panose="02020603050405020304" pitchFamily="18" charset="0"/>
              </a:rPr>
              <a:t> material </a:t>
            </a:r>
            <a:r>
              <a:rPr lang="en-US" sz="1200" dirty="0" err="1">
                <a:latin typeface="Times New Roman" panose="02020603050405020304" pitchFamily="18" charset="0"/>
                <a:cs typeface="Times New Roman" panose="02020603050405020304" pitchFamily="18" charset="0"/>
              </a:rPr>
              <a:t>por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atë</a:t>
            </a:r>
            <a:r>
              <a:rPr lang="en-US" sz="1200" dirty="0">
                <a:latin typeface="Times New Roman" panose="02020603050405020304" pitchFamily="18" charset="0"/>
                <a:cs typeface="Times New Roman" panose="02020603050405020304" pitchFamily="18" charset="0"/>
              </a:rPr>
              <a:t> moral, </a:t>
            </a:r>
            <a:r>
              <a:rPr lang="en-US" sz="1200" dirty="0" err="1">
                <a:latin typeface="Times New Roman" panose="02020603050405020304" pitchFamily="18" charset="0"/>
                <a:cs typeface="Times New Roman" panose="02020603050405020304" pitchFamily="18" charset="0"/>
              </a:rPr>
              <a:t>përmes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padisë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civile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procesin</a:t>
            </a:r>
            <a:r>
              <a:rPr lang="en-US" sz="1200" dirty="0">
                <a:latin typeface="Times New Roman" panose="02020603050405020304" pitchFamily="18" charset="0"/>
                <a:cs typeface="Times New Roman" panose="02020603050405020304" pitchFamily="18" charset="0"/>
              </a:rPr>
              <a:t> penal; </a:t>
            </a:r>
            <a:r>
              <a:rPr lang="en-US" sz="1200" dirty="0" err="1">
                <a:latin typeface="Times New Roman" panose="02020603050405020304" pitchFamily="18" charset="0"/>
                <a:cs typeface="Times New Roman" panose="02020603050405020304" pitchFamily="18" charset="0"/>
              </a:rPr>
              <a:t>përjashtimin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viktimës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shpenzimet</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tarifat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gjyqësore</a:t>
            </a:r>
            <a:r>
              <a:rPr lang="en-US" sz="1200" dirty="0">
                <a:latin typeface="Times New Roman" panose="02020603050405020304" pitchFamily="18" charset="0"/>
                <a:cs typeface="Times New Roman" panose="02020603050405020304" pitchFamily="18" charset="0"/>
              </a:rPr>
              <a:t>.</a:t>
            </a:r>
          </a:p>
          <a:p>
            <a:pPr algn="just"/>
            <a:r>
              <a:rPr lang="en-US" sz="1400" dirty="0" err="1">
                <a:latin typeface="Times New Roman" panose="02020603050405020304" pitchFamily="18" charset="0"/>
                <a:cs typeface="Times New Roman" panose="02020603050405020304" pitchFamily="18" charset="0"/>
              </a:rPr>
              <a:t>Sanksionimi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i</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saj</a:t>
            </a:r>
            <a:r>
              <a:rPr lang="en-US" sz="1400" dirty="0">
                <a:latin typeface="Times New Roman" panose="02020603050405020304" pitchFamily="18" charset="0"/>
                <a:cs typeface="Times New Roman" panose="02020603050405020304" pitchFamily="18" charset="0"/>
              </a:rPr>
              <a:t> e </a:t>
            </a:r>
            <a:r>
              <a:rPr lang="en-US" sz="1400" dirty="0" err="1">
                <a:latin typeface="Times New Roman" panose="02020603050405020304" pitchFamily="18" charset="0"/>
                <a:cs typeface="Times New Roman" panose="02020603050405020304" pitchFamily="18" charset="0"/>
              </a:rPr>
              <a:t>përqas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Kodin</a:t>
            </a:r>
            <a:r>
              <a:rPr lang="en-US" sz="1400" dirty="0">
                <a:latin typeface="Times New Roman" panose="02020603050405020304" pitchFamily="18" charset="0"/>
                <a:cs typeface="Times New Roman" panose="02020603050405020304" pitchFamily="18" charset="0"/>
              </a:rPr>
              <a:t> e </a:t>
            </a:r>
            <a:r>
              <a:rPr lang="en-US" sz="1400" dirty="0" err="1">
                <a:latin typeface="Times New Roman" panose="02020603050405020304" pitchFamily="18" charset="0"/>
                <a:cs typeface="Times New Roman" panose="02020603050405020304" pitchFamily="18" charset="0"/>
              </a:rPr>
              <a:t>Procedurës</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Penale</a:t>
            </a:r>
            <a:r>
              <a:rPr lang="en-US" sz="1400" dirty="0">
                <a:latin typeface="Times New Roman" panose="02020603050405020304" pitchFamily="18" charset="0"/>
                <a:cs typeface="Times New Roman" panose="02020603050405020304" pitchFamily="18" charset="0"/>
              </a:rPr>
              <a:t> me </a:t>
            </a:r>
            <a:r>
              <a:rPr lang="en-US" sz="1400" dirty="0" err="1">
                <a:latin typeface="Times New Roman" panose="02020603050405020304" pitchFamily="18" charset="0"/>
                <a:cs typeface="Times New Roman" panose="02020603050405020304" pitchFamily="18" charset="0"/>
              </a:rPr>
              <a:t>legjislacionin</a:t>
            </a:r>
            <a:r>
              <a:rPr lang="en-US" sz="1400" dirty="0">
                <a:latin typeface="Times New Roman" panose="02020603050405020304" pitchFamily="18" charset="0"/>
                <a:cs typeface="Times New Roman" panose="02020603050405020304" pitchFamily="18" charset="0"/>
              </a:rPr>
              <a:t> e </a:t>
            </a:r>
            <a:r>
              <a:rPr lang="en-US" sz="1400" dirty="0" err="1">
                <a:latin typeface="Times New Roman" panose="02020603050405020304" pitchFamily="18" charset="0"/>
                <a:cs typeface="Times New Roman" panose="02020603050405020304" pitchFamily="18" charset="0"/>
              </a:rPr>
              <a:t>Bashkimit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Evropian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konkretisht</a:t>
            </a:r>
            <a:r>
              <a:rPr lang="en-US" sz="1400" dirty="0">
                <a:latin typeface="Times New Roman" panose="02020603050405020304" pitchFamily="18" charset="0"/>
                <a:cs typeface="Times New Roman" panose="02020603050405020304" pitchFamily="18" charset="0"/>
              </a:rPr>
              <a:t> me </a:t>
            </a:r>
            <a:r>
              <a:rPr lang="en-US" sz="1400" dirty="0" err="1">
                <a:latin typeface="Times New Roman" panose="02020603050405020304" pitchFamily="18" charset="0"/>
                <a:cs typeface="Times New Roman" panose="02020603050405020304" pitchFamily="18" charset="0"/>
              </a:rPr>
              <a:t>Direktivën</a:t>
            </a:r>
            <a:r>
              <a:rPr lang="en-US" sz="1400" dirty="0">
                <a:latin typeface="Times New Roman" panose="02020603050405020304" pitchFamily="18" charset="0"/>
                <a:cs typeface="Times New Roman" panose="02020603050405020304" pitchFamily="18" charset="0"/>
              </a:rPr>
              <a:t> 2012/29/EU (</a:t>
            </a:r>
            <a:r>
              <a:rPr lang="en-US" sz="1400" dirty="0" err="1">
                <a:latin typeface="Times New Roman" panose="02020603050405020304" pitchFamily="18" charset="0"/>
                <a:cs typeface="Times New Roman" panose="02020603050405020304" pitchFamily="18" charset="0"/>
              </a:rPr>
              <a:t>sipërpërmendur</a:t>
            </a:r>
            <a:r>
              <a:rPr lang="en-US" sz="1400" dirty="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algn="just"/>
            <a:r>
              <a:rPr lang="en-US" sz="1200" dirty="0" err="1" smtClean="0">
                <a:latin typeface="Times New Roman" panose="02020603050405020304" pitchFamily="18" charset="0"/>
                <a:cs typeface="Times New Roman" panose="02020603050405020304" pitchFamily="18" charset="0"/>
              </a:rPr>
              <a:t>Ndryshimet</a:t>
            </a:r>
            <a:r>
              <a:rPr lang="en-US" sz="1200" dirty="0" smtClean="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e </a:t>
            </a:r>
            <a:r>
              <a:rPr lang="en-US" sz="1200" dirty="0" err="1">
                <a:latin typeface="Times New Roman" panose="02020603050405020304" pitchFamily="18" charset="0"/>
                <a:cs typeface="Times New Roman" panose="02020603050405020304" pitchFamily="18" charset="0"/>
              </a:rPr>
              <a:t>Kodit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Procedurës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Penale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KPrP</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parashikuan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rishtazi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drejtën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viktimës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kushte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caktuara</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ligj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përjashtohet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pagimi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çdo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shpenzimi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marrjen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akteve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tarifave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gjyqësore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paraqitjen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kërkesë-padisë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lidhen</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statusin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viktimës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veprës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penale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neni</a:t>
            </a:r>
            <a:r>
              <a:rPr lang="en-US" sz="1200" dirty="0">
                <a:latin typeface="Times New Roman" panose="02020603050405020304" pitchFamily="18" charset="0"/>
                <a:cs typeface="Times New Roman" panose="02020603050405020304" pitchFamily="18" charset="0"/>
              </a:rPr>
              <a:t> 58/</a:t>
            </a:r>
            <a:r>
              <a:rPr lang="en-US" sz="1200" dirty="0" err="1">
                <a:latin typeface="Times New Roman" panose="02020603050405020304" pitchFamily="18" charset="0"/>
                <a:cs typeface="Times New Roman" panose="02020603050405020304" pitchFamily="18" charset="0"/>
              </a:rPr>
              <a:t>gj</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algn="just"/>
            <a:r>
              <a:rPr lang="en-US" sz="1200" dirty="0" err="1" smtClean="0">
                <a:latin typeface="Times New Roman" panose="02020603050405020304" pitchFamily="18" charset="0"/>
                <a:cs typeface="Times New Roman" panose="02020603050405020304" pitchFamily="18" charset="0"/>
              </a:rPr>
              <a:t>Kjo</a:t>
            </a:r>
            <a:r>
              <a:rPr lang="en-US" sz="1200" dirty="0" smtClean="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e </a:t>
            </a:r>
            <a:r>
              <a:rPr lang="en-US" sz="1200" dirty="0" err="1">
                <a:latin typeface="Times New Roman" panose="02020603050405020304" pitchFamily="18" charset="0"/>
                <a:cs typeface="Times New Roman" panose="02020603050405020304" pitchFamily="18" charset="0"/>
              </a:rPr>
              <a:t>drejtë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mjaft</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rëndësishme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aksesin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drejtësi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viktimave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trafikimit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qenieve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njerëzore</a:t>
            </a:r>
            <a:r>
              <a:rPr lang="en-US" sz="1200" dirty="0">
                <a:latin typeface="Times New Roman" panose="02020603050405020304" pitchFamily="18" charset="0"/>
                <a:cs typeface="Times New Roman" panose="02020603050405020304" pitchFamily="18" charset="0"/>
              </a:rPr>
              <a:t>. </a:t>
            </a:r>
            <a:endParaRPr lang="en-US" sz="1200" dirty="0" smtClean="0">
              <a:latin typeface="Times New Roman" panose="02020603050405020304" pitchFamily="18" charset="0"/>
              <a:cs typeface="Times New Roman" panose="02020603050405020304" pitchFamily="18" charset="0"/>
            </a:endParaRPr>
          </a:p>
          <a:p>
            <a:pPr algn="just"/>
            <a:r>
              <a:rPr lang="en-US" sz="1200" dirty="0" smtClean="0">
                <a:latin typeface="Times New Roman" panose="02020603050405020304" pitchFamily="18" charset="0"/>
                <a:cs typeface="Times New Roman" panose="02020603050405020304" pitchFamily="18" charset="0"/>
              </a:rPr>
              <a:t>Me </a:t>
            </a:r>
            <a:r>
              <a:rPr lang="en-US" sz="1200" dirty="0" err="1">
                <a:latin typeface="Times New Roman" panose="02020603050405020304" pitchFamily="18" charset="0"/>
                <a:cs typeface="Times New Roman" panose="02020603050405020304" pitchFamily="18" charset="0"/>
              </a:rPr>
              <a:t>ndryshimin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pësuar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neni</a:t>
            </a:r>
            <a:r>
              <a:rPr lang="en-US" sz="1200" dirty="0">
                <a:latin typeface="Times New Roman" panose="02020603050405020304" pitchFamily="18" charset="0"/>
                <a:cs typeface="Times New Roman" panose="02020603050405020304" pitchFamily="18" charset="0"/>
              </a:rPr>
              <a:t> 61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KPrP</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sanksionuar</a:t>
            </a:r>
            <a:r>
              <a:rPr lang="en-US" sz="1200" dirty="0">
                <a:latin typeface="Times New Roman" panose="02020603050405020304" pitchFamily="18" charset="0"/>
                <a:cs typeface="Times New Roman" panose="02020603050405020304" pitchFamily="18" charset="0"/>
              </a:rPr>
              <a:t> jo </a:t>
            </a:r>
            <a:r>
              <a:rPr lang="en-US" sz="1200" dirty="0" err="1">
                <a:latin typeface="Times New Roman" panose="02020603050405020304" pitchFamily="18" charset="0"/>
                <a:cs typeface="Times New Roman" panose="02020603050405020304" pitchFamily="18" charset="0"/>
              </a:rPr>
              <a:t>vetëm</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drejta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viktima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kërkojë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procesin</a:t>
            </a:r>
            <a:r>
              <a:rPr lang="en-US" sz="1200" dirty="0">
                <a:latin typeface="Times New Roman" panose="02020603050405020304" pitchFamily="18" charset="0"/>
                <a:cs typeface="Times New Roman" panose="02020603050405020304" pitchFamily="18" charset="0"/>
              </a:rPr>
              <a:t> penal </a:t>
            </a:r>
            <a:r>
              <a:rPr lang="en-US" sz="1200" dirty="0" err="1">
                <a:latin typeface="Times New Roman" panose="02020603050405020304" pitchFamily="18" charset="0"/>
                <a:cs typeface="Times New Roman" panose="02020603050405020304" pitchFamily="18" charset="0"/>
              </a:rPr>
              <a:t>shpërblimin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material, </a:t>
            </a:r>
            <a:r>
              <a:rPr lang="en-US" sz="1200" dirty="0" err="1">
                <a:latin typeface="Times New Roman" panose="02020603050405020304" pitchFamily="18" charset="0"/>
                <a:cs typeface="Times New Roman" panose="02020603050405020304" pitchFamily="18" charset="0"/>
              </a:rPr>
              <a:t>por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dëmin</a:t>
            </a:r>
            <a:r>
              <a:rPr lang="en-US" sz="1200" dirty="0">
                <a:latin typeface="Times New Roman" panose="02020603050405020304" pitchFamily="18" charset="0"/>
                <a:cs typeface="Times New Roman" panose="02020603050405020304" pitchFamily="18" charset="0"/>
              </a:rPr>
              <a:t> moral. </a:t>
            </a:r>
            <a:r>
              <a:rPr lang="en-US" sz="1200" dirty="0" err="1">
                <a:latin typeface="Times New Roman" panose="02020603050405020304" pitchFamily="18" charset="0"/>
                <a:cs typeface="Times New Roman" panose="02020603050405020304" pitchFamily="18" charset="0"/>
              </a:rPr>
              <a:t>Kjo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drejtë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ushtrohet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mbi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bazën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kërkesës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viktimës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prandaj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informimi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kësaj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fundit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shumë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rëndësishëm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mbarëvajtjen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drejtës</a:t>
            </a:r>
            <a:r>
              <a:rPr lang="en-US" sz="1200" dirty="0">
                <a:latin typeface="Times New Roman" panose="02020603050405020304" pitchFamily="18" charset="0"/>
                <a:cs typeface="Times New Roman" panose="02020603050405020304" pitchFamily="18" charset="0"/>
              </a:rPr>
              <a:t>. </a:t>
            </a:r>
          </a:p>
          <a:p>
            <a:pPr algn="just"/>
            <a:r>
              <a:rPr lang="en-US" sz="1200" dirty="0" err="1">
                <a:latin typeface="Times New Roman" panose="02020603050405020304" pitchFamily="18" charset="0"/>
                <a:cs typeface="Times New Roman" panose="02020603050405020304" pitchFamily="18" charset="0"/>
              </a:rPr>
              <a:t>Teorikisht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moral do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ketë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tepër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efektivitet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procesin</a:t>
            </a:r>
            <a:r>
              <a:rPr lang="en-US" sz="1200" dirty="0">
                <a:latin typeface="Times New Roman" panose="02020603050405020304" pitchFamily="18" charset="0"/>
                <a:cs typeface="Times New Roman" panose="02020603050405020304" pitchFamily="18" charset="0"/>
              </a:rPr>
              <a:t> penal, </a:t>
            </a:r>
            <a:r>
              <a:rPr lang="en-US" sz="1200" dirty="0" err="1">
                <a:latin typeface="Times New Roman" panose="02020603050405020304" pitchFamily="18" charset="0"/>
                <a:cs typeface="Times New Roman" panose="02020603050405020304" pitchFamily="18" charset="0"/>
              </a:rPr>
              <a:t>meqenëse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provuarit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lidhet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drejtpërdrejt</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procesin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provuarit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fajësisë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pandehurit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situatë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prokurori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mund</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mbledhë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prova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shpërblimin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kurse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gjykata</a:t>
            </a:r>
            <a:r>
              <a:rPr lang="en-US" sz="1200" dirty="0">
                <a:latin typeface="Times New Roman" panose="02020603050405020304" pitchFamily="18" charset="0"/>
                <a:cs typeface="Times New Roman" panose="02020603050405020304" pitchFamily="18" charset="0"/>
              </a:rPr>
              <a:t> do ta </a:t>
            </a:r>
            <a:r>
              <a:rPr lang="en-US" sz="1200" dirty="0" err="1">
                <a:latin typeface="Times New Roman" panose="02020603050405020304" pitchFamily="18" charset="0"/>
                <a:cs typeface="Times New Roman" panose="02020603050405020304" pitchFamily="18" charset="0"/>
              </a:rPr>
              <a:t>ketë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lehtë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vendosë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dëmshpërblimi</a:t>
            </a:r>
            <a:r>
              <a:rPr lang="en-US" sz="1200" dirty="0">
                <a:latin typeface="Times New Roman" panose="02020603050405020304" pitchFamily="18" charset="0"/>
                <a:cs typeface="Times New Roman" panose="02020603050405020304" pitchFamily="18" charset="0"/>
              </a:rPr>
              <a:t> moral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viktimën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këto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raste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nuk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nevojshme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veçohet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padia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civile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a:t>
            </a:r>
            <a:r>
              <a:rPr lang="en-US" sz="1200" dirty="0">
                <a:latin typeface="Times New Roman" panose="02020603050405020304" pitchFamily="18" charset="0"/>
                <a:cs typeface="Times New Roman" panose="02020603050405020304" pitchFamily="18" charset="0"/>
              </a:rPr>
              <a:t> penal. </a:t>
            </a:r>
          </a:p>
          <a:p>
            <a:endParaRPr lang="en-US" sz="1200" dirty="0"/>
          </a:p>
        </p:txBody>
      </p:sp>
    </p:spTree>
    <p:extLst>
      <p:ext uri="{BB962C8B-B14F-4D97-AF65-F5344CB8AC3E}">
        <p14:creationId xmlns:p14="http://schemas.microsoft.com/office/powerpoint/2010/main" val="4111896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a:xfrm>
            <a:off x="2589212" y="1767839"/>
            <a:ext cx="8915400" cy="4184073"/>
          </a:xfrm>
        </p:spPr>
        <p:txBody>
          <a:bodyPr>
            <a:noAutofit/>
          </a:bodyPr>
          <a:lstStyle/>
          <a:p>
            <a:pPr algn="just"/>
            <a:r>
              <a:rPr lang="en-US" sz="1200" b="1" dirty="0">
                <a:latin typeface="Times New Roman" panose="02020603050405020304" pitchFamily="18" charset="0"/>
                <a:cs typeface="Times New Roman" panose="02020603050405020304" pitchFamily="18" charset="0"/>
              </a:rPr>
              <a:t>E </a:t>
            </a:r>
            <a:r>
              <a:rPr lang="en-US" sz="1200" b="1" dirty="0" err="1">
                <a:latin typeface="Times New Roman" panose="02020603050405020304" pitchFamily="18" charset="0"/>
                <a:cs typeface="Times New Roman" panose="02020603050405020304" pitchFamily="18" charset="0"/>
              </a:rPr>
              <a:t>drejta</a:t>
            </a:r>
            <a:r>
              <a:rPr lang="en-US" sz="1200" b="1" dirty="0">
                <a:latin typeface="Times New Roman" panose="02020603050405020304" pitchFamily="18" charset="0"/>
                <a:cs typeface="Times New Roman" panose="02020603050405020304" pitchFamily="18" charset="0"/>
              </a:rPr>
              <a:t> e </a:t>
            </a:r>
            <a:r>
              <a:rPr lang="en-US" sz="1200" b="1" dirty="0" err="1">
                <a:latin typeface="Times New Roman" panose="02020603050405020304" pitchFamily="18" charset="0"/>
                <a:cs typeface="Times New Roman" panose="02020603050405020304" pitchFamily="18" charset="0"/>
              </a:rPr>
              <a:t>viktimës</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për</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të</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kërkuar</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shpërblimin</a:t>
            </a:r>
            <a:r>
              <a:rPr lang="en-US" sz="1200" b="1" dirty="0">
                <a:latin typeface="Times New Roman" panose="02020603050405020304" pitchFamily="18" charset="0"/>
                <a:cs typeface="Times New Roman" panose="02020603050405020304" pitchFamily="18" charset="0"/>
              </a:rPr>
              <a:t> e </a:t>
            </a:r>
            <a:r>
              <a:rPr lang="en-US" sz="1200" b="1" dirty="0" err="1">
                <a:latin typeface="Times New Roman" panose="02020603050405020304" pitchFamily="18" charset="0"/>
                <a:cs typeface="Times New Roman" panose="02020603050405020304" pitchFamily="18" charset="0"/>
              </a:rPr>
              <a:t>dëmit</a:t>
            </a:r>
            <a:r>
              <a:rPr lang="en-US" sz="1200" b="1" dirty="0">
                <a:latin typeface="Times New Roman" panose="02020603050405020304" pitchFamily="18" charset="0"/>
                <a:cs typeface="Times New Roman" panose="02020603050405020304" pitchFamily="18" charset="0"/>
              </a:rPr>
              <a:t> material e moral </a:t>
            </a:r>
            <a:r>
              <a:rPr lang="en-US" sz="1200" b="1" dirty="0" err="1">
                <a:latin typeface="Times New Roman" panose="02020603050405020304" pitchFamily="18" charset="0"/>
                <a:cs typeface="Times New Roman" panose="02020603050405020304" pitchFamily="18" charset="0"/>
              </a:rPr>
              <a:t>në</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procesin</a:t>
            </a:r>
            <a:r>
              <a:rPr lang="en-US" sz="1200" b="1" dirty="0">
                <a:latin typeface="Times New Roman" panose="02020603050405020304" pitchFamily="18" charset="0"/>
                <a:cs typeface="Times New Roman" panose="02020603050405020304" pitchFamily="18" charset="0"/>
              </a:rPr>
              <a:t> Civil</a:t>
            </a:r>
          </a:p>
          <a:p>
            <a:pPr algn="just"/>
            <a:r>
              <a:rPr lang="en-US" sz="1200" dirty="0" err="1">
                <a:latin typeface="Times New Roman" panose="02020603050405020304" pitchFamily="18" charset="0"/>
                <a:cs typeface="Times New Roman" panose="02020603050405020304" pitchFamily="18" charset="0"/>
              </a:rPr>
              <a:t>Kodi</a:t>
            </a:r>
            <a:r>
              <a:rPr lang="en-US" sz="1200" dirty="0">
                <a:latin typeface="Times New Roman" panose="02020603050405020304" pitchFamily="18" charset="0"/>
                <a:cs typeface="Times New Roman" panose="02020603050405020304" pitchFamily="18" charset="0"/>
              </a:rPr>
              <a:t> Civil </a:t>
            </a:r>
            <a:r>
              <a:rPr lang="en-US" sz="1200" dirty="0" err="1">
                <a:latin typeface="Times New Roman" panose="02020603050405020304" pitchFamily="18" charset="0"/>
                <a:cs typeface="Times New Roman" panose="02020603050405020304" pitchFamily="18" charset="0"/>
              </a:rPr>
              <a:t>parashikon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mundësinë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kompensim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procesin</a:t>
            </a:r>
            <a:r>
              <a:rPr lang="en-US" sz="1200" dirty="0">
                <a:latin typeface="Times New Roman" panose="02020603050405020304" pitchFamily="18" charset="0"/>
                <a:cs typeface="Times New Roman" panose="02020603050405020304" pitchFamily="18" charset="0"/>
              </a:rPr>
              <a:t> civil,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rastin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person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dëmtuar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mënyrë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paligjshme</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drejta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t’iu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gjykatës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civile</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kërkesë</a:t>
            </a:r>
            <a:r>
              <a:rPr lang="en-US" sz="1200" dirty="0">
                <a:latin typeface="Times New Roman" panose="02020603050405020304" pitchFamily="18" charset="0"/>
                <a:cs typeface="Times New Roman" panose="02020603050405020304" pitchFamily="18" charset="0"/>
              </a:rPr>
              <a:t>, u </a:t>
            </a:r>
            <a:r>
              <a:rPr lang="en-US" sz="1200" dirty="0" err="1">
                <a:latin typeface="Times New Roman" panose="02020603050405020304" pitchFamily="18" charset="0"/>
                <a:cs typeface="Times New Roman" panose="02020603050405020304" pitchFamily="18" charset="0"/>
              </a:rPr>
              <a:t>njihet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huajve</a:t>
            </a:r>
            <a:r>
              <a:rPr lang="en-US" sz="1200" dirty="0" smtClean="0">
                <a:latin typeface="Times New Roman" panose="02020603050405020304" pitchFamily="18" charset="0"/>
                <a:cs typeface="Times New Roman" panose="02020603050405020304" pitchFamily="18" charset="0"/>
              </a:rPr>
              <a:t>.</a:t>
            </a:r>
            <a:r>
              <a:rPr lang="en-US" sz="1200" baseline="300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Përmes</a:t>
            </a:r>
            <a:r>
              <a:rPr lang="en-US" sz="1200" dirty="0" smtClean="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procesit</a:t>
            </a:r>
            <a:r>
              <a:rPr lang="en-US" sz="1200" dirty="0">
                <a:latin typeface="Times New Roman" panose="02020603050405020304" pitchFamily="18" charset="0"/>
                <a:cs typeface="Times New Roman" panose="02020603050405020304" pitchFamily="18" charset="0"/>
              </a:rPr>
              <a:t> civil, </a:t>
            </a:r>
            <a:r>
              <a:rPr lang="en-US" sz="1200" dirty="0" err="1">
                <a:latin typeface="Times New Roman" panose="02020603050405020304" pitchFamily="18" charset="0"/>
                <a:cs typeface="Times New Roman" panose="02020603050405020304" pitchFamily="18" charset="0"/>
              </a:rPr>
              <a:t>viktima</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veprës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penale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mund</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kërkojë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dëmin</a:t>
            </a:r>
            <a:r>
              <a:rPr lang="en-US" sz="1200" dirty="0">
                <a:latin typeface="Times New Roman" panose="02020603050405020304" pitchFamily="18" charset="0"/>
                <a:cs typeface="Times New Roman" panose="02020603050405020304" pitchFamily="18" charset="0"/>
              </a:rPr>
              <a:t> material, </a:t>
            </a:r>
            <a:r>
              <a:rPr lang="en-US" sz="1200" dirty="0" err="1">
                <a:latin typeface="Times New Roman" panose="02020603050405020304" pitchFamily="18" charset="0"/>
                <a:cs typeface="Times New Roman" panose="02020603050405020304" pitchFamily="18" charset="0"/>
              </a:rPr>
              <a:t>ashtu</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dëmin</a:t>
            </a:r>
            <a:r>
              <a:rPr lang="en-US" sz="1200" dirty="0">
                <a:latin typeface="Times New Roman" panose="02020603050405020304" pitchFamily="18" charset="0"/>
                <a:cs typeface="Times New Roman" panose="02020603050405020304" pitchFamily="18" charset="0"/>
              </a:rPr>
              <a:t> moral. </a:t>
            </a:r>
          </a:p>
          <a:p>
            <a:pPr algn="just"/>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nenin</a:t>
            </a:r>
            <a:r>
              <a:rPr lang="en-US" sz="1200" dirty="0">
                <a:latin typeface="Times New Roman" panose="02020603050405020304" pitchFamily="18" charset="0"/>
                <a:cs typeface="Times New Roman" panose="02020603050405020304" pitchFamily="18" charset="0"/>
              </a:rPr>
              <a:t> 625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Kodit</a:t>
            </a:r>
            <a:r>
              <a:rPr lang="en-US" sz="1200" dirty="0">
                <a:latin typeface="Times New Roman" panose="02020603050405020304" pitchFamily="18" charset="0"/>
                <a:cs typeface="Times New Roman" panose="02020603050405020304" pitchFamily="18" charset="0"/>
              </a:rPr>
              <a:t> Civil </a:t>
            </a:r>
            <a:r>
              <a:rPr lang="en-US" sz="1200" dirty="0" err="1">
                <a:latin typeface="Times New Roman" panose="02020603050405020304" pitchFamily="18" charset="0"/>
                <a:cs typeface="Times New Roman" panose="02020603050405020304" pitchFamily="18" charset="0"/>
              </a:rPr>
              <a:t>identifikojmë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kuptimin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moral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ardhur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vepra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penale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mund</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kërkohet</a:t>
            </a:r>
            <a:r>
              <a:rPr lang="en-US" sz="12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sz="1200" dirty="0" smtClean="0">
                <a:latin typeface="Times New Roman" panose="02020603050405020304" pitchFamily="18" charset="0"/>
                <a:cs typeface="Times New Roman" panose="02020603050405020304" pitchFamily="18" charset="0"/>
              </a:rPr>
              <a:t>Kur </a:t>
            </a:r>
            <a:r>
              <a:rPr lang="en-US" sz="1200" dirty="0" err="1">
                <a:latin typeface="Times New Roman" panose="02020603050405020304" pitchFamily="18" charset="0"/>
                <a:cs typeface="Times New Roman" panose="02020603050405020304" pitchFamily="18" charset="0"/>
              </a:rPr>
              <a:t>personi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pësuar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dëmtim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shëndetit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ose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cenuar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nderin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personalitetit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tij</a:t>
            </a:r>
            <a:r>
              <a:rPr lang="en-US" sz="1200"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fyer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kujtimi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vdekuri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kërkohet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bashkëshorti</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bashkëjetuar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deri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ditën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vdekjes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ose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afërmit</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tij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deri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shkallën</a:t>
            </a:r>
            <a:r>
              <a:rPr lang="en-US" sz="1200" dirty="0">
                <a:latin typeface="Times New Roman" panose="02020603050405020304" pitchFamily="18" charset="0"/>
                <a:cs typeface="Times New Roman" panose="02020603050405020304" pitchFamily="18" charset="0"/>
              </a:rPr>
              <a:t> e II-</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p>
          <a:p>
            <a:pPr algn="just"/>
            <a:r>
              <a:rPr lang="en-US" sz="1200" dirty="0" err="1">
                <a:latin typeface="Times New Roman" panose="02020603050405020304" pitchFamily="18" charset="0"/>
                <a:cs typeface="Times New Roman" panose="02020603050405020304" pitchFamily="18" charset="0"/>
              </a:rPr>
              <a:t>Kuptimi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moral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trajtuar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doktrina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vendimi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unifikues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Kolegjeve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Bashkuara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nr</a:t>
            </a:r>
            <a:r>
              <a:rPr lang="en-US" sz="1200" dirty="0">
                <a:latin typeface="Times New Roman" panose="02020603050405020304" pitchFamily="18" charset="0"/>
                <a:cs typeface="Times New Roman" panose="02020603050405020304" pitchFamily="18" charset="0"/>
              </a:rPr>
              <a:t>. 12/</a:t>
            </a:r>
            <a:r>
              <a:rPr lang="en-US" sz="1200" dirty="0" err="1">
                <a:latin typeface="Times New Roman" panose="02020603050405020304" pitchFamily="18" charset="0"/>
                <a:cs typeface="Times New Roman" panose="02020603050405020304" pitchFamily="18" charset="0"/>
              </a:rPr>
              <a:t>viti</a:t>
            </a:r>
            <a:r>
              <a:rPr lang="en-US" sz="1200" dirty="0">
                <a:latin typeface="Times New Roman" panose="02020603050405020304" pitchFamily="18" charset="0"/>
                <a:cs typeface="Times New Roman" panose="02020603050405020304" pitchFamily="18" charset="0"/>
              </a:rPr>
              <a:t> 2007, </a:t>
            </a:r>
            <a:r>
              <a:rPr lang="en-US" sz="1200" dirty="0" err="1">
                <a:latin typeface="Times New Roman" panose="02020603050405020304" pitchFamily="18" charset="0"/>
                <a:cs typeface="Times New Roman" panose="02020603050405020304" pitchFamily="18" charset="0"/>
              </a:rPr>
              <a:t>na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vjen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ndihmë</a:t>
            </a:r>
            <a:r>
              <a:rPr lang="en-US" sz="1200" dirty="0">
                <a:latin typeface="Times New Roman" panose="02020603050405020304" pitchFamily="18" charset="0"/>
                <a:cs typeface="Times New Roman" panose="02020603050405020304" pitchFamily="18" charset="0"/>
              </a:rPr>
              <a:t> duke </a:t>
            </a:r>
            <a:r>
              <a:rPr lang="en-US" sz="1200" dirty="0" err="1">
                <a:latin typeface="Times New Roman" panose="02020603050405020304" pitchFamily="18" charset="0"/>
                <a:cs typeface="Times New Roman" panose="02020603050405020304" pitchFamily="18" charset="0"/>
              </a:rPr>
              <a:t>përcaktuar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hollësishëm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kuptimin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moral, </a:t>
            </a:r>
            <a:r>
              <a:rPr lang="en-US" sz="1200" dirty="0" err="1">
                <a:latin typeface="Times New Roman" panose="02020603050405020304" pitchFamily="18" charset="0"/>
                <a:cs typeface="Times New Roman" panose="02020603050405020304" pitchFamily="18" charset="0"/>
              </a:rPr>
              <a:t>përfshirë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ekzistencial</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formë</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posaçme</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tij</a:t>
            </a:r>
            <a:r>
              <a:rPr lang="en-US" sz="1200" dirty="0">
                <a:latin typeface="Times New Roman" panose="02020603050405020304" pitchFamily="18" charset="0"/>
                <a:cs typeface="Times New Roman" panose="02020603050405020304" pitchFamily="18" charset="0"/>
              </a:rPr>
              <a:t>.</a:t>
            </a:r>
          </a:p>
          <a:p>
            <a:pPr algn="just"/>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lidhje</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shpërblimin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moral </a:t>
            </a:r>
            <a:r>
              <a:rPr lang="en-US" sz="1200" dirty="0" err="1">
                <a:latin typeface="Times New Roman" panose="02020603050405020304" pitchFamily="18" charset="0"/>
                <a:cs typeface="Times New Roman" panose="02020603050405020304" pitchFamily="18" charset="0"/>
              </a:rPr>
              <a:t>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përllogaritjen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tij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nuk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përcaktime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posaçme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parashikuara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Kodi</a:t>
            </a:r>
            <a:r>
              <a:rPr lang="en-US" sz="1200" dirty="0">
                <a:latin typeface="Times New Roman" panose="02020603050405020304" pitchFamily="18" charset="0"/>
                <a:cs typeface="Times New Roman" panose="02020603050405020304" pitchFamily="18" charset="0"/>
              </a:rPr>
              <a:t> Civil. </a:t>
            </a:r>
            <a:endParaRPr lang="en-US" sz="1200" dirty="0" smtClean="0">
              <a:latin typeface="Times New Roman" panose="02020603050405020304" pitchFamily="18" charset="0"/>
              <a:cs typeface="Times New Roman" panose="02020603050405020304" pitchFamily="18" charset="0"/>
            </a:endParaRPr>
          </a:p>
          <a:p>
            <a:pPr algn="just"/>
            <a:r>
              <a:rPr lang="en-US" sz="1200" dirty="0" err="1" smtClean="0">
                <a:latin typeface="Times New Roman" panose="02020603050405020304" pitchFamily="18" charset="0"/>
                <a:cs typeface="Times New Roman" panose="02020603050405020304" pitchFamily="18" charset="0"/>
              </a:rPr>
              <a:t>Edhe</a:t>
            </a:r>
            <a:r>
              <a:rPr lang="en-US" sz="1200" dirty="0" smtClean="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praktika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gjyqësore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nuk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krijuar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ndonjë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skemë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referuese</a:t>
            </a:r>
            <a:r>
              <a:rPr lang="en-US" sz="1200" dirty="0">
                <a:latin typeface="Times New Roman" panose="02020603050405020304" pitchFamily="18" charset="0"/>
                <a:cs typeface="Times New Roman" panose="02020603050405020304" pitchFamily="18" charset="0"/>
              </a:rPr>
              <a:t>, duke e </a:t>
            </a:r>
            <a:r>
              <a:rPr lang="en-US" sz="1200" dirty="0" err="1">
                <a:latin typeface="Times New Roman" panose="02020603050405020304" pitchFamily="18" charset="0"/>
                <a:cs typeface="Times New Roman" panose="02020603050405020304" pitchFamily="18" charset="0"/>
              </a:rPr>
              <a:t>lënë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vlerësimin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çmim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gjyqtarit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rast</a:t>
            </a:r>
            <a:r>
              <a:rPr lang="en-US" sz="1200" dirty="0">
                <a:latin typeface="Times New Roman" panose="02020603050405020304" pitchFamily="18" charset="0"/>
                <a:cs typeface="Times New Roman" panose="02020603050405020304" pitchFamily="18" charset="0"/>
              </a:rPr>
              <a:t> pas </a:t>
            </a:r>
            <a:r>
              <a:rPr lang="en-US" sz="1200" dirty="0" err="1" smtClean="0">
                <a:latin typeface="Times New Roman" panose="02020603050405020304" pitchFamily="18" charset="0"/>
                <a:cs typeface="Times New Roman" panose="02020603050405020304" pitchFamily="18" charset="0"/>
              </a:rPr>
              <a:t>rasti</a:t>
            </a:r>
            <a:r>
              <a:rPr lang="en-US" sz="1200" dirty="0" smtClean="0">
                <a:latin typeface="Times New Roman" panose="02020603050405020304" pitchFamily="18" charset="0"/>
                <a:cs typeface="Times New Roman" panose="02020603050405020304" pitchFamily="18" charset="0"/>
              </a:rPr>
              <a:t>.</a:t>
            </a:r>
          </a:p>
          <a:p>
            <a:pPr algn="just"/>
            <a:r>
              <a:rPr lang="en-US" sz="1200" dirty="0" err="1">
                <a:latin typeface="Times New Roman" panose="02020603050405020304" pitchFamily="18" charset="0"/>
                <a:cs typeface="Times New Roman" panose="02020603050405020304" pitchFamily="18" charset="0"/>
              </a:rPr>
              <a:t>Përpara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hyrjes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fuqi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ndryshimeve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Kodit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Procedurës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Penale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pasur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pamundësi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dëmin</a:t>
            </a:r>
            <a:r>
              <a:rPr lang="en-US" sz="1200" dirty="0">
                <a:latin typeface="Times New Roman" panose="02020603050405020304" pitchFamily="18" charset="0"/>
                <a:cs typeface="Times New Roman" panose="02020603050405020304" pitchFamily="18" charset="0"/>
              </a:rPr>
              <a:t> material e moral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shkak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shpenzimeve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paraprake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kërkoheshin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disa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raste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viktimat</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trafikimit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sprapsur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nuk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mund</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paguanin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këto</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shpenzime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sidomos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përqindjen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objektit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padisë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shkuar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1% </a:t>
            </a:r>
            <a:r>
              <a:rPr lang="en-US" sz="1200" dirty="0" err="1">
                <a:latin typeface="Times New Roman" panose="02020603050405020304" pitchFamily="18" charset="0"/>
                <a:cs typeface="Times New Roman" panose="02020603050405020304" pitchFamily="18" charset="0"/>
              </a:rPr>
              <a:t>deri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3%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shumës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sipas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legjislacioneve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kohë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ndryshme</a:t>
            </a:r>
            <a:r>
              <a:rPr lang="en-US" sz="1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335755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482138"/>
            <a:ext cx="8915400" cy="5429084"/>
          </a:xfrm>
        </p:spPr>
        <p:txBody>
          <a:bodyPr>
            <a:normAutofit fontScale="70000" lnSpcReduction="20000"/>
          </a:bodyPr>
          <a:lstStyle/>
          <a:p>
            <a:r>
              <a:rPr lang="en-US" b="1" dirty="0" err="1" smtClean="0"/>
              <a:t>Raste</a:t>
            </a:r>
            <a:r>
              <a:rPr lang="en-US" b="1" dirty="0" smtClean="0"/>
              <a:t> </a:t>
            </a:r>
            <a:r>
              <a:rPr lang="en-US" b="1" dirty="0" err="1" smtClean="0"/>
              <a:t>Praktike</a:t>
            </a:r>
            <a:r>
              <a:rPr lang="en-US" b="1" dirty="0" smtClean="0"/>
              <a:t>: </a:t>
            </a:r>
          </a:p>
          <a:p>
            <a:pPr marL="0" indent="0">
              <a:buNone/>
            </a:pPr>
            <a:r>
              <a:rPr lang="sq-AL" sz="1900" dirty="0">
                <a:latin typeface="Times New Roman" panose="02020603050405020304" pitchFamily="18" charset="0"/>
                <a:cs typeface="Times New Roman" panose="02020603050405020304" pitchFamily="18" charset="0"/>
              </a:rPr>
              <a:t>Në Shqipëri janë vetëm dy raste të asistuara nga </a:t>
            </a:r>
            <a:r>
              <a:rPr lang="sq-AL" sz="1900" dirty="0" smtClean="0">
                <a:latin typeface="Times New Roman" panose="02020603050405020304" pitchFamily="18" charset="0"/>
                <a:cs typeface="Times New Roman" panose="02020603050405020304" pitchFamily="18" charset="0"/>
              </a:rPr>
              <a:t>Organizat</a:t>
            </a:r>
            <a:r>
              <a:rPr lang="en-US" sz="1900" dirty="0" smtClean="0">
                <a:latin typeface="Times New Roman" panose="02020603050405020304" pitchFamily="18" charset="0"/>
                <a:cs typeface="Times New Roman" panose="02020603050405020304" pitchFamily="18" charset="0"/>
              </a:rPr>
              <a:t>a</a:t>
            </a:r>
            <a:r>
              <a:rPr lang="sq-AL" sz="1900" dirty="0" smtClean="0">
                <a:latin typeface="Times New Roman" panose="02020603050405020304" pitchFamily="18" charset="0"/>
                <a:cs typeface="Times New Roman" panose="02020603050405020304" pitchFamily="18" charset="0"/>
              </a:rPr>
              <a:t> </a:t>
            </a:r>
            <a:r>
              <a:rPr lang="sq-AL" sz="1900" dirty="0">
                <a:latin typeface="Times New Roman" panose="02020603050405020304" pitchFamily="18" charset="0"/>
                <a:cs typeface="Times New Roman" panose="02020603050405020304" pitchFamily="18" charset="0"/>
              </a:rPr>
              <a:t>"Të Ndryshëm &amp; </a:t>
            </a:r>
            <a:r>
              <a:rPr lang="en-US" sz="1900" dirty="0" smtClean="0">
                <a:latin typeface="Times New Roman" panose="02020603050405020304" pitchFamily="18" charset="0"/>
                <a:cs typeface="Times New Roman" panose="02020603050405020304" pitchFamily="18" charset="0"/>
              </a:rPr>
              <a:t>t</a:t>
            </a:r>
            <a:r>
              <a:rPr lang="sq-AL" sz="1900" dirty="0" smtClean="0">
                <a:latin typeface="Times New Roman" panose="02020603050405020304" pitchFamily="18" charset="0"/>
                <a:cs typeface="Times New Roman" panose="02020603050405020304" pitchFamily="18" charset="0"/>
              </a:rPr>
              <a:t>ë </a:t>
            </a:r>
            <a:r>
              <a:rPr lang="sq-AL" sz="1900" dirty="0">
                <a:latin typeface="Times New Roman" panose="02020603050405020304" pitchFamily="18" charset="0"/>
                <a:cs typeface="Times New Roman" panose="02020603050405020304" pitchFamily="18" charset="0"/>
              </a:rPr>
              <a:t>Barabartë"</a:t>
            </a:r>
            <a:r>
              <a:rPr lang="sq-AL" sz="1900" dirty="0" smtClean="0">
                <a:latin typeface="Times New Roman" panose="02020603050405020304" pitchFamily="18" charset="0"/>
                <a:cs typeface="Times New Roman" panose="02020603050405020304" pitchFamily="18" charset="0"/>
              </a:rPr>
              <a:t> </a:t>
            </a:r>
            <a:r>
              <a:rPr lang="sq-AL" sz="1900" dirty="0">
                <a:latin typeface="Times New Roman" panose="02020603050405020304" pitchFamily="18" charset="0"/>
                <a:cs typeface="Times New Roman" panose="02020603050405020304" pitchFamily="18" charset="0"/>
              </a:rPr>
              <a:t>në bashkëpunim edhe me QNL (Qendra për Nisma Ligjore) që kanë arritur të fitojnë proceset gjyqësore për kompesim si viktima trafikimi, një rast në 2010 dhe një rast tjetër në vitin 2018. </a:t>
            </a:r>
            <a:endParaRPr lang="en-US" sz="1900" dirty="0">
              <a:latin typeface="Times New Roman" panose="02020603050405020304" pitchFamily="18" charset="0"/>
              <a:cs typeface="Times New Roman" panose="02020603050405020304" pitchFamily="18" charset="0"/>
            </a:endParaRPr>
          </a:p>
          <a:p>
            <a:pPr marL="0" indent="0">
              <a:buNone/>
            </a:pPr>
            <a:r>
              <a:rPr lang="sq-AL" sz="1900" dirty="0" smtClean="0">
                <a:latin typeface="Times New Roman" panose="02020603050405020304" pitchFamily="18" charset="0"/>
                <a:cs typeface="Times New Roman" panose="02020603050405020304" pitchFamily="18" charset="0"/>
              </a:rPr>
              <a:t>Edhe </a:t>
            </a:r>
            <a:r>
              <a:rPr lang="sq-AL" sz="1900" dirty="0">
                <a:latin typeface="Times New Roman" panose="02020603050405020304" pitchFamily="18" charset="0"/>
                <a:cs typeface="Times New Roman" panose="02020603050405020304" pitchFamily="18" charset="0"/>
              </a:rPr>
              <a:t>për këto dy raste nuk është mundësuar </a:t>
            </a:r>
            <a:r>
              <a:rPr lang="sq-AL" sz="1900" dirty="0" smtClean="0">
                <a:latin typeface="Times New Roman" panose="02020603050405020304" pitchFamily="18" charset="0"/>
                <a:cs typeface="Times New Roman" panose="02020603050405020304" pitchFamily="18" charset="0"/>
              </a:rPr>
              <a:t>ekzektu</a:t>
            </a:r>
            <a:r>
              <a:rPr lang="en-US" sz="1900" dirty="0" smtClean="0">
                <a:latin typeface="Times New Roman" panose="02020603050405020304" pitchFamily="18" charset="0"/>
                <a:cs typeface="Times New Roman" panose="02020603050405020304" pitchFamily="18" charset="0"/>
              </a:rPr>
              <a:t>t</a:t>
            </a:r>
            <a:r>
              <a:rPr lang="sq-AL" sz="1900" dirty="0" smtClean="0">
                <a:latin typeface="Times New Roman" panose="02020603050405020304" pitchFamily="18" charset="0"/>
                <a:cs typeface="Times New Roman" panose="02020603050405020304" pitchFamily="18" charset="0"/>
              </a:rPr>
              <a:t>imi </a:t>
            </a:r>
            <a:r>
              <a:rPr lang="sq-AL" sz="1900" dirty="0">
                <a:latin typeface="Times New Roman" panose="02020603050405020304" pitchFamily="18" charset="0"/>
                <a:cs typeface="Times New Roman" panose="02020603050405020304" pitchFamily="18" charset="0"/>
              </a:rPr>
              <a:t>i vendimeve për kompensimin. Që do të thotë se në Shqipëri ende nuk kemi një rast të vetëm që të jetë kompensuar si viktimë trafikimi</a:t>
            </a:r>
            <a:r>
              <a:rPr lang="sq-AL" sz="1900" dirty="0" smtClean="0">
                <a:latin typeface="Times New Roman" panose="02020603050405020304" pitchFamily="18" charset="0"/>
                <a:cs typeface="Times New Roman" panose="02020603050405020304" pitchFamily="18" charset="0"/>
              </a:rPr>
              <a:t>.</a:t>
            </a:r>
            <a:endParaRPr lang="en-US" sz="1900" dirty="0" smtClean="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 </a:t>
            </a:r>
            <a:r>
              <a:rPr lang="it-IT" sz="2000" b="1" dirty="0">
                <a:latin typeface="Times New Roman" panose="02020603050405020304" pitchFamily="18" charset="0"/>
                <a:cs typeface="Times New Roman" panose="02020603050405020304" pitchFamily="18" charset="0"/>
              </a:rPr>
              <a:t> D.S asistuar nga N&amp;B dhe QNL për mbrojtje dhe procesin e kompesnimit</a:t>
            </a:r>
            <a:endParaRPr lang="en-US" sz="2000" dirty="0">
              <a:latin typeface="Times New Roman" panose="02020603050405020304" pitchFamily="18" charset="0"/>
              <a:cs typeface="Times New Roman" panose="02020603050405020304" pitchFamily="18" charset="0"/>
            </a:endParaRPr>
          </a:p>
          <a:p>
            <a:pPr marL="0" indent="0">
              <a:buNone/>
            </a:pPr>
            <a:r>
              <a:rPr lang="it-IT" sz="2000" b="1" dirty="0">
                <a:latin typeface="Times New Roman" panose="02020603050405020304" pitchFamily="18" charset="0"/>
                <a:cs typeface="Times New Roman" panose="02020603050405020304" pitchFamily="18" charset="0"/>
              </a:rPr>
              <a:t>Procesi i kompensimit: </a:t>
            </a:r>
            <a:r>
              <a:rPr lang="it-IT" sz="2000" dirty="0">
                <a:latin typeface="Times New Roman" panose="02020603050405020304" pitchFamily="18" charset="0"/>
                <a:cs typeface="Times New Roman" panose="02020603050405020304" pitchFamily="18" charset="0"/>
              </a:rPr>
              <a:t>Në fillim të vitit 2010, nga Gjykata e Shkallës I-rë Tiranë është marrë një vendim në favor në të viktimës  S (Vendimi vitit 2010), sipas të cilit, viktimës së trafikimit i njihet e drejta e kompensimit në një vlerë të konsiderueshme </a:t>
            </a:r>
            <a:r>
              <a:rPr lang="it-IT" sz="2000" b="1" dirty="0">
                <a:latin typeface="Times New Roman" panose="02020603050405020304" pitchFamily="18" charset="0"/>
                <a:cs typeface="Times New Roman" panose="02020603050405020304" pitchFamily="18" charset="0"/>
              </a:rPr>
              <a:t>(rreth 40.000 Euro</a:t>
            </a:r>
            <a:r>
              <a:rPr lang="it-IT" sz="2000" dirty="0">
                <a:latin typeface="Times New Roman" panose="02020603050405020304" pitchFamily="18" charset="0"/>
                <a:cs typeface="Times New Roman" panose="02020603050405020304" pitchFamily="18" charset="0"/>
              </a:rPr>
              <a:t>), e cila do të shlyhet nga autori i veprës penale. Ky vendim, ka qenë i pari këtij lloji, duke shënuar një një hap pozitiv në drejtim të krijimit të një praktike për kompensimin e viktimave të trafikimit, por për fat të keq ka ngelur në letër dhe nuk është ekzekutuar ende.</a:t>
            </a:r>
            <a:endParaRPr lang="en-US" sz="2000" dirty="0">
              <a:latin typeface="Times New Roman" panose="02020603050405020304" pitchFamily="18" charset="0"/>
              <a:cs typeface="Times New Roman" panose="02020603050405020304" pitchFamily="18" charset="0"/>
            </a:endParaRPr>
          </a:p>
          <a:p>
            <a:pPr lvl="0" fontAlgn="base"/>
            <a:r>
              <a:rPr lang="it-IT" sz="1900" b="1" dirty="0" smtClean="0">
                <a:latin typeface="Times New Roman" panose="02020603050405020304" pitchFamily="18" charset="0"/>
                <a:cs typeface="Times New Roman" panose="02020603050405020304" pitchFamily="18" charset="0"/>
              </a:rPr>
              <a:t>V.P</a:t>
            </a:r>
            <a:r>
              <a:rPr lang="it-IT" sz="1900" b="1" dirty="0">
                <a:latin typeface="Times New Roman" panose="02020603050405020304" pitchFamily="18" charset="0"/>
                <a:cs typeface="Times New Roman" panose="02020603050405020304" pitchFamily="18" charset="0"/>
              </a:rPr>
              <a:t>. viktimë trafikimi asistuar nga </a:t>
            </a:r>
            <a:r>
              <a:rPr lang="sq-AL" sz="1900" b="1" dirty="0">
                <a:latin typeface="Times New Roman" panose="02020603050405020304" pitchFamily="18" charset="0"/>
                <a:cs typeface="Times New Roman" panose="02020603050405020304" pitchFamily="18" charset="0"/>
              </a:rPr>
              <a:t>Organizat</a:t>
            </a:r>
            <a:r>
              <a:rPr lang="en-US" sz="1900" b="1" dirty="0">
                <a:latin typeface="Times New Roman" panose="02020603050405020304" pitchFamily="18" charset="0"/>
                <a:cs typeface="Times New Roman" panose="02020603050405020304" pitchFamily="18" charset="0"/>
              </a:rPr>
              <a:t>a</a:t>
            </a:r>
            <a:r>
              <a:rPr lang="sq-AL" sz="1900" b="1" dirty="0">
                <a:latin typeface="Times New Roman" panose="02020603050405020304" pitchFamily="18" charset="0"/>
                <a:cs typeface="Times New Roman" panose="02020603050405020304" pitchFamily="18" charset="0"/>
              </a:rPr>
              <a:t> "Të Ndryshëm &amp; </a:t>
            </a:r>
            <a:r>
              <a:rPr lang="en-US" sz="1900" b="1" dirty="0">
                <a:latin typeface="Times New Roman" panose="02020603050405020304" pitchFamily="18" charset="0"/>
                <a:cs typeface="Times New Roman" panose="02020603050405020304" pitchFamily="18" charset="0"/>
              </a:rPr>
              <a:t>t</a:t>
            </a:r>
            <a:r>
              <a:rPr lang="sq-AL" sz="1900" b="1" dirty="0">
                <a:latin typeface="Times New Roman" panose="02020603050405020304" pitchFamily="18" charset="0"/>
                <a:cs typeface="Times New Roman" panose="02020603050405020304" pitchFamily="18" charset="0"/>
              </a:rPr>
              <a:t>ë Barabartë"</a:t>
            </a:r>
            <a:r>
              <a:rPr lang="it-IT" sz="1900" b="1" dirty="0" smtClean="0">
                <a:latin typeface="Times New Roman" panose="02020603050405020304" pitchFamily="18" charset="0"/>
                <a:cs typeface="Times New Roman" panose="02020603050405020304" pitchFamily="18" charset="0"/>
              </a:rPr>
              <a:t> </a:t>
            </a:r>
            <a:r>
              <a:rPr lang="it-IT" sz="1900" b="1" dirty="0">
                <a:latin typeface="Times New Roman" panose="02020603050405020304" pitchFamily="18" charset="0"/>
                <a:cs typeface="Times New Roman" panose="02020603050405020304" pitchFamily="18" charset="0"/>
              </a:rPr>
              <a:t>që prej vitit </a:t>
            </a:r>
            <a:r>
              <a:rPr lang="it-IT" sz="1900" b="1" dirty="0" smtClean="0">
                <a:latin typeface="Times New Roman" panose="02020603050405020304" pitchFamily="18" charset="0"/>
                <a:cs typeface="Times New Roman" panose="02020603050405020304" pitchFamily="18" charset="0"/>
              </a:rPr>
              <a:t>2012</a:t>
            </a:r>
            <a:endParaRPr lang="en-US" sz="1900" dirty="0">
              <a:latin typeface="Times New Roman" panose="02020603050405020304" pitchFamily="18" charset="0"/>
              <a:cs typeface="Times New Roman" panose="02020603050405020304" pitchFamily="18" charset="0"/>
            </a:endParaRPr>
          </a:p>
          <a:p>
            <a:pPr marL="0" indent="0">
              <a:buNone/>
            </a:pPr>
            <a:r>
              <a:rPr lang="nb-NO" sz="1900" b="1" dirty="0">
                <a:latin typeface="Times New Roman" panose="02020603050405020304" pitchFamily="18" charset="0"/>
                <a:cs typeface="Times New Roman" panose="02020603050405020304" pitchFamily="18" charset="0"/>
              </a:rPr>
              <a:t>Procesi i </a:t>
            </a:r>
            <a:r>
              <a:rPr lang="nb-NO" sz="1900" b="1" dirty="0" smtClean="0">
                <a:latin typeface="Times New Roman" panose="02020603050405020304" pitchFamily="18" charset="0"/>
                <a:cs typeface="Times New Roman" panose="02020603050405020304" pitchFamily="18" charset="0"/>
              </a:rPr>
              <a:t>demshperblimit: </a:t>
            </a:r>
            <a:r>
              <a:rPr lang="nb-NO" sz="1900" dirty="0" smtClean="0">
                <a:latin typeface="Times New Roman" panose="02020603050405020304" pitchFamily="18" charset="0"/>
                <a:cs typeface="Times New Roman" panose="02020603050405020304" pitchFamily="18" charset="0"/>
              </a:rPr>
              <a:t>N&amp;B </a:t>
            </a:r>
            <a:r>
              <a:rPr lang="nb-NO" sz="1900" dirty="0">
                <a:latin typeface="Times New Roman" panose="02020603050405020304" pitchFamily="18" charset="0"/>
                <a:cs typeface="Times New Roman" panose="02020603050405020304" pitchFamily="18" charset="0"/>
              </a:rPr>
              <a:t>në bashkëpunim me një organizatë partnere (QNL) ka asistuar </a:t>
            </a:r>
            <a:r>
              <a:rPr lang="nb-NO" sz="1900" dirty="0" smtClean="0">
                <a:latin typeface="Times New Roman" panose="02020603050405020304" pitchFamily="18" charset="0"/>
                <a:cs typeface="Times New Roman" panose="02020603050405020304" pitchFamily="18" charset="0"/>
              </a:rPr>
              <a:t>gjatë </a:t>
            </a:r>
            <a:r>
              <a:rPr lang="nb-NO" sz="1900" dirty="0">
                <a:latin typeface="Times New Roman" panose="02020603050405020304" pitchFamily="18" charset="0"/>
                <a:cs typeface="Times New Roman" panose="02020603050405020304" pitchFamily="18" charset="0"/>
              </a:rPr>
              <a:t>gjithë procesit gjyqësor për </a:t>
            </a:r>
            <a:r>
              <a:rPr lang="nb-NO" sz="1900" dirty="0" smtClean="0">
                <a:latin typeface="Times New Roman" panose="02020603050405020304" pitchFamily="18" charset="0"/>
                <a:cs typeface="Times New Roman" panose="02020603050405020304" pitchFamily="18" charset="0"/>
              </a:rPr>
              <a:t>demshperblimin </a:t>
            </a:r>
            <a:r>
              <a:rPr lang="nb-NO" sz="1900" dirty="0">
                <a:latin typeface="Times New Roman" panose="02020603050405020304" pitchFamily="18" charset="0"/>
                <a:cs typeface="Times New Roman" panose="02020603050405020304" pitchFamily="18" charset="0"/>
              </a:rPr>
              <a:t>të zhvilluar në Gjykatën e Rrethit Tiranë</a:t>
            </a:r>
            <a:r>
              <a:rPr lang="nb-NO" sz="1900" dirty="0" smtClean="0">
                <a:latin typeface="Times New Roman" panose="02020603050405020304" pitchFamily="18" charset="0"/>
                <a:cs typeface="Times New Roman" panose="02020603050405020304" pitchFamily="18" charset="0"/>
              </a:rPr>
              <a:t>.</a:t>
            </a:r>
          </a:p>
          <a:p>
            <a:pPr marL="0" indent="0" algn="just">
              <a:buNone/>
            </a:pPr>
            <a:r>
              <a:rPr lang="nb-NO" sz="1900" dirty="0" smtClean="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Ky</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proces</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filluar</a:t>
            </a:r>
            <a:r>
              <a:rPr lang="en-US" sz="1900" dirty="0">
                <a:latin typeface="Times New Roman" panose="02020603050405020304" pitchFamily="18" charset="0"/>
                <a:cs typeface="Times New Roman" panose="02020603050405020304" pitchFamily="18" charset="0"/>
              </a:rPr>
              <a:t> pas </a:t>
            </a:r>
            <a:r>
              <a:rPr lang="en-US" sz="1900" dirty="0" err="1">
                <a:latin typeface="Times New Roman" panose="02020603050405020304" pitchFamily="18" charset="0"/>
                <a:cs typeface="Times New Roman" panose="02020603050405020304" pitchFamily="18" charset="0"/>
              </a:rPr>
              <a:t>përfundimit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procesit</a:t>
            </a:r>
            <a:r>
              <a:rPr lang="en-US" sz="1900" dirty="0">
                <a:latin typeface="Times New Roman" panose="02020603050405020304" pitchFamily="18" charset="0"/>
                <a:cs typeface="Times New Roman" panose="02020603050405020304" pitchFamily="18" charset="0"/>
              </a:rPr>
              <a:t> penal </a:t>
            </a:r>
            <a:r>
              <a:rPr lang="en-US" sz="1900" dirty="0" err="1">
                <a:latin typeface="Times New Roman" panose="02020603050405020304" pitchFamily="18" charset="0"/>
                <a:cs typeface="Times New Roman" panose="02020603050405020304" pitchFamily="18" charset="0"/>
              </a:rPr>
              <a:t>dhe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dënimit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trafikantëve</a:t>
            </a:r>
            <a:r>
              <a:rPr lang="en-US" sz="1900"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Ne </a:t>
            </a:r>
            <a:r>
              <a:rPr lang="en-US" sz="1900" dirty="0" err="1" smtClean="0">
                <a:latin typeface="Times New Roman" panose="02020603050405020304" pitchFamily="18" charset="0"/>
                <a:cs typeface="Times New Roman" panose="02020603050405020304" pitchFamily="18" charset="0"/>
              </a:rPr>
              <a:t>vitin</a:t>
            </a:r>
            <a:r>
              <a:rPr lang="en-US" sz="1900" dirty="0" smtClean="0">
                <a:latin typeface="Times New Roman" panose="02020603050405020304" pitchFamily="18" charset="0"/>
                <a:cs typeface="Times New Roman" panose="02020603050405020304" pitchFamily="18" charset="0"/>
              </a:rPr>
              <a:t> 2018 </a:t>
            </a:r>
            <a:r>
              <a:rPr lang="en-US" sz="1900" dirty="0" err="1">
                <a:latin typeface="Times New Roman" panose="02020603050405020304" pitchFamily="18" charset="0"/>
                <a:cs typeface="Times New Roman" panose="02020603050405020304" pitchFamily="18" charset="0"/>
              </a:rPr>
              <a:t>ka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qenë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seanca</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fundit</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Gjykatës</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cila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përfundoi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në</a:t>
            </a:r>
            <a:r>
              <a:rPr lang="en-US" sz="1900" dirty="0">
                <a:latin typeface="Times New Roman" panose="02020603050405020304" pitchFamily="18" charset="0"/>
                <a:cs typeface="Times New Roman" panose="02020603050405020304" pitchFamily="18" charset="0"/>
              </a:rPr>
              <a:t> favor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viktimës</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trafikimit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drejtën</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kompensimit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Gjithsej</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janë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mbajtur</a:t>
            </a:r>
            <a:r>
              <a:rPr lang="en-US" sz="1900" dirty="0">
                <a:latin typeface="Times New Roman" panose="02020603050405020304" pitchFamily="18" charset="0"/>
                <a:cs typeface="Times New Roman" panose="02020603050405020304" pitchFamily="18" charset="0"/>
              </a:rPr>
              <a:t> 29 </a:t>
            </a:r>
            <a:r>
              <a:rPr lang="en-US" sz="1900" dirty="0" err="1">
                <a:latin typeface="Times New Roman" panose="02020603050405020304" pitchFamily="18" charset="0"/>
                <a:cs typeface="Times New Roman" panose="02020603050405020304" pitchFamily="18" charset="0"/>
              </a:rPr>
              <a:t>seanca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gjyqësore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filluara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nga</a:t>
            </a:r>
            <a:r>
              <a:rPr lang="en-US" sz="1900" dirty="0">
                <a:latin typeface="Times New Roman" panose="02020603050405020304" pitchFamily="18" charset="0"/>
                <a:cs typeface="Times New Roman" panose="02020603050405020304" pitchFamily="18" charset="0"/>
              </a:rPr>
              <a:t> </a:t>
            </a:r>
            <a:r>
              <a:rPr lang="en-US" sz="1900" dirty="0" err="1" smtClean="0">
                <a:latin typeface="Times New Roman" panose="02020603050405020304" pitchFamily="18" charset="0"/>
                <a:cs typeface="Times New Roman" panose="02020603050405020304" pitchFamily="18" charset="0"/>
              </a:rPr>
              <a:t>iti</a:t>
            </a:r>
            <a:r>
              <a:rPr lang="en-US" sz="1900" dirty="0" smtClean="0">
                <a:latin typeface="Times New Roman" panose="02020603050405020304" pitchFamily="18" charset="0"/>
                <a:cs typeface="Times New Roman" panose="02020603050405020304" pitchFamily="18" charset="0"/>
              </a:rPr>
              <a:t> 2016.</a:t>
            </a:r>
          </a:p>
          <a:p>
            <a:pPr marL="0" indent="0" algn="just">
              <a:buNone/>
            </a:pPr>
            <a:r>
              <a:rPr lang="en-US" sz="1900" dirty="0" smtClean="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Sipas</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Vendimit</a:t>
            </a:r>
            <a:r>
              <a:rPr lang="en-US" sz="1900" dirty="0">
                <a:latin typeface="Times New Roman" panose="02020603050405020304" pitchFamily="18" charset="0"/>
                <a:cs typeface="Times New Roman" panose="02020603050405020304" pitchFamily="18" charset="0"/>
              </a:rPr>
              <a:t> </a:t>
            </a:r>
            <a:r>
              <a:rPr lang="en-US" sz="1900" dirty="0" err="1" smtClean="0">
                <a:latin typeface="Times New Roman" panose="02020603050405020304" pitchFamily="18" charset="0"/>
                <a:cs typeface="Times New Roman" panose="02020603050405020304" pitchFamily="18" charset="0"/>
              </a:rPr>
              <a:t>Gjyqësor</a:t>
            </a:r>
            <a:r>
              <a:rPr lang="en-US" sz="1900" dirty="0" smtClean="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Gjykata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vendosur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pranimin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pjesërisht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padisë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dhe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detyrimin</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paditurit</a:t>
            </a:r>
            <a:r>
              <a:rPr lang="en-US" sz="1900" dirty="0">
                <a:latin typeface="Times New Roman" panose="02020603050405020304" pitchFamily="18" charset="0"/>
                <a:cs typeface="Times New Roman" panose="02020603050405020304" pitchFamily="18" charset="0"/>
              </a:rPr>
              <a:t> N.G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dëmshpërblejë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paditësen</a:t>
            </a:r>
            <a:r>
              <a:rPr lang="en-US" sz="1900" dirty="0">
                <a:latin typeface="Times New Roman" panose="02020603050405020304" pitchFamily="18" charset="0"/>
                <a:cs typeface="Times New Roman" panose="02020603050405020304" pitchFamily="18" charset="0"/>
              </a:rPr>
              <a:t> V.P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dëmin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pasuror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dhe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jopasuror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shkaktuar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pasojë</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shfrytëzimit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saj</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seksual</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shumën</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përgjithshme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prej</a:t>
            </a:r>
            <a:r>
              <a:rPr lang="en-US" sz="1900" dirty="0">
                <a:latin typeface="Times New Roman" panose="02020603050405020304" pitchFamily="18" charset="0"/>
                <a:cs typeface="Times New Roman" panose="02020603050405020304" pitchFamily="18" charset="0"/>
              </a:rPr>
              <a:t> </a:t>
            </a:r>
            <a:r>
              <a:rPr lang="en-US" sz="1900" b="1" dirty="0">
                <a:latin typeface="Times New Roman" panose="02020603050405020304" pitchFamily="18" charset="0"/>
                <a:cs typeface="Times New Roman" panose="02020603050405020304" pitchFamily="18" charset="0"/>
              </a:rPr>
              <a:t>5.595.623,4</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lekë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Çështja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është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apeluar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avokati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trafikantit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Rasti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është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asistuar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avokatët</a:t>
            </a:r>
            <a:r>
              <a:rPr lang="en-US" sz="1900" dirty="0">
                <a:latin typeface="Times New Roman" panose="02020603050405020304" pitchFamily="18" charset="0"/>
                <a:cs typeface="Times New Roman" panose="02020603050405020304" pitchFamily="18" charset="0"/>
              </a:rPr>
              <a:t> e </a:t>
            </a:r>
            <a:r>
              <a:rPr lang="en-US" sz="1900" dirty="0" smtClean="0">
                <a:latin typeface="Times New Roman" panose="02020603050405020304" pitchFamily="18" charset="0"/>
                <a:cs typeface="Times New Roman" panose="02020603050405020304" pitchFamily="18" charset="0"/>
              </a:rPr>
              <a:t>N&amp;B </a:t>
            </a:r>
            <a:r>
              <a:rPr lang="en-US" sz="1900" dirty="0" err="1">
                <a:latin typeface="Times New Roman" panose="02020603050405020304" pitchFamily="18" charset="0"/>
                <a:cs typeface="Times New Roman" panose="02020603050405020304" pitchFamily="18" charset="0"/>
              </a:rPr>
              <a:t>dhe</a:t>
            </a:r>
            <a:r>
              <a:rPr lang="en-US" sz="1900" dirty="0">
                <a:latin typeface="Times New Roman" panose="02020603050405020304" pitchFamily="18" charset="0"/>
                <a:cs typeface="Times New Roman" panose="02020603050405020304" pitchFamily="18" charset="0"/>
              </a:rPr>
              <a:t> QNL </a:t>
            </a:r>
            <a:r>
              <a:rPr lang="en-US" sz="1900" dirty="0" err="1">
                <a:latin typeface="Times New Roman" panose="02020603050405020304" pitchFamily="18" charset="0"/>
                <a:cs typeface="Times New Roman" panose="02020603050405020304" pitchFamily="18" charset="0"/>
              </a:rPr>
              <a:t>edhe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Gjykatën</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Apelit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dhe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këtë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qëllim</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është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bërë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edhe</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një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kërkesë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përshpejtimin</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procesit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patur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vonesa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shkak</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mungesës</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gjyqtarëve</a:t>
            </a:r>
            <a:r>
              <a:rPr lang="en-US" sz="1900"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Ne </a:t>
            </a:r>
            <a:r>
              <a:rPr lang="en-US" sz="1900" dirty="0" err="1" smtClean="0">
                <a:latin typeface="Times New Roman" panose="02020603050405020304" pitchFamily="18" charset="0"/>
                <a:cs typeface="Times New Roman" panose="02020603050405020304" pitchFamily="18" charset="0"/>
              </a:rPr>
              <a:t>vitin</a:t>
            </a:r>
            <a:r>
              <a:rPr lang="en-US" sz="1900" dirty="0" smtClean="0">
                <a:latin typeface="Times New Roman" panose="02020603050405020304" pitchFamily="18" charset="0"/>
                <a:cs typeface="Times New Roman" panose="02020603050405020304" pitchFamily="18" charset="0"/>
              </a:rPr>
              <a:t> 2023 </a:t>
            </a:r>
            <a:r>
              <a:rPr lang="en-US" sz="1900" dirty="0" err="1">
                <a:latin typeface="Times New Roman" panose="02020603050405020304" pitchFamily="18" charset="0"/>
                <a:cs typeface="Times New Roman" panose="02020603050405020304" pitchFamily="18" charset="0"/>
              </a:rPr>
              <a:t>Gjykata</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Apelit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ka</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vendosur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lënien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fuqi</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vendimit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shkallës</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parë</a:t>
            </a:r>
            <a:r>
              <a:rPr lang="en-US" sz="1900" dirty="0" smtClean="0">
                <a:latin typeface="Times New Roman" panose="02020603050405020304" pitchFamily="18" charset="0"/>
                <a:cs typeface="Times New Roman" panose="02020603050405020304" pitchFamily="18" charset="0"/>
              </a:rPr>
              <a:t>.  </a:t>
            </a:r>
            <a:r>
              <a:rPr lang="en-US" sz="1900" dirty="0" err="1" smtClean="0">
                <a:latin typeface="Times New Roman" panose="02020603050405020304" pitchFamily="18" charset="0"/>
                <a:cs typeface="Times New Roman" panose="02020603050405020304" pitchFamily="18" charset="0"/>
              </a:rPr>
              <a:t>Ende</a:t>
            </a:r>
            <a:r>
              <a:rPr lang="en-US" sz="1900" dirty="0" smtClean="0">
                <a:latin typeface="Times New Roman" panose="02020603050405020304" pitchFamily="18" charset="0"/>
                <a:cs typeface="Times New Roman" panose="02020603050405020304" pitchFamily="18" charset="0"/>
              </a:rPr>
              <a:t> </a:t>
            </a:r>
            <a:r>
              <a:rPr lang="en-US" sz="1900" dirty="0" err="1" smtClean="0">
                <a:latin typeface="Times New Roman" panose="02020603050405020304" pitchFamily="18" charset="0"/>
                <a:cs typeface="Times New Roman" panose="02020603050405020304" pitchFamily="18" charset="0"/>
              </a:rPr>
              <a:t>nuk</a:t>
            </a:r>
            <a:r>
              <a:rPr lang="en-US" sz="1900" dirty="0" smtClean="0">
                <a:latin typeface="Times New Roman" panose="02020603050405020304" pitchFamily="18" charset="0"/>
                <a:cs typeface="Times New Roman" panose="02020603050405020304" pitchFamily="18" charset="0"/>
              </a:rPr>
              <a:t> </a:t>
            </a:r>
            <a:r>
              <a:rPr lang="en-US" sz="1900" dirty="0" err="1" smtClean="0">
                <a:latin typeface="Times New Roman" panose="02020603050405020304" pitchFamily="18" charset="0"/>
                <a:cs typeface="Times New Roman" panose="02020603050405020304" pitchFamily="18" charset="0"/>
              </a:rPr>
              <a:t>eshte</a:t>
            </a:r>
            <a:r>
              <a:rPr lang="en-US" sz="1900" dirty="0" smtClean="0">
                <a:latin typeface="Times New Roman" panose="02020603050405020304" pitchFamily="18" charset="0"/>
                <a:cs typeface="Times New Roman" panose="02020603050405020304" pitchFamily="18" charset="0"/>
              </a:rPr>
              <a:t> </a:t>
            </a:r>
            <a:r>
              <a:rPr lang="en-US" sz="1900" dirty="0" err="1" smtClean="0">
                <a:latin typeface="Times New Roman" panose="02020603050405020304" pitchFamily="18" charset="0"/>
                <a:cs typeface="Times New Roman" panose="02020603050405020304" pitchFamily="18" charset="0"/>
              </a:rPr>
              <a:t>bere</a:t>
            </a:r>
            <a:r>
              <a:rPr lang="en-US" sz="1900" dirty="0" smtClean="0">
                <a:latin typeface="Times New Roman" panose="02020603050405020304" pitchFamily="18" charset="0"/>
                <a:cs typeface="Times New Roman" panose="02020603050405020304" pitchFamily="18" charset="0"/>
              </a:rPr>
              <a:t> </a:t>
            </a:r>
            <a:r>
              <a:rPr lang="en-US" sz="1900" dirty="0" err="1" smtClean="0">
                <a:latin typeface="Times New Roman" panose="02020603050405020304" pitchFamily="18" charset="0"/>
                <a:cs typeface="Times New Roman" panose="02020603050405020304" pitchFamily="18" charset="0"/>
              </a:rPr>
              <a:t>ekzekutimi</a:t>
            </a:r>
            <a:r>
              <a:rPr lang="en-US" sz="1900" dirty="0" smtClean="0">
                <a:latin typeface="Times New Roman" panose="02020603050405020304" pitchFamily="18" charset="0"/>
                <a:cs typeface="Times New Roman" panose="02020603050405020304" pitchFamily="18" charset="0"/>
              </a:rPr>
              <a:t>.</a:t>
            </a:r>
            <a:endParaRPr lang="en-US" sz="1900" dirty="0">
              <a:latin typeface="Times New Roman" panose="02020603050405020304" pitchFamily="18" charset="0"/>
              <a:cs typeface="Times New Roman" panose="02020603050405020304" pitchFamily="18" charset="0"/>
            </a:endParaRPr>
          </a:p>
          <a:p>
            <a:pPr algn="just"/>
            <a:endParaRPr lang="en-US" dirty="0"/>
          </a:p>
          <a:p>
            <a:pPr marL="0" indent="0">
              <a:buNone/>
            </a:pPr>
            <a:endParaRPr lang="en-US" dirty="0"/>
          </a:p>
          <a:p>
            <a:endParaRPr lang="en-US" b="1" dirty="0"/>
          </a:p>
          <a:p>
            <a:endParaRPr lang="en-US" b="1" dirty="0"/>
          </a:p>
        </p:txBody>
      </p:sp>
    </p:spTree>
    <p:extLst>
      <p:ext uri="{BB962C8B-B14F-4D97-AF65-F5344CB8AC3E}">
        <p14:creationId xmlns:p14="http://schemas.microsoft.com/office/powerpoint/2010/main" val="26028541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77500" lnSpcReduction="20000"/>
          </a:bodyPr>
          <a:lstStyle/>
          <a:p>
            <a:r>
              <a:rPr lang="en-US" sz="2100" b="1" dirty="0" err="1">
                <a:latin typeface="Times New Roman" panose="02020603050405020304" pitchFamily="18" charset="0"/>
                <a:cs typeface="Times New Roman" panose="02020603050405020304" pitchFamily="18" charset="0"/>
              </a:rPr>
              <a:t>Probleme</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të</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zbatimit</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të</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legjislacionit</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për</a:t>
            </a:r>
            <a:r>
              <a:rPr lang="en-US" sz="2100" b="1" dirty="0">
                <a:latin typeface="Times New Roman" panose="02020603050405020304" pitchFamily="18" charset="0"/>
                <a:cs typeface="Times New Roman" panose="02020603050405020304" pitchFamily="18" charset="0"/>
              </a:rPr>
              <a:t> </a:t>
            </a:r>
            <a:r>
              <a:rPr lang="en-US" sz="2100" b="1" dirty="0" err="1">
                <a:latin typeface="Times New Roman" panose="02020603050405020304" pitchFamily="18" charset="0"/>
                <a:cs typeface="Times New Roman" panose="02020603050405020304" pitchFamily="18" charset="0"/>
              </a:rPr>
              <a:t>kërkimin</a:t>
            </a:r>
            <a:r>
              <a:rPr lang="en-US" sz="2100" b="1" dirty="0">
                <a:latin typeface="Times New Roman" panose="02020603050405020304" pitchFamily="18" charset="0"/>
                <a:cs typeface="Times New Roman" panose="02020603050405020304" pitchFamily="18" charset="0"/>
              </a:rPr>
              <a:t> e </a:t>
            </a:r>
            <a:r>
              <a:rPr lang="en-US" sz="2100" b="1" dirty="0" smtClean="0">
                <a:latin typeface="Times New Roman" panose="02020603050405020304" pitchFamily="18" charset="0"/>
                <a:cs typeface="Times New Roman" panose="02020603050405020304" pitchFamily="18" charset="0"/>
              </a:rPr>
              <a:t>demit:</a:t>
            </a:r>
            <a:endParaRPr lang="en-US" sz="2100" b="1" dirty="0">
              <a:latin typeface="Times New Roman" panose="02020603050405020304" pitchFamily="18" charset="0"/>
              <a:cs typeface="Times New Roman" panose="02020603050405020304" pitchFamily="18" charset="0"/>
            </a:endParaRPr>
          </a:p>
          <a:p>
            <a:pPr algn="just"/>
            <a:r>
              <a:rPr lang="en-US" sz="1600" dirty="0" err="1">
                <a:latin typeface="Times New Roman" panose="02020603050405020304" pitchFamily="18" charset="0"/>
                <a:cs typeface="Times New Roman" panose="02020603050405020304" pitchFamily="18" charset="0"/>
              </a:rPr>
              <a:t>Aktualisht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rastet</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kërkesave</a:t>
            </a:r>
            <a:r>
              <a:rPr lang="en-US" sz="1600" dirty="0">
                <a:latin typeface="Times New Roman" panose="02020603050405020304" pitchFamily="18" charset="0"/>
                <a:cs typeface="Times New Roman" panose="02020603050405020304" pitchFamily="18" charset="0"/>
              </a:rPr>
              <a:t> me </a:t>
            </a:r>
            <a:r>
              <a:rPr lang="en-US" sz="1600" dirty="0" err="1">
                <a:latin typeface="Times New Roman" panose="02020603050405020304" pitchFamily="18" charset="0"/>
                <a:cs typeface="Times New Roman" panose="02020603050405020304" pitchFamily="18" charset="0"/>
              </a:rPr>
              <a:t>këtë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objekt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mbeten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ende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mjaft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pakta</a:t>
            </a:r>
            <a:r>
              <a:rPr lang="en-US" sz="1600" dirty="0" smtClean="0">
                <a:latin typeface="Times New Roman" panose="02020603050405020304" pitchFamily="18" charset="0"/>
                <a:cs typeface="Times New Roman" panose="02020603050405020304" pitchFamily="18" charset="0"/>
              </a:rPr>
              <a:t>:</a:t>
            </a:r>
          </a:p>
          <a:p>
            <a:pPr algn="just">
              <a:buFontTx/>
              <a:buChar char="-"/>
            </a:pPr>
            <a:r>
              <a:rPr lang="en-US" sz="1600" dirty="0" err="1" smtClean="0">
                <a:latin typeface="Times New Roman" panose="02020603050405020304" pitchFamily="18" charset="0"/>
                <a:cs typeface="Times New Roman" panose="02020603050405020304" pitchFamily="18" charset="0"/>
              </a:rPr>
              <a:t>Për</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shkak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informimit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ndërgjegjësimit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ulët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subjekteve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legjitimuara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lidhje</a:t>
            </a:r>
            <a:r>
              <a:rPr lang="en-US" sz="1600" dirty="0">
                <a:latin typeface="Times New Roman" panose="02020603050405020304" pitchFamily="18" charset="0"/>
                <a:cs typeface="Times New Roman" panose="02020603050405020304" pitchFamily="18" charset="0"/>
              </a:rPr>
              <a:t> me </a:t>
            </a:r>
            <a:r>
              <a:rPr lang="en-US" sz="1600" dirty="0" err="1">
                <a:latin typeface="Times New Roman" panose="02020603050405020304" pitchFamily="18" charset="0"/>
                <a:cs typeface="Times New Roman" panose="02020603050405020304" pitchFamily="18" charset="0"/>
              </a:rPr>
              <a:t>këto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drejta</a:t>
            </a:r>
            <a:r>
              <a:rPr lang="en-US" sz="1600" dirty="0" smtClean="0">
                <a:latin typeface="Times New Roman" panose="02020603050405020304" pitchFamily="18" charset="0"/>
                <a:cs typeface="Times New Roman" panose="02020603050405020304" pitchFamily="18" charset="0"/>
              </a:rPr>
              <a:t>;</a:t>
            </a:r>
          </a:p>
          <a:p>
            <a:pPr algn="just">
              <a:buFontTx/>
              <a:buChar char="-"/>
            </a:pP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jurisprudencës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gjyqësore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pazhvilluar</a:t>
            </a:r>
            <a:r>
              <a:rPr lang="en-US" sz="1600" dirty="0">
                <a:latin typeface="Times New Roman" panose="02020603050405020304" pitchFamily="18" charset="0"/>
                <a:cs typeface="Times New Roman" panose="02020603050405020304" pitchFamily="18" charset="0"/>
              </a:rPr>
              <a:t>. </a:t>
            </a:r>
            <a:endParaRPr lang="en-US" sz="1600" dirty="0" smtClean="0">
              <a:latin typeface="Times New Roman" panose="02020603050405020304" pitchFamily="18" charset="0"/>
              <a:cs typeface="Times New Roman" panose="02020603050405020304" pitchFamily="18" charset="0"/>
            </a:endParaRPr>
          </a:p>
          <a:p>
            <a:pPr algn="just">
              <a:buFontTx/>
              <a:buChar char="-"/>
            </a:pPr>
            <a:r>
              <a:rPr lang="en-US" sz="1600" dirty="0" err="1" smtClean="0">
                <a:latin typeface="Times New Roman" panose="02020603050405020304" pitchFamily="18" charset="0"/>
                <a:cs typeface="Times New Roman" panose="02020603050405020304" pitchFamily="18" charset="0"/>
              </a:rPr>
              <a:t>Gjithashtu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një</a:t>
            </a:r>
            <a:r>
              <a:rPr lang="en-US" sz="1600" dirty="0">
                <a:latin typeface="Times New Roman" panose="02020603050405020304" pitchFamily="18" charset="0"/>
                <a:cs typeface="Times New Roman" panose="02020603050405020304" pitchFamily="18" charset="0"/>
              </a:rPr>
              <a:t> problem </a:t>
            </a:r>
            <a:r>
              <a:rPr lang="en-US" sz="1600" dirty="0" err="1">
                <a:latin typeface="Times New Roman" panose="02020603050405020304" pitchFamily="18" charset="0"/>
                <a:cs typeface="Times New Roman" panose="02020603050405020304" pitchFamily="18" charset="0"/>
              </a:rPr>
              <a:t>tjetër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është</a:t>
            </a:r>
            <a:r>
              <a:rPr lang="en-US" sz="1600" dirty="0">
                <a:latin typeface="Times New Roman" panose="02020603050405020304" pitchFamily="18" charset="0"/>
                <a:cs typeface="Times New Roman" panose="02020603050405020304" pitchFamily="18" charset="0"/>
              </a:rPr>
              <a:t> se, </a:t>
            </a:r>
            <a:r>
              <a:rPr lang="en-US" sz="1600" dirty="0" err="1">
                <a:latin typeface="Times New Roman" panose="02020603050405020304" pitchFamily="18" charset="0"/>
                <a:cs typeface="Times New Roman" panose="02020603050405020304" pitchFamily="18" charset="0"/>
              </a:rPr>
              <a:t>kjo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dispozitë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duhet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pranohet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zbatohet</a:t>
            </a:r>
            <a:r>
              <a:rPr lang="en-US" sz="1600" dirty="0">
                <a:latin typeface="Times New Roman" panose="02020603050405020304" pitchFamily="18" charset="0"/>
                <a:cs typeface="Times New Roman" panose="02020603050405020304" pitchFamily="18" charset="0"/>
              </a:rPr>
              <a:t> jo </a:t>
            </a:r>
            <a:r>
              <a:rPr lang="en-US" sz="1600" dirty="0" err="1">
                <a:latin typeface="Times New Roman" panose="02020603050405020304" pitchFamily="18" charset="0"/>
                <a:cs typeface="Times New Roman" panose="02020603050405020304" pitchFamily="18" charset="0"/>
              </a:rPr>
              <a:t>vetëm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gjykatat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penale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civile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marrin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shqyrtim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kërkesat</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viktimave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veprave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penale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shpërblimin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dëmit</a:t>
            </a:r>
            <a:r>
              <a:rPr lang="en-US" sz="1600" dirty="0">
                <a:latin typeface="Times New Roman" panose="02020603050405020304" pitchFamily="18" charset="0"/>
                <a:cs typeface="Times New Roman" panose="02020603050405020304" pitchFamily="18" charset="0"/>
              </a:rPr>
              <a:t>. </a:t>
            </a:r>
            <a:endParaRPr lang="en-US" sz="1600" dirty="0" smtClean="0">
              <a:latin typeface="Times New Roman" panose="02020603050405020304" pitchFamily="18" charset="0"/>
              <a:cs typeface="Times New Roman" panose="02020603050405020304" pitchFamily="18" charset="0"/>
            </a:endParaRPr>
          </a:p>
          <a:p>
            <a:pPr marL="0" indent="0" algn="just">
              <a:buNone/>
            </a:pPr>
            <a:r>
              <a:rPr lang="en-US" sz="1600" dirty="0" smtClean="0">
                <a:latin typeface="Times New Roman" panose="02020603050405020304" pitchFamily="18" charset="0"/>
                <a:cs typeface="Times New Roman" panose="02020603050405020304" pitchFamily="18" charset="0"/>
              </a:rPr>
              <a:t>  </a:t>
            </a:r>
            <a:r>
              <a:rPr lang="en-US" sz="1600" dirty="0" err="1" smtClean="0">
                <a:latin typeface="Times New Roman" panose="02020603050405020304" pitchFamily="18" charset="0"/>
                <a:cs typeface="Times New Roman" panose="02020603050405020304" pitchFamily="18" charset="0"/>
              </a:rPr>
              <a:t>Veçimi</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padisë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civile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procesi</a:t>
            </a:r>
            <a:r>
              <a:rPr lang="en-US" sz="1600" dirty="0">
                <a:latin typeface="Times New Roman" panose="02020603050405020304" pitchFamily="18" charset="0"/>
                <a:cs typeface="Times New Roman" panose="02020603050405020304" pitchFamily="18" charset="0"/>
              </a:rPr>
              <a:t> penal, </a:t>
            </a:r>
            <a:r>
              <a:rPr lang="en-US" sz="1600" dirty="0" err="1">
                <a:latin typeface="Times New Roman" panose="02020603050405020304" pitchFamily="18" charset="0"/>
                <a:cs typeface="Times New Roman" panose="02020603050405020304" pitchFamily="18" charset="0"/>
              </a:rPr>
              <a:t>është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një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masë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gjykata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penale</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ndërmerr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mënyrë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vazhdueshme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Por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gjykata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civile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zbaton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Kodin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Procedurës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Civile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aktet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ligjore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tarifat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gjyqësore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Madje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pasur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raste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kur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Gjykata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Civile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kërkesëpadia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është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kërkuar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ringrihet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mbi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bazën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kërkesave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Kodit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Procedurës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Civile</a:t>
            </a:r>
            <a:r>
              <a:rPr lang="en-US" sz="1600" dirty="0">
                <a:latin typeface="Times New Roman" panose="02020603050405020304" pitchFamily="18" charset="0"/>
                <a:cs typeface="Times New Roman" panose="02020603050405020304" pitchFamily="18" charset="0"/>
              </a:rPr>
              <a:t>, duke </a:t>
            </a:r>
            <a:r>
              <a:rPr lang="en-US" sz="1600" dirty="0" err="1">
                <a:latin typeface="Times New Roman" panose="02020603050405020304" pitchFamily="18" charset="0"/>
                <a:cs typeface="Times New Roman" panose="02020603050405020304" pitchFamily="18" charset="0"/>
              </a:rPr>
              <a:t>paguar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detyrimet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filluar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gjithçka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e para</a:t>
            </a:r>
            <a:r>
              <a:rPr lang="en-US" sz="1600" dirty="0" smtClean="0">
                <a:latin typeface="Times New Roman" panose="02020603050405020304" pitchFamily="18" charset="0"/>
                <a:cs typeface="Times New Roman" panose="02020603050405020304" pitchFamily="18" charset="0"/>
              </a:rPr>
              <a:t>.</a:t>
            </a:r>
          </a:p>
          <a:p>
            <a:pPr marL="0" indent="0" algn="just">
              <a:buNone/>
            </a:pP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Ky</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është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një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interpretim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gabuar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ligjit</a:t>
            </a:r>
            <a:r>
              <a:rPr lang="en-US" sz="1600" dirty="0">
                <a:latin typeface="Times New Roman" panose="02020603050405020304" pitchFamily="18" charset="0"/>
                <a:cs typeface="Times New Roman" panose="02020603050405020304" pitchFamily="18" charset="0"/>
              </a:rPr>
              <a:t>. Pas </a:t>
            </a:r>
            <a:r>
              <a:rPr lang="en-US" sz="1600" dirty="0" err="1">
                <a:latin typeface="Times New Roman" panose="02020603050405020304" pitchFamily="18" charset="0"/>
                <a:cs typeface="Times New Roman" panose="02020603050405020304" pitchFamily="18" charset="0"/>
              </a:rPr>
              <a:t>vendimit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ndërmjetëm</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veçimin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padisë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civile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procesi</a:t>
            </a:r>
            <a:r>
              <a:rPr lang="en-US" sz="1600" dirty="0">
                <a:latin typeface="Times New Roman" panose="02020603050405020304" pitchFamily="18" charset="0"/>
                <a:cs typeface="Times New Roman" panose="02020603050405020304" pitchFamily="18" charset="0"/>
              </a:rPr>
              <a:t> penal, </a:t>
            </a:r>
            <a:r>
              <a:rPr lang="en-US" sz="1600" dirty="0" err="1">
                <a:latin typeface="Times New Roman" panose="02020603050405020304" pitchFamily="18" charset="0"/>
                <a:cs typeface="Times New Roman" panose="02020603050405020304" pitchFamily="18" charset="0"/>
              </a:rPr>
              <a:t>ajo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duhet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transferohet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sikurse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rastet</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transferimit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dosjeve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kompetencë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këtë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rast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nuk</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a:t>
            </a:r>
            <a:r>
              <a:rPr lang="en-US" sz="1600" dirty="0">
                <a:latin typeface="Times New Roman" panose="02020603050405020304" pitchFamily="18" charset="0"/>
                <a:cs typeface="Times New Roman" panose="02020603050405020304" pitchFamily="18" charset="0"/>
              </a:rPr>
              <a:t> vend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zbatimin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ligjit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tarifat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gjyqësore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në</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RSH.</a:t>
            </a:r>
          </a:p>
          <a:p>
            <a:pPr marL="0" indent="0" algn="just">
              <a:buNone/>
            </a:pPr>
            <a:r>
              <a:rPr lang="en-US" sz="1600" dirty="0" err="1" smtClean="0">
                <a:latin typeface="Times New Roman" panose="02020603050405020304" pitchFamily="18" charset="0"/>
                <a:cs typeface="Times New Roman" panose="02020603050405020304" pitchFamily="18" charset="0"/>
              </a:rPr>
              <a:t>Për</a:t>
            </a:r>
            <a:r>
              <a:rPr lang="en-US" sz="1600" dirty="0" smtClean="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përmbushur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këto</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drejta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njeh</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Kodi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Procedurës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Penale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nevojë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një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mentalitet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gjykatave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respektuar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drejtën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përjashtimin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viktimave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veprës</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penale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nga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tarifat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shpenzimet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gjyqësore</a:t>
            </a:r>
            <a:r>
              <a:rPr lang="en-US" sz="1600" dirty="0">
                <a:latin typeface="Times New Roman" panose="02020603050405020304" pitchFamily="18" charset="0"/>
                <a:cs typeface="Times New Roman" panose="02020603050405020304" pitchFamily="18" charset="0"/>
              </a:rPr>
              <a:t>. </a:t>
            </a:r>
            <a:endParaRPr lang="en-US" sz="1600" dirty="0" smtClean="0">
              <a:latin typeface="Times New Roman" panose="02020603050405020304" pitchFamily="18" charset="0"/>
              <a:cs typeface="Times New Roman" panose="02020603050405020304" pitchFamily="18" charset="0"/>
            </a:endParaRPr>
          </a:p>
          <a:p>
            <a:pPr marL="0" indent="0" algn="just">
              <a:buNone/>
            </a:pPr>
            <a:r>
              <a:rPr lang="en-US" sz="1600" dirty="0" smtClean="0">
                <a:latin typeface="Times New Roman" panose="02020603050405020304" pitchFamily="18" charset="0"/>
                <a:cs typeface="Times New Roman" panose="02020603050405020304" pitchFamily="18" charset="0"/>
              </a:rPr>
              <a:t>Problem </a:t>
            </a:r>
            <a:r>
              <a:rPr lang="en-US" sz="1600" dirty="0" err="1">
                <a:latin typeface="Times New Roman" panose="02020603050405020304" pitchFamily="18" charset="0"/>
                <a:cs typeface="Times New Roman" panose="02020603050405020304" pitchFamily="18" charset="0"/>
              </a:rPr>
              <a:t>mbetet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mungesa</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efektivitetit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organeve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drejtësisë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dhe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institucioneve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tjera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shtetërore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ekzekutimin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vendimeve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gjyqësore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që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kanë</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vendosur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shpërblimin</a:t>
            </a:r>
            <a:r>
              <a:rPr lang="en-US" sz="1600" dirty="0">
                <a:latin typeface="Times New Roman" panose="02020603050405020304" pitchFamily="18" charset="0"/>
                <a:cs typeface="Times New Roman" panose="02020603050405020304" pitchFamily="18" charset="0"/>
              </a:rPr>
              <a:t> e </a:t>
            </a:r>
            <a:r>
              <a:rPr lang="en-US" sz="1600" dirty="0" err="1">
                <a:latin typeface="Times New Roman" panose="02020603050405020304" pitchFamily="18" charset="0"/>
                <a:cs typeface="Times New Roman" panose="02020603050405020304" pitchFamily="18" charset="0"/>
              </a:rPr>
              <a:t>dëmit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për</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viktimat</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60816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70000" lnSpcReduction="20000"/>
          </a:bodyPr>
          <a:lstStyle/>
          <a:p>
            <a:pPr algn="just"/>
            <a:r>
              <a:rPr lang="en-US" b="1" dirty="0" err="1"/>
              <a:t>Mjetet</a:t>
            </a:r>
            <a:r>
              <a:rPr lang="en-US" b="1" dirty="0"/>
              <a:t> alternative </a:t>
            </a:r>
            <a:r>
              <a:rPr lang="en-US" b="1" dirty="0" err="1"/>
              <a:t>për</a:t>
            </a:r>
            <a:r>
              <a:rPr lang="en-US" b="1" dirty="0"/>
              <a:t> </a:t>
            </a:r>
            <a:r>
              <a:rPr lang="en-US" b="1" dirty="0" err="1"/>
              <a:t>kompensimin</a:t>
            </a:r>
            <a:r>
              <a:rPr lang="en-US" b="1" dirty="0"/>
              <a:t>. </a:t>
            </a:r>
            <a:r>
              <a:rPr lang="en-US" b="1" dirty="0" err="1"/>
              <a:t>Roli</a:t>
            </a:r>
            <a:r>
              <a:rPr lang="en-US" b="1" dirty="0"/>
              <a:t> </a:t>
            </a:r>
            <a:r>
              <a:rPr lang="en-US" b="1" dirty="0" err="1"/>
              <a:t>i</a:t>
            </a:r>
            <a:r>
              <a:rPr lang="en-US" b="1" dirty="0"/>
              <a:t> </a:t>
            </a:r>
            <a:r>
              <a:rPr lang="en-US" b="1" dirty="0" err="1"/>
              <a:t>shoqërisë</a:t>
            </a:r>
            <a:r>
              <a:rPr lang="en-US" b="1" dirty="0"/>
              <a:t> </a:t>
            </a:r>
            <a:r>
              <a:rPr lang="en-US" b="1" dirty="0" err="1" smtClean="0"/>
              <a:t>civile</a:t>
            </a:r>
            <a:r>
              <a:rPr lang="en-US" b="1" dirty="0" smtClean="0"/>
              <a:t>. </a:t>
            </a:r>
            <a:r>
              <a:rPr lang="en-US" b="1" dirty="0" err="1" smtClean="0">
                <a:latin typeface="Times New Roman" panose="02020603050405020304" pitchFamily="18" charset="0"/>
                <a:cs typeface="Times New Roman" panose="02020603050405020304" pitchFamily="18" charset="0"/>
              </a:rPr>
              <a:t>Ndihma</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Ligjore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Falas</a:t>
            </a:r>
            <a:endParaRPr lang="en-US" b="1" dirty="0">
              <a:latin typeface="Times New Roman" panose="02020603050405020304" pitchFamily="18" charset="0"/>
              <a:cs typeface="Times New Roman" panose="02020603050405020304" pitchFamily="18" charset="0"/>
            </a:endParaRPr>
          </a:p>
          <a:p>
            <a:pPr algn="just"/>
            <a:endParaRPr lang="en-US" b="1" dirty="0"/>
          </a:p>
          <a:p>
            <a:pPr algn="just"/>
            <a:r>
              <a:rPr lang="en-US" dirty="0" err="1">
                <a:latin typeface="Times New Roman" panose="02020603050405020304" pitchFamily="18" charset="0"/>
                <a:cs typeface="Times New Roman" panose="02020603050405020304" pitchFamily="18" charset="0"/>
              </a:rPr>
              <a:t>Mbështetja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ndihma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civile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përqendrohet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ndihmës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Ndihma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lëvruar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20 </a:t>
            </a:r>
            <a:r>
              <a:rPr lang="en-US" dirty="0" err="1">
                <a:latin typeface="Times New Roman" panose="02020603050405020304" pitchFamily="18" charset="0"/>
                <a:cs typeface="Times New Roman" panose="02020603050405020304" pitchFamily="18" charset="0"/>
              </a:rPr>
              <a:t>vitet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organizatat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jofitimprurëse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mbështetjen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10093, </a:t>
            </a:r>
            <a:r>
              <a:rPr lang="en-US" dirty="0" err="1">
                <a:latin typeface="Times New Roman" panose="02020603050405020304" pitchFamily="18" charset="0"/>
                <a:cs typeface="Times New Roman" panose="02020603050405020304" pitchFamily="18" charset="0"/>
              </a:rPr>
              <a:t>datë</a:t>
            </a:r>
            <a:r>
              <a:rPr lang="en-US" dirty="0">
                <a:latin typeface="Times New Roman" panose="02020603050405020304" pitchFamily="18" charset="0"/>
                <a:cs typeface="Times New Roman" panose="02020603050405020304" pitchFamily="18" charset="0"/>
              </a:rPr>
              <a:t> 9.3.2009 </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organizimin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funksionimin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agjencisë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mbështetjen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shoqërisë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civile</a:t>
            </a:r>
            <a:r>
              <a:rPr lang="en-US" i="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Koordinimi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ndihmës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rëndësishëm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sidomos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procedurave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përzgjedhjen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organizatave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ofrojnë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cilësinë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shërbimit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mbështetjes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ndihmë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psikologjike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edukim</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trajnim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profesional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shërbime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rehabilituese</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Ndihmën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Juridike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garantuar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nga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Shteti</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procesin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kontraktimit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organizatave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ndihmës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falas</a:t>
            </a:r>
            <a:r>
              <a:rPr lang="en-US" dirty="0">
                <a:latin typeface="Times New Roman" panose="02020603050405020304" pitchFamily="18" charset="0"/>
                <a:cs typeface="Times New Roman" panose="02020603050405020304" pitchFamily="18" charset="0"/>
              </a:rPr>
              <a:t>. (shih: </a:t>
            </a:r>
            <a:r>
              <a:rPr lang="en-US" dirty="0" err="1">
                <a:latin typeface="Times New Roman" panose="02020603050405020304" pitchFamily="18" charset="0"/>
                <a:cs typeface="Times New Roman" panose="02020603050405020304" pitchFamily="18" charset="0"/>
              </a:rPr>
              <a:t>paragrafi</a:t>
            </a:r>
            <a:r>
              <a:rPr lang="en-US" dirty="0">
                <a:latin typeface="Times New Roman" panose="02020603050405020304" pitchFamily="18" charset="0"/>
                <a:cs typeface="Times New Roman" panose="02020603050405020304" pitchFamily="18" charset="0"/>
              </a:rPr>
              <a:t> II/5</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Ligji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parashikon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viktimat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posaçme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ndihmë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sistemin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ndihmës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përfitojnë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përgjithshme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10)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11). </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Viktimat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veçantë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fazat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procesit</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gjyqësor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sanksionim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KPrP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abuzuara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seksualisht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58/b). </a:t>
            </a:r>
          </a:p>
          <a:p>
            <a:pPr algn="just"/>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parandalimin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goditjen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krimit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organizuar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trafikimit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korrupsionit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krimeve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tjera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nëpërmjet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masave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parandaluese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kundër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pasurisë</a:t>
            </a:r>
            <a:r>
              <a:rPr lang="en-US" i="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posaçëm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sekuestruara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konfiskuara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organizatat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jofitimprurëse</a:t>
            </a:r>
            <a:r>
              <a:rPr lang="en-US" dirty="0">
                <a:latin typeface="Times New Roman" panose="02020603050405020304" pitchFamily="18" charset="0"/>
                <a:cs typeface="Times New Roman" panose="02020603050405020304" pitchFamily="18" charset="0"/>
              </a:rPr>
              <a:t>  (shih: </a:t>
            </a:r>
            <a:r>
              <a:rPr lang="en-US" dirty="0" err="1">
                <a:latin typeface="Times New Roman" panose="02020603050405020304" pitchFamily="18" charset="0"/>
                <a:cs typeface="Times New Roman" panose="02020603050405020304" pitchFamily="18" charset="0"/>
              </a:rPr>
              <a:t>pjesa</a:t>
            </a:r>
            <a:r>
              <a:rPr lang="en-US" dirty="0">
                <a:latin typeface="Times New Roman" panose="02020603050405020304" pitchFamily="18" charset="0"/>
                <a:cs typeface="Times New Roman" panose="02020603050405020304" pitchFamily="18" charset="0"/>
              </a:rPr>
              <a:t> e III-</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34202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a:bodyPr>
          <a:lstStyle/>
          <a:p>
            <a:pPr algn="just"/>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parashikuara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10,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shprehet</a:t>
            </a:r>
            <a:r>
              <a:rPr lang="en-US" dirty="0">
                <a:latin typeface="Times New Roman" panose="02020603050405020304" pitchFamily="18" charset="0"/>
                <a:cs typeface="Times New Roman" panose="02020603050405020304" pitchFamily="18" charset="0"/>
              </a:rPr>
              <a:t> se, </a:t>
            </a:r>
            <a:r>
              <a:rPr lang="en-US" i="1" dirty="0">
                <a:latin typeface="Times New Roman" panose="02020603050405020304" pitchFamily="18" charset="0"/>
                <a:cs typeface="Times New Roman" panose="02020603050405020304" pitchFamily="18" charset="0"/>
              </a:rPr>
              <a:t>“...e </a:t>
            </a:r>
            <a:r>
              <a:rPr lang="en-US" i="1" dirty="0" err="1">
                <a:latin typeface="Times New Roman" panose="02020603050405020304" pitchFamily="18" charset="0"/>
                <a:cs typeface="Times New Roman" panose="02020603050405020304" pitchFamily="18" charset="0"/>
              </a:rPr>
              <a:t>përfitojnë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ndihmën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juridike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përmbushin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kushtet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parashikuara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nga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ky</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ligj</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10/2). </a:t>
            </a:r>
            <a:endParaRPr lang="en-US"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interpretim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10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11,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përkatësisht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arrijmë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konkluzionin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subjektet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posaçme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përfitojnë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ndihmën</a:t>
            </a:r>
            <a:r>
              <a:rPr lang="en-US" dirty="0">
                <a:latin typeface="Times New Roman" panose="02020603050405020304" pitchFamily="18" charset="0"/>
                <a:cs typeface="Times New Roman" panose="02020603050405020304" pitchFamily="18" charset="0"/>
              </a:rPr>
              <a:t>, pa </a:t>
            </a:r>
            <a:r>
              <a:rPr lang="en-US" dirty="0" err="1">
                <a:latin typeface="Times New Roman" panose="02020603050405020304" pitchFamily="18" charset="0"/>
                <a:cs typeface="Times New Roman" panose="02020603050405020304" pitchFamily="18" charset="0"/>
              </a:rPr>
              <a:t>iu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nënshtruar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kritereve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interpretim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mbështetur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studiues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monitorimit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Reformës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shprehur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njëjta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pikëpamje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theksohet</a:t>
            </a:r>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Ligji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nr</a:t>
            </a:r>
            <a:r>
              <a:rPr lang="en-US" i="1" dirty="0">
                <a:latin typeface="Times New Roman" panose="02020603050405020304" pitchFamily="18" charset="0"/>
                <a:cs typeface="Times New Roman" panose="02020603050405020304" pitchFamily="18" charset="0"/>
              </a:rPr>
              <a:t>. 111/2017 </a:t>
            </a:r>
            <a:r>
              <a:rPr lang="en-US" i="1" dirty="0" err="1">
                <a:latin typeface="Times New Roman" panose="02020603050405020304" pitchFamily="18" charset="0"/>
                <a:cs typeface="Times New Roman" panose="02020603050405020304" pitchFamily="18" charset="0"/>
              </a:rPr>
              <a:t>zgjeron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rrethin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subjekteve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cilët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përfitojnë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ndihmë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juridike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garantuar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nga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shteti</a:t>
            </a:r>
            <a:r>
              <a:rPr lang="en-US" i="1" dirty="0">
                <a:latin typeface="Times New Roman" panose="02020603050405020304" pitchFamily="18" charset="0"/>
                <a:cs typeface="Times New Roman" panose="02020603050405020304" pitchFamily="18" charset="0"/>
              </a:rPr>
              <a:t>, duke </a:t>
            </a:r>
            <a:r>
              <a:rPr lang="en-US" i="1" dirty="0" err="1">
                <a:latin typeface="Times New Roman" panose="02020603050405020304" pitchFamily="18" charset="0"/>
                <a:cs typeface="Times New Roman" panose="02020603050405020304" pitchFamily="18" charset="0"/>
              </a:rPr>
              <a:t>parashikuar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përfitues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disa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kategori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veçanta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pavarësisht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kriterit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ekonomik</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viktimat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dhunës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familje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viktimat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abuzuara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seksualisht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viktimat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trafikimit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qenieve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njerëzore</a:t>
            </a:r>
            <a:r>
              <a:rPr lang="en-US"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50400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40327"/>
            <a:ext cx="8915400" cy="5370895"/>
          </a:xfrm>
        </p:spPr>
        <p:txBody>
          <a:bodyPr>
            <a:normAutofit fontScale="85000" lnSpcReduction="20000"/>
          </a:bodyPr>
          <a:lstStyle/>
          <a:p>
            <a:pPr algn="just"/>
            <a:r>
              <a:rPr lang="en-US" b="1" dirty="0" err="1">
                <a:latin typeface="Times New Roman" panose="02020603050405020304" pitchFamily="18" charset="0"/>
                <a:cs typeface="Times New Roman" panose="02020603050405020304" pitchFamily="18" charset="0"/>
              </a:rPr>
              <a:t>Detyrimet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shtetërore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kompensim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efektiv</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viktimave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trafikimit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qenieve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njerëzore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Skema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shtetërore</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dëmshpërblimit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viktimave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trafikimit</a:t>
            </a:r>
            <a:r>
              <a:rPr lang="en-US" b="1" dirty="0" smtClean="0">
                <a:latin typeface="Times New Roman" panose="02020603050405020304" pitchFamily="18" charset="0"/>
                <a:cs typeface="Times New Roman" panose="02020603050405020304" pitchFamily="18" charset="0"/>
              </a:rPr>
              <a:t>. </a:t>
            </a:r>
          </a:p>
          <a:p>
            <a:pPr algn="just"/>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Shqipëri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skemë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shtetërore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kompensimit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nëpërmjet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10192</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datë</a:t>
            </a:r>
            <a:r>
              <a:rPr lang="en-US" dirty="0">
                <a:latin typeface="Times New Roman" panose="02020603050405020304" pitchFamily="18" charset="0"/>
                <a:cs typeface="Times New Roman" panose="02020603050405020304" pitchFamily="18" charset="0"/>
              </a:rPr>
              <a:t> 3.12.2009 </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parandalimin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goditjen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krimit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organizuar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trafikimit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korrupsionit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krimeve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tjera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nëpërmjet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masave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parandaluese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kundër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pasurisë</a:t>
            </a:r>
            <a:r>
              <a:rPr lang="en-US" i="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ndryshuar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Rëndësia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këtij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qëndron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masave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posaçme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goditur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krijuar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veprimtarisë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organizuar</a:t>
            </a:r>
            <a:r>
              <a:rPr lang="en-US" dirty="0" smtClean="0">
                <a:latin typeface="Times New Roman" panose="02020603050405020304" pitchFamily="18" charset="0"/>
                <a:cs typeface="Times New Roman" panose="02020603050405020304" pitchFamily="18" charset="0"/>
              </a:rPr>
              <a:t>.</a:t>
            </a:r>
          </a:p>
          <a:p>
            <a:pPr algn="just"/>
            <a:r>
              <a:rPr lang="sq-AL" dirty="0">
                <a:latin typeface="Times New Roman" panose="02020603050405020304" pitchFamily="18" charset="0"/>
                <a:cs typeface="Times New Roman" panose="02020603050405020304" pitchFamily="18" charset="0"/>
              </a:rPr>
              <a:t>Direktiva e Këshillit 2004/80/KE e 29 Prillit 2004 lidhur me kompensimin e viktimave të krimit dikton nevojën e krijimit të një skeme shtetërore për kompensimin e viktimave të krimeve të dhunshme. Ministria e Drejtësisë është përcaktuar si autoriteti qendror për zbatimin e </a:t>
            </a:r>
            <a:r>
              <a:rPr lang="en-US" dirty="0">
                <a:latin typeface="Times New Roman" panose="02020603050405020304" pitchFamily="18" charset="0"/>
                <a:cs typeface="Times New Roman" panose="02020603050405020304" pitchFamily="18" charset="0"/>
              </a:rPr>
              <a:t>K</a:t>
            </a:r>
            <a:r>
              <a:rPr lang="sq-AL" dirty="0">
                <a:latin typeface="Times New Roman" panose="02020603050405020304" pitchFamily="18" charset="0"/>
                <a:cs typeface="Times New Roman" panose="02020603050405020304" pitchFamily="18" charset="0"/>
              </a:rPr>
              <a:t>onventës</a:t>
            </a:r>
            <a:r>
              <a:rPr lang="sq-AL"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kalimin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favor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konfiskohen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administrimin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posaçme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Sidoqoftë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destinohet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organizuar</a:t>
            </a:r>
            <a:r>
              <a:rPr lang="en-US" dirty="0" smtClean="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37),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ngritjen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fondi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shtetëror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posaçëm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miradministrohet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publike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shërbejë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dhënien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ndihmës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lang="en-US" dirty="0" err="1">
                <a:latin typeface="Times New Roman" panose="02020603050405020304" pitchFamily="18" charset="0"/>
                <a:cs typeface="Times New Roman" panose="02020603050405020304" pitchFamily="18" charset="0"/>
              </a:rPr>
              <a:t>nxitjen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programeve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sociale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destinuar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administrim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ministrisë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mbulon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sociale</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përcaktuar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financimin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projekteve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OJF-</a:t>
            </a:r>
            <a:r>
              <a:rPr lang="en-US" dirty="0" err="1">
                <a:latin typeface="Times New Roman" panose="02020603050405020304" pitchFamily="18" charset="0"/>
                <a:cs typeface="Times New Roman" panose="02020603050405020304" pitchFamily="18" charset="0"/>
              </a:rPr>
              <a:t>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veprimtarisë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rehabilitimin</a:t>
            </a:r>
            <a:r>
              <a:rPr lang="en-US" dirty="0">
                <a:latin typeface="Times New Roman" panose="02020603050405020304" pitchFamily="18" charset="0"/>
                <a:cs typeface="Times New Roman" panose="02020603050405020304" pitchFamily="18" charset="0"/>
              </a:rPr>
              <a:t> social, </a:t>
            </a:r>
            <a:r>
              <a:rPr lang="en-US" dirty="0" err="1">
                <a:latin typeface="Times New Roman" panose="02020603050405020304" pitchFamily="18" charset="0"/>
                <a:cs typeface="Times New Roman" panose="02020603050405020304" pitchFamily="18" charset="0"/>
              </a:rPr>
              <a:t>kulturor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shëndetësor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shtresave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etj</a:t>
            </a:r>
            <a:r>
              <a:rPr lang="en-US" dirty="0">
                <a:latin typeface="Times New Roman" panose="02020603050405020304" pitchFamily="18" charset="0"/>
                <a:cs typeface="Times New Roman" panose="02020603050405020304" pitchFamily="18" charset="0"/>
              </a:rPr>
              <a:t>. </a:t>
            </a:r>
          </a:p>
          <a:p>
            <a:pPr marL="0" indent="0" algn="just">
              <a:buNone/>
            </a:pPr>
            <a:endParaRPr lang="en-US" dirty="0">
              <a:latin typeface="Times New Roman" panose="02020603050405020304" pitchFamily="18" charset="0"/>
              <a:cs typeface="Times New Roman" panose="02020603050405020304" pitchFamily="18" charset="0"/>
            </a:endParaRPr>
          </a:p>
          <a:p>
            <a:endParaRPr lang="en-US" b="1" dirty="0"/>
          </a:p>
        </p:txBody>
      </p:sp>
    </p:spTree>
    <p:extLst>
      <p:ext uri="{BB962C8B-B14F-4D97-AF65-F5344CB8AC3E}">
        <p14:creationId xmlns:p14="http://schemas.microsoft.com/office/powerpoint/2010/main" val="9238822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92500" lnSpcReduction="20000"/>
          </a:bodyPr>
          <a:lstStyle/>
          <a:p>
            <a:pPr algn="just"/>
            <a:r>
              <a:rPr lang="en-US" b="1" dirty="0" err="1">
                <a:latin typeface="Times New Roman" panose="02020603050405020304" pitchFamily="18" charset="0"/>
                <a:cs typeface="Times New Roman" panose="02020603050405020304" pitchFamily="18" charset="0"/>
              </a:rPr>
              <a:t>Krijimi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fondit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posaçëm</a:t>
            </a:r>
            <a:endParaRPr lang="en-US" b="1" dirty="0">
              <a:latin typeface="Times New Roman" panose="02020603050405020304" pitchFamily="18" charset="0"/>
              <a:cs typeface="Times New Roman" panose="02020603050405020304" pitchFamily="18" charset="0"/>
            </a:endParaRPr>
          </a:p>
          <a:p>
            <a:pPr algn="just"/>
            <a:r>
              <a:rPr lang="en-US" sz="2600" dirty="0" err="1">
                <a:latin typeface="Times New Roman" panose="02020603050405020304" pitchFamily="18" charset="0"/>
                <a:cs typeface="Times New Roman" panose="02020603050405020304" pitchFamily="18" charset="0"/>
              </a:rPr>
              <a:t>Ky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ligj</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vendos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disa</a:t>
            </a:r>
            <a:r>
              <a:rPr lang="en-US" sz="2600" dirty="0">
                <a:latin typeface="Times New Roman" panose="02020603050405020304" pitchFamily="18" charset="0"/>
                <a:cs typeface="Times New Roman" panose="02020603050405020304" pitchFamily="18" charset="0"/>
              </a:rPr>
              <a:t> forma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administrimit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pasurive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konfiskuara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favor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viktimave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krimit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organizuar</a:t>
            </a:r>
            <a:r>
              <a:rPr lang="en-US" sz="2600" i="1" dirty="0" smtClean="0">
                <a:latin typeface="Times New Roman" panose="02020603050405020304" pitchFamily="18" charset="0"/>
                <a:cs typeface="Times New Roman" panose="02020603050405020304" pitchFamily="18" charset="0"/>
              </a:rPr>
              <a:t>,</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cilat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mund</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përdoren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dëmshpërblimin</a:t>
            </a:r>
            <a:r>
              <a:rPr lang="en-US" sz="2600" dirty="0">
                <a:latin typeface="Times New Roman" panose="02020603050405020304" pitchFamily="18" charset="0"/>
                <a:cs typeface="Times New Roman" panose="02020603050405020304" pitchFamily="18" charset="0"/>
              </a:rPr>
              <a:t> individual, </a:t>
            </a:r>
            <a:r>
              <a:rPr lang="en-US" sz="2600" dirty="0" err="1">
                <a:latin typeface="Times New Roman" panose="02020603050405020304" pitchFamily="18" charset="0"/>
                <a:cs typeface="Times New Roman" panose="02020603050405020304" pitchFamily="18" charset="0"/>
              </a:rPr>
              <a:t>ashtu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dëmshpërblimin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kolektiv</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tyre</a:t>
            </a:r>
            <a:r>
              <a:rPr lang="en-US" sz="2600" dirty="0">
                <a:latin typeface="Times New Roman" panose="02020603050405020304" pitchFamily="18" charset="0"/>
                <a:cs typeface="Times New Roman" panose="02020603050405020304" pitchFamily="18" charset="0"/>
              </a:rPr>
              <a:t>. </a:t>
            </a:r>
            <a:endParaRPr lang="en-US" sz="2600" dirty="0" smtClean="0">
              <a:latin typeface="Times New Roman" panose="02020603050405020304" pitchFamily="18" charset="0"/>
              <a:cs typeface="Times New Roman" panose="02020603050405020304" pitchFamily="18" charset="0"/>
            </a:endParaRPr>
          </a:p>
          <a:p>
            <a:pPr algn="just"/>
            <a:r>
              <a:rPr lang="en-US" sz="2600" dirty="0" err="1" smtClean="0">
                <a:latin typeface="Times New Roman" panose="02020603050405020304" pitchFamily="18" charset="0"/>
                <a:cs typeface="Times New Roman" panose="02020603050405020304" pitchFamily="18" charset="0"/>
              </a:rPr>
              <a:t>Ligji</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parashikon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krijimin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fondi</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pasuritë</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konfiskuara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cili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qëllim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parandalimin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kriminalitetit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edukimin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ligjor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nxitjen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programeve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sociale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këto</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kategori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neni</a:t>
            </a:r>
            <a:r>
              <a:rPr lang="en-US" sz="2600" dirty="0">
                <a:latin typeface="Times New Roman" panose="02020603050405020304" pitchFamily="18" charset="0"/>
                <a:cs typeface="Times New Roman" panose="02020603050405020304" pitchFamily="18" charset="0"/>
              </a:rPr>
              <a:t> 37/2/c e </a:t>
            </a:r>
            <a:r>
              <a:rPr lang="en-US" sz="2600" dirty="0" err="1">
                <a:latin typeface="Times New Roman" panose="02020603050405020304" pitchFamily="18" charset="0"/>
                <a:cs typeface="Times New Roman" panose="02020603050405020304" pitchFamily="18" charset="0"/>
              </a:rPr>
              <a:t>ligjit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ardhura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krijuara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nga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ky</a:t>
            </a:r>
            <a:r>
              <a:rPr lang="en-US" sz="2600" dirty="0">
                <a:latin typeface="Times New Roman" panose="02020603050405020304" pitchFamily="18" charset="0"/>
                <a:cs typeface="Times New Roman" panose="02020603050405020304" pitchFamily="18" charset="0"/>
              </a:rPr>
              <a:t> fond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posaçëm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mund</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përdoren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dëmshpërblim</a:t>
            </a:r>
            <a:r>
              <a:rPr lang="en-US" sz="2600" dirty="0">
                <a:latin typeface="Times New Roman" panose="02020603050405020304" pitchFamily="18" charset="0"/>
                <a:cs typeface="Times New Roman" panose="02020603050405020304" pitchFamily="18" charset="0"/>
              </a:rPr>
              <a:t> individual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viktimave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mbi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bazën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vendimit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gjyqësor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mbështetjen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rehabilitimin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riaftësimin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viktimave</a:t>
            </a:r>
            <a:r>
              <a:rPr lang="en-US" sz="2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922685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85000" lnSpcReduction="20000"/>
          </a:bodyPr>
          <a:lstStyle/>
          <a:p>
            <a:pPr algn="just"/>
            <a:r>
              <a:rPr lang="en-US" sz="2100" b="1" dirty="0" err="1">
                <a:latin typeface="Times New Roman" panose="02020603050405020304" pitchFamily="18" charset="0"/>
                <a:cs typeface="Times New Roman" panose="02020603050405020304" pitchFamily="18" charset="0"/>
              </a:rPr>
              <a:t>Dëmshpërblimi</a:t>
            </a:r>
            <a:r>
              <a:rPr lang="en-US" sz="2100" b="1" dirty="0">
                <a:latin typeface="Times New Roman" panose="02020603050405020304" pitchFamily="18" charset="0"/>
                <a:cs typeface="Times New Roman" panose="02020603050405020304" pitchFamily="18" charset="0"/>
              </a:rPr>
              <a:t> individual</a:t>
            </a:r>
          </a:p>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individual,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fond </a:t>
            </a:r>
            <a:r>
              <a:rPr lang="en-US" dirty="0" err="1">
                <a:latin typeface="Times New Roman" panose="02020603050405020304" pitchFamily="18" charset="0"/>
                <a:cs typeface="Times New Roman" panose="02020603050405020304" pitchFamily="18" charset="0"/>
              </a:rPr>
              <a:t>shërben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përcaktuar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37/2/ç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Kjo</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nënkupton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fond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vendimeve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praktikisht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sot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mbetur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pazbatueshme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Procedurat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ndiqen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paqarta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praktikave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Agjencinë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përkatëse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administrimit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konfiskuara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sekuestruara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10 192, </a:t>
            </a:r>
            <a:r>
              <a:rPr lang="en-US" dirty="0" err="1">
                <a:latin typeface="Times New Roman" panose="02020603050405020304" pitchFamily="18" charset="0"/>
                <a:cs typeface="Times New Roman" panose="02020603050405020304" pitchFamily="18" charset="0"/>
              </a:rPr>
              <a:t>datë</a:t>
            </a:r>
            <a:r>
              <a:rPr lang="en-US" dirty="0">
                <a:latin typeface="Times New Roman" panose="02020603050405020304" pitchFamily="18" charset="0"/>
                <a:cs typeface="Times New Roman" panose="02020603050405020304" pitchFamily="18" charset="0"/>
              </a:rPr>
              <a:t> 3.12.2009 ...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dëmshpërblimit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a:t>
            </a:r>
            <a:r>
              <a:rPr lang="en-US" dirty="0">
                <a:latin typeface="Times New Roman" panose="02020603050405020304" pitchFamily="18" charset="0"/>
                <a:cs typeface="Times New Roman" panose="02020603050405020304" pitchFamily="18" charset="0"/>
              </a:rPr>
              <a:t> individual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fond</a:t>
            </a:r>
            <a:r>
              <a:rPr lang="en-US" dirty="0" smtClean="0">
                <a:latin typeface="Times New Roman" panose="02020603050405020304" pitchFamily="18" charset="0"/>
                <a:cs typeface="Times New Roman" panose="02020603050405020304" pitchFamily="18" charset="0"/>
              </a:rPr>
              <a:t>”. </a:t>
            </a:r>
          </a:p>
          <a:p>
            <a:pPr algn="just"/>
            <a:r>
              <a:rPr lang="en-US" dirty="0" err="1" smtClean="0">
                <a:latin typeface="Times New Roman" panose="02020603050405020304" pitchFamily="18" charset="0"/>
                <a:cs typeface="Times New Roman" panose="02020603050405020304" pitchFamily="18" charset="0"/>
              </a:rPr>
              <a:t>Gjithashtu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mekanizma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automatikë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restitutio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konfiskuar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shndërrohet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shtetërore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29)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dëmshpërblimin</a:t>
            </a:r>
            <a:r>
              <a:rPr lang="en-US" dirty="0">
                <a:latin typeface="Times New Roman" panose="02020603050405020304" pitchFamily="18" charset="0"/>
                <a:cs typeface="Times New Roman" panose="02020603050405020304" pitchFamily="18" charset="0"/>
              </a:rPr>
              <a:t> individual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mbeten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pazbatuara</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198828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92500" lnSpcReduction="10000"/>
          </a:bodyPr>
          <a:lstStyle/>
          <a:p>
            <a:pPr algn="just"/>
            <a:r>
              <a:rPr lang="en-US" b="1" dirty="0" err="1">
                <a:latin typeface="Times New Roman" panose="02020603050405020304" pitchFamily="18" charset="0"/>
                <a:cs typeface="Times New Roman" panose="02020603050405020304" pitchFamily="18" charset="0"/>
              </a:rPr>
              <a:t>Përdorimi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pasurisë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qëllime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sociale</a:t>
            </a:r>
            <a:endParaRPr lang="en-US" b="1"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Këtu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drejtpërdrejtë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paluajtshme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njësive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qeverisjes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ndodhet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37/3/a).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jepen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organizatave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jofitimprurëse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Ai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fond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organizatat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jofitimprurëse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veprimtarisë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rehabilitimin</a:t>
            </a:r>
            <a:r>
              <a:rPr lang="en-US" dirty="0">
                <a:latin typeface="Times New Roman" panose="02020603050405020304" pitchFamily="18" charset="0"/>
                <a:cs typeface="Times New Roman" panose="02020603050405020304" pitchFamily="18" charset="0"/>
              </a:rPr>
              <a:t> social, </a:t>
            </a:r>
            <a:r>
              <a:rPr lang="en-US" dirty="0" err="1">
                <a:latin typeface="Times New Roman" panose="02020603050405020304" pitchFamily="18" charset="0"/>
                <a:cs typeface="Times New Roman" panose="02020603050405020304" pitchFamily="18" charset="0"/>
              </a:rPr>
              <a:t>kulturor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shëndetësor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shtresave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prekura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organizatat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qendrat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terapeutike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qendrat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riaftësimit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përdoruesve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substancave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narkotike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qendrat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asistencës</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rehabilitimit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trafikut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qenieve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zhvillojnë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veprimtari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përmbushjen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funksioneve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sociale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37/3/b). </a:t>
            </a:r>
            <a:endParaRPr lang="en-US" dirty="0" smtClean="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Megjithatë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vijim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kuptojmë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këto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financime</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jepen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projekteve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mbeten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paqarta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autorizon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ndonjërin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nxjerrë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37. E </a:t>
            </a:r>
            <a:r>
              <a:rPr lang="en-US" dirty="0" err="1">
                <a:latin typeface="Times New Roman" panose="02020603050405020304" pitchFamily="18" charset="0"/>
                <a:cs typeface="Times New Roman" panose="02020603050405020304" pitchFamily="18" charset="0"/>
              </a:rPr>
              <a:t>vetmja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mbeten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aktet</a:t>
            </a:r>
            <a:r>
              <a:rPr lang="en-US" dirty="0">
                <a:latin typeface="Times New Roman" panose="02020603050405020304" pitchFamily="18" charset="0"/>
                <a:cs typeface="Times New Roman" panose="02020603050405020304" pitchFamily="18" charset="0"/>
              </a:rPr>
              <a:t> administrative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brendshme</a:t>
            </a:r>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970108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3575" y="1410392"/>
            <a:ext cx="8915400" cy="4483331"/>
          </a:xfrm>
        </p:spPr>
        <p:txBody>
          <a:bodyPr>
            <a:normAutofit fontScale="25000" lnSpcReduction="20000"/>
          </a:bodyPr>
          <a:lstStyle/>
          <a:p>
            <a:pPr algn="just"/>
            <a:r>
              <a:rPr lang="en-US" sz="4800" b="1" dirty="0" err="1" smtClean="0"/>
              <a:t>Neni</a:t>
            </a:r>
            <a:r>
              <a:rPr lang="en-US" sz="4800" b="1" dirty="0" smtClean="0"/>
              <a:t> 37 “</a:t>
            </a:r>
            <a:r>
              <a:rPr lang="en-US" sz="4800" b="1" dirty="0" err="1" smtClean="0"/>
              <a:t>Fondi</a:t>
            </a:r>
            <a:r>
              <a:rPr lang="en-US" sz="4800" b="1" dirty="0" smtClean="0"/>
              <a:t> </a:t>
            </a:r>
            <a:r>
              <a:rPr lang="en-US" sz="4800" b="1" dirty="0" err="1" smtClean="0"/>
              <a:t>i</a:t>
            </a:r>
            <a:r>
              <a:rPr lang="en-US" sz="4800" b="1" dirty="0" smtClean="0"/>
              <a:t> </a:t>
            </a:r>
            <a:r>
              <a:rPr lang="en-US" sz="4800" b="1" dirty="0" err="1" smtClean="0"/>
              <a:t>posaçëm</a:t>
            </a:r>
            <a:r>
              <a:rPr lang="en-US" sz="4800" b="1" dirty="0" smtClean="0"/>
              <a:t> </a:t>
            </a:r>
            <a:r>
              <a:rPr lang="en-US" sz="4800" b="1" dirty="0" err="1" smtClean="0"/>
              <a:t>për</a:t>
            </a:r>
            <a:r>
              <a:rPr lang="en-US" sz="4800" b="1" dirty="0" smtClean="0"/>
              <a:t> </a:t>
            </a:r>
            <a:r>
              <a:rPr lang="en-US" sz="4800" b="1" dirty="0" err="1" smtClean="0"/>
              <a:t>parandalimin</a:t>
            </a:r>
            <a:r>
              <a:rPr lang="en-US" sz="4800" b="1" dirty="0" smtClean="0"/>
              <a:t> e </a:t>
            </a:r>
            <a:r>
              <a:rPr lang="en-US" sz="4800" b="1" dirty="0" err="1" smtClean="0"/>
              <a:t>kriminalitetit</a:t>
            </a:r>
            <a:r>
              <a:rPr lang="en-US" sz="4800" b="1" dirty="0" smtClean="0"/>
              <a:t>”:</a:t>
            </a:r>
          </a:p>
          <a:p>
            <a:pPr marL="0" indent="0" algn="just">
              <a:buNone/>
            </a:pPr>
            <a:r>
              <a:rPr lang="en-US" sz="4800" dirty="0" smtClean="0">
                <a:latin typeface="Times New Roman" panose="02020603050405020304" pitchFamily="18" charset="0"/>
                <a:cs typeface="Times New Roman" panose="02020603050405020304" pitchFamily="18" charset="0"/>
              </a:rPr>
              <a:t> 1. </a:t>
            </a:r>
            <a:r>
              <a:rPr lang="en-US" sz="4800" dirty="0" err="1" smtClean="0">
                <a:latin typeface="Times New Roman" panose="02020603050405020304" pitchFamily="18" charset="0"/>
                <a:cs typeface="Times New Roman" panose="02020603050405020304" pitchFamily="18" charset="0"/>
              </a:rPr>
              <a:t>Të</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ardhurat</a:t>
            </a:r>
            <a:r>
              <a:rPr lang="en-US" sz="4800" dirty="0" smtClean="0">
                <a:latin typeface="Times New Roman" panose="02020603050405020304" pitchFamily="18" charset="0"/>
                <a:cs typeface="Times New Roman" panose="02020603050405020304" pitchFamily="18" charset="0"/>
              </a:rPr>
              <a:t> e </a:t>
            </a:r>
            <a:r>
              <a:rPr lang="en-US" sz="4800" dirty="0" err="1" smtClean="0">
                <a:latin typeface="Times New Roman" panose="02020603050405020304" pitchFamily="18" charset="0"/>
                <a:cs typeface="Times New Roman" panose="02020603050405020304" pitchFamily="18" charset="0"/>
              </a:rPr>
              <a:t>përfituara</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nga</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zbatimi</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i</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këtij</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ligji</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për</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vitet</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financiare</a:t>
            </a:r>
            <a:r>
              <a:rPr lang="en-US" sz="4800" dirty="0" smtClean="0">
                <a:latin typeface="Times New Roman" panose="02020603050405020304" pitchFamily="18" charset="0"/>
                <a:cs typeface="Times New Roman" panose="02020603050405020304" pitchFamily="18" charset="0"/>
              </a:rPr>
              <a:t> 2009-2010, </a:t>
            </a:r>
            <a:r>
              <a:rPr lang="en-US" sz="4800" dirty="0" err="1" smtClean="0">
                <a:latin typeface="Times New Roman" panose="02020603050405020304" pitchFamily="18" charset="0"/>
                <a:cs typeface="Times New Roman" panose="02020603050405020304" pitchFamily="18" charset="0"/>
              </a:rPr>
              <a:t>në</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masën</a:t>
            </a:r>
            <a:r>
              <a:rPr lang="en-US" sz="4800" dirty="0" smtClean="0">
                <a:latin typeface="Times New Roman" panose="02020603050405020304" pitchFamily="18" charset="0"/>
                <a:cs typeface="Times New Roman" panose="02020603050405020304" pitchFamily="18" charset="0"/>
              </a:rPr>
              <a:t> 50 </a:t>
            </a:r>
            <a:r>
              <a:rPr lang="en-US" sz="4800" dirty="0" err="1" smtClean="0">
                <a:latin typeface="Times New Roman" panose="02020603050405020304" pitchFamily="18" charset="0"/>
                <a:cs typeface="Times New Roman" panose="02020603050405020304" pitchFamily="18" charset="0"/>
              </a:rPr>
              <a:t>për</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qind</a:t>
            </a:r>
            <a:r>
              <a:rPr lang="en-US" sz="4800" dirty="0" smtClean="0">
                <a:latin typeface="Times New Roman" panose="02020603050405020304" pitchFamily="18" charset="0"/>
                <a:cs typeface="Times New Roman" panose="02020603050405020304" pitchFamily="18" charset="0"/>
              </a:rPr>
              <a:t>, do </a:t>
            </a:r>
            <a:r>
              <a:rPr lang="en-US" sz="4800" dirty="0" err="1" smtClean="0">
                <a:latin typeface="Times New Roman" panose="02020603050405020304" pitchFamily="18" charset="0"/>
                <a:cs typeface="Times New Roman" panose="02020603050405020304" pitchFamily="18" charset="0"/>
              </a:rPr>
              <a:t>të</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shërbejnë</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për</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ngritjen</a:t>
            </a:r>
            <a:r>
              <a:rPr lang="en-US" sz="4800" dirty="0" smtClean="0">
                <a:latin typeface="Times New Roman" panose="02020603050405020304" pitchFamily="18" charset="0"/>
                <a:cs typeface="Times New Roman" panose="02020603050405020304" pitchFamily="18" charset="0"/>
              </a:rPr>
              <a:t> e </a:t>
            </a:r>
            <a:r>
              <a:rPr lang="en-US" sz="4800" dirty="0" err="1" smtClean="0">
                <a:latin typeface="Times New Roman" panose="02020603050405020304" pitchFamily="18" charset="0"/>
                <a:cs typeface="Times New Roman" panose="02020603050405020304" pitchFamily="18" charset="0"/>
              </a:rPr>
              <a:t>fondit</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të</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posaçëm</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për</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parandalimin</a:t>
            </a:r>
            <a:r>
              <a:rPr lang="en-US" sz="4800" dirty="0" smtClean="0">
                <a:latin typeface="Times New Roman" panose="02020603050405020304" pitchFamily="18" charset="0"/>
                <a:cs typeface="Times New Roman" panose="02020603050405020304" pitchFamily="18" charset="0"/>
              </a:rPr>
              <a:t> e </a:t>
            </a:r>
            <a:r>
              <a:rPr lang="en-US" sz="4800" dirty="0" err="1" smtClean="0">
                <a:latin typeface="Times New Roman" panose="02020603050405020304" pitchFamily="18" charset="0"/>
                <a:cs typeface="Times New Roman" panose="02020603050405020304" pitchFamily="18" charset="0"/>
              </a:rPr>
              <a:t>kriminalitetit</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dhe</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edukimin</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ligjor</a:t>
            </a:r>
            <a:r>
              <a:rPr lang="en-US" sz="4800" dirty="0" smtClean="0">
                <a:latin typeface="Times New Roman" panose="02020603050405020304" pitchFamily="18" charset="0"/>
                <a:cs typeface="Times New Roman" panose="02020603050405020304" pitchFamily="18" charset="0"/>
              </a:rPr>
              <a:t>. Pas </a:t>
            </a:r>
            <a:r>
              <a:rPr lang="en-US" sz="4800" dirty="0" err="1" smtClean="0">
                <a:latin typeface="Times New Roman" panose="02020603050405020304" pitchFamily="18" charset="0"/>
                <a:cs typeface="Times New Roman" panose="02020603050405020304" pitchFamily="18" charset="0"/>
              </a:rPr>
              <a:t>kalimit</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të</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këtij</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afati</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fondi</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i</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posaçëm</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dhe</a:t>
            </a:r>
            <a:r>
              <a:rPr lang="en-US" sz="4800" dirty="0" smtClean="0">
                <a:latin typeface="Times New Roman" panose="02020603050405020304" pitchFamily="18" charset="0"/>
                <a:cs typeface="Times New Roman" panose="02020603050405020304" pitchFamily="18" charset="0"/>
              </a:rPr>
              <a:t> masa e </a:t>
            </a:r>
            <a:r>
              <a:rPr lang="en-US" sz="4800" dirty="0" err="1" smtClean="0">
                <a:latin typeface="Times New Roman" panose="02020603050405020304" pitchFamily="18" charset="0"/>
                <a:cs typeface="Times New Roman" panose="02020603050405020304" pitchFamily="18" charset="0"/>
              </a:rPr>
              <a:t>tij</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përcaktohen</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në</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legjislacionin</a:t>
            </a:r>
            <a:r>
              <a:rPr lang="en-US" sz="4800" dirty="0" smtClean="0">
                <a:latin typeface="Times New Roman" panose="02020603050405020304" pitchFamily="18" charset="0"/>
                <a:cs typeface="Times New Roman" panose="02020603050405020304" pitchFamily="18" charset="0"/>
              </a:rPr>
              <a:t> </a:t>
            </a:r>
            <a:r>
              <a:rPr lang="en-US" sz="4800" dirty="0" err="1" smtClean="0">
                <a:latin typeface="Times New Roman" panose="02020603050405020304" pitchFamily="18" charset="0"/>
                <a:cs typeface="Times New Roman" panose="02020603050405020304" pitchFamily="18" charset="0"/>
              </a:rPr>
              <a:t>buxhetor</a:t>
            </a:r>
            <a:r>
              <a:rPr lang="en-US" sz="4800" dirty="0" smtClean="0">
                <a:latin typeface="Times New Roman" panose="02020603050405020304" pitchFamily="18" charset="0"/>
                <a:cs typeface="Times New Roman" panose="02020603050405020304" pitchFamily="18" charset="0"/>
              </a:rPr>
              <a:t>. </a:t>
            </a:r>
          </a:p>
          <a:p>
            <a:pPr marL="0" indent="0" algn="just">
              <a:buNone/>
            </a:pPr>
            <a:r>
              <a:rPr lang="en-US" sz="4800" dirty="0" smtClean="0">
                <a:latin typeface="Times New Roman" panose="02020603050405020304" pitchFamily="18" charset="0"/>
                <a:cs typeface="Times New Roman" panose="02020603050405020304" pitchFamily="18" charset="0"/>
              </a:rPr>
              <a:t>2</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Ky</a:t>
            </a:r>
            <a:r>
              <a:rPr lang="en-US" sz="4800" dirty="0">
                <a:latin typeface="Times New Roman" panose="02020603050405020304" pitchFamily="18" charset="0"/>
                <a:cs typeface="Times New Roman" panose="02020603050405020304" pitchFamily="18" charset="0"/>
              </a:rPr>
              <a:t> fond </a:t>
            </a:r>
            <a:r>
              <a:rPr lang="en-US" sz="4800" dirty="0" err="1">
                <a:latin typeface="Times New Roman" panose="02020603050405020304" pitchFamily="18" charset="0"/>
                <a:cs typeface="Times New Roman" panose="02020603050405020304" pitchFamily="18" charset="0"/>
              </a:rPr>
              <a:t>shërben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a:t>
            </a:r>
            <a:r>
              <a:rPr lang="en-US" sz="4800" dirty="0" smtClean="0">
                <a:latin typeface="Times New Roman" panose="02020603050405020304" pitchFamily="18" charset="0"/>
                <a:cs typeface="Times New Roman" panose="02020603050405020304" pitchFamily="18" charset="0"/>
              </a:rPr>
              <a:t>:</a:t>
            </a:r>
          </a:p>
          <a:p>
            <a:pPr marL="0" indent="0" algn="just">
              <a:buNone/>
            </a:pPr>
            <a:r>
              <a:rPr lang="en-US" sz="4800" dirty="0" smtClean="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a) </a:t>
            </a:r>
            <a:r>
              <a:rPr lang="en-US" sz="4800" dirty="0" err="1">
                <a:latin typeface="Times New Roman" panose="02020603050405020304" pitchFamily="18" charset="0"/>
                <a:cs typeface="Times New Roman" panose="02020603050405020304" pitchFamily="18" charset="0"/>
              </a:rPr>
              <a:t>përmirësimin</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funksionimit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drejtësisë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penale</a:t>
            </a:r>
            <a:r>
              <a:rPr lang="en-US" sz="4800" dirty="0">
                <a:latin typeface="Times New Roman" panose="02020603050405020304" pitchFamily="18" charset="0"/>
                <a:cs typeface="Times New Roman" panose="02020603050405020304" pitchFamily="18" charset="0"/>
              </a:rPr>
              <a:t>, duke </a:t>
            </a:r>
            <a:r>
              <a:rPr lang="en-US" sz="4800" dirty="0" err="1">
                <a:latin typeface="Times New Roman" panose="02020603050405020304" pitchFamily="18" charset="0"/>
                <a:cs typeface="Times New Roman" panose="02020603050405020304" pitchFamily="18" charset="0"/>
              </a:rPr>
              <a:t>destinuar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pasuritë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administrim</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Prokurorisë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Përgjithshme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Ministrisë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Drejtësisë</a:t>
            </a:r>
            <a:r>
              <a:rPr lang="en-US" sz="4800" dirty="0">
                <a:latin typeface="Times New Roman" panose="02020603050405020304" pitchFamily="18" charset="0"/>
                <a:cs typeface="Times New Roman" panose="02020603050405020304" pitchFamily="18" charset="0"/>
              </a:rPr>
              <a:t>; </a:t>
            </a:r>
            <a:endParaRPr lang="en-US" sz="4800" dirty="0" smtClean="0">
              <a:latin typeface="Times New Roman" panose="02020603050405020304" pitchFamily="18" charset="0"/>
              <a:cs typeface="Times New Roman" panose="02020603050405020304" pitchFamily="18" charset="0"/>
            </a:endParaRPr>
          </a:p>
          <a:p>
            <a:pPr marL="0" indent="0" algn="just">
              <a:buNone/>
            </a:pPr>
            <a:r>
              <a:rPr lang="en-US" sz="4800" dirty="0" smtClean="0">
                <a:latin typeface="Times New Roman" panose="02020603050405020304" pitchFamily="18" charset="0"/>
                <a:cs typeface="Times New Roman" panose="02020603050405020304" pitchFamily="18" charset="0"/>
              </a:rPr>
              <a:t>b</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përmirësimin</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hetimeve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paraprake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penale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krimit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organizuar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zhvillimin</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programeve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mbrojtjes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dëshmitarëve</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bashkëpunëtorëve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drejtësisë</a:t>
            </a:r>
            <a:r>
              <a:rPr lang="en-US" sz="4800" dirty="0">
                <a:latin typeface="Times New Roman" panose="02020603050405020304" pitchFamily="18" charset="0"/>
                <a:cs typeface="Times New Roman" panose="02020603050405020304" pitchFamily="18" charset="0"/>
              </a:rPr>
              <a:t>, duke </a:t>
            </a:r>
            <a:r>
              <a:rPr lang="en-US" sz="4800" dirty="0" err="1">
                <a:latin typeface="Times New Roman" panose="02020603050405020304" pitchFamily="18" charset="0"/>
                <a:cs typeface="Times New Roman" panose="02020603050405020304" pitchFamily="18" charset="0"/>
              </a:rPr>
              <a:t>destinuar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pasuritë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administrim</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ministrisë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mbulon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çështjet</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rendit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publik</a:t>
            </a:r>
            <a:r>
              <a:rPr lang="en-US" sz="4800" dirty="0" smtClean="0">
                <a:latin typeface="Times New Roman" panose="02020603050405020304" pitchFamily="18" charset="0"/>
                <a:cs typeface="Times New Roman" panose="02020603050405020304" pitchFamily="18" charset="0"/>
              </a:rPr>
              <a:t>;</a:t>
            </a:r>
          </a:p>
          <a:p>
            <a:pPr marL="0" indent="0" algn="just">
              <a:buNone/>
            </a:pPr>
            <a:r>
              <a:rPr lang="en-US" sz="4800" dirty="0" smtClean="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c) </a:t>
            </a:r>
            <a:r>
              <a:rPr lang="en-US" sz="4800" dirty="0" err="1">
                <a:latin typeface="Times New Roman" panose="02020603050405020304" pitchFamily="18" charset="0"/>
                <a:cs typeface="Times New Roman" panose="02020603050405020304" pitchFamily="18" charset="0"/>
              </a:rPr>
              <a:t>dhënien</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ndihmës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viktimave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krimit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organizuar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dhunës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nxitjen</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programeve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sociale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këto</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kategori</a:t>
            </a:r>
            <a:r>
              <a:rPr lang="en-US" sz="4800" dirty="0">
                <a:latin typeface="Times New Roman" panose="02020603050405020304" pitchFamily="18" charset="0"/>
                <a:cs typeface="Times New Roman" panose="02020603050405020304" pitchFamily="18" charset="0"/>
              </a:rPr>
              <a:t>, duke </a:t>
            </a:r>
            <a:r>
              <a:rPr lang="en-US" sz="4800" dirty="0" err="1">
                <a:latin typeface="Times New Roman" panose="02020603050405020304" pitchFamily="18" charset="0"/>
                <a:cs typeface="Times New Roman" panose="02020603050405020304" pitchFamily="18" charset="0"/>
              </a:rPr>
              <a:t>destinuar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pasuritë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administrim</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ministrisë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mbulon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çështjet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sociale</a:t>
            </a:r>
            <a:r>
              <a:rPr lang="en-US" sz="4800" dirty="0">
                <a:latin typeface="Times New Roman" panose="02020603050405020304" pitchFamily="18" charset="0"/>
                <a:cs typeface="Times New Roman" panose="02020603050405020304" pitchFamily="18" charset="0"/>
              </a:rPr>
              <a:t>. </a:t>
            </a:r>
            <a:endParaRPr lang="en-US" sz="4800" dirty="0" smtClean="0">
              <a:latin typeface="Times New Roman" panose="02020603050405020304" pitchFamily="18" charset="0"/>
              <a:cs typeface="Times New Roman" panose="02020603050405020304" pitchFamily="18" charset="0"/>
            </a:endParaRPr>
          </a:p>
          <a:p>
            <a:pPr marL="0" indent="0" algn="just">
              <a:buNone/>
            </a:pPr>
            <a:r>
              <a:rPr lang="en-US" sz="4800" dirty="0" smtClean="0">
                <a:latin typeface="Times New Roman" panose="02020603050405020304" pitchFamily="18" charset="0"/>
                <a:cs typeface="Times New Roman" panose="02020603050405020304" pitchFamily="18" charset="0"/>
              </a:rPr>
              <a:t>3</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Përveç</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institucioneve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qendrore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përfitues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financimit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projekteve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parandalimin</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kriminalitetit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mund</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jenë</a:t>
            </a:r>
            <a:r>
              <a:rPr lang="en-US" sz="4800" dirty="0" smtClean="0">
                <a:latin typeface="Times New Roman" panose="02020603050405020304" pitchFamily="18" charset="0"/>
                <a:cs typeface="Times New Roman" panose="02020603050405020304" pitchFamily="18" charset="0"/>
              </a:rPr>
              <a:t>:</a:t>
            </a:r>
          </a:p>
          <a:p>
            <a:pPr marL="0" indent="0" algn="just">
              <a:buNone/>
            </a:pPr>
            <a:r>
              <a:rPr lang="en-US" sz="4800" dirty="0" smtClean="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a) </a:t>
            </a:r>
            <a:r>
              <a:rPr lang="en-US" sz="4800" dirty="0" err="1">
                <a:latin typeface="Times New Roman" panose="02020603050405020304" pitchFamily="18" charset="0"/>
                <a:cs typeface="Times New Roman" panose="02020603050405020304" pitchFamily="18" charset="0"/>
              </a:rPr>
              <a:t>njësitë</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qeverisjes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vendore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ku</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ndodhen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pasuritë</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paluajtshme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konfiskuara</a:t>
            </a:r>
            <a:r>
              <a:rPr lang="en-US" sz="4800" dirty="0" smtClean="0">
                <a:latin typeface="Times New Roman" panose="02020603050405020304" pitchFamily="18" charset="0"/>
                <a:cs typeface="Times New Roman" panose="02020603050405020304" pitchFamily="18" charset="0"/>
              </a:rPr>
              <a:t>;</a:t>
            </a:r>
          </a:p>
          <a:p>
            <a:pPr marL="0" indent="0" algn="just">
              <a:buNone/>
            </a:pPr>
            <a:r>
              <a:rPr lang="en-US" sz="4800" dirty="0" smtClean="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b) </a:t>
            </a:r>
            <a:r>
              <a:rPr lang="en-US" sz="4800" dirty="0" err="1">
                <a:latin typeface="Times New Roman" panose="02020603050405020304" pitchFamily="18" charset="0"/>
                <a:cs typeface="Times New Roman" panose="02020603050405020304" pitchFamily="18" charset="0"/>
              </a:rPr>
              <a:t>organizatat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jofitimprurëse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kanë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objekt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veprimtarisë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tyre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rehabilitimin</a:t>
            </a:r>
            <a:r>
              <a:rPr lang="en-US" sz="4800" dirty="0">
                <a:latin typeface="Times New Roman" panose="02020603050405020304" pitchFamily="18" charset="0"/>
                <a:cs typeface="Times New Roman" panose="02020603050405020304" pitchFamily="18" charset="0"/>
              </a:rPr>
              <a:t> social, </a:t>
            </a:r>
            <a:r>
              <a:rPr lang="en-US" sz="4800" dirty="0" err="1">
                <a:latin typeface="Times New Roman" panose="02020603050405020304" pitchFamily="18" charset="0"/>
                <a:cs typeface="Times New Roman" panose="02020603050405020304" pitchFamily="18" charset="0"/>
              </a:rPr>
              <a:t>kulturor</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shëndetësor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shtresave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nevojë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veçanërisht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atyre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prekura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apo</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rrezikuara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krimi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përfshirë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organizatat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qendrat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terapeutike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qendrat</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riaftësimit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kurimit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përdoruesve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substancave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narkotike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qendrat</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asistencës</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rehabilitimit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viktimave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trafikut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qenieve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njerëzore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që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në</a:t>
            </a:r>
            <a:r>
              <a:rPr lang="en-US" sz="4800" dirty="0">
                <a:latin typeface="Times New Roman" panose="02020603050405020304" pitchFamily="18" charset="0"/>
                <a:cs typeface="Times New Roman" panose="02020603050405020304" pitchFamily="18" charset="0"/>
              </a:rPr>
              <a:t> tri </a:t>
            </a:r>
            <a:r>
              <a:rPr lang="en-US" sz="4800" dirty="0" err="1">
                <a:latin typeface="Times New Roman" panose="02020603050405020304" pitchFamily="18" charset="0"/>
                <a:cs typeface="Times New Roman" panose="02020603050405020304" pitchFamily="18" charset="0"/>
              </a:rPr>
              <a:t>vitet</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fundit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paraqitja</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kërkesës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zhvillojnë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veprimtari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tilla</a:t>
            </a:r>
            <a:r>
              <a:rPr lang="en-US" sz="4800" dirty="0" smtClean="0">
                <a:latin typeface="Times New Roman" panose="02020603050405020304" pitchFamily="18" charset="0"/>
                <a:cs typeface="Times New Roman" panose="02020603050405020304" pitchFamily="18" charset="0"/>
              </a:rPr>
              <a:t>.</a:t>
            </a:r>
          </a:p>
          <a:p>
            <a:pPr marL="0" indent="0" algn="just">
              <a:buNone/>
            </a:pPr>
            <a:r>
              <a:rPr lang="en-US" sz="4800" dirty="0" smtClean="0">
                <a:latin typeface="Times New Roman" panose="02020603050405020304" pitchFamily="18" charset="0"/>
                <a:cs typeface="Times New Roman" panose="02020603050405020304" pitchFamily="18" charset="0"/>
              </a:rPr>
              <a:t> </a:t>
            </a:r>
            <a:r>
              <a:rPr lang="en-US" sz="4800" dirty="0">
                <a:latin typeface="Times New Roman" panose="02020603050405020304" pitchFamily="18" charset="0"/>
                <a:cs typeface="Times New Roman" panose="02020603050405020304" pitchFamily="18" charset="0"/>
              </a:rPr>
              <a:t>4. </a:t>
            </a:r>
            <a:r>
              <a:rPr lang="en-US" sz="4800" dirty="0" err="1">
                <a:latin typeface="Times New Roman" panose="02020603050405020304" pitchFamily="18" charset="0"/>
                <a:cs typeface="Times New Roman" panose="02020603050405020304" pitchFamily="18" charset="0"/>
              </a:rPr>
              <a:t>Kërkesat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financimin</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projekteve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sipas</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këtij</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neni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verifikimi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përgatitja</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dokumentacionit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mendim</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Komitetin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Ndërinstitucional</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Ekspertëve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për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Masat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Kundër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Krimit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Organizuar</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si</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ndjekja</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zbatimit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tyre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bëhen</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nga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strukturat</a:t>
            </a:r>
            <a:r>
              <a:rPr lang="en-US" sz="4800" dirty="0">
                <a:latin typeface="Times New Roman" panose="02020603050405020304" pitchFamily="18" charset="0"/>
                <a:cs typeface="Times New Roman" panose="02020603050405020304" pitchFamily="18" charset="0"/>
              </a:rPr>
              <a:t> e </a:t>
            </a:r>
            <a:r>
              <a:rPr lang="en-US" sz="4800" dirty="0" err="1">
                <a:latin typeface="Times New Roman" panose="02020603050405020304" pitchFamily="18" charset="0"/>
                <a:cs typeface="Times New Roman" panose="02020603050405020304" pitchFamily="18" charset="0"/>
              </a:rPr>
              <a:t>Agjencisë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Administrimit</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Pasurive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Sekuestruara</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dhe</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të</a:t>
            </a:r>
            <a:r>
              <a:rPr lang="en-US" sz="4800" dirty="0">
                <a:latin typeface="Times New Roman" panose="02020603050405020304" pitchFamily="18" charset="0"/>
                <a:cs typeface="Times New Roman" panose="02020603050405020304" pitchFamily="18" charset="0"/>
              </a:rPr>
              <a:t> </a:t>
            </a:r>
            <a:r>
              <a:rPr lang="en-US" sz="4800" dirty="0" err="1">
                <a:latin typeface="Times New Roman" panose="02020603050405020304" pitchFamily="18" charset="0"/>
                <a:cs typeface="Times New Roman" panose="02020603050405020304" pitchFamily="18" charset="0"/>
              </a:rPr>
              <a:t>Konfiskuara</a:t>
            </a:r>
            <a:r>
              <a:rPr lang="en-US" sz="4800" dirty="0" smtClean="0">
                <a:latin typeface="Times New Roman" panose="02020603050405020304" pitchFamily="18" charset="0"/>
                <a:cs typeface="Times New Roman" panose="02020603050405020304" pitchFamily="18" charset="0"/>
              </a:rPr>
              <a:t>.</a:t>
            </a:r>
          </a:p>
          <a:p>
            <a:pPr marL="0" indent="0" algn="just">
              <a:buNone/>
            </a:pPr>
            <a:r>
              <a:rPr lang="en-US" sz="4400" dirty="0" smtClean="0">
                <a:latin typeface="Times New Roman" panose="02020603050405020304" pitchFamily="18" charset="0"/>
                <a:cs typeface="Times New Roman" panose="02020603050405020304" pitchFamily="18" charset="0"/>
              </a:rPr>
              <a:t> </a:t>
            </a:r>
          </a:p>
          <a:p>
            <a:pPr marL="0" indent="0" algn="just">
              <a:buNone/>
            </a:pPr>
            <a:endParaRPr lang="en-US" dirty="0"/>
          </a:p>
        </p:txBody>
      </p:sp>
    </p:spTree>
    <p:extLst>
      <p:ext uri="{BB962C8B-B14F-4D97-AF65-F5344CB8AC3E}">
        <p14:creationId xmlns:p14="http://schemas.microsoft.com/office/powerpoint/2010/main" val="10969795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MBËSHTETJA  E OJF-VE,  QË TRAJTOJNË VIKTIMAT E TRAFIKIMIT NGA FONDI I POSAÇËM DHE PËRDORIMI SOCIAL I DISA PASURIVE TË KONFISKUARA, SI PJESË E </a:t>
            </a:r>
            <a:r>
              <a:rPr lang="en-US" dirty="0" smtClean="0"/>
              <a:t>MIREADMINISTRIMIT </a:t>
            </a:r>
            <a:r>
              <a:rPr lang="en-US" dirty="0"/>
              <a:t>TË PASURIVE NGA AKTIVITETI I AAPSK. </a:t>
            </a:r>
          </a:p>
          <a:p>
            <a:r>
              <a:rPr lang="en-US" dirty="0"/>
              <a:t>A-</a:t>
            </a:r>
            <a:r>
              <a:rPr lang="en-US" dirty="0" err="1"/>
              <a:t>Nga</a:t>
            </a:r>
            <a:r>
              <a:rPr lang="en-US" dirty="0"/>
              <a:t> </a:t>
            </a:r>
            <a:r>
              <a:rPr lang="en-US" dirty="0" err="1"/>
              <a:t>vlera</a:t>
            </a:r>
            <a:r>
              <a:rPr lang="en-US" dirty="0"/>
              <a:t> e </a:t>
            </a:r>
            <a:r>
              <a:rPr lang="en-US" dirty="0" err="1"/>
              <a:t>përftuar</a:t>
            </a:r>
            <a:r>
              <a:rPr lang="en-US" dirty="0"/>
              <a:t> </a:t>
            </a:r>
            <a:r>
              <a:rPr lang="en-US" dirty="0" err="1"/>
              <a:t>nga</a:t>
            </a:r>
            <a:r>
              <a:rPr lang="en-US" dirty="0"/>
              <a:t> </a:t>
            </a:r>
            <a:r>
              <a:rPr lang="en-US" dirty="0" err="1"/>
              <a:t>shitja</a:t>
            </a:r>
            <a:r>
              <a:rPr lang="en-US" dirty="0"/>
              <a:t> e </a:t>
            </a:r>
            <a:r>
              <a:rPr lang="en-US" dirty="0" err="1"/>
              <a:t>pasurive</a:t>
            </a:r>
            <a:r>
              <a:rPr lang="en-US" dirty="0"/>
              <a:t>, </a:t>
            </a:r>
            <a:r>
              <a:rPr lang="en-US" dirty="0" err="1"/>
              <a:t>vlerat</a:t>
            </a:r>
            <a:r>
              <a:rPr lang="en-US" dirty="0"/>
              <a:t> </a:t>
            </a:r>
            <a:r>
              <a:rPr lang="en-US" dirty="0" err="1"/>
              <a:t>monetare</a:t>
            </a:r>
            <a:r>
              <a:rPr lang="en-US" dirty="0"/>
              <a:t> </a:t>
            </a:r>
            <a:r>
              <a:rPr lang="en-US" dirty="0" err="1"/>
              <a:t>të</a:t>
            </a:r>
            <a:r>
              <a:rPr lang="en-US" dirty="0"/>
              <a:t> </a:t>
            </a:r>
            <a:r>
              <a:rPr lang="en-US" dirty="0" err="1"/>
              <a:t>konfiskuara</a:t>
            </a:r>
            <a:r>
              <a:rPr lang="en-US" dirty="0"/>
              <a:t> </a:t>
            </a:r>
            <a:r>
              <a:rPr lang="en-US" dirty="0" err="1"/>
              <a:t>dhe</a:t>
            </a:r>
            <a:r>
              <a:rPr lang="en-US" dirty="0"/>
              <a:t> </a:t>
            </a:r>
            <a:r>
              <a:rPr lang="en-US" dirty="0" err="1"/>
              <a:t>të</a:t>
            </a:r>
            <a:r>
              <a:rPr lang="en-US" dirty="0"/>
              <a:t> </a:t>
            </a:r>
            <a:r>
              <a:rPr lang="en-US" dirty="0" err="1"/>
              <a:t>ardhura</a:t>
            </a:r>
            <a:r>
              <a:rPr lang="en-US" dirty="0"/>
              <a:t> </a:t>
            </a:r>
            <a:r>
              <a:rPr lang="en-US" dirty="0" err="1"/>
              <a:t>të</a:t>
            </a:r>
            <a:r>
              <a:rPr lang="en-US" dirty="0"/>
              <a:t> </a:t>
            </a:r>
            <a:r>
              <a:rPr lang="en-US" dirty="0" err="1"/>
              <a:t>tjera</a:t>
            </a:r>
            <a:r>
              <a:rPr lang="en-US" dirty="0"/>
              <a:t>, </a:t>
            </a:r>
            <a:r>
              <a:rPr lang="en-US" dirty="0" err="1"/>
              <a:t>krijohet</a:t>
            </a:r>
            <a:r>
              <a:rPr lang="en-US" dirty="0"/>
              <a:t> </a:t>
            </a:r>
            <a:r>
              <a:rPr lang="en-US" dirty="0" err="1"/>
              <a:t>fondi</a:t>
            </a:r>
            <a:r>
              <a:rPr lang="en-US" dirty="0"/>
              <a:t> </a:t>
            </a:r>
            <a:r>
              <a:rPr lang="en-US" dirty="0" err="1"/>
              <a:t>i</a:t>
            </a:r>
            <a:r>
              <a:rPr lang="en-US" dirty="0"/>
              <a:t> </a:t>
            </a:r>
            <a:r>
              <a:rPr lang="en-US" dirty="0" err="1"/>
              <a:t>konfiskimit</a:t>
            </a:r>
            <a:r>
              <a:rPr lang="en-US" dirty="0"/>
              <a:t> </a:t>
            </a:r>
            <a:r>
              <a:rPr lang="en-US" dirty="0" err="1"/>
              <a:t>i</a:t>
            </a:r>
            <a:r>
              <a:rPr lang="en-US" dirty="0"/>
              <a:t> </a:t>
            </a:r>
            <a:r>
              <a:rPr lang="en-US" dirty="0" err="1"/>
              <a:t>cili</a:t>
            </a:r>
            <a:r>
              <a:rPr lang="en-US" dirty="0"/>
              <a:t> </a:t>
            </a:r>
            <a:r>
              <a:rPr lang="en-US" dirty="0" err="1"/>
              <a:t>ndahet</a:t>
            </a:r>
            <a:r>
              <a:rPr lang="en-US" dirty="0"/>
              <a:t> </a:t>
            </a:r>
            <a:r>
              <a:rPr lang="en-US" dirty="0" err="1"/>
              <a:t>në</a:t>
            </a:r>
            <a:r>
              <a:rPr lang="en-US" dirty="0"/>
              <a:t> 3 </a:t>
            </a:r>
            <a:r>
              <a:rPr lang="en-US" dirty="0" err="1"/>
              <a:t>pjesë</a:t>
            </a:r>
            <a:r>
              <a:rPr lang="en-US" dirty="0"/>
              <a:t> </a:t>
            </a:r>
            <a:r>
              <a:rPr lang="en-US" dirty="0" err="1"/>
              <a:t>dhe</a:t>
            </a:r>
            <a:r>
              <a:rPr lang="en-US" dirty="0"/>
              <a:t> </a:t>
            </a:r>
            <a:r>
              <a:rPr lang="en-US" dirty="0" err="1"/>
              <a:t>konkretisht</a:t>
            </a:r>
            <a:r>
              <a:rPr lang="en-US" dirty="0"/>
              <a:t>:</a:t>
            </a:r>
          </a:p>
          <a:p>
            <a:pPr lvl="0">
              <a:buFont typeface="Wingdings" panose="05000000000000000000" pitchFamily="2" charset="2"/>
              <a:buChar char="v"/>
            </a:pPr>
            <a:r>
              <a:rPr lang="en-US" dirty="0" err="1"/>
              <a:t>Për</a:t>
            </a:r>
            <a:r>
              <a:rPr lang="en-US" dirty="0"/>
              <a:t> </a:t>
            </a:r>
            <a:r>
              <a:rPr lang="en-US" dirty="0" err="1"/>
              <a:t>buxhetin</a:t>
            </a:r>
            <a:r>
              <a:rPr lang="en-US" dirty="0"/>
              <a:t> e </a:t>
            </a:r>
            <a:r>
              <a:rPr lang="en-US" dirty="0" err="1"/>
              <a:t>shtetit</a:t>
            </a:r>
            <a:r>
              <a:rPr lang="en-US" dirty="0"/>
              <a:t>.</a:t>
            </a:r>
          </a:p>
          <a:p>
            <a:pPr lvl="0">
              <a:buFont typeface="Wingdings" panose="05000000000000000000" pitchFamily="2" charset="2"/>
              <a:buChar char="v"/>
            </a:pPr>
            <a:r>
              <a:rPr lang="en-US" dirty="0" err="1"/>
              <a:t>Për</a:t>
            </a:r>
            <a:r>
              <a:rPr lang="en-US" dirty="0"/>
              <a:t> </a:t>
            </a:r>
            <a:r>
              <a:rPr lang="en-US" dirty="0" err="1"/>
              <a:t>mbulimin</a:t>
            </a:r>
            <a:r>
              <a:rPr lang="en-US" dirty="0"/>
              <a:t> </a:t>
            </a:r>
            <a:r>
              <a:rPr lang="en-US" dirty="0" err="1"/>
              <a:t>të</a:t>
            </a:r>
            <a:r>
              <a:rPr lang="en-US" dirty="0"/>
              <a:t> </a:t>
            </a:r>
            <a:r>
              <a:rPr lang="en-US" dirty="0" err="1"/>
              <a:t>nje</a:t>
            </a:r>
            <a:r>
              <a:rPr lang="en-US" dirty="0"/>
              <a:t> </a:t>
            </a:r>
            <a:r>
              <a:rPr lang="en-US" dirty="0" err="1"/>
              <a:t>pjese</a:t>
            </a:r>
            <a:r>
              <a:rPr lang="en-US" dirty="0"/>
              <a:t> </a:t>
            </a:r>
            <a:r>
              <a:rPr lang="en-US" dirty="0" err="1"/>
              <a:t>të</a:t>
            </a:r>
            <a:r>
              <a:rPr lang="en-US" dirty="0"/>
              <a:t> </a:t>
            </a:r>
            <a:r>
              <a:rPr lang="en-US" dirty="0" err="1"/>
              <a:t>shpenzimeve</a:t>
            </a:r>
            <a:r>
              <a:rPr lang="en-US" dirty="0"/>
              <a:t> </a:t>
            </a:r>
            <a:r>
              <a:rPr lang="en-US" dirty="0" err="1"/>
              <a:t>të</a:t>
            </a:r>
            <a:r>
              <a:rPr lang="en-US" dirty="0"/>
              <a:t> AAPSK, </a:t>
            </a:r>
            <a:r>
              <a:rPr lang="en-US" dirty="0" err="1"/>
              <a:t>në</a:t>
            </a:r>
            <a:r>
              <a:rPr lang="en-US" dirty="0"/>
              <a:t> </a:t>
            </a:r>
            <a:r>
              <a:rPr lang="en-US" dirty="0" err="1"/>
              <a:t>administrimin</a:t>
            </a:r>
            <a:r>
              <a:rPr lang="en-US" dirty="0"/>
              <a:t> e </a:t>
            </a:r>
            <a:r>
              <a:rPr lang="en-US" dirty="0" err="1"/>
              <a:t>pasurive</a:t>
            </a:r>
            <a:r>
              <a:rPr lang="en-US" dirty="0"/>
              <a:t>.</a:t>
            </a:r>
          </a:p>
          <a:p>
            <a:pPr lvl="0">
              <a:buFont typeface="Wingdings" panose="05000000000000000000" pitchFamily="2" charset="2"/>
              <a:buChar char="v"/>
            </a:pPr>
            <a:r>
              <a:rPr lang="en-US" b="1" dirty="0" err="1"/>
              <a:t>Për</a:t>
            </a:r>
            <a:r>
              <a:rPr lang="en-US" b="1" dirty="0"/>
              <a:t> </a:t>
            </a:r>
            <a:r>
              <a:rPr lang="en-US" b="1" dirty="0" err="1"/>
              <a:t>fondin</a:t>
            </a:r>
            <a:r>
              <a:rPr lang="en-US" b="1" dirty="0"/>
              <a:t> e </a:t>
            </a:r>
            <a:r>
              <a:rPr lang="en-US" b="1" dirty="0" err="1"/>
              <a:t>posaçëm</a:t>
            </a:r>
            <a:r>
              <a:rPr lang="en-US" dirty="0"/>
              <a:t>.</a:t>
            </a:r>
          </a:p>
          <a:p>
            <a:endParaRPr lang="en-US" dirty="0"/>
          </a:p>
        </p:txBody>
      </p:sp>
    </p:spTree>
    <p:extLst>
      <p:ext uri="{BB962C8B-B14F-4D97-AF65-F5344CB8AC3E}">
        <p14:creationId xmlns:p14="http://schemas.microsoft.com/office/powerpoint/2010/main" val="13603587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482138"/>
            <a:ext cx="8915400" cy="5429084"/>
          </a:xfrm>
        </p:spPr>
        <p:txBody>
          <a:bodyPr>
            <a:normAutofit fontScale="47500" lnSpcReduction="20000"/>
          </a:bodyPr>
          <a:lstStyle/>
          <a:p>
            <a:endParaRPr lang="en-US" dirty="0" smtClean="0"/>
          </a:p>
          <a:p>
            <a:r>
              <a:rPr lang="en-US" dirty="0"/>
              <a:t>Me </a:t>
            </a:r>
            <a:r>
              <a:rPr lang="en-US" dirty="0" err="1"/>
              <a:t>vendim</a:t>
            </a:r>
            <a:r>
              <a:rPr lang="en-US" dirty="0"/>
              <a:t> </a:t>
            </a:r>
            <a:r>
              <a:rPr lang="en-US" dirty="0" err="1"/>
              <a:t>të</a:t>
            </a:r>
            <a:r>
              <a:rPr lang="en-US" dirty="0"/>
              <a:t> </a:t>
            </a:r>
            <a:r>
              <a:rPr lang="en-US" dirty="0" err="1"/>
              <a:t>Komitetit</a:t>
            </a:r>
            <a:r>
              <a:rPr lang="en-US" dirty="0"/>
              <a:t> </a:t>
            </a:r>
            <a:r>
              <a:rPr lang="en-US" dirty="0" err="1"/>
              <a:t>Ndeinstitucional</a:t>
            </a:r>
            <a:r>
              <a:rPr lang="en-US" dirty="0"/>
              <a:t> per </a:t>
            </a:r>
            <a:r>
              <a:rPr lang="en-US" dirty="0" err="1"/>
              <a:t>Masat</a:t>
            </a:r>
            <a:r>
              <a:rPr lang="en-US" dirty="0"/>
              <a:t> </a:t>
            </a:r>
            <a:r>
              <a:rPr lang="en-US" dirty="0" err="1"/>
              <a:t>Kunder</a:t>
            </a:r>
            <a:r>
              <a:rPr lang="en-US" dirty="0"/>
              <a:t> </a:t>
            </a:r>
            <a:r>
              <a:rPr lang="en-US" dirty="0" err="1"/>
              <a:t>Krimit</a:t>
            </a:r>
            <a:r>
              <a:rPr lang="en-US" dirty="0"/>
              <a:t> </a:t>
            </a:r>
            <a:r>
              <a:rPr lang="en-US" dirty="0" err="1"/>
              <a:t>te</a:t>
            </a:r>
            <a:r>
              <a:rPr lang="en-US" dirty="0"/>
              <a:t> </a:t>
            </a:r>
            <a:r>
              <a:rPr lang="en-US" dirty="0" err="1"/>
              <a:t>Organizuar</a:t>
            </a:r>
            <a:r>
              <a:rPr lang="en-US" dirty="0"/>
              <a:t> </a:t>
            </a:r>
            <a:r>
              <a:rPr lang="en-US" dirty="0" err="1"/>
              <a:t>në</a:t>
            </a:r>
            <a:r>
              <a:rPr lang="en-US" dirty="0"/>
              <a:t> </a:t>
            </a:r>
            <a:r>
              <a:rPr lang="en-US" dirty="0" err="1"/>
              <a:t>fillim</a:t>
            </a:r>
            <a:r>
              <a:rPr lang="en-US" dirty="0"/>
              <a:t> </a:t>
            </a:r>
            <a:r>
              <a:rPr lang="en-US" dirty="0" err="1"/>
              <a:t>të</a:t>
            </a:r>
            <a:r>
              <a:rPr lang="en-US" dirty="0"/>
              <a:t> </a:t>
            </a:r>
            <a:r>
              <a:rPr lang="en-US" dirty="0" err="1"/>
              <a:t>vitit</a:t>
            </a:r>
            <a:r>
              <a:rPr lang="en-US" dirty="0"/>
              <a:t> 2021, u </a:t>
            </a:r>
            <a:r>
              <a:rPr lang="en-US" dirty="0" err="1"/>
              <a:t>trajtua</a:t>
            </a:r>
            <a:r>
              <a:rPr lang="en-US" dirty="0"/>
              <a:t> </a:t>
            </a:r>
            <a:r>
              <a:rPr lang="en-US" dirty="0" err="1"/>
              <a:t>ndarja</a:t>
            </a:r>
            <a:r>
              <a:rPr lang="en-US" dirty="0"/>
              <a:t> e </a:t>
            </a:r>
            <a:r>
              <a:rPr lang="en-US" dirty="0" err="1"/>
              <a:t>fondit</a:t>
            </a:r>
            <a:r>
              <a:rPr lang="en-US" dirty="0"/>
              <a:t> </a:t>
            </a:r>
            <a:r>
              <a:rPr lang="en-US" dirty="0" err="1"/>
              <a:t>të</a:t>
            </a:r>
            <a:r>
              <a:rPr lang="en-US" dirty="0"/>
              <a:t> </a:t>
            </a:r>
            <a:r>
              <a:rPr lang="en-US" dirty="0" err="1"/>
              <a:t>posaçëm</a:t>
            </a:r>
            <a:r>
              <a:rPr lang="en-US" dirty="0"/>
              <a:t> </a:t>
            </a:r>
            <a:r>
              <a:rPr lang="en-US" dirty="0" err="1"/>
              <a:t>ku</a:t>
            </a:r>
            <a:r>
              <a:rPr lang="en-US" dirty="0"/>
              <a:t> </a:t>
            </a:r>
            <a:r>
              <a:rPr lang="en-US" dirty="0" err="1"/>
              <a:t>perfituan</a:t>
            </a:r>
            <a:r>
              <a:rPr lang="en-US" dirty="0"/>
              <a:t> </a:t>
            </a:r>
            <a:r>
              <a:rPr lang="en-US" dirty="0" err="1"/>
              <a:t>financimin</a:t>
            </a:r>
            <a:r>
              <a:rPr lang="en-US" dirty="0"/>
              <a:t> e </a:t>
            </a:r>
            <a:r>
              <a:rPr lang="en-US" dirty="0" err="1"/>
              <a:t>projekteve</a:t>
            </a:r>
            <a:r>
              <a:rPr lang="en-US" dirty="0"/>
              <a:t> </a:t>
            </a:r>
            <a:r>
              <a:rPr lang="en-US" dirty="0" err="1"/>
              <a:t>qe</a:t>
            </a:r>
            <a:r>
              <a:rPr lang="en-US" dirty="0"/>
              <a:t> </a:t>
            </a:r>
            <a:r>
              <a:rPr lang="en-US" dirty="0" err="1"/>
              <a:t>trajtojne</a:t>
            </a:r>
            <a:r>
              <a:rPr lang="en-US" dirty="0"/>
              <a:t> </a:t>
            </a:r>
            <a:r>
              <a:rPr lang="en-US" dirty="0" err="1"/>
              <a:t>kryesisht</a:t>
            </a:r>
            <a:r>
              <a:rPr lang="en-US" dirty="0"/>
              <a:t> </a:t>
            </a:r>
            <a:r>
              <a:rPr lang="en-US" dirty="0" err="1"/>
              <a:t>viktimat</a:t>
            </a:r>
            <a:r>
              <a:rPr lang="en-US" dirty="0"/>
              <a:t>/</a:t>
            </a:r>
            <a:r>
              <a:rPr lang="en-US" dirty="0" err="1"/>
              <a:t>viktimat</a:t>
            </a:r>
            <a:r>
              <a:rPr lang="en-US" dirty="0"/>
              <a:t> e </a:t>
            </a:r>
            <a:r>
              <a:rPr lang="en-US" dirty="0" err="1"/>
              <a:t>mundshme</a:t>
            </a:r>
            <a:r>
              <a:rPr lang="en-US" dirty="0"/>
              <a:t>  </a:t>
            </a:r>
            <a:r>
              <a:rPr lang="en-US" dirty="0" err="1"/>
              <a:t>te</a:t>
            </a:r>
            <a:r>
              <a:rPr lang="en-US" dirty="0"/>
              <a:t> </a:t>
            </a:r>
            <a:r>
              <a:rPr lang="en-US" dirty="0" err="1"/>
              <a:t>krimit</a:t>
            </a:r>
            <a:r>
              <a:rPr lang="en-US" dirty="0"/>
              <a:t> </a:t>
            </a:r>
            <a:r>
              <a:rPr lang="en-US" dirty="0" err="1"/>
              <a:t>te</a:t>
            </a:r>
            <a:r>
              <a:rPr lang="en-US" dirty="0"/>
              <a:t> </a:t>
            </a:r>
            <a:r>
              <a:rPr lang="en-US" dirty="0" err="1"/>
              <a:t>organizuar</a:t>
            </a:r>
            <a:r>
              <a:rPr lang="en-US" dirty="0"/>
              <a:t> </a:t>
            </a:r>
            <a:r>
              <a:rPr lang="en-US" dirty="0" err="1"/>
              <a:t>organizatat</a:t>
            </a:r>
            <a:r>
              <a:rPr lang="en-US" dirty="0"/>
              <a:t> </a:t>
            </a:r>
            <a:r>
              <a:rPr lang="en-US" dirty="0" err="1"/>
              <a:t>si</a:t>
            </a:r>
            <a:r>
              <a:rPr lang="en-US" dirty="0"/>
              <a:t> me </a:t>
            </a:r>
            <a:r>
              <a:rPr lang="en-US" dirty="0" err="1" smtClean="0"/>
              <a:t>poshte</a:t>
            </a:r>
            <a:r>
              <a:rPr lang="en-US" b="1" dirty="0" smtClean="0"/>
              <a:t>:</a:t>
            </a:r>
            <a:endParaRPr lang="en-US" dirty="0"/>
          </a:p>
          <a:p>
            <a:pPr marL="0" indent="0">
              <a:buNone/>
            </a:pPr>
            <a:endParaRPr lang="en-US" dirty="0" smtClean="0"/>
          </a:p>
          <a:p>
            <a:pPr marL="0" indent="0">
              <a:buNone/>
            </a:pPr>
            <a:r>
              <a:rPr lang="sq-AL" dirty="0" smtClean="0"/>
              <a:t>-</a:t>
            </a:r>
            <a:r>
              <a:rPr lang="sq-AL" dirty="0"/>
              <a:t>Me mbështetjen e fondeve te  BE, OSBE dhe qeverisë Gjermane nëpërmjet GIZI-t, nëpërmjet organizatave operuese si Partners Albania dhe ENGIM, deri tani janë realizuar disa projekte për përdorim social të pasurive të konfiskuara dhe konkretisht:</a:t>
            </a:r>
            <a:endParaRPr lang="en-US" dirty="0"/>
          </a:p>
          <a:p>
            <a:pPr lvl="0">
              <a:buFont typeface="Wingdings" panose="05000000000000000000" pitchFamily="2" charset="2"/>
              <a:buChar char="Ø"/>
            </a:pPr>
            <a:r>
              <a:rPr lang="sq-AL" dirty="0"/>
              <a:t>Dy apartamente në Fier me sipërfaqe rreth </a:t>
            </a:r>
            <a:r>
              <a:rPr lang="en-US" dirty="0" smtClean="0"/>
              <a:t>  </a:t>
            </a:r>
            <a:r>
              <a:rPr lang="sq-AL" dirty="0" smtClean="0"/>
              <a:t> </a:t>
            </a:r>
            <a:r>
              <a:rPr lang="sq-AL" dirty="0"/>
              <a:t>m</a:t>
            </a:r>
            <a:r>
              <a:rPr lang="sq-AL" baseline="30000" dirty="0"/>
              <a:t>2</a:t>
            </a:r>
            <a:r>
              <a:rPr lang="sq-AL" dirty="0"/>
              <a:t> nëpërmjet projektit </a:t>
            </a:r>
            <a:r>
              <a:rPr lang="sq-AL" dirty="0" smtClean="0"/>
              <a:t>“</a:t>
            </a:r>
            <a:r>
              <a:rPr lang="en-US" dirty="0" smtClean="0"/>
              <a:t>         </a:t>
            </a:r>
            <a:r>
              <a:rPr lang="sq-AL" dirty="0" smtClean="0"/>
              <a:t>” </a:t>
            </a:r>
            <a:r>
              <a:rPr lang="sq-AL" dirty="0"/>
              <a:t>të monitoruara nga Partners Albania dhe AAPSK, me financim nga BE, janë kthyer në pastiçeri dhe njëkohësisht, në një qendër trajnimi të nxënësve të shkollës profesionale për pastiçerë. Ky projekt i suksesshëm zbatuar nga ENGIM, dhe vazhdon të monitorohet nga AAPSK.</a:t>
            </a:r>
            <a:endParaRPr lang="en-US" dirty="0"/>
          </a:p>
          <a:p>
            <a:pPr lvl="0">
              <a:buFont typeface="Wingdings" panose="05000000000000000000" pitchFamily="2" charset="2"/>
              <a:buChar char="Ø"/>
            </a:pPr>
            <a:r>
              <a:rPr lang="sq-AL" dirty="0"/>
              <a:t>Një apartament në Durrës me sip. </a:t>
            </a:r>
            <a:r>
              <a:rPr lang="en-US" dirty="0" smtClean="0"/>
              <a:t>   </a:t>
            </a:r>
            <a:r>
              <a:rPr lang="sq-AL" dirty="0" smtClean="0"/>
              <a:t> </a:t>
            </a:r>
            <a:r>
              <a:rPr lang="sq-AL" dirty="0"/>
              <a:t>m</a:t>
            </a:r>
            <a:r>
              <a:rPr lang="sq-AL" baseline="30000" dirty="0"/>
              <a:t>2 </a:t>
            </a:r>
            <a:r>
              <a:rPr lang="sq-AL" dirty="0"/>
              <a:t>nëpërmjet projektit </a:t>
            </a:r>
            <a:r>
              <a:rPr lang="sq-AL" dirty="0" smtClean="0"/>
              <a:t>“</a:t>
            </a:r>
            <a:r>
              <a:rPr lang="en-US" dirty="0" smtClean="0"/>
              <a:t>      </a:t>
            </a:r>
            <a:r>
              <a:rPr lang="sq-AL" dirty="0" smtClean="0"/>
              <a:t>” </a:t>
            </a:r>
            <a:r>
              <a:rPr lang="sq-AL" dirty="0"/>
              <a:t>të monitoruara nga Partners Albania dhe AAPSK, me financim nga BE, është kthyer në një biblioteke kafe dhe shërben si një qendër edukimi për të rinjtë e këtij qyteti. </a:t>
            </a:r>
            <a:r>
              <a:rPr lang="en-US" dirty="0" err="1"/>
              <a:t>Aktualisht</a:t>
            </a:r>
            <a:r>
              <a:rPr lang="en-US" dirty="0"/>
              <a:t> </a:t>
            </a:r>
            <a:r>
              <a:rPr lang="en-US" dirty="0" err="1"/>
              <a:t>kjo</a:t>
            </a:r>
            <a:r>
              <a:rPr lang="en-US" dirty="0"/>
              <a:t> </a:t>
            </a:r>
            <a:r>
              <a:rPr lang="en-US" dirty="0" err="1"/>
              <a:t>pronë</a:t>
            </a:r>
            <a:r>
              <a:rPr lang="en-US" dirty="0"/>
              <a:t> </a:t>
            </a:r>
            <a:r>
              <a:rPr lang="en-US" dirty="0" err="1"/>
              <a:t>është</a:t>
            </a:r>
            <a:r>
              <a:rPr lang="en-US" dirty="0"/>
              <a:t> </a:t>
            </a:r>
            <a:r>
              <a:rPr lang="en-US" dirty="0" err="1"/>
              <a:t>rikthyer</a:t>
            </a:r>
            <a:r>
              <a:rPr lang="en-US" dirty="0"/>
              <a:t> </a:t>
            </a:r>
            <a:r>
              <a:rPr lang="en-US" dirty="0" err="1"/>
              <a:t>në</a:t>
            </a:r>
            <a:r>
              <a:rPr lang="en-US" dirty="0"/>
              <a:t> </a:t>
            </a:r>
            <a:r>
              <a:rPr lang="en-US" dirty="0" err="1"/>
              <a:t>databazën</a:t>
            </a:r>
            <a:r>
              <a:rPr lang="en-US" dirty="0"/>
              <a:t> e AAPSK-</a:t>
            </a:r>
            <a:r>
              <a:rPr lang="en-US" dirty="0" err="1"/>
              <a:t>për</a:t>
            </a:r>
            <a:r>
              <a:rPr lang="en-US" dirty="0"/>
              <a:t> </a:t>
            </a:r>
            <a:r>
              <a:rPr lang="en-US" dirty="0" err="1"/>
              <a:t>përdorim</a:t>
            </a:r>
            <a:r>
              <a:rPr lang="en-US" dirty="0"/>
              <a:t> </a:t>
            </a:r>
            <a:r>
              <a:rPr lang="en-US" dirty="0" err="1"/>
              <a:t>sepse</a:t>
            </a:r>
            <a:r>
              <a:rPr lang="en-US" dirty="0"/>
              <a:t> </a:t>
            </a:r>
            <a:r>
              <a:rPr lang="en-US" dirty="0" err="1"/>
              <a:t>projekti</a:t>
            </a:r>
            <a:r>
              <a:rPr lang="en-US" dirty="0"/>
              <a:t> </a:t>
            </a:r>
            <a:r>
              <a:rPr lang="en-US" dirty="0" err="1"/>
              <a:t>ka</a:t>
            </a:r>
            <a:r>
              <a:rPr lang="en-US" dirty="0"/>
              <a:t> </a:t>
            </a:r>
            <a:r>
              <a:rPr lang="en-US" dirty="0" err="1"/>
              <a:t>përfunduar</a:t>
            </a:r>
            <a:r>
              <a:rPr lang="en-US" dirty="0"/>
              <a:t>.</a:t>
            </a:r>
          </a:p>
          <a:p>
            <a:pPr lvl="0">
              <a:buFont typeface="Wingdings" panose="05000000000000000000" pitchFamily="2" charset="2"/>
              <a:buChar char="Ø"/>
            </a:pPr>
            <a:r>
              <a:rPr lang="sq-AL" dirty="0"/>
              <a:t>Një garazh në Sarandë me sipërfaqe </a:t>
            </a:r>
            <a:r>
              <a:rPr lang="en-US" dirty="0" smtClean="0"/>
              <a:t>  </a:t>
            </a:r>
            <a:r>
              <a:rPr lang="sq-AL" dirty="0" smtClean="0"/>
              <a:t> </a:t>
            </a:r>
            <a:r>
              <a:rPr lang="sq-AL" dirty="0"/>
              <a:t>m</a:t>
            </a:r>
            <a:r>
              <a:rPr lang="sq-AL" baseline="30000" dirty="0"/>
              <a:t>2</a:t>
            </a:r>
            <a:r>
              <a:rPr lang="sq-AL" dirty="0"/>
              <a:t> nëpërmjet projektit “Garazhi social i artizanatit” të monitoruara nga Partners Albania dhe AAPSK, me financim nga BE. Është një punishte ku gra dhe vajza, viktima apo në rrezik nga krimi i organizuar, prodhojnë punime artizanale me gurët e detit</a:t>
            </a:r>
            <a:endParaRPr lang="en-US" dirty="0"/>
          </a:p>
          <a:p>
            <a:pPr lvl="0">
              <a:buFont typeface="Wingdings" panose="05000000000000000000" pitchFamily="2" charset="2"/>
              <a:buChar char="Ø"/>
            </a:pPr>
            <a:r>
              <a:rPr lang="sq-AL" dirty="0"/>
              <a:t>Një njësi tregtare në Elbasan me sip </a:t>
            </a:r>
            <a:r>
              <a:rPr lang="en-US" dirty="0" smtClean="0"/>
              <a:t> </a:t>
            </a:r>
            <a:r>
              <a:rPr lang="sq-AL" dirty="0" smtClean="0"/>
              <a:t> </a:t>
            </a:r>
            <a:r>
              <a:rPr lang="sq-AL" dirty="0"/>
              <a:t>m</a:t>
            </a:r>
            <a:r>
              <a:rPr lang="sq-AL" baseline="30000" dirty="0"/>
              <a:t>2</a:t>
            </a:r>
            <a:r>
              <a:rPr lang="sq-AL" dirty="0"/>
              <a:t>, nëpërmjet projektit “Rise ALB” me mbështetjen e OSBE dhe Mbretërisë së Bashkuar dhe operuara nga ENGIM. Ky projekt merr në konsideratë iniciativën e disa grave tezgjahiste, për prodhimin e qilimave dhe objekteve me tradita të zonës. </a:t>
            </a:r>
            <a:endParaRPr lang="en-US" dirty="0"/>
          </a:p>
          <a:p>
            <a:pPr lvl="0">
              <a:buFont typeface="Wingdings" panose="05000000000000000000" pitchFamily="2" charset="2"/>
              <a:buChar char="Ø"/>
            </a:pPr>
            <a:r>
              <a:rPr lang="sq-AL" dirty="0"/>
              <a:t>Dy mjete tejet të amortizuara me iniciativën dhe përkushtimin e GIZIT, nëpërmjet mbështetjes së qeverisë Gjermane dhe përkrahjen e AAPSK, janë vënë në dispozicion të Bashkive Shkodër dhe Peshkopi si biblioteka lëvizëse për fëmijët e shkollave të ciklit të ulët.</a:t>
            </a:r>
            <a:endParaRPr lang="en-US" dirty="0"/>
          </a:p>
          <a:p>
            <a:pPr lvl="0">
              <a:buFont typeface="Wingdings" panose="05000000000000000000" pitchFamily="2" charset="2"/>
              <a:buChar char="Ø"/>
            </a:pPr>
            <a:r>
              <a:rPr lang="sq-AL" dirty="0"/>
              <a:t>Apartament në qytetin e Durrësit me sip. </a:t>
            </a:r>
            <a:r>
              <a:rPr lang="en-US" dirty="0" smtClean="0"/>
              <a:t> </a:t>
            </a:r>
            <a:r>
              <a:rPr lang="sq-AL" dirty="0" smtClean="0"/>
              <a:t>m</a:t>
            </a:r>
            <a:r>
              <a:rPr lang="sq-AL" baseline="30000" dirty="0"/>
              <a:t>2</a:t>
            </a:r>
            <a:r>
              <a:rPr lang="sq-AL" dirty="0" smtClean="0"/>
              <a:t> </a:t>
            </a:r>
            <a:r>
              <a:rPr lang="sq-AL" dirty="0"/>
              <a:t>nëpërmjet projektit “TWIST” të financuar nga BE për implementimin e projektit “Zhvillimi i një ndërmarrje sociale të bazuar në art për ndikim pozitiv në komunitet”. </a:t>
            </a:r>
            <a:endParaRPr lang="en-US" dirty="0"/>
          </a:p>
          <a:p>
            <a:pPr lvl="0">
              <a:buFont typeface="Wingdings" panose="05000000000000000000" pitchFamily="2" charset="2"/>
              <a:buChar char="Ø"/>
            </a:pPr>
            <a:r>
              <a:rPr lang="sq-AL" dirty="0"/>
              <a:t>Apartament në qytetin e Beratit me sip. </a:t>
            </a:r>
            <a:r>
              <a:rPr lang="en-US" dirty="0" smtClean="0"/>
              <a:t> </a:t>
            </a:r>
            <a:r>
              <a:rPr lang="sq-AL" dirty="0" smtClean="0"/>
              <a:t> m</a:t>
            </a:r>
            <a:r>
              <a:rPr lang="sq-AL" baseline="30000" dirty="0"/>
              <a:t>2</a:t>
            </a:r>
            <a:r>
              <a:rPr lang="sq-AL" dirty="0" smtClean="0"/>
              <a:t> </a:t>
            </a:r>
            <a:r>
              <a:rPr lang="sq-AL" dirty="0"/>
              <a:t>i është dhënë në përdorim </a:t>
            </a:r>
            <a:r>
              <a:rPr lang="sq-AL" dirty="0" smtClean="0"/>
              <a:t>Bashk</a:t>
            </a:r>
            <a:r>
              <a:rPr lang="en-US" dirty="0" smtClean="0"/>
              <a:t>I</a:t>
            </a:r>
            <a:r>
              <a:rPr lang="sq-AL" dirty="0" smtClean="0"/>
              <a:t>së </a:t>
            </a:r>
            <a:r>
              <a:rPr lang="sq-AL" dirty="0"/>
              <a:t>Berat me </a:t>
            </a:r>
            <a:r>
              <a:rPr lang="sq-AL" dirty="0" smtClean="0"/>
              <a:t>obje</a:t>
            </a:r>
            <a:r>
              <a:rPr lang="en-US" dirty="0"/>
              <a:t>k</a:t>
            </a:r>
            <a:r>
              <a:rPr lang="sq-AL" dirty="0" smtClean="0"/>
              <a:t>t </a:t>
            </a:r>
            <a:r>
              <a:rPr lang="sq-AL" dirty="0"/>
              <a:t>vënien në dispozicion të familjeve të pastreha.</a:t>
            </a:r>
            <a:endParaRPr lang="en-US" dirty="0"/>
          </a:p>
          <a:p>
            <a:pPr lvl="0">
              <a:buFont typeface="Wingdings" panose="05000000000000000000" pitchFamily="2" charset="2"/>
              <a:buChar char="Ø"/>
            </a:pPr>
            <a:r>
              <a:rPr lang="sq-AL" dirty="0"/>
              <a:t>Apartament në qytetin e Vlorës me sip. </a:t>
            </a:r>
            <a:r>
              <a:rPr lang="en-US" dirty="0" smtClean="0"/>
              <a:t>  </a:t>
            </a:r>
            <a:r>
              <a:rPr lang="sq-AL" dirty="0" smtClean="0"/>
              <a:t> m</a:t>
            </a:r>
            <a:r>
              <a:rPr lang="sq-AL" baseline="30000" dirty="0"/>
              <a:t>2</a:t>
            </a:r>
            <a:r>
              <a:rPr lang="sq-AL" dirty="0" smtClean="0"/>
              <a:t> </a:t>
            </a:r>
            <a:r>
              <a:rPr lang="sq-AL" dirty="0"/>
              <a:t>i është dhënë në përdorim Drejtorisë Vendore të Policisë Vlorë dhe shërben si zyra për sektorët e hetimit.</a:t>
            </a:r>
            <a:endParaRPr lang="en-US" dirty="0"/>
          </a:p>
          <a:p>
            <a:pPr lvl="0">
              <a:buFont typeface="Wingdings" panose="05000000000000000000" pitchFamily="2" charset="2"/>
              <a:buChar char="Ø"/>
            </a:pPr>
            <a:r>
              <a:rPr lang="sq-AL" dirty="0"/>
              <a:t>Dy apartamente në qytetin e Tiranës </a:t>
            </a:r>
            <a:r>
              <a:rPr lang="en-US" dirty="0"/>
              <a:t>me </a:t>
            </a:r>
            <a:r>
              <a:rPr lang="en-US" dirty="0" err="1"/>
              <a:t>sipërfaqe</a:t>
            </a:r>
            <a:r>
              <a:rPr lang="en-US" dirty="0"/>
              <a:t> </a:t>
            </a:r>
            <a:r>
              <a:rPr lang="en-US" dirty="0" smtClean="0"/>
              <a:t>    m</a:t>
            </a:r>
            <a:r>
              <a:rPr lang="sq-AL" baseline="30000" dirty="0"/>
              <a:t>2</a:t>
            </a:r>
            <a:r>
              <a:rPr lang="en-US" dirty="0" smtClean="0"/>
              <a:t> </a:t>
            </a:r>
            <a:r>
              <a:rPr lang="en-US" dirty="0" err="1"/>
              <a:t>dhe</a:t>
            </a:r>
            <a:r>
              <a:rPr lang="en-US" dirty="0"/>
              <a:t> </a:t>
            </a:r>
            <a:r>
              <a:rPr lang="en-US" dirty="0" smtClean="0"/>
              <a:t>     m</a:t>
            </a:r>
            <a:r>
              <a:rPr lang="sq-AL" baseline="30000" dirty="0"/>
              <a:t>2</a:t>
            </a:r>
            <a:r>
              <a:rPr lang="en-US" dirty="0" smtClean="0"/>
              <a:t>, </a:t>
            </a:r>
            <a:r>
              <a:rPr lang="sq-AL" dirty="0"/>
              <a:t>janë dhënë në përdorim të subjektin “ARSIS” në të cilat do të ofrohen shërbime emergjente për nënat dhe fëmijët në situatë rruge.</a:t>
            </a:r>
            <a:endParaRPr lang="en-US" dirty="0"/>
          </a:p>
          <a:p>
            <a:pPr>
              <a:buFont typeface="Wingdings" panose="05000000000000000000" pitchFamily="2" charset="2"/>
              <a:buChar char="Ø"/>
            </a:pPr>
            <a:r>
              <a:rPr lang="en-US" i="1" dirty="0" err="1"/>
              <a:t>Përvec</a:t>
            </a:r>
            <a:r>
              <a:rPr lang="en-US" i="1" dirty="0"/>
              <a:t> </a:t>
            </a:r>
            <a:r>
              <a:rPr lang="en-US" i="1" dirty="0" err="1"/>
              <a:t>tyre</a:t>
            </a:r>
            <a:r>
              <a:rPr lang="en-US" i="1" dirty="0"/>
              <a:t> </a:t>
            </a:r>
            <a:r>
              <a:rPr lang="en-US" i="1" dirty="0" err="1"/>
              <a:t>kemi</a:t>
            </a:r>
            <a:r>
              <a:rPr lang="en-US" i="1" dirty="0"/>
              <a:t> </a:t>
            </a:r>
            <a:r>
              <a:rPr lang="en-US" i="1" dirty="0" err="1"/>
              <a:t>në</a:t>
            </a:r>
            <a:r>
              <a:rPr lang="en-US" i="1" dirty="0"/>
              <a:t> </a:t>
            </a:r>
            <a:r>
              <a:rPr lang="en-US" i="1" dirty="0" err="1"/>
              <a:t>proces</a:t>
            </a:r>
            <a:r>
              <a:rPr lang="en-US" i="1" dirty="0"/>
              <a:t> </a:t>
            </a:r>
            <a:r>
              <a:rPr lang="en-US" i="1" dirty="0" err="1"/>
              <a:t>projektin</a:t>
            </a:r>
            <a:r>
              <a:rPr lang="en-US" i="1" dirty="0"/>
              <a:t> “</a:t>
            </a:r>
            <a:r>
              <a:rPr lang="en-US" i="1" dirty="0" err="1"/>
              <a:t>Toka</a:t>
            </a:r>
            <a:r>
              <a:rPr lang="en-US" i="1" dirty="0"/>
              <a:t> </a:t>
            </a:r>
            <a:r>
              <a:rPr lang="en-US" i="1" dirty="0" err="1"/>
              <a:t>Jonë</a:t>
            </a:r>
            <a:r>
              <a:rPr lang="en-US" i="1" dirty="0"/>
              <a:t>”. </a:t>
            </a:r>
            <a:r>
              <a:rPr lang="sq-AL" i="1" dirty="0"/>
              <a:t>Ky projekt është në bashkëpunim edhe me ANRD (Rrjeti Shqiptar për Zhvillimin Rural). Projekti “Toka Jonë”, financohet nga BE në lidhje me fushën e ripërdorimit social të pronave të konfiskuara. Në funksion të zbatimit të tij AAPSK ka vënë në dispozicion 3 toka bujqësore të konfiskuara. Jemi në fazën që subjekti COSV të cilit i kanë kaluar këto toka  me vendim të KNMKKO po zhvillon procedurën e përzgjedhjes së projekteve që do të implementohen në këto toka bujqësore.</a:t>
            </a:r>
            <a:endParaRPr lang="en-US" dirty="0"/>
          </a:p>
          <a:p>
            <a:endParaRPr lang="en-US" dirty="0"/>
          </a:p>
        </p:txBody>
      </p:sp>
    </p:spTree>
    <p:extLst>
      <p:ext uri="{BB962C8B-B14F-4D97-AF65-F5344CB8AC3E}">
        <p14:creationId xmlns:p14="http://schemas.microsoft.com/office/powerpoint/2010/main" val="8147280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6266" y="283028"/>
            <a:ext cx="10515600" cy="6342216"/>
          </a:xfrm>
        </p:spPr>
        <p:txBody>
          <a:bodyPr>
            <a:noAutofit/>
          </a:bodyPr>
          <a:lstStyle/>
          <a:p>
            <a:pPr algn="just"/>
            <a:r>
              <a:rPr lang="sq-AL" sz="1400" dirty="0" smtClean="0"/>
              <a:t>Sipas </a:t>
            </a:r>
            <a:r>
              <a:rPr lang="sq-AL" sz="1400" dirty="0"/>
              <a:t>raportit të GRETA-s </a:t>
            </a:r>
            <a:r>
              <a:rPr lang="en-US" sz="1400" dirty="0" err="1" smtClean="0"/>
              <a:t>evidentohen</a:t>
            </a:r>
            <a:r>
              <a:rPr lang="en-US" sz="1400" dirty="0" smtClean="0"/>
              <a:t> </a:t>
            </a:r>
            <a:r>
              <a:rPr lang="sq-AL" sz="1400" dirty="0" smtClean="0"/>
              <a:t>një </a:t>
            </a:r>
            <a:r>
              <a:rPr lang="sq-AL" sz="1400" dirty="0"/>
              <a:t>sërë problemesh që konstatohen në shqyrtimin e kërkesave të viktimave për kompesim në procesin penal ose civil si mospërcaktimi i plotë i dëmit të shkaktuar, procedura gjyqësore të gjata, kosto të larta në rastin e kërkesës për kompensim në një procedurë civile, koha e gjatë, pengesa për ekzekutimin e urdhrit të kompensimit pasi autori nuk ka mjete të mjaftueshme ose zbatimi i gjerë i sekuestrimit dhe konfiskimit të pasurive të krimit.</a:t>
            </a:r>
            <a:endParaRPr lang="en-US" sz="1400" dirty="0"/>
          </a:p>
          <a:p>
            <a:pPr algn="just"/>
            <a:r>
              <a:rPr lang="sq-AL" sz="1400" dirty="0"/>
              <a:t>Përveç skemës së kompesimit të viktimave të krimit të organizuar dhe të trafikimit, nuk ka një skemë shtetërore për kompesimin e viktimave të krimeve të tjera të dhunshme nga shteti</a:t>
            </a:r>
            <a:r>
              <a:rPr lang="sq-AL" sz="1400" dirty="0" smtClean="0"/>
              <a:t>.</a:t>
            </a:r>
            <a:endParaRPr lang="en-US" sz="1400" dirty="0" smtClean="0"/>
          </a:p>
          <a:p>
            <a:pPr algn="just"/>
            <a:r>
              <a:rPr lang="sq-AL" sz="1400" dirty="0"/>
              <a:t>Të dhënat zyrtare në lidhje me buxhetit e kaluar në fondin e posacëm, fondet e shpërndara OJF-ve për mbështetjen e shërbimeve për viktimat janë të publikuara, por nuk ka të dhëna për fondet e përdorura për kompesimin e viktimave</a:t>
            </a:r>
            <a:r>
              <a:rPr lang="en-US" sz="1400" dirty="0"/>
              <a:t>. </a:t>
            </a:r>
            <a:r>
              <a:rPr lang="sq-AL" sz="1400" dirty="0"/>
              <a:t>Mungesa e të dhënave mund të jetë e lidhur me mungesën e vendimeve gjyqësore për kompesimin e </a:t>
            </a:r>
            <a:r>
              <a:rPr lang="sq-AL" sz="1400" dirty="0" smtClean="0"/>
              <a:t>viktimës.</a:t>
            </a:r>
            <a:endParaRPr lang="en-US" sz="1400" dirty="0"/>
          </a:p>
          <a:p>
            <a:pPr algn="just"/>
            <a:r>
              <a:rPr lang="en-US" sz="1400" dirty="0" smtClean="0"/>
              <a:t>Ne </a:t>
            </a:r>
            <a:r>
              <a:rPr lang="en-US" sz="1400" dirty="0" err="1"/>
              <a:t>vitin</a:t>
            </a:r>
            <a:r>
              <a:rPr lang="en-US" sz="1400" dirty="0"/>
              <a:t> 2021, </a:t>
            </a:r>
            <a:r>
              <a:rPr lang="en-US" sz="1400" dirty="0" err="1"/>
              <a:t>Drejtoria</a:t>
            </a:r>
            <a:r>
              <a:rPr lang="en-US" sz="1400" dirty="0"/>
              <a:t> e </a:t>
            </a:r>
            <a:r>
              <a:rPr lang="en-US" sz="1400" dirty="0" err="1"/>
              <a:t>Përgjithshme</a:t>
            </a:r>
            <a:r>
              <a:rPr lang="en-US" sz="1400" dirty="0"/>
              <a:t> e </a:t>
            </a:r>
            <a:r>
              <a:rPr lang="en-US" sz="1400" dirty="0" err="1"/>
              <a:t>Përmbarimit</a:t>
            </a:r>
            <a:r>
              <a:rPr lang="en-US" sz="1400" dirty="0"/>
              <a:t> </a:t>
            </a:r>
            <a:r>
              <a:rPr lang="en-US" sz="1400" dirty="0" err="1"/>
              <a:t>ka</a:t>
            </a:r>
            <a:r>
              <a:rPr lang="en-US" sz="1400" dirty="0"/>
              <a:t> </a:t>
            </a:r>
            <a:r>
              <a:rPr lang="en-US" sz="1400" dirty="0" err="1"/>
              <a:t>informuar</a:t>
            </a:r>
            <a:r>
              <a:rPr lang="en-US" sz="1400" dirty="0"/>
              <a:t> se, </a:t>
            </a:r>
            <a:r>
              <a:rPr lang="en-US" sz="1400" dirty="0" err="1"/>
              <a:t>në</a:t>
            </a:r>
            <a:r>
              <a:rPr lang="en-US" sz="1400" dirty="0"/>
              <a:t> </a:t>
            </a:r>
            <a:r>
              <a:rPr lang="en-US" sz="1400" dirty="0" err="1"/>
              <a:t>cilësinë</a:t>
            </a:r>
            <a:r>
              <a:rPr lang="en-US" sz="1400" dirty="0"/>
              <a:t> e </a:t>
            </a:r>
            <a:r>
              <a:rPr lang="en-US" sz="1400" dirty="0" err="1"/>
              <a:t>organit</a:t>
            </a:r>
            <a:r>
              <a:rPr lang="en-US" sz="1400" dirty="0"/>
              <a:t> </a:t>
            </a:r>
            <a:r>
              <a:rPr lang="en-US" sz="1400" dirty="0" err="1"/>
              <a:t>qendror</a:t>
            </a:r>
            <a:r>
              <a:rPr lang="en-US" sz="1400" dirty="0"/>
              <a:t> </a:t>
            </a:r>
            <a:r>
              <a:rPr lang="en-US" sz="1400" dirty="0" err="1"/>
              <a:t>të</a:t>
            </a:r>
            <a:r>
              <a:rPr lang="en-US" sz="1400" dirty="0"/>
              <a:t> </a:t>
            </a:r>
            <a:r>
              <a:rPr lang="en-US" sz="1400" dirty="0" err="1"/>
              <a:t>shërbimit</a:t>
            </a:r>
            <a:r>
              <a:rPr lang="en-US" sz="1400" dirty="0"/>
              <a:t> </a:t>
            </a:r>
            <a:r>
              <a:rPr lang="en-US" sz="1400" dirty="0" err="1"/>
              <a:t>përmbarimor</a:t>
            </a:r>
            <a:r>
              <a:rPr lang="en-US" sz="1400" dirty="0"/>
              <a:t> </a:t>
            </a:r>
            <a:r>
              <a:rPr lang="en-US" sz="1400" dirty="0" err="1"/>
              <a:t>gjyqësor</a:t>
            </a:r>
            <a:r>
              <a:rPr lang="en-US" sz="1400" dirty="0"/>
              <a:t> </a:t>
            </a:r>
            <a:r>
              <a:rPr lang="en-US" sz="1400" dirty="0" err="1"/>
              <a:t>shtetëror</a:t>
            </a:r>
            <a:r>
              <a:rPr lang="en-US" sz="1400" dirty="0"/>
              <a:t>, </a:t>
            </a:r>
            <a:r>
              <a:rPr lang="en-US" sz="1400" dirty="0" err="1"/>
              <a:t>i</a:t>
            </a:r>
            <a:r>
              <a:rPr lang="en-US" sz="1400" dirty="0"/>
              <a:t> </a:t>
            </a:r>
            <a:r>
              <a:rPr lang="en-US" sz="1400" dirty="0" err="1"/>
              <a:t>është</a:t>
            </a:r>
            <a:r>
              <a:rPr lang="en-US" sz="1400" dirty="0"/>
              <a:t> </a:t>
            </a:r>
            <a:r>
              <a:rPr lang="en-US" sz="1400" dirty="0" err="1"/>
              <a:t>drejtuar</a:t>
            </a:r>
            <a:r>
              <a:rPr lang="en-US" sz="1400" dirty="0"/>
              <a:t> 22 </a:t>
            </a:r>
            <a:r>
              <a:rPr lang="en-US" sz="1400" dirty="0" err="1"/>
              <a:t>zyrave</a:t>
            </a:r>
            <a:r>
              <a:rPr lang="en-US" sz="1400" dirty="0"/>
              <a:t> </a:t>
            </a:r>
            <a:r>
              <a:rPr lang="en-US" sz="1400" dirty="0" err="1"/>
              <a:t>vendore</a:t>
            </a:r>
            <a:r>
              <a:rPr lang="en-US" sz="1400" dirty="0"/>
              <a:t> </a:t>
            </a:r>
            <a:r>
              <a:rPr lang="en-US" sz="1400" dirty="0" err="1"/>
              <a:t>përmbarimore</a:t>
            </a:r>
            <a:r>
              <a:rPr lang="en-US" sz="1400" dirty="0"/>
              <a:t> me </a:t>
            </a:r>
            <a:r>
              <a:rPr lang="en-US" sz="1400" dirty="0" err="1"/>
              <a:t>kërkesë</a:t>
            </a:r>
            <a:r>
              <a:rPr lang="en-US" sz="1400" dirty="0"/>
              <a:t> </a:t>
            </a:r>
            <a:r>
              <a:rPr lang="en-US" sz="1400" dirty="0" err="1"/>
              <a:t>për</a:t>
            </a:r>
            <a:r>
              <a:rPr lang="en-US" sz="1400" dirty="0"/>
              <a:t> </a:t>
            </a:r>
            <a:r>
              <a:rPr lang="en-US" sz="1400" dirty="0" err="1"/>
              <a:t>informacion</a:t>
            </a:r>
            <a:r>
              <a:rPr lang="en-US" sz="1400" dirty="0"/>
              <a:t> </a:t>
            </a:r>
            <a:r>
              <a:rPr lang="en-US" sz="1400" dirty="0" err="1"/>
              <a:t>lidhur</a:t>
            </a:r>
            <a:r>
              <a:rPr lang="en-US" sz="1400" dirty="0"/>
              <a:t> me </a:t>
            </a:r>
            <a:r>
              <a:rPr lang="en-US" sz="1400" dirty="0" err="1"/>
              <a:t>të</a:t>
            </a:r>
            <a:r>
              <a:rPr lang="en-US" sz="1400" dirty="0"/>
              <a:t> </a:t>
            </a:r>
            <a:r>
              <a:rPr lang="en-US" sz="1400" dirty="0" err="1"/>
              <a:t>dhënat</a:t>
            </a:r>
            <a:r>
              <a:rPr lang="en-US" sz="1400" dirty="0"/>
              <a:t> e </a:t>
            </a:r>
            <a:r>
              <a:rPr lang="en-US" sz="1400" dirty="0" err="1"/>
              <a:t>kërkuara</a:t>
            </a:r>
            <a:r>
              <a:rPr lang="en-US" sz="1400" dirty="0"/>
              <a:t> </a:t>
            </a:r>
            <a:r>
              <a:rPr lang="en-US" sz="1400" dirty="0" err="1"/>
              <a:t>nga</a:t>
            </a:r>
            <a:r>
              <a:rPr lang="en-US" sz="1400" dirty="0"/>
              <a:t> </a:t>
            </a:r>
            <a:r>
              <a:rPr lang="en-US" sz="1400" dirty="0" err="1"/>
              <a:t>verifikimi</a:t>
            </a:r>
            <a:r>
              <a:rPr lang="en-US" sz="1400" dirty="0"/>
              <a:t> </a:t>
            </a:r>
            <a:r>
              <a:rPr lang="en-US" sz="1400" dirty="0" err="1"/>
              <a:t>i</a:t>
            </a:r>
            <a:r>
              <a:rPr lang="en-US" sz="1400" dirty="0"/>
              <a:t> </a:t>
            </a:r>
            <a:r>
              <a:rPr lang="en-US" sz="1400" dirty="0" err="1"/>
              <a:t>përgjigjeve</a:t>
            </a:r>
            <a:r>
              <a:rPr lang="en-US" sz="1400" dirty="0"/>
              <a:t> </a:t>
            </a:r>
            <a:r>
              <a:rPr lang="en-US" sz="1400" dirty="0" err="1"/>
              <a:t>të</a:t>
            </a:r>
            <a:r>
              <a:rPr lang="en-US" sz="1400" dirty="0"/>
              <a:t> </a:t>
            </a:r>
            <a:r>
              <a:rPr lang="en-US" sz="1400" dirty="0" err="1"/>
              <a:t>administruara</a:t>
            </a:r>
            <a:r>
              <a:rPr lang="en-US" sz="1400" dirty="0"/>
              <a:t>. </a:t>
            </a:r>
            <a:r>
              <a:rPr lang="en-US" sz="1400" dirty="0" err="1"/>
              <a:t>Drejtoria</a:t>
            </a:r>
            <a:r>
              <a:rPr lang="en-US" sz="1400" dirty="0"/>
              <a:t> </a:t>
            </a:r>
            <a:r>
              <a:rPr lang="en-US" sz="1400" dirty="0" err="1"/>
              <a:t>konfirmon</a:t>
            </a:r>
            <a:r>
              <a:rPr lang="en-US" sz="1400" dirty="0"/>
              <a:t> se </a:t>
            </a:r>
            <a:r>
              <a:rPr lang="en-US" sz="1400" dirty="0" err="1"/>
              <a:t>shërbimi</a:t>
            </a:r>
            <a:r>
              <a:rPr lang="en-US" sz="1400" dirty="0"/>
              <a:t> </a:t>
            </a:r>
            <a:r>
              <a:rPr lang="en-US" sz="1400" dirty="0" err="1"/>
              <a:t>përmbarimor</a:t>
            </a:r>
            <a:r>
              <a:rPr lang="en-US" sz="1400" dirty="0"/>
              <a:t> </a:t>
            </a:r>
            <a:r>
              <a:rPr lang="en-US" sz="1400" dirty="0" err="1"/>
              <a:t>gjyqësor</a:t>
            </a:r>
            <a:r>
              <a:rPr lang="en-US" sz="1400" dirty="0"/>
              <a:t> </a:t>
            </a:r>
            <a:r>
              <a:rPr lang="en-US" sz="1400" dirty="0" err="1"/>
              <a:t>shtetëror</a:t>
            </a:r>
            <a:r>
              <a:rPr lang="en-US" sz="1400" dirty="0"/>
              <a:t> </a:t>
            </a:r>
            <a:r>
              <a:rPr lang="en-US" sz="1400" dirty="0" err="1"/>
              <a:t>nuk</a:t>
            </a:r>
            <a:r>
              <a:rPr lang="en-US" sz="1400" dirty="0"/>
              <a:t> </a:t>
            </a:r>
            <a:r>
              <a:rPr lang="en-US" sz="1400" dirty="0" err="1"/>
              <a:t>ka</a:t>
            </a:r>
            <a:r>
              <a:rPr lang="en-US" sz="1400" dirty="0"/>
              <a:t> </a:t>
            </a:r>
            <a:r>
              <a:rPr lang="en-US" sz="1400" dirty="0" err="1"/>
              <a:t>të</a:t>
            </a:r>
            <a:r>
              <a:rPr lang="en-US" sz="1400" dirty="0"/>
              <a:t> </a:t>
            </a:r>
            <a:r>
              <a:rPr lang="en-US" sz="1400" dirty="0" err="1"/>
              <a:t>regjistruar</a:t>
            </a:r>
            <a:r>
              <a:rPr lang="en-US" sz="1400" dirty="0"/>
              <a:t> </a:t>
            </a:r>
            <a:r>
              <a:rPr lang="en-US" sz="1400" dirty="0" err="1"/>
              <a:t>për</a:t>
            </a:r>
            <a:r>
              <a:rPr lang="en-US" sz="1400" dirty="0"/>
              <a:t> </a:t>
            </a:r>
            <a:r>
              <a:rPr lang="en-US" sz="1400" dirty="0" err="1"/>
              <a:t>ekzekutim</a:t>
            </a:r>
            <a:r>
              <a:rPr lang="en-US" sz="1400" dirty="0"/>
              <a:t> </a:t>
            </a:r>
            <a:r>
              <a:rPr lang="en-US" sz="1400" dirty="0" err="1"/>
              <a:t>asnjë</a:t>
            </a:r>
            <a:r>
              <a:rPr lang="en-US" sz="1400" dirty="0"/>
              <a:t> </a:t>
            </a:r>
            <a:r>
              <a:rPr lang="en-US" sz="1400" dirty="0" err="1"/>
              <a:t>titull</a:t>
            </a:r>
            <a:r>
              <a:rPr lang="en-US" sz="1400" dirty="0"/>
              <a:t> </a:t>
            </a:r>
            <a:r>
              <a:rPr lang="en-US" sz="1400" dirty="0" err="1"/>
              <a:t>ekzekutiv</a:t>
            </a:r>
            <a:r>
              <a:rPr lang="en-US" sz="1400" dirty="0"/>
              <a:t>, </a:t>
            </a:r>
            <a:r>
              <a:rPr lang="en-US" sz="1400" dirty="0" err="1"/>
              <a:t>vendim</a:t>
            </a:r>
            <a:r>
              <a:rPr lang="en-US" sz="1400" dirty="0"/>
              <a:t> </a:t>
            </a:r>
            <a:r>
              <a:rPr lang="en-US" sz="1400" dirty="0" err="1"/>
              <a:t>gjykate</a:t>
            </a:r>
            <a:r>
              <a:rPr lang="en-US" sz="1400" dirty="0"/>
              <a:t>, me </a:t>
            </a:r>
            <a:r>
              <a:rPr lang="en-US" sz="1400" dirty="0" err="1"/>
              <a:t>objekt</a:t>
            </a:r>
            <a:r>
              <a:rPr lang="en-US" sz="1400" dirty="0"/>
              <a:t> “</a:t>
            </a:r>
            <a:r>
              <a:rPr lang="en-US" sz="1400" dirty="0" err="1"/>
              <a:t>dëmshpërblim</a:t>
            </a:r>
            <a:r>
              <a:rPr lang="en-US" sz="1400" dirty="0"/>
              <a:t> </a:t>
            </a:r>
            <a:r>
              <a:rPr lang="en-US" sz="1400" dirty="0" err="1"/>
              <a:t>për</a:t>
            </a:r>
            <a:r>
              <a:rPr lang="en-US" sz="1400" dirty="0"/>
              <a:t> </a:t>
            </a:r>
            <a:r>
              <a:rPr lang="en-US" sz="1400" dirty="0" err="1"/>
              <a:t>viktimat</a:t>
            </a:r>
            <a:r>
              <a:rPr lang="en-US" sz="1400" dirty="0"/>
              <a:t> e </a:t>
            </a:r>
            <a:r>
              <a:rPr lang="en-US" sz="1400" dirty="0" err="1"/>
              <a:t>trafikimit</a:t>
            </a:r>
            <a:r>
              <a:rPr lang="en-US" sz="1400" dirty="0"/>
              <a:t>” </a:t>
            </a:r>
            <a:r>
              <a:rPr lang="en-US" sz="1400" dirty="0" err="1"/>
              <a:t>për</a:t>
            </a:r>
            <a:r>
              <a:rPr lang="en-US" sz="1400" dirty="0"/>
              <a:t> </a:t>
            </a:r>
            <a:r>
              <a:rPr lang="en-US" sz="1400" dirty="0" err="1"/>
              <a:t>vitin</a:t>
            </a:r>
            <a:r>
              <a:rPr lang="en-US" sz="1400" dirty="0"/>
              <a:t> 2020 </a:t>
            </a:r>
            <a:r>
              <a:rPr lang="en-US" sz="1400" dirty="0" err="1"/>
              <a:t>dhe</a:t>
            </a:r>
            <a:r>
              <a:rPr lang="en-US" sz="1400" dirty="0"/>
              <a:t> 2021</a:t>
            </a:r>
            <a:r>
              <a:rPr lang="en-US" sz="1400" dirty="0" smtClean="0"/>
              <a:t>. </a:t>
            </a:r>
            <a:r>
              <a:rPr lang="en-US" sz="1400" dirty="0" err="1"/>
              <a:t>Organizatat</a:t>
            </a:r>
            <a:r>
              <a:rPr lang="en-US" sz="1400" dirty="0"/>
              <a:t> </a:t>
            </a:r>
            <a:r>
              <a:rPr lang="en-US" sz="1400" dirty="0" err="1"/>
              <a:t>që</a:t>
            </a:r>
            <a:r>
              <a:rPr lang="en-US" sz="1400" dirty="0"/>
              <a:t> </a:t>
            </a:r>
            <a:r>
              <a:rPr lang="en-US" sz="1400" dirty="0" err="1"/>
              <a:t>japin</a:t>
            </a:r>
            <a:r>
              <a:rPr lang="en-US" sz="1400" dirty="0"/>
              <a:t> </a:t>
            </a:r>
            <a:r>
              <a:rPr lang="en-US" sz="1400" dirty="0" err="1"/>
              <a:t>ndihmë</a:t>
            </a:r>
            <a:r>
              <a:rPr lang="en-US" sz="1400" dirty="0"/>
              <a:t> </a:t>
            </a:r>
            <a:r>
              <a:rPr lang="en-US" sz="1400" dirty="0" err="1"/>
              <a:t>në</a:t>
            </a:r>
            <a:r>
              <a:rPr lang="en-US" sz="1400" dirty="0"/>
              <a:t> </a:t>
            </a:r>
            <a:r>
              <a:rPr lang="en-US" sz="1400" dirty="0" err="1"/>
              <a:t>këtë</a:t>
            </a:r>
            <a:r>
              <a:rPr lang="en-US" sz="1400" dirty="0"/>
              <a:t> </a:t>
            </a:r>
            <a:r>
              <a:rPr lang="en-US" sz="1400" dirty="0" err="1"/>
              <a:t>fushë</a:t>
            </a:r>
            <a:r>
              <a:rPr lang="en-US" sz="1400" dirty="0"/>
              <a:t> </a:t>
            </a:r>
            <a:r>
              <a:rPr lang="en-US" sz="1400" dirty="0" err="1"/>
              <a:t>nuk</a:t>
            </a:r>
            <a:r>
              <a:rPr lang="en-US" sz="1400" dirty="0"/>
              <a:t> </a:t>
            </a:r>
            <a:r>
              <a:rPr lang="en-US" sz="1400" dirty="0" err="1"/>
              <a:t>raportojnë</a:t>
            </a:r>
            <a:r>
              <a:rPr lang="en-US" sz="1400" dirty="0"/>
              <a:t> </a:t>
            </a:r>
            <a:r>
              <a:rPr lang="en-US" sz="1400" dirty="0" err="1"/>
              <a:t>të</a:t>
            </a:r>
            <a:r>
              <a:rPr lang="en-US" sz="1400" dirty="0"/>
              <a:t> </a:t>
            </a:r>
            <a:r>
              <a:rPr lang="en-US" sz="1400" dirty="0" err="1"/>
              <a:t>kenë</a:t>
            </a:r>
            <a:r>
              <a:rPr lang="en-US" sz="1400" dirty="0"/>
              <a:t> </a:t>
            </a:r>
            <a:r>
              <a:rPr lang="en-US" sz="1400" dirty="0" err="1"/>
              <a:t>regjistruar</a:t>
            </a:r>
            <a:r>
              <a:rPr lang="en-US" sz="1400" dirty="0"/>
              <a:t> </a:t>
            </a:r>
            <a:r>
              <a:rPr lang="en-US" sz="1400" dirty="0" err="1"/>
              <a:t>çështje</a:t>
            </a:r>
            <a:r>
              <a:rPr lang="en-US" sz="1400" dirty="0"/>
              <a:t> </a:t>
            </a:r>
            <a:r>
              <a:rPr lang="en-US" sz="1400" dirty="0" err="1"/>
              <a:t>të</a:t>
            </a:r>
            <a:r>
              <a:rPr lang="en-US" sz="1400" dirty="0"/>
              <a:t> </a:t>
            </a:r>
            <a:r>
              <a:rPr lang="en-US" sz="1400" dirty="0" err="1"/>
              <a:t>tilla</a:t>
            </a:r>
            <a:r>
              <a:rPr lang="en-US" sz="1400" dirty="0"/>
              <a:t>, </a:t>
            </a:r>
            <a:r>
              <a:rPr lang="en-US" sz="1400" dirty="0" err="1"/>
              <a:t>në</a:t>
            </a:r>
            <a:r>
              <a:rPr lang="en-US" sz="1400" dirty="0"/>
              <a:t> </a:t>
            </a:r>
            <a:r>
              <a:rPr lang="en-US" sz="1400" dirty="0" err="1"/>
              <a:t>zyrat</a:t>
            </a:r>
            <a:r>
              <a:rPr lang="en-US" sz="1400" dirty="0"/>
              <a:t> e </a:t>
            </a:r>
            <a:r>
              <a:rPr lang="en-US" sz="1400" dirty="0" err="1"/>
              <a:t>përmbarimit</a:t>
            </a:r>
            <a:r>
              <a:rPr lang="en-US" sz="1400" dirty="0"/>
              <a:t> </a:t>
            </a:r>
            <a:r>
              <a:rPr lang="en-US" sz="1400" dirty="0" err="1"/>
              <a:t>privat</a:t>
            </a:r>
            <a:r>
              <a:rPr lang="en-US" sz="1400" dirty="0" smtClean="0"/>
              <a:t>.</a:t>
            </a:r>
            <a:endParaRPr lang="en-US" sz="1400" dirty="0"/>
          </a:p>
          <a:p>
            <a:pPr algn="just"/>
            <a:r>
              <a:rPr lang="sq-AL" sz="1400" dirty="0"/>
              <a:t>Me qëllim respektimin e të drejtës së viktimës për kompesim nga shteti është i nevojshëm miratimi i një ligji të posacëm që të përcaktojë skemën e kompesimit të viktimave të krimeve të dhunshme. </a:t>
            </a:r>
            <a:endParaRPr lang="en-US" sz="1400" dirty="0" smtClean="0"/>
          </a:p>
          <a:p>
            <a:pPr algn="just">
              <a:buFont typeface="+mj-lt"/>
              <a:buAutoNum type="arabicParenR"/>
            </a:pPr>
            <a:r>
              <a:rPr lang="sq-AL" sz="1400" dirty="0" smtClean="0"/>
              <a:t>Së </a:t>
            </a:r>
            <a:r>
              <a:rPr lang="sq-AL" sz="1400" dirty="0"/>
              <a:t>pari është e nevojshme të përcaktohen krimet e dhunshme me qëllim që të orientohen profesionistët në zbatimit e së drejtës për kompesimin e viktimave. </a:t>
            </a:r>
            <a:endParaRPr lang="en-US" sz="1400" dirty="0" smtClean="0"/>
          </a:p>
          <a:p>
            <a:pPr algn="just">
              <a:buFont typeface="+mj-lt"/>
              <a:buAutoNum type="arabicParenR"/>
            </a:pPr>
            <a:r>
              <a:rPr lang="sq-AL" sz="1400" dirty="0" smtClean="0"/>
              <a:t>Ligji </a:t>
            </a:r>
            <a:r>
              <a:rPr lang="sq-AL" sz="1400" dirty="0"/>
              <a:t>duhet të përcaktojë subjektet përfituese, kategoritë e dëmeve që mund të kompesohen, procedurat e kompesimit të shtetasve të huaj viktima të krimeve të dhunshme të kryera në territorin e Republikës Shqipërisë, rastet e pakësimit ose refuzimit të kompesimit, procedurat e informimit të viktimës dhe bashkëpunimi ndërkombëtar në kuadër të lidhjes së ndërsjellë.</a:t>
            </a:r>
            <a:endParaRPr lang="en-US" sz="1400" dirty="0"/>
          </a:p>
          <a:p>
            <a:pPr marL="0" indent="0" algn="just">
              <a:buNone/>
            </a:pPr>
            <a:endParaRPr lang="en-US" sz="1600" dirty="0"/>
          </a:p>
        </p:txBody>
      </p:sp>
    </p:spTree>
    <p:extLst>
      <p:ext uri="{BB962C8B-B14F-4D97-AF65-F5344CB8AC3E}">
        <p14:creationId xmlns:p14="http://schemas.microsoft.com/office/powerpoint/2010/main" val="39277126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98267" y="465513"/>
            <a:ext cx="8915400" cy="5552902"/>
          </a:xfrm>
        </p:spPr>
        <p:txBody>
          <a:bodyPr>
            <a:normAutofit fontScale="70000" lnSpcReduction="20000"/>
          </a:bodyPr>
          <a:lstStyle/>
          <a:p>
            <a:pPr algn="just"/>
            <a:r>
              <a:rPr lang="en-US" b="1" dirty="0" smtClean="0"/>
              <a:t>HETIMI FINANCIAR </a:t>
            </a:r>
            <a:r>
              <a:rPr lang="en-US" b="1" dirty="0" err="1" smtClean="0"/>
              <a:t>luan</a:t>
            </a:r>
            <a:r>
              <a:rPr lang="en-US" b="1" dirty="0" smtClean="0"/>
              <a:t> </a:t>
            </a:r>
            <a:r>
              <a:rPr lang="en-US" b="1" dirty="0" err="1"/>
              <a:t>një</a:t>
            </a:r>
            <a:r>
              <a:rPr lang="en-US" b="1" dirty="0"/>
              <a:t> </a:t>
            </a:r>
            <a:r>
              <a:rPr lang="en-US" b="1" dirty="0" err="1"/>
              <a:t>rol</a:t>
            </a:r>
            <a:r>
              <a:rPr lang="en-US" b="1" dirty="0"/>
              <a:t> </a:t>
            </a:r>
            <a:r>
              <a:rPr lang="en-US" b="1" dirty="0" err="1"/>
              <a:t>vendimtar</a:t>
            </a:r>
            <a:r>
              <a:rPr lang="en-US" dirty="0"/>
              <a:t> </a:t>
            </a:r>
            <a:r>
              <a:rPr lang="en-US" b="1" dirty="0" err="1"/>
              <a:t>në</a:t>
            </a:r>
            <a:r>
              <a:rPr lang="en-US" b="1" dirty="0"/>
              <a:t> </a:t>
            </a:r>
            <a:r>
              <a:rPr lang="en-US" b="1" dirty="0" err="1"/>
              <a:t>hetimin</a:t>
            </a:r>
            <a:r>
              <a:rPr lang="en-US" b="1" dirty="0"/>
              <a:t> e </a:t>
            </a:r>
            <a:r>
              <a:rPr lang="en-US" b="1" dirty="0" err="1"/>
              <a:t>suksesshëm</a:t>
            </a:r>
            <a:r>
              <a:rPr lang="en-US" b="1" dirty="0"/>
              <a:t> </a:t>
            </a:r>
            <a:r>
              <a:rPr lang="en-US" b="1" dirty="0" err="1"/>
              <a:t>të</a:t>
            </a:r>
            <a:r>
              <a:rPr lang="en-US" b="1" dirty="0"/>
              <a:t> </a:t>
            </a:r>
            <a:r>
              <a:rPr lang="en-US" b="1" dirty="0" err="1"/>
              <a:t>trafikimit</a:t>
            </a:r>
            <a:r>
              <a:rPr lang="en-US" b="1" dirty="0"/>
              <a:t> </a:t>
            </a:r>
            <a:r>
              <a:rPr lang="en-US" b="1" dirty="0" err="1"/>
              <a:t>të</a:t>
            </a:r>
            <a:r>
              <a:rPr lang="en-US" b="1" dirty="0"/>
              <a:t> </a:t>
            </a:r>
            <a:r>
              <a:rPr lang="en-US" b="1" dirty="0" err="1"/>
              <a:t>personave</a:t>
            </a:r>
            <a:r>
              <a:rPr lang="en-US" dirty="0"/>
              <a:t>. </a:t>
            </a:r>
            <a:endParaRPr lang="en-US" dirty="0" smtClean="0"/>
          </a:p>
          <a:p>
            <a:pPr marL="0" indent="0" algn="just">
              <a:buNone/>
            </a:pPr>
            <a:r>
              <a:rPr lang="en-US" dirty="0" err="1" smtClean="0"/>
              <a:t>Duhet</a:t>
            </a:r>
            <a:r>
              <a:rPr lang="en-US" dirty="0" smtClean="0"/>
              <a:t> </a:t>
            </a:r>
            <a:r>
              <a:rPr lang="en-US" dirty="0" err="1"/>
              <a:t>të</a:t>
            </a:r>
            <a:r>
              <a:rPr lang="en-US" dirty="0"/>
              <a:t> </a:t>
            </a:r>
            <a:r>
              <a:rPr lang="en-US" dirty="0" err="1"/>
              <a:t>ketë</a:t>
            </a:r>
            <a:r>
              <a:rPr lang="en-US" dirty="0"/>
              <a:t> </a:t>
            </a:r>
            <a:r>
              <a:rPr lang="en-US" dirty="0" err="1"/>
              <a:t>një</a:t>
            </a:r>
            <a:r>
              <a:rPr lang="en-US" dirty="0"/>
              <a:t> </a:t>
            </a:r>
            <a:r>
              <a:rPr lang="en-US" dirty="0" err="1"/>
              <a:t>koordinim</a:t>
            </a:r>
            <a:r>
              <a:rPr lang="en-US" dirty="0"/>
              <a:t> me </a:t>
            </a:r>
            <a:r>
              <a:rPr lang="en-US" dirty="0" err="1"/>
              <a:t>zyrat</a:t>
            </a:r>
            <a:r>
              <a:rPr lang="en-US" dirty="0"/>
              <a:t> </a:t>
            </a:r>
            <a:r>
              <a:rPr lang="en-US" dirty="0" err="1"/>
              <a:t>që</a:t>
            </a:r>
            <a:r>
              <a:rPr lang="en-US" dirty="0"/>
              <a:t> </a:t>
            </a:r>
            <a:r>
              <a:rPr lang="en-US" dirty="0" err="1"/>
              <a:t>kryejnë</a:t>
            </a:r>
            <a:r>
              <a:rPr lang="en-US" dirty="0"/>
              <a:t> </a:t>
            </a:r>
            <a:r>
              <a:rPr lang="en-US" dirty="0" err="1"/>
              <a:t>hetimin</a:t>
            </a:r>
            <a:r>
              <a:rPr lang="en-US" dirty="0"/>
              <a:t> </a:t>
            </a:r>
            <a:r>
              <a:rPr lang="en-US" dirty="0" err="1"/>
              <a:t>financiar</a:t>
            </a:r>
            <a:r>
              <a:rPr lang="en-US" dirty="0"/>
              <a:t> </a:t>
            </a:r>
            <a:r>
              <a:rPr lang="en-US" dirty="0" err="1"/>
              <a:t>sa</a:t>
            </a:r>
            <a:r>
              <a:rPr lang="en-US" dirty="0"/>
              <a:t> </a:t>
            </a:r>
            <a:r>
              <a:rPr lang="en-US" dirty="0" err="1"/>
              <a:t>më</a:t>
            </a:r>
            <a:r>
              <a:rPr lang="en-US" dirty="0"/>
              <a:t> </a:t>
            </a:r>
            <a:r>
              <a:rPr lang="en-US" dirty="0" err="1"/>
              <a:t>herët</a:t>
            </a:r>
            <a:r>
              <a:rPr lang="en-US" dirty="0"/>
              <a:t> </a:t>
            </a:r>
            <a:r>
              <a:rPr lang="en-US" dirty="0" err="1"/>
              <a:t>që</a:t>
            </a:r>
            <a:r>
              <a:rPr lang="en-US" dirty="0"/>
              <a:t> </a:t>
            </a:r>
            <a:r>
              <a:rPr lang="en-US" dirty="0" err="1"/>
              <a:t>të</a:t>
            </a:r>
            <a:r>
              <a:rPr lang="en-US" dirty="0"/>
              <a:t> </a:t>
            </a:r>
            <a:r>
              <a:rPr lang="en-US" dirty="0" err="1"/>
              <a:t>jetë</a:t>
            </a:r>
            <a:r>
              <a:rPr lang="en-US" dirty="0"/>
              <a:t> e </a:t>
            </a:r>
            <a:r>
              <a:rPr lang="en-US" dirty="0" err="1"/>
              <a:t>mundur</a:t>
            </a:r>
            <a:r>
              <a:rPr lang="en-US" dirty="0"/>
              <a:t> </a:t>
            </a:r>
            <a:r>
              <a:rPr lang="en-US" dirty="0" err="1"/>
              <a:t>për</a:t>
            </a:r>
            <a:r>
              <a:rPr lang="en-US" dirty="0"/>
              <a:t> ta </a:t>
            </a:r>
            <a:r>
              <a:rPr lang="en-US" dirty="0" err="1"/>
              <a:t>bërë</a:t>
            </a:r>
            <a:r>
              <a:rPr lang="en-US" dirty="0"/>
              <a:t> </a:t>
            </a:r>
            <a:r>
              <a:rPr lang="en-US" dirty="0" err="1"/>
              <a:t>këtë</a:t>
            </a:r>
            <a:r>
              <a:rPr lang="en-US" dirty="0"/>
              <a:t> </a:t>
            </a:r>
            <a:r>
              <a:rPr lang="en-US" dirty="0" err="1"/>
              <a:t>pjesë</a:t>
            </a:r>
            <a:r>
              <a:rPr lang="en-US" dirty="0"/>
              <a:t> </a:t>
            </a:r>
            <a:r>
              <a:rPr lang="en-US" dirty="0" err="1"/>
              <a:t>të</a:t>
            </a:r>
            <a:r>
              <a:rPr lang="en-US" dirty="0"/>
              <a:t> </a:t>
            </a:r>
            <a:r>
              <a:rPr lang="en-US" dirty="0" err="1"/>
              <a:t>ndjekjes</a:t>
            </a:r>
            <a:r>
              <a:rPr lang="en-US" dirty="0"/>
              <a:t> </a:t>
            </a:r>
            <a:r>
              <a:rPr lang="en-US" dirty="0" err="1"/>
              <a:t>penale</a:t>
            </a:r>
            <a:r>
              <a:rPr lang="en-US" dirty="0"/>
              <a:t> </a:t>
            </a:r>
            <a:r>
              <a:rPr lang="en-US" dirty="0" err="1"/>
              <a:t>kundër</a:t>
            </a:r>
            <a:r>
              <a:rPr lang="en-US" dirty="0"/>
              <a:t> </a:t>
            </a:r>
            <a:r>
              <a:rPr lang="en-US" dirty="0" err="1" smtClean="0"/>
              <a:t>trafikimit</a:t>
            </a:r>
            <a:r>
              <a:rPr lang="en-US" dirty="0" smtClean="0"/>
              <a:t>. </a:t>
            </a:r>
            <a:r>
              <a:rPr lang="en-US" dirty="0" err="1" smtClean="0"/>
              <a:t>Kjo</a:t>
            </a:r>
            <a:r>
              <a:rPr lang="en-US" dirty="0" smtClean="0"/>
              <a:t> </a:t>
            </a:r>
            <a:r>
              <a:rPr lang="en-US" dirty="0" err="1"/>
              <a:t>është</a:t>
            </a:r>
            <a:r>
              <a:rPr lang="en-US" dirty="0"/>
              <a:t> </a:t>
            </a:r>
            <a:r>
              <a:rPr lang="en-US" dirty="0" err="1"/>
              <a:t>kërkesë</a:t>
            </a:r>
            <a:r>
              <a:rPr lang="en-US" dirty="0"/>
              <a:t> </a:t>
            </a:r>
            <a:r>
              <a:rPr lang="en-US" dirty="0" err="1"/>
              <a:t>edhe</a:t>
            </a:r>
            <a:r>
              <a:rPr lang="en-US" dirty="0"/>
              <a:t> e </a:t>
            </a:r>
            <a:r>
              <a:rPr lang="en-US" dirty="0" err="1"/>
              <a:t>Konventës</a:t>
            </a:r>
            <a:r>
              <a:rPr lang="en-US" dirty="0"/>
              <a:t> </a:t>
            </a:r>
            <a:r>
              <a:rPr lang="en-US" dirty="0" err="1"/>
              <a:t>së</a:t>
            </a:r>
            <a:r>
              <a:rPr lang="en-US" dirty="0"/>
              <a:t> </a:t>
            </a:r>
            <a:r>
              <a:rPr lang="en-US" dirty="0" err="1"/>
              <a:t>Kombeve</a:t>
            </a:r>
            <a:r>
              <a:rPr lang="en-US" dirty="0"/>
              <a:t> </a:t>
            </a:r>
            <a:r>
              <a:rPr lang="en-US" dirty="0" err="1"/>
              <a:t>të</a:t>
            </a:r>
            <a:r>
              <a:rPr lang="en-US" dirty="0"/>
              <a:t> </a:t>
            </a:r>
            <a:r>
              <a:rPr lang="en-US" dirty="0" err="1"/>
              <a:t>Bashkuara</a:t>
            </a:r>
            <a:r>
              <a:rPr lang="en-US" dirty="0"/>
              <a:t> </a:t>
            </a:r>
            <a:r>
              <a:rPr lang="en-US" dirty="0" err="1"/>
              <a:t>kundër</a:t>
            </a:r>
            <a:r>
              <a:rPr lang="en-US" dirty="0"/>
              <a:t> </a:t>
            </a:r>
            <a:r>
              <a:rPr lang="en-US" dirty="0" err="1"/>
              <a:t>Krimit</a:t>
            </a:r>
            <a:r>
              <a:rPr lang="en-US" dirty="0"/>
              <a:t> </a:t>
            </a:r>
            <a:r>
              <a:rPr lang="en-US" dirty="0" err="1"/>
              <a:t>të</a:t>
            </a:r>
            <a:r>
              <a:rPr lang="en-US" dirty="0"/>
              <a:t> </a:t>
            </a:r>
            <a:r>
              <a:rPr lang="en-US" dirty="0" err="1"/>
              <a:t>Organizuar</a:t>
            </a:r>
            <a:r>
              <a:rPr lang="en-US" dirty="0"/>
              <a:t> </a:t>
            </a:r>
            <a:r>
              <a:rPr lang="en-US" dirty="0" err="1"/>
              <a:t>Ndërkombëtar</a:t>
            </a:r>
            <a:r>
              <a:rPr lang="en-US" dirty="0"/>
              <a:t>, </a:t>
            </a:r>
            <a:r>
              <a:rPr lang="en-US" dirty="0" err="1"/>
              <a:t>nenet</a:t>
            </a:r>
            <a:r>
              <a:rPr lang="en-US" dirty="0"/>
              <a:t> 7, 12, 14. </a:t>
            </a:r>
            <a:r>
              <a:rPr lang="en-US" dirty="0" err="1"/>
              <a:t>Kapaciteti</a:t>
            </a:r>
            <a:r>
              <a:rPr lang="en-US" dirty="0"/>
              <a:t> </a:t>
            </a:r>
            <a:r>
              <a:rPr lang="en-US" dirty="0" err="1"/>
              <a:t>i</a:t>
            </a:r>
            <a:r>
              <a:rPr lang="en-US" dirty="0"/>
              <a:t> </a:t>
            </a:r>
            <a:r>
              <a:rPr lang="en-US" dirty="0" err="1"/>
              <a:t>agjencive</a:t>
            </a:r>
            <a:r>
              <a:rPr lang="en-US" dirty="0"/>
              <a:t> </a:t>
            </a:r>
            <a:r>
              <a:rPr lang="en-US" dirty="0" err="1"/>
              <a:t>të</a:t>
            </a:r>
            <a:r>
              <a:rPr lang="en-US" dirty="0"/>
              <a:t> </a:t>
            </a:r>
            <a:r>
              <a:rPr lang="en-US" dirty="0" err="1"/>
              <a:t>zbatimit</a:t>
            </a:r>
            <a:r>
              <a:rPr lang="en-US" dirty="0"/>
              <a:t> </a:t>
            </a:r>
            <a:r>
              <a:rPr lang="en-US" dirty="0" err="1"/>
              <a:t>të</a:t>
            </a:r>
            <a:r>
              <a:rPr lang="en-US" dirty="0"/>
              <a:t> </a:t>
            </a:r>
            <a:r>
              <a:rPr lang="en-US" dirty="0" err="1"/>
              <a:t>ligjit</a:t>
            </a:r>
            <a:r>
              <a:rPr lang="en-US" dirty="0"/>
              <a:t> </a:t>
            </a:r>
            <a:r>
              <a:rPr lang="en-US" dirty="0" err="1"/>
              <a:t>për</a:t>
            </a:r>
            <a:r>
              <a:rPr lang="en-US" dirty="0"/>
              <a:t> </a:t>
            </a:r>
            <a:r>
              <a:rPr lang="en-US" dirty="0" err="1"/>
              <a:t>identifikimin</a:t>
            </a:r>
            <a:r>
              <a:rPr lang="en-US" dirty="0"/>
              <a:t>, </a:t>
            </a:r>
            <a:r>
              <a:rPr lang="en-US" dirty="0" err="1"/>
              <a:t>hetimin</a:t>
            </a:r>
            <a:r>
              <a:rPr lang="en-US" dirty="0"/>
              <a:t>, </a:t>
            </a:r>
            <a:r>
              <a:rPr lang="en-US" dirty="0" err="1"/>
              <a:t>kapjen</a:t>
            </a:r>
            <a:r>
              <a:rPr lang="en-US" dirty="0"/>
              <a:t> </a:t>
            </a:r>
            <a:r>
              <a:rPr lang="en-US" dirty="0" err="1"/>
              <a:t>dhe</a:t>
            </a:r>
            <a:r>
              <a:rPr lang="en-US" dirty="0"/>
              <a:t> </a:t>
            </a:r>
            <a:r>
              <a:rPr lang="en-US" dirty="0" err="1"/>
              <a:t>konfiskimin</a:t>
            </a:r>
            <a:r>
              <a:rPr lang="en-US" dirty="0"/>
              <a:t> e </a:t>
            </a:r>
            <a:r>
              <a:rPr lang="en-US" dirty="0" err="1"/>
              <a:t>aseteve</a:t>
            </a:r>
            <a:r>
              <a:rPr lang="en-US" dirty="0"/>
              <a:t> </a:t>
            </a:r>
            <a:r>
              <a:rPr lang="en-US" dirty="0" err="1"/>
              <a:t>që</a:t>
            </a:r>
            <a:r>
              <a:rPr lang="en-US" dirty="0"/>
              <a:t> </a:t>
            </a:r>
            <a:r>
              <a:rPr lang="en-US" dirty="0" err="1"/>
              <a:t>rrjedhin</a:t>
            </a:r>
            <a:r>
              <a:rPr lang="en-US" dirty="0"/>
              <a:t> </a:t>
            </a:r>
            <a:r>
              <a:rPr lang="en-US" dirty="0" err="1"/>
              <a:t>nga</a:t>
            </a:r>
            <a:r>
              <a:rPr lang="en-US" dirty="0"/>
              <a:t> </a:t>
            </a:r>
            <a:r>
              <a:rPr lang="en-US" dirty="0" err="1"/>
              <a:t>trafikimi</a:t>
            </a:r>
            <a:r>
              <a:rPr lang="en-US" dirty="0"/>
              <a:t> </a:t>
            </a:r>
            <a:r>
              <a:rPr lang="en-US" dirty="0" err="1"/>
              <a:t>i</a:t>
            </a:r>
            <a:r>
              <a:rPr lang="en-US" dirty="0"/>
              <a:t> </a:t>
            </a:r>
            <a:r>
              <a:rPr lang="en-US" dirty="0" err="1"/>
              <a:t>qenieve</a:t>
            </a:r>
            <a:r>
              <a:rPr lang="en-US" dirty="0"/>
              <a:t> </a:t>
            </a:r>
            <a:r>
              <a:rPr lang="en-US" dirty="0" err="1"/>
              <a:t>njerëzore</a:t>
            </a:r>
            <a:r>
              <a:rPr lang="en-US" dirty="0"/>
              <a:t> </a:t>
            </a:r>
            <a:r>
              <a:rPr lang="en-US" dirty="0" err="1"/>
              <a:t>është</a:t>
            </a:r>
            <a:r>
              <a:rPr lang="en-US" dirty="0"/>
              <a:t> </a:t>
            </a:r>
            <a:r>
              <a:rPr lang="en-US" dirty="0" err="1"/>
              <a:t>shtylla</a:t>
            </a:r>
            <a:r>
              <a:rPr lang="en-US" dirty="0"/>
              <a:t> </a:t>
            </a:r>
            <a:r>
              <a:rPr lang="en-US" dirty="0" err="1"/>
              <a:t>kryesore</a:t>
            </a:r>
            <a:r>
              <a:rPr lang="en-US" dirty="0"/>
              <a:t> e </a:t>
            </a:r>
            <a:r>
              <a:rPr lang="en-US" dirty="0" err="1"/>
              <a:t>masave</a:t>
            </a:r>
            <a:r>
              <a:rPr lang="en-US" dirty="0"/>
              <a:t> </a:t>
            </a:r>
            <a:r>
              <a:rPr lang="en-US" dirty="0" err="1"/>
              <a:t>kundër</a:t>
            </a:r>
            <a:r>
              <a:rPr lang="en-US" dirty="0"/>
              <a:t> </a:t>
            </a:r>
            <a:r>
              <a:rPr lang="en-US" dirty="0" err="1"/>
              <a:t>trafikimit</a:t>
            </a:r>
            <a:r>
              <a:rPr lang="en-US" dirty="0"/>
              <a:t>. </a:t>
            </a:r>
          </a:p>
          <a:p>
            <a:pPr marL="0" indent="0" algn="just">
              <a:buNone/>
            </a:pPr>
            <a:r>
              <a:rPr lang="en-US" dirty="0" err="1" smtClean="0"/>
              <a:t>Trafikimi</a:t>
            </a:r>
            <a:r>
              <a:rPr lang="en-US" dirty="0" smtClean="0"/>
              <a:t> </a:t>
            </a:r>
            <a:r>
              <a:rPr lang="en-US" dirty="0" err="1"/>
              <a:t>i</a:t>
            </a:r>
            <a:r>
              <a:rPr lang="en-US" dirty="0"/>
              <a:t> </a:t>
            </a:r>
            <a:r>
              <a:rPr lang="en-US" dirty="0" err="1"/>
              <a:t>qenieve</a:t>
            </a:r>
            <a:r>
              <a:rPr lang="en-US" dirty="0"/>
              <a:t> </a:t>
            </a:r>
            <a:r>
              <a:rPr lang="en-US" dirty="0" err="1"/>
              <a:t>njerëzore</a:t>
            </a:r>
            <a:r>
              <a:rPr lang="en-US" dirty="0"/>
              <a:t>, </a:t>
            </a:r>
            <a:r>
              <a:rPr lang="en-US" dirty="0" err="1"/>
              <a:t>si</a:t>
            </a:r>
            <a:r>
              <a:rPr lang="en-US" dirty="0"/>
              <a:t> </a:t>
            </a:r>
            <a:r>
              <a:rPr lang="en-US" dirty="0" err="1"/>
              <a:t>dhe</a:t>
            </a:r>
            <a:r>
              <a:rPr lang="en-US" dirty="0"/>
              <a:t> </a:t>
            </a:r>
            <a:r>
              <a:rPr lang="en-US" dirty="0" err="1"/>
              <a:t>kalimi</a:t>
            </a:r>
            <a:r>
              <a:rPr lang="en-US" dirty="0"/>
              <a:t> </a:t>
            </a:r>
            <a:r>
              <a:rPr lang="en-US" dirty="0" err="1"/>
              <a:t>i</a:t>
            </a:r>
            <a:r>
              <a:rPr lang="en-US" dirty="0"/>
              <a:t> </a:t>
            </a:r>
            <a:r>
              <a:rPr lang="en-US" dirty="0" err="1"/>
              <a:t>paligjshëm</a:t>
            </a:r>
            <a:r>
              <a:rPr lang="en-US" dirty="0"/>
              <a:t> </a:t>
            </a:r>
            <a:r>
              <a:rPr lang="en-US" dirty="0" err="1"/>
              <a:t>i</a:t>
            </a:r>
            <a:r>
              <a:rPr lang="en-US" dirty="0"/>
              <a:t> </a:t>
            </a:r>
            <a:r>
              <a:rPr lang="en-US" dirty="0" err="1"/>
              <a:t>emigrantëve</a:t>
            </a:r>
            <a:r>
              <a:rPr lang="en-US" dirty="0"/>
              <a:t> </a:t>
            </a:r>
            <a:r>
              <a:rPr lang="en-US" dirty="0" err="1"/>
              <a:t>kryhen</a:t>
            </a:r>
            <a:r>
              <a:rPr lang="en-US" dirty="0"/>
              <a:t> me </a:t>
            </a:r>
            <a:r>
              <a:rPr lang="en-US" dirty="0" err="1"/>
              <a:t>qëllim</a:t>
            </a:r>
            <a:r>
              <a:rPr lang="en-US" dirty="0"/>
              <a:t> </a:t>
            </a:r>
            <a:r>
              <a:rPr lang="en-US" dirty="0" err="1"/>
              <a:t>përftimin</a:t>
            </a:r>
            <a:r>
              <a:rPr lang="en-US" dirty="0"/>
              <a:t> e </a:t>
            </a:r>
            <a:r>
              <a:rPr lang="en-US" dirty="0" err="1"/>
              <a:t>fitimeve</a:t>
            </a:r>
            <a:r>
              <a:rPr lang="en-US" dirty="0"/>
              <a:t> </a:t>
            </a:r>
            <a:r>
              <a:rPr lang="en-US" dirty="0" err="1"/>
              <a:t>të</a:t>
            </a:r>
            <a:r>
              <a:rPr lang="en-US" dirty="0"/>
              <a:t> </a:t>
            </a:r>
            <a:r>
              <a:rPr lang="en-US" dirty="0" err="1"/>
              <a:t>larta</a:t>
            </a:r>
            <a:r>
              <a:rPr lang="en-US" dirty="0"/>
              <a:t>. Me </a:t>
            </a:r>
            <a:r>
              <a:rPr lang="en-US" dirty="0" err="1"/>
              <a:t>qëllim</a:t>
            </a:r>
            <a:r>
              <a:rPr lang="en-US" dirty="0"/>
              <a:t> </a:t>
            </a:r>
            <a:r>
              <a:rPr lang="en-US" dirty="0" err="1"/>
              <a:t>parandalimin</a:t>
            </a:r>
            <a:r>
              <a:rPr lang="en-US" dirty="0"/>
              <a:t> e </a:t>
            </a:r>
            <a:r>
              <a:rPr lang="en-US" dirty="0" err="1"/>
              <a:t>grupeve</a:t>
            </a:r>
            <a:r>
              <a:rPr lang="en-US" dirty="0"/>
              <a:t> </a:t>
            </a:r>
            <a:r>
              <a:rPr lang="en-US" dirty="0" err="1"/>
              <a:t>kriminale</a:t>
            </a:r>
            <a:r>
              <a:rPr lang="en-US" dirty="0"/>
              <a:t>, </a:t>
            </a:r>
            <a:r>
              <a:rPr lang="en-US" dirty="0" err="1"/>
              <a:t>aktivitete</a:t>
            </a:r>
            <a:r>
              <a:rPr lang="en-US" dirty="0"/>
              <a:t> </a:t>
            </a:r>
            <a:r>
              <a:rPr lang="en-US" dirty="0" err="1"/>
              <a:t>si</a:t>
            </a:r>
            <a:r>
              <a:rPr lang="en-US" dirty="0"/>
              <a:t> </a:t>
            </a:r>
            <a:r>
              <a:rPr lang="en-US" dirty="0" err="1"/>
              <a:t>gjurmimi</a:t>
            </a:r>
            <a:r>
              <a:rPr lang="en-US" dirty="0"/>
              <a:t>, </a:t>
            </a:r>
            <a:r>
              <a:rPr lang="en-US" dirty="0" err="1"/>
              <a:t>gjetja</a:t>
            </a:r>
            <a:r>
              <a:rPr lang="en-US" dirty="0"/>
              <a:t> e </a:t>
            </a:r>
            <a:r>
              <a:rPr lang="en-US" dirty="0" err="1"/>
              <a:t>vendndodhjes</a:t>
            </a:r>
            <a:r>
              <a:rPr lang="en-US" dirty="0"/>
              <a:t>, </a:t>
            </a:r>
            <a:r>
              <a:rPr lang="en-US" dirty="0" err="1"/>
              <a:t>ngrirja</a:t>
            </a:r>
            <a:r>
              <a:rPr lang="en-US" dirty="0"/>
              <a:t>, </a:t>
            </a:r>
            <a:r>
              <a:rPr lang="en-US" dirty="0" err="1"/>
              <a:t>konfiskimi</a:t>
            </a:r>
            <a:r>
              <a:rPr lang="en-US" dirty="0"/>
              <a:t>, </a:t>
            </a:r>
            <a:r>
              <a:rPr lang="en-US" dirty="0" err="1"/>
              <a:t>menaxhimi</a:t>
            </a:r>
            <a:r>
              <a:rPr lang="en-US" dirty="0"/>
              <a:t> </a:t>
            </a:r>
            <a:r>
              <a:rPr lang="en-US" dirty="0" err="1"/>
              <a:t>dhe</a:t>
            </a:r>
            <a:r>
              <a:rPr lang="en-US" dirty="0"/>
              <a:t> </a:t>
            </a:r>
            <a:r>
              <a:rPr lang="en-US" dirty="0" err="1"/>
              <a:t>kthimi</a:t>
            </a:r>
            <a:r>
              <a:rPr lang="en-US" dirty="0"/>
              <a:t> </a:t>
            </a:r>
            <a:r>
              <a:rPr lang="en-US" dirty="0" err="1"/>
              <a:t>i</a:t>
            </a:r>
            <a:r>
              <a:rPr lang="en-US" dirty="0"/>
              <a:t> </a:t>
            </a:r>
            <a:r>
              <a:rPr lang="en-US" dirty="0" err="1"/>
              <a:t>aseteve</a:t>
            </a:r>
            <a:r>
              <a:rPr lang="en-US" dirty="0"/>
              <a:t> </a:t>
            </a:r>
            <a:r>
              <a:rPr lang="en-US" dirty="0" err="1"/>
              <a:t>etj</a:t>
            </a:r>
            <a:r>
              <a:rPr lang="en-US" dirty="0"/>
              <a:t>, </a:t>
            </a:r>
            <a:r>
              <a:rPr lang="en-US" dirty="0" err="1"/>
              <a:t>kanë</a:t>
            </a:r>
            <a:r>
              <a:rPr lang="en-US" dirty="0"/>
              <a:t> </a:t>
            </a:r>
            <a:r>
              <a:rPr lang="en-US" dirty="0" err="1"/>
              <a:t>të</a:t>
            </a:r>
            <a:r>
              <a:rPr lang="en-US" dirty="0"/>
              <a:t> </a:t>
            </a:r>
            <a:r>
              <a:rPr lang="en-US" dirty="0" err="1"/>
              <a:t>rëndësishme</a:t>
            </a:r>
            <a:r>
              <a:rPr lang="en-US" dirty="0"/>
              <a:t> </a:t>
            </a:r>
            <a:r>
              <a:rPr lang="en-US" dirty="0" err="1"/>
              <a:t>që</a:t>
            </a:r>
            <a:r>
              <a:rPr lang="en-US" dirty="0"/>
              <a:t> </a:t>
            </a:r>
            <a:r>
              <a:rPr lang="en-US" dirty="0" err="1"/>
              <a:t>të</a:t>
            </a:r>
            <a:r>
              <a:rPr lang="en-US" dirty="0"/>
              <a:t> </a:t>
            </a:r>
            <a:r>
              <a:rPr lang="en-US" dirty="0" err="1"/>
              <a:t>zhvillohen</a:t>
            </a:r>
            <a:r>
              <a:rPr lang="en-US" dirty="0"/>
              <a:t> </a:t>
            </a:r>
            <a:r>
              <a:rPr lang="en-US" dirty="0" err="1"/>
              <a:t>në</a:t>
            </a:r>
            <a:r>
              <a:rPr lang="en-US" dirty="0"/>
              <a:t> </a:t>
            </a:r>
            <a:r>
              <a:rPr lang="en-US" dirty="0" err="1"/>
              <a:t>këtë</a:t>
            </a:r>
            <a:r>
              <a:rPr lang="en-US" dirty="0"/>
              <a:t> </a:t>
            </a:r>
            <a:r>
              <a:rPr lang="en-US" dirty="0" err="1"/>
              <a:t>proces</a:t>
            </a:r>
            <a:r>
              <a:rPr lang="en-US" dirty="0"/>
              <a:t>. </a:t>
            </a:r>
            <a:r>
              <a:rPr lang="en-US" dirty="0" err="1"/>
              <a:t>Ato</a:t>
            </a:r>
            <a:r>
              <a:rPr lang="en-US" dirty="0"/>
              <a:t> </a:t>
            </a:r>
            <a:r>
              <a:rPr lang="en-US" dirty="0" err="1"/>
              <a:t>janë</a:t>
            </a:r>
            <a:r>
              <a:rPr lang="en-US" dirty="0"/>
              <a:t> </a:t>
            </a:r>
            <a:r>
              <a:rPr lang="en-US" dirty="0" err="1"/>
              <a:t>komplekse</a:t>
            </a:r>
            <a:r>
              <a:rPr lang="en-US" dirty="0"/>
              <a:t> </a:t>
            </a:r>
            <a:r>
              <a:rPr lang="en-US" dirty="0" err="1" smtClean="0"/>
              <a:t>për</a:t>
            </a:r>
            <a:r>
              <a:rPr lang="en-US" dirty="0" smtClean="0"/>
              <a:t> </a:t>
            </a:r>
            <a:r>
              <a:rPr lang="en-US" dirty="0" err="1"/>
              <a:t>t’u</a:t>
            </a:r>
            <a:r>
              <a:rPr lang="en-US" dirty="0"/>
              <a:t> </a:t>
            </a:r>
            <a:r>
              <a:rPr lang="en-US" dirty="0" err="1"/>
              <a:t>kryer</a:t>
            </a:r>
            <a:r>
              <a:rPr lang="en-US" dirty="0"/>
              <a:t>, </a:t>
            </a:r>
            <a:r>
              <a:rPr lang="en-US" dirty="0" err="1"/>
              <a:t>sidomos</a:t>
            </a:r>
            <a:r>
              <a:rPr lang="en-US" dirty="0"/>
              <a:t> </a:t>
            </a:r>
            <a:r>
              <a:rPr lang="en-US" dirty="0" err="1"/>
              <a:t>për</a:t>
            </a:r>
            <a:r>
              <a:rPr lang="en-US" dirty="0"/>
              <a:t> </a:t>
            </a:r>
            <a:r>
              <a:rPr lang="en-US" dirty="0" err="1"/>
              <a:t>shkak</a:t>
            </a:r>
            <a:r>
              <a:rPr lang="en-US" dirty="0"/>
              <a:t> se </a:t>
            </a:r>
            <a:r>
              <a:rPr lang="en-US" dirty="0" err="1"/>
              <a:t>komponenti</a:t>
            </a:r>
            <a:r>
              <a:rPr lang="en-US" dirty="0"/>
              <a:t> </a:t>
            </a:r>
            <a:r>
              <a:rPr lang="en-US" dirty="0" err="1"/>
              <a:t>ndërkufitar</a:t>
            </a:r>
            <a:r>
              <a:rPr lang="en-US" dirty="0"/>
              <a:t> </a:t>
            </a:r>
            <a:r>
              <a:rPr lang="en-US" dirty="0" err="1"/>
              <a:t>kërkon</a:t>
            </a:r>
            <a:r>
              <a:rPr lang="en-US" dirty="0"/>
              <a:t> </a:t>
            </a:r>
            <a:r>
              <a:rPr lang="en-US" dirty="0" err="1"/>
              <a:t>përfshirjen</a:t>
            </a:r>
            <a:r>
              <a:rPr lang="en-US" dirty="0"/>
              <a:t> e </a:t>
            </a:r>
            <a:r>
              <a:rPr lang="en-US" dirty="0" err="1"/>
              <a:t>dy</a:t>
            </a:r>
            <a:r>
              <a:rPr lang="en-US" dirty="0"/>
              <a:t> </a:t>
            </a:r>
            <a:r>
              <a:rPr lang="en-US" dirty="0" err="1"/>
              <a:t>ose</a:t>
            </a:r>
            <a:r>
              <a:rPr lang="en-US" dirty="0"/>
              <a:t> </a:t>
            </a:r>
            <a:r>
              <a:rPr lang="en-US" dirty="0" err="1"/>
              <a:t>më</a:t>
            </a:r>
            <a:r>
              <a:rPr lang="en-US" dirty="0"/>
              <a:t> </a:t>
            </a:r>
            <a:r>
              <a:rPr lang="en-US" dirty="0" err="1"/>
              <a:t>shumë</a:t>
            </a:r>
            <a:r>
              <a:rPr lang="en-US" dirty="0"/>
              <a:t> </a:t>
            </a:r>
            <a:r>
              <a:rPr lang="en-US" dirty="0" err="1"/>
              <a:t>juridiksioneve</a:t>
            </a:r>
            <a:r>
              <a:rPr lang="en-US" dirty="0"/>
              <a:t> me </a:t>
            </a:r>
            <a:r>
              <a:rPr lang="en-US" dirty="0" err="1"/>
              <a:t>legjislacion</a:t>
            </a:r>
            <a:r>
              <a:rPr lang="en-US" dirty="0"/>
              <a:t> material </a:t>
            </a:r>
            <a:r>
              <a:rPr lang="en-US" dirty="0" err="1"/>
              <a:t>dhe</a:t>
            </a:r>
            <a:r>
              <a:rPr lang="en-US" dirty="0"/>
              <a:t> procedural </a:t>
            </a:r>
            <a:r>
              <a:rPr lang="en-US" dirty="0" err="1"/>
              <a:t>të</a:t>
            </a:r>
            <a:r>
              <a:rPr lang="en-US" dirty="0"/>
              <a:t> </a:t>
            </a:r>
            <a:r>
              <a:rPr lang="en-US" dirty="0" err="1"/>
              <a:t>ndryshëm</a:t>
            </a:r>
            <a:r>
              <a:rPr lang="en-US" dirty="0"/>
              <a:t>. </a:t>
            </a:r>
          </a:p>
          <a:p>
            <a:pPr marL="0" indent="0" algn="just">
              <a:buNone/>
            </a:pPr>
            <a:r>
              <a:rPr lang="en-US" dirty="0" err="1"/>
              <a:t>Prokurorët</a:t>
            </a:r>
            <a:r>
              <a:rPr lang="en-US" dirty="0"/>
              <a:t> </a:t>
            </a:r>
            <a:r>
              <a:rPr lang="en-US" dirty="0" err="1"/>
              <a:t>mund</a:t>
            </a:r>
            <a:r>
              <a:rPr lang="en-US" dirty="0"/>
              <a:t> </a:t>
            </a:r>
            <a:r>
              <a:rPr lang="en-US" dirty="0" err="1"/>
              <a:t>të</a:t>
            </a:r>
            <a:r>
              <a:rPr lang="en-US" dirty="0"/>
              <a:t> </a:t>
            </a:r>
            <a:r>
              <a:rPr lang="en-US" dirty="0" err="1"/>
              <a:t>gjenden</a:t>
            </a:r>
            <a:r>
              <a:rPr lang="en-US" dirty="0"/>
              <a:t> para </a:t>
            </a:r>
            <a:r>
              <a:rPr lang="en-US" dirty="0" err="1"/>
              <a:t>shumë</a:t>
            </a:r>
            <a:r>
              <a:rPr lang="en-US" dirty="0"/>
              <a:t> </a:t>
            </a:r>
            <a:r>
              <a:rPr lang="en-US" dirty="0" err="1"/>
              <a:t>vështirësive</a:t>
            </a:r>
            <a:r>
              <a:rPr lang="en-US" dirty="0"/>
              <a:t>, </a:t>
            </a:r>
            <a:r>
              <a:rPr lang="en-US" dirty="0" err="1"/>
              <a:t>si</a:t>
            </a:r>
            <a:r>
              <a:rPr lang="en-US" dirty="0"/>
              <a:t> p.sh. me </a:t>
            </a:r>
            <a:r>
              <a:rPr lang="en-US" dirty="0" err="1"/>
              <a:t>ato</a:t>
            </a:r>
            <a:r>
              <a:rPr lang="en-US" dirty="0"/>
              <a:t> </a:t>
            </a:r>
            <a:r>
              <a:rPr lang="en-US" dirty="0" err="1"/>
              <a:t>që</a:t>
            </a:r>
            <a:r>
              <a:rPr lang="en-US" dirty="0"/>
              <a:t> </a:t>
            </a:r>
            <a:r>
              <a:rPr lang="en-US" dirty="0" err="1"/>
              <a:t>kanë</a:t>
            </a:r>
            <a:r>
              <a:rPr lang="en-US" dirty="0"/>
              <a:t> </a:t>
            </a:r>
            <a:r>
              <a:rPr lang="en-US" dirty="0" err="1"/>
              <a:t>të</a:t>
            </a:r>
            <a:r>
              <a:rPr lang="en-US" dirty="0"/>
              <a:t> </a:t>
            </a:r>
            <a:r>
              <a:rPr lang="en-US" dirty="0" err="1"/>
              <a:t>bëjnë</a:t>
            </a:r>
            <a:r>
              <a:rPr lang="en-US" dirty="0"/>
              <a:t> me </a:t>
            </a:r>
            <a:r>
              <a:rPr lang="en-US" dirty="0" err="1"/>
              <a:t>ekspertizën</a:t>
            </a:r>
            <a:r>
              <a:rPr lang="en-US" dirty="0"/>
              <a:t> </a:t>
            </a:r>
            <a:r>
              <a:rPr lang="en-US" dirty="0" err="1"/>
              <a:t>dhe</a:t>
            </a:r>
            <a:r>
              <a:rPr lang="en-US" dirty="0"/>
              <a:t> </a:t>
            </a:r>
            <a:r>
              <a:rPr lang="en-US" dirty="0" err="1"/>
              <a:t>burimet</a:t>
            </a:r>
            <a:r>
              <a:rPr lang="en-US" dirty="0"/>
              <a:t>, </a:t>
            </a:r>
            <a:r>
              <a:rPr lang="en-US" dirty="0" err="1"/>
              <a:t>mungesën</a:t>
            </a:r>
            <a:r>
              <a:rPr lang="en-US" dirty="0"/>
              <a:t> e </a:t>
            </a:r>
            <a:r>
              <a:rPr lang="en-US" dirty="0" err="1" smtClean="0"/>
              <a:t>plote</a:t>
            </a:r>
            <a:r>
              <a:rPr lang="en-US" dirty="0" smtClean="0"/>
              <a:t> </a:t>
            </a:r>
            <a:r>
              <a:rPr lang="en-US" dirty="0" err="1" smtClean="0"/>
              <a:t>te</a:t>
            </a:r>
            <a:r>
              <a:rPr lang="en-US" dirty="0" smtClean="0"/>
              <a:t> </a:t>
            </a:r>
            <a:r>
              <a:rPr lang="en-US" dirty="0" err="1" smtClean="0"/>
              <a:t>regjistrave</a:t>
            </a:r>
            <a:r>
              <a:rPr lang="en-US" dirty="0" smtClean="0"/>
              <a:t> </a:t>
            </a:r>
            <a:r>
              <a:rPr lang="en-US" dirty="0" err="1"/>
              <a:t>të</a:t>
            </a:r>
            <a:r>
              <a:rPr lang="en-US" dirty="0"/>
              <a:t> </a:t>
            </a:r>
            <a:r>
              <a:rPr lang="en-US" dirty="0" err="1"/>
              <a:t>centralizuar</a:t>
            </a:r>
            <a:r>
              <a:rPr lang="en-US" dirty="0"/>
              <a:t> </a:t>
            </a:r>
            <a:r>
              <a:rPr lang="en-US" dirty="0" err="1"/>
              <a:t>bankarë</a:t>
            </a:r>
            <a:r>
              <a:rPr lang="en-US" dirty="0"/>
              <a:t> </a:t>
            </a:r>
            <a:r>
              <a:rPr lang="en-US" dirty="0" err="1"/>
              <a:t>dhe</a:t>
            </a:r>
            <a:r>
              <a:rPr lang="en-US" dirty="0"/>
              <a:t> </a:t>
            </a:r>
            <a:r>
              <a:rPr lang="en-US" dirty="0" err="1"/>
              <a:t>bazave</a:t>
            </a:r>
            <a:r>
              <a:rPr lang="en-US" dirty="0"/>
              <a:t> </a:t>
            </a:r>
            <a:r>
              <a:rPr lang="en-US" dirty="0" err="1"/>
              <a:t>qendrore</a:t>
            </a:r>
            <a:r>
              <a:rPr lang="en-US" dirty="0"/>
              <a:t> </a:t>
            </a:r>
            <a:r>
              <a:rPr lang="en-US" dirty="0" err="1"/>
              <a:t>të</a:t>
            </a:r>
            <a:r>
              <a:rPr lang="en-US" dirty="0"/>
              <a:t> </a:t>
            </a:r>
            <a:r>
              <a:rPr lang="en-US" dirty="0" err="1"/>
              <a:t>të</a:t>
            </a:r>
            <a:r>
              <a:rPr lang="en-US" dirty="0"/>
              <a:t> </a:t>
            </a:r>
            <a:r>
              <a:rPr lang="en-US" dirty="0" err="1"/>
              <a:t>dhënave</a:t>
            </a:r>
            <a:r>
              <a:rPr lang="en-US" dirty="0"/>
              <a:t> </a:t>
            </a:r>
            <a:r>
              <a:rPr lang="en-US" dirty="0" err="1"/>
              <a:t>në</a:t>
            </a:r>
            <a:r>
              <a:rPr lang="en-US" dirty="0"/>
              <a:t> </a:t>
            </a:r>
            <a:r>
              <a:rPr lang="en-US" dirty="0" err="1"/>
              <a:t>disa</a:t>
            </a:r>
            <a:r>
              <a:rPr lang="en-US" dirty="0"/>
              <a:t> </a:t>
            </a:r>
            <a:r>
              <a:rPr lang="en-US" dirty="0" err="1"/>
              <a:t>vende</a:t>
            </a:r>
            <a:r>
              <a:rPr lang="en-US" dirty="0"/>
              <a:t>, </a:t>
            </a:r>
            <a:r>
              <a:rPr lang="en-US" dirty="0" err="1"/>
              <a:t>transferimin</a:t>
            </a:r>
            <a:r>
              <a:rPr lang="en-US" dirty="0"/>
              <a:t> e </a:t>
            </a:r>
            <a:r>
              <a:rPr lang="en-US" dirty="0" err="1"/>
              <a:t>aseteve</a:t>
            </a:r>
            <a:r>
              <a:rPr lang="en-US" dirty="0"/>
              <a:t> </a:t>
            </a:r>
            <a:r>
              <a:rPr lang="en-US" dirty="0" err="1"/>
              <a:t>dhe</a:t>
            </a:r>
            <a:r>
              <a:rPr lang="en-US" dirty="0"/>
              <a:t> </a:t>
            </a:r>
            <a:r>
              <a:rPr lang="en-US" dirty="0" err="1"/>
              <a:t>pastrimin</a:t>
            </a:r>
            <a:r>
              <a:rPr lang="en-US" dirty="0"/>
              <a:t> e </a:t>
            </a:r>
            <a:r>
              <a:rPr lang="en-US" dirty="0" err="1"/>
              <a:t>parave</a:t>
            </a:r>
            <a:r>
              <a:rPr lang="en-US" dirty="0"/>
              <a:t>, </a:t>
            </a:r>
            <a:r>
              <a:rPr lang="en-US" dirty="0" err="1"/>
              <a:t>problemet</a:t>
            </a:r>
            <a:r>
              <a:rPr lang="en-US" dirty="0"/>
              <a:t> me </a:t>
            </a:r>
            <a:r>
              <a:rPr lang="en-US" dirty="0" err="1"/>
              <a:t>pranueshmërinë</a:t>
            </a:r>
            <a:r>
              <a:rPr lang="en-US" dirty="0"/>
              <a:t> e </a:t>
            </a:r>
            <a:r>
              <a:rPr lang="en-US" dirty="0" err="1"/>
              <a:t>provave</a:t>
            </a:r>
            <a:r>
              <a:rPr lang="en-US" dirty="0"/>
              <a:t> </a:t>
            </a:r>
            <a:r>
              <a:rPr lang="en-US" dirty="0" err="1"/>
              <a:t>në</a:t>
            </a:r>
            <a:r>
              <a:rPr lang="en-US" dirty="0"/>
              <a:t> </a:t>
            </a:r>
            <a:r>
              <a:rPr lang="en-US" dirty="0" err="1"/>
              <a:t>gjykatë</a:t>
            </a:r>
            <a:r>
              <a:rPr lang="en-US" dirty="0"/>
              <a:t> </a:t>
            </a:r>
            <a:r>
              <a:rPr lang="en-US" dirty="0" err="1"/>
              <a:t>sipas</a:t>
            </a:r>
            <a:r>
              <a:rPr lang="en-US" dirty="0"/>
              <a:t> </a:t>
            </a:r>
            <a:r>
              <a:rPr lang="en-US" dirty="0" err="1"/>
              <a:t>rregullimeve</a:t>
            </a:r>
            <a:r>
              <a:rPr lang="en-US" dirty="0"/>
              <a:t> </a:t>
            </a:r>
            <a:r>
              <a:rPr lang="en-US" dirty="0" err="1"/>
              <a:t>të</a:t>
            </a:r>
            <a:r>
              <a:rPr lang="en-US" dirty="0"/>
              <a:t> </a:t>
            </a:r>
            <a:r>
              <a:rPr lang="en-US" dirty="0" err="1"/>
              <a:t>ndryshme</a:t>
            </a:r>
            <a:r>
              <a:rPr lang="en-US" dirty="0"/>
              <a:t> </a:t>
            </a:r>
            <a:r>
              <a:rPr lang="en-US" dirty="0" err="1"/>
              <a:t>procedurale</a:t>
            </a:r>
            <a:r>
              <a:rPr lang="en-US" dirty="0"/>
              <a:t> </a:t>
            </a:r>
            <a:r>
              <a:rPr lang="en-US" dirty="0" err="1"/>
              <a:t>penale</a:t>
            </a:r>
            <a:r>
              <a:rPr lang="en-US" dirty="0"/>
              <a:t>. </a:t>
            </a:r>
          </a:p>
          <a:p>
            <a:pPr algn="just"/>
            <a:r>
              <a:rPr lang="en-US" dirty="0"/>
              <a:t>Duke </a:t>
            </a:r>
            <a:r>
              <a:rPr lang="en-US" dirty="0" err="1"/>
              <a:t>iu</a:t>
            </a:r>
            <a:r>
              <a:rPr lang="en-US" dirty="0"/>
              <a:t> </a:t>
            </a:r>
            <a:r>
              <a:rPr lang="en-US" dirty="0" err="1"/>
              <a:t>referuar</a:t>
            </a:r>
            <a:r>
              <a:rPr lang="en-US" dirty="0"/>
              <a:t> </a:t>
            </a:r>
            <a:r>
              <a:rPr lang="en-US" dirty="0" err="1"/>
              <a:t>Konventës</a:t>
            </a:r>
            <a:r>
              <a:rPr lang="en-US" dirty="0"/>
              <a:t> </a:t>
            </a:r>
            <a:r>
              <a:rPr lang="en-US" dirty="0" err="1"/>
              <a:t>së</a:t>
            </a:r>
            <a:r>
              <a:rPr lang="en-US" dirty="0"/>
              <a:t> </a:t>
            </a:r>
            <a:r>
              <a:rPr lang="en-US" dirty="0" err="1"/>
              <a:t>Kombeve</a:t>
            </a:r>
            <a:r>
              <a:rPr lang="en-US" dirty="0"/>
              <a:t> </a:t>
            </a:r>
            <a:r>
              <a:rPr lang="en-US" dirty="0" err="1"/>
              <a:t>të</a:t>
            </a:r>
            <a:r>
              <a:rPr lang="en-US" dirty="0"/>
              <a:t> </a:t>
            </a:r>
            <a:r>
              <a:rPr lang="en-US" dirty="0" err="1"/>
              <a:t>Bashkuara</a:t>
            </a:r>
            <a:r>
              <a:rPr lang="en-US" dirty="0"/>
              <a:t> </a:t>
            </a:r>
            <a:r>
              <a:rPr lang="en-US" dirty="0" err="1"/>
              <a:t>kundër</a:t>
            </a:r>
            <a:r>
              <a:rPr lang="en-US" dirty="0"/>
              <a:t> </a:t>
            </a:r>
            <a:r>
              <a:rPr lang="en-US" dirty="0" err="1"/>
              <a:t>Krimit</a:t>
            </a:r>
            <a:r>
              <a:rPr lang="en-US" dirty="0"/>
              <a:t> </a:t>
            </a:r>
            <a:r>
              <a:rPr lang="en-US" dirty="0" err="1"/>
              <a:t>të</a:t>
            </a:r>
            <a:r>
              <a:rPr lang="en-US" dirty="0"/>
              <a:t> </a:t>
            </a:r>
            <a:r>
              <a:rPr lang="en-US" dirty="0" err="1"/>
              <a:t>Organizuar</a:t>
            </a:r>
            <a:r>
              <a:rPr lang="en-US" dirty="0"/>
              <a:t> </a:t>
            </a:r>
            <a:r>
              <a:rPr lang="en-US" dirty="0" err="1"/>
              <a:t>Ndërkombëtar</a:t>
            </a:r>
            <a:r>
              <a:rPr lang="en-US" dirty="0"/>
              <a:t>, </a:t>
            </a:r>
            <a:r>
              <a:rPr lang="en-US" dirty="0" err="1"/>
              <a:t>nenet</a:t>
            </a:r>
            <a:r>
              <a:rPr lang="en-US" dirty="0"/>
              <a:t> </a:t>
            </a:r>
            <a:r>
              <a:rPr lang="en-US" dirty="0" err="1"/>
              <a:t>përkatëse</a:t>
            </a:r>
            <a:r>
              <a:rPr lang="en-US" dirty="0"/>
              <a:t> </a:t>
            </a:r>
            <a:r>
              <a:rPr lang="en-US" dirty="0" err="1"/>
              <a:t>për</a:t>
            </a:r>
            <a:r>
              <a:rPr lang="en-US" dirty="0"/>
              <a:t> </a:t>
            </a:r>
            <a:r>
              <a:rPr lang="en-US" dirty="0" err="1"/>
              <a:t>hetimin</a:t>
            </a:r>
            <a:r>
              <a:rPr lang="en-US" dirty="0"/>
              <a:t> </a:t>
            </a:r>
            <a:r>
              <a:rPr lang="en-US" dirty="0" err="1"/>
              <a:t>financiar</a:t>
            </a:r>
            <a:r>
              <a:rPr lang="en-US" dirty="0"/>
              <a:t> </a:t>
            </a:r>
            <a:r>
              <a:rPr lang="en-US" dirty="0" err="1"/>
              <a:t>përfshijnë</a:t>
            </a:r>
            <a:r>
              <a:rPr lang="en-US" dirty="0"/>
              <a:t>: </a:t>
            </a:r>
          </a:p>
          <a:p>
            <a:pPr lvl="0" algn="just">
              <a:buFont typeface="Wingdings" panose="05000000000000000000" pitchFamily="2" charset="2"/>
              <a:buChar char="ü"/>
            </a:pPr>
            <a:r>
              <a:rPr lang="en-US" dirty="0" err="1"/>
              <a:t>Nenin</a:t>
            </a:r>
            <a:r>
              <a:rPr lang="en-US" dirty="0"/>
              <a:t> 6 </a:t>
            </a:r>
            <a:r>
              <a:rPr lang="en-US" dirty="0" err="1"/>
              <a:t>për</a:t>
            </a:r>
            <a:r>
              <a:rPr lang="en-US" dirty="0"/>
              <a:t> </a:t>
            </a:r>
            <a:r>
              <a:rPr lang="en-US" dirty="0" err="1"/>
              <a:t>parashikimin</a:t>
            </a:r>
            <a:r>
              <a:rPr lang="en-US" dirty="0"/>
              <a:t> </a:t>
            </a:r>
            <a:r>
              <a:rPr lang="en-US" dirty="0" err="1"/>
              <a:t>si</a:t>
            </a:r>
            <a:r>
              <a:rPr lang="en-US" dirty="0"/>
              <a:t> </a:t>
            </a:r>
            <a:r>
              <a:rPr lang="en-US" dirty="0" err="1"/>
              <a:t>vepër</a:t>
            </a:r>
            <a:r>
              <a:rPr lang="en-US" dirty="0"/>
              <a:t> </a:t>
            </a:r>
            <a:r>
              <a:rPr lang="en-US" dirty="0" err="1"/>
              <a:t>penale</a:t>
            </a:r>
            <a:r>
              <a:rPr lang="en-US" dirty="0"/>
              <a:t> </a:t>
            </a:r>
            <a:r>
              <a:rPr lang="en-US" dirty="0" err="1"/>
              <a:t>të</a:t>
            </a:r>
            <a:r>
              <a:rPr lang="en-US" dirty="0"/>
              <a:t> </a:t>
            </a:r>
            <a:r>
              <a:rPr lang="en-US" dirty="0" err="1"/>
              <a:t>pastrimit</a:t>
            </a:r>
            <a:r>
              <a:rPr lang="en-US" dirty="0"/>
              <a:t> </a:t>
            </a:r>
            <a:r>
              <a:rPr lang="en-US" dirty="0" err="1"/>
              <a:t>të</a:t>
            </a:r>
            <a:r>
              <a:rPr lang="en-US" dirty="0"/>
              <a:t> </a:t>
            </a:r>
            <a:r>
              <a:rPr lang="en-US" dirty="0" err="1"/>
              <a:t>të</a:t>
            </a:r>
            <a:r>
              <a:rPr lang="en-US" dirty="0"/>
              <a:t> </a:t>
            </a:r>
            <a:r>
              <a:rPr lang="en-US" dirty="0" err="1"/>
              <a:t>ardhurave</a:t>
            </a:r>
            <a:r>
              <a:rPr lang="en-US" dirty="0"/>
              <a:t> </a:t>
            </a:r>
            <a:r>
              <a:rPr lang="en-US" dirty="0" err="1"/>
              <a:t>të</a:t>
            </a:r>
            <a:r>
              <a:rPr lang="en-US" dirty="0"/>
              <a:t> </a:t>
            </a:r>
            <a:r>
              <a:rPr lang="en-US" dirty="0" err="1"/>
              <a:t>krimit</a:t>
            </a:r>
            <a:r>
              <a:rPr lang="en-US" dirty="0"/>
              <a:t>; </a:t>
            </a:r>
          </a:p>
          <a:p>
            <a:pPr lvl="0" algn="just">
              <a:buFont typeface="Wingdings" panose="05000000000000000000" pitchFamily="2" charset="2"/>
              <a:buChar char="ü"/>
            </a:pPr>
            <a:r>
              <a:rPr lang="en-US" dirty="0" err="1"/>
              <a:t>nenin</a:t>
            </a:r>
            <a:r>
              <a:rPr lang="en-US" dirty="0"/>
              <a:t> 7 </a:t>
            </a:r>
            <a:r>
              <a:rPr lang="en-US" dirty="0" err="1"/>
              <a:t>për</a:t>
            </a:r>
            <a:r>
              <a:rPr lang="en-US" dirty="0"/>
              <a:t> </a:t>
            </a:r>
            <a:r>
              <a:rPr lang="en-US" dirty="0" err="1"/>
              <a:t>masat</a:t>
            </a:r>
            <a:r>
              <a:rPr lang="en-US" dirty="0"/>
              <a:t> </a:t>
            </a:r>
            <a:r>
              <a:rPr lang="en-US" dirty="0" err="1"/>
              <a:t>në</a:t>
            </a:r>
            <a:r>
              <a:rPr lang="en-US" dirty="0"/>
              <a:t> </a:t>
            </a:r>
            <a:r>
              <a:rPr lang="en-US" dirty="0" err="1"/>
              <a:t>luftën</a:t>
            </a:r>
            <a:r>
              <a:rPr lang="en-US" dirty="0"/>
              <a:t> </a:t>
            </a:r>
            <a:r>
              <a:rPr lang="en-US" dirty="0" err="1"/>
              <a:t>kundër</a:t>
            </a:r>
            <a:r>
              <a:rPr lang="en-US" dirty="0"/>
              <a:t> </a:t>
            </a:r>
            <a:r>
              <a:rPr lang="en-US" dirty="0" err="1"/>
              <a:t>pastrimit</a:t>
            </a:r>
            <a:r>
              <a:rPr lang="en-US" dirty="0"/>
              <a:t> </a:t>
            </a:r>
            <a:r>
              <a:rPr lang="en-US" dirty="0" err="1"/>
              <a:t>të</a:t>
            </a:r>
            <a:r>
              <a:rPr lang="en-US" dirty="0"/>
              <a:t> </a:t>
            </a:r>
            <a:r>
              <a:rPr lang="en-US" dirty="0" err="1"/>
              <a:t>parave</a:t>
            </a:r>
            <a:r>
              <a:rPr lang="en-US" dirty="0"/>
              <a:t>; </a:t>
            </a:r>
            <a:endParaRPr lang="en-US" dirty="0" smtClean="0"/>
          </a:p>
          <a:p>
            <a:pPr lvl="0" algn="just">
              <a:buFont typeface="Wingdings" panose="05000000000000000000" pitchFamily="2" charset="2"/>
              <a:buChar char="ü"/>
            </a:pPr>
            <a:r>
              <a:rPr lang="en-US" dirty="0" err="1" smtClean="0"/>
              <a:t>nenin</a:t>
            </a:r>
            <a:r>
              <a:rPr lang="en-US" dirty="0" smtClean="0"/>
              <a:t> </a:t>
            </a:r>
            <a:r>
              <a:rPr lang="en-US" dirty="0"/>
              <a:t>12 </a:t>
            </a:r>
            <a:r>
              <a:rPr lang="en-US" dirty="0" err="1"/>
              <a:t>për</a:t>
            </a:r>
            <a:r>
              <a:rPr lang="en-US" dirty="0"/>
              <a:t> </a:t>
            </a:r>
            <a:r>
              <a:rPr lang="en-US" dirty="0" err="1"/>
              <a:t>konfiskimin</a:t>
            </a:r>
            <a:r>
              <a:rPr lang="en-US" dirty="0"/>
              <a:t> e </a:t>
            </a:r>
            <a:r>
              <a:rPr lang="en-US" dirty="0" err="1"/>
              <a:t>aseteve</a:t>
            </a:r>
            <a:r>
              <a:rPr lang="en-US" dirty="0"/>
              <a:t>;</a:t>
            </a:r>
          </a:p>
          <a:p>
            <a:pPr lvl="0" algn="just">
              <a:buFont typeface="Wingdings" panose="05000000000000000000" pitchFamily="2" charset="2"/>
              <a:buChar char="ü"/>
            </a:pPr>
            <a:r>
              <a:rPr lang="en-US" dirty="0" err="1"/>
              <a:t>nenin</a:t>
            </a:r>
            <a:r>
              <a:rPr lang="en-US" dirty="0"/>
              <a:t> 13 </a:t>
            </a:r>
            <a:r>
              <a:rPr lang="en-US" dirty="0" err="1"/>
              <a:t>për</a:t>
            </a:r>
            <a:r>
              <a:rPr lang="en-US" dirty="0"/>
              <a:t> </a:t>
            </a:r>
            <a:r>
              <a:rPr lang="en-US" dirty="0" err="1"/>
              <a:t>bashkëpunimin</a:t>
            </a:r>
            <a:r>
              <a:rPr lang="en-US" dirty="0"/>
              <a:t> </a:t>
            </a:r>
            <a:r>
              <a:rPr lang="en-US" dirty="0" err="1"/>
              <a:t>ndërkombëtar</a:t>
            </a:r>
            <a:r>
              <a:rPr lang="en-US" dirty="0"/>
              <a:t> me </a:t>
            </a:r>
            <a:r>
              <a:rPr lang="en-US" dirty="0" err="1"/>
              <a:t>qëllim</a:t>
            </a:r>
            <a:r>
              <a:rPr lang="en-US" dirty="0"/>
              <a:t> </a:t>
            </a:r>
            <a:r>
              <a:rPr lang="en-US" dirty="0" err="1"/>
              <a:t>konfiskimin</a:t>
            </a:r>
            <a:r>
              <a:rPr lang="en-US" dirty="0"/>
              <a:t>; </a:t>
            </a:r>
          </a:p>
          <a:p>
            <a:pPr lvl="0" algn="just">
              <a:buFont typeface="Wingdings" panose="05000000000000000000" pitchFamily="2" charset="2"/>
              <a:buChar char="ü"/>
            </a:pPr>
            <a:r>
              <a:rPr lang="en-US" dirty="0" err="1"/>
              <a:t>nenin</a:t>
            </a:r>
            <a:r>
              <a:rPr lang="en-US" dirty="0"/>
              <a:t> 20 </a:t>
            </a:r>
            <a:r>
              <a:rPr lang="en-US" dirty="0" err="1"/>
              <a:t>për</a:t>
            </a:r>
            <a:r>
              <a:rPr lang="en-US" dirty="0"/>
              <a:t> </a:t>
            </a:r>
            <a:r>
              <a:rPr lang="en-US" dirty="0" err="1"/>
              <a:t>teknikat</a:t>
            </a:r>
            <a:r>
              <a:rPr lang="en-US" dirty="0"/>
              <a:t> e </a:t>
            </a:r>
            <a:r>
              <a:rPr lang="en-US" dirty="0" err="1"/>
              <a:t>posaçme</a:t>
            </a:r>
            <a:r>
              <a:rPr lang="en-US" dirty="0"/>
              <a:t> </a:t>
            </a:r>
            <a:r>
              <a:rPr lang="en-US" dirty="0" err="1"/>
              <a:t>të</a:t>
            </a:r>
            <a:r>
              <a:rPr lang="en-US" dirty="0"/>
              <a:t> </a:t>
            </a:r>
            <a:r>
              <a:rPr lang="en-US" dirty="0" err="1"/>
              <a:t>hetimit</a:t>
            </a:r>
            <a:r>
              <a:rPr lang="en-US" dirty="0"/>
              <a:t>. </a:t>
            </a:r>
          </a:p>
          <a:p>
            <a:pPr algn="just"/>
            <a:r>
              <a:rPr lang="en-US" dirty="0" err="1"/>
              <a:t>Ka</a:t>
            </a:r>
            <a:r>
              <a:rPr lang="en-US" dirty="0"/>
              <a:t> </a:t>
            </a:r>
            <a:r>
              <a:rPr lang="en-US" dirty="0" err="1"/>
              <a:t>gjithashtu</a:t>
            </a:r>
            <a:r>
              <a:rPr lang="en-US" dirty="0"/>
              <a:t> </a:t>
            </a:r>
            <a:r>
              <a:rPr lang="en-US" dirty="0" err="1"/>
              <a:t>një</a:t>
            </a:r>
            <a:r>
              <a:rPr lang="en-US" dirty="0"/>
              <a:t> </a:t>
            </a:r>
            <a:r>
              <a:rPr lang="en-US" dirty="0" err="1"/>
              <a:t>sërë</a:t>
            </a:r>
            <a:r>
              <a:rPr lang="en-US" dirty="0"/>
              <a:t> </a:t>
            </a:r>
            <a:r>
              <a:rPr lang="en-US" dirty="0" err="1"/>
              <a:t>dokumentesh</a:t>
            </a:r>
            <a:r>
              <a:rPr lang="en-US" dirty="0"/>
              <a:t> </a:t>
            </a:r>
            <a:r>
              <a:rPr lang="en-US" dirty="0" err="1"/>
              <a:t>ligjore</a:t>
            </a:r>
            <a:r>
              <a:rPr lang="en-US" dirty="0"/>
              <a:t> </a:t>
            </a:r>
            <a:r>
              <a:rPr lang="en-US" dirty="0" err="1"/>
              <a:t>të</a:t>
            </a:r>
            <a:r>
              <a:rPr lang="en-US" dirty="0"/>
              <a:t> </a:t>
            </a:r>
            <a:r>
              <a:rPr lang="en-US" dirty="0" err="1"/>
              <a:t>Bashkimit</a:t>
            </a:r>
            <a:r>
              <a:rPr lang="en-US" dirty="0"/>
              <a:t> </a:t>
            </a:r>
            <a:r>
              <a:rPr lang="en-US" dirty="0" err="1"/>
              <a:t>Evropian</a:t>
            </a:r>
            <a:r>
              <a:rPr lang="en-US" dirty="0"/>
              <a:t> </a:t>
            </a:r>
            <a:r>
              <a:rPr lang="en-US" dirty="0" err="1"/>
              <a:t>që</a:t>
            </a:r>
            <a:r>
              <a:rPr lang="en-US" dirty="0"/>
              <a:t> </a:t>
            </a:r>
            <a:r>
              <a:rPr lang="en-US" dirty="0" err="1"/>
              <a:t>trajtojnë</a:t>
            </a:r>
            <a:r>
              <a:rPr lang="en-US" dirty="0"/>
              <a:t> </a:t>
            </a:r>
            <a:r>
              <a:rPr lang="en-US" dirty="0" err="1"/>
              <a:t>çështjet</a:t>
            </a:r>
            <a:r>
              <a:rPr lang="en-US" dirty="0"/>
              <a:t> </a:t>
            </a:r>
            <a:r>
              <a:rPr lang="en-US" dirty="0" err="1"/>
              <a:t>lidhur</a:t>
            </a:r>
            <a:r>
              <a:rPr lang="en-US" dirty="0"/>
              <a:t> me </a:t>
            </a:r>
            <a:r>
              <a:rPr lang="en-US" dirty="0" err="1"/>
              <a:t>pastrimin</a:t>
            </a:r>
            <a:r>
              <a:rPr lang="en-US" dirty="0"/>
              <a:t> e </a:t>
            </a:r>
            <a:r>
              <a:rPr lang="en-US" dirty="0" err="1"/>
              <a:t>parave</a:t>
            </a:r>
            <a:r>
              <a:rPr lang="en-US" dirty="0"/>
              <a:t>. </a:t>
            </a:r>
            <a:r>
              <a:rPr lang="en-US" dirty="0" err="1"/>
              <a:t>Mes</a:t>
            </a:r>
            <a:r>
              <a:rPr lang="en-US" dirty="0"/>
              <a:t> </a:t>
            </a:r>
            <a:r>
              <a:rPr lang="en-US" dirty="0" err="1"/>
              <a:t>tyre</a:t>
            </a:r>
            <a:r>
              <a:rPr lang="en-US" dirty="0"/>
              <a:t>, </a:t>
            </a:r>
            <a:r>
              <a:rPr lang="en-US" dirty="0" err="1"/>
              <a:t>direktiva</a:t>
            </a:r>
            <a:r>
              <a:rPr lang="en-US" dirty="0"/>
              <a:t> 2014/24/BE </a:t>
            </a:r>
            <a:r>
              <a:rPr lang="en-US" dirty="0" err="1"/>
              <a:t>për</a:t>
            </a:r>
            <a:r>
              <a:rPr lang="en-US" dirty="0"/>
              <a:t> </a:t>
            </a:r>
            <a:r>
              <a:rPr lang="en-US" dirty="0" err="1"/>
              <a:t>ngrirjen</a:t>
            </a:r>
            <a:r>
              <a:rPr lang="en-US" dirty="0"/>
              <a:t> </a:t>
            </a:r>
            <a:r>
              <a:rPr lang="en-US" dirty="0" err="1"/>
              <a:t>dhe</a:t>
            </a:r>
            <a:r>
              <a:rPr lang="en-US" dirty="0"/>
              <a:t> </a:t>
            </a:r>
            <a:r>
              <a:rPr lang="en-US" dirty="0" err="1"/>
              <a:t>të</a:t>
            </a:r>
            <a:r>
              <a:rPr lang="en-US" dirty="0"/>
              <a:t> </a:t>
            </a:r>
            <a:r>
              <a:rPr lang="en-US" dirty="0" err="1"/>
              <a:t>ardhurat</a:t>
            </a:r>
            <a:r>
              <a:rPr lang="en-US" dirty="0"/>
              <a:t> e </a:t>
            </a:r>
            <a:r>
              <a:rPr lang="en-US" dirty="0" err="1"/>
              <a:t>konfiskuara</a:t>
            </a:r>
            <a:r>
              <a:rPr lang="en-US" dirty="0"/>
              <a:t> </a:t>
            </a:r>
            <a:r>
              <a:rPr lang="en-US" dirty="0" err="1"/>
              <a:t>të</a:t>
            </a:r>
            <a:r>
              <a:rPr lang="en-US" dirty="0"/>
              <a:t> </a:t>
            </a:r>
            <a:r>
              <a:rPr lang="en-US" dirty="0" err="1"/>
              <a:t>krimit</a:t>
            </a:r>
            <a:r>
              <a:rPr lang="en-US" dirty="0"/>
              <a:t> </a:t>
            </a:r>
            <a:r>
              <a:rPr lang="en-US" dirty="0" err="1"/>
              <a:t>është</a:t>
            </a:r>
            <a:r>
              <a:rPr lang="en-US" dirty="0"/>
              <a:t> </a:t>
            </a:r>
            <a:r>
              <a:rPr lang="en-US" dirty="0" err="1"/>
              <a:t>një</a:t>
            </a:r>
            <a:r>
              <a:rPr lang="en-US" dirty="0"/>
              <a:t> </a:t>
            </a:r>
            <a:r>
              <a:rPr lang="en-US" dirty="0" err="1"/>
              <a:t>ndër</a:t>
            </a:r>
            <a:r>
              <a:rPr lang="en-US" dirty="0"/>
              <a:t> </a:t>
            </a:r>
            <a:r>
              <a:rPr lang="en-US" dirty="0" err="1"/>
              <a:t>dokumentet</a:t>
            </a:r>
            <a:r>
              <a:rPr lang="en-US" dirty="0"/>
              <a:t> e </a:t>
            </a:r>
            <a:r>
              <a:rPr lang="en-US" dirty="0" err="1"/>
              <a:t>fundit</a:t>
            </a:r>
            <a:r>
              <a:rPr lang="en-US" dirty="0"/>
              <a:t>, e </a:t>
            </a:r>
            <a:r>
              <a:rPr lang="en-US" dirty="0" err="1"/>
              <a:t>cila</a:t>
            </a:r>
            <a:r>
              <a:rPr lang="en-US" dirty="0"/>
              <a:t> </a:t>
            </a:r>
            <a:r>
              <a:rPr lang="en-US" dirty="0" err="1"/>
              <a:t>nxit</a:t>
            </a:r>
            <a:r>
              <a:rPr lang="en-US" dirty="0"/>
              <a:t>: </a:t>
            </a:r>
            <a:r>
              <a:rPr lang="en-US" dirty="0" err="1"/>
              <a:t>gjurmimin</a:t>
            </a:r>
            <a:r>
              <a:rPr lang="en-US" dirty="0"/>
              <a:t> e </a:t>
            </a:r>
            <a:r>
              <a:rPr lang="en-US" dirty="0" err="1"/>
              <a:t>të</a:t>
            </a:r>
            <a:r>
              <a:rPr lang="en-US" dirty="0"/>
              <a:t> </a:t>
            </a:r>
            <a:r>
              <a:rPr lang="en-US" dirty="0" err="1"/>
              <a:t>ardhurave</a:t>
            </a:r>
            <a:r>
              <a:rPr lang="en-US" dirty="0"/>
              <a:t> </a:t>
            </a:r>
            <a:r>
              <a:rPr lang="en-US" dirty="0" err="1"/>
              <a:t>të</a:t>
            </a:r>
            <a:r>
              <a:rPr lang="en-US" dirty="0"/>
              <a:t> </a:t>
            </a:r>
            <a:r>
              <a:rPr lang="en-US" dirty="0" err="1"/>
              <a:t>krimit</a:t>
            </a:r>
            <a:r>
              <a:rPr lang="en-US" dirty="0"/>
              <a:t> </a:t>
            </a:r>
            <a:r>
              <a:rPr lang="en-US" dirty="0" err="1"/>
              <a:t>rezervimin</a:t>
            </a:r>
            <a:r>
              <a:rPr lang="en-US" dirty="0"/>
              <a:t> e </a:t>
            </a:r>
            <a:r>
              <a:rPr lang="en-US" dirty="0" err="1"/>
              <a:t>aseteve</a:t>
            </a:r>
            <a:r>
              <a:rPr lang="en-US" dirty="0"/>
              <a:t> </a:t>
            </a:r>
            <a:r>
              <a:rPr lang="en-US" dirty="0" err="1"/>
              <a:t>të</a:t>
            </a:r>
            <a:r>
              <a:rPr lang="en-US" dirty="0"/>
              <a:t> </a:t>
            </a:r>
            <a:r>
              <a:rPr lang="en-US" dirty="0" err="1"/>
              <a:t>identifikuara</a:t>
            </a:r>
            <a:r>
              <a:rPr lang="en-US" dirty="0"/>
              <a:t> </a:t>
            </a:r>
            <a:r>
              <a:rPr lang="en-US" dirty="0" err="1"/>
              <a:t>në</a:t>
            </a:r>
            <a:r>
              <a:rPr lang="en-US" dirty="0"/>
              <a:t> </a:t>
            </a:r>
            <a:r>
              <a:rPr lang="en-US" dirty="0" err="1"/>
              <a:t>pritje</a:t>
            </a:r>
            <a:r>
              <a:rPr lang="en-US" dirty="0"/>
              <a:t> </a:t>
            </a:r>
            <a:r>
              <a:rPr lang="en-US" dirty="0" err="1"/>
              <a:t>të</a:t>
            </a:r>
            <a:r>
              <a:rPr lang="en-US" dirty="0"/>
              <a:t> </a:t>
            </a:r>
            <a:r>
              <a:rPr lang="en-US" dirty="0" err="1"/>
              <a:t>një</a:t>
            </a:r>
            <a:r>
              <a:rPr lang="en-US" dirty="0"/>
              <a:t> </a:t>
            </a:r>
            <a:r>
              <a:rPr lang="en-US" dirty="0" err="1"/>
              <a:t>urdhri</a:t>
            </a:r>
            <a:r>
              <a:rPr lang="en-US" dirty="0"/>
              <a:t> </a:t>
            </a:r>
            <a:r>
              <a:rPr lang="en-US" dirty="0" err="1"/>
              <a:t>nga</a:t>
            </a:r>
            <a:r>
              <a:rPr lang="en-US" dirty="0"/>
              <a:t> </a:t>
            </a:r>
            <a:r>
              <a:rPr lang="en-US" dirty="0" err="1"/>
              <a:t>gjykata</a:t>
            </a:r>
            <a:r>
              <a:rPr lang="en-US" dirty="0"/>
              <a:t> </a:t>
            </a:r>
            <a:r>
              <a:rPr lang="en-US" dirty="0" err="1"/>
              <a:t>marrjen</a:t>
            </a:r>
            <a:r>
              <a:rPr lang="en-US" dirty="0"/>
              <a:t> e </a:t>
            </a:r>
            <a:r>
              <a:rPr lang="en-US" dirty="0" err="1"/>
              <a:t>urdhrit</a:t>
            </a:r>
            <a:r>
              <a:rPr lang="en-US" dirty="0"/>
              <a:t> </a:t>
            </a:r>
            <a:r>
              <a:rPr lang="en-US" dirty="0" err="1"/>
              <a:t>të</a:t>
            </a:r>
            <a:r>
              <a:rPr lang="en-US" dirty="0"/>
              <a:t> </a:t>
            </a:r>
            <a:r>
              <a:rPr lang="en-US" dirty="0" err="1"/>
              <a:t>konfiskimit</a:t>
            </a:r>
            <a:r>
              <a:rPr lang="en-US" dirty="0"/>
              <a:t> </a:t>
            </a:r>
            <a:r>
              <a:rPr lang="en-US" dirty="0" err="1"/>
              <a:t>dhe</a:t>
            </a:r>
            <a:r>
              <a:rPr lang="en-US" dirty="0"/>
              <a:t> </a:t>
            </a:r>
            <a:r>
              <a:rPr lang="en-US" dirty="0" err="1"/>
              <a:t>zbatimin</a:t>
            </a:r>
            <a:r>
              <a:rPr lang="en-US" dirty="0"/>
              <a:t> e </a:t>
            </a:r>
            <a:r>
              <a:rPr lang="en-US" dirty="0" err="1"/>
              <a:t>tij</a:t>
            </a:r>
            <a:r>
              <a:rPr lang="en-US" dirty="0"/>
              <a:t>. </a:t>
            </a:r>
          </a:p>
          <a:p>
            <a:endParaRPr lang="en-US" dirty="0"/>
          </a:p>
        </p:txBody>
      </p:sp>
    </p:spTree>
    <p:extLst>
      <p:ext uri="{BB962C8B-B14F-4D97-AF65-F5344CB8AC3E}">
        <p14:creationId xmlns:p14="http://schemas.microsoft.com/office/powerpoint/2010/main" val="10855890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85000" lnSpcReduction="10000"/>
          </a:bodyPr>
          <a:lstStyle/>
          <a:p>
            <a:pPr algn="just"/>
            <a:r>
              <a:rPr lang="en-US" dirty="0" err="1"/>
              <a:t>Rol</a:t>
            </a:r>
            <a:r>
              <a:rPr lang="en-US" dirty="0"/>
              <a:t> </a:t>
            </a:r>
            <a:r>
              <a:rPr lang="en-US" dirty="0" err="1"/>
              <a:t>të</a:t>
            </a:r>
            <a:r>
              <a:rPr lang="en-US" dirty="0"/>
              <a:t> </a:t>
            </a:r>
            <a:r>
              <a:rPr lang="en-US" dirty="0" err="1"/>
              <a:t>rëndësishëm</a:t>
            </a:r>
            <a:r>
              <a:rPr lang="en-US" dirty="0"/>
              <a:t> </a:t>
            </a:r>
            <a:r>
              <a:rPr lang="en-US" dirty="0" err="1"/>
              <a:t>luan</a:t>
            </a:r>
            <a:r>
              <a:rPr lang="en-US" dirty="0"/>
              <a:t> </a:t>
            </a:r>
            <a:r>
              <a:rPr lang="en-US" dirty="0" err="1"/>
              <a:t>asistenca</a:t>
            </a:r>
            <a:r>
              <a:rPr lang="en-US" dirty="0"/>
              <a:t> e </a:t>
            </a:r>
            <a:r>
              <a:rPr lang="en-US" dirty="0" err="1"/>
              <a:t>ndërsjellë</a:t>
            </a:r>
            <a:r>
              <a:rPr lang="en-US" dirty="0"/>
              <a:t> </a:t>
            </a:r>
            <a:r>
              <a:rPr lang="en-US" dirty="0" err="1"/>
              <a:t>juridike</a:t>
            </a:r>
            <a:r>
              <a:rPr lang="en-US" dirty="0"/>
              <a:t>, </a:t>
            </a:r>
            <a:r>
              <a:rPr lang="en-US" dirty="0" err="1"/>
              <a:t>në</a:t>
            </a:r>
            <a:r>
              <a:rPr lang="en-US" dirty="0"/>
              <a:t> </a:t>
            </a:r>
            <a:r>
              <a:rPr lang="en-US" dirty="0" err="1"/>
              <a:t>raste</a:t>
            </a:r>
            <a:r>
              <a:rPr lang="en-US" dirty="0"/>
              <a:t> </a:t>
            </a:r>
            <a:r>
              <a:rPr lang="en-US" dirty="0" err="1"/>
              <a:t>kur</a:t>
            </a:r>
            <a:r>
              <a:rPr lang="en-US" dirty="0"/>
              <a:t> </a:t>
            </a:r>
            <a:r>
              <a:rPr lang="en-US" dirty="0" err="1"/>
              <a:t>asetet</a:t>
            </a:r>
            <a:r>
              <a:rPr lang="en-US" dirty="0"/>
              <a:t> </a:t>
            </a:r>
            <a:r>
              <a:rPr lang="en-US" dirty="0" err="1"/>
              <a:t>ndodhen</a:t>
            </a:r>
            <a:r>
              <a:rPr lang="en-US" dirty="0"/>
              <a:t> </a:t>
            </a:r>
            <a:r>
              <a:rPr lang="en-US" dirty="0" err="1"/>
              <a:t>jashtë</a:t>
            </a:r>
            <a:r>
              <a:rPr lang="en-US" dirty="0"/>
              <a:t> </a:t>
            </a:r>
            <a:r>
              <a:rPr lang="en-US" dirty="0" err="1"/>
              <a:t>juridiksionit</a:t>
            </a:r>
            <a:r>
              <a:rPr lang="en-US" dirty="0"/>
              <a:t> </a:t>
            </a:r>
            <a:r>
              <a:rPr lang="en-US" dirty="0" err="1"/>
              <a:t>të</a:t>
            </a:r>
            <a:r>
              <a:rPr lang="en-US" dirty="0"/>
              <a:t> </a:t>
            </a:r>
            <a:r>
              <a:rPr lang="en-US" dirty="0" err="1"/>
              <a:t>një</a:t>
            </a:r>
            <a:r>
              <a:rPr lang="en-US" dirty="0"/>
              <a:t> </a:t>
            </a:r>
            <a:r>
              <a:rPr lang="en-US" dirty="0" err="1"/>
              <a:t>vendi</a:t>
            </a:r>
            <a:r>
              <a:rPr lang="en-US" dirty="0"/>
              <a:t>. </a:t>
            </a:r>
            <a:r>
              <a:rPr lang="en-US" dirty="0" err="1"/>
              <a:t>Gjithashtu</a:t>
            </a:r>
            <a:r>
              <a:rPr lang="en-US" dirty="0"/>
              <a:t>, </a:t>
            </a:r>
            <a:r>
              <a:rPr lang="en-US" dirty="0" err="1"/>
              <a:t>edhe</a:t>
            </a:r>
            <a:r>
              <a:rPr lang="en-US" dirty="0"/>
              <a:t> </a:t>
            </a:r>
            <a:r>
              <a:rPr lang="en-US" dirty="0" err="1"/>
              <a:t>Direktiva</a:t>
            </a:r>
            <a:r>
              <a:rPr lang="en-US" dirty="0"/>
              <a:t> e BE-</a:t>
            </a:r>
            <a:r>
              <a:rPr lang="en-US" dirty="0" err="1"/>
              <a:t>së</a:t>
            </a:r>
            <a:r>
              <a:rPr lang="en-US" dirty="0"/>
              <a:t> </a:t>
            </a:r>
            <a:r>
              <a:rPr lang="en-US" dirty="0" err="1"/>
              <a:t>kundër</a:t>
            </a:r>
            <a:r>
              <a:rPr lang="en-US" dirty="0"/>
              <a:t> </a:t>
            </a:r>
            <a:r>
              <a:rPr lang="en-US" dirty="0" err="1"/>
              <a:t>trafikimit</a:t>
            </a:r>
            <a:r>
              <a:rPr lang="en-US" dirty="0"/>
              <a:t> u </a:t>
            </a:r>
            <a:r>
              <a:rPr lang="en-US" dirty="0" err="1"/>
              <a:t>kërkon</a:t>
            </a:r>
            <a:r>
              <a:rPr lang="en-US" dirty="0"/>
              <a:t> </a:t>
            </a:r>
            <a:r>
              <a:rPr lang="en-US" dirty="0" err="1"/>
              <a:t>shteteve</a:t>
            </a:r>
            <a:r>
              <a:rPr lang="en-US" dirty="0"/>
              <a:t> </a:t>
            </a:r>
            <a:r>
              <a:rPr lang="en-US" dirty="0" err="1"/>
              <a:t>anëtare</a:t>
            </a:r>
            <a:r>
              <a:rPr lang="en-US" dirty="0"/>
              <a:t> </a:t>
            </a:r>
            <a:r>
              <a:rPr lang="en-US" dirty="0" err="1"/>
              <a:t>që</a:t>
            </a:r>
            <a:r>
              <a:rPr lang="en-US" dirty="0"/>
              <a:t> </a:t>
            </a:r>
            <a:r>
              <a:rPr lang="en-US" dirty="0" err="1"/>
              <a:t>të</a:t>
            </a:r>
            <a:r>
              <a:rPr lang="en-US" dirty="0"/>
              <a:t> </a:t>
            </a:r>
            <a:r>
              <a:rPr lang="en-US" dirty="0" err="1"/>
              <a:t>marrin</a:t>
            </a:r>
            <a:r>
              <a:rPr lang="en-US" dirty="0"/>
              <a:t> </a:t>
            </a:r>
            <a:r>
              <a:rPr lang="en-US" dirty="0" err="1"/>
              <a:t>masat</a:t>
            </a:r>
            <a:r>
              <a:rPr lang="en-US" dirty="0"/>
              <a:t> e </a:t>
            </a:r>
            <a:r>
              <a:rPr lang="en-US" dirty="0" err="1"/>
              <a:t>nevojshme</a:t>
            </a:r>
            <a:r>
              <a:rPr lang="en-US" dirty="0"/>
              <a:t> </a:t>
            </a:r>
            <a:r>
              <a:rPr lang="en-US" dirty="0" err="1"/>
              <a:t>për</a:t>
            </a:r>
            <a:r>
              <a:rPr lang="en-US" dirty="0"/>
              <a:t> </a:t>
            </a:r>
            <a:r>
              <a:rPr lang="en-US" dirty="0" err="1"/>
              <a:t>t’u</a:t>
            </a:r>
            <a:r>
              <a:rPr lang="en-US" dirty="0"/>
              <a:t> </a:t>
            </a:r>
            <a:r>
              <a:rPr lang="en-US" dirty="0" err="1"/>
              <a:t>garantuar</a:t>
            </a:r>
            <a:r>
              <a:rPr lang="en-US" dirty="0"/>
              <a:t> </a:t>
            </a:r>
            <a:r>
              <a:rPr lang="en-US" dirty="0" err="1"/>
              <a:t>që</a:t>
            </a:r>
            <a:r>
              <a:rPr lang="en-US" dirty="0"/>
              <a:t> </a:t>
            </a:r>
            <a:r>
              <a:rPr lang="en-US" dirty="0" err="1"/>
              <a:t>autoritetet</a:t>
            </a:r>
            <a:r>
              <a:rPr lang="en-US" dirty="0"/>
              <a:t> </a:t>
            </a:r>
            <a:r>
              <a:rPr lang="en-US" dirty="0" err="1"/>
              <a:t>kompetente</a:t>
            </a:r>
            <a:r>
              <a:rPr lang="en-US" dirty="0"/>
              <a:t> </a:t>
            </a:r>
            <a:r>
              <a:rPr lang="en-US" dirty="0" err="1"/>
              <a:t>të</a:t>
            </a:r>
            <a:r>
              <a:rPr lang="en-US" dirty="0"/>
              <a:t> </a:t>
            </a:r>
            <a:r>
              <a:rPr lang="en-US" dirty="0" err="1"/>
              <a:t>kenë</a:t>
            </a:r>
            <a:r>
              <a:rPr lang="en-US" dirty="0"/>
              <a:t> </a:t>
            </a:r>
            <a:r>
              <a:rPr lang="en-US" dirty="0" err="1"/>
              <a:t>të</a:t>
            </a:r>
            <a:r>
              <a:rPr lang="en-US" dirty="0"/>
              <a:t> </a:t>
            </a:r>
            <a:r>
              <a:rPr lang="en-US" dirty="0" err="1"/>
              <a:t>drejtë</a:t>
            </a:r>
            <a:r>
              <a:rPr lang="en-US" dirty="0"/>
              <a:t> </a:t>
            </a:r>
            <a:r>
              <a:rPr lang="en-US" dirty="0" err="1"/>
              <a:t>të</a:t>
            </a:r>
            <a:r>
              <a:rPr lang="en-US" dirty="0"/>
              <a:t> </a:t>
            </a:r>
            <a:r>
              <a:rPr lang="en-US" dirty="0" err="1"/>
              <a:t>konfiskojnë</a:t>
            </a:r>
            <a:r>
              <a:rPr lang="en-US" dirty="0"/>
              <a:t> </a:t>
            </a:r>
            <a:r>
              <a:rPr lang="en-US" dirty="0" err="1"/>
              <a:t>instrumentet</a:t>
            </a:r>
            <a:r>
              <a:rPr lang="en-US" dirty="0"/>
              <a:t> </a:t>
            </a:r>
            <a:r>
              <a:rPr lang="en-US" dirty="0" err="1"/>
              <a:t>dhe</a:t>
            </a:r>
            <a:r>
              <a:rPr lang="en-US" dirty="0"/>
              <a:t> </a:t>
            </a:r>
            <a:r>
              <a:rPr lang="en-US" dirty="0" err="1"/>
              <a:t>të</a:t>
            </a:r>
            <a:r>
              <a:rPr lang="en-US" dirty="0"/>
              <a:t> </a:t>
            </a:r>
            <a:r>
              <a:rPr lang="en-US" dirty="0" err="1"/>
              <a:t>ardhurat</a:t>
            </a:r>
            <a:r>
              <a:rPr lang="en-US" dirty="0"/>
              <a:t> </a:t>
            </a:r>
            <a:r>
              <a:rPr lang="en-US" dirty="0" err="1"/>
              <a:t>nga</a:t>
            </a:r>
            <a:r>
              <a:rPr lang="en-US" dirty="0"/>
              <a:t> </a:t>
            </a:r>
            <a:r>
              <a:rPr lang="en-US" dirty="0" err="1"/>
              <a:t>krimi</a:t>
            </a:r>
            <a:r>
              <a:rPr lang="en-US" dirty="0"/>
              <a:t> </a:t>
            </a:r>
            <a:r>
              <a:rPr lang="en-US" dirty="0" err="1"/>
              <a:t>i</a:t>
            </a:r>
            <a:r>
              <a:rPr lang="en-US" dirty="0"/>
              <a:t> </a:t>
            </a:r>
            <a:r>
              <a:rPr lang="en-US" dirty="0" err="1"/>
              <a:t>trafikimit</a:t>
            </a:r>
            <a:r>
              <a:rPr lang="en-US" dirty="0"/>
              <a:t> </a:t>
            </a:r>
            <a:r>
              <a:rPr lang="en-US" dirty="0" err="1"/>
              <a:t>të</a:t>
            </a:r>
            <a:r>
              <a:rPr lang="en-US" dirty="0"/>
              <a:t> </a:t>
            </a:r>
            <a:r>
              <a:rPr lang="en-US" dirty="0" err="1"/>
              <a:t>qenieve</a:t>
            </a:r>
            <a:r>
              <a:rPr lang="en-US" dirty="0"/>
              <a:t> </a:t>
            </a:r>
            <a:r>
              <a:rPr lang="en-US" dirty="0" err="1"/>
              <a:t>njerëzore</a:t>
            </a:r>
            <a:r>
              <a:rPr lang="en-US" dirty="0"/>
              <a:t> </a:t>
            </a:r>
            <a:r>
              <a:rPr lang="en-US" dirty="0" err="1"/>
              <a:t>dhe</a:t>
            </a:r>
            <a:r>
              <a:rPr lang="en-US" dirty="0"/>
              <a:t> </a:t>
            </a:r>
            <a:r>
              <a:rPr lang="en-US" dirty="0" err="1"/>
              <a:t>veprat</a:t>
            </a:r>
            <a:r>
              <a:rPr lang="en-US" dirty="0"/>
              <a:t> </a:t>
            </a:r>
            <a:r>
              <a:rPr lang="en-US" dirty="0" err="1"/>
              <a:t>penale</a:t>
            </a:r>
            <a:r>
              <a:rPr lang="en-US" dirty="0"/>
              <a:t> </a:t>
            </a:r>
            <a:r>
              <a:rPr lang="en-US" dirty="0" err="1"/>
              <a:t>që</a:t>
            </a:r>
            <a:r>
              <a:rPr lang="en-US" dirty="0"/>
              <a:t> </a:t>
            </a:r>
            <a:r>
              <a:rPr lang="en-US" dirty="0" err="1"/>
              <a:t>lidhen</a:t>
            </a:r>
            <a:r>
              <a:rPr lang="en-US" dirty="0"/>
              <a:t> me </a:t>
            </a:r>
            <a:r>
              <a:rPr lang="en-US" dirty="0" err="1"/>
              <a:t>të</a:t>
            </a:r>
            <a:r>
              <a:rPr lang="en-US" dirty="0"/>
              <a:t>. </a:t>
            </a:r>
          </a:p>
          <a:p>
            <a:pPr algn="just"/>
            <a:r>
              <a:rPr lang="en-US" dirty="0" err="1"/>
              <a:t>Përdorimi</a:t>
            </a:r>
            <a:r>
              <a:rPr lang="en-US" dirty="0"/>
              <a:t> </a:t>
            </a:r>
            <a:r>
              <a:rPr lang="en-US" dirty="0" err="1"/>
              <a:t>i</a:t>
            </a:r>
            <a:r>
              <a:rPr lang="en-US" dirty="0"/>
              <a:t> </a:t>
            </a:r>
            <a:r>
              <a:rPr lang="en-US" dirty="0" err="1"/>
              <a:t>hetimeve</a:t>
            </a:r>
            <a:r>
              <a:rPr lang="en-US" dirty="0"/>
              <a:t> </a:t>
            </a:r>
            <a:r>
              <a:rPr lang="en-US" dirty="0" err="1"/>
              <a:t>financiare</a:t>
            </a:r>
            <a:r>
              <a:rPr lang="en-US" dirty="0"/>
              <a:t> </a:t>
            </a:r>
            <a:r>
              <a:rPr lang="en-US" dirty="0" err="1"/>
              <a:t>për</a:t>
            </a:r>
            <a:r>
              <a:rPr lang="en-US" dirty="0"/>
              <a:t> </a:t>
            </a:r>
            <a:r>
              <a:rPr lang="en-US" dirty="0" err="1"/>
              <a:t>qëllime</a:t>
            </a:r>
            <a:r>
              <a:rPr lang="en-US" dirty="0"/>
              <a:t> </a:t>
            </a:r>
            <a:r>
              <a:rPr lang="en-US" dirty="0" err="1"/>
              <a:t>edhe</a:t>
            </a:r>
            <a:r>
              <a:rPr lang="en-US" dirty="0"/>
              <a:t> </a:t>
            </a:r>
            <a:r>
              <a:rPr lang="en-US" dirty="0" err="1"/>
              <a:t>të</a:t>
            </a:r>
            <a:r>
              <a:rPr lang="en-US" dirty="0"/>
              <a:t> </a:t>
            </a:r>
            <a:r>
              <a:rPr lang="en-US" dirty="0" err="1"/>
              <a:t>dëmshpërblimit</a:t>
            </a:r>
            <a:r>
              <a:rPr lang="en-US" dirty="0"/>
              <a:t> </a:t>
            </a:r>
            <a:r>
              <a:rPr lang="en-US" dirty="0" err="1"/>
              <a:t>të</a:t>
            </a:r>
            <a:r>
              <a:rPr lang="en-US" dirty="0"/>
              <a:t> </a:t>
            </a:r>
            <a:r>
              <a:rPr lang="en-US" dirty="0" err="1"/>
              <a:t>viktimave</a:t>
            </a:r>
            <a:r>
              <a:rPr lang="en-US" dirty="0"/>
              <a:t> </a:t>
            </a:r>
            <a:r>
              <a:rPr lang="en-US" dirty="0" err="1"/>
              <a:t>trajtohet</a:t>
            </a:r>
            <a:r>
              <a:rPr lang="en-US" dirty="0"/>
              <a:t> </a:t>
            </a:r>
            <a:r>
              <a:rPr lang="en-US" dirty="0" err="1"/>
              <a:t>edhe</a:t>
            </a:r>
            <a:r>
              <a:rPr lang="en-US" dirty="0"/>
              <a:t> </a:t>
            </a:r>
            <a:r>
              <a:rPr lang="en-US" dirty="0" err="1"/>
              <a:t>nga</a:t>
            </a:r>
            <a:r>
              <a:rPr lang="en-US" dirty="0"/>
              <a:t> </a:t>
            </a:r>
            <a:r>
              <a:rPr lang="en-US" b="1" dirty="0" err="1"/>
              <a:t>Konventa</a:t>
            </a:r>
            <a:r>
              <a:rPr lang="en-US" b="1" dirty="0"/>
              <a:t> e </a:t>
            </a:r>
            <a:r>
              <a:rPr lang="en-US" b="1" dirty="0" err="1"/>
              <a:t>Këshillit</a:t>
            </a:r>
            <a:r>
              <a:rPr lang="en-US" b="1" dirty="0"/>
              <a:t> </a:t>
            </a:r>
            <a:r>
              <a:rPr lang="en-US" b="1" dirty="0" err="1"/>
              <a:t>të</a:t>
            </a:r>
            <a:r>
              <a:rPr lang="en-US" b="1" dirty="0"/>
              <a:t> </a:t>
            </a:r>
            <a:r>
              <a:rPr lang="en-US" b="1" dirty="0" err="1"/>
              <a:t>Evropës</a:t>
            </a:r>
            <a:r>
              <a:rPr lang="en-US" b="1" dirty="0"/>
              <a:t> </a:t>
            </a:r>
            <a:r>
              <a:rPr lang="en-US" b="1" dirty="0" err="1"/>
              <a:t>kundër</a:t>
            </a:r>
            <a:r>
              <a:rPr lang="en-US" b="1" dirty="0"/>
              <a:t> </a:t>
            </a:r>
            <a:r>
              <a:rPr lang="en-US" b="1" dirty="0" err="1"/>
              <a:t>Trafikimit</a:t>
            </a:r>
            <a:r>
              <a:rPr lang="en-US" b="1" dirty="0"/>
              <a:t> </a:t>
            </a:r>
            <a:r>
              <a:rPr lang="en-US" dirty="0" err="1"/>
              <a:t>sipas</a:t>
            </a:r>
            <a:r>
              <a:rPr lang="en-US" dirty="0"/>
              <a:t> </a:t>
            </a:r>
            <a:r>
              <a:rPr lang="en-US" dirty="0" err="1"/>
              <a:t>së</a:t>
            </a:r>
            <a:r>
              <a:rPr lang="en-US" dirty="0"/>
              <a:t> </a:t>
            </a:r>
            <a:r>
              <a:rPr lang="en-US" dirty="0" err="1"/>
              <a:t>cilës</a:t>
            </a:r>
            <a:r>
              <a:rPr lang="en-US" dirty="0"/>
              <a:t> </a:t>
            </a:r>
            <a:r>
              <a:rPr lang="en-US" dirty="0" err="1"/>
              <a:t>asetet</a:t>
            </a:r>
            <a:r>
              <a:rPr lang="en-US" dirty="0"/>
              <a:t> e </a:t>
            </a:r>
            <a:r>
              <a:rPr lang="en-US" dirty="0" err="1"/>
              <a:t>konfiskuara</a:t>
            </a:r>
            <a:r>
              <a:rPr lang="en-US" dirty="0"/>
              <a:t> </a:t>
            </a:r>
            <a:r>
              <a:rPr lang="en-US" dirty="0" err="1"/>
              <a:t>mund</a:t>
            </a:r>
            <a:r>
              <a:rPr lang="en-US" dirty="0"/>
              <a:t> </a:t>
            </a:r>
            <a:r>
              <a:rPr lang="en-US" dirty="0" err="1"/>
              <a:t>të</a:t>
            </a:r>
            <a:r>
              <a:rPr lang="en-US" dirty="0"/>
              <a:t> </a:t>
            </a:r>
            <a:r>
              <a:rPr lang="en-US" dirty="0" err="1"/>
              <a:t>konvertohen</a:t>
            </a:r>
            <a:r>
              <a:rPr lang="en-US" dirty="0"/>
              <a:t> </a:t>
            </a:r>
            <a:r>
              <a:rPr lang="en-US" dirty="0" err="1"/>
              <a:t>për</a:t>
            </a:r>
            <a:r>
              <a:rPr lang="en-US" dirty="0"/>
              <a:t> </a:t>
            </a:r>
            <a:r>
              <a:rPr lang="en-US" dirty="0" err="1"/>
              <a:t>dëmshpërblimin</a:t>
            </a:r>
            <a:r>
              <a:rPr lang="en-US" dirty="0"/>
              <a:t> e </a:t>
            </a:r>
            <a:r>
              <a:rPr lang="en-US" dirty="0" err="1"/>
              <a:t>viktimave</a:t>
            </a:r>
            <a:r>
              <a:rPr lang="en-US" dirty="0"/>
              <a:t> </a:t>
            </a:r>
            <a:r>
              <a:rPr lang="en-US" dirty="0" err="1"/>
              <a:t>ose</a:t>
            </a:r>
            <a:r>
              <a:rPr lang="en-US" dirty="0"/>
              <a:t> </a:t>
            </a:r>
            <a:r>
              <a:rPr lang="en-US" dirty="0" err="1"/>
              <a:t>për</a:t>
            </a:r>
            <a:r>
              <a:rPr lang="en-US" dirty="0"/>
              <a:t> </a:t>
            </a:r>
            <a:r>
              <a:rPr lang="en-US" dirty="0" err="1"/>
              <a:t>ngritjen</a:t>
            </a:r>
            <a:r>
              <a:rPr lang="en-US" dirty="0"/>
              <a:t> e </a:t>
            </a:r>
            <a:r>
              <a:rPr lang="en-US" dirty="0" err="1"/>
              <a:t>fondeve</a:t>
            </a:r>
            <a:r>
              <a:rPr lang="en-US" dirty="0"/>
              <a:t> </a:t>
            </a:r>
            <a:r>
              <a:rPr lang="en-US" dirty="0" err="1"/>
              <a:t>kombëtare</a:t>
            </a:r>
            <a:r>
              <a:rPr lang="en-US" dirty="0"/>
              <a:t> me </a:t>
            </a:r>
            <a:r>
              <a:rPr lang="en-US" dirty="0" err="1"/>
              <a:t>synim</a:t>
            </a:r>
            <a:r>
              <a:rPr lang="en-US" dirty="0"/>
              <a:t> </a:t>
            </a:r>
            <a:r>
              <a:rPr lang="en-US" dirty="0" err="1"/>
              <a:t>integrimin</a:t>
            </a:r>
            <a:r>
              <a:rPr lang="en-US" dirty="0"/>
              <a:t> social </a:t>
            </a:r>
            <a:r>
              <a:rPr lang="en-US" dirty="0" err="1"/>
              <a:t>të</a:t>
            </a:r>
            <a:r>
              <a:rPr lang="en-US" dirty="0"/>
              <a:t> </a:t>
            </a:r>
            <a:r>
              <a:rPr lang="en-US" dirty="0" err="1"/>
              <a:t>viktimave</a:t>
            </a:r>
            <a:r>
              <a:rPr lang="en-US" dirty="0"/>
              <a:t> </a:t>
            </a:r>
            <a:r>
              <a:rPr lang="en-US" dirty="0" err="1"/>
              <a:t>dhe</a:t>
            </a:r>
            <a:r>
              <a:rPr lang="en-US" dirty="0"/>
              <a:t> </a:t>
            </a:r>
            <a:r>
              <a:rPr lang="en-US" dirty="0" err="1"/>
              <a:t>dëmshpërblimin</a:t>
            </a:r>
            <a:r>
              <a:rPr lang="en-US" dirty="0"/>
              <a:t> e </a:t>
            </a:r>
            <a:r>
              <a:rPr lang="en-US" dirty="0" err="1"/>
              <a:t>tyre</a:t>
            </a:r>
            <a:r>
              <a:rPr lang="en-US" dirty="0"/>
              <a:t>. </a:t>
            </a:r>
          </a:p>
          <a:p>
            <a:pPr algn="just"/>
            <a:r>
              <a:rPr lang="en-US" dirty="0" err="1"/>
              <a:t>Neni</a:t>
            </a:r>
            <a:r>
              <a:rPr lang="en-US" dirty="0"/>
              <a:t> 15 </a:t>
            </a:r>
            <a:r>
              <a:rPr lang="en-US" dirty="0" err="1"/>
              <a:t>i</a:t>
            </a:r>
            <a:r>
              <a:rPr lang="en-US" dirty="0"/>
              <a:t> </a:t>
            </a:r>
            <a:r>
              <a:rPr lang="en-US" dirty="0" err="1"/>
              <a:t>Konventës</a:t>
            </a:r>
            <a:r>
              <a:rPr lang="en-US" dirty="0"/>
              <a:t> </a:t>
            </a:r>
            <a:r>
              <a:rPr lang="en-US" dirty="0" err="1"/>
              <a:t>thekson</a:t>
            </a:r>
            <a:r>
              <a:rPr lang="en-US" dirty="0"/>
              <a:t> se </a:t>
            </a:r>
            <a:r>
              <a:rPr lang="en-US" dirty="0" err="1"/>
              <a:t>secila</a:t>
            </a:r>
            <a:r>
              <a:rPr lang="en-US" dirty="0"/>
              <a:t> </a:t>
            </a:r>
            <a:r>
              <a:rPr lang="en-US" dirty="0" err="1"/>
              <a:t>palë</a:t>
            </a:r>
            <a:r>
              <a:rPr lang="en-US" dirty="0"/>
              <a:t> </a:t>
            </a:r>
            <a:r>
              <a:rPr lang="en-US" dirty="0" err="1"/>
              <a:t>duhet</a:t>
            </a:r>
            <a:r>
              <a:rPr lang="en-US" dirty="0"/>
              <a:t> </a:t>
            </a:r>
            <a:r>
              <a:rPr lang="en-US" dirty="0" err="1"/>
              <a:t>të</a:t>
            </a:r>
            <a:r>
              <a:rPr lang="en-US" dirty="0"/>
              <a:t> </a:t>
            </a:r>
            <a:r>
              <a:rPr lang="en-US" dirty="0" err="1"/>
              <a:t>miratojë</a:t>
            </a:r>
            <a:r>
              <a:rPr lang="en-US" dirty="0"/>
              <a:t> masa </a:t>
            </a:r>
            <a:r>
              <a:rPr lang="en-US" dirty="0" err="1"/>
              <a:t>legjislative</a:t>
            </a:r>
            <a:r>
              <a:rPr lang="en-US" dirty="0"/>
              <a:t> </a:t>
            </a:r>
            <a:r>
              <a:rPr lang="en-US" dirty="0" err="1"/>
              <a:t>ose</a:t>
            </a:r>
            <a:r>
              <a:rPr lang="en-US" dirty="0"/>
              <a:t> masa </a:t>
            </a:r>
            <a:r>
              <a:rPr lang="en-US" dirty="0" err="1"/>
              <a:t>të</a:t>
            </a:r>
            <a:r>
              <a:rPr lang="en-US" dirty="0"/>
              <a:t> </a:t>
            </a:r>
            <a:r>
              <a:rPr lang="en-US" dirty="0" err="1"/>
              <a:t>tjera</a:t>
            </a:r>
            <a:r>
              <a:rPr lang="en-US" dirty="0"/>
              <a:t> </a:t>
            </a:r>
            <a:r>
              <a:rPr lang="en-US" dirty="0" err="1"/>
              <a:t>sipas</a:t>
            </a:r>
            <a:r>
              <a:rPr lang="en-US" dirty="0"/>
              <a:t> </a:t>
            </a:r>
            <a:r>
              <a:rPr lang="en-US" dirty="0" err="1"/>
              <a:t>nevojës</a:t>
            </a:r>
            <a:r>
              <a:rPr lang="en-US" dirty="0"/>
              <a:t> </a:t>
            </a:r>
            <a:r>
              <a:rPr lang="en-US" dirty="0" err="1"/>
              <a:t>për</a:t>
            </a:r>
            <a:r>
              <a:rPr lang="en-US" dirty="0"/>
              <a:t> </a:t>
            </a:r>
            <a:r>
              <a:rPr lang="en-US" dirty="0" err="1"/>
              <a:t>garantimin</a:t>
            </a:r>
            <a:r>
              <a:rPr lang="en-US" dirty="0"/>
              <a:t> e </a:t>
            </a:r>
            <a:r>
              <a:rPr lang="en-US" dirty="0" err="1"/>
              <a:t>dëmshpërblimin</a:t>
            </a:r>
            <a:r>
              <a:rPr lang="en-US" dirty="0"/>
              <a:t> e </a:t>
            </a:r>
            <a:r>
              <a:rPr lang="en-US" dirty="0" err="1"/>
              <a:t>viktimave</a:t>
            </a:r>
            <a:r>
              <a:rPr lang="en-US" dirty="0"/>
              <a:t> </a:t>
            </a:r>
            <a:r>
              <a:rPr lang="en-US" dirty="0" err="1"/>
              <a:t>në</a:t>
            </a:r>
            <a:r>
              <a:rPr lang="en-US" dirty="0"/>
              <a:t> </a:t>
            </a:r>
            <a:r>
              <a:rPr lang="en-US" dirty="0" err="1"/>
              <a:t>përputhje</a:t>
            </a:r>
            <a:r>
              <a:rPr lang="en-US" dirty="0"/>
              <a:t> me </a:t>
            </a:r>
            <a:r>
              <a:rPr lang="en-US" dirty="0" err="1"/>
              <a:t>kushtet</a:t>
            </a:r>
            <a:r>
              <a:rPr lang="en-US" dirty="0"/>
              <a:t> e </a:t>
            </a:r>
            <a:r>
              <a:rPr lang="en-US" dirty="0" err="1"/>
              <a:t>parashikuara</a:t>
            </a:r>
            <a:r>
              <a:rPr lang="en-US" dirty="0"/>
              <a:t> </a:t>
            </a:r>
            <a:r>
              <a:rPr lang="en-US" dirty="0" err="1"/>
              <a:t>në</a:t>
            </a:r>
            <a:r>
              <a:rPr lang="en-US" dirty="0"/>
              <a:t> </a:t>
            </a:r>
            <a:r>
              <a:rPr lang="en-US" dirty="0" err="1"/>
              <a:t>të</a:t>
            </a:r>
            <a:r>
              <a:rPr lang="en-US" dirty="0"/>
              <a:t> </a:t>
            </a:r>
            <a:r>
              <a:rPr lang="en-US" dirty="0" err="1"/>
              <a:t>drejtën</a:t>
            </a:r>
            <a:r>
              <a:rPr lang="en-US" dirty="0"/>
              <a:t> e </a:t>
            </a:r>
            <a:r>
              <a:rPr lang="en-US" dirty="0" err="1"/>
              <a:t>brendshme</a:t>
            </a:r>
            <a:r>
              <a:rPr lang="en-US" dirty="0"/>
              <a:t>, </a:t>
            </a:r>
            <a:r>
              <a:rPr lang="en-US" dirty="0" err="1"/>
              <a:t>si</a:t>
            </a:r>
            <a:r>
              <a:rPr lang="en-US" dirty="0"/>
              <a:t> p.sh. </a:t>
            </a:r>
            <a:r>
              <a:rPr lang="en-US" dirty="0" err="1"/>
              <a:t>përmes</a:t>
            </a:r>
            <a:r>
              <a:rPr lang="en-US" dirty="0"/>
              <a:t> </a:t>
            </a:r>
            <a:r>
              <a:rPr lang="en-US" dirty="0" err="1"/>
              <a:t>ngritjes</a:t>
            </a:r>
            <a:r>
              <a:rPr lang="en-US" dirty="0"/>
              <a:t> </a:t>
            </a:r>
            <a:r>
              <a:rPr lang="en-US" dirty="0" err="1"/>
              <a:t>së</a:t>
            </a:r>
            <a:r>
              <a:rPr lang="en-US" dirty="0"/>
              <a:t> </a:t>
            </a:r>
            <a:r>
              <a:rPr lang="en-US" dirty="0" err="1"/>
              <a:t>një</a:t>
            </a:r>
            <a:r>
              <a:rPr lang="en-US" dirty="0"/>
              <a:t> </a:t>
            </a:r>
            <a:r>
              <a:rPr lang="en-US" dirty="0" err="1"/>
              <a:t>fondi</a:t>
            </a:r>
            <a:r>
              <a:rPr lang="en-US" dirty="0"/>
              <a:t> </a:t>
            </a:r>
            <a:r>
              <a:rPr lang="en-US" dirty="0" err="1"/>
              <a:t>për</a:t>
            </a:r>
            <a:r>
              <a:rPr lang="en-US" dirty="0"/>
              <a:t> </a:t>
            </a:r>
            <a:r>
              <a:rPr lang="en-US" dirty="0" err="1"/>
              <a:t>dëmshpërblimin</a:t>
            </a:r>
            <a:r>
              <a:rPr lang="en-US" dirty="0"/>
              <a:t> e </a:t>
            </a:r>
            <a:r>
              <a:rPr lang="en-US" dirty="0" err="1"/>
              <a:t>viktimave</a:t>
            </a:r>
            <a:r>
              <a:rPr lang="en-US" dirty="0"/>
              <a:t> </a:t>
            </a:r>
            <a:r>
              <a:rPr lang="en-US" dirty="0" err="1"/>
              <a:t>ose</a:t>
            </a:r>
            <a:r>
              <a:rPr lang="en-US" dirty="0"/>
              <a:t> </a:t>
            </a:r>
            <a:r>
              <a:rPr lang="en-US" dirty="0" err="1"/>
              <a:t>marrjes</a:t>
            </a:r>
            <a:r>
              <a:rPr lang="en-US" dirty="0"/>
              <a:t> </a:t>
            </a:r>
            <a:r>
              <a:rPr lang="en-US" dirty="0" err="1"/>
              <a:t>së</a:t>
            </a:r>
            <a:r>
              <a:rPr lang="en-US" dirty="0"/>
              <a:t> </a:t>
            </a:r>
            <a:r>
              <a:rPr lang="en-US" dirty="0" err="1"/>
              <a:t>masave</a:t>
            </a:r>
            <a:r>
              <a:rPr lang="en-US" dirty="0"/>
              <a:t> </a:t>
            </a:r>
            <a:r>
              <a:rPr lang="en-US" dirty="0" err="1"/>
              <a:t>ose</a:t>
            </a:r>
            <a:r>
              <a:rPr lang="en-US" dirty="0"/>
              <a:t> </a:t>
            </a:r>
            <a:r>
              <a:rPr lang="en-US" dirty="0" err="1"/>
              <a:t>programeve</a:t>
            </a:r>
            <a:r>
              <a:rPr lang="en-US" dirty="0"/>
              <a:t> me </a:t>
            </a:r>
            <a:r>
              <a:rPr lang="en-US" dirty="0" err="1"/>
              <a:t>synim</a:t>
            </a:r>
            <a:r>
              <a:rPr lang="en-US" dirty="0"/>
              <a:t> </a:t>
            </a:r>
            <a:r>
              <a:rPr lang="en-US" dirty="0" err="1"/>
              <a:t>asistencën</a:t>
            </a:r>
            <a:r>
              <a:rPr lang="en-US" dirty="0"/>
              <a:t> </a:t>
            </a:r>
            <a:r>
              <a:rPr lang="en-US" dirty="0" err="1"/>
              <a:t>sociale</a:t>
            </a:r>
            <a:r>
              <a:rPr lang="en-US" dirty="0"/>
              <a:t> </a:t>
            </a:r>
            <a:r>
              <a:rPr lang="en-US" dirty="0" err="1"/>
              <a:t>dhe</a:t>
            </a:r>
            <a:r>
              <a:rPr lang="en-US" dirty="0"/>
              <a:t> </a:t>
            </a:r>
            <a:r>
              <a:rPr lang="en-US" dirty="0" err="1"/>
              <a:t>integrimin</a:t>
            </a:r>
            <a:r>
              <a:rPr lang="en-US" dirty="0"/>
              <a:t> social </a:t>
            </a:r>
            <a:r>
              <a:rPr lang="en-US" dirty="0" err="1"/>
              <a:t>të</a:t>
            </a:r>
            <a:r>
              <a:rPr lang="en-US" dirty="0"/>
              <a:t> </a:t>
            </a:r>
            <a:r>
              <a:rPr lang="en-US" dirty="0" err="1"/>
              <a:t>viktimave</a:t>
            </a:r>
            <a:r>
              <a:rPr lang="en-US" dirty="0"/>
              <a:t>, </a:t>
            </a:r>
            <a:r>
              <a:rPr lang="en-US" dirty="0" err="1"/>
              <a:t>që</a:t>
            </a:r>
            <a:r>
              <a:rPr lang="en-US" dirty="0"/>
              <a:t> </a:t>
            </a:r>
            <a:r>
              <a:rPr lang="en-US" dirty="0" err="1"/>
              <a:t>mund</a:t>
            </a:r>
            <a:r>
              <a:rPr lang="en-US" dirty="0"/>
              <a:t> </a:t>
            </a:r>
            <a:r>
              <a:rPr lang="en-US" dirty="0" err="1"/>
              <a:t>të</a:t>
            </a:r>
            <a:r>
              <a:rPr lang="en-US" dirty="0"/>
              <a:t> </a:t>
            </a:r>
            <a:r>
              <a:rPr lang="en-US" dirty="0" err="1"/>
              <a:t>financohet</a:t>
            </a:r>
            <a:r>
              <a:rPr lang="en-US" dirty="0"/>
              <a:t> me </a:t>
            </a:r>
            <a:r>
              <a:rPr lang="en-US" dirty="0" err="1"/>
              <a:t>asetet</a:t>
            </a:r>
            <a:r>
              <a:rPr lang="en-US" dirty="0"/>
              <a:t> </a:t>
            </a:r>
            <a:r>
              <a:rPr lang="en-US" dirty="0" err="1"/>
              <a:t>që</a:t>
            </a:r>
            <a:r>
              <a:rPr lang="en-US" dirty="0"/>
              <a:t> </a:t>
            </a:r>
            <a:r>
              <a:rPr lang="en-US" dirty="0" err="1"/>
              <a:t>vijnë</a:t>
            </a:r>
            <a:r>
              <a:rPr lang="en-US" dirty="0"/>
              <a:t> </a:t>
            </a:r>
            <a:r>
              <a:rPr lang="en-US" dirty="0" err="1"/>
              <a:t>si</a:t>
            </a:r>
            <a:r>
              <a:rPr lang="en-US" dirty="0"/>
              <a:t> </a:t>
            </a:r>
            <a:r>
              <a:rPr lang="en-US" dirty="0" err="1"/>
              <a:t>rrjedhojë</a:t>
            </a:r>
            <a:r>
              <a:rPr lang="en-US" dirty="0"/>
              <a:t> e </a:t>
            </a:r>
            <a:r>
              <a:rPr lang="en-US" dirty="0" err="1"/>
              <a:t>masave</a:t>
            </a:r>
            <a:r>
              <a:rPr lang="en-US" dirty="0"/>
              <a:t> </a:t>
            </a:r>
            <a:r>
              <a:rPr lang="en-US" dirty="0" err="1"/>
              <a:t>të</a:t>
            </a:r>
            <a:r>
              <a:rPr lang="en-US" dirty="0"/>
              <a:t> </a:t>
            </a:r>
            <a:r>
              <a:rPr lang="en-US" dirty="0" err="1"/>
              <a:t>marra</a:t>
            </a:r>
            <a:r>
              <a:rPr lang="en-US" dirty="0"/>
              <a:t> </a:t>
            </a:r>
            <a:r>
              <a:rPr lang="en-US" dirty="0" err="1"/>
              <a:t>në</a:t>
            </a:r>
            <a:r>
              <a:rPr lang="en-US" dirty="0"/>
              <a:t> </a:t>
            </a:r>
            <a:r>
              <a:rPr lang="en-US" dirty="0" err="1"/>
              <a:t>kuadrin</a:t>
            </a:r>
            <a:r>
              <a:rPr lang="en-US" dirty="0"/>
              <a:t> e </a:t>
            </a:r>
            <a:r>
              <a:rPr lang="en-US" dirty="0" err="1"/>
              <a:t>nenit</a:t>
            </a:r>
            <a:r>
              <a:rPr lang="en-US" dirty="0"/>
              <a:t> 23. </a:t>
            </a:r>
          </a:p>
          <a:p>
            <a:pPr algn="just"/>
            <a:endParaRPr lang="en-US" dirty="0"/>
          </a:p>
        </p:txBody>
      </p:sp>
    </p:spTree>
    <p:extLst>
      <p:ext uri="{BB962C8B-B14F-4D97-AF65-F5344CB8AC3E}">
        <p14:creationId xmlns:p14="http://schemas.microsoft.com/office/powerpoint/2010/main" val="17550317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just"/>
            <a:r>
              <a:rPr lang="en-US" sz="1800" b="1" dirty="0"/>
              <a:t>“</a:t>
            </a:r>
            <a:r>
              <a:rPr lang="en-US" sz="1800" b="1" dirty="0" err="1"/>
              <a:t>Hetimi</a:t>
            </a:r>
            <a:r>
              <a:rPr lang="en-US" sz="1800" b="1" dirty="0"/>
              <a:t> </a:t>
            </a:r>
            <a:r>
              <a:rPr lang="en-US" sz="1800" b="1" dirty="0" err="1"/>
              <a:t>financiar</a:t>
            </a:r>
            <a:r>
              <a:rPr lang="en-US" sz="1800" b="1" dirty="0"/>
              <a:t> </a:t>
            </a:r>
            <a:r>
              <a:rPr lang="en-US" sz="1800" b="1" dirty="0" err="1"/>
              <a:t>i</a:t>
            </a:r>
            <a:r>
              <a:rPr lang="en-US" sz="1800" b="1" dirty="0"/>
              <a:t> </a:t>
            </a:r>
            <a:r>
              <a:rPr lang="en-US" sz="1800" b="1" dirty="0" err="1" smtClean="0"/>
              <a:t>veprave</a:t>
            </a:r>
            <a:r>
              <a:rPr lang="en-US" sz="1800" b="1" dirty="0" smtClean="0"/>
              <a:t> </a:t>
            </a:r>
            <a:r>
              <a:rPr lang="en-US" sz="1800" b="1" dirty="0" err="1" smtClean="0"/>
              <a:t>në</a:t>
            </a:r>
            <a:r>
              <a:rPr lang="en-US" sz="1800" b="1" dirty="0" smtClean="0"/>
              <a:t> </a:t>
            </a:r>
            <a:r>
              <a:rPr lang="en-US" sz="1800" b="1" dirty="0" err="1"/>
              <a:t>fushën</a:t>
            </a:r>
            <a:r>
              <a:rPr lang="en-US" sz="1800" b="1" dirty="0"/>
              <a:t> e </a:t>
            </a:r>
            <a:r>
              <a:rPr lang="en-US" sz="1800" b="1" dirty="0" err="1"/>
              <a:t>trafikimit</a:t>
            </a:r>
            <a:r>
              <a:rPr lang="en-US" sz="1800" b="1" dirty="0"/>
              <a:t>, </a:t>
            </a:r>
            <a:r>
              <a:rPr lang="en-US" sz="1800" b="1" dirty="0" err="1"/>
              <a:t>mbledhja</a:t>
            </a:r>
            <a:r>
              <a:rPr lang="en-US" sz="1800" b="1" dirty="0"/>
              <a:t> e </a:t>
            </a:r>
            <a:r>
              <a:rPr lang="en-US" sz="1800" b="1" dirty="0" err="1"/>
              <a:t>provave</a:t>
            </a:r>
            <a:r>
              <a:rPr lang="en-US" sz="1800" b="1" dirty="0"/>
              <a:t> </a:t>
            </a:r>
            <a:r>
              <a:rPr lang="en-US" sz="1800" b="1" dirty="0" err="1"/>
              <a:t>për</a:t>
            </a:r>
            <a:r>
              <a:rPr lang="en-US" sz="1800" b="1" dirty="0"/>
              <a:t> </a:t>
            </a:r>
            <a:r>
              <a:rPr lang="en-US" sz="1800" b="1" dirty="0" err="1"/>
              <a:t>dëmin</a:t>
            </a:r>
            <a:r>
              <a:rPr lang="en-US" sz="1800" b="1" dirty="0"/>
              <a:t> </a:t>
            </a:r>
            <a:r>
              <a:rPr lang="en-US" sz="1800" b="1" dirty="0" err="1"/>
              <a:t>që</a:t>
            </a:r>
            <a:r>
              <a:rPr lang="en-US" sz="1800" b="1" dirty="0"/>
              <a:t> </a:t>
            </a:r>
            <a:r>
              <a:rPr lang="en-US" sz="1800" b="1" dirty="0" err="1"/>
              <a:t>ka</a:t>
            </a:r>
            <a:r>
              <a:rPr lang="en-US" sz="1800" b="1" dirty="0"/>
              <a:t> </a:t>
            </a:r>
            <a:r>
              <a:rPr lang="en-US" sz="1800" b="1" dirty="0" err="1" smtClean="0"/>
              <a:t>pësuar</a:t>
            </a:r>
            <a:r>
              <a:rPr lang="en-US" sz="1800" b="1" dirty="0" smtClean="0"/>
              <a:t> </a:t>
            </a:r>
            <a:r>
              <a:rPr lang="en-US" sz="1800" b="1" dirty="0" err="1" smtClean="0"/>
              <a:t>viktima</a:t>
            </a:r>
            <a:r>
              <a:rPr lang="en-US" sz="1800" b="1" dirty="0" smtClean="0"/>
              <a:t> </a:t>
            </a:r>
            <a:r>
              <a:rPr lang="en-US" sz="1800" b="1" dirty="0"/>
              <a:t>e </a:t>
            </a:r>
            <a:r>
              <a:rPr lang="en-US" sz="1800" b="1" dirty="0" err="1"/>
              <a:t>trafikimit</a:t>
            </a:r>
            <a:r>
              <a:rPr lang="en-US" sz="1800" b="1" dirty="0"/>
              <a:t> </a:t>
            </a:r>
            <a:r>
              <a:rPr lang="en-US" sz="1800" b="1" dirty="0" err="1"/>
              <a:t>nga</a:t>
            </a:r>
            <a:r>
              <a:rPr lang="en-US" sz="1800" b="1" dirty="0"/>
              <a:t> </a:t>
            </a:r>
            <a:r>
              <a:rPr lang="en-US" sz="1800" b="1" dirty="0" err="1"/>
              <a:t>shfrytëzimi</a:t>
            </a:r>
            <a:r>
              <a:rPr lang="en-US" sz="1800" b="1" dirty="0"/>
              <a:t> </a:t>
            </a:r>
            <a:r>
              <a:rPr lang="en-US" sz="1800" b="1" dirty="0" err="1"/>
              <a:t>i</a:t>
            </a:r>
            <a:r>
              <a:rPr lang="en-US" sz="1800" b="1" dirty="0"/>
              <a:t> </a:t>
            </a:r>
            <a:r>
              <a:rPr lang="en-US" sz="1800" b="1" dirty="0" err="1"/>
              <a:t>viktimës</a:t>
            </a:r>
            <a:r>
              <a:rPr lang="en-US" sz="1800" b="1" dirty="0"/>
              <a:t>, </a:t>
            </a:r>
            <a:r>
              <a:rPr lang="en-US" sz="1800" b="1" dirty="0" err="1"/>
              <a:t>ngrirja</a:t>
            </a:r>
            <a:r>
              <a:rPr lang="en-US" sz="1800" b="1" dirty="0"/>
              <a:t> e </a:t>
            </a:r>
            <a:r>
              <a:rPr lang="en-US" sz="1800" b="1" dirty="0" err="1"/>
              <a:t>pasurive</a:t>
            </a:r>
            <a:r>
              <a:rPr lang="en-US" sz="1800" b="1" dirty="0"/>
              <a:t> </a:t>
            </a:r>
            <a:r>
              <a:rPr lang="en-US" sz="1800" b="1" dirty="0" err="1" smtClean="0"/>
              <a:t>dhe</a:t>
            </a:r>
            <a:r>
              <a:rPr lang="en-US" sz="1800" b="1" dirty="0" smtClean="0"/>
              <a:t> </a:t>
            </a:r>
            <a:r>
              <a:rPr lang="en-US" sz="1800" b="1" dirty="0" err="1" smtClean="0"/>
              <a:t>mbështetja</a:t>
            </a:r>
            <a:r>
              <a:rPr lang="en-US" sz="1800" b="1" dirty="0" smtClean="0"/>
              <a:t> </a:t>
            </a:r>
            <a:r>
              <a:rPr lang="en-US" sz="1800" b="1" dirty="0"/>
              <a:t>e </a:t>
            </a:r>
            <a:r>
              <a:rPr lang="en-US" sz="1800" b="1" dirty="0" err="1"/>
              <a:t>pretendimeve</a:t>
            </a:r>
            <a:r>
              <a:rPr lang="en-US" sz="1800" b="1" dirty="0"/>
              <a:t> </a:t>
            </a:r>
            <a:r>
              <a:rPr lang="en-US" sz="1800" b="1" dirty="0" err="1"/>
              <a:t>për</a:t>
            </a:r>
            <a:r>
              <a:rPr lang="en-US" sz="1800" b="1" dirty="0"/>
              <a:t> </a:t>
            </a:r>
            <a:r>
              <a:rPr lang="en-US" sz="1800" b="1" dirty="0" err="1"/>
              <a:t>kompensim</a:t>
            </a:r>
            <a:r>
              <a:rPr lang="en-US" sz="1800" b="1" dirty="0"/>
              <a:t> </a:t>
            </a:r>
            <a:r>
              <a:rPr lang="en-US" sz="1800" b="1" dirty="0" err="1"/>
              <a:t>të</a:t>
            </a:r>
            <a:r>
              <a:rPr lang="en-US" sz="1800" b="1" dirty="0"/>
              <a:t> </a:t>
            </a:r>
            <a:r>
              <a:rPr lang="en-US" sz="1800" b="1" dirty="0" err="1"/>
              <a:t>viktimave</a:t>
            </a:r>
            <a:r>
              <a:rPr lang="en-US" sz="1800" b="1" dirty="0"/>
              <a:t>".</a:t>
            </a:r>
            <a:r>
              <a:rPr lang="en-US" sz="1400" b="1" dirty="0"/>
              <a:t/>
            </a:r>
            <a:br>
              <a:rPr lang="en-US" sz="1400" b="1" dirty="0"/>
            </a:br>
            <a:endParaRPr lang="en-US" sz="1400" dirty="0"/>
          </a:p>
        </p:txBody>
      </p:sp>
      <p:sp>
        <p:nvSpPr>
          <p:cNvPr id="3" name="Content Placeholder 2"/>
          <p:cNvSpPr>
            <a:spLocks noGrp="1"/>
          </p:cNvSpPr>
          <p:nvPr>
            <p:ph idx="1"/>
          </p:nvPr>
        </p:nvSpPr>
        <p:spPr/>
        <p:txBody>
          <a:bodyPr>
            <a:normAutofit fontScale="92500" lnSpcReduction="20000"/>
          </a:bodyPr>
          <a:lstStyle/>
          <a:p>
            <a:r>
              <a:rPr lang="en-US" b="1" dirty="0" err="1"/>
              <a:t>Veprime</a:t>
            </a:r>
            <a:r>
              <a:rPr lang="en-US" b="1" dirty="0"/>
              <a:t> </a:t>
            </a:r>
            <a:r>
              <a:rPr lang="en-US" b="1" dirty="0" err="1"/>
              <a:t>të</a:t>
            </a:r>
            <a:r>
              <a:rPr lang="en-US" b="1" dirty="0"/>
              <a:t> </a:t>
            </a:r>
            <a:r>
              <a:rPr lang="en-US" b="1" dirty="0" err="1"/>
              <a:t>rekomandueshme</a:t>
            </a:r>
            <a:r>
              <a:rPr lang="en-US" b="1" dirty="0"/>
              <a:t>: </a:t>
            </a:r>
            <a:endParaRPr lang="en-US" b="1" dirty="0" smtClean="0"/>
          </a:p>
          <a:p>
            <a:pPr>
              <a:buFontTx/>
              <a:buChar char="-"/>
            </a:pPr>
            <a:r>
              <a:rPr lang="en-US" dirty="0" err="1" smtClean="0"/>
              <a:t>hetimet</a:t>
            </a:r>
            <a:r>
              <a:rPr lang="en-US" dirty="0" smtClean="0"/>
              <a:t> </a:t>
            </a:r>
            <a:r>
              <a:rPr lang="en-US" dirty="0" err="1"/>
              <a:t>financiare</a:t>
            </a:r>
            <a:r>
              <a:rPr lang="en-US" dirty="0"/>
              <a:t> </a:t>
            </a:r>
            <a:r>
              <a:rPr lang="en-US" dirty="0" err="1"/>
              <a:t>duhet</a:t>
            </a:r>
            <a:r>
              <a:rPr lang="en-US" dirty="0"/>
              <a:t> </a:t>
            </a:r>
            <a:r>
              <a:rPr lang="en-US" dirty="0" err="1"/>
              <a:t>të</a:t>
            </a:r>
            <a:r>
              <a:rPr lang="en-US" dirty="0"/>
              <a:t> </a:t>
            </a:r>
            <a:r>
              <a:rPr lang="en-US" dirty="0" err="1"/>
              <a:t>nisin</a:t>
            </a:r>
            <a:r>
              <a:rPr lang="en-US" dirty="0"/>
              <a:t> </a:t>
            </a:r>
            <a:r>
              <a:rPr lang="en-US" dirty="0" err="1"/>
              <a:t>në</a:t>
            </a:r>
            <a:r>
              <a:rPr lang="en-US" dirty="0"/>
              <a:t> </a:t>
            </a:r>
            <a:r>
              <a:rPr lang="en-US" dirty="0" err="1"/>
              <a:t>një</a:t>
            </a:r>
            <a:r>
              <a:rPr lang="en-US" dirty="0"/>
              <a:t> </a:t>
            </a:r>
            <a:r>
              <a:rPr lang="en-US" dirty="0" err="1"/>
              <a:t>fazë</a:t>
            </a:r>
            <a:r>
              <a:rPr lang="en-US" dirty="0"/>
              <a:t> </a:t>
            </a:r>
            <a:r>
              <a:rPr lang="en-US" dirty="0" err="1"/>
              <a:t>të</a:t>
            </a:r>
            <a:r>
              <a:rPr lang="en-US" dirty="0"/>
              <a:t> </a:t>
            </a:r>
            <a:r>
              <a:rPr lang="en-US" dirty="0" err="1"/>
              <a:t>hershme</a:t>
            </a:r>
            <a:r>
              <a:rPr lang="en-US" dirty="0"/>
              <a:t> </a:t>
            </a:r>
            <a:r>
              <a:rPr lang="en-US" dirty="0" err="1"/>
              <a:t>bashkë</a:t>
            </a:r>
            <a:r>
              <a:rPr lang="en-US" dirty="0"/>
              <a:t> me </a:t>
            </a:r>
            <a:r>
              <a:rPr lang="en-US" dirty="0" err="1"/>
              <a:t>hetimin</a:t>
            </a:r>
            <a:r>
              <a:rPr lang="en-US" dirty="0"/>
              <a:t> penal; </a:t>
            </a:r>
            <a:endParaRPr lang="en-US" dirty="0" smtClean="0"/>
          </a:p>
          <a:p>
            <a:pPr>
              <a:buFontTx/>
              <a:buChar char="-"/>
            </a:pPr>
            <a:r>
              <a:rPr lang="en-US" dirty="0" err="1" smtClean="0"/>
              <a:t>përdorimi</a:t>
            </a:r>
            <a:r>
              <a:rPr lang="en-US" dirty="0" smtClean="0"/>
              <a:t> </a:t>
            </a:r>
            <a:r>
              <a:rPr lang="en-US" dirty="0" err="1"/>
              <a:t>i</a:t>
            </a:r>
            <a:r>
              <a:rPr lang="en-US" dirty="0"/>
              <a:t> </a:t>
            </a:r>
            <a:r>
              <a:rPr lang="en-US" dirty="0" err="1"/>
              <a:t>teknikave</a:t>
            </a:r>
            <a:r>
              <a:rPr lang="en-US" dirty="0"/>
              <a:t> </a:t>
            </a:r>
            <a:r>
              <a:rPr lang="en-US" dirty="0" err="1"/>
              <a:t>të</a:t>
            </a:r>
            <a:r>
              <a:rPr lang="en-US" dirty="0"/>
              <a:t> </a:t>
            </a:r>
            <a:r>
              <a:rPr lang="en-US" dirty="0" err="1"/>
              <a:t>tjera</a:t>
            </a:r>
            <a:r>
              <a:rPr lang="en-US" dirty="0"/>
              <a:t> </a:t>
            </a:r>
            <a:r>
              <a:rPr lang="en-US" dirty="0" err="1"/>
              <a:t>të</a:t>
            </a:r>
            <a:r>
              <a:rPr lang="en-US" dirty="0"/>
              <a:t> </a:t>
            </a:r>
            <a:r>
              <a:rPr lang="en-US" dirty="0" err="1"/>
              <a:t>hetimit</a:t>
            </a:r>
            <a:r>
              <a:rPr lang="en-US" dirty="0"/>
              <a:t>, </a:t>
            </a:r>
            <a:r>
              <a:rPr lang="en-US" dirty="0" err="1"/>
              <a:t>si</a:t>
            </a:r>
            <a:r>
              <a:rPr lang="en-US" dirty="0"/>
              <a:t> </a:t>
            </a:r>
            <a:r>
              <a:rPr lang="en-US" dirty="0" err="1"/>
              <a:t>përgjimi</a:t>
            </a:r>
            <a:r>
              <a:rPr lang="en-US" dirty="0"/>
              <a:t> </a:t>
            </a:r>
            <a:r>
              <a:rPr lang="en-US" dirty="0" err="1"/>
              <a:t>i</a:t>
            </a:r>
            <a:r>
              <a:rPr lang="en-US" dirty="0"/>
              <a:t> </a:t>
            </a:r>
            <a:r>
              <a:rPr lang="en-US" dirty="0" err="1"/>
              <a:t>telekomunikimeve</a:t>
            </a:r>
            <a:r>
              <a:rPr lang="en-US" dirty="0"/>
              <a:t> </a:t>
            </a:r>
            <a:r>
              <a:rPr lang="en-US" dirty="0" err="1"/>
              <a:t>në</a:t>
            </a:r>
            <a:r>
              <a:rPr lang="en-US" dirty="0"/>
              <a:t> </a:t>
            </a:r>
            <a:r>
              <a:rPr lang="en-US" dirty="0" err="1"/>
              <a:t>mbështetje</a:t>
            </a:r>
            <a:r>
              <a:rPr lang="en-US" dirty="0"/>
              <a:t> </a:t>
            </a:r>
            <a:r>
              <a:rPr lang="en-US" dirty="0" err="1"/>
              <a:t>të</a:t>
            </a:r>
            <a:r>
              <a:rPr lang="en-US" dirty="0"/>
              <a:t> </a:t>
            </a:r>
            <a:r>
              <a:rPr lang="en-US" dirty="0" err="1"/>
              <a:t>hetimeve</a:t>
            </a:r>
            <a:r>
              <a:rPr lang="en-US" dirty="0"/>
              <a:t> </a:t>
            </a:r>
            <a:r>
              <a:rPr lang="en-US" dirty="0" err="1"/>
              <a:t>financiare</a:t>
            </a:r>
            <a:r>
              <a:rPr lang="en-US" dirty="0" smtClean="0"/>
              <a:t>.</a:t>
            </a:r>
          </a:p>
          <a:p>
            <a:pPr>
              <a:buFontTx/>
              <a:buChar char="-"/>
            </a:pPr>
            <a:r>
              <a:rPr lang="en-US" dirty="0" smtClean="0"/>
              <a:t> </a:t>
            </a:r>
            <a:r>
              <a:rPr lang="en-US" dirty="0" err="1" smtClean="0"/>
              <a:t>Edhe</a:t>
            </a:r>
            <a:r>
              <a:rPr lang="en-US" dirty="0" smtClean="0"/>
              <a:t> </a:t>
            </a:r>
            <a:r>
              <a:rPr lang="en-US" dirty="0" err="1"/>
              <a:t>hetimet</a:t>
            </a:r>
            <a:r>
              <a:rPr lang="en-US" dirty="0"/>
              <a:t> e </a:t>
            </a:r>
            <a:r>
              <a:rPr lang="en-US" dirty="0" err="1"/>
              <a:t>përbashkëta</a:t>
            </a:r>
            <a:r>
              <a:rPr lang="en-US" dirty="0"/>
              <a:t> </a:t>
            </a:r>
            <a:r>
              <a:rPr lang="en-US" dirty="0" err="1"/>
              <a:t>mund</a:t>
            </a:r>
            <a:r>
              <a:rPr lang="en-US" dirty="0"/>
              <a:t> </a:t>
            </a:r>
            <a:r>
              <a:rPr lang="en-US" dirty="0" err="1"/>
              <a:t>të</a:t>
            </a:r>
            <a:r>
              <a:rPr lang="en-US" dirty="0"/>
              <a:t> </a:t>
            </a:r>
            <a:r>
              <a:rPr lang="en-US" dirty="0" err="1"/>
              <a:t>jenë</a:t>
            </a:r>
            <a:r>
              <a:rPr lang="en-US" dirty="0"/>
              <a:t> </a:t>
            </a:r>
            <a:r>
              <a:rPr lang="en-US" dirty="0" err="1"/>
              <a:t>një</a:t>
            </a:r>
            <a:r>
              <a:rPr lang="en-US" dirty="0"/>
              <a:t> </a:t>
            </a:r>
            <a:r>
              <a:rPr lang="en-US" dirty="0" err="1"/>
              <a:t>mënyrë</a:t>
            </a:r>
            <a:r>
              <a:rPr lang="en-US" dirty="0"/>
              <a:t> e </a:t>
            </a:r>
            <a:r>
              <a:rPr lang="en-US" dirty="0" err="1"/>
              <a:t>kryerjes</a:t>
            </a:r>
            <a:r>
              <a:rPr lang="en-US" dirty="0"/>
              <a:t> </a:t>
            </a:r>
            <a:r>
              <a:rPr lang="en-US" dirty="0" err="1"/>
              <a:t>së</a:t>
            </a:r>
            <a:r>
              <a:rPr lang="en-US" dirty="0"/>
              <a:t> </a:t>
            </a:r>
            <a:r>
              <a:rPr lang="en-US" dirty="0" err="1"/>
              <a:t>hetimeve</a:t>
            </a:r>
            <a:r>
              <a:rPr lang="en-US" dirty="0"/>
              <a:t> </a:t>
            </a:r>
            <a:r>
              <a:rPr lang="en-US" dirty="0" err="1"/>
              <a:t>financiare</a:t>
            </a:r>
            <a:r>
              <a:rPr lang="en-US" dirty="0" smtClean="0"/>
              <a:t>;</a:t>
            </a:r>
          </a:p>
          <a:p>
            <a:pPr>
              <a:buFontTx/>
              <a:buChar char="-"/>
            </a:pPr>
            <a:r>
              <a:rPr lang="en-US" dirty="0" smtClean="0"/>
              <a:t> </a:t>
            </a:r>
            <a:r>
              <a:rPr lang="en-US" dirty="0" err="1" smtClean="0"/>
              <a:t>përdorimi</a:t>
            </a:r>
            <a:r>
              <a:rPr lang="en-US" dirty="0" smtClean="0"/>
              <a:t> </a:t>
            </a:r>
            <a:r>
              <a:rPr lang="en-US" dirty="0" err="1"/>
              <a:t>i</a:t>
            </a:r>
            <a:r>
              <a:rPr lang="en-US" dirty="0"/>
              <a:t> </a:t>
            </a:r>
            <a:r>
              <a:rPr lang="en-US" dirty="0" err="1"/>
              <a:t>të</a:t>
            </a:r>
            <a:r>
              <a:rPr lang="en-US" dirty="0"/>
              <a:t> </a:t>
            </a:r>
            <a:r>
              <a:rPr lang="en-US" dirty="0" err="1"/>
              <a:t>gjitha</a:t>
            </a:r>
            <a:r>
              <a:rPr lang="en-US" dirty="0"/>
              <a:t> </a:t>
            </a:r>
            <a:r>
              <a:rPr lang="en-US" dirty="0" err="1"/>
              <a:t>mbështetjeve</a:t>
            </a:r>
            <a:r>
              <a:rPr lang="en-US" dirty="0"/>
              <a:t> administrative </a:t>
            </a:r>
            <a:r>
              <a:rPr lang="en-US" dirty="0" err="1"/>
              <a:t>nga</a:t>
            </a:r>
            <a:r>
              <a:rPr lang="en-US" dirty="0"/>
              <a:t> </a:t>
            </a:r>
            <a:r>
              <a:rPr lang="en-US" dirty="0" err="1"/>
              <a:t>institucionet</a:t>
            </a:r>
            <a:r>
              <a:rPr lang="en-US" dirty="0"/>
              <a:t> private </a:t>
            </a:r>
            <a:r>
              <a:rPr lang="en-US" dirty="0" err="1"/>
              <a:t>dhe</a:t>
            </a:r>
            <a:r>
              <a:rPr lang="en-US" dirty="0"/>
              <a:t> </a:t>
            </a:r>
            <a:r>
              <a:rPr lang="en-US" dirty="0" err="1"/>
              <a:t>publike</a:t>
            </a:r>
            <a:r>
              <a:rPr lang="en-US" dirty="0" smtClean="0"/>
              <a:t>;</a:t>
            </a:r>
          </a:p>
          <a:p>
            <a:pPr>
              <a:buFontTx/>
              <a:buChar char="-"/>
            </a:pPr>
            <a:r>
              <a:rPr lang="en-US" dirty="0" err="1" smtClean="0"/>
              <a:t>përdorimi</a:t>
            </a:r>
            <a:r>
              <a:rPr lang="en-US" dirty="0" smtClean="0"/>
              <a:t> </a:t>
            </a:r>
            <a:r>
              <a:rPr lang="en-US" dirty="0" err="1"/>
              <a:t>i</a:t>
            </a:r>
            <a:r>
              <a:rPr lang="en-US" dirty="0"/>
              <a:t> </a:t>
            </a:r>
            <a:r>
              <a:rPr lang="en-US" dirty="0" err="1"/>
              <a:t>të</a:t>
            </a:r>
            <a:r>
              <a:rPr lang="en-US" dirty="0"/>
              <a:t> </a:t>
            </a:r>
            <a:r>
              <a:rPr lang="en-US" dirty="0" err="1"/>
              <a:t>gjitha</a:t>
            </a:r>
            <a:r>
              <a:rPr lang="en-US" dirty="0"/>
              <a:t> </a:t>
            </a:r>
            <a:r>
              <a:rPr lang="en-US" dirty="0" err="1"/>
              <a:t>mekanizmave</a:t>
            </a:r>
            <a:r>
              <a:rPr lang="en-US" dirty="0"/>
              <a:t> </a:t>
            </a:r>
            <a:r>
              <a:rPr lang="en-US" dirty="0" err="1"/>
              <a:t>të</a:t>
            </a:r>
            <a:r>
              <a:rPr lang="en-US" dirty="0"/>
              <a:t> </a:t>
            </a:r>
            <a:r>
              <a:rPr lang="en-US" dirty="0" err="1"/>
              <a:t>bashkëpunimit</a:t>
            </a:r>
            <a:r>
              <a:rPr lang="en-US" dirty="0"/>
              <a:t> </a:t>
            </a:r>
            <a:r>
              <a:rPr lang="en-US" dirty="0" err="1"/>
              <a:t>ndërkufitar</a:t>
            </a:r>
            <a:r>
              <a:rPr lang="en-US" dirty="0"/>
              <a:t> </a:t>
            </a:r>
            <a:r>
              <a:rPr lang="en-US" dirty="0" err="1"/>
              <a:t>financiar</a:t>
            </a:r>
            <a:r>
              <a:rPr lang="en-US" dirty="0"/>
              <a:t> </a:t>
            </a:r>
            <a:r>
              <a:rPr lang="en-US" dirty="0" err="1"/>
              <a:t>dhe</a:t>
            </a:r>
            <a:r>
              <a:rPr lang="en-US" dirty="0"/>
              <a:t> </a:t>
            </a:r>
            <a:r>
              <a:rPr lang="en-US" dirty="0" err="1"/>
              <a:t>policor</a:t>
            </a:r>
            <a:r>
              <a:rPr lang="en-US" dirty="0"/>
              <a:t>; </a:t>
            </a:r>
            <a:endParaRPr lang="en-US" dirty="0" smtClean="0"/>
          </a:p>
          <a:p>
            <a:pPr>
              <a:buFontTx/>
              <a:buChar char="-"/>
            </a:pPr>
            <a:r>
              <a:rPr lang="en-US" dirty="0" err="1" smtClean="0"/>
              <a:t>përfshirja</a:t>
            </a:r>
            <a:r>
              <a:rPr lang="en-US" dirty="0" smtClean="0"/>
              <a:t> </a:t>
            </a:r>
            <a:r>
              <a:rPr lang="en-US" dirty="0"/>
              <a:t>e </a:t>
            </a:r>
            <a:r>
              <a:rPr lang="en-US" dirty="0" err="1"/>
              <a:t>institucioneve</a:t>
            </a:r>
            <a:r>
              <a:rPr lang="en-US" dirty="0"/>
              <a:t> </a:t>
            </a:r>
            <a:r>
              <a:rPr lang="en-US" dirty="0" err="1"/>
              <a:t>rajonale</a:t>
            </a:r>
            <a:r>
              <a:rPr lang="en-US" dirty="0"/>
              <a:t> (p.sh. </a:t>
            </a:r>
            <a:r>
              <a:rPr lang="en-US" dirty="0" err="1"/>
              <a:t>Eurojust</a:t>
            </a:r>
            <a:r>
              <a:rPr lang="en-US" dirty="0"/>
              <a:t>) </a:t>
            </a:r>
            <a:r>
              <a:rPr lang="en-US" dirty="0" err="1"/>
              <a:t>si</a:t>
            </a:r>
            <a:r>
              <a:rPr lang="en-US" dirty="0"/>
              <a:t> </a:t>
            </a:r>
            <a:r>
              <a:rPr lang="en-US" dirty="0" err="1"/>
              <a:t>një</a:t>
            </a:r>
            <a:r>
              <a:rPr lang="en-US" dirty="0"/>
              <a:t> </a:t>
            </a:r>
            <a:r>
              <a:rPr lang="en-US" dirty="0" err="1"/>
              <a:t>lehtësues</a:t>
            </a:r>
            <a:r>
              <a:rPr lang="en-US" dirty="0"/>
              <a:t> </a:t>
            </a:r>
            <a:r>
              <a:rPr lang="en-US" dirty="0" err="1"/>
              <a:t>kyç</a:t>
            </a:r>
            <a:r>
              <a:rPr lang="en-US" dirty="0"/>
              <a:t> </a:t>
            </a:r>
            <a:r>
              <a:rPr lang="en-US" dirty="0" err="1"/>
              <a:t>në</a:t>
            </a:r>
            <a:r>
              <a:rPr lang="en-US" dirty="0"/>
              <a:t> </a:t>
            </a:r>
            <a:r>
              <a:rPr lang="en-US" dirty="0" err="1"/>
              <a:t>bashkëpunimin</a:t>
            </a:r>
            <a:r>
              <a:rPr lang="en-US" dirty="0"/>
              <a:t> </a:t>
            </a:r>
            <a:r>
              <a:rPr lang="en-US" dirty="0" err="1"/>
              <a:t>gjyqësor</a:t>
            </a:r>
            <a:r>
              <a:rPr lang="en-US" dirty="0"/>
              <a:t> </a:t>
            </a:r>
            <a:r>
              <a:rPr lang="en-US" dirty="0" err="1"/>
              <a:t>ndërkufitar</a:t>
            </a:r>
            <a:r>
              <a:rPr lang="en-US" dirty="0"/>
              <a:t>.</a:t>
            </a:r>
          </a:p>
          <a:p>
            <a:endParaRPr lang="en-US" dirty="0"/>
          </a:p>
        </p:txBody>
      </p:sp>
    </p:spTree>
    <p:extLst>
      <p:ext uri="{BB962C8B-B14F-4D97-AF65-F5344CB8AC3E}">
        <p14:creationId xmlns:p14="http://schemas.microsoft.com/office/powerpoint/2010/main" val="2513951625"/>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561</TotalTime>
  <Words>6872</Words>
  <Application>Microsoft Office PowerPoint</Application>
  <PresentationFormat>Widescreen</PresentationFormat>
  <Paragraphs>184</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Century Gothic</vt:lpstr>
      <vt:lpstr>Times New Roman</vt:lpstr>
      <vt:lpstr>Wingdings</vt:lpstr>
      <vt:lpstr>Wingdings 3</vt:lpstr>
      <vt:lpstr>Wisp</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PowerPoint Presentation</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PowerPoint Presentation</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PowerPoint Presentation</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lpstr>PowerPoint Presentation</vt:lpstr>
      <vt:lpstr>PowerPoint Presentation</vt:lpstr>
      <vt:lpstr>PowerPoint Presentation</vt:lpstr>
      <vt:lpstr>PowerPoint Presentation</vt:lpstr>
      <vt:lpstr>PowerPoint Presentation</vt:lpstr>
      <vt:lpstr>“Hetimi financiar i veprave në fushën e trafikimit, mbledhja e provave për dëmin që ka pësuar viktima e trafikimit nga shfrytëzimi i viktimës, ngrirja e pasurive dhe mbështetja e pretendimeve për kompensim të viktimave". </vt:lpstr>
      <vt:lpstr>“Hetimi financiar i veprave në fushën e trafikimit, mbledhja e provave për dëmin që ka pësuar viktima e trafikimit nga shfrytëzimi i viktimës, ngrirja e pasurive dhe mbështetja e pretendimeve për kompensim të viktimave".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Ervisa Hyka</dc:creator>
  <cp:lastModifiedBy>Ervisa Hyka</cp:lastModifiedBy>
  <cp:revision>44</cp:revision>
  <cp:lastPrinted>2024-01-17T13:51:26Z</cp:lastPrinted>
  <dcterms:created xsi:type="dcterms:W3CDTF">2024-01-15T10:20:06Z</dcterms:created>
  <dcterms:modified xsi:type="dcterms:W3CDTF">2024-01-19T11:59:19Z</dcterms:modified>
</cp:coreProperties>
</file>