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72" r:id="rId17"/>
  </p:sldIdLst>
  <p:sldSz cx="9144000" cy="6858000" type="screen4x3"/>
  <p:notesSz cx="6858000" cy="9144000"/>
  <p:defaultTextStyle>
    <a:defPPr>
      <a:defRPr lang="sq-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826ACE-B725-4342-BAAC-26D6C509924F}" type="datetimeFigureOut">
              <a:rPr lang="en-US" smtClean="0"/>
              <a:t>2/7/2023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674F2E-A031-4D77-A162-1337DCF8DB1C}" type="slidenum">
              <a:rPr lang="en-US" smtClean="0"/>
              <a:t>‹#›</a:t>
            </a:fld>
            <a:endParaRPr lang="en-US"/>
          </a:p>
        </p:txBody>
      </p:sp>
    </p:spTree>
    <p:extLst>
      <p:ext uri="{BB962C8B-B14F-4D97-AF65-F5344CB8AC3E}">
        <p14:creationId xmlns:p14="http://schemas.microsoft.com/office/powerpoint/2010/main" val="72280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74F2E-A031-4D77-A162-1337DCF8DB1C}" type="slidenum">
              <a:rPr lang="en-US" smtClean="0"/>
              <a:t>15</a:t>
            </a:fld>
            <a:endParaRPr lang="en-US"/>
          </a:p>
        </p:txBody>
      </p:sp>
    </p:spTree>
    <p:extLst>
      <p:ext uri="{BB962C8B-B14F-4D97-AF65-F5344CB8AC3E}">
        <p14:creationId xmlns:p14="http://schemas.microsoft.com/office/powerpoint/2010/main" val="1360120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74F2E-A031-4D77-A162-1337DCF8DB1C}" type="slidenum">
              <a:rPr lang="en-US" smtClean="0"/>
              <a:t>16</a:t>
            </a:fld>
            <a:endParaRPr lang="en-US"/>
          </a:p>
        </p:txBody>
      </p:sp>
    </p:spTree>
    <p:extLst>
      <p:ext uri="{BB962C8B-B14F-4D97-AF65-F5344CB8AC3E}">
        <p14:creationId xmlns:p14="http://schemas.microsoft.com/office/powerpoint/2010/main" val="1737231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2FE03D3-903C-48E5-8F3C-6F53B194A008}" type="datetime1">
              <a:rPr lang="sq-AL" smtClean="0"/>
              <a:t>7.2.2023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CCD1B06-5D57-4854-9CEF-FA6B3F831166}" type="slidenum">
              <a:rPr lang="sq-AL" smtClean="0"/>
              <a:pPr/>
              <a:t>‹#›</a:t>
            </a:fld>
            <a:endParaRPr lang="sq-AL"/>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079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028625-FE8B-4FDA-9135-037BD7D048BB}" type="datetime1">
              <a:rPr lang="sq-AL" smtClean="0"/>
              <a:t>7.2.2023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CCD1B06-5D57-4854-9CEF-FA6B3F831166}" type="slidenum">
              <a:rPr lang="sq-AL" smtClean="0"/>
              <a:pPr/>
              <a:t>‹#›</a:t>
            </a:fld>
            <a:endParaRPr lang="sq-AL"/>
          </a:p>
        </p:txBody>
      </p:sp>
    </p:spTree>
    <p:extLst>
      <p:ext uri="{BB962C8B-B14F-4D97-AF65-F5344CB8AC3E}">
        <p14:creationId xmlns:p14="http://schemas.microsoft.com/office/powerpoint/2010/main" val="163627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26D9D9-4227-4430-8A07-7B0354767C07}" type="datetime1">
              <a:rPr lang="sq-AL" smtClean="0"/>
              <a:t>7.2.2023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CCD1B06-5D57-4854-9CEF-FA6B3F831166}" type="slidenum">
              <a:rPr lang="sq-AL" smtClean="0"/>
              <a:pPr/>
              <a:t>‹#›</a:t>
            </a:fld>
            <a:endParaRPr lang="sq-AL"/>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0594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5D032D-C2DC-4482-9178-733FD2BB28E9}" type="datetime1">
              <a:rPr lang="sq-AL" smtClean="0"/>
              <a:t>7.2.2023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CCD1B06-5D57-4854-9CEF-FA6B3F831166}" type="slidenum">
              <a:rPr lang="sq-AL" smtClean="0"/>
              <a:pPr/>
              <a:t>‹#›</a:t>
            </a:fld>
            <a:endParaRPr lang="sq-AL"/>
          </a:p>
        </p:txBody>
      </p:sp>
    </p:spTree>
    <p:extLst>
      <p:ext uri="{BB962C8B-B14F-4D97-AF65-F5344CB8AC3E}">
        <p14:creationId xmlns:p14="http://schemas.microsoft.com/office/powerpoint/2010/main" val="2482003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A2BD6F-2682-42B0-84C2-421B231C0B2A}" type="datetime1">
              <a:rPr lang="sq-AL" smtClean="0"/>
              <a:t>7.2.2023</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5CCD1B06-5D57-4854-9CEF-FA6B3F831166}" type="slidenum">
              <a:rPr lang="sq-AL" smtClean="0"/>
              <a:pPr/>
              <a:t>‹#›</a:t>
            </a:fld>
            <a:endParaRPr lang="sq-AL"/>
          </a:p>
        </p:txBody>
      </p:sp>
    </p:spTree>
    <p:extLst>
      <p:ext uri="{BB962C8B-B14F-4D97-AF65-F5344CB8AC3E}">
        <p14:creationId xmlns:p14="http://schemas.microsoft.com/office/powerpoint/2010/main" val="1363014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9A23AF-0260-478D-B0DD-657E663FF004}" type="datetime1">
              <a:rPr lang="sq-AL" smtClean="0"/>
              <a:t>7.2.2023</a:t>
            </a:fld>
            <a:endParaRPr lang="sq-AL"/>
          </a:p>
        </p:txBody>
      </p:sp>
      <p:sp>
        <p:nvSpPr>
          <p:cNvPr id="4" name="Footer Placeholder 3"/>
          <p:cNvSpPr>
            <a:spLocks noGrp="1"/>
          </p:cNvSpPr>
          <p:nvPr>
            <p:ph type="ftr" sz="quarter" idx="11"/>
          </p:nvPr>
        </p:nvSpPr>
        <p:spPr/>
        <p:txBody>
          <a:bodyPr/>
          <a:lstStyle/>
          <a:p>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a:t>
            </a:fld>
            <a:endParaRPr lang="sq-AL"/>
          </a:p>
        </p:txBody>
      </p:sp>
    </p:spTree>
    <p:extLst>
      <p:ext uri="{BB962C8B-B14F-4D97-AF65-F5344CB8AC3E}">
        <p14:creationId xmlns:p14="http://schemas.microsoft.com/office/powerpoint/2010/main" val="3451769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120294-1948-42A7-B91C-85A0CC5F7845}" type="datetime1">
              <a:rPr lang="sq-AL" smtClean="0"/>
              <a:t>7.2.2023</a:t>
            </a:fld>
            <a:endParaRPr lang="sq-AL"/>
          </a:p>
        </p:txBody>
      </p:sp>
      <p:sp>
        <p:nvSpPr>
          <p:cNvPr id="3" name="Footer Placeholder 2"/>
          <p:cNvSpPr>
            <a:spLocks noGrp="1"/>
          </p:cNvSpPr>
          <p:nvPr>
            <p:ph type="ftr" sz="quarter" idx="11"/>
          </p:nvPr>
        </p:nvSpPr>
        <p:spPr/>
        <p:txBody>
          <a:bodyPr/>
          <a:lstStyle/>
          <a:p>
            <a:endParaRPr lang="sq-AL"/>
          </a:p>
        </p:txBody>
      </p:sp>
      <p:sp>
        <p:nvSpPr>
          <p:cNvPr id="4" name="Slide Number Placeholder 3"/>
          <p:cNvSpPr>
            <a:spLocks noGrp="1"/>
          </p:cNvSpPr>
          <p:nvPr>
            <p:ph type="sldNum" sz="quarter" idx="12"/>
          </p:nvPr>
        </p:nvSpPr>
        <p:spPr/>
        <p:txBody>
          <a:bodyPr/>
          <a:lstStyle/>
          <a:p>
            <a:fld id="{5CCD1B06-5D57-4854-9CEF-FA6B3F831166}" type="slidenum">
              <a:rPr lang="sq-AL" smtClean="0"/>
              <a:pPr/>
              <a:t>‹#›</a:t>
            </a:fld>
            <a:endParaRPr lang="sq-AL"/>
          </a:p>
        </p:txBody>
      </p:sp>
    </p:spTree>
    <p:extLst>
      <p:ext uri="{BB962C8B-B14F-4D97-AF65-F5344CB8AC3E}">
        <p14:creationId xmlns:p14="http://schemas.microsoft.com/office/powerpoint/2010/main" val="1452311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0E4DE8-7103-428B-95C9-35AC5477E1F2}" type="datetime1">
              <a:rPr lang="sq-AL" smtClean="0"/>
              <a:t>7.2.2023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CCD1B06-5D57-4854-9CEF-FA6B3F831166}" type="slidenum">
              <a:rPr lang="sq-AL" smtClean="0"/>
              <a:pPr/>
              <a:t>‹#›</a:t>
            </a:fld>
            <a:endParaRPr lang="sq-AL"/>
          </a:p>
        </p:txBody>
      </p:sp>
    </p:spTree>
    <p:extLst>
      <p:ext uri="{BB962C8B-B14F-4D97-AF65-F5344CB8AC3E}">
        <p14:creationId xmlns:p14="http://schemas.microsoft.com/office/powerpoint/2010/main" val="807044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4FF27E-F3AF-4F25-B482-4260E8DEBBA6}" type="datetime1">
              <a:rPr lang="sq-AL" smtClean="0"/>
              <a:t>7.2.2023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CCD1B06-5D57-4854-9CEF-FA6B3F831166}" type="slidenum">
              <a:rPr lang="sq-AL" smtClean="0"/>
              <a:pPr/>
              <a:t>‹#›</a:t>
            </a:fld>
            <a:endParaRPr lang="sq-AL"/>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96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5622B1-4306-4716-9F77-E5BC8916912D}" type="datetime1">
              <a:rPr lang="sq-AL" smtClean="0"/>
              <a:t>7.2.2023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CCD1B06-5D57-4854-9CEF-FA6B3F831166}" type="slidenum">
              <a:rPr lang="sq-AL" smtClean="0"/>
              <a:pPr/>
              <a:t>‹#›</a:t>
            </a:fld>
            <a:endParaRPr lang="sq-AL"/>
          </a:p>
        </p:txBody>
      </p:sp>
    </p:spTree>
    <p:extLst>
      <p:ext uri="{BB962C8B-B14F-4D97-AF65-F5344CB8AC3E}">
        <p14:creationId xmlns:p14="http://schemas.microsoft.com/office/powerpoint/2010/main" val="3175745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096979-BCD3-44BB-B653-1B6070A32B79}" type="datetime1">
              <a:rPr lang="sq-AL" smtClean="0"/>
              <a:t>7.2.2023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CCD1B06-5D57-4854-9CEF-FA6B3F831166}" type="slidenum">
              <a:rPr lang="sq-AL" smtClean="0"/>
              <a:pPr/>
              <a:t>‹#›</a:t>
            </a:fld>
            <a:endParaRPr lang="sq-AL"/>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26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429F06E-8C4B-4ED2-AB7D-2C24F38FCC12}" type="datetime1">
              <a:rPr lang="sq-AL" smtClean="0"/>
              <a:t>7.2.2023</a:t>
            </a:fld>
            <a:endParaRPr lang="sq-AL"/>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sq-AL"/>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CCD1B06-5D57-4854-9CEF-FA6B3F831166}" type="slidenum">
              <a:rPr lang="sq-AL" smtClean="0"/>
              <a:pPr/>
              <a:t>‹#›</a:t>
            </a:fld>
            <a:endParaRPr lang="sq-AL"/>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6106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5945" y="5661248"/>
            <a:ext cx="5829300" cy="720080"/>
          </a:xfrm>
        </p:spPr>
        <p:txBody>
          <a:bodyPr>
            <a:normAutofit/>
          </a:bodyPr>
          <a:lstStyle/>
          <a:p>
            <a:pPr algn="ctr"/>
            <a:r>
              <a:rPr lang="sq-AL" sz="2400" b="1" i="1" dirty="0" smtClean="0">
                <a:latin typeface="Times New Roman" pitchFamily="18" charset="0"/>
                <a:cs typeface="Times New Roman" pitchFamily="18" charset="0"/>
              </a:rPr>
              <a:t>PUNOI</a:t>
            </a:r>
            <a:br>
              <a:rPr lang="sq-AL" sz="2400" b="1" i="1" dirty="0" smtClean="0">
                <a:latin typeface="Times New Roman" pitchFamily="18" charset="0"/>
                <a:cs typeface="Times New Roman" pitchFamily="18" charset="0"/>
              </a:rPr>
            </a:br>
            <a:r>
              <a:rPr lang="sq-AL" sz="2400" b="1" i="1" dirty="0" smtClean="0">
                <a:latin typeface="Times New Roman" pitchFamily="18" charset="0"/>
                <a:cs typeface="Times New Roman" pitchFamily="18" charset="0"/>
              </a:rPr>
              <a:t>ARTUR PRENGA</a:t>
            </a:r>
            <a:endParaRPr lang="sq-AL" sz="2400" b="1" i="1" dirty="0">
              <a:latin typeface="Times New Roman" pitchFamily="18" charset="0"/>
              <a:cs typeface="Times New Roman" pitchFamily="18" charset="0"/>
            </a:endParaRPr>
          </a:p>
        </p:txBody>
      </p:sp>
      <p:sp>
        <p:nvSpPr>
          <p:cNvPr id="3" name="Subtitle 2"/>
          <p:cNvSpPr>
            <a:spLocks noGrp="1"/>
          </p:cNvSpPr>
          <p:nvPr>
            <p:ph type="subTitle" idx="1"/>
          </p:nvPr>
        </p:nvSpPr>
        <p:spPr>
          <a:xfrm>
            <a:off x="467544" y="4725144"/>
            <a:ext cx="8463884" cy="720080"/>
          </a:xfrm>
        </p:spPr>
        <p:txBody>
          <a:bodyPr/>
          <a:lstStyle/>
          <a:p>
            <a:pPr algn="ctr"/>
            <a:r>
              <a:rPr lang="en-US" sz="2400" b="1" dirty="0">
                <a:latin typeface="Times New Roman" pitchFamily="18" charset="0"/>
                <a:cs typeface="Times New Roman" pitchFamily="18" charset="0"/>
              </a:rPr>
              <a:t>FAMILJA </a:t>
            </a:r>
            <a:r>
              <a:rPr lang="en-US" sz="2400" b="1" dirty="0" smtClean="0">
                <a:latin typeface="Times New Roman" pitchFamily="18" charset="0"/>
                <a:cs typeface="Times New Roman" pitchFamily="18" charset="0"/>
              </a:rPr>
              <a:t>BUJQ</a:t>
            </a:r>
            <a:r>
              <a:rPr lang="sq-AL" sz="2400" b="1" dirty="0">
                <a:latin typeface="Times New Roman" pitchFamily="18" charset="0"/>
                <a:cs typeface="Times New Roman" pitchFamily="18" charset="0"/>
              </a:rPr>
              <a:t>Ë</a:t>
            </a:r>
            <a:r>
              <a:rPr lang="en-US" sz="2400" b="1" dirty="0" smtClean="0">
                <a:latin typeface="Times New Roman" pitchFamily="18" charset="0"/>
                <a:cs typeface="Times New Roman" pitchFamily="18" charset="0"/>
              </a:rPr>
              <a:t>ORE</a:t>
            </a:r>
            <a:r>
              <a:rPr lang="sq-AL" sz="2400" b="1" dirty="0">
                <a:latin typeface="Times New Roman" pitchFamily="18" charset="0"/>
                <a:cs typeface="Times New Roman" pitchFamily="18" charset="0"/>
              </a:rPr>
              <a:t>. PROBLEMATIKA GJYQËSORE.</a:t>
            </a:r>
          </a:p>
          <a:p>
            <a:pPr algn="ctr"/>
            <a:endParaRPr lang="sq-AL" b="1"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2915816" y="764704"/>
            <a:ext cx="3816424" cy="3144412"/>
          </a:xfrm>
          <a:prstGeom prst="rect">
            <a:avLst/>
          </a:prstGeom>
          <a:noFill/>
          <a:ln w="9525" algn="in">
            <a:noFill/>
            <a:miter lim="800000"/>
            <a:headEnd/>
            <a:tailEnd/>
          </a:ln>
          <a:effectLst/>
        </p:spPr>
      </p:pic>
      <p:sp>
        <p:nvSpPr>
          <p:cNvPr id="5" name="Date Placeholder 4"/>
          <p:cNvSpPr>
            <a:spLocks noGrp="1"/>
          </p:cNvSpPr>
          <p:nvPr>
            <p:ph type="dt" sz="half" idx="10"/>
          </p:nvPr>
        </p:nvSpPr>
        <p:spPr/>
        <p:txBody>
          <a:bodyPr/>
          <a:lstStyle/>
          <a:p>
            <a:fld id="{40509406-6C19-4264-A826-DDA8FEF8F04E}" type="datetime1">
              <a:rPr lang="sq-AL" smtClean="0"/>
              <a:t>7.2.2023</a:t>
            </a:fld>
            <a:endParaRPr lang="sq-AL"/>
          </a:p>
        </p:txBody>
      </p:sp>
      <p:sp>
        <p:nvSpPr>
          <p:cNvPr id="6" name="Slide Number Placeholder 5"/>
          <p:cNvSpPr>
            <a:spLocks noGrp="1"/>
          </p:cNvSpPr>
          <p:nvPr>
            <p:ph type="sldNum" sz="quarter" idx="12"/>
          </p:nvPr>
        </p:nvSpPr>
        <p:spPr/>
        <p:txBody>
          <a:bodyPr/>
          <a:lstStyle/>
          <a:p>
            <a:fld id="{5CCD1B06-5D57-4854-9CEF-FA6B3F831166}" type="slidenum">
              <a:rPr lang="sq-AL" smtClean="0"/>
              <a:pPr/>
              <a:t>1</a:t>
            </a:fld>
            <a:endParaRPr lang="sq-AL"/>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effectLst>
                  <a:outerShdw blurRad="38100" dist="38100" dir="2700000" algn="tl">
                    <a:srgbClr val="000000">
                      <a:alpha val="43137"/>
                    </a:srgbClr>
                  </a:outerShdw>
                  <a:reflection blurRad="12700" stA="48000" endA="300" endPos="55000" dir="5400000" sy="-90000" algn="bl" rotWithShape="0"/>
                </a:effectLst>
              </a:rPr>
              <a:t>DISKUTIM</a:t>
            </a:r>
            <a:endParaRPr lang="en-US" b="1"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p:cNvSpPr>
            <a:spLocks noGrp="1"/>
          </p:cNvSpPr>
          <p:nvPr>
            <p:ph idx="1"/>
          </p:nvPr>
        </p:nvSpPr>
        <p:spPr/>
        <p:txBody>
          <a:bodyPr/>
          <a:lstStyle/>
          <a:p>
            <a:pPr algn="just">
              <a:buFont typeface="Wingdings" panose="05000000000000000000" pitchFamily="2" charset="2"/>
              <a:buChar char="v"/>
            </a:pPr>
            <a:r>
              <a:rPr lang="en-US" b="1" i="1" dirty="0"/>
              <a:t>A </a:t>
            </a:r>
            <a:r>
              <a:rPr lang="en-US" sz="2800" b="1" i="1" dirty="0" err="1"/>
              <a:t>gëzon</a:t>
            </a:r>
            <a:r>
              <a:rPr lang="en-US" sz="2800" b="1" i="1" dirty="0"/>
              <a:t> </a:t>
            </a:r>
            <a:r>
              <a:rPr lang="en-US" sz="2800" b="1" i="1" dirty="0" err="1"/>
              <a:t>kryetari</a:t>
            </a:r>
            <a:r>
              <a:rPr lang="en-US" sz="2800" b="1" i="1" dirty="0"/>
              <a:t> </a:t>
            </a:r>
            <a:r>
              <a:rPr lang="en-US" sz="2800" b="1" i="1" dirty="0" err="1"/>
              <a:t>familjes</a:t>
            </a:r>
            <a:r>
              <a:rPr lang="en-US" sz="2800" b="1" i="1" dirty="0"/>
              <a:t> </a:t>
            </a:r>
            <a:r>
              <a:rPr lang="en-US" sz="2800" b="1" i="1" dirty="0" err="1"/>
              <a:t>buqjësore</a:t>
            </a:r>
            <a:r>
              <a:rPr lang="en-US" sz="2800" b="1" i="1" dirty="0"/>
              <a:t> </a:t>
            </a:r>
            <a:r>
              <a:rPr lang="en-US" sz="2800" b="1" i="1" dirty="0" smtClean="0"/>
              <a:t>(</a:t>
            </a:r>
            <a:r>
              <a:rPr lang="en-US" sz="2800" b="1" i="1" dirty="0" err="1" smtClean="0"/>
              <a:t>kryefamijari</a:t>
            </a:r>
            <a:r>
              <a:rPr lang="en-US" sz="2800" b="1" i="1" dirty="0" smtClean="0"/>
              <a:t>) </a:t>
            </a:r>
            <a:r>
              <a:rPr lang="en-US" sz="2800" b="1" i="1" dirty="0" err="1" smtClean="0"/>
              <a:t>cilësi</a:t>
            </a:r>
            <a:r>
              <a:rPr lang="en-US" sz="2800" b="1" i="1" dirty="0" smtClean="0"/>
              <a:t> </a:t>
            </a:r>
            <a:r>
              <a:rPr lang="en-US" sz="2800" b="1" i="1" dirty="0" err="1"/>
              <a:t>të</a:t>
            </a:r>
            <a:r>
              <a:rPr lang="en-US" sz="2800" b="1" i="1" dirty="0"/>
              <a:t> </a:t>
            </a:r>
            <a:r>
              <a:rPr lang="en-US" sz="2800" b="1" i="1" dirty="0" err="1"/>
              <a:t>posaçme</a:t>
            </a:r>
            <a:r>
              <a:rPr lang="en-US" sz="2800" b="1" i="1" dirty="0"/>
              <a:t> </a:t>
            </a:r>
            <a:r>
              <a:rPr lang="en-US" sz="2800" b="1" i="1" dirty="0" err="1"/>
              <a:t>në</a:t>
            </a:r>
            <a:r>
              <a:rPr lang="en-US" sz="2800" b="1" i="1" dirty="0"/>
              <a:t> </a:t>
            </a:r>
            <a:r>
              <a:rPr lang="en-US" sz="2800" b="1" i="1" dirty="0" err="1"/>
              <a:t>kuadër</a:t>
            </a:r>
            <a:r>
              <a:rPr lang="en-US" sz="2800" b="1" i="1" dirty="0"/>
              <a:t> </a:t>
            </a:r>
            <a:r>
              <a:rPr lang="en-US" sz="2800" b="1" i="1" dirty="0" err="1"/>
              <a:t>të</a:t>
            </a:r>
            <a:r>
              <a:rPr lang="en-US" sz="2800" b="1" i="1" dirty="0"/>
              <a:t> </a:t>
            </a:r>
            <a:r>
              <a:rPr lang="en-US" sz="2800" b="1" i="1" dirty="0" err="1"/>
              <a:t>marrëdhënies</a:t>
            </a:r>
            <a:r>
              <a:rPr lang="en-US" sz="2800" b="1" i="1" dirty="0"/>
              <a:t> </a:t>
            </a:r>
            <a:r>
              <a:rPr lang="en-US" sz="2800" b="1" i="1" dirty="0" err="1"/>
              <a:t>së</a:t>
            </a:r>
            <a:r>
              <a:rPr lang="en-US" sz="2800" b="1" i="1" dirty="0"/>
              <a:t> </a:t>
            </a:r>
            <a:r>
              <a:rPr lang="en-US" sz="2800" b="1" i="1" dirty="0" err="1"/>
              <a:t>pronësisë</a:t>
            </a:r>
            <a:r>
              <a:rPr lang="en-US" sz="2800" b="1" i="1" dirty="0"/>
              <a:t> me </a:t>
            </a:r>
            <a:r>
              <a:rPr lang="en-US" sz="2800" b="1" i="1" dirty="0" err="1"/>
              <a:t>anëtarët</a:t>
            </a:r>
            <a:r>
              <a:rPr lang="en-US" sz="2800" b="1" i="1" dirty="0"/>
              <a:t> e </a:t>
            </a:r>
            <a:r>
              <a:rPr lang="en-US" sz="2800" b="1" i="1" dirty="0" err="1"/>
              <a:t>tjerë</a:t>
            </a:r>
            <a:r>
              <a:rPr lang="en-US" sz="2800" b="1" i="1" dirty="0"/>
              <a:t> </a:t>
            </a:r>
            <a:r>
              <a:rPr lang="en-US" sz="2800" b="1" i="1" dirty="0" err="1"/>
              <a:t>të</a:t>
            </a:r>
            <a:r>
              <a:rPr lang="en-US" sz="2800" b="1" i="1" dirty="0"/>
              <a:t> </a:t>
            </a:r>
            <a:r>
              <a:rPr lang="en-US" sz="2800" b="1" i="1" dirty="0" err="1"/>
              <a:t>familjes</a:t>
            </a:r>
            <a:r>
              <a:rPr lang="en-US" sz="2800" b="1" i="1" dirty="0"/>
              <a:t> </a:t>
            </a:r>
            <a:r>
              <a:rPr lang="en-US" sz="2800" b="1" i="1" dirty="0" err="1" smtClean="0"/>
              <a:t>bujqësore</a:t>
            </a:r>
            <a:r>
              <a:rPr lang="en-US" sz="2800" b="1" i="1" dirty="0" smtClean="0"/>
              <a:t>?</a:t>
            </a:r>
            <a:endParaRPr lang="en-US" sz="2800" dirty="0"/>
          </a:p>
          <a:p>
            <a:pPr algn="just">
              <a:buFont typeface="Wingdings" panose="05000000000000000000" pitchFamily="2" charset="2"/>
              <a:buChar char="v"/>
            </a:pPr>
            <a:r>
              <a:rPr lang="en-US" sz="2800" b="1" i="1" dirty="0" smtClean="0"/>
              <a:t>A </a:t>
            </a:r>
            <a:r>
              <a:rPr lang="en-US" sz="2800" b="1" i="1" dirty="0" err="1"/>
              <a:t>gëzon</a:t>
            </a:r>
            <a:r>
              <a:rPr lang="en-US" sz="2800" b="1" i="1" dirty="0"/>
              <a:t> </a:t>
            </a:r>
            <a:r>
              <a:rPr lang="en-US" sz="2800" b="1" i="1" dirty="0" err="1"/>
              <a:t>kryetari</a:t>
            </a:r>
            <a:r>
              <a:rPr lang="en-US" sz="2800" b="1" i="1" dirty="0"/>
              <a:t> </a:t>
            </a:r>
            <a:r>
              <a:rPr lang="en-US" sz="2800" b="1" i="1" dirty="0" err="1"/>
              <a:t>familjes</a:t>
            </a:r>
            <a:r>
              <a:rPr lang="en-US" sz="2800" b="1" i="1" dirty="0"/>
              <a:t> </a:t>
            </a:r>
            <a:r>
              <a:rPr lang="en-US" sz="2800" b="1" i="1" dirty="0" err="1"/>
              <a:t>buqjësore</a:t>
            </a:r>
            <a:r>
              <a:rPr lang="en-US" sz="2800" b="1" i="1" dirty="0"/>
              <a:t> </a:t>
            </a:r>
            <a:r>
              <a:rPr lang="en-US" sz="2800" b="1" i="1" dirty="0" err="1"/>
              <a:t>cilësi</a:t>
            </a:r>
            <a:r>
              <a:rPr lang="en-US" sz="2800" b="1" i="1" dirty="0"/>
              <a:t> </a:t>
            </a:r>
            <a:r>
              <a:rPr lang="en-US" sz="2800" b="1" i="1" dirty="0" err="1"/>
              <a:t>të</a:t>
            </a:r>
            <a:r>
              <a:rPr lang="en-US" sz="2800" b="1" i="1" dirty="0"/>
              <a:t> </a:t>
            </a:r>
            <a:r>
              <a:rPr lang="en-US" sz="2800" b="1" i="1" dirty="0" err="1"/>
              <a:t>posaçme</a:t>
            </a:r>
            <a:r>
              <a:rPr lang="en-US" sz="2800" b="1" i="1" dirty="0"/>
              <a:t> </a:t>
            </a:r>
            <a:r>
              <a:rPr lang="en-US" sz="2800" b="1" i="1" dirty="0" err="1"/>
              <a:t>në</a:t>
            </a:r>
            <a:r>
              <a:rPr lang="en-US" sz="2800" b="1" i="1" dirty="0"/>
              <a:t> </a:t>
            </a:r>
            <a:r>
              <a:rPr lang="en-US" sz="2800" b="1" i="1" dirty="0" err="1"/>
              <a:t>kuadër</a:t>
            </a:r>
            <a:r>
              <a:rPr lang="en-US" sz="2800" b="1" i="1" dirty="0"/>
              <a:t> </a:t>
            </a:r>
            <a:r>
              <a:rPr lang="en-US" sz="2800" b="1" i="1" dirty="0" err="1"/>
              <a:t>të</a:t>
            </a:r>
            <a:r>
              <a:rPr lang="en-US" sz="2800" b="1" i="1" dirty="0"/>
              <a:t> </a:t>
            </a:r>
            <a:r>
              <a:rPr lang="en-US" sz="2800" b="1" i="1" dirty="0" err="1"/>
              <a:t>marrëdhënies</a:t>
            </a:r>
            <a:r>
              <a:rPr lang="en-US" sz="2800" b="1" i="1" dirty="0"/>
              <a:t> </a:t>
            </a:r>
            <a:r>
              <a:rPr lang="en-US" sz="2800" b="1" i="1" dirty="0" err="1"/>
              <a:t>së</a:t>
            </a:r>
            <a:r>
              <a:rPr lang="en-US" sz="2800" b="1" i="1" dirty="0"/>
              <a:t> </a:t>
            </a:r>
            <a:r>
              <a:rPr lang="en-US" sz="2800" b="1" i="1" dirty="0" err="1"/>
              <a:t>pronësisë</a:t>
            </a:r>
            <a:r>
              <a:rPr lang="en-US" sz="2800" b="1" i="1" dirty="0"/>
              <a:t> me </a:t>
            </a:r>
            <a:r>
              <a:rPr lang="en-US" sz="2800" b="1" i="1" dirty="0" err="1"/>
              <a:t>anëtarët</a:t>
            </a:r>
            <a:r>
              <a:rPr lang="en-US" sz="2800" b="1" i="1" dirty="0"/>
              <a:t> e </a:t>
            </a:r>
            <a:r>
              <a:rPr lang="en-US" sz="2800" b="1" i="1" dirty="0" err="1"/>
              <a:t>tjerë</a:t>
            </a:r>
            <a:r>
              <a:rPr lang="en-US" sz="2800" b="1" i="1" dirty="0"/>
              <a:t> </a:t>
            </a:r>
            <a:r>
              <a:rPr lang="en-US" sz="2800" b="1" i="1" dirty="0" err="1"/>
              <a:t>të</a:t>
            </a:r>
            <a:r>
              <a:rPr lang="en-US" sz="2800" b="1" i="1" dirty="0"/>
              <a:t> </a:t>
            </a:r>
            <a:r>
              <a:rPr lang="en-US" sz="2800" b="1" i="1" dirty="0" err="1"/>
              <a:t>familjes</a:t>
            </a:r>
            <a:r>
              <a:rPr lang="en-US" sz="2800" b="1" i="1" dirty="0"/>
              <a:t> </a:t>
            </a:r>
            <a:r>
              <a:rPr lang="en-US" sz="2800" b="1" i="1" dirty="0" err="1"/>
              <a:t>bujqësore</a:t>
            </a:r>
            <a:r>
              <a:rPr lang="en-US" sz="2800" b="1" i="1" dirty="0"/>
              <a:t>?</a:t>
            </a:r>
            <a:endParaRPr lang="en-US" sz="2800" dirty="0"/>
          </a:p>
          <a:p>
            <a:pPr marL="0" indent="0">
              <a:buNone/>
            </a:pPr>
            <a:endParaRPr lang="en-US" dirty="0"/>
          </a:p>
        </p:txBody>
      </p:sp>
      <p:sp>
        <p:nvSpPr>
          <p:cNvPr id="4" name="Date Placeholder 3"/>
          <p:cNvSpPr>
            <a:spLocks noGrp="1"/>
          </p:cNvSpPr>
          <p:nvPr>
            <p:ph type="dt" sz="half" idx="10"/>
          </p:nvPr>
        </p:nvSpPr>
        <p:spPr/>
        <p:txBody>
          <a:bodyPr/>
          <a:lstStyle/>
          <a:p>
            <a:fld id="{6F1C9312-2188-419F-B1C7-25EC8F4C37EB}"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2</a:t>
            </a:fld>
            <a:endParaRPr lang="sq-AL"/>
          </a:p>
        </p:txBody>
      </p:sp>
    </p:spTree>
    <p:extLst>
      <p:ext uri="{BB962C8B-B14F-4D97-AF65-F5344CB8AC3E}">
        <p14:creationId xmlns:p14="http://schemas.microsoft.com/office/powerpoint/2010/main" val="2560472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332656"/>
            <a:ext cx="7290054" cy="1224136"/>
          </a:xfrm>
        </p:spPr>
        <p:txBody>
          <a:bodyPr/>
          <a:lstStyle/>
          <a:p>
            <a:pPr algn="ctr"/>
            <a:r>
              <a:rPr lang="en-US" b="1" dirty="0">
                <a:effectLst>
                  <a:outerShdw blurRad="38100" dist="38100" dir="2700000" algn="tl">
                    <a:srgbClr val="000000">
                      <a:alpha val="43137"/>
                    </a:srgbClr>
                  </a:outerShdw>
                </a:effectLst>
              </a:rPr>
              <a:t>GJEDNJ </a:t>
            </a:r>
            <a:r>
              <a:rPr lang="en-US" b="1" dirty="0" err="1" smtClean="0">
                <a:effectLst>
                  <a:outerShdw blurRad="38100" dist="38100" dir="2700000" algn="tl">
                    <a:srgbClr val="000000">
                      <a:alpha val="43137"/>
                    </a:srgbClr>
                  </a:outerShdw>
                </a:effectLst>
              </a:rPr>
              <a:t>CëSHTJA</a:t>
            </a:r>
            <a:r>
              <a:rPr lang="en-US" b="1"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ZHIGALEV </a:t>
            </a:r>
            <a:r>
              <a:rPr lang="en-US" b="1" dirty="0" err="1" smtClean="0">
                <a:effectLst>
                  <a:outerShdw blurRad="38100" dist="38100" dir="2700000" algn="tl">
                    <a:srgbClr val="000000">
                      <a:alpha val="43137"/>
                    </a:srgbClr>
                  </a:outerShdw>
                </a:effectLst>
              </a:rPr>
              <a:t>vS</a:t>
            </a:r>
            <a:r>
              <a:rPr lang="en-US" b="1" dirty="0">
                <a:effectLst>
                  <a:outerShdw blurRad="38100" dist="38100" dir="2700000" algn="tl">
                    <a:srgbClr val="000000">
                      <a:alpha val="43137"/>
                    </a:srgbClr>
                  </a:outerShdw>
                </a:effectLst>
              </a:rPr>
              <a:t> RUSSIA</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8095" y="2132856"/>
            <a:ext cx="7290055" cy="4464496"/>
          </a:xfrm>
        </p:spPr>
        <p:txBody>
          <a:bodyPr>
            <a:normAutofit fontScale="55000" lnSpcReduction="20000"/>
          </a:bodyPr>
          <a:lstStyle/>
          <a:p>
            <a:pPr marL="0" indent="0">
              <a:buNone/>
            </a:pPr>
            <a:r>
              <a:rPr lang="en-US" sz="4400" b="1" i="1" u="sng" dirty="0" err="1" smtClean="0"/>
              <a:t>Faktet</a:t>
            </a:r>
            <a:r>
              <a:rPr lang="en-US" sz="4400" b="1" i="1" u="sng" dirty="0" smtClean="0"/>
              <a:t>: </a:t>
            </a:r>
          </a:p>
          <a:p>
            <a:pPr marL="0" indent="0" algn="just">
              <a:buNone/>
            </a:pPr>
            <a:r>
              <a:rPr lang="en-US" sz="4400" dirty="0" err="1"/>
              <a:t>Aplikanti</a:t>
            </a:r>
            <a:r>
              <a:rPr lang="en-US" sz="4400" dirty="0"/>
              <a:t> </a:t>
            </a:r>
            <a:r>
              <a:rPr lang="en-US" sz="4400" dirty="0" err="1"/>
              <a:t>është</a:t>
            </a:r>
            <a:r>
              <a:rPr lang="en-US" sz="4400" dirty="0"/>
              <a:t> </a:t>
            </a:r>
            <a:r>
              <a:rPr lang="en-US" sz="4400" dirty="0" err="1"/>
              <a:t>agronom</a:t>
            </a:r>
            <a:r>
              <a:rPr lang="en-US" sz="4400" dirty="0"/>
              <a:t>. </a:t>
            </a:r>
            <a:r>
              <a:rPr lang="en-US" sz="4400" dirty="0" err="1"/>
              <a:t>Kur</a:t>
            </a:r>
            <a:r>
              <a:rPr lang="en-US" sz="4400" dirty="0"/>
              <a:t> </a:t>
            </a:r>
            <a:r>
              <a:rPr lang="en-US" sz="4400" dirty="0" err="1"/>
              <a:t>fermat</a:t>
            </a:r>
            <a:r>
              <a:rPr lang="en-US" sz="4400" dirty="0"/>
              <a:t> </a:t>
            </a:r>
            <a:r>
              <a:rPr lang="en-US" sz="4400" dirty="0" err="1"/>
              <a:t>kolektive</a:t>
            </a:r>
            <a:r>
              <a:rPr lang="en-US" sz="4400" dirty="0"/>
              <a:t> </a:t>
            </a:r>
            <a:r>
              <a:rPr lang="en-US" sz="4400" dirty="0" err="1"/>
              <a:t>po</a:t>
            </a:r>
            <a:r>
              <a:rPr lang="en-US" sz="4400" dirty="0"/>
              <a:t> </a:t>
            </a:r>
            <a:r>
              <a:rPr lang="en-US" sz="4400" dirty="0" err="1"/>
              <a:t>privatizoheshin</a:t>
            </a:r>
            <a:r>
              <a:rPr lang="en-US" sz="4400" dirty="0"/>
              <a:t>, </a:t>
            </a:r>
            <a:r>
              <a:rPr lang="en-US" sz="4400" dirty="0" err="1"/>
              <a:t>ai</a:t>
            </a:r>
            <a:r>
              <a:rPr lang="en-US" sz="4400" dirty="0"/>
              <a:t> u </a:t>
            </a:r>
            <a:r>
              <a:rPr lang="en-US" sz="4400" dirty="0" err="1"/>
              <a:t>largua</a:t>
            </a:r>
            <a:r>
              <a:rPr lang="en-US" sz="4400" dirty="0"/>
              <a:t> </a:t>
            </a:r>
            <a:r>
              <a:rPr lang="en-US" sz="4400" dirty="0" err="1"/>
              <a:t>nga</a:t>
            </a:r>
            <a:r>
              <a:rPr lang="en-US" sz="4400" dirty="0"/>
              <a:t> </a:t>
            </a:r>
            <a:r>
              <a:rPr lang="en-US" sz="4400" dirty="0" err="1"/>
              <a:t>ferma</a:t>
            </a:r>
            <a:r>
              <a:rPr lang="en-US" sz="4400" dirty="0"/>
              <a:t> </a:t>
            </a:r>
            <a:r>
              <a:rPr lang="en-US" sz="4400" dirty="0" err="1"/>
              <a:t>kolektive</a:t>
            </a:r>
            <a:r>
              <a:rPr lang="en-US" sz="4400" dirty="0"/>
              <a:t> Kapustin </a:t>
            </a:r>
            <a:r>
              <a:rPr lang="en-US" sz="4400" dirty="0" err="1"/>
              <a:t>në</a:t>
            </a:r>
            <a:r>
              <a:rPr lang="en-US" sz="4400" dirty="0"/>
              <a:t> </a:t>
            </a:r>
            <a:r>
              <a:rPr lang="en-US" sz="4400" dirty="0" err="1"/>
              <a:t>rrethin</a:t>
            </a:r>
            <a:r>
              <a:rPr lang="en-US" sz="4400" dirty="0"/>
              <a:t> </a:t>
            </a:r>
            <a:r>
              <a:rPr lang="en-US" sz="4400" dirty="0" err="1"/>
              <a:t>Bolshesoldatskiy</a:t>
            </a:r>
            <a:r>
              <a:rPr lang="en-US" sz="4400" dirty="0"/>
              <a:t>, </a:t>
            </a:r>
            <a:r>
              <a:rPr lang="en-US" sz="4400" dirty="0" err="1"/>
              <a:t>Rajoni</a:t>
            </a:r>
            <a:r>
              <a:rPr lang="en-US" sz="4400" dirty="0"/>
              <a:t> </a:t>
            </a:r>
            <a:r>
              <a:rPr lang="en-US" sz="4400" dirty="0" err="1"/>
              <a:t>i</a:t>
            </a:r>
            <a:r>
              <a:rPr lang="en-US" sz="4400" dirty="0"/>
              <a:t> Kursk, </a:t>
            </a:r>
            <a:r>
              <a:rPr lang="en-US" sz="4400" dirty="0" err="1"/>
              <a:t>dhe</a:t>
            </a:r>
            <a:r>
              <a:rPr lang="en-US" sz="4400" dirty="0"/>
              <a:t> u </a:t>
            </a:r>
            <a:r>
              <a:rPr lang="en-US" sz="4400" dirty="0" err="1"/>
              <a:t>bë</a:t>
            </a:r>
            <a:r>
              <a:rPr lang="en-US" sz="4400" dirty="0"/>
              <a:t> </a:t>
            </a:r>
            <a:r>
              <a:rPr lang="en-US" sz="4400" dirty="0" err="1"/>
              <a:t>kreu</a:t>
            </a:r>
            <a:r>
              <a:rPr lang="en-US" sz="4400" dirty="0"/>
              <a:t> </a:t>
            </a:r>
            <a:r>
              <a:rPr lang="en-US" sz="4400" dirty="0" err="1"/>
              <a:t>i</a:t>
            </a:r>
            <a:r>
              <a:rPr lang="en-US" sz="4400" dirty="0"/>
              <a:t> </a:t>
            </a:r>
            <a:r>
              <a:rPr lang="en-US" sz="4400" dirty="0" err="1"/>
              <a:t>një</a:t>
            </a:r>
            <a:r>
              <a:rPr lang="en-US" sz="4400" dirty="0"/>
              <a:t> </a:t>
            </a:r>
            <a:r>
              <a:rPr lang="en-US" sz="4400" dirty="0" err="1"/>
              <a:t>ferme</a:t>
            </a:r>
            <a:r>
              <a:rPr lang="en-US" sz="4400" dirty="0"/>
              <a:t> private (</a:t>
            </a:r>
            <a:r>
              <a:rPr lang="en-US" sz="4400" dirty="0" err="1"/>
              <a:t>familje</a:t>
            </a:r>
            <a:r>
              <a:rPr lang="en-US" sz="4400" dirty="0"/>
              <a:t> </a:t>
            </a:r>
            <a:r>
              <a:rPr lang="en-US" sz="4400" dirty="0" err="1"/>
              <a:t>bujqësore</a:t>
            </a:r>
            <a:r>
              <a:rPr lang="en-US" sz="4400" dirty="0"/>
              <a:t>). </a:t>
            </a:r>
            <a:r>
              <a:rPr lang="en-US" sz="4400" dirty="0" err="1"/>
              <a:t>Në</a:t>
            </a:r>
            <a:r>
              <a:rPr lang="en-US" sz="4400" dirty="0"/>
              <a:t> </a:t>
            </a:r>
            <a:r>
              <a:rPr lang="en-US" sz="4400" dirty="0" err="1"/>
              <a:t>vitin</a:t>
            </a:r>
            <a:r>
              <a:rPr lang="en-US" sz="4400" dirty="0"/>
              <a:t> 1992, me </a:t>
            </a:r>
            <a:r>
              <a:rPr lang="en-US" sz="4400" dirty="0" err="1"/>
              <a:t>vendim</a:t>
            </a:r>
            <a:r>
              <a:rPr lang="en-US" sz="4400" dirty="0"/>
              <a:t> </a:t>
            </a:r>
            <a:r>
              <a:rPr lang="en-US" sz="4400" dirty="0" err="1"/>
              <a:t>të</a:t>
            </a:r>
            <a:r>
              <a:rPr lang="en-US" sz="4400" dirty="0"/>
              <a:t> </a:t>
            </a:r>
            <a:r>
              <a:rPr lang="en-US" sz="4400" dirty="0" err="1"/>
              <a:t>Kryetarit</a:t>
            </a:r>
            <a:r>
              <a:rPr lang="en-US" sz="4400" dirty="0"/>
              <a:t> </a:t>
            </a:r>
            <a:r>
              <a:rPr lang="en-US" sz="4400" dirty="0" err="1"/>
              <a:t>të</a:t>
            </a:r>
            <a:r>
              <a:rPr lang="en-US" sz="4400" dirty="0"/>
              <a:t> </a:t>
            </a:r>
            <a:r>
              <a:rPr lang="en-US" sz="4400" dirty="0" err="1"/>
              <a:t>Administratës</a:t>
            </a:r>
            <a:r>
              <a:rPr lang="en-US" sz="4400" dirty="0"/>
              <a:t> </a:t>
            </a:r>
            <a:r>
              <a:rPr lang="en-US" sz="4400" dirty="0" err="1"/>
              <a:t>së</a:t>
            </a:r>
            <a:r>
              <a:rPr lang="en-US" sz="4400" dirty="0"/>
              <a:t> </a:t>
            </a:r>
            <a:r>
              <a:rPr lang="en-US" sz="4400" dirty="0" err="1"/>
              <a:t>Qarkut</a:t>
            </a:r>
            <a:r>
              <a:rPr lang="en-US" sz="4400" dirty="0"/>
              <a:t> </a:t>
            </a:r>
            <a:r>
              <a:rPr lang="en-US" sz="4400" dirty="0" err="1"/>
              <a:t>Bolshesoldatskiy</a:t>
            </a:r>
            <a:r>
              <a:rPr lang="en-US" sz="4400" dirty="0"/>
              <a:t> </a:t>
            </a:r>
            <a:r>
              <a:rPr lang="en-US" sz="4400" dirty="0" err="1"/>
              <a:t>të</a:t>
            </a:r>
            <a:r>
              <a:rPr lang="en-US" sz="4400" dirty="0"/>
              <a:t> </a:t>
            </a:r>
            <a:r>
              <a:rPr lang="en-US" sz="4400" dirty="0" err="1"/>
              <a:t>Rajonit</a:t>
            </a:r>
            <a:r>
              <a:rPr lang="en-US" sz="4400" dirty="0"/>
              <a:t> Kursk, </a:t>
            </a:r>
            <a:r>
              <a:rPr lang="en-US" sz="4400" dirty="0" err="1"/>
              <a:t>familjes</a:t>
            </a:r>
            <a:r>
              <a:rPr lang="en-US" sz="4400" dirty="0"/>
              <a:t> </a:t>
            </a:r>
            <a:r>
              <a:rPr lang="en-US" sz="4400" dirty="0" err="1"/>
              <a:t>bujqësore</a:t>
            </a:r>
            <a:r>
              <a:rPr lang="en-US" sz="4400" dirty="0"/>
              <a:t> </a:t>
            </a:r>
            <a:r>
              <a:rPr lang="en-US" sz="4400" dirty="0" err="1"/>
              <a:t>iu</a:t>
            </a:r>
            <a:r>
              <a:rPr lang="en-US" sz="4400" dirty="0"/>
              <a:t> </a:t>
            </a:r>
            <a:r>
              <a:rPr lang="en-US" sz="4400" dirty="0" err="1"/>
              <a:t>dhanë</a:t>
            </a:r>
            <a:r>
              <a:rPr lang="en-US" sz="4400" dirty="0"/>
              <a:t> </a:t>
            </a:r>
            <a:r>
              <a:rPr lang="en-US" sz="4400" dirty="0" err="1"/>
              <a:t>dy</a:t>
            </a:r>
            <a:r>
              <a:rPr lang="en-US" sz="4400" dirty="0"/>
              <a:t> </a:t>
            </a:r>
            <a:r>
              <a:rPr lang="en-US" sz="4400" dirty="0" err="1"/>
              <a:t>parcela</a:t>
            </a:r>
            <a:r>
              <a:rPr lang="en-US" sz="4400" dirty="0"/>
              <a:t> </a:t>
            </a:r>
            <a:r>
              <a:rPr lang="en-US" sz="4400" dirty="0" err="1"/>
              <a:t>tokë</a:t>
            </a:r>
            <a:r>
              <a:rPr lang="en-US" sz="4400" dirty="0"/>
              <a:t> </a:t>
            </a:r>
            <a:r>
              <a:rPr lang="en-US" sz="4400" dirty="0" err="1"/>
              <a:t>bujqësore</a:t>
            </a:r>
            <a:r>
              <a:rPr lang="en-US" sz="4400" dirty="0"/>
              <a:t> - 31 </a:t>
            </a:r>
            <a:r>
              <a:rPr lang="en-US" sz="4400" dirty="0" err="1"/>
              <a:t>hektarë</a:t>
            </a:r>
            <a:r>
              <a:rPr lang="en-US" sz="4400" dirty="0"/>
              <a:t> </a:t>
            </a:r>
            <a:r>
              <a:rPr lang="en-US" sz="4400" dirty="0" err="1"/>
              <a:t>nga</a:t>
            </a:r>
            <a:r>
              <a:rPr lang="en-US" sz="4400" dirty="0"/>
              <a:t> </a:t>
            </a:r>
            <a:r>
              <a:rPr lang="en-US" sz="4400" dirty="0" err="1"/>
              <a:t>tokat</a:t>
            </a:r>
            <a:r>
              <a:rPr lang="en-US" sz="4400" dirty="0"/>
              <a:t> e </a:t>
            </a:r>
            <a:r>
              <a:rPr lang="en-US" sz="4400" dirty="0" err="1"/>
              <a:t>ish-fermës</a:t>
            </a:r>
            <a:r>
              <a:rPr lang="en-US" sz="4400" dirty="0"/>
              <a:t> </a:t>
            </a:r>
            <a:r>
              <a:rPr lang="en-US" sz="4400" dirty="0" err="1"/>
              <a:t>kolektive</a:t>
            </a:r>
            <a:r>
              <a:rPr lang="en-US" sz="4400" dirty="0"/>
              <a:t> Kapustin </a:t>
            </a:r>
            <a:r>
              <a:rPr lang="en-US" sz="4400" dirty="0" err="1"/>
              <a:t>dhe</a:t>
            </a:r>
            <a:r>
              <a:rPr lang="en-US" sz="4400" dirty="0"/>
              <a:t> 315 </a:t>
            </a:r>
            <a:r>
              <a:rPr lang="en-US" sz="4400" dirty="0" err="1"/>
              <a:t>hektarë</a:t>
            </a:r>
            <a:r>
              <a:rPr lang="en-US" sz="4400" dirty="0"/>
              <a:t> </a:t>
            </a:r>
            <a:r>
              <a:rPr lang="en-US" sz="4400" dirty="0" err="1"/>
              <a:t>nga</a:t>
            </a:r>
            <a:r>
              <a:rPr lang="en-US" sz="4400" dirty="0"/>
              <a:t> </a:t>
            </a:r>
            <a:r>
              <a:rPr lang="en-US" sz="4400" dirty="0" err="1"/>
              <a:t>një</a:t>
            </a:r>
            <a:r>
              <a:rPr lang="en-US" sz="4400" dirty="0"/>
              <a:t> fond special </a:t>
            </a:r>
            <a:r>
              <a:rPr lang="en-US" sz="4400" dirty="0" err="1"/>
              <a:t>i</a:t>
            </a:r>
            <a:r>
              <a:rPr lang="en-US" sz="4400" dirty="0"/>
              <a:t> </a:t>
            </a:r>
            <a:r>
              <a:rPr lang="en-US" sz="4400" dirty="0" err="1"/>
              <a:t>tokës</a:t>
            </a:r>
            <a:r>
              <a:rPr lang="en-US" sz="4400" dirty="0"/>
              <a:t> </a:t>
            </a:r>
            <a:r>
              <a:rPr lang="en-US" sz="4400" dirty="0" err="1"/>
              <a:t>shtetërore</a:t>
            </a:r>
            <a:r>
              <a:rPr lang="en-US" sz="4400" dirty="0"/>
              <a:t>. </a:t>
            </a:r>
            <a:r>
              <a:rPr lang="en-US" sz="4400" dirty="0" err="1"/>
              <a:t>Meqenëse</a:t>
            </a:r>
            <a:r>
              <a:rPr lang="en-US" sz="4400" dirty="0"/>
              <a:t> </a:t>
            </a:r>
            <a:r>
              <a:rPr lang="en-US" sz="4400" dirty="0" err="1"/>
              <a:t>kërkuesi</a:t>
            </a:r>
            <a:r>
              <a:rPr lang="en-US" sz="4400" dirty="0"/>
              <a:t> e </a:t>
            </a:r>
            <a:r>
              <a:rPr lang="en-US" sz="4400" dirty="0" err="1"/>
              <a:t>konsideronte</a:t>
            </a:r>
            <a:r>
              <a:rPr lang="en-US" sz="4400" dirty="0"/>
              <a:t> </a:t>
            </a:r>
            <a:r>
              <a:rPr lang="en-US" sz="4400" dirty="0" err="1"/>
              <a:t>veten</a:t>
            </a:r>
            <a:r>
              <a:rPr lang="en-US" sz="4400" dirty="0"/>
              <a:t> </a:t>
            </a:r>
            <a:r>
              <a:rPr lang="en-US" sz="4400" dirty="0" err="1"/>
              <a:t>pronari</a:t>
            </a:r>
            <a:r>
              <a:rPr lang="en-US" sz="4400" dirty="0"/>
              <a:t> </a:t>
            </a:r>
            <a:r>
              <a:rPr lang="en-US" sz="4400" dirty="0" err="1"/>
              <a:t>i</a:t>
            </a:r>
            <a:r>
              <a:rPr lang="en-US" sz="4400" dirty="0"/>
              <a:t> </a:t>
            </a:r>
            <a:r>
              <a:rPr lang="en-US" sz="4400" dirty="0" err="1"/>
              <a:t>vetëm</a:t>
            </a:r>
            <a:r>
              <a:rPr lang="en-US" sz="4400" dirty="0"/>
              <a:t> </a:t>
            </a:r>
            <a:r>
              <a:rPr lang="en-US" sz="4400" dirty="0" err="1"/>
              <a:t>i</a:t>
            </a:r>
            <a:r>
              <a:rPr lang="en-US" sz="4400" dirty="0"/>
              <a:t> </a:t>
            </a:r>
            <a:r>
              <a:rPr lang="en-US" sz="4400" dirty="0" err="1"/>
              <a:t>tokës</a:t>
            </a:r>
            <a:r>
              <a:rPr lang="en-US" sz="4400" dirty="0"/>
              <a:t> </a:t>
            </a:r>
            <a:r>
              <a:rPr lang="en-US" sz="4400" dirty="0" err="1"/>
              <a:t>dhe</a:t>
            </a:r>
            <a:r>
              <a:rPr lang="en-US" sz="4400" dirty="0"/>
              <a:t> </a:t>
            </a:r>
            <a:r>
              <a:rPr lang="en-US" sz="4400" dirty="0" err="1"/>
              <a:t>pesë</a:t>
            </a:r>
            <a:r>
              <a:rPr lang="en-US" sz="4400" dirty="0"/>
              <a:t> </a:t>
            </a:r>
            <a:r>
              <a:rPr lang="en-US" sz="4400" dirty="0" err="1"/>
              <a:t>anëtarët</a:t>
            </a:r>
            <a:r>
              <a:rPr lang="en-US" sz="4400" dirty="0"/>
              <a:t> e </a:t>
            </a:r>
            <a:r>
              <a:rPr lang="en-US" sz="4400" dirty="0" err="1"/>
              <a:t>tjerë</a:t>
            </a:r>
            <a:r>
              <a:rPr lang="en-US" sz="4400" dirty="0"/>
              <a:t> </a:t>
            </a:r>
            <a:r>
              <a:rPr lang="en-US" sz="4400" dirty="0" err="1"/>
              <a:t>të</a:t>
            </a:r>
            <a:r>
              <a:rPr lang="en-US" sz="4400" dirty="0"/>
              <a:t> </a:t>
            </a:r>
            <a:r>
              <a:rPr lang="en-US" sz="4400" dirty="0" err="1"/>
              <a:t>familjes</a:t>
            </a:r>
            <a:r>
              <a:rPr lang="en-US" sz="4400" dirty="0"/>
              <a:t> </a:t>
            </a:r>
            <a:r>
              <a:rPr lang="en-US" sz="4400" dirty="0" err="1"/>
              <a:t>bujqësore</a:t>
            </a:r>
            <a:r>
              <a:rPr lang="en-US" sz="4400" dirty="0"/>
              <a:t> </a:t>
            </a:r>
            <a:r>
              <a:rPr lang="en-US" sz="4400" dirty="0" err="1"/>
              <a:t>nuk</a:t>
            </a:r>
            <a:r>
              <a:rPr lang="en-US" sz="4400" dirty="0"/>
              <a:t> </a:t>
            </a:r>
            <a:r>
              <a:rPr lang="en-US" sz="4400" dirty="0" err="1"/>
              <a:t>ishin</a:t>
            </a:r>
            <a:r>
              <a:rPr lang="en-US" sz="4400" dirty="0"/>
              <a:t> </a:t>
            </a:r>
            <a:r>
              <a:rPr lang="en-US" sz="4400" dirty="0" err="1"/>
              <a:t>dakord</a:t>
            </a:r>
            <a:r>
              <a:rPr lang="en-US" sz="4400" dirty="0"/>
              <a:t> me </a:t>
            </a:r>
            <a:r>
              <a:rPr lang="en-US" sz="4400" dirty="0" err="1"/>
              <a:t>qëndrimin</a:t>
            </a:r>
            <a:r>
              <a:rPr lang="en-US" sz="4400" dirty="0"/>
              <a:t> e </a:t>
            </a:r>
            <a:r>
              <a:rPr lang="en-US" sz="4400" dirty="0" err="1"/>
              <a:t>tij</a:t>
            </a:r>
            <a:r>
              <a:rPr lang="en-US" sz="4400" dirty="0"/>
              <a:t>, </a:t>
            </a:r>
            <a:r>
              <a:rPr lang="en-US" sz="4400" dirty="0" err="1"/>
              <a:t>filluan</a:t>
            </a:r>
            <a:r>
              <a:rPr lang="en-US" sz="4400" dirty="0"/>
              <a:t> </a:t>
            </a:r>
            <a:r>
              <a:rPr lang="en-US" sz="4400" dirty="0" err="1"/>
              <a:t>mosmarrëveshjet</a:t>
            </a:r>
            <a:r>
              <a:rPr lang="en-US" sz="4400" dirty="0"/>
              <a:t> </a:t>
            </a:r>
            <a:r>
              <a:rPr lang="en-US" sz="4400" dirty="0" err="1"/>
              <a:t>mes</a:t>
            </a:r>
            <a:r>
              <a:rPr lang="en-US" sz="4400" dirty="0"/>
              <a:t> </a:t>
            </a:r>
            <a:r>
              <a:rPr lang="en-US" sz="4400" dirty="0" err="1"/>
              <a:t>tyre</a:t>
            </a:r>
            <a:r>
              <a:rPr lang="en-US" sz="4400" dirty="0"/>
              <a:t>. </a:t>
            </a:r>
            <a:r>
              <a:rPr lang="en-US" sz="4400" dirty="0" err="1"/>
              <a:t>Familja</a:t>
            </a:r>
            <a:r>
              <a:rPr lang="en-US" sz="4400" dirty="0"/>
              <a:t> </a:t>
            </a:r>
            <a:r>
              <a:rPr lang="en-US" sz="4400" dirty="0" err="1"/>
              <a:t>bujqësore</a:t>
            </a:r>
            <a:r>
              <a:rPr lang="en-US" sz="4400" dirty="0"/>
              <a:t> (</a:t>
            </a:r>
            <a:r>
              <a:rPr lang="en-US" sz="4400" dirty="0" err="1"/>
              <a:t>ferma</a:t>
            </a:r>
            <a:r>
              <a:rPr lang="en-US" sz="4400" dirty="0"/>
              <a:t>) </a:t>
            </a:r>
            <a:r>
              <a:rPr lang="en-US" sz="4400" dirty="0" err="1"/>
              <a:t>është</a:t>
            </a:r>
            <a:r>
              <a:rPr lang="en-US" sz="4400" dirty="0"/>
              <a:t> </a:t>
            </a:r>
            <a:r>
              <a:rPr lang="en-US" sz="4400" dirty="0" err="1"/>
              <a:t>përfshirë</a:t>
            </a:r>
            <a:r>
              <a:rPr lang="en-US" sz="4400" dirty="0"/>
              <a:t> </a:t>
            </a:r>
            <a:r>
              <a:rPr lang="en-US" sz="4400" dirty="0" err="1"/>
              <a:t>në</a:t>
            </a:r>
            <a:r>
              <a:rPr lang="en-US" sz="4400" dirty="0"/>
              <a:t> </a:t>
            </a:r>
            <a:r>
              <a:rPr lang="en-US" sz="4400" dirty="0" err="1"/>
              <a:t>procese</a:t>
            </a:r>
            <a:r>
              <a:rPr lang="en-US" sz="4400" dirty="0"/>
              <a:t> </a:t>
            </a:r>
            <a:r>
              <a:rPr lang="en-US" sz="4400" dirty="0" err="1"/>
              <a:t>të</a:t>
            </a:r>
            <a:r>
              <a:rPr lang="en-US" sz="4400" dirty="0"/>
              <a:t> </a:t>
            </a:r>
            <a:r>
              <a:rPr lang="en-US" sz="4400" dirty="0" err="1"/>
              <a:t>ndryshme</a:t>
            </a:r>
            <a:r>
              <a:rPr lang="en-US" sz="4400" dirty="0"/>
              <a:t> </a:t>
            </a:r>
            <a:r>
              <a:rPr lang="en-US" sz="4400" dirty="0" err="1"/>
              <a:t>gjyqësore</a:t>
            </a:r>
            <a:r>
              <a:rPr lang="en-US" sz="4400" dirty="0"/>
              <a:t> </a:t>
            </a:r>
            <a:r>
              <a:rPr lang="en-US" sz="4400" dirty="0" err="1"/>
              <a:t>që</a:t>
            </a:r>
            <a:r>
              <a:rPr lang="en-US" sz="4400" dirty="0"/>
              <a:t> </a:t>
            </a:r>
            <a:r>
              <a:rPr lang="en-US" sz="4400" dirty="0" err="1"/>
              <a:t>nga</a:t>
            </a:r>
            <a:r>
              <a:rPr lang="en-US" sz="4400" dirty="0"/>
              <a:t> </a:t>
            </a:r>
            <a:r>
              <a:rPr lang="en-US" sz="4400" dirty="0" err="1"/>
              <a:t>viti</a:t>
            </a:r>
            <a:r>
              <a:rPr lang="en-US" sz="4400" dirty="0"/>
              <a:t> 1997 </a:t>
            </a:r>
            <a:r>
              <a:rPr lang="en-US" sz="4400" dirty="0" err="1"/>
              <a:t>dhe</a:t>
            </a:r>
            <a:r>
              <a:rPr lang="en-US" sz="4400" dirty="0"/>
              <a:t> </a:t>
            </a:r>
            <a:r>
              <a:rPr lang="en-US" sz="4400" dirty="0" err="1"/>
              <a:t>toka</a:t>
            </a:r>
            <a:r>
              <a:rPr lang="en-US" sz="4400" dirty="0"/>
              <a:t> </a:t>
            </a:r>
            <a:r>
              <a:rPr lang="en-US" sz="4400" dirty="0" err="1"/>
              <a:t>nuk</a:t>
            </a:r>
            <a:r>
              <a:rPr lang="en-US" sz="4400" dirty="0"/>
              <a:t> </a:t>
            </a:r>
            <a:r>
              <a:rPr lang="en-US" sz="4400" dirty="0" err="1"/>
              <a:t>është</a:t>
            </a:r>
            <a:r>
              <a:rPr lang="en-US" sz="4400" dirty="0"/>
              <a:t> </a:t>
            </a:r>
            <a:r>
              <a:rPr lang="en-US" sz="4400" dirty="0" err="1"/>
              <a:t>kultivuar</a:t>
            </a:r>
            <a:r>
              <a:rPr lang="en-US" sz="4400" dirty="0"/>
              <a:t> </a:t>
            </a:r>
            <a:r>
              <a:rPr lang="en-US" sz="4400" dirty="0" err="1"/>
              <a:t>që</a:t>
            </a:r>
            <a:r>
              <a:rPr lang="en-US" sz="4400" dirty="0"/>
              <a:t> </a:t>
            </a:r>
            <a:r>
              <a:rPr lang="en-US" sz="4400" dirty="0" err="1"/>
              <a:t>nga</a:t>
            </a:r>
            <a:r>
              <a:rPr lang="en-US" sz="4400" dirty="0"/>
              <a:t> </a:t>
            </a:r>
            <a:r>
              <a:rPr lang="en-US" sz="4400" dirty="0" err="1"/>
              <a:t>ajo</a:t>
            </a:r>
            <a:r>
              <a:rPr lang="en-US" sz="4400" dirty="0"/>
              <a:t> </a:t>
            </a:r>
            <a:r>
              <a:rPr lang="en-US" sz="4400" dirty="0" err="1"/>
              <a:t>kohë</a:t>
            </a:r>
            <a:r>
              <a:rPr lang="en-US" sz="4400" dirty="0"/>
              <a:t>.</a:t>
            </a:r>
          </a:p>
          <a:p>
            <a:pPr marL="0" indent="0" algn="just">
              <a:buNone/>
            </a:pPr>
            <a:endParaRPr lang="en-US" sz="3800" dirty="0"/>
          </a:p>
        </p:txBody>
      </p:sp>
      <p:sp>
        <p:nvSpPr>
          <p:cNvPr id="4" name="Date Placeholder 3"/>
          <p:cNvSpPr>
            <a:spLocks noGrp="1"/>
          </p:cNvSpPr>
          <p:nvPr>
            <p:ph type="dt" sz="half" idx="10"/>
          </p:nvPr>
        </p:nvSpPr>
        <p:spPr/>
        <p:txBody>
          <a:bodyPr/>
          <a:lstStyle/>
          <a:p>
            <a:fld id="{304BB1DB-847D-4297-85CE-DB72B6928444}"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3</a:t>
            </a:fld>
            <a:endParaRPr lang="sq-AL"/>
          </a:p>
        </p:txBody>
      </p:sp>
    </p:spTree>
    <p:extLst>
      <p:ext uri="{BB962C8B-B14F-4D97-AF65-F5344CB8AC3E}">
        <p14:creationId xmlns:p14="http://schemas.microsoft.com/office/powerpoint/2010/main" val="344619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260648"/>
            <a:ext cx="7290054" cy="1080120"/>
          </a:xfrm>
        </p:spPr>
        <p:txBody>
          <a:bodyPr/>
          <a:lstStyle/>
          <a:p>
            <a:pPr algn="ctr"/>
            <a:r>
              <a:rPr lang="en-US" b="1" dirty="0" err="1" smtClean="0">
                <a:effectLst>
                  <a:outerShdw blurRad="38100" dist="38100" dir="2700000" algn="tl">
                    <a:srgbClr val="000000">
                      <a:alpha val="43137"/>
                    </a:srgbClr>
                  </a:outerShdw>
                </a:effectLst>
              </a:rPr>
              <a:t>QëNDRIMI</a:t>
            </a:r>
            <a:r>
              <a:rPr lang="en-US" b="1" dirty="0" smtClean="0">
                <a:effectLst>
                  <a:outerShdw blurRad="38100" dist="38100" dir="2700000" algn="tl">
                    <a:srgbClr val="000000">
                      <a:alpha val="43137"/>
                    </a:srgbClr>
                  </a:outerShdw>
                </a:effectLst>
              </a:rPr>
              <a:t> I GJEDNJ</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8096" y="1700808"/>
            <a:ext cx="7290055" cy="4608552"/>
          </a:xfrm>
        </p:spPr>
        <p:txBody>
          <a:bodyPr>
            <a:normAutofit fontScale="77500" lnSpcReduction="20000"/>
          </a:bodyPr>
          <a:lstStyle/>
          <a:p>
            <a:pPr algn="just"/>
            <a:r>
              <a:rPr lang="it-IT" sz="3600" dirty="0"/>
              <a:t>Në vendimin e GJEDNJ, </a:t>
            </a:r>
            <a:r>
              <a:rPr lang="it-IT" sz="3600" i="1" dirty="0"/>
              <a:t>Zhigalev k. Rusisë</a:t>
            </a:r>
            <a:r>
              <a:rPr lang="it-IT" sz="3600" dirty="0"/>
              <a:t>, Aplikimi nr. 54891/00, datë 11.12.2006 arsyetohet se: “</a:t>
            </a:r>
            <a:r>
              <a:rPr lang="it-IT" sz="3600" i="1" dirty="0"/>
              <a:t>141...Fakti që certifikatat e pronësisë së tokës nuk përmbanin informacion lidhur me të drejtat që kishin mbi tokën anëtarët e tjerë të fermës, nuk passjell të drejtën që Z. Zhigalev të pretendonte që toka ishte dhënë vetëm në favor të tij…142. Pasuritë e fermës u përkisnin anëtarëve të saj si pasuri e përbashkët. Z. Zhigalev si kryetar i saj duhet të ishte në dijeni të këtij fakti…143. Nuk ishte aplikanti personalisht, por ishte ferma ajo që u trajtua si pronare e tokës për efekt të ligjit…Autoritetet morën masa që në vitin 1997 për të rregulluar situatën e shkaktuar nga pretendimi i aplikantit se ishte pronar i vetëm i tokës.”</a:t>
            </a:r>
            <a:endParaRPr lang="en-US" sz="3600" dirty="0"/>
          </a:p>
          <a:p>
            <a:endParaRPr lang="en-US" dirty="0"/>
          </a:p>
        </p:txBody>
      </p:sp>
      <p:sp>
        <p:nvSpPr>
          <p:cNvPr id="4" name="Date Placeholder 3"/>
          <p:cNvSpPr>
            <a:spLocks noGrp="1"/>
          </p:cNvSpPr>
          <p:nvPr>
            <p:ph type="dt" sz="half" idx="10"/>
          </p:nvPr>
        </p:nvSpPr>
        <p:spPr/>
        <p:txBody>
          <a:bodyPr/>
          <a:lstStyle/>
          <a:p>
            <a:fld id="{49EC17BD-DABF-4C97-88EE-075A07922709}"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4</a:t>
            </a:fld>
            <a:endParaRPr lang="sq-AL"/>
          </a:p>
        </p:txBody>
      </p:sp>
    </p:spTree>
    <p:extLst>
      <p:ext uri="{BB962C8B-B14F-4D97-AF65-F5344CB8AC3E}">
        <p14:creationId xmlns:p14="http://schemas.microsoft.com/office/powerpoint/2010/main" val="1972527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260648"/>
            <a:ext cx="7290054" cy="1008112"/>
          </a:xfrm>
        </p:spPr>
        <p:txBody>
          <a:bodyPr/>
          <a:lstStyle/>
          <a:p>
            <a:r>
              <a:rPr lang="en-US" dirty="0" smtClean="0">
                <a:effectLst>
                  <a:outerShdw blurRad="38100" dist="38100" dir="2700000" algn="tl">
                    <a:srgbClr val="000000">
                      <a:alpha val="43137"/>
                    </a:srgbClr>
                  </a:outerShdw>
                </a:effectLst>
              </a:rPr>
              <a:t>JURISPRUDENCA E </a:t>
            </a:r>
            <a:r>
              <a:rPr lang="en-US" dirty="0" err="1" smtClean="0">
                <a:effectLst>
                  <a:outerShdw blurRad="38100" dist="38100" dir="2700000" algn="tl">
                    <a:srgbClr val="000000">
                      <a:alpha val="43137"/>
                    </a:srgbClr>
                  </a:outerShdw>
                </a:effectLst>
              </a:rPr>
              <a:t>GJYKATëS</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Së</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LARTë</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8096" y="1484784"/>
            <a:ext cx="7290055" cy="5040560"/>
          </a:xfrm>
        </p:spPr>
        <p:txBody>
          <a:bodyPr>
            <a:normAutofit/>
          </a:bodyPr>
          <a:lstStyle/>
          <a:p>
            <a:pPr algn="just">
              <a:buFont typeface="Wingdings" panose="05000000000000000000" pitchFamily="2" charset="2"/>
              <a:buChar char="Ø"/>
            </a:pPr>
            <a:r>
              <a:rPr lang="sq-AL" dirty="0"/>
              <a:t>Në vendimin </a:t>
            </a:r>
            <a:r>
              <a:rPr lang="it-IT" dirty="0"/>
              <a:t>nr. 00-2021-955 (70), datë 17.05.2021 i KAGJL ku arsyetohet se: “</a:t>
            </a:r>
            <a:r>
              <a:rPr lang="it-IT" i="1" dirty="0"/>
              <a:t>Ky Kolegj, në interpretim të dispozitave të sipërcituara, thekson se arsyetimi i Gjykatës Administrative të Apelit se nuk është formuar drejtë ndërgjyqësia, nuk qëndron, pasi anëtarëve të familjes bujqësore nuk u cenohet asnjë e drejtë, për sa kohë në gjykim është përfaqësuesi dhe njëkohësisht kryetari i familjes bujqësore H.B.</a:t>
            </a:r>
            <a:r>
              <a:rPr lang="it-IT" dirty="0"/>
              <a:t>”</a:t>
            </a:r>
            <a:endParaRPr lang="en-US" dirty="0"/>
          </a:p>
          <a:p>
            <a:pPr algn="just">
              <a:buFont typeface="Wingdings" panose="05000000000000000000" pitchFamily="2" charset="2"/>
              <a:buChar char="Ø"/>
            </a:pPr>
            <a:r>
              <a:rPr lang="en-US" dirty="0" err="1"/>
              <a:t>Në</a:t>
            </a:r>
            <a:r>
              <a:rPr lang="en-US" dirty="0"/>
              <a:t> </a:t>
            </a:r>
            <a:r>
              <a:rPr lang="en-US" dirty="0" err="1"/>
              <a:t>vendimin</a:t>
            </a:r>
            <a:r>
              <a:rPr lang="en-US" dirty="0"/>
              <a:t> nr. 00-2021-1789, </a:t>
            </a:r>
            <a:r>
              <a:rPr lang="en-US" dirty="0" err="1"/>
              <a:t>datë</a:t>
            </a:r>
            <a:r>
              <a:rPr lang="en-US" dirty="0"/>
              <a:t> 15.11.2021 </a:t>
            </a:r>
            <a:r>
              <a:rPr lang="en-US" dirty="0" err="1"/>
              <a:t>i</a:t>
            </a:r>
            <a:r>
              <a:rPr lang="en-US" dirty="0"/>
              <a:t> KAGJL </a:t>
            </a:r>
            <a:r>
              <a:rPr lang="en-US" dirty="0" err="1"/>
              <a:t>ku</a:t>
            </a:r>
            <a:r>
              <a:rPr lang="en-US" dirty="0"/>
              <a:t> </a:t>
            </a:r>
            <a:r>
              <a:rPr lang="en-US" dirty="0" err="1"/>
              <a:t>arsyetohet</a:t>
            </a:r>
            <a:r>
              <a:rPr lang="en-US" dirty="0"/>
              <a:t> se: </a:t>
            </a:r>
            <a:r>
              <a:rPr lang="en-US" i="1" dirty="0"/>
              <a:t>“...Me </a:t>
            </a:r>
            <a:r>
              <a:rPr lang="en-US" i="1" dirty="0" err="1"/>
              <a:t>të</a:t>
            </a:r>
            <a:r>
              <a:rPr lang="en-US" i="1" dirty="0"/>
              <a:t> </a:t>
            </a:r>
            <a:r>
              <a:rPr lang="en-US" i="1" dirty="0" err="1"/>
              <a:t>drejtë</a:t>
            </a:r>
            <a:r>
              <a:rPr lang="en-US" i="1" dirty="0"/>
              <a:t> </a:t>
            </a:r>
            <a:r>
              <a:rPr lang="en-US" i="1" dirty="0" err="1"/>
              <a:t>Gjykata</a:t>
            </a:r>
            <a:r>
              <a:rPr lang="en-US" i="1" dirty="0"/>
              <a:t> Administrative e </a:t>
            </a:r>
            <a:r>
              <a:rPr lang="en-US" i="1" dirty="0" err="1"/>
              <a:t>Apelit</a:t>
            </a:r>
            <a:r>
              <a:rPr lang="en-US" i="1" dirty="0"/>
              <a:t> </a:t>
            </a:r>
            <a:r>
              <a:rPr lang="en-US" i="1" dirty="0" err="1"/>
              <a:t>ka</a:t>
            </a:r>
            <a:r>
              <a:rPr lang="en-US" i="1" dirty="0"/>
              <a:t> </a:t>
            </a:r>
            <a:r>
              <a:rPr lang="en-US" i="1" dirty="0" err="1"/>
              <a:t>arritur</a:t>
            </a:r>
            <a:r>
              <a:rPr lang="en-US" i="1" dirty="0"/>
              <a:t> </a:t>
            </a:r>
            <a:r>
              <a:rPr lang="en-US" i="1" dirty="0" err="1"/>
              <a:t>në</a:t>
            </a:r>
            <a:r>
              <a:rPr lang="en-US" i="1" dirty="0"/>
              <a:t> </a:t>
            </a:r>
            <a:r>
              <a:rPr lang="en-US" i="1" dirty="0" err="1"/>
              <a:t>përfundimin</a:t>
            </a:r>
            <a:r>
              <a:rPr lang="en-US" i="1" dirty="0"/>
              <a:t>, se </a:t>
            </a:r>
            <a:r>
              <a:rPr lang="en-US" i="1" dirty="0" err="1"/>
              <a:t>të</a:t>
            </a:r>
            <a:r>
              <a:rPr lang="en-US" i="1" dirty="0"/>
              <a:t> </a:t>
            </a:r>
            <a:r>
              <a:rPr lang="en-US" i="1" dirty="0" err="1"/>
              <a:t>gjithë</a:t>
            </a:r>
            <a:r>
              <a:rPr lang="en-US" i="1" dirty="0"/>
              <a:t> </a:t>
            </a:r>
            <a:r>
              <a:rPr lang="en-US" i="1" dirty="0" err="1"/>
              <a:t>anëtarët</a:t>
            </a:r>
            <a:r>
              <a:rPr lang="en-US" i="1" dirty="0"/>
              <a:t> e </a:t>
            </a:r>
            <a:r>
              <a:rPr lang="en-US" i="1" dirty="0" err="1"/>
              <a:t>familjes</a:t>
            </a:r>
            <a:r>
              <a:rPr lang="en-US" i="1" dirty="0"/>
              <a:t> </a:t>
            </a:r>
            <a:r>
              <a:rPr lang="en-US" i="1" dirty="0" err="1"/>
              <a:t>bujqësore</a:t>
            </a:r>
            <a:r>
              <a:rPr lang="en-US" i="1" dirty="0"/>
              <a:t> </a:t>
            </a:r>
            <a:r>
              <a:rPr lang="en-US" i="1" dirty="0" err="1"/>
              <a:t>të</a:t>
            </a:r>
            <a:r>
              <a:rPr lang="en-US" i="1" dirty="0"/>
              <a:t> </a:t>
            </a:r>
            <a:r>
              <a:rPr lang="en-US" i="1" dirty="0" err="1"/>
              <a:t>të</a:t>
            </a:r>
            <a:r>
              <a:rPr lang="en-US" i="1" dirty="0"/>
              <a:t> </a:t>
            </a:r>
            <a:r>
              <a:rPr lang="en-US" i="1" dirty="0" err="1"/>
              <a:t>paditurit</a:t>
            </a:r>
            <a:r>
              <a:rPr lang="en-US" i="1" dirty="0"/>
              <a:t> L.P, </a:t>
            </a:r>
            <a:r>
              <a:rPr lang="en-US" i="1" dirty="0" err="1"/>
              <a:t>janë</a:t>
            </a:r>
            <a:r>
              <a:rPr lang="en-US" i="1" dirty="0"/>
              <a:t> </a:t>
            </a:r>
            <a:r>
              <a:rPr lang="en-US" i="1" dirty="0" err="1"/>
              <a:t>subjekt</a:t>
            </a:r>
            <a:r>
              <a:rPr lang="en-US" i="1" dirty="0"/>
              <a:t> </a:t>
            </a:r>
            <a:r>
              <a:rPr lang="en-US" i="1" dirty="0" err="1"/>
              <a:t>i</a:t>
            </a:r>
            <a:r>
              <a:rPr lang="en-US" i="1" dirty="0"/>
              <a:t> </a:t>
            </a:r>
            <a:r>
              <a:rPr lang="en-US" i="1" dirty="0" err="1"/>
              <a:t>ligjit</a:t>
            </a:r>
            <a:r>
              <a:rPr lang="en-US" i="1" dirty="0"/>
              <a:t> nr. 7501, </a:t>
            </a:r>
            <a:r>
              <a:rPr lang="en-US" i="1" dirty="0" err="1"/>
              <a:t>datë</a:t>
            </a:r>
            <a:r>
              <a:rPr lang="en-US" i="1" dirty="0"/>
              <a:t> 19.07.1991 “</a:t>
            </a:r>
            <a:r>
              <a:rPr lang="en-US" i="1" dirty="0" err="1"/>
              <a:t>Për</a:t>
            </a:r>
            <a:r>
              <a:rPr lang="en-US" i="1" dirty="0"/>
              <a:t> </a:t>
            </a:r>
            <a:r>
              <a:rPr lang="en-US" i="1" dirty="0" err="1"/>
              <a:t>tokën</a:t>
            </a:r>
            <a:r>
              <a:rPr lang="en-US" i="1" dirty="0"/>
              <a:t>”. </a:t>
            </a:r>
            <a:r>
              <a:rPr lang="en-US" i="1" dirty="0" err="1"/>
              <a:t>Në</a:t>
            </a:r>
            <a:r>
              <a:rPr lang="en-US" i="1" dirty="0"/>
              <a:t> </a:t>
            </a:r>
            <a:r>
              <a:rPr lang="en-US" i="1" dirty="0" err="1"/>
              <a:t>këtë</a:t>
            </a:r>
            <a:r>
              <a:rPr lang="en-US" i="1" dirty="0"/>
              <a:t> </a:t>
            </a:r>
            <a:r>
              <a:rPr lang="en-US" i="1" dirty="0" err="1"/>
              <a:t>rast</a:t>
            </a:r>
            <a:r>
              <a:rPr lang="en-US" i="1" dirty="0"/>
              <a:t> </a:t>
            </a:r>
            <a:r>
              <a:rPr lang="en-US" i="1" dirty="0" err="1"/>
              <a:t>bashkëndërgjyqësia</a:t>
            </a:r>
            <a:r>
              <a:rPr lang="en-US" i="1" dirty="0"/>
              <a:t> </a:t>
            </a:r>
            <a:r>
              <a:rPr lang="en-US" i="1" dirty="0" err="1"/>
              <a:t>pasive</a:t>
            </a:r>
            <a:r>
              <a:rPr lang="en-US" i="1" dirty="0"/>
              <a:t> </a:t>
            </a:r>
            <a:r>
              <a:rPr lang="en-US" i="1" dirty="0" err="1"/>
              <a:t>ka</a:t>
            </a:r>
            <a:r>
              <a:rPr lang="en-US" i="1" dirty="0"/>
              <a:t> </a:t>
            </a:r>
            <a:r>
              <a:rPr lang="en-US" i="1" dirty="0" err="1"/>
              <a:t>qenë</a:t>
            </a:r>
            <a:r>
              <a:rPr lang="en-US" i="1" dirty="0"/>
              <a:t> e </a:t>
            </a:r>
            <a:r>
              <a:rPr lang="en-US" i="1" dirty="0" err="1"/>
              <a:t>detyrueshme</a:t>
            </a:r>
            <a:r>
              <a:rPr lang="en-US" i="1" dirty="0"/>
              <a:t> </a:t>
            </a:r>
            <a:r>
              <a:rPr lang="en-US" i="1" dirty="0" err="1"/>
              <a:t>dhe</a:t>
            </a:r>
            <a:r>
              <a:rPr lang="en-US" i="1" dirty="0"/>
              <a:t> </a:t>
            </a:r>
            <a:r>
              <a:rPr lang="en-US" i="1" dirty="0" err="1"/>
              <a:t>për</a:t>
            </a:r>
            <a:r>
              <a:rPr lang="en-US" i="1" dirty="0"/>
              <a:t> </a:t>
            </a:r>
            <a:r>
              <a:rPr lang="en-US" i="1" dirty="0" err="1"/>
              <a:t>rrjedhojë</a:t>
            </a:r>
            <a:r>
              <a:rPr lang="en-US" i="1" dirty="0"/>
              <a:t> </a:t>
            </a:r>
            <a:r>
              <a:rPr lang="en-US" i="1" dirty="0" err="1"/>
              <a:t>padia</a:t>
            </a:r>
            <a:r>
              <a:rPr lang="en-US" i="1" dirty="0"/>
              <a:t> e </a:t>
            </a:r>
            <a:r>
              <a:rPr lang="en-US" i="1" dirty="0" err="1"/>
              <a:t>paraqitur</a:t>
            </a:r>
            <a:r>
              <a:rPr lang="en-US" i="1" dirty="0"/>
              <a:t> </a:t>
            </a:r>
            <a:r>
              <a:rPr lang="en-US" i="1" dirty="0" err="1"/>
              <a:t>ka</a:t>
            </a:r>
            <a:r>
              <a:rPr lang="en-US" i="1" dirty="0"/>
              <a:t> </a:t>
            </a:r>
            <a:r>
              <a:rPr lang="en-US" i="1" dirty="0" err="1"/>
              <a:t>qenë</a:t>
            </a:r>
            <a:r>
              <a:rPr lang="en-US" i="1" dirty="0"/>
              <a:t> </a:t>
            </a:r>
            <a:r>
              <a:rPr lang="en-US" i="1" dirty="0" err="1"/>
              <a:t>ab</a:t>
            </a:r>
            <a:r>
              <a:rPr lang="en-US" i="1" dirty="0"/>
              <a:t> initio me </a:t>
            </a:r>
            <a:r>
              <a:rPr lang="en-US" i="1" dirty="0" err="1"/>
              <a:t>të</a:t>
            </a:r>
            <a:r>
              <a:rPr lang="en-US" i="1" dirty="0"/>
              <a:t> meta </a:t>
            </a:r>
            <a:r>
              <a:rPr lang="en-US" i="1" dirty="0" err="1"/>
              <a:t>procedurale</a:t>
            </a:r>
            <a:r>
              <a:rPr lang="en-US" i="1" dirty="0"/>
              <a:t>, </a:t>
            </a:r>
            <a:r>
              <a:rPr lang="en-US" i="1" dirty="0" err="1"/>
              <a:t>pasi</a:t>
            </a:r>
            <a:r>
              <a:rPr lang="en-US" i="1" dirty="0"/>
              <a:t> </a:t>
            </a:r>
            <a:r>
              <a:rPr lang="en-US" i="1" dirty="0" err="1"/>
              <a:t>pala</a:t>
            </a:r>
            <a:r>
              <a:rPr lang="en-US" i="1" dirty="0"/>
              <a:t> </a:t>
            </a:r>
            <a:r>
              <a:rPr lang="en-US" i="1" dirty="0" err="1"/>
              <a:t>paditëse</a:t>
            </a:r>
            <a:r>
              <a:rPr lang="en-US" i="1" dirty="0"/>
              <a:t> </a:t>
            </a:r>
            <a:r>
              <a:rPr lang="en-US" i="1" dirty="0" err="1"/>
              <a:t>duhet</a:t>
            </a:r>
            <a:r>
              <a:rPr lang="en-US" i="1" dirty="0"/>
              <a:t> </a:t>
            </a:r>
            <a:r>
              <a:rPr lang="en-US" i="1" dirty="0" err="1"/>
              <a:t>të</a:t>
            </a:r>
            <a:r>
              <a:rPr lang="en-US" i="1" dirty="0"/>
              <a:t> </a:t>
            </a:r>
            <a:r>
              <a:rPr lang="en-US" i="1" dirty="0" err="1"/>
              <a:t>thërriste</a:t>
            </a:r>
            <a:r>
              <a:rPr lang="en-US" i="1" dirty="0"/>
              <a:t> me </a:t>
            </a:r>
            <a:r>
              <a:rPr lang="en-US" i="1" dirty="0" err="1"/>
              <a:t>cilësinë</a:t>
            </a:r>
            <a:r>
              <a:rPr lang="en-US" i="1" dirty="0"/>
              <a:t> e </a:t>
            </a:r>
            <a:r>
              <a:rPr lang="en-US" i="1" dirty="0" err="1"/>
              <a:t>palës</a:t>
            </a:r>
            <a:r>
              <a:rPr lang="en-US" i="1" dirty="0"/>
              <a:t> </a:t>
            </a:r>
            <a:r>
              <a:rPr lang="en-US" i="1" dirty="0" err="1"/>
              <a:t>së</a:t>
            </a:r>
            <a:r>
              <a:rPr lang="en-US" i="1" dirty="0"/>
              <a:t> </a:t>
            </a:r>
            <a:r>
              <a:rPr lang="en-US" i="1" dirty="0" err="1"/>
              <a:t>paditur</a:t>
            </a:r>
            <a:r>
              <a:rPr lang="en-US" i="1" dirty="0"/>
              <a:t> </a:t>
            </a:r>
            <a:r>
              <a:rPr lang="en-US" i="1" dirty="0" err="1"/>
              <a:t>të</a:t>
            </a:r>
            <a:r>
              <a:rPr lang="en-US" i="1" dirty="0"/>
              <a:t> </a:t>
            </a:r>
            <a:r>
              <a:rPr lang="en-US" i="1" dirty="0" err="1"/>
              <a:t>gjithë</a:t>
            </a:r>
            <a:r>
              <a:rPr lang="en-US" i="1" dirty="0"/>
              <a:t> </a:t>
            </a:r>
            <a:r>
              <a:rPr lang="en-US" i="1" dirty="0" err="1"/>
              <a:t>bashkëpronarët</a:t>
            </a:r>
            <a:r>
              <a:rPr lang="en-US" i="1" dirty="0"/>
              <a:t>...”.</a:t>
            </a:r>
            <a:r>
              <a:rPr lang="en-US" dirty="0"/>
              <a:t> I </a:t>
            </a:r>
            <a:r>
              <a:rPr lang="en-US" dirty="0" err="1"/>
              <a:t>njëjti</a:t>
            </a:r>
            <a:r>
              <a:rPr lang="en-US" dirty="0"/>
              <a:t> </a:t>
            </a:r>
            <a:r>
              <a:rPr lang="en-US" dirty="0" err="1"/>
              <a:t>qëndrim</a:t>
            </a:r>
            <a:r>
              <a:rPr lang="en-US" dirty="0"/>
              <a:t> </a:t>
            </a:r>
            <a:r>
              <a:rPr lang="en-US" dirty="0" err="1"/>
              <a:t>në</a:t>
            </a:r>
            <a:r>
              <a:rPr lang="en-US" dirty="0"/>
              <a:t> </a:t>
            </a:r>
            <a:r>
              <a:rPr lang="en-US" dirty="0" err="1"/>
              <a:t>vendimin</a:t>
            </a:r>
            <a:r>
              <a:rPr lang="en-US" dirty="0"/>
              <a:t> nr. 00-2021-1592, </a:t>
            </a:r>
            <a:r>
              <a:rPr lang="en-US" dirty="0" err="1"/>
              <a:t>datë</a:t>
            </a:r>
            <a:r>
              <a:rPr lang="en-US" dirty="0"/>
              <a:t> 21.10.2021 </a:t>
            </a:r>
            <a:r>
              <a:rPr lang="en-US" dirty="0" err="1"/>
              <a:t>të</a:t>
            </a:r>
            <a:r>
              <a:rPr lang="en-US" dirty="0"/>
              <a:t> KAGJL.</a:t>
            </a:r>
          </a:p>
        </p:txBody>
      </p:sp>
      <p:sp>
        <p:nvSpPr>
          <p:cNvPr id="4" name="Date Placeholder 3"/>
          <p:cNvSpPr>
            <a:spLocks noGrp="1"/>
          </p:cNvSpPr>
          <p:nvPr>
            <p:ph type="dt" sz="half" idx="10"/>
          </p:nvPr>
        </p:nvSpPr>
        <p:spPr/>
        <p:txBody>
          <a:bodyPr/>
          <a:lstStyle/>
          <a:p>
            <a:fld id="{19660F1B-86F0-49D4-BA87-DE89FF44F6F8}"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5</a:t>
            </a:fld>
            <a:endParaRPr lang="sq-AL"/>
          </a:p>
        </p:txBody>
      </p:sp>
    </p:spTree>
    <p:extLst>
      <p:ext uri="{BB962C8B-B14F-4D97-AF65-F5344CB8AC3E}">
        <p14:creationId xmlns:p14="http://schemas.microsoft.com/office/powerpoint/2010/main" val="2303183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332656"/>
            <a:ext cx="7290054" cy="755552"/>
          </a:xfrm>
        </p:spPr>
        <p:txBody>
          <a:bodyPr/>
          <a:lstStyle/>
          <a:p>
            <a:pPr algn="ctr"/>
            <a:r>
              <a:rPr lang="en-US" b="1" dirty="0" smtClean="0">
                <a:effectLst>
                  <a:outerShdw blurRad="38100" dist="38100" dir="2700000" algn="tl">
                    <a:srgbClr val="000000">
                      <a:alpha val="43137"/>
                    </a:srgbClr>
                  </a:outerShdw>
                </a:effectLst>
              </a:rPr>
              <a:t>DISKUTIM</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8096" y="1340768"/>
            <a:ext cx="7290055" cy="4968592"/>
          </a:xfrm>
        </p:spPr>
        <p:txBody>
          <a:bodyPr>
            <a:normAutofit/>
          </a:bodyPr>
          <a:lstStyle/>
          <a:p>
            <a:pPr algn="just"/>
            <a:r>
              <a:rPr lang="it-IT" sz="2800" i="1" dirty="0"/>
              <a:t>Nëse kryetari i familjes bujqësore heq dorë nga prona e familjes bujqësore (refuzon të marrë tokën në përdorim), pa vullnetin e </a:t>
            </a:r>
            <a:r>
              <a:rPr lang="it-IT" sz="2800" i="1" dirty="0" smtClean="0"/>
              <a:t>anëtarve </a:t>
            </a:r>
            <a:r>
              <a:rPr lang="it-IT" sz="2800" i="1" dirty="0"/>
              <a:t>të tjerë të familjes bujqësore, a do të sjellë pasoja juridIke edhe ndaj anëtarëve të tjerë të familjes bujqësore</a:t>
            </a:r>
            <a:r>
              <a:rPr lang="it-IT" sz="2800" i="1" dirty="0" smtClean="0"/>
              <a:t>?</a:t>
            </a:r>
          </a:p>
          <a:p>
            <a:pPr algn="just"/>
            <a:r>
              <a:rPr lang="en-US" sz="2800" i="1" dirty="0" err="1"/>
              <a:t>Kontrata</a:t>
            </a:r>
            <a:r>
              <a:rPr lang="en-US" sz="2800" i="1" dirty="0"/>
              <a:t> e </a:t>
            </a:r>
            <a:r>
              <a:rPr lang="en-US" sz="2800" i="1" dirty="0" err="1"/>
              <a:t>qiradhënies</a:t>
            </a:r>
            <a:r>
              <a:rPr lang="en-US" sz="2800" i="1" dirty="0"/>
              <a:t> </a:t>
            </a:r>
            <a:r>
              <a:rPr lang="en-US" sz="2800" i="1" dirty="0" err="1"/>
              <a:t>të</a:t>
            </a:r>
            <a:r>
              <a:rPr lang="en-US" sz="2800" i="1" dirty="0"/>
              <a:t> </a:t>
            </a:r>
            <a:r>
              <a:rPr lang="en-US" sz="2800" i="1" dirty="0" err="1"/>
              <a:t>tokës</a:t>
            </a:r>
            <a:r>
              <a:rPr lang="en-US" sz="2800" i="1" dirty="0"/>
              <a:t> </a:t>
            </a:r>
            <a:r>
              <a:rPr lang="en-US" sz="2800" i="1" dirty="0" err="1"/>
              <a:t>së</a:t>
            </a:r>
            <a:r>
              <a:rPr lang="en-US" sz="2800" i="1" dirty="0"/>
              <a:t> </a:t>
            </a:r>
            <a:r>
              <a:rPr lang="en-US" sz="2800" i="1" dirty="0" err="1"/>
              <a:t>familjes</a:t>
            </a:r>
            <a:r>
              <a:rPr lang="en-US" sz="2800" i="1" dirty="0"/>
              <a:t> </a:t>
            </a:r>
            <a:r>
              <a:rPr lang="en-US" sz="2800" i="1" dirty="0" err="1"/>
              <a:t>bujqësore</a:t>
            </a:r>
            <a:r>
              <a:rPr lang="en-US" sz="2800" i="1" dirty="0"/>
              <a:t> do </a:t>
            </a:r>
            <a:r>
              <a:rPr lang="en-US" sz="2800" i="1" dirty="0" err="1"/>
              <a:t>të</a:t>
            </a:r>
            <a:r>
              <a:rPr lang="en-US" sz="2800" i="1" dirty="0"/>
              <a:t> </a:t>
            </a:r>
            <a:r>
              <a:rPr lang="en-US" sz="2800" i="1" dirty="0" err="1"/>
              <a:t>lidhen</a:t>
            </a:r>
            <a:r>
              <a:rPr lang="en-US" sz="2800" i="1" dirty="0"/>
              <a:t> </a:t>
            </a:r>
            <a:r>
              <a:rPr lang="en-US" sz="2800" i="1" dirty="0" err="1"/>
              <a:t>vetëm</a:t>
            </a:r>
            <a:r>
              <a:rPr lang="en-US" sz="2800" i="1" dirty="0"/>
              <a:t> me </a:t>
            </a:r>
            <a:r>
              <a:rPr lang="en-US" sz="2800" i="1" dirty="0" err="1"/>
              <a:t>përfaqësuesit</a:t>
            </a:r>
            <a:r>
              <a:rPr lang="en-US" sz="2800" i="1" dirty="0"/>
              <a:t> e </a:t>
            </a:r>
            <a:r>
              <a:rPr lang="en-US" sz="2800" i="1" dirty="0" err="1"/>
              <a:t>familjes</a:t>
            </a:r>
            <a:r>
              <a:rPr lang="en-US" sz="2800" i="1" dirty="0"/>
              <a:t> </a:t>
            </a:r>
            <a:r>
              <a:rPr lang="en-US" sz="2800" i="1" dirty="0" err="1"/>
              <a:t>bujqësore</a:t>
            </a:r>
            <a:r>
              <a:rPr lang="en-US" sz="2800" i="1" dirty="0"/>
              <a:t> pa </a:t>
            </a:r>
            <a:r>
              <a:rPr lang="en-US" sz="2800" i="1" dirty="0" err="1"/>
              <a:t>kërkuar</a:t>
            </a:r>
            <a:r>
              <a:rPr lang="en-US" sz="2800" i="1" dirty="0"/>
              <a:t> </a:t>
            </a:r>
            <a:r>
              <a:rPr lang="en-US" sz="2800" i="1" dirty="0" err="1"/>
              <a:t>praninë</a:t>
            </a:r>
            <a:r>
              <a:rPr lang="en-US" sz="2800" i="1" dirty="0"/>
              <a:t> e </a:t>
            </a:r>
            <a:r>
              <a:rPr lang="en-US" sz="2800" i="1" dirty="0" err="1"/>
              <a:t>bashkëpornarëve</a:t>
            </a:r>
            <a:r>
              <a:rPr lang="en-US" sz="2800" i="1" dirty="0"/>
              <a:t> </a:t>
            </a:r>
            <a:r>
              <a:rPr lang="en-US" sz="2800" i="1" dirty="0" err="1"/>
              <a:t>të</a:t>
            </a:r>
            <a:r>
              <a:rPr lang="en-US" sz="2800" i="1" dirty="0"/>
              <a:t> </a:t>
            </a:r>
            <a:r>
              <a:rPr lang="en-US" sz="2800" i="1" dirty="0" err="1"/>
              <a:t>tjerë</a:t>
            </a:r>
            <a:r>
              <a:rPr lang="en-US" sz="2800" i="1" dirty="0"/>
              <a:t> </a:t>
            </a:r>
            <a:r>
              <a:rPr lang="en-US" sz="2800" i="1" dirty="0" err="1"/>
              <a:t>apo</a:t>
            </a:r>
            <a:r>
              <a:rPr lang="en-US" sz="2800" i="1" dirty="0"/>
              <a:t> </a:t>
            </a:r>
            <a:r>
              <a:rPr lang="en-US" sz="2800" i="1" dirty="0" err="1"/>
              <a:t>ështe</a:t>
            </a:r>
            <a:r>
              <a:rPr lang="en-US" sz="2800" i="1" dirty="0"/>
              <a:t> </a:t>
            </a:r>
            <a:r>
              <a:rPr lang="en-US" sz="2800" i="1" dirty="0" err="1"/>
              <a:t>nevojshme</a:t>
            </a:r>
            <a:r>
              <a:rPr lang="en-US" sz="2800" i="1" dirty="0"/>
              <a:t> </a:t>
            </a:r>
            <a:r>
              <a:rPr lang="en-US" sz="2800" i="1" dirty="0" err="1"/>
              <a:t>që</a:t>
            </a:r>
            <a:r>
              <a:rPr lang="en-US" sz="2800" i="1" dirty="0"/>
              <a:t> </a:t>
            </a:r>
            <a:r>
              <a:rPr lang="en-US" sz="2800" i="1" dirty="0" err="1"/>
              <a:t>të</a:t>
            </a:r>
            <a:r>
              <a:rPr lang="en-US" sz="2800" i="1" dirty="0"/>
              <a:t> </a:t>
            </a:r>
            <a:r>
              <a:rPr lang="en-US" sz="2800" i="1" dirty="0" err="1"/>
              <a:t>jenë</a:t>
            </a:r>
            <a:r>
              <a:rPr lang="en-US" sz="2800" i="1" dirty="0"/>
              <a:t> </a:t>
            </a:r>
            <a:r>
              <a:rPr lang="en-US" sz="2800" i="1" dirty="0" err="1"/>
              <a:t>të</a:t>
            </a:r>
            <a:r>
              <a:rPr lang="en-US" sz="2800" i="1" dirty="0"/>
              <a:t> </a:t>
            </a:r>
            <a:r>
              <a:rPr lang="en-US" sz="2800" i="1" dirty="0" err="1"/>
              <a:t>gjithë</a:t>
            </a:r>
            <a:r>
              <a:rPr lang="en-US" sz="2800" i="1" dirty="0"/>
              <a:t> </a:t>
            </a:r>
            <a:r>
              <a:rPr lang="en-US" sz="2800" i="1" dirty="0" err="1"/>
              <a:t>anëtarët</a:t>
            </a:r>
            <a:r>
              <a:rPr lang="en-US" sz="2800" i="1" dirty="0"/>
              <a:t> e </a:t>
            </a:r>
            <a:r>
              <a:rPr lang="en-US" sz="2800" i="1" dirty="0" err="1"/>
              <a:t>familjes</a:t>
            </a:r>
            <a:r>
              <a:rPr lang="en-US" sz="2800" i="1" dirty="0"/>
              <a:t> </a:t>
            </a:r>
            <a:r>
              <a:rPr lang="en-US" sz="2800" i="1" dirty="0" err="1"/>
              <a:t>bujqësore</a:t>
            </a:r>
            <a:r>
              <a:rPr lang="en-US" sz="2800" i="1" dirty="0"/>
              <a:t>?</a:t>
            </a:r>
            <a:r>
              <a:rPr lang="en-US" sz="2800" dirty="0"/>
              <a:t> </a:t>
            </a:r>
          </a:p>
          <a:p>
            <a:endParaRPr lang="en-US" dirty="0"/>
          </a:p>
          <a:p>
            <a:pPr marL="0" indent="0">
              <a:buNone/>
            </a:pPr>
            <a:endParaRPr lang="en-US" dirty="0"/>
          </a:p>
        </p:txBody>
      </p:sp>
      <p:sp>
        <p:nvSpPr>
          <p:cNvPr id="4" name="Date Placeholder 3"/>
          <p:cNvSpPr>
            <a:spLocks noGrp="1"/>
          </p:cNvSpPr>
          <p:nvPr>
            <p:ph type="dt" sz="half" idx="10"/>
          </p:nvPr>
        </p:nvSpPr>
        <p:spPr/>
        <p:txBody>
          <a:bodyPr/>
          <a:lstStyle/>
          <a:p>
            <a:fld id="{279624E4-68CC-4DAC-A7B4-38A25733B060}"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6</a:t>
            </a:fld>
            <a:endParaRPr lang="sq-AL"/>
          </a:p>
        </p:txBody>
      </p:sp>
    </p:spTree>
    <p:extLst>
      <p:ext uri="{BB962C8B-B14F-4D97-AF65-F5344CB8AC3E}">
        <p14:creationId xmlns:p14="http://schemas.microsoft.com/office/powerpoint/2010/main" val="4012893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260648"/>
            <a:ext cx="7290054" cy="936104"/>
          </a:xfrm>
        </p:spPr>
        <p:txBody>
          <a:bodyPr/>
          <a:lstStyle/>
          <a:p>
            <a:pPr algn="ctr"/>
            <a:r>
              <a:rPr lang="en-US" b="1" dirty="0" smtClean="0">
                <a:effectLst>
                  <a:outerShdw blurRad="38100" dist="38100" dir="2700000" algn="tl">
                    <a:srgbClr val="000000">
                      <a:alpha val="43137"/>
                    </a:srgbClr>
                  </a:outerShdw>
                </a:effectLst>
              </a:rPr>
              <a:t>PRAKTIKA </a:t>
            </a:r>
            <a:r>
              <a:rPr lang="en-US" b="1" dirty="0" err="1" smtClean="0">
                <a:effectLst>
                  <a:outerShdw blurRad="38100" dist="38100" dir="2700000" algn="tl">
                    <a:srgbClr val="000000">
                      <a:alpha val="43137"/>
                    </a:srgbClr>
                  </a:outerShdw>
                </a:effectLst>
              </a:rPr>
              <a:t>GJYQëSORE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8096" y="1556792"/>
            <a:ext cx="7290055" cy="4752568"/>
          </a:xfrm>
        </p:spPr>
        <p:txBody>
          <a:bodyPr>
            <a:normAutofit/>
          </a:bodyPr>
          <a:lstStyle/>
          <a:p>
            <a:pPr algn="just">
              <a:buFont typeface="Wingdings" panose="05000000000000000000" pitchFamily="2" charset="2"/>
              <a:buChar char="Ø"/>
            </a:pPr>
            <a:r>
              <a:rPr lang="it-IT" sz="2400" dirty="0"/>
              <a:t>Në vendimin nr. 8575, datë 22.10.2018 Gj.Rr.Gj.Tiranë arsyetohet se: </a:t>
            </a:r>
            <a:r>
              <a:rPr lang="it-IT" sz="2400" i="1" dirty="0"/>
              <a:t>“…Refuzimi për marrjen e tokës në përdorim, edhe refuzimi për marrjen e tokës në pronësi është bërë nga familja bujqësore e përfaqësuar sipas ligjit nga kryetari i familjes bujqësore, T.M i cili e ka çmuar në dobi të familjes heqjen dore nga prona, mosmarrjen e saj në posedim, dhe ky veprim juridik nuk është i ndaluar nga ligji. Trashëgimlënësi i paditësave i ndjeri T.M nuk kishte asnjë pengesë ligjore, që të kryente refuzimin apo lënien e tokës bujqësore, në favorin e shtetit, me qëllim që të trajtoheshin pronarët e vjetër</a:t>
            </a:r>
            <a:r>
              <a:rPr lang="it-IT" sz="2400" i="1" dirty="0" smtClean="0"/>
              <a:t>…”.</a:t>
            </a:r>
            <a:endParaRPr lang="en-US" sz="2400" dirty="0"/>
          </a:p>
        </p:txBody>
      </p:sp>
      <p:sp>
        <p:nvSpPr>
          <p:cNvPr id="4" name="Date Placeholder 3"/>
          <p:cNvSpPr>
            <a:spLocks noGrp="1"/>
          </p:cNvSpPr>
          <p:nvPr>
            <p:ph type="dt" sz="half" idx="10"/>
          </p:nvPr>
        </p:nvSpPr>
        <p:spPr/>
        <p:txBody>
          <a:bodyPr/>
          <a:lstStyle/>
          <a:p>
            <a:fld id="{72EF6849-F2C9-46CB-BBE8-F2DBD0BDCB96}"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7</a:t>
            </a:fld>
            <a:endParaRPr lang="sq-AL"/>
          </a:p>
        </p:txBody>
      </p:sp>
    </p:spTree>
    <p:extLst>
      <p:ext uri="{BB962C8B-B14F-4D97-AF65-F5344CB8AC3E}">
        <p14:creationId xmlns:p14="http://schemas.microsoft.com/office/powerpoint/2010/main" val="81074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80728"/>
            <a:ext cx="8640960" cy="5379037"/>
          </a:xfrm>
          <a:prstGeom prst="rect">
            <a:avLst/>
          </a:prstGeom>
        </p:spPr>
        <p:txBody>
          <a:bodyPr wrap="square">
            <a:spAutoFit/>
          </a:bodyPr>
          <a:lstStyle/>
          <a:p>
            <a:pPr algn="just">
              <a:lnSpc>
                <a:spcPct val="115000"/>
              </a:lnSpc>
              <a:spcAft>
                <a:spcPts val="800"/>
              </a:spcAft>
            </a:pPr>
            <a:r>
              <a:rPr lang="en-US" sz="2000"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vendimin</a:t>
            </a:r>
            <a:r>
              <a:rPr lang="en-US" sz="2000" dirty="0">
                <a:latin typeface="Times New Roman" panose="02020603050405020304" pitchFamily="18" charset="0"/>
                <a:ea typeface="Calibri" panose="020F0502020204030204" pitchFamily="34" charset="0"/>
                <a:cs typeface="Times New Roman" panose="02020603050405020304" pitchFamily="18" charset="0"/>
              </a:rPr>
              <a:t> nr. 62-2018-2203, </a:t>
            </a:r>
            <a:r>
              <a:rPr lang="en-US" sz="2000" dirty="0" err="1">
                <a:latin typeface="Times New Roman" panose="02020603050405020304" pitchFamily="18" charset="0"/>
                <a:ea typeface="Calibri" panose="020F0502020204030204" pitchFamily="34" charset="0"/>
                <a:cs typeface="Times New Roman" panose="02020603050405020304" pitchFamily="18" charset="0"/>
              </a:rPr>
              <a:t>datë</a:t>
            </a:r>
            <a:r>
              <a:rPr lang="en-US" sz="2000" dirty="0">
                <a:latin typeface="Times New Roman" panose="02020603050405020304" pitchFamily="18" charset="0"/>
                <a:ea typeface="Calibri" panose="020F0502020204030204" pitchFamily="34" charset="0"/>
                <a:cs typeface="Times New Roman" panose="02020603050405020304" pitchFamily="18" charset="0"/>
              </a:rPr>
              <a:t> 25.04.2018 </a:t>
            </a:r>
            <a:r>
              <a:rPr lang="en-US" sz="2000" dirty="0" err="1">
                <a:latin typeface="Times New Roman" panose="02020603050405020304" pitchFamily="18" charset="0"/>
                <a:ea typeface="Calibri" panose="020F0502020204030204" pitchFamily="34" charset="0"/>
                <a:cs typeface="Times New Roman" panose="02020603050405020304" pitchFamily="18" charset="0"/>
              </a:rPr>
              <a:t>i</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Gj.Rr.Gj.Fier</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arsyetohet</a:t>
            </a:r>
            <a:r>
              <a:rPr lang="en-US" sz="2000" dirty="0">
                <a:latin typeface="Times New Roman" panose="02020603050405020304" pitchFamily="18" charset="0"/>
                <a:ea typeface="Calibri" panose="020F0502020204030204" pitchFamily="34" charset="0"/>
                <a:cs typeface="Times New Roman" panose="02020603050405020304" pitchFamily="18" charset="0"/>
              </a:rPr>
              <a:t> se: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Dhënia</a:t>
            </a:r>
            <a:r>
              <a:rPr lang="en-US" sz="2000" i="1" dirty="0">
                <a:latin typeface="Times New Roman" panose="02020603050405020304" pitchFamily="18" charset="0"/>
                <a:ea typeface="Calibri" panose="020F0502020204030204" pitchFamily="34" charset="0"/>
                <a:cs typeface="Times New Roman" panose="02020603050405020304" pitchFamily="18" charset="0"/>
              </a:rPr>
              <a:t> me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qira</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pasurisë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përbashkët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familjes</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bujqësore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konsiderohet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një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veprim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funksion</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administrimit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zakonshëm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dhe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nxjerrjes</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përfitimeve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prej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saj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dhe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këtë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rast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nuk</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është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nevojshme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ky</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veprim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juridik</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kryhet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domosdoshmërisht</a:t>
            </a:r>
            <a:r>
              <a:rPr lang="en-US" sz="2000" i="1" dirty="0">
                <a:latin typeface="Times New Roman" panose="02020603050405020304" pitchFamily="18" charset="0"/>
                <a:ea typeface="Calibri" panose="020F0502020204030204" pitchFamily="34" charset="0"/>
                <a:cs typeface="Times New Roman" panose="02020603050405020304" pitchFamily="18" charset="0"/>
              </a:rPr>
              <a:t> me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pëlqimin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gjithë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bashkëpronarëve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saj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Kontrata</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qirasë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nuk</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ka</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qëllim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tjetërsimin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sendit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është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objekt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saj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por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thjesht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dhënien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këtij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sendi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gëzim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përkohshëm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një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personi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tjetër</a:t>
            </a:r>
            <a:r>
              <a:rPr lang="en-US" sz="2000" i="1" dirty="0">
                <a:latin typeface="Times New Roman" panose="02020603050405020304" pitchFamily="18" charset="0"/>
                <a:ea typeface="Calibri" panose="020F0502020204030204" pitchFamily="34" charset="0"/>
                <a:cs typeface="Times New Roman" panose="02020603050405020304" pitchFamily="18" charset="0"/>
              </a:rPr>
              <a:t>, duke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patur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ky</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fundit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detyrimin</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pagimin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një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çmimi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respektiv</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Pëlqimi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gjithë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bashkëpronarëve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mbi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pasurinë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familjes</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bujqësore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kërkohet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vetëm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rastin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tjetërsimit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kësaj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pasurie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ndërkohë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rastin</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konkret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kemi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bëjmë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vetëm</a:t>
            </a:r>
            <a:r>
              <a:rPr lang="en-US" sz="2000" i="1" dirty="0">
                <a:latin typeface="Times New Roman" panose="02020603050405020304" pitchFamily="18" charset="0"/>
                <a:ea typeface="Calibri" panose="020F0502020204030204" pitchFamily="34" charset="0"/>
                <a:cs typeface="Times New Roman" panose="02020603050405020304" pitchFamily="18" charset="0"/>
              </a:rPr>
              <a:t> me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veprime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administrimit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zakonshëm</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saj</a:t>
            </a:r>
            <a:r>
              <a:rPr lang="en-US" sz="2000" i="1" dirty="0">
                <a:latin typeface="Times New Roman" panose="02020603050405020304" pitchFamily="18" charset="0"/>
                <a:ea typeface="Calibri" panose="020F0502020204030204" pitchFamily="34" charset="0"/>
                <a:cs typeface="Times New Roman" panose="02020603050405020304" pitchFamily="18" charset="0"/>
              </a:rPr>
              <a:t>. I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padituri</a:t>
            </a:r>
            <a:r>
              <a:rPr lang="en-US" sz="2000" i="1" dirty="0">
                <a:latin typeface="Times New Roman" panose="02020603050405020304" pitchFamily="18" charset="0"/>
                <a:ea typeface="Calibri" panose="020F0502020204030204" pitchFamily="34" charset="0"/>
                <a:cs typeface="Times New Roman" panose="02020603050405020304" pitchFamily="18" charset="0"/>
              </a:rPr>
              <a:t> K.E, duke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patur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cilësinë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kryetarit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familjes</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bujqësore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dhe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rrjedhimisht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edhe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drejtën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përfaqësimit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saj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marrëdhënie</a:t>
            </a:r>
            <a:r>
              <a:rPr lang="en-US" sz="2000" i="1" dirty="0">
                <a:latin typeface="Times New Roman" panose="02020603050405020304" pitchFamily="18" charset="0"/>
                <a:ea typeface="Calibri" panose="020F0502020204030204" pitchFamily="34" charset="0"/>
                <a:cs typeface="Times New Roman" panose="02020603050405020304" pitchFamily="18" charset="0"/>
              </a:rPr>
              <a:t> me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tretët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ka</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patur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plotësisht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drejtën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lidhjes</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kontratës</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qirasë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një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pjesë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pasurisë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së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kësaj</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familjeje</a:t>
            </a:r>
            <a:r>
              <a:rPr lang="en-US" sz="2000" i="1" dirty="0">
                <a:latin typeface="Times New Roman" panose="02020603050405020304" pitchFamily="18" charset="0"/>
                <a:ea typeface="Calibri" panose="020F0502020204030204" pitchFamily="34" charset="0"/>
                <a:cs typeface="Times New Roman" panose="02020603050405020304" pitchFamily="18" charset="0"/>
              </a:rPr>
              <a:t>, pa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qenë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detyruar</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marrë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më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parë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edhe</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pëlqimin</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paditësit</a:t>
            </a:r>
            <a:r>
              <a:rPr lang="en-US" sz="2000" i="1" dirty="0">
                <a:latin typeface="Times New Roman" panose="02020603050405020304" pitchFamily="18" charset="0"/>
                <a:ea typeface="Calibri" panose="020F0502020204030204" pitchFamily="34" charset="0"/>
                <a:cs typeface="Times New Roman" panose="02020603050405020304" pitchFamily="18" charset="0"/>
              </a:rPr>
              <a:t> M.E,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cilësinë</a:t>
            </a:r>
            <a:r>
              <a:rPr lang="en-US" sz="2000" i="1" dirty="0">
                <a:latin typeface="Times New Roman" panose="02020603050405020304" pitchFamily="18" charset="0"/>
                <a:ea typeface="Calibri" panose="020F0502020204030204" pitchFamily="34" charset="0"/>
                <a:cs typeface="Times New Roman" panose="02020603050405020304" pitchFamily="18" charset="0"/>
              </a:rPr>
              <a:t> 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bashkëpronarit</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mbi</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këtë</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pasuri</a:t>
            </a:r>
            <a:r>
              <a:rPr lang="en-US" sz="2000" i="1" dirty="0">
                <a:latin typeface="Times New Roman" panose="02020603050405020304" pitchFamily="18" charset="0"/>
                <a:ea typeface="Calibri" panose="020F0502020204030204" pitchFamily="34" charset="0"/>
                <a:cs typeface="Times New Roman" panose="02020603050405020304" pitchFamily="18" charset="0"/>
              </a:rPr>
              <a:t>.</a:t>
            </a:r>
            <a:r>
              <a:rPr lang="en-US" sz="2000" dirty="0">
                <a:latin typeface="Times New Roman" panose="02020603050405020304" pitchFamily="18"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Date Placeholder 2"/>
          <p:cNvSpPr>
            <a:spLocks noGrp="1"/>
          </p:cNvSpPr>
          <p:nvPr>
            <p:ph type="dt" sz="half" idx="10"/>
          </p:nvPr>
        </p:nvSpPr>
        <p:spPr/>
        <p:txBody>
          <a:bodyPr/>
          <a:lstStyle/>
          <a:p>
            <a:fld id="{81866D85-438A-424E-BB45-93822B670A32}" type="datetime1">
              <a:rPr lang="sq-AL" smtClean="0"/>
              <a:t>7.2.2023</a:t>
            </a:fld>
            <a:endParaRPr lang="sq-AL"/>
          </a:p>
        </p:txBody>
      </p:sp>
      <p:sp>
        <p:nvSpPr>
          <p:cNvPr id="4" name="Slide Number Placeholder 3"/>
          <p:cNvSpPr>
            <a:spLocks noGrp="1"/>
          </p:cNvSpPr>
          <p:nvPr>
            <p:ph type="sldNum" sz="quarter" idx="12"/>
          </p:nvPr>
        </p:nvSpPr>
        <p:spPr/>
        <p:txBody>
          <a:bodyPr/>
          <a:lstStyle/>
          <a:p>
            <a:fld id="{5CCD1B06-5D57-4854-9CEF-FA6B3F831166}" type="slidenum">
              <a:rPr lang="sq-AL" smtClean="0"/>
              <a:pPr/>
              <a:t>8</a:t>
            </a:fld>
            <a:endParaRPr lang="sq-AL"/>
          </a:p>
        </p:txBody>
      </p:sp>
    </p:spTree>
    <p:extLst>
      <p:ext uri="{BB962C8B-B14F-4D97-AF65-F5344CB8AC3E}">
        <p14:creationId xmlns:p14="http://schemas.microsoft.com/office/powerpoint/2010/main" val="212158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6632"/>
            <a:ext cx="7290054" cy="1968200"/>
          </a:xfrm>
        </p:spPr>
        <p:txBody>
          <a:bodyPr>
            <a:normAutofit/>
          </a:bodyPr>
          <a:lstStyle/>
          <a:p>
            <a:pPr algn="just"/>
            <a:r>
              <a:rPr lang="en-US" sz="2800" i="1" dirty="0">
                <a:effectLst>
                  <a:outerShdw blurRad="38100" dist="38100" dir="2700000" algn="tl">
                    <a:srgbClr val="000000">
                      <a:alpha val="43137"/>
                    </a:srgbClr>
                  </a:outerShdw>
                </a:effectLst>
              </a:rPr>
              <a:t>A </a:t>
            </a:r>
            <a:r>
              <a:rPr lang="en-US" sz="2800" i="1" dirty="0" err="1" smtClean="0">
                <a:effectLst>
                  <a:outerShdw blurRad="38100" dist="38100" dir="2700000" algn="tl">
                    <a:srgbClr val="000000">
                      <a:alpha val="43137"/>
                    </a:srgbClr>
                  </a:outerShdw>
                </a:effectLst>
              </a:rPr>
              <a:t>mundET</a:t>
            </a:r>
            <a:r>
              <a:rPr lang="en-US" sz="2800" i="1" dirty="0" smtClean="0">
                <a:effectLst>
                  <a:outerShdw blurRad="38100" dist="38100" dir="2700000" algn="tl">
                    <a:srgbClr val="000000">
                      <a:alpha val="43137"/>
                    </a:srgbClr>
                  </a:outerShdw>
                </a:effectLst>
              </a:rPr>
              <a:t> </a:t>
            </a:r>
            <a:r>
              <a:rPr lang="en-US" sz="2800" i="1" dirty="0" err="1" smtClean="0">
                <a:effectLst>
                  <a:outerShdw blurRad="38100" dist="38100" dir="2700000" algn="tl">
                    <a:srgbClr val="000000">
                      <a:alpha val="43137"/>
                    </a:srgbClr>
                  </a:outerShdw>
                </a:effectLst>
              </a:rPr>
              <a:t>Që</a:t>
            </a:r>
            <a:r>
              <a:rPr lang="en-US" sz="2800" i="1" dirty="0" smtClean="0">
                <a:effectLst>
                  <a:outerShdw blurRad="38100" dist="38100" dir="2700000" algn="tl">
                    <a:srgbClr val="000000">
                      <a:alpha val="43137"/>
                    </a:srgbClr>
                  </a:outerShdw>
                </a:effectLst>
              </a:rPr>
              <a:t> </a:t>
            </a:r>
            <a:r>
              <a:rPr lang="en-US" sz="2800" i="1" dirty="0" err="1" smtClean="0">
                <a:effectLst>
                  <a:outerShdw blurRad="38100" dist="38100" dir="2700000" algn="tl">
                    <a:srgbClr val="000000">
                      <a:alpha val="43137"/>
                    </a:srgbClr>
                  </a:outerShdw>
                </a:effectLst>
              </a:rPr>
              <a:t>Komisionet</a:t>
            </a:r>
            <a:r>
              <a:rPr lang="en-US" sz="2800" i="1" dirty="0" smtClean="0">
                <a:effectLst>
                  <a:outerShdw blurRad="38100" dist="38100" dir="2700000" algn="tl">
                    <a:srgbClr val="000000">
                      <a:alpha val="43137"/>
                    </a:srgbClr>
                  </a:outerShdw>
                </a:effectLst>
              </a:rPr>
              <a:t> </a:t>
            </a:r>
            <a:r>
              <a:rPr lang="en-US" sz="2800" i="1" dirty="0" err="1" smtClean="0">
                <a:effectLst>
                  <a:outerShdw blurRad="38100" dist="38100" dir="2700000" algn="tl">
                    <a:srgbClr val="000000">
                      <a:alpha val="43137"/>
                    </a:srgbClr>
                  </a:outerShdw>
                </a:effectLst>
              </a:rPr>
              <a:t>PëR</a:t>
            </a:r>
            <a:r>
              <a:rPr lang="en-US" sz="2800" i="1" dirty="0" smtClean="0">
                <a:effectLst>
                  <a:outerShdw blurRad="38100" dist="38100" dir="2700000" algn="tl">
                    <a:srgbClr val="000000">
                      <a:alpha val="43137"/>
                    </a:srgbClr>
                  </a:outerShdw>
                </a:effectLst>
              </a:rPr>
              <a:t> </a:t>
            </a:r>
            <a:r>
              <a:rPr lang="en-US" sz="2800" i="1" dirty="0" err="1" smtClean="0">
                <a:effectLst>
                  <a:outerShdw blurRad="38100" dist="38100" dir="2700000" algn="tl">
                    <a:srgbClr val="000000">
                      <a:alpha val="43137"/>
                    </a:srgbClr>
                  </a:outerShdw>
                </a:effectLst>
              </a:rPr>
              <a:t>TOKëN</a:t>
            </a:r>
            <a:r>
              <a:rPr lang="en-US" sz="2800" i="1" dirty="0" smtClean="0">
                <a:effectLst>
                  <a:outerShdw blurRad="38100" dist="38100" dir="2700000" algn="tl">
                    <a:srgbClr val="000000">
                      <a:alpha val="43137"/>
                    </a:srgbClr>
                  </a:outerShdw>
                </a:effectLst>
              </a:rPr>
              <a:t> </a:t>
            </a:r>
            <a:r>
              <a:rPr lang="en-US" sz="2800" i="1" dirty="0" err="1" smtClean="0">
                <a:effectLst>
                  <a:outerShdw blurRad="38100" dist="38100" dir="2700000" algn="tl">
                    <a:srgbClr val="000000">
                      <a:alpha val="43137"/>
                    </a:srgbClr>
                  </a:outerShdw>
                </a:effectLst>
              </a:rPr>
              <a:t>të</a:t>
            </a:r>
            <a:r>
              <a:rPr lang="en-US" sz="2800" i="1" dirty="0" smtClean="0">
                <a:effectLst>
                  <a:outerShdw blurRad="38100" dist="38100" dir="2700000" algn="tl">
                    <a:srgbClr val="000000">
                      <a:alpha val="43137"/>
                    </a:srgbClr>
                  </a:outerShdw>
                </a:effectLst>
              </a:rPr>
              <a:t> </a:t>
            </a:r>
            <a:r>
              <a:rPr lang="en-US" sz="2800" i="1" dirty="0" err="1">
                <a:effectLst>
                  <a:outerShdw blurRad="38100" dist="38100" dir="2700000" algn="tl">
                    <a:srgbClr val="000000">
                      <a:alpha val="43137"/>
                    </a:srgbClr>
                  </a:outerShdw>
                </a:effectLst>
              </a:rPr>
              <a:t>zgjidhin</a:t>
            </a:r>
            <a:r>
              <a:rPr lang="en-US" sz="2800" i="1" dirty="0">
                <a:effectLst>
                  <a:outerShdw blurRad="38100" dist="38100" dir="2700000" algn="tl">
                    <a:srgbClr val="000000">
                      <a:alpha val="43137"/>
                    </a:srgbClr>
                  </a:outerShdw>
                </a:effectLst>
              </a:rPr>
              <a:t> </a:t>
            </a:r>
            <a:r>
              <a:rPr lang="en-US" sz="2800" i="1" dirty="0" err="1">
                <a:effectLst>
                  <a:outerShdw blurRad="38100" dist="38100" dir="2700000" algn="tl">
                    <a:srgbClr val="000000">
                      <a:alpha val="43137"/>
                    </a:srgbClr>
                  </a:outerShdw>
                </a:effectLst>
              </a:rPr>
              <a:t>mosmarrëveshjet</a:t>
            </a:r>
            <a:r>
              <a:rPr lang="en-US" sz="2800" i="1" dirty="0">
                <a:effectLst>
                  <a:outerShdw blurRad="38100" dist="38100" dir="2700000" algn="tl">
                    <a:srgbClr val="000000">
                      <a:alpha val="43137"/>
                    </a:srgbClr>
                  </a:outerShdw>
                </a:effectLst>
              </a:rPr>
              <a:t> </a:t>
            </a:r>
            <a:r>
              <a:rPr lang="en-US" sz="2800" i="1" dirty="0" err="1">
                <a:effectLst>
                  <a:outerShdw blurRad="38100" dist="38100" dir="2700000" algn="tl">
                    <a:srgbClr val="000000">
                      <a:alpha val="43137"/>
                    </a:srgbClr>
                  </a:outerShdw>
                </a:effectLst>
              </a:rPr>
              <a:t>mbi</a:t>
            </a:r>
            <a:r>
              <a:rPr lang="en-US" sz="2800" i="1" dirty="0">
                <a:effectLst>
                  <a:outerShdw blurRad="38100" dist="38100" dir="2700000" algn="tl">
                    <a:srgbClr val="000000">
                      <a:alpha val="43137"/>
                    </a:srgbClr>
                  </a:outerShdw>
                </a:effectLst>
              </a:rPr>
              <a:t> </a:t>
            </a:r>
            <a:r>
              <a:rPr lang="en-US" sz="2800" i="1" dirty="0" err="1">
                <a:effectLst>
                  <a:outerShdw blurRad="38100" dist="38100" dir="2700000" algn="tl">
                    <a:srgbClr val="000000">
                      <a:alpha val="43137"/>
                    </a:srgbClr>
                  </a:outerShdw>
                </a:effectLst>
              </a:rPr>
              <a:t>titullin</a:t>
            </a:r>
            <a:r>
              <a:rPr lang="en-US" sz="2800" i="1" dirty="0">
                <a:effectLst>
                  <a:outerShdw blurRad="38100" dist="38100" dir="2700000" algn="tl">
                    <a:srgbClr val="000000">
                      <a:alpha val="43137"/>
                    </a:srgbClr>
                  </a:outerShdw>
                </a:effectLst>
              </a:rPr>
              <a:t> e </a:t>
            </a:r>
            <a:r>
              <a:rPr lang="en-US" sz="2800" i="1" dirty="0" err="1">
                <a:effectLst>
                  <a:outerShdw blurRad="38100" dist="38100" dir="2700000" algn="tl">
                    <a:srgbClr val="000000">
                      <a:alpha val="43137"/>
                    </a:srgbClr>
                  </a:outerShdw>
                </a:effectLst>
              </a:rPr>
              <a:t>pronësisë</a:t>
            </a:r>
            <a:r>
              <a:rPr lang="en-US" sz="2800" i="1" dirty="0">
                <a:effectLst>
                  <a:outerShdw blurRad="38100" dist="38100" dir="2700000" algn="tl">
                    <a:srgbClr val="000000">
                      <a:alpha val="43137"/>
                    </a:srgbClr>
                  </a:outerShdw>
                </a:effectLst>
              </a:rPr>
              <a:t> </a:t>
            </a:r>
            <a:r>
              <a:rPr lang="en-US" sz="2800" i="1" dirty="0" err="1">
                <a:effectLst>
                  <a:outerShdw blurRad="38100" dist="38100" dir="2700000" algn="tl">
                    <a:srgbClr val="000000">
                      <a:alpha val="43137"/>
                    </a:srgbClr>
                  </a:outerShdw>
                </a:effectLst>
              </a:rPr>
              <a:t>mbi</a:t>
            </a:r>
            <a:r>
              <a:rPr lang="en-US" sz="2800" i="1" dirty="0">
                <a:effectLst>
                  <a:outerShdw blurRad="38100" dist="38100" dir="2700000" algn="tl">
                    <a:srgbClr val="000000">
                      <a:alpha val="43137"/>
                    </a:srgbClr>
                  </a:outerShdw>
                </a:effectLst>
              </a:rPr>
              <a:t> </a:t>
            </a:r>
            <a:r>
              <a:rPr lang="en-US" sz="2800" i="1" dirty="0" err="1">
                <a:effectLst>
                  <a:outerShdw blurRad="38100" dist="38100" dir="2700000" algn="tl">
                    <a:srgbClr val="000000">
                      <a:alpha val="43137"/>
                    </a:srgbClr>
                  </a:outerShdw>
                </a:effectLst>
              </a:rPr>
              <a:t>tokën</a:t>
            </a:r>
            <a:r>
              <a:rPr lang="en-US" sz="2800" i="1" dirty="0">
                <a:effectLst>
                  <a:outerShdw blurRad="38100" dist="38100" dir="2700000" algn="tl">
                    <a:srgbClr val="000000">
                      <a:alpha val="43137"/>
                    </a:srgbClr>
                  </a:outerShdw>
                </a:effectLst>
              </a:rPr>
              <a:t> </a:t>
            </a:r>
            <a:r>
              <a:rPr lang="en-US" sz="2800" i="1" dirty="0" err="1" smtClean="0">
                <a:effectLst>
                  <a:outerShdw blurRad="38100" dist="38100" dir="2700000" algn="tl">
                    <a:srgbClr val="000000">
                      <a:alpha val="43137"/>
                    </a:srgbClr>
                  </a:outerShdw>
                </a:effectLst>
              </a:rPr>
              <a:t>bujqësore</a:t>
            </a:r>
            <a:r>
              <a:rPr lang="en-US" sz="2800" i="1" dirty="0" smtClean="0">
                <a:effectLst>
                  <a:outerShdw blurRad="38100" dist="38100" dir="2700000" algn="tl">
                    <a:srgbClr val="000000">
                      <a:alpha val="43137"/>
                    </a:srgbClr>
                  </a:outerShdw>
                </a:effectLst>
              </a:rPr>
              <a:t>?</a:t>
            </a:r>
            <a:r>
              <a:rPr lang="en-US" dirty="0">
                <a:effectLst/>
              </a:rPr>
              <a:t/>
            </a:r>
            <a:br>
              <a:rPr lang="en-US" dirty="0">
                <a:effectLst/>
              </a:rPr>
            </a:br>
            <a:endParaRPr lang="en-US" dirty="0"/>
          </a:p>
        </p:txBody>
      </p:sp>
      <p:sp>
        <p:nvSpPr>
          <p:cNvPr id="3" name="Content Placeholder 2"/>
          <p:cNvSpPr>
            <a:spLocks noGrp="1"/>
          </p:cNvSpPr>
          <p:nvPr>
            <p:ph idx="1"/>
          </p:nvPr>
        </p:nvSpPr>
        <p:spPr>
          <a:xfrm>
            <a:off x="304800" y="1412776"/>
            <a:ext cx="8686800" cy="5256584"/>
          </a:xfrm>
        </p:spPr>
        <p:txBody>
          <a:bodyPr>
            <a:noAutofit/>
          </a:bodyPr>
          <a:lstStyle/>
          <a:p>
            <a:pPr algn="just">
              <a:buFont typeface="Wingdings" panose="05000000000000000000" pitchFamily="2" charset="2"/>
              <a:buChar char="Ø"/>
            </a:pPr>
            <a:r>
              <a:rPr lang="sq-AL" sz="2000" dirty="0"/>
              <a:t>Në vendimin nr. 29, datë 31.05.2010 i </a:t>
            </a:r>
            <a:r>
              <a:rPr lang="sq-AL" sz="2000" dirty="0" smtClean="0"/>
              <a:t>GJK: </a:t>
            </a:r>
            <a:r>
              <a:rPr lang="sq-AL" sz="2000" dirty="0"/>
              <a:t>“</a:t>
            </a:r>
            <a:r>
              <a:rPr lang="sq-AL" sz="2000" i="1" dirty="0"/>
              <a:t>Komisionet vendore nuk zgjidhin mosmarrëveshje mbi titullin e pronësisë mbi tokën bujqësore. Të dhënat e verifikimit shërbejnë vetëm si bazë për ngritjen e padisë në gjykatë, e cila ka juridiksion për të deklaruar përfundimisht se kujt i takon e drejta e pronësisë...”</a:t>
            </a:r>
            <a:endParaRPr lang="en-US" sz="2000" dirty="0"/>
          </a:p>
          <a:p>
            <a:pPr algn="just">
              <a:buFont typeface="Wingdings" panose="05000000000000000000" pitchFamily="2" charset="2"/>
              <a:buChar char="Ø"/>
            </a:pPr>
            <a:r>
              <a:rPr lang="sq-AL" sz="2000" dirty="0"/>
              <a:t>Në vendimin nr. </a:t>
            </a:r>
            <a:r>
              <a:rPr lang="it-IT" sz="2000" dirty="0"/>
              <a:t>18, datë 22.01.2008 </a:t>
            </a:r>
            <a:r>
              <a:rPr lang="it-IT" sz="2000" dirty="0" smtClean="0"/>
              <a:t>GL: </a:t>
            </a:r>
            <a:r>
              <a:rPr lang="it-IT" sz="2000" i="1" dirty="0"/>
              <a:t>“</a:t>
            </a:r>
            <a:r>
              <a:rPr lang="sq-AL" sz="2000" i="1" dirty="0"/>
              <a:t>...Komisioni vendor nuk ka kompetencë të anulojë pjesërisht ose tërësisht aktet e marrjes së tokës në pronësi pa iu drejtuar gjykatës. Funksioni i komisionit është verifikues. Ai, pavarësisht nga mënyra se si vihet në dijeni/lëvizje (mbi kërkesë, ankim, informacion apo kryesisht), ka kompetencë të bëjë verifikimin e situatës dhe kur arrin në konkluzionin që Ligji nr. 7501, datë 19.07.1991, “Për Tokën”, si dhe legjislacioni tjetër që ka rregulluar kalimin në pronësi private të tokës bujqësore të ish-ndërmarrjeve bujqësore, tokës pyjore, livadheve dhe kullotave është zbatuar keq, ka të drejtë (neni 10) t’i drejtohet gjykatës për të kërkuar anullimin tërësisht ose pjesërisht të aktit të marrjes së tokës në pronësi</a:t>
            </a:r>
            <a:r>
              <a:rPr lang="sq-AL" sz="2000" dirty="0" smtClean="0"/>
              <a:t>”.</a:t>
            </a:r>
            <a:r>
              <a:rPr lang="en-US" sz="2000" dirty="0" smtClean="0"/>
              <a:t> </a:t>
            </a:r>
          </a:p>
          <a:p>
            <a:pPr algn="just">
              <a:buFont typeface="Wingdings" panose="05000000000000000000" pitchFamily="2" charset="2"/>
              <a:buChar char="q"/>
            </a:pPr>
            <a:r>
              <a:rPr lang="en-US" sz="1600" dirty="0" smtClean="0"/>
              <a:t> </a:t>
            </a:r>
            <a:r>
              <a:rPr lang="en-US" sz="1600" dirty="0" err="1" smtClean="0"/>
              <a:t>Ky</a:t>
            </a:r>
            <a:r>
              <a:rPr lang="en-US" sz="1600" dirty="0" smtClean="0"/>
              <a:t> </a:t>
            </a:r>
            <a:r>
              <a:rPr lang="en-US" sz="1600" dirty="0" err="1"/>
              <a:t>qëndrim</a:t>
            </a:r>
            <a:r>
              <a:rPr lang="en-US" sz="1600" dirty="0"/>
              <a:t> </a:t>
            </a:r>
            <a:r>
              <a:rPr lang="en-US" sz="1600" dirty="0" err="1"/>
              <a:t>është</a:t>
            </a:r>
            <a:r>
              <a:rPr lang="en-US" sz="1600" dirty="0"/>
              <a:t> </a:t>
            </a:r>
            <a:r>
              <a:rPr lang="en-US" sz="1600" dirty="0" err="1"/>
              <a:t>mbajtur</a:t>
            </a:r>
            <a:r>
              <a:rPr lang="en-US" sz="1600" dirty="0"/>
              <a:t> </a:t>
            </a:r>
            <a:r>
              <a:rPr lang="en-US" sz="1600" dirty="0" err="1"/>
              <a:t>edhe</a:t>
            </a:r>
            <a:r>
              <a:rPr lang="en-US" sz="1600" dirty="0"/>
              <a:t> </a:t>
            </a:r>
            <a:r>
              <a:rPr lang="en-US" sz="1600" dirty="0" err="1"/>
              <a:t>në</a:t>
            </a:r>
            <a:r>
              <a:rPr lang="en-US" sz="1600" dirty="0"/>
              <a:t> </a:t>
            </a:r>
            <a:r>
              <a:rPr lang="en-US" sz="1600" dirty="0" err="1"/>
              <a:t>Vendimi</a:t>
            </a:r>
            <a:r>
              <a:rPr lang="en-US" sz="1600" dirty="0"/>
              <a:t> nr. 00-2015-3319 (527), </a:t>
            </a:r>
            <a:r>
              <a:rPr lang="en-US" sz="1600" dirty="0" err="1"/>
              <a:t>datë</a:t>
            </a:r>
            <a:r>
              <a:rPr lang="en-US" sz="1600" dirty="0"/>
              <a:t> 06.10.2015 </a:t>
            </a:r>
            <a:r>
              <a:rPr lang="en-US" sz="1600" dirty="0" err="1"/>
              <a:t>i</a:t>
            </a:r>
            <a:r>
              <a:rPr lang="en-US" sz="1600" dirty="0"/>
              <a:t> KAGJL; </a:t>
            </a:r>
            <a:r>
              <a:rPr lang="en-US" sz="1600" dirty="0" err="1"/>
              <a:t>Vendimi</a:t>
            </a:r>
            <a:r>
              <a:rPr lang="en-US" sz="1600" dirty="0"/>
              <a:t> nr. 00-2015-276 (174), </a:t>
            </a:r>
            <a:r>
              <a:rPr lang="en-US" sz="1600" dirty="0" err="1"/>
              <a:t>datë</a:t>
            </a:r>
            <a:r>
              <a:rPr lang="en-US" sz="1600" dirty="0"/>
              <a:t> 19.03.2015 </a:t>
            </a:r>
            <a:r>
              <a:rPr lang="en-US" sz="1600" dirty="0" err="1"/>
              <a:t>i</a:t>
            </a:r>
            <a:r>
              <a:rPr lang="en-US" sz="1600" dirty="0"/>
              <a:t> KAGJL; </a:t>
            </a:r>
            <a:r>
              <a:rPr lang="en-US" sz="1600" dirty="0" err="1"/>
              <a:t>Vendimi</a:t>
            </a:r>
            <a:r>
              <a:rPr lang="en-US" sz="1600" dirty="0"/>
              <a:t> nr. 00-2015 -596 (36), </a:t>
            </a:r>
            <a:r>
              <a:rPr lang="en-US" sz="1600" dirty="0" err="1"/>
              <a:t>datë</a:t>
            </a:r>
            <a:r>
              <a:rPr lang="en-US" sz="1600" dirty="0"/>
              <a:t> 22.01.2015 </a:t>
            </a:r>
            <a:r>
              <a:rPr lang="en-US" sz="1600" dirty="0" err="1"/>
              <a:t>i</a:t>
            </a:r>
            <a:r>
              <a:rPr lang="en-US" sz="1600" dirty="0"/>
              <a:t> KAGJL; </a:t>
            </a:r>
            <a:r>
              <a:rPr lang="en-US" sz="1600" dirty="0" err="1"/>
              <a:t>Vendimi</a:t>
            </a:r>
            <a:r>
              <a:rPr lang="en-US" sz="1600" dirty="0"/>
              <a:t> nr. 00-2014-1650, </a:t>
            </a:r>
            <a:r>
              <a:rPr lang="en-US" sz="1600" dirty="0" err="1"/>
              <a:t>datë</a:t>
            </a:r>
            <a:r>
              <a:rPr lang="en-US" sz="1600" dirty="0"/>
              <a:t> 29.05.2014 </a:t>
            </a:r>
            <a:r>
              <a:rPr lang="en-US" sz="1600" dirty="0" err="1"/>
              <a:t>i</a:t>
            </a:r>
            <a:r>
              <a:rPr lang="en-US" sz="1600" dirty="0"/>
              <a:t> </a:t>
            </a:r>
            <a:r>
              <a:rPr lang="en-US" sz="1600" dirty="0" smtClean="0"/>
              <a:t>KAGJL.</a:t>
            </a:r>
            <a:r>
              <a:rPr lang="en-US" sz="2800" dirty="0" smtClean="0"/>
              <a:t> </a:t>
            </a:r>
            <a:endParaRPr lang="en-US" sz="2800" dirty="0"/>
          </a:p>
        </p:txBody>
      </p:sp>
      <p:sp>
        <p:nvSpPr>
          <p:cNvPr id="4" name="Date Placeholder 3"/>
          <p:cNvSpPr>
            <a:spLocks noGrp="1"/>
          </p:cNvSpPr>
          <p:nvPr>
            <p:ph type="dt" sz="half" idx="10"/>
          </p:nvPr>
        </p:nvSpPr>
        <p:spPr/>
        <p:txBody>
          <a:bodyPr/>
          <a:lstStyle/>
          <a:p>
            <a:fld id="{568EA60F-084C-434C-B6E6-DA6342224D38}"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9</a:t>
            </a:fld>
            <a:endParaRPr lang="sq-AL"/>
          </a:p>
        </p:txBody>
      </p:sp>
    </p:spTree>
    <p:extLst>
      <p:ext uri="{BB962C8B-B14F-4D97-AF65-F5344CB8AC3E}">
        <p14:creationId xmlns:p14="http://schemas.microsoft.com/office/powerpoint/2010/main" val="1151441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6632"/>
            <a:ext cx="7290054" cy="1080120"/>
          </a:xfrm>
        </p:spPr>
        <p:txBody>
          <a:bodyPr>
            <a:normAutofit fontScale="90000"/>
          </a:bodyPr>
          <a:lstStyle/>
          <a:p>
            <a:pPr algn="ctr"/>
            <a:r>
              <a:rPr lang="en-US" i="1" dirty="0" err="1">
                <a:effectLst>
                  <a:outerShdw blurRad="38100" dist="38100" dir="2700000" algn="tl">
                    <a:srgbClr val="000000">
                      <a:alpha val="43137"/>
                    </a:srgbClr>
                  </a:outerShdw>
                </a:effectLst>
              </a:rPr>
              <a:t>Humbja</a:t>
            </a:r>
            <a:r>
              <a:rPr lang="en-US" i="1" dirty="0">
                <a:effectLst>
                  <a:outerShdw blurRad="38100" dist="38100" dir="2700000" algn="tl">
                    <a:srgbClr val="000000">
                      <a:alpha val="43137"/>
                    </a:srgbClr>
                  </a:outerShdw>
                </a:effectLst>
              </a:rPr>
              <a:t> e </a:t>
            </a:r>
            <a:r>
              <a:rPr lang="en-US" i="1" dirty="0" err="1">
                <a:effectLst>
                  <a:outerShdw blurRad="38100" dist="38100" dir="2700000" algn="tl">
                    <a:srgbClr val="000000">
                      <a:alpha val="43137"/>
                    </a:srgbClr>
                  </a:outerShdw>
                </a:effectLst>
              </a:rPr>
              <a:t>anëtarësisë</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në</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familjen</a:t>
            </a:r>
            <a:r>
              <a:rPr lang="en-US" i="1" dirty="0">
                <a:effectLst>
                  <a:outerShdw blurRad="38100" dist="38100" dir="2700000" algn="tl">
                    <a:srgbClr val="000000">
                      <a:alpha val="43137"/>
                    </a:srgbClr>
                  </a:outerShdw>
                </a:effectLst>
              </a:rPr>
              <a:t> </a:t>
            </a:r>
            <a:r>
              <a:rPr lang="en-US" i="1" dirty="0" err="1">
                <a:effectLst>
                  <a:outerShdw blurRad="38100" dist="38100" dir="2700000" algn="tl">
                    <a:srgbClr val="000000">
                      <a:alpha val="43137"/>
                    </a:srgbClr>
                  </a:outerShdw>
                </a:effectLst>
              </a:rPr>
              <a:t>bujqësore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268760"/>
            <a:ext cx="8686800" cy="5472608"/>
          </a:xfrm>
        </p:spPr>
        <p:txBody>
          <a:bodyPr>
            <a:normAutofit fontScale="25000" lnSpcReduction="20000"/>
          </a:bodyPr>
          <a:lstStyle/>
          <a:p>
            <a:pPr algn="just"/>
            <a:r>
              <a:rPr lang="en-US" sz="7200" b="1" dirty="0" err="1"/>
              <a:t>Vendimi</a:t>
            </a:r>
            <a:r>
              <a:rPr lang="en-US" sz="7200" b="1" dirty="0"/>
              <a:t> nr. 294, </a:t>
            </a:r>
            <a:r>
              <a:rPr lang="en-US" sz="7200" b="1" dirty="0" err="1"/>
              <a:t>datë</a:t>
            </a:r>
            <a:r>
              <a:rPr lang="en-US" sz="7200" b="1" dirty="0"/>
              <a:t> 21.12.2016 </a:t>
            </a:r>
            <a:r>
              <a:rPr lang="en-US" sz="7200" b="1" dirty="0" err="1"/>
              <a:t>i</a:t>
            </a:r>
            <a:r>
              <a:rPr lang="en-US" sz="7200" b="1" dirty="0"/>
              <a:t> </a:t>
            </a:r>
            <a:r>
              <a:rPr lang="en-US" sz="7200" b="1" dirty="0" err="1"/>
              <a:t>Kolegjit</a:t>
            </a:r>
            <a:r>
              <a:rPr lang="en-US" sz="7200" b="1" dirty="0"/>
              <a:t> Civil </a:t>
            </a:r>
            <a:r>
              <a:rPr lang="en-US" sz="7200" b="1" dirty="0" err="1"/>
              <a:t>të</a:t>
            </a:r>
            <a:r>
              <a:rPr lang="en-US" sz="7200" b="1" dirty="0"/>
              <a:t> </a:t>
            </a:r>
            <a:r>
              <a:rPr lang="en-US" sz="7200" b="1" dirty="0" err="1"/>
              <a:t>Gjykatës</a:t>
            </a:r>
            <a:r>
              <a:rPr lang="en-US" sz="7200" b="1" dirty="0"/>
              <a:t> </a:t>
            </a:r>
            <a:r>
              <a:rPr lang="en-US" sz="7200" b="1" dirty="0" err="1"/>
              <a:t>së</a:t>
            </a:r>
            <a:r>
              <a:rPr lang="en-US" sz="7200" b="1" dirty="0"/>
              <a:t> </a:t>
            </a:r>
            <a:r>
              <a:rPr lang="en-US" sz="7200" b="1" dirty="0" err="1"/>
              <a:t>Lartë</a:t>
            </a:r>
            <a:endParaRPr lang="en-US" sz="7200" dirty="0"/>
          </a:p>
          <a:p>
            <a:pPr algn="just"/>
            <a:r>
              <a:rPr lang="en-US" sz="7200" b="1" i="1" dirty="0" err="1"/>
              <a:t>Faktet</a:t>
            </a:r>
            <a:r>
              <a:rPr lang="en-US" sz="7200" b="1" i="1" dirty="0"/>
              <a:t>: </a:t>
            </a:r>
            <a:endParaRPr lang="en-US" sz="7200" b="1" dirty="0"/>
          </a:p>
          <a:p>
            <a:pPr algn="just"/>
            <a:r>
              <a:rPr lang="sq-AL" sz="8000" dirty="0"/>
              <a:t>Sipas Kontratës së Shitblerjes së Tokës Bujqësore, me nr.4772 Repertori, nr.1043 Koleksioni datë 07.12.1999, të hartuar para Notere Tamara Malaj, e administruar në dosje provohet se Shitësi B Gj i ka shitur Bleresit K D një sipërfaqe toke 1000 m2 të ndodhur në Zonën Kadastrale 2704 volumi 3, faqe 190, me të dhënat ne çertifikatën e pronësie të administruar në dosje, në shumën 1.000.000 lekë. Kjo shitje është paraprirë nga një kontratë premtim shitjeje </a:t>
            </a:r>
            <a:r>
              <a:rPr lang="en-US" sz="8000" dirty="0" smtClean="0"/>
              <a:t>… </a:t>
            </a:r>
            <a:r>
              <a:rPr lang="sq-AL" sz="8000" dirty="0" smtClean="0"/>
              <a:t>datë </a:t>
            </a:r>
            <a:r>
              <a:rPr lang="sq-AL" sz="8000" dirty="0"/>
              <a:t>17.05.1997 e administruar në dosje. Paditësja të dy këto veprime juridike i konsideron absolutisht të pavlefshme sipas nenit 92/a e K.Pr.Civile, pasi asaj nuk i është marrë pëlqimi për këto veprime si pjesëtare e familjes bujqësore e rrjedhimisht si bashkëpronare e kësaj sipërfaqeje toke. Nisur nga kjo paditësja kërkon që këto veprime juridike duhet të shpallen si të pavlefshme duke u kthyer palët në gjendjen e mëparshme së bashku me ndryshimet që duhet të pasqyrohen në të dhënat e regjistrit të pasurive të paluajtshme. I padituri K D pretendon se kjo padi është pa objekt dhe si e tillë nuk ka se çfarë të kërkohet në gjykatë. Paditësja nuk ka qenë asnjëherë palë në këtë veprim juridik. Në vitin 1991 ka qenë anëtare e familjes bujqësore, toka që jepet është dhënë për dy anëtare e s’mund të shitej pa pëlqimin e saj. B G ka pasur në pronësi 15500 m2 tokë arë. Këtë toke e ka pjesëtuar dhe më pas e ka shitur vetëm përsa i përket sipërfaqes 1000 m2. Pra tjetërsimi është bërë në kushtet e parashikuara nga ligji e veprimi juridik nuk është në kundërshtim me ligjin. Në momentin e shitjes anëtari i vetëm i familjes bujqësore ka qenë shitësi pasi paditësja ka qenë e martuar dhe ka krijuar familje më vete.</a:t>
            </a:r>
            <a:endParaRPr lang="en-US" sz="8000" dirty="0"/>
          </a:p>
          <a:p>
            <a:pPr marL="0" indent="0">
              <a:buNone/>
            </a:pPr>
            <a:endParaRPr lang="en-US" sz="2400" dirty="0"/>
          </a:p>
        </p:txBody>
      </p:sp>
      <p:sp>
        <p:nvSpPr>
          <p:cNvPr id="4" name="Date Placeholder 3"/>
          <p:cNvSpPr>
            <a:spLocks noGrp="1"/>
          </p:cNvSpPr>
          <p:nvPr>
            <p:ph type="dt" sz="half" idx="10"/>
          </p:nvPr>
        </p:nvSpPr>
        <p:spPr/>
        <p:txBody>
          <a:bodyPr/>
          <a:lstStyle/>
          <a:p>
            <a:fld id="{6A4987AD-3DAA-4E8F-A8BE-258C6B8DA0F0}"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10</a:t>
            </a:fld>
            <a:endParaRPr lang="sq-AL"/>
          </a:p>
        </p:txBody>
      </p:sp>
    </p:spTree>
    <p:extLst>
      <p:ext uri="{BB962C8B-B14F-4D97-AF65-F5344CB8AC3E}">
        <p14:creationId xmlns:p14="http://schemas.microsoft.com/office/powerpoint/2010/main" val="2866752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88640"/>
            <a:ext cx="7290054" cy="864096"/>
          </a:xfrm>
        </p:spPr>
        <p:txBody>
          <a:bodyPr/>
          <a:lstStyle/>
          <a:p>
            <a:pPr algn="ctr"/>
            <a:r>
              <a:rPr lang="en-US" b="1" dirty="0" err="1" smtClean="0">
                <a:effectLst>
                  <a:outerShdw blurRad="38100" dist="38100" dir="2700000" algn="tl">
                    <a:srgbClr val="000000">
                      <a:alpha val="43137"/>
                    </a:srgbClr>
                  </a:outerShdw>
                </a:effectLst>
              </a:rPr>
              <a:t>QëNDRIMI</a:t>
            </a:r>
            <a:r>
              <a:rPr lang="en-US" b="1" dirty="0" smtClean="0">
                <a:effectLst>
                  <a:outerShdw blurRad="38100" dist="38100" dir="2700000" algn="tl">
                    <a:srgbClr val="000000">
                      <a:alpha val="43137"/>
                    </a:srgbClr>
                  </a:outerShdw>
                </a:effectLst>
              </a:rPr>
              <a:t> I GJL</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38915" y="1313103"/>
            <a:ext cx="8686800" cy="5212241"/>
          </a:xfrm>
        </p:spPr>
        <p:txBody>
          <a:bodyPr>
            <a:noAutofit/>
          </a:bodyPr>
          <a:lstStyle/>
          <a:p>
            <a:pPr algn="just"/>
            <a:r>
              <a:rPr lang="sq-AL" sz="2200" i="1" dirty="0"/>
              <a:t>Nga aktet e administruara në gjykim dhe të nënshtruara debatit gjyqësor, rezulton e provuar se, e paditura </a:t>
            </a:r>
            <a:r>
              <a:rPr lang="sq-AL" sz="2200" i="1" dirty="0" smtClean="0"/>
              <a:t>I G</a:t>
            </a:r>
            <a:r>
              <a:rPr lang="en-US" sz="2200" i="1" dirty="0" smtClean="0"/>
              <a:t>J </a:t>
            </a:r>
            <a:r>
              <a:rPr lang="sq-AL" sz="2200" i="1" dirty="0" smtClean="0"/>
              <a:t>është </a:t>
            </a:r>
            <a:r>
              <a:rPr lang="sq-AL" sz="2200" i="1" dirty="0"/>
              <a:t>martuar me datë 19.07.1994, ndërkohe që i ndjeri Bedri Gjuzi i ka kryer veprimet juridike për sipërfaqen e tokës bujqësore 1000 m</a:t>
            </a:r>
            <a:r>
              <a:rPr lang="sq-AL" sz="2200" i="1" baseline="30000" dirty="0"/>
              <a:t>2</a:t>
            </a:r>
            <a:r>
              <a:rPr lang="sq-AL" sz="2200" i="1" dirty="0"/>
              <a:t>, me kontratën për premtim shitjeje </a:t>
            </a:r>
            <a:r>
              <a:rPr lang="en-US" sz="2200" i="1" dirty="0" smtClean="0"/>
              <a:t>…</a:t>
            </a:r>
            <a:r>
              <a:rPr lang="sq-AL" sz="2200" i="1" dirty="0" smtClean="0"/>
              <a:t>me </a:t>
            </a:r>
            <a:r>
              <a:rPr lang="sq-AL" sz="2200" i="1" dirty="0"/>
              <a:t>datë 17.05.1997 dhe më pas me kontratën e shitjes nr.4772 </a:t>
            </a:r>
            <a:r>
              <a:rPr lang="en-US" sz="2200" i="1" dirty="0" smtClean="0"/>
              <a:t>… </a:t>
            </a:r>
            <a:r>
              <a:rPr lang="sq-AL" sz="2200" i="1" dirty="0" smtClean="0"/>
              <a:t>me </a:t>
            </a:r>
            <a:r>
              <a:rPr lang="sq-AL" sz="2200" i="1" dirty="0"/>
              <a:t>datë 07.12.1999.</a:t>
            </a:r>
            <a:r>
              <a:rPr lang="sq-AL" sz="2200" dirty="0"/>
              <a:t> </a:t>
            </a:r>
            <a:r>
              <a:rPr lang="sq-AL" sz="2200" i="1" dirty="0"/>
              <a:t>Kolegji Civil i Gjykatës së Lartë çmon se në interpretim të dispozitës së mësipërme se për tu konsideruar prona në bashkëpronësi të anëtarëve të familjes bujqësore, duhet që këta anëtarë të kësaj familjeje të jenë në vazhdimësi në familje dhe po në vazhdimësi të kontribuojnë në mbajtjen e ekonomisë bujqësore. </a:t>
            </a:r>
            <a:r>
              <a:rPr lang="sq-AL" sz="2200" b="1" i="1" u="sng" dirty="0"/>
              <a:t>Me martesën e paditesës dhe largimin e saj nga familja bujqësore, kjo e fundit nuk është më anëtare e kësaj familjeje bujqësore </a:t>
            </a:r>
            <a:r>
              <a:rPr lang="sq-AL" sz="2200" i="1" dirty="0"/>
              <a:t>. Kolegji çmon se koncepti i përdorur nga legjislatori për tërësinë e familjes bujqësore e lidhë individin në ushtrimin efektiv të një lloji të veçantë (suis generis) , të tagrave të pronarit mbi krijimin dhe mbajtjen e ekonomisë bujqësore, ky koncept elaborohet dhe më shumë në prg e 2 të Nenit 359 të Kodit Civil i cili thotë : “</a:t>
            </a:r>
            <a:r>
              <a:rPr lang="sq-AL" sz="2200" i="1" u="sng" dirty="0"/>
              <a:t>Kur vdes anëtari i fundit i ekonomisë bujqësore, pasuria u kalon trashëgimtarëve të tij</a:t>
            </a:r>
            <a:r>
              <a:rPr lang="sq-AL" sz="2200" i="1" dirty="0"/>
              <a:t>…”</a:t>
            </a:r>
            <a:r>
              <a:rPr lang="sq-AL" sz="2200" dirty="0"/>
              <a:t> .</a:t>
            </a:r>
            <a:endParaRPr lang="en-US" sz="2200" dirty="0"/>
          </a:p>
        </p:txBody>
      </p:sp>
      <p:sp>
        <p:nvSpPr>
          <p:cNvPr id="4" name="Date Placeholder 3"/>
          <p:cNvSpPr>
            <a:spLocks noGrp="1"/>
          </p:cNvSpPr>
          <p:nvPr>
            <p:ph type="dt" sz="half" idx="10"/>
          </p:nvPr>
        </p:nvSpPr>
        <p:spPr/>
        <p:txBody>
          <a:bodyPr/>
          <a:lstStyle/>
          <a:p>
            <a:fld id="{9F168999-A965-49AB-9552-F5942904D323}"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11</a:t>
            </a:fld>
            <a:endParaRPr lang="sq-AL"/>
          </a:p>
        </p:txBody>
      </p:sp>
    </p:spTree>
    <p:extLst>
      <p:ext uri="{BB962C8B-B14F-4D97-AF65-F5344CB8AC3E}">
        <p14:creationId xmlns:p14="http://schemas.microsoft.com/office/powerpoint/2010/main" val="89157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effectLst>
                  <a:outerShdw blurRad="38100" dist="38100" dir="2700000" algn="tl">
                    <a:srgbClr val="000000">
                      <a:alpha val="43137"/>
                    </a:srgbClr>
                  </a:outerShdw>
                </a:effectLst>
              </a:rPr>
              <a:t>DISKUTIM</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Ø"/>
            </a:pPr>
            <a:r>
              <a:rPr lang="en-US" sz="3200" i="1" dirty="0"/>
              <a:t>A </a:t>
            </a:r>
            <a:r>
              <a:rPr lang="en-US" sz="3200" i="1" dirty="0" err="1"/>
              <a:t>janë</a:t>
            </a:r>
            <a:r>
              <a:rPr lang="en-US" sz="3200" i="1" dirty="0"/>
              <a:t> </a:t>
            </a:r>
            <a:r>
              <a:rPr lang="en-US" sz="3200" i="1" dirty="0" err="1"/>
              <a:t>anëtar</a:t>
            </a:r>
            <a:r>
              <a:rPr lang="en-US" sz="3200" i="1" dirty="0"/>
              <a:t> </a:t>
            </a:r>
            <a:r>
              <a:rPr lang="en-US" sz="3200" i="1" dirty="0" err="1"/>
              <a:t>të</a:t>
            </a:r>
            <a:r>
              <a:rPr lang="en-US" sz="3200" i="1" dirty="0"/>
              <a:t> </a:t>
            </a:r>
            <a:r>
              <a:rPr lang="en-US" sz="3200" i="1" dirty="0" err="1"/>
              <a:t>familjes</a:t>
            </a:r>
            <a:r>
              <a:rPr lang="en-US" sz="3200" i="1" dirty="0"/>
              <a:t> </a:t>
            </a:r>
            <a:r>
              <a:rPr lang="en-US" sz="3200" i="1" dirty="0" err="1"/>
              <a:t>bujqësore</a:t>
            </a:r>
            <a:r>
              <a:rPr lang="en-US" sz="3200" i="1" dirty="0"/>
              <a:t> </a:t>
            </a:r>
            <a:r>
              <a:rPr lang="en-US" sz="3200" i="1" dirty="0" err="1"/>
              <a:t>fëmijët</a:t>
            </a:r>
            <a:r>
              <a:rPr lang="en-US" sz="3200" i="1" dirty="0"/>
              <a:t> e </a:t>
            </a:r>
            <a:r>
              <a:rPr lang="en-US" sz="3200" i="1" dirty="0" err="1"/>
              <a:t>mitur</a:t>
            </a:r>
            <a:r>
              <a:rPr lang="en-US" sz="3200" i="1" dirty="0"/>
              <a:t> </a:t>
            </a:r>
            <a:r>
              <a:rPr lang="en-US" sz="3200" i="1" dirty="0" err="1"/>
              <a:t>të</a:t>
            </a:r>
            <a:r>
              <a:rPr lang="en-US" sz="3200" i="1" dirty="0"/>
              <a:t> </a:t>
            </a:r>
            <a:r>
              <a:rPr lang="en-US" sz="3200" i="1" dirty="0" err="1"/>
              <a:t>lindur</a:t>
            </a:r>
            <a:r>
              <a:rPr lang="en-US" sz="3200" i="1" dirty="0"/>
              <a:t> pas </a:t>
            </a:r>
            <a:r>
              <a:rPr lang="en-US" sz="3200" i="1" dirty="0" err="1"/>
              <a:t>vitit</a:t>
            </a:r>
            <a:r>
              <a:rPr lang="en-US" sz="3200" i="1" dirty="0"/>
              <a:t> 1991, </a:t>
            </a:r>
            <a:r>
              <a:rPr lang="en-US" sz="3200" i="1" dirty="0" err="1"/>
              <a:t>sipas</a:t>
            </a:r>
            <a:r>
              <a:rPr lang="en-US" sz="3200" i="1" dirty="0"/>
              <a:t> </a:t>
            </a:r>
            <a:r>
              <a:rPr lang="en-US" sz="3200" i="1" dirty="0" err="1"/>
              <a:t>ligjit</a:t>
            </a:r>
            <a:r>
              <a:rPr lang="en-US" sz="3200" i="1" dirty="0"/>
              <a:t> “</a:t>
            </a:r>
            <a:r>
              <a:rPr lang="en-US" sz="3200" i="1" dirty="0" err="1"/>
              <a:t>Për</a:t>
            </a:r>
            <a:r>
              <a:rPr lang="en-US" sz="3200" i="1" dirty="0"/>
              <a:t> </a:t>
            </a:r>
            <a:r>
              <a:rPr lang="en-US" sz="3200" i="1" dirty="0" err="1"/>
              <a:t>tokën</a:t>
            </a:r>
            <a:r>
              <a:rPr lang="en-US" sz="3200" i="1" dirty="0"/>
              <a:t>”? </a:t>
            </a:r>
            <a:endParaRPr lang="en-US" sz="3200" i="1" dirty="0" smtClean="0"/>
          </a:p>
          <a:p>
            <a:pPr algn="just">
              <a:buFont typeface="Wingdings" panose="05000000000000000000" pitchFamily="2" charset="2"/>
              <a:buChar char="v"/>
            </a:pPr>
            <a:r>
              <a:rPr lang="en-US" sz="3200" i="1" dirty="0" smtClean="0"/>
              <a:t>A </a:t>
            </a:r>
            <a:r>
              <a:rPr lang="en-US" sz="3200" i="1" dirty="0" err="1"/>
              <a:t>është</a:t>
            </a:r>
            <a:r>
              <a:rPr lang="en-US" sz="3200" i="1" dirty="0"/>
              <a:t> e </a:t>
            </a:r>
            <a:r>
              <a:rPr lang="en-US" sz="3200" i="1" dirty="0" err="1"/>
              <a:t>nevojshme</a:t>
            </a:r>
            <a:r>
              <a:rPr lang="en-US" sz="3200" i="1" dirty="0"/>
              <a:t> </a:t>
            </a:r>
            <a:r>
              <a:rPr lang="en-US" sz="3200" i="1" dirty="0" err="1"/>
              <a:t>të</a:t>
            </a:r>
            <a:r>
              <a:rPr lang="en-US" sz="3200" i="1" dirty="0"/>
              <a:t> </a:t>
            </a:r>
            <a:r>
              <a:rPr lang="en-US" sz="3200" i="1" dirty="0" err="1"/>
              <a:t>kërkohet</a:t>
            </a:r>
            <a:r>
              <a:rPr lang="en-US" sz="3200" i="1" dirty="0"/>
              <a:t> </a:t>
            </a:r>
            <a:r>
              <a:rPr lang="en-US" sz="3200" i="1" dirty="0" err="1"/>
              <a:t>autorizim</a:t>
            </a:r>
            <a:r>
              <a:rPr lang="en-US" sz="3200" i="1" dirty="0"/>
              <a:t> </a:t>
            </a:r>
            <a:r>
              <a:rPr lang="en-US" sz="3200" i="1" dirty="0" err="1"/>
              <a:t>për</a:t>
            </a:r>
            <a:r>
              <a:rPr lang="en-US" sz="3200" i="1" dirty="0"/>
              <a:t> </a:t>
            </a:r>
            <a:r>
              <a:rPr lang="en-US" sz="3200" i="1" dirty="0" err="1"/>
              <a:t>tjetërsinim</a:t>
            </a:r>
            <a:r>
              <a:rPr lang="en-US" sz="3200" i="1" dirty="0"/>
              <a:t> e </a:t>
            </a:r>
            <a:r>
              <a:rPr lang="en-US" sz="3200" i="1" dirty="0" err="1"/>
              <a:t>pasurisë</a:t>
            </a:r>
            <a:r>
              <a:rPr lang="en-US" sz="3200" i="1" dirty="0"/>
              <a:t> </a:t>
            </a:r>
            <a:r>
              <a:rPr lang="en-US" sz="3200" i="1" dirty="0" err="1"/>
              <a:t>së</a:t>
            </a:r>
            <a:r>
              <a:rPr lang="en-US" sz="3200" i="1" dirty="0"/>
              <a:t> </a:t>
            </a:r>
            <a:r>
              <a:rPr lang="en-US" sz="3200" i="1" dirty="0" err="1"/>
              <a:t>familjes</a:t>
            </a:r>
            <a:r>
              <a:rPr lang="en-US" sz="3200" i="1" dirty="0"/>
              <a:t> </a:t>
            </a:r>
            <a:r>
              <a:rPr lang="en-US" sz="3200" i="1" dirty="0" err="1"/>
              <a:t>bujqësore</a:t>
            </a:r>
            <a:r>
              <a:rPr lang="en-US" sz="3200" i="1" dirty="0"/>
              <a:t> </a:t>
            </a:r>
            <a:r>
              <a:rPr lang="en-US" sz="3200" i="1" dirty="0" err="1"/>
              <a:t>për</a:t>
            </a:r>
            <a:r>
              <a:rPr lang="en-US" sz="3200" i="1" dirty="0"/>
              <a:t> </a:t>
            </a:r>
            <a:r>
              <a:rPr lang="en-US" sz="3200" i="1" dirty="0" err="1"/>
              <a:t>të</a:t>
            </a:r>
            <a:r>
              <a:rPr lang="en-US" sz="3200" i="1" dirty="0"/>
              <a:t> </a:t>
            </a:r>
            <a:r>
              <a:rPr lang="en-US" sz="3200" i="1" dirty="0" err="1"/>
              <a:t>fëmijët</a:t>
            </a:r>
            <a:r>
              <a:rPr lang="en-US" sz="3200" i="1" dirty="0"/>
              <a:t> e </a:t>
            </a:r>
            <a:r>
              <a:rPr lang="en-US" sz="3200" i="1" dirty="0" err="1"/>
              <a:t>lindur</a:t>
            </a:r>
            <a:r>
              <a:rPr lang="en-US" sz="3200" i="1" dirty="0"/>
              <a:t> pas </a:t>
            </a:r>
            <a:r>
              <a:rPr lang="en-US" sz="3200" i="1" dirty="0" err="1"/>
              <a:t>vitit</a:t>
            </a:r>
            <a:r>
              <a:rPr lang="en-US" sz="3200" i="1" dirty="0"/>
              <a:t> 1991? </a:t>
            </a:r>
            <a:endParaRPr lang="en-US" sz="3200" dirty="0"/>
          </a:p>
        </p:txBody>
      </p:sp>
      <p:sp>
        <p:nvSpPr>
          <p:cNvPr id="4" name="Date Placeholder 3"/>
          <p:cNvSpPr>
            <a:spLocks noGrp="1"/>
          </p:cNvSpPr>
          <p:nvPr>
            <p:ph type="dt" sz="half" idx="10"/>
          </p:nvPr>
        </p:nvSpPr>
        <p:spPr/>
        <p:txBody>
          <a:bodyPr/>
          <a:lstStyle/>
          <a:p>
            <a:fld id="{DA0CCCD2-5AB0-42C6-9795-CB568EC056C6}"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12</a:t>
            </a:fld>
            <a:endParaRPr lang="sq-AL"/>
          </a:p>
        </p:txBody>
      </p:sp>
    </p:spTree>
    <p:extLst>
      <p:ext uri="{BB962C8B-B14F-4D97-AF65-F5344CB8AC3E}">
        <p14:creationId xmlns:p14="http://schemas.microsoft.com/office/powerpoint/2010/main" val="14638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6632"/>
            <a:ext cx="7290054" cy="1008112"/>
          </a:xfrm>
        </p:spPr>
        <p:txBody>
          <a:bodyPr/>
          <a:lstStyle/>
          <a:p>
            <a:pPr algn="ctr"/>
            <a:r>
              <a:rPr lang="en-US" b="1" dirty="0" smtClean="0">
                <a:effectLst>
                  <a:outerShdw blurRad="38100" dist="38100" dir="2700000" algn="tl">
                    <a:srgbClr val="000000">
                      <a:alpha val="43137"/>
                    </a:srgbClr>
                  </a:outerShdw>
                </a:effectLst>
              </a:rPr>
              <a:t>PRAKTIKA </a:t>
            </a:r>
            <a:r>
              <a:rPr lang="en-US" b="1" dirty="0" err="1" smtClean="0">
                <a:effectLst>
                  <a:outerShdw blurRad="38100" dist="38100" dir="2700000" algn="tl">
                    <a:srgbClr val="000000">
                      <a:alpha val="43137"/>
                    </a:srgbClr>
                  </a:outerShdw>
                </a:effectLst>
              </a:rPr>
              <a:t>GJYQëSORE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8096" y="1268760"/>
            <a:ext cx="7290055" cy="5040600"/>
          </a:xfrm>
        </p:spPr>
        <p:txBody>
          <a:bodyPr>
            <a:normAutofit/>
          </a:bodyPr>
          <a:lstStyle/>
          <a:p>
            <a:pPr algn="just">
              <a:buFont typeface="Wingdings" panose="05000000000000000000" pitchFamily="2" charset="2"/>
              <a:buChar char="Ø"/>
            </a:pPr>
            <a:r>
              <a:rPr lang="it-IT" dirty="0"/>
              <a:t>Në vendimin nr. 2459, datë 19.02.2014 i Gj.Rr.Gj.Tiranë arsyetohet se qënia anëtar i familjes bujqësore i të miturit O.Z, jo vetëm që pohohet nga kërkuesi që është babai, por njëkohësisht konsiderohet </a:t>
            </a:r>
            <a:r>
              <a:rPr lang="it-IT" i="1" dirty="0"/>
              <a:t>ipso jure</a:t>
            </a:r>
            <a:r>
              <a:rPr lang="it-IT" dirty="0"/>
              <a:t> për shkak të marrëdhënieve të gjinisë, ashtu edhe nga bashkëjetesa faktike pranë tyre. Kjo është arsyeja që Ligji nr. 8337/1998 kërkon paraqitjen e certifikatës familjare të personit në emër të të cilit figuron e regjistruar toka bujqësore. </a:t>
            </a:r>
            <a:endParaRPr lang="en-US" dirty="0"/>
          </a:p>
          <a:p>
            <a:pPr algn="just">
              <a:buFont typeface="Wingdings" panose="05000000000000000000" pitchFamily="2" charset="2"/>
              <a:buChar char="Ø"/>
            </a:pPr>
            <a:r>
              <a:rPr lang="it-IT" dirty="0"/>
              <a:t>Në vendimi nr. 3191, datë 07.03.2014 i Gj.Rr.Gj.Tiranë arsyetohet se: </a:t>
            </a:r>
            <a:r>
              <a:rPr lang="it-IT" i="1" dirty="0"/>
              <a:t>“…E gjithë pronësia mbi sendet bujqësore të familjes bujqësore është në pronësi të kësaj të fundit, pavarësisht nëse kur është fituar, ajo është fituar vetëm nga anëtarë të veçantë të saj. Si rrjedhim, i mituri është anëtar ‘ipso lege’ i familjes bujqësore…Identifkimi i numrit të personave në përbërje të familjeve ish-anëtare të kooperativave bujqësore shërbente thjesht dhe vetëm për të përcaktuar sasinë e tokës (kriter sasior) që do të ndahej…Pra, ky kriter i barazisë si një kriter nënligjor ishte përcaktuar mbi domosdoshmërinë e një ndarje të drejtë të tokës…”.</a:t>
            </a:r>
            <a:endParaRPr lang="en-US" dirty="0"/>
          </a:p>
        </p:txBody>
      </p:sp>
      <p:sp>
        <p:nvSpPr>
          <p:cNvPr id="4" name="Date Placeholder 3"/>
          <p:cNvSpPr>
            <a:spLocks noGrp="1"/>
          </p:cNvSpPr>
          <p:nvPr>
            <p:ph type="dt" sz="half" idx="10"/>
          </p:nvPr>
        </p:nvSpPr>
        <p:spPr/>
        <p:txBody>
          <a:bodyPr/>
          <a:lstStyle/>
          <a:p>
            <a:fld id="{93AC1039-E7B9-468F-B3B0-DF04C4062A63}" type="datetime1">
              <a:rPr lang="sq-AL" smtClean="0"/>
              <a:t>7.2.2023</a:t>
            </a:fld>
            <a:endParaRPr lang="sq-AL"/>
          </a:p>
        </p:txBody>
      </p:sp>
      <p:sp>
        <p:nvSpPr>
          <p:cNvPr id="5" name="Slide Number Placeholder 4"/>
          <p:cNvSpPr>
            <a:spLocks noGrp="1"/>
          </p:cNvSpPr>
          <p:nvPr>
            <p:ph type="sldNum" sz="quarter" idx="12"/>
          </p:nvPr>
        </p:nvSpPr>
        <p:spPr/>
        <p:txBody>
          <a:bodyPr/>
          <a:lstStyle/>
          <a:p>
            <a:fld id="{5CCD1B06-5D57-4854-9CEF-FA6B3F831166}" type="slidenum">
              <a:rPr lang="sq-AL" smtClean="0"/>
              <a:pPr/>
              <a:t>13</a:t>
            </a:fld>
            <a:endParaRPr lang="sq-AL"/>
          </a:p>
        </p:txBody>
      </p:sp>
    </p:spTree>
    <p:extLst>
      <p:ext uri="{BB962C8B-B14F-4D97-AF65-F5344CB8AC3E}">
        <p14:creationId xmlns:p14="http://schemas.microsoft.com/office/powerpoint/2010/main" val="71003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48"/>
            <a:ext cx="8928992" cy="5909310"/>
          </a:xfrm>
          <a:prstGeom prst="rect">
            <a:avLst/>
          </a:prstGeom>
        </p:spPr>
        <p:txBody>
          <a:bodyPr wrap="square">
            <a:spAutoFit/>
          </a:bodyPr>
          <a:lstStyle/>
          <a:p>
            <a:pPr algn="just"/>
            <a:r>
              <a:rPr lang="en-US" b="1" u="sng" dirty="0" err="1">
                <a:latin typeface="Times New Roman" panose="02020603050405020304" pitchFamily="18" charset="0"/>
                <a:ea typeface="Calibri" panose="020F0502020204030204" pitchFamily="34" charset="0"/>
              </a:rPr>
              <a:t>Në</a:t>
            </a:r>
            <a:r>
              <a:rPr lang="en-US" b="1" u="sng"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vendimin</a:t>
            </a:r>
            <a:r>
              <a:rPr lang="en-US" b="1" u="sng" dirty="0">
                <a:latin typeface="Times New Roman" panose="02020603050405020304" pitchFamily="18" charset="0"/>
                <a:ea typeface="Calibri" panose="020F0502020204030204" pitchFamily="34" charset="0"/>
              </a:rPr>
              <a:t> Nr. (446)-150, </a:t>
            </a:r>
            <a:r>
              <a:rPr lang="en-US" b="1" u="sng" dirty="0" err="1">
                <a:latin typeface="Times New Roman" panose="02020603050405020304" pitchFamily="18" charset="0"/>
                <a:ea typeface="Calibri" panose="020F0502020204030204" pitchFamily="34" charset="0"/>
              </a:rPr>
              <a:t>datë</a:t>
            </a:r>
            <a:r>
              <a:rPr lang="en-US" b="1" u="sng" dirty="0">
                <a:latin typeface="Times New Roman" panose="02020603050405020304" pitchFamily="18" charset="0"/>
                <a:ea typeface="Calibri" panose="020F0502020204030204" pitchFamily="34" charset="0"/>
              </a:rPr>
              <a:t> 14.05.2019</a:t>
            </a:r>
            <a:r>
              <a:rPr lang="en-US"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të</a:t>
            </a:r>
            <a:r>
              <a:rPr lang="en-US" b="1" u="sng"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Gjykatës</a:t>
            </a:r>
            <a:r>
              <a:rPr lang="en-US" b="1" u="sng"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së</a:t>
            </a:r>
            <a:r>
              <a:rPr lang="en-US" b="1" u="sng"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Rrethit</a:t>
            </a:r>
            <a:r>
              <a:rPr lang="en-US" b="1" u="sng"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Gjyqësor</a:t>
            </a:r>
            <a:r>
              <a:rPr lang="en-US" b="1" u="sng"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Pogradec</a:t>
            </a:r>
            <a:r>
              <a:rPr lang="en-US" b="1" u="sng" dirty="0">
                <a:latin typeface="Times New Roman" panose="02020603050405020304" pitchFamily="18" charset="0"/>
                <a:ea typeface="Calibri" panose="020F0502020204030204" pitchFamily="34" charset="0"/>
              </a:rPr>
              <a:t>, </a:t>
            </a:r>
            <a:r>
              <a:rPr lang="en-US" b="1" u="sng" dirty="0" err="1">
                <a:latin typeface="Times New Roman" panose="02020603050405020304" pitchFamily="18" charset="0"/>
                <a:ea typeface="Calibri" panose="020F0502020204030204" pitchFamily="34" charset="0"/>
              </a:rPr>
              <a:t>arsyetohet</a:t>
            </a:r>
            <a:r>
              <a:rPr lang="en-US" b="1" u="sng" dirty="0">
                <a:latin typeface="Times New Roman" panose="02020603050405020304" pitchFamily="18" charset="0"/>
                <a:ea typeface="Calibri" panose="020F0502020204030204" pitchFamily="34" charset="0"/>
              </a:rPr>
              <a:t> se:</a:t>
            </a:r>
            <a:r>
              <a:rPr lang="en-US"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Nga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analiza</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mësipërme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Gjykata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vlerëson</a:t>
            </a:r>
            <a:r>
              <a:rPr lang="en-US" i="1" dirty="0">
                <a:latin typeface="Times New Roman" panose="02020603050405020304" pitchFamily="18" charset="0"/>
                <a:ea typeface="Calibri" panose="020F0502020204030204" pitchFamily="34" charset="0"/>
              </a:rPr>
              <a:t> se, </a:t>
            </a:r>
            <a:r>
              <a:rPr lang="en-US" i="1" dirty="0" err="1">
                <a:latin typeface="Times New Roman" panose="02020603050405020304" pitchFamily="18" charset="0"/>
                <a:ea typeface="Calibri" panose="020F0502020204030204" pitchFamily="34" charset="0"/>
              </a:rPr>
              <a:t>fëmija</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mitur</a:t>
            </a:r>
            <a:r>
              <a:rPr lang="en-US" i="1" dirty="0">
                <a:latin typeface="Times New Roman" panose="02020603050405020304" pitchFamily="18" charset="0"/>
                <a:ea typeface="Calibri" panose="020F0502020204030204" pitchFamily="34" charset="0"/>
              </a:rPr>
              <a:t> A H, duke </a:t>
            </a:r>
            <a:r>
              <a:rPr lang="en-US" i="1" dirty="0" err="1">
                <a:latin typeface="Times New Roman" panose="02020603050405020304" pitchFamily="18" charset="0"/>
                <a:ea typeface="Calibri" panose="020F0502020204030204" pitchFamily="34" charset="0"/>
              </a:rPr>
              <a:t>qenë</a:t>
            </a:r>
            <a:r>
              <a:rPr lang="en-US" i="1" dirty="0">
                <a:latin typeface="Times New Roman" panose="02020603050405020304" pitchFamily="18" charset="0"/>
                <a:ea typeface="Calibri" panose="020F0502020204030204" pitchFamily="34" charset="0"/>
              </a:rPr>
              <a:t> se </a:t>
            </a:r>
            <a:r>
              <a:rPr lang="en-US" i="1" dirty="0" err="1">
                <a:latin typeface="Times New Roman" panose="02020603050405020304" pitchFamily="18" charset="0"/>
                <a:ea typeface="Calibri" panose="020F0502020204030204" pitchFamily="34" charset="0"/>
              </a:rPr>
              <a:t>ka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lindur</a:t>
            </a:r>
            <a:r>
              <a:rPr lang="en-US" i="1" dirty="0">
                <a:latin typeface="Times New Roman" panose="02020603050405020304" pitchFamily="18" charset="0"/>
                <a:ea typeface="Calibri" panose="020F0502020204030204" pitchFamily="34" charset="0"/>
              </a:rPr>
              <a:t> pas </a:t>
            </a:r>
            <a:r>
              <a:rPr lang="en-US" i="1" dirty="0" err="1">
                <a:latin typeface="Times New Roman" panose="02020603050405020304" pitchFamily="18" charset="0"/>
                <a:ea typeface="Calibri" panose="020F0502020204030204" pitchFamily="34" charset="0"/>
              </a:rPr>
              <a:t>vitit</a:t>
            </a:r>
            <a:r>
              <a:rPr lang="en-US" i="1" dirty="0">
                <a:latin typeface="Times New Roman" panose="02020603050405020304" pitchFamily="18" charset="0"/>
                <a:ea typeface="Calibri" panose="020F0502020204030204" pitchFamily="34" charset="0"/>
              </a:rPr>
              <a:t> 01.08.1991 (</a:t>
            </a:r>
            <a:r>
              <a:rPr lang="en-US" i="1" dirty="0" err="1">
                <a:latin typeface="Times New Roman" panose="02020603050405020304" pitchFamily="18" charset="0"/>
                <a:ea typeface="Calibri" panose="020F0502020204030204" pitchFamily="34" charset="0"/>
              </a:rPr>
              <a:t>dtl</a:t>
            </a:r>
            <a:r>
              <a:rPr lang="en-US" i="1" dirty="0">
                <a:latin typeface="Times New Roman" panose="02020603050405020304" pitchFamily="18" charset="0"/>
                <a:ea typeface="Calibri" panose="020F0502020204030204" pitchFamily="34" charset="0"/>
              </a:rPr>
              <a:t>. 20.07.2017), </a:t>
            </a:r>
            <a:r>
              <a:rPr lang="en-US" i="1" dirty="0" err="1">
                <a:latin typeface="Times New Roman" panose="02020603050405020304" pitchFamily="18" charset="0"/>
                <a:ea typeface="Calibri" panose="020F0502020204030204" pitchFamily="34" charset="0"/>
              </a:rPr>
              <a:t>nuk</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mund</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fitojë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pasuri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bazë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Ligjit</a:t>
            </a:r>
            <a:r>
              <a:rPr lang="en-US" i="1" dirty="0">
                <a:latin typeface="Times New Roman" panose="02020603050405020304" pitchFamily="18" charset="0"/>
                <a:ea typeface="Calibri" panose="020F0502020204030204" pitchFamily="34" charset="0"/>
              </a:rPr>
              <a:t> Nr. 7501, </a:t>
            </a:r>
            <a:r>
              <a:rPr lang="en-US" i="1" dirty="0" err="1">
                <a:latin typeface="Times New Roman" panose="02020603050405020304" pitchFamily="18" charset="0"/>
                <a:ea typeface="Calibri" panose="020F0502020204030204" pitchFamily="34" charset="0"/>
              </a:rPr>
              <a:t>datë</a:t>
            </a:r>
            <a:r>
              <a:rPr lang="en-US" i="1" dirty="0">
                <a:latin typeface="Times New Roman" panose="02020603050405020304" pitchFamily="18" charset="0"/>
                <a:ea typeface="Calibri" panose="020F0502020204030204" pitchFamily="34" charset="0"/>
              </a:rPr>
              <a:t> 19.07.1991 “</a:t>
            </a:r>
            <a:r>
              <a:rPr lang="en-US" i="1" dirty="0" err="1">
                <a:latin typeface="Times New Roman" panose="02020603050405020304" pitchFamily="18" charset="0"/>
                <a:ea typeface="Calibri" panose="020F0502020204030204" pitchFamily="34" charset="0"/>
              </a:rPr>
              <a:t>Për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Tokën</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Sipas</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nenit</a:t>
            </a:r>
            <a:r>
              <a:rPr lang="en-US" i="1" dirty="0">
                <a:latin typeface="Times New Roman" panose="02020603050405020304" pitchFamily="18" charset="0"/>
                <a:ea typeface="Calibri" panose="020F0502020204030204" pitchFamily="34" charset="0"/>
              </a:rPr>
              <a:t> 222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Kodit</a:t>
            </a:r>
            <a:r>
              <a:rPr lang="en-US" i="1" dirty="0">
                <a:latin typeface="Times New Roman" panose="02020603050405020304" pitchFamily="18" charset="0"/>
                <a:ea typeface="Calibri" panose="020F0502020204030204" pitchFamily="34" charset="0"/>
              </a:rPr>
              <a:t> Civil, “</a:t>
            </a:r>
            <a:r>
              <a:rPr lang="en-US" b="1" i="1" dirty="0" err="1">
                <a:latin typeface="Times New Roman" panose="02020603050405020304" pitchFamily="18" charset="0"/>
                <a:ea typeface="Calibri" panose="020F0502020204030204" pitchFamily="34" charset="0"/>
              </a:rPr>
              <a:t>Bashkëpronësia</a:t>
            </a:r>
            <a:r>
              <a:rPr lang="en-US" b="1" i="1" dirty="0">
                <a:latin typeface="Times New Roman" panose="02020603050405020304" pitchFamily="18" charset="0"/>
                <a:ea typeface="Calibri" panose="020F0502020204030204" pitchFamily="34" charset="0"/>
              </a:rPr>
              <a:t> midis </a:t>
            </a:r>
            <a:r>
              <a:rPr lang="en-US" b="1" i="1" dirty="0" err="1">
                <a:latin typeface="Times New Roman" panose="02020603050405020304" pitchFamily="18" charset="0"/>
                <a:ea typeface="Calibri" panose="020F0502020204030204" pitchFamily="34" charset="0"/>
              </a:rPr>
              <a:t>anëtarëve</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të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familjes</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pronësia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mbi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pasurinë</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anëtarëve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familjes</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 </a:t>
            </a:r>
            <a:r>
              <a:rPr lang="en-US" i="1" u="sng" dirty="0">
                <a:latin typeface="Times New Roman" panose="02020603050405020304" pitchFamily="18" charset="0"/>
                <a:ea typeface="Calibri" panose="020F0502020204030204" pitchFamily="34" charset="0"/>
              </a:rPr>
              <a:t>u </a:t>
            </a:r>
            <a:r>
              <a:rPr lang="en-US" i="1" u="sng" dirty="0" err="1">
                <a:latin typeface="Times New Roman" panose="02020603050405020304" pitchFamily="18" charset="0"/>
                <a:ea typeface="Calibri" panose="020F0502020204030204" pitchFamily="34" charset="0"/>
              </a:rPr>
              <a:t>përket</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në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tërësi</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anëtarëve</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të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saj</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të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cilët</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nëpërmjet</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punës</a:t>
            </a:r>
            <a:r>
              <a:rPr lang="en-US" i="1" u="sng" dirty="0">
                <a:latin typeface="Times New Roman" panose="02020603050405020304" pitchFamily="18" charset="0"/>
                <a:ea typeface="Calibri" panose="020F0502020204030204" pitchFamily="34" charset="0"/>
              </a:rPr>
              <a:t> ose </a:t>
            </a:r>
            <a:r>
              <a:rPr lang="en-US" i="1" u="sng" dirty="0" err="1">
                <a:latin typeface="Times New Roman" panose="02020603050405020304" pitchFamily="18" charset="0"/>
                <a:ea typeface="Calibri" panose="020F0502020204030204" pitchFamily="34" charset="0"/>
              </a:rPr>
              <a:t>të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drejtave</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të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tjera</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të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fituara</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kanë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kontribuuar</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në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krijimin</a:t>
            </a:r>
            <a:r>
              <a:rPr lang="en-US" i="1" u="sng" dirty="0">
                <a:latin typeface="Times New Roman" panose="02020603050405020304" pitchFamily="18" charset="0"/>
                <a:ea typeface="Calibri" panose="020F0502020204030204" pitchFamily="34" charset="0"/>
              </a:rPr>
              <a:t> e </a:t>
            </a:r>
            <a:r>
              <a:rPr lang="en-US" i="1" u="sng" dirty="0" err="1">
                <a:latin typeface="Times New Roman" panose="02020603050405020304" pitchFamily="18" charset="0"/>
                <a:ea typeface="Calibri" panose="020F0502020204030204" pitchFamily="34" charset="0"/>
              </a:rPr>
              <a:t>në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mbajtjen</a:t>
            </a:r>
            <a:r>
              <a:rPr lang="en-US" i="1" u="sng" dirty="0">
                <a:latin typeface="Times New Roman" panose="02020603050405020304" pitchFamily="18" charset="0"/>
                <a:ea typeface="Calibri" panose="020F0502020204030204" pitchFamily="34" charset="0"/>
              </a:rPr>
              <a:t> e </a:t>
            </a:r>
            <a:r>
              <a:rPr lang="en-US" i="1" u="sng" dirty="0" err="1">
                <a:latin typeface="Times New Roman" panose="02020603050405020304" pitchFamily="18" charset="0"/>
                <a:ea typeface="Calibri" panose="020F0502020204030204" pitchFamily="34" charset="0"/>
              </a:rPr>
              <a:t>ekonomisë</a:t>
            </a:r>
            <a:r>
              <a:rPr lang="en-US" i="1" u="sng" dirty="0">
                <a:latin typeface="Times New Roman" panose="02020603050405020304" pitchFamily="18" charset="0"/>
                <a:ea typeface="Calibri" panose="020F0502020204030204" pitchFamily="34" charset="0"/>
              </a:rPr>
              <a:t> </a:t>
            </a:r>
            <a:r>
              <a:rPr lang="en-US" i="1" u="sng"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Nga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interpretimi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kësaj</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dispozite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rezulton</a:t>
            </a:r>
            <a:r>
              <a:rPr lang="en-US" i="1" dirty="0">
                <a:latin typeface="Times New Roman" panose="02020603050405020304" pitchFamily="18" charset="0"/>
                <a:ea typeface="Calibri" panose="020F0502020204030204" pitchFamily="34" charset="0"/>
              </a:rPr>
              <a:t> se </a:t>
            </a:r>
            <a:r>
              <a:rPr lang="en-US" i="1" dirty="0" err="1">
                <a:latin typeface="Times New Roman" panose="02020603050405020304" pitchFamily="18" charset="0"/>
                <a:ea typeface="Calibri" panose="020F0502020204030204" pitchFamily="34" charset="0"/>
              </a:rPr>
              <a:t>anëtari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duhet</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kontribuojë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krijimin</a:t>
            </a:r>
            <a:r>
              <a:rPr lang="en-US" i="1" dirty="0">
                <a:latin typeface="Times New Roman" panose="02020603050405020304" pitchFamily="18" charset="0"/>
                <a:ea typeface="Calibri" panose="020F0502020204030204" pitchFamily="34" charset="0"/>
              </a:rPr>
              <a:t> ose </a:t>
            </a:r>
            <a:r>
              <a:rPr lang="en-US" i="1" dirty="0" err="1">
                <a:latin typeface="Times New Roman" panose="02020603050405020304" pitchFamily="18" charset="0"/>
                <a:ea typeface="Calibri" panose="020F0502020204030204" pitchFamily="34" charset="0"/>
              </a:rPr>
              <a:t>mbajtjen</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saj</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Gjykata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thekson</a:t>
            </a:r>
            <a:r>
              <a:rPr lang="en-US" i="1" dirty="0">
                <a:latin typeface="Times New Roman" panose="02020603050405020304" pitchFamily="18" charset="0"/>
                <a:ea typeface="Calibri" panose="020F0502020204030204" pitchFamily="34" charset="0"/>
              </a:rPr>
              <a:t> se </a:t>
            </a:r>
            <a:r>
              <a:rPr lang="en-US" i="1" dirty="0" err="1">
                <a:latin typeface="Times New Roman" panose="02020603050405020304" pitchFamily="18" charset="0"/>
                <a:ea typeface="Calibri" panose="020F0502020204030204" pitchFamily="34" charset="0"/>
              </a:rPr>
              <a:t>anëtarët</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familjes</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janë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parashikuar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nenin</a:t>
            </a:r>
            <a:r>
              <a:rPr lang="en-US" i="1" dirty="0">
                <a:latin typeface="Times New Roman" panose="02020603050405020304" pitchFamily="18" charset="0"/>
                <a:ea typeface="Calibri" panose="020F0502020204030204" pitchFamily="34" charset="0"/>
              </a:rPr>
              <a:t> 223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Kodit</a:t>
            </a:r>
            <a:r>
              <a:rPr lang="en-US" i="1" dirty="0">
                <a:latin typeface="Times New Roman" panose="02020603050405020304" pitchFamily="18" charset="0"/>
                <a:ea typeface="Calibri" panose="020F0502020204030204" pitchFamily="34" charset="0"/>
              </a:rPr>
              <a:t> Civil </a:t>
            </a:r>
            <a:r>
              <a:rPr lang="en-US" i="1" dirty="0" smtClean="0">
                <a:latin typeface="Times New Roman" panose="02020603050405020304" pitchFamily="18" charset="0"/>
                <a:ea typeface="Calibri" panose="020F0502020204030204" pitchFamily="34" charset="0"/>
              </a:rPr>
              <a:t>… </a:t>
            </a:r>
            <a:r>
              <a:rPr lang="en-US" i="1" dirty="0" err="1" smtClean="0">
                <a:latin typeface="Times New Roman" panose="02020603050405020304" pitchFamily="18" charset="0"/>
                <a:ea typeface="Calibri" panose="020F0502020204030204" pitchFamily="34" charset="0"/>
              </a:rPr>
              <a:t>Nga</a:t>
            </a:r>
            <a:r>
              <a:rPr lang="en-US" i="1" dirty="0" smtClean="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interpretimi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këtyre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dy</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dispozitave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nenit</a:t>
            </a:r>
            <a:r>
              <a:rPr lang="en-US" i="1" dirty="0">
                <a:latin typeface="Times New Roman" panose="02020603050405020304" pitchFamily="18" charset="0"/>
                <a:ea typeface="Calibri" panose="020F0502020204030204" pitchFamily="34" charset="0"/>
              </a:rPr>
              <a:t> 223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Kodit</a:t>
            </a:r>
            <a:r>
              <a:rPr lang="en-US" i="1" dirty="0">
                <a:latin typeface="Times New Roman" panose="02020603050405020304" pitchFamily="18" charset="0"/>
                <a:ea typeface="Calibri" panose="020F0502020204030204" pitchFamily="34" charset="0"/>
              </a:rPr>
              <a:t> Civil, </a:t>
            </a:r>
            <a:r>
              <a:rPr lang="en-US" i="1" dirty="0" err="1">
                <a:latin typeface="Times New Roman" panose="02020603050405020304" pitchFamily="18" charset="0"/>
                <a:ea typeface="Calibri" panose="020F0502020204030204" pitchFamily="34" charset="0"/>
              </a:rPr>
              <a:t>ku</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përcaktohen</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anëtarët</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familjes</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dhe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nenit</a:t>
            </a:r>
            <a:r>
              <a:rPr lang="en-US" i="1" dirty="0">
                <a:latin typeface="Times New Roman" panose="02020603050405020304" pitchFamily="18" charset="0"/>
                <a:ea typeface="Calibri" panose="020F0502020204030204" pitchFamily="34" charset="0"/>
              </a:rPr>
              <a:t> 222 </a:t>
            </a:r>
            <a:r>
              <a:rPr lang="en-US" i="1" dirty="0" err="1">
                <a:latin typeface="Times New Roman" panose="02020603050405020304" pitchFamily="18" charset="0"/>
                <a:ea typeface="Calibri" panose="020F0502020204030204" pitchFamily="34" charset="0"/>
              </a:rPr>
              <a:t>po</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këtij</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kodi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cili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përcakton</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kushtet</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që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duhen</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përmbushur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për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konsideruar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bashkëpronësinë</a:t>
            </a:r>
            <a:r>
              <a:rPr lang="en-US" i="1" dirty="0">
                <a:latin typeface="Times New Roman" panose="02020603050405020304" pitchFamily="18" charset="0"/>
                <a:ea typeface="Calibri" panose="020F0502020204030204" pitchFamily="34" charset="0"/>
              </a:rPr>
              <a:t> midis </a:t>
            </a:r>
            <a:r>
              <a:rPr lang="en-US" i="1" dirty="0" err="1">
                <a:latin typeface="Times New Roman" panose="02020603050405020304" pitchFamily="18" charset="0"/>
                <a:ea typeface="Calibri" panose="020F0502020204030204" pitchFamily="34" charset="0"/>
              </a:rPr>
              <a:t>anëtarëve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familjes</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puna</a:t>
            </a:r>
            <a:r>
              <a:rPr lang="en-US" i="1" dirty="0">
                <a:latin typeface="Times New Roman" panose="02020603050405020304" pitchFamily="18" charset="0"/>
                <a:ea typeface="Calibri" panose="020F0502020204030204" pitchFamily="34" charset="0"/>
              </a:rPr>
              <a:t> ose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drejtat</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tjera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fituara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kenë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kontribuuar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krijimin</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mbajtjen</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rezulton</a:t>
            </a:r>
            <a:r>
              <a:rPr lang="en-US" i="1" dirty="0">
                <a:latin typeface="Times New Roman" panose="02020603050405020304" pitchFamily="18" charset="0"/>
                <a:ea typeface="Calibri" panose="020F0502020204030204" pitchFamily="34" charset="0"/>
              </a:rPr>
              <a:t> se </a:t>
            </a:r>
            <a:r>
              <a:rPr lang="en-US" i="1" dirty="0" err="1">
                <a:latin typeface="Times New Roman" panose="02020603050405020304" pitchFamily="18" charset="0"/>
                <a:ea typeface="Calibri" panose="020F0502020204030204" pitchFamily="34" charset="0"/>
              </a:rPr>
              <a:t>fëmija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mitur</a:t>
            </a:r>
            <a:r>
              <a:rPr lang="en-US" i="1" dirty="0">
                <a:latin typeface="Times New Roman" panose="02020603050405020304" pitchFamily="18" charset="0"/>
                <a:ea typeface="Calibri" panose="020F0502020204030204" pitchFamily="34" charset="0"/>
              </a:rPr>
              <a:t> A H </a:t>
            </a:r>
            <a:r>
              <a:rPr lang="en-US" i="1" dirty="0" err="1">
                <a:latin typeface="Times New Roman" panose="02020603050405020304" pitchFamily="18" charset="0"/>
                <a:ea typeface="Calibri" panose="020F0502020204030204" pitchFamily="34" charset="0"/>
              </a:rPr>
              <a:t>nuk</a:t>
            </a:r>
            <a:r>
              <a:rPr lang="en-US" i="1"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është</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pjesëtar</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i</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familjes</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 </a:t>
            </a:r>
            <a:r>
              <a:rPr lang="en-US" b="1" i="1" u="sng" dirty="0">
                <a:latin typeface="Times New Roman" panose="02020603050405020304" pitchFamily="18" charset="0"/>
                <a:ea typeface="Calibri" panose="020F0502020204030204" pitchFamily="34" charset="0"/>
              </a:rPr>
              <a:t>(</a:t>
            </a:r>
            <a:r>
              <a:rPr lang="en-US" b="1" i="1" u="sng" dirty="0" err="1">
                <a:latin typeface="Times New Roman" panose="02020603050405020304" pitchFamily="18" charset="0"/>
                <a:ea typeface="Calibri" panose="020F0502020204030204" pitchFamily="34" charset="0"/>
              </a:rPr>
              <a:t>nuk</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është</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bashkëpronar</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i</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pasurisë</a:t>
            </a:r>
            <a:r>
              <a:rPr lang="en-US" b="1" i="1" u="sng" dirty="0">
                <a:latin typeface="Times New Roman" panose="02020603050405020304" pitchFamily="18" charset="0"/>
                <a:ea typeface="Calibri" panose="020F0502020204030204" pitchFamily="34" charset="0"/>
              </a:rPr>
              <a:t>/</a:t>
            </a:r>
            <a:r>
              <a:rPr lang="en-US" b="1" i="1" u="sng" dirty="0" err="1">
                <a:latin typeface="Times New Roman" panose="02020603050405020304" pitchFamily="18" charset="0"/>
                <a:ea typeface="Calibri" panose="020F0502020204030204" pitchFamily="34" charset="0"/>
              </a:rPr>
              <a:t>pasurive</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të</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fituara</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në</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bazë</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të</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ligjit</a:t>
            </a:r>
            <a:r>
              <a:rPr lang="en-US" b="1" i="1" u="sng" dirty="0">
                <a:latin typeface="Times New Roman" panose="02020603050405020304" pitchFamily="18" charset="0"/>
                <a:ea typeface="Calibri" panose="020F0502020204030204" pitchFamily="34" charset="0"/>
              </a:rPr>
              <a:t> Nr. 7501 </a:t>
            </a:r>
            <a:r>
              <a:rPr lang="en-US" b="1" i="1" u="sng" dirty="0" err="1">
                <a:latin typeface="Times New Roman" panose="02020603050405020304" pitchFamily="18" charset="0"/>
                <a:ea typeface="Calibri" panose="020F0502020204030204" pitchFamily="34" charset="0"/>
              </a:rPr>
              <a:t>datë</a:t>
            </a:r>
            <a:r>
              <a:rPr lang="en-US" b="1" i="1" u="sng" dirty="0">
                <a:latin typeface="Times New Roman" panose="02020603050405020304" pitchFamily="18" charset="0"/>
                <a:ea typeface="Calibri" panose="020F0502020204030204" pitchFamily="34" charset="0"/>
              </a:rPr>
              <a:t> 19.07.1991 “</a:t>
            </a:r>
            <a:r>
              <a:rPr lang="en-US" b="1" i="1" u="sng" dirty="0" err="1">
                <a:latin typeface="Times New Roman" panose="02020603050405020304" pitchFamily="18" charset="0"/>
                <a:ea typeface="Calibri" panose="020F0502020204030204" pitchFamily="34" charset="0"/>
              </a:rPr>
              <a:t>Për</a:t>
            </a:r>
            <a:r>
              <a:rPr lang="en-US" b="1" i="1" u="sng" dirty="0">
                <a:latin typeface="Times New Roman" panose="02020603050405020304" pitchFamily="18" charset="0"/>
                <a:ea typeface="Calibri" panose="020F0502020204030204" pitchFamily="34" charset="0"/>
              </a:rPr>
              <a:t> </a:t>
            </a:r>
            <a:r>
              <a:rPr lang="en-US" b="1" i="1" u="sng" dirty="0" err="1">
                <a:latin typeface="Times New Roman" panose="02020603050405020304" pitchFamily="18" charset="0"/>
                <a:ea typeface="Calibri" panose="020F0502020204030204" pitchFamily="34" charset="0"/>
              </a:rPr>
              <a:t>Tokën</a:t>
            </a:r>
            <a:r>
              <a:rPr lang="en-US" b="1" i="1" u="sng" dirty="0">
                <a:latin typeface="Times New Roman" panose="02020603050405020304" pitchFamily="18" charset="0"/>
                <a:ea typeface="Calibri" panose="020F0502020204030204" pitchFamily="34" charset="0"/>
              </a:rPr>
              <a:t>”),</a:t>
            </a:r>
            <a:r>
              <a:rPr lang="en-US"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pasi</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pavarësisht</a:t>
            </a:r>
            <a:r>
              <a:rPr lang="en-US" b="1" i="1" dirty="0">
                <a:latin typeface="Times New Roman" panose="02020603050405020304" pitchFamily="18" charset="0"/>
                <a:ea typeface="Calibri" panose="020F0502020204030204" pitchFamily="34" charset="0"/>
              </a:rPr>
              <a:t> se </a:t>
            </a:r>
            <a:r>
              <a:rPr lang="en-US" b="1" i="1" dirty="0" err="1">
                <a:latin typeface="Times New Roman" panose="02020603050405020304" pitchFamily="18" charset="0"/>
                <a:ea typeface="Calibri" panose="020F0502020204030204" pitchFamily="34" charset="0"/>
              </a:rPr>
              <a:t>lidhet</a:t>
            </a:r>
            <a:r>
              <a:rPr lang="en-US" b="1" i="1" dirty="0">
                <a:latin typeface="Times New Roman" panose="02020603050405020304" pitchFamily="18" charset="0"/>
                <a:ea typeface="Calibri" panose="020F0502020204030204" pitchFamily="34" charset="0"/>
              </a:rPr>
              <a:t> me </a:t>
            </a:r>
            <a:r>
              <a:rPr lang="en-US" b="1" i="1" dirty="0" err="1">
                <a:latin typeface="Times New Roman" panose="02020603050405020304" pitchFamily="18" charset="0"/>
                <a:ea typeface="Calibri" panose="020F0502020204030204" pitchFamily="34" charset="0"/>
              </a:rPr>
              <a:t>kërkuesin</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për</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shkak</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të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gjinisë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gjaku</a:t>
            </a:r>
            <a:r>
              <a:rPr lang="en-US" b="1" i="1" dirty="0">
                <a:latin typeface="Times New Roman" panose="02020603050405020304" pitchFamily="18" charset="0"/>
                <a:ea typeface="Calibri" panose="020F0502020204030204" pitchFamily="34" charset="0"/>
              </a:rPr>
              <a:t>), as </a:t>
            </a:r>
            <a:r>
              <a:rPr lang="en-US" b="1" i="1" dirty="0" err="1">
                <a:latin typeface="Times New Roman" panose="02020603050405020304" pitchFamily="18" charset="0"/>
                <a:ea typeface="Calibri" panose="020F0502020204030204" pitchFamily="34" charset="0"/>
              </a:rPr>
              <a:t>nëpërmjet</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punës</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së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tij</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pasi</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është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vetëm</a:t>
            </a:r>
            <a:r>
              <a:rPr lang="en-US" b="1" i="1" dirty="0">
                <a:latin typeface="Times New Roman" panose="02020603050405020304" pitchFamily="18" charset="0"/>
                <a:ea typeface="Calibri" panose="020F0502020204030204" pitchFamily="34" charset="0"/>
              </a:rPr>
              <a:t> 2 </a:t>
            </a:r>
            <a:r>
              <a:rPr lang="en-US" b="1" i="1" dirty="0" err="1">
                <a:latin typeface="Times New Roman" panose="02020603050405020304" pitchFamily="18" charset="0"/>
                <a:ea typeface="Calibri" panose="020F0502020204030204" pitchFamily="34" charset="0"/>
              </a:rPr>
              <a:t>vjeç</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dhe</a:t>
            </a:r>
            <a:r>
              <a:rPr lang="en-US" b="1" i="1" dirty="0">
                <a:latin typeface="Times New Roman" panose="02020603050405020304" pitchFamily="18" charset="0"/>
                <a:ea typeface="Calibri" panose="020F0502020204030204" pitchFamily="34" charset="0"/>
              </a:rPr>
              <a:t> as </a:t>
            </a:r>
            <a:r>
              <a:rPr lang="en-US" b="1" i="1" dirty="0" err="1">
                <a:latin typeface="Times New Roman" panose="02020603050405020304" pitchFamily="18" charset="0"/>
                <a:ea typeface="Calibri" panose="020F0502020204030204" pitchFamily="34" charset="0"/>
              </a:rPr>
              <a:t>nëpërmjet</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të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drejtave</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të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fituara</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pasi</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në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datën</a:t>
            </a:r>
            <a:r>
              <a:rPr lang="en-US" b="1" i="1" dirty="0">
                <a:latin typeface="Times New Roman" panose="02020603050405020304" pitchFamily="18" charset="0"/>
                <a:ea typeface="Calibri" panose="020F0502020204030204" pitchFamily="34" charset="0"/>
              </a:rPr>
              <a:t> 01.08.1991 </a:t>
            </a:r>
            <a:r>
              <a:rPr lang="en-US" b="1" i="1" dirty="0" err="1">
                <a:latin typeface="Times New Roman" panose="02020603050405020304" pitchFamily="18" charset="0"/>
                <a:ea typeface="Calibri" panose="020F0502020204030204" pitchFamily="34" charset="0"/>
              </a:rPr>
              <a:t>nuk</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kishte</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lindur</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dhe</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si</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i</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tillë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nuk</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ka</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përfituar</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tokë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bujqësore</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arë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nuk</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ka</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kontribuuar</a:t>
            </a:r>
            <a:r>
              <a:rPr lang="en-US" b="1" i="1" dirty="0">
                <a:latin typeface="Times New Roman" panose="02020603050405020304" pitchFamily="18" charset="0"/>
                <a:ea typeface="Calibri" panose="020F0502020204030204" pitchFamily="34" charset="0"/>
              </a:rPr>
              <a:t> as </a:t>
            </a:r>
            <a:r>
              <a:rPr lang="en-US" b="1" i="1" dirty="0" err="1">
                <a:latin typeface="Times New Roman" panose="02020603050405020304" pitchFamily="18" charset="0"/>
                <a:ea typeface="Calibri" panose="020F0502020204030204" pitchFamily="34" charset="0"/>
              </a:rPr>
              <a:t>në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krijimin</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dhe</a:t>
            </a:r>
            <a:r>
              <a:rPr lang="en-US" b="1" i="1" dirty="0">
                <a:latin typeface="Times New Roman" panose="02020603050405020304" pitchFamily="18" charset="0"/>
                <a:ea typeface="Calibri" panose="020F0502020204030204" pitchFamily="34" charset="0"/>
              </a:rPr>
              <a:t> as </a:t>
            </a:r>
            <a:r>
              <a:rPr lang="en-US" b="1" i="1" dirty="0" err="1">
                <a:latin typeface="Times New Roman" panose="02020603050405020304" pitchFamily="18" charset="0"/>
                <a:ea typeface="Calibri" panose="020F0502020204030204" pitchFamily="34" charset="0"/>
              </a:rPr>
              <a:t>në</a:t>
            </a:r>
            <a:r>
              <a:rPr lang="en-US" b="1" i="1" dirty="0">
                <a:latin typeface="Times New Roman" panose="02020603050405020304" pitchFamily="18" charset="0"/>
                <a:ea typeface="Calibri" panose="020F0502020204030204" pitchFamily="34" charset="0"/>
              </a:rPr>
              <a:t> </a:t>
            </a:r>
            <a:r>
              <a:rPr lang="en-US" b="1" i="1" dirty="0" err="1">
                <a:latin typeface="Times New Roman" panose="02020603050405020304" pitchFamily="18" charset="0"/>
                <a:ea typeface="Calibri" panose="020F0502020204030204" pitchFamily="34" charset="0"/>
              </a:rPr>
              <a:t>mbajtjen</a:t>
            </a:r>
            <a:r>
              <a:rPr lang="en-US" b="1" i="1" dirty="0">
                <a:latin typeface="Times New Roman" panose="02020603050405020304" pitchFamily="18" charset="0"/>
                <a:ea typeface="Calibri" panose="020F0502020204030204" pitchFamily="34" charset="0"/>
              </a:rPr>
              <a:t> e </a:t>
            </a:r>
            <a:r>
              <a:rPr lang="en-US" b="1" i="1" dirty="0" err="1">
                <a:latin typeface="Times New Roman" panose="02020603050405020304" pitchFamily="18" charset="0"/>
                <a:ea typeface="Calibri" panose="020F0502020204030204" pitchFamily="34" charset="0"/>
              </a:rPr>
              <a:t>saj</a:t>
            </a:r>
            <a:r>
              <a:rPr lang="en-US" b="1" i="1" dirty="0">
                <a:latin typeface="Times New Roman" panose="02020603050405020304" pitchFamily="18" charset="0"/>
                <a:ea typeface="Calibri" panose="020F0502020204030204" pitchFamily="34" charset="0"/>
              </a:rPr>
              <a:t>.</a:t>
            </a:r>
            <a:r>
              <a:rPr lang="en-US" i="1" dirty="0">
                <a:latin typeface="Times New Roman" panose="02020603050405020304" pitchFamily="18" charset="0"/>
                <a:ea typeface="Calibri" panose="020F0502020204030204" pitchFamily="34" charset="0"/>
              </a:rPr>
              <a:t>	 </a:t>
            </a:r>
            <a:r>
              <a:rPr lang="en-US" i="1" dirty="0" smtClean="0">
                <a:latin typeface="Times New Roman" panose="02020603050405020304" pitchFamily="18" charset="0"/>
                <a:ea typeface="Calibri" panose="020F0502020204030204" pitchFamily="34" charset="0"/>
              </a:rPr>
              <a:t>… I </a:t>
            </a:r>
            <a:r>
              <a:rPr lang="en-US" i="1" dirty="0" err="1">
                <a:latin typeface="Times New Roman" panose="02020603050405020304" pitchFamily="18" charset="0"/>
                <a:ea typeface="Calibri" panose="020F0502020204030204" pitchFamily="34" charset="0"/>
              </a:rPr>
              <a:t>mituri</a:t>
            </a:r>
            <a:r>
              <a:rPr lang="en-US" i="1" dirty="0">
                <a:latin typeface="Times New Roman" panose="02020603050405020304" pitchFamily="18" charset="0"/>
                <a:ea typeface="Calibri" panose="020F0502020204030204" pitchFamily="34" charset="0"/>
              </a:rPr>
              <a:t> A H, </a:t>
            </a:r>
            <a:r>
              <a:rPr lang="en-US" i="1" dirty="0" err="1">
                <a:latin typeface="Times New Roman" panose="02020603050405020304" pitchFamily="18" charset="0"/>
                <a:ea typeface="Calibri" panose="020F0502020204030204" pitchFamily="34" charset="0"/>
              </a:rPr>
              <a:t>nuk</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qënë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subjekt</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cili</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mund</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përfitonte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nga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Ligji</a:t>
            </a:r>
            <a:r>
              <a:rPr lang="en-US" i="1" dirty="0">
                <a:latin typeface="Times New Roman" panose="02020603050405020304" pitchFamily="18" charset="0"/>
                <a:ea typeface="Calibri" panose="020F0502020204030204" pitchFamily="34" charset="0"/>
              </a:rPr>
              <a:t> Nr. 7501 </a:t>
            </a:r>
            <a:r>
              <a:rPr lang="en-US" i="1" dirty="0" err="1">
                <a:latin typeface="Times New Roman" panose="02020603050405020304" pitchFamily="18" charset="0"/>
                <a:ea typeface="Calibri" panose="020F0502020204030204" pitchFamily="34" charset="0"/>
              </a:rPr>
              <a:t>datë</a:t>
            </a:r>
            <a:r>
              <a:rPr lang="en-US" i="1" dirty="0">
                <a:latin typeface="Times New Roman" panose="02020603050405020304" pitchFamily="18" charset="0"/>
                <a:ea typeface="Calibri" panose="020F0502020204030204" pitchFamily="34" charset="0"/>
              </a:rPr>
              <a:t> 19.07.1991 “</a:t>
            </a:r>
            <a:r>
              <a:rPr lang="en-US" i="1" dirty="0" err="1">
                <a:latin typeface="Times New Roman" panose="02020603050405020304" pitchFamily="18" charset="0"/>
                <a:ea typeface="Calibri" panose="020F0502020204030204" pitchFamily="34" charset="0"/>
              </a:rPr>
              <a:t>Për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Tokën</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dhe</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nuk</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provoi</a:t>
            </a:r>
            <a:r>
              <a:rPr lang="en-US" i="1" dirty="0">
                <a:latin typeface="Times New Roman" panose="02020603050405020304" pitchFamily="18" charset="0"/>
                <a:ea typeface="Calibri" panose="020F0502020204030204" pitchFamily="34" charset="0"/>
              </a:rPr>
              <a:t> para </a:t>
            </a:r>
            <a:r>
              <a:rPr lang="en-US" i="1" dirty="0" err="1">
                <a:latin typeface="Times New Roman" panose="02020603050405020304" pitchFamily="18" charset="0"/>
                <a:ea typeface="Calibri" panose="020F0502020204030204" pitchFamily="34" charset="0"/>
              </a:rPr>
              <a:t>kësaj</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Gjykate</a:t>
            </a:r>
            <a:r>
              <a:rPr lang="en-US" i="1" dirty="0">
                <a:latin typeface="Times New Roman" panose="02020603050405020304" pitchFamily="18" charset="0"/>
                <a:ea typeface="Calibri" panose="020F0502020204030204" pitchFamily="34" charset="0"/>
              </a:rPr>
              <a:t>, se </a:t>
            </a:r>
            <a:r>
              <a:rPr lang="en-US" i="1" dirty="0" err="1">
                <a:latin typeface="Times New Roman" panose="02020603050405020304" pitchFamily="18" charset="0"/>
                <a:ea typeface="Calibri" panose="020F0502020204030204" pitchFamily="34" charset="0"/>
              </a:rPr>
              <a:t>nëpërmjet</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punës</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së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tij</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ka</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kontribuuar</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në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mbajtjen</a:t>
            </a:r>
            <a:r>
              <a:rPr lang="en-US" i="1" dirty="0">
                <a:latin typeface="Times New Roman" panose="02020603050405020304" pitchFamily="18" charset="0"/>
                <a:ea typeface="Calibri" panose="020F0502020204030204" pitchFamily="34" charset="0"/>
              </a:rPr>
              <a:t> e </a:t>
            </a:r>
            <a:r>
              <a:rPr lang="en-US" i="1" dirty="0" err="1">
                <a:latin typeface="Times New Roman" panose="02020603050405020304" pitchFamily="18" charset="0"/>
                <a:ea typeface="Calibri" panose="020F0502020204030204" pitchFamily="34" charset="0"/>
              </a:rPr>
              <a:t>ekonomisë</a:t>
            </a:r>
            <a:r>
              <a:rPr lang="en-US" i="1" dirty="0">
                <a:latin typeface="Times New Roman" panose="02020603050405020304" pitchFamily="18" charset="0"/>
                <a:ea typeface="Calibri" panose="020F0502020204030204" pitchFamily="34" charset="0"/>
              </a:rPr>
              <a:t> </a:t>
            </a:r>
            <a:r>
              <a:rPr lang="en-US" i="1" dirty="0" err="1">
                <a:latin typeface="Times New Roman" panose="02020603050405020304" pitchFamily="18" charset="0"/>
                <a:ea typeface="Calibri" panose="020F0502020204030204" pitchFamily="34" charset="0"/>
              </a:rPr>
              <a:t>bujqësore</a:t>
            </a:r>
            <a:r>
              <a:rPr lang="en-US" i="1" dirty="0">
                <a:latin typeface="Times New Roman" panose="02020603050405020304" pitchFamily="18" charset="0"/>
                <a:ea typeface="Calibri" panose="020F0502020204030204" pitchFamily="34" charset="0"/>
              </a:rPr>
              <a:t>.</a:t>
            </a:r>
            <a:r>
              <a:rPr lang="en-US" dirty="0">
                <a:latin typeface="Times New Roman" panose="02020603050405020304" pitchFamily="18" charset="0"/>
                <a:ea typeface="Calibri" panose="020F0502020204030204" pitchFamily="34" charset="0"/>
              </a:rPr>
              <a:t> </a:t>
            </a:r>
            <a:endParaRPr lang="en-US" dirty="0"/>
          </a:p>
        </p:txBody>
      </p:sp>
      <p:sp>
        <p:nvSpPr>
          <p:cNvPr id="3" name="Date Placeholder 2"/>
          <p:cNvSpPr>
            <a:spLocks noGrp="1"/>
          </p:cNvSpPr>
          <p:nvPr>
            <p:ph type="dt" sz="half" idx="10"/>
          </p:nvPr>
        </p:nvSpPr>
        <p:spPr/>
        <p:txBody>
          <a:bodyPr/>
          <a:lstStyle/>
          <a:p>
            <a:fld id="{416A45D9-70CA-406E-AEA5-B090BF978D7F}" type="datetime1">
              <a:rPr lang="sq-AL" smtClean="0"/>
              <a:t>7.2.2023</a:t>
            </a:fld>
            <a:endParaRPr lang="sq-AL"/>
          </a:p>
        </p:txBody>
      </p:sp>
      <p:sp>
        <p:nvSpPr>
          <p:cNvPr id="4" name="Slide Number Placeholder 3"/>
          <p:cNvSpPr>
            <a:spLocks noGrp="1"/>
          </p:cNvSpPr>
          <p:nvPr>
            <p:ph type="sldNum" sz="quarter" idx="12"/>
          </p:nvPr>
        </p:nvSpPr>
        <p:spPr/>
        <p:txBody>
          <a:bodyPr/>
          <a:lstStyle/>
          <a:p>
            <a:fld id="{5CCD1B06-5D57-4854-9CEF-FA6B3F831166}" type="slidenum">
              <a:rPr lang="sq-AL" smtClean="0"/>
              <a:pPr/>
              <a:t>14</a:t>
            </a:fld>
            <a:endParaRPr lang="sq-AL"/>
          </a:p>
        </p:txBody>
      </p:sp>
    </p:spTree>
    <p:extLst>
      <p:ext uri="{BB962C8B-B14F-4D97-AF65-F5344CB8AC3E}">
        <p14:creationId xmlns:p14="http://schemas.microsoft.com/office/powerpoint/2010/main" val="2871848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8640"/>
            <a:ext cx="9036496" cy="6781857"/>
          </a:xfrm>
          <a:prstGeom prst="rect">
            <a:avLst/>
          </a:prstGeom>
        </p:spPr>
        <p:txBody>
          <a:bodyPr wrap="square">
            <a:spAutoFit/>
          </a:bodyPr>
          <a:lstStyle/>
          <a:p>
            <a:pPr algn="just">
              <a:lnSpc>
                <a:spcPct val="115000"/>
              </a:lnSpc>
            </a:pPr>
            <a:r>
              <a:rPr lang="en-US" b="1" u="sng" dirty="0" err="1">
                <a:latin typeface="Times New Roman" panose="02020603050405020304" pitchFamily="18" charset="0"/>
                <a:ea typeface="Calibri" panose="020F0502020204030204" pitchFamily="34" charset="0"/>
                <a:cs typeface="Times New Roman" panose="02020603050405020304" pitchFamily="18" charset="0"/>
              </a:rPr>
              <a:t>Në</a:t>
            </a:r>
            <a:r>
              <a:rPr lang="en-US" b="1" u="sng" dirty="0">
                <a:latin typeface="Times New Roman" panose="02020603050405020304" pitchFamily="18" charset="0"/>
                <a:ea typeface="Calibri" panose="020F0502020204030204" pitchFamily="34" charset="0"/>
                <a:cs typeface="Times New Roman" panose="02020603050405020304" pitchFamily="18" charset="0"/>
              </a:rPr>
              <a:t>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vendimin</a:t>
            </a:r>
            <a:r>
              <a:rPr lang="en-US" b="1" u="sng" dirty="0">
                <a:latin typeface="Times New Roman" panose="02020603050405020304" pitchFamily="18" charset="0"/>
                <a:ea typeface="Calibri" panose="020F0502020204030204" pitchFamily="34" charset="0"/>
                <a:cs typeface="Times New Roman" panose="02020603050405020304" pitchFamily="18" charset="0"/>
              </a:rPr>
              <a:t> Nr.320,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datë</a:t>
            </a:r>
            <a:r>
              <a:rPr lang="en-US" b="1" u="sng" dirty="0">
                <a:latin typeface="Times New Roman" panose="02020603050405020304" pitchFamily="18" charset="0"/>
                <a:ea typeface="Calibri" panose="020F0502020204030204" pitchFamily="34" charset="0"/>
                <a:cs typeface="Times New Roman" panose="02020603050405020304" pitchFamily="18" charset="0"/>
              </a:rPr>
              <a:t> 12.06.2020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të</a:t>
            </a:r>
            <a:r>
              <a:rPr lang="en-US" b="1" u="sng" dirty="0">
                <a:latin typeface="Times New Roman" panose="02020603050405020304" pitchFamily="18" charset="0"/>
                <a:ea typeface="Calibri" panose="020F0502020204030204" pitchFamily="34" charset="0"/>
                <a:cs typeface="Times New Roman" panose="02020603050405020304" pitchFamily="18" charset="0"/>
              </a:rPr>
              <a:t>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Gjykatës</a:t>
            </a:r>
            <a:r>
              <a:rPr lang="en-US" b="1" u="sng" dirty="0">
                <a:latin typeface="Times New Roman" panose="02020603050405020304" pitchFamily="18" charset="0"/>
                <a:ea typeface="Calibri" panose="020F0502020204030204" pitchFamily="34" charset="0"/>
                <a:cs typeface="Times New Roman" panose="02020603050405020304" pitchFamily="18" charset="0"/>
              </a:rPr>
              <a:t>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së</a:t>
            </a:r>
            <a:r>
              <a:rPr lang="en-US" b="1" u="sng" dirty="0">
                <a:latin typeface="Times New Roman" panose="02020603050405020304" pitchFamily="18" charset="0"/>
                <a:ea typeface="Calibri" panose="020F0502020204030204" pitchFamily="34" charset="0"/>
                <a:cs typeface="Times New Roman" panose="02020603050405020304" pitchFamily="18" charset="0"/>
              </a:rPr>
              <a:t>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Rrethit</a:t>
            </a:r>
            <a:r>
              <a:rPr lang="en-US" b="1" u="sng" dirty="0">
                <a:latin typeface="Times New Roman" panose="02020603050405020304" pitchFamily="18" charset="0"/>
                <a:ea typeface="Calibri" panose="020F0502020204030204" pitchFamily="34" charset="0"/>
                <a:cs typeface="Times New Roman" panose="02020603050405020304" pitchFamily="18" charset="0"/>
              </a:rPr>
              <a:t>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Gjyqësor</a:t>
            </a:r>
            <a:r>
              <a:rPr lang="en-US" b="1" u="sng" dirty="0">
                <a:latin typeface="Times New Roman" panose="02020603050405020304" pitchFamily="18" charset="0"/>
                <a:ea typeface="Calibri" panose="020F0502020204030204" pitchFamily="34" charset="0"/>
                <a:cs typeface="Times New Roman" panose="02020603050405020304" pitchFamily="18" charset="0"/>
              </a:rPr>
              <a:t>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Pogradec</a:t>
            </a:r>
            <a:r>
              <a:rPr lang="en-US" b="1" u="sng" dirty="0">
                <a:latin typeface="Times New Roman" panose="02020603050405020304" pitchFamily="18" charset="0"/>
                <a:ea typeface="Calibri" panose="020F0502020204030204" pitchFamily="34" charset="0"/>
                <a:cs typeface="Times New Roman" panose="02020603050405020304" pitchFamily="18" charset="0"/>
              </a:rPr>
              <a:t>, </a:t>
            </a:r>
            <a:r>
              <a:rPr lang="en-US" b="1" u="sng" dirty="0" err="1">
                <a:latin typeface="Times New Roman" panose="02020603050405020304" pitchFamily="18" charset="0"/>
                <a:ea typeface="Calibri" panose="020F0502020204030204" pitchFamily="34" charset="0"/>
                <a:cs typeface="Times New Roman" panose="02020603050405020304" pitchFamily="18" charset="0"/>
              </a:rPr>
              <a:t>arsyetohet</a:t>
            </a:r>
            <a:r>
              <a:rPr lang="en-US" b="1" u="sng" dirty="0">
                <a:latin typeface="Times New Roman" panose="02020603050405020304" pitchFamily="18" charset="0"/>
                <a:ea typeface="Calibri" panose="020F0502020204030204" pitchFamily="34" charset="0"/>
                <a:cs typeface="Times New Roman" panose="02020603050405020304" pitchFamily="18" charset="0"/>
              </a:rPr>
              <a:t> se: </a:t>
            </a: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i="1" dirty="0" err="1">
                <a:latin typeface="Times New Roman" panose="02020603050405020304" pitchFamily="18" charset="0"/>
                <a:ea typeface="Calibri" panose="020F0502020204030204" pitchFamily="34" charset="0"/>
                <a:cs typeface="Times New Roman" panose="02020603050405020304" pitchFamily="18" charset="0"/>
              </a:rPr>
              <a:t>Duhet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kemi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parasysh</a:t>
            </a:r>
            <a:r>
              <a:rPr lang="en-US" i="1" dirty="0">
                <a:latin typeface="Times New Roman" panose="02020603050405020304" pitchFamily="18" charset="0"/>
                <a:ea typeface="Calibri" panose="020F0502020204030204" pitchFamily="34" charset="0"/>
                <a:cs typeface="Times New Roman" panose="02020603050405020304" pitchFamily="18" charset="0"/>
              </a:rPr>
              <a:t> se </a:t>
            </a:r>
            <a:r>
              <a:rPr lang="en-US" i="1" dirty="0" err="1">
                <a:latin typeface="Times New Roman" panose="02020603050405020304" pitchFamily="18" charset="0"/>
                <a:ea typeface="Calibri" panose="020F0502020204030204" pitchFamily="34" charset="0"/>
                <a:cs typeface="Times New Roman" panose="02020603050405020304" pitchFamily="18" charset="0"/>
              </a:rPr>
              <a:t>ligji</a:t>
            </a:r>
            <a:r>
              <a:rPr lang="en-US" i="1" dirty="0">
                <a:latin typeface="Times New Roman" panose="02020603050405020304" pitchFamily="18" charset="0"/>
                <a:ea typeface="Calibri" panose="020F0502020204030204" pitchFamily="34" charset="0"/>
                <a:cs typeface="Times New Roman" panose="02020603050405020304" pitchFamily="18" charset="0"/>
              </a:rPr>
              <a:t> nr. 7501, dt.19.07.1991 “</a:t>
            </a:r>
            <a:r>
              <a:rPr lang="en-US" i="1" dirty="0" err="1">
                <a:latin typeface="Times New Roman" panose="02020603050405020304" pitchFamily="18" charset="0"/>
                <a:ea typeface="Calibri" panose="020F0502020204030204" pitchFamily="34" charset="0"/>
                <a:cs typeface="Times New Roman" panose="02020603050405020304" pitchFamily="18" charset="0"/>
              </a:rPr>
              <a:t>Për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tokën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është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një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ligj</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specifik</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ka</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rregulluar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një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situatë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specifike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ka</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pasur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Shqipëria</a:t>
            </a:r>
            <a:r>
              <a:rPr lang="en-US" i="1" dirty="0">
                <a:latin typeface="Times New Roman" panose="02020603050405020304" pitchFamily="18" charset="0"/>
                <a:ea typeface="Calibri" panose="020F0502020204030204" pitchFamily="34" charset="0"/>
                <a:cs typeface="Times New Roman" panose="02020603050405020304" pitchFamily="18" charset="0"/>
              </a:rPr>
              <a:t> pas </a:t>
            </a:r>
            <a:r>
              <a:rPr lang="en-US" i="1" dirty="0" err="1">
                <a:latin typeface="Times New Roman" panose="02020603050405020304" pitchFamily="18" charset="0"/>
                <a:ea typeface="Calibri" panose="020F0502020204030204" pitchFamily="34" charset="0"/>
                <a:cs typeface="Times New Roman" panose="02020603050405020304" pitchFamily="18" charset="0"/>
              </a:rPr>
              <a:t>shembjes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regjimit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komunist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dhe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kishte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qëllim</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pajiste</a:t>
            </a:r>
            <a:r>
              <a:rPr lang="en-US" i="1" dirty="0">
                <a:latin typeface="Times New Roman" panose="02020603050405020304" pitchFamily="18" charset="0"/>
                <a:ea typeface="Calibri" panose="020F0502020204030204" pitchFamily="34" charset="0"/>
                <a:cs typeface="Times New Roman" panose="02020603050405020304" pitchFamily="18" charset="0"/>
              </a:rPr>
              <a:t> me </a:t>
            </a:r>
            <a:r>
              <a:rPr lang="en-US" i="1" dirty="0" err="1">
                <a:latin typeface="Times New Roman" panose="02020603050405020304" pitchFamily="18" charset="0"/>
                <a:ea typeface="Calibri" panose="020F0502020204030204" pitchFamily="34" charset="0"/>
                <a:cs typeface="Times New Roman" panose="02020603050405020304" pitchFamily="18" charset="0"/>
              </a:rPr>
              <a:t>tokë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bujqësore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familjet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banonin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fshat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dhe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ishin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shpronësuar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nga</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regjimi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komunist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Qëllimi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këtij</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ligji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ka</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qenë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përfitues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ishin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familja</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tërësi</a:t>
            </a:r>
            <a:r>
              <a:rPr lang="en-US" i="1" dirty="0">
                <a:latin typeface="Times New Roman" panose="02020603050405020304" pitchFamily="18" charset="0"/>
                <a:ea typeface="Calibri" panose="020F0502020204030204" pitchFamily="34" charset="0"/>
                <a:cs typeface="Times New Roman" panose="02020603050405020304" pitchFamily="18" charset="0"/>
              </a:rPr>
              <a:t>, duke </a:t>
            </a:r>
            <a:r>
              <a:rPr lang="en-US" i="1" dirty="0" err="1">
                <a:latin typeface="Times New Roman" panose="02020603050405020304" pitchFamily="18" charset="0"/>
                <a:ea typeface="Calibri" panose="020F0502020204030204" pitchFamily="34" charset="0"/>
                <a:cs typeface="Times New Roman" panose="02020603050405020304" pitchFamily="18" charset="0"/>
              </a:rPr>
              <a:t>i’u</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referuar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përbërjes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familjarë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dt.01.08.1991 </a:t>
            </a:r>
            <a:r>
              <a:rPr lang="en-US" i="1" dirty="0" err="1">
                <a:latin typeface="Times New Roman" panose="02020603050405020304" pitchFamily="18" charset="0"/>
                <a:ea typeface="Calibri" panose="020F0502020204030204" pitchFamily="34" charset="0"/>
                <a:cs typeface="Times New Roman" panose="02020603050405020304" pitchFamily="18" charset="0"/>
              </a:rPr>
              <a:t>dhe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jo</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pronësia</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fitohej</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ardhmen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nga</a:t>
            </a:r>
            <a:r>
              <a:rPr lang="en-US" i="1" dirty="0">
                <a:latin typeface="Times New Roman" panose="02020603050405020304" pitchFamily="18" charset="0"/>
                <a:ea typeface="Calibri" panose="020F0502020204030204" pitchFamily="34" charset="0"/>
                <a:cs typeface="Times New Roman" panose="02020603050405020304" pitchFamily="18" charset="0"/>
              </a:rPr>
              <a:t> persona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tjerë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mund</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futeshin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përbërjen</a:t>
            </a:r>
            <a:r>
              <a:rPr lang="en-US" i="1" dirty="0">
                <a:latin typeface="Times New Roman" panose="02020603050405020304" pitchFamily="18" charset="0"/>
                <a:ea typeface="Calibri" panose="020F0502020204030204" pitchFamily="34" charset="0"/>
                <a:cs typeface="Times New Roman" panose="02020603050405020304" pitchFamily="18" charset="0"/>
              </a:rPr>
              <a:t> e </a:t>
            </a:r>
            <a:r>
              <a:rPr lang="en-US" i="1" dirty="0" err="1">
                <a:latin typeface="Times New Roman" panose="02020603050405020304" pitchFamily="18" charset="0"/>
                <a:ea typeface="Calibri" panose="020F0502020204030204" pitchFamily="34" charset="0"/>
                <a:cs typeface="Times New Roman" panose="02020603050405020304" pitchFamily="18" charset="0"/>
              </a:rPr>
              <a:t>familjes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bujqësore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smtClean="0">
                <a:latin typeface="Times New Roman" panose="02020603050405020304" pitchFamily="18" charset="0"/>
                <a:ea typeface="Calibri" panose="020F0502020204030204" pitchFamily="34" charset="0"/>
                <a:cs typeface="Times New Roman" panose="02020603050405020304" pitchFamily="18" charset="0"/>
              </a:rPr>
              <a:t>25</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Qëllimi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ligjit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ishte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zgjdhte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këtë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fenomen</a:t>
            </a:r>
            <a:r>
              <a:rPr lang="en-US" i="1" dirty="0">
                <a:latin typeface="Times New Roman" panose="02020603050405020304" pitchFamily="18" charset="0"/>
                <a:ea typeface="Calibri" panose="020F0502020204030204" pitchFamily="34" charset="0"/>
                <a:cs typeface="Times New Roman" panose="02020603050405020304" pitchFamily="18" charset="0"/>
              </a:rPr>
              <a:t> social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momentin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ndodhej</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vendi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dhe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jo</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njohë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pronësinë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edhe</a:t>
            </a:r>
            <a:r>
              <a:rPr lang="en-US" i="1" dirty="0">
                <a:latin typeface="Times New Roman" panose="02020603050405020304" pitchFamily="18" charset="0"/>
                <a:ea typeface="Calibri" panose="020F0502020204030204" pitchFamily="34" charset="0"/>
                <a:cs typeface="Times New Roman" panose="02020603050405020304" pitchFamily="18" charset="0"/>
              </a:rPr>
              <a:t> persona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tjerë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cilët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mund</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bëhen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pjesë</a:t>
            </a:r>
            <a:r>
              <a:rPr lang="en-US" i="1" dirty="0">
                <a:latin typeface="Times New Roman" panose="02020603050405020304" pitchFamily="18" charset="0"/>
                <a:ea typeface="Calibri" panose="020F0502020204030204" pitchFamily="34" charset="0"/>
                <a:cs typeface="Times New Roman" panose="02020603050405020304" pitchFamily="18" charset="0"/>
              </a:rPr>
              <a:t> e </a:t>
            </a:r>
            <a:r>
              <a:rPr lang="en-US" i="1" dirty="0" err="1">
                <a:latin typeface="Times New Roman" panose="02020603050405020304" pitchFamily="18" charset="0"/>
                <a:ea typeface="Calibri" panose="020F0502020204030204" pitchFamily="34" charset="0"/>
                <a:cs typeface="Times New Roman" panose="02020603050405020304" pitchFamily="18" charset="0"/>
              </a:rPr>
              <a:t>familjes</a:t>
            </a:r>
            <a:r>
              <a:rPr lang="en-US" i="1" dirty="0">
                <a:latin typeface="Times New Roman" panose="02020603050405020304" pitchFamily="18" charset="0"/>
                <a:ea typeface="Calibri" panose="020F0502020204030204" pitchFamily="34" charset="0"/>
                <a:cs typeface="Times New Roman" panose="02020603050405020304" pitchFamily="18" charset="0"/>
              </a:rPr>
              <a:t> me </a:t>
            </a:r>
            <a:r>
              <a:rPr lang="en-US" i="1" dirty="0" err="1">
                <a:latin typeface="Times New Roman" panose="02020603050405020304" pitchFamily="18" charset="0"/>
                <a:ea typeface="Calibri" panose="020F0502020204030204" pitchFamily="34" charset="0"/>
                <a:cs typeface="Times New Roman" panose="02020603050405020304" pitchFamily="18" charset="0"/>
              </a:rPr>
              <a:t>lidhje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gjinore</a:t>
            </a:r>
            <a:r>
              <a:rPr lang="en-US" i="1" dirty="0">
                <a:latin typeface="Times New Roman" panose="02020603050405020304" pitchFamily="18" charset="0"/>
                <a:ea typeface="Calibri" panose="020F0502020204030204" pitchFamily="34" charset="0"/>
                <a:cs typeface="Times New Roman" panose="02020603050405020304" pitchFamily="18" charset="0"/>
              </a:rPr>
              <a:t> ose </a:t>
            </a:r>
            <a:r>
              <a:rPr lang="en-US" i="1" dirty="0" err="1">
                <a:latin typeface="Times New Roman" panose="02020603050405020304" pitchFamily="18" charset="0"/>
                <a:ea typeface="Calibri" panose="020F0502020204030204" pitchFamily="34" charset="0"/>
                <a:cs typeface="Times New Roman" panose="02020603050405020304" pitchFamily="18" charset="0"/>
              </a:rPr>
              <a:t>krushqie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smtClean="0">
                <a:latin typeface="Times New Roman" panose="02020603050405020304" pitchFamily="18" charset="0"/>
                <a:ea typeface="Calibri" panose="020F0502020204030204" pitchFamily="34" charset="0"/>
                <a:cs typeface="Times New Roman" panose="02020603050405020304" pitchFamily="18" charset="0"/>
              </a:rPr>
              <a:t>…. 26</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këto</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kushte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kur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fëmijët</a:t>
            </a:r>
            <a:r>
              <a:rPr lang="en-US" i="1" dirty="0">
                <a:latin typeface="Times New Roman" panose="02020603050405020304" pitchFamily="18" charset="0"/>
                <a:ea typeface="Calibri" panose="020F0502020204030204" pitchFamily="34" charset="0"/>
                <a:cs typeface="Times New Roman" panose="02020603050405020304" pitchFamily="18" charset="0"/>
              </a:rPr>
              <a:t> e </a:t>
            </a:r>
            <a:r>
              <a:rPr lang="en-US" i="1" dirty="0" err="1">
                <a:latin typeface="Times New Roman" panose="02020603050405020304" pitchFamily="18" charset="0"/>
                <a:ea typeface="Calibri" panose="020F0502020204030204" pitchFamily="34" charset="0"/>
                <a:cs typeface="Times New Roman" panose="02020603050405020304" pitchFamily="18" charset="0"/>
              </a:rPr>
              <a:t>mitur</a:t>
            </a:r>
            <a:r>
              <a:rPr lang="en-US" i="1" dirty="0">
                <a:latin typeface="Times New Roman" panose="02020603050405020304" pitchFamily="18" charset="0"/>
                <a:ea typeface="Calibri" panose="020F0502020204030204" pitchFamily="34" charset="0"/>
                <a:cs typeface="Times New Roman" panose="02020603050405020304" pitchFamily="18" charset="0"/>
              </a:rPr>
              <a:t> E </a:t>
            </a:r>
            <a:r>
              <a:rPr lang="en-US" i="1" dirty="0" err="1">
                <a:latin typeface="Times New Roman" panose="02020603050405020304" pitchFamily="18" charset="0"/>
                <a:ea typeface="Calibri" panose="020F0502020204030204" pitchFamily="34" charset="0"/>
                <a:cs typeface="Times New Roman" panose="02020603050405020304" pitchFamily="18" charset="0"/>
              </a:rPr>
              <a:t>Sh</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a:t>
            </a:r>
            <a:r>
              <a:rPr lang="en-US" i="1" dirty="0">
                <a:latin typeface="Times New Roman" panose="02020603050405020304" pitchFamily="18" charset="0"/>
                <a:ea typeface="Calibri" panose="020F0502020204030204" pitchFamily="34" charset="0"/>
                <a:cs typeface="Times New Roman" panose="02020603050405020304" pitchFamily="18" charset="0"/>
              </a:rPr>
              <a:t> dtl.2008 </a:t>
            </a:r>
            <a:r>
              <a:rPr lang="en-US" i="1" dirty="0" err="1">
                <a:latin typeface="Times New Roman" panose="02020603050405020304" pitchFamily="18" charset="0"/>
                <a:ea typeface="Calibri" panose="020F0502020204030204" pitchFamily="34" charset="0"/>
                <a:cs typeface="Times New Roman" panose="02020603050405020304" pitchFamily="18" charset="0"/>
              </a:rPr>
              <a:t>dhe</a:t>
            </a:r>
            <a:r>
              <a:rPr lang="en-US" i="1" dirty="0">
                <a:latin typeface="Times New Roman" panose="02020603050405020304" pitchFamily="18" charset="0"/>
                <a:ea typeface="Calibri" panose="020F0502020204030204" pitchFamily="34" charset="0"/>
                <a:cs typeface="Times New Roman" panose="02020603050405020304" pitchFamily="18" charset="0"/>
              </a:rPr>
              <a:t> F </a:t>
            </a:r>
            <a:r>
              <a:rPr lang="en-US" i="1" dirty="0" err="1">
                <a:latin typeface="Times New Roman" panose="02020603050405020304" pitchFamily="18" charset="0"/>
                <a:ea typeface="Calibri" panose="020F0502020204030204" pitchFamily="34" charset="0"/>
                <a:cs typeface="Times New Roman" panose="02020603050405020304" pitchFamily="18" charset="0"/>
              </a:rPr>
              <a:t>Sh</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a:t>
            </a:r>
            <a:r>
              <a:rPr lang="en-US" i="1" dirty="0">
                <a:latin typeface="Times New Roman" panose="02020603050405020304" pitchFamily="18" charset="0"/>
                <a:ea typeface="Calibri" panose="020F0502020204030204" pitchFamily="34" charset="0"/>
                <a:cs typeface="Times New Roman" panose="02020603050405020304" pitchFamily="18" charset="0"/>
              </a:rPr>
              <a:t> dtl.2013, </a:t>
            </a:r>
            <a:r>
              <a:rPr lang="en-US" i="1" dirty="0" err="1">
                <a:latin typeface="Times New Roman" panose="02020603050405020304" pitchFamily="18" charset="0"/>
                <a:ea typeface="Calibri" panose="020F0502020204030204" pitchFamily="34" charset="0"/>
                <a:cs typeface="Times New Roman" panose="02020603050405020304" pitchFamily="18" charset="0"/>
              </a:rPr>
              <a:t>kanë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lindur</a:t>
            </a:r>
            <a:r>
              <a:rPr lang="en-US" i="1" dirty="0">
                <a:latin typeface="Times New Roman" panose="02020603050405020304" pitchFamily="18" charset="0"/>
                <a:ea typeface="Calibri" panose="020F0502020204030204" pitchFamily="34" charset="0"/>
                <a:cs typeface="Times New Roman" panose="02020603050405020304" pitchFamily="18" charset="0"/>
              </a:rPr>
              <a:t> pas dt.01.08.1991, </a:t>
            </a:r>
            <a:r>
              <a:rPr lang="en-US" i="1" dirty="0" err="1">
                <a:latin typeface="Times New Roman" panose="02020603050405020304" pitchFamily="18" charset="0"/>
                <a:ea typeface="Calibri" panose="020F0502020204030204" pitchFamily="34" charset="0"/>
                <a:cs typeface="Times New Roman" panose="02020603050405020304" pitchFamily="18" charset="0"/>
              </a:rPr>
              <a:t>rrjedhimisht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nuk</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kanë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qenë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pjesë</a:t>
            </a:r>
            <a:r>
              <a:rPr lang="en-US" i="1" dirty="0">
                <a:latin typeface="Times New Roman" panose="02020603050405020304" pitchFamily="18" charset="0"/>
                <a:ea typeface="Calibri" panose="020F0502020204030204" pitchFamily="34" charset="0"/>
                <a:cs typeface="Times New Roman" panose="02020603050405020304" pitchFamily="18" charset="0"/>
              </a:rPr>
              <a:t> e </a:t>
            </a:r>
            <a:r>
              <a:rPr lang="en-US" i="1" dirty="0" err="1">
                <a:latin typeface="Times New Roman" panose="02020603050405020304" pitchFamily="18" charset="0"/>
                <a:ea typeface="Calibri" panose="020F0502020204030204" pitchFamily="34" charset="0"/>
                <a:cs typeface="Times New Roman" panose="02020603050405020304" pitchFamily="18" charset="0"/>
              </a:rPr>
              <a:t>përbërjes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familjare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familjes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bujqësore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kërkuesve</a:t>
            </a:r>
            <a:r>
              <a:rPr lang="en-US" i="1" dirty="0">
                <a:latin typeface="Times New Roman" panose="02020603050405020304" pitchFamily="18" charset="0"/>
                <a:ea typeface="Calibri" panose="020F0502020204030204" pitchFamily="34" charset="0"/>
                <a:cs typeface="Times New Roman" panose="02020603050405020304" pitchFamily="18" charset="0"/>
              </a:rPr>
              <a:t> E </a:t>
            </a:r>
            <a:r>
              <a:rPr lang="en-US" i="1" dirty="0" err="1">
                <a:latin typeface="Times New Roman" panose="02020603050405020304" pitchFamily="18" charset="0"/>
                <a:ea typeface="Calibri" panose="020F0502020204030204" pitchFamily="34" charset="0"/>
                <a:cs typeface="Times New Roman" panose="02020603050405020304" pitchFamily="18" charset="0"/>
              </a:rPr>
              <a:t>dhe</a:t>
            </a:r>
            <a:r>
              <a:rPr lang="en-US" i="1" dirty="0">
                <a:latin typeface="Times New Roman" panose="02020603050405020304" pitchFamily="18" charset="0"/>
                <a:ea typeface="Calibri" panose="020F0502020204030204" pitchFamily="34" charset="0"/>
                <a:cs typeface="Times New Roman" panose="02020603050405020304" pitchFamily="18" charset="0"/>
              </a:rPr>
              <a:t> F </a:t>
            </a:r>
            <a:r>
              <a:rPr lang="en-US" i="1" dirty="0" err="1">
                <a:latin typeface="Times New Roman" panose="02020603050405020304" pitchFamily="18" charset="0"/>
                <a:ea typeface="Calibri" panose="020F0502020204030204" pitchFamily="34" charset="0"/>
                <a:cs typeface="Times New Roman" panose="02020603050405020304" pitchFamily="18" charset="0"/>
              </a:rPr>
              <a:t>Sh</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pasi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Vendimi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Këshillit</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Ministrave</a:t>
            </a:r>
            <a:r>
              <a:rPr lang="en-US" i="1" dirty="0">
                <a:latin typeface="Times New Roman" panose="02020603050405020304" pitchFamily="18" charset="0"/>
                <a:ea typeface="Calibri" panose="020F0502020204030204" pitchFamily="34" charset="0"/>
                <a:cs typeface="Times New Roman" panose="02020603050405020304" pitchFamily="18" charset="0"/>
              </a:rPr>
              <a:t> nr. 255, </a:t>
            </a:r>
            <a:r>
              <a:rPr lang="en-US" i="1" dirty="0" err="1">
                <a:latin typeface="Times New Roman" panose="02020603050405020304" pitchFamily="18" charset="0"/>
                <a:ea typeface="Calibri" panose="020F0502020204030204" pitchFamily="34" charset="0"/>
                <a:cs typeface="Times New Roman" panose="02020603050405020304" pitchFamily="18" charset="0"/>
              </a:rPr>
              <a:t>datë</a:t>
            </a:r>
            <a:r>
              <a:rPr lang="en-US" i="1" dirty="0">
                <a:latin typeface="Times New Roman" panose="02020603050405020304" pitchFamily="18" charset="0"/>
                <a:ea typeface="Calibri" panose="020F0502020204030204" pitchFamily="34" charset="0"/>
                <a:cs typeface="Times New Roman" panose="02020603050405020304" pitchFamily="18" charset="0"/>
              </a:rPr>
              <a:t> 02.08.1991 </a:t>
            </a:r>
            <a:r>
              <a:rPr lang="en-US" i="1" dirty="0" err="1">
                <a:latin typeface="Times New Roman" panose="02020603050405020304" pitchFamily="18" charset="0"/>
                <a:ea typeface="Calibri" panose="020F0502020204030204" pitchFamily="34" charset="0"/>
                <a:cs typeface="Times New Roman" panose="02020603050405020304" pitchFamily="18" charset="0"/>
              </a:rPr>
              <a:t>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dalë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bazë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dhe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për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zbatim</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Ligjit</a:t>
            </a:r>
            <a:r>
              <a:rPr lang="en-US" i="1" dirty="0">
                <a:latin typeface="Times New Roman" panose="02020603050405020304" pitchFamily="18" charset="0"/>
                <a:ea typeface="Calibri" panose="020F0502020204030204" pitchFamily="34" charset="0"/>
                <a:cs typeface="Times New Roman" panose="02020603050405020304" pitchFamily="18" charset="0"/>
              </a:rPr>
              <a:t> Nr. 7501, </a:t>
            </a:r>
            <a:r>
              <a:rPr lang="en-US" i="1" dirty="0" err="1">
                <a:latin typeface="Times New Roman" panose="02020603050405020304" pitchFamily="18" charset="0"/>
                <a:ea typeface="Calibri" panose="020F0502020204030204" pitchFamily="34" charset="0"/>
                <a:cs typeface="Times New Roman" panose="02020603050405020304" pitchFamily="18" charset="0"/>
              </a:rPr>
              <a:t>darë</a:t>
            </a:r>
            <a:r>
              <a:rPr lang="en-US" i="1" dirty="0">
                <a:latin typeface="Times New Roman" panose="02020603050405020304" pitchFamily="18" charset="0"/>
                <a:ea typeface="Calibri" panose="020F0502020204030204" pitchFamily="34" charset="0"/>
                <a:cs typeface="Times New Roman" panose="02020603050405020304" pitchFamily="18" charset="0"/>
              </a:rPr>
              <a:t> 19.07.1991 “</a:t>
            </a:r>
            <a:r>
              <a:rPr lang="en-US" i="1" dirty="0" err="1">
                <a:latin typeface="Times New Roman" panose="02020603050405020304" pitchFamily="18" charset="0"/>
                <a:ea typeface="Calibri" panose="020F0502020204030204" pitchFamily="34" charset="0"/>
                <a:cs typeface="Times New Roman" panose="02020603050405020304" pitchFamily="18" charset="0"/>
              </a:rPr>
              <a:t>Për</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tokën</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pikën</a:t>
            </a:r>
            <a:r>
              <a:rPr lang="en-US" i="1" dirty="0">
                <a:latin typeface="Times New Roman" panose="02020603050405020304" pitchFamily="18" charset="0"/>
                <a:ea typeface="Calibri" panose="020F0502020204030204" pitchFamily="34" charset="0"/>
                <a:cs typeface="Times New Roman" panose="02020603050405020304" pitchFamily="18" charset="0"/>
              </a:rPr>
              <a:t> 2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tij</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parashikonte</a:t>
            </a:r>
            <a:r>
              <a:rPr lang="en-US" i="1" dirty="0">
                <a:latin typeface="Times New Roman" panose="02020603050405020304" pitchFamily="18" charset="0"/>
                <a:ea typeface="Calibri" panose="020F0502020204030204" pitchFamily="34" charset="0"/>
                <a:cs typeface="Times New Roman" panose="02020603050405020304" pitchFamily="18" charset="0"/>
              </a:rPr>
              <a:t> se: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Në</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të</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gjitha</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rastet</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toka</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ndahet</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përpjestimisht</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për</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cdo</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familje</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sipas</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numrit</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të</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frymëve</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të</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gjendjes</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civile</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në</a:t>
            </a:r>
            <a:r>
              <a:rPr lang="en-US" i="1" u="sng" dirty="0">
                <a:latin typeface="Times New Roman" panose="02020603050405020304" pitchFamily="18" charset="0"/>
                <a:ea typeface="Calibri" panose="020F0502020204030204" pitchFamily="34" charset="0"/>
                <a:cs typeface="Times New Roman" panose="02020603050405020304" pitchFamily="18" charset="0"/>
              </a:rPr>
              <a:t>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datën</a:t>
            </a:r>
            <a:r>
              <a:rPr lang="en-US" i="1" u="sng" dirty="0">
                <a:latin typeface="Times New Roman" panose="02020603050405020304" pitchFamily="18" charset="0"/>
                <a:ea typeface="Calibri" panose="020F0502020204030204" pitchFamily="34" charset="0"/>
                <a:cs typeface="Times New Roman" panose="02020603050405020304" pitchFamily="18" charset="0"/>
              </a:rPr>
              <a:t> 1 </a:t>
            </a:r>
            <a:r>
              <a:rPr lang="en-US" i="1" u="sng" dirty="0" err="1">
                <a:latin typeface="Times New Roman" panose="02020603050405020304" pitchFamily="18" charset="0"/>
                <a:ea typeface="Calibri" panose="020F0502020204030204" pitchFamily="34" charset="0"/>
                <a:cs typeface="Times New Roman" panose="02020603050405020304" pitchFamily="18" charset="0"/>
              </a:rPr>
              <a:t>gusht</a:t>
            </a:r>
            <a:r>
              <a:rPr lang="en-US" i="1" u="sng" dirty="0">
                <a:latin typeface="Times New Roman" panose="02020603050405020304" pitchFamily="18" charset="0"/>
                <a:ea typeface="Calibri" panose="020F0502020204030204" pitchFamily="34" charset="0"/>
                <a:cs typeface="Times New Roman" panose="02020603050405020304" pitchFamily="18" charset="0"/>
              </a:rPr>
              <a:t> 1991</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Kështu</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numri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i</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frymëve</a:t>
            </a:r>
            <a:r>
              <a:rPr lang="en-US" i="1" dirty="0">
                <a:latin typeface="Times New Roman" panose="02020603050405020304" pitchFamily="18" charset="0"/>
                <a:ea typeface="Calibri" panose="020F0502020204030204" pitchFamily="34" charset="0"/>
                <a:cs typeface="Times New Roman" panose="02020603050405020304" pitchFamily="18" charset="0"/>
              </a:rPr>
              <a:t> u </a:t>
            </a:r>
            <a:r>
              <a:rPr lang="en-US" i="1" dirty="0" err="1">
                <a:latin typeface="Times New Roman" panose="02020603050405020304" pitchFamily="18" charset="0"/>
                <a:ea typeface="Calibri" panose="020F0502020204030204" pitchFamily="34" charset="0"/>
                <a:cs typeface="Times New Roman" panose="02020603050405020304" pitchFamily="18" charset="0"/>
              </a:rPr>
              <a:t>përcaktua</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sipas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çertifiaktës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së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gjendjes</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civile</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të</a:t>
            </a:r>
            <a:r>
              <a:rPr lang="en-US" i="1" dirty="0">
                <a:latin typeface="Times New Roman" panose="02020603050405020304" pitchFamily="18" charset="0"/>
                <a:ea typeface="Calibri" panose="020F0502020204030204" pitchFamily="34" charset="0"/>
                <a:cs typeface="Times New Roman" panose="02020603050405020304" pitchFamily="18" charset="0"/>
              </a:rPr>
              <a:t> </a:t>
            </a:r>
            <a:r>
              <a:rPr lang="en-US" i="1" dirty="0" err="1">
                <a:latin typeface="Times New Roman" panose="02020603050405020304" pitchFamily="18" charset="0"/>
                <a:ea typeface="Calibri" panose="020F0502020204030204" pitchFamily="34" charset="0"/>
                <a:cs typeface="Times New Roman" panose="02020603050405020304" pitchFamily="18" charset="0"/>
              </a:rPr>
              <a:t>datës</a:t>
            </a:r>
            <a:r>
              <a:rPr lang="en-US" i="1" dirty="0">
                <a:latin typeface="Times New Roman" panose="02020603050405020304" pitchFamily="18" charset="0"/>
                <a:ea typeface="Calibri" panose="020F0502020204030204" pitchFamily="34" charset="0"/>
                <a:cs typeface="Times New Roman" panose="02020603050405020304" pitchFamily="18" charset="0"/>
              </a:rPr>
              <a:t> 01.08.1991”</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sq-AL" dirty="0">
                <a:latin typeface="Times New Roman" panose="02020603050405020304" pitchFamily="18" charset="0"/>
                <a:ea typeface="Calibri" panose="020F0502020204030204" pitchFamily="34" charset="0"/>
                <a:cs typeface="Times New Roman" panose="02020603050405020304" pitchFamily="18" charset="0"/>
              </a:rPr>
              <a:t>I njëjti qëndrim mbahet edhe në </a:t>
            </a:r>
            <a:r>
              <a:rPr lang="en-US" dirty="0">
                <a:latin typeface="Times New Roman" panose="02020603050405020304" pitchFamily="18" charset="0"/>
                <a:ea typeface="Calibri" panose="020F0502020204030204" pitchFamily="34" charset="0"/>
                <a:cs typeface="Times New Roman" panose="02020603050405020304" pitchFamily="18" charset="0"/>
              </a:rPr>
              <a:t>V</a:t>
            </a:r>
            <a:r>
              <a:rPr lang="sq-AL" dirty="0" smtClean="0">
                <a:latin typeface="Times New Roman" panose="02020603050405020304" pitchFamily="18" charset="0"/>
                <a:ea typeface="Calibri" panose="020F0502020204030204" pitchFamily="34" charset="0"/>
                <a:cs typeface="Times New Roman" panose="02020603050405020304" pitchFamily="18" charset="0"/>
              </a:rPr>
              <a:t>endim</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i</a:t>
            </a:r>
            <a:r>
              <a:rPr lang="sq-AL" dirty="0" smtClean="0">
                <a:latin typeface="Times New Roman" panose="02020603050405020304" pitchFamily="18" charset="0"/>
                <a:ea typeface="Calibri" panose="020F0502020204030204" pitchFamily="34" charset="0"/>
                <a:cs typeface="Times New Roman" panose="02020603050405020304" pitchFamily="18" charset="0"/>
              </a:rPr>
              <a:t> </a:t>
            </a:r>
            <a:r>
              <a:rPr lang="sq-AL" dirty="0">
                <a:latin typeface="Times New Roman" panose="02020603050405020304" pitchFamily="18" charset="0"/>
                <a:ea typeface="Calibri" panose="020F0502020204030204" pitchFamily="34" charset="0"/>
                <a:cs typeface="Times New Roman" panose="02020603050405020304" pitchFamily="18" charset="0"/>
              </a:rPr>
              <a:t>Nr. 731, datë 10.11.2021 të </a:t>
            </a:r>
            <a:r>
              <a:rPr lang="sq-AL" dirty="0" smtClean="0">
                <a:latin typeface="Times New Roman" panose="02020603050405020304" pitchFamily="18" charset="0"/>
                <a:ea typeface="Calibri" panose="020F0502020204030204" pitchFamily="34" charset="0"/>
                <a:cs typeface="Times New Roman" panose="02020603050405020304" pitchFamily="18" charset="0"/>
              </a:rPr>
              <a:t>Gj.Rr.Gj.Kavajë,</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it-IT" dirty="0" smtClean="0">
                <a:latin typeface="Times New Roman" panose="02020603050405020304" pitchFamily="18" charset="0"/>
                <a:ea typeface="Calibri" panose="020F0502020204030204" pitchFamily="34" charset="0"/>
                <a:cs typeface="Times New Roman" panose="02020603050405020304" pitchFamily="18" charset="0"/>
              </a:rPr>
              <a:t>Vendimi </a:t>
            </a:r>
            <a:r>
              <a:rPr lang="it-IT" dirty="0">
                <a:latin typeface="Times New Roman" panose="02020603050405020304" pitchFamily="18" charset="0"/>
                <a:ea typeface="Calibri" panose="020F0502020204030204" pitchFamily="34" charset="0"/>
                <a:cs typeface="Times New Roman" panose="02020603050405020304" pitchFamily="18" charset="0"/>
              </a:rPr>
              <a:t>nr. 477, datë 29.01.2020 i Gj.Rr.Gj.Tiranë; Vendimi nr. 978, datë 14.02.2020 i Gj.Rr.Gj.Tiranë; Vendimi nr. 1016, datë 17.02.2020 i Gj.Rr.Gj.Tiranë; Vendimi nr. 2127, datë 19.06.2020 i Gj.Rr.Gj.Tiranë; Vendimi nr. 3020, datë 27.07.2020 i Gj.Rr.Gj.Tiranë; Vendimi nr. 1562, datë 02.03.2015 i Gj.Rr.Gj.Tiranë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Date Placeholder 2"/>
          <p:cNvSpPr>
            <a:spLocks noGrp="1"/>
          </p:cNvSpPr>
          <p:nvPr>
            <p:ph type="dt" sz="half" idx="10"/>
          </p:nvPr>
        </p:nvSpPr>
        <p:spPr/>
        <p:txBody>
          <a:bodyPr/>
          <a:lstStyle/>
          <a:p>
            <a:fld id="{5E957737-5CD0-49EA-986D-B433147563F9}" type="datetime1">
              <a:rPr lang="sq-AL" smtClean="0"/>
              <a:t>7.2.2023</a:t>
            </a:fld>
            <a:endParaRPr lang="sq-AL"/>
          </a:p>
        </p:txBody>
      </p:sp>
      <p:sp>
        <p:nvSpPr>
          <p:cNvPr id="4" name="Slide Number Placeholder 3"/>
          <p:cNvSpPr>
            <a:spLocks noGrp="1"/>
          </p:cNvSpPr>
          <p:nvPr>
            <p:ph type="sldNum" sz="quarter" idx="12"/>
          </p:nvPr>
        </p:nvSpPr>
        <p:spPr/>
        <p:txBody>
          <a:bodyPr/>
          <a:lstStyle/>
          <a:p>
            <a:fld id="{5CCD1B06-5D57-4854-9CEF-FA6B3F831166}" type="slidenum">
              <a:rPr lang="sq-AL" smtClean="0"/>
              <a:pPr/>
              <a:t>15</a:t>
            </a:fld>
            <a:endParaRPr lang="sq-AL"/>
          </a:p>
        </p:txBody>
      </p:sp>
    </p:spTree>
    <p:extLst>
      <p:ext uri="{BB962C8B-B14F-4D97-AF65-F5344CB8AC3E}">
        <p14:creationId xmlns:p14="http://schemas.microsoft.com/office/powerpoint/2010/main" val="3050335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84784"/>
            <a:ext cx="8686800" cy="3158662"/>
          </a:xfrm>
        </p:spPr>
        <p:txBody>
          <a:bodyPr/>
          <a:lstStyle/>
          <a:p>
            <a:pPr algn="ctr"/>
            <a:r>
              <a:rPr lang="sq-AL" b="1" i="1" dirty="0" smtClean="0">
                <a:latin typeface="Times New Roman" pitchFamily="18" charset="0"/>
                <a:cs typeface="Times New Roman" pitchFamily="18" charset="0"/>
              </a:rPr>
              <a:t>Faleminderit për vëmendjen!</a:t>
            </a:r>
            <a:r>
              <a:rPr lang="en-US" b="1" i="1" dirty="0" smtClean="0">
                <a:latin typeface="Times New Roman" pitchFamily="18" charset="0"/>
                <a:cs typeface="Times New Roman" pitchFamily="18" charset="0"/>
              </a:rPr>
              <a:t/>
            </a:r>
            <a:br>
              <a:rPr lang="en-US" b="1" i="1" dirty="0" smtClean="0">
                <a:latin typeface="Times New Roman" pitchFamily="18" charset="0"/>
                <a:cs typeface="Times New Roman" pitchFamily="18" charset="0"/>
              </a:rPr>
            </a:br>
            <a:r>
              <a:rPr lang="en-US" b="1" i="1" dirty="0" smtClean="0">
                <a:latin typeface="Times New Roman" pitchFamily="18" charset="0"/>
                <a:cs typeface="Times New Roman" pitchFamily="18" charset="0"/>
              </a:rPr>
              <a:t/>
            </a:r>
            <a:br>
              <a:rPr lang="en-US" b="1" i="1" dirty="0" smtClean="0">
                <a:latin typeface="Times New Roman" pitchFamily="18" charset="0"/>
                <a:cs typeface="Times New Roman" pitchFamily="18" charset="0"/>
              </a:rPr>
            </a:br>
            <a:r>
              <a:rPr lang="en-US" b="1" i="1" dirty="0">
                <a:latin typeface="Times New Roman" pitchFamily="18" charset="0"/>
                <a:cs typeface="Times New Roman" pitchFamily="18" charset="0"/>
              </a:rPr>
              <a:t/>
            </a:r>
            <a:br>
              <a:rPr lang="en-US" b="1" i="1" dirty="0">
                <a:latin typeface="Times New Roman" pitchFamily="18" charset="0"/>
                <a:cs typeface="Times New Roman" pitchFamily="18" charset="0"/>
              </a:rPr>
            </a:br>
            <a:endParaRPr lang="sq-AL" b="1" i="1"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A278D962-8C7B-43BE-B8FC-A6309FB97302}" type="datetime1">
              <a:rPr lang="sq-AL" smtClean="0"/>
              <a:t>7.2.2023</a:t>
            </a:fld>
            <a:endParaRPr lang="sq-AL"/>
          </a:p>
        </p:txBody>
      </p:sp>
      <p:sp>
        <p:nvSpPr>
          <p:cNvPr id="4" name="Slide Number Placeholder 3"/>
          <p:cNvSpPr>
            <a:spLocks noGrp="1"/>
          </p:cNvSpPr>
          <p:nvPr>
            <p:ph type="sldNum" sz="quarter" idx="12"/>
          </p:nvPr>
        </p:nvSpPr>
        <p:spPr/>
        <p:txBody>
          <a:bodyPr/>
          <a:lstStyle/>
          <a:p>
            <a:fld id="{5CCD1B06-5D57-4854-9CEF-FA6B3F831166}" type="slidenum">
              <a:rPr lang="sq-AL" smtClean="0"/>
              <a:pPr/>
              <a:t>16</a:t>
            </a:fld>
            <a:endParaRPr lang="sq-AL"/>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287</TotalTime>
  <Words>2719</Words>
  <Application>Microsoft Office PowerPoint</Application>
  <PresentationFormat>On-screen Show (4:3)</PresentationFormat>
  <Paragraphs>73</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Integral</vt:lpstr>
      <vt:lpstr>PUNOI ARTUR PRENGA</vt:lpstr>
      <vt:lpstr>DISKUTIM</vt:lpstr>
      <vt:lpstr>GJEDNJ CëSHTJA ZHIGALEV vS RUSSIA</vt:lpstr>
      <vt:lpstr>QëNDRIMI I GJEDNJ</vt:lpstr>
      <vt:lpstr>JURISPRUDENCA E GJYKATëS Së LARTë</vt:lpstr>
      <vt:lpstr>DISKUTIM</vt:lpstr>
      <vt:lpstr>PRAKTIKA GJYQëSORE</vt:lpstr>
      <vt:lpstr>PowerPoint Presentation</vt:lpstr>
      <vt:lpstr>A mundET Që Komisionet PëR TOKëN të zgjidhin mosmarrëveshjet mbi titullin e pronësisë mbi tokën bujqësore? </vt:lpstr>
      <vt:lpstr>Humbja e anëtarësisë në familjen bujqësore</vt:lpstr>
      <vt:lpstr>QëNDRIMI I GJL</vt:lpstr>
      <vt:lpstr>DISKUTIM</vt:lpstr>
      <vt:lpstr>PRAKTIKA GJYQëSORE</vt:lpstr>
      <vt:lpstr>PowerPoint Presentation</vt:lpstr>
      <vt:lpstr>PowerPoint Presentation</vt:lpstr>
      <vt:lpstr>Faleminderit për vëmendjen!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PUNOI                                        UDHËHEQËS SHKENCORË ARTUR PRENGA                                    DRITAN RRESHKA</dc:title>
  <dc:creator>vivienne</dc:creator>
  <cp:lastModifiedBy>admin</cp:lastModifiedBy>
  <cp:revision>33</cp:revision>
  <dcterms:created xsi:type="dcterms:W3CDTF">2018-06-19T10:03:47Z</dcterms:created>
  <dcterms:modified xsi:type="dcterms:W3CDTF">2023-02-07T10:46:11Z</dcterms:modified>
</cp:coreProperties>
</file>