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15" r:id="rId1"/>
  </p:sldMasterIdLst>
  <p:sldIdLst>
    <p:sldId id="284" r:id="rId2"/>
    <p:sldId id="350" r:id="rId3"/>
    <p:sldId id="372" r:id="rId4"/>
    <p:sldId id="371" r:id="rId5"/>
    <p:sldId id="373" r:id="rId6"/>
    <p:sldId id="355" r:id="rId7"/>
    <p:sldId id="356" r:id="rId8"/>
    <p:sldId id="354" r:id="rId9"/>
    <p:sldId id="375" r:id="rId10"/>
    <p:sldId id="352" r:id="rId11"/>
    <p:sldId id="376" r:id="rId12"/>
    <p:sldId id="380" r:id="rId13"/>
    <p:sldId id="379" r:id="rId14"/>
    <p:sldId id="378" r:id="rId15"/>
    <p:sldId id="365" r:id="rId16"/>
    <p:sldId id="366" r:id="rId17"/>
    <p:sldId id="367" r:id="rId18"/>
    <p:sldId id="368" r:id="rId19"/>
    <p:sldId id="370" r:id="rId20"/>
    <p:sldId id="374" r:id="rId21"/>
    <p:sldId id="381" r:id="rId22"/>
    <p:sldId id="382" r:id="rId2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706" autoAdjust="0"/>
    <p:restoredTop sz="94660"/>
  </p:normalViewPr>
  <p:slideViewPr>
    <p:cSldViewPr snapToGrid="0">
      <p:cViewPr varScale="1">
        <p:scale>
          <a:sx n="68" d="100"/>
          <a:sy n="68" d="100"/>
        </p:scale>
        <p:origin x="828"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768C517-CD87-4811-8EB5-A539C40A2079}" type="datetimeFigureOut">
              <a:rPr lang="sq-AL" smtClean="0"/>
              <a:t>22-04-2024</a:t>
            </a:fld>
            <a:endParaRPr lang="sq-AL"/>
          </a:p>
        </p:txBody>
      </p:sp>
      <p:sp>
        <p:nvSpPr>
          <p:cNvPr id="5" name="Footer Placeholder 4"/>
          <p:cNvSpPr>
            <a:spLocks noGrp="1"/>
          </p:cNvSpPr>
          <p:nvPr>
            <p:ph type="ftr" sz="quarter" idx="11"/>
          </p:nvPr>
        </p:nvSpPr>
        <p:spPr/>
        <p:txBody>
          <a:bodyPr/>
          <a:lstStyle/>
          <a:p>
            <a:endParaRPr lang="sq-AL"/>
          </a:p>
        </p:txBody>
      </p:sp>
      <p:sp>
        <p:nvSpPr>
          <p:cNvPr id="6" name="Slide Number Placeholder 5"/>
          <p:cNvSpPr>
            <a:spLocks noGrp="1"/>
          </p:cNvSpPr>
          <p:nvPr>
            <p:ph type="sldNum" sz="quarter" idx="12"/>
          </p:nvPr>
        </p:nvSpPr>
        <p:spPr/>
        <p:txBody>
          <a:bodyPr/>
          <a:lstStyle/>
          <a:p>
            <a:fld id="{51281CB8-5E39-4850-A137-1C7100992799}" type="slidenum">
              <a:rPr lang="sq-AL" smtClean="0"/>
              <a:t>‹#›</a:t>
            </a:fld>
            <a:endParaRPr lang="sq-AL"/>
          </a:p>
        </p:txBody>
      </p:sp>
    </p:spTree>
    <p:extLst>
      <p:ext uri="{BB962C8B-B14F-4D97-AF65-F5344CB8AC3E}">
        <p14:creationId xmlns:p14="http://schemas.microsoft.com/office/powerpoint/2010/main" val="16059908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768C517-CD87-4811-8EB5-A539C40A2079}" type="datetimeFigureOut">
              <a:rPr lang="sq-AL" smtClean="0"/>
              <a:t>22-04-2024</a:t>
            </a:fld>
            <a:endParaRPr lang="sq-AL"/>
          </a:p>
        </p:txBody>
      </p:sp>
      <p:sp>
        <p:nvSpPr>
          <p:cNvPr id="5" name="Footer Placeholder 4"/>
          <p:cNvSpPr>
            <a:spLocks noGrp="1"/>
          </p:cNvSpPr>
          <p:nvPr>
            <p:ph type="ftr" sz="quarter" idx="11"/>
          </p:nvPr>
        </p:nvSpPr>
        <p:spPr/>
        <p:txBody>
          <a:bodyPr/>
          <a:lstStyle/>
          <a:p>
            <a:endParaRPr lang="sq-AL"/>
          </a:p>
        </p:txBody>
      </p:sp>
      <p:sp>
        <p:nvSpPr>
          <p:cNvPr id="6" name="Slide Number Placeholder 5"/>
          <p:cNvSpPr>
            <a:spLocks noGrp="1"/>
          </p:cNvSpPr>
          <p:nvPr>
            <p:ph type="sldNum" sz="quarter" idx="12"/>
          </p:nvPr>
        </p:nvSpPr>
        <p:spPr/>
        <p:txBody>
          <a:bodyPr/>
          <a:lstStyle/>
          <a:p>
            <a:fld id="{51281CB8-5E39-4850-A137-1C7100992799}" type="slidenum">
              <a:rPr lang="sq-AL" smtClean="0"/>
              <a:t>‹#›</a:t>
            </a:fld>
            <a:endParaRPr lang="sq-AL"/>
          </a:p>
        </p:txBody>
      </p:sp>
    </p:spTree>
    <p:extLst>
      <p:ext uri="{BB962C8B-B14F-4D97-AF65-F5344CB8AC3E}">
        <p14:creationId xmlns:p14="http://schemas.microsoft.com/office/powerpoint/2010/main" val="35604496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768C517-CD87-4811-8EB5-A539C40A2079}" type="datetimeFigureOut">
              <a:rPr lang="sq-AL" smtClean="0"/>
              <a:t>22-04-2024</a:t>
            </a:fld>
            <a:endParaRPr lang="sq-AL"/>
          </a:p>
        </p:txBody>
      </p:sp>
      <p:sp>
        <p:nvSpPr>
          <p:cNvPr id="5" name="Footer Placeholder 4"/>
          <p:cNvSpPr>
            <a:spLocks noGrp="1"/>
          </p:cNvSpPr>
          <p:nvPr>
            <p:ph type="ftr" sz="quarter" idx="11"/>
          </p:nvPr>
        </p:nvSpPr>
        <p:spPr/>
        <p:txBody>
          <a:bodyPr/>
          <a:lstStyle/>
          <a:p>
            <a:endParaRPr lang="sq-AL"/>
          </a:p>
        </p:txBody>
      </p:sp>
      <p:sp>
        <p:nvSpPr>
          <p:cNvPr id="6" name="Slide Number Placeholder 5"/>
          <p:cNvSpPr>
            <a:spLocks noGrp="1"/>
          </p:cNvSpPr>
          <p:nvPr>
            <p:ph type="sldNum" sz="quarter" idx="12"/>
          </p:nvPr>
        </p:nvSpPr>
        <p:spPr/>
        <p:txBody>
          <a:bodyPr/>
          <a:lstStyle/>
          <a:p>
            <a:fld id="{51281CB8-5E39-4850-A137-1C7100992799}" type="slidenum">
              <a:rPr lang="sq-AL" smtClean="0"/>
              <a:t>‹#›</a:t>
            </a:fld>
            <a:endParaRPr lang="sq-AL"/>
          </a:p>
        </p:txBody>
      </p:sp>
    </p:spTree>
    <p:extLst>
      <p:ext uri="{BB962C8B-B14F-4D97-AF65-F5344CB8AC3E}">
        <p14:creationId xmlns:p14="http://schemas.microsoft.com/office/powerpoint/2010/main" val="28874773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768C517-CD87-4811-8EB5-A539C40A2079}" type="datetimeFigureOut">
              <a:rPr lang="sq-AL" smtClean="0"/>
              <a:t>22-04-2024</a:t>
            </a:fld>
            <a:endParaRPr lang="sq-AL"/>
          </a:p>
        </p:txBody>
      </p:sp>
      <p:sp>
        <p:nvSpPr>
          <p:cNvPr id="6" name="Footer Placeholder 5"/>
          <p:cNvSpPr>
            <a:spLocks noGrp="1"/>
          </p:cNvSpPr>
          <p:nvPr>
            <p:ph type="ftr" sz="quarter" idx="11"/>
          </p:nvPr>
        </p:nvSpPr>
        <p:spPr/>
        <p:txBody>
          <a:bodyPr/>
          <a:lstStyle/>
          <a:p>
            <a:endParaRPr lang="sq-AL"/>
          </a:p>
        </p:txBody>
      </p:sp>
      <p:sp>
        <p:nvSpPr>
          <p:cNvPr id="7" name="Slide Number Placeholder 6"/>
          <p:cNvSpPr>
            <a:spLocks noGrp="1"/>
          </p:cNvSpPr>
          <p:nvPr>
            <p:ph type="sldNum" sz="quarter" idx="12"/>
          </p:nvPr>
        </p:nvSpPr>
        <p:spPr/>
        <p:txBody>
          <a:bodyPr/>
          <a:lstStyle/>
          <a:p>
            <a:fld id="{51281CB8-5E39-4850-A137-1C7100992799}" type="slidenum">
              <a:rPr lang="sq-AL" smtClean="0"/>
              <a:t>‹#›</a:t>
            </a:fld>
            <a:endParaRPr lang="sq-AL"/>
          </a:p>
        </p:txBody>
      </p:sp>
    </p:spTree>
    <p:extLst>
      <p:ext uri="{BB962C8B-B14F-4D97-AF65-F5344CB8AC3E}">
        <p14:creationId xmlns:p14="http://schemas.microsoft.com/office/powerpoint/2010/main" val="37819913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768C517-CD87-4811-8EB5-A539C40A2079}" type="datetimeFigureOut">
              <a:rPr lang="sq-AL" smtClean="0"/>
              <a:t>22-04-2024</a:t>
            </a:fld>
            <a:endParaRPr lang="sq-AL"/>
          </a:p>
        </p:txBody>
      </p:sp>
      <p:sp>
        <p:nvSpPr>
          <p:cNvPr id="8" name="Footer Placeholder 7"/>
          <p:cNvSpPr>
            <a:spLocks noGrp="1"/>
          </p:cNvSpPr>
          <p:nvPr>
            <p:ph type="ftr" sz="quarter" idx="11"/>
          </p:nvPr>
        </p:nvSpPr>
        <p:spPr/>
        <p:txBody>
          <a:bodyPr/>
          <a:lstStyle/>
          <a:p>
            <a:endParaRPr lang="sq-AL"/>
          </a:p>
        </p:txBody>
      </p:sp>
      <p:sp>
        <p:nvSpPr>
          <p:cNvPr id="9" name="Slide Number Placeholder 8"/>
          <p:cNvSpPr>
            <a:spLocks noGrp="1"/>
          </p:cNvSpPr>
          <p:nvPr>
            <p:ph type="sldNum" sz="quarter" idx="12"/>
          </p:nvPr>
        </p:nvSpPr>
        <p:spPr/>
        <p:txBody>
          <a:bodyPr/>
          <a:lstStyle/>
          <a:p>
            <a:fld id="{51281CB8-5E39-4850-A137-1C7100992799}" type="slidenum">
              <a:rPr lang="sq-AL" smtClean="0"/>
              <a:t>‹#›</a:t>
            </a:fld>
            <a:endParaRPr lang="sq-AL"/>
          </a:p>
        </p:txBody>
      </p:sp>
    </p:spTree>
    <p:extLst>
      <p:ext uri="{BB962C8B-B14F-4D97-AF65-F5344CB8AC3E}">
        <p14:creationId xmlns:p14="http://schemas.microsoft.com/office/powerpoint/2010/main" val="6992431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768C517-CD87-4811-8EB5-A539C40A2079}" type="datetimeFigureOut">
              <a:rPr lang="sq-AL" smtClean="0"/>
              <a:t>22-04-2024</a:t>
            </a:fld>
            <a:endParaRPr lang="sq-AL"/>
          </a:p>
        </p:txBody>
      </p:sp>
      <p:sp>
        <p:nvSpPr>
          <p:cNvPr id="4" name="Footer Placeholder 3"/>
          <p:cNvSpPr>
            <a:spLocks noGrp="1"/>
          </p:cNvSpPr>
          <p:nvPr>
            <p:ph type="ftr" sz="quarter" idx="11"/>
          </p:nvPr>
        </p:nvSpPr>
        <p:spPr/>
        <p:txBody>
          <a:bodyPr/>
          <a:lstStyle/>
          <a:p>
            <a:endParaRPr lang="sq-AL"/>
          </a:p>
        </p:txBody>
      </p:sp>
      <p:sp>
        <p:nvSpPr>
          <p:cNvPr id="5" name="Slide Number Placeholder 4"/>
          <p:cNvSpPr>
            <a:spLocks noGrp="1"/>
          </p:cNvSpPr>
          <p:nvPr>
            <p:ph type="sldNum" sz="quarter" idx="12"/>
          </p:nvPr>
        </p:nvSpPr>
        <p:spPr/>
        <p:txBody>
          <a:bodyPr/>
          <a:lstStyle/>
          <a:p>
            <a:fld id="{51281CB8-5E39-4850-A137-1C7100992799}" type="slidenum">
              <a:rPr lang="sq-AL" smtClean="0"/>
              <a:t>‹#›</a:t>
            </a:fld>
            <a:endParaRPr lang="sq-AL"/>
          </a:p>
        </p:txBody>
      </p:sp>
    </p:spTree>
    <p:extLst>
      <p:ext uri="{BB962C8B-B14F-4D97-AF65-F5344CB8AC3E}">
        <p14:creationId xmlns:p14="http://schemas.microsoft.com/office/powerpoint/2010/main" val="23334374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768C517-CD87-4811-8EB5-A539C40A2079}" type="datetimeFigureOut">
              <a:rPr lang="sq-AL" smtClean="0"/>
              <a:t>22-04-2024</a:t>
            </a:fld>
            <a:endParaRPr lang="sq-AL"/>
          </a:p>
        </p:txBody>
      </p:sp>
      <p:sp>
        <p:nvSpPr>
          <p:cNvPr id="3" name="Footer Placeholder 2"/>
          <p:cNvSpPr>
            <a:spLocks noGrp="1"/>
          </p:cNvSpPr>
          <p:nvPr>
            <p:ph type="ftr" sz="quarter" idx="11"/>
          </p:nvPr>
        </p:nvSpPr>
        <p:spPr/>
        <p:txBody>
          <a:bodyPr/>
          <a:lstStyle/>
          <a:p>
            <a:endParaRPr lang="sq-AL"/>
          </a:p>
        </p:txBody>
      </p:sp>
      <p:sp>
        <p:nvSpPr>
          <p:cNvPr id="4" name="Slide Number Placeholder 3"/>
          <p:cNvSpPr>
            <a:spLocks noGrp="1"/>
          </p:cNvSpPr>
          <p:nvPr>
            <p:ph type="sldNum" sz="quarter" idx="12"/>
          </p:nvPr>
        </p:nvSpPr>
        <p:spPr/>
        <p:txBody>
          <a:bodyPr/>
          <a:lstStyle/>
          <a:p>
            <a:fld id="{51281CB8-5E39-4850-A137-1C7100992799}" type="slidenum">
              <a:rPr lang="sq-AL" smtClean="0"/>
              <a:t>‹#›</a:t>
            </a:fld>
            <a:endParaRPr lang="sq-AL"/>
          </a:p>
        </p:txBody>
      </p:sp>
    </p:spTree>
    <p:extLst>
      <p:ext uri="{BB962C8B-B14F-4D97-AF65-F5344CB8AC3E}">
        <p14:creationId xmlns:p14="http://schemas.microsoft.com/office/powerpoint/2010/main" val="25148362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768C517-CD87-4811-8EB5-A539C40A2079}" type="datetimeFigureOut">
              <a:rPr lang="sq-AL" smtClean="0"/>
              <a:t>22-04-2024</a:t>
            </a:fld>
            <a:endParaRPr lang="sq-AL"/>
          </a:p>
        </p:txBody>
      </p:sp>
      <p:sp>
        <p:nvSpPr>
          <p:cNvPr id="6" name="Footer Placeholder 5"/>
          <p:cNvSpPr>
            <a:spLocks noGrp="1"/>
          </p:cNvSpPr>
          <p:nvPr>
            <p:ph type="ftr" sz="quarter" idx="11"/>
          </p:nvPr>
        </p:nvSpPr>
        <p:spPr/>
        <p:txBody>
          <a:bodyPr/>
          <a:lstStyle/>
          <a:p>
            <a:endParaRPr lang="sq-AL"/>
          </a:p>
        </p:txBody>
      </p:sp>
      <p:sp>
        <p:nvSpPr>
          <p:cNvPr id="7" name="Slide Number Placeholder 6"/>
          <p:cNvSpPr>
            <a:spLocks noGrp="1"/>
          </p:cNvSpPr>
          <p:nvPr>
            <p:ph type="sldNum" sz="quarter" idx="12"/>
          </p:nvPr>
        </p:nvSpPr>
        <p:spPr/>
        <p:txBody>
          <a:bodyPr/>
          <a:lstStyle/>
          <a:p>
            <a:fld id="{51281CB8-5E39-4850-A137-1C7100992799}" type="slidenum">
              <a:rPr lang="sq-AL" smtClean="0"/>
              <a:t>‹#›</a:t>
            </a:fld>
            <a:endParaRPr lang="sq-AL"/>
          </a:p>
        </p:txBody>
      </p:sp>
    </p:spTree>
    <p:extLst>
      <p:ext uri="{BB962C8B-B14F-4D97-AF65-F5344CB8AC3E}">
        <p14:creationId xmlns:p14="http://schemas.microsoft.com/office/powerpoint/2010/main" val="22983070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768C517-CD87-4811-8EB5-A539C40A2079}" type="datetimeFigureOut">
              <a:rPr lang="sq-AL" smtClean="0"/>
              <a:t>22-04-2024</a:t>
            </a:fld>
            <a:endParaRPr lang="sq-AL"/>
          </a:p>
        </p:txBody>
      </p:sp>
      <p:sp>
        <p:nvSpPr>
          <p:cNvPr id="6" name="Footer Placeholder 5"/>
          <p:cNvSpPr>
            <a:spLocks noGrp="1"/>
          </p:cNvSpPr>
          <p:nvPr>
            <p:ph type="ftr" sz="quarter" idx="11"/>
          </p:nvPr>
        </p:nvSpPr>
        <p:spPr/>
        <p:txBody>
          <a:bodyPr/>
          <a:lstStyle/>
          <a:p>
            <a:endParaRPr lang="sq-AL"/>
          </a:p>
        </p:txBody>
      </p:sp>
      <p:sp>
        <p:nvSpPr>
          <p:cNvPr id="7" name="Slide Number Placeholder 6"/>
          <p:cNvSpPr>
            <a:spLocks noGrp="1"/>
          </p:cNvSpPr>
          <p:nvPr>
            <p:ph type="sldNum" sz="quarter" idx="12"/>
          </p:nvPr>
        </p:nvSpPr>
        <p:spPr/>
        <p:txBody>
          <a:bodyPr/>
          <a:lstStyle/>
          <a:p>
            <a:fld id="{51281CB8-5E39-4850-A137-1C7100992799}" type="slidenum">
              <a:rPr lang="sq-AL" smtClean="0"/>
              <a:t>‹#›</a:t>
            </a:fld>
            <a:endParaRPr lang="sq-AL"/>
          </a:p>
        </p:txBody>
      </p:sp>
    </p:spTree>
    <p:extLst>
      <p:ext uri="{BB962C8B-B14F-4D97-AF65-F5344CB8AC3E}">
        <p14:creationId xmlns:p14="http://schemas.microsoft.com/office/powerpoint/2010/main" val="9022666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768C517-CD87-4811-8EB5-A539C40A2079}" type="datetimeFigureOut">
              <a:rPr lang="sq-AL" smtClean="0"/>
              <a:t>22-04-2024</a:t>
            </a:fld>
            <a:endParaRPr lang="sq-AL"/>
          </a:p>
        </p:txBody>
      </p:sp>
      <p:sp>
        <p:nvSpPr>
          <p:cNvPr id="5" name="Footer Placeholder 4"/>
          <p:cNvSpPr>
            <a:spLocks noGrp="1"/>
          </p:cNvSpPr>
          <p:nvPr>
            <p:ph type="ftr" sz="quarter" idx="11"/>
          </p:nvPr>
        </p:nvSpPr>
        <p:spPr/>
        <p:txBody>
          <a:bodyPr/>
          <a:lstStyle/>
          <a:p>
            <a:endParaRPr lang="sq-AL"/>
          </a:p>
        </p:txBody>
      </p:sp>
      <p:sp>
        <p:nvSpPr>
          <p:cNvPr id="6" name="Slide Number Placeholder 5"/>
          <p:cNvSpPr>
            <a:spLocks noGrp="1"/>
          </p:cNvSpPr>
          <p:nvPr>
            <p:ph type="sldNum" sz="quarter" idx="12"/>
          </p:nvPr>
        </p:nvSpPr>
        <p:spPr/>
        <p:txBody>
          <a:bodyPr/>
          <a:lstStyle/>
          <a:p>
            <a:fld id="{51281CB8-5E39-4850-A137-1C7100992799}" type="slidenum">
              <a:rPr lang="sq-AL" smtClean="0"/>
              <a:t>‹#›</a:t>
            </a:fld>
            <a:endParaRPr lang="sq-AL"/>
          </a:p>
        </p:txBody>
      </p:sp>
    </p:spTree>
    <p:extLst>
      <p:ext uri="{BB962C8B-B14F-4D97-AF65-F5344CB8AC3E}">
        <p14:creationId xmlns:p14="http://schemas.microsoft.com/office/powerpoint/2010/main" val="34023532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768C517-CD87-4811-8EB5-A539C40A2079}" type="datetimeFigureOut">
              <a:rPr lang="sq-AL" smtClean="0"/>
              <a:t>22-04-2024</a:t>
            </a:fld>
            <a:endParaRPr lang="sq-AL"/>
          </a:p>
        </p:txBody>
      </p:sp>
      <p:sp>
        <p:nvSpPr>
          <p:cNvPr id="5" name="Footer Placeholder 4"/>
          <p:cNvSpPr>
            <a:spLocks noGrp="1"/>
          </p:cNvSpPr>
          <p:nvPr>
            <p:ph type="ftr" sz="quarter" idx="11"/>
          </p:nvPr>
        </p:nvSpPr>
        <p:spPr/>
        <p:txBody>
          <a:bodyPr/>
          <a:lstStyle/>
          <a:p>
            <a:endParaRPr lang="sq-AL"/>
          </a:p>
        </p:txBody>
      </p:sp>
      <p:sp>
        <p:nvSpPr>
          <p:cNvPr id="6" name="Slide Number Placeholder 5"/>
          <p:cNvSpPr>
            <a:spLocks noGrp="1"/>
          </p:cNvSpPr>
          <p:nvPr>
            <p:ph type="sldNum" sz="quarter" idx="12"/>
          </p:nvPr>
        </p:nvSpPr>
        <p:spPr/>
        <p:txBody>
          <a:bodyPr/>
          <a:lstStyle/>
          <a:p>
            <a:fld id="{51281CB8-5E39-4850-A137-1C7100992799}" type="slidenum">
              <a:rPr lang="sq-AL" smtClean="0"/>
              <a:t>‹#›</a:t>
            </a:fld>
            <a:endParaRPr lang="sq-AL"/>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415781622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768C517-CD87-4811-8EB5-A539C40A2079}" type="datetimeFigureOut">
              <a:rPr lang="sq-AL" smtClean="0"/>
              <a:t>22-04-2024</a:t>
            </a:fld>
            <a:endParaRPr lang="sq-AL"/>
          </a:p>
        </p:txBody>
      </p:sp>
      <p:sp>
        <p:nvSpPr>
          <p:cNvPr id="5" name="Footer Placeholder 4"/>
          <p:cNvSpPr>
            <a:spLocks noGrp="1"/>
          </p:cNvSpPr>
          <p:nvPr>
            <p:ph type="ftr" sz="quarter" idx="11"/>
          </p:nvPr>
        </p:nvSpPr>
        <p:spPr/>
        <p:txBody>
          <a:bodyPr/>
          <a:lstStyle/>
          <a:p>
            <a:endParaRPr lang="sq-AL"/>
          </a:p>
        </p:txBody>
      </p:sp>
      <p:sp>
        <p:nvSpPr>
          <p:cNvPr id="6" name="Slide Number Placeholder 5"/>
          <p:cNvSpPr>
            <a:spLocks noGrp="1"/>
          </p:cNvSpPr>
          <p:nvPr>
            <p:ph type="sldNum" sz="quarter" idx="12"/>
          </p:nvPr>
        </p:nvSpPr>
        <p:spPr/>
        <p:txBody>
          <a:bodyPr/>
          <a:lstStyle/>
          <a:p>
            <a:fld id="{51281CB8-5E39-4850-A137-1C7100992799}" type="slidenum">
              <a:rPr lang="sq-AL" smtClean="0"/>
              <a:t>‹#›</a:t>
            </a:fld>
            <a:endParaRPr lang="sq-AL"/>
          </a:p>
        </p:txBody>
      </p:sp>
    </p:spTree>
    <p:extLst>
      <p:ext uri="{BB962C8B-B14F-4D97-AF65-F5344CB8AC3E}">
        <p14:creationId xmlns:p14="http://schemas.microsoft.com/office/powerpoint/2010/main" val="347651108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768C517-CD87-4811-8EB5-A539C40A2079}" type="datetimeFigureOut">
              <a:rPr lang="sq-AL" smtClean="0"/>
              <a:t>22-04-2024</a:t>
            </a:fld>
            <a:endParaRPr lang="sq-AL"/>
          </a:p>
        </p:txBody>
      </p:sp>
      <p:sp>
        <p:nvSpPr>
          <p:cNvPr id="5" name="Footer Placeholder 4"/>
          <p:cNvSpPr>
            <a:spLocks noGrp="1"/>
          </p:cNvSpPr>
          <p:nvPr>
            <p:ph type="ftr" sz="quarter" idx="11"/>
          </p:nvPr>
        </p:nvSpPr>
        <p:spPr/>
        <p:txBody>
          <a:bodyPr/>
          <a:lstStyle/>
          <a:p>
            <a:endParaRPr lang="sq-AL"/>
          </a:p>
        </p:txBody>
      </p:sp>
      <p:sp>
        <p:nvSpPr>
          <p:cNvPr id="6" name="Slide Number Placeholder 5"/>
          <p:cNvSpPr>
            <a:spLocks noGrp="1"/>
          </p:cNvSpPr>
          <p:nvPr>
            <p:ph type="sldNum" sz="quarter" idx="12"/>
          </p:nvPr>
        </p:nvSpPr>
        <p:spPr/>
        <p:txBody>
          <a:bodyPr/>
          <a:lstStyle/>
          <a:p>
            <a:fld id="{51281CB8-5E39-4850-A137-1C7100992799}" type="slidenum">
              <a:rPr lang="sq-AL" smtClean="0"/>
              <a:t>‹#›</a:t>
            </a:fld>
            <a:endParaRPr lang="sq-AL"/>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51917410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768C517-CD87-4811-8EB5-A539C40A2079}" type="datetimeFigureOut">
              <a:rPr lang="sq-AL" smtClean="0"/>
              <a:t>22-04-2024</a:t>
            </a:fld>
            <a:endParaRPr lang="sq-AL"/>
          </a:p>
        </p:txBody>
      </p:sp>
      <p:sp>
        <p:nvSpPr>
          <p:cNvPr id="5" name="Footer Placeholder 4"/>
          <p:cNvSpPr>
            <a:spLocks noGrp="1"/>
          </p:cNvSpPr>
          <p:nvPr>
            <p:ph type="ftr" sz="quarter" idx="11"/>
          </p:nvPr>
        </p:nvSpPr>
        <p:spPr/>
        <p:txBody>
          <a:bodyPr/>
          <a:lstStyle/>
          <a:p>
            <a:endParaRPr lang="sq-AL"/>
          </a:p>
        </p:txBody>
      </p:sp>
      <p:sp>
        <p:nvSpPr>
          <p:cNvPr id="6" name="Slide Number Placeholder 5"/>
          <p:cNvSpPr>
            <a:spLocks noGrp="1"/>
          </p:cNvSpPr>
          <p:nvPr>
            <p:ph type="sldNum" sz="quarter" idx="12"/>
          </p:nvPr>
        </p:nvSpPr>
        <p:spPr/>
        <p:txBody>
          <a:bodyPr/>
          <a:lstStyle/>
          <a:p>
            <a:fld id="{51281CB8-5E39-4850-A137-1C7100992799}" type="slidenum">
              <a:rPr lang="sq-AL" smtClean="0"/>
              <a:t>‹#›</a:t>
            </a:fld>
            <a:endParaRPr lang="sq-AL"/>
          </a:p>
        </p:txBody>
      </p:sp>
    </p:spTree>
    <p:extLst>
      <p:ext uri="{BB962C8B-B14F-4D97-AF65-F5344CB8AC3E}">
        <p14:creationId xmlns:p14="http://schemas.microsoft.com/office/powerpoint/2010/main" val="230834507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768C517-CD87-4811-8EB5-A539C40A2079}" type="datetimeFigureOut">
              <a:rPr lang="sq-AL" smtClean="0"/>
              <a:t>22-04-2024</a:t>
            </a:fld>
            <a:endParaRPr lang="sq-AL"/>
          </a:p>
        </p:txBody>
      </p:sp>
      <p:sp>
        <p:nvSpPr>
          <p:cNvPr id="5" name="Footer Placeholder 4"/>
          <p:cNvSpPr>
            <a:spLocks noGrp="1"/>
          </p:cNvSpPr>
          <p:nvPr>
            <p:ph type="ftr" sz="quarter" idx="11"/>
          </p:nvPr>
        </p:nvSpPr>
        <p:spPr/>
        <p:txBody>
          <a:bodyPr/>
          <a:lstStyle/>
          <a:p>
            <a:endParaRPr lang="sq-AL"/>
          </a:p>
        </p:txBody>
      </p:sp>
      <p:sp>
        <p:nvSpPr>
          <p:cNvPr id="6" name="Slide Number Placeholder 5"/>
          <p:cNvSpPr>
            <a:spLocks noGrp="1"/>
          </p:cNvSpPr>
          <p:nvPr>
            <p:ph type="sldNum" sz="quarter" idx="12"/>
          </p:nvPr>
        </p:nvSpPr>
        <p:spPr/>
        <p:txBody>
          <a:bodyPr/>
          <a:lstStyle/>
          <a:p>
            <a:fld id="{51281CB8-5E39-4850-A137-1C7100992799}" type="slidenum">
              <a:rPr lang="sq-AL" smtClean="0"/>
              <a:t>‹#›</a:t>
            </a:fld>
            <a:endParaRPr lang="sq-AL"/>
          </a:p>
        </p:txBody>
      </p:sp>
    </p:spTree>
    <p:extLst>
      <p:ext uri="{BB962C8B-B14F-4D97-AF65-F5344CB8AC3E}">
        <p14:creationId xmlns:p14="http://schemas.microsoft.com/office/powerpoint/2010/main" val="258713547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768C517-CD87-4811-8EB5-A539C40A2079}" type="datetimeFigureOut">
              <a:rPr lang="sq-AL" smtClean="0"/>
              <a:t>22-04-2024</a:t>
            </a:fld>
            <a:endParaRPr lang="sq-AL"/>
          </a:p>
        </p:txBody>
      </p:sp>
      <p:sp>
        <p:nvSpPr>
          <p:cNvPr id="5" name="Footer Placeholder 4"/>
          <p:cNvSpPr>
            <a:spLocks noGrp="1"/>
          </p:cNvSpPr>
          <p:nvPr>
            <p:ph type="ftr" sz="quarter" idx="11"/>
          </p:nvPr>
        </p:nvSpPr>
        <p:spPr/>
        <p:txBody>
          <a:bodyPr/>
          <a:lstStyle/>
          <a:p>
            <a:endParaRPr lang="sq-AL"/>
          </a:p>
        </p:txBody>
      </p:sp>
      <p:sp>
        <p:nvSpPr>
          <p:cNvPr id="6" name="Slide Number Placeholder 5"/>
          <p:cNvSpPr>
            <a:spLocks noGrp="1"/>
          </p:cNvSpPr>
          <p:nvPr>
            <p:ph type="sldNum" sz="quarter" idx="12"/>
          </p:nvPr>
        </p:nvSpPr>
        <p:spPr/>
        <p:txBody>
          <a:bodyPr/>
          <a:lstStyle/>
          <a:p>
            <a:fld id="{51281CB8-5E39-4850-A137-1C7100992799}" type="slidenum">
              <a:rPr lang="sq-AL" smtClean="0"/>
              <a:t>‹#›</a:t>
            </a:fld>
            <a:endParaRPr lang="sq-AL"/>
          </a:p>
        </p:txBody>
      </p:sp>
    </p:spTree>
    <p:extLst>
      <p:ext uri="{BB962C8B-B14F-4D97-AF65-F5344CB8AC3E}">
        <p14:creationId xmlns:p14="http://schemas.microsoft.com/office/powerpoint/2010/main" val="23988530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8768C517-CD87-4811-8EB5-A539C40A2079}" type="datetimeFigureOut">
              <a:rPr lang="sq-AL" smtClean="0"/>
              <a:t>22-04-2024</a:t>
            </a:fld>
            <a:endParaRPr lang="sq-AL"/>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sq-AL"/>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51281CB8-5E39-4850-A137-1C7100992799}" type="slidenum">
              <a:rPr lang="sq-AL" smtClean="0"/>
              <a:t>‹#›</a:t>
            </a:fld>
            <a:endParaRPr lang="sq-AL"/>
          </a:p>
        </p:txBody>
      </p:sp>
    </p:spTree>
    <p:extLst>
      <p:ext uri="{BB962C8B-B14F-4D97-AF65-F5344CB8AC3E}">
        <p14:creationId xmlns:p14="http://schemas.microsoft.com/office/powerpoint/2010/main" val="3842333086"/>
      </p:ext>
    </p:extLst>
  </p:cSld>
  <p:clrMap bg1="lt1" tx1="dk1" bg2="lt2" tx2="dk2" accent1="accent1" accent2="accent2" accent3="accent3" accent4="accent4" accent5="accent5" accent6="accent6" hlink="hlink" folHlink="folHlink"/>
  <p:sldLayoutIdLst>
    <p:sldLayoutId id="2147483916" r:id="rId1"/>
    <p:sldLayoutId id="2147483917" r:id="rId2"/>
    <p:sldLayoutId id="2147483918" r:id="rId3"/>
    <p:sldLayoutId id="2147483919" r:id="rId4"/>
    <p:sldLayoutId id="2147483920" r:id="rId5"/>
    <p:sldLayoutId id="2147483921" r:id="rId6"/>
    <p:sldLayoutId id="2147483922" r:id="rId7"/>
    <p:sldLayoutId id="2147483923" r:id="rId8"/>
    <p:sldLayoutId id="2147483924" r:id="rId9"/>
    <p:sldLayoutId id="2147483925" r:id="rId10"/>
    <p:sldLayoutId id="2147483926" r:id="rId11"/>
    <p:sldLayoutId id="2147483927" r:id="rId12"/>
    <p:sldLayoutId id="2147483928" r:id="rId13"/>
    <p:sldLayoutId id="2147483929" r:id="rId14"/>
    <p:sldLayoutId id="2147483930" r:id="rId15"/>
    <p:sldLayoutId id="2147483931"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FB4E0E-3F62-4C66-8639-8C456FA415F1}"/>
              </a:ext>
            </a:extLst>
          </p:cNvPr>
          <p:cNvSpPr>
            <a:spLocks noGrp="1"/>
          </p:cNvSpPr>
          <p:nvPr>
            <p:ph type="title"/>
          </p:nvPr>
        </p:nvSpPr>
        <p:spPr>
          <a:xfrm>
            <a:off x="1098454" y="982133"/>
            <a:ext cx="10141046" cy="1070785"/>
          </a:xfrm>
        </p:spPr>
        <p:txBody>
          <a:bodyPr>
            <a:normAutofit/>
          </a:bodyPr>
          <a:lstStyle/>
          <a:p>
            <a:pPr algn="ctr"/>
            <a:r>
              <a:rPr lang="cy-GB" b="1" dirty="0">
                <a:cs typeface="Times New Roman" panose="02020603050405020304" pitchFamily="18" charset="0"/>
              </a:rPr>
              <a:t>Përgjegjësia penale e personit juridik</a:t>
            </a:r>
            <a:endParaRPr lang="sq-AL" dirty="0"/>
          </a:p>
        </p:txBody>
      </p:sp>
      <p:sp>
        <p:nvSpPr>
          <p:cNvPr id="3" name="Content Placeholder 2">
            <a:extLst>
              <a:ext uri="{FF2B5EF4-FFF2-40B4-BE49-F238E27FC236}">
                <a16:creationId xmlns:a16="http://schemas.microsoft.com/office/drawing/2014/main" id="{A7BB8466-4275-419D-83DC-C703E515BE4D}"/>
              </a:ext>
            </a:extLst>
          </p:cNvPr>
          <p:cNvSpPr>
            <a:spLocks noGrp="1"/>
          </p:cNvSpPr>
          <p:nvPr>
            <p:ph idx="1"/>
          </p:nvPr>
        </p:nvSpPr>
        <p:spPr>
          <a:xfrm>
            <a:off x="1103312" y="2052918"/>
            <a:ext cx="9449581" cy="4195481"/>
          </a:xfrm>
        </p:spPr>
        <p:txBody>
          <a:bodyPr>
            <a:normAutofit/>
          </a:bodyPr>
          <a:lstStyle/>
          <a:p>
            <a:pPr marL="0" indent="0" algn="just">
              <a:buNone/>
            </a:pPr>
            <a:endParaRPr lang="en-US" b="1" dirty="0">
              <a:latin typeface="Times New Roman" panose="02020603050405020304" pitchFamily="18" charset="0"/>
              <a:cs typeface="Times New Roman" panose="02020603050405020304" pitchFamily="18" charset="0"/>
            </a:endParaRPr>
          </a:p>
          <a:p>
            <a:pPr marL="0" indent="0" algn="just">
              <a:buNone/>
            </a:pPr>
            <a:r>
              <a:rPr lang="en-US" b="1" dirty="0">
                <a:latin typeface="Times New Roman" panose="02020603050405020304" pitchFamily="18" charset="0"/>
                <a:cs typeface="Times New Roman" panose="02020603050405020304" pitchFamily="18" charset="0"/>
              </a:rPr>
              <a:t>	</a:t>
            </a:r>
          </a:p>
          <a:p>
            <a:pPr algn="ctr"/>
            <a:endParaRPr lang="cy-GB" i="1" dirty="0"/>
          </a:p>
          <a:p>
            <a:pPr algn="just"/>
            <a:r>
              <a:rPr lang="cy-GB" i="1" dirty="0"/>
              <a:t>“Përgjegjësia penale e personit juridikë. Elementët për evidentimin  e kësaj lloj përgjegjësie penale, ndërthurja me përgjegjësinë penale të personit fizik, dënimi kryesor dhe dënimi plotësues”</a:t>
            </a:r>
          </a:p>
          <a:p>
            <a:endParaRPr lang="cy-GB" dirty="0"/>
          </a:p>
          <a:p>
            <a:r>
              <a:rPr lang="cy-GB" b="1" dirty="0"/>
              <a:t>Punoi: Sokol PINA/Gjyqtar në Gjykatën e Apelit të Juridiksionit të Përgjithshëm </a:t>
            </a:r>
          </a:p>
        </p:txBody>
      </p:sp>
    </p:spTree>
    <p:extLst>
      <p:ext uri="{BB962C8B-B14F-4D97-AF65-F5344CB8AC3E}">
        <p14:creationId xmlns:p14="http://schemas.microsoft.com/office/powerpoint/2010/main" val="16148362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755A82-86B1-4203-88D8-DA62D313223E}"/>
              </a:ext>
            </a:extLst>
          </p:cNvPr>
          <p:cNvSpPr>
            <a:spLocks noGrp="1"/>
          </p:cNvSpPr>
          <p:nvPr>
            <p:ph type="title"/>
          </p:nvPr>
        </p:nvSpPr>
        <p:spPr/>
        <p:txBody>
          <a:bodyPr/>
          <a:lstStyle/>
          <a:p>
            <a:pPr algn="ctr"/>
            <a:r>
              <a:rPr lang="cy-GB" i="1" dirty="0"/>
              <a:t>Elementët për evidentimin e përgjegjësisë penale</a:t>
            </a:r>
            <a:endParaRPr lang="sq-AL" dirty="0"/>
          </a:p>
        </p:txBody>
      </p:sp>
      <p:sp>
        <p:nvSpPr>
          <p:cNvPr id="3" name="Content Placeholder 2">
            <a:extLst>
              <a:ext uri="{FF2B5EF4-FFF2-40B4-BE49-F238E27FC236}">
                <a16:creationId xmlns:a16="http://schemas.microsoft.com/office/drawing/2014/main" id="{FAC8FB77-8709-41B1-83E0-69A0FA0B5088}"/>
              </a:ext>
            </a:extLst>
          </p:cNvPr>
          <p:cNvSpPr>
            <a:spLocks noGrp="1"/>
          </p:cNvSpPr>
          <p:nvPr>
            <p:ph idx="1"/>
          </p:nvPr>
        </p:nvSpPr>
        <p:spPr>
          <a:xfrm>
            <a:off x="677333" y="2160589"/>
            <a:ext cx="8973103" cy="3880773"/>
          </a:xfrm>
        </p:spPr>
        <p:txBody>
          <a:bodyPr>
            <a:normAutofit/>
          </a:bodyPr>
          <a:lstStyle/>
          <a:p>
            <a:pPr algn="just"/>
            <a:r>
              <a:rPr lang="cy-GB" dirty="0">
                <a:solidFill>
                  <a:schemeClr val="tx1"/>
                </a:solidFill>
              </a:rPr>
              <a:t>1. Baza ligjore: </a:t>
            </a:r>
          </a:p>
          <a:p>
            <a:pPr algn="just"/>
            <a:r>
              <a:rPr lang="cy-GB" dirty="0">
                <a:solidFill>
                  <a:schemeClr val="tx1"/>
                </a:solidFill>
              </a:rPr>
              <a:t>a) neni 45 i Kodit Penal; </a:t>
            </a:r>
          </a:p>
          <a:p>
            <a:pPr algn="just"/>
            <a:r>
              <a:rPr lang="cy-GB" dirty="0">
                <a:solidFill>
                  <a:schemeClr val="tx1"/>
                </a:solidFill>
              </a:rPr>
              <a:t>b) ligji nr. 9754, datë 14.6.2007 “Për përgjegjësinë penale të personave juridik” (ligji nr. 9754/2007). </a:t>
            </a:r>
          </a:p>
          <a:p>
            <a:pPr algn="just"/>
            <a:r>
              <a:rPr lang="cy-GB" dirty="0">
                <a:solidFill>
                  <a:schemeClr val="tx1"/>
                </a:solidFill>
              </a:rPr>
              <a:t>2. Kontroll incidental për papajtueshmërinë me Kushtetutën e Republikës së Shqipërisë</a:t>
            </a:r>
          </a:p>
          <a:p>
            <a:pPr algn="just"/>
            <a:r>
              <a:rPr lang="cy-GB" dirty="0">
                <a:solidFill>
                  <a:schemeClr val="tx1"/>
                </a:solidFill>
              </a:rPr>
              <a:t>- Gjykata referuese: </a:t>
            </a:r>
            <a:r>
              <a:rPr lang="cy-GB" i="1" dirty="0">
                <a:solidFill>
                  <a:schemeClr val="tx1"/>
                </a:solidFill>
              </a:rPr>
              <a:t>“...Ligji nr. 9754, ... bie ndesh me parimin e shtetit të së drejtës. Ky ligj është i papajtueshëm me nenet 4, 16/2, 29/1, 81/2, pika "d", të Kushtetutës së Shqipërisë, pasi është miratuar me shumicë të thjeshtë, ndërkohë që duhej miratuar me shumicë të cilësuar.”</a:t>
            </a:r>
          </a:p>
          <a:p>
            <a:pPr marL="0" indent="0" algn="just">
              <a:buNone/>
            </a:pPr>
            <a:endParaRPr lang="cy-GB" dirty="0">
              <a:solidFill>
                <a:schemeClr val="tx1"/>
              </a:solidFill>
            </a:endParaRPr>
          </a:p>
        </p:txBody>
      </p:sp>
    </p:spTree>
    <p:extLst>
      <p:ext uri="{BB962C8B-B14F-4D97-AF65-F5344CB8AC3E}">
        <p14:creationId xmlns:p14="http://schemas.microsoft.com/office/powerpoint/2010/main" val="163844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755A82-86B1-4203-88D8-DA62D313223E}"/>
              </a:ext>
            </a:extLst>
          </p:cNvPr>
          <p:cNvSpPr>
            <a:spLocks noGrp="1"/>
          </p:cNvSpPr>
          <p:nvPr>
            <p:ph type="title"/>
          </p:nvPr>
        </p:nvSpPr>
        <p:spPr/>
        <p:txBody>
          <a:bodyPr/>
          <a:lstStyle/>
          <a:p>
            <a:pPr algn="ctr"/>
            <a:r>
              <a:rPr lang="cy-GB" i="1" dirty="0"/>
              <a:t>Elementët për evidentimin e përgjegjësisë penale</a:t>
            </a:r>
            <a:endParaRPr lang="sq-AL" dirty="0"/>
          </a:p>
        </p:txBody>
      </p:sp>
      <p:sp>
        <p:nvSpPr>
          <p:cNvPr id="3" name="Content Placeholder 2">
            <a:extLst>
              <a:ext uri="{FF2B5EF4-FFF2-40B4-BE49-F238E27FC236}">
                <a16:creationId xmlns:a16="http://schemas.microsoft.com/office/drawing/2014/main" id="{FAC8FB77-8709-41B1-83E0-69A0FA0B5088}"/>
              </a:ext>
            </a:extLst>
          </p:cNvPr>
          <p:cNvSpPr>
            <a:spLocks noGrp="1"/>
          </p:cNvSpPr>
          <p:nvPr>
            <p:ph idx="1"/>
          </p:nvPr>
        </p:nvSpPr>
        <p:spPr>
          <a:xfrm>
            <a:off x="677333" y="2160589"/>
            <a:ext cx="8973103" cy="3880773"/>
          </a:xfrm>
        </p:spPr>
        <p:txBody>
          <a:bodyPr>
            <a:normAutofit lnSpcReduction="10000"/>
          </a:bodyPr>
          <a:lstStyle/>
          <a:p>
            <a:pPr algn="just"/>
            <a:r>
              <a:rPr lang="cy-GB" dirty="0">
                <a:solidFill>
                  <a:schemeClr val="tx1"/>
                </a:solidFill>
              </a:rPr>
              <a:t>- Vendimi nr. 38, datë 25.07.2013 i Gjykatës Kushtetuese </a:t>
            </a:r>
          </a:p>
          <a:p>
            <a:pPr algn="just"/>
            <a:r>
              <a:rPr lang="cy-GB" i="1" dirty="0">
                <a:solidFill>
                  <a:schemeClr val="tx1"/>
                </a:solidFill>
              </a:rPr>
              <a:t>“Ligji është kufizuar vetëm në rregullimin e llojit dhe masës së dënimit, pa ndërhyrë në parashikimet e Kodit Penal që përcaktojnë përgjegjësinë penale të kësaj kategorie personash dhe pa krijuar ndonjë vepër të re penale që duhet zbatuar ndaj tyre.” </a:t>
            </a:r>
          </a:p>
          <a:p>
            <a:pPr algn="just"/>
            <a:r>
              <a:rPr lang="cy-GB" i="1" dirty="0">
                <a:solidFill>
                  <a:schemeClr val="tx1"/>
                </a:solidFill>
              </a:rPr>
              <a:t>- “....Gjykata vëren se Kuvendi, në miratimin e ligjit objekt kërkese, pavarësisht se formalisht është mbështetur në nenin 78 të Kushtetutës, </a:t>
            </a:r>
            <a:r>
              <a:rPr lang="cy-GB" b="1" i="1" dirty="0">
                <a:solidFill>
                  <a:schemeClr val="tx1"/>
                </a:solidFill>
              </a:rPr>
              <a:t>ka ndjekur të njëjtën procedurë parlamentare në të cilën kalojnë ligjet që miratohen në bazë të nenit 81 të Kushtetutës</a:t>
            </a:r>
            <a:r>
              <a:rPr lang="cy-GB" i="1" dirty="0">
                <a:solidFill>
                  <a:schemeClr val="tx1"/>
                </a:solidFill>
              </a:rPr>
              <a:t>. ...</a:t>
            </a:r>
          </a:p>
          <a:p>
            <a:pPr algn="just"/>
            <a:r>
              <a:rPr lang="cy-GB" b="1" i="1" dirty="0">
                <a:solidFill>
                  <a:schemeClr val="tx1"/>
                </a:solidFill>
              </a:rPr>
              <a:t>Mbështetur në prapësimet dhe aktet paraqitur nga subjekti i interesuar, Gjykata vëren se Kuvendi, në miratimin e ligjit objekt kërkese, ka plotësuar kuorumin dhe shumicën e domosdoshme kushtetuese prej tri të pestave të të gjithë anëtarëve të tij.”</a:t>
            </a:r>
          </a:p>
          <a:p>
            <a:pPr marL="0" indent="0" algn="just">
              <a:buNone/>
            </a:pPr>
            <a:endParaRPr lang="cy-GB" dirty="0">
              <a:solidFill>
                <a:schemeClr val="tx1"/>
              </a:solidFill>
            </a:endParaRPr>
          </a:p>
        </p:txBody>
      </p:sp>
    </p:spTree>
    <p:extLst>
      <p:ext uri="{BB962C8B-B14F-4D97-AF65-F5344CB8AC3E}">
        <p14:creationId xmlns:p14="http://schemas.microsoft.com/office/powerpoint/2010/main" val="9277830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755A82-86B1-4203-88D8-DA62D313223E}"/>
              </a:ext>
            </a:extLst>
          </p:cNvPr>
          <p:cNvSpPr>
            <a:spLocks noGrp="1"/>
          </p:cNvSpPr>
          <p:nvPr>
            <p:ph type="title"/>
          </p:nvPr>
        </p:nvSpPr>
        <p:spPr/>
        <p:txBody>
          <a:bodyPr/>
          <a:lstStyle/>
          <a:p>
            <a:pPr algn="ctr"/>
            <a:r>
              <a:rPr lang="cy-GB" i="1" dirty="0"/>
              <a:t>Elementët për evidentimin e përgjegjësisë penale</a:t>
            </a:r>
            <a:endParaRPr lang="sq-AL" dirty="0"/>
          </a:p>
        </p:txBody>
      </p:sp>
      <p:sp>
        <p:nvSpPr>
          <p:cNvPr id="3" name="Content Placeholder 2">
            <a:extLst>
              <a:ext uri="{FF2B5EF4-FFF2-40B4-BE49-F238E27FC236}">
                <a16:creationId xmlns:a16="http://schemas.microsoft.com/office/drawing/2014/main" id="{FAC8FB77-8709-41B1-83E0-69A0FA0B5088}"/>
              </a:ext>
            </a:extLst>
          </p:cNvPr>
          <p:cNvSpPr>
            <a:spLocks noGrp="1"/>
          </p:cNvSpPr>
          <p:nvPr>
            <p:ph idx="1"/>
          </p:nvPr>
        </p:nvSpPr>
        <p:spPr>
          <a:xfrm>
            <a:off x="677333" y="2160589"/>
            <a:ext cx="8973103" cy="3880773"/>
          </a:xfrm>
        </p:spPr>
        <p:txBody>
          <a:bodyPr>
            <a:normAutofit/>
          </a:bodyPr>
          <a:lstStyle/>
          <a:p>
            <a:pPr algn="just"/>
            <a:endParaRPr lang="cy-GB" dirty="0">
              <a:solidFill>
                <a:schemeClr val="tx1"/>
              </a:solidFill>
            </a:endParaRPr>
          </a:p>
          <a:p>
            <a:pPr algn="just"/>
            <a:r>
              <a:rPr lang="cy-GB" dirty="0">
                <a:solidFill>
                  <a:schemeClr val="tx1"/>
                </a:solidFill>
              </a:rPr>
              <a:t>3. Veprimi i ligjit në kohë</a:t>
            </a:r>
          </a:p>
          <a:p>
            <a:pPr algn="just"/>
            <a:r>
              <a:rPr lang="cy-GB" dirty="0">
                <a:solidFill>
                  <a:schemeClr val="tx1"/>
                </a:solidFill>
              </a:rPr>
              <a:t>- Personi juridik</a:t>
            </a:r>
          </a:p>
          <a:p>
            <a:pPr algn="just"/>
            <a:r>
              <a:rPr lang="cy-GB" dirty="0">
                <a:solidFill>
                  <a:schemeClr val="tx1"/>
                </a:solidFill>
              </a:rPr>
              <a:t>a) subjekt aktiv i veprës penale, fillimisht me miratimin e Kodit Penal në vitin 1995, neni 45; shfuqizuar me ligjin </a:t>
            </a:r>
            <a:r>
              <a:rPr lang="nn-NO" dirty="0">
                <a:solidFill>
                  <a:schemeClr val="tx1"/>
                </a:solidFill>
              </a:rPr>
              <a:t>nr. 8733, datë 24.1.2001; </a:t>
            </a:r>
            <a:r>
              <a:rPr lang="cy-GB" dirty="0">
                <a:solidFill>
                  <a:schemeClr val="tx1"/>
                </a:solidFill>
              </a:rPr>
              <a:t>rivendosur me </a:t>
            </a:r>
            <a:r>
              <a:rPr lang="nn-NO" dirty="0">
                <a:solidFill>
                  <a:schemeClr val="tx1"/>
                </a:solidFill>
              </a:rPr>
              <a:t>ligjin nr. 9275, datë 16.9.2004; </a:t>
            </a:r>
            <a:r>
              <a:rPr lang="cy-GB" dirty="0">
                <a:solidFill>
                  <a:schemeClr val="tx1"/>
                </a:solidFill>
              </a:rPr>
              <a:t>i pazbatueshëm deri në vitin 2007 kur u miratua dhe hyri në fuqi ligji nr. 9754, datë 14.06.2007;</a:t>
            </a:r>
          </a:p>
          <a:p>
            <a:pPr algn="just"/>
            <a:r>
              <a:rPr lang="cy-GB" dirty="0">
                <a:solidFill>
                  <a:schemeClr val="tx1"/>
                </a:solidFill>
              </a:rPr>
              <a:t>b) subjekt pasiv i veprës penale. </a:t>
            </a:r>
          </a:p>
          <a:p>
            <a:pPr algn="just"/>
            <a:endParaRPr lang="cy-GB" dirty="0">
              <a:solidFill>
                <a:schemeClr val="tx1"/>
              </a:solidFill>
            </a:endParaRPr>
          </a:p>
          <a:p>
            <a:pPr algn="just"/>
            <a:endParaRPr lang="cy-GB" dirty="0">
              <a:solidFill>
                <a:schemeClr val="tx1"/>
              </a:solidFill>
            </a:endParaRPr>
          </a:p>
          <a:p>
            <a:pPr marL="0" indent="0" algn="just">
              <a:buNone/>
            </a:pPr>
            <a:endParaRPr lang="cy-GB" dirty="0">
              <a:solidFill>
                <a:schemeClr val="tx1"/>
              </a:solidFill>
            </a:endParaRPr>
          </a:p>
        </p:txBody>
      </p:sp>
    </p:spTree>
    <p:extLst>
      <p:ext uri="{BB962C8B-B14F-4D97-AF65-F5344CB8AC3E}">
        <p14:creationId xmlns:p14="http://schemas.microsoft.com/office/powerpoint/2010/main" val="29909536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755A82-86B1-4203-88D8-DA62D313223E}"/>
              </a:ext>
            </a:extLst>
          </p:cNvPr>
          <p:cNvSpPr>
            <a:spLocks noGrp="1"/>
          </p:cNvSpPr>
          <p:nvPr>
            <p:ph type="title"/>
          </p:nvPr>
        </p:nvSpPr>
        <p:spPr/>
        <p:txBody>
          <a:bodyPr/>
          <a:lstStyle/>
          <a:p>
            <a:pPr algn="ctr"/>
            <a:r>
              <a:rPr lang="cy-GB" i="1" dirty="0"/>
              <a:t>Elementët për evidentimin e përgjegjësisë penale</a:t>
            </a:r>
            <a:endParaRPr lang="sq-AL" dirty="0"/>
          </a:p>
        </p:txBody>
      </p:sp>
      <p:sp>
        <p:nvSpPr>
          <p:cNvPr id="3" name="Content Placeholder 2">
            <a:extLst>
              <a:ext uri="{FF2B5EF4-FFF2-40B4-BE49-F238E27FC236}">
                <a16:creationId xmlns:a16="http://schemas.microsoft.com/office/drawing/2014/main" id="{FAC8FB77-8709-41B1-83E0-69A0FA0B5088}"/>
              </a:ext>
            </a:extLst>
          </p:cNvPr>
          <p:cNvSpPr>
            <a:spLocks noGrp="1"/>
          </p:cNvSpPr>
          <p:nvPr>
            <p:ph idx="1"/>
          </p:nvPr>
        </p:nvSpPr>
        <p:spPr>
          <a:xfrm>
            <a:off x="677333" y="2160589"/>
            <a:ext cx="8973103" cy="3880773"/>
          </a:xfrm>
        </p:spPr>
        <p:txBody>
          <a:bodyPr>
            <a:normAutofit/>
          </a:bodyPr>
          <a:lstStyle/>
          <a:p>
            <a:pPr algn="just"/>
            <a:r>
              <a:rPr lang="cy-GB" dirty="0">
                <a:solidFill>
                  <a:schemeClr val="tx1"/>
                </a:solidFill>
              </a:rPr>
              <a:t>4. </a:t>
            </a:r>
            <a:r>
              <a:rPr lang="cy-GB" dirty="0"/>
              <a:t>Veprimi në hapësirë i ligjit</a:t>
            </a:r>
          </a:p>
          <a:p>
            <a:pPr algn="just"/>
            <a:r>
              <a:rPr lang="cy-GB" dirty="0"/>
              <a:t>- Neni 2&amp;2 i ligjit: Përgjegjësia e personave juridik të huaj, </a:t>
            </a:r>
            <a:r>
              <a:rPr lang="cy-GB" b="1" dirty="0"/>
              <a:t>që kanë fituar personalitet juridik </a:t>
            </a:r>
            <a:r>
              <a:rPr lang="cy-GB" dirty="0"/>
              <a:t>sipas legjislacionit shqiptar (neni 2, paragrafi i dytë i ligjit). </a:t>
            </a:r>
          </a:p>
          <a:p>
            <a:pPr algn="just"/>
            <a:r>
              <a:rPr lang="cy-GB" dirty="0"/>
              <a:t>- </a:t>
            </a:r>
            <a:r>
              <a:rPr lang="cy-GB" b="1" dirty="0"/>
              <a:t>Diskutohet:</a:t>
            </a:r>
            <a:r>
              <a:rPr lang="cy-GB" dirty="0"/>
              <a:t> A do të zbatohet neni 7 i Kodit Penal (Zbatimi i ligjit penal për vepra penale të kryera nga shtetas të huaj), që përdor termin “shtetas”? </a:t>
            </a:r>
          </a:p>
          <a:p>
            <a:pPr algn="just"/>
            <a:r>
              <a:rPr lang="cy-GB" dirty="0"/>
              <a:t>a) situata që kryejnë vepra brenda territorit të RSH;</a:t>
            </a:r>
          </a:p>
          <a:p>
            <a:pPr algn="just"/>
            <a:r>
              <a:rPr lang="cy-GB" dirty="0"/>
              <a:t>b) situata që kryejnë vepra jashtë territorit të RSH </a:t>
            </a:r>
            <a:r>
              <a:rPr lang="sq-AL" dirty="0"/>
              <a:t>në dëm të interesave të shtetit ose të shtetasit shqiptar</a:t>
            </a:r>
            <a:r>
              <a:rPr lang="cy-GB" dirty="0"/>
              <a:t>.</a:t>
            </a:r>
          </a:p>
          <a:p>
            <a:pPr algn="just"/>
            <a:r>
              <a:rPr lang="cy-GB" dirty="0"/>
              <a:t>- Zbatimi i nenit 7/a të Kodit Penal (Juridiksioni universal)? Psh, për veprën “</a:t>
            </a:r>
            <a:r>
              <a:rPr lang="sq-AL" dirty="0"/>
              <a:t>financim terrorizmi</a:t>
            </a:r>
            <a:r>
              <a:rPr lang="cy-GB" dirty="0"/>
              <a:t>”. </a:t>
            </a:r>
          </a:p>
          <a:p>
            <a:pPr algn="just"/>
            <a:endParaRPr lang="cy-GB" dirty="0">
              <a:solidFill>
                <a:schemeClr val="tx1"/>
              </a:solidFill>
            </a:endParaRPr>
          </a:p>
          <a:p>
            <a:pPr marL="0" indent="0" algn="just">
              <a:buNone/>
            </a:pPr>
            <a:endParaRPr lang="cy-GB" dirty="0">
              <a:solidFill>
                <a:schemeClr val="tx1"/>
              </a:solidFill>
            </a:endParaRPr>
          </a:p>
        </p:txBody>
      </p:sp>
    </p:spTree>
    <p:extLst>
      <p:ext uri="{BB962C8B-B14F-4D97-AF65-F5344CB8AC3E}">
        <p14:creationId xmlns:p14="http://schemas.microsoft.com/office/powerpoint/2010/main" val="7702856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755A82-86B1-4203-88D8-DA62D313223E}"/>
              </a:ext>
            </a:extLst>
          </p:cNvPr>
          <p:cNvSpPr>
            <a:spLocks noGrp="1"/>
          </p:cNvSpPr>
          <p:nvPr>
            <p:ph type="title"/>
          </p:nvPr>
        </p:nvSpPr>
        <p:spPr/>
        <p:txBody>
          <a:bodyPr/>
          <a:lstStyle/>
          <a:p>
            <a:pPr algn="ctr"/>
            <a:r>
              <a:rPr lang="cy-GB" i="1" dirty="0"/>
              <a:t>Elementët për evidentimin e përgjegjësisë penale</a:t>
            </a:r>
            <a:endParaRPr lang="sq-AL" dirty="0"/>
          </a:p>
        </p:txBody>
      </p:sp>
      <p:sp>
        <p:nvSpPr>
          <p:cNvPr id="3" name="Content Placeholder 2">
            <a:extLst>
              <a:ext uri="{FF2B5EF4-FFF2-40B4-BE49-F238E27FC236}">
                <a16:creationId xmlns:a16="http://schemas.microsoft.com/office/drawing/2014/main" id="{FAC8FB77-8709-41B1-83E0-69A0FA0B5088}"/>
              </a:ext>
            </a:extLst>
          </p:cNvPr>
          <p:cNvSpPr>
            <a:spLocks noGrp="1"/>
          </p:cNvSpPr>
          <p:nvPr>
            <p:ph idx="1"/>
          </p:nvPr>
        </p:nvSpPr>
        <p:spPr>
          <a:xfrm>
            <a:off x="677333" y="2160589"/>
            <a:ext cx="8973103" cy="3880773"/>
          </a:xfrm>
        </p:spPr>
        <p:txBody>
          <a:bodyPr>
            <a:normAutofit/>
          </a:bodyPr>
          <a:lstStyle/>
          <a:p>
            <a:pPr algn="just"/>
            <a:r>
              <a:rPr lang="cy-GB" dirty="0">
                <a:solidFill>
                  <a:schemeClr val="tx1"/>
                </a:solidFill>
              </a:rPr>
              <a:t> 5. Subjektet </a:t>
            </a:r>
          </a:p>
          <a:p>
            <a:pPr algn="just"/>
            <a:r>
              <a:rPr lang="cy-GB" dirty="0">
                <a:solidFill>
                  <a:schemeClr val="tx1"/>
                </a:solidFill>
              </a:rPr>
              <a:t>a) Nuk zbatohet për institucionet shtetërore (neni 45&amp;1 i Kodit Penal). </a:t>
            </a:r>
          </a:p>
          <a:p>
            <a:pPr algn="just"/>
            <a:r>
              <a:rPr lang="cy-GB" dirty="0">
                <a:solidFill>
                  <a:schemeClr val="tx1"/>
                </a:solidFill>
              </a:rPr>
              <a:t>b) Përgjegjësia penale e “njësive të qeverisjes vendore”.</a:t>
            </a:r>
          </a:p>
          <a:p>
            <a:pPr algn="just"/>
            <a:r>
              <a:rPr lang="cy-GB" dirty="0">
                <a:solidFill>
                  <a:schemeClr val="tx1"/>
                </a:solidFill>
              </a:rPr>
              <a:t>- Diskutim: A nuk janë institucione shtetërore? </a:t>
            </a:r>
          </a:p>
          <a:p>
            <a:pPr algn="just"/>
            <a:r>
              <a:rPr lang="cy-GB" dirty="0">
                <a:solidFill>
                  <a:schemeClr val="tx1"/>
                </a:solidFill>
              </a:rPr>
              <a:t>- Sipas ligjit: </a:t>
            </a:r>
            <a:r>
              <a:rPr lang="cy-GB" i="1" dirty="0">
                <a:solidFill>
                  <a:schemeClr val="tx1"/>
                </a:solidFill>
              </a:rPr>
              <a:t>“...përgjigjen penalisht vetëm për veprime të kryera gjatë ushtrimit të veprimtarisë së tyre, </a:t>
            </a:r>
            <a:r>
              <a:rPr lang="cy-GB" b="1" i="1" dirty="0">
                <a:solidFill>
                  <a:schemeClr val="tx1"/>
                </a:solidFill>
              </a:rPr>
              <a:t>të cilat mund të ushtrohen nëpërmjet delegimit të shërbimeve publike”. </a:t>
            </a:r>
            <a:r>
              <a:rPr lang="cy-GB" dirty="0">
                <a:solidFill>
                  <a:schemeClr val="tx1"/>
                </a:solidFill>
              </a:rPr>
              <a:t>Intepretimi i këtij parashikimi ligjor? </a:t>
            </a:r>
          </a:p>
          <a:p>
            <a:pPr algn="just"/>
            <a:r>
              <a:rPr lang="cy-GB" dirty="0">
                <a:solidFill>
                  <a:schemeClr val="tx1"/>
                </a:solidFill>
              </a:rPr>
              <a:t>- Nuk bëhet fjalë për delegimin e kompetencave në kuptim të nenit 28 të Kodit të Procedurave Administrative, por të delegimit të ushtrimit të funksionit publikë. </a:t>
            </a:r>
          </a:p>
          <a:p>
            <a:pPr marL="0" indent="0" algn="just">
              <a:buNone/>
            </a:pPr>
            <a:endParaRPr lang="cy-GB" dirty="0">
              <a:solidFill>
                <a:schemeClr val="tx1"/>
              </a:solidFill>
            </a:endParaRPr>
          </a:p>
        </p:txBody>
      </p:sp>
    </p:spTree>
    <p:extLst>
      <p:ext uri="{BB962C8B-B14F-4D97-AF65-F5344CB8AC3E}">
        <p14:creationId xmlns:p14="http://schemas.microsoft.com/office/powerpoint/2010/main" val="12567447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4CC922-7AA2-44A3-8ECE-6BB38EDAE52B}"/>
              </a:ext>
            </a:extLst>
          </p:cNvPr>
          <p:cNvSpPr>
            <a:spLocks noGrp="1"/>
          </p:cNvSpPr>
          <p:nvPr>
            <p:ph type="title"/>
          </p:nvPr>
        </p:nvSpPr>
        <p:spPr/>
        <p:txBody>
          <a:bodyPr/>
          <a:lstStyle/>
          <a:p>
            <a:pPr algn="ctr"/>
            <a:r>
              <a:rPr lang="cy-GB" i="1" dirty="0"/>
              <a:t>Elementët për evidentimin e përgjegjësisë penale</a:t>
            </a:r>
            <a:endParaRPr lang="sq-AL" dirty="0"/>
          </a:p>
        </p:txBody>
      </p:sp>
      <p:sp>
        <p:nvSpPr>
          <p:cNvPr id="3" name="Content Placeholder 2">
            <a:extLst>
              <a:ext uri="{FF2B5EF4-FFF2-40B4-BE49-F238E27FC236}">
                <a16:creationId xmlns:a16="http://schemas.microsoft.com/office/drawing/2014/main" id="{7E73F643-011C-40A4-9590-B96C76B0CC86}"/>
              </a:ext>
            </a:extLst>
          </p:cNvPr>
          <p:cNvSpPr>
            <a:spLocks noGrp="1"/>
          </p:cNvSpPr>
          <p:nvPr>
            <p:ph idx="1"/>
          </p:nvPr>
        </p:nvSpPr>
        <p:spPr/>
        <p:txBody>
          <a:bodyPr/>
          <a:lstStyle/>
          <a:p>
            <a:pPr algn="just"/>
            <a:r>
              <a:rPr lang="cy-GB" dirty="0"/>
              <a:t>- Ligji për vetëqeverisjen vendore, në nenin 21 parashikon konceptin e funksioneve të deleguara që u transferohen njësive të vetëqeverisjes vendore me ligj ose me marrëveshje, e shoqëruar me financimin e kostove të ushtrimit të këtyre funksioneve. </a:t>
            </a:r>
          </a:p>
          <a:p>
            <a:pPr algn="just"/>
            <a:r>
              <a:rPr lang="cy-GB" b="1" dirty="0"/>
              <a:t>Pyetje:</a:t>
            </a:r>
            <a:r>
              <a:rPr lang="cy-GB" dirty="0"/>
              <a:t> A i referohet kësaj situate, për të cilën do të kishte kuptim edhe caktimi i dënimit plotësues sipas nenit 10&amp;1, pika ç): “</a:t>
            </a:r>
            <a:r>
              <a:rPr lang="cy-GB" dirty="0">
                <a:solidFill>
                  <a:schemeClr val="tx1"/>
                </a:solidFill>
              </a:rPr>
              <a:t>heqja e së drejtës së marrjes ose përdorimit të licencave, autorizimeve, koncesioneve ose subvencioneve”.</a:t>
            </a:r>
          </a:p>
          <a:p>
            <a:endParaRPr lang="sq-AL" dirty="0"/>
          </a:p>
        </p:txBody>
      </p:sp>
    </p:spTree>
    <p:extLst>
      <p:ext uri="{BB962C8B-B14F-4D97-AF65-F5344CB8AC3E}">
        <p14:creationId xmlns:p14="http://schemas.microsoft.com/office/powerpoint/2010/main" val="19976115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755A82-86B1-4203-88D8-DA62D313223E}"/>
              </a:ext>
            </a:extLst>
          </p:cNvPr>
          <p:cNvSpPr>
            <a:spLocks noGrp="1"/>
          </p:cNvSpPr>
          <p:nvPr>
            <p:ph type="title"/>
          </p:nvPr>
        </p:nvSpPr>
        <p:spPr>
          <a:xfrm>
            <a:off x="677333" y="816638"/>
            <a:ext cx="8596668" cy="1320800"/>
          </a:xfrm>
        </p:spPr>
        <p:txBody>
          <a:bodyPr/>
          <a:lstStyle/>
          <a:p>
            <a:pPr algn="ctr"/>
            <a:r>
              <a:rPr lang="cy-GB" i="1" dirty="0"/>
              <a:t>Elementët për evidentimin e përgjegjësisë penale</a:t>
            </a:r>
            <a:endParaRPr lang="sq-AL" dirty="0"/>
          </a:p>
        </p:txBody>
      </p:sp>
      <p:sp>
        <p:nvSpPr>
          <p:cNvPr id="3" name="Content Placeholder 2">
            <a:extLst>
              <a:ext uri="{FF2B5EF4-FFF2-40B4-BE49-F238E27FC236}">
                <a16:creationId xmlns:a16="http://schemas.microsoft.com/office/drawing/2014/main" id="{FAC8FB77-8709-41B1-83E0-69A0FA0B5088}"/>
              </a:ext>
            </a:extLst>
          </p:cNvPr>
          <p:cNvSpPr>
            <a:spLocks noGrp="1"/>
          </p:cNvSpPr>
          <p:nvPr>
            <p:ph idx="1"/>
          </p:nvPr>
        </p:nvSpPr>
        <p:spPr>
          <a:xfrm>
            <a:off x="677333" y="2160589"/>
            <a:ext cx="8973103" cy="3880773"/>
          </a:xfrm>
        </p:spPr>
        <p:txBody>
          <a:bodyPr>
            <a:normAutofit fontScale="85000" lnSpcReduction="20000"/>
          </a:bodyPr>
          <a:lstStyle/>
          <a:p>
            <a:pPr algn="just"/>
            <a:endParaRPr lang="sq-AL" dirty="0">
              <a:solidFill>
                <a:schemeClr val="tx1"/>
              </a:solidFill>
            </a:endParaRPr>
          </a:p>
          <a:p>
            <a:pPr algn="just"/>
            <a:r>
              <a:rPr lang="sq-AL" dirty="0">
                <a:solidFill>
                  <a:schemeClr val="tx1"/>
                </a:solidFill>
              </a:rPr>
              <a:t>6. Përgjegjësia për kryerjen e veprës penale (neni 3 i ligjit)  </a:t>
            </a:r>
          </a:p>
          <a:p>
            <a:pPr algn="just"/>
            <a:r>
              <a:rPr lang="sq-AL" dirty="0">
                <a:solidFill>
                  <a:schemeClr val="tx1"/>
                </a:solidFill>
              </a:rPr>
              <a:t>- Në parim personi juridik mund të përgjigjet për çdo lloj figure të veprës penale/ligji nr. 9754/2007 nuk parashikon ndonjë përjashtim. </a:t>
            </a:r>
          </a:p>
          <a:p>
            <a:pPr algn="just"/>
            <a:r>
              <a:rPr lang="sq-AL" dirty="0">
                <a:solidFill>
                  <a:schemeClr val="tx1"/>
                </a:solidFill>
              </a:rPr>
              <a:t>- Kryerja e veprës në emër ose në dobi (e natyrës ekonomike ose jo ekonomike) të personit juridik: </a:t>
            </a:r>
          </a:p>
          <a:p>
            <a:pPr algn="just"/>
            <a:r>
              <a:rPr lang="sq-AL" dirty="0">
                <a:solidFill>
                  <a:schemeClr val="tx1"/>
                </a:solidFill>
              </a:rPr>
              <a:t>a) nga organet dhe përfaqësuesit e </a:t>
            </a:r>
            <a:r>
              <a:rPr lang="cy-GB" dirty="0">
                <a:solidFill>
                  <a:schemeClr val="tx1"/>
                </a:solidFill>
              </a:rPr>
              <a:t>tij </a:t>
            </a:r>
            <a:r>
              <a:rPr lang="cy-GB" b="1" dirty="0">
                <a:solidFill>
                  <a:schemeClr val="tx1"/>
                </a:solidFill>
              </a:rPr>
              <a:t>(përkufizimi në nenin 4 të ligjit nr. 9754/2007)</a:t>
            </a:r>
            <a:r>
              <a:rPr lang="sq-AL" b="1" dirty="0">
                <a:solidFill>
                  <a:schemeClr val="tx1"/>
                </a:solidFill>
              </a:rPr>
              <a:t>; </a:t>
            </a:r>
          </a:p>
          <a:p>
            <a:pPr algn="just"/>
            <a:r>
              <a:rPr lang="sq-AL" dirty="0">
                <a:solidFill>
                  <a:schemeClr val="tx1"/>
                </a:solidFill>
              </a:rPr>
              <a:t>b) nga një person që është nën autoritetin e personit që përfaqëson, drejton dhe administron personin juridik; </a:t>
            </a:r>
          </a:p>
          <a:p>
            <a:pPr algn="just"/>
            <a:r>
              <a:rPr lang="sq-AL" dirty="0">
                <a:solidFill>
                  <a:schemeClr val="tx1"/>
                </a:solidFill>
              </a:rPr>
              <a:t>- Punonjës që ushtrojnë funksione ekzekutive-punonjës të nivelit të ulët, jo përfaqësues të një organi ose të vetë personit juridik. </a:t>
            </a:r>
          </a:p>
          <a:p>
            <a:pPr algn="just"/>
            <a:r>
              <a:rPr lang="sq-AL" dirty="0">
                <a:solidFill>
                  <a:schemeClr val="tx1"/>
                </a:solidFill>
              </a:rPr>
              <a:t>- </a:t>
            </a:r>
            <a:r>
              <a:rPr lang="sq-AL" b="1" dirty="0">
                <a:solidFill>
                  <a:schemeClr val="tx1"/>
                </a:solidFill>
              </a:rPr>
              <a:t>Diskutim:</a:t>
            </a:r>
            <a:r>
              <a:rPr lang="sq-AL" dirty="0">
                <a:solidFill>
                  <a:schemeClr val="tx1"/>
                </a:solidFill>
              </a:rPr>
              <a:t> A duhet të je</a:t>
            </a:r>
            <a:r>
              <a:rPr lang="cy-GB" dirty="0">
                <a:solidFill>
                  <a:schemeClr val="tx1"/>
                </a:solidFill>
              </a:rPr>
              <a:t>t</a:t>
            </a:r>
            <a:r>
              <a:rPr lang="sq-AL" dirty="0">
                <a:solidFill>
                  <a:schemeClr val="tx1"/>
                </a:solidFill>
              </a:rPr>
              <a:t>ë </a:t>
            </a:r>
            <a:r>
              <a:rPr lang="sq-AL" dirty="0" err="1">
                <a:solidFill>
                  <a:schemeClr val="tx1"/>
                </a:solidFill>
              </a:rPr>
              <a:t>domosdoshmërisht</a:t>
            </a:r>
            <a:r>
              <a:rPr lang="sq-AL" dirty="0">
                <a:solidFill>
                  <a:schemeClr val="tx1"/>
                </a:solidFill>
              </a:rPr>
              <a:t> një person i punësuar në mënyrë të ligjshme? </a:t>
            </a:r>
          </a:p>
          <a:p>
            <a:pPr algn="just"/>
            <a:r>
              <a:rPr lang="sq-AL" dirty="0">
                <a:solidFill>
                  <a:schemeClr val="tx1"/>
                </a:solidFill>
              </a:rPr>
              <a:t> - A duhet të përgjigjet personi juridik për vepra të kryera nga një person i tretë në dobi të tij, por pa qenë i punësuar në mënyrë të ligjshme apo punonjës faktit i tij? </a:t>
            </a:r>
          </a:p>
          <a:p>
            <a:pPr algn="just"/>
            <a:endParaRPr lang="sq-AL" dirty="0">
              <a:solidFill>
                <a:schemeClr val="tx1"/>
              </a:solidFill>
            </a:endParaRPr>
          </a:p>
          <a:p>
            <a:pPr algn="just"/>
            <a:endParaRPr lang="sq-AL" dirty="0">
              <a:solidFill>
                <a:schemeClr val="tx1"/>
              </a:solidFill>
            </a:endParaRPr>
          </a:p>
          <a:p>
            <a:pPr marL="0" indent="0" algn="just">
              <a:buNone/>
            </a:pPr>
            <a:endParaRPr lang="sq-AL" dirty="0">
              <a:solidFill>
                <a:schemeClr val="tx1"/>
              </a:solidFill>
            </a:endParaRPr>
          </a:p>
        </p:txBody>
      </p:sp>
    </p:spTree>
    <p:extLst>
      <p:ext uri="{BB962C8B-B14F-4D97-AF65-F5344CB8AC3E}">
        <p14:creationId xmlns:p14="http://schemas.microsoft.com/office/powerpoint/2010/main" val="26613070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755A82-86B1-4203-88D8-DA62D313223E}"/>
              </a:ext>
            </a:extLst>
          </p:cNvPr>
          <p:cNvSpPr>
            <a:spLocks noGrp="1"/>
          </p:cNvSpPr>
          <p:nvPr>
            <p:ph type="title"/>
          </p:nvPr>
        </p:nvSpPr>
        <p:spPr>
          <a:xfrm>
            <a:off x="677333" y="816638"/>
            <a:ext cx="8596668" cy="1320800"/>
          </a:xfrm>
        </p:spPr>
        <p:txBody>
          <a:bodyPr/>
          <a:lstStyle/>
          <a:p>
            <a:pPr algn="ctr"/>
            <a:r>
              <a:rPr lang="cy-GB" i="1" dirty="0"/>
              <a:t>Elementët për evidentimin e përgjegjësisë penale</a:t>
            </a:r>
            <a:endParaRPr lang="sq-AL" dirty="0"/>
          </a:p>
        </p:txBody>
      </p:sp>
      <p:sp>
        <p:nvSpPr>
          <p:cNvPr id="3" name="Content Placeholder 2">
            <a:extLst>
              <a:ext uri="{FF2B5EF4-FFF2-40B4-BE49-F238E27FC236}">
                <a16:creationId xmlns:a16="http://schemas.microsoft.com/office/drawing/2014/main" id="{FAC8FB77-8709-41B1-83E0-69A0FA0B5088}"/>
              </a:ext>
            </a:extLst>
          </p:cNvPr>
          <p:cNvSpPr>
            <a:spLocks noGrp="1"/>
          </p:cNvSpPr>
          <p:nvPr>
            <p:ph idx="1"/>
          </p:nvPr>
        </p:nvSpPr>
        <p:spPr>
          <a:xfrm>
            <a:off x="677333" y="2160589"/>
            <a:ext cx="8973103" cy="3880773"/>
          </a:xfrm>
        </p:spPr>
        <p:txBody>
          <a:bodyPr>
            <a:normAutofit/>
          </a:bodyPr>
          <a:lstStyle/>
          <a:p>
            <a:pPr algn="just"/>
            <a:endParaRPr lang="sq-AL" dirty="0">
              <a:solidFill>
                <a:schemeClr val="tx1"/>
              </a:solidFill>
            </a:endParaRPr>
          </a:p>
          <a:p>
            <a:pPr algn="just"/>
            <a:r>
              <a:rPr lang="sq-AL" dirty="0">
                <a:solidFill>
                  <a:schemeClr val="tx1"/>
                </a:solidFill>
              </a:rPr>
              <a:t>- Tre situata ligjore:</a:t>
            </a:r>
          </a:p>
          <a:p>
            <a:pPr algn="just"/>
            <a:r>
              <a:rPr lang="sq-AL" dirty="0">
                <a:solidFill>
                  <a:schemeClr val="tx1"/>
                </a:solidFill>
              </a:rPr>
              <a:t>i) kur vepra kryhet nën dijeninë dhe udhëzimet/orientimet</a:t>
            </a:r>
            <a:r>
              <a:rPr lang="cy-GB" dirty="0">
                <a:solidFill>
                  <a:schemeClr val="tx1"/>
                </a:solidFill>
              </a:rPr>
              <a:t>/nxitjen</a:t>
            </a:r>
            <a:r>
              <a:rPr lang="sq-AL" dirty="0">
                <a:solidFill>
                  <a:schemeClr val="tx1"/>
                </a:solidFill>
              </a:rPr>
              <a:t> e personit që përfaqëson, drejton dhe administron personin juridik;</a:t>
            </a:r>
          </a:p>
          <a:p>
            <a:pPr algn="just"/>
            <a:r>
              <a:rPr lang="sq-AL" dirty="0" err="1">
                <a:solidFill>
                  <a:schemeClr val="tx1"/>
                </a:solidFill>
              </a:rPr>
              <a:t>ii</a:t>
            </a:r>
            <a:r>
              <a:rPr lang="sq-AL" dirty="0">
                <a:solidFill>
                  <a:schemeClr val="tx1"/>
                </a:solidFill>
              </a:rPr>
              <a:t>) kur punonjësi ka vepruar pa dijeninë e personit që përfaqëson, drejton dhe administron personin juridik, por ky i fundit duhet të kishte dijeni për veprimet përkatëse të paligjshme;</a:t>
            </a:r>
          </a:p>
          <a:p>
            <a:pPr algn="just"/>
            <a:r>
              <a:rPr lang="sq-AL" dirty="0" err="1">
                <a:solidFill>
                  <a:schemeClr val="tx1"/>
                </a:solidFill>
              </a:rPr>
              <a:t>iii</a:t>
            </a:r>
            <a:r>
              <a:rPr lang="sq-AL" dirty="0">
                <a:solidFill>
                  <a:schemeClr val="tx1"/>
                </a:solidFill>
              </a:rPr>
              <a:t>) kur vepra kryhet pa dijeninë dhe nga tërësia e rrethanave rezulton se nuk dinte dhe as kishte mundësi të ishte në dijeni të veprimeve të paligjshme të punonjësit. P.sh. kur vepra kryhet për ambicie karriere, promovimi, etj., të kësaj natyre.  </a:t>
            </a:r>
          </a:p>
          <a:p>
            <a:pPr algn="just"/>
            <a:endParaRPr lang="sq-AL" dirty="0">
              <a:solidFill>
                <a:schemeClr val="tx1"/>
              </a:solidFill>
            </a:endParaRPr>
          </a:p>
          <a:p>
            <a:pPr marL="0" indent="0" algn="just">
              <a:buNone/>
            </a:pPr>
            <a:endParaRPr lang="sq-AL" dirty="0">
              <a:solidFill>
                <a:schemeClr val="tx1"/>
              </a:solidFill>
            </a:endParaRPr>
          </a:p>
        </p:txBody>
      </p:sp>
    </p:spTree>
    <p:extLst>
      <p:ext uri="{BB962C8B-B14F-4D97-AF65-F5344CB8AC3E}">
        <p14:creationId xmlns:p14="http://schemas.microsoft.com/office/powerpoint/2010/main" val="20298273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755A82-86B1-4203-88D8-DA62D313223E}"/>
              </a:ext>
            </a:extLst>
          </p:cNvPr>
          <p:cNvSpPr>
            <a:spLocks noGrp="1"/>
          </p:cNvSpPr>
          <p:nvPr>
            <p:ph type="title"/>
          </p:nvPr>
        </p:nvSpPr>
        <p:spPr/>
        <p:txBody>
          <a:bodyPr/>
          <a:lstStyle/>
          <a:p>
            <a:pPr algn="ctr"/>
            <a:r>
              <a:rPr lang="cy-GB" i="1" dirty="0"/>
              <a:t>Elementët për evidentimin e përgjegjësisë penale</a:t>
            </a:r>
            <a:endParaRPr lang="sq-AL" dirty="0"/>
          </a:p>
        </p:txBody>
      </p:sp>
      <p:sp>
        <p:nvSpPr>
          <p:cNvPr id="3" name="Content Placeholder 2">
            <a:extLst>
              <a:ext uri="{FF2B5EF4-FFF2-40B4-BE49-F238E27FC236}">
                <a16:creationId xmlns:a16="http://schemas.microsoft.com/office/drawing/2014/main" id="{FAC8FB77-8709-41B1-83E0-69A0FA0B5088}"/>
              </a:ext>
            </a:extLst>
          </p:cNvPr>
          <p:cNvSpPr>
            <a:spLocks noGrp="1"/>
          </p:cNvSpPr>
          <p:nvPr>
            <p:ph idx="1"/>
          </p:nvPr>
        </p:nvSpPr>
        <p:spPr>
          <a:xfrm>
            <a:off x="677333" y="2160589"/>
            <a:ext cx="8973103" cy="3880773"/>
          </a:xfrm>
        </p:spPr>
        <p:txBody>
          <a:bodyPr>
            <a:normAutofit fontScale="85000" lnSpcReduction="10000"/>
          </a:bodyPr>
          <a:lstStyle/>
          <a:p>
            <a:pPr marL="0" indent="0" algn="just">
              <a:buNone/>
            </a:pPr>
            <a:r>
              <a:rPr lang="cy-GB" dirty="0">
                <a:solidFill>
                  <a:schemeClr val="tx1"/>
                </a:solidFill>
              </a:rPr>
              <a:t>c) për shkak të mungesës së kontrollit apo të mbikëqyrjes nga personi që drejton, përfaqëson dhe administron personin juridik (“</a:t>
            </a:r>
            <a:r>
              <a:rPr lang="sq-AL" dirty="0" err="1"/>
              <a:t>Vicarious</a:t>
            </a:r>
            <a:r>
              <a:rPr lang="sq-AL" dirty="0"/>
              <a:t> </a:t>
            </a:r>
            <a:r>
              <a:rPr lang="sq-AL" dirty="0" err="1"/>
              <a:t>liability</a:t>
            </a:r>
            <a:r>
              <a:rPr lang="cy-GB" dirty="0"/>
              <a:t>” apo “Përgjegjësia zëvendësuese”/përgjegjësi indirekte për veprimet e një personi tjetër, të tillë si një vartës ose fëmijë)</a:t>
            </a:r>
          </a:p>
          <a:p>
            <a:pPr marL="0" indent="0" algn="just">
              <a:buNone/>
            </a:pPr>
            <a:r>
              <a:rPr lang="cy-GB" dirty="0"/>
              <a:t>- Vendimi penal nr. 00–2024–18 (6), datë 11.01.2024 i Gjykatës së Lartë:</a:t>
            </a:r>
          </a:p>
          <a:p>
            <a:pPr marL="0" indent="0" algn="just">
              <a:buNone/>
            </a:pPr>
            <a:r>
              <a:rPr lang="cy-GB" i="1" dirty="0">
                <a:solidFill>
                  <a:schemeClr val="tx1"/>
                </a:solidFill>
              </a:rPr>
              <a:t>“...</a:t>
            </a:r>
            <a:r>
              <a:rPr lang="sq-AL" i="1" dirty="0"/>
              <a:t>arsyetohet edhe fajësia e personit juridik dhe ndëshkimi i tij nëse provohet se vepra penale e caktuar është pasojë e organizimit të dobët të personit juridik për të shmangur atë, derisa edhe vetë personi juridik nuk mund të provoj të kundërtën në procedurë penale. Në këtë mënyrë përmes konceptimit normativ, </a:t>
            </a:r>
            <a:r>
              <a:rPr lang="sq-AL" b="1" i="1" dirty="0"/>
              <a:t>arsyetohet fajësia e personit juridik si dashje dhe pakujdesi.</a:t>
            </a:r>
            <a:r>
              <a:rPr lang="sq-AL" i="1" dirty="0"/>
              <a:t> Dashja ekziston kur vepra penale shpreh vullnetin e personit juridik siç mund të jenë veprimet </a:t>
            </a:r>
            <a:r>
              <a:rPr lang="sq-AL" i="1" dirty="0" err="1"/>
              <a:t>korruptive</a:t>
            </a:r>
            <a:r>
              <a:rPr lang="sq-AL" i="1" dirty="0"/>
              <a:t> të nxituara nga vetë personi juridik, ndërsa vepra penale konsiderohet se është kryer nga pakujdesia në rastet kur e njëjta ka ardhur si pasojë e një organizimi të dobët dhe të pamjaftueshëm të personit juridik për të evituar veprën e tillë (</a:t>
            </a:r>
            <a:r>
              <a:rPr lang="sq-AL" i="1" dirty="0" err="1"/>
              <a:t>culpa</a:t>
            </a:r>
            <a:r>
              <a:rPr lang="sq-AL" i="1" dirty="0"/>
              <a:t> in </a:t>
            </a:r>
            <a:r>
              <a:rPr lang="sq-AL" i="1" dirty="0" err="1"/>
              <a:t>vigilando</a:t>
            </a:r>
            <a:r>
              <a:rPr lang="sq-AL" i="1" dirty="0"/>
              <a:t>) dhe kjo duhet të jetë baza e fajësimit të personave juridikë për veprat penale edhe sipas dispozitave të ligjit.</a:t>
            </a:r>
            <a:r>
              <a:rPr lang="cy-GB" i="1" dirty="0"/>
              <a:t>”</a:t>
            </a:r>
            <a:endParaRPr lang="cy-GB" i="1" dirty="0">
              <a:solidFill>
                <a:schemeClr val="tx1"/>
              </a:solidFill>
            </a:endParaRPr>
          </a:p>
          <a:p>
            <a:pPr marL="0" indent="0" algn="just">
              <a:buNone/>
            </a:pPr>
            <a:endParaRPr lang="cy-GB" dirty="0">
              <a:solidFill>
                <a:schemeClr val="tx1"/>
              </a:solidFill>
            </a:endParaRPr>
          </a:p>
          <a:p>
            <a:pPr marL="0" indent="0" algn="just">
              <a:buNone/>
            </a:pPr>
            <a:r>
              <a:rPr lang="cy-GB" dirty="0">
                <a:solidFill>
                  <a:schemeClr val="tx1"/>
                </a:solidFill>
              </a:rPr>
              <a:t> </a:t>
            </a:r>
          </a:p>
        </p:txBody>
      </p:sp>
    </p:spTree>
    <p:extLst>
      <p:ext uri="{BB962C8B-B14F-4D97-AF65-F5344CB8AC3E}">
        <p14:creationId xmlns:p14="http://schemas.microsoft.com/office/powerpoint/2010/main" val="42023350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755A82-86B1-4203-88D8-DA62D313223E}"/>
              </a:ext>
            </a:extLst>
          </p:cNvPr>
          <p:cNvSpPr>
            <a:spLocks noGrp="1"/>
          </p:cNvSpPr>
          <p:nvPr>
            <p:ph type="title"/>
          </p:nvPr>
        </p:nvSpPr>
        <p:spPr/>
        <p:txBody>
          <a:bodyPr/>
          <a:lstStyle/>
          <a:p>
            <a:pPr algn="ctr"/>
            <a:r>
              <a:rPr lang="cy-GB" i="1" dirty="0"/>
              <a:t>Elementët për evidentimin e përgjegjësisë penale</a:t>
            </a:r>
            <a:endParaRPr lang="sq-AL" dirty="0"/>
          </a:p>
        </p:txBody>
      </p:sp>
      <p:sp>
        <p:nvSpPr>
          <p:cNvPr id="3" name="Content Placeholder 2">
            <a:extLst>
              <a:ext uri="{FF2B5EF4-FFF2-40B4-BE49-F238E27FC236}">
                <a16:creationId xmlns:a16="http://schemas.microsoft.com/office/drawing/2014/main" id="{FAC8FB77-8709-41B1-83E0-69A0FA0B5088}"/>
              </a:ext>
            </a:extLst>
          </p:cNvPr>
          <p:cNvSpPr>
            <a:spLocks noGrp="1"/>
          </p:cNvSpPr>
          <p:nvPr>
            <p:ph idx="1"/>
          </p:nvPr>
        </p:nvSpPr>
        <p:spPr>
          <a:xfrm>
            <a:off x="584200" y="2032001"/>
            <a:ext cx="9699283" cy="4047462"/>
          </a:xfrm>
        </p:spPr>
        <p:txBody>
          <a:bodyPr>
            <a:normAutofit fontScale="85000" lnSpcReduction="20000"/>
          </a:bodyPr>
          <a:lstStyle/>
          <a:p>
            <a:pPr algn="just"/>
            <a:endParaRPr lang="sq-AL" dirty="0">
              <a:solidFill>
                <a:schemeClr val="tx1"/>
              </a:solidFill>
            </a:endParaRPr>
          </a:p>
          <a:p>
            <a:pPr algn="just"/>
            <a:r>
              <a:rPr lang="sq-AL" dirty="0"/>
              <a:t>- </a:t>
            </a:r>
            <a:r>
              <a:rPr lang="sq-AL" b="1" dirty="0"/>
              <a:t>Diskutim:</a:t>
            </a:r>
            <a:r>
              <a:rPr lang="sq-AL" dirty="0"/>
              <a:t> Përgjegjësia e personit juridik kur nga vepra nuk i vjen ndonjë dobi, por i shkaktohet vetëm dëm të </a:t>
            </a:r>
            <a:r>
              <a:rPr lang="sq-AL" dirty="0" err="1"/>
              <a:t>tretëve</a:t>
            </a:r>
            <a:r>
              <a:rPr lang="sq-AL" dirty="0"/>
              <a:t> (“Shkelja e rregullave të mbrojtjes në punë”/”Shkelja e rregullave të qarkullimit rrugor”, </a:t>
            </a:r>
            <a:r>
              <a:rPr lang="sq-AL" dirty="0" err="1"/>
              <a:t>psh</a:t>
            </a:r>
            <a:r>
              <a:rPr lang="sq-AL" dirty="0"/>
              <a:t>., në rastin e një shoqërie transporti, etj.)</a:t>
            </a:r>
          </a:p>
          <a:p>
            <a:pPr algn="just"/>
            <a:r>
              <a:rPr lang="sq-AL" dirty="0"/>
              <a:t>- Vendimi penal nr. 00–2024–18 (6), datë 11.01.2024 i Gjykatës së Lartë:</a:t>
            </a:r>
          </a:p>
          <a:p>
            <a:pPr algn="just"/>
            <a:r>
              <a:rPr lang="sq-AL" i="1" dirty="0"/>
              <a:t>“Bazë tjetër e fajësisë së personit juridik sipas ligjit është edhe shkaktimi i dëmit...</a:t>
            </a:r>
          </a:p>
          <a:p>
            <a:pPr algn="just"/>
            <a:r>
              <a:rPr lang="sq-AL" i="1" dirty="0"/>
              <a:t>Shkaktimi i dëmit si bazë e përgjegjësisë penale ka kuptim vetëm nëse provohet se ka lidhje me një interes ose neglizhencë të personit juridik në raport me detyrimet ligjore të tij. Kështu për të provuar veprën penale edhe nga aspekti subjektiv, </a:t>
            </a:r>
            <a:r>
              <a:rPr lang="sq-AL" b="1" i="1" dirty="0"/>
              <a:t>fajësia e personit juridik duhet të bazohet në mënyrën e organizimit të brendshëm të tij, </a:t>
            </a:r>
            <a:r>
              <a:rPr lang="sq-AL" i="1" dirty="0"/>
              <a:t>ekzistimit dhe zbatimit të një modeli për parandalimin e veprave penale ose jo, apo edhe ndonjë akti tjetër për këtë qëllim...”</a:t>
            </a:r>
          </a:p>
          <a:p>
            <a:pPr algn="just"/>
            <a:r>
              <a:rPr lang="sq-AL" i="1" dirty="0"/>
              <a:t>- </a:t>
            </a:r>
            <a:r>
              <a:rPr lang="sq-AL" b="1" dirty="0">
                <a:solidFill>
                  <a:schemeClr val="tx1"/>
                </a:solidFill>
              </a:rPr>
              <a:t>Diskutim:</a:t>
            </a:r>
            <a:r>
              <a:rPr lang="sq-AL" dirty="0">
                <a:solidFill>
                  <a:schemeClr val="tx1"/>
                </a:solidFill>
              </a:rPr>
              <a:t> Vepra “Shkelja e rregullave të mbrojtjes në punë”/vendimi nr. 2, datë  14.01.2021 i Gjykatës së Rrethit Gjyqësor Dibër. </a:t>
            </a:r>
          </a:p>
          <a:p>
            <a:pPr algn="just"/>
            <a:endParaRPr lang="sq-AL" i="1" dirty="0"/>
          </a:p>
          <a:p>
            <a:pPr algn="just"/>
            <a:r>
              <a:rPr lang="sq-AL" dirty="0"/>
              <a:t> </a:t>
            </a:r>
          </a:p>
          <a:p>
            <a:pPr marL="0" indent="0" algn="just">
              <a:buNone/>
            </a:pPr>
            <a:r>
              <a:rPr lang="sq-AL" i="1" dirty="0">
                <a:solidFill>
                  <a:schemeClr val="tx1"/>
                </a:solidFill>
              </a:rPr>
              <a:t> </a:t>
            </a:r>
          </a:p>
        </p:txBody>
      </p:sp>
    </p:spTree>
    <p:extLst>
      <p:ext uri="{BB962C8B-B14F-4D97-AF65-F5344CB8AC3E}">
        <p14:creationId xmlns:p14="http://schemas.microsoft.com/office/powerpoint/2010/main" val="3696903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755A82-86B1-4203-88D8-DA62D313223E}"/>
              </a:ext>
            </a:extLst>
          </p:cNvPr>
          <p:cNvSpPr>
            <a:spLocks noGrp="1"/>
          </p:cNvSpPr>
          <p:nvPr>
            <p:ph type="title"/>
          </p:nvPr>
        </p:nvSpPr>
        <p:spPr>
          <a:xfrm>
            <a:off x="677333" y="623668"/>
            <a:ext cx="8596668" cy="1320800"/>
          </a:xfrm>
        </p:spPr>
        <p:txBody>
          <a:bodyPr/>
          <a:lstStyle/>
          <a:p>
            <a:pPr algn="ctr"/>
            <a:r>
              <a:rPr lang="cy-GB" i="1" dirty="0"/>
              <a:t>Elementët për evidentimin e përgjegjësisë penale</a:t>
            </a:r>
            <a:endParaRPr lang="sq-AL" dirty="0"/>
          </a:p>
        </p:txBody>
      </p:sp>
      <p:sp>
        <p:nvSpPr>
          <p:cNvPr id="3" name="Content Placeholder 2">
            <a:extLst>
              <a:ext uri="{FF2B5EF4-FFF2-40B4-BE49-F238E27FC236}">
                <a16:creationId xmlns:a16="http://schemas.microsoft.com/office/drawing/2014/main" id="{FAC8FB77-8709-41B1-83E0-69A0FA0B5088}"/>
              </a:ext>
            </a:extLst>
          </p:cNvPr>
          <p:cNvSpPr>
            <a:spLocks noGrp="1"/>
          </p:cNvSpPr>
          <p:nvPr>
            <p:ph idx="1"/>
          </p:nvPr>
        </p:nvSpPr>
        <p:spPr>
          <a:xfrm>
            <a:off x="677333" y="2160589"/>
            <a:ext cx="8973103" cy="3880773"/>
          </a:xfrm>
        </p:spPr>
        <p:txBody>
          <a:bodyPr>
            <a:normAutofit fontScale="92500" lnSpcReduction="20000"/>
          </a:bodyPr>
          <a:lstStyle/>
          <a:p>
            <a:r>
              <a:rPr lang="cy-GB" dirty="0"/>
              <a:t>7. Parimi i autonomisë së përgjegjësisë penale të personit juridik</a:t>
            </a:r>
            <a:endParaRPr lang="cy-GB" b="1" dirty="0"/>
          </a:p>
          <a:p>
            <a:pPr algn="just"/>
            <a:r>
              <a:rPr lang="cy-GB" i="1" dirty="0"/>
              <a:t>- “</a:t>
            </a:r>
            <a:r>
              <a:rPr lang="sq-AL" i="1" dirty="0"/>
              <a:t>Autonomia e përgjegjësisë penale të personit juridik, në kuptimin e një përgjegjësie penale paralele në raport me atë të personit fizik, shprehet në nenin 3 të ligjit nr.</a:t>
            </a:r>
            <a:r>
              <a:rPr lang="cy-GB" i="1" dirty="0"/>
              <a:t> </a:t>
            </a:r>
            <a:r>
              <a:rPr lang="sq-AL" i="1" dirty="0"/>
              <a:t>9754, datë 14.6.2007 “Për përgjegjësinë penale të personave juridikë”, nga ku del se personi juridik është përgjegjës për vepër penale edhe nëse personi përgjegjës që ka kryer veprën penale nuk është dënuar për atë vepër</a:t>
            </a:r>
            <a:r>
              <a:rPr lang="cy-GB" i="1" dirty="0"/>
              <a:t>” </a:t>
            </a:r>
            <a:r>
              <a:rPr lang="cy-GB" dirty="0"/>
              <a:t>(i cit. Vendimi nr. 00-2023- 800 (154), datë </a:t>
            </a:r>
            <a:r>
              <a:rPr lang="sq-AL" dirty="0"/>
              <a:t>16.05.2023</a:t>
            </a:r>
            <a:r>
              <a:rPr lang="cy-GB" dirty="0"/>
              <a:t> i Kolegjit Penal të Gjykatës së Lartë.) </a:t>
            </a:r>
          </a:p>
          <a:p>
            <a:pPr algn="just"/>
            <a:r>
              <a:rPr lang="cy-GB" dirty="0"/>
              <a:t>- </a:t>
            </a:r>
            <a:r>
              <a:rPr lang="sq-AL" dirty="0"/>
              <a:t>Përgjegjësia penale e personave juridikë nuk përjashton atë të personave fizikë, të cilët kanë kryer ose</a:t>
            </a:r>
            <a:r>
              <a:rPr lang="cy-GB" dirty="0"/>
              <a:t> </a:t>
            </a:r>
            <a:r>
              <a:rPr lang="sq-AL" dirty="0"/>
              <a:t>janë bashkëpunëtorë në kryerjen e të njëjtave vepra penale</a:t>
            </a:r>
            <a:r>
              <a:rPr lang="cy-GB" b="1" dirty="0"/>
              <a:t> (neni 45&amp;3 i Kodit Penal) </a:t>
            </a:r>
            <a:endParaRPr lang="cy-GB" dirty="0"/>
          </a:p>
          <a:p>
            <a:pPr algn="just"/>
            <a:r>
              <a:rPr lang="cy-GB" dirty="0"/>
              <a:t>- Kushtet ligjore për pranimin e përgjegjësisë së personave fizik që kanë kryer veprën në emër ose në dobi të personit juridik:</a:t>
            </a:r>
          </a:p>
          <a:p>
            <a:pPr algn="just"/>
            <a:r>
              <a:rPr lang="cy-GB" dirty="0"/>
              <a:t>a) plotësimi i të gjithë elementëve të figurës së veprës penale;</a:t>
            </a:r>
          </a:p>
          <a:p>
            <a:r>
              <a:rPr lang="cy-GB" dirty="0"/>
              <a:t>b) të jenë subjekt i figurës konkrete të veprës penale që është kryer.</a:t>
            </a:r>
          </a:p>
          <a:p>
            <a:pPr algn="just"/>
            <a:endParaRPr lang="cy-GB" dirty="0">
              <a:solidFill>
                <a:schemeClr val="tx1"/>
              </a:solidFill>
            </a:endParaRPr>
          </a:p>
          <a:p>
            <a:pPr marL="0" indent="0" algn="just">
              <a:buNone/>
            </a:pPr>
            <a:endParaRPr lang="cy-GB" i="1" dirty="0">
              <a:solidFill>
                <a:schemeClr val="tx1"/>
              </a:solidFill>
            </a:endParaRPr>
          </a:p>
        </p:txBody>
      </p:sp>
    </p:spTree>
    <p:extLst>
      <p:ext uri="{BB962C8B-B14F-4D97-AF65-F5344CB8AC3E}">
        <p14:creationId xmlns:p14="http://schemas.microsoft.com/office/powerpoint/2010/main" val="24627982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755A82-86B1-4203-88D8-DA62D313223E}"/>
              </a:ext>
            </a:extLst>
          </p:cNvPr>
          <p:cNvSpPr>
            <a:spLocks noGrp="1"/>
          </p:cNvSpPr>
          <p:nvPr>
            <p:ph type="title"/>
          </p:nvPr>
        </p:nvSpPr>
        <p:spPr/>
        <p:txBody>
          <a:bodyPr/>
          <a:lstStyle/>
          <a:p>
            <a:pPr algn="ctr"/>
            <a:r>
              <a:rPr lang="cy-GB" i="1" dirty="0"/>
              <a:t>Elementët për evidentimin e përgjegjësisë penale</a:t>
            </a:r>
            <a:endParaRPr lang="sq-AL" dirty="0"/>
          </a:p>
        </p:txBody>
      </p:sp>
      <p:sp>
        <p:nvSpPr>
          <p:cNvPr id="3" name="Content Placeholder 2">
            <a:extLst>
              <a:ext uri="{FF2B5EF4-FFF2-40B4-BE49-F238E27FC236}">
                <a16:creationId xmlns:a16="http://schemas.microsoft.com/office/drawing/2014/main" id="{FAC8FB77-8709-41B1-83E0-69A0FA0B5088}"/>
              </a:ext>
            </a:extLst>
          </p:cNvPr>
          <p:cNvSpPr>
            <a:spLocks noGrp="1"/>
          </p:cNvSpPr>
          <p:nvPr>
            <p:ph idx="1"/>
          </p:nvPr>
        </p:nvSpPr>
        <p:spPr>
          <a:xfrm>
            <a:off x="842433" y="1930400"/>
            <a:ext cx="8973103" cy="3880773"/>
          </a:xfrm>
        </p:spPr>
        <p:txBody>
          <a:bodyPr>
            <a:normAutofit/>
          </a:bodyPr>
          <a:lstStyle/>
          <a:p>
            <a:pPr algn="just"/>
            <a:endParaRPr lang="cy-GB" dirty="0"/>
          </a:p>
          <a:p>
            <a:pPr algn="just"/>
            <a:endParaRPr lang="cy-GB" dirty="0"/>
          </a:p>
          <a:p>
            <a:pPr algn="just"/>
            <a:r>
              <a:rPr lang="cy-GB" b="1" dirty="0"/>
              <a:t>- Diskutim: </a:t>
            </a:r>
            <a:r>
              <a:rPr lang="cy-GB" dirty="0"/>
              <a:t>Përgjegjësia e personave fizik për veprat penale që kanë subjekt aktiv të posaçëm: </a:t>
            </a:r>
            <a:r>
              <a:rPr lang="sq-AL" dirty="0"/>
              <a:t>“Mospagim i taksave dhe tatimeve”</a:t>
            </a:r>
            <a:r>
              <a:rPr lang="cy-GB" dirty="0"/>
              <a:t>, “Fshehja e të ardhurave”, etj. (Vendimet nr. 00-2023-685/130, datë 25.04.2023 dhe nr. 00-2023- 800 (154), datë </a:t>
            </a:r>
            <a:r>
              <a:rPr lang="sq-AL" dirty="0"/>
              <a:t>16.05.2023</a:t>
            </a:r>
            <a:r>
              <a:rPr lang="cy-GB"/>
              <a:t> të </a:t>
            </a:r>
            <a:r>
              <a:rPr lang="cy-GB" dirty="0"/>
              <a:t>Kolegjit Penal të Gjykatës së Lartë; Vendimi nr. 168, datë 04.11.2021 i Gjykatës së Rrethit Gjyqësor Dibër). </a:t>
            </a:r>
          </a:p>
          <a:p>
            <a:pPr marL="0" indent="0" algn="just">
              <a:buNone/>
            </a:pPr>
            <a:r>
              <a:rPr lang="cy-GB" dirty="0">
                <a:solidFill>
                  <a:schemeClr val="tx1"/>
                </a:solidFill>
              </a:rPr>
              <a:t> </a:t>
            </a:r>
          </a:p>
        </p:txBody>
      </p:sp>
    </p:spTree>
    <p:extLst>
      <p:ext uri="{BB962C8B-B14F-4D97-AF65-F5344CB8AC3E}">
        <p14:creationId xmlns:p14="http://schemas.microsoft.com/office/powerpoint/2010/main" val="17958322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755A82-86B1-4203-88D8-DA62D313223E}"/>
              </a:ext>
            </a:extLst>
          </p:cNvPr>
          <p:cNvSpPr>
            <a:spLocks noGrp="1"/>
          </p:cNvSpPr>
          <p:nvPr>
            <p:ph type="title"/>
          </p:nvPr>
        </p:nvSpPr>
        <p:spPr/>
        <p:txBody>
          <a:bodyPr/>
          <a:lstStyle/>
          <a:p>
            <a:pPr algn="ctr"/>
            <a:r>
              <a:rPr lang="cy-GB" i="1" dirty="0"/>
              <a:t>Elementët për evidentimin e përgjegjësisë penale</a:t>
            </a:r>
            <a:endParaRPr lang="sq-AL" dirty="0"/>
          </a:p>
        </p:txBody>
      </p:sp>
      <p:sp>
        <p:nvSpPr>
          <p:cNvPr id="3" name="Content Placeholder 2">
            <a:extLst>
              <a:ext uri="{FF2B5EF4-FFF2-40B4-BE49-F238E27FC236}">
                <a16:creationId xmlns:a16="http://schemas.microsoft.com/office/drawing/2014/main" id="{FAC8FB77-8709-41B1-83E0-69A0FA0B5088}"/>
              </a:ext>
            </a:extLst>
          </p:cNvPr>
          <p:cNvSpPr>
            <a:spLocks noGrp="1"/>
          </p:cNvSpPr>
          <p:nvPr>
            <p:ph idx="1"/>
          </p:nvPr>
        </p:nvSpPr>
        <p:spPr>
          <a:xfrm>
            <a:off x="677333" y="2160589"/>
            <a:ext cx="8973103" cy="3880773"/>
          </a:xfrm>
        </p:spPr>
        <p:txBody>
          <a:bodyPr>
            <a:normAutofit/>
          </a:bodyPr>
          <a:lstStyle/>
          <a:p>
            <a:pPr marL="0" indent="0" algn="just">
              <a:buNone/>
            </a:pPr>
            <a:endParaRPr lang="cy-GB" dirty="0">
              <a:solidFill>
                <a:schemeClr val="tx1"/>
              </a:solidFill>
            </a:endParaRPr>
          </a:p>
          <a:p>
            <a:pPr algn="just"/>
            <a:r>
              <a:rPr lang="cy-GB" dirty="0">
                <a:solidFill>
                  <a:schemeClr val="tx1"/>
                </a:solidFill>
              </a:rPr>
              <a:t>8. </a:t>
            </a:r>
            <a:r>
              <a:rPr lang="cy-GB" dirty="0"/>
              <a:t>Rrethanat për përjashtimin e personit juridik nga përgjegjësia penale: </a:t>
            </a:r>
          </a:p>
          <a:p>
            <a:pPr algn="just"/>
            <a:r>
              <a:rPr lang="cy-GB" dirty="0"/>
              <a:t>a) mbrojtja e nevojshme;</a:t>
            </a:r>
          </a:p>
          <a:p>
            <a:pPr algn="just"/>
            <a:r>
              <a:rPr lang="cy-GB" dirty="0"/>
              <a:t>b) nevoja ekstreme;</a:t>
            </a:r>
          </a:p>
          <a:p>
            <a:pPr algn="just"/>
            <a:r>
              <a:rPr lang="cy-GB" dirty="0"/>
              <a:t>c) mbarimi i personit juridik;</a:t>
            </a:r>
          </a:p>
          <a:p>
            <a:pPr algn="just"/>
            <a:r>
              <a:rPr lang="cy-GB" dirty="0"/>
              <a:t>d) parashkrimi i ndjekjes penale; </a:t>
            </a:r>
          </a:p>
          <a:p>
            <a:pPr algn="just"/>
            <a:r>
              <a:rPr lang="cy-GB" dirty="0"/>
              <a:t>dh) amnistia;</a:t>
            </a:r>
          </a:p>
          <a:p>
            <a:pPr algn="just"/>
            <a:r>
              <a:rPr lang="cy-GB" dirty="0"/>
              <a:t>e) falja. </a:t>
            </a:r>
          </a:p>
          <a:p>
            <a:pPr algn="just"/>
            <a:r>
              <a:rPr lang="cy-GB" dirty="0"/>
              <a:t>- Rehabilitimi i personit juridik/neni 24 i ligjit-nuk ka kuptim për dënimin kryesor, “mbarimi i personit juridik”.</a:t>
            </a:r>
            <a:endParaRPr lang="sq-AL" dirty="0"/>
          </a:p>
          <a:p>
            <a:pPr marL="0" indent="0" algn="just">
              <a:buNone/>
            </a:pPr>
            <a:endParaRPr lang="cy-GB" dirty="0">
              <a:solidFill>
                <a:schemeClr val="tx1"/>
              </a:solidFill>
            </a:endParaRPr>
          </a:p>
        </p:txBody>
      </p:sp>
    </p:spTree>
    <p:extLst>
      <p:ext uri="{BB962C8B-B14F-4D97-AF65-F5344CB8AC3E}">
        <p14:creationId xmlns:p14="http://schemas.microsoft.com/office/powerpoint/2010/main" val="13916228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6052B0-309D-4031-9848-EC178D1D7894}"/>
              </a:ext>
            </a:extLst>
          </p:cNvPr>
          <p:cNvSpPr>
            <a:spLocks noGrp="1"/>
          </p:cNvSpPr>
          <p:nvPr>
            <p:ph type="title"/>
          </p:nvPr>
        </p:nvSpPr>
        <p:spPr/>
        <p:txBody>
          <a:bodyPr/>
          <a:lstStyle/>
          <a:p>
            <a:pPr algn="ctr"/>
            <a:r>
              <a:rPr lang="cy-GB" i="1" dirty="0"/>
              <a:t>Dënimi i personit juridik </a:t>
            </a:r>
            <a:endParaRPr lang="sq-AL" i="1" dirty="0"/>
          </a:p>
        </p:txBody>
      </p:sp>
      <p:sp>
        <p:nvSpPr>
          <p:cNvPr id="3" name="Content Placeholder 2">
            <a:extLst>
              <a:ext uri="{FF2B5EF4-FFF2-40B4-BE49-F238E27FC236}">
                <a16:creationId xmlns:a16="http://schemas.microsoft.com/office/drawing/2014/main" id="{FBE1EAFC-7EF0-4FF4-A562-2DEA51CDC91A}"/>
              </a:ext>
            </a:extLst>
          </p:cNvPr>
          <p:cNvSpPr>
            <a:spLocks noGrp="1"/>
          </p:cNvSpPr>
          <p:nvPr>
            <p:ph idx="1"/>
          </p:nvPr>
        </p:nvSpPr>
        <p:spPr/>
        <p:txBody>
          <a:bodyPr>
            <a:normAutofit/>
          </a:bodyPr>
          <a:lstStyle/>
          <a:p>
            <a:r>
              <a:rPr lang="cy-GB" dirty="0"/>
              <a:t>9. Dënimi i personit juridik</a:t>
            </a:r>
          </a:p>
          <a:p>
            <a:r>
              <a:rPr lang="cy-GB" dirty="0"/>
              <a:t>a) dënime kryesore; gjobë-mbarimi i personit juridik;</a:t>
            </a:r>
          </a:p>
          <a:p>
            <a:r>
              <a:rPr lang="cy-GB" dirty="0"/>
              <a:t>b) dënime plotësuese. </a:t>
            </a:r>
          </a:p>
          <a:p>
            <a:r>
              <a:rPr lang="cy-GB" dirty="0"/>
              <a:t>- Dënimi me gjobë (Neni 11, paragrafi i 4-të) </a:t>
            </a:r>
          </a:p>
          <a:p>
            <a:r>
              <a:rPr lang="cy-GB" dirty="0"/>
              <a:t>- Diskutimi për papajtueshmëri me Kushtetutën e RSH-Kontroll incidental </a:t>
            </a:r>
          </a:p>
          <a:p>
            <a:pPr algn="just"/>
            <a:r>
              <a:rPr lang="cy-GB" dirty="0"/>
              <a:t>- Gjykata referuese (Vendimi i Gjykatës së Apelit Tiranë nr. 4790 regj.them., datë 26.10.2022): </a:t>
            </a:r>
          </a:p>
          <a:p>
            <a:pPr algn="just"/>
            <a:r>
              <a:rPr lang="cy-GB" dirty="0"/>
              <a:t>Paqartësi në intepretim dhe zbatim të pikave a e b, në raport me c; terminologji e ndryshme; e</a:t>
            </a:r>
            <a:r>
              <a:rPr lang="el-GR" dirty="0"/>
              <a:t> </a:t>
            </a:r>
            <a:r>
              <a:rPr lang="sq-AL" dirty="0"/>
              <a:t>drejt</a:t>
            </a:r>
            <a:r>
              <a:rPr lang="cy-GB" dirty="0"/>
              <a:t>a</a:t>
            </a:r>
            <a:r>
              <a:rPr lang="sq-AL" dirty="0"/>
              <a:t> e </a:t>
            </a:r>
            <a:r>
              <a:rPr lang="sq-AL" dirty="0" err="1"/>
              <a:t>mosd</a:t>
            </a:r>
            <a:r>
              <a:rPr lang="cy-GB" dirty="0"/>
              <a:t>ë</a:t>
            </a:r>
            <a:r>
              <a:rPr lang="sq-AL" dirty="0"/>
              <a:t>nimit pa ligj</a:t>
            </a:r>
            <a:r>
              <a:rPr lang="cy-GB" dirty="0"/>
              <a:t>; p</a:t>
            </a:r>
            <a:r>
              <a:rPr lang="sq-AL" dirty="0" err="1"/>
              <a:t>arimi</a:t>
            </a:r>
            <a:r>
              <a:rPr lang="sq-AL" dirty="0"/>
              <a:t> </a:t>
            </a:r>
            <a:r>
              <a:rPr lang="cy-GB" dirty="0"/>
              <a:t>i</a:t>
            </a:r>
            <a:r>
              <a:rPr lang="sq-AL" dirty="0"/>
              <a:t> </a:t>
            </a:r>
            <a:r>
              <a:rPr lang="sq-AL" dirty="0" err="1"/>
              <a:t>barazis</a:t>
            </a:r>
            <a:r>
              <a:rPr lang="cy-GB" dirty="0"/>
              <a:t>ë</a:t>
            </a:r>
            <a:r>
              <a:rPr lang="el-GR" dirty="0"/>
              <a:t> </a:t>
            </a:r>
            <a:r>
              <a:rPr lang="sq-AL" dirty="0"/>
              <a:t>para ligjit</a:t>
            </a:r>
            <a:r>
              <a:rPr lang="cy-GB" dirty="0"/>
              <a:t>; p</a:t>
            </a:r>
            <a:r>
              <a:rPr lang="sq-AL" dirty="0" err="1"/>
              <a:t>arimi</a:t>
            </a:r>
            <a:r>
              <a:rPr lang="sq-AL" dirty="0"/>
              <a:t> </a:t>
            </a:r>
            <a:r>
              <a:rPr lang="cy-GB" dirty="0"/>
              <a:t>i</a:t>
            </a:r>
            <a:r>
              <a:rPr lang="sq-AL" dirty="0"/>
              <a:t> drejt</a:t>
            </a:r>
            <a:r>
              <a:rPr lang="cy-GB" dirty="0"/>
              <a:t>ë</a:t>
            </a:r>
            <a:r>
              <a:rPr lang="sq-AL" dirty="0"/>
              <a:t>sis</a:t>
            </a:r>
            <a:r>
              <a:rPr lang="cy-GB" dirty="0"/>
              <a:t>ë</a:t>
            </a:r>
            <a:r>
              <a:rPr lang="el-GR" dirty="0"/>
              <a:t>, </a:t>
            </a:r>
            <a:r>
              <a:rPr lang="sq-AL" dirty="0" err="1"/>
              <a:t>ligjshm</a:t>
            </a:r>
            <a:r>
              <a:rPr lang="cy-GB" dirty="0"/>
              <a:t>ë</a:t>
            </a:r>
            <a:r>
              <a:rPr lang="sq-AL" dirty="0"/>
              <a:t>ris</a:t>
            </a:r>
            <a:r>
              <a:rPr lang="cy-GB" dirty="0"/>
              <a:t>ë</a:t>
            </a:r>
            <a:r>
              <a:rPr lang="el-GR" dirty="0"/>
              <a:t> </a:t>
            </a:r>
            <a:r>
              <a:rPr lang="sq-AL" dirty="0"/>
              <a:t>dhe </a:t>
            </a:r>
            <a:r>
              <a:rPr lang="sq-AL" dirty="0" err="1"/>
              <a:t>siguris</a:t>
            </a:r>
            <a:r>
              <a:rPr lang="cy-GB" dirty="0"/>
              <a:t>ë</a:t>
            </a:r>
            <a:r>
              <a:rPr lang="el-GR" dirty="0"/>
              <a:t> </a:t>
            </a:r>
            <a:r>
              <a:rPr lang="sq-AL" dirty="0"/>
              <a:t>juridike</a:t>
            </a:r>
            <a:r>
              <a:rPr lang="cy-GB" dirty="0"/>
              <a:t>; e</a:t>
            </a:r>
            <a:r>
              <a:rPr lang="sq-AL" dirty="0"/>
              <a:t> drejt</a:t>
            </a:r>
            <a:r>
              <a:rPr lang="cy-GB" dirty="0"/>
              <a:t>a</a:t>
            </a:r>
            <a:r>
              <a:rPr lang="sq-AL" dirty="0"/>
              <a:t> e pronës private dhe liri</a:t>
            </a:r>
            <a:r>
              <a:rPr lang="cy-GB" dirty="0"/>
              <a:t>a</a:t>
            </a:r>
            <a:r>
              <a:rPr lang="sq-AL" dirty="0"/>
              <a:t> e veprimtarisë ekonomike</a:t>
            </a:r>
            <a:r>
              <a:rPr lang="cy-GB" dirty="0"/>
              <a:t>.</a:t>
            </a:r>
          </a:p>
          <a:p>
            <a:endParaRPr lang="sq-AL" dirty="0"/>
          </a:p>
        </p:txBody>
      </p:sp>
    </p:spTree>
    <p:extLst>
      <p:ext uri="{BB962C8B-B14F-4D97-AF65-F5344CB8AC3E}">
        <p14:creationId xmlns:p14="http://schemas.microsoft.com/office/powerpoint/2010/main" val="5216761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A2D5C5-7921-4E46-B244-A532965B1412}"/>
              </a:ext>
            </a:extLst>
          </p:cNvPr>
          <p:cNvSpPr>
            <a:spLocks noGrp="1"/>
          </p:cNvSpPr>
          <p:nvPr>
            <p:ph type="title"/>
          </p:nvPr>
        </p:nvSpPr>
        <p:spPr/>
        <p:txBody>
          <a:bodyPr/>
          <a:lstStyle/>
          <a:p>
            <a:pPr algn="ctr"/>
            <a:r>
              <a:rPr lang="cy-GB" i="1" dirty="0"/>
              <a:t>Dënimi i personit juridik </a:t>
            </a:r>
            <a:endParaRPr lang="sq-AL" i="1" dirty="0"/>
          </a:p>
        </p:txBody>
      </p:sp>
      <p:sp>
        <p:nvSpPr>
          <p:cNvPr id="3" name="Content Placeholder 2">
            <a:extLst>
              <a:ext uri="{FF2B5EF4-FFF2-40B4-BE49-F238E27FC236}">
                <a16:creationId xmlns:a16="http://schemas.microsoft.com/office/drawing/2014/main" id="{5B8C369B-8D8F-4EFB-AF1E-A240AA7D636F}"/>
              </a:ext>
            </a:extLst>
          </p:cNvPr>
          <p:cNvSpPr>
            <a:spLocks noGrp="1"/>
          </p:cNvSpPr>
          <p:nvPr>
            <p:ph idx="1"/>
          </p:nvPr>
        </p:nvSpPr>
        <p:spPr/>
        <p:txBody>
          <a:bodyPr>
            <a:normAutofit/>
          </a:bodyPr>
          <a:lstStyle/>
          <a:p>
            <a:endParaRPr lang="sq-AL" dirty="0"/>
          </a:p>
          <a:p>
            <a:r>
              <a:rPr lang="cy-GB" dirty="0"/>
              <a:t>- Vendimi i Gjykatës Kushtetuese nr. 32, datë 30.05.2023.</a:t>
            </a:r>
          </a:p>
          <a:p>
            <a:pPr algn="just"/>
            <a:r>
              <a:rPr lang="cy-GB" i="1" dirty="0"/>
              <a:t>“</a:t>
            </a:r>
            <a:r>
              <a:rPr lang="sq-AL" i="1" dirty="0"/>
              <a:t>Gjykata konstaton se në dukje pika 4 e nenit 11, në shkronjat “a”, “b” dhe “c”, e ligjit nr. 9754/2007, ka një lloj paqartësie gjuhësore, e cila gjithsesi është e lidhur me teknikën legjislative të përdorur. Në këtë pikë duhet evidentuar se subjektet e interesuara, Kuvendi dhe Këshilli i Ministrave, kanë parashtruar se kriteret “minimum” dhe “maksimum” nuk kanë të njëjtin kuptim me atë të përdorur nga KP-ja, por janë referenca të kufirit maksimal të dënimit me burgim të parashikuar për çdo vepër penale në këtë kod. Ky prapësim nuk duket i paarsyeshëm</a:t>
            </a:r>
            <a:r>
              <a:rPr lang="cy-GB" i="1" dirty="0"/>
              <a:t>..</a:t>
            </a:r>
            <a:r>
              <a:rPr lang="sq-AL" i="1" dirty="0"/>
              <a:t>.</a:t>
            </a:r>
            <a:r>
              <a:rPr lang="cy-GB" i="1" dirty="0"/>
              <a:t>”</a:t>
            </a:r>
            <a:r>
              <a:rPr lang="sq-AL" i="1" dirty="0"/>
              <a:t> </a:t>
            </a:r>
          </a:p>
          <a:p>
            <a:endParaRPr lang="sq-AL" dirty="0"/>
          </a:p>
        </p:txBody>
      </p:sp>
    </p:spTree>
    <p:extLst>
      <p:ext uri="{BB962C8B-B14F-4D97-AF65-F5344CB8AC3E}">
        <p14:creationId xmlns:p14="http://schemas.microsoft.com/office/powerpoint/2010/main" val="179507575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CEC7D9-CC3B-4508-A154-B0C874095F9D}"/>
              </a:ext>
            </a:extLst>
          </p:cNvPr>
          <p:cNvSpPr>
            <a:spLocks noGrp="1"/>
          </p:cNvSpPr>
          <p:nvPr>
            <p:ph type="title"/>
          </p:nvPr>
        </p:nvSpPr>
        <p:spPr/>
        <p:txBody>
          <a:bodyPr/>
          <a:lstStyle/>
          <a:p>
            <a:pPr algn="ctr"/>
            <a:r>
              <a:rPr lang="cy-GB" i="1" dirty="0"/>
              <a:t>Dënimi i personit juridik </a:t>
            </a:r>
            <a:endParaRPr lang="sq-AL" i="1" dirty="0"/>
          </a:p>
        </p:txBody>
      </p:sp>
      <p:sp>
        <p:nvSpPr>
          <p:cNvPr id="3" name="Content Placeholder 2">
            <a:extLst>
              <a:ext uri="{FF2B5EF4-FFF2-40B4-BE49-F238E27FC236}">
                <a16:creationId xmlns:a16="http://schemas.microsoft.com/office/drawing/2014/main" id="{524DDDE7-A45F-4DE9-838D-1B104964F0AD}"/>
              </a:ext>
            </a:extLst>
          </p:cNvPr>
          <p:cNvSpPr>
            <a:spLocks noGrp="1"/>
          </p:cNvSpPr>
          <p:nvPr>
            <p:ph idx="1"/>
          </p:nvPr>
        </p:nvSpPr>
        <p:spPr/>
        <p:txBody>
          <a:bodyPr/>
          <a:lstStyle/>
          <a:p>
            <a:endParaRPr lang="sq-AL" dirty="0"/>
          </a:p>
          <a:p>
            <a:pPr algn="just"/>
            <a:r>
              <a:rPr lang="cy-GB" i="1" dirty="0"/>
              <a:t>“</a:t>
            </a:r>
            <a:r>
              <a:rPr lang="sq-AL" i="1" dirty="0"/>
              <a:t>44. Duke iu referuar formulimit sistematik të pikës 4, Gjykata vëren se ai ka përshkallëzuar me rend zbritës masat e dënimit penal me gjobë për personat juridikë, nga ato më të rëndat te më të lehtat. I njëjti rend zbritës përshkon edhe referencat në kufijtë e dënimeve penale të veprave sipas KP-së. Po ashtu, lidhur me këto referenca të KP-së, nuk konstatohet të ketë shkëputje me pasojë pasaktësi ose boshllëk ligjor, pasi shkronjat “a”, “b” dhe “c”, të lexuara së bashku, mbulojnë të dyja llojet e dënimit (dënimin me burgim dhe dënimin me burgim të përjetshëm), si dhe të gjithë segmentin e dënimit me burgim nga 5 ditë deri në 35 vjet të ndarë në tri klasa me kufij të lidhur rrjedhshëm me njëri-tjetrin: (a) të paktën 15 vjet ose burgim i përjetshëm; (b) të paktën 7 vjet deri në 15 vjet; (c) deri në 7 vjet burgim.</a:t>
            </a:r>
            <a:r>
              <a:rPr lang="cy-GB" i="1" dirty="0"/>
              <a:t>”</a:t>
            </a:r>
            <a:r>
              <a:rPr lang="sq-AL" i="1" dirty="0"/>
              <a:t> </a:t>
            </a:r>
          </a:p>
          <a:p>
            <a:endParaRPr lang="sq-AL" dirty="0"/>
          </a:p>
        </p:txBody>
      </p:sp>
    </p:spTree>
    <p:extLst>
      <p:ext uri="{BB962C8B-B14F-4D97-AF65-F5344CB8AC3E}">
        <p14:creationId xmlns:p14="http://schemas.microsoft.com/office/powerpoint/2010/main" val="121455058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379951-601E-49D6-A1E2-C4758925B1CB}"/>
              </a:ext>
            </a:extLst>
          </p:cNvPr>
          <p:cNvSpPr>
            <a:spLocks noGrp="1"/>
          </p:cNvSpPr>
          <p:nvPr>
            <p:ph type="title"/>
          </p:nvPr>
        </p:nvSpPr>
        <p:spPr/>
        <p:txBody>
          <a:bodyPr/>
          <a:lstStyle/>
          <a:p>
            <a:pPr algn="ctr"/>
            <a:r>
              <a:rPr lang="cy-GB" i="1" dirty="0"/>
              <a:t>Dënimi i personit juridik </a:t>
            </a:r>
            <a:endParaRPr lang="sq-AL" i="1" dirty="0"/>
          </a:p>
        </p:txBody>
      </p:sp>
      <p:sp>
        <p:nvSpPr>
          <p:cNvPr id="3" name="Content Placeholder 2">
            <a:extLst>
              <a:ext uri="{FF2B5EF4-FFF2-40B4-BE49-F238E27FC236}">
                <a16:creationId xmlns:a16="http://schemas.microsoft.com/office/drawing/2014/main" id="{CCFE5E4A-85B3-4BE5-A742-AC2343EFC61B}"/>
              </a:ext>
            </a:extLst>
          </p:cNvPr>
          <p:cNvSpPr>
            <a:spLocks noGrp="1"/>
          </p:cNvSpPr>
          <p:nvPr>
            <p:ph idx="1"/>
          </p:nvPr>
        </p:nvSpPr>
        <p:spPr/>
        <p:txBody>
          <a:bodyPr/>
          <a:lstStyle/>
          <a:p>
            <a:endParaRPr lang="sq-AL" dirty="0"/>
          </a:p>
          <a:p>
            <a:pPr algn="just"/>
            <a:r>
              <a:rPr lang="cy-GB" i="1" dirty="0"/>
              <a:t>“</a:t>
            </a:r>
            <a:r>
              <a:rPr lang="sq-AL" i="1" dirty="0"/>
              <a:t>45. Në këto rrethana, Gjykata vlerëson se, në thelb, nuk rezulton që përmbajtja e pikës 4 të nenit 11 të ketë pasaktësi ose boshllëk ligjor. Paqartësitë </a:t>
            </a:r>
            <a:r>
              <a:rPr lang="sq-AL" i="1" dirty="0" err="1"/>
              <a:t>referenciale</a:t>
            </a:r>
            <a:r>
              <a:rPr lang="sq-AL" i="1" dirty="0"/>
              <a:t> të saj janë të tilla që nuk krijojnë </a:t>
            </a:r>
            <a:r>
              <a:rPr lang="sq-AL" i="1" dirty="0" err="1"/>
              <a:t>kontradiksion</a:t>
            </a:r>
            <a:r>
              <a:rPr lang="sq-AL" i="1" dirty="0"/>
              <a:t> logjik ose pamundësi zbatimi, që do të thotë se paqartësitë gjuhësore nuk kanë rëndësi të tillë kushtetuese që të </a:t>
            </a:r>
            <a:r>
              <a:rPr lang="sq-AL" i="1" dirty="0" err="1"/>
              <a:t>passjellin</a:t>
            </a:r>
            <a:r>
              <a:rPr lang="sq-AL" i="1" dirty="0"/>
              <a:t> papajtueshmërinë e normës me Kushtetutën. Këto paqartësi mund dhe duhet të zgjidhen me anë të interpretimit gjyqësor nga gjykatat e juridiksionit të zakonshëm, në ushtrim të rolit dhe funksionit të tyre kushtetues të interpretimit dhe zbatimit të ligjit.</a:t>
            </a:r>
            <a:r>
              <a:rPr lang="cy-GB" i="1" dirty="0"/>
              <a:t>”</a:t>
            </a:r>
            <a:r>
              <a:rPr lang="sq-AL" i="1" dirty="0"/>
              <a:t> </a:t>
            </a:r>
          </a:p>
          <a:p>
            <a:endParaRPr lang="sq-AL" dirty="0"/>
          </a:p>
        </p:txBody>
      </p:sp>
    </p:spTree>
    <p:extLst>
      <p:ext uri="{BB962C8B-B14F-4D97-AF65-F5344CB8AC3E}">
        <p14:creationId xmlns:p14="http://schemas.microsoft.com/office/powerpoint/2010/main" val="16410591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F2DE8D-066A-40BF-8EB5-A397012B89B8}"/>
              </a:ext>
            </a:extLst>
          </p:cNvPr>
          <p:cNvSpPr>
            <a:spLocks noGrp="1"/>
          </p:cNvSpPr>
          <p:nvPr>
            <p:ph type="title"/>
          </p:nvPr>
        </p:nvSpPr>
        <p:spPr/>
        <p:txBody>
          <a:bodyPr/>
          <a:lstStyle/>
          <a:p>
            <a:pPr algn="ctr"/>
            <a:r>
              <a:rPr lang="cy-GB" i="1" dirty="0"/>
              <a:t>Dënimi i personit juridik </a:t>
            </a:r>
            <a:endParaRPr lang="sq-AL" i="1" dirty="0"/>
          </a:p>
        </p:txBody>
      </p:sp>
      <p:sp>
        <p:nvSpPr>
          <p:cNvPr id="3" name="Content Placeholder 2">
            <a:extLst>
              <a:ext uri="{FF2B5EF4-FFF2-40B4-BE49-F238E27FC236}">
                <a16:creationId xmlns:a16="http://schemas.microsoft.com/office/drawing/2014/main" id="{01C4B640-E328-4A70-B54B-BE4E440ECF79}"/>
              </a:ext>
            </a:extLst>
          </p:cNvPr>
          <p:cNvSpPr>
            <a:spLocks noGrp="1"/>
          </p:cNvSpPr>
          <p:nvPr>
            <p:ph idx="1"/>
          </p:nvPr>
        </p:nvSpPr>
        <p:spPr/>
        <p:txBody>
          <a:bodyPr/>
          <a:lstStyle/>
          <a:p>
            <a:r>
              <a:rPr lang="cy-GB" dirty="0"/>
              <a:t>- Dënimi me gjobë; zbatohet në mënyrë komplementare neni 34 i Kodit Penal.</a:t>
            </a:r>
          </a:p>
          <a:p>
            <a:pPr algn="just"/>
            <a:r>
              <a:rPr lang="cy-GB" dirty="0"/>
              <a:t>Diskutim: A duhet të hetohet mbi aftësinë paguese të personit juridik? </a:t>
            </a:r>
          </a:p>
          <a:p>
            <a:pPr algn="just"/>
            <a:r>
              <a:rPr lang="cy-GB" dirty="0"/>
              <a:t>- Në rast pamundësie të pagimit të gjobës ligji parashikon zëvendësimin me dënimin “mbarimi i personit juridik” (neni 11&amp;3). A duhet të hetohet mbi “aftësinë paguese” dhe nëse rezulton pamjaftueshmeri, të përbëjë shkak për t’u caktuar drejtëpërdrejtë dënimi “mbarimi i personit juridik”?  </a:t>
            </a:r>
          </a:p>
        </p:txBody>
      </p:sp>
    </p:spTree>
    <p:extLst>
      <p:ext uri="{BB962C8B-B14F-4D97-AF65-F5344CB8AC3E}">
        <p14:creationId xmlns:p14="http://schemas.microsoft.com/office/powerpoint/2010/main" val="396705849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A58B8C-93AF-48B3-B926-42D6688968A9}"/>
              </a:ext>
            </a:extLst>
          </p:cNvPr>
          <p:cNvSpPr>
            <a:spLocks noGrp="1"/>
          </p:cNvSpPr>
          <p:nvPr>
            <p:ph type="title"/>
          </p:nvPr>
        </p:nvSpPr>
        <p:spPr/>
        <p:txBody>
          <a:bodyPr/>
          <a:lstStyle/>
          <a:p>
            <a:pPr algn="ctr"/>
            <a:r>
              <a:rPr lang="cy-GB" i="1" dirty="0"/>
              <a:t>Dënimi i personit juridik </a:t>
            </a:r>
            <a:endParaRPr lang="sq-AL" i="1" dirty="0"/>
          </a:p>
        </p:txBody>
      </p:sp>
      <p:sp>
        <p:nvSpPr>
          <p:cNvPr id="3" name="Content Placeholder 2">
            <a:extLst>
              <a:ext uri="{FF2B5EF4-FFF2-40B4-BE49-F238E27FC236}">
                <a16:creationId xmlns:a16="http://schemas.microsoft.com/office/drawing/2014/main" id="{B78B65C9-CA9C-4CDF-8100-7358A145B315}"/>
              </a:ext>
            </a:extLst>
          </p:cNvPr>
          <p:cNvSpPr>
            <a:spLocks noGrp="1"/>
          </p:cNvSpPr>
          <p:nvPr>
            <p:ph idx="1"/>
          </p:nvPr>
        </p:nvSpPr>
        <p:spPr/>
        <p:txBody>
          <a:bodyPr/>
          <a:lstStyle/>
          <a:p>
            <a:pPr algn="just"/>
            <a:r>
              <a:rPr lang="cy-GB" dirty="0">
                <a:solidFill>
                  <a:schemeClr val="tx1"/>
                </a:solidFill>
              </a:rPr>
              <a:t>- Për njësitë e qeverisjes vendore, personat juridik publikë, sindikatat dhe partitë politike, mund të zbatohet vetëm dënimet plotësuese:</a:t>
            </a:r>
          </a:p>
          <a:p>
            <a:pPr algn="just"/>
            <a:r>
              <a:rPr lang="cy-GB" dirty="0">
                <a:solidFill>
                  <a:schemeClr val="tx1"/>
                </a:solidFill>
              </a:rPr>
              <a:t>a) “ndalimi për të marrë pjesë në procedurat e prokurimit të fondeve publike”;</a:t>
            </a:r>
          </a:p>
          <a:p>
            <a:pPr algn="just"/>
            <a:r>
              <a:rPr lang="cy-GB" dirty="0">
                <a:solidFill>
                  <a:schemeClr val="tx1"/>
                </a:solidFill>
              </a:rPr>
              <a:t>b) heqja e së drejtës së marrjes ose përdorimit të licencave, autorizimeve, koncesioneve osesubvencioneve; </a:t>
            </a:r>
          </a:p>
          <a:p>
            <a:pPr algn="just"/>
            <a:r>
              <a:rPr lang="cy-GB" dirty="0">
                <a:solidFill>
                  <a:schemeClr val="tx1"/>
                </a:solidFill>
              </a:rPr>
              <a:t>c) detyrimi për publikimin e vendimit gjyqësor.</a:t>
            </a:r>
            <a:endParaRPr lang="sq-AL" dirty="0"/>
          </a:p>
        </p:txBody>
      </p:sp>
    </p:spTree>
    <p:extLst>
      <p:ext uri="{BB962C8B-B14F-4D97-AF65-F5344CB8AC3E}">
        <p14:creationId xmlns:p14="http://schemas.microsoft.com/office/powerpoint/2010/main" val="37337655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A58B8C-93AF-48B3-B926-42D6688968A9}"/>
              </a:ext>
            </a:extLst>
          </p:cNvPr>
          <p:cNvSpPr>
            <a:spLocks noGrp="1"/>
          </p:cNvSpPr>
          <p:nvPr>
            <p:ph type="title"/>
          </p:nvPr>
        </p:nvSpPr>
        <p:spPr/>
        <p:txBody>
          <a:bodyPr/>
          <a:lstStyle/>
          <a:p>
            <a:pPr algn="ctr"/>
            <a:r>
              <a:rPr lang="cy-GB" i="1" dirty="0"/>
              <a:t>Dënimi i personit juridik </a:t>
            </a:r>
            <a:endParaRPr lang="sq-AL" i="1" dirty="0"/>
          </a:p>
        </p:txBody>
      </p:sp>
      <p:sp>
        <p:nvSpPr>
          <p:cNvPr id="3" name="Content Placeholder 2">
            <a:extLst>
              <a:ext uri="{FF2B5EF4-FFF2-40B4-BE49-F238E27FC236}">
                <a16:creationId xmlns:a16="http://schemas.microsoft.com/office/drawing/2014/main" id="{B78B65C9-CA9C-4CDF-8100-7358A145B315}"/>
              </a:ext>
            </a:extLst>
          </p:cNvPr>
          <p:cNvSpPr>
            <a:spLocks noGrp="1"/>
          </p:cNvSpPr>
          <p:nvPr>
            <p:ph idx="1"/>
          </p:nvPr>
        </p:nvSpPr>
        <p:spPr/>
        <p:txBody>
          <a:bodyPr>
            <a:normAutofit/>
          </a:bodyPr>
          <a:lstStyle/>
          <a:p>
            <a:pPr algn="just"/>
            <a:r>
              <a:rPr lang="cy-GB" dirty="0"/>
              <a:t>10. Mbarimi i personit juridik</a:t>
            </a:r>
          </a:p>
          <a:p>
            <a:pPr algn="just"/>
            <a:r>
              <a:rPr lang="cy-GB" dirty="0"/>
              <a:t>a) Shkaqe taksative (për t’u diskutuar natyra juridike e parashikimit ligjor):</a:t>
            </a:r>
          </a:p>
          <a:p>
            <a:pPr algn="just"/>
            <a:r>
              <a:rPr lang="cy-GB" dirty="0"/>
              <a:t>i) është themeluar me qëllim kryerjen e veprës penale;</a:t>
            </a:r>
          </a:p>
          <a:p>
            <a:pPr algn="just"/>
            <a:r>
              <a:rPr lang="cy-GB" dirty="0"/>
              <a:t>ii) ka përdorur në një masë të rëndësishme fushen e veprimtarisë së tij për t'i shërbyerkryerjes së veprës penale;</a:t>
            </a:r>
          </a:p>
          <a:p>
            <a:pPr algn="just"/>
            <a:r>
              <a:rPr lang="cy-GB" dirty="0"/>
              <a:t>iii) kanë ardhur pasoja të rënda nga kryerja e veprës penale.</a:t>
            </a:r>
          </a:p>
          <a:p>
            <a:pPr algn="just"/>
            <a:r>
              <a:rPr lang="cy-GB" dirty="0"/>
              <a:t>b) Shkaqe diskrecionale:</a:t>
            </a:r>
          </a:p>
          <a:p>
            <a:pPr algn="just"/>
            <a:r>
              <a:rPr lang="cy-GB" dirty="0"/>
              <a:t>i) kryerja e veprës penale më shumë se një herë;</a:t>
            </a:r>
          </a:p>
          <a:p>
            <a:pPr algn="just"/>
            <a:r>
              <a:rPr lang="cy-GB" dirty="0"/>
              <a:t>iii) rrethana të tjera rënduese, sipas Kodit Penal dhe dispozitave të tjera penale. </a:t>
            </a:r>
          </a:p>
          <a:p>
            <a:pPr algn="just"/>
            <a:endParaRPr lang="sq-AL" dirty="0"/>
          </a:p>
        </p:txBody>
      </p:sp>
    </p:spTree>
    <p:extLst>
      <p:ext uri="{BB962C8B-B14F-4D97-AF65-F5344CB8AC3E}">
        <p14:creationId xmlns:p14="http://schemas.microsoft.com/office/powerpoint/2010/main" val="177661622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F6789B-4597-40BA-9B89-3C08EBCF6649}"/>
              </a:ext>
            </a:extLst>
          </p:cNvPr>
          <p:cNvSpPr>
            <a:spLocks noGrp="1"/>
          </p:cNvSpPr>
          <p:nvPr>
            <p:ph type="title"/>
          </p:nvPr>
        </p:nvSpPr>
        <p:spPr/>
        <p:txBody>
          <a:bodyPr/>
          <a:lstStyle/>
          <a:p>
            <a:pPr algn="ctr"/>
            <a:r>
              <a:rPr lang="cy-GB" i="1" dirty="0"/>
              <a:t>Dënimi i personit juridik </a:t>
            </a:r>
            <a:endParaRPr lang="sq-AL" dirty="0"/>
          </a:p>
        </p:txBody>
      </p:sp>
      <p:sp>
        <p:nvSpPr>
          <p:cNvPr id="3" name="Content Placeholder 2">
            <a:extLst>
              <a:ext uri="{FF2B5EF4-FFF2-40B4-BE49-F238E27FC236}">
                <a16:creationId xmlns:a16="http://schemas.microsoft.com/office/drawing/2014/main" id="{87968BDB-52E8-44F2-AF62-42BB124DD545}"/>
              </a:ext>
            </a:extLst>
          </p:cNvPr>
          <p:cNvSpPr>
            <a:spLocks noGrp="1"/>
          </p:cNvSpPr>
          <p:nvPr>
            <p:ph idx="1"/>
          </p:nvPr>
        </p:nvSpPr>
        <p:spPr/>
        <p:txBody>
          <a:bodyPr/>
          <a:lstStyle/>
          <a:p>
            <a:pPr algn="just"/>
            <a:r>
              <a:rPr lang="cy-GB" dirty="0"/>
              <a:t>- Kriteret për individualizimin e llojit dhe masës së dënimit-neni 47 i Kodit Penal, si dhe nenet 20 e 21 të ligjit. </a:t>
            </a:r>
          </a:p>
          <a:p>
            <a:pPr algn="just"/>
            <a:r>
              <a:rPr lang="cy-GB" dirty="0"/>
              <a:t>- Ulja e dënimi nën mimimum, sipas kritereve të neneve 23 (tentativa) dhe  53 të Kodit Penal.</a:t>
            </a:r>
          </a:p>
          <a:p>
            <a:pPr algn="just"/>
            <a:r>
              <a:rPr lang="cy-GB" dirty="0"/>
              <a:t> 11. Caktimi i dënimit plotësues:</a:t>
            </a:r>
          </a:p>
          <a:p>
            <a:pPr algn="just"/>
            <a:r>
              <a:rPr lang="cy-GB" dirty="0"/>
              <a:t>- kur çmohet se ka efekt parandalues;</a:t>
            </a:r>
          </a:p>
          <a:p>
            <a:pPr algn="just"/>
            <a:r>
              <a:rPr lang="cy-GB" dirty="0"/>
              <a:t>- pajtohet me natyrën e veprës së kryer.  </a:t>
            </a:r>
            <a:endParaRPr lang="sq-AL" dirty="0"/>
          </a:p>
          <a:p>
            <a:endParaRPr lang="sq-AL" dirty="0"/>
          </a:p>
        </p:txBody>
      </p:sp>
    </p:spTree>
    <p:extLst>
      <p:ext uri="{BB962C8B-B14F-4D97-AF65-F5344CB8AC3E}">
        <p14:creationId xmlns:p14="http://schemas.microsoft.com/office/powerpoint/2010/main" val="1483762935"/>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1960</TotalTime>
  <Words>2639</Words>
  <Application>Microsoft Office PowerPoint</Application>
  <PresentationFormat>Widescreen</PresentationFormat>
  <Paragraphs>139</Paragraphs>
  <Slides>22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22</vt:i4>
      </vt:variant>
    </vt:vector>
  </HeadingPairs>
  <TitlesOfParts>
    <vt:vector size="27" baseType="lpstr">
      <vt:lpstr>Arial</vt:lpstr>
      <vt:lpstr>Times New Roman</vt:lpstr>
      <vt:lpstr>Trebuchet MS</vt:lpstr>
      <vt:lpstr>Wingdings 3</vt:lpstr>
      <vt:lpstr>Facet</vt:lpstr>
      <vt:lpstr>Përgjegjësia penale e personit juridik</vt:lpstr>
      <vt:lpstr>Elementët për evidentimin e përgjegjësisë penale</vt:lpstr>
      <vt:lpstr>Elementët për evidentimin e përgjegjësisë penale</vt:lpstr>
      <vt:lpstr>Elementët për evidentimin e përgjegjësisë penale</vt:lpstr>
      <vt:lpstr>Elementët për evidentimin e përgjegjësisë penale</vt:lpstr>
      <vt:lpstr>Elementët për evidentimin e përgjegjësisë penale</vt:lpstr>
      <vt:lpstr>Elementët për evidentimin e përgjegjësisë penale</vt:lpstr>
      <vt:lpstr>Elementët për evidentimin e përgjegjësisë penale</vt:lpstr>
      <vt:lpstr>Elementët për evidentimin e përgjegjësisë penale</vt:lpstr>
      <vt:lpstr>Elementët për evidentimin e përgjegjësisë penale</vt:lpstr>
      <vt:lpstr>Elementët për evidentimin e përgjegjësisë penale</vt:lpstr>
      <vt:lpstr>Elementët për evidentimin e përgjegjësisë penale</vt:lpstr>
      <vt:lpstr>Elementët për evidentimin e përgjegjësisë penale</vt:lpstr>
      <vt:lpstr>Elementët për evidentimin e përgjegjësisë penale</vt:lpstr>
      <vt:lpstr>Dënimi i personit juridik </vt:lpstr>
      <vt:lpstr>Dënimi i personit juridik </vt:lpstr>
      <vt:lpstr>Dënimi i personit juridik </vt:lpstr>
      <vt:lpstr>Dënimi i personit juridik </vt:lpstr>
      <vt:lpstr>Dënimi i personit juridik </vt:lpstr>
      <vt:lpstr>Dënimi i personit juridik </vt:lpstr>
      <vt:lpstr>Dënimi i personit juridik </vt:lpstr>
      <vt:lpstr>Dënimi i personit juridik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User</cp:lastModifiedBy>
  <cp:revision>965</cp:revision>
  <dcterms:created xsi:type="dcterms:W3CDTF">2022-11-09T22:15:30Z</dcterms:created>
  <dcterms:modified xsi:type="dcterms:W3CDTF">2024-04-22T19:42:55Z</dcterms:modified>
</cp:coreProperties>
</file>