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5C0B5FCB-5383-4375-84F5-D85382CDCF15}">
          <p14:sldIdLst/>
        </p14:section>
        <p14:section name="Untitled Section" id="{D02F789C-55FD-4E8E-A2E7-A529F6181A0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3FF88-C217-46A5-824A-41DDD202E9F6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775F9-F231-48D0-AE0A-8107427E9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50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021A09-3755-7B9A-C8AC-0FAC150C5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102749D-4247-7364-404D-1F135E527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q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F036DF-3A12-4BC8-8AEF-0EAF56261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E30F40-77A1-C345-5E1E-8AB1BDE56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7AA9D16-9BCE-1DCD-B135-C87DC39E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87401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793B41-0F94-219D-17C4-4DD26A8E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6F4A03-F58D-F9AD-0FFE-5A7AD4FD6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5BCD342-CB29-0650-CDE8-A3A6855C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F55583-086B-642B-3ADD-6C7F62A4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77C0CB9-D599-E9E3-6892-39701ECFD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14776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BB2E8A-24CF-5AEE-9813-1EB982AF7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CD343B-536B-DC2F-6B51-230B9E400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4C59F8-7CF1-041D-77F1-500FCCF0D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8312A2-023A-F635-F4CA-D533D989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124955-FCEE-BA12-EE58-E76330DD1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66033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805775-61BA-6FC5-9B2D-0B0488C3B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353AA0-1532-F145-03B0-6A2FCBC26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C41F454-B932-D6B5-4D39-44A34FF65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DC1880C-8AD9-FBFD-D78B-85472BCFD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E81A096-B28D-FDAF-7E46-1357359B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D1C94F-B728-BC8B-50F9-A8B25C36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06846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1E6A23-200F-34E7-3795-669F1633D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63A3B2-724B-47F5-6A40-1AE68B2F8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3A04EC7-E9B7-58C3-EA96-8580A7EE3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85CB7AF-08D0-6B4B-2FC2-F4A0200833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9B6E266-0022-02FE-DAE7-30B981F06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077E91D-00EE-BFBA-E325-11895EDA5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9229AD6-D843-6166-8E38-B7E42C98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E61381C-9F82-A659-180B-ED4D7B177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47687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3557EA-1168-D656-6545-0AB56DBC7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2F435D8-1C8C-54CD-8E78-FDF3509A1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04D4731-862E-15E0-E531-A87CF614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16C3061-BECB-A0F9-A696-A3E63348E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45608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4E7162A-23BC-64AA-B395-D4F19B8AA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8AA5814-995B-03A5-4BE5-32B901C6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92D4F7D-723F-874F-4AA2-FAEA7F0A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70048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AF56C6-080B-F326-EF5D-AF178BCB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94810E-B73A-C9B6-3AA3-7750B7080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20A17C4-41A0-DB75-6CE4-92185B23C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CB8A63-7DF8-1046-B4B0-FDEC5971A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53C443C-CFAA-56BF-EE54-3E12EF71E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7644375-48F0-8909-8A5E-18E483DF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87815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DC8700-5726-A56E-C875-C55D32A7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452D68E-83E4-BF82-55A3-5887C65B09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q-A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7C91DA4-2284-51DE-C5B3-C306E312D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42824DE-CF0A-B78D-AEF9-4A43D8A3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34C447-CD8C-C350-BE8C-F034AAD0B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C11E607-196A-1E03-1789-E90FA8B65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61523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DF7703-F67D-B014-6A04-88F10BA9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8B09066-03D7-C1F0-5DFE-3908E36B2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8ABCE2-0CBA-0C74-A915-5FB2A613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1567C6-53F7-A606-9FF3-68E0FDA6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8A2234A-8409-C93E-9FB0-4119011D4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31729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F9EF7F6-23CB-2B39-5977-936CC07DC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8C9776F-9ECD-51B6-51B6-58CD95A6D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B0AD99-D94A-FF23-198B-F1A79B7C1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E5E288-5FBA-A8FA-B8C4-3E9B1C39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1578B20-C7E1-6484-1B9B-82664C82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76530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19267ED-B977-4875-9792-D7075CEE0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q-A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4CE4E4-F786-F3BB-F2A9-2696B76C5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5F746F-5EA0-D64D-80B4-A6115A241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98016-8BCD-4D56-8236-162F0CF6B2D7}" type="datetimeFigureOut">
              <a:rPr lang="sq-AL" smtClean="0"/>
              <a:t>18.4.2023</a:t>
            </a:fld>
            <a:endParaRPr lang="sq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113066-1EAC-E950-0377-CCFB8D2B9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q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CC0A344-87F1-C3BD-B17A-D74D29EA7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D4BD6-373B-4E38-A856-5F510760DA11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692975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1E2D50-47EE-F900-C1C1-0DF4F5707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0087"/>
            <a:ext cx="9144000" cy="2306103"/>
          </a:xfrm>
        </p:spPr>
        <p:txBody>
          <a:bodyPr>
            <a:normAutofit/>
          </a:bodyPr>
          <a:lstStyle/>
          <a:p>
            <a:r>
              <a:rPr lang="sq-AL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VEPRAT PENALE VAZHDUESE DHE ATO TË QËNDRUESHME (PERMANENTE). DALLIMI NGA</a:t>
            </a:r>
            <a:r>
              <a:rPr lang="en-US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PËRSËRITJA NË FORMËN</a:t>
            </a:r>
            <a:r>
              <a:rPr lang="en-US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q-AL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</a:t>
            </a:r>
            <a:r>
              <a:rPr lang="sq-AL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KRYERJA E VEPRËS MË SHUMË SE NJË HERË. KOHA E</a:t>
            </a:r>
            <a:r>
              <a:rPr lang="en-US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KRYERJES SË VEPRËS DHE I FILLIMIT TË ECJES SË AFATEVE TË PARASHKRIMIT TË</a:t>
            </a:r>
            <a:r>
              <a:rPr lang="en-US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NDJEKJES. </a:t>
            </a:r>
            <a:r>
              <a:rPr lang="en-US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2400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DOKTRINË DHE </a:t>
            </a:r>
            <a:r>
              <a:rPr lang="sq-AL" sz="2400" b="1" i="0" u="none" strike="noStrike" baseline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PRAKTIKË GJYQËSORE SHQIPTARE</a:t>
            </a:r>
            <a:endParaRPr lang="sq-A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AE02027-A29B-56E0-CBB7-D844E5343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70142"/>
            <a:ext cx="9144000" cy="3122909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Ekspertë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Drejtor </a:t>
            </a:r>
            <a:r>
              <a:rPr lang="en-US" sz="5000">
                <a:latin typeface="Times New Roman" panose="02020603050405020304" pitchFamily="18" charset="0"/>
                <a:cs typeface="Times New Roman" panose="02020603050405020304" pitchFamily="18" charset="0"/>
              </a:rPr>
              <a:t>i SH.M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Arben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Rakipi</a:t>
            </a:r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Magjistrat/Prokuror.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Bledar</a:t>
            </a:r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Mustafaraj</a:t>
            </a:r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Lehtësues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Magjistrat/Prokuror. Andi </a:t>
            </a:r>
            <a:r>
              <a:rPr lang="en-US" sz="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Pogaçe</a:t>
            </a:r>
            <a:endParaRPr lang="sq-AL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726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CA600-CED1-0233-C8FA-DB8F2296B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730"/>
            <a:ext cx="10515600" cy="48819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132,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20.02.2002 i GJL</a:t>
            </a:r>
            <a:endParaRPr lang="sq-A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6CFBD2-3420-1791-8262-D0B3CDBE6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2664"/>
            <a:ext cx="10515600" cy="5881605"/>
          </a:xfrm>
        </p:spPr>
        <p:txBody>
          <a:bodyPr>
            <a:noAutofit/>
          </a:bodyPr>
          <a:lstStyle/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“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Pretendimi i ngritur nga i pandehuri ne rekurs sipas te cilit ai nuk duhej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pergjigjej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me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pt-BR" sz="1800" b="0" i="1" u="none" strike="noStrike" baseline="0" dirty="0">
                <a:latin typeface="Times New Roman" panose="02020603050405020304" pitchFamily="18" charset="0"/>
              </a:rPr>
              <a:t>paragrafin e dyte te nenit 134 te K.Penal, por me paragrafin e pare te tij pasi, sipas tij, krimi i kryer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prej tij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eshte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krim vazhdues, nuk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qendron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…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Duke u nisur nga kjo e fundit,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te patur krim vazhdues ne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vepren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nje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personi, duhet qe,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veprimtaria e tij, e cila nuk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perbehet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nga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nje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veprim 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vetem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por nga dy ose me shume veprime, 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cilat, ne vetvete,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perbejne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episode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vecanta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vjedhjeje,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sikunder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ka vepruar i gjykuari Mentor, 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karakterizohet nga disa elemente si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anes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objektive, ashtu edhe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anes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subjektive, te cilat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bejne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qe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episodet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vecanta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kesaj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veprimtarie te mos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cilesohen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si vepra penale me vete, por te konsiderohen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it-IT" sz="1800" b="0" i="1" u="none" strike="noStrike" baseline="0" dirty="0">
                <a:latin typeface="Times New Roman" panose="02020603050405020304" pitchFamily="18" charset="0"/>
              </a:rPr>
              <a:t>si nje e tere, d.m.th si nje veper penale e vetme....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Persa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i takon vendit,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te patur krimin vazhdues te vjedhjes se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pasurise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duhet qe te gjitha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episodet qe kryhen deri sa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perfundohet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krejtesisht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vjedhja, te jene kryer ne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njejtin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vend, ne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kuptimin jo te vendit nga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pikepamja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e territorit ne te cilin realizohen episodet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vecanta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te saj, por ne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kuptimin e objektit material ndaj te cilit drejtohet veprimtaria e subjektit, objekt, i cili ne vetvete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eshte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mbajtes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marredhenies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shoqerore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konkrete qe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eshte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vendosur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mbrojtjen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pasurise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nëpërmjet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zbatimit te ligjit penal ndaj personave qe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cenojne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ate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.</a:t>
            </a:r>
            <a:endParaRPr lang="en-US" sz="1800" b="0" i="1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Ne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kete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kuptim, gjate shqyrtimit te akteve qe ndodhen ne dosje,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rezultoi se, te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kater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 episode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nga te cilat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perbehet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 veprimtaria e te gjykuarit Mentor, (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megjithese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autoveturat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 nga te cilat u vodhën</a:t>
            </a:r>
            <a:r>
              <a:rPr lang="en-US" sz="1800" b="1" i="1" dirty="0">
                <a:latin typeface="Times New Roman" panose="02020603050405020304" pitchFamily="18" charset="0"/>
              </a:rPr>
              <a:t>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kasetofonat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nga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pikepamja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e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territorit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ndodheshin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afer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njera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tjetres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thuajse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ne te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njejtin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vend), </a:t>
            </a:r>
            <a:r>
              <a:rPr lang="fr-FR" sz="1800" b="1" i="1" u="none" strike="noStrike" baseline="0" dirty="0" err="1">
                <a:latin typeface="Times New Roman" panose="02020603050405020304" pitchFamily="18" charset="0"/>
              </a:rPr>
              <a:t>duke</a:t>
            </a:r>
            <a:r>
              <a:rPr lang="fr-FR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u nisur nga fakti se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autoveturat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 u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perkisnin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kater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 shtetasve te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ndryshem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cilet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jane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edhe te dëmtuarit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nga vepra penale e kryer nga ky i gjykuar, secili prej tyre (episodeve)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perbene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krim me vete 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vjedhjes se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pasurise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. Kjo edhe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faktin se,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megjithese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objektin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pergjithshem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kater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ketyre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episodeve te vjedhjes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perbejne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marredheniet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qe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jane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vendosur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mbrojtjen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pasurise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ne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pergjithesi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objekti 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drejtperdrejte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eshte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vecante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. Objekti 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drejtperdrejte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i episodeve te vjedhjes 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kryera nga i gjykuari,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jane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marredheniet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qe ishin vendosur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te mbrojtur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pasurine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e secilit prej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pronareve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autoveturave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nga u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vodhen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(ne rastin e pare nga ku u tentua te vidhet)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kasetofonat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.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”</a:t>
            </a:r>
            <a:endParaRPr lang="sq-AL" sz="1800" dirty="0"/>
          </a:p>
        </p:txBody>
      </p:sp>
    </p:spTree>
    <p:extLst>
      <p:ext uri="{BB962C8B-B14F-4D97-AF65-F5344CB8AC3E}">
        <p14:creationId xmlns:p14="http://schemas.microsoft.com/office/powerpoint/2010/main" val="192746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D91B2D-0B7D-9035-9AB9-64025795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21"/>
            <a:ext cx="10515600" cy="472699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n-N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Nr. 12, datë 16.01.2013 i GJL</a:t>
            </a:r>
            <a:endParaRPr lang="sq-A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529F3D-0959-429D-3C54-30F5891FA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4658"/>
            <a:ext cx="10515600" cy="5648216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Times New Roman" panose="02020603050405020304" pitchFamily="18" charset="0"/>
              </a:rPr>
              <a:t>“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Gjykata e apelit, në rigjykim, duhet të vërë në diskutim këtë konstatim të Kolegjit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Penal pasi të administrojë vendimin nr.135, datë 12.04.2007 të Gjykatës së Rrethit Gjyqësor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Shkodër, pasi në gjykim është administruar vetëm vendimi i Gjykatës së Apelit Shkodër që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ka lënë në fuqi vendimin e cituar, për të përcaktuar nëse jemi para një vepre penale të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konsumuar (si krim vazhdues) apo të veprave penale të njëjta, të kryera në kohë të ndryshme.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Ajo në rigjykim duhet të ketë në vëmendje faktin se elementi me i rëndësishëm që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karakterizon krimin vazhdues është mendimi unik kriminal. Në përcaktimin e këtij fakti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gjykata duhet të bëjë qartazi ndarjen mes anës objektive dhe asaj subjektive: E para ka të bëjë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me shkeljen disa herë të së njëjtës dispozitë të ligjit ndërsa ana subjektive shfaq një rëndësi të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veçantë meqenëse i referohet vetëm dhe në mënyrë ekskluzive qëndrimit psikologjik të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subjektit ndaj veprës penale.</a:t>
            </a:r>
            <a:endParaRPr lang="en-US" sz="1800" b="0" i="1" u="none" strike="noStrike" baseline="0" dirty="0">
              <a:latin typeface="Times New Roman" panose="02020603050405020304" pitchFamily="18" charset="0"/>
            </a:endParaRPr>
          </a:p>
          <a:p>
            <a:pPr algn="just"/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Vlen të sqarohet koncepti i unitetit të qëllimit kriminal, i cili përcaktohet sipas një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procesi të pastër intelektual, duke e identifikuar këtë me përfytyrimin mendor, nga ana e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subjektit të veprës penale, të episodeve të veçanta kriminale që do kryhen më pas e që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gjithsesi duhet të jetë më e hershme në kohë sesa kryeja e veprimit të parë kriminal, të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paramenduar nga subjekti.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Përveç elementit intelektual që paraprin kërkohet dhe unitet i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qëllimit që është dhe elementi final. Pra krimet e veçanta të imagjinuar dhe të përcaktuar në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planin kriminal fillestar duhet të jenë të gjithë të drejtuar në një objektiv unik, sipas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këndvështrimit të subjektit.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Një plan i tillë mund të jetë i hapur, duke bërë të mundur që të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përfshijë dhe krime të tjera që nuk ishin planifikuar në fillim por që janë gjithmonë të lidhura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me qëllimin e vetëm kriminal.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Ekzistenca e hapësirës kohore mes sjelljeve kriminale nuk përjashton, vazhdimësinë: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duke iu referuar elementit psikologjik ekziston mendimi unik kriminal edhe pse sjelljet janë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shpesh herë të shtrira në kohë. Një rrethanë e tillë duhet të vlerësohet në mënyrë të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kujdesshme nga gjykata pasi mund të jetë tregues i autonomisë së disa veprimeve ose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mosveprimeve të ndryshme.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”</a:t>
            </a: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2320530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00F7DD-35D9-0CA1-C462-6D5EB9D4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444" y="433953"/>
            <a:ext cx="10515600" cy="6431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137,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26.10.2011 i GJL</a:t>
            </a:r>
            <a:endParaRPr lang="sq-A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1F0C78-CC3B-AB08-DF11-752B5BB4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604"/>
            <a:ext cx="10515600" cy="5207430"/>
          </a:xfrm>
        </p:spPr>
        <p:txBody>
          <a:bodyPr>
            <a:normAutofit/>
          </a:bodyPr>
          <a:lstStyle/>
          <a:p>
            <a:pPr algn="just"/>
            <a:r>
              <a:rPr lang="en-US" sz="1800" b="0" i="0" u="none" strike="noStrike" baseline="0" dirty="0">
                <a:latin typeface="Times New Roman+FPEF"/>
              </a:rPr>
              <a:t>“</a:t>
            </a:r>
            <a:r>
              <a:rPr lang="sq-AL" sz="1800" b="0" i="1" u="none" strike="noStrike" baseline="0" dirty="0">
                <a:latin typeface="Times New Roman+FPEF"/>
              </a:rPr>
              <a:t>36. </a:t>
            </a:r>
            <a:r>
              <a:rPr lang="sq-AL" sz="1800" b="1" i="1" u="none" strike="noStrike" baseline="0" dirty="0">
                <a:latin typeface="Times New Roman Bold+FPEF"/>
              </a:rPr>
              <a:t>Në lidhje me ekzistencën e pengesës për vazhdimin e procedimit penal</a:t>
            </a:r>
            <a:r>
              <a:rPr lang="en-US" sz="1800" b="1" i="1" u="none" strike="noStrike" baseline="0" dirty="0">
                <a:latin typeface="Times New Roman Bold+FPEF"/>
              </a:rPr>
              <a:t> </a:t>
            </a:r>
            <a:r>
              <a:rPr lang="sq-AL" sz="1800" b="1" i="1" u="none" strike="noStrike" baseline="0" dirty="0">
                <a:latin typeface="Times New Roman Bold+FPEF"/>
              </a:rPr>
              <a:t>Kolegji Penal e gjen të pambështetur arsyetimin e prokurorit për parashkrimin e</a:t>
            </a:r>
            <a:r>
              <a:rPr lang="en-US" sz="1800" b="1" i="1" u="none" strike="noStrike" baseline="0" dirty="0">
                <a:latin typeface="Times New Roman Bold+FPEF"/>
              </a:rPr>
              <a:t> </a:t>
            </a:r>
            <a:r>
              <a:rPr lang="sq-AL" sz="1800" b="1" i="1" u="none" strike="noStrike" baseline="0" dirty="0">
                <a:latin typeface="Times New Roman Bold+FPEF"/>
              </a:rPr>
              <a:t>ndjekjes penale si një ndër shkaqet e pushimit të procedimit</a:t>
            </a:r>
            <a:r>
              <a:rPr lang="sq-AL" sz="1800" b="0" i="1" u="none" strike="noStrike" baseline="0" dirty="0">
                <a:latin typeface="Times New Roman+FPEF"/>
              </a:rPr>
              <a:t>. Në kushtet kur objekti i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hetimit ka qenë falsifikimi i një akti administrativ ,siç janë edhe aktet e marrjes së tokës në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pronësi dhe në përdorim, hetimi është i shtrirë tek personat të cilët e kanë lëshuar; Komisioni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i Ndarjes së Tokës (anëtarët), të cilët nisur nga subjekti për veprën penale të falsifikimit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përgjigjen sipas nenit 186/3 të Kodit Penal, si dhe përfituesi nga veprimet e kundërligjshme -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personi i akuzuar </a:t>
            </a:r>
            <a:r>
              <a:rPr lang="sq-AL" sz="1800" b="0" i="1" u="none" strike="noStrike" baseline="0" dirty="0" err="1">
                <a:latin typeface="Times New Roman+FPEF"/>
              </a:rPr>
              <a:t>Armand</a:t>
            </a:r>
            <a:r>
              <a:rPr lang="sq-AL" sz="1800" b="0" i="1" u="none" strike="noStrike" baseline="0" dirty="0">
                <a:latin typeface="Times New Roman+FPEF"/>
              </a:rPr>
              <a:t> Gjeta në rastin e përdorimit të dokumentit të falsifikuar në bazë të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nenit 186/1 të Kodit Penal. Nëse provohet ekzistenca e faktit penal që ka lidhje me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falsifikimin e akteve të pronësisë i takon organit të akuzës të bëjë identifikimin e autorëve të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kryerjes së tij, të përdoruesve, duke bërë kualifikimin e duhur ligjor sipas marrëdhënies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juridike të </a:t>
            </a:r>
            <a:r>
              <a:rPr lang="sq-AL" sz="1800" b="0" i="1" u="none" strike="noStrike" baseline="0" dirty="0" err="1">
                <a:latin typeface="Times New Roman+FPEF"/>
              </a:rPr>
              <a:t>cënuar</a:t>
            </a:r>
            <a:r>
              <a:rPr lang="sq-AL" sz="1800" b="0" i="1" u="none" strike="noStrike" baseline="0" dirty="0">
                <a:latin typeface="Times New Roman+FPEF"/>
              </a:rPr>
              <a:t> dhe subjektit që e ka kryer atë. Mbas këtij momenti prokurori duhet të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vendosë në diskutim nëse ka pengesë për vazhdimin e hetimit dhe për cilin prej autorëve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konkretisht.</a:t>
            </a:r>
          </a:p>
          <a:p>
            <a:pPr algn="just"/>
            <a:r>
              <a:rPr lang="sq-AL" sz="1800" b="0" i="1" u="none" strike="noStrike" baseline="0" dirty="0">
                <a:latin typeface="Times New Roman+FPEF"/>
              </a:rPr>
              <a:t>37. Akti i marrjes së tokës në përdorim dhe në pronësi vazhdojnë të vihen në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përdorim, formë kjo e kryerjes së veprës penale të parashikuar nga neni 186 i Kodit Penal,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nëse provohet nga mbajtësi Armando Gjeta, për aq kohë sa ato vazhdojnë të prodhojnë efekte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juridike. Ky fakt hedh poshtë konkluzionin e prokurorit se ushtrimi i ndjekjes penale është</a:t>
            </a:r>
            <a:r>
              <a:rPr lang="en-US" sz="1800" b="0" i="1" u="none" strike="noStrike" baseline="0" dirty="0">
                <a:latin typeface="Times New Roman+FPEF"/>
              </a:rPr>
              <a:t> </a:t>
            </a:r>
            <a:r>
              <a:rPr lang="sq-AL" sz="1800" b="0" i="1" u="none" strike="noStrike" baseline="0" dirty="0">
                <a:latin typeface="Times New Roman+FPEF"/>
              </a:rPr>
              <a:t>parashkruar.</a:t>
            </a:r>
            <a:r>
              <a:rPr lang="en-US" sz="1800" b="0" i="0" u="none" strike="noStrike" baseline="0" dirty="0">
                <a:latin typeface="Times New Roman+FPEF"/>
              </a:rPr>
              <a:t>”</a:t>
            </a: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4059942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CD2893-CAD1-BDA0-61A0-FC08E09E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001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339,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04-18.05.2005 i GJL</a:t>
            </a:r>
            <a:endParaRPr lang="sq-A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FDE903-B123-7CBD-5177-180EC062C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604"/>
            <a:ext cx="10515600" cy="5261674"/>
          </a:xfrm>
        </p:spPr>
        <p:txBody>
          <a:bodyPr>
            <a:normAutofit/>
          </a:bodyPr>
          <a:lstStyle/>
          <a:p>
            <a:pPr algn="just"/>
            <a:r>
              <a:rPr lang="en-US" sz="1800" dirty="0">
                <a:latin typeface="Times New Roman" panose="02020603050405020304" pitchFamily="18" charset="0"/>
              </a:rPr>
              <a:t>“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Ne rekurs ngrihet pretendimi edhe se ndaj te gjykuarit Gani Shehu nuk mund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te behet ndjekje penale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ceshtja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ne ngarkim te tij duhet te pushohet, pasi kane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nn-NO" sz="1800" b="0" i="1" u="none" strike="noStrike" baseline="0" dirty="0">
                <a:latin typeface="Times New Roman" panose="02020603050405020304" pitchFamily="18" charset="0"/>
              </a:rPr>
              <a:t>kaluar 5 vjet nga kryerja e vepres penale deri ne marrjen si te pandehur, gje qe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tregon se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eshte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parashkruar ndjekje penale ne baze te nenit 66/c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K.Penal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sipas 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nn-NO" sz="1800" b="0" i="1" u="none" strike="noStrike" baseline="0" dirty="0">
                <a:latin typeface="Times New Roman" panose="02020603050405020304" pitchFamily="18" charset="0"/>
              </a:rPr>
              <a:t>cilit nuk mund te behen ndjekje penale kur nga kryerja e vepres deri ne castin e </a:t>
            </a:r>
            <a:r>
              <a:rPr lang="da-DK" sz="1800" b="0" i="1" u="none" strike="noStrike" baseline="0" dirty="0">
                <a:latin typeface="Times New Roman" panose="02020603050405020304" pitchFamily="18" charset="0"/>
              </a:rPr>
              <a:t>marrjes se personit si te pandehur kane kaluar pese vjet per krimet qe parashikojne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denim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gjer ne pese vjet burgim ose gjobe. </a:t>
            </a:r>
            <a:endParaRPr lang="en-US" sz="1800" b="0" i="1" u="none" strike="noStrike" baseline="0" dirty="0">
              <a:latin typeface="Times New Roman" panose="02020603050405020304" pitchFamily="18" charset="0"/>
            </a:endParaRPr>
          </a:p>
          <a:p>
            <a:pPr algn="just"/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Edhe ky pretendim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eshte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i pabazuar, pasi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vepra penale e kryer nga i gjykuari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perben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nje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veper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latente (krim vazhdues)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faktin se nuk ka shlyer 1430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debitore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ne shumen prej 115.000.000 leke.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Pervec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kesaj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nuk mund te merret se veprimtaria 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shoqerise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u mbyll ne muajin janar 1997,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pasi ajo ju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nenshtrua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administrimit me vendim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Keshillit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Ministrave nr.325, date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22.08.1997 "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caktimin e personave qe do t’i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neneshtrohen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dispozitave te ligjit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it-IT" sz="1800" b="0" i="1" u="none" strike="noStrike" baseline="0" dirty="0">
                <a:latin typeface="Times New Roman" panose="02020603050405020304" pitchFamily="18" charset="0"/>
              </a:rPr>
              <a:t>nr.8227, date 30.07.1997 per disa shtesa e ndryshime ne ligjin nr.8215, date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09.05.1997 "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kontrollin financiar te personave juridike qe kane marre hua nga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it-IT" sz="1800" b="0" i="1" u="none" strike="noStrike" baseline="0" dirty="0">
                <a:latin typeface="Times New Roman" panose="02020603050405020304" pitchFamily="18" charset="0"/>
              </a:rPr>
              <a:t>publiku i gjere". Edhe po te pranohej data 22.08.1997 si date ligjore per mbylljen e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aktivitetit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shoqerise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"Global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Foods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", ne baze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V.K.Ministrave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nr.325 përsëri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nuk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jane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plotesuar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afatet e parashkrimit, pasi te gjykuarit i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eshte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komunikuar akuza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me date 05.07.2002.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”</a:t>
            </a: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2092459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BCA392-E7BB-07E6-04BA-7FF476E8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977"/>
            <a:ext cx="10515600" cy="58118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223,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09.12.2014 i GJL</a:t>
            </a:r>
            <a:endParaRPr lang="sq-A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9FA7B5-9895-2CE5-C9D1-5C0C6A084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8163"/>
            <a:ext cx="10515600" cy="5788617"/>
          </a:xfrm>
        </p:spPr>
        <p:txBody>
          <a:bodyPr>
            <a:noAutofit/>
          </a:bodyPr>
          <a:lstStyle/>
          <a:p>
            <a:pPr algn="just"/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“</a:t>
            </a:r>
            <a:r>
              <a:rPr lang="nn-NO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rastin konkret, Kolegji Penal vëren se kemi të bëjmë me disa sjellje të dënueshme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kundërshtim me nenin 135 të </a:t>
            </a:r>
            <a:r>
              <a:rPr lang="sq-AL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K.Penal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të cilat gjykata e shkallës së parë i ka ndarë në dy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grupe, përkatësisht: në sjellje penalisht të ndaluara të kryera kundër Shoqërisë NOA sha dhe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veprime të kryera ndaj personave fizikë, përkatësisht: ndaj B.H. dhe ndaj A.H., pra duke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konsideruar si vepër penale vazhduese të kryer një herë ndaj personit juridik dhe dy herë ndaj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 shtetasve fizikë të ndryshëm.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qëllim përcaktimin e çështjes nëse jemi përpara një vepre penale vazhduese, është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rëndësishme të theksohet se subjekti aktiv i veprës penale, pra i pandehuri, ka vepruar në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emër dhe për llogari të personit juridik, dhe se marrëdhënia e </a:t>
            </a:r>
            <a:r>
              <a:rPr lang="sq-AL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huasë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është krijuar midis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personit juridik: NOA sha dhe personave të tretë. Në këto kushte, person i dëmtuar nga vepra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penale, nuk janë personat e tretë, të cilët nga ana e tyre kanë përmbushur detyrimet në raport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personin juridik, NOA sha. Nisur nga natyra pasurore e marrëdhënieve të krijuara midis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personit juridik NOA sha dhe personave të tretë, subjekt i dëmtuar dhe titullar i së drejtës së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pronësisë së cenuar është personi juridik për kreditë që kanë kaluar në pronësi të tij dhe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kredimarrësit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për kreditë që nuk i janë kaluar në pronësi personit juridik.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Bazuar në rrethanat e çështjes objekt shqyrtimi,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skema e përdorur nga i pandehuri për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të gjashtë episodet objekt kundërshtimi ka qenë e njëjtë, fakt ky që çon në konkluzionin se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kemit të bëjmë me një person të dëmtuar të vetëm dhe një mendim e vullnet kriminal të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vetëm të vazhduar në kohë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Ndryshe nga arsyeton gjykata apelit, nuk kemi të bëjmë me një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pluralitet veprimesh të ndara e të dallueshme nga njëra tjetra, të tilla që të përbëjnë disa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shkelje të ndryshme të së njëjtës dispozitë penale.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Prania e gjashtë episodeve të ndryshme kriminale është e kryer ndaj pasurisë së vetme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të personit juridik dhe nuk përbën një pluralitet veprimesh penalisht të ndara, pasi synohet të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realizohet i njëjti plan kriminal, ndaj ajo përbën një seri sjelljesh penale, pra një mori të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akteve ekzekutive të </a:t>
            </a:r>
            <a:r>
              <a:rPr lang="sq-AL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sq-A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njëjtit qëllim dhe mendim kriminal, të cilat nuk prekin kontekstin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unitar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veprimit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personit</a:t>
            </a:r>
            <a:r>
              <a:rPr lang="fr-FR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</a:t>
            </a: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”</a:t>
            </a:r>
            <a:endParaRPr lang="sq-A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639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68FD98-1A21-3D3F-5547-FAA1CC2F8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720"/>
            <a:ext cx="10515600" cy="74391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105,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27.03.2013 i GJL</a:t>
            </a:r>
            <a:endParaRPr lang="sq-A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335EB4-51FB-7A32-6CBB-2DB6BB6AB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4366"/>
            <a:ext cx="10515600" cy="5268509"/>
          </a:xfrm>
        </p:spPr>
        <p:txBody>
          <a:bodyPr>
            <a:normAutofit/>
          </a:bodyPr>
          <a:lstStyle/>
          <a:p>
            <a:pPr algn="just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“</a:t>
            </a:r>
            <a:r>
              <a:rPr lang="sq-AL" sz="2400" b="1" i="1" u="none" strike="noStrike" baseline="0" dirty="0">
                <a:latin typeface="Times New Roman" panose="02020603050405020304" pitchFamily="18" charset="0"/>
              </a:rPr>
              <a:t>Periudha e shfrytëzimit të prostitucionit, duhet të mbahet parasysh nga gjykata, për të</a:t>
            </a:r>
            <a:r>
              <a:rPr lang="en-US" sz="24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1" i="1" u="none" strike="noStrike" baseline="0" dirty="0">
                <a:latin typeface="Times New Roman" panose="02020603050405020304" pitchFamily="18" charset="0"/>
              </a:rPr>
              <a:t>analizuar masën e dënimit, por jo për të dënuar autorin e veprës penale më shume se një here</a:t>
            </a:r>
            <a:r>
              <a:rPr lang="en-US" sz="24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1" i="1" u="none" strike="noStrike" baseline="0" dirty="0">
                <a:latin typeface="Times New Roman" panose="02020603050405020304" pitchFamily="18" charset="0"/>
              </a:rPr>
              <a:t>pavarësisht sa kohë ka zgjatur shfrytëzimi i këtij prostitucioni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.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</a:p>
          <a:p>
            <a:pPr algn="just"/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Në këtë përfundim arrihet duke pasur parasysh teorinë e së drejtës penale lidhur me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veprat penale të qëndrueshme ose permanente, siç ka ndodhur në rastin objekt gjykimi, kur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veprimi ose mosveprimi i kundërligjshëm vazhdon pa ndërprerje, ose kur vepra penale kryhet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nga autori i saj me dy a më shumë veprime ose mosveprime në funksion të një qëllimi të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vetëm kriminal.</a:t>
            </a:r>
          </a:p>
          <a:p>
            <a:pPr algn="just"/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Në rastin e veprës penale të shfrytëzimit të prostitucionit këto elementet e mësipërme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qëndrojnë plotësisht dhe për këtë arsye, pavarësisht periudhës së shfrytëzimit, Kolegji Penal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arrin në konkluzionin se kemi të bëjmë me një vepër penale të vetme dhe autori i saj duhet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2400" b="0" i="1" u="none" strike="noStrike" baseline="0" dirty="0">
                <a:latin typeface="Times New Roman" panose="02020603050405020304" pitchFamily="18" charset="0"/>
              </a:rPr>
              <a:t>dënuar vetëm një herë.</a:t>
            </a:r>
            <a:r>
              <a:rPr lang="en-US" sz="2400" dirty="0">
                <a:latin typeface="Times New Roman" panose="02020603050405020304" pitchFamily="18" charset="0"/>
              </a:rPr>
              <a:t>”</a:t>
            </a:r>
            <a:endParaRPr lang="sq-AL" sz="2400" dirty="0"/>
          </a:p>
        </p:txBody>
      </p:sp>
    </p:spTree>
    <p:extLst>
      <p:ext uri="{BB962C8B-B14F-4D97-AF65-F5344CB8AC3E}">
        <p14:creationId xmlns:p14="http://schemas.microsoft.com/office/powerpoint/2010/main" val="115052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EA0B84-A631-D1D7-1020-E751DE23B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750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23,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31.01.2007 i GJL</a:t>
            </a:r>
            <a:endParaRPr lang="sq-A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D32633-02D6-3288-C79F-425E0F289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8868"/>
            <a:ext cx="10515600" cy="5362413"/>
          </a:xfrm>
        </p:spPr>
        <p:txBody>
          <a:bodyPr>
            <a:normAutofit/>
          </a:bodyPr>
          <a:lstStyle/>
          <a:p>
            <a:pPr algn="just"/>
            <a:r>
              <a:rPr lang="en-US" sz="1800" b="0" dirty="0">
                <a:latin typeface="Times New Roman" panose="02020603050405020304" pitchFamily="18" charset="0"/>
              </a:rPr>
              <a:t>“</a:t>
            </a:r>
            <a:r>
              <a:rPr lang="it-IT" sz="1800" b="0" i="1" u="none" strike="noStrike" baseline="0" dirty="0">
                <a:latin typeface="Times New Roman" panose="02020603050405020304" pitchFamily="18" charset="0"/>
              </a:rPr>
              <a:t>Del nga materialet e çeshtjes se, i gjykuari </a:t>
            </a:r>
            <a:r>
              <a:rPr lang="it-IT" sz="1800" b="1" i="1" u="none" strike="noStrike" baseline="0" dirty="0">
                <a:latin typeface="Times New Roman" panose="02020603050405020304" pitchFamily="18" charset="0"/>
              </a:rPr>
              <a:t>Shpetim (Kujtim)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Cakrani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, me vendimin nr.53, date 28.02.2005 te Gjykatës se Rrethit Gjyqësor Vlore, është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deklaruar fajtor dhe dënuar për veprën penale te përdorimit te dokumenteve te falsifikuara</a:t>
            </a:r>
            <a:r>
              <a:rPr lang="en-US" sz="1800" i="1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parashikuar nga neni 186 i K.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Penal, pasi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ka përdorur një dëshmi </a:t>
            </a:r>
            <a:r>
              <a:rPr lang="sq-AL" sz="1800" b="1" i="1" u="none" strike="noStrike" baseline="0" dirty="0" err="1">
                <a:latin typeface="Times New Roman" panose="02020603050405020304" pitchFamily="18" charset="0"/>
              </a:rPr>
              <a:t>trashegimie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me nr.789, date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13.06.2003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te falsifikuar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. Me pas, sikurse pranon ne vendimin e saj edhe gjykata e apelit, ai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ka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përdorur dy kontrata për shitblerje trualli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qe kane datat 24.05.2004 e 28.05.2004,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te cilat kane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qene te falsifikuara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e qe bëjnë fjale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per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6.800 m2 dhe 4000 m2 truall. Për përdorimin e këtyre dy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kontratave te falsifikuara, ai është deklaruar fajtor me vendimin e Gjykatës se Rrethit Fier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nr.181, date 14.07.2005 dhe dënuar me dy vjet burgim e 500.000 leke gjobe, si dhe janë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deklaruar te falsifikuara dy kontratat e shitblerjes.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</a:p>
          <a:p>
            <a:pPr algn="just"/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Ne vendimin e marre, gjykata e apelit shprehet se çmon qe, te tre këto dokumente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(dëshmia e trashëgimisë e kontratat e shitblerjes) janë përdorur nga i pandehuri ne funksion te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realizimit te </a:t>
            </a:r>
            <a:r>
              <a:rPr lang="sq-AL" sz="1800" b="0" i="1" u="none" strike="noStrike" baseline="0" dirty="0" err="1">
                <a:latin typeface="Times New Roman" panose="02020603050405020304" pitchFamily="18" charset="0"/>
              </a:rPr>
              <a:t>te</a:t>
            </a:r>
            <a:r>
              <a:rPr lang="sq-AL" sz="1800" b="0" i="1" u="none" strike="noStrike" baseline="0" dirty="0">
                <a:latin typeface="Times New Roman" panose="02020603050405020304" pitchFamily="18" charset="0"/>
              </a:rPr>
              <a:t> njëjtit synim, duke patur një mendim kriminal dhe se, kur kishte filluar procedimi</a:t>
            </a:r>
            <a:r>
              <a:rPr lang="en-US" sz="18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it-IT" sz="1800" b="0" i="1" u="none" strike="noStrike" baseline="0" dirty="0">
                <a:latin typeface="Times New Roman" panose="02020603050405020304" pitchFamily="18" charset="0"/>
              </a:rPr>
              <a:t>penal i pare, ishte konsumuar edhe perdorimi i kontratave te fallsifikuara e, per pasoje ai nuk </a:t>
            </a:r>
            <a:r>
              <a:rPr lang="de-DE" sz="1800" b="0" i="1" u="none" strike="noStrike" baseline="0" dirty="0">
                <a:latin typeface="Times New Roman" panose="02020603050405020304" pitchFamily="18" charset="0"/>
              </a:rPr>
              <a:t>mund te denohet veç e veç per perdorimin e secilit dokument. </a:t>
            </a:r>
          </a:p>
          <a:p>
            <a:pPr algn="just"/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Pushimi i çështjes me arsyetimin e sipërme nga gjykata e apelit eshët i pabazuar ne ligj e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rezultat i zbatimit te gabuar te ligjit material. Paragrafi i dyte i nenit 186 parashikon edhe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falsifikimin apo përdorimin e dokumenteve te falsifikuara te kryer me shume se një here e për</a:t>
            </a:r>
            <a:r>
              <a:rPr lang="en-US" sz="1800" b="1" i="1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pasoje, falsifikimi apo përdorimi i këtyre dokumenteve, nuk përbën krim vazhdues. Për çdo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dokument te falsifikuar apo te përdorur, kur janë me shume se një, autori do te përgjigjet ne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baze te nenit 186/2 i K.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Penal. E tille duhet trajtuar përmbajtja e nenit 186/2 te K. Penal ndryshuar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sq-AL" sz="1800" b="1" i="1" u="none" strike="noStrike" baseline="0" dirty="0">
                <a:latin typeface="Times New Roman" panose="02020603050405020304" pitchFamily="18" charset="0"/>
              </a:rPr>
              <a:t>me ligjin nr.9188, date 12.02.2004 e për pasoje vendimi i gjykatës se apelit është i pabazuar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.</a:t>
            </a:r>
            <a:r>
              <a:rPr lang="en-US" sz="1800" i="0" u="none" strike="noStrike" baseline="0" dirty="0">
                <a:latin typeface="Times New Roman" panose="02020603050405020304" pitchFamily="18" charset="0"/>
              </a:rPr>
              <a:t>”</a:t>
            </a:r>
            <a:endParaRPr lang="sq-AL" b="1" dirty="0"/>
          </a:p>
        </p:txBody>
      </p:sp>
    </p:spTree>
    <p:extLst>
      <p:ext uri="{BB962C8B-B14F-4D97-AF65-F5344CB8AC3E}">
        <p14:creationId xmlns:p14="http://schemas.microsoft.com/office/powerpoint/2010/main" val="1893343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5F5652-CC08-6F33-62E7-C311A997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BF06563-12F4-E473-E65E-9FF1D436E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04773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288DF5-2FF9-1D52-18E3-9EE5722E9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0254ED-8D6E-CF50-2989-282B245B6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585561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2422</Words>
  <Application>Microsoft Office PowerPoint</Application>
  <PresentationFormat>Custom</PresentationFormat>
  <Paragraphs>32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VEPRAT PENALE VAZHDUESE DHE ATO TË QËNDRUESHME (PERMANENTE). DALLIMI NGA PËRSËRITJA NË FORMËN E KRYERJA E VEPRËS MË SHUMË SE NJË HERË. KOHA E KRYERJES SË VEPRËS DHE I FILLIMIT TË ECJES SË AFATEVE TË PARASHKRIMIT TË NDJEKJES.  DOKTRINË DHE PRAKTIKË GJYQËSORE SHQIPTARE</vt:lpstr>
      <vt:lpstr>Vendimi Nr. 132, datë 20.02.2002 i GJL</vt:lpstr>
      <vt:lpstr>Vendimi Nr. 12, datë 16.01.2013 i GJL</vt:lpstr>
      <vt:lpstr>Vendimi Nr. 137, datë 26.10.2011 i GJL</vt:lpstr>
      <vt:lpstr>Vendimi Nr. 339, datë 04-18.05.2005 i GJL</vt:lpstr>
      <vt:lpstr>Vendimi Nr. 223, datë 09.12.2014 i GJL</vt:lpstr>
      <vt:lpstr>Vendimi Nr. 105, datë 27.03.2013 i GJL</vt:lpstr>
      <vt:lpstr>Vendimi Nr. 23, datë 31.01.2007 i GJL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VEPRAT PENALE VAZHDUESE DHE ATO TË QËNDRUESHME (PERMANENTE). DALLIMI NGA PËRSËRITJA NË FORMËN E KRYERJA E VEPRËS MË SHUMË SE NJË HERË. KOHA E KRYERJES SË VEPRËS DHE I FILLIMIT TË ECJES SË AFATEVE TË PARASHKRIMIT TË NDJEKJES.  DOKTRINË DHE PRAKTIKË GJYQËSORE SHQIPTARE</dc:title>
  <dc:creator>SH.A.R.K</dc:creator>
  <cp:lastModifiedBy>admin</cp:lastModifiedBy>
  <cp:revision>15</cp:revision>
  <cp:lastPrinted>2023-04-18T06:43:10Z</cp:lastPrinted>
  <dcterms:created xsi:type="dcterms:W3CDTF">2023-04-17T21:47:01Z</dcterms:created>
  <dcterms:modified xsi:type="dcterms:W3CDTF">2023-04-18T08:42:23Z</dcterms:modified>
</cp:coreProperties>
</file>