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7" r:id="rId1"/>
  </p:sldMasterIdLst>
  <p:sldIdLst>
    <p:sldId id="284" r:id="rId2"/>
    <p:sldId id="302" r:id="rId3"/>
    <p:sldId id="308" r:id="rId4"/>
    <p:sldId id="303" r:id="rId5"/>
    <p:sldId id="305" r:id="rId6"/>
    <p:sldId id="313" r:id="rId7"/>
    <p:sldId id="309" r:id="rId8"/>
    <p:sldId id="325" r:id="rId9"/>
    <p:sldId id="310" r:id="rId10"/>
    <p:sldId id="312" r:id="rId11"/>
    <p:sldId id="321" r:id="rId12"/>
    <p:sldId id="326" r:id="rId13"/>
    <p:sldId id="314" r:id="rId14"/>
    <p:sldId id="315" r:id="rId15"/>
    <p:sldId id="306" r:id="rId16"/>
    <p:sldId id="317" r:id="rId17"/>
    <p:sldId id="318" r:id="rId18"/>
    <p:sldId id="323" r:id="rId19"/>
    <p:sldId id="316" r:id="rId20"/>
    <p:sldId id="290" r:id="rId21"/>
    <p:sldId id="324" r:id="rId22"/>
    <p:sldId id="29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291" autoAdjust="0"/>
  </p:normalViewPr>
  <p:slideViewPr>
    <p:cSldViewPr snapToGrid="0">
      <p:cViewPr varScale="1">
        <p:scale>
          <a:sx n="68" d="100"/>
          <a:sy n="68" d="100"/>
        </p:scale>
        <p:origin x="82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8768C517-CD87-4811-8EB5-A539C40A2079}" type="datetimeFigureOut">
              <a:rPr lang="sq-AL" smtClean="0"/>
              <a:t>27-02-2023</a:t>
            </a:fld>
            <a:endParaRPr lang="sq-AL"/>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sq-AL"/>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029843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8C517-CD87-4811-8EB5-A539C40A2079}" type="datetimeFigureOut">
              <a:rPr lang="sq-AL" smtClean="0"/>
              <a:t>27-02-2023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679672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27-02-2023</a:t>
            </a:fld>
            <a:endParaRPr lang="sq-AL"/>
          </a:p>
        </p:txBody>
      </p:sp>
      <p:sp>
        <p:nvSpPr>
          <p:cNvPr id="5" name="Footer Placeholder 4"/>
          <p:cNvSpPr>
            <a:spLocks noGrp="1"/>
          </p:cNvSpPr>
          <p:nvPr>
            <p:ph type="ftr" sz="quarter" idx="11"/>
          </p:nvPr>
        </p:nvSpPr>
        <p:spPr/>
        <p:txBody>
          <a:bodyPr/>
          <a:lstStyle/>
          <a:p>
            <a:endParaRPr lang="sq-A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898159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68C517-CD87-4811-8EB5-A539C40A2079}" type="datetimeFigureOut">
              <a:rPr lang="sq-AL" smtClean="0"/>
              <a:t>27-02-2023</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881831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68C517-CD87-4811-8EB5-A539C40A2079}" type="datetimeFigureOut">
              <a:rPr lang="sq-AL" smtClean="0"/>
              <a:t>27-02-2023</a:t>
            </a:fld>
            <a:endParaRPr lang="sq-AL"/>
          </a:p>
        </p:txBody>
      </p:sp>
      <p:sp>
        <p:nvSpPr>
          <p:cNvPr id="8" name="Footer Placeholder 7"/>
          <p:cNvSpPr>
            <a:spLocks noGrp="1"/>
          </p:cNvSpPr>
          <p:nvPr>
            <p:ph type="ftr" sz="quarter" idx="11"/>
          </p:nvPr>
        </p:nvSpPr>
        <p:spPr/>
        <p:txBody>
          <a:bodyPr/>
          <a:lstStyle/>
          <a:p>
            <a:endParaRPr lang="sq-AL"/>
          </a:p>
        </p:txBody>
      </p:sp>
      <p:sp>
        <p:nvSpPr>
          <p:cNvPr id="9" name="Slide Number Placeholder 8"/>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132778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68C517-CD87-4811-8EB5-A539C40A2079}" type="datetimeFigureOut">
              <a:rPr lang="sq-AL" smtClean="0"/>
              <a:t>27-02-2023</a:t>
            </a:fld>
            <a:endParaRPr lang="sq-AL"/>
          </a:p>
        </p:txBody>
      </p:sp>
      <p:sp>
        <p:nvSpPr>
          <p:cNvPr id="4" name="Footer Placeholder 3"/>
          <p:cNvSpPr>
            <a:spLocks noGrp="1"/>
          </p:cNvSpPr>
          <p:nvPr>
            <p:ph type="ftr" sz="quarter" idx="11"/>
          </p:nvPr>
        </p:nvSpPr>
        <p:spPr/>
        <p:txBody>
          <a:bodyPr/>
          <a:lstStyle/>
          <a:p>
            <a:endParaRPr lang="sq-AL"/>
          </a:p>
        </p:txBody>
      </p:sp>
      <p:sp>
        <p:nvSpPr>
          <p:cNvPr id="5" name="Slide Number Placeholder 4"/>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779836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8C517-CD87-4811-8EB5-A539C40A2079}" type="datetimeFigureOut">
              <a:rPr lang="sq-AL" smtClean="0"/>
              <a:t>27-02-2023</a:t>
            </a:fld>
            <a:endParaRPr lang="sq-AL"/>
          </a:p>
        </p:txBody>
      </p:sp>
      <p:sp>
        <p:nvSpPr>
          <p:cNvPr id="3" name="Footer Placeholder 2"/>
          <p:cNvSpPr>
            <a:spLocks noGrp="1"/>
          </p:cNvSpPr>
          <p:nvPr>
            <p:ph type="ftr" sz="quarter" idx="11"/>
          </p:nvPr>
        </p:nvSpPr>
        <p:spPr/>
        <p:txBody>
          <a:bodyPr/>
          <a:lstStyle/>
          <a:p>
            <a:endParaRPr lang="sq-AL"/>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865428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8C517-CD87-4811-8EB5-A539C40A2079}" type="datetimeFigureOut">
              <a:rPr lang="sq-AL" smtClean="0"/>
              <a:t>27-02-2023</a:t>
            </a:fld>
            <a:endParaRPr lang="sq-AL"/>
          </a:p>
        </p:txBody>
      </p:sp>
      <p:sp>
        <p:nvSpPr>
          <p:cNvPr id="6" name="Footer Placeholder 5"/>
          <p:cNvSpPr>
            <a:spLocks noGrp="1"/>
          </p:cNvSpPr>
          <p:nvPr>
            <p:ph type="ftr" sz="quarter" idx="11"/>
          </p:nvPr>
        </p:nvSpPr>
        <p:spPr/>
        <p:txBody>
          <a:bodyPr/>
          <a:lstStyle/>
          <a:p>
            <a:endParaRPr lang="sq-A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706499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8C517-CD87-4811-8EB5-A539C40A2079}" type="datetimeFigureOut">
              <a:rPr lang="sq-AL" smtClean="0"/>
              <a:t>27-02-2023</a:t>
            </a:fld>
            <a:endParaRPr lang="sq-AL"/>
          </a:p>
        </p:txBody>
      </p:sp>
      <p:sp>
        <p:nvSpPr>
          <p:cNvPr id="6" name="Footer Placeholder 5"/>
          <p:cNvSpPr>
            <a:spLocks noGrp="1"/>
          </p:cNvSpPr>
          <p:nvPr>
            <p:ph type="ftr" sz="quarter" idx="11"/>
          </p:nvPr>
        </p:nvSpPr>
        <p:spPr/>
        <p:txBody>
          <a:bodyPr/>
          <a:lstStyle/>
          <a:p>
            <a:endParaRPr lang="sq-A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428893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8C517-CD87-4811-8EB5-A539C40A2079}" type="datetimeFigureOut">
              <a:rPr lang="sq-AL" smtClean="0"/>
              <a:t>27-02-2023</a:t>
            </a:fld>
            <a:endParaRPr lang="sq-AL"/>
          </a:p>
        </p:txBody>
      </p:sp>
      <p:sp>
        <p:nvSpPr>
          <p:cNvPr id="6" name="Footer Placeholder 5"/>
          <p:cNvSpPr>
            <a:spLocks noGrp="1"/>
          </p:cNvSpPr>
          <p:nvPr>
            <p:ph type="ftr" sz="quarter" idx="11"/>
          </p:nvPr>
        </p:nvSpPr>
        <p:spPr/>
        <p:txBody>
          <a:bodyPr/>
          <a:lstStyle/>
          <a:p>
            <a:endParaRPr lang="sq-A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774231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27-02-2023</a:t>
            </a:fld>
            <a:endParaRPr lang="sq-AL"/>
          </a:p>
        </p:txBody>
      </p:sp>
      <p:sp>
        <p:nvSpPr>
          <p:cNvPr id="5" name="Footer Placeholder 4"/>
          <p:cNvSpPr>
            <a:spLocks noGrp="1"/>
          </p:cNvSpPr>
          <p:nvPr>
            <p:ph type="ftr" sz="quarter" idx="11"/>
          </p:nvPr>
        </p:nvSpPr>
        <p:spPr/>
        <p:txBody>
          <a:bodyPr/>
          <a:lstStyle/>
          <a:p>
            <a:endParaRPr lang="sq-AL"/>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386673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27-02-2023</a:t>
            </a:fld>
            <a:endParaRPr lang="sq-AL"/>
          </a:p>
        </p:txBody>
      </p:sp>
      <p:sp>
        <p:nvSpPr>
          <p:cNvPr id="5" name="Footer Placeholder 4"/>
          <p:cNvSpPr>
            <a:spLocks noGrp="1"/>
          </p:cNvSpPr>
          <p:nvPr>
            <p:ph type="ftr" sz="quarter" idx="11"/>
          </p:nvPr>
        </p:nvSpPr>
        <p:spPr/>
        <p:txBody>
          <a:bodyPr/>
          <a:lstStyle/>
          <a:p>
            <a:endParaRPr lang="sq-AL"/>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395479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27-02-2023</a:t>
            </a:fld>
            <a:endParaRPr lang="sq-AL"/>
          </a:p>
        </p:txBody>
      </p:sp>
      <p:sp>
        <p:nvSpPr>
          <p:cNvPr id="5" name="Footer Placeholder 4"/>
          <p:cNvSpPr>
            <a:spLocks noGrp="1"/>
          </p:cNvSpPr>
          <p:nvPr>
            <p:ph type="ftr" sz="quarter" idx="11"/>
          </p:nvPr>
        </p:nvSpPr>
        <p:spPr/>
        <p:txBody>
          <a:bodyPr/>
          <a:lstStyle/>
          <a:p>
            <a:endParaRPr lang="sq-AL"/>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902600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768C517-CD87-4811-8EB5-A539C40A2079}" type="datetimeFigureOut">
              <a:rPr lang="sq-AL" smtClean="0"/>
              <a:t>27-02-2023</a:t>
            </a:fld>
            <a:endParaRPr lang="sq-AL"/>
          </a:p>
        </p:txBody>
      </p:sp>
      <p:sp>
        <p:nvSpPr>
          <p:cNvPr id="8" name="Footer Placeholder 7"/>
          <p:cNvSpPr>
            <a:spLocks noGrp="1"/>
          </p:cNvSpPr>
          <p:nvPr>
            <p:ph type="ftr" sz="quarter" idx="11"/>
          </p:nvPr>
        </p:nvSpPr>
        <p:spPr/>
        <p:txBody>
          <a:bodyPr/>
          <a:lstStyle/>
          <a:p>
            <a:endParaRPr lang="sq-AL"/>
          </a:p>
        </p:txBody>
      </p:sp>
      <p:sp>
        <p:nvSpPr>
          <p:cNvPr id="9" name="Slide Number Placeholder 8"/>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931941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768C517-CD87-4811-8EB5-A539C40A2079}" type="datetimeFigureOut">
              <a:rPr lang="sq-AL" smtClean="0"/>
              <a:t>27-02-2023</a:t>
            </a:fld>
            <a:endParaRPr lang="sq-AL"/>
          </a:p>
        </p:txBody>
      </p:sp>
      <p:sp>
        <p:nvSpPr>
          <p:cNvPr id="8" name="Footer Placeholder 7"/>
          <p:cNvSpPr>
            <a:spLocks noGrp="1"/>
          </p:cNvSpPr>
          <p:nvPr>
            <p:ph type="ftr" sz="quarter" idx="11"/>
          </p:nvPr>
        </p:nvSpPr>
        <p:spPr>
          <a:xfrm>
            <a:off x="561111" y="6391838"/>
            <a:ext cx="3644282" cy="304801"/>
          </a:xfrm>
        </p:spPr>
        <p:txBody>
          <a:bodyPr/>
          <a:lstStyle/>
          <a:p>
            <a:endParaRPr lang="sq-AL"/>
          </a:p>
        </p:txBody>
      </p:sp>
      <p:sp>
        <p:nvSpPr>
          <p:cNvPr id="9" name="Slide Number Placeholder 8"/>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848591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8768C517-CD87-4811-8EB5-A539C40A2079}" type="datetimeFigureOut">
              <a:rPr lang="sq-AL" smtClean="0"/>
              <a:t>27-02-2023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705640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768C517-CD87-4811-8EB5-A539C40A2079}" type="datetimeFigureOut">
              <a:rPr lang="sq-AL" smtClean="0"/>
              <a:t>27-02-2023</a:t>
            </a:fld>
            <a:endParaRPr lang="sq-AL"/>
          </a:p>
        </p:txBody>
      </p:sp>
      <p:sp>
        <p:nvSpPr>
          <p:cNvPr id="5" name="Footer Placeholder 4"/>
          <p:cNvSpPr>
            <a:spLocks noGrp="1"/>
          </p:cNvSpPr>
          <p:nvPr>
            <p:ph type="ftr" sz="quarter" idx="11"/>
          </p:nvPr>
        </p:nvSpPr>
        <p:spPr/>
        <p:txBody>
          <a:bodyPr/>
          <a:lstStyle/>
          <a:p>
            <a:endParaRPr lang="sq-AL"/>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40167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8768C517-CD87-4811-8EB5-A539C40A2079}" type="datetimeFigureOut">
              <a:rPr lang="sq-AL" smtClean="0"/>
              <a:t>27-02-2023</a:t>
            </a:fld>
            <a:endParaRPr lang="sq-AL"/>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sq-AL"/>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51281CB8-5E39-4850-A137-1C7100992799}" type="slidenum">
              <a:rPr lang="sq-AL" smtClean="0"/>
              <a:t>‹#›</a:t>
            </a:fld>
            <a:endParaRPr lang="sq-AL"/>
          </a:p>
        </p:txBody>
      </p:sp>
    </p:spTree>
    <p:extLst>
      <p:ext uri="{BB962C8B-B14F-4D97-AF65-F5344CB8AC3E}">
        <p14:creationId xmlns:p14="http://schemas.microsoft.com/office/powerpoint/2010/main" val="2722991289"/>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B4E0E-3F62-4C66-8639-8C456FA415F1}"/>
              </a:ext>
            </a:extLst>
          </p:cNvPr>
          <p:cNvSpPr>
            <a:spLocks noGrp="1"/>
          </p:cNvSpPr>
          <p:nvPr>
            <p:ph type="title"/>
          </p:nvPr>
        </p:nvSpPr>
        <p:spPr/>
        <p:txBody>
          <a:bodyPr>
            <a:normAutofit/>
          </a:bodyPr>
          <a:lstStyle/>
          <a:p>
            <a:pPr algn="ctr"/>
            <a:r>
              <a:rPr lang="en-US" b="1" dirty="0" err="1">
                <a:latin typeface="Bookman Old Style" panose="02050604050505020204" pitchFamily="18" charset="0"/>
                <a:cs typeface="Times New Roman" panose="02020603050405020304" pitchFamily="18" charset="0"/>
              </a:rPr>
              <a:t>Masat</a:t>
            </a:r>
            <a:r>
              <a:rPr lang="en-US" b="1" dirty="0">
                <a:latin typeface="Bookman Old Style" panose="02050604050505020204" pitchFamily="18" charset="0"/>
                <a:cs typeface="Times New Roman" panose="02020603050405020304" pitchFamily="18" charset="0"/>
              </a:rPr>
              <a:t> </a:t>
            </a:r>
            <a:r>
              <a:rPr lang="en-US" b="1" dirty="0" err="1">
                <a:latin typeface="Bookman Old Style" panose="02050604050505020204" pitchFamily="18" charset="0"/>
                <a:cs typeface="Times New Roman" panose="02020603050405020304" pitchFamily="18" charset="0"/>
              </a:rPr>
              <a:t>edukuese</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A7BB8466-4275-419D-83DC-C703E515BE4D}"/>
              </a:ext>
            </a:extLst>
          </p:cNvPr>
          <p:cNvSpPr>
            <a:spLocks noGrp="1"/>
          </p:cNvSpPr>
          <p:nvPr>
            <p:ph idx="1"/>
          </p:nvPr>
        </p:nvSpPr>
        <p:spPr>
          <a:xfrm>
            <a:off x="729291" y="2285365"/>
            <a:ext cx="10733418" cy="3416300"/>
          </a:xfrm>
          <a:ln/>
        </p:spPr>
        <p:style>
          <a:lnRef idx="1">
            <a:schemeClr val="accent1"/>
          </a:lnRef>
          <a:fillRef idx="2">
            <a:schemeClr val="accent1"/>
          </a:fillRef>
          <a:effectRef idx="1">
            <a:schemeClr val="accent1"/>
          </a:effectRef>
          <a:fontRef idx="minor">
            <a:schemeClr val="dk1"/>
          </a:fontRef>
        </p:style>
        <p:txBody>
          <a:bodyPr>
            <a:normAutofit/>
          </a:bodyPr>
          <a:lstStyle/>
          <a:p>
            <a:pPr marL="0" indent="0" algn="just">
              <a:buNone/>
            </a:pPr>
            <a:endParaRPr lang="en-US" sz="2000" b="1" dirty="0">
              <a:latin typeface="Bookman Old Style" panose="02050604050505020204" pitchFamily="18" charset="0"/>
              <a:cs typeface="Times New Roman" panose="02020603050405020304" pitchFamily="18" charset="0"/>
            </a:endParaRPr>
          </a:p>
          <a:p>
            <a:pPr marL="0" indent="0" algn="just">
              <a:buNone/>
            </a:pPr>
            <a:r>
              <a:rPr lang="en-US" sz="2000" b="1" dirty="0" err="1">
                <a:latin typeface="Bookman Old Style" panose="02050604050505020204" pitchFamily="18" charset="0"/>
                <a:cs typeface="Times New Roman" panose="02020603050405020304" pitchFamily="18" charset="0"/>
              </a:rPr>
              <a:t>Punoi</a:t>
            </a:r>
            <a:r>
              <a:rPr lang="en-US" sz="2000" b="1" dirty="0">
                <a:latin typeface="Bookman Old Style" panose="02050604050505020204" pitchFamily="18" charset="0"/>
                <a:cs typeface="Times New Roman" panose="02020603050405020304" pitchFamily="18" charset="0"/>
              </a:rPr>
              <a:t>:</a:t>
            </a:r>
            <a:r>
              <a:rPr lang="en-US" sz="2000" dirty="0">
                <a:latin typeface="Bookman Old Style" panose="02050604050505020204" pitchFamily="18" charset="0"/>
                <a:cs typeface="Times New Roman" panose="02020603050405020304" pitchFamily="18" charset="0"/>
              </a:rPr>
              <a:t> Sokol Pina, </a:t>
            </a:r>
            <a:r>
              <a:rPr lang="en-US" sz="2000" dirty="0" err="1">
                <a:latin typeface="Bookman Old Style" panose="02050604050505020204" pitchFamily="18" charset="0"/>
                <a:cs typeface="Times New Roman" panose="02020603050405020304" pitchFamily="18" charset="0"/>
              </a:rPr>
              <a:t>Gjyqtar</a:t>
            </a:r>
            <a:r>
              <a:rPr lang="en-US" sz="2000" dirty="0">
                <a:latin typeface="Bookman Old Style" panose="02050604050505020204" pitchFamily="18" charset="0"/>
                <a:cs typeface="Times New Roman" panose="02020603050405020304" pitchFamily="18" charset="0"/>
              </a:rPr>
              <a:t>, </a:t>
            </a:r>
            <a:r>
              <a:rPr lang="en-US" sz="2000" dirty="0" err="1">
                <a:latin typeface="Bookman Old Style" panose="02050604050505020204" pitchFamily="18" charset="0"/>
                <a:cs typeface="Times New Roman" panose="02020603050405020304" pitchFamily="18" charset="0"/>
              </a:rPr>
              <a:t>në</a:t>
            </a:r>
            <a:r>
              <a:rPr lang="en-US" sz="2000" dirty="0">
                <a:latin typeface="Bookman Old Style" panose="02050604050505020204" pitchFamily="18" charset="0"/>
                <a:cs typeface="Times New Roman" panose="02020603050405020304" pitchFamily="18" charset="0"/>
              </a:rPr>
              <a:t> </a:t>
            </a:r>
            <a:r>
              <a:rPr lang="en-US" sz="2000" dirty="0" err="1">
                <a:latin typeface="Bookman Old Style" panose="02050604050505020204" pitchFamily="18" charset="0"/>
                <a:cs typeface="Times New Roman" panose="02020603050405020304" pitchFamily="18" charset="0"/>
              </a:rPr>
              <a:t>Gjykatën</a:t>
            </a:r>
            <a:r>
              <a:rPr lang="en-US" sz="2000" dirty="0">
                <a:latin typeface="Bookman Old Style" panose="02050604050505020204" pitchFamily="18" charset="0"/>
                <a:cs typeface="Times New Roman" panose="02020603050405020304" pitchFamily="18" charset="0"/>
              </a:rPr>
              <a:t> e </a:t>
            </a:r>
            <a:r>
              <a:rPr lang="en-US" sz="2000" dirty="0" err="1">
                <a:latin typeface="Bookman Old Style" panose="02050604050505020204" pitchFamily="18" charset="0"/>
                <a:cs typeface="Times New Roman" panose="02020603050405020304" pitchFamily="18" charset="0"/>
              </a:rPr>
              <a:t>Apelit</a:t>
            </a:r>
            <a:r>
              <a:rPr lang="en-US" sz="2000" dirty="0">
                <a:latin typeface="Bookman Old Style" panose="02050604050505020204" pitchFamily="18" charset="0"/>
                <a:cs typeface="Times New Roman" panose="02020603050405020304" pitchFamily="18" charset="0"/>
              </a:rPr>
              <a:t> t</a:t>
            </a:r>
            <a:r>
              <a:rPr lang="cy-GB" sz="2000" dirty="0">
                <a:latin typeface="Bookman Old Style" panose="02050604050505020204" pitchFamily="18" charset="0"/>
                <a:cs typeface="Times New Roman" panose="02020603050405020304" pitchFamily="18" charset="0"/>
              </a:rPr>
              <a:t>ë Juridiksionit të Përgjithshëm</a:t>
            </a:r>
          </a:p>
          <a:p>
            <a:pPr marL="0" indent="0" algn="just">
              <a:buNone/>
            </a:pPr>
            <a:endParaRPr lang="en-US" sz="2000" b="1" dirty="0">
              <a:latin typeface="Bookman Old Style" panose="02050604050505020204" pitchFamily="18" charset="0"/>
              <a:cs typeface="Times New Roman" panose="02020603050405020304" pitchFamily="18" charset="0"/>
            </a:endParaRPr>
          </a:p>
          <a:p>
            <a:pPr marL="0" indent="0" algn="just">
              <a:buNone/>
            </a:pPr>
            <a:r>
              <a:rPr lang="sq-AL" sz="2000" i="1" dirty="0">
                <a:latin typeface="Bookman Old Style" panose="02050604050505020204" pitchFamily="18" charset="0"/>
                <a:cs typeface="Times New Roman" panose="02020603050405020304" pitchFamily="18" charset="0"/>
              </a:rPr>
              <a:t>Rastet e papërgjegjshmërisë për shkak të gjendjes mendore. Kuptimi i masave mjekësore që merren në këto raste. Nevoja e parashikimit edhe të masave të tjera të sigurisë (parandaluese, kuruese, edukuese) që mund të merren ndaj personave të papërgjegjshëm përpara ligjit, kohëzgjatja e tyre, </a:t>
            </a:r>
            <a:r>
              <a:rPr lang="sq-AL" sz="2000" i="1" dirty="0" err="1">
                <a:latin typeface="Bookman Old Style" panose="02050604050505020204" pitchFamily="18" charset="0"/>
                <a:cs typeface="Times New Roman" panose="02020603050405020304" pitchFamily="18" charset="0"/>
              </a:rPr>
              <a:t>periodiciteti</a:t>
            </a:r>
            <a:r>
              <a:rPr lang="sq-AL" sz="2000" i="1" dirty="0">
                <a:latin typeface="Bookman Old Style" panose="02050604050505020204" pitchFamily="18" charset="0"/>
                <a:cs typeface="Times New Roman" panose="02020603050405020304" pitchFamily="18" charset="0"/>
              </a:rPr>
              <a:t> i verifikimit dhe autoriteti që duhet t’i mbikëqyrë. Rasti i Shqipërisë i parë në aspekt krahasues me legjislacionet e disa vendeve evropiane</a:t>
            </a:r>
          </a:p>
          <a:p>
            <a:pPr marL="0" indent="0" algn="just">
              <a:buNone/>
            </a:pPr>
            <a:endParaRPr lang="en-US" sz="2000" b="1" dirty="0">
              <a:latin typeface="Bookman Old Style" panose="02050604050505020204" pitchFamily="18" charset="0"/>
              <a:cs typeface="Times New Roman" panose="02020603050405020304" pitchFamily="18" charset="0"/>
            </a:endParaRPr>
          </a:p>
          <a:p>
            <a:pPr marL="0" indent="0" algn="just">
              <a:buNone/>
            </a:pPr>
            <a:endParaRPr lang="cy-GB" sz="2000" dirty="0">
              <a:latin typeface="Bookman Old Style" panose="02050604050505020204" pitchFamily="18" charset="0"/>
              <a:cs typeface="Times New Roman" panose="02020603050405020304" pitchFamily="18" charset="0"/>
            </a:endParaRPr>
          </a:p>
          <a:p>
            <a:pPr marL="0" indent="0" algn="just">
              <a:buNone/>
            </a:pPr>
            <a:endParaRPr lang="cy-GB" sz="2000" dirty="0">
              <a:latin typeface="Bookman Old Style" panose="02050604050505020204" pitchFamily="18" charset="0"/>
              <a:cs typeface="Times New Roman" panose="02020603050405020304" pitchFamily="18" charset="0"/>
            </a:endParaRPr>
          </a:p>
          <a:p>
            <a:pPr marL="0" indent="0" algn="just">
              <a:buNone/>
            </a:pPr>
            <a:endParaRPr lang="cy-GB" sz="2000" dirty="0">
              <a:latin typeface="Bookman Old Style" panose="02050604050505020204" pitchFamily="18" charset="0"/>
              <a:cs typeface="Times New Roman" panose="02020603050405020304" pitchFamily="18" charset="0"/>
            </a:endParaRPr>
          </a:p>
          <a:p>
            <a:pPr marL="0" indent="0" algn="just">
              <a:buNone/>
            </a:pPr>
            <a:endParaRPr lang="cy-GB" sz="2000" dirty="0">
              <a:latin typeface="Bookman Old Style" panose="02050604050505020204" pitchFamily="18" charset="0"/>
              <a:cs typeface="Times New Roman" panose="02020603050405020304" pitchFamily="18" charset="0"/>
            </a:endParaRPr>
          </a:p>
          <a:p>
            <a:pPr marL="0" indent="0" algn="just">
              <a:buNone/>
            </a:pPr>
            <a:endParaRPr lang="cy-GB" sz="2000" dirty="0">
              <a:latin typeface="Bookman Old Style" panose="02050604050505020204" pitchFamily="18" charset="0"/>
              <a:cs typeface="Times New Roman" panose="02020603050405020304" pitchFamily="18" charset="0"/>
            </a:endParaRPr>
          </a:p>
          <a:p>
            <a:pPr marL="0" indent="0" algn="just">
              <a:buNone/>
            </a:pPr>
            <a:endParaRPr lang="en-US" sz="2000" dirty="0">
              <a:latin typeface="Bookman Old Style" panose="02050604050505020204" pitchFamily="18" charset="0"/>
              <a:cs typeface="Times New Roman" panose="02020603050405020304" pitchFamily="18" charset="0"/>
            </a:endParaRPr>
          </a:p>
          <a:p>
            <a:pPr algn="just"/>
            <a:endParaRPr lang="sq-AL" sz="2000" dirty="0">
              <a:latin typeface="Bookman Old Style" panose="02050604050505020204" pitchFamily="18" charset="0"/>
            </a:endParaRPr>
          </a:p>
        </p:txBody>
      </p:sp>
    </p:spTree>
    <p:extLst>
      <p:ext uri="{BB962C8B-B14F-4D97-AF65-F5344CB8AC3E}">
        <p14:creationId xmlns:p14="http://schemas.microsoft.com/office/powerpoint/2010/main" val="1614836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26799-F453-403A-B5DD-CA4BC1B4B426}"/>
              </a:ext>
            </a:extLst>
          </p:cNvPr>
          <p:cNvSpPr>
            <a:spLocks noGrp="1"/>
          </p:cNvSpPr>
          <p:nvPr>
            <p:ph type="title"/>
          </p:nvPr>
        </p:nvSpPr>
        <p:spPr/>
        <p:txBody>
          <a:bodyPr/>
          <a:lstStyle/>
          <a:p>
            <a:pPr algn="ctr"/>
            <a:r>
              <a:rPr lang="cy-GB" dirty="0">
                <a:latin typeface="Bookman Old Style" panose="02050604050505020204" pitchFamily="18" charset="0"/>
              </a:rPr>
              <a:t>Baza ligjore/</a:t>
            </a:r>
            <a:br>
              <a:rPr lang="cy-GB" dirty="0">
                <a:latin typeface="Bookman Old Style" panose="02050604050505020204" pitchFamily="18" charset="0"/>
              </a:rPr>
            </a:br>
            <a:r>
              <a:rPr lang="cy-GB" dirty="0">
                <a:latin typeface="Bookman Old Style" panose="02050604050505020204" pitchFamily="18" charset="0"/>
              </a:rPr>
              <a:t>legjislacioni i brendshëm</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17B7E326-5601-4FFC-BF83-CC14F3391E7E}"/>
              </a:ext>
            </a:extLst>
          </p:cNvPr>
          <p:cNvSpPr>
            <a:spLocks noGrp="1"/>
          </p:cNvSpPr>
          <p:nvPr>
            <p:ph idx="1"/>
          </p:nvPr>
        </p:nvSpPr>
        <p:spPr/>
        <p:txBody>
          <a:bodyPr>
            <a:noAutofit/>
          </a:bodyPr>
          <a:lstStyle/>
          <a:p>
            <a:pPr marL="0" indent="0" algn="just">
              <a:buNone/>
            </a:pPr>
            <a:r>
              <a:rPr lang="cy-GB" sz="1500" dirty="0">
                <a:latin typeface="Bookman Old Style" panose="02050604050505020204" pitchFamily="18" charset="0"/>
                <a:cs typeface="Times New Roman" panose="02020603050405020304" pitchFamily="18" charset="0"/>
              </a:rPr>
              <a:t>1. Kodi Penal (K.Penal), nenet 46 (Masat mjekësore dhe edukuese) dhe 52 (</a:t>
            </a:r>
            <a:r>
              <a:rPr lang="it-IT" sz="1500" dirty="0">
                <a:latin typeface="Bookman Old Style" panose="02050604050505020204" pitchFamily="18" charset="0"/>
                <a:cs typeface="Times New Roman" panose="02020603050405020304" pitchFamily="18" charset="0"/>
              </a:rPr>
              <a:t>Përjashtimi i të miturit nga dënimi)</a:t>
            </a:r>
            <a:r>
              <a:rPr lang="cy-GB" sz="1500" dirty="0">
                <a:latin typeface="Bookman Old Style" panose="02050604050505020204" pitchFamily="18" charset="0"/>
                <a:cs typeface="Times New Roman" panose="02020603050405020304" pitchFamily="18" charset="0"/>
              </a:rPr>
              <a:t>; </a:t>
            </a:r>
          </a:p>
          <a:p>
            <a:pPr marL="0" indent="0" algn="just">
              <a:buNone/>
            </a:pPr>
            <a:endParaRPr lang="cy-GB" sz="1500" dirty="0">
              <a:latin typeface="Bookman Old Style" panose="02050604050505020204" pitchFamily="18" charset="0"/>
              <a:cs typeface="Times New Roman" panose="02020603050405020304" pitchFamily="18" charset="0"/>
            </a:endParaRPr>
          </a:p>
          <a:p>
            <a:pPr marL="0" indent="0" algn="just">
              <a:buNone/>
            </a:pPr>
            <a:r>
              <a:rPr lang="cy-GB" sz="1500" dirty="0">
                <a:latin typeface="Bookman Old Style" panose="02050604050505020204" pitchFamily="18" charset="0"/>
                <a:cs typeface="Times New Roman" panose="02020603050405020304" pitchFamily="18" charset="0"/>
              </a:rPr>
              <a:t>2. Kodi i Drejtësisë Penale për të Mitur (KDPM), neni 4&amp;3 (Fusha e zbatimit); nenet 55 e vijues (Masat e shmangies);</a:t>
            </a:r>
          </a:p>
          <a:p>
            <a:pPr marL="0" indent="0" algn="just">
              <a:buNone/>
            </a:pPr>
            <a:endParaRPr lang="cy-GB" sz="1500" dirty="0">
              <a:latin typeface="Bookman Old Style" panose="02050604050505020204" pitchFamily="18" charset="0"/>
              <a:cs typeface="Times New Roman" panose="02020603050405020304" pitchFamily="18" charset="0"/>
            </a:endParaRPr>
          </a:p>
          <a:p>
            <a:pPr marL="0" indent="0" algn="just">
              <a:buNone/>
            </a:pPr>
            <a:r>
              <a:rPr lang="cy-GB" sz="1500" dirty="0">
                <a:latin typeface="Bookman Old Style" panose="02050604050505020204" pitchFamily="18" charset="0"/>
                <a:cs typeface="Times New Roman" panose="02020603050405020304" pitchFamily="18" charset="0"/>
              </a:rPr>
              <a:t>3. Ligji nr. 18/2017 “Për të drejtat dhe mbrojtjen e fëmijës” (ligji nr. 18/2017), neni 3, pika 6 (Përkufizimi “Fëmijë në nevojë për mbrojtje”); neni 65 (Mbrojtja e fëmijës nën moshën për përgjegjësi Penale); neni 66 (Mbrojtja e fëmijës nën moshën për përgjegjësi penale); </a:t>
            </a:r>
          </a:p>
          <a:p>
            <a:pPr marL="0" indent="0" algn="just">
              <a:buNone/>
            </a:pPr>
            <a:endParaRPr lang="cy-GB" sz="1500" dirty="0">
              <a:latin typeface="Bookman Old Style" panose="02050604050505020204" pitchFamily="18" charset="0"/>
            </a:endParaRPr>
          </a:p>
          <a:p>
            <a:pPr marL="0" indent="0">
              <a:buNone/>
            </a:pPr>
            <a:endParaRPr lang="sq-AL" sz="1500" i="1" dirty="0">
              <a:latin typeface="Bookman Old Style" panose="02050604050505020204" pitchFamily="18" charset="0"/>
            </a:endParaRPr>
          </a:p>
          <a:p>
            <a:pPr marL="0" indent="0">
              <a:buNone/>
            </a:pPr>
            <a:endParaRPr lang="cy-GB" sz="1500" dirty="0">
              <a:latin typeface="Bookman Old Style" panose="02050604050505020204" pitchFamily="18" charset="0"/>
              <a:cs typeface="Times New Roman" panose="02020603050405020304" pitchFamily="18" charset="0"/>
            </a:endParaRPr>
          </a:p>
          <a:p>
            <a:endParaRPr lang="sq-AL" sz="1500" dirty="0">
              <a:latin typeface="Bookman Old Style" panose="02050604050505020204" pitchFamily="18" charset="0"/>
            </a:endParaRPr>
          </a:p>
        </p:txBody>
      </p:sp>
    </p:spTree>
    <p:extLst>
      <p:ext uri="{BB962C8B-B14F-4D97-AF65-F5344CB8AC3E}">
        <p14:creationId xmlns:p14="http://schemas.microsoft.com/office/powerpoint/2010/main" val="1316963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77A09-46BD-4DF4-8351-2AD06A8C0680}"/>
              </a:ext>
            </a:extLst>
          </p:cNvPr>
          <p:cNvSpPr>
            <a:spLocks noGrp="1"/>
          </p:cNvSpPr>
          <p:nvPr>
            <p:ph type="title"/>
          </p:nvPr>
        </p:nvSpPr>
        <p:spPr/>
        <p:txBody>
          <a:bodyPr/>
          <a:lstStyle/>
          <a:p>
            <a:pPr algn="ctr"/>
            <a:r>
              <a:rPr lang="cy-GB" dirty="0">
                <a:latin typeface="Bookman Old Style" panose="02050604050505020204" pitchFamily="18" charset="0"/>
              </a:rPr>
              <a:t>Baza ligjore</a:t>
            </a:r>
            <a:br>
              <a:rPr lang="cy-GB" dirty="0">
                <a:latin typeface="Bookman Old Style" panose="02050604050505020204" pitchFamily="18" charset="0"/>
              </a:rPr>
            </a:br>
            <a:r>
              <a:rPr lang="cy-GB" dirty="0">
                <a:latin typeface="Bookman Old Style" panose="02050604050505020204" pitchFamily="18" charset="0"/>
              </a:rPr>
              <a:t>Instrumentet/marrëveshjet ndërkombëtare</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19D9986E-410A-4D1B-BEEE-552CD625C361}"/>
              </a:ext>
            </a:extLst>
          </p:cNvPr>
          <p:cNvSpPr>
            <a:spLocks noGrp="1"/>
          </p:cNvSpPr>
          <p:nvPr>
            <p:ph idx="1"/>
          </p:nvPr>
        </p:nvSpPr>
        <p:spPr/>
        <p:txBody>
          <a:bodyPr>
            <a:noAutofit/>
          </a:bodyPr>
          <a:lstStyle/>
          <a:p>
            <a:pPr marL="0" indent="0" algn="just">
              <a:buNone/>
            </a:pPr>
            <a:r>
              <a:rPr lang="cy-GB" sz="1500" dirty="0">
                <a:latin typeface="Bookman Old Style" panose="02050604050505020204" pitchFamily="18" charset="0"/>
              </a:rPr>
              <a:t>1. </a:t>
            </a:r>
            <a:r>
              <a:rPr lang="sq-AL" sz="1500" dirty="0">
                <a:latin typeface="Bookman Old Style" panose="02050604050505020204" pitchFamily="18" charset="0"/>
              </a:rPr>
              <a:t>Konventa</a:t>
            </a:r>
            <a:r>
              <a:rPr lang="cy-GB" sz="1500" dirty="0">
                <a:latin typeface="Bookman Old Style" panose="02050604050505020204" pitchFamily="18" charset="0"/>
              </a:rPr>
              <a:t> e Kombeve të Bashkuara</a:t>
            </a:r>
            <a:r>
              <a:rPr lang="sq-AL" sz="1500" dirty="0">
                <a:latin typeface="Bookman Old Style" panose="02050604050505020204" pitchFamily="18" charset="0"/>
              </a:rPr>
              <a:t> </a:t>
            </a:r>
            <a:r>
              <a:rPr lang="cy-GB" sz="1500" dirty="0">
                <a:latin typeface="Bookman Old Style" panose="02050604050505020204" pitchFamily="18" charset="0"/>
              </a:rPr>
              <a:t>“Për </a:t>
            </a:r>
            <a:r>
              <a:rPr lang="sq-AL" sz="1500" dirty="0">
                <a:latin typeface="Bookman Old Style" panose="02050604050505020204" pitchFamily="18" charset="0"/>
              </a:rPr>
              <a:t>të drejtat e fëmijës</a:t>
            </a:r>
            <a:r>
              <a:rPr lang="cy-GB" sz="1500" dirty="0">
                <a:latin typeface="Bookman Old Style" panose="02050604050505020204" pitchFamily="18" charset="0"/>
              </a:rPr>
              <a:t>”</a:t>
            </a:r>
            <a:r>
              <a:rPr lang="sq-AL" sz="1500" dirty="0">
                <a:latin typeface="Bookman Old Style" panose="02050604050505020204" pitchFamily="18" charset="0"/>
              </a:rPr>
              <a:t>, neni 40; </a:t>
            </a:r>
            <a:r>
              <a:rPr lang="cy-GB" sz="1500" dirty="0">
                <a:latin typeface="Bookman Old Style" panose="02050604050505020204" pitchFamily="18" charset="0"/>
                <a:cs typeface="Times New Roman" panose="02020603050405020304" pitchFamily="18" charset="0"/>
              </a:rPr>
              <a:t>(1. Komentet shpjeguese të Konventës; </a:t>
            </a:r>
            <a:r>
              <a:rPr lang="cy-GB" sz="1500" i="1" dirty="0">
                <a:latin typeface="Bookman Old Style" panose="02050604050505020204" pitchFamily="18" charset="0"/>
              </a:rPr>
              <a:t>(a. Komenti i Përgjithshëm Nr. 9 (2006) i Komitetit për të Drejtat e Fëmijës, i datës 27 shkurt 2007 (CRC / C / GC / 9), që përmban rekomandime për fëmijët me aftësi të kufizuara që janë në konflikt me ligjin.</a:t>
            </a:r>
          </a:p>
          <a:p>
            <a:pPr marL="0" indent="0" algn="just">
              <a:buNone/>
            </a:pPr>
            <a:r>
              <a:rPr lang="cy-GB" sz="1500" i="1" dirty="0">
                <a:latin typeface="Bookman Old Style" panose="02050604050505020204" pitchFamily="18" charset="0"/>
              </a:rPr>
              <a:t>b. Komenti i Përgjithshëm nr. 10,  (2007) i Komitetit për të Drejtat e Fëmijës, “Të drejtat e fëmijëve në drejtësinë për të mitur </a:t>
            </a:r>
            <a:r>
              <a:rPr lang="sq-AL" sz="1500" i="1" dirty="0">
                <a:latin typeface="Bookman Old Style" panose="02050604050505020204" pitchFamily="18" charset="0"/>
              </a:rPr>
              <a:t>(CRC/C/GC/10)</a:t>
            </a:r>
            <a:r>
              <a:rPr lang="cy-GB" sz="1500" i="1" dirty="0">
                <a:latin typeface="Bookman Old Style" panose="02050604050505020204" pitchFamily="18" charset="0"/>
              </a:rPr>
              <a:t>;</a:t>
            </a:r>
          </a:p>
          <a:p>
            <a:pPr marL="0" indent="0" algn="just">
              <a:buNone/>
            </a:pPr>
            <a:r>
              <a:rPr lang="cy-GB" sz="1500" dirty="0">
                <a:latin typeface="Bookman Old Style" panose="02050604050505020204" pitchFamily="18" charset="0"/>
              </a:rPr>
              <a:t>2. Konventa Evropiane për të Drejtat e Njeriut, neni </a:t>
            </a:r>
            <a:r>
              <a:rPr lang="sq-AL" sz="1500" dirty="0">
                <a:latin typeface="Bookman Old Style" panose="02050604050505020204" pitchFamily="18" charset="0"/>
              </a:rPr>
              <a:t>5 § 1</a:t>
            </a:r>
            <a:r>
              <a:rPr lang="cy-GB" sz="1500" dirty="0">
                <a:latin typeface="Bookman Old Style" panose="02050604050505020204" pitchFamily="18" charset="0"/>
              </a:rPr>
              <a:t>, pika “d”, sipas të cilës: </a:t>
            </a:r>
            <a:r>
              <a:rPr lang="cy-GB" sz="1500" i="1" dirty="0">
                <a:latin typeface="Bookman Old Style" panose="02050604050505020204" pitchFamily="18" charset="0"/>
              </a:rPr>
              <a:t>“</a:t>
            </a:r>
            <a:r>
              <a:rPr lang="sq-AL" sz="1500" i="1" dirty="0">
                <a:latin typeface="Bookman Old Style" panose="02050604050505020204" pitchFamily="18" charset="0"/>
              </a:rPr>
              <a:t>1. Çdokush ka të drejtën e lirisë e të sigurisë personale. Askujt nuk mund t’i hiqet liria, me përjashtim të rasteve që vijojnë dhe në përputhje me procedurën e parashikuar me ligj:</a:t>
            </a:r>
            <a:r>
              <a:rPr lang="cy-GB" sz="1500" i="1" dirty="0">
                <a:latin typeface="Bookman Old Style" panose="02050604050505020204" pitchFamily="18" charset="0"/>
              </a:rPr>
              <a:t>...</a:t>
            </a:r>
            <a:r>
              <a:rPr lang="sq-AL" sz="1500" i="1" dirty="0">
                <a:latin typeface="Bookman Old Style" panose="02050604050505020204" pitchFamily="18" charset="0"/>
              </a:rPr>
              <a:t>d. kur një i mitur ndalohet ligjërisht për qëllim edukimi të mbikëqyrur ose për ndalimin e tij të ligjshëm me qëllim që të çohet përpara autoritetit kompetent ligjor</a:t>
            </a:r>
            <a:r>
              <a:rPr lang="cy-GB" sz="1500" i="1" dirty="0">
                <a:latin typeface="Bookman Old Style" panose="02050604050505020204" pitchFamily="18" charset="0"/>
              </a:rPr>
              <a:t>...”.</a:t>
            </a:r>
          </a:p>
          <a:p>
            <a:pPr marL="0" indent="0" algn="just">
              <a:buNone/>
            </a:pPr>
            <a:r>
              <a:rPr lang="cy-GB" sz="1500" dirty="0">
                <a:latin typeface="Bookman Old Style" panose="02050604050505020204" pitchFamily="18" charset="0"/>
              </a:rPr>
              <a:t>3. </a:t>
            </a:r>
            <a:r>
              <a:rPr lang="sq-AL" sz="1500" dirty="0">
                <a:latin typeface="Bookman Old Style" panose="02050604050505020204" pitchFamily="18" charset="0"/>
              </a:rPr>
              <a:t>Këshilli i Evropës</a:t>
            </a:r>
            <a:r>
              <a:rPr lang="cy-GB" sz="1500" dirty="0">
                <a:latin typeface="Bookman Old Style" panose="02050604050505020204" pitchFamily="18" charset="0"/>
              </a:rPr>
              <a:t>, </a:t>
            </a:r>
            <a:r>
              <a:rPr lang="sq-AL" sz="1500" dirty="0">
                <a:latin typeface="Bookman Old Style" panose="02050604050505020204" pitchFamily="18" charset="0"/>
              </a:rPr>
              <a:t>77. Pjesët përkatëse të Rekomandimin Nr. R (87) 20 mbi reagimet sociale ndaj delikuencës së të miturve, e miratuar nga Komiteti i Ministrave më 17 </a:t>
            </a:r>
            <a:r>
              <a:rPr lang="cy-GB" sz="1500" dirty="0">
                <a:latin typeface="Bookman Old Style" panose="02050604050505020204" pitchFamily="18" charset="0"/>
              </a:rPr>
              <a:t>S</a:t>
            </a:r>
            <a:r>
              <a:rPr lang="sq-AL" sz="1500" dirty="0" err="1">
                <a:latin typeface="Bookman Old Style" panose="02050604050505020204" pitchFamily="18" charset="0"/>
              </a:rPr>
              <a:t>htator</a:t>
            </a:r>
            <a:r>
              <a:rPr lang="sq-AL" sz="1500" dirty="0">
                <a:latin typeface="Bookman Old Style" panose="02050604050505020204" pitchFamily="18" charset="0"/>
              </a:rPr>
              <a:t> 1987</a:t>
            </a:r>
            <a:r>
              <a:rPr lang="cy-GB" sz="1500" dirty="0">
                <a:latin typeface="Bookman Old Style" panose="02050604050505020204" pitchFamily="18" charset="0"/>
              </a:rPr>
              <a:t>., etj.</a:t>
            </a:r>
            <a:endParaRPr lang="sq-AL" sz="1500" dirty="0">
              <a:latin typeface="Bookman Old Style" panose="02050604050505020204" pitchFamily="18" charset="0"/>
            </a:endParaRPr>
          </a:p>
          <a:p>
            <a:pPr algn="just"/>
            <a:endParaRPr lang="sq-AL" sz="1500" dirty="0">
              <a:latin typeface="Bookman Old Style" panose="02050604050505020204" pitchFamily="18" charset="0"/>
            </a:endParaRPr>
          </a:p>
        </p:txBody>
      </p:sp>
    </p:spTree>
    <p:extLst>
      <p:ext uri="{BB962C8B-B14F-4D97-AF65-F5344CB8AC3E}">
        <p14:creationId xmlns:p14="http://schemas.microsoft.com/office/powerpoint/2010/main" val="1213979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1D0A4-87B4-4EC0-BE76-3210907A8D0C}"/>
              </a:ext>
            </a:extLst>
          </p:cNvPr>
          <p:cNvSpPr>
            <a:spLocks noGrp="1"/>
          </p:cNvSpPr>
          <p:nvPr>
            <p:ph type="title"/>
          </p:nvPr>
        </p:nvSpPr>
        <p:spPr/>
        <p:txBody>
          <a:bodyPr/>
          <a:lstStyle/>
          <a:p>
            <a:pPr algn="ctr"/>
            <a:r>
              <a:rPr lang="cy-GB" dirty="0">
                <a:latin typeface="Bookman Old Style" panose="02050604050505020204" pitchFamily="18" charset="0"/>
              </a:rPr>
              <a:t>Fusha e zbatimit</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A7C72A4D-D5D1-4917-95E8-EA28A528138B}"/>
              </a:ext>
            </a:extLst>
          </p:cNvPr>
          <p:cNvSpPr>
            <a:spLocks noGrp="1"/>
          </p:cNvSpPr>
          <p:nvPr>
            <p:ph idx="1"/>
          </p:nvPr>
        </p:nvSpPr>
        <p:spPr/>
        <p:txBody>
          <a:bodyPr>
            <a:normAutofit/>
          </a:bodyPr>
          <a:lstStyle/>
          <a:p>
            <a:pPr marL="0" indent="0" algn="just">
              <a:buNone/>
            </a:pPr>
            <a:endParaRPr lang="cy-GB" sz="1500" dirty="0">
              <a:latin typeface="Bookman Old Style" panose="02050604050505020204" pitchFamily="18" charset="0"/>
              <a:cs typeface="Times New Roman" panose="02020603050405020304" pitchFamily="18" charset="0"/>
            </a:endParaRPr>
          </a:p>
          <a:p>
            <a:pPr algn="just"/>
            <a:r>
              <a:rPr lang="cy-GB" sz="1500" dirty="0">
                <a:latin typeface="Bookman Old Style" panose="02050604050505020204" pitchFamily="18" charset="0"/>
              </a:rPr>
              <a:t>1. M</a:t>
            </a:r>
            <a:r>
              <a:rPr lang="sq-AL" sz="1500" dirty="0" err="1">
                <a:latin typeface="Bookman Old Style" panose="02050604050505020204" pitchFamily="18" charset="0"/>
              </a:rPr>
              <a:t>asat</a:t>
            </a:r>
            <a:r>
              <a:rPr lang="sq-AL" sz="1500" dirty="0">
                <a:latin typeface="Bookman Old Style" panose="02050604050505020204" pitchFamily="18" charset="0"/>
              </a:rPr>
              <a:t> edukuese mund të jepen ndaj të miturve që përjashtohen nga dënimi</a:t>
            </a:r>
            <a:r>
              <a:rPr lang="cy-GB" sz="1500" dirty="0">
                <a:latin typeface="Bookman Old Style" panose="02050604050505020204" pitchFamily="18" charset="0"/>
              </a:rPr>
              <a:t>; </a:t>
            </a:r>
            <a:r>
              <a:rPr lang="sq-AL" sz="1500" dirty="0">
                <a:latin typeface="Bookman Old Style" panose="02050604050505020204" pitchFamily="18" charset="0"/>
              </a:rPr>
              <a:t>ose</a:t>
            </a:r>
            <a:r>
              <a:rPr lang="cy-GB" sz="1500" dirty="0">
                <a:latin typeface="Bookman Old Style" panose="02050604050505020204" pitchFamily="18" charset="0"/>
              </a:rPr>
              <a:t>,</a:t>
            </a:r>
          </a:p>
          <a:p>
            <a:pPr algn="just"/>
            <a:r>
              <a:rPr lang="cy-GB" sz="1500" dirty="0">
                <a:latin typeface="Bookman Old Style" panose="02050604050505020204" pitchFamily="18" charset="0"/>
              </a:rPr>
              <a:t>2. Ndaj të miturve që p</a:t>
            </a:r>
            <a:r>
              <a:rPr lang="sq-AL" sz="1500" dirty="0" err="1">
                <a:latin typeface="Bookman Old Style" panose="02050604050505020204" pitchFamily="18" charset="0"/>
              </a:rPr>
              <a:t>ër</a:t>
            </a:r>
            <a:r>
              <a:rPr lang="sq-AL" sz="1500" dirty="0">
                <a:latin typeface="Bookman Old Style" panose="02050604050505020204" pitchFamily="18" charset="0"/>
              </a:rPr>
              <a:t> shkak të</a:t>
            </a:r>
            <a:r>
              <a:rPr lang="cy-GB" sz="1500" dirty="0">
                <a:latin typeface="Bookman Old Style" panose="02050604050505020204" pitchFamily="18" charset="0"/>
              </a:rPr>
              <a:t> </a:t>
            </a:r>
            <a:r>
              <a:rPr lang="sq-AL" sz="1500" dirty="0">
                <a:latin typeface="Bookman Old Style" panose="02050604050505020204" pitchFamily="18" charset="0"/>
              </a:rPr>
              <a:t>moshës nuk kanë përgjegjësi penale</a:t>
            </a:r>
            <a:r>
              <a:rPr lang="cy-GB" sz="1500" dirty="0">
                <a:latin typeface="Bookman Old Style" panose="02050604050505020204" pitchFamily="18" charset="0"/>
              </a:rPr>
              <a:t>. (Neni 46 i K.Penal.)</a:t>
            </a:r>
            <a:endParaRPr lang="cy-GB" sz="1500" dirty="0">
              <a:latin typeface="Bookman Old Style" panose="02050604050505020204" pitchFamily="18" charset="0"/>
              <a:cs typeface="Times New Roman" panose="02020603050405020304" pitchFamily="18" charset="0"/>
            </a:endParaRPr>
          </a:p>
          <a:p>
            <a:pPr algn="just">
              <a:buAutoNum type="alphaLcPeriod"/>
            </a:pPr>
            <a:r>
              <a:rPr lang="cy-GB" sz="1500" dirty="0">
                <a:latin typeface="Bookman Old Style" panose="02050604050505020204" pitchFamily="18" charset="0"/>
                <a:cs typeface="Times New Roman" panose="02020603050405020304" pitchFamily="18" charset="0"/>
              </a:rPr>
              <a:t>Të </a:t>
            </a:r>
            <a:r>
              <a:rPr lang="sq-AL" sz="1500" dirty="0">
                <a:latin typeface="Bookman Old Style" panose="02050604050505020204" pitchFamily="18" charset="0"/>
              </a:rPr>
              <a:t>mitur</a:t>
            </a:r>
            <a:r>
              <a:rPr lang="cy-GB" sz="1500" dirty="0">
                <a:latin typeface="Bookman Old Style" panose="02050604050505020204" pitchFamily="18" charset="0"/>
              </a:rPr>
              <a:t>it</a:t>
            </a:r>
            <a:r>
              <a:rPr lang="sq-AL" sz="1500" dirty="0">
                <a:latin typeface="Bookman Old Style" panose="02050604050505020204" pitchFamily="18" charset="0"/>
              </a:rPr>
              <a:t> që përjashtohen nga dënimi</a:t>
            </a:r>
            <a:r>
              <a:rPr lang="cy-GB" sz="1500" dirty="0">
                <a:latin typeface="Bookman Old Style" panose="02050604050505020204" pitchFamily="18" charset="0"/>
              </a:rPr>
              <a:t>, sipas nenit 52 të K.Penal; </a:t>
            </a:r>
          </a:p>
          <a:p>
            <a:pPr algn="just">
              <a:buAutoNum type="alphaLcPeriod"/>
            </a:pPr>
            <a:r>
              <a:rPr lang="cy-GB" sz="1500" dirty="0">
                <a:latin typeface="Bookman Old Style" panose="02050604050505020204" pitchFamily="18" charset="0"/>
                <a:cs typeface="Times New Roman" panose="02020603050405020304" pitchFamily="18" charset="0"/>
              </a:rPr>
              <a:t>Të miturit </a:t>
            </a:r>
            <a:r>
              <a:rPr lang="cy-GB" sz="1500" dirty="0">
                <a:latin typeface="Bookman Old Style" panose="02050604050505020204" pitchFamily="18" charset="0"/>
              </a:rPr>
              <a:t>në konflikt me ligjin ndaj të cilëve zbatohet masa e shmangies, sipas Kodit të Drejtësisë Penale për të Miturit;  </a:t>
            </a:r>
          </a:p>
          <a:p>
            <a:pPr algn="just">
              <a:buAutoNum type="alphaLcPeriod"/>
            </a:pPr>
            <a:r>
              <a:rPr lang="cy-GB" sz="1500" dirty="0">
                <a:latin typeface="Bookman Old Style" panose="02050604050505020204" pitchFamily="18" charset="0"/>
              </a:rPr>
              <a:t>Të miturit që </a:t>
            </a:r>
            <a:r>
              <a:rPr lang="sq-AL" sz="1500" dirty="0">
                <a:latin typeface="Bookman Old Style" panose="02050604050505020204" pitchFamily="18" charset="0"/>
              </a:rPr>
              <a:t>shkak të</a:t>
            </a:r>
            <a:r>
              <a:rPr lang="cy-GB" sz="1500" dirty="0">
                <a:latin typeface="Bookman Old Style" panose="02050604050505020204" pitchFamily="18" charset="0"/>
              </a:rPr>
              <a:t> </a:t>
            </a:r>
            <a:r>
              <a:rPr lang="sq-AL" sz="1500" dirty="0">
                <a:latin typeface="Bookman Old Style" panose="02050604050505020204" pitchFamily="18" charset="0"/>
              </a:rPr>
              <a:t>moshës nuk kanë përgjegjësi penale</a:t>
            </a:r>
            <a:r>
              <a:rPr lang="cy-GB" sz="1500" dirty="0">
                <a:latin typeface="Bookman Old Style" panose="02050604050505020204" pitchFamily="18" charset="0"/>
              </a:rPr>
              <a:t>, ndaj të cilëve zbatohen masat e mbrojtjes sipas ligjit </a:t>
            </a:r>
            <a:r>
              <a:rPr lang="cy-GB" sz="1500" dirty="0">
                <a:latin typeface="Bookman Old Style" panose="02050604050505020204" pitchFamily="18" charset="0"/>
                <a:cs typeface="Times New Roman" panose="02020603050405020304" pitchFamily="18" charset="0"/>
              </a:rPr>
              <a:t>nr. 18/2017 “Për të drejtat dhe mbrojtjen e fëmijës”. </a:t>
            </a:r>
          </a:p>
          <a:p>
            <a:pPr algn="just"/>
            <a:endParaRPr lang="sq-AL" sz="1500" dirty="0">
              <a:latin typeface="Bookman Old Style" panose="02050604050505020204" pitchFamily="18" charset="0"/>
            </a:endParaRPr>
          </a:p>
        </p:txBody>
      </p:sp>
    </p:spTree>
    <p:extLst>
      <p:ext uri="{BB962C8B-B14F-4D97-AF65-F5344CB8AC3E}">
        <p14:creationId xmlns:p14="http://schemas.microsoft.com/office/powerpoint/2010/main" val="3568505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5DA9-9174-4EBC-A832-6FC536FD3E9C}"/>
              </a:ext>
            </a:extLst>
          </p:cNvPr>
          <p:cNvSpPr>
            <a:spLocks noGrp="1"/>
          </p:cNvSpPr>
          <p:nvPr>
            <p:ph type="title"/>
          </p:nvPr>
        </p:nvSpPr>
        <p:spPr/>
        <p:txBody>
          <a:bodyPr/>
          <a:lstStyle/>
          <a:p>
            <a:pPr algn="ctr"/>
            <a:r>
              <a:rPr lang="cy-GB" dirty="0">
                <a:latin typeface="Bookman Old Style" panose="02050604050505020204" pitchFamily="18" charset="0"/>
              </a:rPr>
              <a:t>Parimet/standardet e përgjithshme të zbatueshme</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AA89EC6F-41EE-447E-B121-699C040C5BC8}"/>
              </a:ext>
            </a:extLst>
          </p:cNvPr>
          <p:cNvSpPr>
            <a:spLocks noGrp="1"/>
          </p:cNvSpPr>
          <p:nvPr>
            <p:ph idx="1"/>
          </p:nvPr>
        </p:nvSpPr>
        <p:spPr/>
        <p:txBody>
          <a:bodyPr>
            <a:noAutofit/>
          </a:bodyPr>
          <a:lstStyle/>
          <a:p>
            <a:pPr algn="just"/>
            <a:r>
              <a:rPr lang="cy-GB" sz="1500" dirty="0">
                <a:latin typeface="Bookman Old Style" panose="02050604050505020204" pitchFamily="18" charset="0"/>
              </a:rPr>
              <a:t>1. Nuk janë dënime penale, por kanë karakter shtrëngues;</a:t>
            </a:r>
            <a:r>
              <a:rPr lang="sq-AL" sz="1500" dirty="0">
                <a:latin typeface="Bookman Old Style" panose="02050604050505020204" pitchFamily="18" charset="0"/>
              </a:rPr>
              <a:t> </a:t>
            </a:r>
            <a:r>
              <a:rPr lang="cy-GB" sz="1500" dirty="0">
                <a:latin typeface="Bookman Old Style" panose="02050604050505020204" pitchFamily="18" charset="0"/>
              </a:rPr>
              <a:t>K</a:t>
            </a:r>
            <a:r>
              <a:rPr lang="sq-AL" sz="1500" dirty="0" err="1">
                <a:latin typeface="Bookman Old Style" panose="02050604050505020204" pitchFamily="18" charset="0"/>
              </a:rPr>
              <a:t>ufizojnë</a:t>
            </a:r>
            <a:r>
              <a:rPr lang="sq-AL" sz="1500" dirty="0">
                <a:latin typeface="Bookman Old Style" panose="02050604050505020204" pitchFamily="18" charset="0"/>
              </a:rPr>
              <a:t> disa të drejta dhe liri të fëmijës </a:t>
            </a:r>
            <a:r>
              <a:rPr lang="cy-GB" sz="1500" dirty="0">
                <a:latin typeface="Bookman Old Style" panose="02050604050505020204" pitchFamily="18" charset="0"/>
              </a:rPr>
              <a:t>dhe </a:t>
            </a:r>
            <a:r>
              <a:rPr lang="sq-AL" sz="1500" dirty="0">
                <a:latin typeface="Bookman Old Style" panose="02050604050505020204" pitchFamily="18" charset="0"/>
              </a:rPr>
              <a:t>impono</a:t>
            </a:r>
            <a:r>
              <a:rPr lang="en-US" sz="1500" dirty="0" err="1">
                <a:latin typeface="Bookman Old Style" panose="02050604050505020204" pitchFamily="18" charset="0"/>
              </a:rPr>
              <a:t>jn</a:t>
            </a:r>
            <a:r>
              <a:rPr lang="cy-GB" sz="1500" dirty="0">
                <a:latin typeface="Bookman Old Style" panose="02050604050505020204" pitchFamily="18" charset="0"/>
              </a:rPr>
              <a:t>ë</a:t>
            </a:r>
            <a:r>
              <a:rPr lang="sq-AL" sz="1500" dirty="0">
                <a:latin typeface="Bookman Old Style" panose="02050604050505020204" pitchFamily="18" charset="0"/>
              </a:rPr>
              <a:t> një regjim të veçantë jetese dhe</a:t>
            </a:r>
            <a:r>
              <a:rPr lang="cy-GB" sz="1500" dirty="0">
                <a:latin typeface="Bookman Old Style" panose="02050604050505020204" pitchFamily="18" charset="0"/>
              </a:rPr>
              <a:t>/ose</a:t>
            </a:r>
            <a:r>
              <a:rPr lang="sq-AL" sz="1500" dirty="0">
                <a:latin typeface="Bookman Old Style" panose="02050604050505020204" pitchFamily="18" charset="0"/>
              </a:rPr>
              <a:t> marrëdhënie të</a:t>
            </a:r>
            <a:r>
              <a:rPr lang="cy-GB" sz="1500" dirty="0">
                <a:latin typeface="Bookman Old Style" panose="02050604050505020204" pitchFamily="18" charset="0"/>
              </a:rPr>
              <a:t> </a:t>
            </a:r>
            <a:r>
              <a:rPr lang="sq-AL" sz="1500" dirty="0">
                <a:latin typeface="Bookman Old Style" panose="02050604050505020204" pitchFamily="18" charset="0"/>
              </a:rPr>
              <a:t>kontrolluara me familjen</a:t>
            </a:r>
            <a:r>
              <a:rPr lang="cy-GB" sz="1500" dirty="0">
                <a:latin typeface="Bookman Old Style" panose="02050604050505020204" pitchFamily="18" charset="0"/>
              </a:rPr>
              <a:t> (p.sh., ndër të tjera, zbatohen masat e mbikëqyrjes së specializuar, që përfshin ndalimin për të shkuar apo frekuentuar vende të caktuara, sipas nenit 66 të ligjit nr. 18/2017, etj.);</a:t>
            </a:r>
          </a:p>
          <a:p>
            <a:pPr algn="just"/>
            <a:r>
              <a:rPr lang="cy-GB" sz="1500" dirty="0">
                <a:latin typeface="Bookman Old Style" panose="02050604050505020204" pitchFamily="18" charset="0"/>
              </a:rPr>
              <a:t>2. Synojnë të promovojnë riintegrimin e të miturit dhe që të luajë në shoqëri një rol sa më të dobishëm, si dhe të garantohet rishoqërizimi dhe rehabilitimi i tij;</a:t>
            </a:r>
          </a:p>
          <a:p>
            <a:pPr algn="just"/>
            <a:r>
              <a:rPr lang="cy-GB" sz="1500" dirty="0">
                <a:latin typeface="Bookman Old Style" panose="02050604050505020204" pitchFamily="18" charset="0"/>
              </a:rPr>
              <a:t>3. Kanë natyrë të përkohshme; rivlerësohen/rishikohen periodikisht, kryesisht ose me kërkesë të palës së interesuar; I mituri duhet të ketë të drejtën për të aplikuar për një rishikim të masave të urdhëruara. GJEDNJ-ja (Çështja “D</a:t>
            </a:r>
            <a:r>
              <a:rPr lang="it-IT" sz="1500" dirty="0">
                <a:latin typeface="Bookman Old Style" panose="02050604050505020204" pitchFamily="18" charset="0"/>
              </a:rPr>
              <a:t>.L. kundër Bullgarisë», aplikimi nr. 7472/14, vendimi datë 19 Maj 2016), </a:t>
            </a:r>
            <a:r>
              <a:rPr lang="cy-GB" sz="1500" dirty="0">
                <a:latin typeface="Bookman Old Style" panose="02050604050505020204" pitchFamily="18" charset="0"/>
              </a:rPr>
              <a:t>arsyeton se përbën shkelje të Konventës nëse ligji vendas nuk parashikon rishikim automatik periodik gjyqësor të masës në fjalë, si dhe mundësinë e rishikimit mbi bazën e kërkesës së të miturit. </a:t>
            </a:r>
          </a:p>
        </p:txBody>
      </p:sp>
    </p:spTree>
    <p:extLst>
      <p:ext uri="{BB962C8B-B14F-4D97-AF65-F5344CB8AC3E}">
        <p14:creationId xmlns:p14="http://schemas.microsoft.com/office/powerpoint/2010/main" val="3463136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24F19-AE35-4E5B-8DD8-00DDA5D4786E}"/>
              </a:ext>
            </a:extLst>
          </p:cNvPr>
          <p:cNvSpPr>
            <a:spLocks noGrp="1"/>
          </p:cNvSpPr>
          <p:nvPr>
            <p:ph type="title"/>
          </p:nvPr>
        </p:nvSpPr>
        <p:spPr/>
        <p:txBody>
          <a:bodyPr/>
          <a:lstStyle/>
          <a:p>
            <a:pPr algn="ctr"/>
            <a:r>
              <a:rPr lang="cy-GB" dirty="0">
                <a:latin typeface="Bookman Old Style" panose="02050604050505020204" pitchFamily="18" charset="0"/>
              </a:rPr>
              <a:t>Parimet/standardet e përgjithshme të zbatueshme</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6A858F90-BC26-4506-9208-2C5261FBC9B0}"/>
              </a:ext>
            </a:extLst>
          </p:cNvPr>
          <p:cNvSpPr>
            <a:spLocks noGrp="1"/>
          </p:cNvSpPr>
          <p:nvPr>
            <p:ph idx="1"/>
          </p:nvPr>
        </p:nvSpPr>
        <p:spPr/>
        <p:txBody>
          <a:bodyPr>
            <a:noAutofit/>
          </a:bodyPr>
          <a:lstStyle/>
          <a:p>
            <a:pPr algn="just"/>
            <a:r>
              <a:rPr lang="cy-GB" sz="1500" dirty="0">
                <a:latin typeface="Bookman Old Style" panose="02050604050505020204" pitchFamily="18" charset="0"/>
              </a:rPr>
              <a:t>4. Kufizimi i institucionalizimit (vendosja e të miturit në institucion) në dy aspekte: në sasi ("mjet i fundit") dhe në kohë ("periudhë minimale e nevojshme") - Standardet Minimale të Rregullave të Kombeve të Bashkuara për Administrimin e Drejtësisë për të Miturit ("Rregullat e Pekinit"), të miratuara nga Asambleja e Përgjithshme më 29 nëntor 1985 (A/RES/40/33);</a:t>
            </a:r>
          </a:p>
          <a:p>
            <a:pPr algn="just"/>
            <a:r>
              <a:rPr lang="cy-GB" sz="1500" dirty="0">
                <a:latin typeface="Bookman Old Style" panose="02050604050505020204" pitchFamily="18" charset="0"/>
              </a:rPr>
              <a:t>5. Vendosja e </a:t>
            </a:r>
            <a:r>
              <a:rPr lang="sq-AL" sz="1500" dirty="0">
                <a:latin typeface="Bookman Old Style" panose="02050604050505020204" pitchFamily="18" charset="0"/>
              </a:rPr>
              <a:t>të miturit në një institucion edukimi</a:t>
            </a:r>
            <a:r>
              <a:rPr lang="cy-GB" sz="1500" dirty="0">
                <a:latin typeface="Bookman Old Style" panose="02050604050505020204" pitchFamily="18" charset="0"/>
              </a:rPr>
              <a:t>,</a:t>
            </a:r>
            <a:r>
              <a:rPr lang="sq-AL" sz="1500" dirty="0">
                <a:latin typeface="Bookman Old Style" panose="02050604050505020204" pitchFamily="18" charset="0"/>
              </a:rPr>
              <a:t> </a:t>
            </a:r>
            <a:r>
              <a:rPr lang="cy-GB" sz="1500" dirty="0">
                <a:latin typeface="Bookman Old Style" panose="02050604050505020204" pitchFamily="18" charset="0"/>
              </a:rPr>
              <a:t>duhet të ketë</a:t>
            </a:r>
            <a:r>
              <a:rPr lang="sq-AL" sz="1500" dirty="0">
                <a:latin typeface="Bookman Old Style" panose="02050604050505020204" pitchFamily="18" charset="0"/>
              </a:rPr>
              <a:t> për qëllim edukimin e mbikëqyrur</a:t>
            </a:r>
            <a:r>
              <a:rPr lang="cy-GB" sz="1500" dirty="0">
                <a:latin typeface="Bookman Old Style" panose="02050604050505020204" pitchFamily="18" charset="0"/>
              </a:rPr>
              <a:t>,</a:t>
            </a:r>
            <a:r>
              <a:rPr lang="sq-AL" sz="1500" dirty="0">
                <a:latin typeface="Bookman Old Style" panose="02050604050505020204" pitchFamily="18" charset="0"/>
              </a:rPr>
              <a:t> sipas kuptimit të nenit 5 § 1 (d)</a:t>
            </a:r>
            <a:r>
              <a:rPr lang="cy-GB" sz="1500" dirty="0">
                <a:latin typeface="Bookman Old Style" panose="02050604050505020204" pitchFamily="18" charset="0"/>
              </a:rPr>
              <a:t> të KEDNJ-së; Sipas GJEDNJ-së (Çështja “Blokhin kundër Rusisë”, aplikimi nr. 47152/06, vendimi datë </a:t>
            </a:r>
            <a:r>
              <a:rPr lang="sq-AL" sz="1500" dirty="0">
                <a:latin typeface="Bookman Old Style" panose="02050604050505020204" pitchFamily="18" charset="0"/>
              </a:rPr>
              <a:t>23 MARS 2016</a:t>
            </a:r>
            <a:r>
              <a:rPr lang="cy-GB" sz="1500" dirty="0">
                <a:latin typeface="Bookman Old Style" panose="02050604050505020204" pitchFamily="18" charset="0"/>
              </a:rPr>
              <a:t>), edukimi i mbikëqyrur, duhet të siguroj </a:t>
            </a:r>
            <a:r>
              <a:rPr lang="sq-AL" sz="1500" dirty="0">
                <a:latin typeface="Bookman Old Style" panose="02050604050505020204" pitchFamily="18" charset="0"/>
              </a:rPr>
              <a:t>akomodim </a:t>
            </a:r>
            <a:r>
              <a:rPr lang="cy-GB" sz="1500" dirty="0">
                <a:latin typeface="Bookman Old Style" panose="02050604050505020204" pitchFamily="18" charset="0"/>
              </a:rPr>
              <a:t>të</a:t>
            </a:r>
            <a:r>
              <a:rPr lang="sq-AL" sz="1500" dirty="0">
                <a:latin typeface="Bookman Old Style" panose="02050604050505020204" pitchFamily="18" charset="0"/>
              </a:rPr>
              <a:t> përshtatshëm,</a:t>
            </a:r>
            <a:r>
              <a:rPr lang="cy-GB" sz="1500" dirty="0">
                <a:latin typeface="Bookman Old Style" panose="02050604050505020204" pitchFamily="18" charset="0"/>
              </a:rPr>
              <a:t> si </a:t>
            </a:r>
            <a:r>
              <a:rPr lang="sq-AL" sz="1500" dirty="0">
                <a:latin typeface="Bookman Old Style" panose="02050604050505020204" pitchFamily="18" charset="0"/>
              </a:rPr>
              <a:t>kthim në familje, </a:t>
            </a:r>
            <a:r>
              <a:rPr lang="cy-GB" sz="1500" dirty="0">
                <a:latin typeface="Bookman Old Style" panose="02050604050505020204" pitchFamily="18" charset="0"/>
              </a:rPr>
              <a:t>si dhe zhvillimin e </a:t>
            </a:r>
            <a:r>
              <a:rPr lang="sq-AL" sz="1500" dirty="0">
                <a:latin typeface="Bookman Old Style" panose="02050604050505020204" pitchFamily="18" charset="0"/>
              </a:rPr>
              <a:t>veprimtari</a:t>
            </a:r>
            <a:r>
              <a:rPr lang="cy-GB" sz="1500" dirty="0">
                <a:latin typeface="Bookman Old Style" panose="02050604050505020204" pitchFamily="18" charset="0"/>
              </a:rPr>
              <a:t>ve</a:t>
            </a:r>
            <a:r>
              <a:rPr lang="sq-AL" sz="1500" dirty="0">
                <a:latin typeface="Bookman Old Style" panose="02050604050505020204" pitchFamily="18" charset="0"/>
              </a:rPr>
              <a:t> arsimore</a:t>
            </a:r>
            <a:r>
              <a:rPr lang="cy-GB" sz="1500" dirty="0">
                <a:latin typeface="Bookman Old Style" panose="02050604050505020204" pitchFamily="18" charset="0"/>
              </a:rPr>
              <a:t>. </a:t>
            </a:r>
          </a:p>
          <a:p>
            <a:pPr algn="just"/>
            <a:r>
              <a:rPr lang="cy-GB" sz="1500" dirty="0">
                <a:latin typeface="Bookman Old Style" panose="02050604050505020204" pitchFamily="18" charset="0"/>
              </a:rPr>
              <a:t> </a:t>
            </a:r>
          </a:p>
          <a:p>
            <a:endParaRPr lang="cy-GB" sz="1500" dirty="0">
              <a:latin typeface="Bookman Old Style" panose="02050604050505020204" pitchFamily="18" charset="0"/>
            </a:endParaRPr>
          </a:p>
          <a:p>
            <a:endParaRPr lang="cy-GB" sz="1500" dirty="0">
              <a:latin typeface="Bookman Old Style" panose="02050604050505020204" pitchFamily="18" charset="0"/>
            </a:endParaRPr>
          </a:p>
          <a:p>
            <a:endParaRPr lang="sq-AL" sz="1500" dirty="0">
              <a:latin typeface="Bookman Old Style" panose="02050604050505020204" pitchFamily="18" charset="0"/>
            </a:endParaRPr>
          </a:p>
        </p:txBody>
      </p:sp>
    </p:spTree>
    <p:extLst>
      <p:ext uri="{BB962C8B-B14F-4D97-AF65-F5344CB8AC3E}">
        <p14:creationId xmlns:p14="http://schemas.microsoft.com/office/powerpoint/2010/main" val="1813525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594D-669A-44B4-B4C6-A792626A13A8}"/>
              </a:ext>
            </a:extLst>
          </p:cNvPr>
          <p:cNvSpPr>
            <a:spLocks noGrp="1"/>
          </p:cNvSpPr>
          <p:nvPr>
            <p:ph type="title"/>
          </p:nvPr>
        </p:nvSpPr>
        <p:spPr/>
        <p:txBody>
          <a:bodyPr/>
          <a:lstStyle/>
          <a:p>
            <a:pPr algn="ctr"/>
            <a:r>
              <a:rPr lang="cy-GB" dirty="0">
                <a:latin typeface="Bookman Old Style" panose="02050604050505020204" pitchFamily="18" charset="0"/>
              </a:rPr>
              <a:t>Parimet/standardet e përgjithshme të zbatueshme</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814D92AF-E133-42FD-9502-C6C7EA2FA479}"/>
              </a:ext>
            </a:extLst>
          </p:cNvPr>
          <p:cNvSpPr>
            <a:spLocks noGrp="1"/>
          </p:cNvSpPr>
          <p:nvPr>
            <p:ph idx="1"/>
          </p:nvPr>
        </p:nvSpPr>
        <p:spPr/>
        <p:txBody>
          <a:bodyPr>
            <a:noAutofit/>
          </a:bodyPr>
          <a:lstStyle/>
          <a:p>
            <a:pPr algn="just"/>
            <a:r>
              <a:rPr lang="cy-GB" sz="1500" dirty="0">
                <a:latin typeface="Bookman Old Style" panose="02050604050505020204" pitchFamily="18" charset="0"/>
              </a:rPr>
              <a:t>6. Në kontekstin e ndalimit të të miturve, fjalët "mbikëqyrje arsimore" nuk duhet të barazohen në mënyrë rigoroze me nocionet e mësimdhënies në klasë: në kontekstin e një të riu në kujdesin e autoriteteve lokale, mbikëqyrja arsimore duhet të përfshijë shumë aspekte. të ushtrimit, nga autoriteti vendor, të të drejtave prindërore për përfitimin dhe mbrojtjen e personit në fjalë (shih GJEDNJ-në, “Koniarska kundër Mbretërisë së Bashkuar” (vendim), nr. 33670/96, 12 tetor 2000; D.G. kundër Irlandës, cituar më sipër, § 80, A. dhe të tjerët kundër Bullgarisë, cituar më lart, § 69, dhe P. dhe S. kundër Polonisë, nr. 57375/08, § 147, 30 tetor 2012).</a:t>
            </a:r>
          </a:p>
          <a:p>
            <a:pPr algn="just"/>
            <a:r>
              <a:rPr lang="cy-GB" sz="1500" dirty="0">
                <a:latin typeface="Bookman Old Style" panose="02050604050505020204" pitchFamily="18" charset="0"/>
              </a:rPr>
              <a:t>7. Është në përputhje me KEDNJ-në</a:t>
            </a:r>
            <a:r>
              <a:rPr lang="sq-AL" sz="1500" dirty="0">
                <a:latin typeface="Bookman Old Style" panose="02050604050505020204" pitchFamily="18" charset="0"/>
              </a:rPr>
              <a:t> </a:t>
            </a:r>
            <a:r>
              <a:rPr lang="sq-AL" sz="1500" dirty="0" err="1">
                <a:latin typeface="Bookman Old Style" panose="02050604050505020204" pitchFamily="18" charset="0"/>
              </a:rPr>
              <a:t>vendosj</a:t>
            </a:r>
            <a:r>
              <a:rPr lang="cy-GB" sz="1500" dirty="0">
                <a:latin typeface="Bookman Old Style" panose="02050604050505020204" pitchFamily="18" charset="0"/>
              </a:rPr>
              <a:t>a e të miturit</a:t>
            </a:r>
            <a:r>
              <a:rPr lang="sq-AL" sz="1500" dirty="0">
                <a:latin typeface="Bookman Old Style" panose="02050604050505020204" pitchFamily="18" charset="0"/>
              </a:rPr>
              <a:t> në një institucion arsimor të mbyllur, e cila është një masë e veçantë dhe afatgjatë, që ka për qëllim përpjekjen për të ndihmuar të miturit me probleme serioze (</a:t>
            </a:r>
            <a:r>
              <a:rPr lang="en-US" sz="1500" dirty="0">
                <a:latin typeface="Bookman Old Style" panose="02050604050505020204" pitchFamily="18" charset="0"/>
              </a:rPr>
              <a:t>GJEDNJ-ja, </a:t>
            </a:r>
            <a:r>
              <a:rPr lang="en-US" sz="1500" dirty="0" err="1">
                <a:latin typeface="Bookman Old Style" panose="02050604050505020204" pitchFamily="18" charset="0"/>
              </a:rPr>
              <a:t>çështja</a:t>
            </a:r>
            <a:r>
              <a:rPr lang="en-US" sz="1500" dirty="0">
                <a:latin typeface="Bookman Old Style" panose="02050604050505020204" pitchFamily="18" charset="0"/>
              </a:rPr>
              <a:t>, </a:t>
            </a:r>
            <a:r>
              <a:rPr lang="cy-GB" sz="1500" dirty="0">
                <a:latin typeface="Bookman Old Style" panose="02050604050505020204" pitchFamily="18" charset="0"/>
              </a:rPr>
              <a:t>“</a:t>
            </a:r>
            <a:r>
              <a:rPr lang="sq-AL" sz="1500" dirty="0">
                <a:latin typeface="Bookman Old Style" panose="02050604050505020204" pitchFamily="18" charset="0"/>
              </a:rPr>
              <a:t>A dhe të tjerë k. Bullgarisë</a:t>
            </a:r>
            <a:r>
              <a:rPr lang="cy-GB" sz="1500" dirty="0">
                <a:latin typeface="Bookman Old Style" panose="02050604050505020204" pitchFamily="18" charset="0"/>
              </a:rPr>
              <a:t>”</a:t>
            </a:r>
            <a:r>
              <a:rPr lang="sq-AL" sz="1500" dirty="0">
                <a:latin typeface="Bookman Old Style" panose="02050604050505020204" pitchFamily="18" charset="0"/>
              </a:rPr>
              <a:t>, nr. 51776/08, §§ 66-74, 29 Nëntor 2011). </a:t>
            </a:r>
            <a:endParaRPr lang="cy-GB" sz="1500" dirty="0">
              <a:latin typeface="Bookman Old Style" panose="02050604050505020204" pitchFamily="18" charset="0"/>
            </a:endParaRPr>
          </a:p>
          <a:p>
            <a:pPr algn="just"/>
            <a:endParaRPr lang="cy-GB" sz="1500" dirty="0">
              <a:latin typeface="Bookman Old Style" panose="02050604050505020204" pitchFamily="18" charset="0"/>
            </a:endParaRPr>
          </a:p>
          <a:p>
            <a:pPr marL="0" indent="0" algn="just">
              <a:buNone/>
            </a:pPr>
            <a:r>
              <a:rPr lang="cy-GB" sz="1500" dirty="0">
                <a:latin typeface="Bookman Old Style" panose="02050604050505020204" pitchFamily="18" charset="0"/>
              </a:rPr>
              <a:t>  </a:t>
            </a:r>
            <a:endParaRPr lang="sq-AL" sz="1500" dirty="0">
              <a:latin typeface="Bookman Old Style" panose="02050604050505020204" pitchFamily="18" charset="0"/>
            </a:endParaRPr>
          </a:p>
          <a:p>
            <a:pPr algn="just"/>
            <a:endParaRPr lang="cy-GB" sz="1500" dirty="0">
              <a:latin typeface="Bookman Old Style" panose="02050604050505020204" pitchFamily="18" charset="0"/>
            </a:endParaRPr>
          </a:p>
          <a:p>
            <a:pPr algn="just"/>
            <a:endParaRPr lang="cy-GB" sz="1500" dirty="0">
              <a:latin typeface="Bookman Old Style" panose="02050604050505020204" pitchFamily="18" charset="0"/>
            </a:endParaRPr>
          </a:p>
          <a:p>
            <a:endParaRPr lang="sq-AL" sz="1500" dirty="0">
              <a:latin typeface="Bookman Old Style" panose="02050604050505020204" pitchFamily="18" charset="0"/>
            </a:endParaRPr>
          </a:p>
        </p:txBody>
      </p:sp>
    </p:spTree>
    <p:extLst>
      <p:ext uri="{BB962C8B-B14F-4D97-AF65-F5344CB8AC3E}">
        <p14:creationId xmlns:p14="http://schemas.microsoft.com/office/powerpoint/2010/main" val="2940731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6CFDB-16E6-4A52-B130-B4C6B4631CFC}"/>
              </a:ext>
            </a:extLst>
          </p:cNvPr>
          <p:cNvSpPr>
            <a:spLocks noGrp="1"/>
          </p:cNvSpPr>
          <p:nvPr>
            <p:ph type="title"/>
          </p:nvPr>
        </p:nvSpPr>
        <p:spPr/>
        <p:txBody>
          <a:bodyPr/>
          <a:lstStyle/>
          <a:p>
            <a:pPr algn="ctr"/>
            <a:r>
              <a:rPr lang="cy-GB" dirty="0">
                <a:latin typeface="Bookman Old Style" panose="02050604050505020204" pitchFamily="18" charset="0"/>
              </a:rPr>
              <a:t>Parimet/standardet e përgjithshme të zbatueshme</a:t>
            </a:r>
            <a:endParaRPr lang="sq-AL" dirty="0"/>
          </a:p>
        </p:txBody>
      </p:sp>
      <p:sp>
        <p:nvSpPr>
          <p:cNvPr id="3" name="Content Placeholder 2">
            <a:extLst>
              <a:ext uri="{FF2B5EF4-FFF2-40B4-BE49-F238E27FC236}">
                <a16:creationId xmlns:a16="http://schemas.microsoft.com/office/drawing/2014/main" id="{3F79BC81-285B-4F4A-A2FA-B9293B4C2BAE}"/>
              </a:ext>
            </a:extLst>
          </p:cNvPr>
          <p:cNvSpPr>
            <a:spLocks noGrp="1"/>
          </p:cNvSpPr>
          <p:nvPr>
            <p:ph idx="1"/>
          </p:nvPr>
        </p:nvSpPr>
        <p:spPr/>
        <p:txBody>
          <a:bodyPr>
            <a:normAutofit lnSpcReduction="10000"/>
          </a:bodyPr>
          <a:lstStyle/>
          <a:p>
            <a:pPr algn="just"/>
            <a:r>
              <a:rPr lang="cy-GB" dirty="0">
                <a:latin typeface="Bookman Old Style" panose="02050604050505020204" pitchFamily="18" charset="0"/>
              </a:rPr>
              <a:t>8. Nuk duhet të pasqyrohen si rekord kriminal (dëshminë e penalitetit); </a:t>
            </a:r>
            <a:r>
              <a:rPr lang="cy-GB" i="1" dirty="0">
                <a:latin typeface="Bookman Old Style" panose="02050604050505020204" pitchFamily="18" charset="0"/>
              </a:rPr>
              <a:t>“Përfundimi i masës së shmangies nga fëmija duhet të rezultojë në një mbyllje të përcaktuar dhe përfundimtare të rastit. Edhe pse të dhënat konfidenciale për masat e shmangies mund të mbahen për qellime të administrimit dhe rishikimit, ato nuk duhet të shihen si “rekord kriminal” dhe një fëmijë që është shmangur më parë nuk duhet të shihet se ka një dënim të mëparshëm. </a:t>
            </a:r>
            <a:r>
              <a:rPr lang="cy-GB" b="1" i="1" dirty="0">
                <a:latin typeface="Bookman Old Style" panose="02050604050505020204" pitchFamily="18" charset="0"/>
              </a:rPr>
              <a:t>Nëse bëhet ndonjë regjistrim i kësaj ngjarjeje, aksesi në informacion duhet të jepet eskskluzivisht dhe për një periudhë të kufizuar kohore, p.sh. për një maksimum prej një viti, në autoritetet kompetente të autorizuara për t'u marrë me fëmijët në konflikt me ligjin</a:t>
            </a:r>
            <a:r>
              <a:rPr lang="cy-GB" i="1" dirty="0">
                <a:latin typeface="Bookman Old Style" panose="02050604050505020204" pitchFamily="18" charset="0"/>
              </a:rPr>
              <a:t>.</a:t>
            </a:r>
            <a:r>
              <a:rPr lang="cy-GB" dirty="0">
                <a:latin typeface="Bookman Old Style" panose="02050604050505020204" pitchFamily="18" charset="0"/>
              </a:rPr>
              <a:t> (Komenti i Përgjithshëm nr. 10,  (2007) i Komitetit “Për të Drejtat e Fëmijës, “Të drejtat e fëmijëve në drejtësinë për të mitur (CRC/C/GC/10), rregulli 27.”</a:t>
            </a:r>
          </a:p>
          <a:p>
            <a:endParaRPr lang="sq-AL" dirty="0"/>
          </a:p>
        </p:txBody>
      </p:sp>
    </p:spTree>
    <p:extLst>
      <p:ext uri="{BB962C8B-B14F-4D97-AF65-F5344CB8AC3E}">
        <p14:creationId xmlns:p14="http://schemas.microsoft.com/office/powerpoint/2010/main" val="3761882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E9910-BB12-40B0-86A5-40EA70CCD2E8}"/>
              </a:ext>
            </a:extLst>
          </p:cNvPr>
          <p:cNvSpPr>
            <a:spLocks noGrp="1"/>
          </p:cNvSpPr>
          <p:nvPr>
            <p:ph type="title"/>
          </p:nvPr>
        </p:nvSpPr>
        <p:spPr/>
        <p:txBody>
          <a:bodyPr/>
          <a:lstStyle/>
          <a:p>
            <a:pPr algn="ctr"/>
            <a:r>
              <a:rPr lang="cy-GB" dirty="0">
                <a:latin typeface="Bookman Old Style" panose="02050604050505020204" pitchFamily="18" charset="0"/>
              </a:rPr>
              <a:t>Parimet/standardet e përgjithshme të zbatueshme</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12E8BB99-7649-442B-BAFC-A0C63B0CB9A0}"/>
              </a:ext>
            </a:extLst>
          </p:cNvPr>
          <p:cNvSpPr>
            <a:spLocks noGrp="1"/>
          </p:cNvSpPr>
          <p:nvPr>
            <p:ph idx="1"/>
          </p:nvPr>
        </p:nvSpPr>
        <p:spPr/>
        <p:txBody>
          <a:bodyPr>
            <a:noAutofit/>
          </a:bodyPr>
          <a:lstStyle/>
          <a:p>
            <a:pPr algn="just"/>
            <a:endParaRPr lang="cy-GB" sz="1500" dirty="0">
              <a:latin typeface="Bookman Old Style" panose="02050604050505020204" pitchFamily="18" charset="0"/>
            </a:endParaRPr>
          </a:p>
          <a:p>
            <a:pPr algn="just"/>
            <a:r>
              <a:rPr lang="cy-GB" sz="1500" dirty="0">
                <a:latin typeface="Bookman Old Style" panose="02050604050505020204" pitchFamily="18" charset="0"/>
              </a:rPr>
              <a:t>9. Synohet zbatimi i masave </a:t>
            </a:r>
            <a:r>
              <a:rPr lang="sq-AL" sz="1500" dirty="0">
                <a:latin typeface="Bookman Old Style" panose="02050604050505020204" pitchFamily="18" charset="0"/>
              </a:rPr>
              <a:t>alternative të shumëllojshme dhe elastike, që lejojnë përshtatje të masës sipas kapaciteteve individuale dhe aftësive të fëmijës, </a:t>
            </a:r>
            <a:r>
              <a:rPr lang="sq-AL" sz="1500" b="1" dirty="0">
                <a:latin typeface="Bookman Old Style" panose="02050604050505020204" pitchFamily="18" charset="0"/>
              </a:rPr>
              <a:t>në mënyrë që të shmanget përdorimi i procedurave gjyqësore</a:t>
            </a:r>
            <a:r>
              <a:rPr lang="cy-GB" sz="1500" b="1" dirty="0">
                <a:latin typeface="Bookman Old Style" panose="02050604050505020204" pitchFamily="18" charset="0"/>
              </a:rPr>
              <a:t> </a:t>
            </a:r>
            <a:r>
              <a:rPr lang="cy-GB" sz="1500" dirty="0">
                <a:latin typeface="Bookman Old Style" panose="02050604050505020204" pitchFamily="18" charset="0"/>
              </a:rPr>
              <a:t>(Rekomandim i “</a:t>
            </a:r>
            <a:r>
              <a:rPr lang="sq-AL" sz="1500" dirty="0">
                <a:latin typeface="Bookman Old Style" panose="02050604050505020204" pitchFamily="18" charset="0"/>
              </a:rPr>
              <a:t>Komenti i Përgjithshëm</a:t>
            </a:r>
            <a:r>
              <a:rPr lang="cy-GB" sz="1500" dirty="0">
                <a:latin typeface="Bookman Old Style" panose="02050604050505020204" pitchFamily="18" charset="0"/>
              </a:rPr>
              <a:t>”</a:t>
            </a:r>
            <a:r>
              <a:rPr lang="sq-AL" sz="1500" dirty="0">
                <a:latin typeface="Bookman Old Style" panose="02050604050505020204" pitchFamily="18" charset="0"/>
              </a:rPr>
              <a:t> Nr. 9 (2006) i Komitetit për të Drejtat e Fëmijës, i datës 27 shkurt 2007 (CRC / C / GC / 9)</a:t>
            </a:r>
            <a:endParaRPr lang="cy-GB" sz="1500" dirty="0">
              <a:latin typeface="Bookman Old Style" panose="02050604050505020204" pitchFamily="18" charset="0"/>
            </a:endParaRPr>
          </a:p>
          <a:p>
            <a:pPr algn="just"/>
            <a:r>
              <a:rPr lang="cy-GB" sz="1500" dirty="0">
                <a:latin typeface="Bookman Old Style" panose="02050604050505020204" pitchFamily="18" charset="0"/>
              </a:rPr>
              <a:t>10. </a:t>
            </a:r>
            <a:r>
              <a:rPr lang="sq-AL" sz="1500" dirty="0">
                <a:latin typeface="Bookman Old Style" panose="02050604050505020204" pitchFamily="18" charset="0"/>
              </a:rPr>
              <a:t>Kanë karakter fakultativ për gjykatën, pasi </a:t>
            </a:r>
            <a:r>
              <a:rPr lang="cy-GB" sz="1500" dirty="0">
                <a:latin typeface="Bookman Old Style" panose="02050604050505020204" pitchFamily="18" charset="0"/>
              </a:rPr>
              <a:t>ajo </a:t>
            </a:r>
            <a:r>
              <a:rPr lang="sq-AL" sz="1500" dirty="0">
                <a:latin typeface="Bookman Old Style" panose="02050604050505020204" pitchFamily="18" charset="0"/>
              </a:rPr>
              <a:t>mund të japë masa të tilla, por nuk është e detyruar të bëjë një gjë të tillë për çdo të mitur që përjashtohet nga përgjegjësia penale për shkak të moshës apo që përjashtohet nga dënimi;  </a:t>
            </a:r>
          </a:p>
          <a:p>
            <a:endParaRPr lang="sq-AL" sz="1500" dirty="0">
              <a:latin typeface="Bookman Old Style" panose="02050604050505020204" pitchFamily="18" charset="0"/>
            </a:endParaRPr>
          </a:p>
        </p:txBody>
      </p:sp>
    </p:spTree>
    <p:extLst>
      <p:ext uri="{BB962C8B-B14F-4D97-AF65-F5344CB8AC3E}">
        <p14:creationId xmlns:p14="http://schemas.microsoft.com/office/powerpoint/2010/main" val="1269131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3466-BAE1-4BF5-9DEB-E98F3556DD0E}"/>
              </a:ext>
            </a:extLst>
          </p:cNvPr>
          <p:cNvSpPr>
            <a:spLocks noGrp="1"/>
          </p:cNvSpPr>
          <p:nvPr>
            <p:ph type="title"/>
          </p:nvPr>
        </p:nvSpPr>
        <p:spPr>
          <a:xfrm>
            <a:off x="1715293" y="838200"/>
            <a:ext cx="8761413" cy="706964"/>
          </a:xfrm>
        </p:spPr>
        <p:txBody>
          <a:bodyPr/>
          <a:lstStyle/>
          <a:p>
            <a:pPr algn="ctr"/>
            <a:r>
              <a:rPr lang="cy-GB" dirty="0">
                <a:latin typeface="Bookman Old Style" panose="02050604050505020204" pitchFamily="18" charset="0"/>
              </a:rPr>
              <a:t>Parimet/standardet e përgjithshme të zbatueshme</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008C1398-52BE-4EEA-B9A4-E78C21FC0337}"/>
              </a:ext>
            </a:extLst>
          </p:cNvPr>
          <p:cNvSpPr>
            <a:spLocks noGrp="1"/>
          </p:cNvSpPr>
          <p:nvPr>
            <p:ph idx="1"/>
          </p:nvPr>
        </p:nvSpPr>
        <p:spPr/>
        <p:txBody>
          <a:bodyPr>
            <a:noAutofit/>
          </a:bodyPr>
          <a:lstStyle/>
          <a:p>
            <a:pPr algn="just"/>
            <a:r>
              <a:rPr lang="cy-GB" sz="1500" dirty="0">
                <a:latin typeface="Bookman Old Style" panose="02050604050505020204" pitchFamily="18" charset="0"/>
              </a:rPr>
              <a:t>11. Masa edukuese duhet të zbatohet vetëm kur provohet kryerja e veprës në mënyrë bindëse. Konventa e Kombeve të Bashkuara “Për të drejtat e fëmijës”, neni 40, përcakton se: </a:t>
            </a:r>
            <a:r>
              <a:rPr lang="cy-GB" sz="1500" i="1" dirty="0">
                <a:latin typeface="Bookman Old Style" panose="02050604050505020204" pitchFamily="18" charset="0"/>
              </a:rPr>
              <a:t>“...</a:t>
            </a:r>
            <a:r>
              <a:rPr lang="sq-AL" sz="1500" i="1" dirty="0">
                <a:latin typeface="Bookman Old Style" panose="02050604050505020204" pitchFamily="18" charset="0"/>
              </a:rPr>
              <a:t>duke pasur </a:t>
            </a:r>
            <a:r>
              <a:rPr lang="sq-AL" sz="1500" i="1" dirty="0" err="1">
                <a:latin typeface="Bookman Old Style" panose="02050604050505020204" pitchFamily="18" charset="0"/>
              </a:rPr>
              <a:t>parasyh</a:t>
            </a:r>
            <a:r>
              <a:rPr lang="sq-AL" sz="1500" i="1" dirty="0">
                <a:latin typeface="Bookman Old Style" panose="02050604050505020204" pitchFamily="18" charset="0"/>
              </a:rPr>
              <a:t> dispozitat përkatëse të instrumenteve ndërkombëtare, Shtetet Palë kujdesen në veçanti që: (a)</a:t>
            </a:r>
            <a:r>
              <a:rPr lang="cy-GB" sz="1500" i="1" dirty="0">
                <a:latin typeface="Bookman Old Style" panose="02050604050505020204" pitchFamily="18" charset="0"/>
              </a:rPr>
              <a:t> </a:t>
            </a:r>
            <a:r>
              <a:rPr lang="sq-AL" sz="1500" i="1" dirty="0">
                <a:latin typeface="Bookman Old Style" panose="02050604050505020204" pitchFamily="18" charset="0"/>
              </a:rPr>
              <a:t>Asnjë fëmijë të mos jetë i dyshuar, i akuzuar ose i cilësuar për shkelje të ligjit penal për arsye të veprimeve ose mosveprimeve që nuk kanë qenë të ndaluara nga e drejta e brendshme ose ndërkombëtare në momentin kur ato janë kryer;</a:t>
            </a:r>
            <a:r>
              <a:rPr lang="cy-GB" sz="1500" i="1" dirty="0">
                <a:latin typeface="Bookman Old Style" panose="02050604050505020204" pitchFamily="18" charset="0"/>
              </a:rPr>
              <a:t>...”</a:t>
            </a:r>
            <a:r>
              <a:rPr lang="sq-AL" sz="1500" i="1" dirty="0">
                <a:latin typeface="Bookman Old Style" panose="02050604050505020204" pitchFamily="18" charset="0"/>
              </a:rPr>
              <a:t> </a:t>
            </a:r>
          </a:p>
          <a:p>
            <a:pPr algn="just"/>
            <a:r>
              <a:rPr lang="cy-GB" sz="1500" dirty="0">
                <a:latin typeface="Bookman Old Style" panose="02050604050505020204" pitchFamily="18" charset="0"/>
              </a:rPr>
              <a:t>- (</a:t>
            </a:r>
            <a:r>
              <a:rPr lang="sq-AL" sz="1500" i="1" dirty="0">
                <a:latin typeface="Bookman Old Style" panose="02050604050505020204" pitchFamily="18" charset="0"/>
              </a:rPr>
              <a:t>“Masat e </a:t>
            </a:r>
            <a:r>
              <a:rPr lang="cy-GB" sz="1500" i="1" dirty="0">
                <a:latin typeface="Bookman Old Style" panose="02050604050505020204" pitchFamily="18" charset="0"/>
              </a:rPr>
              <a:t>shmangies</a:t>
            </a:r>
            <a:r>
              <a:rPr lang="sq-AL" sz="1500" i="1" dirty="0">
                <a:latin typeface="Bookman Old Style" panose="02050604050505020204" pitchFamily="18" charset="0"/>
              </a:rPr>
              <a:t> (p.sh për trajtimin e të miturve të akuzuar, të cilat kanë shkelur ligjin por nuk kanë kaluar në një proces gjyqësor) duhet të zbatohen </a:t>
            </a:r>
            <a:r>
              <a:rPr lang="sq-AL" sz="1500" b="1" i="1" u="sng" dirty="0">
                <a:latin typeface="Bookman Old Style" panose="02050604050505020204" pitchFamily="18" charset="0"/>
              </a:rPr>
              <a:t>vetëm kur ka prova</a:t>
            </a:r>
            <a:r>
              <a:rPr lang="cy-GB" sz="1500" b="1" i="1" u="sng" dirty="0">
                <a:latin typeface="Bookman Old Style" panose="02050604050505020204" pitchFamily="18" charset="0"/>
              </a:rPr>
              <a:t> bindëse</a:t>
            </a:r>
            <a:r>
              <a:rPr lang="sq-AL" sz="1500" b="1" i="1" u="sng" dirty="0">
                <a:latin typeface="Bookman Old Style" panose="02050604050505020204" pitchFamily="18" charset="0"/>
              </a:rPr>
              <a:t> </a:t>
            </a:r>
            <a:r>
              <a:rPr lang="cy-GB" sz="1500" b="1" i="1" u="sng" dirty="0">
                <a:latin typeface="Bookman Old Style" panose="02050604050505020204" pitchFamily="18" charset="0"/>
              </a:rPr>
              <a:t>se fëmija </a:t>
            </a:r>
            <a:r>
              <a:rPr lang="sq-AL" sz="1500" b="1" i="1" u="sng" dirty="0">
                <a:latin typeface="Bookman Old Style" panose="02050604050505020204" pitchFamily="18" charset="0"/>
              </a:rPr>
              <a:t>ka kryer veprën penale</a:t>
            </a:r>
            <a:r>
              <a:rPr lang="cy-GB" sz="1500" b="1" i="1" u="sng" dirty="0">
                <a:latin typeface="Bookman Old Style" panose="02050604050505020204" pitchFamily="18" charset="0"/>
              </a:rPr>
              <a:t> të pretenduar</a:t>
            </a:r>
            <a:r>
              <a:rPr lang="sq-AL" sz="1500" i="1" dirty="0">
                <a:latin typeface="Bookman Old Style" panose="02050604050505020204" pitchFamily="18" charset="0"/>
              </a:rPr>
              <a:t>, që ai</a:t>
            </a:r>
            <a:r>
              <a:rPr lang="cy-GB" sz="1500" i="1" dirty="0">
                <a:latin typeface="Bookman Old Style" panose="02050604050505020204" pitchFamily="18" charset="0"/>
              </a:rPr>
              <a:t>/ajo</a:t>
            </a:r>
            <a:r>
              <a:rPr lang="sq-AL" sz="1500" i="1" dirty="0">
                <a:latin typeface="Bookman Old Style" panose="02050604050505020204" pitchFamily="18" charset="0"/>
              </a:rPr>
              <a:t> e ka pranuar </a:t>
            </a:r>
            <a:r>
              <a:rPr lang="cy-GB" sz="1500" i="1" dirty="0">
                <a:latin typeface="Bookman Old Style" panose="02050604050505020204" pitchFamily="18" charset="0"/>
              </a:rPr>
              <a:t>lirisht dhe </a:t>
            </a:r>
            <a:r>
              <a:rPr lang="sq-AL" sz="1500" i="1" dirty="0">
                <a:latin typeface="Bookman Old Style" panose="02050604050505020204" pitchFamily="18" charset="0"/>
              </a:rPr>
              <a:t>vullnetarisht përgjegjësinë pa asnjë presion të ushtruar mbi të dhe se të gjitha pohimet e dhëna nuk do të përdoren kundër tij në një proces gjyqësor të mëpasshëm”</a:t>
            </a:r>
            <a:r>
              <a:rPr lang="cy-GB" sz="1500" i="1" dirty="0">
                <a:latin typeface="Bookman Old Style" panose="02050604050505020204" pitchFamily="18" charset="0"/>
              </a:rPr>
              <a:t> </a:t>
            </a:r>
            <a:r>
              <a:rPr lang="cy-GB" sz="1500" dirty="0">
                <a:latin typeface="Bookman Old Style" panose="02050604050505020204" pitchFamily="18" charset="0"/>
              </a:rPr>
              <a:t>(Rekomandim/Koment i “</a:t>
            </a:r>
            <a:r>
              <a:rPr lang="sq-AL" sz="1500" dirty="0">
                <a:latin typeface="Bookman Old Style" panose="02050604050505020204" pitchFamily="18" charset="0"/>
              </a:rPr>
              <a:t>Komiteti mbi të Drejtat e Fëmijëve</a:t>
            </a:r>
            <a:r>
              <a:rPr lang="cy-GB" sz="1500" dirty="0">
                <a:latin typeface="Bookman Old Style" panose="02050604050505020204" pitchFamily="18" charset="0"/>
              </a:rPr>
              <a:t>”</a:t>
            </a:r>
            <a:r>
              <a:rPr lang="sq-AL" sz="1500" dirty="0">
                <a:latin typeface="Bookman Old Style" panose="02050604050505020204" pitchFamily="18" charset="0"/>
              </a:rPr>
              <a:t>, Komenti i Përgjithshëm nr. 10,</a:t>
            </a:r>
            <a:r>
              <a:rPr lang="cy-GB" sz="1500" dirty="0">
                <a:latin typeface="Bookman Old Style" panose="02050604050505020204" pitchFamily="18" charset="0"/>
              </a:rPr>
              <a:t> 25 prill 2007,</a:t>
            </a:r>
            <a:r>
              <a:rPr lang="sq-AL" sz="1500" dirty="0">
                <a:latin typeface="Bookman Old Style" panose="02050604050505020204" pitchFamily="18" charset="0"/>
              </a:rPr>
              <a:t> “</a:t>
            </a:r>
            <a:r>
              <a:rPr lang="cy-GB" sz="1500" dirty="0">
                <a:latin typeface="Bookman Old Style" panose="02050604050505020204" pitchFamily="18" charset="0"/>
              </a:rPr>
              <a:t>Të drejtat e fëmijëve në drejtësinë për të mitur” </a:t>
            </a:r>
            <a:r>
              <a:rPr lang="sq-AL" sz="1500" dirty="0">
                <a:latin typeface="Bookman Old Style" panose="02050604050505020204" pitchFamily="18" charset="0"/>
              </a:rPr>
              <a:t>(CRC/C/GC/10), pika 27,</a:t>
            </a:r>
            <a:r>
              <a:rPr lang="cy-GB" sz="1500" dirty="0">
                <a:latin typeface="Bookman Old Style" panose="02050604050505020204" pitchFamily="18" charset="0"/>
              </a:rPr>
              <a:t>)</a:t>
            </a:r>
          </a:p>
          <a:p>
            <a:pPr algn="just"/>
            <a:endParaRPr lang="cy-GB" sz="1500" dirty="0">
              <a:latin typeface="Bookman Old Style" panose="02050604050505020204" pitchFamily="18" charset="0"/>
            </a:endParaRPr>
          </a:p>
        </p:txBody>
      </p:sp>
    </p:spTree>
    <p:extLst>
      <p:ext uri="{BB962C8B-B14F-4D97-AF65-F5344CB8AC3E}">
        <p14:creationId xmlns:p14="http://schemas.microsoft.com/office/powerpoint/2010/main" val="2367360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FE095-2242-4051-8E23-6CB5A7BD1957}"/>
              </a:ext>
            </a:extLst>
          </p:cNvPr>
          <p:cNvSpPr>
            <a:spLocks noGrp="1"/>
          </p:cNvSpPr>
          <p:nvPr>
            <p:ph type="title"/>
          </p:nvPr>
        </p:nvSpPr>
        <p:spPr/>
        <p:txBody>
          <a:bodyPr/>
          <a:lstStyle/>
          <a:p>
            <a:pPr algn="ctr"/>
            <a:r>
              <a:rPr lang="cy-GB" dirty="0">
                <a:latin typeface="Bookman Old Style" panose="02050604050505020204" pitchFamily="18" charset="0"/>
              </a:rPr>
              <a:t>Parimet/standardet e përgjithshme të zbatueshme</a:t>
            </a:r>
            <a:endParaRPr lang="sq-AL" dirty="0"/>
          </a:p>
        </p:txBody>
      </p:sp>
      <p:sp>
        <p:nvSpPr>
          <p:cNvPr id="3" name="Content Placeholder 2">
            <a:extLst>
              <a:ext uri="{FF2B5EF4-FFF2-40B4-BE49-F238E27FC236}">
                <a16:creationId xmlns:a16="http://schemas.microsoft.com/office/drawing/2014/main" id="{DD677AF7-BE64-404D-B820-E6CC2B96EFF7}"/>
              </a:ext>
            </a:extLst>
          </p:cNvPr>
          <p:cNvSpPr>
            <a:spLocks noGrp="1"/>
          </p:cNvSpPr>
          <p:nvPr>
            <p:ph idx="1"/>
          </p:nvPr>
        </p:nvSpPr>
        <p:spPr>
          <a:xfrm>
            <a:off x="1154954" y="2603499"/>
            <a:ext cx="8825659" cy="3741029"/>
          </a:xfrm>
        </p:spPr>
        <p:txBody>
          <a:bodyPr>
            <a:normAutofit/>
          </a:bodyPr>
          <a:lstStyle/>
          <a:p>
            <a:pPr algn="just"/>
            <a:r>
              <a:rPr lang="cy-GB" dirty="0">
                <a:latin typeface="Bookman Old Style" panose="02050604050505020204" pitchFamily="18" charset="0"/>
              </a:rPr>
              <a:t>12. Garantimi i një procesi të rregullt ligjor, pa vonesë, duke siguruar interesin më të lartë të fëmijës dhe parimin e proporcionalitetit në caktimin e masave mbrojtëse/siguruese, mbikëqyrëse, edukuese;</a:t>
            </a:r>
          </a:p>
          <a:p>
            <a:pPr algn="just"/>
            <a:endParaRPr lang="sq-AL" dirty="0">
              <a:latin typeface="Bookman Old Style" panose="02050604050505020204" pitchFamily="18" charset="0"/>
            </a:endParaRPr>
          </a:p>
          <a:p>
            <a:endParaRPr lang="sq-AL" dirty="0"/>
          </a:p>
        </p:txBody>
      </p:sp>
    </p:spTree>
    <p:extLst>
      <p:ext uri="{BB962C8B-B14F-4D97-AF65-F5344CB8AC3E}">
        <p14:creationId xmlns:p14="http://schemas.microsoft.com/office/powerpoint/2010/main" val="2569761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C6B5F-EBBE-4F6A-A1B0-1B3192395307}"/>
              </a:ext>
            </a:extLst>
          </p:cNvPr>
          <p:cNvSpPr>
            <a:spLocks noGrp="1"/>
          </p:cNvSpPr>
          <p:nvPr>
            <p:ph type="title"/>
          </p:nvPr>
        </p:nvSpPr>
        <p:spPr/>
        <p:txBody>
          <a:bodyPr/>
          <a:lstStyle/>
          <a:p>
            <a:pPr algn="ctr"/>
            <a:r>
              <a:rPr lang="cy-GB" dirty="0">
                <a:latin typeface="Bookman Old Style" panose="02050604050505020204" pitchFamily="18" charset="0"/>
              </a:rPr>
              <a:t>Parimet/standardet e përgjithshme të zbatueshme</a:t>
            </a:r>
            <a:endParaRPr lang="sq-AL" dirty="0"/>
          </a:p>
        </p:txBody>
      </p:sp>
      <p:sp>
        <p:nvSpPr>
          <p:cNvPr id="3" name="Content Placeholder 2">
            <a:extLst>
              <a:ext uri="{FF2B5EF4-FFF2-40B4-BE49-F238E27FC236}">
                <a16:creationId xmlns:a16="http://schemas.microsoft.com/office/drawing/2014/main" id="{46BA526F-A17C-48B3-8ECC-F79047301592}"/>
              </a:ext>
            </a:extLst>
          </p:cNvPr>
          <p:cNvSpPr>
            <a:spLocks noGrp="1"/>
          </p:cNvSpPr>
          <p:nvPr>
            <p:ph idx="1"/>
          </p:nvPr>
        </p:nvSpPr>
        <p:spPr>
          <a:xfrm>
            <a:off x="1154954" y="2603499"/>
            <a:ext cx="8825659" cy="3642555"/>
          </a:xfrm>
        </p:spPr>
        <p:txBody>
          <a:bodyPr>
            <a:normAutofit fontScale="55000" lnSpcReduction="20000"/>
          </a:bodyPr>
          <a:lstStyle/>
          <a:p>
            <a:pPr algn="just"/>
            <a:r>
              <a:rPr lang="en-US" sz="2600" dirty="0">
                <a:latin typeface="Bookman Old Style" panose="02050604050505020204" pitchFamily="18" charset="0"/>
              </a:rPr>
              <a:t>- GJEDNJ-ja, </a:t>
            </a:r>
            <a:r>
              <a:rPr lang="en-US" sz="2600" dirty="0" err="1">
                <a:latin typeface="Bookman Old Style" panose="02050604050505020204" pitchFamily="18" charset="0"/>
              </a:rPr>
              <a:t>në</a:t>
            </a:r>
            <a:r>
              <a:rPr lang="en-US" sz="2600" dirty="0">
                <a:latin typeface="Bookman Old Style" panose="02050604050505020204" pitchFamily="18" charset="0"/>
              </a:rPr>
              <a:t> </a:t>
            </a:r>
            <a:r>
              <a:rPr lang="en-US" sz="2600" dirty="0" err="1">
                <a:latin typeface="Bookman Old Style" panose="02050604050505020204" pitchFamily="18" charset="0"/>
              </a:rPr>
              <a:t>çështjen</a:t>
            </a:r>
            <a:r>
              <a:rPr lang="en-US" sz="2600" dirty="0">
                <a:latin typeface="Bookman Old Style" panose="02050604050505020204" pitchFamily="18" charset="0"/>
              </a:rPr>
              <a:t> “</a:t>
            </a:r>
            <a:r>
              <a:rPr lang="cy-GB" sz="2600" dirty="0">
                <a:latin typeface="Bookman Old Style" panose="02050604050505020204" pitchFamily="18" charset="0"/>
              </a:rPr>
              <a:t>Blokhin kundër Rusisë”, ka gjetur shkelje të së drejtës së të miturit për një proces të rregullt ligjor. Në këtë rast ai mohonte kryerjen e veprës dhe ndër të tjera në proces i ishte mohuar e drejta e mbrojtjes, si dhe e pyetjes së dëshmitarëve.</a:t>
            </a:r>
          </a:p>
          <a:p>
            <a:pPr algn="just"/>
            <a:r>
              <a:rPr lang="cy-GB" sz="2600" i="1" dirty="0">
                <a:latin typeface="Bookman Old Style" panose="02050604050505020204" pitchFamily="18" charset="0"/>
              </a:rPr>
              <a:t>“Gjykata vëren se nuk ka pasur faktorë të kundër balancimit për të kompensuar pamundësinë e kërkuesit për të marrë në pyetje S. dhe nënën e tij, në çdo fazë të procedimit. Siç është përcaktuar nga Dhoma në paragrafin 173 të vendimit të saj, kërkuesit nuk i është dhënë mundësia të shqyrtojë pyetjet e bëra nga hetuesi për dëshmitarët, dhe as nuk i është dhënë më vonë mundësia që t’i drejtojë pyetjet e veta atyre. Për më tepër, edhe pse u bënë deklaratat e dëshmitarëve në hetuesi, nuk janë regjistruar në video, as kërkuesi, as gjykatësit dhe për pasojë nuk ishin në gjendje të vëzhgonin sjelljen e dëshmitarëve nën pyetjet e policëve, në mënyrë që të krijohej bindje në dëshmitë që u dhanë (shih për arsyetim të ngjashëm Makeyev k. Rusisë, nr. 13769/04, § 42, 5 shkurt 2009).</a:t>
            </a:r>
          </a:p>
          <a:p>
            <a:pPr algn="just"/>
            <a:r>
              <a:rPr lang="cy-GB" sz="2600" i="1" dirty="0">
                <a:latin typeface="Bookman Old Style" panose="02050604050505020204" pitchFamily="18" charset="0"/>
              </a:rPr>
              <a:t>216. Duke pasur parasysh gjithë sa më sipër, Gjykata konstaton se të drejtat e mbrojtjes së kërkuesit, në veçanti ato për të pyetur dhe kërkuar të pyeten dëshmitarët, janë kufizuar në një masë të papajtueshme me garancitë e parashikuara nga neni 6 §§ 1 dhe 3 (d) i Konventës dhe ka pasur shkelje të këtyre dispozitave.”</a:t>
            </a:r>
          </a:p>
          <a:p>
            <a:endParaRPr lang="sq-AL" dirty="0"/>
          </a:p>
        </p:txBody>
      </p:sp>
    </p:spTree>
    <p:extLst>
      <p:ext uri="{BB962C8B-B14F-4D97-AF65-F5344CB8AC3E}">
        <p14:creationId xmlns:p14="http://schemas.microsoft.com/office/powerpoint/2010/main" val="2354247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A7FC9-E205-4BB8-BB55-081C4660C494}"/>
              </a:ext>
            </a:extLst>
          </p:cNvPr>
          <p:cNvSpPr>
            <a:spLocks noGrp="1"/>
          </p:cNvSpPr>
          <p:nvPr>
            <p:ph type="title"/>
          </p:nvPr>
        </p:nvSpPr>
        <p:spPr/>
        <p:txBody>
          <a:bodyPr/>
          <a:lstStyle/>
          <a:p>
            <a:pPr algn="ctr"/>
            <a:r>
              <a:rPr lang="cy-GB" dirty="0">
                <a:latin typeface="Bookman Old Style" panose="02050604050505020204" pitchFamily="18" charset="0"/>
              </a:rPr>
              <a:t>Parimet/standardet e përgjithshme të zbatueshme</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1936F17D-E545-411A-9CC4-2285FF49F87E}"/>
              </a:ext>
            </a:extLst>
          </p:cNvPr>
          <p:cNvSpPr>
            <a:spLocks noGrp="1"/>
          </p:cNvSpPr>
          <p:nvPr>
            <p:ph idx="1"/>
          </p:nvPr>
        </p:nvSpPr>
        <p:spPr/>
        <p:txBody>
          <a:bodyPr>
            <a:noAutofit/>
          </a:bodyPr>
          <a:lstStyle/>
          <a:p>
            <a:pPr algn="just"/>
            <a:r>
              <a:rPr lang="cy-GB" sz="1500" dirty="0">
                <a:latin typeface="Bookman Old Style" panose="02050604050505020204" pitchFamily="18" charset="0"/>
              </a:rPr>
              <a:t>- </a:t>
            </a:r>
            <a:r>
              <a:rPr lang="cy-GB" sz="1500" i="1" dirty="0">
                <a:latin typeface="Bookman Old Style" panose="02050604050505020204" pitchFamily="18" charset="0"/>
              </a:rPr>
              <a:t>“...</a:t>
            </a:r>
            <a:r>
              <a:rPr lang="sq-AL" sz="1500" i="1" dirty="0">
                <a:latin typeface="Bookman Old Style" panose="02050604050505020204" pitchFamily="18" charset="0"/>
              </a:rPr>
              <a:t>196. Duke pasur parasysh statusin e tij si i mitur, kur fëmija hyn në sistemin e drejtësisë penale, të drejtat e tij procedurale duhet të jenë të garantuara dhe pafajësia apo fajësia e tij e vendosur në përputhje me kërkesat e procesit dhe parimit të ligjshmërisë, në lidhje me aktin e veçantë që dyshohet se ka kryer. </a:t>
            </a:r>
            <a:r>
              <a:rPr lang="sq-AL" sz="1500" b="1" i="1" dirty="0">
                <a:latin typeface="Bookman Old Style" panose="02050604050505020204" pitchFamily="18" charset="0"/>
              </a:rPr>
              <a:t>Në asnjë mënyrë nuk mundet që një fëmijë të privohet nga masa mbrojtëse të rëndësishme procedurale vetëm për shkak se procedura e cila mund të rezultojnë me heqjen e lirisë së tij, konsiderohet sipas ligjit të brendshëm në mbrojtje të interesave të tij si fëmijë dhe i mitur. </a:t>
            </a:r>
            <a:r>
              <a:rPr lang="sq-AL" sz="1500" i="1" dirty="0">
                <a:latin typeface="Bookman Old Style" panose="02050604050505020204" pitchFamily="18" charset="0"/>
              </a:rPr>
              <a:t>Për më tepër, kujdes i veçantë duhet të tregohet për të siguruar se klasifikimi ligjor i fëmijës, si një delinkuent i mitur të mos çojë fokusin në statusin e tij si i tillë, </a:t>
            </a:r>
            <a:r>
              <a:rPr lang="sq-AL" sz="1500" b="1" i="1" dirty="0">
                <a:latin typeface="Bookman Old Style" panose="02050604050505020204" pitchFamily="18" charset="0"/>
              </a:rPr>
              <a:t>duke neglizhuar shqyrtimin e veprës specifike penale për të cilën ai ka qenë i akuzuar dhe në kushtet e drejtësisë, duhen sjellë prova të fajit të tij. </a:t>
            </a:r>
            <a:r>
              <a:rPr lang="sq-AL" sz="1500" i="1" dirty="0">
                <a:latin typeface="Bookman Old Style" panose="02050604050505020204" pitchFamily="18" charset="0"/>
              </a:rPr>
              <a:t>Trajtimi i një fëmije shkelës të ligjit, përmes sistemit të drejtësisë penale në bazën e statusit të tij për të qenë një delinkuent i mitur, të cilit i mungon përkufizimi ligjor, nuk mund të konsiderohet në përputhje me një proces të rregullt dhe parimit të ligjshmërisë</a:t>
            </a:r>
            <a:r>
              <a:rPr lang="cy-GB" sz="1500" i="1" dirty="0">
                <a:latin typeface="Bookman Old Style" panose="02050604050505020204" pitchFamily="18" charset="0"/>
              </a:rPr>
              <a:t>...”</a:t>
            </a:r>
            <a:r>
              <a:rPr lang="cy-GB" sz="1500" dirty="0">
                <a:latin typeface="Bookman Old Style" panose="02050604050505020204" pitchFamily="18" charset="0"/>
              </a:rPr>
              <a:t> (</a:t>
            </a:r>
            <a:r>
              <a:rPr lang="en-US" sz="1500" dirty="0">
                <a:latin typeface="Bookman Old Style" panose="02050604050505020204" pitchFamily="18" charset="0"/>
              </a:rPr>
              <a:t>GJEDNJ-ja, </a:t>
            </a:r>
            <a:r>
              <a:rPr lang="en-US" sz="1500" dirty="0" err="1">
                <a:latin typeface="Bookman Old Style" panose="02050604050505020204" pitchFamily="18" charset="0"/>
              </a:rPr>
              <a:t>çështja</a:t>
            </a:r>
            <a:r>
              <a:rPr lang="en-US" sz="1500" dirty="0">
                <a:latin typeface="Bookman Old Style" panose="02050604050505020204" pitchFamily="18" charset="0"/>
              </a:rPr>
              <a:t> “</a:t>
            </a:r>
            <a:r>
              <a:rPr lang="cy-GB" sz="1500" dirty="0">
                <a:latin typeface="Bookman Old Style" panose="02050604050505020204" pitchFamily="18" charset="0"/>
              </a:rPr>
              <a:t>Blokhin kundër Rusisë”); </a:t>
            </a:r>
          </a:p>
          <a:p>
            <a:pPr algn="just"/>
            <a:endParaRPr lang="cy-GB" sz="1500" dirty="0">
              <a:latin typeface="Bookman Old Style" panose="02050604050505020204" pitchFamily="18" charset="0"/>
            </a:endParaRPr>
          </a:p>
          <a:p>
            <a:endParaRPr lang="sq-AL" sz="1500" dirty="0">
              <a:latin typeface="Bookman Old Style" panose="02050604050505020204" pitchFamily="18" charset="0"/>
            </a:endParaRPr>
          </a:p>
        </p:txBody>
      </p:sp>
    </p:spTree>
    <p:extLst>
      <p:ext uri="{BB962C8B-B14F-4D97-AF65-F5344CB8AC3E}">
        <p14:creationId xmlns:p14="http://schemas.microsoft.com/office/powerpoint/2010/main" val="1430640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512AE-794C-4EFC-875C-402C31E2E62A}"/>
              </a:ext>
            </a:extLst>
          </p:cNvPr>
          <p:cNvSpPr>
            <a:spLocks noGrp="1"/>
          </p:cNvSpPr>
          <p:nvPr>
            <p:ph type="title"/>
          </p:nvPr>
        </p:nvSpPr>
        <p:spPr/>
        <p:txBody>
          <a:bodyPr/>
          <a:lstStyle/>
          <a:p>
            <a:pPr algn="ctr"/>
            <a:r>
              <a:rPr lang="cy-GB" dirty="0">
                <a:latin typeface="Bookman Old Style" panose="02050604050505020204" pitchFamily="18" charset="0"/>
              </a:rPr>
              <a:t>Parimet/standardet e përgjithshme të zbatueshme</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7DF213A3-961E-46D5-99F3-0F150CCB2D21}"/>
              </a:ext>
            </a:extLst>
          </p:cNvPr>
          <p:cNvSpPr>
            <a:spLocks noGrp="1"/>
          </p:cNvSpPr>
          <p:nvPr>
            <p:ph idx="1"/>
          </p:nvPr>
        </p:nvSpPr>
        <p:spPr/>
        <p:txBody>
          <a:bodyPr>
            <a:normAutofit/>
          </a:bodyPr>
          <a:lstStyle/>
          <a:p>
            <a:pPr algn="just"/>
            <a:r>
              <a:rPr lang="cy-GB" sz="1500" dirty="0">
                <a:latin typeface="Bookman Old Style" panose="02050604050505020204" pitchFamily="18" charset="0"/>
              </a:rPr>
              <a:t>- </a:t>
            </a:r>
            <a:r>
              <a:rPr lang="cy-GB" sz="1500" i="1" dirty="0">
                <a:latin typeface="Bookman Old Style" panose="02050604050505020204" pitchFamily="18" charset="0"/>
              </a:rPr>
              <a:t>“219. ...të miturit, zhvillimi konjitiv dhe emocional i të cilëve në çdo rast kërkon konsiderata të veçanta, dhe veçanërisht ai i fëmijëve të vegjël nën moshën e përgjegjësisë penale, meriton mbështetje dhe ndihmë për të mbrojtur të drejtat e tyre, </a:t>
            </a:r>
            <a:r>
              <a:rPr lang="cy-GB" sz="1500" b="1" i="1" dirty="0">
                <a:latin typeface="Bookman Old Style" panose="02050604050505020204" pitchFamily="18" charset="0"/>
              </a:rPr>
              <a:t>kur ndaj tyre janë aplikuar masa shtrënguese, edhe pse nën maskën e masave edukative</a:t>
            </a:r>
            <a:r>
              <a:rPr lang="cy-GB" sz="1500" i="1" dirty="0">
                <a:latin typeface="Bookman Old Style" panose="02050604050505020204" pitchFamily="18" charset="0"/>
              </a:rPr>
              <a:t>...”. (</a:t>
            </a:r>
            <a:r>
              <a:rPr lang="cy-GB" sz="1500" dirty="0">
                <a:latin typeface="Bookman Old Style" panose="02050604050505020204" pitchFamily="18" charset="0"/>
              </a:rPr>
              <a:t>GJEDNJ-ja, çështja “Blokhin kundër Rusisë”.)</a:t>
            </a:r>
            <a:endParaRPr lang="sq-AL" sz="1500" dirty="0">
              <a:latin typeface="Bookman Old Style" panose="02050604050505020204" pitchFamily="18" charset="0"/>
            </a:endParaRPr>
          </a:p>
          <a:p>
            <a:pPr algn="just"/>
            <a:endParaRPr lang="sq-AL" sz="1500" dirty="0">
              <a:latin typeface="Bookman Old Style" panose="02050604050505020204" pitchFamily="18" charset="0"/>
            </a:endParaRPr>
          </a:p>
        </p:txBody>
      </p:sp>
    </p:spTree>
    <p:extLst>
      <p:ext uri="{BB962C8B-B14F-4D97-AF65-F5344CB8AC3E}">
        <p14:creationId xmlns:p14="http://schemas.microsoft.com/office/powerpoint/2010/main" val="2549131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F84FB-5994-4F8B-9032-8FF4964DEE82}"/>
              </a:ext>
            </a:extLst>
          </p:cNvPr>
          <p:cNvSpPr>
            <a:spLocks noGrp="1"/>
          </p:cNvSpPr>
          <p:nvPr>
            <p:ph type="title"/>
          </p:nvPr>
        </p:nvSpPr>
        <p:spPr>
          <a:xfrm>
            <a:off x="1154954" y="906993"/>
            <a:ext cx="8761413" cy="706964"/>
          </a:xfrm>
        </p:spPr>
        <p:txBody>
          <a:bodyPr/>
          <a:lstStyle/>
          <a:p>
            <a:pPr algn="ctr"/>
            <a:r>
              <a:rPr lang="cy-GB" dirty="0">
                <a:latin typeface="Bookman Old Style" panose="02050604050505020204" pitchFamily="18" charset="0"/>
              </a:rPr>
              <a:t>Papërgjegjshmëria për shkak të moshës, masat e mbrojtjes dhe çështjet për diskutim</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54C23209-2D0C-4A7B-AF5D-0EFC03C7B858}"/>
              </a:ext>
            </a:extLst>
          </p:cNvPr>
          <p:cNvSpPr>
            <a:spLocks noGrp="1"/>
          </p:cNvSpPr>
          <p:nvPr>
            <p:ph idx="1"/>
          </p:nvPr>
        </p:nvSpPr>
        <p:spPr/>
        <p:txBody>
          <a:bodyPr>
            <a:normAutofit fontScale="85000" lnSpcReduction="20000"/>
          </a:bodyPr>
          <a:lstStyle/>
          <a:p>
            <a:pPr algn="just"/>
            <a:r>
              <a:rPr lang="cy-GB" sz="1500" dirty="0">
                <a:latin typeface="Bookman Old Style" panose="02050604050505020204" pitchFamily="18" charset="0"/>
              </a:rPr>
              <a:t>1. Ndaj të miturve që kryejnë vepra penale nën moshën e përgjegjësisë penale, nuk fillon procedimi penal ose, nëse ka filluar, pushohet menjëherë (Neni 4&amp;3 i KDPM);</a:t>
            </a:r>
          </a:p>
          <a:p>
            <a:pPr algn="just"/>
            <a:r>
              <a:rPr lang="cy-GB" sz="1500" dirty="0">
                <a:latin typeface="Bookman Old Style" panose="02050604050505020204" pitchFamily="18" charset="0"/>
              </a:rPr>
              <a:t>- Standardi është i ndryshëm në raport me rastin e personave të papërgjegjshëm për shkak të gjendjes mendore, ku aty duhet të vazhdoi hetimi dhe jo të mos fillohet procedimi penal. </a:t>
            </a:r>
          </a:p>
          <a:p>
            <a:pPr algn="just"/>
            <a:r>
              <a:rPr lang="cy-GB" sz="1500" b="1" dirty="0">
                <a:latin typeface="Bookman Old Style" panose="02050604050505020204" pitchFamily="18" charset="0"/>
              </a:rPr>
              <a:t>- Çështje për diskutim: </a:t>
            </a:r>
            <a:r>
              <a:rPr lang="cy-GB" sz="1500" dirty="0">
                <a:latin typeface="Bookman Old Style" panose="02050604050505020204" pitchFamily="18" charset="0"/>
              </a:rPr>
              <a:t>Nëse ka filluar procedimi, cili subjekt e merr vendimin e pushimit të çështjes/akuzës kur procedohet për krime, ndërkohë që procedimi penal ka filluar dhe ndodhet në fazën e hetimit paraprak? Prokurori apo gjykata? Nëse duhet gjykata, cila është procedura që ndiqet në këto raste? A kalon nëpërmjet gjyqtarit të seancës paraprake? </a:t>
            </a:r>
          </a:p>
          <a:p>
            <a:pPr algn="just"/>
            <a:r>
              <a:rPr lang="cy-GB" sz="1500" dirty="0">
                <a:latin typeface="Bookman Old Style" panose="02050604050505020204" pitchFamily="18" charset="0"/>
              </a:rPr>
              <a:t>2. Nuk zbatohet KDPM, por n</a:t>
            </a:r>
            <a:r>
              <a:rPr lang="sq-AL" sz="1500" dirty="0">
                <a:latin typeface="Bookman Old Style" panose="02050604050505020204" pitchFamily="18" charset="0"/>
              </a:rPr>
              <a:t>ë këtë rast vihen në lëvizje strukturat e mbrojtjes së fëmijëve dhe zbatohen të gjitha masat e parashikuara nga ligji për të drejtat dhe mbrojtjen e fëmijëve</a:t>
            </a:r>
            <a:r>
              <a:rPr lang="cy-GB" sz="1500" dirty="0">
                <a:latin typeface="Bookman Old Style" panose="02050604050505020204" pitchFamily="18" charset="0"/>
              </a:rPr>
              <a:t> (Neni 4&amp;3 i KDPM);</a:t>
            </a:r>
          </a:p>
          <a:p>
            <a:pPr algn="just"/>
            <a:r>
              <a:rPr lang="cy-GB" sz="1500" b="1" dirty="0">
                <a:latin typeface="Bookman Old Style" panose="02050604050505020204" pitchFamily="18" charset="0"/>
              </a:rPr>
              <a:t>- Procedura: </a:t>
            </a:r>
            <a:r>
              <a:rPr lang="cy-GB" sz="1500" dirty="0">
                <a:latin typeface="Bookman Old Style" panose="02050604050505020204" pitchFamily="18" charset="0"/>
              </a:rPr>
              <a:t>Pasi mosfillohet ose pushohet çështja penale, </a:t>
            </a:r>
            <a:r>
              <a:rPr lang="cy-GB" sz="1500" b="1" dirty="0">
                <a:latin typeface="Bookman Old Style" panose="02050604050505020204" pitchFamily="18" charset="0"/>
              </a:rPr>
              <a:t>rasti duhet të referohet te strukturat e mbrojtjes së fëmijës</a:t>
            </a:r>
            <a:r>
              <a:rPr lang="cy-GB" sz="1500" dirty="0">
                <a:latin typeface="Bookman Old Style" panose="02050604050505020204" pitchFamily="18" charset="0"/>
              </a:rPr>
              <a:t>, që në bazë të nenit 65 të ligjit nr. 18/2017, marrin masa të menjëhershme për vlerësimin e rastit, duke angazhuar njësinë e vlerësimit dhe të referimit të rasteve, si dhe grupin shumëdisiplinor për hartimin e Planit Individual të Mbrojtjes, i cili përmban një nga masat e mbrojtjes të parashikuara në këtë ligj, si dhe ndërhyrjet e shërbimet e tjera të nevojshme për riintegrimin e tij. </a:t>
            </a:r>
          </a:p>
          <a:p>
            <a:pPr algn="just"/>
            <a:endParaRPr lang="cy-GB" sz="1500" dirty="0">
              <a:latin typeface="Bookman Old Style" panose="02050604050505020204" pitchFamily="18" charset="0"/>
            </a:endParaRPr>
          </a:p>
          <a:p>
            <a:pPr algn="just"/>
            <a:endParaRPr lang="cy-GB" sz="1500" dirty="0">
              <a:latin typeface="Bookman Old Style" panose="02050604050505020204" pitchFamily="18" charset="0"/>
            </a:endParaRPr>
          </a:p>
          <a:p>
            <a:pPr algn="just"/>
            <a:endParaRPr lang="cy-GB" sz="1500" dirty="0">
              <a:latin typeface="Bookman Old Style" panose="02050604050505020204" pitchFamily="18" charset="0"/>
            </a:endParaRPr>
          </a:p>
        </p:txBody>
      </p:sp>
    </p:spTree>
    <p:extLst>
      <p:ext uri="{BB962C8B-B14F-4D97-AF65-F5344CB8AC3E}">
        <p14:creationId xmlns:p14="http://schemas.microsoft.com/office/powerpoint/2010/main" val="1581872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379FC-B6DA-4B6F-AA82-7FAA2072A5DF}"/>
              </a:ext>
            </a:extLst>
          </p:cNvPr>
          <p:cNvSpPr>
            <a:spLocks noGrp="1"/>
          </p:cNvSpPr>
          <p:nvPr>
            <p:ph type="title"/>
          </p:nvPr>
        </p:nvSpPr>
        <p:spPr/>
        <p:txBody>
          <a:bodyPr/>
          <a:lstStyle/>
          <a:p>
            <a:pPr algn="ctr"/>
            <a:r>
              <a:rPr lang="cy-GB" dirty="0">
                <a:latin typeface="Bookman Old Style" panose="02050604050505020204" pitchFamily="18" charset="0"/>
              </a:rPr>
              <a:t>Papërgjegjshmëria për shkak të moshës, masat e mbrojtjes dhe çështjet për diskutim</a:t>
            </a:r>
            <a:endParaRPr lang="sq-AL" dirty="0"/>
          </a:p>
        </p:txBody>
      </p:sp>
      <p:sp>
        <p:nvSpPr>
          <p:cNvPr id="3" name="Content Placeholder 2">
            <a:extLst>
              <a:ext uri="{FF2B5EF4-FFF2-40B4-BE49-F238E27FC236}">
                <a16:creationId xmlns:a16="http://schemas.microsoft.com/office/drawing/2014/main" id="{42595F45-1567-405B-B70C-F34090050F8C}"/>
              </a:ext>
            </a:extLst>
          </p:cNvPr>
          <p:cNvSpPr>
            <a:spLocks noGrp="1"/>
          </p:cNvSpPr>
          <p:nvPr>
            <p:ph idx="1"/>
          </p:nvPr>
        </p:nvSpPr>
        <p:spPr/>
        <p:txBody>
          <a:bodyPr>
            <a:normAutofit/>
          </a:bodyPr>
          <a:lstStyle/>
          <a:p>
            <a:pPr algn="just"/>
            <a:r>
              <a:rPr lang="cy-GB" sz="1500" dirty="0">
                <a:latin typeface="Bookman Old Style" panose="02050604050505020204" pitchFamily="18" charset="0"/>
              </a:rPr>
              <a:t>3. </a:t>
            </a:r>
            <a:r>
              <a:rPr lang="sq-AL" sz="1500" dirty="0">
                <a:latin typeface="Bookman Old Style" panose="02050604050505020204" pitchFamily="18" charset="0"/>
              </a:rPr>
              <a:t>Masat e mbrojtjes janë: a) masa emergjente e mbrojtjes, e cila është një masë e përkohshme mbrojtjeje për largimin e fëmijës nga familja dhe vendosjen në përkujdesje alternative; b) masa e mbrojtjes për vendosjen e fëmijës </a:t>
            </a:r>
            <a:r>
              <a:rPr lang="sq-AL" sz="1500" b="1" dirty="0">
                <a:latin typeface="Bookman Old Style" panose="02050604050505020204" pitchFamily="18" charset="0"/>
              </a:rPr>
              <a:t>në përkujdesje alternative</a:t>
            </a:r>
            <a:r>
              <a:rPr lang="sq-AL" sz="1500" dirty="0">
                <a:latin typeface="Bookman Old Style" panose="02050604050505020204" pitchFamily="18" charset="0"/>
              </a:rPr>
              <a:t>; c) </a:t>
            </a:r>
            <a:r>
              <a:rPr lang="sq-AL" sz="1500" b="1" dirty="0">
                <a:latin typeface="Bookman Old Style" panose="02050604050505020204" pitchFamily="18" charset="0"/>
              </a:rPr>
              <a:t>masa e mbrojtjes për mbikëqyrje të specializuar të fëmijës </a:t>
            </a:r>
            <a:r>
              <a:rPr lang="sq-AL" sz="1500" dirty="0">
                <a:latin typeface="Bookman Old Style" panose="02050604050505020204" pitchFamily="18" charset="0"/>
              </a:rPr>
              <a:t>në mjedisin familjar.</a:t>
            </a:r>
            <a:r>
              <a:rPr lang="cy-GB" sz="1500" dirty="0">
                <a:latin typeface="Bookman Old Style" panose="02050604050505020204" pitchFamily="18" charset="0"/>
              </a:rPr>
              <a:t> (Neni 55 i ligjit nr. 18/2017.)</a:t>
            </a:r>
          </a:p>
          <a:p>
            <a:pPr algn="just"/>
            <a:r>
              <a:rPr lang="cy-GB" sz="1500" dirty="0">
                <a:latin typeface="Bookman Old Style" panose="02050604050505020204" pitchFamily="18" charset="0"/>
              </a:rPr>
              <a:t>- Ligji përmban një rregullim të posaçëm për “Masën e mbikëqyrjes së specializuar për fëmijën që dyshohet ose ka kryer vepra penale”. (Neni 66 i ligjit nr. 18/2017.)</a:t>
            </a:r>
          </a:p>
          <a:p>
            <a:pPr algn="just"/>
            <a:r>
              <a:rPr lang="cy-GB" sz="1500" dirty="0">
                <a:latin typeface="Bookman Old Style" panose="02050604050505020204" pitchFamily="18" charset="0"/>
              </a:rPr>
              <a:t>- Përkujdresja alternative përfshin edhe vendosjen e fëmijës në një institucion të përkujdesit për fëmijët, për një periudhë sa më të shkurtër kohe (neni 31&amp;2, pika “c”, &amp; 3 të ligjit nr. 18/2017).</a:t>
            </a:r>
          </a:p>
          <a:p>
            <a:pPr algn="just"/>
            <a:endParaRPr lang="sq-AL" sz="1500" dirty="0">
              <a:latin typeface="Bookman Old Style" panose="02050604050505020204" pitchFamily="18" charset="0"/>
            </a:endParaRPr>
          </a:p>
        </p:txBody>
      </p:sp>
    </p:spTree>
    <p:extLst>
      <p:ext uri="{BB962C8B-B14F-4D97-AF65-F5344CB8AC3E}">
        <p14:creationId xmlns:p14="http://schemas.microsoft.com/office/powerpoint/2010/main" val="698410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AFBAA-7A4C-47EC-816E-CE4EDC08FF39}"/>
              </a:ext>
            </a:extLst>
          </p:cNvPr>
          <p:cNvSpPr>
            <a:spLocks noGrp="1"/>
          </p:cNvSpPr>
          <p:nvPr>
            <p:ph type="title"/>
          </p:nvPr>
        </p:nvSpPr>
        <p:spPr/>
        <p:txBody>
          <a:bodyPr/>
          <a:lstStyle/>
          <a:p>
            <a:pPr algn="ctr"/>
            <a:r>
              <a:rPr lang="cy-GB" dirty="0">
                <a:latin typeface="Bookman Old Style" panose="02050604050505020204" pitchFamily="18" charset="0"/>
              </a:rPr>
              <a:t>Papërgjegjshmëria për shkak të moshës, masat e mbrojtjes dhe çështjet për diskutim</a:t>
            </a:r>
            <a:endParaRPr lang="sq-AL" dirty="0"/>
          </a:p>
        </p:txBody>
      </p:sp>
      <p:sp>
        <p:nvSpPr>
          <p:cNvPr id="3" name="Content Placeholder 2">
            <a:extLst>
              <a:ext uri="{FF2B5EF4-FFF2-40B4-BE49-F238E27FC236}">
                <a16:creationId xmlns:a16="http://schemas.microsoft.com/office/drawing/2014/main" id="{35119B6D-6B79-43A5-8EEF-3D27449C93C9}"/>
              </a:ext>
            </a:extLst>
          </p:cNvPr>
          <p:cNvSpPr>
            <a:spLocks noGrp="1"/>
          </p:cNvSpPr>
          <p:nvPr>
            <p:ph idx="1"/>
          </p:nvPr>
        </p:nvSpPr>
        <p:spPr/>
        <p:txBody>
          <a:bodyPr>
            <a:normAutofit/>
          </a:bodyPr>
          <a:lstStyle/>
          <a:p>
            <a:pPr algn="just"/>
            <a:r>
              <a:rPr lang="cy-GB" sz="1500" dirty="0">
                <a:latin typeface="Bookman Old Style" panose="02050604050505020204" pitchFamily="18" charset="0"/>
              </a:rPr>
              <a:t>- Kujdes: Neni 65 i ligjit nr. 18/2017 parashikon se masat mbrojtëse zbatohen për fëmijët </a:t>
            </a:r>
            <a:r>
              <a:rPr lang="cy-GB" sz="1500" b="1" dirty="0">
                <a:latin typeface="Bookman Old Style" panose="02050604050505020204" pitchFamily="18" charset="0"/>
              </a:rPr>
              <a:t>që dyshohen </a:t>
            </a:r>
            <a:r>
              <a:rPr lang="cy-GB" sz="1500" dirty="0">
                <a:latin typeface="Bookman Old Style" panose="02050604050505020204" pitchFamily="18" charset="0"/>
              </a:rPr>
              <a:t>apo kanë kryer vepër penale. </a:t>
            </a:r>
          </a:p>
          <a:p>
            <a:pPr algn="just"/>
            <a:r>
              <a:rPr lang="cy-GB" sz="1500" b="1" dirty="0">
                <a:latin typeface="Bookman Old Style" panose="02050604050505020204" pitchFamily="18" charset="0"/>
              </a:rPr>
              <a:t>- Çështje për diskutim: </a:t>
            </a:r>
            <a:r>
              <a:rPr lang="cy-GB" sz="1500" dirty="0">
                <a:latin typeface="Bookman Old Style" panose="02050604050505020204" pitchFamily="18" charset="0"/>
              </a:rPr>
              <a:t>A është në përputhje me instrumentet ndërkombëtare, si dhe nenin 46 të K.Penal, vendosja e standardit të “dyshimit” për kryerjen e veprës? </a:t>
            </a:r>
            <a:endParaRPr lang="sq-AL" sz="1500" dirty="0">
              <a:latin typeface="Bookman Old Style" panose="02050604050505020204" pitchFamily="18" charset="0"/>
            </a:endParaRPr>
          </a:p>
          <a:p>
            <a:pPr algn="just"/>
            <a:r>
              <a:rPr lang="cy-GB" sz="1500" dirty="0">
                <a:latin typeface="Bookman Old Style" panose="02050604050505020204" pitchFamily="18" charset="0"/>
              </a:rPr>
              <a:t>- </a:t>
            </a:r>
            <a:r>
              <a:rPr lang="sq-AL" sz="1500" dirty="0">
                <a:latin typeface="Bookman Old Style" panose="02050604050505020204" pitchFamily="18" charset="0"/>
              </a:rPr>
              <a:t>Gjykata </a:t>
            </a:r>
            <a:r>
              <a:rPr lang="cy-GB" sz="1500" dirty="0">
                <a:latin typeface="Bookman Old Style" panose="02050604050505020204" pitchFamily="18" charset="0"/>
              </a:rPr>
              <a:t>I</a:t>
            </a:r>
            <a:r>
              <a:rPr lang="sq-AL" sz="1500" dirty="0" err="1">
                <a:latin typeface="Bookman Old Style" panose="02050604050505020204" pitchFamily="18" charset="0"/>
              </a:rPr>
              <a:t>taliane</a:t>
            </a:r>
            <a:r>
              <a:rPr lang="sq-AL" sz="1500" dirty="0">
                <a:latin typeface="Bookman Old Style" panose="02050604050505020204" pitchFamily="18" charset="0"/>
              </a:rPr>
              <a:t> e </a:t>
            </a:r>
            <a:r>
              <a:rPr lang="sq-AL" sz="1500" dirty="0" err="1">
                <a:latin typeface="Bookman Old Style" panose="02050604050505020204" pitchFamily="18" charset="0"/>
              </a:rPr>
              <a:t>Kasacionit</a:t>
            </a:r>
            <a:r>
              <a:rPr lang="sq-AL" sz="1500" dirty="0">
                <a:latin typeface="Bookman Old Style" panose="02050604050505020204" pitchFamily="18" charset="0"/>
              </a:rPr>
              <a:t> ka krijuar një jurisprudencë të qëndrueshme duke u shprehur se deklarimi i vendimit të </a:t>
            </a:r>
            <a:r>
              <a:rPr lang="sq-AL" sz="1500" dirty="0" err="1">
                <a:latin typeface="Bookman Old Style" panose="02050604050505020204" pitchFamily="18" charset="0"/>
              </a:rPr>
              <a:t>mosfillimit</a:t>
            </a:r>
            <a:r>
              <a:rPr lang="sq-AL" sz="1500" dirty="0">
                <a:latin typeface="Bookman Old Style" panose="02050604050505020204" pitchFamily="18" charset="0"/>
              </a:rPr>
              <a:t> të procedimit për shkak të papërgjegjshmërisë </a:t>
            </a:r>
            <a:r>
              <a:rPr lang="sq-AL" sz="1500" dirty="0" err="1">
                <a:latin typeface="Bookman Old Style" panose="02050604050505020204" pitchFamily="18" charset="0"/>
              </a:rPr>
              <a:t>presupozon</a:t>
            </a:r>
            <a:r>
              <a:rPr lang="sq-AL" sz="1500" dirty="0">
                <a:latin typeface="Bookman Old Style" panose="02050604050505020204" pitchFamily="18" charset="0"/>
              </a:rPr>
              <a:t> gjithmonë që fakti- vepër ekziston, dhe se i atribuohet atij subjekti</a:t>
            </a:r>
            <a:r>
              <a:rPr lang="cy-GB" sz="1500" dirty="0">
                <a:latin typeface="Bookman Old Style" panose="02050604050505020204" pitchFamily="18" charset="0"/>
              </a:rPr>
              <a:t> (</a:t>
            </a:r>
            <a:r>
              <a:rPr lang="sq-AL" sz="1500" dirty="0" err="1">
                <a:latin typeface="Bookman Old Style" panose="02050604050505020204" pitchFamily="18" charset="0"/>
              </a:rPr>
              <a:t>Cass</a:t>
            </a:r>
            <a:r>
              <a:rPr lang="sq-AL" sz="1500" dirty="0">
                <a:latin typeface="Bookman Old Style" panose="02050604050505020204" pitchFamily="18" charset="0"/>
              </a:rPr>
              <a:t>, </a:t>
            </a:r>
            <a:r>
              <a:rPr lang="sq-AL" sz="1500" dirty="0" err="1">
                <a:latin typeface="Bookman Old Style" panose="02050604050505020204" pitchFamily="18" charset="0"/>
              </a:rPr>
              <a:t>sez</a:t>
            </a:r>
            <a:r>
              <a:rPr lang="sq-AL" sz="1500" dirty="0">
                <a:latin typeface="Bookman Old Style" panose="02050604050505020204" pitchFamily="18" charset="0"/>
              </a:rPr>
              <a:t>. 3, 28.05.2002, n. 20807, 221618; </a:t>
            </a:r>
            <a:r>
              <a:rPr lang="sq-AL" sz="1500" dirty="0" err="1">
                <a:latin typeface="Bookman Old Style" panose="02050604050505020204" pitchFamily="18" charset="0"/>
              </a:rPr>
              <a:t>Cass</a:t>
            </a:r>
            <a:r>
              <a:rPr lang="sq-AL" sz="1500" dirty="0">
                <a:latin typeface="Bookman Old Style" panose="02050604050505020204" pitchFamily="18" charset="0"/>
              </a:rPr>
              <a:t>, </a:t>
            </a:r>
            <a:r>
              <a:rPr lang="sq-AL" sz="1500" dirty="0" err="1">
                <a:latin typeface="Bookman Old Style" panose="02050604050505020204" pitchFamily="18" charset="0"/>
              </a:rPr>
              <a:t>sez</a:t>
            </a:r>
            <a:r>
              <a:rPr lang="sq-AL" sz="1500" dirty="0">
                <a:latin typeface="Bookman Old Style" panose="02050604050505020204" pitchFamily="18" charset="0"/>
              </a:rPr>
              <a:t>. 5, 13.03.2001, n. 10312; </a:t>
            </a:r>
            <a:r>
              <a:rPr lang="sq-AL" sz="1500" dirty="0" err="1">
                <a:latin typeface="Bookman Old Style" panose="02050604050505020204" pitchFamily="18" charset="0"/>
              </a:rPr>
              <a:t>Cass</a:t>
            </a:r>
            <a:r>
              <a:rPr lang="sq-AL" sz="1500" dirty="0">
                <a:latin typeface="Bookman Old Style" panose="02050604050505020204" pitchFamily="18" charset="0"/>
              </a:rPr>
              <a:t>, </a:t>
            </a:r>
            <a:r>
              <a:rPr lang="sq-AL" sz="1500" dirty="0" err="1">
                <a:latin typeface="Bookman Old Style" panose="02050604050505020204" pitchFamily="18" charset="0"/>
              </a:rPr>
              <a:t>sez</a:t>
            </a:r>
            <a:r>
              <a:rPr lang="sq-AL" sz="1500" dirty="0">
                <a:latin typeface="Bookman Old Style" panose="02050604050505020204" pitchFamily="18" charset="0"/>
              </a:rPr>
              <a:t> 1, 9.08. 2000, n. 4282</a:t>
            </a:r>
            <a:r>
              <a:rPr lang="cy-GB" sz="1500" dirty="0">
                <a:latin typeface="Bookman Old Style" panose="02050604050505020204" pitchFamily="18" charset="0"/>
              </a:rPr>
              <a:t>).</a:t>
            </a:r>
            <a:endParaRPr lang="sq-AL" sz="1500" dirty="0">
              <a:latin typeface="Bookman Old Style" panose="02050604050505020204" pitchFamily="18" charset="0"/>
            </a:endParaRPr>
          </a:p>
          <a:p>
            <a:endParaRPr lang="sq-AL" sz="1500" dirty="0">
              <a:latin typeface="Bookman Old Style" panose="02050604050505020204" pitchFamily="18" charset="0"/>
            </a:endParaRPr>
          </a:p>
        </p:txBody>
      </p:sp>
    </p:spTree>
    <p:extLst>
      <p:ext uri="{BB962C8B-B14F-4D97-AF65-F5344CB8AC3E}">
        <p14:creationId xmlns:p14="http://schemas.microsoft.com/office/powerpoint/2010/main" val="449232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A64E1-5B66-435F-B2C3-C3B8E8145E53}"/>
              </a:ext>
            </a:extLst>
          </p:cNvPr>
          <p:cNvSpPr>
            <a:spLocks noGrp="1"/>
          </p:cNvSpPr>
          <p:nvPr>
            <p:ph type="title"/>
          </p:nvPr>
        </p:nvSpPr>
        <p:spPr/>
        <p:txBody>
          <a:bodyPr/>
          <a:lstStyle/>
          <a:p>
            <a:pPr algn="ctr"/>
            <a:r>
              <a:rPr lang="cy-GB" dirty="0">
                <a:latin typeface="Bookman Old Style" panose="02050604050505020204" pitchFamily="18" charset="0"/>
              </a:rPr>
              <a:t>Papërgjegjshmëria për shkak të moshës, masat e mbrojtjes dhe çështjet për diskutim</a:t>
            </a:r>
            <a:endParaRPr lang="sq-AL" dirty="0"/>
          </a:p>
        </p:txBody>
      </p:sp>
      <p:sp>
        <p:nvSpPr>
          <p:cNvPr id="3" name="Content Placeholder 2">
            <a:extLst>
              <a:ext uri="{FF2B5EF4-FFF2-40B4-BE49-F238E27FC236}">
                <a16:creationId xmlns:a16="http://schemas.microsoft.com/office/drawing/2014/main" id="{D223F528-CC2B-411A-895C-21C3C505518C}"/>
              </a:ext>
            </a:extLst>
          </p:cNvPr>
          <p:cNvSpPr>
            <a:spLocks noGrp="1"/>
          </p:cNvSpPr>
          <p:nvPr>
            <p:ph idx="1"/>
          </p:nvPr>
        </p:nvSpPr>
        <p:spPr/>
        <p:txBody>
          <a:bodyPr>
            <a:normAutofit fontScale="92500" lnSpcReduction="10000"/>
          </a:bodyPr>
          <a:lstStyle/>
          <a:p>
            <a:pPr algn="just"/>
            <a:r>
              <a:rPr lang="cy-GB" sz="1500" dirty="0">
                <a:latin typeface="Bookman Old Style" panose="02050604050505020204" pitchFamily="18" charset="0"/>
              </a:rPr>
              <a:t>4. Masat e mbrojtjes për fëmijën e papërgjegjshëm për shkak të moshës, që ka kryer vepër penale, merren nga gjykata. Sipas nenit 59, pika 7, të ligjit nr. 18/2017: </a:t>
            </a:r>
            <a:r>
              <a:rPr lang="cy-GB" sz="1500" i="1" dirty="0">
                <a:latin typeface="Bookman Old Style" panose="02050604050505020204" pitchFamily="18" charset="0"/>
              </a:rPr>
              <a:t>“</a:t>
            </a:r>
            <a:r>
              <a:rPr lang="sq-AL" sz="1500" i="1" dirty="0">
                <a:latin typeface="Bookman Old Style" panose="02050604050505020204" pitchFamily="18" charset="0"/>
              </a:rPr>
              <a:t>Gjykata kompetente në lidhje me masat e mbrojtjes dhe vendosjen në kujdestari për shkak të këtij ligji është gjykata e rrethit gjyqësor</a:t>
            </a:r>
            <a:r>
              <a:rPr lang="cy-GB" sz="1500" i="1" dirty="0">
                <a:latin typeface="Bookman Old Style" panose="02050604050505020204" pitchFamily="18" charset="0"/>
              </a:rPr>
              <a:t>.” </a:t>
            </a:r>
          </a:p>
          <a:p>
            <a:pPr algn="just"/>
            <a:r>
              <a:rPr lang="cy-GB" sz="1500" b="1" dirty="0">
                <a:latin typeface="Bookman Old Style" panose="02050604050505020204" pitchFamily="18" charset="0"/>
              </a:rPr>
              <a:t>- Çështje për diskutim: </a:t>
            </a:r>
            <a:r>
              <a:rPr lang="cy-GB" sz="1500" dirty="0">
                <a:latin typeface="Bookman Old Style" panose="02050604050505020204" pitchFamily="18" charset="0"/>
              </a:rPr>
              <a:t>Ligji nuk parashikon rregulla për përcaktimin e kompetencës funksionale/tokësore; Pyetje: - Cila do të jetë gjykata kompetente nga pikëpamja funksionale, dhoma/seksioni civil apo ai penal? Po nga pikëpamja “tokësore” ajo e vendbanimit të të miturit apo e vendit të kryerjes së veprës penale? </a:t>
            </a:r>
            <a:endParaRPr lang="sq-AL" sz="1500" dirty="0">
              <a:latin typeface="Bookman Old Style" panose="02050604050505020204" pitchFamily="18" charset="0"/>
            </a:endParaRPr>
          </a:p>
          <a:p>
            <a:pPr algn="just"/>
            <a:r>
              <a:rPr lang="cy-GB" sz="1500" dirty="0">
                <a:latin typeface="Bookman Old Style" panose="02050604050505020204" pitchFamily="18" charset="0"/>
              </a:rPr>
              <a:t>5. Sipas nenit 59, pika 6, të ligjit nr. 18/2017, </a:t>
            </a:r>
            <a:r>
              <a:rPr lang="cy-GB" sz="1500" i="1" dirty="0">
                <a:latin typeface="Bookman Old Style" panose="02050604050505020204" pitchFamily="18" charset="0"/>
              </a:rPr>
              <a:t>“Gjykata vendos për heqjen e masës së mbrojtjes mbi bazën e kërkesës së punonjësit për mbrojtjen e fëmijës, kur gjatë shqyrtimit gjyqësor verifikohet se kanë pushuar shkaqet që kanë çuar në vendosjen e saj.”</a:t>
            </a:r>
          </a:p>
          <a:p>
            <a:pPr algn="just"/>
            <a:r>
              <a:rPr lang="cy-GB" sz="1500" dirty="0">
                <a:latin typeface="Bookman Old Style" panose="02050604050505020204" pitchFamily="18" charset="0"/>
              </a:rPr>
              <a:t>- Nuk parashikon shprehimisht rivlerësimin kryesisht e periodikisht nga gjykata të masës së mbrojtes dhe as heqjen e saj me kërkesë të të miturit/përfaqësuesit ligjor të tij. </a:t>
            </a:r>
          </a:p>
          <a:p>
            <a:pPr algn="just"/>
            <a:r>
              <a:rPr lang="cy-GB" sz="1500" b="1" dirty="0">
                <a:latin typeface="Bookman Old Style" panose="02050604050505020204" pitchFamily="18" charset="0"/>
              </a:rPr>
              <a:t>- Çështje për diskutim: </a:t>
            </a:r>
            <a:r>
              <a:rPr lang="cy-GB" sz="1500" dirty="0">
                <a:latin typeface="Bookman Old Style" panose="02050604050505020204" pitchFamily="18" charset="0"/>
              </a:rPr>
              <a:t>A do të zbatohet neni 46 i K.Penal? </a:t>
            </a:r>
            <a:endParaRPr lang="sq-AL" sz="1500" dirty="0">
              <a:latin typeface="Bookman Old Style" panose="02050604050505020204" pitchFamily="18" charset="0"/>
            </a:endParaRPr>
          </a:p>
        </p:txBody>
      </p:sp>
    </p:spTree>
    <p:extLst>
      <p:ext uri="{BB962C8B-B14F-4D97-AF65-F5344CB8AC3E}">
        <p14:creationId xmlns:p14="http://schemas.microsoft.com/office/powerpoint/2010/main" val="3570333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F15A1-30B0-413A-84C1-990A535E7BAE}"/>
              </a:ext>
            </a:extLst>
          </p:cNvPr>
          <p:cNvSpPr>
            <a:spLocks noGrp="1"/>
          </p:cNvSpPr>
          <p:nvPr>
            <p:ph type="title"/>
          </p:nvPr>
        </p:nvSpPr>
        <p:spPr/>
        <p:txBody>
          <a:bodyPr/>
          <a:lstStyle/>
          <a:p>
            <a:pPr algn="ctr"/>
            <a:r>
              <a:rPr lang="cy-GB" dirty="0">
                <a:latin typeface="Bookman Old Style" panose="02050604050505020204" pitchFamily="18" charset="0"/>
              </a:rPr>
              <a:t>Përjashtimi nga dënimi</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4781E88B-6C8E-4D50-8303-96C46D773B22}"/>
              </a:ext>
            </a:extLst>
          </p:cNvPr>
          <p:cNvSpPr>
            <a:spLocks noGrp="1"/>
          </p:cNvSpPr>
          <p:nvPr>
            <p:ph idx="1"/>
          </p:nvPr>
        </p:nvSpPr>
        <p:spPr/>
        <p:txBody>
          <a:bodyPr>
            <a:noAutofit/>
          </a:bodyPr>
          <a:lstStyle/>
          <a:p>
            <a:pPr algn="just"/>
            <a:r>
              <a:rPr lang="cy-GB" sz="1500" dirty="0">
                <a:latin typeface="Bookman Old Style" panose="02050604050505020204" pitchFamily="18" charset="0"/>
              </a:rPr>
              <a:t>1. Raporti ndërmjet nenit 52 të Kodit Penal, i pandryshuar (Përjashtimi nga dënimi) dhe Kodit të Drejtësisë Penale për të Miturit (zbatimi i masës së shmangies); </a:t>
            </a:r>
          </a:p>
          <a:p>
            <a:pPr algn="just"/>
            <a:r>
              <a:rPr lang="cy-GB" sz="1500" dirty="0">
                <a:latin typeface="Bookman Old Style" panose="02050604050505020204" pitchFamily="18" charset="0"/>
              </a:rPr>
              <a:t>a. Përjashtimi nga dënimi sipas nenit 52 të K.Penal, zbatohet vetëm nga gjykata, </a:t>
            </a:r>
            <a:r>
              <a:rPr lang="cy-GB" sz="1500" b="1" dirty="0">
                <a:latin typeface="Bookman Old Style" panose="02050604050505020204" pitchFamily="18" charset="0"/>
              </a:rPr>
              <a:t>në përfundim të gjykimit,</a:t>
            </a:r>
            <a:r>
              <a:rPr lang="cy-GB" sz="1500" dirty="0">
                <a:latin typeface="Bookman Old Style" panose="02050604050505020204" pitchFamily="18" charset="0"/>
              </a:rPr>
              <a:t> për të miturit në konflikt me ligjin, nisur nga rrezikshmëria e pakët e veprës penale, nga rrethanat konkrete të kryerjes së saj, nga sjellja e mëparshme e të miturit; </a:t>
            </a:r>
          </a:p>
          <a:p>
            <a:pPr algn="just"/>
            <a:r>
              <a:rPr lang="cy-GB" sz="1500" dirty="0">
                <a:latin typeface="Bookman Old Style" panose="02050604050505020204" pitchFamily="18" charset="0"/>
              </a:rPr>
              <a:t>b. Zbatimi i masës së shmangies sipas KDPM: 1. Mosfillimi i procedimit; 2. Pushimi i çështjes/procedimit, nga Prokurori, si rregull deri në momentin para se të ketë filluar shqyrtimi gjyqësor i çështjes (neni 56); </a:t>
            </a:r>
          </a:p>
          <a:p>
            <a:pPr algn="just"/>
            <a:r>
              <a:rPr lang="cy-GB" sz="1500" dirty="0">
                <a:latin typeface="Bookman Old Style" panose="02050604050505020204" pitchFamily="18" charset="0"/>
              </a:rPr>
              <a:t>c. Masa e shmangies mund të vendosen edhe nga gjykata, në këto raste: Mbi bazën e të miturit në konflikt me ligjin kur </a:t>
            </a:r>
            <a:r>
              <a:rPr lang="nb-NO" sz="1500" dirty="0">
                <a:latin typeface="Bookman Old Style" panose="02050604050505020204" pitchFamily="18" charset="0"/>
              </a:rPr>
              <a:t>prokurori refuzon kërkesën për zbatimin e masës së shmangies (neni 56&amp;6); Kryesisht, </a:t>
            </a:r>
            <a:r>
              <a:rPr lang="sq-AL" sz="1500" dirty="0">
                <a:latin typeface="Bookman Old Style" panose="02050604050505020204" pitchFamily="18" charset="0"/>
              </a:rPr>
              <a:t>në fazën e gjykimit deri para marrjes së vendimit përfundimtar </a:t>
            </a:r>
            <a:r>
              <a:rPr lang="cy-GB" sz="1500" dirty="0">
                <a:latin typeface="Bookman Old Style" panose="02050604050505020204" pitchFamily="18" charset="0"/>
              </a:rPr>
              <a:t>(neni 57&amp;3); si alternativ, Gjykata, kryesisht ose me kërkesë të arsyetuar të palëve, punonjësit social ose psikologut, mund të vendosë kthimin e çështjes prokurorit për të proceduar me zbatimin e masës së shmangies (neni 57&amp;2)</a:t>
            </a:r>
            <a:r>
              <a:rPr lang="nb-NO" sz="1500" dirty="0">
                <a:latin typeface="Bookman Old Style" panose="02050604050505020204" pitchFamily="18" charset="0"/>
              </a:rPr>
              <a:t>.</a:t>
            </a:r>
          </a:p>
          <a:p>
            <a:pPr algn="just"/>
            <a:r>
              <a:rPr lang="cy-GB" sz="1500" dirty="0">
                <a:latin typeface="Bookman Old Style" panose="02050604050505020204" pitchFamily="18" charset="0"/>
              </a:rPr>
              <a:t> </a:t>
            </a:r>
            <a:endParaRPr lang="sq-AL" sz="1500" dirty="0">
              <a:latin typeface="Bookman Old Style" panose="02050604050505020204" pitchFamily="18" charset="0"/>
            </a:endParaRPr>
          </a:p>
          <a:p>
            <a:pPr algn="just"/>
            <a:endParaRPr lang="sq-AL" sz="1500" dirty="0">
              <a:latin typeface="Bookman Old Style" panose="02050604050505020204" pitchFamily="18" charset="0"/>
            </a:endParaRPr>
          </a:p>
        </p:txBody>
      </p:sp>
    </p:spTree>
    <p:extLst>
      <p:ext uri="{BB962C8B-B14F-4D97-AF65-F5344CB8AC3E}">
        <p14:creationId xmlns:p14="http://schemas.microsoft.com/office/powerpoint/2010/main" val="685020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99C6-1347-4B0F-9919-178CCEC47BB8}"/>
              </a:ext>
            </a:extLst>
          </p:cNvPr>
          <p:cNvSpPr>
            <a:spLocks noGrp="1"/>
          </p:cNvSpPr>
          <p:nvPr>
            <p:ph type="title"/>
          </p:nvPr>
        </p:nvSpPr>
        <p:spPr/>
        <p:txBody>
          <a:bodyPr/>
          <a:lstStyle/>
          <a:p>
            <a:pPr algn="ctr"/>
            <a:r>
              <a:rPr lang="cy-GB" dirty="0">
                <a:latin typeface="Bookman Old Style" panose="02050604050505020204" pitchFamily="18" charset="0"/>
              </a:rPr>
              <a:t>Masat e shmangies</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0D79B61C-4219-408D-BE99-803728BA7313}"/>
              </a:ext>
            </a:extLst>
          </p:cNvPr>
          <p:cNvSpPr>
            <a:spLocks noGrp="1"/>
          </p:cNvSpPr>
          <p:nvPr>
            <p:ph idx="1"/>
          </p:nvPr>
        </p:nvSpPr>
        <p:spPr/>
        <p:txBody>
          <a:bodyPr>
            <a:normAutofit fontScale="77500" lnSpcReduction="20000"/>
          </a:bodyPr>
          <a:lstStyle/>
          <a:p>
            <a:pPr algn="just"/>
            <a:r>
              <a:rPr lang="cy-GB" dirty="0">
                <a:latin typeface="Bookman Old Style" panose="02050604050505020204" pitchFamily="18" charset="0"/>
              </a:rPr>
              <a:t>Sipas nenit 14 të KDPM, </a:t>
            </a:r>
            <a:r>
              <a:rPr lang="cy-GB" i="1" dirty="0">
                <a:latin typeface="Bookman Old Style" panose="02050604050505020204" pitchFamily="18" charset="0"/>
              </a:rPr>
              <a:t>“N</a:t>
            </a:r>
            <a:r>
              <a:rPr lang="sq-AL" i="1" dirty="0">
                <a:latin typeface="Bookman Old Style" panose="02050604050505020204" pitchFamily="18" charset="0"/>
              </a:rPr>
              <a:t>ë procedurën e drejtësisë penale për të mitur përparësi u jepet masave alternative të shmangies nga procedimi penal.</a:t>
            </a:r>
            <a:r>
              <a:rPr lang="cy-GB" i="1" dirty="0">
                <a:latin typeface="Bookman Old Style" panose="02050604050505020204" pitchFamily="18" charset="0"/>
              </a:rPr>
              <a:t>” </a:t>
            </a:r>
            <a:r>
              <a:rPr lang="cy-GB" dirty="0">
                <a:latin typeface="Bookman Old Style" panose="02050604050505020204" pitchFamily="18" charset="0"/>
              </a:rPr>
              <a:t>Sipas nenit 15 të KDPM</a:t>
            </a:r>
            <a:r>
              <a:rPr lang="it-IT" dirty="0">
                <a:latin typeface="Bookman Old Style" panose="02050604050505020204" pitchFamily="18" charset="0"/>
              </a:rPr>
              <a:t> </a:t>
            </a:r>
            <a:r>
              <a:rPr lang="cy-GB" i="1" dirty="0">
                <a:latin typeface="Bookman Old Style" panose="02050604050505020204" pitchFamily="18" charset="0"/>
              </a:rPr>
              <a:t>“</a:t>
            </a:r>
            <a:r>
              <a:rPr lang="it-IT" i="1" dirty="0">
                <a:latin typeface="Bookman Old Style" panose="02050604050505020204" pitchFamily="18" charset="0"/>
              </a:rPr>
              <a:t>Kufizimi ose heqja e lirisë duhet të zbatohet si masë e fundit</a:t>
            </a:r>
            <a:r>
              <a:rPr lang="cy-GB" i="1" dirty="0">
                <a:latin typeface="Bookman Old Style" panose="02050604050505020204" pitchFamily="18" charset="0"/>
              </a:rPr>
              <a:t>”</a:t>
            </a:r>
            <a:r>
              <a:rPr lang="cy-GB" dirty="0">
                <a:latin typeface="Bookman Old Style" panose="02050604050505020204" pitchFamily="18" charset="0"/>
              </a:rPr>
              <a:t>;</a:t>
            </a:r>
          </a:p>
          <a:p>
            <a:pPr algn="just"/>
            <a:r>
              <a:rPr lang="cy-GB" dirty="0">
                <a:latin typeface="Bookman Old Style" panose="02050604050505020204" pitchFamily="18" charset="0"/>
              </a:rPr>
              <a:t>“Shmangie” është masa alternative për mosfillimin, pezullimin ose pushimin e ndjekjes penale ndaj të miturit në konflikt me ligjin, sipas parashikimeve të këtij Kodi. (KDPM, neni 3, pika “23”.)</a:t>
            </a:r>
          </a:p>
          <a:p>
            <a:pPr algn="just"/>
            <a:r>
              <a:rPr lang="cy-GB" dirty="0">
                <a:latin typeface="Bookman Old Style" panose="02050604050505020204" pitchFamily="18" charset="0"/>
              </a:rPr>
              <a:t>Sipas nenit 58 të KDPM, </a:t>
            </a:r>
            <a:r>
              <a:rPr lang="cy-GB" i="1" dirty="0">
                <a:latin typeface="Bookman Old Style" panose="02050604050505020204" pitchFamily="18" charset="0"/>
              </a:rPr>
              <a:t>“1. Zbatimi i masës së shmangies nga prokurori është rrethanë për mosfillimin e procedimit penal, nëse procedimi penal nuk ka filluar, </a:t>
            </a:r>
            <a:r>
              <a:rPr lang="cy-GB" b="1" i="1" dirty="0">
                <a:latin typeface="Bookman Old Style" panose="02050604050505020204" pitchFamily="18" charset="0"/>
              </a:rPr>
              <a:t>dhe pushimin e tij nëse procedimi penal ka filluar</a:t>
            </a:r>
            <a:r>
              <a:rPr lang="cy-GB" dirty="0">
                <a:latin typeface="Bookman Old Style" panose="02050604050505020204" pitchFamily="18" charset="0"/>
              </a:rPr>
              <a:t>...</a:t>
            </a:r>
          </a:p>
          <a:p>
            <a:pPr algn="just"/>
            <a:r>
              <a:rPr lang="cy-GB" i="1" dirty="0">
                <a:latin typeface="Bookman Old Style" panose="02050604050505020204" pitchFamily="18" charset="0"/>
              </a:rPr>
              <a:t>3. Në rastin e vendosjes së masës së shmangies </a:t>
            </a:r>
            <a:r>
              <a:rPr lang="cy-GB" b="1" i="1" dirty="0">
                <a:latin typeface="Bookman Old Style" panose="02050604050505020204" pitchFamily="18" charset="0"/>
              </a:rPr>
              <a:t>prokurori merr vendimin </a:t>
            </a:r>
            <a:r>
              <a:rPr lang="cy-GB" i="1" dirty="0">
                <a:latin typeface="Bookman Old Style" panose="02050604050505020204" pitchFamily="18" charset="0"/>
              </a:rPr>
              <a:t>për mosfillimin e çështjes penale ose </a:t>
            </a:r>
            <a:r>
              <a:rPr lang="cy-GB" b="1" i="1" dirty="0">
                <a:latin typeface="Bookman Old Style" panose="02050604050505020204" pitchFamily="18" charset="0"/>
              </a:rPr>
              <a:t>pushimin e saj </a:t>
            </a:r>
            <a:r>
              <a:rPr lang="cy-GB" i="1" dirty="0">
                <a:latin typeface="Bookman Old Style" panose="02050604050505020204" pitchFamily="18" charset="0"/>
              </a:rPr>
              <a:t>dhe lidh një marrëveshje me të miturin për llojin e masës së shmangies dhe/ ose ndërmjetësimin...”; (Merret vetëm me pëlqimin me shkrim të të miturit-neni 59 i KDPM)</a:t>
            </a:r>
          </a:p>
          <a:p>
            <a:pPr algn="just"/>
            <a:r>
              <a:rPr lang="cy-GB" b="1" dirty="0">
                <a:latin typeface="Bookman Old Style" panose="02050604050505020204" pitchFamily="18" charset="0"/>
              </a:rPr>
              <a:t>- Çështje për diskutim: </a:t>
            </a:r>
            <a:r>
              <a:rPr lang="cy-GB" dirty="0">
                <a:latin typeface="Bookman Old Style" panose="02050604050505020204" pitchFamily="18" charset="0"/>
              </a:rPr>
              <a:t>A është në përputhje me Kodin e Procedurës Penale, vendosja e masës së shmangies, d.m.th., pushimi i procedimit penal nga Prokurori edhe kur procedohet për krime? - Hierakrika e normave, neni 116 i Kushtetutës së RSH. Cili ligj ka përparësi?</a:t>
            </a:r>
          </a:p>
          <a:p>
            <a:pPr algn="just"/>
            <a:endParaRPr lang="cy-GB" dirty="0">
              <a:latin typeface="Bookman Old Style" panose="02050604050505020204" pitchFamily="18" charset="0"/>
            </a:endParaRPr>
          </a:p>
        </p:txBody>
      </p:sp>
    </p:spTree>
    <p:extLst>
      <p:ext uri="{BB962C8B-B14F-4D97-AF65-F5344CB8AC3E}">
        <p14:creationId xmlns:p14="http://schemas.microsoft.com/office/powerpoint/2010/main" val="4202242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37750-A406-468F-AD30-004BAA54C9B3}"/>
              </a:ext>
            </a:extLst>
          </p:cNvPr>
          <p:cNvSpPr>
            <a:spLocks noGrp="1"/>
          </p:cNvSpPr>
          <p:nvPr>
            <p:ph type="title"/>
          </p:nvPr>
        </p:nvSpPr>
        <p:spPr/>
        <p:txBody>
          <a:bodyPr/>
          <a:lstStyle/>
          <a:p>
            <a:pPr algn="ctr"/>
            <a:r>
              <a:rPr lang="cy-GB" dirty="0">
                <a:latin typeface="Bookman Old Style" panose="02050604050505020204" pitchFamily="18" charset="0"/>
              </a:rPr>
              <a:t>Masat e shmangies</a:t>
            </a:r>
            <a:endParaRPr lang="sq-AL" dirty="0"/>
          </a:p>
        </p:txBody>
      </p:sp>
      <p:sp>
        <p:nvSpPr>
          <p:cNvPr id="3" name="Content Placeholder 2">
            <a:extLst>
              <a:ext uri="{FF2B5EF4-FFF2-40B4-BE49-F238E27FC236}">
                <a16:creationId xmlns:a16="http://schemas.microsoft.com/office/drawing/2014/main" id="{C9B78115-0FB8-4EF3-A330-4F1DF06CA48F}"/>
              </a:ext>
            </a:extLst>
          </p:cNvPr>
          <p:cNvSpPr>
            <a:spLocks noGrp="1"/>
          </p:cNvSpPr>
          <p:nvPr>
            <p:ph idx="1"/>
          </p:nvPr>
        </p:nvSpPr>
        <p:spPr/>
        <p:txBody>
          <a:bodyPr>
            <a:normAutofit/>
          </a:bodyPr>
          <a:lstStyle/>
          <a:p>
            <a:pPr algn="just"/>
            <a:r>
              <a:rPr lang="cy-GB" sz="1500" dirty="0">
                <a:latin typeface="Bookman Old Style" panose="02050604050505020204" pitchFamily="18" charset="0"/>
              </a:rPr>
              <a:t>Neni 62 i KDPM: </a:t>
            </a:r>
            <a:r>
              <a:rPr lang="cy-GB" sz="1500" i="1" dirty="0">
                <a:latin typeface="Bookman Old Style" panose="02050604050505020204" pitchFamily="18" charset="0"/>
              </a:rPr>
              <a:t>“</a:t>
            </a:r>
            <a:r>
              <a:rPr lang="sq-AL" sz="1500" i="1" dirty="0">
                <a:latin typeface="Bookman Old Style" panose="02050604050505020204" pitchFamily="18" charset="0"/>
              </a:rPr>
              <a:t>1. Masat alternative për shmangien nga ndjekja penale mund të përfshijnë:</a:t>
            </a:r>
            <a:r>
              <a:rPr lang="cy-GB" sz="1500" i="1" dirty="0">
                <a:latin typeface="Bookman Old Style" panose="02050604050505020204" pitchFamily="18" charset="0"/>
              </a:rPr>
              <a:t> </a:t>
            </a:r>
            <a:r>
              <a:rPr lang="sq-AL" sz="1500" i="1" dirty="0">
                <a:latin typeface="Bookman Old Style" panose="02050604050505020204" pitchFamily="18" charset="0"/>
              </a:rPr>
              <a:t>a) programet e drejtësisë restauruese dhe ndërmjetësimit; b) këshillimin për të miturin dhe familjen; c) paralajmërimin me gojë; ç) paralajmërimin me shkrim; d) masat detyruese; dh) vendosjen nën kujdes.</a:t>
            </a:r>
            <a:r>
              <a:rPr lang="cy-GB" sz="1500" i="1" dirty="0">
                <a:latin typeface="Bookman Old Style" panose="02050604050505020204" pitchFamily="18" charset="0"/>
              </a:rPr>
              <a:t>..</a:t>
            </a:r>
          </a:p>
          <a:p>
            <a:pPr algn="just"/>
            <a:r>
              <a:rPr lang="cy-GB" sz="1500" i="1" dirty="0">
                <a:latin typeface="Bookman Old Style" panose="02050604050505020204" pitchFamily="18" charset="0"/>
              </a:rPr>
              <a:t>5. Masat alternative të shmangies, të parashikuara në pikën 1, të këtij neni, jepen, sipas rastit, nga prokuroria ose gjykata.”</a:t>
            </a:r>
            <a:r>
              <a:rPr lang="sq-AL" sz="1500" i="1" dirty="0">
                <a:latin typeface="Bookman Old Style" panose="02050604050505020204" pitchFamily="18" charset="0"/>
              </a:rPr>
              <a:t> </a:t>
            </a:r>
            <a:endParaRPr lang="cy-GB" sz="1500" i="1" dirty="0">
              <a:latin typeface="Bookman Old Style" panose="02050604050505020204" pitchFamily="18" charset="0"/>
            </a:endParaRPr>
          </a:p>
          <a:p>
            <a:pPr algn="just"/>
            <a:endParaRPr lang="sq-AL" sz="1500" dirty="0">
              <a:latin typeface="Bookman Old Style" panose="02050604050505020204" pitchFamily="18" charset="0"/>
            </a:endParaRPr>
          </a:p>
        </p:txBody>
      </p:sp>
    </p:spTree>
    <p:extLst>
      <p:ext uri="{BB962C8B-B14F-4D97-AF65-F5344CB8AC3E}">
        <p14:creationId xmlns:p14="http://schemas.microsoft.com/office/powerpoint/2010/main" val="2230345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D9B1C-6937-4748-AF4E-E1CF2C54A28F}"/>
              </a:ext>
            </a:extLst>
          </p:cNvPr>
          <p:cNvSpPr>
            <a:spLocks noGrp="1"/>
          </p:cNvSpPr>
          <p:nvPr>
            <p:ph type="title"/>
          </p:nvPr>
        </p:nvSpPr>
        <p:spPr/>
        <p:txBody>
          <a:bodyPr/>
          <a:lstStyle/>
          <a:p>
            <a:pPr algn="ctr"/>
            <a:r>
              <a:rPr lang="cy-GB" dirty="0">
                <a:latin typeface="Bookman Old Style" panose="02050604050505020204" pitchFamily="18" charset="0"/>
              </a:rPr>
              <a:t>Masat e shmangies</a:t>
            </a:r>
            <a:endParaRPr lang="sq-AL" dirty="0"/>
          </a:p>
        </p:txBody>
      </p:sp>
      <p:sp>
        <p:nvSpPr>
          <p:cNvPr id="3" name="Content Placeholder 2">
            <a:extLst>
              <a:ext uri="{FF2B5EF4-FFF2-40B4-BE49-F238E27FC236}">
                <a16:creationId xmlns:a16="http://schemas.microsoft.com/office/drawing/2014/main" id="{99E25527-3FAC-457A-8824-3E4A21C50CBB}"/>
              </a:ext>
            </a:extLst>
          </p:cNvPr>
          <p:cNvSpPr>
            <a:spLocks noGrp="1"/>
          </p:cNvSpPr>
          <p:nvPr>
            <p:ph idx="1"/>
          </p:nvPr>
        </p:nvSpPr>
        <p:spPr/>
        <p:txBody>
          <a:bodyPr>
            <a:normAutofit fontScale="77500" lnSpcReduction="20000"/>
          </a:bodyPr>
          <a:lstStyle/>
          <a:p>
            <a:pPr algn="just"/>
            <a:r>
              <a:rPr lang="cy-GB" sz="1500" dirty="0">
                <a:latin typeface="Bookman Old Style" panose="02050604050505020204" pitchFamily="18" charset="0"/>
              </a:rPr>
              <a:t>Masa e shmangies, merret vetëm kur plotësohen kushtet eparashikuara nga neni 55 i KDPM. Sipas nenit 55&amp;3: “</a:t>
            </a:r>
            <a:r>
              <a:rPr lang="cy-GB" sz="1500" i="1" dirty="0">
                <a:latin typeface="Bookman Old Style" panose="02050604050505020204" pitchFamily="18" charset="0"/>
              </a:rPr>
              <a:t>Në mënyrë të veçantë masa e shmangies nga organi kompetent zbatohet nëse:...</a:t>
            </a:r>
            <a:r>
              <a:rPr lang="sq-AL" sz="1500" b="1" i="1" dirty="0">
                <a:latin typeface="Bookman Old Style" panose="02050604050505020204" pitchFamily="18" charset="0"/>
              </a:rPr>
              <a:t>a) ka prova të mjaftueshme për një dyshim të arsyeshëm se i mituri ka kryer një vepër penale, </a:t>
            </a:r>
            <a:r>
              <a:rPr lang="sq-AL" sz="1500" i="1" dirty="0">
                <a:latin typeface="Bookman Old Style" panose="02050604050505020204" pitchFamily="18" charset="0"/>
              </a:rPr>
              <a:t>për të cilën parashikohet dënim me burgim deri në 5 vjet në maksimum ose me gjobë;</a:t>
            </a:r>
            <a:r>
              <a:rPr lang="cy-GB" sz="1500" i="1" dirty="0">
                <a:latin typeface="Bookman Old Style" panose="02050604050505020204" pitchFamily="18" charset="0"/>
              </a:rPr>
              <a:t> </a:t>
            </a:r>
            <a:r>
              <a:rPr lang="sq-AL" sz="1500" i="1" dirty="0">
                <a:latin typeface="Bookman Old Style" panose="02050604050505020204" pitchFamily="18" charset="0"/>
              </a:rPr>
              <a:t>b) i mituri pranon dhe shpjegon veprën penale në prani të mbrojtësit;</a:t>
            </a:r>
            <a:r>
              <a:rPr lang="cy-GB" sz="1500" i="1" dirty="0">
                <a:latin typeface="Bookman Old Style" panose="02050604050505020204" pitchFamily="18" charset="0"/>
              </a:rPr>
              <a:t> </a:t>
            </a:r>
            <a:r>
              <a:rPr lang="sq-AL" sz="1500" i="1" dirty="0">
                <a:latin typeface="Bookman Old Style" panose="02050604050505020204" pitchFamily="18" charset="0"/>
              </a:rPr>
              <a:t>c) i mituri nuk është kallëzuar për kryerjen e një vepre penale ose nuk është përsëritës;</a:t>
            </a:r>
            <a:r>
              <a:rPr lang="cy-GB" sz="1500" i="1" dirty="0">
                <a:latin typeface="Bookman Old Style" panose="02050604050505020204" pitchFamily="18" charset="0"/>
              </a:rPr>
              <a:t>...”</a:t>
            </a:r>
            <a:endParaRPr lang="sq-AL" sz="1500" i="1" dirty="0">
              <a:latin typeface="Bookman Old Style" panose="02050604050505020204" pitchFamily="18" charset="0"/>
            </a:endParaRPr>
          </a:p>
          <a:p>
            <a:pPr algn="just"/>
            <a:r>
              <a:rPr lang="cy-GB" sz="1500" b="1" dirty="0">
                <a:latin typeface="Bookman Old Style" panose="02050604050505020204" pitchFamily="18" charset="0"/>
              </a:rPr>
              <a:t>- Çështje për diskutim: </a:t>
            </a:r>
            <a:r>
              <a:rPr lang="cy-GB" sz="1500" dirty="0">
                <a:latin typeface="Bookman Old Style" panose="02050604050505020204" pitchFamily="18" charset="0"/>
              </a:rPr>
              <a:t>1. Kushtet e parashikuara nga kjo dispozitë janë kumulative apo jo? A mund të zbatohet masa e shmangies për vepra penale që dënohen në maksimum më shumë se pesë vjet burgim?</a:t>
            </a:r>
          </a:p>
          <a:p>
            <a:pPr algn="just"/>
            <a:r>
              <a:rPr lang="cy-GB" sz="1500" dirty="0">
                <a:latin typeface="Bookman Old Style" panose="02050604050505020204" pitchFamily="18" charset="0"/>
              </a:rPr>
              <a:t>2. A është në përputhje me instrumentet ndërkombëtare, si dhe nenin 46 të K.Penal, vendosja e standardit të, “provave të mjaftueshme për një dyshim të arsyeshëm” për kryerjen e veprës? </a:t>
            </a:r>
          </a:p>
          <a:p>
            <a:pPr algn="just"/>
            <a:r>
              <a:rPr lang="cy-GB" sz="1500" dirty="0">
                <a:latin typeface="Bookman Old Style" panose="02050604050505020204" pitchFamily="18" charset="0"/>
              </a:rPr>
              <a:t>3. A është në përputhje me nenin 46 të K.Penal, vendosja e masës së shmangies nga Prokurori? (Ky Kod, parashikon se: “Rregullat për caktimin ose revokimin e masave mjekësore dhe edukuese për të miturin parashikohen nga Kodi i Drejtësisë për të Mitur”.)</a:t>
            </a:r>
          </a:p>
          <a:p>
            <a:pPr algn="just"/>
            <a:r>
              <a:rPr lang="cy-GB" sz="1500" dirty="0">
                <a:latin typeface="Bookman Old Style" panose="02050604050505020204" pitchFamily="18" charset="0"/>
              </a:rPr>
              <a:t>- KDPM, parashikon shpreshimisht rishikimin e rregullt periodik nga gjykata, vetëm në nenet 15 (rastet e kufizimit ose heqjes së lirisë) dhe 132 (Rishikimi periodik i lirimit me kusht). Ndërsa nuk parashikon shprehimisht rivlerësimin kryesisht e periodikisht nga prokurori/gjykata të masës së shmangies. A do të zbatohet neni 46 i K.Penal? </a:t>
            </a:r>
          </a:p>
          <a:p>
            <a:pPr algn="just"/>
            <a:endParaRPr lang="sq-AL" sz="1500" dirty="0">
              <a:latin typeface="Bookman Old Style" panose="02050604050505020204" pitchFamily="18" charset="0"/>
            </a:endParaRPr>
          </a:p>
          <a:p>
            <a:pPr algn="just"/>
            <a:endParaRPr lang="cy-GB" sz="1500" dirty="0">
              <a:latin typeface="Bookman Old Style" panose="02050604050505020204" pitchFamily="18" charset="0"/>
            </a:endParaRPr>
          </a:p>
        </p:txBody>
      </p:sp>
    </p:spTree>
    <p:extLst>
      <p:ext uri="{BB962C8B-B14F-4D97-AF65-F5344CB8AC3E}">
        <p14:creationId xmlns:p14="http://schemas.microsoft.com/office/powerpoint/2010/main" val="12563911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1136</TotalTime>
  <Words>4038</Words>
  <Application>Microsoft Office PowerPoint</Application>
  <PresentationFormat>Widescreen</PresentationFormat>
  <Paragraphs>107</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Bookman Old Style</vt:lpstr>
      <vt:lpstr>Century Gothic</vt:lpstr>
      <vt:lpstr>Wingdings 3</vt:lpstr>
      <vt:lpstr>Ion Boardroom</vt:lpstr>
      <vt:lpstr>Masat edukuese</vt:lpstr>
      <vt:lpstr>Baza ligjore/ legjislacioni i brendshëm</vt:lpstr>
      <vt:lpstr>Baza ligjore Instrumentet/marrëveshjet ndërkombëtare</vt:lpstr>
      <vt:lpstr>Fusha e zbatimit</vt:lpstr>
      <vt:lpstr>Parimet/standardet e përgjithshme të zbatueshme</vt:lpstr>
      <vt:lpstr>Parimet/standardet e përgjithshme të zbatueshme</vt:lpstr>
      <vt:lpstr>Parimet/standardet e përgjithshme të zbatueshme</vt:lpstr>
      <vt:lpstr>Parimet/standardet e përgjithshme të zbatueshme</vt:lpstr>
      <vt:lpstr>Parimet/standardet e përgjithshme të zbatueshme</vt:lpstr>
      <vt:lpstr>Parimet/standardet e përgjithshme të zbatueshme</vt:lpstr>
      <vt:lpstr>Parimet/standardet e përgjithshme të zbatueshme</vt:lpstr>
      <vt:lpstr>Parimet/standardet e përgjithshme të zbatueshme</vt:lpstr>
      <vt:lpstr>Parimet/standardet e përgjithshme të zbatueshme</vt:lpstr>
      <vt:lpstr>Parimet/standardet e përgjithshme të zbatueshme</vt:lpstr>
      <vt:lpstr>Papërgjegjshmëria për shkak të moshës, masat e mbrojtjes dhe çështjet për diskutim</vt:lpstr>
      <vt:lpstr>Papërgjegjshmëria për shkak të moshës, masat e mbrojtjes dhe çështjet për diskutim</vt:lpstr>
      <vt:lpstr>Papërgjegjshmëria për shkak të moshës, masat e mbrojtjes dhe çështjet për diskutim</vt:lpstr>
      <vt:lpstr>Papërgjegjshmëria për shkak të moshës, masat e mbrojtjes dhe çështjet për diskutim</vt:lpstr>
      <vt:lpstr>Përjashtimi nga dënimi</vt:lpstr>
      <vt:lpstr>Masat e shmangies</vt:lpstr>
      <vt:lpstr>Masat e shmangies</vt:lpstr>
      <vt:lpstr>Masat e shmangies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537</cp:revision>
  <dcterms:created xsi:type="dcterms:W3CDTF">2022-11-09T22:15:30Z</dcterms:created>
  <dcterms:modified xsi:type="dcterms:W3CDTF">2023-02-27T17:39:49Z</dcterms:modified>
</cp:coreProperties>
</file>