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4">
  <p:sldMasterIdLst>
    <p:sldMasterId id="2147483648" r:id="rId1"/>
  </p:sldMasterIdLst>
  <p:sldIdLst>
    <p:sldId id="256" r:id="rId2"/>
    <p:sldId id="257" r:id="rId3"/>
    <p:sldId id="258" r:id="rId4"/>
    <p:sldId id="351" r:id="rId5"/>
    <p:sldId id="321" r:id="rId6"/>
    <p:sldId id="353" r:id="rId7"/>
    <p:sldId id="347" r:id="rId8"/>
    <p:sldId id="397" r:id="rId9"/>
    <p:sldId id="398" r:id="rId10"/>
    <p:sldId id="400" r:id="rId11"/>
    <p:sldId id="401" r:id="rId12"/>
    <p:sldId id="402" r:id="rId13"/>
    <p:sldId id="405" r:id="rId14"/>
    <p:sldId id="408" r:id="rId15"/>
    <p:sldId id="435" r:id="rId16"/>
    <p:sldId id="410" r:id="rId17"/>
    <p:sldId id="422" r:id="rId18"/>
    <p:sldId id="423" r:id="rId19"/>
    <p:sldId id="424" r:id="rId20"/>
    <p:sldId id="425" r:id="rId21"/>
    <p:sldId id="426" r:id="rId22"/>
    <p:sldId id="427" r:id="rId23"/>
    <p:sldId id="428" r:id="rId24"/>
    <p:sldId id="411" r:id="rId25"/>
    <p:sldId id="412" r:id="rId26"/>
    <p:sldId id="413" r:id="rId27"/>
    <p:sldId id="429" r:id="rId28"/>
    <p:sldId id="431" r:id="rId29"/>
    <p:sldId id="372" r:id="rId30"/>
    <p:sldId id="373" r:id="rId31"/>
    <p:sldId id="374" r:id="rId32"/>
    <p:sldId id="378" r:id="rId33"/>
    <p:sldId id="379" r:id="rId34"/>
    <p:sldId id="380" r:id="rId35"/>
    <p:sldId id="381" r:id="rId36"/>
    <p:sldId id="382" r:id="rId37"/>
    <p:sldId id="436" r:id="rId38"/>
    <p:sldId id="432" r:id="rId39"/>
    <p:sldId id="383" r:id="rId40"/>
    <p:sldId id="384" r:id="rId41"/>
    <p:sldId id="433" r:id="rId42"/>
    <p:sldId id="385" r:id="rId43"/>
    <p:sldId id="386" r:id="rId44"/>
    <p:sldId id="387" r:id="rId45"/>
    <p:sldId id="388" r:id="rId46"/>
    <p:sldId id="389" r:id="rId47"/>
    <p:sldId id="391" r:id="rId48"/>
    <p:sldId id="392" r:id="rId49"/>
    <p:sldId id="393" r:id="rId50"/>
    <p:sldId id="394" r:id="rId51"/>
    <p:sldId id="395" r:id="rId52"/>
    <p:sldId id="396" r:id="rId53"/>
    <p:sldId id="341"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3/6/2024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3/6/2024</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953491"/>
            <a:ext cx="8512696" cy="3194241"/>
          </a:xfrm>
        </p:spPr>
        <p:txBody>
          <a:bodyPr/>
          <a:lstStyle/>
          <a:p>
            <a:pPr rtl="0"/>
            <a:r>
              <a:rPr lang="en-US" sz="3200" b="1" dirty="0" err="1">
                <a:solidFill>
                  <a:schemeClr val="tx1"/>
                </a:solidFill>
                <a:effectLst/>
                <a:latin typeface="Times New Roman" panose="02020603050405020304" pitchFamily="18" charset="0"/>
                <a:ea typeface="Times New Roman" panose="02020603050405020304" pitchFamily="18" charset="0"/>
              </a:rPr>
              <a:t>Provat</a:t>
            </a:r>
            <a:r>
              <a:rPr lang="en-US" sz="3200" b="1" dirty="0">
                <a:solidFill>
                  <a:schemeClr val="tx1"/>
                </a:solidFill>
                <a:effectLst/>
                <a:latin typeface="Times New Roman" panose="02020603050405020304" pitchFamily="18" charset="0"/>
                <a:ea typeface="Times New Roman" panose="02020603050405020304" pitchFamily="18" charset="0"/>
              </a:rPr>
              <a:t> </a:t>
            </a:r>
            <a:r>
              <a:rPr lang="en-US" sz="3200" b="1" dirty="0" err="1">
                <a:solidFill>
                  <a:schemeClr val="tx1"/>
                </a:solidFill>
                <a:effectLst/>
                <a:latin typeface="Times New Roman" panose="02020603050405020304" pitchFamily="18" charset="0"/>
                <a:ea typeface="Times New Roman" panose="02020603050405020304" pitchFamily="18" charset="0"/>
              </a:rPr>
              <a:t>elektronike</a:t>
            </a:r>
            <a:r>
              <a:rPr lang="en-US" sz="3200" b="1" dirty="0">
                <a:solidFill>
                  <a:schemeClr val="tx1"/>
                </a:solidFill>
                <a:effectLst/>
                <a:latin typeface="Times New Roman" panose="02020603050405020304" pitchFamily="18" charset="0"/>
                <a:ea typeface="Times New Roman" panose="02020603050405020304" pitchFamily="18" charset="0"/>
              </a:rPr>
              <a:t> </a:t>
            </a:r>
            <a:r>
              <a:rPr lang="en-US" sz="3200" b="1" dirty="0" err="1">
                <a:solidFill>
                  <a:schemeClr val="tx1"/>
                </a:solidFill>
                <a:effectLst/>
                <a:latin typeface="Times New Roman" panose="02020603050405020304" pitchFamily="18" charset="0"/>
                <a:ea typeface="Times New Roman" panose="02020603050405020304" pitchFamily="18" charset="0"/>
              </a:rPr>
              <a:t>në</a:t>
            </a:r>
            <a:r>
              <a:rPr lang="en-US" sz="3200" b="1" dirty="0">
                <a:solidFill>
                  <a:schemeClr val="tx1"/>
                </a:solidFill>
                <a:effectLst/>
                <a:latin typeface="Times New Roman" panose="02020603050405020304" pitchFamily="18" charset="0"/>
                <a:ea typeface="Times New Roman" panose="02020603050405020304" pitchFamily="18" charset="0"/>
              </a:rPr>
              <a:t> </a:t>
            </a:r>
            <a:r>
              <a:rPr lang="en-US" sz="3200" b="1" dirty="0" err="1">
                <a:solidFill>
                  <a:schemeClr val="tx1"/>
                </a:solidFill>
                <a:effectLst/>
                <a:latin typeface="Times New Roman" panose="02020603050405020304" pitchFamily="18" charset="0"/>
                <a:ea typeface="Times New Roman" panose="02020603050405020304" pitchFamily="18" charset="0"/>
              </a:rPr>
              <a:t>procesin</a:t>
            </a:r>
            <a:r>
              <a:rPr lang="en-US" sz="3200" b="1" dirty="0">
                <a:solidFill>
                  <a:schemeClr val="tx1"/>
                </a:solidFill>
                <a:effectLst/>
                <a:latin typeface="Times New Roman" panose="02020603050405020304" pitchFamily="18" charset="0"/>
                <a:ea typeface="Times New Roman" panose="02020603050405020304" pitchFamily="18" charset="0"/>
              </a:rPr>
              <a:t> </a:t>
            </a:r>
            <a:r>
              <a:rPr lang="en-US" sz="3200" b="1" dirty="0" err="1">
                <a:solidFill>
                  <a:schemeClr val="tx1"/>
                </a:solidFill>
                <a:effectLst/>
                <a:latin typeface="Times New Roman" panose="02020603050405020304" pitchFamily="18" charset="0"/>
                <a:ea typeface="Times New Roman" panose="02020603050405020304" pitchFamily="18" charset="0"/>
              </a:rPr>
              <a:t>gjyqësor</a:t>
            </a:r>
            <a:r>
              <a:rPr lang="en-US" sz="3200" b="1" dirty="0">
                <a:solidFill>
                  <a:schemeClr val="tx1"/>
                </a:solidFill>
                <a:effectLst/>
                <a:latin typeface="Times New Roman" panose="02020603050405020304" pitchFamily="18" charset="0"/>
                <a:ea typeface="Times New Roman" panose="02020603050405020304" pitchFamily="18" charset="0"/>
              </a:rPr>
              <a:t> civil </a:t>
            </a:r>
            <a:br>
              <a:rPr lang="en-US" sz="3200" b="1" dirty="0">
                <a:solidFill>
                  <a:schemeClr val="tx1"/>
                </a:solidFill>
                <a:effectLst/>
                <a:latin typeface="Times New Roman" panose="02020603050405020304" pitchFamily="18" charset="0"/>
                <a:ea typeface="Times New Roman" panose="02020603050405020304" pitchFamily="18" charset="0"/>
              </a:rPr>
            </a:br>
            <a:br>
              <a:rPr lang="en-GB" sz="4000" b="1" dirty="0">
                <a:solidFill>
                  <a:schemeClr val="tx1"/>
                </a:solidFill>
                <a:effectLst/>
                <a:latin typeface="Times New Roman" panose="02020603050405020304" pitchFamily="18" charset="0"/>
                <a:ea typeface="Times New Roman" panose="02020603050405020304" pitchFamily="18" charset="0"/>
              </a:rPr>
            </a:br>
            <a:r>
              <a:rPr lang="sq-AL" sz="2000" b="1" dirty="0">
                <a:solidFill>
                  <a:schemeClr val="tx1"/>
                </a:solidFill>
              </a:rPr>
              <a:t>Prof.</a:t>
            </a:r>
            <a:r>
              <a:rPr lang="en-US" sz="2000" b="1" dirty="0">
                <a:solidFill>
                  <a:schemeClr val="tx1"/>
                </a:solidFill>
              </a:rPr>
              <a:t>Assoc</a:t>
            </a:r>
            <a:r>
              <a:rPr lang="sq-AL" sz="2000" b="1" dirty="0">
                <a:solidFill>
                  <a:schemeClr val="tx1"/>
                </a:solidFill>
              </a:rPr>
              <a:t>.</a:t>
            </a:r>
            <a:r>
              <a:rPr lang="en-US" sz="2000" b="1" dirty="0">
                <a:solidFill>
                  <a:schemeClr val="tx1"/>
                </a:solidFill>
              </a:rPr>
              <a:t> </a:t>
            </a:r>
            <a:r>
              <a:rPr lang="sq-AL" sz="2000" b="1" dirty="0">
                <a:solidFill>
                  <a:schemeClr val="tx1"/>
                </a:solidFill>
              </a:rPr>
              <a:t>Flutura KOLA TAFAJ</a:t>
            </a:r>
            <a:br>
              <a:rPr lang="en-GB" sz="1600" dirty="0">
                <a:latin typeface="Times New Roman" panose="02020603050405020304" pitchFamily="18" charset="0"/>
                <a:ea typeface="Times New Roman" panose="02020603050405020304" pitchFamily="18" charset="0"/>
              </a:rPr>
            </a:br>
            <a:endParaRPr lang="en-GB" sz="1600" dirty="0"/>
          </a:p>
        </p:txBody>
      </p:sp>
    </p:spTree>
    <p:extLst>
      <p:ext uri="{BB962C8B-B14F-4D97-AF65-F5344CB8AC3E}">
        <p14:creationId xmlns:p14="http://schemas.microsoft.com/office/powerpoint/2010/main" val="1988311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940159"/>
            <a:ext cx="8596668" cy="5101204"/>
          </a:xfrm>
        </p:spPr>
        <p:txBody>
          <a:bodyPr>
            <a:normAutofit/>
          </a:bodyPr>
          <a:lstStyle/>
          <a:p>
            <a:pPr algn="l" rtl="0">
              <a:buFont typeface="+mj-lt"/>
              <a:buAutoNum type="arabicPeriod"/>
            </a:pPr>
            <a:endParaRPr lang="en-GB" sz="1800" b="1" dirty="0">
              <a:effectLst/>
              <a:latin typeface="Times New Roman" panose="02020603050405020304" pitchFamily="18" charset="0"/>
              <a:ea typeface="Calibri" panose="020F0502020204030204" pitchFamily="34" charset="0"/>
            </a:endParaRPr>
          </a:p>
          <a:p>
            <a:pPr algn="l" rtl="0">
              <a:buFont typeface="+mj-lt"/>
              <a:buAutoNum type="arabicPeriod"/>
            </a:pPr>
            <a:endParaRPr lang="en-GB" b="1" dirty="0">
              <a:latin typeface="Times New Roman" panose="02020603050405020304" pitchFamily="18" charset="0"/>
              <a:ea typeface="Calibri" panose="020F0502020204030204" pitchFamily="34" charset="0"/>
            </a:endParaRPr>
          </a:p>
          <a:p>
            <a:pPr algn="l" rtl="0">
              <a:buFont typeface="+mj-lt"/>
              <a:buAutoNum type="arabicPeriod"/>
            </a:pPr>
            <a:r>
              <a:rPr lang="en-GB" sz="1800" b="1" dirty="0">
                <a:effectLst/>
                <a:latin typeface="Times New Roman" panose="02020603050405020304" pitchFamily="18" charset="0"/>
                <a:ea typeface="Calibri" panose="020F0502020204030204" pitchFamily="34" charset="0"/>
              </a:rPr>
              <a:t>Përkufizimi </a:t>
            </a:r>
            <a:r>
              <a:rPr lang="en-GB" sz="1800" b="1" dirty="0" err="1">
                <a:effectLst/>
                <a:latin typeface="Times New Roman" panose="02020603050405020304" pitchFamily="18" charset="0"/>
                <a:ea typeface="Calibri" panose="020F0502020204030204" pitchFamily="34" charset="0"/>
              </a:rPr>
              <a:t>i</a:t>
            </a:r>
            <a:r>
              <a:rPr lang="en-GB" sz="1800" b="1" dirty="0">
                <a:effectLst/>
                <a:latin typeface="Times New Roman" panose="02020603050405020304" pitchFamily="18" charset="0"/>
                <a:ea typeface="Calibri" panose="020F0502020204030204" pitchFamily="34" charset="0"/>
              </a:rPr>
              <a:t> “</a:t>
            </a:r>
            <a:r>
              <a:rPr lang="en-GB" b="1" dirty="0" err="1">
                <a:latin typeface="Times New Roman" panose="02020603050405020304" pitchFamily="18" charset="0"/>
                <a:ea typeface="Calibri" panose="020F0502020204030204" pitchFamily="34" charset="0"/>
              </a:rPr>
              <a:t>p</a:t>
            </a:r>
            <a:r>
              <a:rPr lang="en-GB" sz="1800" b="1" dirty="0" err="1">
                <a:effectLst/>
                <a:latin typeface="Times New Roman" panose="02020603050405020304" pitchFamily="18" charset="0"/>
                <a:ea typeface="Calibri" panose="020F0502020204030204" pitchFamily="34" charset="0"/>
              </a:rPr>
              <a:t>rovës</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elektronike</a:t>
            </a:r>
            <a:r>
              <a:rPr lang="en-GB" sz="1800" b="1" dirty="0">
                <a:effectLst/>
                <a:latin typeface="Times New Roman" panose="02020603050405020304" pitchFamily="18" charset="0"/>
                <a:ea typeface="Calibri" panose="020F0502020204030204" pitchFamily="34" charset="0"/>
              </a:rPr>
              <a:t>” </a:t>
            </a:r>
          </a:p>
          <a:p>
            <a:pPr algn="l" rtl="0">
              <a:buFont typeface="+mj-lt"/>
              <a:buAutoNum type="arabicPeriod"/>
            </a:pPr>
            <a:endParaRPr lang="en-GB" sz="1800" b="1" dirty="0">
              <a:effectLst/>
              <a:latin typeface="Times New Roman" panose="02020603050405020304" pitchFamily="18" charset="0"/>
              <a:ea typeface="Calibri" panose="020F0502020204030204" pitchFamily="34" charset="0"/>
            </a:endParaRPr>
          </a:p>
          <a:p>
            <a:pPr algn="l" rtl="0">
              <a:buFont typeface="+mj-lt"/>
              <a:buAutoNum type="arabicPeriod"/>
            </a:pPr>
            <a:r>
              <a:rPr lang="en-GB" sz="1800" b="1" dirty="0">
                <a:effectLst/>
                <a:latin typeface="Times New Roman" panose="02020603050405020304" pitchFamily="18" charset="0"/>
                <a:ea typeface="Calibri" panose="020F0502020204030204" pitchFamily="34" charset="0"/>
              </a:rPr>
              <a:t>Kualifikimi </a:t>
            </a:r>
            <a:r>
              <a:rPr lang="en-GB" sz="1800" b="1" dirty="0" err="1">
                <a:effectLst/>
                <a:latin typeface="Times New Roman" panose="02020603050405020304" pitchFamily="18" charset="0"/>
                <a:ea typeface="Calibri" panose="020F0502020204030204" pitchFamily="34" charset="0"/>
              </a:rPr>
              <a:t>i</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provës</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elektronike</a:t>
            </a:r>
            <a:r>
              <a:rPr lang="en-GB" b="1" dirty="0">
                <a:latin typeface="Times New Roman" panose="02020603050405020304" pitchFamily="18" charset="0"/>
                <a:ea typeface="Calibri" panose="020F0502020204030204" pitchFamily="34" charset="0"/>
              </a:rPr>
              <a:t>” </a:t>
            </a:r>
            <a:r>
              <a:rPr lang="en-GB" b="1" dirty="0" err="1">
                <a:latin typeface="Times New Roman" panose="02020603050405020304" pitchFamily="18" charset="0"/>
                <a:ea typeface="Calibri" panose="020F0502020204030204" pitchFamily="34" charset="0"/>
              </a:rPr>
              <a:t>sipas</a:t>
            </a:r>
            <a:r>
              <a:rPr lang="en-GB" b="1" dirty="0">
                <a:latin typeface="Times New Roman" panose="02020603050405020304" pitchFamily="18" charset="0"/>
                <a:ea typeface="Calibri" panose="020F0502020204030204" pitchFamily="34" charset="0"/>
              </a:rPr>
              <a:t> </a:t>
            </a:r>
            <a:r>
              <a:rPr lang="en-GB" b="1" dirty="0" err="1">
                <a:latin typeface="Times New Roman" panose="02020603050405020304" pitchFamily="18" charset="0"/>
                <a:ea typeface="Calibri" panose="020F0502020204030204" pitchFamily="34" charset="0"/>
              </a:rPr>
              <a:t>legjislacionit</a:t>
            </a:r>
            <a:r>
              <a:rPr lang="en-GB" b="1" dirty="0">
                <a:latin typeface="Times New Roman" panose="02020603050405020304" pitchFamily="18" charset="0"/>
                <a:ea typeface="Calibri" panose="020F0502020204030204" pitchFamily="34" charset="0"/>
              </a:rPr>
              <a:t> </a:t>
            </a:r>
            <a:r>
              <a:rPr lang="en-GB" b="1" dirty="0" err="1">
                <a:latin typeface="Times New Roman" panose="02020603050405020304" pitchFamily="18" charset="0"/>
                <a:ea typeface="Calibri" panose="020F0502020204030204" pitchFamily="34" charset="0"/>
              </a:rPr>
              <a:t>shqiptar</a:t>
            </a:r>
            <a:endParaRPr lang="en-GB" b="1" dirty="0">
              <a:latin typeface="Times New Roman" panose="02020603050405020304" pitchFamily="18" charset="0"/>
              <a:ea typeface="Calibri" panose="020F0502020204030204" pitchFamily="34" charset="0"/>
            </a:endParaRPr>
          </a:p>
          <a:p>
            <a:pPr algn="l" rtl="0">
              <a:buFont typeface="+mj-lt"/>
              <a:buAutoNum type="arabicPeriod"/>
            </a:pPr>
            <a:endParaRPr lang="en-GB" sz="1800" b="1" dirty="0">
              <a:effectLst/>
              <a:latin typeface="Times New Roman" panose="02020603050405020304" pitchFamily="18" charset="0"/>
              <a:ea typeface="Calibri" panose="020F0502020204030204" pitchFamily="34" charset="0"/>
            </a:endParaRPr>
          </a:p>
          <a:p>
            <a:pPr algn="l" rtl="0">
              <a:buFont typeface="+mj-lt"/>
              <a:buAutoNum type="arabicPeriod"/>
            </a:pPr>
            <a:r>
              <a:rPr lang="en-GB" sz="1800" b="1" dirty="0">
                <a:effectLst/>
                <a:latin typeface="Times New Roman" panose="02020603050405020304" pitchFamily="18" charset="0"/>
                <a:ea typeface="Calibri" panose="020F0502020204030204" pitchFamily="34" charset="0"/>
              </a:rPr>
              <a:t>Llojet e </a:t>
            </a:r>
            <a:r>
              <a:rPr lang="en-GB" sz="1800" b="1" dirty="0" err="1">
                <a:effectLst/>
                <a:latin typeface="Times New Roman" panose="02020603050405020304" pitchFamily="18" charset="0"/>
                <a:ea typeface="Calibri" panose="020F0502020204030204" pitchFamily="34" charset="0"/>
              </a:rPr>
              <a:t>provave</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elektronike</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më</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të</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përdorshme</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në</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procesin</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gjyqësor</a:t>
            </a:r>
            <a:r>
              <a:rPr lang="en-GB" sz="1800" b="1" dirty="0">
                <a:effectLst/>
                <a:latin typeface="Times New Roman" panose="02020603050405020304" pitchFamily="18" charset="0"/>
                <a:ea typeface="Calibri" panose="020F0502020204030204" pitchFamily="34" charset="0"/>
              </a:rPr>
              <a:t> civil</a:t>
            </a:r>
          </a:p>
          <a:p>
            <a:pPr algn="l" rtl="0">
              <a:buFont typeface="+mj-lt"/>
              <a:buAutoNum type="arabicPeriod"/>
            </a:pPr>
            <a:endParaRPr lang="en-GB" b="1" dirty="0">
              <a:latin typeface="Times New Roman" panose="02020603050405020304" pitchFamily="18" charset="0"/>
              <a:ea typeface="Calibri" panose="020F0502020204030204" pitchFamily="34" charset="0"/>
            </a:endParaRPr>
          </a:p>
          <a:p>
            <a:pPr algn="l" rtl="0">
              <a:buFont typeface="+mj-lt"/>
              <a:buAutoNum type="arabicPeriod"/>
            </a:pPr>
            <a:r>
              <a:rPr lang="en-GB" sz="1800" b="1" dirty="0" err="1">
                <a:effectLst/>
                <a:latin typeface="Times New Roman" panose="02020603050405020304" pitchFamily="18" charset="0"/>
                <a:ea typeface="Calibri" panose="020F0502020204030204" pitchFamily="34" charset="0"/>
              </a:rPr>
              <a:t>Mënyra</a:t>
            </a:r>
            <a:r>
              <a:rPr lang="en-GB" sz="1800" b="1" dirty="0">
                <a:effectLst/>
                <a:latin typeface="Times New Roman" panose="02020603050405020304" pitchFamily="18" charset="0"/>
                <a:ea typeface="Calibri" panose="020F0502020204030204" pitchFamily="34" charset="0"/>
              </a:rPr>
              <a:t> e </a:t>
            </a:r>
            <a:r>
              <a:rPr lang="en-GB" sz="1800" b="1" dirty="0" err="1">
                <a:effectLst/>
                <a:latin typeface="Times New Roman" panose="02020603050405020304" pitchFamily="18" charset="0"/>
                <a:ea typeface="Calibri" panose="020F0502020204030204" pitchFamily="34" charset="0"/>
              </a:rPr>
              <a:t>paraqitjes</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së</a:t>
            </a:r>
            <a:r>
              <a:rPr lang="en-GB" sz="1800" b="1" dirty="0">
                <a:effectLst/>
                <a:latin typeface="Times New Roman" panose="02020603050405020304" pitchFamily="18" charset="0"/>
                <a:ea typeface="Calibri" panose="020F0502020204030204" pitchFamily="34" charset="0"/>
              </a:rPr>
              <a:t> tyre </a:t>
            </a:r>
            <a:r>
              <a:rPr lang="en-GB" sz="1800" b="1" dirty="0" err="1">
                <a:effectLst/>
                <a:latin typeface="Times New Roman" panose="02020603050405020304" pitchFamily="18" charset="0"/>
                <a:ea typeface="Calibri" panose="020F0502020204030204" pitchFamily="34" charset="0"/>
              </a:rPr>
              <a:t>në</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procesin</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gjyqësor</a:t>
            </a:r>
            <a:r>
              <a:rPr lang="en-GB" sz="1800" b="1" dirty="0">
                <a:effectLst/>
                <a:latin typeface="Times New Roman" panose="02020603050405020304" pitchFamily="18" charset="0"/>
                <a:ea typeface="Calibri" panose="020F0502020204030204" pitchFamily="34" charset="0"/>
              </a:rPr>
              <a:t> civil</a:t>
            </a:r>
          </a:p>
          <a:p>
            <a:pPr algn="l" rtl="0">
              <a:buFont typeface="+mj-lt"/>
              <a:buAutoNum type="arabicPeriod"/>
            </a:pPr>
            <a:endParaRPr lang="en-GB" b="1" dirty="0">
              <a:latin typeface="Times New Roman" panose="02020603050405020304" pitchFamily="18" charset="0"/>
              <a:ea typeface="Calibri" panose="020F0502020204030204" pitchFamily="34" charset="0"/>
            </a:endParaRPr>
          </a:p>
          <a:p>
            <a:pPr algn="l" rtl="0">
              <a:buFont typeface="+mj-lt"/>
              <a:buAutoNum type="arabicPeriod"/>
            </a:pPr>
            <a:r>
              <a:rPr lang="en-GB" sz="1800" b="1" dirty="0" err="1">
                <a:effectLst/>
                <a:latin typeface="Times New Roman" panose="02020603050405020304" pitchFamily="18" charset="0"/>
                <a:ea typeface="Calibri" panose="020F0502020204030204" pitchFamily="34" charset="0"/>
              </a:rPr>
              <a:t>Fuqia</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provuese</a:t>
            </a:r>
            <a:r>
              <a:rPr lang="en-GB" sz="1800" b="1" dirty="0">
                <a:effectLst/>
                <a:latin typeface="Times New Roman" panose="02020603050405020304" pitchFamily="18" charset="0"/>
                <a:ea typeface="Calibri" panose="020F0502020204030204" pitchFamily="34" charset="0"/>
              </a:rPr>
              <a:t> e </a:t>
            </a:r>
            <a:r>
              <a:rPr lang="en-GB" sz="1800" b="1" dirty="0" err="1">
                <a:effectLst/>
                <a:latin typeface="Times New Roman" panose="02020603050405020304" pitchFamily="18" charset="0"/>
                <a:ea typeface="Calibri" panose="020F0502020204030204" pitchFamily="34" charset="0"/>
              </a:rPr>
              <a:t>provave</a:t>
            </a:r>
            <a:r>
              <a:rPr lang="en-GB" sz="1800" b="1" dirty="0">
                <a:effectLst/>
                <a:latin typeface="Times New Roman" panose="02020603050405020304" pitchFamily="18" charset="0"/>
                <a:ea typeface="Calibri" panose="020F0502020204030204" pitchFamily="34" charset="0"/>
              </a:rPr>
              <a:t> </a:t>
            </a:r>
            <a:r>
              <a:rPr lang="en-GB" sz="1800" b="1" dirty="0" err="1">
                <a:effectLst/>
                <a:latin typeface="Times New Roman" panose="02020603050405020304" pitchFamily="18" charset="0"/>
                <a:ea typeface="Calibri" panose="020F0502020204030204" pitchFamily="34" charset="0"/>
              </a:rPr>
              <a:t>elektronike</a:t>
            </a:r>
            <a:r>
              <a:rPr lang="en-GB" sz="1800" b="1" dirty="0">
                <a:effectLst/>
                <a:latin typeface="Times New Roman" panose="02020603050405020304" pitchFamily="18" charset="0"/>
                <a:ea typeface="Calibri" panose="020F0502020204030204" pitchFamily="34" charset="0"/>
              </a:rPr>
              <a:t> </a:t>
            </a:r>
            <a:endParaRPr lang="en-GB" b="1" dirty="0">
              <a:latin typeface="Times New Roman" panose="02020603050405020304" pitchFamily="18" charset="0"/>
              <a:ea typeface="Calibri" panose="020F0502020204030204" pitchFamily="34" charset="0"/>
            </a:endParaRPr>
          </a:p>
          <a:p>
            <a:pPr algn="l" rtl="0">
              <a:buFont typeface="+mj-lt"/>
              <a:buAutoNum type="arabicPeriod"/>
            </a:pPr>
            <a:endParaRPr lang="en-GB"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76286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48237"/>
            <a:ext cx="9071973" cy="517954"/>
          </a:xfrm>
        </p:spPr>
        <p:txBody>
          <a:bodyPr>
            <a:noAutofit/>
          </a:bodyPr>
          <a:lstStyle/>
          <a:p>
            <a:pPr algn="ctr" rtl="0"/>
            <a:r>
              <a:rPr lang="en-GB" sz="2400" b="1" dirty="0">
                <a:solidFill>
                  <a:schemeClr val="tx1"/>
                </a:solidFill>
                <a:effectLst/>
                <a:latin typeface="Times New Roman" panose="02020603050405020304" pitchFamily="18" charset="0"/>
                <a:ea typeface="Calibri" panose="020F0502020204030204" pitchFamily="34" charset="0"/>
              </a:rPr>
              <a:t>1. </a:t>
            </a:r>
            <a:r>
              <a:rPr lang="en-GB" sz="2400" b="1" dirty="0" err="1">
                <a:solidFill>
                  <a:schemeClr val="tx1"/>
                </a:solidFill>
                <a:effectLst/>
                <a:latin typeface="Times New Roman" panose="02020603050405020304" pitchFamily="18" charset="0"/>
                <a:ea typeface="Calibri" panose="020F0502020204030204" pitchFamily="34" charset="0"/>
              </a:rPr>
              <a:t>Përkufizimi</a:t>
            </a:r>
            <a:r>
              <a:rPr lang="en-GB" sz="2400" b="1" dirty="0">
                <a:solidFill>
                  <a:schemeClr val="tx1"/>
                </a:solidFill>
                <a:effectLst/>
                <a:latin typeface="Times New Roman" panose="02020603050405020304" pitchFamily="18" charset="0"/>
                <a:ea typeface="Calibri" panose="020F0502020204030204" pitchFamily="34" charset="0"/>
              </a:rPr>
              <a:t> </a:t>
            </a:r>
            <a:r>
              <a:rPr lang="en-GB" sz="2400" b="1" dirty="0" err="1">
                <a:solidFill>
                  <a:schemeClr val="tx1"/>
                </a:solidFill>
                <a:effectLst/>
                <a:latin typeface="Times New Roman" panose="02020603050405020304" pitchFamily="18" charset="0"/>
                <a:ea typeface="Calibri" panose="020F0502020204030204" pitchFamily="34" charset="0"/>
              </a:rPr>
              <a:t>i</a:t>
            </a:r>
            <a:r>
              <a:rPr lang="en-GB" sz="2400" b="1" dirty="0">
                <a:solidFill>
                  <a:schemeClr val="tx1"/>
                </a:solidFill>
                <a:effectLst/>
                <a:latin typeface="Times New Roman" panose="02020603050405020304" pitchFamily="18" charset="0"/>
                <a:ea typeface="Calibri" panose="020F0502020204030204" pitchFamily="34" charset="0"/>
              </a:rPr>
              <a:t> </a:t>
            </a:r>
            <a:r>
              <a:rPr lang="en-GB" sz="2400" b="1" dirty="0" err="1">
                <a:solidFill>
                  <a:schemeClr val="tx1"/>
                </a:solidFill>
                <a:effectLst/>
                <a:latin typeface="Times New Roman" panose="02020603050405020304" pitchFamily="18" charset="0"/>
                <a:ea typeface="Calibri" panose="020F0502020204030204" pitchFamily="34" charset="0"/>
              </a:rPr>
              <a:t>Provës</a:t>
            </a:r>
            <a:r>
              <a:rPr lang="en-GB" sz="2400" b="1" dirty="0">
                <a:solidFill>
                  <a:schemeClr val="tx1"/>
                </a:solidFill>
                <a:effectLst/>
                <a:latin typeface="Times New Roman" panose="02020603050405020304" pitchFamily="18" charset="0"/>
                <a:ea typeface="Calibri" panose="020F0502020204030204" pitchFamily="34" charset="0"/>
              </a:rPr>
              <a:t> </a:t>
            </a:r>
            <a:r>
              <a:rPr lang="en-GB" sz="2400" b="1" dirty="0" err="1">
                <a:solidFill>
                  <a:schemeClr val="tx1"/>
                </a:solidFill>
                <a:effectLst/>
                <a:latin typeface="Times New Roman" panose="02020603050405020304" pitchFamily="18" charset="0"/>
                <a:ea typeface="Calibri" panose="020F0502020204030204" pitchFamily="34" charset="0"/>
              </a:rPr>
              <a:t>elektronike</a:t>
            </a:r>
            <a:r>
              <a:rPr lang="en-GB" sz="2400" b="1" dirty="0">
                <a:solidFill>
                  <a:schemeClr val="tx1"/>
                </a:solidFill>
                <a:effectLst/>
                <a:latin typeface="Times New Roman" panose="02020603050405020304" pitchFamily="18" charset="0"/>
                <a:ea typeface="Calibri" panose="020F0502020204030204" pitchFamily="34" charset="0"/>
              </a:rPr>
              <a:t> </a:t>
            </a:r>
            <a:r>
              <a:rPr lang="en-GB" sz="2400" b="1" dirty="0" err="1">
                <a:solidFill>
                  <a:schemeClr val="tx1"/>
                </a:solidFill>
                <a:effectLst/>
                <a:latin typeface="Times New Roman" panose="02020603050405020304" pitchFamily="18" charset="0"/>
                <a:ea typeface="Calibri" panose="020F0502020204030204" pitchFamily="34" charset="0"/>
              </a:rPr>
              <a:t>në</a:t>
            </a:r>
            <a:r>
              <a:rPr lang="en-GB" sz="2400" b="1" dirty="0">
                <a:solidFill>
                  <a:schemeClr val="tx1"/>
                </a:solidFill>
                <a:effectLst/>
                <a:latin typeface="Times New Roman" panose="02020603050405020304" pitchFamily="18" charset="0"/>
                <a:ea typeface="Calibri" panose="020F0502020204030204" pitchFamily="34" charset="0"/>
              </a:rPr>
              <a:t> </a:t>
            </a:r>
            <a:r>
              <a:rPr lang="en-GB" sz="2400" b="1" dirty="0" err="1">
                <a:solidFill>
                  <a:schemeClr val="tx1"/>
                </a:solidFill>
                <a:effectLst/>
                <a:latin typeface="Times New Roman" panose="02020603050405020304" pitchFamily="18" charset="0"/>
                <a:ea typeface="Calibri" panose="020F0502020204030204" pitchFamily="34" charset="0"/>
              </a:rPr>
              <a:t>procesin</a:t>
            </a:r>
            <a:r>
              <a:rPr lang="en-GB" sz="2400" b="1" dirty="0">
                <a:solidFill>
                  <a:schemeClr val="tx1"/>
                </a:solidFill>
                <a:effectLst/>
                <a:latin typeface="Times New Roman" panose="02020603050405020304" pitchFamily="18" charset="0"/>
                <a:ea typeface="Calibri" panose="020F0502020204030204" pitchFamily="34" charset="0"/>
              </a:rPr>
              <a:t> civil</a:t>
            </a:r>
            <a:endParaRPr lang="en-GB" sz="2800" dirty="0"/>
          </a:p>
        </p:txBody>
      </p:sp>
      <p:sp>
        <p:nvSpPr>
          <p:cNvPr id="3" name="Content Placeholder 2"/>
          <p:cNvSpPr>
            <a:spLocks noGrp="1"/>
          </p:cNvSpPr>
          <p:nvPr>
            <p:ph idx="1"/>
          </p:nvPr>
        </p:nvSpPr>
        <p:spPr>
          <a:xfrm>
            <a:off x="677333" y="1166191"/>
            <a:ext cx="9071973" cy="4875171"/>
          </a:xfrm>
        </p:spPr>
        <p:txBody>
          <a:bodyPr>
            <a:normAutofit lnSpcReduction="10000"/>
          </a:bodyPr>
          <a:lstStyle/>
          <a:p>
            <a:pPr marL="0" marR="0" algn="just" rtl="0">
              <a:spcBef>
                <a:spcPts val="0"/>
              </a:spcBef>
              <a:spcAft>
                <a:spcPts val="0"/>
              </a:spcAft>
            </a:pPr>
            <a:r>
              <a:rPr lang="en-GB" sz="1800" dirty="0">
                <a:effectLst/>
                <a:latin typeface="Times New Roman" panose="02020603050405020304" pitchFamily="18" charset="0"/>
                <a:ea typeface="Calibri" panose="020F0502020204030204" pitchFamily="34" charset="0"/>
              </a:rPr>
              <a:t>KPC</a:t>
            </a:r>
            <a:r>
              <a:rPr lang="en-GB" dirty="0">
                <a:latin typeface="Times New Roman" panose="02020603050405020304" pitchFamily="18" charset="0"/>
                <a:ea typeface="Calibri" panose="020F0502020204030204" pitchFamily="34" charset="0"/>
              </a:rPr>
              <a:t> 	--</a:t>
            </a:r>
            <a:r>
              <a:rPr lang="en-GB" sz="1800" dirty="0">
                <a:effectLst/>
                <a:latin typeface="Times New Roman" panose="02020603050405020304" pitchFamily="18" charset="0"/>
                <a:ea typeface="Calibri" panose="020F0502020204030204" pitchFamily="34" charset="0"/>
              </a:rPr>
              <a:t>- ????? </a:t>
            </a:r>
            <a:r>
              <a:rPr lang="en-GB" sz="1800" dirty="0" err="1">
                <a:effectLst/>
                <a:latin typeface="Times New Roman" panose="02020603050405020304" pitchFamily="18" charset="0"/>
                <a:ea typeface="Calibri" panose="020F0502020204030204" pitchFamily="34" charset="0"/>
              </a:rPr>
              <a:t>Shprehimisht</a:t>
            </a:r>
            <a:r>
              <a:rPr lang="en-GB" sz="1800" dirty="0">
                <a:effectLst/>
                <a:latin typeface="Times New Roman" panose="02020603050405020304" pitchFamily="18" charset="0"/>
                <a:ea typeface="Calibri" panose="020F0502020204030204" pitchFamily="34" charset="0"/>
              </a:rPr>
              <a:t>  - / </a:t>
            </a:r>
            <a:r>
              <a:rPr lang="en-GB" sz="1800" dirty="0" err="1">
                <a:effectLst/>
                <a:latin typeface="Times New Roman" panose="02020603050405020304" pitchFamily="18" charset="0"/>
                <a:ea typeface="Calibri" panose="020F0502020204030204" pitchFamily="34" charset="0"/>
              </a:rPr>
              <a:t>Pohimet</a:t>
            </a:r>
            <a:r>
              <a:rPr lang="en-GB" sz="1800" dirty="0">
                <a:effectLst/>
                <a:latin typeface="Times New Roman" panose="02020603050405020304" pitchFamily="18" charset="0"/>
                <a:ea typeface="Calibri" panose="020F0502020204030204" pitchFamily="34" charset="0"/>
              </a:rPr>
              <a:t> e </a:t>
            </a:r>
            <a:r>
              <a:rPr lang="en-GB" sz="1800" dirty="0" err="1">
                <a:effectLst/>
                <a:latin typeface="Times New Roman" panose="02020603050405020304" pitchFamily="18" charset="0"/>
                <a:ea typeface="Calibri" panose="020F0502020204030204" pitchFamily="34" charset="0"/>
              </a:rPr>
              <a:t>palëve</a:t>
            </a:r>
            <a:r>
              <a:rPr lang="en-GB" sz="1800" dirty="0">
                <a:effectLst/>
                <a:latin typeface="Times New Roman" panose="02020603050405020304" pitchFamily="18" charset="0"/>
                <a:ea typeface="Calibri" panose="020F0502020204030204" pitchFamily="34" charset="0"/>
              </a:rPr>
              <a:t> &amp; </a:t>
            </a:r>
            <a:r>
              <a:rPr lang="en-GB" sz="1800" dirty="0" err="1">
                <a:effectLst/>
                <a:latin typeface="Times New Roman" panose="02020603050405020304" pitchFamily="18" charset="0"/>
                <a:ea typeface="Calibri" panose="020F0502020204030204" pitchFamily="34" charset="0"/>
              </a:rPr>
              <a:t>Dëshmitë</a:t>
            </a:r>
            <a:r>
              <a:rPr lang="en-GB" sz="1800" dirty="0">
                <a:effectLst/>
                <a:latin typeface="Times New Roman" panose="02020603050405020304" pitchFamily="18" charset="0"/>
                <a:ea typeface="Calibri" panose="020F0502020204030204" pitchFamily="34" charset="0"/>
              </a:rPr>
              <a:t> e </a:t>
            </a:r>
            <a:r>
              <a:rPr lang="en-GB" sz="1800" dirty="0" err="1">
                <a:effectLst/>
                <a:latin typeface="Times New Roman" panose="02020603050405020304" pitchFamily="18" charset="0"/>
                <a:ea typeface="Calibri" panose="020F0502020204030204" pitchFamily="34" charset="0"/>
              </a:rPr>
              <a:t>dëshmtarëve</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në</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Gj</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Padive</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të</a:t>
            </a:r>
            <a:r>
              <a:rPr lang="en-GB" sz="1800" dirty="0">
                <a:effectLst/>
                <a:latin typeface="Times New Roman" panose="02020603050405020304" pitchFamily="18" charset="0"/>
                <a:ea typeface="Calibri" panose="020F0502020204030204" pitchFamily="34" charset="0"/>
              </a:rPr>
              <a:t> &lt; </a:t>
            </a:r>
            <a:endParaRPr lang="en-GB" sz="1800" dirty="0">
              <a:effectLst/>
              <a:latin typeface="Times New Roman" panose="02020603050405020304" pitchFamily="18" charset="0"/>
              <a:ea typeface="Times New Roman" panose="02020603050405020304" pitchFamily="18" charset="0"/>
            </a:endParaRPr>
          </a:p>
          <a:p>
            <a:pPr marL="0" marR="0" algn="just" rtl="0">
              <a:spcBef>
                <a:spcPts val="0"/>
              </a:spcBef>
              <a:spcAft>
                <a:spcPts val="0"/>
              </a:spcAft>
            </a:pPr>
            <a:endParaRPr lang="en-GB" sz="1800" dirty="0">
              <a:effectLst/>
              <a:latin typeface="Times New Roman" panose="02020603050405020304" pitchFamily="18" charset="0"/>
              <a:ea typeface="Calibri" panose="020F0502020204030204" pitchFamily="34" charset="0"/>
            </a:endParaRPr>
          </a:p>
          <a:p>
            <a:pPr marL="0" marR="0" algn="just" rtl="0">
              <a:spcBef>
                <a:spcPts val="0"/>
              </a:spcBef>
              <a:spcAft>
                <a:spcPts val="0"/>
              </a:spcAft>
            </a:pPr>
            <a:r>
              <a:rPr lang="en-GB" sz="1800" dirty="0" err="1">
                <a:effectLst/>
                <a:latin typeface="Times New Roman" panose="02020603050405020304" pitchFamily="18" charset="0"/>
                <a:ea typeface="Calibri" panose="020F0502020204030204" pitchFamily="34" charset="0"/>
              </a:rPr>
              <a:t>Ligje</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të</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vecanta</a:t>
            </a:r>
            <a:r>
              <a:rPr lang="en-GB" sz="1800" dirty="0">
                <a:effectLst/>
                <a:latin typeface="Times New Roman" panose="02020603050405020304" pitchFamily="18" charset="0"/>
                <a:ea typeface="Calibri" panose="020F0502020204030204" pitchFamily="34" charset="0"/>
              </a:rPr>
              <a:t>??? --- </a:t>
            </a:r>
            <a:r>
              <a:rPr lang="en-GB" sz="1800" dirty="0" err="1">
                <a:effectLst/>
                <a:latin typeface="Times New Roman" panose="02020603050405020304" pitchFamily="18" charset="0"/>
                <a:ea typeface="Calibri" panose="020F0502020204030204" pitchFamily="34" charset="0"/>
              </a:rPr>
              <a:t>Dokumenti</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elektronik</a:t>
            </a:r>
            <a:r>
              <a:rPr lang="en-GB" sz="1800" dirty="0">
                <a:effectLst/>
                <a:latin typeface="Times New Roman" panose="02020603050405020304" pitchFamily="18" charset="0"/>
                <a:ea typeface="Calibri" panose="020F0502020204030204" pitchFamily="34" charset="0"/>
              </a:rPr>
              <a:t> me </a:t>
            </a:r>
            <a:r>
              <a:rPr lang="en-GB" sz="1800" dirty="0" err="1">
                <a:effectLst/>
                <a:latin typeface="Times New Roman" panose="02020603050405020304" pitchFamily="18" charset="0"/>
                <a:ea typeface="Calibri" panose="020F0502020204030204" pitchFamily="34" charset="0"/>
              </a:rPr>
              <a:t>nënshkrim</a:t>
            </a:r>
            <a:r>
              <a:rPr lang="en-GB" sz="1800" dirty="0">
                <a:effectLst/>
                <a:latin typeface="Times New Roman" panose="02020603050405020304" pitchFamily="18" charset="0"/>
                <a:ea typeface="Calibri" panose="020F0502020204030204" pitchFamily="34" charset="0"/>
              </a:rPr>
              <a:t>/</a:t>
            </a:r>
            <a:r>
              <a:rPr lang="en-GB" sz="1800" dirty="0" err="1">
                <a:effectLst/>
                <a:latin typeface="Times New Roman" panose="02020603050405020304" pitchFamily="18" charset="0"/>
                <a:ea typeface="Calibri" panose="020F0502020204030204" pitchFamily="34" charset="0"/>
              </a:rPr>
              <a:t>vulë</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elektronike</a:t>
            </a:r>
            <a:r>
              <a:rPr lang="en-GB" sz="1800" dirty="0">
                <a:effectLst/>
                <a:latin typeface="Times New Roman" panose="02020603050405020304" pitchFamily="18" charset="0"/>
                <a:ea typeface="Calibri" panose="020F0502020204030204" pitchFamily="34" charset="0"/>
              </a:rPr>
              <a:t> </a:t>
            </a:r>
          </a:p>
          <a:p>
            <a:pPr marL="0" marR="0" algn="just" rtl="0">
              <a:spcBef>
                <a:spcPts val="0"/>
              </a:spcBef>
              <a:spcAft>
                <a:spcPts val="0"/>
              </a:spcAft>
            </a:pPr>
            <a:r>
              <a:rPr lang="en-GB" sz="1800" dirty="0" err="1">
                <a:effectLst/>
                <a:latin typeface="Times New Roman" panose="02020603050405020304" pitchFamily="18" charset="0"/>
                <a:ea typeface="Calibri" panose="020F0502020204030204" pitchFamily="34" charset="0"/>
              </a:rPr>
              <a:t>Praktikë</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gjyqësore</a:t>
            </a:r>
            <a:r>
              <a:rPr lang="en-GB" sz="1800" dirty="0">
                <a:effectLst/>
                <a:latin typeface="Times New Roman" panose="02020603050405020304" pitchFamily="18" charset="0"/>
                <a:ea typeface="Calibri" panose="020F0502020204030204" pitchFamily="34" charset="0"/>
              </a:rPr>
              <a:t>? </a:t>
            </a:r>
            <a:r>
              <a:rPr lang="en-GB" dirty="0">
                <a:latin typeface="Times New Roman" panose="02020603050405020304" pitchFamily="18" charset="0"/>
                <a:ea typeface="Calibri" panose="020F0502020204030204" pitchFamily="34" charset="0"/>
              </a:rPr>
              <a:t>+ --- </a:t>
            </a:r>
            <a:r>
              <a:rPr lang="en-GB" dirty="0" err="1">
                <a:latin typeface="Times New Roman" panose="02020603050405020304" pitchFamily="18" charset="0"/>
                <a:ea typeface="Calibri" panose="020F0502020204030204" pitchFamily="34" charset="0"/>
              </a:rPr>
              <a:t>Vendim</a:t>
            </a:r>
            <a:r>
              <a:rPr lang="en-GB" dirty="0">
                <a:latin typeface="Times New Roman" panose="02020603050405020304" pitchFamily="18" charset="0"/>
                <a:ea typeface="Calibri" panose="020F0502020204030204" pitchFamily="34" charset="0"/>
              </a:rPr>
              <a:t> </a:t>
            </a:r>
            <a:r>
              <a:rPr lang="en-GB" dirty="0" err="1">
                <a:latin typeface="Times New Roman" panose="02020603050405020304" pitchFamily="18" charset="0"/>
                <a:ea typeface="Calibri" panose="020F0502020204030204" pitchFamily="34" charset="0"/>
              </a:rPr>
              <a:t>KCGjL</a:t>
            </a:r>
            <a:r>
              <a:rPr lang="en-GB" dirty="0">
                <a:latin typeface="Times New Roman" panose="02020603050405020304" pitchFamily="18" charset="0"/>
                <a:ea typeface="Calibri" panose="020F0502020204030204" pitchFamily="34" charset="0"/>
              </a:rPr>
              <a:t> nr. 361 </a:t>
            </a:r>
            <a:r>
              <a:rPr lang="en-GB" dirty="0" err="1">
                <a:latin typeface="Times New Roman" panose="02020603050405020304" pitchFamily="18" charset="0"/>
                <a:ea typeface="Calibri" panose="020F0502020204030204" pitchFamily="34" charset="0"/>
              </a:rPr>
              <a:t>datë</a:t>
            </a:r>
            <a:r>
              <a:rPr lang="en-GB" dirty="0">
                <a:latin typeface="Times New Roman" panose="02020603050405020304" pitchFamily="18" charset="0"/>
                <a:ea typeface="Calibri" panose="020F0502020204030204" pitchFamily="34" charset="0"/>
              </a:rPr>
              <a:t> 12.10.2022</a:t>
            </a:r>
            <a:r>
              <a:rPr lang="en-GB" sz="1800" dirty="0">
                <a:effectLst/>
                <a:latin typeface="Times New Roman" panose="02020603050405020304" pitchFamily="18" charset="0"/>
                <a:ea typeface="Calibri" panose="020F0502020204030204" pitchFamily="34" charset="0"/>
              </a:rPr>
              <a:t> </a:t>
            </a:r>
            <a:endParaRPr lang="en-GB" sz="1800" dirty="0">
              <a:effectLst/>
              <a:latin typeface="Times New Roman" panose="02020603050405020304" pitchFamily="18" charset="0"/>
              <a:ea typeface="Times New Roman" panose="02020603050405020304" pitchFamily="18" charset="0"/>
            </a:endParaRPr>
          </a:p>
          <a:p>
            <a:pPr marL="0" marR="0" algn="just" rtl="0">
              <a:spcBef>
                <a:spcPts val="0"/>
              </a:spcBef>
              <a:spcAft>
                <a:spcPts val="0"/>
              </a:spcAft>
            </a:pPr>
            <a:r>
              <a:rPr lang="en-GB" sz="1800" dirty="0" err="1">
                <a:effectLst/>
                <a:latin typeface="Times New Roman" panose="02020603050405020304" pitchFamily="18" charset="0"/>
                <a:ea typeface="Calibri" panose="020F0502020204030204" pitchFamily="34" charset="0"/>
              </a:rPr>
              <a:t>Doktrina</a:t>
            </a:r>
            <a:r>
              <a:rPr lang="en-GB" sz="1800" dirty="0">
                <a:effectLst/>
                <a:latin typeface="Times New Roman" panose="02020603050405020304" pitchFamily="18" charset="0"/>
                <a:ea typeface="Calibri" panose="020F0502020204030204" pitchFamily="34" charset="0"/>
              </a:rPr>
              <a:t> </a:t>
            </a:r>
            <a:r>
              <a:rPr lang="en-GB" sz="1800" dirty="0" err="1">
                <a:effectLst/>
                <a:latin typeface="Times New Roman" panose="02020603050405020304" pitchFamily="18" charset="0"/>
                <a:ea typeface="Calibri" panose="020F0502020204030204" pitchFamily="34" charset="0"/>
              </a:rPr>
              <a:t>aktuale</a:t>
            </a:r>
            <a:r>
              <a:rPr lang="en-GB" sz="1800" dirty="0">
                <a:effectLst/>
                <a:latin typeface="Times New Roman" panose="02020603050405020304" pitchFamily="18" charset="0"/>
                <a:ea typeface="Calibri" panose="020F0502020204030204" pitchFamily="34" charset="0"/>
              </a:rPr>
              <a:t>? + “Jeta </a:t>
            </a:r>
            <a:r>
              <a:rPr lang="en-GB" sz="1800" dirty="0" err="1">
                <a:effectLst/>
                <a:latin typeface="Times New Roman" panose="02020603050405020304" pitchFamily="18" charset="0"/>
                <a:ea typeface="Calibri" panose="020F0502020204030204" pitchFamily="34" charset="0"/>
              </a:rPr>
              <a:t>Juridike</a:t>
            </a:r>
            <a:r>
              <a:rPr lang="en-GB" sz="1800" dirty="0">
                <a:effectLst/>
                <a:latin typeface="Times New Roman" panose="02020603050405020304" pitchFamily="18" charset="0"/>
                <a:ea typeface="Calibri" panose="020F0502020204030204" pitchFamily="34" charset="0"/>
              </a:rPr>
              <a:t> Nr. 2 / 2021</a:t>
            </a:r>
            <a:endParaRPr lang="en-GB" sz="1800" dirty="0">
              <a:effectLst/>
              <a:latin typeface="Times New Roman" panose="02020603050405020304" pitchFamily="18" charset="0"/>
              <a:ea typeface="Times New Roman" panose="02020603050405020304" pitchFamily="18" charset="0"/>
            </a:endParaRPr>
          </a:p>
          <a:p>
            <a:pPr marL="0" marR="0" indent="0" algn="just" rtl="0">
              <a:spcBef>
                <a:spcPts val="0"/>
              </a:spcBef>
              <a:spcAft>
                <a:spcPts val="0"/>
              </a:spcAft>
              <a:buNone/>
            </a:pPr>
            <a:r>
              <a:rPr lang="en-GB" sz="1800" dirty="0">
                <a:effectLst/>
                <a:latin typeface="Times New Roman" panose="02020603050405020304" pitchFamily="18" charset="0"/>
                <a:ea typeface="Calibri" panose="020F0502020204030204" pitchFamily="34" charset="0"/>
              </a:rPr>
              <a:t> </a:t>
            </a:r>
          </a:p>
          <a:p>
            <a:pPr algn="just"/>
            <a:r>
              <a:rPr lang="sq-AL" sz="1800" dirty="0">
                <a:effectLst/>
                <a:latin typeface="Times New Roman" panose="02020603050405020304" pitchFamily="18" charset="0"/>
                <a:ea typeface="Times New Roman" panose="02020603050405020304" pitchFamily="18" charset="0"/>
              </a:rPr>
              <a:t>Udhërrëfyesi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K</a:t>
            </a:r>
            <a:r>
              <a:rPr lang="en-US" dirty="0" err="1">
                <a:latin typeface="Times New Roman" panose="02020603050405020304" pitchFamily="18" charset="0"/>
                <a:ea typeface="Times New Roman" panose="02020603050405020304" pitchFamily="18" charset="0"/>
              </a:rPr>
              <a:t>o</a:t>
            </a:r>
            <a:r>
              <a:rPr lang="en-US" sz="1800" dirty="0" err="1">
                <a:effectLst/>
                <a:latin typeface="Times New Roman" panose="02020603050405020304" pitchFamily="18" charset="0"/>
                <a:ea typeface="Times New Roman" panose="02020603050405020304" pitchFamily="18" charset="0"/>
              </a:rPr>
              <a:t>mitetit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Ministrave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K</a:t>
            </a:r>
            <a:r>
              <a:rPr lang="sq-AL" sz="1800" dirty="0">
                <a:effectLst/>
                <a:latin typeface="Times New Roman" panose="02020603050405020304" pitchFamily="18" charset="0"/>
                <a:ea typeface="Times New Roman" panose="02020603050405020304" pitchFamily="18" charset="0"/>
              </a:rPr>
              <a:t>ëshillit të Evropës</a:t>
            </a:r>
            <a:r>
              <a:rPr lang="en-US" sz="1800" dirty="0">
                <a:effectLst/>
                <a:latin typeface="Times New Roman" panose="02020603050405020304" pitchFamily="18" charset="0"/>
                <a:ea typeface="Times New Roman" panose="02020603050405020304" pitchFamily="18" charset="0"/>
              </a:rPr>
              <a:t> (2019)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provat</a:t>
            </a:r>
            <a:r>
              <a:rPr lang="en-US" sz="1800"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elektronike</a:t>
            </a:r>
            <a:r>
              <a:rPr lang="en-US" sz="1800"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“provë elektronike” do të thotë </a:t>
            </a:r>
            <a:r>
              <a:rPr lang="sq-AL" sz="1800" b="1" dirty="0">
                <a:effectLst/>
                <a:latin typeface="Times New Roman" panose="02020603050405020304" pitchFamily="18" charset="0"/>
                <a:ea typeface="Times New Roman" panose="02020603050405020304" pitchFamily="18" charset="0"/>
              </a:rPr>
              <a:t>“</a:t>
            </a:r>
            <a:r>
              <a:rPr lang="sq-AL" sz="1800" b="1" i="1" dirty="0">
                <a:effectLst/>
                <a:latin typeface="Times New Roman" panose="02020603050405020304" pitchFamily="18" charset="0"/>
                <a:ea typeface="Times New Roman" panose="02020603050405020304" pitchFamily="18" charset="0"/>
              </a:rPr>
              <a:t>çdo dëshmi që rrjedh nga </a:t>
            </a:r>
            <a:r>
              <a:rPr lang="sq-AL" sz="1800" b="1" i="1" u="sng" dirty="0">
                <a:effectLst/>
                <a:latin typeface="Times New Roman" panose="02020603050405020304" pitchFamily="18" charset="0"/>
                <a:ea typeface="Times New Roman" panose="02020603050405020304" pitchFamily="18" charset="0"/>
              </a:rPr>
              <a:t>të dhënat </a:t>
            </a:r>
            <a:r>
              <a:rPr lang="sq-AL" sz="1800" b="1" i="1" dirty="0">
                <a:effectLst/>
                <a:latin typeface="Times New Roman" panose="02020603050405020304" pitchFamily="18" charset="0"/>
                <a:ea typeface="Times New Roman" panose="02020603050405020304" pitchFamily="18" charset="0"/>
              </a:rPr>
              <a:t>që përmbahen ose prodhohen nga çdo pajisje, funksionimi i të cilave varet nga një program soft</a:t>
            </a:r>
            <a:r>
              <a:rPr lang="en-US" b="1" i="1" dirty="0">
                <a:latin typeface="Times New Roman" panose="02020603050405020304" pitchFamily="18" charset="0"/>
                <a:ea typeface="Times New Roman" panose="02020603050405020304" pitchFamily="18" charset="0"/>
              </a:rPr>
              <a:t>w</a:t>
            </a:r>
            <a:r>
              <a:rPr lang="sq-AL" sz="1800" b="1" i="1" dirty="0">
                <a:effectLst/>
                <a:latin typeface="Times New Roman" panose="02020603050405020304" pitchFamily="18" charset="0"/>
                <a:ea typeface="Times New Roman" panose="02020603050405020304" pitchFamily="18" charset="0"/>
              </a:rPr>
              <a:t>are ose </a:t>
            </a:r>
            <a:r>
              <a:rPr lang="sq-AL" sz="1800" b="1" i="1" u="sng" dirty="0">
                <a:effectLst/>
                <a:latin typeface="Times New Roman" panose="02020603050405020304" pitchFamily="18" charset="0"/>
                <a:ea typeface="Times New Roman" panose="02020603050405020304" pitchFamily="18" charset="0"/>
              </a:rPr>
              <a:t>të dhëna </a:t>
            </a:r>
            <a:r>
              <a:rPr lang="sq-AL" sz="1800" b="1" i="1" dirty="0">
                <a:effectLst/>
                <a:latin typeface="Times New Roman" panose="02020603050405020304" pitchFamily="18" charset="0"/>
                <a:ea typeface="Times New Roman" panose="02020603050405020304" pitchFamily="18" charset="0"/>
              </a:rPr>
              <a:t>të ruajtura ose transmetuara mbi një sistem ose rrjet kompjuterik.</a:t>
            </a:r>
            <a:r>
              <a:rPr lang="sq-AL" sz="1800" b="1" dirty="0">
                <a:effectLst/>
                <a:latin typeface="Times New Roman" panose="02020603050405020304" pitchFamily="18" charset="0"/>
                <a:ea typeface="Times New Roman" panose="02020603050405020304" pitchFamily="18" charset="0"/>
              </a:rPr>
              <a:t>” </a:t>
            </a:r>
            <a:endParaRPr lang="en-US" sz="1800" b="1" dirty="0">
              <a:effectLst/>
              <a:latin typeface="Times New Roman" panose="02020603050405020304" pitchFamily="18" charset="0"/>
              <a:ea typeface="Times New Roman" panose="02020603050405020304" pitchFamily="18" charset="0"/>
            </a:endParaRPr>
          </a:p>
          <a:p>
            <a:pPr algn="just"/>
            <a:r>
              <a:rPr lang="en-US" sz="1800" dirty="0">
                <a:effectLst/>
                <a:latin typeface="Times New Roman" panose="02020603050405020304" pitchFamily="18" charset="0"/>
                <a:ea typeface="Times New Roman" panose="02020603050405020304" pitchFamily="18" charset="0"/>
              </a:rPr>
              <a:t>[Ka </a:t>
            </a:r>
            <a:r>
              <a:rPr lang="en-US" sz="1800" dirty="0" err="1">
                <a:effectLst/>
                <a:latin typeface="Times New Roman" panose="02020603050405020304" pitchFamily="18" charset="0"/>
                <a:ea typeface="Times New Roman" panose="02020603050405020304" pitchFamily="18" charset="0"/>
              </a:rPr>
              <a:t>tendencë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përfshirë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Udhërrëfyes</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edhe</a:t>
            </a:r>
            <a:r>
              <a:rPr lang="en-US" sz="1800" dirty="0">
                <a:effectLst/>
                <a:latin typeface="Times New Roman" panose="02020603050405020304" pitchFamily="18" charset="0"/>
                <a:ea typeface="Times New Roman" panose="02020603050405020304" pitchFamily="18" charset="0"/>
              </a:rPr>
              <a:t> cloud computing, blockchain </a:t>
            </a:r>
            <a:r>
              <a:rPr lang="en-US" sz="1800" dirty="0" err="1">
                <a:effectLst/>
                <a:latin typeface="Times New Roman" panose="02020603050405020304" pitchFamily="18" charset="0"/>
                <a:ea typeface="Times New Roman" panose="02020603050405020304" pitchFamily="18" charset="0"/>
              </a:rPr>
              <a:t>ose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algoritmet</a:t>
            </a:r>
            <a:r>
              <a:rPr lang="en-US" sz="1800" dirty="0">
                <a:effectLst/>
                <a:latin typeface="Times New Roman" panose="02020603050405020304" pitchFamily="18" charset="0"/>
                <a:ea typeface="Times New Roman" panose="02020603050405020304" pitchFamily="18" charset="0"/>
              </a:rPr>
              <a:t> e AI – jo </a:t>
            </a:r>
            <a:r>
              <a:rPr lang="en-US" sz="1800" dirty="0" err="1">
                <a:effectLst/>
                <a:latin typeface="Times New Roman" panose="02020603050405020304" pitchFamily="18" charset="0"/>
                <a:ea typeface="Times New Roman" panose="02020603050405020304" pitchFamily="18" charset="0"/>
              </a:rPr>
              <a:t>akoma</a:t>
            </a:r>
            <a:r>
              <a:rPr lang="en-US" sz="1800" dirty="0">
                <a:effectLst/>
                <a:latin typeface="Times New Roman" panose="02020603050405020304" pitchFamily="18" charset="0"/>
                <a:ea typeface="Times New Roman" panose="02020603050405020304" pitchFamily="18" charset="0"/>
              </a:rPr>
              <a:t>]</a:t>
            </a:r>
          </a:p>
          <a:p>
            <a:pPr algn="just"/>
            <a:r>
              <a:rPr lang="en-US" sz="1800" dirty="0">
                <a:effectLst/>
                <a:latin typeface="Times New Roman" panose="02020603050405020304" pitchFamily="18" charset="0"/>
                <a:ea typeface="Times New Roman" panose="02020603050405020304" pitchFamily="18" charset="0"/>
              </a:rPr>
              <a:t>N</a:t>
            </a:r>
            <a:r>
              <a:rPr lang="sq-AL" sz="1800" dirty="0">
                <a:effectLst/>
                <a:latin typeface="Times New Roman" panose="02020603050405020304" pitchFamily="18" charset="0"/>
                <a:ea typeface="Times New Roman" panose="02020603050405020304" pitchFamily="18" charset="0"/>
              </a:rPr>
              <a:t>ot</a:t>
            </a:r>
            <a:r>
              <a:rPr lang="en-US" sz="1800" dirty="0">
                <a:effectLst/>
                <a:latin typeface="Times New Roman" panose="02020603050405020304" pitchFamily="18" charset="0"/>
                <a:ea typeface="Times New Roman" panose="02020603050405020304" pitchFamily="18" charset="0"/>
              </a:rPr>
              <a:t>a s</a:t>
            </a:r>
            <a:r>
              <a:rPr lang="sq-AL" sz="1800" dirty="0">
                <a:effectLst/>
                <a:latin typeface="Times New Roman" panose="02020603050405020304" pitchFamily="18" charset="0"/>
                <a:ea typeface="Times New Roman" panose="02020603050405020304" pitchFamily="18" charset="0"/>
              </a:rPr>
              <a:t>hpjeguese </a:t>
            </a:r>
            <a:r>
              <a:rPr lang="en-US" sz="1800" dirty="0">
                <a:effectLst/>
                <a:latin typeface="Times New Roman" panose="02020603050405020304" pitchFamily="18" charset="0"/>
                <a:ea typeface="Times New Roman" panose="02020603050405020304" pitchFamily="18" charset="0"/>
              </a:rPr>
              <a:t>e</a:t>
            </a:r>
            <a:r>
              <a:rPr lang="sq-AL" sz="1800" dirty="0">
                <a:effectLst/>
                <a:latin typeface="Times New Roman" panose="02020603050405020304" pitchFamily="18" charset="0"/>
                <a:ea typeface="Times New Roman" panose="02020603050405020304" pitchFamily="18" charset="0"/>
              </a:rPr>
              <a:t> Udhërrëfyesi</a:t>
            </a:r>
            <a:r>
              <a:rPr lang="en-US" sz="1800" dirty="0">
                <a:effectLst/>
                <a:latin typeface="Times New Roman" panose="02020603050405020304" pitchFamily="18" charset="0"/>
                <a:ea typeface="Times New Roman" panose="02020603050405020304" pitchFamily="18" charset="0"/>
              </a:rPr>
              <a:t>t: </a:t>
            </a:r>
            <a:r>
              <a:rPr lang="en-US" sz="1800" b="1" dirty="0">
                <a:effectLst/>
                <a:latin typeface="Times New Roman" panose="02020603050405020304" pitchFamily="18" charset="0"/>
                <a:ea typeface="Times New Roman" panose="02020603050405020304" pitchFamily="18" charset="0"/>
              </a:rPr>
              <a:t>“P</a:t>
            </a:r>
            <a:r>
              <a:rPr lang="sq-AL" sz="1800" b="1" dirty="0">
                <a:effectLst/>
                <a:latin typeface="Times New Roman" panose="02020603050405020304" pitchFamily="18" charset="0"/>
                <a:ea typeface="Times New Roman" panose="02020603050405020304" pitchFamily="18" charset="0"/>
              </a:rPr>
              <a:t>rova elektronike mund të ketë formën e tekstit, videos, fotografisë apo incizimit me audio.</a:t>
            </a:r>
            <a:r>
              <a:rPr lang="en-US" sz="1800" b="1" dirty="0">
                <a:effectLst/>
                <a:latin typeface="Times New Roman" panose="02020603050405020304" pitchFamily="18" charset="0"/>
                <a:ea typeface="Times New Roman" panose="02020603050405020304" pitchFamily="18" charset="0"/>
              </a:rPr>
              <a:t>”</a:t>
            </a:r>
            <a:r>
              <a:rPr lang="sq-AL" sz="1800" b="1" dirty="0">
                <a:effectLst/>
                <a:latin typeface="Times New Roman" panose="02020603050405020304" pitchFamily="18" charset="0"/>
                <a:ea typeface="Times New Roman" panose="02020603050405020304" pitchFamily="18" charset="0"/>
              </a:rPr>
              <a:t> </a:t>
            </a:r>
            <a:endParaRPr lang="en-GB" sz="1800" b="1" dirty="0">
              <a:effectLst/>
              <a:latin typeface="Times New Roman" panose="02020603050405020304" pitchFamily="18" charset="0"/>
              <a:ea typeface="MS Mincho" panose="02020609040205080304" pitchFamily="49" charset="-128"/>
            </a:endParaRPr>
          </a:p>
          <a:p>
            <a:pPr algn="just"/>
            <a:r>
              <a:rPr lang="en-US" sz="1800" u="sng" dirty="0" err="1">
                <a:effectLst/>
                <a:latin typeface="Times New Roman" panose="02020603050405020304" pitchFamily="18" charset="0"/>
                <a:ea typeface="Times New Roman" panose="02020603050405020304" pitchFamily="18" charset="0"/>
              </a:rPr>
              <a:t>Të</a:t>
            </a:r>
            <a:r>
              <a:rPr lang="en-US" sz="1800" u="sng" dirty="0">
                <a:effectLst/>
                <a:latin typeface="Times New Roman" panose="02020603050405020304" pitchFamily="18" charset="0"/>
                <a:ea typeface="Times New Roman" panose="02020603050405020304" pitchFamily="18" charset="0"/>
              </a:rPr>
              <a:t> dhënat </a:t>
            </a:r>
            <a:r>
              <a:rPr lang="en-US" sz="1800" dirty="0">
                <a:effectLst/>
                <a:latin typeface="Times New Roman" panose="02020603050405020304" pitchFamily="18" charset="0"/>
                <a:ea typeface="Times New Roman" panose="02020603050405020304" pitchFamily="18" charset="0"/>
              </a:rPr>
              <a:t>mund të vijnë nga mjete ose metoda të caktuara aksesi, si telefonat celularë, faqet e internetit, kompjuterët ose regjistruesit GPS etj. </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7421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8DA23D-4FD1-E022-480C-6FC8FAFAD0FE}"/>
              </a:ext>
            </a:extLst>
          </p:cNvPr>
          <p:cNvSpPr>
            <a:spLocks noGrp="1"/>
          </p:cNvSpPr>
          <p:nvPr>
            <p:ph idx="1"/>
          </p:nvPr>
        </p:nvSpPr>
        <p:spPr>
          <a:xfrm>
            <a:off x="677334" y="887897"/>
            <a:ext cx="8596668" cy="5153466"/>
          </a:xfrm>
        </p:spPr>
        <p:txBody>
          <a:bodyPr>
            <a:normAutofit/>
          </a:bodyPr>
          <a:lstStyle/>
          <a:p>
            <a:pPr algn="just"/>
            <a:r>
              <a:rPr lang="en-US" sz="2000" dirty="0" err="1">
                <a:effectLst/>
                <a:latin typeface="Times New Roman" panose="02020603050405020304" pitchFamily="18" charset="0"/>
                <a:ea typeface="Times New Roman" panose="02020603050405020304" pitchFamily="18" charset="0"/>
              </a:rPr>
              <a:t>Mesazhe</a:t>
            </a:r>
            <a:r>
              <a:rPr lang="en-US" sz="2000" dirty="0">
                <a:effectLst/>
                <a:latin typeface="Times New Roman" panose="02020603050405020304" pitchFamily="18" charset="0"/>
                <a:ea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rPr>
              <a:t>elektronike</a:t>
            </a:r>
            <a:r>
              <a:rPr lang="en-US" sz="2000" dirty="0">
                <a:effectLst/>
                <a:latin typeface="Times New Roman" panose="02020603050405020304" pitchFamily="18" charset="0"/>
                <a:ea typeface="Times New Roman" panose="02020603050405020304" pitchFamily="18" charset="0"/>
              </a:rPr>
              <a:t> (e-mail) </a:t>
            </a:r>
            <a:r>
              <a:rPr lang="en-US" sz="2000" dirty="0" err="1">
                <a:effectLst/>
                <a:latin typeface="Times New Roman" panose="02020603050405020304" pitchFamily="18" charset="0"/>
                <a:ea typeface="Calibri" panose="020F0502020204030204" pitchFamily="34" charset="0"/>
              </a:rPr>
              <a:t>janë</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shembulli</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tipik</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i</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një</a:t>
            </a:r>
            <a:r>
              <a:rPr lang="en-US" sz="2000" dirty="0">
                <a:effectLst/>
                <a:latin typeface="Times New Roman" panose="02020603050405020304" pitchFamily="18" charset="0"/>
                <a:ea typeface="Calibri" panose="020F0502020204030204" pitchFamily="34" charset="0"/>
              </a:rPr>
              <a:t> prove </a:t>
            </a:r>
            <a:r>
              <a:rPr lang="en-US" sz="2000" dirty="0" err="1">
                <a:effectLst/>
                <a:latin typeface="Times New Roman" panose="02020603050405020304" pitchFamily="18" charset="0"/>
                <a:ea typeface="Calibri" panose="020F0502020204030204" pitchFamily="34" charset="0"/>
              </a:rPr>
              <a:t>elektronike</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që</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vjen</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nga</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një</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pajisje</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elektronike</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kompjuter</a:t>
            </a:r>
            <a:r>
              <a:rPr lang="en-US" sz="2000" dirty="0">
                <a:effectLst/>
                <a:latin typeface="Times New Roman" panose="02020603050405020304" pitchFamily="18" charset="0"/>
                <a:ea typeface="Calibri" panose="020F0502020204030204" pitchFamily="34" charset="0"/>
              </a:rPr>
              <a:t> apo </a:t>
            </a:r>
            <a:r>
              <a:rPr lang="en-US" sz="2000" dirty="0" err="1">
                <a:effectLst/>
                <a:latin typeface="Times New Roman" panose="02020603050405020304" pitchFamily="18" charset="0"/>
                <a:ea typeface="Calibri" panose="020F0502020204030204" pitchFamily="34" charset="0"/>
              </a:rPr>
              <a:t>aparat</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i</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ngjashëm</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dhe</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që</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përmban</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metadatat</a:t>
            </a:r>
            <a:r>
              <a:rPr lang="en-US" sz="2000" dirty="0">
                <a:effectLst/>
                <a:latin typeface="Times New Roman" panose="02020603050405020304" pitchFamily="18" charset="0"/>
                <a:ea typeface="Calibri" panose="020F0502020204030204" pitchFamily="34" charset="0"/>
              </a:rPr>
              <a:t> </a:t>
            </a:r>
            <a:r>
              <a:rPr lang="en-US" sz="2000" dirty="0" err="1">
                <a:effectLst/>
                <a:latin typeface="Times New Roman" panose="02020603050405020304" pitchFamily="18" charset="0"/>
                <a:ea typeface="Calibri" panose="020F0502020204030204" pitchFamily="34" charset="0"/>
              </a:rPr>
              <a:t>relevante</a:t>
            </a:r>
            <a:r>
              <a:rPr lang="en-US" sz="2000" dirty="0">
                <a:effectLst/>
                <a:latin typeface="Times New Roman" panose="02020603050405020304" pitchFamily="18" charset="0"/>
                <a:ea typeface="Calibri" panose="020F0502020204030204" pitchFamily="34" charset="0"/>
              </a:rPr>
              <a:t>.</a:t>
            </a:r>
          </a:p>
          <a:p>
            <a:pPr algn="just"/>
            <a:endParaRPr lang="en-US" sz="2000" dirty="0">
              <a:latin typeface="Times New Roman" panose="02020603050405020304" pitchFamily="18" charset="0"/>
            </a:endParaRPr>
          </a:p>
          <a:p>
            <a:pPr algn="just"/>
            <a:r>
              <a:rPr lang="en-US" sz="2000" dirty="0">
                <a:latin typeface="Times New Roman" panose="02020603050405020304" pitchFamily="18" charset="0"/>
              </a:rPr>
              <a:t>“Metadata” – </a:t>
            </a:r>
            <a:r>
              <a:rPr lang="en-US" sz="2000" dirty="0" err="1">
                <a:latin typeface="Times New Roman" panose="02020603050405020304" pitchFamily="18" charset="0"/>
              </a:rPr>
              <a:t>Informacion</a:t>
            </a:r>
            <a:r>
              <a:rPr lang="en-US" sz="2000" dirty="0">
                <a:latin typeface="Times New Roman" panose="02020603050405020304" pitchFamily="18" charset="0"/>
              </a:rPr>
              <a:t> </a:t>
            </a:r>
            <a:r>
              <a:rPr lang="en-US" sz="2000" dirty="0" err="1">
                <a:latin typeface="Times New Roman" panose="02020603050405020304" pitchFamily="18" charset="0"/>
              </a:rPr>
              <a:t>elektronik</a:t>
            </a:r>
            <a:r>
              <a:rPr lang="en-US" sz="2000" dirty="0">
                <a:latin typeface="Times New Roman" panose="02020603050405020304" pitchFamily="18" charset="0"/>
              </a:rPr>
              <a:t> </a:t>
            </a:r>
            <a:r>
              <a:rPr lang="en-US" sz="2000" dirty="0" err="1">
                <a:latin typeface="Times New Roman" panose="02020603050405020304" pitchFamily="18" charset="0"/>
              </a:rPr>
              <a:t>rreth</a:t>
            </a:r>
            <a:r>
              <a:rPr lang="en-US" sz="2000" dirty="0">
                <a:latin typeface="Times New Roman" panose="02020603050405020304" pitchFamily="18" charset="0"/>
              </a:rPr>
              <a:t> </a:t>
            </a:r>
            <a:r>
              <a:rPr lang="en-US" sz="2000" dirty="0" err="1">
                <a:latin typeface="Times New Roman" panose="02020603050405020304" pitchFamily="18" charset="0"/>
              </a:rPr>
              <a:t>të</a:t>
            </a:r>
            <a:r>
              <a:rPr lang="en-US" sz="2000" dirty="0">
                <a:latin typeface="Times New Roman" panose="02020603050405020304" pitchFamily="18" charset="0"/>
              </a:rPr>
              <a:t> </a:t>
            </a:r>
            <a:r>
              <a:rPr lang="en-US" sz="2000" dirty="0" err="1">
                <a:latin typeface="Times New Roman" panose="02020603050405020304" pitchFamily="18" charset="0"/>
              </a:rPr>
              <a:t>dhënave</a:t>
            </a:r>
            <a:r>
              <a:rPr lang="en-US" sz="2000" dirty="0">
                <a:latin typeface="Times New Roman" panose="02020603050405020304" pitchFamily="18" charset="0"/>
              </a:rPr>
              <a:t> </a:t>
            </a:r>
            <a:r>
              <a:rPr lang="en-US" sz="2000" dirty="0" err="1">
                <a:latin typeface="Times New Roman" panose="02020603050405020304" pitchFamily="18" charset="0"/>
              </a:rPr>
              <a:t>të</a:t>
            </a:r>
            <a:r>
              <a:rPr lang="en-US" sz="2000" dirty="0">
                <a:latin typeface="Times New Roman" panose="02020603050405020304" pitchFamily="18" charset="0"/>
              </a:rPr>
              <a:t> </a:t>
            </a:r>
            <a:r>
              <a:rPr lang="en-US" sz="2000" dirty="0" err="1">
                <a:latin typeface="Times New Roman" panose="02020603050405020304" pitchFamily="18" charset="0"/>
              </a:rPr>
              <a:t>tjera</a:t>
            </a:r>
            <a:r>
              <a:rPr lang="en-US" sz="2000" dirty="0">
                <a:latin typeface="Times New Roman" panose="02020603050405020304" pitchFamily="18" charset="0"/>
              </a:rPr>
              <a:t>, </a:t>
            </a:r>
            <a:r>
              <a:rPr lang="en-US" sz="2000" dirty="0" err="1">
                <a:latin typeface="Times New Roman" panose="02020603050405020304" pitchFamily="18" charset="0"/>
              </a:rPr>
              <a:t>të</a:t>
            </a:r>
            <a:r>
              <a:rPr lang="en-US" sz="2000" dirty="0">
                <a:latin typeface="Times New Roman" panose="02020603050405020304" pitchFamily="18" charset="0"/>
              </a:rPr>
              <a:t> </a:t>
            </a:r>
            <a:r>
              <a:rPr lang="en-US" sz="2000" dirty="0" err="1">
                <a:latin typeface="Times New Roman" panose="02020603050405020304" pitchFamily="18" charset="0"/>
              </a:rPr>
              <a:t>cilat</a:t>
            </a:r>
            <a:r>
              <a:rPr lang="en-US" sz="2000" dirty="0">
                <a:latin typeface="Times New Roman" panose="02020603050405020304" pitchFamily="18" charset="0"/>
              </a:rPr>
              <a:t> </a:t>
            </a:r>
            <a:r>
              <a:rPr lang="en-US" sz="2000" dirty="0" err="1">
                <a:latin typeface="Times New Roman" panose="02020603050405020304" pitchFamily="18" charset="0"/>
              </a:rPr>
              <a:t>mund</a:t>
            </a:r>
            <a:r>
              <a:rPr lang="en-US" sz="2000" dirty="0">
                <a:latin typeface="Times New Roman" panose="02020603050405020304" pitchFamily="18" charset="0"/>
              </a:rPr>
              <a:t> </a:t>
            </a:r>
            <a:r>
              <a:rPr lang="en-US" sz="2000" dirty="0" err="1">
                <a:latin typeface="Times New Roman" panose="02020603050405020304" pitchFamily="18" charset="0"/>
              </a:rPr>
              <a:t>të</a:t>
            </a:r>
            <a:r>
              <a:rPr lang="en-US" sz="2000" dirty="0">
                <a:latin typeface="Times New Roman" panose="02020603050405020304" pitchFamily="18" charset="0"/>
              </a:rPr>
              <a:t> </a:t>
            </a:r>
            <a:r>
              <a:rPr lang="en-US" sz="2000" dirty="0" err="1">
                <a:latin typeface="Times New Roman" panose="02020603050405020304" pitchFamily="18" charset="0"/>
              </a:rPr>
              <a:t>tregojnë</a:t>
            </a:r>
            <a:r>
              <a:rPr lang="en-US" sz="2000" dirty="0">
                <a:latin typeface="Times New Roman" panose="02020603050405020304" pitchFamily="18" charset="0"/>
              </a:rPr>
              <a:t> </a:t>
            </a:r>
            <a:r>
              <a:rPr lang="en-US" sz="2000" dirty="0" err="1">
                <a:latin typeface="Times New Roman" panose="02020603050405020304" pitchFamily="18" charset="0"/>
              </a:rPr>
              <a:t>identifikimin</a:t>
            </a:r>
            <a:r>
              <a:rPr lang="en-US" sz="2000" dirty="0">
                <a:latin typeface="Times New Roman" panose="02020603050405020304" pitchFamily="18" charset="0"/>
              </a:rPr>
              <a:t>, </a:t>
            </a:r>
            <a:r>
              <a:rPr lang="en-US" sz="2000" dirty="0" err="1">
                <a:latin typeface="Times New Roman" panose="02020603050405020304" pitchFamily="18" charset="0"/>
              </a:rPr>
              <a:t>origjinën</a:t>
            </a:r>
            <a:r>
              <a:rPr lang="en-US" sz="2000" dirty="0">
                <a:latin typeface="Times New Roman" panose="02020603050405020304" pitchFamily="18" charset="0"/>
              </a:rPr>
              <a:t> </a:t>
            </a:r>
            <a:r>
              <a:rPr lang="en-US" sz="2000" dirty="0" err="1">
                <a:latin typeface="Times New Roman" panose="02020603050405020304" pitchFamily="18" charset="0"/>
              </a:rPr>
              <a:t>ose</a:t>
            </a:r>
            <a:r>
              <a:rPr lang="en-US" sz="2000" dirty="0">
                <a:latin typeface="Times New Roman" panose="02020603050405020304" pitchFamily="18" charset="0"/>
              </a:rPr>
              <a:t> </a:t>
            </a:r>
            <a:r>
              <a:rPr lang="en-US" sz="2000" dirty="0" err="1">
                <a:latin typeface="Times New Roman" panose="02020603050405020304" pitchFamily="18" charset="0"/>
              </a:rPr>
              <a:t>historinë</a:t>
            </a:r>
            <a:r>
              <a:rPr lang="en-US" sz="2000" dirty="0">
                <a:latin typeface="Times New Roman" panose="02020603050405020304" pitchFamily="18" charset="0"/>
              </a:rPr>
              <a:t> e </a:t>
            </a:r>
            <a:r>
              <a:rPr lang="en-US" sz="2000" dirty="0" err="1">
                <a:latin typeface="Times New Roman" panose="02020603050405020304" pitchFamily="18" charset="0"/>
              </a:rPr>
              <a:t>provës</a:t>
            </a:r>
            <a:r>
              <a:rPr lang="en-US" sz="2000" dirty="0">
                <a:latin typeface="Times New Roman" panose="02020603050405020304" pitchFamily="18" charset="0"/>
              </a:rPr>
              <a:t>, </a:t>
            </a:r>
            <a:r>
              <a:rPr lang="en-US" sz="2000" dirty="0" err="1">
                <a:latin typeface="Times New Roman" panose="02020603050405020304" pitchFamily="18" charset="0"/>
              </a:rPr>
              <a:t>si</a:t>
            </a:r>
            <a:r>
              <a:rPr lang="en-US" sz="2000" dirty="0">
                <a:latin typeface="Times New Roman" panose="02020603050405020304" pitchFamily="18" charset="0"/>
              </a:rPr>
              <a:t> </a:t>
            </a:r>
            <a:r>
              <a:rPr lang="en-US" sz="2000" dirty="0" err="1">
                <a:latin typeface="Times New Roman" panose="02020603050405020304" pitchFamily="18" charset="0"/>
              </a:rPr>
              <a:t>dhe</a:t>
            </a:r>
            <a:r>
              <a:rPr lang="en-US" sz="2000" dirty="0">
                <a:latin typeface="Times New Roman" panose="02020603050405020304" pitchFamily="18" charset="0"/>
              </a:rPr>
              <a:t> </a:t>
            </a:r>
            <a:r>
              <a:rPr lang="en-US" sz="2000" dirty="0" err="1">
                <a:latin typeface="Times New Roman" panose="02020603050405020304" pitchFamily="18" charset="0"/>
              </a:rPr>
              <a:t>datën</a:t>
            </a:r>
            <a:r>
              <a:rPr lang="en-US" sz="2000" dirty="0">
                <a:latin typeface="Times New Roman" panose="02020603050405020304" pitchFamily="18" charset="0"/>
              </a:rPr>
              <a:t> </a:t>
            </a:r>
            <a:r>
              <a:rPr lang="en-US" sz="2000" dirty="0" err="1">
                <a:latin typeface="Times New Roman" panose="02020603050405020304" pitchFamily="18" charset="0"/>
              </a:rPr>
              <a:t>dhe</a:t>
            </a:r>
            <a:r>
              <a:rPr lang="en-US" sz="2000" dirty="0">
                <a:latin typeface="Times New Roman" panose="02020603050405020304" pitchFamily="18" charset="0"/>
              </a:rPr>
              <a:t> </a:t>
            </a:r>
            <a:r>
              <a:rPr lang="en-US" sz="2000" dirty="0" err="1">
                <a:latin typeface="Times New Roman" panose="02020603050405020304" pitchFamily="18" charset="0"/>
              </a:rPr>
              <a:t>kohën</a:t>
            </a:r>
            <a:r>
              <a:rPr lang="en-US" sz="2000" dirty="0">
                <a:latin typeface="Times New Roman" panose="02020603050405020304" pitchFamily="18" charset="0"/>
              </a:rPr>
              <a:t> </a:t>
            </a:r>
            <a:r>
              <a:rPr lang="en-US" sz="2000" dirty="0" err="1">
                <a:latin typeface="Times New Roman" panose="02020603050405020304" pitchFamily="18" charset="0"/>
              </a:rPr>
              <a:t>relevante</a:t>
            </a:r>
            <a:r>
              <a:rPr lang="en-US" sz="2000" dirty="0">
                <a:latin typeface="Times New Roman" panose="02020603050405020304" pitchFamily="18" charset="0"/>
              </a:rPr>
              <a:t> </a:t>
            </a:r>
            <a:r>
              <a:rPr lang="en-US" sz="2000" dirty="0" err="1">
                <a:latin typeface="Times New Roman" panose="02020603050405020304" pitchFamily="18" charset="0"/>
              </a:rPr>
              <a:t>të</a:t>
            </a:r>
            <a:r>
              <a:rPr lang="en-US" sz="2000" dirty="0">
                <a:latin typeface="Times New Roman" panose="02020603050405020304" pitchFamily="18" charset="0"/>
              </a:rPr>
              <a:t> </a:t>
            </a:r>
            <a:r>
              <a:rPr lang="en-US" sz="2000" dirty="0" err="1">
                <a:latin typeface="Times New Roman" panose="02020603050405020304" pitchFamily="18" charset="0"/>
              </a:rPr>
              <a:t>krjimit</a:t>
            </a:r>
            <a:r>
              <a:rPr lang="en-US" sz="2000" dirty="0">
                <a:latin typeface="Times New Roman" panose="02020603050405020304" pitchFamily="18" charset="0"/>
              </a:rPr>
              <a:t> </a:t>
            </a:r>
            <a:r>
              <a:rPr lang="en-US" sz="2000" dirty="0" err="1">
                <a:latin typeface="Times New Roman" panose="02020603050405020304" pitchFamily="18" charset="0"/>
              </a:rPr>
              <a:t>ose</a:t>
            </a:r>
            <a:r>
              <a:rPr lang="en-US" sz="2000" dirty="0">
                <a:latin typeface="Times New Roman" panose="02020603050405020304" pitchFamily="18" charset="0"/>
              </a:rPr>
              <a:t> </a:t>
            </a:r>
            <a:r>
              <a:rPr lang="en-US" sz="2000" dirty="0" err="1">
                <a:latin typeface="Times New Roman" panose="02020603050405020304" pitchFamily="18" charset="0"/>
              </a:rPr>
              <a:t>të</a:t>
            </a:r>
            <a:r>
              <a:rPr lang="en-US" sz="2000" dirty="0">
                <a:latin typeface="Times New Roman" panose="02020603050405020304" pitchFamily="18" charset="0"/>
              </a:rPr>
              <a:t> </a:t>
            </a:r>
            <a:r>
              <a:rPr lang="en-US" sz="2000" dirty="0" err="1">
                <a:latin typeface="Times New Roman" panose="02020603050405020304" pitchFamily="18" charset="0"/>
              </a:rPr>
              <a:t>ndryshimit</a:t>
            </a:r>
            <a:r>
              <a:rPr lang="en-US" sz="2000" dirty="0">
                <a:latin typeface="Times New Roman" panose="02020603050405020304" pitchFamily="18" charset="0"/>
              </a:rPr>
              <a:t> </a:t>
            </a:r>
            <a:r>
              <a:rPr lang="en-US" sz="2000" dirty="0" err="1">
                <a:latin typeface="Times New Roman" panose="02020603050405020304" pitchFamily="18" charset="0"/>
              </a:rPr>
              <a:t>të</a:t>
            </a:r>
            <a:r>
              <a:rPr lang="en-US" sz="2000" dirty="0">
                <a:latin typeface="Times New Roman" panose="02020603050405020304" pitchFamily="18" charset="0"/>
              </a:rPr>
              <a:t> </a:t>
            </a:r>
            <a:r>
              <a:rPr lang="en-US" sz="2000" dirty="0" err="1">
                <a:latin typeface="Times New Roman" panose="02020603050405020304" pitchFamily="18" charset="0"/>
              </a:rPr>
              <a:t>një</a:t>
            </a:r>
            <a:r>
              <a:rPr lang="en-US" sz="2000" dirty="0">
                <a:latin typeface="Times New Roman" panose="02020603050405020304" pitchFamily="18" charset="0"/>
              </a:rPr>
              <a:t> </a:t>
            </a:r>
            <a:r>
              <a:rPr lang="en-US" sz="2000" dirty="0" err="1">
                <a:latin typeface="Times New Roman" panose="02020603050405020304" pitchFamily="18" charset="0"/>
              </a:rPr>
              <a:t>dokumenti</a:t>
            </a:r>
            <a:r>
              <a:rPr lang="en-US" sz="2000" dirty="0">
                <a:latin typeface="Times New Roman" panose="02020603050405020304" pitchFamily="18" charset="0"/>
              </a:rPr>
              <a:t> </a:t>
            </a:r>
            <a:r>
              <a:rPr lang="en-US" sz="2000" dirty="0" err="1">
                <a:latin typeface="Times New Roman" panose="02020603050405020304" pitchFamily="18" charset="0"/>
              </a:rPr>
              <a:t>të</a:t>
            </a:r>
            <a:r>
              <a:rPr lang="en-US" sz="2000" dirty="0">
                <a:latin typeface="Times New Roman" panose="02020603050405020304" pitchFamily="18" charset="0"/>
              </a:rPr>
              <a:t> </a:t>
            </a:r>
            <a:r>
              <a:rPr lang="en-US" sz="2000" dirty="0" err="1">
                <a:latin typeface="Times New Roman" panose="02020603050405020304" pitchFamily="18" charset="0"/>
              </a:rPr>
              <a:t>caktuar</a:t>
            </a:r>
            <a:r>
              <a:rPr lang="en-US" sz="2000" dirty="0">
                <a:latin typeface="Times New Roman" panose="02020603050405020304" pitchFamily="18" charset="0"/>
              </a:rPr>
              <a:t>, </a:t>
            </a:r>
            <a:r>
              <a:rPr lang="en-US" sz="2000" dirty="0" err="1">
                <a:latin typeface="Times New Roman" panose="02020603050405020304" pitchFamily="18" charset="0"/>
              </a:rPr>
              <a:t>ose</a:t>
            </a:r>
            <a:r>
              <a:rPr lang="en-US" sz="2000" dirty="0">
                <a:latin typeface="Times New Roman" panose="02020603050405020304" pitchFamily="18" charset="0"/>
              </a:rPr>
              <a:t> </a:t>
            </a:r>
            <a:r>
              <a:rPr lang="en-US" sz="2000" dirty="0" err="1">
                <a:latin typeface="Times New Roman" panose="02020603050405020304" pitchFamily="18" charset="0"/>
              </a:rPr>
              <a:t>autorin</a:t>
            </a:r>
            <a:r>
              <a:rPr lang="en-US" sz="2000" dirty="0">
                <a:latin typeface="Times New Roman" panose="02020603050405020304" pitchFamily="18" charset="0"/>
              </a:rPr>
              <a:t>, </a:t>
            </a:r>
            <a:r>
              <a:rPr lang="en-US" sz="2000" dirty="0" err="1">
                <a:latin typeface="Times New Roman" panose="02020603050405020304" pitchFamily="18" charset="0"/>
              </a:rPr>
              <a:t>datën</a:t>
            </a:r>
            <a:r>
              <a:rPr lang="en-US" sz="2000" dirty="0">
                <a:latin typeface="Times New Roman" panose="02020603050405020304" pitchFamily="18" charset="0"/>
              </a:rPr>
              <a:t> </a:t>
            </a:r>
            <a:r>
              <a:rPr lang="en-US" sz="2000" dirty="0" err="1">
                <a:latin typeface="Times New Roman" panose="02020603050405020304" pitchFamily="18" charset="0"/>
              </a:rPr>
              <a:t>dhe</a:t>
            </a:r>
            <a:r>
              <a:rPr lang="en-US" sz="2000" dirty="0">
                <a:latin typeface="Times New Roman" panose="02020603050405020304" pitchFamily="18" charset="0"/>
              </a:rPr>
              <a:t> </a:t>
            </a:r>
            <a:r>
              <a:rPr lang="en-US" sz="2000" dirty="0" err="1">
                <a:latin typeface="Times New Roman" panose="02020603050405020304" pitchFamily="18" charset="0"/>
              </a:rPr>
              <a:t>kohën</a:t>
            </a:r>
            <a:r>
              <a:rPr lang="en-US" sz="2000" dirty="0">
                <a:latin typeface="Times New Roman" panose="02020603050405020304" pitchFamily="18" charset="0"/>
              </a:rPr>
              <a:t> </a:t>
            </a:r>
            <a:r>
              <a:rPr lang="en-US" sz="2000" dirty="0" err="1">
                <a:latin typeface="Times New Roman" panose="02020603050405020304" pitchFamily="18" charset="0"/>
              </a:rPr>
              <a:t>kur</a:t>
            </a:r>
            <a:r>
              <a:rPr lang="en-US" sz="2000" dirty="0">
                <a:latin typeface="Times New Roman" panose="02020603050405020304" pitchFamily="18" charset="0"/>
              </a:rPr>
              <a:t> e </a:t>
            </a:r>
            <a:r>
              <a:rPr lang="en-US" sz="2000" dirty="0" err="1">
                <a:latin typeface="Times New Roman" panose="02020603050405020304" pitchFamily="18" charset="0"/>
              </a:rPr>
              <a:t>dhëna</a:t>
            </a:r>
            <a:r>
              <a:rPr lang="en-US" sz="2000" dirty="0">
                <a:latin typeface="Times New Roman" panose="02020603050405020304" pitchFamily="18" charset="0"/>
              </a:rPr>
              <a:t> </a:t>
            </a:r>
            <a:r>
              <a:rPr lang="en-US" sz="2000" dirty="0" err="1">
                <a:latin typeface="Times New Roman" panose="02020603050405020304" pitchFamily="18" charset="0"/>
              </a:rPr>
              <a:t>është</a:t>
            </a:r>
            <a:r>
              <a:rPr lang="en-US" sz="2000" dirty="0">
                <a:latin typeface="Times New Roman" panose="02020603050405020304" pitchFamily="18" charset="0"/>
              </a:rPr>
              <a:t> </a:t>
            </a:r>
            <a:r>
              <a:rPr lang="en-US" sz="2000" dirty="0" err="1">
                <a:latin typeface="Times New Roman" panose="02020603050405020304" pitchFamily="18" charset="0"/>
              </a:rPr>
              <a:t>dërguar</a:t>
            </a:r>
            <a:r>
              <a:rPr lang="en-US" sz="2000" dirty="0">
                <a:latin typeface="Times New Roman" panose="02020603050405020304" pitchFamily="18" charset="0"/>
              </a:rPr>
              <a:t>.</a:t>
            </a:r>
          </a:p>
          <a:p>
            <a:pPr algn="just"/>
            <a:endParaRPr lang="en-US" sz="2000" dirty="0">
              <a:latin typeface="Times New Roman" panose="02020603050405020304" pitchFamily="18" charset="0"/>
            </a:endParaRPr>
          </a:p>
          <a:p>
            <a:pPr algn="just"/>
            <a:r>
              <a:rPr lang="en-US" sz="2000" dirty="0" err="1">
                <a:latin typeface="Times New Roman" panose="02020603050405020304" pitchFamily="18" charset="0"/>
              </a:rPr>
              <a:t>Zakonisht</a:t>
            </a:r>
            <a:r>
              <a:rPr lang="en-US" sz="2000" dirty="0">
                <a:latin typeface="Times New Roman" panose="02020603050405020304" pitchFamily="18" charset="0"/>
              </a:rPr>
              <a:t> “metadata” </a:t>
            </a:r>
            <a:r>
              <a:rPr lang="en-US" sz="2000" dirty="0" err="1">
                <a:latin typeface="Times New Roman" panose="02020603050405020304" pitchFamily="18" charset="0"/>
              </a:rPr>
              <a:t>nuk</a:t>
            </a:r>
            <a:r>
              <a:rPr lang="en-US" sz="2000" dirty="0">
                <a:latin typeface="Times New Roman" panose="02020603050405020304" pitchFamily="18" charset="0"/>
              </a:rPr>
              <a:t> </a:t>
            </a:r>
            <a:r>
              <a:rPr lang="en-US" sz="2000" dirty="0" err="1">
                <a:latin typeface="Times New Roman" panose="02020603050405020304" pitchFamily="18" charset="0"/>
              </a:rPr>
              <a:t>është</a:t>
            </a:r>
            <a:r>
              <a:rPr lang="en-US" sz="2000" dirty="0">
                <a:latin typeface="Times New Roman" panose="02020603050405020304" pitchFamily="18" charset="0"/>
              </a:rPr>
              <a:t> </a:t>
            </a:r>
            <a:r>
              <a:rPr lang="en-US" sz="2000" dirty="0" err="1">
                <a:latin typeface="Times New Roman" panose="02020603050405020304" pitchFamily="18" charset="0"/>
              </a:rPr>
              <a:t>direkt</a:t>
            </a:r>
            <a:r>
              <a:rPr lang="en-US" sz="2000" dirty="0">
                <a:latin typeface="Times New Roman" panose="02020603050405020304" pitchFamily="18" charset="0"/>
              </a:rPr>
              <a:t> e </a:t>
            </a:r>
            <a:r>
              <a:rPr lang="en-US" sz="2000" dirty="0" err="1">
                <a:latin typeface="Times New Roman" panose="02020603050405020304" pitchFamily="18" charset="0"/>
              </a:rPr>
              <a:t>aksesuesshme</a:t>
            </a:r>
            <a:r>
              <a:rPr lang="en-US" sz="2000" dirty="0">
                <a:latin typeface="Times New Roman" panose="02020603050405020304" pitchFamily="18" charset="0"/>
              </a:rPr>
              <a:t>.   </a:t>
            </a:r>
            <a:endParaRPr lang="en-GB" sz="2000" dirty="0"/>
          </a:p>
        </p:txBody>
      </p:sp>
    </p:spTree>
    <p:extLst>
      <p:ext uri="{BB962C8B-B14F-4D97-AF65-F5344CB8AC3E}">
        <p14:creationId xmlns:p14="http://schemas.microsoft.com/office/powerpoint/2010/main" val="2088975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D9AF7-161F-4AA6-A15D-F3CA9AB7802F}"/>
              </a:ext>
            </a:extLst>
          </p:cNvPr>
          <p:cNvSpPr>
            <a:spLocks noGrp="1"/>
          </p:cNvSpPr>
          <p:nvPr>
            <p:ph type="title"/>
          </p:nvPr>
        </p:nvSpPr>
        <p:spPr>
          <a:xfrm>
            <a:off x="677334" y="609600"/>
            <a:ext cx="8596668" cy="530087"/>
          </a:xfrm>
        </p:spPr>
        <p:txBody>
          <a:bodyPr>
            <a:normAutofit fontScale="90000"/>
          </a:bodyPr>
          <a:lstStyle/>
          <a:p>
            <a:pPr algn="ctr" rtl="0"/>
            <a:r>
              <a:rPr lang="en-GB" sz="2800" b="1" dirty="0">
                <a:solidFill>
                  <a:schemeClr val="tx1"/>
                </a:solidFill>
                <a:effectLst/>
                <a:latin typeface="Times New Roman" panose="02020603050405020304" pitchFamily="18" charset="0"/>
                <a:ea typeface="Calibri" panose="020F0502020204030204" pitchFamily="34" charset="0"/>
              </a:rPr>
              <a:t>2. </a:t>
            </a:r>
            <a:r>
              <a:rPr lang="en-GB" sz="2800" b="1" dirty="0" err="1">
                <a:solidFill>
                  <a:schemeClr val="tx1"/>
                </a:solidFill>
                <a:effectLst/>
                <a:latin typeface="Times New Roman" panose="02020603050405020304" pitchFamily="18" charset="0"/>
                <a:ea typeface="Calibri" panose="020F0502020204030204" pitchFamily="34" charset="0"/>
              </a:rPr>
              <a:t>Cilësimi</a:t>
            </a:r>
            <a:r>
              <a:rPr lang="en-GB" sz="2800" b="1" dirty="0">
                <a:solidFill>
                  <a:schemeClr val="tx1"/>
                </a:solidFill>
                <a:effectLst/>
                <a:latin typeface="Times New Roman" panose="02020603050405020304" pitchFamily="18" charset="0"/>
                <a:ea typeface="Calibri" panose="020F0502020204030204" pitchFamily="34" charset="0"/>
              </a:rPr>
              <a:t> </a:t>
            </a:r>
            <a:r>
              <a:rPr lang="en-GB" sz="2800" b="1" dirty="0" err="1">
                <a:solidFill>
                  <a:schemeClr val="tx1"/>
                </a:solidFill>
                <a:effectLst/>
                <a:latin typeface="Times New Roman" panose="02020603050405020304" pitchFamily="18" charset="0"/>
                <a:ea typeface="Calibri" panose="020F0502020204030204" pitchFamily="34" charset="0"/>
              </a:rPr>
              <a:t>i</a:t>
            </a:r>
            <a:r>
              <a:rPr lang="en-GB" sz="2800" b="1" dirty="0">
                <a:solidFill>
                  <a:schemeClr val="tx1"/>
                </a:solidFill>
                <a:effectLst/>
                <a:latin typeface="Times New Roman" panose="02020603050405020304" pitchFamily="18" charset="0"/>
                <a:ea typeface="Calibri" panose="020F0502020204030204" pitchFamily="34" charset="0"/>
              </a:rPr>
              <a:t> </a:t>
            </a:r>
            <a:r>
              <a:rPr lang="en-GB" sz="2800" b="1" dirty="0" err="1">
                <a:solidFill>
                  <a:schemeClr val="tx1"/>
                </a:solidFill>
                <a:latin typeface="Times New Roman" panose="02020603050405020304" pitchFamily="18" charset="0"/>
                <a:ea typeface="Calibri" panose="020F0502020204030204" pitchFamily="34" charset="0"/>
              </a:rPr>
              <a:t>p</a:t>
            </a:r>
            <a:r>
              <a:rPr lang="en-GB" sz="2800" b="1" dirty="0" err="1">
                <a:solidFill>
                  <a:schemeClr val="tx1"/>
                </a:solidFill>
                <a:effectLst/>
                <a:latin typeface="Times New Roman" panose="02020603050405020304" pitchFamily="18" charset="0"/>
                <a:ea typeface="Calibri" panose="020F0502020204030204" pitchFamily="34" charset="0"/>
              </a:rPr>
              <a:t>rovës</a:t>
            </a:r>
            <a:r>
              <a:rPr lang="en-GB" sz="2800" b="1" dirty="0">
                <a:solidFill>
                  <a:schemeClr val="tx1"/>
                </a:solidFill>
                <a:effectLst/>
                <a:latin typeface="Times New Roman" panose="02020603050405020304" pitchFamily="18" charset="0"/>
                <a:ea typeface="Calibri" panose="020F0502020204030204" pitchFamily="34" charset="0"/>
              </a:rPr>
              <a:t>  </a:t>
            </a:r>
            <a:r>
              <a:rPr lang="en-GB" sz="2800" b="1" dirty="0" err="1">
                <a:solidFill>
                  <a:schemeClr val="tx1"/>
                </a:solidFill>
                <a:latin typeface="Times New Roman" panose="02020603050405020304" pitchFamily="18" charset="0"/>
                <a:ea typeface="Calibri" panose="020F0502020204030204" pitchFamily="34" charset="0"/>
              </a:rPr>
              <a:t>e</a:t>
            </a:r>
            <a:r>
              <a:rPr lang="en-GB" sz="2800" b="1" dirty="0" err="1">
                <a:solidFill>
                  <a:schemeClr val="tx1"/>
                </a:solidFill>
                <a:effectLst/>
                <a:latin typeface="Times New Roman" panose="02020603050405020304" pitchFamily="18" charset="0"/>
                <a:ea typeface="Calibri" panose="020F0502020204030204" pitchFamily="34" charset="0"/>
              </a:rPr>
              <a:t>lektronike</a:t>
            </a:r>
            <a:r>
              <a:rPr lang="en-GB" sz="2800" b="1" dirty="0">
                <a:solidFill>
                  <a:schemeClr val="tx1"/>
                </a:solidFill>
                <a:effectLst/>
                <a:latin typeface="Times New Roman" panose="02020603050405020304" pitchFamily="18" charset="0"/>
                <a:ea typeface="Calibri" panose="020F0502020204030204" pitchFamily="34" charset="0"/>
              </a:rPr>
              <a:t> </a:t>
            </a:r>
            <a:r>
              <a:rPr lang="en-GB" sz="2800" b="1" dirty="0" err="1">
                <a:solidFill>
                  <a:schemeClr val="tx1"/>
                </a:solidFill>
                <a:effectLst/>
                <a:latin typeface="Times New Roman" panose="02020603050405020304" pitchFamily="18" charset="0"/>
                <a:ea typeface="Calibri" panose="020F0502020204030204" pitchFamily="34" charset="0"/>
              </a:rPr>
              <a:t>sipas</a:t>
            </a:r>
            <a:r>
              <a:rPr lang="en-GB" sz="2800" b="1" dirty="0">
                <a:solidFill>
                  <a:schemeClr val="tx1"/>
                </a:solidFill>
                <a:effectLst/>
                <a:latin typeface="Times New Roman" panose="02020603050405020304" pitchFamily="18" charset="0"/>
                <a:ea typeface="Calibri" panose="020F0502020204030204" pitchFamily="34" charset="0"/>
              </a:rPr>
              <a:t> </a:t>
            </a:r>
            <a:r>
              <a:rPr lang="en-GB" sz="2800" b="1" dirty="0" err="1">
                <a:solidFill>
                  <a:schemeClr val="tx1"/>
                </a:solidFill>
                <a:effectLst/>
                <a:latin typeface="Times New Roman" panose="02020603050405020304" pitchFamily="18" charset="0"/>
                <a:ea typeface="Calibri" panose="020F0502020204030204" pitchFamily="34" charset="0"/>
              </a:rPr>
              <a:t>legjislacionit</a:t>
            </a:r>
            <a:r>
              <a:rPr lang="en-GB" sz="2800" b="1" dirty="0">
                <a:solidFill>
                  <a:schemeClr val="tx1"/>
                </a:solidFill>
                <a:effectLst/>
                <a:latin typeface="Times New Roman" panose="02020603050405020304" pitchFamily="18" charset="0"/>
                <a:ea typeface="Calibri" panose="020F0502020204030204" pitchFamily="34" charset="0"/>
              </a:rPr>
              <a:t> </a:t>
            </a:r>
            <a:r>
              <a:rPr lang="en-GB" sz="2800" b="1" dirty="0" err="1">
                <a:solidFill>
                  <a:schemeClr val="tx1"/>
                </a:solidFill>
                <a:effectLst/>
                <a:latin typeface="Times New Roman" panose="02020603050405020304" pitchFamily="18" charset="0"/>
                <a:ea typeface="Calibri" panose="020F0502020204030204" pitchFamily="34" charset="0"/>
              </a:rPr>
              <a:t>shqiptar</a:t>
            </a:r>
            <a:br>
              <a:rPr lang="en-GB" sz="3600" b="1" dirty="0">
                <a:latin typeface="Times New Roman" panose="02020603050405020304" pitchFamily="18" charset="0"/>
                <a:ea typeface="Calibri" panose="020F0502020204030204" pitchFamily="34" charset="0"/>
              </a:rPr>
            </a:br>
            <a:endParaRPr lang="en-GB" dirty="0"/>
          </a:p>
        </p:txBody>
      </p:sp>
      <p:sp>
        <p:nvSpPr>
          <p:cNvPr id="3" name="Content Placeholder 2">
            <a:extLst>
              <a:ext uri="{FF2B5EF4-FFF2-40B4-BE49-F238E27FC236}">
                <a16:creationId xmlns:a16="http://schemas.microsoft.com/office/drawing/2014/main" id="{C0E4C119-A456-4DF1-9F65-94D894DFC3EF}"/>
              </a:ext>
            </a:extLst>
          </p:cNvPr>
          <p:cNvSpPr>
            <a:spLocks noGrp="1"/>
          </p:cNvSpPr>
          <p:nvPr>
            <p:ph idx="1"/>
          </p:nvPr>
        </p:nvSpPr>
        <p:spPr>
          <a:xfrm>
            <a:off x="677333" y="1298712"/>
            <a:ext cx="10176197" cy="5115339"/>
          </a:xfrm>
        </p:spPr>
        <p:txBody>
          <a:bodyPr>
            <a:normAutofit/>
          </a:bodyPr>
          <a:lstStyle/>
          <a:p>
            <a:pPr marL="457200" lvl="1" indent="0" algn="just">
              <a:buNone/>
            </a:pPr>
            <a:r>
              <a:rPr lang="en-GB" sz="2400" b="1" dirty="0" err="1">
                <a:solidFill>
                  <a:schemeClr val="tx1"/>
                </a:solidFill>
                <a:effectLst/>
                <a:latin typeface="Times New Roman" panose="02020603050405020304" pitchFamily="18" charset="0"/>
                <a:ea typeface="Calibri" panose="020F0502020204030204" pitchFamily="34" charset="0"/>
              </a:rPr>
              <a:t>Provat</a:t>
            </a:r>
            <a:r>
              <a:rPr lang="en-GB" sz="2400" b="1" dirty="0">
                <a:solidFill>
                  <a:schemeClr val="tx1"/>
                </a:solidFill>
                <a:effectLst/>
                <a:latin typeface="Times New Roman" panose="02020603050405020304" pitchFamily="18" charset="0"/>
                <a:ea typeface="Calibri" panose="020F0502020204030204" pitchFamily="34" charset="0"/>
              </a:rPr>
              <a:t> </a:t>
            </a:r>
            <a:r>
              <a:rPr lang="en-GB" sz="2400" b="1" dirty="0" err="1">
                <a:solidFill>
                  <a:schemeClr val="tx1"/>
                </a:solidFill>
                <a:effectLst/>
                <a:latin typeface="Times New Roman" panose="02020603050405020304" pitchFamily="18" charset="0"/>
                <a:ea typeface="Calibri" panose="020F0502020204030204" pitchFamily="34" charset="0"/>
              </a:rPr>
              <a:t>tipike</a:t>
            </a:r>
            <a:r>
              <a:rPr lang="en-GB" sz="2400" b="1" dirty="0">
                <a:solidFill>
                  <a:schemeClr val="tx1"/>
                </a:solidFill>
                <a:effectLst/>
                <a:latin typeface="Times New Roman" panose="02020603050405020304" pitchFamily="18" charset="0"/>
                <a:ea typeface="Calibri" panose="020F0502020204030204" pitchFamily="34" charset="0"/>
              </a:rPr>
              <a:t>  &amp; </a:t>
            </a:r>
            <a:r>
              <a:rPr lang="en-GB" sz="2400" b="1" dirty="0" err="1">
                <a:solidFill>
                  <a:schemeClr val="tx1"/>
                </a:solidFill>
                <a:effectLst/>
                <a:latin typeface="Times New Roman" panose="02020603050405020304" pitchFamily="18" charset="0"/>
                <a:ea typeface="Calibri" panose="020F0502020204030204" pitchFamily="34" charset="0"/>
              </a:rPr>
              <a:t>Provat</a:t>
            </a:r>
            <a:r>
              <a:rPr lang="en-GB" sz="2400" b="1" dirty="0">
                <a:solidFill>
                  <a:schemeClr val="tx1"/>
                </a:solidFill>
                <a:effectLst/>
                <a:latin typeface="Times New Roman" panose="02020603050405020304" pitchFamily="18" charset="0"/>
                <a:ea typeface="Calibri" panose="020F0502020204030204" pitchFamily="34" charset="0"/>
              </a:rPr>
              <a:t> jo-</a:t>
            </a:r>
            <a:r>
              <a:rPr lang="en-GB" sz="2400" b="1" dirty="0" err="1">
                <a:solidFill>
                  <a:schemeClr val="tx1"/>
                </a:solidFill>
                <a:effectLst/>
                <a:latin typeface="Times New Roman" panose="02020603050405020304" pitchFamily="18" charset="0"/>
                <a:ea typeface="Calibri" panose="020F0502020204030204" pitchFamily="34" charset="0"/>
              </a:rPr>
              <a:t>tipike</a:t>
            </a:r>
            <a:r>
              <a:rPr lang="en-GB" sz="2400" b="1" dirty="0">
                <a:solidFill>
                  <a:schemeClr val="tx1"/>
                </a:solidFill>
                <a:effectLst/>
                <a:latin typeface="Times New Roman" panose="02020603050405020304" pitchFamily="18" charset="0"/>
                <a:ea typeface="Calibri" panose="020F0502020204030204" pitchFamily="34" charset="0"/>
              </a:rPr>
              <a:t> </a:t>
            </a:r>
          </a:p>
          <a:p>
            <a:pPr lvl="1" algn="just"/>
            <a:endParaRPr lang="en-GB" sz="2400" dirty="0">
              <a:solidFill>
                <a:schemeClr val="tx1"/>
              </a:solidFill>
              <a:latin typeface="Times New Roman" panose="02020603050405020304" pitchFamily="18" charset="0"/>
              <a:ea typeface="Calibri" panose="020F0502020204030204" pitchFamily="34" charset="0"/>
            </a:endParaRPr>
          </a:p>
          <a:p>
            <a:pPr lvl="1" algn="just" rtl="0"/>
            <a:r>
              <a:rPr lang="en-GB" sz="2400" dirty="0" err="1">
                <a:solidFill>
                  <a:schemeClr val="tx1"/>
                </a:solidFill>
                <a:effectLst/>
                <a:latin typeface="Times New Roman" panose="02020603050405020304" pitchFamily="18" charset="0"/>
                <a:ea typeface="Calibri" panose="020F0502020204030204" pitchFamily="34" charset="0"/>
              </a:rPr>
              <a:t>Provat</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konsiderohen</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tipike</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kur</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janë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parashikuar</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shprehimisht</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në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ligj</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burimi</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dhe</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mënyra</a:t>
            </a:r>
            <a:r>
              <a:rPr lang="en-GB" sz="2400" dirty="0">
                <a:solidFill>
                  <a:schemeClr val="tx1"/>
                </a:solidFill>
                <a:effectLst/>
                <a:latin typeface="Times New Roman" panose="02020603050405020304" pitchFamily="18" charset="0"/>
                <a:ea typeface="Calibri" panose="020F0502020204030204" pitchFamily="34" charset="0"/>
              </a:rPr>
              <a:t> e </a:t>
            </a:r>
            <a:r>
              <a:rPr lang="en-GB" sz="2400" dirty="0" err="1">
                <a:solidFill>
                  <a:schemeClr val="tx1"/>
                </a:solidFill>
                <a:effectLst/>
                <a:latin typeface="Times New Roman" panose="02020603050405020304" pitchFamily="18" charset="0"/>
                <a:ea typeface="Calibri" panose="020F0502020204030204" pitchFamily="34" charset="0"/>
              </a:rPr>
              <a:t>marrjes</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së</a:t>
            </a:r>
            <a:r>
              <a:rPr lang="en-GB" sz="2400" dirty="0">
                <a:solidFill>
                  <a:schemeClr val="tx1"/>
                </a:solidFill>
                <a:effectLst/>
                <a:latin typeface="Times New Roman" panose="02020603050405020304" pitchFamily="18" charset="0"/>
                <a:ea typeface="Calibri" panose="020F0502020204030204" pitchFamily="34" charset="0"/>
              </a:rPr>
              <a:t> tyre)</a:t>
            </a:r>
          </a:p>
          <a:p>
            <a:pPr lvl="1" algn="just" rtl="0"/>
            <a:r>
              <a:rPr lang="en-GB" sz="2400" dirty="0" err="1">
                <a:solidFill>
                  <a:schemeClr val="tx1"/>
                </a:solidFill>
                <a:effectLst/>
                <a:latin typeface="Times New Roman" panose="02020603050405020304" pitchFamily="18" charset="0"/>
                <a:ea typeface="Calibri" panose="020F0502020204030204" pitchFamily="34" charset="0"/>
              </a:rPr>
              <a:t>Provat</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konsiderohen</a:t>
            </a:r>
            <a:r>
              <a:rPr lang="en-GB" sz="2400" dirty="0">
                <a:solidFill>
                  <a:schemeClr val="tx1"/>
                </a:solidFill>
                <a:effectLst/>
                <a:latin typeface="Times New Roman" panose="02020603050405020304" pitchFamily="18" charset="0"/>
                <a:ea typeface="Calibri" panose="020F0502020204030204" pitchFamily="34" charset="0"/>
              </a:rPr>
              <a:t> jo-</a:t>
            </a:r>
            <a:r>
              <a:rPr lang="en-GB" sz="2400" dirty="0" err="1">
                <a:solidFill>
                  <a:schemeClr val="tx1"/>
                </a:solidFill>
                <a:effectLst/>
                <a:latin typeface="Times New Roman" panose="02020603050405020304" pitchFamily="18" charset="0"/>
                <a:ea typeface="Calibri" panose="020F0502020204030204" pitchFamily="34" charset="0"/>
              </a:rPr>
              <a:t>tipike</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kur</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nuk</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parashikohen</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shprehimisht</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në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ligj</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por</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kanë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lidhje</a:t>
            </a:r>
            <a:r>
              <a:rPr lang="en-GB" sz="2400" dirty="0">
                <a:solidFill>
                  <a:schemeClr val="tx1"/>
                </a:solidFill>
                <a:effectLst/>
                <a:latin typeface="Times New Roman" panose="02020603050405020304" pitchFamily="18" charset="0"/>
                <a:ea typeface="Calibri" panose="020F0502020204030204" pitchFamily="34" charset="0"/>
              </a:rPr>
              <a:t> me </a:t>
            </a:r>
            <a:r>
              <a:rPr lang="en-GB" sz="2400" dirty="0" err="1">
                <a:solidFill>
                  <a:schemeClr val="tx1"/>
                </a:solidFill>
                <a:effectLst/>
                <a:latin typeface="Times New Roman" panose="02020603050405020304" pitchFamily="18" charset="0"/>
                <a:ea typeface="Calibri" panose="020F0502020204030204" pitchFamily="34" charset="0"/>
              </a:rPr>
              <a:t>cështjen</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mund</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të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ndikojnë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në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bindjen</a:t>
            </a:r>
            <a:r>
              <a:rPr lang="en-GB" sz="2400" dirty="0">
                <a:solidFill>
                  <a:schemeClr val="tx1"/>
                </a:solidFill>
                <a:effectLst/>
                <a:latin typeface="Times New Roman" panose="02020603050405020304" pitchFamily="18" charset="0"/>
                <a:ea typeface="Calibri" panose="020F0502020204030204" pitchFamily="34" charset="0"/>
              </a:rPr>
              <a:t> e </a:t>
            </a:r>
            <a:r>
              <a:rPr lang="en-GB" sz="2400" dirty="0" err="1">
                <a:solidFill>
                  <a:schemeClr val="tx1"/>
                </a:solidFill>
                <a:effectLst/>
                <a:latin typeface="Times New Roman" panose="02020603050405020304" pitchFamily="18" charset="0"/>
                <a:ea typeface="Calibri" panose="020F0502020204030204" pitchFamily="34" charset="0"/>
              </a:rPr>
              <a:t>gjyqtarit</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dhe</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nuk</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janë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marrë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në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mënyrë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të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paligjshme</a:t>
            </a:r>
            <a:r>
              <a:rPr lang="en-GB" sz="2400" dirty="0">
                <a:solidFill>
                  <a:schemeClr val="tx1"/>
                </a:solidFill>
                <a:effectLst/>
                <a:latin typeface="Times New Roman" panose="02020603050405020304" pitchFamily="18" charset="0"/>
                <a:ea typeface="Calibri" panose="020F0502020204030204" pitchFamily="34" charset="0"/>
              </a:rPr>
              <a:t>.  </a:t>
            </a:r>
          </a:p>
          <a:p>
            <a:pPr marL="914400" lvl="1" indent="-457200" algn="just" rtl="0">
              <a:buFont typeface="+mj-lt"/>
              <a:buAutoNum type="alphaLcPeriod"/>
            </a:pPr>
            <a:r>
              <a:rPr lang="en-GB" sz="2400" dirty="0" err="1">
                <a:solidFill>
                  <a:schemeClr val="tx1"/>
                </a:solidFill>
                <a:latin typeface="Times New Roman" panose="02020603050405020304" pitchFamily="18" charset="0"/>
                <a:ea typeface="Calibri" panose="020F0502020204030204" pitchFamily="34" charset="0"/>
              </a:rPr>
              <a:t>Provat</a:t>
            </a:r>
            <a:r>
              <a:rPr lang="en-GB" sz="2400" dirty="0">
                <a:solidFill>
                  <a:schemeClr val="tx1"/>
                </a:solidFill>
                <a:latin typeface="Times New Roman" panose="02020603050405020304" pitchFamily="18" charset="0"/>
                <a:ea typeface="Calibri" panose="020F0502020204030204" pitchFamily="34" charset="0"/>
              </a:rPr>
              <a:t> jo-</a:t>
            </a:r>
            <a:r>
              <a:rPr lang="en-GB" sz="2400" dirty="0" err="1">
                <a:solidFill>
                  <a:schemeClr val="tx1"/>
                </a:solidFill>
                <a:latin typeface="Times New Roman" panose="02020603050405020304" pitchFamily="18" charset="0"/>
                <a:ea typeface="Calibri" panose="020F0502020204030204" pitchFamily="34" charset="0"/>
              </a:rPr>
              <a:t>tipike</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mbartin</a:t>
            </a:r>
            <a:r>
              <a:rPr lang="en-GB" sz="2400" dirty="0">
                <a:solidFill>
                  <a:schemeClr val="tx1"/>
                </a:solidFill>
                <a:latin typeface="Times New Roman" panose="02020603050405020304" pitchFamily="18" charset="0"/>
                <a:ea typeface="Calibri" panose="020F0502020204030204" pitchFamily="34" charset="0"/>
              </a:rPr>
              <a:t> element </a:t>
            </a:r>
            <a:r>
              <a:rPr lang="en-GB" sz="2400" dirty="0" err="1">
                <a:solidFill>
                  <a:schemeClr val="tx1"/>
                </a:solidFill>
                <a:latin typeface="Times New Roman" panose="02020603050405020304" pitchFamily="18" charset="0"/>
                <a:ea typeface="Calibri" panose="020F0502020204030204" pitchFamily="34" charset="0"/>
              </a:rPr>
              <a:t>të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përzier</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dhe</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të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ndërmjetëm</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të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provave</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tipike</a:t>
            </a:r>
            <a:r>
              <a:rPr lang="en-GB" sz="2400" dirty="0">
                <a:solidFill>
                  <a:schemeClr val="tx1"/>
                </a:solidFill>
                <a:latin typeface="Times New Roman" panose="02020603050405020304" pitchFamily="18" charset="0"/>
                <a:ea typeface="Calibri" panose="020F0502020204030204" pitchFamily="34" charset="0"/>
              </a:rPr>
              <a:t>. </a:t>
            </a:r>
          </a:p>
          <a:p>
            <a:pPr marL="914400" lvl="1" indent="-457200" algn="just" rtl="0">
              <a:buFont typeface="+mj-lt"/>
              <a:buAutoNum type="alphaLcPeriod"/>
            </a:pPr>
            <a:r>
              <a:rPr lang="en-US" sz="2400" dirty="0" err="1">
                <a:solidFill>
                  <a:schemeClr val="tx1"/>
                </a:solidFill>
                <a:latin typeface="Times New Roman" panose="02020603050405020304" pitchFamily="18" charset="0"/>
              </a:rPr>
              <a:t>Provat</a:t>
            </a:r>
            <a:r>
              <a:rPr lang="en-US" sz="2400" dirty="0">
                <a:solidFill>
                  <a:schemeClr val="tx1"/>
                </a:solidFill>
                <a:latin typeface="Times New Roman" panose="02020603050405020304" pitchFamily="18" charset="0"/>
              </a:rPr>
              <a:t> jo-</a:t>
            </a:r>
            <a:r>
              <a:rPr lang="en-US" sz="2400" dirty="0" err="1">
                <a:solidFill>
                  <a:schemeClr val="tx1"/>
                </a:solidFill>
                <a:latin typeface="Times New Roman" panose="02020603050405020304" pitchFamily="18" charset="0"/>
              </a:rPr>
              <a:t>tipike</a:t>
            </a:r>
            <a:r>
              <a:rPr lang="en-US" sz="2400" dirty="0">
                <a:solidFill>
                  <a:schemeClr val="tx1"/>
                </a:solidFill>
                <a:latin typeface="Times New Roman" panose="02020603050405020304" pitchFamily="18" charset="0"/>
              </a:rPr>
              <a:t> # </a:t>
            </a:r>
            <a:r>
              <a:rPr lang="en-US" sz="2400" dirty="0" err="1">
                <a:solidFill>
                  <a:schemeClr val="tx1"/>
                </a:solidFill>
                <a:latin typeface="Times New Roman" panose="02020603050405020304" pitchFamily="18" charset="0"/>
              </a:rPr>
              <a:t>Provat</a:t>
            </a:r>
            <a:r>
              <a:rPr lang="en-US" sz="2400" dirty="0">
                <a:solidFill>
                  <a:schemeClr val="tx1"/>
                </a:solidFill>
                <a:latin typeface="Times New Roman" panose="02020603050405020304" pitchFamily="18" charset="0"/>
              </a:rPr>
              <a:t> e </a:t>
            </a:r>
            <a:r>
              <a:rPr lang="en-US" sz="2400" dirty="0" err="1">
                <a:solidFill>
                  <a:schemeClr val="tx1"/>
                </a:solidFill>
                <a:latin typeface="Times New Roman" panose="02020603050405020304" pitchFamily="18" charset="0"/>
              </a:rPr>
              <a:t>paligjshme</a:t>
            </a:r>
            <a:endParaRPr lang="en-GB" sz="2400" dirty="0">
              <a:solidFill>
                <a:schemeClr val="tx1"/>
              </a:solidFill>
            </a:endParaRPr>
          </a:p>
          <a:p>
            <a:pPr algn="just" rtl="0"/>
            <a:endParaRPr lang="en-GB"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55458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AF169F-49A7-1D1B-3ABD-FE20AF0D52C9}"/>
              </a:ext>
            </a:extLst>
          </p:cNvPr>
          <p:cNvSpPr>
            <a:spLocks noGrp="1"/>
          </p:cNvSpPr>
          <p:nvPr>
            <p:ph idx="1"/>
          </p:nvPr>
        </p:nvSpPr>
        <p:spPr>
          <a:xfrm>
            <a:off x="677334" y="781878"/>
            <a:ext cx="8596668" cy="5738191"/>
          </a:xfrm>
        </p:spPr>
        <p:txBody>
          <a:bodyPr/>
          <a:lstStyle/>
          <a:p>
            <a:pPr lvl="1" algn="just"/>
            <a:r>
              <a:rPr lang="en-GB" sz="2400" dirty="0">
                <a:solidFill>
                  <a:schemeClr val="tx1"/>
                </a:solidFill>
                <a:latin typeface="Times New Roman" panose="02020603050405020304" pitchFamily="18" charset="0"/>
                <a:ea typeface="Calibri" panose="020F0502020204030204" pitchFamily="34" charset="0"/>
              </a:rPr>
              <a:t>Neni 150/2 KPP (</a:t>
            </a:r>
            <a:r>
              <a:rPr lang="en-GB" sz="2400" i="1" dirty="0" err="1">
                <a:solidFill>
                  <a:schemeClr val="tx1"/>
                </a:solidFill>
                <a:latin typeface="Times New Roman" panose="02020603050405020304" pitchFamily="18" charset="0"/>
                <a:ea typeface="Calibri" panose="020F0502020204030204" pitchFamily="34" charset="0"/>
              </a:rPr>
              <a:t>prova</a:t>
            </a:r>
            <a:r>
              <a:rPr lang="en-GB" sz="2400" i="1" dirty="0">
                <a:solidFill>
                  <a:schemeClr val="tx1"/>
                </a:solidFill>
                <a:latin typeface="Times New Roman" panose="02020603050405020304" pitchFamily="18" charset="0"/>
                <a:ea typeface="Calibri" panose="020F0502020204030204" pitchFamily="34" charset="0"/>
              </a:rPr>
              <a:t> jo-</a:t>
            </a:r>
            <a:r>
              <a:rPr lang="en-GB" sz="2400" i="1" dirty="0" err="1">
                <a:solidFill>
                  <a:schemeClr val="tx1"/>
                </a:solidFill>
                <a:latin typeface="Times New Roman" panose="02020603050405020304" pitchFamily="18" charset="0"/>
                <a:ea typeface="Calibri" panose="020F0502020204030204" pitchFamily="34" charset="0"/>
              </a:rPr>
              <a:t>tipike</a:t>
            </a:r>
            <a:r>
              <a:rPr lang="en-GB" sz="2400" dirty="0">
                <a:solidFill>
                  <a:schemeClr val="tx1"/>
                </a:solidFill>
                <a:latin typeface="Times New Roman" panose="02020603050405020304" pitchFamily="18" charset="0"/>
                <a:ea typeface="Calibri" panose="020F0502020204030204" pitchFamily="34" charset="0"/>
              </a:rPr>
              <a:t>): “Kur </a:t>
            </a:r>
            <a:r>
              <a:rPr lang="en-GB" sz="2400" dirty="0" err="1">
                <a:solidFill>
                  <a:schemeClr val="tx1"/>
                </a:solidFill>
                <a:latin typeface="Times New Roman" panose="02020603050405020304" pitchFamily="18" charset="0"/>
                <a:ea typeface="Calibri" panose="020F0502020204030204" pitchFamily="34" charset="0"/>
              </a:rPr>
              <a:t>kërkohet</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një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provë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që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nuk</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rregullohet</a:t>
            </a:r>
            <a:r>
              <a:rPr lang="en-GB" sz="2400" dirty="0">
                <a:solidFill>
                  <a:schemeClr val="tx1"/>
                </a:solidFill>
                <a:latin typeface="Times New Roman" panose="02020603050405020304" pitchFamily="18" charset="0"/>
                <a:ea typeface="Calibri" panose="020F0502020204030204" pitchFamily="34" charset="0"/>
              </a:rPr>
              <a:t> me </a:t>
            </a:r>
            <a:r>
              <a:rPr lang="en-GB" sz="2400" dirty="0" err="1">
                <a:solidFill>
                  <a:schemeClr val="tx1"/>
                </a:solidFill>
                <a:latin typeface="Times New Roman" panose="02020603050405020304" pitchFamily="18" charset="0"/>
                <a:ea typeface="Calibri" panose="020F0502020204030204" pitchFamily="34" charset="0"/>
              </a:rPr>
              <a:t>ligj</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gjykata</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mund</a:t>
            </a:r>
            <a:r>
              <a:rPr lang="en-GB" sz="2400" dirty="0">
                <a:solidFill>
                  <a:schemeClr val="tx1"/>
                </a:solidFill>
                <a:latin typeface="Times New Roman" panose="02020603050405020304" pitchFamily="18" charset="0"/>
                <a:ea typeface="Calibri" panose="020F0502020204030204" pitchFamily="34" charset="0"/>
              </a:rPr>
              <a:t> ta </a:t>
            </a:r>
            <a:r>
              <a:rPr lang="en-GB" sz="2400" dirty="0" err="1">
                <a:solidFill>
                  <a:schemeClr val="tx1"/>
                </a:solidFill>
                <a:latin typeface="Times New Roman" panose="02020603050405020304" pitchFamily="18" charset="0"/>
                <a:ea typeface="Calibri" panose="020F0502020204030204" pitchFamily="34" charset="0"/>
              </a:rPr>
              <a:t>marrë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nëse</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prova</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vlen</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për</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të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vërtetuar</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faktet</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dhe</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nuk</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cënon</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lirinë</a:t>
            </a:r>
            <a:r>
              <a:rPr lang="en-GB" sz="2400" dirty="0">
                <a:solidFill>
                  <a:schemeClr val="tx1"/>
                </a:solidFill>
                <a:latin typeface="Times New Roman" panose="02020603050405020304" pitchFamily="18" charset="0"/>
                <a:ea typeface="Calibri" panose="020F0502020204030204" pitchFamily="34" charset="0"/>
              </a:rPr>
              <a:t> e </a:t>
            </a:r>
            <a:r>
              <a:rPr lang="en-GB" sz="2400" dirty="0" err="1">
                <a:solidFill>
                  <a:schemeClr val="tx1"/>
                </a:solidFill>
                <a:latin typeface="Times New Roman" panose="02020603050405020304" pitchFamily="18" charset="0"/>
                <a:ea typeface="Calibri" panose="020F0502020204030204" pitchFamily="34" charset="0"/>
              </a:rPr>
              <a:t>vullnetit</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të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personit</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Gjykata</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vendos</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për</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marrjen</a:t>
            </a:r>
            <a:r>
              <a:rPr lang="en-GB" sz="2400" dirty="0">
                <a:solidFill>
                  <a:schemeClr val="tx1"/>
                </a:solidFill>
                <a:latin typeface="Times New Roman" panose="02020603050405020304" pitchFamily="18" charset="0"/>
                <a:ea typeface="Calibri" panose="020F0502020204030204" pitchFamily="34" charset="0"/>
              </a:rPr>
              <a:t> e </a:t>
            </a:r>
            <a:r>
              <a:rPr lang="en-GB" sz="2400" dirty="0" err="1">
                <a:solidFill>
                  <a:schemeClr val="tx1"/>
                </a:solidFill>
                <a:latin typeface="Times New Roman" panose="02020603050405020304" pitchFamily="18" charset="0"/>
                <a:ea typeface="Calibri" panose="020F0502020204030204" pitchFamily="34" charset="0"/>
              </a:rPr>
              <a:t>provës</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pasi</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dëgjon</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palët</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mbi</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mënyrën</a:t>
            </a:r>
            <a:r>
              <a:rPr lang="en-GB" sz="2400" dirty="0">
                <a:solidFill>
                  <a:schemeClr val="tx1"/>
                </a:solidFill>
                <a:latin typeface="Times New Roman" panose="02020603050405020304" pitchFamily="18" charset="0"/>
                <a:ea typeface="Calibri" panose="020F0502020204030204" pitchFamily="34" charset="0"/>
              </a:rPr>
              <a:t> e </a:t>
            </a:r>
            <a:r>
              <a:rPr lang="en-GB" sz="2400" dirty="0" err="1">
                <a:solidFill>
                  <a:schemeClr val="tx1"/>
                </a:solidFill>
                <a:latin typeface="Times New Roman" panose="02020603050405020304" pitchFamily="18" charset="0"/>
                <a:ea typeface="Calibri" panose="020F0502020204030204" pitchFamily="34" charset="0"/>
              </a:rPr>
              <a:t>marrjes</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së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saj</a:t>
            </a:r>
            <a:r>
              <a:rPr lang="en-GB" sz="2400" dirty="0">
                <a:solidFill>
                  <a:schemeClr val="tx1"/>
                </a:solidFill>
                <a:latin typeface="Times New Roman" panose="02020603050405020304" pitchFamily="18" charset="0"/>
                <a:ea typeface="Calibri" panose="020F0502020204030204" pitchFamily="34" charset="0"/>
              </a:rPr>
              <a:t>.”</a:t>
            </a:r>
          </a:p>
          <a:p>
            <a:pPr lvl="1" algn="just" rtl="0"/>
            <a:endParaRPr lang="en-GB" sz="2400" dirty="0">
              <a:solidFill>
                <a:schemeClr val="tx1"/>
              </a:solidFill>
              <a:effectLst/>
              <a:latin typeface="Times New Roman" panose="02020603050405020304" pitchFamily="18" charset="0"/>
              <a:ea typeface="Calibri" panose="020F0502020204030204" pitchFamily="34" charset="0"/>
            </a:endParaRPr>
          </a:p>
          <a:p>
            <a:pPr lvl="1" algn="just" rtl="0"/>
            <a:r>
              <a:rPr lang="en-GB" sz="2400" dirty="0">
                <a:solidFill>
                  <a:schemeClr val="tx1"/>
                </a:solidFill>
                <a:effectLst/>
                <a:latin typeface="Times New Roman" panose="02020603050405020304" pitchFamily="18" charset="0"/>
                <a:ea typeface="Calibri" panose="020F0502020204030204" pitchFamily="34" charset="0"/>
              </a:rPr>
              <a:t>Neni 11KPC: “</a:t>
            </a:r>
            <a:r>
              <a:rPr lang="en-GB" sz="2400" dirty="0" err="1">
                <a:solidFill>
                  <a:schemeClr val="tx1"/>
                </a:solidFill>
                <a:effectLst/>
                <a:latin typeface="Times New Roman" panose="02020603050405020304" pitchFamily="18" charset="0"/>
                <a:ea typeface="Calibri" panose="020F0502020204030204" pitchFamily="34" charset="0"/>
              </a:rPr>
              <a:t>Provat</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janë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të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dhëna</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që</a:t>
            </a:r>
            <a:r>
              <a:rPr lang="en-GB" sz="2400"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merren</a:t>
            </a:r>
            <a:r>
              <a:rPr lang="en-GB" sz="2400" u="sng"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prej</a:t>
            </a:r>
            <a:r>
              <a:rPr lang="en-GB" sz="2400" u="sng"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burimeve</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dhe</a:t>
            </a:r>
            <a:r>
              <a:rPr lang="en-GB" sz="2400"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sipas</a:t>
            </a:r>
            <a:r>
              <a:rPr lang="en-GB" sz="2400" u="sng"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rregullave</a:t>
            </a:r>
            <a:r>
              <a:rPr lang="en-GB" sz="2400" u="sng"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të</a:t>
            </a:r>
            <a:r>
              <a:rPr lang="en-GB" sz="2400" u="sng"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parashikuara</a:t>
            </a:r>
            <a:r>
              <a:rPr lang="en-GB" sz="2400" u="sng" dirty="0">
                <a:solidFill>
                  <a:schemeClr val="tx1"/>
                </a:solidFill>
                <a:effectLst/>
                <a:latin typeface="Times New Roman" panose="02020603050405020304" pitchFamily="18" charset="0"/>
                <a:ea typeface="Calibri" panose="020F0502020204030204" pitchFamily="34" charset="0"/>
              </a:rPr>
              <a:t> </a:t>
            </a:r>
            <a:r>
              <a:rPr lang="en-GB" sz="2400" dirty="0">
                <a:solidFill>
                  <a:srgbClr val="FF0000"/>
                </a:solidFill>
                <a:effectLst/>
                <a:latin typeface="Times New Roman" panose="02020603050405020304" pitchFamily="18" charset="0"/>
                <a:ea typeface="Calibri" panose="020F0502020204030204" pitchFamily="34" charset="0"/>
              </a:rPr>
              <a:t>(a) </a:t>
            </a:r>
            <a:r>
              <a:rPr lang="en-GB" sz="2400" u="sng" dirty="0" err="1">
                <a:solidFill>
                  <a:schemeClr val="tx1"/>
                </a:solidFill>
                <a:effectLst/>
                <a:latin typeface="Times New Roman" panose="02020603050405020304" pitchFamily="18" charset="0"/>
                <a:ea typeface="Calibri" panose="020F0502020204030204" pitchFamily="34" charset="0"/>
              </a:rPr>
              <a:t>në</a:t>
            </a:r>
            <a:r>
              <a:rPr lang="en-GB" sz="2400" u="sng"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këtë</a:t>
            </a:r>
            <a:r>
              <a:rPr lang="en-GB" sz="2400" u="sng"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Kod</a:t>
            </a:r>
            <a:r>
              <a:rPr lang="en-GB" sz="2400" u="sng"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dhe</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a:solidFill>
                  <a:srgbClr val="FF0000"/>
                </a:solidFill>
                <a:effectLst/>
                <a:latin typeface="Times New Roman" panose="02020603050405020304" pitchFamily="18" charset="0"/>
                <a:ea typeface="Calibri" panose="020F0502020204030204" pitchFamily="34" charset="0"/>
              </a:rPr>
              <a:t>(b)</a:t>
            </a:r>
            <a:r>
              <a:rPr lang="en-GB" sz="2400"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ligje</a:t>
            </a:r>
            <a:r>
              <a:rPr lang="en-GB" sz="2400" u="sng"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të</a:t>
            </a:r>
            <a:r>
              <a:rPr lang="en-GB" sz="2400" u="sng" dirty="0">
                <a:solidFill>
                  <a:schemeClr val="tx1"/>
                </a:solidFill>
                <a:effectLst/>
                <a:latin typeface="Times New Roman" panose="02020603050405020304" pitchFamily="18" charset="0"/>
                <a:ea typeface="Calibri" panose="020F0502020204030204" pitchFamily="34" charset="0"/>
              </a:rPr>
              <a:t> </a:t>
            </a:r>
            <a:r>
              <a:rPr lang="en-GB" sz="2400" u="sng" dirty="0" err="1">
                <a:solidFill>
                  <a:schemeClr val="tx1"/>
                </a:solidFill>
                <a:effectLst/>
                <a:latin typeface="Times New Roman" panose="02020603050405020304" pitchFamily="18" charset="0"/>
                <a:ea typeface="Calibri" panose="020F0502020204030204" pitchFamily="34" charset="0"/>
              </a:rPr>
              <a:t>tjera</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të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cilat</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vërtetojnë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ose</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rrëzojnë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pretendimet</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ose</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prapsimet</a:t>
            </a:r>
            <a:r>
              <a:rPr lang="en-GB" sz="2400" dirty="0">
                <a:solidFill>
                  <a:schemeClr val="tx1"/>
                </a:solidFill>
                <a:latin typeface="Times New Roman" panose="02020603050405020304" pitchFamily="18" charset="0"/>
                <a:ea typeface="Calibri" panose="020F0502020204030204" pitchFamily="34" charset="0"/>
              </a:rPr>
              <a:t> e </a:t>
            </a:r>
            <a:r>
              <a:rPr lang="en-GB" sz="2400" dirty="0" err="1">
                <a:solidFill>
                  <a:schemeClr val="tx1"/>
                </a:solidFill>
                <a:latin typeface="Times New Roman" panose="02020603050405020304" pitchFamily="18" charset="0"/>
                <a:ea typeface="Calibri" panose="020F0502020204030204" pitchFamily="34" charset="0"/>
              </a:rPr>
              <a:t>pjesëmarrësve</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në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proces</a:t>
            </a:r>
            <a:r>
              <a:rPr lang="en-GB" sz="2400" dirty="0">
                <a:solidFill>
                  <a:schemeClr val="tx1"/>
                </a:solidFill>
                <a:latin typeface="Times New Roman" panose="02020603050405020304" pitchFamily="18" charset="0"/>
                <a:ea typeface="Calibri" panose="020F0502020204030204" pitchFamily="34" charset="0"/>
              </a:rPr>
              <a:t>.”</a:t>
            </a:r>
          </a:p>
          <a:p>
            <a:pPr marL="914400" lvl="1" indent="-457200" algn="just">
              <a:buFont typeface="+mj-lt"/>
              <a:buAutoNum type="alphaLcPeriod"/>
            </a:pPr>
            <a:r>
              <a:rPr lang="en-GB" sz="2400" dirty="0">
                <a:solidFill>
                  <a:schemeClr val="tx1"/>
                </a:solidFill>
                <a:latin typeface="Times New Roman" panose="02020603050405020304" pitchFamily="18" charset="0"/>
                <a:ea typeface="Calibri" panose="020F0502020204030204" pitchFamily="34" charset="0"/>
              </a:rPr>
              <a:t>A </a:t>
            </a:r>
            <a:r>
              <a:rPr lang="en-GB" sz="2400" dirty="0" err="1">
                <a:solidFill>
                  <a:schemeClr val="tx1"/>
                </a:solidFill>
                <a:latin typeface="Times New Roman" panose="02020603050405020304" pitchFamily="18" charset="0"/>
                <a:ea typeface="Calibri" panose="020F0502020204030204" pitchFamily="34" charset="0"/>
              </a:rPr>
              <a:t>duhet</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bërë</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interpretim</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i</a:t>
            </a:r>
            <a:r>
              <a:rPr lang="en-GB" sz="2400" dirty="0">
                <a:solidFill>
                  <a:schemeClr val="tx1"/>
                </a:solidFill>
                <a:latin typeface="Times New Roman" panose="02020603050405020304" pitchFamily="18" charset="0"/>
                <a:ea typeface="Calibri" panose="020F0502020204030204" pitchFamily="34" charset="0"/>
              </a:rPr>
              <a:t> </a:t>
            </a:r>
            <a:r>
              <a:rPr lang="en-GB" sz="2400" dirty="0" err="1">
                <a:solidFill>
                  <a:schemeClr val="tx1"/>
                </a:solidFill>
                <a:latin typeface="Times New Roman" panose="02020603050405020304" pitchFamily="18" charset="0"/>
                <a:ea typeface="Calibri" panose="020F0502020204030204" pitchFamily="34" charset="0"/>
              </a:rPr>
              <a:t>ngushtuar</a:t>
            </a:r>
            <a:r>
              <a:rPr lang="en-GB" sz="2400" dirty="0">
                <a:solidFill>
                  <a:schemeClr val="tx1"/>
                </a:solidFill>
                <a:latin typeface="Times New Roman" panose="02020603050405020304" pitchFamily="18" charset="0"/>
                <a:ea typeface="Calibri" panose="020F0502020204030204" pitchFamily="34" charset="0"/>
              </a:rPr>
              <a:t>?</a:t>
            </a:r>
          </a:p>
          <a:p>
            <a:pPr marL="914400" lvl="1" indent="-457200" algn="just">
              <a:buFont typeface="+mj-lt"/>
              <a:buAutoNum type="alphaLcPeriod"/>
            </a:pPr>
            <a:r>
              <a:rPr lang="en-GB" sz="2400" dirty="0">
                <a:solidFill>
                  <a:schemeClr val="tx1"/>
                </a:solidFill>
                <a:effectLst/>
                <a:latin typeface="Times New Roman" panose="02020603050405020304" pitchFamily="18" charset="0"/>
                <a:ea typeface="Calibri" panose="020F0502020204030204" pitchFamily="34" charset="0"/>
              </a:rPr>
              <a:t>Po </a:t>
            </a:r>
            <a:r>
              <a:rPr lang="en-GB" sz="2400" dirty="0" err="1">
                <a:solidFill>
                  <a:schemeClr val="tx1"/>
                </a:solidFill>
                <a:effectLst/>
                <a:latin typeface="Times New Roman" panose="02020603050405020304" pitchFamily="18" charset="0"/>
                <a:ea typeface="Calibri" panose="020F0502020204030204" pitchFamily="34" charset="0"/>
              </a:rPr>
              <a:t>kur</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një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provë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mbart</a:t>
            </a:r>
            <a:r>
              <a:rPr lang="en-GB" sz="2400" dirty="0">
                <a:solidFill>
                  <a:schemeClr val="tx1"/>
                </a:solidFill>
                <a:effectLst/>
                <a:latin typeface="Times New Roman" panose="02020603050405020304" pitchFamily="18" charset="0"/>
                <a:ea typeface="Calibri" panose="020F0502020204030204" pitchFamily="34" charset="0"/>
              </a:rPr>
              <a:t> element </a:t>
            </a:r>
            <a:r>
              <a:rPr lang="en-GB" sz="2400" dirty="0" err="1">
                <a:solidFill>
                  <a:schemeClr val="tx1"/>
                </a:solidFill>
                <a:effectLst/>
                <a:latin typeface="Times New Roman" panose="02020603050405020304" pitchFamily="18" charset="0"/>
                <a:ea typeface="Calibri" panose="020F0502020204030204" pitchFamily="34" charset="0"/>
              </a:rPr>
              <a:t>të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dy</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lloj</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provave</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por</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nuk</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mund</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të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identifikohet</a:t>
            </a:r>
            <a:r>
              <a:rPr lang="en-GB" sz="2400" dirty="0">
                <a:solidFill>
                  <a:schemeClr val="tx1"/>
                </a:solidFill>
                <a:effectLst/>
                <a:latin typeface="Times New Roman" panose="02020603050405020304" pitchFamily="18" charset="0"/>
                <a:ea typeface="Calibri" panose="020F0502020204030204" pitchFamily="34" charset="0"/>
              </a:rPr>
              <a:t> me </a:t>
            </a:r>
            <a:r>
              <a:rPr lang="en-GB" sz="2400" dirty="0" err="1">
                <a:solidFill>
                  <a:schemeClr val="tx1"/>
                </a:solidFill>
                <a:effectLst/>
                <a:latin typeface="Times New Roman" panose="02020603050405020304" pitchFamily="18" charset="0"/>
                <a:ea typeface="Calibri" panose="020F0502020204030204" pitchFamily="34" charset="0"/>
              </a:rPr>
              <a:t>asnjërën</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prej</a:t>
            </a:r>
            <a:r>
              <a:rPr lang="en-GB" sz="2400" dirty="0">
                <a:solidFill>
                  <a:schemeClr val="tx1"/>
                </a:solidFill>
                <a:effectLst/>
                <a:latin typeface="Times New Roman" panose="02020603050405020304" pitchFamily="18" charset="0"/>
                <a:ea typeface="Calibri" panose="020F0502020204030204" pitchFamily="34" charset="0"/>
              </a:rPr>
              <a:t> tyre, a </a:t>
            </a:r>
            <a:r>
              <a:rPr lang="en-GB" sz="2400" dirty="0" err="1">
                <a:solidFill>
                  <a:schemeClr val="tx1"/>
                </a:solidFill>
                <a:effectLst/>
                <a:latin typeface="Times New Roman" panose="02020603050405020304" pitchFamily="18" charset="0"/>
                <a:ea typeface="Calibri" panose="020F0502020204030204" pitchFamily="34" charset="0"/>
              </a:rPr>
              <a:t>mund</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të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konsiderohet</a:t>
            </a:r>
            <a:r>
              <a:rPr lang="en-GB" sz="2400" dirty="0">
                <a:solidFill>
                  <a:schemeClr val="tx1"/>
                </a:solidFill>
                <a:effectLst/>
                <a:latin typeface="Times New Roman" panose="02020603050405020304" pitchFamily="18" charset="0"/>
                <a:ea typeface="Calibri" panose="020F0502020204030204" pitchFamily="34" charset="0"/>
              </a:rPr>
              <a:t> e </a:t>
            </a:r>
            <a:r>
              <a:rPr lang="en-GB" sz="2400" dirty="0" err="1">
                <a:solidFill>
                  <a:schemeClr val="tx1"/>
                </a:solidFill>
                <a:effectLst/>
                <a:latin typeface="Times New Roman" panose="02020603050405020304" pitchFamily="18" charset="0"/>
                <a:ea typeface="Calibri" panose="020F0502020204030204" pitchFamily="34" charset="0"/>
              </a:rPr>
              <a:t>papranueshme</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në</a:t>
            </a:r>
            <a:r>
              <a:rPr lang="en-GB" sz="2400" dirty="0">
                <a:solidFill>
                  <a:schemeClr val="tx1"/>
                </a:solidFill>
                <a:effectLst/>
                <a:latin typeface="Times New Roman" panose="02020603050405020304" pitchFamily="18" charset="0"/>
                <a:ea typeface="Calibri" panose="020F0502020204030204" pitchFamily="34" charset="0"/>
              </a:rPr>
              <a:t> </a:t>
            </a:r>
            <a:r>
              <a:rPr lang="en-GB" sz="2400" dirty="0" err="1">
                <a:solidFill>
                  <a:schemeClr val="tx1"/>
                </a:solidFill>
                <a:effectLst/>
                <a:latin typeface="Times New Roman" panose="02020603050405020304" pitchFamily="18" charset="0"/>
                <a:ea typeface="Calibri" panose="020F0502020204030204" pitchFamily="34" charset="0"/>
              </a:rPr>
              <a:t>proces</a:t>
            </a:r>
            <a:r>
              <a:rPr lang="en-GB" sz="2400" dirty="0">
                <a:solidFill>
                  <a:schemeClr val="tx1"/>
                </a:solidFill>
                <a:effectLst/>
                <a:latin typeface="Times New Roman" panose="02020603050405020304" pitchFamily="18" charset="0"/>
                <a:ea typeface="Calibri" panose="020F0502020204030204" pitchFamily="34" charset="0"/>
              </a:rPr>
              <a:t>?   </a:t>
            </a:r>
          </a:p>
          <a:p>
            <a:pPr lvl="1" algn="just"/>
            <a:endParaRPr lang="en-GB" sz="2400" dirty="0">
              <a:solidFill>
                <a:schemeClr val="tx1"/>
              </a:solidFill>
              <a:effectLst/>
              <a:latin typeface="Times New Roman" panose="02020603050405020304" pitchFamily="18" charset="0"/>
              <a:ea typeface="Calibri" panose="020F0502020204030204" pitchFamily="34" charset="0"/>
            </a:endParaRPr>
          </a:p>
          <a:p>
            <a:pPr marL="914400" lvl="1" indent="-457200" algn="just">
              <a:buFont typeface="+mj-lt"/>
              <a:buAutoNum type="alphaLcPeriod"/>
            </a:pPr>
            <a:endParaRPr lang="en-GB" sz="2400" dirty="0">
              <a:solidFill>
                <a:schemeClr val="tx1"/>
              </a:solidFill>
              <a:latin typeface="Times New Roman" panose="02020603050405020304" pitchFamily="18" charset="0"/>
              <a:ea typeface="Calibri" panose="020F0502020204030204" pitchFamily="34" charset="0"/>
            </a:endParaRPr>
          </a:p>
          <a:p>
            <a:pPr lvl="1" algn="just"/>
            <a:endParaRPr lang="en-GB" sz="2400" dirty="0">
              <a:solidFill>
                <a:schemeClr val="tx1"/>
              </a:solidFill>
              <a:effectLst/>
              <a:latin typeface="Times New Roman" panose="02020603050405020304" pitchFamily="18" charset="0"/>
              <a:ea typeface="Calibri" panose="020F0502020204030204" pitchFamily="34" charset="0"/>
            </a:endParaRPr>
          </a:p>
          <a:p>
            <a:endParaRPr lang="en-GB" dirty="0"/>
          </a:p>
        </p:txBody>
      </p:sp>
    </p:spTree>
    <p:extLst>
      <p:ext uri="{BB962C8B-B14F-4D97-AF65-F5344CB8AC3E}">
        <p14:creationId xmlns:p14="http://schemas.microsoft.com/office/powerpoint/2010/main" val="1862238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DC9EBE-4E40-4EAB-9517-BF48976FE0D9}"/>
              </a:ext>
            </a:extLst>
          </p:cNvPr>
          <p:cNvSpPr>
            <a:spLocks noGrp="1"/>
          </p:cNvSpPr>
          <p:nvPr>
            <p:ph idx="1"/>
          </p:nvPr>
        </p:nvSpPr>
        <p:spPr>
          <a:xfrm>
            <a:off x="677334" y="1325217"/>
            <a:ext cx="8596668" cy="4716145"/>
          </a:xfrm>
        </p:spPr>
        <p:txBody>
          <a:bodyPr>
            <a:noAutofit/>
          </a:bodyPr>
          <a:lstStyle/>
          <a:p>
            <a:pPr algn="just" rtl="0"/>
            <a:endParaRPr lang="en-US" sz="2000" dirty="0">
              <a:effectLst/>
              <a:latin typeface="Times New Roman" panose="02020603050405020304" pitchFamily="18" charset="0"/>
              <a:ea typeface="Calibri" panose="020F0502020204030204" pitchFamily="34" charset="0"/>
            </a:endParaRPr>
          </a:p>
          <a:p>
            <a:pPr algn="just" rtl="0"/>
            <a:endParaRPr lang="en-US" sz="2000" dirty="0">
              <a:effectLst/>
              <a:latin typeface="Times New Roman" panose="02020603050405020304" pitchFamily="18" charset="0"/>
              <a:ea typeface="Calibri" panose="020F0502020204030204" pitchFamily="34" charset="0"/>
            </a:endParaRPr>
          </a:p>
          <a:p>
            <a:pPr algn="just" rtl="0"/>
            <a:r>
              <a:rPr lang="en-US" sz="2000" dirty="0">
                <a:effectLst/>
                <a:latin typeface="Times New Roman" panose="02020603050405020304" pitchFamily="18" charset="0"/>
                <a:ea typeface="Calibri" panose="020F0502020204030204" pitchFamily="34" charset="0"/>
                <a:cs typeface="Times New Roman" panose="02020603050405020304" pitchFamily="18" charset="0"/>
              </a:rPr>
              <a:t>VKCGJL Nr. 38,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05.07.2021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parag</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22) – “KPC nuk ka sanksionuar parimin 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tipicitetit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të provës dhe nuk ka dhënë në mënyrë shteruese mjetet e provës që palët mund të përdorin në procesin civil në kuadër të paraqitjes së çështjes së tyre në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gjykatë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Çdo</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lloj prove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nuk</a:t>
            </a:r>
            <a:r>
              <a:rPr lang="en-US" sz="2000" b="1" dirty="0">
                <a:latin typeface="Times New Roman" panose="02020603050405020304" pitchFamily="18" charset="0"/>
                <a:ea typeface="Calibri" panose="020F0502020204030204" pitchFamily="34" charset="0"/>
                <a:cs typeface="Times New Roman" panose="02020603050405020304" pitchFamily="18" charset="0"/>
              </a:rPr>
              <a:t> përjashtohet shprehimisht me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ligj</a:t>
            </a:r>
            <a:r>
              <a:rPr lang="en-US" sz="2000" b="1" dirty="0">
                <a:latin typeface="Times New Roman" panose="02020603050405020304" pitchFamily="18" charset="0"/>
                <a:ea typeface="Calibri" panose="020F0502020204030204" pitchFamily="34" charset="0"/>
                <a:cs typeface="Times New Roman" panose="02020603050405020304" pitchFamily="18" charset="0"/>
              </a:rPr>
              <a:t>, është e pranueshme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kur</a:t>
            </a:r>
            <a:r>
              <a:rPr lang="en-US" sz="2000" b="1" dirty="0">
                <a:latin typeface="Times New Roman" panose="02020603050405020304" pitchFamily="18" charset="0"/>
                <a:ea typeface="Calibri" panose="020F0502020204030204" pitchFamily="34" charset="0"/>
                <a:cs typeface="Times New Roman" panose="02020603050405020304" pitchFamily="18" charset="0"/>
              </a:rPr>
              <a:t> ka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lidhje</a:t>
            </a:r>
            <a:r>
              <a:rPr lang="en-US" sz="2000" b="1" dirty="0">
                <a:latin typeface="Times New Roman" panose="02020603050405020304" pitchFamily="18" charset="0"/>
                <a:ea typeface="Calibri" panose="020F0502020204030204" pitchFamily="34" charset="0"/>
                <a:cs typeface="Times New Roman" panose="02020603050405020304" pitchFamily="18" charset="0"/>
              </a:rPr>
              <a:t> me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objektin</a:t>
            </a:r>
            <a:r>
              <a:rPr lang="en-US" sz="2000" b="1" dirty="0">
                <a:latin typeface="Times New Roman" panose="02020603050405020304" pitchFamily="18" charset="0"/>
                <a:ea typeface="Calibri" panose="020F0502020204030204" pitchFamily="34" charset="0"/>
                <a:cs typeface="Times New Roman" panose="02020603050405020304" pitchFamily="18" charset="0"/>
              </a:rPr>
              <a:t> e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gjykimit</a:t>
            </a:r>
            <a:r>
              <a:rPr lang="en-US" sz="2000" b="1" dirty="0">
                <a:latin typeface="Times New Roman" panose="02020603050405020304" pitchFamily="18" charset="0"/>
                <a:ea typeface="Calibri" panose="020F0502020204030204" pitchFamily="34" charset="0"/>
                <a:cs typeface="Times New Roman" panose="02020603050405020304" pitchFamily="18" charset="0"/>
              </a:rPr>
              <a:t>….</a:t>
            </a:r>
          </a:p>
          <a:p>
            <a:pPr algn="just" rtl="0"/>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provat</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a:latin typeface="Times New Roman" panose="02020603050405020304" pitchFamily="18" charset="0"/>
                <a:ea typeface="Calibri" panose="020F0502020204030204" pitchFamily="34" charset="0"/>
                <a:cs typeface="Times New Roman" panose="02020603050405020304" pitchFamily="18" charset="0"/>
              </a:rPr>
              <a:t>jo-</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tipike</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do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zbatohen</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rregullat</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ligjorë</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zbatueshme</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provat</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tipike</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korresponduese</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rtl="0"/>
            <a:endParaRPr lang="en-US" sz="2000" b="1" dirty="0">
              <a:latin typeface="Times New Roman" panose="02020603050405020304" pitchFamily="18" charset="0"/>
            </a:endParaRPr>
          </a:p>
        </p:txBody>
      </p:sp>
    </p:spTree>
    <p:extLst>
      <p:ext uri="{BB962C8B-B14F-4D97-AF65-F5344CB8AC3E}">
        <p14:creationId xmlns:p14="http://schemas.microsoft.com/office/powerpoint/2010/main" val="2967485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537DA-092C-8F9B-015F-59C02C6A9F90}"/>
              </a:ext>
            </a:extLst>
          </p:cNvPr>
          <p:cNvSpPr>
            <a:spLocks noGrp="1"/>
          </p:cNvSpPr>
          <p:nvPr>
            <p:ph type="title"/>
          </p:nvPr>
        </p:nvSpPr>
        <p:spPr>
          <a:xfrm>
            <a:off x="677334" y="609600"/>
            <a:ext cx="8596668" cy="530087"/>
          </a:xfrm>
        </p:spPr>
        <p:txBody>
          <a:bodyPr>
            <a:normAutofit fontScale="90000"/>
          </a:bodyPr>
          <a:lstStyle/>
          <a:p>
            <a:pPr algn="ctr"/>
            <a:r>
              <a:rPr lang="en-US" sz="2700" b="1" dirty="0" err="1">
                <a:solidFill>
                  <a:schemeClr val="tx1"/>
                </a:solidFill>
                <a:latin typeface="Constantia" panose="02030602050306030303" pitchFamily="18" charset="0"/>
                <a:ea typeface="Calibri" panose="020F0502020204030204" pitchFamily="34" charset="0"/>
              </a:rPr>
              <a:t>Prova</a:t>
            </a:r>
            <a:r>
              <a:rPr lang="en-US" sz="2700" b="1" dirty="0">
                <a:solidFill>
                  <a:schemeClr val="tx1"/>
                </a:solidFill>
                <a:latin typeface="Constantia" panose="02030602050306030303" pitchFamily="18" charset="0"/>
                <a:ea typeface="Calibri" panose="020F0502020204030204" pitchFamily="34" charset="0"/>
              </a:rPr>
              <a:t> </a:t>
            </a:r>
            <a:r>
              <a:rPr lang="en-US" sz="2700" b="1" dirty="0" err="1">
                <a:solidFill>
                  <a:schemeClr val="tx1"/>
                </a:solidFill>
                <a:latin typeface="Constantia" panose="02030602050306030303" pitchFamily="18" charset="0"/>
                <a:ea typeface="Calibri" panose="020F0502020204030204" pitchFamily="34" charset="0"/>
              </a:rPr>
              <a:t>elektronike</a:t>
            </a:r>
            <a:r>
              <a:rPr lang="en-US" sz="2700" b="1" dirty="0">
                <a:solidFill>
                  <a:schemeClr val="tx1"/>
                </a:solidFill>
                <a:latin typeface="Constantia" panose="02030602050306030303" pitchFamily="18" charset="0"/>
                <a:ea typeface="Calibri" panose="020F0502020204030204" pitchFamily="34" charset="0"/>
              </a:rPr>
              <a:t>: </a:t>
            </a:r>
            <a:r>
              <a:rPr lang="en-US" sz="2700" b="1" dirty="0" err="1">
                <a:solidFill>
                  <a:schemeClr val="tx1"/>
                </a:solidFill>
                <a:latin typeface="Constantia" panose="02030602050306030303" pitchFamily="18" charset="0"/>
                <a:ea typeface="Calibri" panose="020F0502020204030204" pitchFamily="34" charset="0"/>
              </a:rPr>
              <a:t>Provë</a:t>
            </a:r>
            <a:r>
              <a:rPr lang="en-US" sz="2700" b="1" dirty="0">
                <a:solidFill>
                  <a:schemeClr val="tx1"/>
                </a:solidFill>
                <a:latin typeface="Constantia" panose="02030602050306030303" pitchFamily="18" charset="0"/>
                <a:ea typeface="Calibri" panose="020F0502020204030204" pitchFamily="34" charset="0"/>
              </a:rPr>
              <a:t> </a:t>
            </a:r>
            <a:r>
              <a:rPr lang="en-US" sz="2700" b="1" dirty="0" err="1">
                <a:solidFill>
                  <a:schemeClr val="tx1"/>
                </a:solidFill>
                <a:latin typeface="Constantia" panose="02030602050306030303" pitchFamily="18" charset="0"/>
                <a:ea typeface="Calibri" panose="020F0502020204030204" pitchFamily="34" charset="0"/>
              </a:rPr>
              <a:t>tipike</a:t>
            </a:r>
            <a:r>
              <a:rPr lang="en-US" sz="2700" b="1" dirty="0">
                <a:solidFill>
                  <a:schemeClr val="tx1"/>
                </a:solidFill>
                <a:latin typeface="Constantia" panose="02030602050306030303" pitchFamily="18" charset="0"/>
                <a:ea typeface="Calibri" panose="020F0502020204030204" pitchFamily="34" charset="0"/>
              </a:rPr>
              <a:t> apo jo-</a:t>
            </a:r>
            <a:r>
              <a:rPr lang="en-US" sz="2700" b="1" dirty="0" err="1">
                <a:solidFill>
                  <a:schemeClr val="tx1"/>
                </a:solidFill>
                <a:latin typeface="Constantia" panose="02030602050306030303" pitchFamily="18" charset="0"/>
                <a:ea typeface="Calibri" panose="020F0502020204030204" pitchFamily="34" charset="0"/>
              </a:rPr>
              <a:t>tipike</a:t>
            </a:r>
            <a:r>
              <a:rPr lang="en-US" sz="2700" b="1" dirty="0">
                <a:solidFill>
                  <a:schemeClr val="tx1"/>
                </a:solidFill>
                <a:latin typeface="Constantia" panose="02030602050306030303" pitchFamily="18" charset="0"/>
                <a:ea typeface="Calibri" panose="020F0502020204030204" pitchFamily="34" charset="0"/>
              </a:rPr>
              <a:t>?</a:t>
            </a:r>
            <a:br>
              <a:rPr lang="en-US" sz="3600" b="1" dirty="0">
                <a:solidFill>
                  <a:schemeClr val="tx1"/>
                </a:solidFill>
                <a:latin typeface="Constantia" panose="02030602050306030303" pitchFamily="18" charset="0"/>
                <a:ea typeface="Calibri" panose="020F0502020204030204" pitchFamily="34" charset="0"/>
              </a:rPr>
            </a:br>
            <a:endParaRPr lang="en-GB" dirty="0"/>
          </a:p>
        </p:txBody>
      </p:sp>
      <p:sp>
        <p:nvSpPr>
          <p:cNvPr id="3" name="Content Placeholder 2">
            <a:extLst>
              <a:ext uri="{FF2B5EF4-FFF2-40B4-BE49-F238E27FC236}">
                <a16:creationId xmlns:a16="http://schemas.microsoft.com/office/drawing/2014/main" id="{61469872-08ED-6976-8C39-DACC83E6407D}"/>
              </a:ext>
            </a:extLst>
          </p:cNvPr>
          <p:cNvSpPr>
            <a:spLocks noGrp="1"/>
          </p:cNvSpPr>
          <p:nvPr>
            <p:ph idx="1"/>
          </p:nvPr>
        </p:nvSpPr>
        <p:spPr>
          <a:xfrm>
            <a:off x="677334" y="1232453"/>
            <a:ext cx="8596668" cy="4808910"/>
          </a:xfrm>
        </p:spPr>
        <p:txBody>
          <a:bodyPr>
            <a:normAutofit/>
          </a:bodyPr>
          <a:lstStyle/>
          <a:p>
            <a:pPr algn="just"/>
            <a:r>
              <a:rPr lang="en-US" sz="1800" b="1" dirty="0" err="1">
                <a:effectLst/>
                <a:latin typeface="Times New Roman" panose="02020603050405020304" pitchFamily="18" charset="0"/>
                <a:ea typeface="Calibri" panose="020F0502020204030204" pitchFamily="34" charset="0"/>
              </a:rPr>
              <a:t>Tipike</a:t>
            </a:r>
            <a:r>
              <a:rPr lang="en-US" sz="1800" b="1" dirty="0">
                <a:effectLst/>
                <a:latin typeface="Times New Roman" panose="02020603050405020304" pitchFamily="18" charset="0"/>
                <a:ea typeface="Calibri" panose="020F0502020204030204" pitchFamily="34" charset="0"/>
              </a:rPr>
              <a:t>? </a:t>
            </a:r>
          </a:p>
          <a:p>
            <a:pPr algn="just"/>
            <a:endParaRPr lang="en-US" sz="1800" dirty="0">
              <a:effectLst/>
              <a:latin typeface="Times New Roman" panose="02020603050405020304" pitchFamily="18" charset="0"/>
              <a:ea typeface="Calibri" panose="020F0502020204030204" pitchFamily="34" charset="0"/>
            </a:endParaRPr>
          </a:p>
          <a:p>
            <a:pPr algn="just"/>
            <a:r>
              <a:rPr lang="sq-AL" sz="1800" dirty="0">
                <a:effectLst/>
                <a:latin typeface="Times New Roman" panose="02020603050405020304" pitchFamily="18" charset="0"/>
                <a:ea typeface="Calibri" panose="020F0502020204030204" pitchFamily="34" charset="0"/>
              </a:rPr>
              <a:t>LPDE parashikon shprehimisht si provë </a:t>
            </a:r>
            <a:r>
              <a:rPr lang="sq-AL" sz="1800" u="sng" dirty="0">
                <a:effectLst/>
                <a:latin typeface="Times New Roman" panose="02020603050405020304" pitchFamily="18" charset="0"/>
                <a:ea typeface="Calibri" panose="020F0502020204030204" pitchFamily="34" charset="0"/>
              </a:rPr>
              <a:t>dokumentin elektronik </a:t>
            </a:r>
            <a:r>
              <a:rPr lang="sq-AL" sz="1800" dirty="0">
                <a:effectLst/>
                <a:latin typeface="Times New Roman" panose="02020603050405020304" pitchFamily="18" charset="0"/>
                <a:ea typeface="Calibri" panose="020F0502020204030204" pitchFamily="34" charset="0"/>
              </a:rPr>
              <a:t>që përmban një nënshkrim elektronik dhe/ose vulë elektronike. </a:t>
            </a:r>
            <a:r>
              <a:rPr lang="en-US" sz="1800" dirty="0">
                <a:effectLst/>
                <a:latin typeface="Times New Roman" panose="02020603050405020304" pitchFamily="18" charset="0"/>
                <a:ea typeface="Calibri" panose="020F0502020204030204" pitchFamily="34" charset="0"/>
              </a:rPr>
              <a:t>(n. 12, n. 6 n. 3 pika1)</a:t>
            </a:r>
          </a:p>
          <a:p>
            <a:pPr algn="just"/>
            <a:r>
              <a:rPr lang="sq-AL" sz="1800" dirty="0">
                <a:effectLst/>
                <a:latin typeface="Times New Roman" panose="02020603050405020304" pitchFamily="18" charset="0"/>
                <a:ea typeface="Calibri" panose="020F0502020204030204" pitchFamily="34" charset="0"/>
              </a:rPr>
              <a:t>KPC-ja parashikon si provë </a:t>
            </a:r>
            <a:r>
              <a:rPr lang="sq-AL" sz="1800" u="sng" dirty="0">
                <a:effectLst/>
                <a:latin typeface="Times New Roman" panose="02020603050405020304" pitchFamily="18" charset="0"/>
                <a:ea typeface="Calibri" panose="020F0502020204030204" pitchFamily="34" charset="0"/>
              </a:rPr>
              <a:t>pohimin e palës apo dëshminë e dëshmitarëve nëpërmjet vidoeokonferencës në procesin gjyqësor civil për paditë me shuma të vogla</a:t>
            </a:r>
            <a:r>
              <a:rPr lang="sq-AL"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Calibri" panose="020F0502020204030204" pitchFamily="34" charset="0"/>
            </a:endParaRPr>
          </a:p>
          <a:p>
            <a:pPr algn="just"/>
            <a:endParaRPr lang="en-US" sz="1800" dirty="0">
              <a:effectLst/>
              <a:latin typeface="Times New Roman" panose="02020603050405020304" pitchFamily="18" charset="0"/>
              <a:ea typeface="Calibri" panose="020F0502020204030204" pitchFamily="34" charset="0"/>
            </a:endParaRPr>
          </a:p>
          <a:p>
            <a:pPr algn="just"/>
            <a:r>
              <a:rPr lang="en-US" b="1" dirty="0">
                <a:latin typeface="Times New Roman" panose="02020603050405020304" pitchFamily="18" charset="0"/>
                <a:ea typeface="Calibri" panose="020F0502020204030204" pitchFamily="34" charset="0"/>
              </a:rPr>
              <a:t>Jo-</a:t>
            </a:r>
            <a:r>
              <a:rPr lang="en-US" b="1" dirty="0" err="1">
                <a:latin typeface="Times New Roman" panose="02020603050405020304" pitchFamily="18" charset="0"/>
                <a:ea typeface="Calibri" panose="020F0502020204030204" pitchFamily="34" charset="0"/>
              </a:rPr>
              <a:t>tipike</a:t>
            </a:r>
            <a:r>
              <a:rPr lang="en-US" b="1" dirty="0">
                <a:latin typeface="Times New Roman" panose="02020603050405020304" pitchFamily="18" charset="0"/>
                <a:ea typeface="Calibri" panose="020F0502020204030204" pitchFamily="34" charset="0"/>
              </a:rPr>
              <a:t>????</a:t>
            </a:r>
            <a:endParaRPr lang="en-US" sz="1800" b="1" dirty="0">
              <a:effectLst/>
              <a:latin typeface="Times New Roman" panose="02020603050405020304" pitchFamily="18" charset="0"/>
              <a:ea typeface="Calibri" panose="020F0502020204030204" pitchFamily="34" charset="0"/>
            </a:endParaRPr>
          </a:p>
          <a:p>
            <a:pPr algn="just"/>
            <a:r>
              <a:rPr lang="sq-AL" sz="1800" dirty="0">
                <a:effectLst/>
                <a:latin typeface="Times New Roman" panose="02020603050405020304" pitchFamily="18" charset="0"/>
                <a:ea typeface="Times New Roman" panose="02020603050405020304" pitchFamily="18" charset="0"/>
              </a:rPr>
              <a:t>Prova elektronike mund të merret nëpërmjet e-mail, SMS, </a:t>
            </a:r>
            <a:r>
              <a:rPr lang="en-US" dirty="0">
                <a:latin typeface="Times New Roman" panose="02020603050405020304" pitchFamily="18" charset="0"/>
                <a:ea typeface="Times New Roman" panose="02020603050405020304" pitchFamily="18" charset="0"/>
              </a:rPr>
              <a:t>ë</a:t>
            </a:r>
            <a:r>
              <a:rPr lang="sq-AL" sz="1800" dirty="0">
                <a:effectLst/>
                <a:latin typeface="Times New Roman" panose="02020603050405020304" pitchFamily="18" charset="0"/>
                <a:ea typeface="Times New Roman" panose="02020603050405020304" pitchFamily="18" charset="0"/>
              </a:rPr>
              <a:t>hat’sApp, video, audio, dokumente elektronik pa nënshkrim elektronik etj</a:t>
            </a:r>
            <a:r>
              <a:rPr lang="en-US" sz="1800" dirty="0">
                <a:effectLst/>
                <a:latin typeface="Times New Roman" panose="02020603050405020304" pitchFamily="18" charset="0"/>
                <a:ea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705988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A7BBC3-C2C3-1ED7-BFD3-AE1C2086F5B8}"/>
              </a:ext>
            </a:extLst>
          </p:cNvPr>
          <p:cNvSpPr>
            <a:spLocks noGrp="1"/>
          </p:cNvSpPr>
          <p:nvPr>
            <p:ph idx="1"/>
          </p:nvPr>
        </p:nvSpPr>
        <p:spPr>
          <a:xfrm>
            <a:off x="677334" y="1086679"/>
            <a:ext cx="8596668" cy="4954684"/>
          </a:xfrm>
        </p:spPr>
        <p:txBody>
          <a:bodyPr>
            <a:normAutofit/>
          </a:bodyPr>
          <a:lstStyle/>
          <a:p>
            <a:pPr algn="just">
              <a:spcBef>
                <a:spcPts val="0"/>
              </a:spcBef>
            </a:pPr>
            <a:r>
              <a:rPr lang="en-US" sz="1800" dirty="0" err="1">
                <a:effectLst/>
                <a:latin typeface="Times New Roman" panose="02020603050405020304" pitchFamily="18" charset="0"/>
                <a:ea typeface="Times New Roman" panose="02020603050405020304" pitchFamily="18" charset="0"/>
              </a:rPr>
              <a:t>Provë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tipike</a:t>
            </a:r>
            <a:r>
              <a:rPr lang="en-US" sz="1800" dirty="0">
                <a:effectLst/>
                <a:latin typeface="Times New Roman" panose="02020603050405020304" pitchFamily="18" charset="0"/>
                <a:ea typeface="Times New Roman" panose="02020603050405020304" pitchFamily="18" charset="0"/>
              </a:rPr>
              <a:t>:</a:t>
            </a:r>
          </a:p>
          <a:p>
            <a:pPr algn="just">
              <a:spcBef>
                <a:spcPts val="0"/>
              </a:spcBef>
            </a:pPr>
            <a:endParaRPr lang="en-US" dirty="0">
              <a:latin typeface="Times New Roman" panose="02020603050405020304" pitchFamily="18" charset="0"/>
              <a:ea typeface="Times New Roman" panose="02020603050405020304" pitchFamily="18" charset="0"/>
            </a:endParaRPr>
          </a:p>
          <a:p>
            <a:pPr algn="just">
              <a:spcBef>
                <a:spcPts val="0"/>
              </a:spcBef>
            </a:pPr>
            <a:endParaRPr lang="en-US" sz="1800" dirty="0">
              <a:effectLst/>
              <a:latin typeface="Times New Roman" panose="02020603050405020304" pitchFamily="18" charset="0"/>
              <a:ea typeface="Times New Roman" panose="02020603050405020304" pitchFamily="18" charset="0"/>
            </a:endParaRPr>
          </a:p>
          <a:p>
            <a:pPr algn="just">
              <a:spcBef>
                <a:spcPts val="0"/>
              </a:spcBef>
            </a:pPr>
            <a:r>
              <a:rPr lang="en-US" sz="1800" dirty="0">
                <a:effectLst/>
                <a:latin typeface="Times New Roman" panose="02020603050405020304" pitchFamily="18" charset="0"/>
                <a:ea typeface="Times New Roman" panose="02020603050405020304" pitchFamily="18" charset="0"/>
              </a:rPr>
              <a:t>Neni </a:t>
            </a:r>
            <a:r>
              <a:rPr lang="sq-AL" sz="1800" dirty="0">
                <a:effectLst/>
                <a:latin typeface="Times New Roman" panose="02020603050405020304" pitchFamily="18" charset="0"/>
                <a:ea typeface="Calibri" panose="020F0502020204030204" pitchFamily="34" charset="0"/>
              </a:rPr>
              <a:t>278 KPC</a:t>
            </a:r>
            <a:r>
              <a:rPr lang="en-US" sz="1800" dirty="0">
                <a:effectLst/>
                <a:latin typeface="Times New Roman" panose="02020603050405020304" pitchFamily="18" charset="0"/>
                <a:ea typeface="Calibri" panose="020F0502020204030204" pitchFamily="34" charset="0"/>
              </a:rPr>
              <a:t>: </a:t>
            </a:r>
            <a:r>
              <a:rPr lang="sq-AL" sz="1800" dirty="0">
                <a:effectLst/>
                <a:latin typeface="Times New Roman" panose="02020603050405020304" pitchFamily="18" charset="0"/>
                <a:ea typeface="Calibri" panose="020F0502020204030204" pitchFamily="34" charset="0"/>
              </a:rPr>
              <a:t>“</a:t>
            </a:r>
            <a:r>
              <a:rPr lang="sq-AL" sz="1800" i="1" dirty="0">
                <a:effectLst/>
                <a:latin typeface="Times New Roman" panose="02020603050405020304" pitchFamily="18" charset="0"/>
                <a:ea typeface="Calibri" panose="020F0502020204030204" pitchFamily="34" charset="0"/>
              </a:rPr>
              <a:t>Filmat fotografikë ose filmat kinematografikë, kasetat e çdo lloji</a:t>
            </a:r>
            <a:r>
              <a:rPr lang="sq-AL" sz="1800" i="1" u="sng" dirty="0">
                <a:effectLst/>
                <a:latin typeface="Times New Roman" panose="02020603050405020304" pitchFamily="18" charset="0"/>
                <a:ea typeface="Calibri" panose="020F0502020204030204" pitchFamily="34" charset="0"/>
              </a:rPr>
              <a:t>, si </a:t>
            </a:r>
            <a:r>
              <a:rPr lang="sq-AL" sz="1800" b="1" i="1" u="sng" dirty="0">
                <a:effectLst/>
                <a:latin typeface="Times New Roman" panose="02020603050405020304" pitchFamily="18" charset="0"/>
                <a:ea typeface="Calibri" panose="020F0502020204030204" pitchFamily="34" charset="0"/>
              </a:rPr>
              <a:t>dhe çdo lloj tjetër regjistrimi</a:t>
            </a:r>
            <a:r>
              <a:rPr lang="sq-AL" sz="1800" i="1" dirty="0">
                <a:effectLst/>
                <a:latin typeface="Times New Roman" panose="02020603050405020304" pitchFamily="18" charset="0"/>
                <a:ea typeface="Calibri" panose="020F0502020204030204" pitchFamily="34" charset="0"/>
              </a:rPr>
              <a:t>, mund të përbëjnë provë për ngjarjet e sendet që janë regjistruar, kur gjykata bindet për saktësinë e vërtetësinë e tyre. Për këtë qëllim ajo mund të thërrasë edhe ekspertë kompetentë.</a:t>
            </a:r>
            <a:r>
              <a:rPr lang="sq-AL"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Calibri" panose="020F0502020204030204" pitchFamily="34" charset="0"/>
            </a:endParaRPr>
          </a:p>
          <a:p>
            <a:pPr marL="0" marR="0" algn="just">
              <a:spcBef>
                <a:spcPts val="0"/>
              </a:spcBef>
              <a:spcAft>
                <a:spcPts val="0"/>
              </a:spcAft>
            </a:pPr>
            <a:endParaRPr lang="en-US" dirty="0">
              <a:latin typeface="Times New Roman" panose="02020603050405020304" pitchFamily="18" charset="0"/>
              <a:ea typeface="Calibri" panose="020F0502020204030204" pitchFamily="34" charset="0"/>
            </a:endParaRPr>
          </a:p>
          <a:p>
            <a:pPr algn="just">
              <a:spcBef>
                <a:spcPts val="0"/>
              </a:spcBef>
            </a:pPr>
            <a:r>
              <a:rPr lang="en-US" sz="1800" dirty="0" err="1">
                <a:effectLst/>
                <a:latin typeface="Times New Roman" panose="02020603050405020304" pitchFamily="18" charset="0"/>
                <a:ea typeface="Times New Roman" panose="02020603050405020304" pitchFamily="18" charset="0"/>
              </a:rPr>
              <a:t>Regjistrime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kompjuterike</a:t>
            </a:r>
            <a:r>
              <a:rPr lang="en-US" sz="1800" dirty="0">
                <a:effectLst/>
                <a:latin typeface="Times New Roman" panose="02020603050405020304" pitchFamily="18" charset="0"/>
                <a:ea typeface="Times New Roman" panose="02020603050405020304" pitchFamily="18" charset="0"/>
              </a:rPr>
              <a:t>????</a:t>
            </a:r>
          </a:p>
          <a:p>
            <a:pPr algn="just">
              <a:spcBef>
                <a:spcPts val="0"/>
              </a:spcBef>
            </a:pPr>
            <a:endParaRPr lang="en-US" dirty="0">
              <a:latin typeface="Times New Roman" panose="02020603050405020304" pitchFamily="18" charset="0"/>
              <a:ea typeface="Times New Roman" panose="02020603050405020304" pitchFamily="18" charset="0"/>
            </a:endParaRPr>
          </a:p>
          <a:p>
            <a:pPr algn="just">
              <a:spcBef>
                <a:spcPts val="0"/>
              </a:spcBef>
            </a:pPr>
            <a:r>
              <a:rPr lang="en-US" sz="1800" dirty="0" err="1">
                <a:effectLst/>
                <a:latin typeface="Times New Roman" panose="02020603050405020304" pitchFamily="18" charset="0"/>
                <a:ea typeface="Times New Roman" panose="02020603050405020304" pitchFamily="18" charset="0"/>
              </a:rPr>
              <a:t>Provë</a:t>
            </a:r>
            <a:r>
              <a:rPr lang="en-US" sz="1800" dirty="0">
                <a:effectLst/>
                <a:latin typeface="Times New Roman" panose="02020603050405020304" pitchFamily="18" charset="0"/>
                <a:ea typeface="Times New Roman" panose="02020603050405020304" pitchFamily="18" charset="0"/>
              </a:rPr>
              <a:t> jo-</a:t>
            </a:r>
            <a:r>
              <a:rPr lang="en-US" sz="1800" dirty="0" err="1">
                <a:effectLst/>
                <a:latin typeface="Times New Roman" panose="02020603050405020304" pitchFamily="18" charset="0"/>
                <a:ea typeface="Times New Roman" panose="02020603050405020304" pitchFamily="18" charset="0"/>
              </a:rPr>
              <a:t>tipike</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përdorshme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proces</a:t>
            </a:r>
            <a:r>
              <a:rPr lang="en-US" sz="1800" dirty="0">
                <a:effectLst/>
                <a:latin typeface="Times New Roman" panose="02020603050405020304" pitchFamily="18" charset="0"/>
                <a:ea typeface="Times New Roman" panose="02020603050405020304" pitchFamily="18" charset="0"/>
              </a:rPr>
              <a:t> (VKCGJ </a:t>
            </a:r>
            <a:r>
              <a:rPr lang="sq-AL" sz="1800" dirty="0">
                <a:effectLst/>
                <a:latin typeface="Times New Roman" panose="02020603050405020304" pitchFamily="18" charset="0"/>
                <a:ea typeface="MS Mincho" panose="02020609040205080304" pitchFamily="49" charset="-128"/>
              </a:rPr>
              <a:t>Nr. 23, datë 15.03.2018, parag. 48;</a:t>
            </a:r>
            <a:r>
              <a:rPr lang="en-US" sz="1800" dirty="0">
                <a:effectLst/>
                <a:latin typeface="Times New Roman" panose="02020603050405020304" pitchFamily="18" charset="0"/>
                <a:ea typeface="MS Mincho" panose="02020609040205080304" pitchFamily="49" charset="-128"/>
              </a:rPr>
              <a:t> VKCGJL Nr. 38, </a:t>
            </a:r>
            <a:r>
              <a:rPr lang="en-US" sz="1800" dirty="0" err="1">
                <a:effectLst/>
                <a:latin typeface="Times New Roman" panose="02020603050405020304" pitchFamily="18" charset="0"/>
                <a:ea typeface="MS Mincho" panose="02020609040205080304" pitchFamily="49" charset="-128"/>
              </a:rPr>
              <a:t>datë</a:t>
            </a:r>
            <a:r>
              <a:rPr lang="en-US" sz="1800" dirty="0">
                <a:effectLst/>
                <a:latin typeface="Times New Roman" panose="02020603050405020304" pitchFamily="18" charset="0"/>
                <a:ea typeface="MS Mincho" panose="02020609040205080304" pitchFamily="49" charset="-128"/>
              </a:rPr>
              <a:t> 05.07.2021 </a:t>
            </a:r>
            <a:r>
              <a:rPr lang="en-US" sz="1800" dirty="0" err="1">
                <a:effectLst/>
                <a:latin typeface="Times New Roman" panose="02020603050405020304" pitchFamily="18" charset="0"/>
                <a:ea typeface="MS Mincho" panose="02020609040205080304" pitchFamily="49" charset="-128"/>
              </a:rPr>
              <a:t>etj</a:t>
            </a:r>
            <a:r>
              <a:rPr lang="en-US" sz="1800" dirty="0">
                <a:effectLst/>
                <a:latin typeface="Times New Roman" panose="02020603050405020304" pitchFamily="18" charset="0"/>
                <a:ea typeface="MS Mincho" panose="02020609040205080304" pitchFamily="49" charset="-128"/>
              </a:rPr>
              <a:t>)</a:t>
            </a:r>
            <a:endParaRPr lang="en-US" sz="1800" dirty="0">
              <a:effectLst/>
              <a:latin typeface="Times New Roman" panose="02020603050405020304" pitchFamily="18" charset="0"/>
              <a:ea typeface="Times New Roman" panose="02020603050405020304" pitchFamily="18" charset="0"/>
            </a:endParaRPr>
          </a:p>
          <a:p>
            <a:pPr algn="just">
              <a:spcBef>
                <a:spcPts val="0"/>
              </a:spcBef>
            </a:pPr>
            <a:endParaRPr lang="en-US" sz="1800" dirty="0">
              <a:effectLst/>
              <a:latin typeface="Times New Roman" panose="02020603050405020304" pitchFamily="18" charset="0"/>
              <a:ea typeface="Times New Roman" panose="02020603050405020304" pitchFamily="18" charset="0"/>
            </a:endParaRPr>
          </a:p>
          <a:p>
            <a:pPr algn="just">
              <a:spcBef>
                <a:spcPts val="0"/>
              </a:spcBef>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1607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52272-2AE5-48F8-071B-1409AE3AE5BF}"/>
              </a:ext>
            </a:extLst>
          </p:cNvPr>
          <p:cNvSpPr>
            <a:spLocks noGrp="1"/>
          </p:cNvSpPr>
          <p:nvPr>
            <p:ph type="title"/>
          </p:nvPr>
        </p:nvSpPr>
        <p:spPr>
          <a:xfrm>
            <a:off x="677334" y="609600"/>
            <a:ext cx="8596668" cy="503583"/>
          </a:xfrm>
        </p:spPr>
        <p:txBody>
          <a:bodyPr>
            <a:normAutofit/>
          </a:bodyPr>
          <a:lstStyle/>
          <a:p>
            <a:pPr algn="ctr"/>
            <a:r>
              <a:rPr lang="sq-AL" sz="2000" b="1" dirty="0">
                <a:solidFill>
                  <a:schemeClr val="tx1"/>
                </a:solidFill>
                <a:effectLst/>
                <a:latin typeface="Times New Roman" panose="02020603050405020304" pitchFamily="18" charset="0"/>
                <a:ea typeface="Calibri" panose="020F0502020204030204" pitchFamily="34" charset="0"/>
              </a:rPr>
              <a:t>Lloje të provave elektronike të përdorshme në procesin gjyqësor civil </a:t>
            </a:r>
            <a:endParaRPr lang="en-GB" sz="2000" dirty="0">
              <a:solidFill>
                <a:schemeClr val="tx1"/>
              </a:solidFill>
            </a:endParaRPr>
          </a:p>
        </p:txBody>
      </p:sp>
      <p:sp>
        <p:nvSpPr>
          <p:cNvPr id="3" name="Content Placeholder 2">
            <a:extLst>
              <a:ext uri="{FF2B5EF4-FFF2-40B4-BE49-F238E27FC236}">
                <a16:creationId xmlns:a16="http://schemas.microsoft.com/office/drawing/2014/main" id="{B5003A99-B762-D528-F6EB-8B5B2F2C02CA}"/>
              </a:ext>
            </a:extLst>
          </p:cNvPr>
          <p:cNvSpPr>
            <a:spLocks noGrp="1"/>
          </p:cNvSpPr>
          <p:nvPr>
            <p:ph idx="1"/>
          </p:nvPr>
        </p:nvSpPr>
        <p:spPr>
          <a:xfrm>
            <a:off x="677334" y="1113183"/>
            <a:ext cx="8596668" cy="4928179"/>
          </a:xfrm>
        </p:spPr>
        <p:txBody>
          <a:bodyPr>
            <a:normAutofit/>
          </a:bodyPr>
          <a:lstStyle/>
          <a:p>
            <a:pPr marL="342900" marR="0" lvl="0" indent="-342900" algn="just">
              <a:spcBef>
                <a:spcPts val="0"/>
              </a:spcBef>
              <a:spcAft>
                <a:spcPts val="0"/>
              </a:spcAft>
              <a:buFont typeface="+mj-lt"/>
              <a:buAutoNum type="arabicPeriod"/>
            </a:pPr>
            <a:endParaRPr lang="en-US" sz="2000" dirty="0">
              <a:effectLst/>
              <a:latin typeface="Times New Roman" panose="02020603050405020304" pitchFamily="18" charset="0"/>
              <a:ea typeface="Calibri" panose="020F0502020204030204" pitchFamily="34" charset="0"/>
            </a:endParaRPr>
          </a:p>
          <a:p>
            <a:pPr marL="342900" marR="0" lvl="0" indent="-342900" algn="just">
              <a:spcBef>
                <a:spcPts val="0"/>
              </a:spcBef>
              <a:spcAft>
                <a:spcPts val="0"/>
              </a:spcAft>
              <a:buFont typeface="+mj-lt"/>
              <a:buAutoNum type="arabicPeriod"/>
            </a:pPr>
            <a:r>
              <a:rPr lang="sq-AL" sz="2000" dirty="0">
                <a:effectLst/>
                <a:latin typeface="Times New Roman" panose="02020603050405020304" pitchFamily="18" charset="0"/>
                <a:ea typeface="Calibri" panose="020F0502020204030204" pitchFamily="34" charset="0"/>
              </a:rPr>
              <a:t>Pohimi i palës nëpërmjet vidoeokonferencës në procesin gjyqësor civil</a:t>
            </a:r>
            <a:endParaRPr lang="en-GB" sz="20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mj-lt"/>
              <a:buAutoNum type="arabicPeriod"/>
            </a:pPr>
            <a:endParaRPr lang="en-US" sz="2000" dirty="0">
              <a:effectLst/>
              <a:latin typeface="Times New Roman" panose="02020603050405020304" pitchFamily="18" charset="0"/>
              <a:ea typeface="Calibri" panose="020F0502020204030204" pitchFamily="34" charset="0"/>
            </a:endParaRPr>
          </a:p>
          <a:p>
            <a:pPr marL="342900" marR="0" lvl="0" indent="-342900" algn="just">
              <a:spcBef>
                <a:spcPts val="0"/>
              </a:spcBef>
              <a:spcAft>
                <a:spcPts val="0"/>
              </a:spcAft>
              <a:buFont typeface="+mj-lt"/>
              <a:buAutoNum type="arabicPeriod"/>
            </a:pPr>
            <a:r>
              <a:rPr lang="sq-AL" sz="2000" dirty="0">
                <a:effectLst/>
                <a:latin typeface="Times New Roman" panose="02020603050405020304" pitchFamily="18" charset="0"/>
                <a:ea typeface="Calibri" panose="020F0502020204030204" pitchFamily="34" charset="0"/>
              </a:rPr>
              <a:t>Dëshmia e dëshmitarit nëpërmjet videokonferencës në procesin gjyqësor civil </a:t>
            </a:r>
            <a:endParaRPr lang="en-GB" sz="20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mj-lt"/>
              <a:buAutoNum type="arabicPeriod"/>
            </a:pPr>
            <a:endParaRPr lang="en-US" sz="2000" dirty="0">
              <a:effectLst/>
              <a:latin typeface="Times New Roman" panose="02020603050405020304" pitchFamily="18" charset="0"/>
              <a:ea typeface="Calibri" panose="020F0502020204030204" pitchFamily="34" charset="0"/>
            </a:endParaRPr>
          </a:p>
          <a:p>
            <a:pPr marL="342900" marR="0" lvl="0" indent="-342900" algn="just">
              <a:spcBef>
                <a:spcPts val="0"/>
              </a:spcBef>
              <a:spcAft>
                <a:spcPts val="0"/>
              </a:spcAft>
              <a:buFont typeface="+mj-lt"/>
              <a:buAutoNum type="arabicPeriod"/>
            </a:pPr>
            <a:r>
              <a:rPr lang="sq-AL" sz="2000" dirty="0">
                <a:effectLst/>
                <a:latin typeface="Times New Roman" panose="02020603050405020304" pitchFamily="18" charset="0"/>
                <a:ea typeface="Calibri" panose="020F0502020204030204" pitchFamily="34" charset="0"/>
              </a:rPr>
              <a:t>Dokumenti elektronik (me nënshkrim ose me vulë elektronike). </a:t>
            </a:r>
            <a:endParaRPr lang="en-GB" sz="2000" dirty="0">
              <a:latin typeface="Times New Roman" panose="02020603050405020304" pitchFamily="18" charset="0"/>
              <a:ea typeface="Calibri" panose="020F0502020204030204" pitchFamily="34" charset="0"/>
            </a:endParaRPr>
          </a:p>
          <a:p>
            <a:pPr marL="342900" marR="0" lvl="0" indent="-342900" algn="just">
              <a:spcBef>
                <a:spcPts val="0"/>
              </a:spcBef>
              <a:spcAft>
                <a:spcPts val="0"/>
              </a:spcAft>
              <a:buFont typeface="+mj-lt"/>
              <a:buAutoNum type="arabicPeriod"/>
            </a:pPr>
            <a:endParaRPr lang="en-US" sz="2000" dirty="0">
              <a:effectLst/>
              <a:latin typeface="Times New Roman" panose="02020603050405020304" pitchFamily="18" charset="0"/>
              <a:ea typeface="Calibri" panose="020F0502020204030204" pitchFamily="34" charset="0"/>
            </a:endParaRPr>
          </a:p>
          <a:p>
            <a:pPr marL="342900" marR="0" lvl="0" indent="-342900" algn="just">
              <a:spcBef>
                <a:spcPts val="0"/>
              </a:spcBef>
              <a:spcAft>
                <a:spcPts val="0"/>
              </a:spcAft>
              <a:buFont typeface="+mj-lt"/>
              <a:buAutoNum type="arabicPeriod"/>
            </a:pPr>
            <a:r>
              <a:rPr lang="sq-AL" sz="2000" dirty="0">
                <a:effectLst/>
                <a:latin typeface="Times New Roman" panose="02020603050405020304" pitchFamily="18" charset="0"/>
                <a:ea typeface="Calibri" panose="020F0502020204030204" pitchFamily="34" charset="0"/>
              </a:rPr>
              <a:t>Të dhënat e nxjerra nga komunikimet elektronike të tilla si: E-mail, </a:t>
            </a:r>
            <a:r>
              <a:rPr lang="en-US" sz="2000" dirty="0">
                <a:effectLst/>
                <a:latin typeface="Times New Roman" panose="02020603050405020304" pitchFamily="18" charset="0"/>
                <a:ea typeface="Calibri" panose="020F0502020204030204" pitchFamily="34" charset="0"/>
              </a:rPr>
              <a:t>w</a:t>
            </a:r>
            <a:r>
              <a:rPr lang="sq-AL" sz="2000">
                <a:effectLst/>
                <a:latin typeface="Times New Roman" panose="02020603050405020304" pitchFamily="18" charset="0"/>
                <a:ea typeface="Calibri" panose="020F0502020204030204" pitchFamily="34" charset="0"/>
              </a:rPr>
              <a:t>hat’s App </a:t>
            </a:r>
            <a:r>
              <a:rPr lang="sq-AL" sz="2000" dirty="0">
                <a:effectLst/>
                <a:latin typeface="Times New Roman" panose="02020603050405020304" pitchFamily="18" charset="0"/>
                <a:ea typeface="Calibri" panose="020F0502020204030204" pitchFamily="34" charset="0"/>
              </a:rPr>
              <a:t>apo SMS apo dokumente elektronike pa nënshkrim ose vulë elektronike;</a:t>
            </a:r>
            <a:endParaRPr lang="en-GB" sz="2000" dirty="0"/>
          </a:p>
        </p:txBody>
      </p:sp>
    </p:spTree>
    <p:extLst>
      <p:ext uri="{BB962C8B-B14F-4D97-AF65-F5344CB8AC3E}">
        <p14:creationId xmlns:p14="http://schemas.microsoft.com/office/powerpoint/2010/main" val="761446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B7D197-3A04-65B9-70B5-73A30993E2DB}"/>
              </a:ext>
            </a:extLst>
          </p:cNvPr>
          <p:cNvSpPr>
            <a:spLocks noGrp="1"/>
          </p:cNvSpPr>
          <p:nvPr>
            <p:ph idx="1"/>
          </p:nvPr>
        </p:nvSpPr>
        <p:spPr>
          <a:xfrm>
            <a:off x="677334" y="1126435"/>
            <a:ext cx="8596668" cy="4914927"/>
          </a:xfrm>
        </p:spPr>
        <p:txBody>
          <a:bodyPr/>
          <a:lstStyle/>
          <a:p>
            <a:r>
              <a:rPr lang="en-US" sz="1800" b="1" dirty="0">
                <a:effectLst/>
                <a:latin typeface="Times New Roman" panose="02020603050405020304" pitchFamily="18" charset="0"/>
                <a:ea typeface="Calibri" panose="020F0502020204030204" pitchFamily="34" charset="0"/>
              </a:rPr>
              <a:t>1. </a:t>
            </a:r>
            <a:r>
              <a:rPr lang="sq-AL" sz="1800" b="1" dirty="0">
                <a:effectLst/>
                <a:latin typeface="Times New Roman" panose="02020603050405020304" pitchFamily="18" charset="0"/>
                <a:ea typeface="Calibri" panose="020F0502020204030204" pitchFamily="34" charset="0"/>
              </a:rPr>
              <a:t>Pohimi i palës nëpërmjet vidoeokonferencës në procesin gjyqësor civil </a:t>
            </a:r>
            <a:endParaRPr lang="en-US" sz="1800" b="1" dirty="0">
              <a:effectLst/>
              <a:latin typeface="Times New Roman" panose="02020603050405020304" pitchFamily="18" charset="0"/>
              <a:ea typeface="Calibri" panose="020F0502020204030204" pitchFamily="34" charset="0"/>
            </a:endParaRPr>
          </a:p>
          <a:p>
            <a:pPr algn="just"/>
            <a:r>
              <a:rPr lang="en-US" sz="1800" dirty="0">
                <a:effectLst/>
                <a:latin typeface="Times New Roman" panose="02020603050405020304" pitchFamily="18" charset="0"/>
                <a:ea typeface="Calibri" panose="020F0502020204030204" pitchFamily="34" charset="0"/>
              </a:rPr>
              <a:t>N. </a:t>
            </a:r>
            <a:r>
              <a:rPr lang="sq-AL" sz="1800" dirty="0">
                <a:effectLst/>
                <a:latin typeface="Times New Roman" panose="02020603050405020304" pitchFamily="18" charset="0"/>
                <a:ea typeface="Calibri" panose="020F0502020204030204" pitchFamily="34" charset="0"/>
              </a:rPr>
              <a:t>285/a (1) dhe (2) të KPC</a:t>
            </a:r>
            <a:r>
              <a:rPr lang="en-US" sz="1800" dirty="0">
                <a:effectLst/>
                <a:latin typeface="Times New Roman" panose="02020603050405020304" pitchFamily="18" charset="0"/>
                <a:ea typeface="Calibri" panose="020F0502020204030204" pitchFamily="34" charset="0"/>
              </a:rPr>
              <a:t>: “1. N</a:t>
            </a:r>
            <a:r>
              <a:rPr lang="sq-AL" sz="1800" dirty="0">
                <a:effectLst/>
                <a:latin typeface="Times New Roman" panose="02020603050405020304" pitchFamily="18" charset="0"/>
                <a:ea typeface="Calibri" panose="020F0502020204030204" pitchFamily="34" charset="0"/>
              </a:rPr>
              <a:t>ë lidhje me paditë me vlerë </a:t>
            </a:r>
            <a:r>
              <a:rPr lang="sq-AL" sz="1800" dirty="0">
                <a:effectLst/>
                <a:latin typeface="Times New Roman" panose="02020603050405020304" pitchFamily="18" charset="0"/>
                <a:ea typeface="Times New Roman" panose="02020603050405020304" pitchFamily="18" charset="0"/>
              </a:rPr>
              <a:t>deri në njëzetfishin e pagës minimale në shkallë vendi, g</a:t>
            </a:r>
            <a:r>
              <a:rPr lang="sq-AL" sz="1800" dirty="0">
                <a:effectLst/>
                <a:latin typeface="Times New Roman" panose="02020603050405020304" pitchFamily="18" charset="0"/>
                <a:ea typeface="Calibri" panose="020F0502020204030204" pitchFamily="34" charset="0"/>
              </a:rPr>
              <a:t>jykata vendos që palët të mund të sjellin shpjegimet me shkrim ose nëpërmjet videokonferencës. </a:t>
            </a:r>
            <a:r>
              <a:rPr lang="en-US" sz="1800" dirty="0">
                <a:effectLst/>
                <a:latin typeface="Times New Roman" panose="02020603050405020304" pitchFamily="18" charset="0"/>
                <a:ea typeface="Calibri" panose="020F0502020204030204" pitchFamily="34" charset="0"/>
              </a:rPr>
              <a:t>2. </a:t>
            </a:r>
            <a:r>
              <a:rPr lang="sq-AL" sz="1800" dirty="0">
                <a:effectLst/>
                <a:latin typeface="Times New Roman" panose="02020603050405020304" pitchFamily="18" charset="0"/>
                <a:ea typeface="Calibri" panose="020F0502020204030204" pitchFamily="34" charset="0"/>
              </a:rPr>
              <a:t>Me kërkesë të arsyetuar të palëve, si dhe kur gjykata e çmon të arsyeshme, ato mund të pyeten nëpërmjet mënyrave dhe mjeteve të tjera të komunikimit në distancë.</a:t>
            </a:r>
            <a:r>
              <a:rPr lang="en-US" sz="1800" dirty="0">
                <a:effectLst/>
                <a:latin typeface="Times New Roman" panose="02020603050405020304" pitchFamily="18" charset="0"/>
                <a:ea typeface="Calibri" panose="020F0502020204030204" pitchFamily="34" charset="0"/>
              </a:rPr>
              <a:t>”</a:t>
            </a:r>
            <a:r>
              <a:rPr lang="sq-AL"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Calibri" panose="020F0502020204030204" pitchFamily="34" charset="0"/>
            </a:endParaRPr>
          </a:p>
          <a:p>
            <a:pPr algn="just"/>
            <a:endParaRPr lang="en-US" dirty="0">
              <a:latin typeface="Times New Roman" panose="02020603050405020304" pitchFamily="18" charset="0"/>
              <a:ea typeface="Calibri" panose="020F0502020204030204" pitchFamily="34" charset="0"/>
            </a:endParaRPr>
          </a:p>
          <a:p>
            <a:pPr algn="just"/>
            <a:r>
              <a:rPr lang="sq-AL" sz="1800" dirty="0">
                <a:effectLst/>
                <a:latin typeface="Times New Roman" panose="02020603050405020304" pitchFamily="18" charset="0"/>
                <a:ea typeface="Calibri" panose="020F0502020204030204" pitchFamily="34" charset="0"/>
              </a:rPr>
              <a:t>Ky parashikim është risi për mënyrën e marrjes së provës në procesin gjyqësor civil shqiptar dhe sipas Udhërrëfyesit të Këshillit të Europës, provat me gojë të marra në mënyrë elektronike përfshihen në konceptin e provave elektronike</a:t>
            </a:r>
            <a:endParaRPr lang="en-GB" dirty="0"/>
          </a:p>
        </p:txBody>
      </p:sp>
    </p:spTree>
    <p:extLst>
      <p:ext uri="{BB962C8B-B14F-4D97-AF65-F5344CB8AC3E}">
        <p14:creationId xmlns:p14="http://schemas.microsoft.com/office/powerpoint/2010/main" val="2854534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8C40E9-F5FD-5651-E565-EE35EB6630EC}"/>
              </a:ext>
            </a:extLst>
          </p:cNvPr>
          <p:cNvSpPr>
            <a:spLocks noGrp="1"/>
          </p:cNvSpPr>
          <p:nvPr>
            <p:ph idx="1"/>
          </p:nvPr>
        </p:nvSpPr>
        <p:spPr>
          <a:xfrm>
            <a:off x="677333" y="583097"/>
            <a:ext cx="9155779" cy="5883964"/>
          </a:xfrm>
        </p:spPr>
        <p:txBody>
          <a:bodyPr>
            <a:normAutofit/>
          </a:bodyPr>
          <a:lstStyle/>
          <a:p>
            <a:pPr algn="just">
              <a:spcBef>
                <a:spcPts val="0"/>
              </a:spcBef>
            </a:pPr>
            <a:endParaRPr lang="en-US" sz="1800" dirty="0">
              <a:effectLst/>
              <a:latin typeface="Times New Roman" panose="02020603050405020304" pitchFamily="18" charset="0"/>
              <a:ea typeface="Calibri" panose="020F0502020204030204" pitchFamily="34" charset="0"/>
            </a:endParaRPr>
          </a:p>
          <a:p>
            <a:pPr algn="just">
              <a:spcBef>
                <a:spcPts val="0"/>
              </a:spcBef>
            </a:pPr>
            <a:r>
              <a:rPr lang="en-US" sz="1800" dirty="0">
                <a:effectLst/>
                <a:latin typeface="Times New Roman" panose="02020603050405020304" pitchFamily="18" charset="0"/>
                <a:ea typeface="Calibri" panose="020F0502020204030204" pitchFamily="34" charset="0"/>
              </a:rPr>
              <a:t>P</a:t>
            </a:r>
            <a:r>
              <a:rPr lang="sq-AL" sz="1800" dirty="0">
                <a:effectLst/>
                <a:latin typeface="Times New Roman" panose="02020603050405020304" pitchFamily="18" charset="0"/>
                <a:ea typeface="Calibri" panose="020F0502020204030204" pitchFamily="34" charset="0"/>
              </a:rPr>
              <a:t>ohimet e palëve mund të merren nëpërmjet videokonferencës, që është </a:t>
            </a:r>
            <a:r>
              <a:rPr lang="en-US" sz="1800" dirty="0">
                <a:effectLst/>
                <a:latin typeface="Times New Roman" panose="02020603050405020304" pitchFamily="18" charset="0"/>
                <a:ea typeface="Calibri" panose="020F0502020204030204" pitchFamily="34" charset="0"/>
              </a:rPr>
              <a:t>“</a:t>
            </a:r>
            <a:r>
              <a:rPr lang="sq-AL" sz="1800" dirty="0">
                <a:effectLst/>
                <a:latin typeface="Times New Roman" panose="02020603050405020304" pitchFamily="18" charset="0"/>
                <a:ea typeface="Calibri" panose="020F0502020204030204" pitchFamily="34" charset="0"/>
              </a:rPr>
              <a:t>transmetim i sinkronizuar i pamjes dhe zërit në kohë reale</a:t>
            </a:r>
            <a:r>
              <a:rPr lang="en-US" sz="1800" dirty="0">
                <a:effectLst/>
                <a:latin typeface="Times New Roman" panose="02020603050405020304" pitchFamily="18" charset="0"/>
                <a:ea typeface="Calibri" panose="020F0502020204030204" pitchFamily="34" charset="0"/>
              </a:rPr>
              <a:t>”</a:t>
            </a:r>
            <a:r>
              <a:rPr lang="sq-AL"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Calibri" panose="020F0502020204030204" pitchFamily="34" charset="0"/>
            </a:endParaRPr>
          </a:p>
          <a:p>
            <a:pPr algn="just">
              <a:spcBef>
                <a:spcPts val="0"/>
              </a:spcBef>
            </a:pPr>
            <a:endParaRPr lang="en-US" sz="1800" dirty="0">
              <a:effectLst/>
              <a:latin typeface="Times New Roman" panose="02020603050405020304" pitchFamily="18" charset="0"/>
              <a:ea typeface="Calibri" panose="020F0502020204030204" pitchFamily="34" charset="0"/>
            </a:endParaRPr>
          </a:p>
          <a:p>
            <a:pPr algn="just">
              <a:spcBef>
                <a:spcPts val="0"/>
              </a:spcBef>
            </a:pPr>
            <a:r>
              <a:rPr lang="sq-AL" sz="1800" dirty="0">
                <a:effectLst/>
                <a:latin typeface="Times New Roman" panose="02020603050405020304" pitchFamily="18" charset="0"/>
                <a:ea typeface="Calibri" panose="020F0502020204030204" pitchFamily="34" charset="0"/>
              </a:rPr>
              <a:t>Sipas Udhërrëfyesit të Këshillit të Evropës për përdorimin e videokonferencës në proceset gjyqësore, “videokonferencë” është një sistem që lejon komunikimin simultan (të njëkohshëm) dhe të dyanshëm, me pamje dhe zë, që mundëson ndërveprimin vizual, audio dhe verbal gjatë seancës gjyqësore. Videokonferenca mund të realizohet me mjete të ndryshme të komunikimit elektronik që garantojnë transmetimin e pamjes dhe zërit në kohë reale me zhvillimin e procesit gjyqësor</a:t>
            </a:r>
            <a:endParaRPr lang="en-US" sz="1800" dirty="0">
              <a:effectLst/>
              <a:latin typeface="Times New Roman" panose="02020603050405020304" pitchFamily="18" charset="0"/>
              <a:ea typeface="Calibri" panose="020F0502020204030204" pitchFamily="34" charset="0"/>
            </a:endParaRPr>
          </a:p>
          <a:p>
            <a:pPr algn="just">
              <a:spcBef>
                <a:spcPts val="0"/>
              </a:spcBef>
            </a:pPr>
            <a:endParaRPr lang="en-US" dirty="0">
              <a:latin typeface="Times New Roman" panose="02020603050405020304" pitchFamily="18" charset="0"/>
              <a:ea typeface="Calibri" panose="020F0502020204030204" pitchFamily="34" charset="0"/>
            </a:endParaRPr>
          </a:p>
          <a:p>
            <a:pPr algn="just">
              <a:spcBef>
                <a:spcPts val="0"/>
              </a:spcBef>
            </a:pPr>
            <a:r>
              <a:rPr lang="en-US" sz="1800" dirty="0">
                <a:effectLst/>
                <a:latin typeface="Times New Roman" panose="02020603050405020304" pitchFamily="18" charset="0"/>
                <a:ea typeface="Calibri" panose="020F0502020204030204" pitchFamily="34" charset="0"/>
              </a:rPr>
              <a:t>P</a:t>
            </a:r>
            <a:r>
              <a:rPr lang="sq-AL" sz="1800" dirty="0">
                <a:effectLst/>
                <a:latin typeface="Times New Roman" panose="02020603050405020304" pitchFamily="18" charset="0"/>
                <a:ea typeface="Calibri" panose="020F0502020204030204" pitchFamily="34" charset="0"/>
              </a:rPr>
              <a:t>ala pyetet nga gjykata gjatë dhënies së shpjegimeve në zbatim të neneve 281-285 të KPC-së. </a:t>
            </a:r>
            <a:endParaRPr lang="en-US" sz="1800" dirty="0">
              <a:effectLst/>
              <a:latin typeface="Times New Roman" panose="02020603050405020304" pitchFamily="18" charset="0"/>
              <a:ea typeface="Calibri" panose="020F0502020204030204" pitchFamily="34" charset="0"/>
            </a:endParaRPr>
          </a:p>
          <a:p>
            <a:pPr algn="just">
              <a:spcBef>
                <a:spcPts val="0"/>
              </a:spcBef>
            </a:pPr>
            <a:endParaRPr lang="en-US" sz="1800" dirty="0">
              <a:effectLst/>
              <a:latin typeface="Times New Roman" panose="02020603050405020304" pitchFamily="18" charset="0"/>
              <a:ea typeface="Calibri" panose="020F0502020204030204" pitchFamily="34" charset="0"/>
            </a:endParaRPr>
          </a:p>
          <a:p>
            <a:pPr algn="just">
              <a:spcBef>
                <a:spcPts val="0"/>
              </a:spcBef>
            </a:pPr>
            <a:r>
              <a:rPr lang="sq-AL" sz="1800" dirty="0">
                <a:effectLst/>
                <a:latin typeface="Times New Roman" panose="02020603050405020304" pitchFamily="18" charset="0"/>
                <a:ea typeface="Calibri" panose="020F0502020204030204" pitchFamily="34" charset="0"/>
              </a:rPr>
              <a:t>Në lidhje me fuqinë provuese të këtyre dëshmive, zbatohet neni 214 i KPC-së sipas të cilit, pohimet e bëra në gjykatë prej palëve apo prej përfaqësuesve të tyre, çmohen nga gjykata pa nënvleftësuar provat e tjera dhe rrethanat e çështjes.  </a:t>
            </a:r>
            <a:endParaRPr lang="en-GB" dirty="0"/>
          </a:p>
        </p:txBody>
      </p:sp>
    </p:spTree>
    <p:extLst>
      <p:ext uri="{BB962C8B-B14F-4D97-AF65-F5344CB8AC3E}">
        <p14:creationId xmlns:p14="http://schemas.microsoft.com/office/powerpoint/2010/main" val="2612531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9C4C8B-D818-9BC5-EC7E-73B33BC06F16}"/>
              </a:ext>
            </a:extLst>
          </p:cNvPr>
          <p:cNvSpPr>
            <a:spLocks noGrp="1"/>
          </p:cNvSpPr>
          <p:nvPr>
            <p:ph idx="1"/>
          </p:nvPr>
        </p:nvSpPr>
        <p:spPr>
          <a:xfrm>
            <a:off x="677334" y="821635"/>
            <a:ext cx="8596668" cy="5219727"/>
          </a:xfrm>
        </p:spPr>
        <p:txBody>
          <a:bodyPr/>
          <a:lstStyle/>
          <a:p>
            <a:r>
              <a:rPr lang="en-US" sz="1800" b="1" dirty="0">
                <a:effectLst/>
                <a:latin typeface="Times New Roman" panose="02020603050405020304" pitchFamily="18" charset="0"/>
                <a:ea typeface="Calibri" panose="020F0502020204030204" pitchFamily="34" charset="0"/>
              </a:rPr>
              <a:t>2. </a:t>
            </a:r>
            <a:r>
              <a:rPr lang="sq-AL" sz="1800" b="1" dirty="0">
                <a:effectLst/>
                <a:latin typeface="Times New Roman" panose="02020603050405020304" pitchFamily="18" charset="0"/>
                <a:ea typeface="Calibri" panose="020F0502020204030204" pitchFamily="34" charset="0"/>
              </a:rPr>
              <a:t>Dëshmia e dëshmitarit nëpërmjet videokonferencës në procesin gjyqësor </a:t>
            </a:r>
            <a:endParaRPr lang="en-GB" sz="1800" dirty="0">
              <a:effectLst/>
              <a:latin typeface="Times New Roman" panose="02020603050405020304" pitchFamily="18" charset="0"/>
              <a:ea typeface="Times New Roman" panose="02020603050405020304" pitchFamily="18" charset="0"/>
            </a:endParaRPr>
          </a:p>
          <a:p>
            <a:pPr algn="just"/>
            <a:endParaRPr lang="en-US" sz="1800" dirty="0">
              <a:effectLst/>
              <a:latin typeface="Times New Roman" panose="02020603050405020304" pitchFamily="18" charset="0"/>
              <a:ea typeface="Calibri" panose="020F0502020204030204" pitchFamily="34" charset="0"/>
            </a:endParaRPr>
          </a:p>
          <a:p>
            <a:pPr algn="just"/>
            <a:endParaRPr lang="en-US" dirty="0">
              <a:latin typeface="Times New Roman" panose="02020603050405020304" pitchFamily="18" charset="0"/>
              <a:ea typeface="Calibri" panose="020F0502020204030204" pitchFamily="34" charset="0"/>
            </a:endParaRPr>
          </a:p>
          <a:p>
            <a:pPr algn="just"/>
            <a:r>
              <a:rPr lang="en-US" sz="2000" dirty="0">
                <a:effectLst/>
                <a:latin typeface="Times New Roman" panose="02020603050405020304" pitchFamily="18" charset="0"/>
                <a:ea typeface="Calibri" panose="020F0502020204030204" pitchFamily="34" charset="0"/>
                <a:cs typeface="Times New Roman" panose="02020603050405020304" pitchFamily="18" charset="0"/>
              </a:rPr>
              <a:t>Neni</a:t>
            </a: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 236/a KPC</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“N</a:t>
            </a: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ë shqyrtimin e padive me vlerë të vogël deri në njëzetfishin e pagës minimale në shkallë vendi, gjykata mund të vendosë që dëshmitë e dëshmitarëve të merren me anë të deklaratave me shkrim ose </a:t>
            </a:r>
            <a:r>
              <a:rPr lang="sq-AL" sz="2000" u="sng" dirty="0">
                <a:effectLst/>
                <a:latin typeface="Times New Roman" panose="02020603050405020304" pitchFamily="18" charset="0"/>
                <a:ea typeface="Calibri" panose="020F0502020204030204" pitchFamily="34" charset="0"/>
                <a:cs typeface="Times New Roman" panose="02020603050405020304" pitchFamily="18" charset="0"/>
              </a:rPr>
              <a:t>videokonferencës,</a:t>
            </a: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 të siguruara jashtë ambjenteve të gjykatës.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a:p>
            <a:r>
              <a:rPr lang="en-GB" sz="2000" dirty="0" err="1">
                <a:latin typeface="Times New Roman" panose="02020603050405020304" pitchFamily="18" charset="0"/>
                <a:cs typeface="Times New Roman" panose="02020603050405020304" pitchFamily="18" charset="0"/>
              </a:rPr>
              <a:t>Pyetja</a:t>
            </a:r>
            <a:r>
              <a:rPr lang="en-GB" sz="2000" dirty="0">
                <a:latin typeface="Times New Roman" panose="02020603050405020304" pitchFamily="18" charset="0"/>
                <a:cs typeface="Times New Roman" panose="02020603050405020304" pitchFamily="18" charset="0"/>
              </a:rPr>
              <a:t> e d</a:t>
            </a: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ë</a:t>
            </a:r>
            <a:r>
              <a:rPr lang="en-GB" sz="2000" dirty="0" err="1">
                <a:latin typeface="Times New Roman" panose="02020603050405020304" pitchFamily="18" charset="0"/>
                <a:cs typeface="Times New Roman" panose="02020603050405020304" pitchFamily="18" charset="0"/>
              </a:rPr>
              <a:t>shmitarit</a:t>
            </a:r>
            <a:r>
              <a:rPr lang="en-GB" sz="2000" dirty="0">
                <a:latin typeface="Times New Roman" panose="02020603050405020304" pitchFamily="18" charset="0"/>
                <a:cs typeface="Times New Roman" panose="02020603050405020304" pitchFamily="18" charset="0"/>
              </a:rPr>
              <a:t> b</a:t>
            </a: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ë</a:t>
            </a:r>
            <a:r>
              <a:rPr lang="en-GB" sz="2000" dirty="0">
                <a:latin typeface="Times New Roman" panose="02020603050405020304" pitchFamily="18" charset="0"/>
                <a:cs typeface="Times New Roman" panose="02020603050405020304" pitchFamily="18" charset="0"/>
              </a:rPr>
              <a:t>het n</a:t>
            </a: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ë</a:t>
            </a:r>
            <a:r>
              <a:rPr lang="en-GB" sz="2000" dirty="0">
                <a:latin typeface="Times New Roman" panose="02020603050405020304" pitchFamily="18" charset="0"/>
                <a:cs typeface="Times New Roman" panose="02020603050405020304" pitchFamily="18" charset="0"/>
              </a:rPr>
              <a:t> p</a:t>
            </a: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ë</a:t>
            </a:r>
            <a:r>
              <a:rPr lang="en-GB" sz="2000" dirty="0" err="1">
                <a:latin typeface="Times New Roman" panose="02020603050405020304" pitchFamily="18" charset="0"/>
                <a:cs typeface="Times New Roman" panose="02020603050405020304" pitchFamily="18" charset="0"/>
              </a:rPr>
              <a:t>rputhje</a:t>
            </a:r>
            <a:r>
              <a:rPr lang="en-GB" sz="2000" dirty="0">
                <a:latin typeface="Times New Roman" panose="02020603050405020304" pitchFamily="18" charset="0"/>
                <a:cs typeface="Times New Roman" panose="02020603050405020304" pitchFamily="18" charset="0"/>
              </a:rPr>
              <a:t> me </a:t>
            </a:r>
            <a:r>
              <a:rPr lang="en-GB" sz="2000" dirty="0" err="1">
                <a:latin typeface="Times New Roman" panose="02020603050405020304" pitchFamily="18" charset="0"/>
                <a:cs typeface="Times New Roman" panose="02020603050405020304" pitchFamily="18" charset="0"/>
              </a:rPr>
              <a:t>nenet</a:t>
            </a:r>
            <a:r>
              <a:rPr lang="en-GB" sz="2000" dirty="0">
                <a:latin typeface="Times New Roman" panose="02020603050405020304" pitchFamily="18" charset="0"/>
                <a:cs typeface="Times New Roman" panose="02020603050405020304" pitchFamily="18" charset="0"/>
              </a:rPr>
              <a:t> 238-245 KPC.</a:t>
            </a:r>
          </a:p>
        </p:txBody>
      </p:sp>
    </p:spTree>
    <p:extLst>
      <p:ext uri="{BB962C8B-B14F-4D97-AF65-F5344CB8AC3E}">
        <p14:creationId xmlns:p14="http://schemas.microsoft.com/office/powerpoint/2010/main" val="1146068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2AA7C-4A1D-E1A0-551C-0D437C923FD7}"/>
              </a:ext>
            </a:extLst>
          </p:cNvPr>
          <p:cNvSpPr>
            <a:spLocks noGrp="1"/>
          </p:cNvSpPr>
          <p:nvPr>
            <p:ph type="title"/>
          </p:nvPr>
        </p:nvSpPr>
        <p:spPr>
          <a:xfrm>
            <a:off x="677334" y="609600"/>
            <a:ext cx="8596668" cy="556591"/>
          </a:xfrm>
        </p:spPr>
        <p:txBody>
          <a:bodyPr>
            <a:normAutofit/>
          </a:bodyPr>
          <a:lstStyle/>
          <a:p>
            <a:pPr algn="ctr"/>
            <a:r>
              <a:rPr lang="sq-AL" sz="2000" b="1" dirty="0">
                <a:solidFill>
                  <a:schemeClr val="tx1"/>
                </a:solidFill>
                <a:effectLst/>
                <a:latin typeface="Times New Roman" panose="02020603050405020304" pitchFamily="18" charset="0"/>
                <a:ea typeface="Calibri" panose="020F0502020204030204" pitchFamily="34" charset="0"/>
              </a:rPr>
              <a:t>Dokumenti elektronik</a:t>
            </a:r>
            <a:endParaRPr lang="en-GB" sz="2000" dirty="0">
              <a:solidFill>
                <a:schemeClr val="tx1"/>
              </a:solidFill>
            </a:endParaRPr>
          </a:p>
        </p:txBody>
      </p:sp>
      <p:sp>
        <p:nvSpPr>
          <p:cNvPr id="3" name="Content Placeholder 2">
            <a:extLst>
              <a:ext uri="{FF2B5EF4-FFF2-40B4-BE49-F238E27FC236}">
                <a16:creationId xmlns:a16="http://schemas.microsoft.com/office/drawing/2014/main" id="{C2910ED9-4C62-568F-EF89-EF75D7BB7906}"/>
              </a:ext>
            </a:extLst>
          </p:cNvPr>
          <p:cNvSpPr>
            <a:spLocks noGrp="1"/>
          </p:cNvSpPr>
          <p:nvPr>
            <p:ph idx="1"/>
          </p:nvPr>
        </p:nvSpPr>
        <p:spPr>
          <a:xfrm>
            <a:off x="677334" y="1166191"/>
            <a:ext cx="8596668" cy="4875171"/>
          </a:xfrm>
        </p:spPr>
        <p:txBody>
          <a:bodyPr>
            <a:normAutofit fontScale="92500" lnSpcReduction="20000"/>
          </a:bodyPr>
          <a:lstStyle/>
          <a:p>
            <a:pPr marL="0" marR="0" algn="just">
              <a:spcBef>
                <a:spcPts val="0"/>
              </a:spcBef>
              <a:spcAft>
                <a:spcPts val="0"/>
              </a:spcAft>
            </a:pPr>
            <a:r>
              <a:rPr lang="sq-AL" sz="1800" dirty="0">
                <a:effectLst/>
                <a:latin typeface="Times New Roman" panose="02020603050405020304" pitchFamily="18" charset="0"/>
                <a:ea typeface="Times New Roman" panose="02020603050405020304" pitchFamily="18" charset="0"/>
              </a:rPr>
              <a:t>Nëpërmjet platformës E-Albania, është bërë e mundur që çdo i interesuar të mund aksesojë dhe të zotërojë disa akte publike, të tilla si: </a:t>
            </a:r>
            <a:endParaRPr lang="en-GB" sz="1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sq-AL" sz="1800" dirty="0">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Certifikatë personale - Drejtoria e Përgjithshme e Gjendjes Civile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Certifikatë familjare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Gjendjes Civile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Certifikatë nga akti i lindjes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Gjendjes Civile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Certifikatë nga akti i martesës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Gjendjes Civile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Certifikatë nga akti i vdekjes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Gjendjes Civile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Certifikatë Rezidence Tatimore ( biznes ) - Drejtoria e Përgjithshme e Tatimeve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Listëpagesa e kontributeve të sigurimeve shoqërore, shëndetësore dhe tatimit mbi të ardhurat nga punësimi (eSig25)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Tatimeve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Vërtetim likuidimi të taksave dhe tarifave vendore - Bashkia Tiranë</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Konfirmim për gjendjen aktive të mjetit - Drejtoria e Përgjithshme e Shërbimeve të Transportit Rrugor</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Vërtetim për pagimin e kontributeve nga subjekti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Tatimeve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Vërtetim për pagimin e kontributeve për individin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Tatimeve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Vërtetim për përgjegjësitë tatimore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Tatimeve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Vërtetim për individ të paregjistruar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Tatimeve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Vërtetim për regjistrim të investitorit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Tatimeve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Vërtetim regjistrimi si punëkërkues i papunë - Agjencia Kombëtare e Punësimit dhe Aftësive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Vërtetim për pagim detyrimesh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Tatimeve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Vërtetim për lejen e drejtimit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Shërbimeve të Transportit Rrugor</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SzPts val="1300"/>
              <a:buFont typeface="+mj-lt"/>
              <a:buAutoNum type="arabicPeriod"/>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Vërtetim statusi (aktiv, pasiv përfshirë datën)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Përgjithshme e Tatimeve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etj</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566536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37DCEE-9ACB-126A-26FF-75A64748418A}"/>
              </a:ext>
            </a:extLst>
          </p:cNvPr>
          <p:cNvSpPr>
            <a:spLocks noGrp="1"/>
          </p:cNvSpPr>
          <p:nvPr>
            <p:ph idx="1"/>
          </p:nvPr>
        </p:nvSpPr>
        <p:spPr>
          <a:xfrm>
            <a:off x="677334" y="1205949"/>
            <a:ext cx="8596668" cy="4835414"/>
          </a:xfrm>
        </p:spPr>
        <p:txBody>
          <a:bodyPr/>
          <a:lstStyle/>
          <a:p>
            <a:pPr>
              <a:buFont typeface="+mj-lt"/>
              <a:buAutoNum type="arabicPeriod"/>
            </a:pPr>
            <a:endParaRPr lang="en-US" dirty="0"/>
          </a:p>
          <a:p>
            <a:pPr>
              <a:buFont typeface="+mj-lt"/>
              <a:buAutoNum type="arabicPeriod"/>
            </a:pPr>
            <a:endParaRPr lang="en-US" dirty="0"/>
          </a:p>
          <a:p>
            <a:pPr>
              <a:buFont typeface="+mj-lt"/>
              <a:buAutoNum type="arabicPeriod"/>
            </a:pPr>
            <a:r>
              <a:rPr lang="en-US" dirty="0"/>
              <a:t>A </a:t>
            </a:r>
            <a:r>
              <a:rPr lang="en-US" dirty="0" err="1"/>
              <a:t>përbëjnë</a:t>
            </a:r>
            <a:r>
              <a:rPr lang="en-US" dirty="0"/>
              <a:t> </a:t>
            </a:r>
            <a:r>
              <a:rPr lang="en-US" dirty="0" err="1"/>
              <a:t>aktet</a:t>
            </a:r>
            <a:r>
              <a:rPr lang="en-US" dirty="0"/>
              <a:t> e </a:t>
            </a:r>
            <a:r>
              <a:rPr lang="en-US" dirty="0" err="1"/>
              <a:t>mësipërme</a:t>
            </a:r>
            <a:r>
              <a:rPr lang="en-US" dirty="0"/>
              <a:t> “</a:t>
            </a:r>
            <a:r>
              <a:rPr lang="en-US" dirty="0" err="1"/>
              <a:t>dokument</a:t>
            </a:r>
            <a:r>
              <a:rPr lang="en-US" dirty="0"/>
              <a:t> </a:t>
            </a:r>
            <a:r>
              <a:rPr lang="en-US" dirty="0" err="1"/>
              <a:t>elektronik</a:t>
            </a:r>
            <a:r>
              <a:rPr lang="en-US" dirty="0"/>
              <a:t>” </a:t>
            </a:r>
            <a:r>
              <a:rPr lang="en-US" dirty="0" err="1"/>
              <a:t>në</a:t>
            </a:r>
            <a:r>
              <a:rPr lang="en-US" dirty="0"/>
              <a:t> </a:t>
            </a:r>
            <a:r>
              <a:rPr lang="en-US" dirty="0" err="1"/>
              <a:t>kuptim</a:t>
            </a:r>
            <a:r>
              <a:rPr lang="en-US" dirty="0"/>
              <a:t> </a:t>
            </a:r>
            <a:r>
              <a:rPr lang="en-US" dirty="0" err="1"/>
              <a:t>të</a:t>
            </a:r>
            <a:r>
              <a:rPr lang="en-US" dirty="0"/>
              <a:t> </a:t>
            </a:r>
            <a:r>
              <a:rPr lang="en-US" dirty="0" err="1"/>
              <a:t>ligjit</a:t>
            </a:r>
            <a:r>
              <a:rPr lang="en-US" dirty="0"/>
              <a:t>?</a:t>
            </a:r>
          </a:p>
          <a:p>
            <a:pPr>
              <a:buFont typeface="+mj-lt"/>
              <a:buAutoNum type="arabicPeriod"/>
            </a:pPr>
            <a:endParaRPr lang="en-US" dirty="0"/>
          </a:p>
          <a:p>
            <a:pPr>
              <a:buFont typeface="+mj-lt"/>
              <a:buAutoNum type="arabicPeriod"/>
            </a:pPr>
            <a:r>
              <a:rPr lang="en-US" dirty="0" err="1"/>
              <a:t>Nëse</a:t>
            </a:r>
            <a:r>
              <a:rPr lang="en-US" dirty="0"/>
              <a:t> po, a </a:t>
            </a:r>
            <a:r>
              <a:rPr lang="en-US" dirty="0" err="1"/>
              <a:t>mund</a:t>
            </a:r>
            <a:r>
              <a:rPr lang="en-US" dirty="0"/>
              <a:t> </a:t>
            </a:r>
            <a:r>
              <a:rPr lang="en-US" dirty="0" err="1"/>
              <a:t>të</a:t>
            </a:r>
            <a:r>
              <a:rPr lang="en-US" dirty="0"/>
              <a:t> </a:t>
            </a:r>
            <a:r>
              <a:rPr lang="en-US" dirty="0" err="1"/>
              <a:t>përdoren</a:t>
            </a:r>
            <a:r>
              <a:rPr lang="en-US" dirty="0"/>
              <a:t> </a:t>
            </a:r>
            <a:r>
              <a:rPr lang="en-US" dirty="0" err="1"/>
              <a:t>si</a:t>
            </a:r>
            <a:r>
              <a:rPr lang="en-US" dirty="0"/>
              <a:t> </a:t>
            </a:r>
            <a:r>
              <a:rPr lang="en-US" dirty="0" err="1"/>
              <a:t>provë</a:t>
            </a:r>
            <a:r>
              <a:rPr lang="en-US" dirty="0"/>
              <a:t> </a:t>
            </a:r>
            <a:r>
              <a:rPr lang="en-US" dirty="0" err="1"/>
              <a:t>në</a:t>
            </a:r>
            <a:r>
              <a:rPr lang="en-US" dirty="0"/>
              <a:t> </a:t>
            </a:r>
            <a:r>
              <a:rPr lang="en-US" dirty="0" err="1"/>
              <a:t>procesin</a:t>
            </a:r>
            <a:r>
              <a:rPr lang="en-US" dirty="0"/>
              <a:t> </a:t>
            </a:r>
            <a:r>
              <a:rPr lang="en-US" dirty="0" err="1"/>
              <a:t>gjyqësor</a:t>
            </a:r>
            <a:r>
              <a:rPr lang="en-US" dirty="0"/>
              <a:t> civil?</a:t>
            </a:r>
          </a:p>
          <a:p>
            <a:pPr>
              <a:buFont typeface="+mj-lt"/>
              <a:buAutoNum type="arabicPeriod"/>
            </a:pPr>
            <a:endParaRPr lang="en-US" dirty="0"/>
          </a:p>
          <a:p>
            <a:pPr>
              <a:buFont typeface="+mj-lt"/>
              <a:buAutoNum type="arabicPeriod"/>
            </a:pPr>
            <a:r>
              <a:rPr lang="en-US" dirty="0" err="1"/>
              <a:t>Nëse</a:t>
            </a:r>
            <a:r>
              <a:rPr lang="en-US" dirty="0"/>
              <a:t> </a:t>
            </a:r>
            <a:r>
              <a:rPr lang="en-US" dirty="0" err="1"/>
              <a:t>kjo</a:t>
            </a:r>
            <a:r>
              <a:rPr lang="en-US" dirty="0"/>
              <a:t> (2) </a:t>
            </a:r>
            <a:r>
              <a:rPr lang="en-US" dirty="0" err="1"/>
              <a:t>është</a:t>
            </a:r>
            <a:r>
              <a:rPr lang="en-US" dirty="0"/>
              <a:t> e </a:t>
            </a:r>
            <a:r>
              <a:rPr lang="en-US" dirty="0" err="1"/>
              <a:t>mundur</a:t>
            </a:r>
            <a:r>
              <a:rPr lang="en-US" dirty="0"/>
              <a:t>, </a:t>
            </a:r>
            <a:r>
              <a:rPr lang="en-US" dirty="0" err="1"/>
              <a:t>cila</a:t>
            </a:r>
            <a:r>
              <a:rPr lang="en-US" dirty="0"/>
              <a:t> </a:t>
            </a:r>
            <a:r>
              <a:rPr lang="en-US" dirty="0" err="1"/>
              <a:t>është</a:t>
            </a:r>
            <a:r>
              <a:rPr lang="en-US" dirty="0"/>
              <a:t> forma e </a:t>
            </a:r>
            <a:r>
              <a:rPr lang="en-US" dirty="0" err="1"/>
              <a:t>paraqitjes</a:t>
            </a:r>
            <a:r>
              <a:rPr lang="en-US" dirty="0"/>
              <a:t> </a:t>
            </a:r>
            <a:r>
              <a:rPr lang="en-US" dirty="0" err="1"/>
              <a:t>së</a:t>
            </a:r>
            <a:r>
              <a:rPr lang="en-US" dirty="0"/>
              <a:t> </a:t>
            </a:r>
            <a:r>
              <a:rPr lang="en-US" dirty="0" err="1"/>
              <a:t>tyre</a:t>
            </a:r>
            <a:r>
              <a:rPr lang="en-US" dirty="0"/>
              <a:t> </a:t>
            </a:r>
            <a:r>
              <a:rPr lang="en-US" dirty="0" err="1"/>
              <a:t>në</a:t>
            </a:r>
            <a:r>
              <a:rPr lang="en-US" dirty="0"/>
              <a:t> </a:t>
            </a:r>
            <a:r>
              <a:rPr lang="en-US" dirty="0" err="1"/>
              <a:t>gjykatë</a:t>
            </a:r>
            <a:r>
              <a:rPr lang="en-US" dirty="0"/>
              <a:t> </a:t>
            </a:r>
            <a:r>
              <a:rPr lang="en-US" dirty="0" err="1"/>
              <a:t>dhe</a:t>
            </a:r>
            <a:r>
              <a:rPr lang="en-US" dirty="0"/>
              <a:t> </a:t>
            </a:r>
            <a:r>
              <a:rPr lang="en-US" dirty="0" err="1"/>
              <a:t>cila</a:t>
            </a:r>
            <a:r>
              <a:rPr lang="en-US" dirty="0"/>
              <a:t> </a:t>
            </a:r>
            <a:r>
              <a:rPr lang="en-US" dirty="0" err="1"/>
              <a:t>është</a:t>
            </a:r>
            <a:r>
              <a:rPr lang="en-US" dirty="0"/>
              <a:t> </a:t>
            </a:r>
            <a:r>
              <a:rPr lang="en-US" dirty="0" err="1"/>
              <a:t>fuqia</a:t>
            </a:r>
            <a:r>
              <a:rPr lang="en-US" dirty="0"/>
              <a:t> e </a:t>
            </a:r>
            <a:r>
              <a:rPr lang="en-US" dirty="0" err="1"/>
              <a:t>tyre</a:t>
            </a:r>
            <a:r>
              <a:rPr lang="en-US" dirty="0"/>
              <a:t> </a:t>
            </a:r>
            <a:r>
              <a:rPr lang="en-US" dirty="0" err="1"/>
              <a:t>provuese</a:t>
            </a:r>
            <a:r>
              <a:rPr lang="en-US" dirty="0"/>
              <a:t>?</a:t>
            </a:r>
          </a:p>
          <a:p>
            <a:pPr>
              <a:buFont typeface="+mj-lt"/>
              <a:buAutoNum type="arabicPeriod"/>
            </a:pPr>
            <a:endParaRPr lang="en-US" dirty="0"/>
          </a:p>
          <a:p>
            <a:endParaRPr lang="en-US" dirty="0"/>
          </a:p>
          <a:p>
            <a:endParaRPr lang="en-GB" dirty="0"/>
          </a:p>
        </p:txBody>
      </p:sp>
    </p:spTree>
    <p:extLst>
      <p:ext uri="{BB962C8B-B14F-4D97-AF65-F5344CB8AC3E}">
        <p14:creationId xmlns:p14="http://schemas.microsoft.com/office/powerpoint/2010/main" val="1951576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B9F82C-5935-D61D-60FF-1349D9C68992}"/>
              </a:ext>
            </a:extLst>
          </p:cNvPr>
          <p:cNvSpPr>
            <a:spLocks noGrp="1"/>
          </p:cNvSpPr>
          <p:nvPr>
            <p:ph idx="1"/>
          </p:nvPr>
        </p:nvSpPr>
        <p:spPr>
          <a:xfrm>
            <a:off x="677333" y="781879"/>
            <a:ext cx="9275049" cy="5605670"/>
          </a:xfrm>
        </p:spPr>
        <p:txBody>
          <a:bodyPr>
            <a:normAutofit/>
          </a:bodyPr>
          <a:lstStyle/>
          <a:p>
            <a:pPr algn="ctr"/>
            <a:r>
              <a:rPr lang="en-US" sz="1800" b="1" dirty="0">
                <a:effectLst/>
                <a:latin typeface="Times New Roman" panose="02020603050405020304" pitchFamily="18" charset="0"/>
                <a:ea typeface="Times New Roman" panose="02020603050405020304" pitchFamily="18" charset="0"/>
              </a:rPr>
              <a:t>KUPTIMI I DOKUMENTIT ELEKTRONIK</a:t>
            </a:r>
          </a:p>
          <a:p>
            <a:pPr algn="just"/>
            <a:endParaRPr lang="en-US" sz="1800" dirty="0">
              <a:effectLst/>
              <a:latin typeface="Times New Roman" panose="02020603050405020304" pitchFamily="18" charset="0"/>
              <a:ea typeface="Times New Roman" panose="02020603050405020304" pitchFamily="18" charset="0"/>
            </a:endParaRPr>
          </a:p>
          <a:p>
            <a:pPr algn="just"/>
            <a:r>
              <a:rPr lang="en-US" sz="1800" dirty="0">
                <a:effectLst/>
                <a:latin typeface="Times New Roman" panose="02020603050405020304" pitchFamily="18" charset="0"/>
                <a:ea typeface="Times New Roman" panose="02020603050405020304" pitchFamily="18" charset="0"/>
              </a:rPr>
              <a:t>Neni </a:t>
            </a:r>
            <a:r>
              <a:rPr lang="sq-AL" sz="1800" dirty="0">
                <a:effectLst/>
                <a:latin typeface="Times New Roman" panose="02020603050405020304" pitchFamily="18" charset="0"/>
                <a:ea typeface="Times New Roman" panose="02020603050405020304" pitchFamily="18" charset="0"/>
              </a:rPr>
              <a:t>3(1) LPDE</a:t>
            </a:r>
            <a:r>
              <a:rPr lang="en-US" sz="1800" dirty="0">
                <a:effectLst/>
                <a:latin typeface="Times New Roman" panose="02020603050405020304" pitchFamily="18" charset="0"/>
                <a:ea typeface="Times New Roman" panose="02020603050405020304" pitchFamily="18" charset="0"/>
              </a:rPr>
              <a:t>: </a:t>
            </a:r>
            <a:r>
              <a:rPr lang="sq-AL" sz="1800" b="1" dirty="0">
                <a:effectLst/>
                <a:latin typeface="Times New Roman" panose="02020603050405020304" pitchFamily="18" charset="0"/>
                <a:ea typeface="Times New Roman" panose="02020603050405020304" pitchFamily="18" charset="0"/>
              </a:rPr>
              <a:t>“dokument elektronik” </a:t>
            </a:r>
            <a:r>
              <a:rPr lang="sq-AL" sz="1800" dirty="0">
                <a:effectLst/>
                <a:latin typeface="Times New Roman" panose="02020603050405020304" pitchFamily="18" charset="0"/>
                <a:ea typeface="Times New Roman" panose="02020603050405020304" pitchFamily="18" charset="0"/>
              </a:rPr>
              <a:t>është çdo informacion i krijuar </a:t>
            </a:r>
            <a:r>
              <a:rPr lang="sq-AL" sz="1800" u="sng" dirty="0">
                <a:effectLst/>
                <a:latin typeface="Times New Roman" panose="02020603050405020304" pitchFamily="18" charset="0"/>
                <a:ea typeface="Times New Roman" panose="02020603050405020304" pitchFamily="18" charset="0"/>
              </a:rPr>
              <a:t>me “cilësi dokumentare”</a:t>
            </a:r>
            <a:r>
              <a:rPr lang="sq-AL" sz="1800" dirty="0">
                <a:effectLst/>
                <a:latin typeface="Times New Roman" panose="02020603050405020304" pitchFamily="18" charset="0"/>
                <a:ea typeface="Times New Roman" panose="02020603050405020304" pitchFamily="18" charset="0"/>
              </a:rPr>
              <a:t>, i dërguar, i marrë ose i ruajtur në formë elektronike nga një sistem kompjuterik apo nga një mekanizëm i ngjashëm dhe që plotëson kushtet për vlefshmërinë, në përputhje me nenet 5 deri në 9 të LPDE-së. Përmbajtja e dokumentit elektronik përfshin të gjitha format e të dhënave, pasqyruar me shkronja, numra, simbole, zë dhe imazh. </a:t>
            </a:r>
            <a:endParaRPr lang="en-US" sz="1800" dirty="0">
              <a:effectLst/>
              <a:latin typeface="Times New Roman" panose="02020603050405020304" pitchFamily="18" charset="0"/>
              <a:ea typeface="Times New Roman" panose="02020603050405020304" pitchFamily="18" charset="0"/>
            </a:endParaRPr>
          </a:p>
          <a:p>
            <a:pPr algn="just"/>
            <a:endParaRPr lang="en-US" dirty="0">
              <a:latin typeface="Times New Roman" panose="02020603050405020304" pitchFamily="18" charset="0"/>
              <a:ea typeface="Times New Roman" panose="02020603050405020304" pitchFamily="18" charset="0"/>
            </a:endParaRPr>
          </a:p>
          <a:p>
            <a:pPr algn="just"/>
            <a:r>
              <a:rPr lang="en-US" sz="1800" dirty="0">
                <a:effectLst/>
                <a:latin typeface="Times New Roman" panose="02020603050405020304" pitchFamily="18" charset="0"/>
                <a:ea typeface="Times New Roman" panose="02020603050405020304" pitchFamily="18" charset="0"/>
              </a:rPr>
              <a:t>Neni 3(2) LPDE: </a:t>
            </a:r>
            <a:r>
              <a:rPr lang="sq-AL" sz="1800" b="1" dirty="0">
                <a:effectLst/>
                <a:latin typeface="Times New Roman" panose="02020603050405020304" pitchFamily="18" charset="0"/>
                <a:ea typeface="Times New Roman" panose="02020603050405020304" pitchFamily="18" charset="0"/>
              </a:rPr>
              <a:t>“Cilësi dokumentare” </a:t>
            </a:r>
            <a:r>
              <a:rPr lang="sq-AL" sz="1800" dirty="0">
                <a:effectLst/>
                <a:latin typeface="Times New Roman" panose="02020603050405020304" pitchFamily="18" charset="0"/>
                <a:ea typeface="Times New Roman" panose="02020603050405020304" pitchFamily="18" charset="0"/>
              </a:rPr>
              <a:t>është informacioni detyrues që i bashkëlidhet ose shoqëron dokumentin elektronik, të tillë si: </a:t>
            </a:r>
            <a:r>
              <a:rPr lang="sq-AL" sz="1800" u="sng" dirty="0">
                <a:effectLst/>
                <a:latin typeface="Times New Roman" panose="02020603050405020304" pitchFamily="18" charset="0"/>
                <a:ea typeface="Times New Roman" panose="02020603050405020304" pitchFamily="18" charset="0"/>
              </a:rPr>
              <a:t>nënshkrimi elektronik</a:t>
            </a:r>
            <a:r>
              <a:rPr lang="sq-AL" sz="1800" dirty="0">
                <a:effectLst/>
                <a:latin typeface="Times New Roman" panose="02020603050405020304" pitchFamily="18" charset="0"/>
                <a:ea typeface="Times New Roman" panose="02020603050405020304" pitchFamily="18" charset="0"/>
              </a:rPr>
              <a:t>, </a:t>
            </a:r>
            <a:r>
              <a:rPr lang="sq-AL" sz="1800" u="sng" dirty="0">
                <a:effectLst/>
                <a:latin typeface="Times New Roman" panose="02020603050405020304" pitchFamily="18" charset="0"/>
                <a:ea typeface="Times New Roman" panose="02020603050405020304" pitchFamily="18" charset="0"/>
              </a:rPr>
              <a:t>koha e krijimit</a:t>
            </a:r>
            <a:r>
              <a:rPr lang="sq-AL" sz="1800" dirty="0">
                <a:effectLst/>
                <a:latin typeface="Times New Roman" panose="02020603050405020304" pitchFamily="18" charset="0"/>
                <a:ea typeface="Times New Roman" panose="02020603050405020304" pitchFamily="18" charset="0"/>
              </a:rPr>
              <a:t>, </a:t>
            </a:r>
            <a:r>
              <a:rPr lang="sq-AL" sz="1800" u="sng" dirty="0">
                <a:effectLst/>
                <a:latin typeface="Times New Roman" panose="02020603050405020304" pitchFamily="18" charset="0"/>
                <a:ea typeface="Times New Roman" panose="02020603050405020304" pitchFamily="18" charset="0"/>
              </a:rPr>
              <a:t>emri i krijuesit </a:t>
            </a:r>
            <a:r>
              <a:rPr lang="sq-AL" sz="1800" dirty="0">
                <a:effectLst/>
                <a:latin typeface="Times New Roman" panose="02020603050405020304" pitchFamily="18" charset="0"/>
                <a:ea typeface="Times New Roman" panose="02020603050405020304" pitchFamily="18" charset="0"/>
              </a:rPr>
              <a:t>dhe </a:t>
            </a:r>
            <a:r>
              <a:rPr lang="sq-AL" sz="1800" u="sng" dirty="0">
                <a:effectLst/>
                <a:latin typeface="Times New Roman" panose="02020603050405020304" pitchFamily="18" charset="0"/>
                <a:ea typeface="Times New Roman" panose="02020603050405020304" pitchFamily="18" charset="0"/>
              </a:rPr>
              <a:t>të dhëna të tjera që krijohen së bashku me dokumentin elektronik, me qëllim regjistrimin, ruajtjen e autenticitetit, tërësinë dhe vlefshmërinë e dokumentit elektronik përgjatë ciklit të dokumentimi</a:t>
            </a:r>
            <a:r>
              <a:rPr lang="sq-AL" sz="1800" dirty="0">
                <a:effectLst/>
                <a:latin typeface="Times New Roman" panose="02020603050405020304" pitchFamily="18" charset="0"/>
                <a:ea typeface="Times New Roman" panose="02020603050405020304" pitchFamily="18" charset="0"/>
              </a:rPr>
              <a:t>t. (n. 3(1) e LPDE-së. </a:t>
            </a:r>
            <a:endParaRPr lang="en-US" sz="1800" dirty="0">
              <a:effectLst/>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Në mënyrë të përmbledhur, mund të thuhet se </a:t>
            </a:r>
            <a:r>
              <a:rPr lang="sq-AL" sz="1800" b="1" dirty="0">
                <a:effectLst/>
                <a:latin typeface="Times New Roman" panose="02020603050405020304" pitchFamily="18" charset="0"/>
                <a:ea typeface="Times New Roman" panose="02020603050405020304" pitchFamily="18" charset="0"/>
              </a:rPr>
              <a:t>“dokumenti elektronik” është çdo informacion i dërguar, i marrë, i ruajtur në rrugë elektronike dhe që duhet të përmbajë </a:t>
            </a:r>
            <a:r>
              <a:rPr lang="sq-AL" sz="1800" b="1" u="sng" dirty="0">
                <a:effectLst/>
                <a:latin typeface="Times New Roman" panose="02020603050405020304" pitchFamily="18" charset="0"/>
                <a:ea typeface="Times New Roman" panose="02020603050405020304" pitchFamily="18" charset="0"/>
              </a:rPr>
              <a:t>nënshkrimin elektronik dhe/ose vulën elektronike</a:t>
            </a:r>
            <a:r>
              <a:rPr lang="sq-AL" sz="1800" b="1" dirty="0">
                <a:effectLst/>
                <a:latin typeface="Times New Roman" panose="02020603050405020304" pitchFamily="18" charset="0"/>
                <a:ea typeface="Times New Roman" panose="02020603050405020304" pitchFamily="18" charset="0"/>
              </a:rPr>
              <a:t>, kohën e krijimit, emrin e krijuesit dhe të dhëna të tjera që krijohen së bashku me dokumentin elektronik.</a:t>
            </a:r>
            <a:endParaRPr lang="en-GB" b="1" dirty="0"/>
          </a:p>
        </p:txBody>
      </p:sp>
    </p:spTree>
    <p:extLst>
      <p:ext uri="{BB962C8B-B14F-4D97-AF65-F5344CB8AC3E}">
        <p14:creationId xmlns:p14="http://schemas.microsoft.com/office/powerpoint/2010/main" val="2193667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A0E1D8-100A-5E3E-868E-CC2CF0459BCA}"/>
              </a:ext>
            </a:extLst>
          </p:cNvPr>
          <p:cNvSpPr>
            <a:spLocks noGrp="1"/>
          </p:cNvSpPr>
          <p:nvPr>
            <p:ph idx="1"/>
          </p:nvPr>
        </p:nvSpPr>
        <p:spPr>
          <a:xfrm>
            <a:off x="677334" y="821635"/>
            <a:ext cx="8596668" cy="5219727"/>
          </a:xfrm>
        </p:spPr>
        <p:txBody>
          <a:bodyPr/>
          <a:lstStyle/>
          <a:p>
            <a:pPr algn="ctr"/>
            <a:r>
              <a:rPr lang="sq-AL" sz="1800" b="1" dirty="0">
                <a:effectLst/>
                <a:latin typeface="Times New Roman" panose="02020603050405020304" pitchFamily="18" charset="0"/>
                <a:ea typeface="Times New Roman" panose="02020603050405020304" pitchFamily="18" charset="0"/>
              </a:rPr>
              <a:t>Nënshkrimi elektronik dhe/ose vula elektronike si elementë thelbësorë të dokumentit elektronik </a:t>
            </a:r>
            <a:endParaRPr lang="en-US" sz="1800" b="1" dirty="0">
              <a:effectLst/>
              <a:latin typeface="Times New Roman" panose="02020603050405020304" pitchFamily="18" charset="0"/>
              <a:ea typeface="Times New Roman" panose="02020603050405020304" pitchFamily="18" charset="0"/>
            </a:endParaRPr>
          </a:p>
          <a:p>
            <a:endParaRPr lang="en-US" b="1" dirty="0">
              <a:latin typeface="Times New Roman" panose="02020603050405020304" pitchFamily="18" charset="0"/>
              <a:ea typeface="Times New Roman" panose="02020603050405020304" pitchFamily="18" charset="0"/>
            </a:endParaRPr>
          </a:p>
          <a:p>
            <a:pPr algn="just">
              <a:spcBef>
                <a:spcPts val="0"/>
              </a:spcBef>
              <a:tabLst>
                <a:tab pos="22860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1800" dirty="0">
              <a:effectLst/>
              <a:latin typeface="Times New Roman" panose="02020603050405020304" pitchFamily="18" charset="0"/>
              <a:ea typeface="Times New Roman" panose="02020603050405020304" pitchFamily="18" charset="0"/>
            </a:endParaRPr>
          </a:p>
          <a:p>
            <a:pPr algn="just">
              <a:spcBef>
                <a:spcPts val="0"/>
              </a:spcBef>
              <a:tabLst>
                <a:tab pos="22860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800" dirty="0" err="1">
                <a:effectLst/>
                <a:latin typeface="Times New Roman" panose="02020603050405020304" pitchFamily="18" charset="0"/>
                <a:ea typeface="Times New Roman" panose="02020603050405020304" pitchFamily="18" charset="0"/>
              </a:rPr>
              <a:t>Kuptimi</a:t>
            </a:r>
            <a:r>
              <a:rPr lang="en-US" dirty="0">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i nënshkrimit elektronik jepet në</a:t>
            </a:r>
            <a:r>
              <a:rPr lang="en-US" sz="1800" dirty="0">
                <a:effectLst/>
                <a:latin typeface="Times New Roman" panose="02020603050405020304" pitchFamily="18" charset="0"/>
                <a:ea typeface="Times New Roman" panose="02020603050405020304" pitchFamily="18" charset="0"/>
              </a:rPr>
              <a:t> LPNE (2008 </a:t>
            </a:r>
            <a:r>
              <a:rPr lang="en-US" sz="1800" i="1" dirty="0" err="1">
                <a:effectLst/>
                <a:latin typeface="Times New Roman" panose="02020603050405020304" pitchFamily="18" charset="0"/>
                <a:ea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ndryshuar</a:t>
            </a:r>
            <a:r>
              <a:rPr lang="en-US" sz="1800"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sipas të cilit, </a:t>
            </a:r>
            <a:r>
              <a:rPr lang="sq-AL" sz="1800" b="1" dirty="0">
                <a:effectLst/>
                <a:latin typeface="Times New Roman" panose="02020603050405020304" pitchFamily="18" charset="0"/>
                <a:ea typeface="Times New Roman" panose="02020603050405020304" pitchFamily="18" charset="0"/>
              </a:rPr>
              <a:t>“nënshkrim elektronik” </a:t>
            </a:r>
            <a:r>
              <a:rPr lang="sq-AL" sz="1800" dirty="0">
                <a:effectLst/>
                <a:latin typeface="Times New Roman" panose="02020603050405020304" pitchFamily="18" charset="0"/>
                <a:ea typeface="Times New Roman" panose="02020603050405020304" pitchFamily="18" charset="0"/>
              </a:rPr>
              <a:t>janë të gjitha të dhënat në formë elektronike t</a:t>
            </a:r>
            <a:r>
              <a:rPr lang="sq-AL" sz="1800" dirty="0">
                <a:effectLst/>
                <a:latin typeface="Times New Roman" panose="02020603050405020304" pitchFamily="18" charset="0"/>
                <a:ea typeface="Calibri" panose="020F0502020204030204" pitchFamily="34" charset="0"/>
              </a:rPr>
              <a:t>ë cilat u bashkëlidhen ose shoqërojnë logjikisht të dhëna të tjera elektronike, që shërbejnë si një mënyrë e vërtetimit të identitetit të nënshkruesit dhe e vërtetësisë së dokumentit të nënshkruar. </a:t>
            </a:r>
            <a:endParaRPr lang="en-US" dirty="0">
              <a:latin typeface="Times New Roman" panose="02020603050405020304" pitchFamily="18" charset="0"/>
              <a:ea typeface="Calibri" panose="020F0502020204030204" pitchFamily="34" charset="0"/>
            </a:endParaRPr>
          </a:p>
          <a:p>
            <a:pPr algn="just">
              <a:spcBef>
                <a:spcPts val="0"/>
              </a:spcBef>
              <a:tabLst>
                <a:tab pos="22860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1800" dirty="0">
              <a:effectLst/>
              <a:latin typeface="Times New Roman" panose="02020603050405020304" pitchFamily="18" charset="0"/>
              <a:ea typeface="Calibri" panose="020F0502020204030204" pitchFamily="34" charset="0"/>
            </a:endParaRPr>
          </a:p>
          <a:p>
            <a:pPr algn="just">
              <a:spcBef>
                <a:spcPts val="0"/>
              </a:spcBef>
              <a:tabLst>
                <a:tab pos="22860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b="1" dirty="0">
                <a:effectLst/>
                <a:latin typeface="Times New Roman" panose="02020603050405020304" pitchFamily="18" charset="0"/>
                <a:ea typeface="Calibri" panose="020F0502020204030204" pitchFamily="34" charset="0"/>
              </a:rPr>
              <a:t>Pra, nënshkrimi elektronik është tërësi të dhënash elektronike të cilat janë të palexueshme me sy të lirë, por që duke bërë kombinimin e të dhënave që ai përmban me  të dhëna të tjera elektronike (që ndodhen në sistemin e ofruesit të shërbimit të certifikimit), një sistem kompjuterik vërteton që ai dokument është lëshuar nga nënshkruesi dhe përmbajtja e dokumentit shpreh vullnetin e tij. </a:t>
            </a:r>
            <a:endParaRPr lang="en-GB" sz="1800" b="1" dirty="0">
              <a:effectLst/>
              <a:latin typeface="Times New Roman" panose="02020603050405020304" pitchFamily="18" charset="0"/>
              <a:ea typeface="Times New Roman" panose="02020603050405020304" pitchFamily="18" charset="0"/>
            </a:endParaRPr>
          </a:p>
          <a:p>
            <a:endParaRPr lang="en-GB" dirty="0"/>
          </a:p>
          <a:p>
            <a:endParaRPr lang="en-GB" dirty="0"/>
          </a:p>
        </p:txBody>
      </p:sp>
    </p:spTree>
    <p:extLst>
      <p:ext uri="{BB962C8B-B14F-4D97-AF65-F5344CB8AC3E}">
        <p14:creationId xmlns:p14="http://schemas.microsoft.com/office/powerpoint/2010/main" val="1397237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66AD72-4F77-02F5-D0DD-A6E35A130636}"/>
              </a:ext>
            </a:extLst>
          </p:cNvPr>
          <p:cNvSpPr>
            <a:spLocks noGrp="1"/>
          </p:cNvSpPr>
          <p:nvPr>
            <p:ph idx="1"/>
          </p:nvPr>
        </p:nvSpPr>
        <p:spPr>
          <a:xfrm>
            <a:off x="677333" y="1033671"/>
            <a:ext cx="9447327" cy="5007692"/>
          </a:xfrm>
        </p:spPr>
        <p:txBody>
          <a:bodyPr>
            <a:normAutofit/>
          </a:bodyPr>
          <a:lstStyle/>
          <a:p>
            <a:pPr algn="just"/>
            <a:r>
              <a:rPr lang="sq-AL" sz="1800" b="1" dirty="0">
                <a:effectLst/>
                <a:latin typeface="Times New Roman" panose="02020603050405020304" pitchFamily="18" charset="0"/>
                <a:ea typeface="Calibri" panose="020F0502020204030204" pitchFamily="34" charset="0"/>
              </a:rPr>
              <a:t>Që një veprim apo akt juridik të ketë vlerë ligjore duhet të bëhet përmes një dokumenti elektronik, i cili mban emrin e nënshkruesit dhe nënshkrimin elektronik të kualifikuar</a:t>
            </a:r>
            <a:r>
              <a:rPr lang="sq-AL" sz="1800" dirty="0">
                <a:effectLst/>
                <a:latin typeface="Times New Roman" panose="02020603050405020304" pitchFamily="18" charset="0"/>
                <a:ea typeface="Calibri" panose="020F0502020204030204" pitchFamily="34" charset="0"/>
              </a:rPr>
              <a:t> </a:t>
            </a:r>
            <a:r>
              <a:rPr lang="sq-AL" sz="1800" b="1" dirty="0">
                <a:effectLst/>
                <a:latin typeface="Times New Roman" panose="02020603050405020304" pitchFamily="18" charset="0"/>
                <a:ea typeface="Calibri" panose="020F0502020204030204" pitchFamily="34" charset="0"/>
              </a:rPr>
              <a:t>(dhe/ose vulën elektronike). </a:t>
            </a:r>
            <a:endParaRPr lang="en-US" sz="1800" b="1" dirty="0">
              <a:effectLst/>
              <a:latin typeface="Times New Roman" panose="02020603050405020304" pitchFamily="18" charset="0"/>
              <a:ea typeface="Calibri" panose="020F0502020204030204" pitchFamily="34" charset="0"/>
            </a:endParaRPr>
          </a:p>
          <a:p>
            <a:pPr algn="just"/>
            <a:endParaRPr lang="en-US" b="1" dirty="0">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Kuptimi i nënshkrimit elektronik të kualifikuar jepet në nenin 3 (2) të LPNE (</a:t>
            </a:r>
            <a:r>
              <a:rPr lang="sq-AL" sz="1800" i="1" dirty="0">
                <a:effectLst/>
                <a:latin typeface="Times New Roman" panose="02020603050405020304" pitchFamily="18" charset="0"/>
                <a:ea typeface="Times New Roman" panose="02020603050405020304" pitchFamily="18" charset="0"/>
              </a:rPr>
              <a:t>Përkufizime</a:t>
            </a:r>
            <a:r>
              <a:rPr lang="sq-AL" sz="1800" dirty="0">
                <a:effectLst/>
                <a:latin typeface="Times New Roman" panose="02020603050405020304" pitchFamily="18" charset="0"/>
                <a:ea typeface="Times New Roman" panose="02020603050405020304" pitchFamily="18" charset="0"/>
              </a:rPr>
              <a:t>), sipas të cilit, </a:t>
            </a:r>
            <a:r>
              <a:rPr lang="sq-AL" sz="1800" dirty="0">
                <a:effectLst/>
                <a:latin typeface="Times New Roman" panose="02020603050405020304" pitchFamily="18" charset="0"/>
                <a:ea typeface="Calibri" panose="020F0502020204030204" pitchFamily="34" charset="0"/>
              </a:rPr>
              <a:t>“Nënshkrimet elektronike të kualifikuara” janë nënshkrimet elektronike të avancuara, të cilat: </a:t>
            </a:r>
            <a:endParaRPr lang="en-US" sz="1800" dirty="0">
              <a:effectLst/>
              <a:latin typeface="Times New Roman" panose="02020603050405020304" pitchFamily="18" charset="0"/>
              <a:ea typeface="Calibri" panose="020F0502020204030204" pitchFamily="34" charset="0"/>
            </a:endParaRPr>
          </a:p>
          <a:p>
            <a:pPr algn="just"/>
            <a:r>
              <a:rPr lang="sq-AL" sz="1800" dirty="0">
                <a:effectLst/>
                <a:latin typeface="Times New Roman" panose="02020603050405020304" pitchFamily="18" charset="0"/>
                <a:ea typeface="Calibri" panose="020F0502020204030204" pitchFamily="34" charset="0"/>
              </a:rPr>
              <a:t>a) mbështeten në një certifikatë të kualifikuar, që është e vlefshme në çastin e krijimit të nënshkrimit; </a:t>
            </a:r>
            <a:endParaRPr lang="en-US" sz="1800" dirty="0">
              <a:effectLst/>
              <a:latin typeface="Times New Roman" panose="02020603050405020304" pitchFamily="18" charset="0"/>
              <a:ea typeface="Calibri" panose="020F0502020204030204" pitchFamily="34" charset="0"/>
            </a:endParaRPr>
          </a:p>
          <a:p>
            <a:pPr algn="just"/>
            <a:r>
              <a:rPr lang="sq-AL" sz="1800" dirty="0">
                <a:effectLst/>
                <a:latin typeface="Times New Roman" panose="02020603050405020304" pitchFamily="18" charset="0"/>
                <a:ea typeface="Calibri" panose="020F0502020204030204" pitchFamily="34" charset="0"/>
              </a:rPr>
              <a:t>b) janë prodhuar me një mjet të sigurt për krijimin e nënshkrimeve.”</a:t>
            </a:r>
            <a:endParaRPr lang="en-GB" dirty="0"/>
          </a:p>
          <a:p>
            <a:pPr algn="just"/>
            <a:endParaRPr lang="en-US" dirty="0">
              <a:latin typeface="Times New Roman" panose="02020603050405020304" pitchFamily="18" charset="0"/>
              <a:ea typeface="Times New Roman" panose="02020603050405020304" pitchFamily="18" charset="0"/>
            </a:endParaRPr>
          </a:p>
          <a:p>
            <a:pPr algn="just"/>
            <a:r>
              <a:rPr lang="en-US" b="1" dirty="0">
                <a:latin typeface="Times New Roman" panose="02020603050405020304" pitchFamily="18" charset="0"/>
                <a:ea typeface="Times New Roman" panose="02020603050405020304" pitchFamily="18" charset="0"/>
              </a:rPr>
              <a:t>Neni </a:t>
            </a:r>
            <a:r>
              <a:rPr lang="sq-AL" b="1" dirty="0">
                <a:latin typeface="Times New Roman" panose="02020603050405020304" pitchFamily="18" charset="0"/>
                <a:ea typeface="Times New Roman" panose="02020603050405020304" pitchFamily="18" charset="0"/>
              </a:rPr>
              <a:t>8 LPNE</a:t>
            </a:r>
            <a:r>
              <a:rPr lang="en-US" b="1" dirty="0">
                <a:latin typeface="Times New Roman" panose="02020603050405020304" pitchFamily="18" charset="0"/>
                <a:ea typeface="Times New Roman" panose="02020603050405020304" pitchFamily="18" charset="0"/>
              </a:rPr>
              <a:t>: </a:t>
            </a:r>
            <a:r>
              <a:rPr lang="sq-AL" b="1" dirty="0">
                <a:latin typeface="Times New Roman" panose="02020603050405020304" pitchFamily="18" charset="0"/>
                <a:ea typeface="Times New Roman" panose="02020603050405020304" pitchFamily="18" charset="0"/>
              </a:rPr>
              <a:t>Përmbajtja </a:t>
            </a:r>
            <a:r>
              <a:rPr lang="sq-AL" sz="1800" b="1" dirty="0">
                <a:effectLst/>
                <a:latin typeface="Times New Roman" panose="02020603050405020304" pitchFamily="18" charset="0"/>
                <a:ea typeface="Times New Roman" panose="02020603050405020304" pitchFamily="18" charset="0"/>
              </a:rPr>
              <a:t>e një dokumenti të nënshkruar me një nënshkrim elektronik të kualifikuar prezumohet se është e vërtetë dhe se nuk është ndryshuar, për sa kohë që nuk provohet e kundërta. </a:t>
            </a:r>
            <a:endParaRPr lang="en-GB" b="1" dirty="0"/>
          </a:p>
          <a:p>
            <a:endParaRPr lang="en-GB" dirty="0"/>
          </a:p>
        </p:txBody>
      </p:sp>
    </p:spTree>
    <p:extLst>
      <p:ext uri="{BB962C8B-B14F-4D97-AF65-F5344CB8AC3E}">
        <p14:creationId xmlns:p14="http://schemas.microsoft.com/office/powerpoint/2010/main" val="856697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D16C03-3779-4DE4-1892-07E221666905}"/>
              </a:ext>
            </a:extLst>
          </p:cNvPr>
          <p:cNvSpPr>
            <a:spLocks noGrp="1"/>
          </p:cNvSpPr>
          <p:nvPr>
            <p:ph idx="1"/>
          </p:nvPr>
        </p:nvSpPr>
        <p:spPr>
          <a:xfrm>
            <a:off x="677334" y="1152939"/>
            <a:ext cx="9381066" cy="4888423"/>
          </a:xfrm>
        </p:spPr>
        <p:txBody>
          <a:bodyPr/>
          <a:lstStyle/>
          <a:p>
            <a:pPr algn="just"/>
            <a:r>
              <a:rPr lang="sq-AL" sz="1800" dirty="0">
                <a:effectLst/>
                <a:latin typeface="Times New Roman" panose="02020603050405020304" pitchFamily="18" charset="0"/>
                <a:ea typeface="Calibri" panose="020F0502020204030204" pitchFamily="34" charset="0"/>
              </a:rPr>
              <a:t>LPNE </a:t>
            </a:r>
            <a:r>
              <a:rPr lang="sq-AL" sz="1800" dirty="0">
                <a:effectLst/>
                <a:latin typeface="Times New Roman" panose="02020603050405020304" pitchFamily="18" charset="0"/>
                <a:ea typeface="Times New Roman" panose="02020603050405020304" pitchFamily="18" charset="0"/>
              </a:rPr>
              <a:t>përcakton shprehimisht edhe rastet përjashtimore kur nuk mund të përdoret ky lloj nënshkrimi, të cilat janë: </a:t>
            </a:r>
            <a:endParaRPr lang="en-US" sz="1800" dirty="0">
              <a:effectLst/>
              <a:latin typeface="Times New Roman" panose="02020603050405020304" pitchFamily="18" charset="0"/>
              <a:ea typeface="Times New Roman" panose="02020603050405020304" pitchFamily="18" charset="0"/>
            </a:endParaRPr>
          </a:p>
          <a:p>
            <a:pPr marL="0" indent="0" algn="just">
              <a:buNone/>
            </a:pPr>
            <a:endParaRPr lang="en-US" sz="1800" dirty="0">
              <a:effectLst/>
              <a:latin typeface="Times New Roman" panose="02020603050405020304" pitchFamily="18" charset="0"/>
              <a:ea typeface="Times New Roman" panose="02020603050405020304" pitchFamily="18" charset="0"/>
            </a:endParaRPr>
          </a:p>
          <a:p>
            <a:pPr algn="just">
              <a:buFont typeface="+mj-lt"/>
              <a:buAutoNum type="arabicPeriod"/>
            </a:pPr>
            <a:r>
              <a:rPr lang="sq-AL" sz="1800" dirty="0">
                <a:effectLst/>
                <a:latin typeface="Times New Roman" panose="02020603050405020304" pitchFamily="18" charset="0"/>
                <a:ea typeface="Times New Roman" panose="02020603050405020304" pitchFamily="18" charset="0"/>
              </a:rPr>
              <a:t>Në veprimet juridike në fushat e së drejtës familjare dhe të së drejtës së trashëgimisë, të cilat u nënshtrohen kërkesave të veçanta ligjore. </a:t>
            </a:r>
            <a:endParaRPr lang="en-US" sz="1800" dirty="0">
              <a:effectLst/>
              <a:latin typeface="Times New Roman" panose="02020603050405020304" pitchFamily="18" charset="0"/>
              <a:ea typeface="Times New Roman" panose="02020603050405020304" pitchFamily="18" charset="0"/>
            </a:endParaRPr>
          </a:p>
          <a:p>
            <a:pPr algn="just">
              <a:buFont typeface="+mj-lt"/>
              <a:buAutoNum type="arabicPeriod"/>
            </a:pPr>
            <a:r>
              <a:rPr lang="sq-AL" sz="1800" dirty="0">
                <a:effectLst/>
                <a:latin typeface="Times New Roman" panose="02020603050405020304" pitchFamily="18" charset="0"/>
                <a:ea typeface="Times New Roman" panose="02020603050405020304" pitchFamily="18" charset="0"/>
              </a:rPr>
              <a:t>Në veprime të tjera juridike, të cilat kërkojnë legalizim publik, një akt noterial ose një autorizim nga gjykata. </a:t>
            </a:r>
            <a:endParaRPr lang="en-US" sz="1800" dirty="0">
              <a:effectLst/>
              <a:latin typeface="Times New Roman" panose="02020603050405020304" pitchFamily="18" charset="0"/>
              <a:ea typeface="Times New Roman" panose="02020603050405020304" pitchFamily="18" charset="0"/>
            </a:endParaRPr>
          </a:p>
          <a:p>
            <a:pPr algn="just">
              <a:buFont typeface="+mj-lt"/>
              <a:buAutoNum type="arabicPeriod"/>
            </a:pPr>
            <a:r>
              <a:rPr lang="sq-AL" sz="1800" dirty="0">
                <a:effectLst/>
                <a:latin typeface="Times New Roman" panose="02020603050405020304" pitchFamily="18" charset="0"/>
                <a:ea typeface="Times New Roman" panose="02020603050405020304" pitchFamily="18" charset="0"/>
              </a:rPr>
              <a:t>Në veprimet ligjore, që lidhen me garancinë pasurore për lirimet me kusht. </a:t>
            </a:r>
            <a:endParaRPr lang="en-US" sz="1800" dirty="0">
              <a:effectLst/>
              <a:latin typeface="Times New Roman" panose="02020603050405020304" pitchFamily="18" charset="0"/>
              <a:ea typeface="Times New Roman" panose="02020603050405020304" pitchFamily="18" charset="0"/>
            </a:endParaRPr>
          </a:p>
          <a:p>
            <a:pPr algn="just">
              <a:buFont typeface="+mj-lt"/>
              <a:buAutoNum type="arabicPeriod"/>
            </a:pPr>
            <a:r>
              <a:rPr lang="sq-AL" sz="1800" dirty="0">
                <a:effectLst/>
                <a:latin typeface="Times New Roman" panose="02020603050405020304" pitchFamily="18" charset="0"/>
                <a:ea typeface="Times New Roman" panose="02020603050405020304" pitchFamily="18" charset="0"/>
              </a:rPr>
              <a:t>Kurdoherë kur ligji nuk lejon përdorimin e formës elektronike. (n. 7 LPNE)</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3917471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F25CF-B390-A0BA-8325-5BC26AE75822}"/>
              </a:ext>
            </a:extLst>
          </p:cNvPr>
          <p:cNvSpPr>
            <a:spLocks noGrp="1"/>
          </p:cNvSpPr>
          <p:nvPr>
            <p:ph type="title"/>
          </p:nvPr>
        </p:nvSpPr>
        <p:spPr>
          <a:xfrm>
            <a:off x="677334" y="609600"/>
            <a:ext cx="8596668" cy="516835"/>
          </a:xfrm>
        </p:spPr>
        <p:txBody>
          <a:bodyPr>
            <a:normAutofit fontScale="90000"/>
          </a:bodyPr>
          <a:lstStyle/>
          <a:p>
            <a:pPr algn="ctr"/>
            <a:r>
              <a:rPr lang="en-US" sz="2800" dirty="0" err="1">
                <a:solidFill>
                  <a:schemeClr val="tx1"/>
                </a:solidFill>
                <a:latin typeface="Times New Roman" panose="02020603050405020304" pitchFamily="18" charset="0"/>
                <a:cs typeface="Times New Roman" panose="02020603050405020304" pitchFamily="18" charset="0"/>
              </a:rPr>
              <a:t>Vula</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elektronike</a:t>
            </a:r>
            <a:r>
              <a:rPr lang="en-US" sz="2800" dirty="0">
                <a:solidFill>
                  <a:schemeClr val="tx1"/>
                </a:solidFill>
                <a:latin typeface="Times New Roman" panose="02020603050405020304" pitchFamily="18" charset="0"/>
                <a:cs typeface="Times New Roman" panose="02020603050405020304" pitchFamily="18" charset="0"/>
              </a:rPr>
              <a:t> </a:t>
            </a:r>
            <a:endParaRPr lang="en-GB" sz="28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484EE9E-4946-C37C-D038-9973D1455C82}"/>
              </a:ext>
            </a:extLst>
          </p:cNvPr>
          <p:cNvSpPr>
            <a:spLocks noGrp="1"/>
          </p:cNvSpPr>
          <p:nvPr>
            <p:ph idx="1"/>
          </p:nvPr>
        </p:nvSpPr>
        <p:spPr>
          <a:xfrm>
            <a:off x="677334" y="1232453"/>
            <a:ext cx="8596668" cy="4808910"/>
          </a:xfrm>
        </p:spPr>
        <p:txBody>
          <a:bodyPr>
            <a:normAutofit fontScale="85000" lnSpcReduction="20000"/>
          </a:bodyPr>
          <a:lstStyle/>
          <a:p>
            <a:pPr algn="just"/>
            <a:r>
              <a:rPr lang="en-US" sz="2100" dirty="0">
                <a:latin typeface="Times New Roman" panose="02020603050405020304" pitchFamily="18" charset="0"/>
                <a:cs typeface="Times New Roman" panose="02020603050405020304" pitchFamily="18" charset="0"/>
              </a:rPr>
              <a:t>“</a:t>
            </a:r>
            <a:r>
              <a:rPr lang="en-US" sz="2100" dirty="0" err="1">
                <a:latin typeface="Times New Roman" panose="02020603050405020304" pitchFamily="18" charset="0"/>
                <a:cs typeface="Times New Roman" panose="02020603050405020304" pitchFamily="18" charset="0"/>
              </a:rPr>
              <a:t>Vulë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elektronike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janë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dhëna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në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formë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elektronike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cilat</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janë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bashkangjitur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ose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lidhura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logjikisht</a:t>
            </a:r>
            <a:r>
              <a:rPr lang="en-US" sz="2100" dirty="0">
                <a:latin typeface="Times New Roman" panose="02020603050405020304" pitchFamily="18" charset="0"/>
                <a:cs typeface="Times New Roman" panose="02020603050405020304" pitchFamily="18" charset="0"/>
              </a:rPr>
              <a:t> me </a:t>
            </a:r>
            <a:r>
              <a:rPr lang="en-US" sz="2100" dirty="0" err="1">
                <a:latin typeface="Times New Roman" panose="02020603050405020304" pitchFamily="18" charset="0"/>
                <a:cs typeface="Times New Roman" panose="02020603050405020304" pitchFamily="18" charset="0"/>
              </a:rPr>
              <a:t>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dhëna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tjera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elektronike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për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siguruar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origjinën</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dhe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integritetin</a:t>
            </a:r>
            <a:r>
              <a:rPr lang="en-US" sz="2100" dirty="0">
                <a:latin typeface="Times New Roman" panose="02020603050405020304" pitchFamily="18" charset="0"/>
                <a:cs typeface="Times New Roman" panose="02020603050405020304" pitchFamily="18" charset="0"/>
              </a:rPr>
              <a:t> e </a:t>
            </a:r>
            <a:r>
              <a:rPr lang="en-US" sz="2100" dirty="0" err="1">
                <a:latin typeface="Times New Roman" panose="02020603050405020304" pitchFamily="18" charset="0"/>
                <a:cs typeface="Times New Roman" panose="02020603050405020304" pitchFamily="18" charset="0"/>
              </a:rPr>
              <a:t>këtyre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fundit</a:t>
            </a:r>
            <a:r>
              <a:rPr lang="en-US" sz="2100" dirty="0">
                <a:latin typeface="Times New Roman" panose="02020603050405020304" pitchFamily="18" charset="0"/>
                <a:cs typeface="Times New Roman" panose="02020603050405020304" pitchFamily="18" charset="0"/>
              </a:rPr>
              <a:t>. </a:t>
            </a:r>
          </a:p>
          <a:p>
            <a:pPr algn="just"/>
            <a:endParaRPr lang="en-US" sz="2100" dirty="0">
              <a:latin typeface="Times New Roman" panose="02020603050405020304" pitchFamily="18" charset="0"/>
              <a:cs typeface="Times New Roman" panose="02020603050405020304" pitchFamily="18" charset="0"/>
            </a:endParaRPr>
          </a:p>
          <a:p>
            <a:pPr algn="just"/>
            <a:r>
              <a:rPr lang="en-US" sz="2100" dirty="0">
                <a:latin typeface="Times New Roman" panose="02020603050405020304" pitchFamily="18" charset="0"/>
                <a:cs typeface="Times New Roman" panose="02020603050405020304" pitchFamily="18" charset="0"/>
              </a:rPr>
              <a:t>“</a:t>
            </a:r>
            <a:r>
              <a:rPr lang="en-US" sz="2100" dirty="0" err="1">
                <a:latin typeface="Times New Roman" panose="02020603050405020304" pitchFamily="18" charset="0"/>
                <a:cs typeface="Times New Roman" panose="02020603050405020304" pitchFamily="18" charset="0"/>
              </a:rPr>
              <a:t>Vulë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elektronike</a:t>
            </a:r>
            <a:r>
              <a:rPr lang="en-US" sz="2100" dirty="0">
                <a:latin typeface="Times New Roman" panose="02020603050405020304" pitchFamily="18" charset="0"/>
                <a:cs typeface="Times New Roman" panose="02020603050405020304" pitchFamily="18" charset="0"/>
              </a:rPr>
              <a:t> e </a:t>
            </a:r>
            <a:r>
              <a:rPr lang="en-US" sz="2100" dirty="0" err="1">
                <a:latin typeface="Times New Roman" panose="02020603050405020304" pitchFamily="18" charset="0"/>
                <a:cs typeface="Times New Roman" panose="02020603050405020304" pitchFamily="18" charset="0"/>
              </a:rPr>
              <a:t>kualifikuar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është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vula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elektronike</a:t>
            </a:r>
            <a:r>
              <a:rPr lang="en-US" sz="2100" dirty="0">
                <a:latin typeface="Times New Roman" panose="02020603050405020304" pitchFamily="18" charset="0"/>
                <a:cs typeface="Times New Roman" panose="02020603050405020304" pitchFamily="18" charset="0"/>
              </a:rPr>
              <a:t>, e </a:t>
            </a:r>
            <a:r>
              <a:rPr lang="en-US" sz="2100" dirty="0" err="1">
                <a:latin typeface="Times New Roman" panose="02020603050405020304" pitchFamily="18" charset="0"/>
                <a:cs typeface="Times New Roman" panose="02020603050405020304" pitchFamily="18" charset="0"/>
              </a:rPr>
              <a:t>cila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është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krijuar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nga</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një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pajisje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krijimi</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vule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elektronike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kualifikuar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dhe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është</a:t>
            </a:r>
            <a:r>
              <a:rPr lang="en-US" sz="2100" dirty="0">
                <a:latin typeface="Times New Roman" panose="02020603050405020304" pitchFamily="18" charset="0"/>
                <a:cs typeface="Times New Roman" panose="02020603050405020304" pitchFamily="18" charset="0"/>
              </a:rPr>
              <a:t> e </a:t>
            </a:r>
            <a:r>
              <a:rPr lang="en-US" sz="2100" dirty="0" err="1">
                <a:latin typeface="Times New Roman" panose="02020603050405020304" pitchFamily="18" charset="0"/>
                <a:cs typeface="Times New Roman" panose="02020603050405020304" pitchFamily="18" charset="0"/>
              </a:rPr>
              <a:t>bazuar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në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një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certifikatë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të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kualifikuar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për</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vulë</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elektronike</a:t>
            </a:r>
            <a:r>
              <a:rPr lang="en-US" sz="2100" dirty="0">
                <a:latin typeface="Times New Roman" panose="02020603050405020304" pitchFamily="18" charset="0"/>
                <a:cs typeface="Times New Roman" panose="02020603050405020304" pitchFamily="18" charset="0"/>
              </a:rPr>
              <a:t>.   </a:t>
            </a:r>
          </a:p>
          <a:p>
            <a:pPr algn="just"/>
            <a:endParaRPr lang="en-US" sz="2100" dirty="0">
              <a:latin typeface="Times New Roman" panose="02020603050405020304" pitchFamily="18" charset="0"/>
              <a:cs typeface="Times New Roman" panose="02020603050405020304" pitchFamily="18" charset="0"/>
            </a:endParaRPr>
          </a:p>
          <a:p>
            <a:pPr algn="just"/>
            <a:r>
              <a:rPr lang="en-US" sz="2100" b="1" dirty="0" err="1">
                <a:latin typeface="Times New Roman" panose="02020603050405020304" pitchFamily="18" charset="0"/>
                <a:cs typeface="Times New Roman" panose="02020603050405020304" pitchFamily="18" charset="0"/>
              </a:rPr>
              <a:t>Nënshkrimi</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elektronik</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siguron</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identitetin</a:t>
            </a:r>
            <a:r>
              <a:rPr lang="en-US" sz="2100" b="1" dirty="0">
                <a:latin typeface="Times New Roman" panose="02020603050405020304" pitchFamily="18" charset="0"/>
                <a:cs typeface="Times New Roman" panose="02020603050405020304" pitchFamily="18" charset="0"/>
              </a:rPr>
              <a:t> e </a:t>
            </a:r>
            <a:r>
              <a:rPr lang="en-US" sz="2100" b="1" dirty="0" err="1">
                <a:latin typeface="Times New Roman" panose="02020603050405020304" pitchFamily="18" charset="0"/>
                <a:cs typeface="Times New Roman" panose="02020603050405020304" pitchFamily="18" charset="0"/>
              </a:rPr>
              <a:t>nënshkruesit</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dhe</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vërtetësinë</a:t>
            </a:r>
            <a:r>
              <a:rPr lang="en-US" sz="2100" b="1" dirty="0">
                <a:latin typeface="Times New Roman" panose="02020603050405020304" pitchFamily="18" charset="0"/>
                <a:cs typeface="Times New Roman" panose="02020603050405020304" pitchFamily="18" charset="0"/>
              </a:rPr>
              <a:t> e </a:t>
            </a:r>
            <a:r>
              <a:rPr lang="en-US" sz="2100" b="1" dirty="0" err="1">
                <a:latin typeface="Times New Roman" panose="02020603050405020304" pitchFamily="18" charset="0"/>
                <a:cs typeface="Times New Roman" panose="02020603050405020304" pitchFamily="18" charset="0"/>
              </a:rPr>
              <a:t>të</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dhënave</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elektronike</a:t>
            </a:r>
            <a:endParaRPr lang="en-US" sz="2100" b="1" dirty="0">
              <a:latin typeface="Times New Roman" panose="02020603050405020304" pitchFamily="18" charset="0"/>
              <a:cs typeface="Times New Roman" panose="02020603050405020304" pitchFamily="18" charset="0"/>
            </a:endParaRPr>
          </a:p>
          <a:p>
            <a:pPr algn="just"/>
            <a:endParaRPr lang="en-US" sz="2100" dirty="0">
              <a:latin typeface="Times New Roman" panose="02020603050405020304" pitchFamily="18" charset="0"/>
              <a:cs typeface="Times New Roman" panose="02020603050405020304" pitchFamily="18" charset="0"/>
            </a:endParaRPr>
          </a:p>
          <a:p>
            <a:pPr algn="just"/>
            <a:r>
              <a:rPr lang="en-US" sz="2100" b="1" dirty="0" err="1">
                <a:latin typeface="Times New Roman" panose="02020603050405020304" pitchFamily="18" charset="0"/>
                <a:cs typeface="Times New Roman" panose="02020603050405020304" pitchFamily="18" charset="0"/>
              </a:rPr>
              <a:t>Vula</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elektronike</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siguron</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origjinën</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dhe</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besueshmërinë</a:t>
            </a:r>
            <a:r>
              <a:rPr lang="en-US" sz="2100" b="1" dirty="0">
                <a:latin typeface="Times New Roman" panose="02020603050405020304" pitchFamily="18" charset="0"/>
                <a:cs typeface="Times New Roman" panose="02020603050405020304" pitchFamily="18" charset="0"/>
              </a:rPr>
              <a:t> e </a:t>
            </a:r>
            <a:r>
              <a:rPr lang="en-US" sz="2100" b="1" dirty="0" err="1">
                <a:latin typeface="Times New Roman" panose="02020603050405020304" pitchFamily="18" charset="0"/>
                <a:cs typeface="Times New Roman" panose="02020603050405020304" pitchFamily="18" charset="0"/>
              </a:rPr>
              <a:t>këtyre</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të</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dhënave</a:t>
            </a:r>
            <a:r>
              <a:rPr lang="en-US" sz="2100" dirty="0">
                <a:latin typeface="Times New Roman" panose="02020603050405020304" pitchFamily="18" charset="0"/>
                <a:cs typeface="Times New Roman" panose="02020603050405020304" pitchFamily="18" charset="0"/>
              </a:rPr>
              <a:t>. </a:t>
            </a:r>
            <a:endParaRPr lang="en-GB" sz="2100" dirty="0">
              <a:latin typeface="Times New Roman" panose="02020603050405020304" pitchFamily="18" charset="0"/>
              <a:cs typeface="Times New Roman" panose="02020603050405020304" pitchFamily="18" charset="0"/>
            </a:endParaRPr>
          </a:p>
          <a:p>
            <a:pPr algn="just"/>
            <a:endParaRPr lang="en-GB" sz="2100" dirty="0">
              <a:latin typeface="Times New Roman" panose="02020603050405020304" pitchFamily="18" charset="0"/>
              <a:cs typeface="Times New Roman" panose="02020603050405020304" pitchFamily="18" charset="0"/>
            </a:endParaRPr>
          </a:p>
          <a:p>
            <a:pPr algn="just"/>
            <a:r>
              <a:rPr lang="en-GB" sz="2100" dirty="0" err="1">
                <a:latin typeface="Times New Roman" panose="02020603050405020304" pitchFamily="18" charset="0"/>
                <a:cs typeface="Times New Roman" panose="02020603050405020304" pitchFamily="18" charset="0"/>
              </a:rPr>
              <a:t>Vula</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elektronike</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associohet</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vetëm</a:t>
            </a:r>
            <a:r>
              <a:rPr lang="en-GB" sz="2100" dirty="0">
                <a:latin typeface="Times New Roman" panose="02020603050405020304" pitchFamily="18" charset="0"/>
                <a:cs typeface="Times New Roman" panose="02020603050405020304" pitchFamily="18" charset="0"/>
              </a:rPr>
              <a:t> me persona </a:t>
            </a:r>
            <a:r>
              <a:rPr lang="en-GB" sz="2100" dirty="0" err="1">
                <a:latin typeface="Times New Roman" panose="02020603050405020304" pitchFamily="18" charset="0"/>
                <a:cs typeface="Times New Roman" panose="02020603050405020304" pitchFamily="18" charset="0"/>
              </a:rPr>
              <a:t>juridik</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publik</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ose</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privat</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ndërsa</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nënshkrimi</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elektronik</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mund</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të</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associohet</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si</a:t>
            </a:r>
            <a:r>
              <a:rPr lang="en-GB" sz="2100" dirty="0">
                <a:latin typeface="Times New Roman" panose="02020603050405020304" pitchFamily="18" charset="0"/>
                <a:cs typeface="Times New Roman" panose="02020603050405020304" pitchFamily="18" charset="0"/>
              </a:rPr>
              <a:t> me persona </a:t>
            </a:r>
            <a:r>
              <a:rPr lang="en-GB" sz="2100" dirty="0" err="1">
                <a:latin typeface="Times New Roman" panose="02020603050405020304" pitchFamily="18" charset="0"/>
                <a:cs typeface="Times New Roman" panose="02020603050405020304" pitchFamily="18" charset="0"/>
              </a:rPr>
              <a:t>fizikë</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natyral</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ashtu</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dhe</a:t>
            </a:r>
            <a:r>
              <a:rPr lang="en-GB" sz="2100" dirty="0">
                <a:latin typeface="Times New Roman" panose="02020603050405020304" pitchFamily="18" charset="0"/>
                <a:cs typeface="Times New Roman" panose="02020603050405020304" pitchFamily="18" charset="0"/>
              </a:rPr>
              <a:t> me persona </a:t>
            </a:r>
            <a:r>
              <a:rPr lang="en-GB" sz="2100" dirty="0" err="1">
                <a:latin typeface="Times New Roman" panose="02020603050405020304" pitchFamily="18" charset="0"/>
                <a:cs typeface="Times New Roman" panose="02020603050405020304" pitchFamily="18" charset="0"/>
              </a:rPr>
              <a:t>juridik</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publik</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ose</a:t>
            </a:r>
            <a:r>
              <a:rPr lang="en-GB" sz="2100" dirty="0">
                <a:latin typeface="Times New Roman" panose="02020603050405020304" pitchFamily="18" charset="0"/>
                <a:cs typeface="Times New Roman" panose="02020603050405020304" pitchFamily="18" charset="0"/>
              </a:rPr>
              <a:t> </a:t>
            </a:r>
            <a:r>
              <a:rPr lang="en-GB" sz="2100" dirty="0" err="1">
                <a:latin typeface="Times New Roman" panose="02020603050405020304" pitchFamily="18" charset="0"/>
                <a:cs typeface="Times New Roman" panose="02020603050405020304" pitchFamily="18" charset="0"/>
              </a:rPr>
              <a:t>privat</a:t>
            </a:r>
            <a:r>
              <a:rPr lang="en-GB" sz="2100" dirty="0">
                <a:latin typeface="Times New Roman" panose="02020603050405020304" pitchFamily="18" charset="0"/>
                <a:cs typeface="Times New Roman" panose="02020603050405020304" pitchFamily="18" charset="0"/>
              </a:rPr>
              <a:t>).  </a:t>
            </a:r>
            <a:endParaRPr lang="en-US" sz="2100" dirty="0">
              <a:latin typeface="Times New Roman" panose="02020603050405020304" pitchFamily="18" charset="0"/>
              <a:cs typeface="Times New Roman" panose="02020603050405020304" pitchFamily="18" charset="0"/>
            </a:endParaRPr>
          </a:p>
          <a:p>
            <a:pPr algn="just"/>
            <a:endParaRPr lang="en-GB" sz="2100"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328604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157356-9980-D30E-63B7-31508FE8F3C5}"/>
              </a:ext>
            </a:extLst>
          </p:cNvPr>
          <p:cNvSpPr>
            <a:spLocks noGrp="1"/>
          </p:cNvSpPr>
          <p:nvPr>
            <p:ph idx="1"/>
          </p:nvPr>
        </p:nvSpPr>
        <p:spPr>
          <a:xfrm>
            <a:off x="677334" y="940905"/>
            <a:ext cx="9526840" cy="5100458"/>
          </a:xfrm>
        </p:spPr>
        <p:txBody>
          <a:bodyPr/>
          <a:lstStyle/>
          <a:p>
            <a:pPr algn="just"/>
            <a:r>
              <a:rPr lang="sq-AL" sz="1800" dirty="0">
                <a:effectLst/>
                <a:latin typeface="Constantia" panose="02030602050306030303" pitchFamily="18" charset="0"/>
                <a:ea typeface="Times New Roman" panose="02020603050405020304" pitchFamily="18" charset="0"/>
                <a:cs typeface="Times New Roman" panose="02020603050405020304" pitchFamily="18" charset="0"/>
              </a:rPr>
              <a:t>Në Shqipëri, </a:t>
            </a:r>
            <a:r>
              <a:rPr lang="sq-AL" sz="1800" dirty="0">
                <a:solidFill>
                  <a:srgbClr val="000000"/>
                </a:solidFill>
                <a:effectLst/>
                <a:latin typeface="Constantia" panose="02030602050306030303" pitchFamily="18" charset="0"/>
                <a:ea typeface="Calibri" panose="020F0502020204030204" pitchFamily="34" charset="0"/>
                <a:cs typeface="Times New Roman" panose="02020603050405020304" pitchFamily="18" charset="0"/>
              </a:rPr>
              <a:t>Autoriteti Kombëtar për Certifikimin Elektronik ka nxjerrë Udhëzimin nr. 4, datë 22.02.2016 “Mbi procedurat e identifikimit dhe vulave elektronike”. </a:t>
            </a:r>
            <a:endParaRPr lang="en-US" sz="1800" dirty="0">
              <a:solidFill>
                <a:srgbClr val="000000"/>
              </a:solidFill>
              <a:effectLst/>
              <a:latin typeface="Constantia" panose="02030602050306030303" pitchFamily="18" charset="0"/>
              <a:ea typeface="Calibri" panose="020F0502020204030204" pitchFamily="34" charset="0"/>
              <a:cs typeface="Times New Roman" panose="02020603050405020304" pitchFamily="18" charset="0"/>
            </a:endParaRPr>
          </a:p>
          <a:p>
            <a:pPr algn="just"/>
            <a:endParaRPr lang="en-US" sz="1800" dirty="0">
              <a:solidFill>
                <a:srgbClr val="000000"/>
              </a:solidFill>
              <a:latin typeface="Constantia" panose="02030602050306030303" pitchFamily="18" charset="0"/>
              <a:ea typeface="Calibri" panose="020F0502020204030204" pitchFamily="34" charset="0"/>
              <a:cs typeface="Times New Roman" panose="02020603050405020304" pitchFamily="18" charset="0"/>
            </a:endParaRPr>
          </a:p>
          <a:p>
            <a:pPr algn="just"/>
            <a:r>
              <a:rPr lang="sq-AL" sz="1800" dirty="0">
                <a:solidFill>
                  <a:srgbClr val="000000"/>
                </a:solidFill>
                <a:effectLst/>
                <a:latin typeface="Constantia" panose="02030602050306030303" pitchFamily="18" charset="0"/>
                <a:ea typeface="Calibri" panose="020F0502020204030204" pitchFamily="34" charset="0"/>
                <a:cs typeface="Times New Roman" panose="02020603050405020304" pitchFamily="18" charset="0"/>
              </a:rPr>
              <a:t>Ky Udhëzim </a:t>
            </a:r>
            <a:r>
              <a:rPr lang="sq-AL" sz="1800" dirty="0">
                <a:effectLst/>
                <a:latin typeface="Constantia" panose="02030602050306030303" pitchFamily="18" charset="0"/>
                <a:ea typeface="Times New Roman" panose="02020603050405020304" pitchFamily="18" charset="0"/>
                <a:cs typeface="Times New Roman" panose="02020603050405020304" pitchFamily="18" charset="0"/>
              </a:rPr>
              <a:t>parashikon modelin e vulës elektronike të aplikueshme vetëm për shërbimet publike duke heshtur në lidhje me mënyrën e zbatimit së saj edhe nga personat juridikë privatë. </a:t>
            </a:r>
            <a:r>
              <a:rPr lang="sq-AL" sz="1800" dirty="0">
                <a:solidFill>
                  <a:srgbClr val="000000"/>
                </a:solidFill>
                <a:effectLst/>
                <a:latin typeface="Constantia" panose="02030602050306030303" pitchFamily="18" charset="0"/>
                <a:ea typeface="Calibri" panose="020F0502020204030204" pitchFamily="34" charset="0"/>
                <a:cs typeface="Times New Roman" panose="02020603050405020304" pitchFamily="18" charset="0"/>
              </a:rPr>
              <a:t>Sipas pikës 8 të këtij udhëzimi, </a:t>
            </a:r>
            <a:r>
              <a:rPr lang="sq-AL" sz="1800" dirty="0">
                <a:effectLst/>
                <a:latin typeface="Constantia" panose="02030602050306030303" pitchFamily="18" charset="0"/>
                <a:ea typeface="Calibri" panose="020F0502020204030204" pitchFamily="34" charset="0"/>
                <a:cs typeface="Times New Roman" panose="02020603050405020304" pitchFamily="18" charset="0"/>
              </a:rPr>
              <a:t>në rastin e implementimit të vulës elektronike për shërbime publike elektronike, formati vizual i vulës në dokumentin e përfituar nga shërbimi elektronik, duhet të përmbajë të dhënat e mëposhtme: </a:t>
            </a:r>
            <a:endParaRPr lang="en-GB" sz="1800" dirty="0">
              <a:effectLst/>
              <a:latin typeface="Constantia" panose="02030602050306030303" pitchFamily="18" charset="0"/>
              <a:ea typeface="MS Mincho" panose="02020609040205080304" pitchFamily="49" charset="-128"/>
              <a:cs typeface="Times New Roman" panose="02020603050405020304" pitchFamily="18" charset="0"/>
            </a:endParaRPr>
          </a:p>
          <a:p>
            <a:endParaRPr lang="en-GB" dirty="0"/>
          </a:p>
        </p:txBody>
      </p:sp>
    </p:spTree>
    <p:extLst>
      <p:ext uri="{BB962C8B-B14F-4D97-AF65-F5344CB8AC3E}">
        <p14:creationId xmlns:p14="http://schemas.microsoft.com/office/powerpoint/2010/main" val="2531698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a:extLst>
              <a:ext uri="{FF2B5EF4-FFF2-40B4-BE49-F238E27FC236}">
                <a16:creationId xmlns:a16="http://schemas.microsoft.com/office/drawing/2014/main" id="{40ED6440-FBEF-7B01-271B-42D73321504C}"/>
              </a:ext>
            </a:extLst>
          </p:cNvPr>
          <p:cNvPicPr>
            <a:picLocks noGrp="1" noChangeAspect="1"/>
          </p:cNvPicPr>
          <p:nvPr>
            <p:ph idx="1"/>
          </p:nvPr>
        </p:nvPicPr>
        <p:blipFill>
          <a:blip r:embed="rId2"/>
          <a:stretch>
            <a:fillRect/>
          </a:stretch>
        </p:blipFill>
        <p:spPr>
          <a:xfrm>
            <a:off x="715618" y="1007165"/>
            <a:ext cx="7858540" cy="4837044"/>
          </a:xfrm>
          <a:prstGeom prst="rect">
            <a:avLst/>
          </a:prstGeom>
        </p:spPr>
      </p:pic>
    </p:spTree>
    <p:extLst>
      <p:ext uri="{BB962C8B-B14F-4D97-AF65-F5344CB8AC3E}">
        <p14:creationId xmlns:p14="http://schemas.microsoft.com/office/powerpoint/2010/main" val="1784452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CAED1F-88DB-61FE-FCD3-BD3C5266F551}"/>
              </a:ext>
            </a:extLst>
          </p:cNvPr>
          <p:cNvSpPr>
            <a:spLocks noGrp="1"/>
          </p:cNvSpPr>
          <p:nvPr>
            <p:ph idx="1"/>
          </p:nvPr>
        </p:nvSpPr>
        <p:spPr>
          <a:xfrm>
            <a:off x="677334" y="901149"/>
            <a:ext cx="9805136" cy="5140214"/>
          </a:xfrm>
        </p:spPr>
        <p:txBody>
          <a:bodyPr/>
          <a:lstStyle/>
          <a:p>
            <a:pPr algn="just">
              <a:spcBef>
                <a:spcPts val="0"/>
              </a:spcBef>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Forma e vulës elektronike duhet të jetë drejtkëndore dhe përmasat e saj nuk duhet të kalojnë 40% të gjerësisë së dokumnetit apo 30% të lartësisë së tij (shembull për formatin A4 – 84mm horizontalisht dhe 89mm vertikalisht). Vula elektronike vendoset në pjesën e fundit të faqes së dokumentit. </a:t>
            </a:r>
            <a:endParaRPr lang="en-GB" sz="1800" dirty="0">
              <a:effectLst/>
              <a:latin typeface="CG Times"/>
              <a:ea typeface="MS Mincho" panose="02020609040205080304" pitchFamily="49" charset="-128"/>
              <a:cs typeface="Times New Roman" panose="02020603050405020304" pitchFamily="18" charset="0"/>
            </a:endParaRPr>
          </a:p>
          <a:p>
            <a:pPr marL="0" marR="0" indent="180340" algn="just">
              <a:spcBef>
                <a:spcPts val="0"/>
              </a:spcBef>
              <a:spcAft>
                <a:spcPts val="0"/>
              </a:spcAft>
            </a:pPr>
            <a:endParaRPr lang="en-GB" sz="1800" dirty="0">
              <a:effectLst/>
              <a:latin typeface="CG Times"/>
              <a:ea typeface="MS Mincho" panose="02020609040205080304" pitchFamily="49" charset="-128"/>
              <a:cs typeface="Times New Roman" panose="02020603050405020304" pitchFamily="18" charset="0"/>
            </a:endParaRPr>
          </a:p>
          <a:p>
            <a:pPr algn="just"/>
            <a:r>
              <a:rPr lang="sq-AL" sz="1800" dirty="0">
                <a:solidFill>
                  <a:srgbClr val="000000"/>
                </a:solidFill>
                <a:effectLst/>
                <a:latin typeface="Times New Roman" panose="02020603050405020304" pitchFamily="18" charset="0"/>
                <a:ea typeface="Calibri" panose="020F0502020204030204" pitchFamily="34" charset="0"/>
              </a:rPr>
              <a:t>LIESB rregullon edhe efektet juridike të vulave elektronike. </a:t>
            </a:r>
            <a:endParaRPr lang="en-US" sz="1800" dirty="0">
              <a:solidFill>
                <a:srgbClr val="000000"/>
              </a:solidFill>
              <a:effectLst/>
              <a:latin typeface="Times New Roman" panose="02020603050405020304" pitchFamily="18" charset="0"/>
              <a:ea typeface="Calibri" panose="020F0502020204030204" pitchFamily="34" charset="0"/>
            </a:endParaRPr>
          </a:p>
          <a:p>
            <a:pPr algn="just"/>
            <a:r>
              <a:rPr lang="sq-AL" sz="1800" dirty="0">
                <a:solidFill>
                  <a:srgbClr val="000000"/>
                </a:solidFill>
                <a:effectLst/>
                <a:latin typeface="Times New Roman" panose="02020603050405020304" pitchFamily="18" charset="0"/>
                <a:ea typeface="Calibri" panose="020F0502020204030204" pitchFamily="34" charset="0"/>
              </a:rPr>
              <a:t>Sipas LIESB, vula elektronike e kualifikuar konsiderohet e pranueshme në procedurat ligjore, pavarësisht se është në formë elektronike. </a:t>
            </a:r>
            <a:endParaRPr lang="en-US" sz="1800" dirty="0">
              <a:solidFill>
                <a:srgbClr val="000000"/>
              </a:solidFill>
              <a:effectLst/>
              <a:latin typeface="Times New Roman" panose="02020603050405020304" pitchFamily="18" charset="0"/>
              <a:ea typeface="Calibri" panose="020F0502020204030204" pitchFamily="34" charset="0"/>
            </a:endParaRPr>
          </a:p>
          <a:p>
            <a:pPr algn="just"/>
            <a:r>
              <a:rPr lang="sq-AL" sz="1800" dirty="0">
                <a:solidFill>
                  <a:srgbClr val="000000"/>
                </a:solidFill>
                <a:effectLst/>
                <a:latin typeface="Times New Roman" panose="02020603050405020304" pitchFamily="18" charset="0"/>
                <a:ea typeface="Calibri" panose="020F0502020204030204" pitchFamily="34" charset="0"/>
              </a:rPr>
              <a:t>Integriteti i të dhënave, me të cilat lidhet vula elektronike e kualifikuar, dhe saktësia e origjinës së tyre do të merren si të vërteta. </a:t>
            </a:r>
            <a:endParaRPr lang="en-US" sz="1800" dirty="0">
              <a:solidFill>
                <a:srgbClr val="000000"/>
              </a:solidFill>
              <a:effectLst/>
              <a:latin typeface="Times New Roman" panose="02020603050405020304" pitchFamily="18" charset="0"/>
              <a:ea typeface="Calibri" panose="020F0502020204030204" pitchFamily="34" charset="0"/>
            </a:endParaRPr>
          </a:p>
          <a:p>
            <a:pPr algn="just"/>
            <a:endParaRPr lang="en-US" dirty="0">
              <a:solidFill>
                <a:srgbClr val="000000"/>
              </a:solidFill>
              <a:latin typeface="Times New Roman" panose="02020603050405020304" pitchFamily="18" charset="0"/>
              <a:ea typeface="Calibri" panose="020F0502020204030204" pitchFamily="34" charset="0"/>
            </a:endParaRPr>
          </a:p>
          <a:p>
            <a:pPr algn="just"/>
            <a:r>
              <a:rPr lang="sq-AL" sz="1800" dirty="0">
                <a:solidFill>
                  <a:srgbClr val="000000"/>
                </a:solidFill>
                <a:effectLst/>
                <a:latin typeface="Times New Roman" panose="02020603050405020304" pitchFamily="18" charset="0"/>
                <a:ea typeface="Calibri" panose="020F0502020204030204" pitchFamily="34" charset="0"/>
              </a:rPr>
              <a:t>Një vulë elektronike e kualifikuar, bazuar në një certifikatë të kualifikuar, të lëshuar nga një ofrues i kualifikuar i shërbimit të besuar, ka të njëjtën vlefshmëri ligjore me vulën e njomë. (n. 22) </a:t>
            </a:r>
            <a:endParaRPr lang="en-GB" dirty="0"/>
          </a:p>
          <a:p>
            <a:endParaRPr lang="en-GB" dirty="0"/>
          </a:p>
        </p:txBody>
      </p:sp>
    </p:spTree>
    <p:extLst>
      <p:ext uri="{BB962C8B-B14F-4D97-AF65-F5344CB8AC3E}">
        <p14:creationId xmlns:p14="http://schemas.microsoft.com/office/powerpoint/2010/main" val="2486620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214B2B-51C5-F34A-57D0-C9FB647C0DD4}"/>
              </a:ext>
            </a:extLst>
          </p:cNvPr>
          <p:cNvSpPr>
            <a:spLocks noGrp="1"/>
          </p:cNvSpPr>
          <p:nvPr>
            <p:ph idx="1"/>
          </p:nvPr>
        </p:nvSpPr>
        <p:spPr>
          <a:xfrm>
            <a:off x="677334" y="1166191"/>
            <a:ext cx="8596668" cy="4875171"/>
          </a:xfrm>
        </p:spPr>
        <p:txBody>
          <a:bodyPr/>
          <a:lstStyle/>
          <a:p>
            <a:pPr marL="0" marR="0" algn="just">
              <a:spcBef>
                <a:spcPts val="0"/>
              </a:spcBef>
              <a:spcAft>
                <a:spcPts val="0"/>
              </a:spcAft>
            </a:pPr>
            <a:r>
              <a:rPr lang="sq-AL" sz="1800" dirty="0">
                <a:effectLst/>
                <a:latin typeface="Times New Roman" panose="02020603050405020304" pitchFamily="18" charset="0"/>
                <a:ea typeface="Times New Roman" panose="02020603050405020304" pitchFamily="18" charset="0"/>
              </a:rPr>
              <a:t>Në mënyrë që dokumenti elektronik të ketë vlefshmëri ligjore duhet që ai të krijohet, dërgohet, merret, mbahet dhe ruhet, duke zbatuar teknologjitë e informacionit, nëpërmjet kompjuterëve, sistemeve kompjuterike, pajisjeve të ngjashme dhe programeve elektronike, duke përmbushur plotësisht kërkesat e përcaktuara në nenet 6, 7 dhe 8 të këtij ligji (n. 5 LPDE). </a:t>
            </a:r>
            <a:endParaRPr lang="en-US" sz="1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endParaRPr lang="en-GB" sz="1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sq-AL" sz="1800" dirty="0">
                <a:effectLst/>
                <a:latin typeface="Times New Roman" panose="02020603050405020304" pitchFamily="18" charset="0"/>
                <a:ea typeface="Times New Roman" panose="02020603050405020304" pitchFamily="18" charset="0"/>
              </a:rPr>
              <a:t>Në zbatim të nenit 6 të LPDE-së, </a:t>
            </a:r>
            <a:r>
              <a:rPr lang="sq-AL" sz="1800" u="sng" dirty="0">
                <a:effectLst/>
                <a:latin typeface="Times New Roman" panose="02020603050405020304" pitchFamily="18" charset="0"/>
                <a:ea typeface="Calibri" panose="020F0502020204030204" pitchFamily="34" charset="0"/>
              </a:rPr>
              <a:t>dokumenti elektronik </a:t>
            </a:r>
            <a:r>
              <a:rPr lang="sq-AL" sz="1800" dirty="0">
                <a:effectLst/>
                <a:latin typeface="Times New Roman" panose="02020603050405020304" pitchFamily="18" charset="0"/>
                <a:ea typeface="Calibri" panose="020F0502020204030204" pitchFamily="34" charset="0"/>
              </a:rPr>
              <a:t>duhet të sigurojë:</a:t>
            </a:r>
            <a:r>
              <a:rPr lang="sq-AL" sz="1800" i="1" dirty="0">
                <a:effectLst/>
                <a:latin typeface="Times New Roman" panose="02020603050405020304" pitchFamily="18" charset="0"/>
                <a:ea typeface="Calibri" panose="020F0502020204030204" pitchFamily="34" charset="0"/>
              </a:rPr>
              <a:t> </a:t>
            </a:r>
            <a:endParaRPr lang="en-GB" sz="18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mj-lt"/>
              <a:buAutoNum type="alphaLcParenR"/>
            </a:pPr>
            <a:r>
              <a:rPr lang="sq-AL" sz="1800" dirty="0">
                <a:solidFill>
                  <a:srgbClr val="000000"/>
                </a:solidFill>
                <a:effectLst/>
                <a:latin typeface="Times New Roman" panose="02020603050405020304" pitchFamily="18" charset="0"/>
                <a:ea typeface="Calibri" panose="020F0502020204030204" pitchFamily="34" charset="0"/>
              </a:rPr>
              <a:t>nënshkrim elektronik dhe/ose vulë elektronike, sipas legjislacionit në fuqi për nënshkrimin elektronik, identifikimin elektronik dhe shërbimet e besuara; </a:t>
            </a:r>
            <a:endParaRPr lang="en-GB" sz="18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mj-lt"/>
              <a:buAutoNum type="alphaLcParenR"/>
            </a:pPr>
            <a:r>
              <a:rPr lang="sq-AL" sz="1800" dirty="0">
                <a:solidFill>
                  <a:srgbClr val="000000"/>
                </a:solidFill>
                <a:effectLst/>
                <a:latin typeface="Times New Roman" panose="02020603050405020304" pitchFamily="18" charset="0"/>
                <a:ea typeface="Calibri" panose="020F0502020204030204" pitchFamily="34" charset="0"/>
              </a:rPr>
              <a:t>të dhënat e krijuesit të dokumentit elektronik; </a:t>
            </a:r>
            <a:endParaRPr lang="en-GB" sz="18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mj-lt"/>
              <a:buAutoNum type="alphaLcParenR"/>
            </a:pPr>
            <a:r>
              <a:rPr lang="sq-AL" sz="1800" dirty="0">
                <a:solidFill>
                  <a:srgbClr val="000000"/>
                </a:solidFill>
                <a:effectLst/>
                <a:latin typeface="Times New Roman" panose="02020603050405020304" pitchFamily="18" charset="0"/>
                <a:ea typeface="Calibri" panose="020F0502020204030204" pitchFamily="34" charset="0"/>
              </a:rPr>
              <a:t>pacënueshmërinë e dokumentit elektronik; </a:t>
            </a:r>
            <a:endParaRPr lang="en-GB" sz="18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mj-lt"/>
              <a:buAutoNum type="alphaLcParenR"/>
            </a:pPr>
            <a:r>
              <a:rPr lang="sq-AL" sz="1800" dirty="0">
                <a:solidFill>
                  <a:srgbClr val="000000"/>
                </a:solidFill>
                <a:effectLst/>
                <a:latin typeface="Times New Roman" panose="02020603050405020304" pitchFamily="18" charset="0"/>
                <a:ea typeface="Calibri" panose="020F0502020204030204" pitchFamily="34" charset="0"/>
              </a:rPr>
              <a:t>akses në përmbajtjen e dokumentit elektronik përgjatë gjithë ciklit të dokumentimit; </a:t>
            </a:r>
            <a:endParaRPr lang="en-GB" sz="18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mj-lt"/>
              <a:buAutoNum type="alphaLcParenR"/>
            </a:pPr>
            <a:r>
              <a:rPr lang="sq-AL" sz="1800" dirty="0">
                <a:solidFill>
                  <a:srgbClr val="000000"/>
                </a:solidFill>
                <a:effectLst/>
                <a:latin typeface="Times New Roman" panose="02020603050405020304" pitchFamily="18" charset="0"/>
                <a:ea typeface="Calibri" panose="020F0502020204030204" pitchFamily="34" charset="0"/>
              </a:rPr>
              <a:t>qartësi në leximin e përmbajtjes së tij.</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2275183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C7965B-D968-D74E-AC68-2ABF4EBCAB02}"/>
              </a:ext>
            </a:extLst>
          </p:cNvPr>
          <p:cNvSpPr>
            <a:spLocks noGrp="1"/>
          </p:cNvSpPr>
          <p:nvPr>
            <p:ph idx="1"/>
          </p:nvPr>
        </p:nvSpPr>
        <p:spPr>
          <a:xfrm>
            <a:off x="677334" y="1338471"/>
            <a:ext cx="8596668" cy="4702892"/>
          </a:xfrm>
        </p:spPr>
        <p:txBody>
          <a:bodyPr/>
          <a:lstStyle/>
          <a:p>
            <a:pPr algn="just"/>
            <a:endParaRPr lang="en-US" sz="1800" dirty="0">
              <a:effectLst/>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Neni 7 i LPDE-së përcakton </a:t>
            </a:r>
            <a:r>
              <a:rPr lang="sq-AL" sz="1800" b="1" dirty="0">
                <a:effectLst/>
                <a:latin typeface="Times New Roman" panose="02020603050405020304" pitchFamily="18" charset="0"/>
                <a:ea typeface="Times New Roman" panose="02020603050405020304" pitchFamily="18" charset="0"/>
              </a:rPr>
              <a:t>strukturën që duhet të ketë një dokument elektronik. </a:t>
            </a:r>
            <a:endParaRPr lang="en-US" sz="1800" b="1" dirty="0">
              <a:effectLst/>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Ai përbëhet nga dy pjesë, që janë: </a:t>
            </a:r>
            <a:endParaRPr lang="en-US" sz="1800" dirty="0">
              <a:effectLst/>
              <a:latin typeface="Times New Roman" panose="02020603050405020304" pitchFamily="18" charset="0"/>
              <a:ea typeface="Times New Roman" panose="02020603050405020304" pitchFamily="18" charset="0"/>
            </a:endParaRPr>
          </a:p>
          <a:p>
            <a:pPr algn="just">
              <a:buFont typeface="+mj-lt"/>
              <a:buAutoNum type="arabicPeriod"/>
            </a:pPr>
            <a:r>
              <a:rPr lang="sq-AL" sz="1800" b="1" u="sng" dirty="0">
                <a:effectLst/>
                <a:latin typeface="Times New Roman" panose="02020603050405020304" pitchFamily="18" charset="0"/>
                <a:ea typeface="Times New Roman" panose="02020603050405020304" pitchFamily="18" charset="0"/>
              </a:rPr>
              <a:t>Pjesa e përgjithshme </a:t>
            </a:r>
            <a:r>
              <a:rPr lang="en-US" sz="1800" dirty="0">
                <a:effectLst/>
                <a:latin typeface="Times New Roman" panose="02020603050405020304" pitchFamily="18" charset="0"/>
                <a:ea typeface="Times New Roman" panose="02020603050405020304" pitchFamily="18" charset="0"/>
              </a:rPr>
              <a:t>(</a:t>
            </a:r>
            <a:r>
              <a:rPr lang="sq-AL" dirty="0">
                <a:solidFill>
                  <a:srgbClr val="000000"/>
                </a:solidFill>
                <a:latin typeface="Times New Roman" panose="02020603050405020304" pitchFamily="18" charset="0"/>
                <a:ea typeface="Calibri" panose="020F0502020204030204" pitchFamily="34" charset="0"/>
              </a:rPr>
              <a:t>informacionin e përmbajtjes së dokumentit elektronik. Nëse dokumenti elektronik ka për qëllim t’i dërgohet një marrësi të përcaktuar, kjo pjesë përmban edhe emrin e marrësit</a:t>
            </a:r>
            <a:r>
              <a:rPr lang="en-US" dirty="0">
                <a:solidFill>
                  <a:srgbClr val="000000"/>
                </a:solidFill>
                <a:latin typeface="Times New Roman" panose="02020603050405020304" pitchFamily="18" charset="0"/>
                <a:ea typeface="Calibri" panose="020F0502020204030204" pitchFamily="34" charset="0"/>
              </a:rPr>
              <a:t>)</a:t>
            </a:r>
            <a:r>
              <a:rPr lang="sq-AL" dirty="0">
                <a:solidFill>
                  <a:srgbClr val="000000"/>
                </a:solidFill>
                <a:latin typeface="Times New Roman" panose="02020603050405020304" pitchFamily="18" charset="0"/>
                <a:ea typeface="Calibri" panose="020F0502020204030204" pitchFamily="34" charset="0"/>
              </a:rPr>
              <a:t> </a:t>
            </a:r>
            <a:endParaRPr lang="en-US" dirty="0">
              <a:solidFill>
                <a:srgbClr val="000000"/>
              </a:solidFill>
              <a:latin typeface="Times New Roman" panose="02020603050405020304" pitchFamily="18" charset="0"/>
              <a:ea typeface="Calibri" panose="020F0502020204030204" pitchFamily="34" charset="0"/>
            </a:endParaRPr>
          </a:p>
          <a:p>
            <a:pPr algn="just">
              <a:buFont typeface="+mj-lt"/>
              <a:buAutoNum type="arabicPeriod"/>
            </a:pPr>
            <a:r>
              <a:rPr lang="sq-AL" sz="1800" dirty="0">
                <a:effectLst/>
                <a:latin typeface="Times New Roman" panose="02020603050405020304" pitchFamily="18" charset="0"/>
                <a:ea typeface="Times New Roman" panose="02020603050405020304" pitchFamily="18" charset="0"/>
              </a:rPr>
              <a:t>dhe </a:t>
            </a:r>
            <a:endParaRPr lang="en-US" sz="1800" dirty="0">
              <a:effectLst/>
              <a:latin typeface="Times New Roman" panose="02020603050405020304" pitchFamily="18" charset="0"/>
              <a:ea typeface="Times New Roman" panose="02020603050405020304" pitchFamily="18" charset="0"/>
            </a:endParaRPr>
          </a:p>
          <a:p>
            <a:pPr algn="just">
              <a:buFont typeface="+mj-lt"/>
              <a:buAutoNum type="arabicPeriod"/>
            </a:pPr>
            <a:r>
              <a:rPr lang="sq-AL" sz="1800" b="1" u="sng" dirty="0">
                <a:effectLst/>
                <a:latin typeface="Times New Roman" panose="02020603050405020304" pitchFamily="18" charset="0"/>
                <a:ea typeface="Times New Roman" panose="02020603050405020304" pitchFamily="18" charset="0"/>
              </a:rPr>
              <a:t>Pjesa e posaçme</a:t>
            </a:r>
            <a:r>
              <a:rPr lang="en-US" sz="1800" b="1" u="sng"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sq-AL" sz="1800" dirty="0">
                <a:solidFill>
                  <a:srgbClr val="000000"/>
                </a:solidFill>
                <a:effectLst/>
                <a:latin typeface="Times New Roman" panose="02020603050405020304" pitchFamily="18" charset="0"/>
                <a:ea typeface="Calibri" panose="020F0502020204030204" pitchFamily="34" charset="0"/>
              </a:rPr>
              <a:t>përfshin një apo disa nënshkrime elektronike dhe/ose vula elektronike dhe informacion, që i përkasin kohës së krijimit të dokumentit elektronik, si dhe të dhëna të tjera, që i përkasin cilësisë dokumentare</a:t>
            </a:r>
            <a:r>
              <a:rPr lang="en-US" sz="1800" dirty="0">
                <a:solidFill>
                  <a:srgbClr val="000000"/>
                </a:solidFill>
                <a:effectLst/>
                <a:latin typeface="Times New Roman" panose="02020603050405020304" pitchFamily="18" charset="0"/>
                <a:ea typeface="Calibri" panose="020F0502020204030204" pitchFamily="34" charset="0"/>
              </a:rPr>
              <a:t>.</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3757170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482031-A520-26FA-A0EB-FF626D89964C}"/>
              </a:ext>
            </a:extLst>
          </p:cNvPr>
          <p:cNvSpPr>
            <a:spLocks noGrp="1"/>
          </p:cNvSpPr>
          <p:nvPr>
            <p:ph idx="1"/>
          </p:nvPr>
        </p:nvSpPr>
        <p:spPr>
          <a:xfrm>
            <a:off x="677334" y="1484243"/>
            <a:ext cx="8596668" cy="4557119"/>
          </a:xfrm>
        </p:spPr>
        <p:txBody>
          <a:bodyPr>
            <a:normAutofit fontScale="92500" lnSpcReduction="10000"/>
          </a:bodyPr>
          <a:lstStyle/>
          <a:p>
            <a:pPr algn="ctr"/>
            <a:r>
              <a:rPr lang="en-US" sz="1800" b="1" dirty="0">
                <a:effectLst/>
                <a:latin typeface="Times New Roman" panose="02020603050405020304" pitchFamily="18" charset="0"/>
                <a:ea typeface="Times New Roman" panose="02020603050405020304" pitchFamily="18" charset="0"/>
              </a:rPr>
              <a:t>Forma e </a:t>
            </a:r>
            <a:r>
              <a:rPr lang="en-US" sz="1800" b="1" dirty="0" err="1">
                <a:effectLst/>
                <a:latin typeface="Times New Roman" panose="02020603050405020304" pitchFamily="18" charset="0"/>
                <a:ea typeface="Times New Roman" panose="02020603050405020304" pitchFamily="18" charset="0"/>
              </a:rPr>
              <a:t>paraqitjes</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së</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dokumentit</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elektronik</a:t>
            </a:r>
            <a:r>
              <a:rPr lang="en-US" sz="1800" b="1" dirty="0">
                <a:effectLst/>
                <a:latin typeface="Times New Roman" panose="02020603050405020304" pitchFamily="18" charset="0"/>
                <a:ea typeface="Times New Roman" panose="02020603050405020304" pitchFamily="18" charset="0"/>
              </a:rPr>
              <a:t> </a:t>
            </a:r>
          </a:p>
          <a:p>
            <a:pPr algn="just"/>
            <a:r>
              <a:rPr lang="en-US" sz="1800" dirty="0">
                <a:effectLst/>
                <a:latin typeface="Times New Roman" panose="02020603050405020304" pitchFamily="18" charset="0"/>
                <a:ea typeface="Times New Roman" panose="02020603050405020304" pitchFamily="18" charset="0"/>
              </a:rPr>
              <a:t>Neni 8 LPDE: “</a:t>
            </a:r>
            <a:r>
              <a:rPr lang="sq-AL" sz="1800" dirty="0">
                <a:effectLst/>
                <a:latin typeface="Times New Roman" panose="02020603050405020304" pitchFamily="18" charset="0"/>
                <a:ea typeface="Times New Roman" panose="02020603050405020304" pitchFamily="18" charset="0"/>
              </a:rPr>
              <a:t>Dokumenti elektronik ka formën e paraqitjes së tij të brendshme dhe formën e paraqitjes së jashtme.</a:t>
            </a:r>
            <a:endParaRPr lang="en-US" sz="1800" dirty="0">
              <a:effectLst/>
              <a:latin typeface="Times New Roman" panose="02020603050405020304" pitchFamily="18" charset="0"/>
              <a:ea typeface="Times New Roman" panose="02020603050405020304" pitchFamily="18" charset="0"/>
            </a:endParaRPr>
          </a:p>
          <a:p>
            <a:pPr algn="just">
              <a:buFont typeface="+mj-lt"/>
              <a:buAutoNum type="arabicPeriod"/>
            </a:pPr>
            <a:endParaRPr lang="en-US" sz="1800" dirty="0">
              <a:effectLst/>
              <a:latin typeface="Times New Roman" panose="02020603050405020304" pitchFamily="18" charset="0"/>
              <a:ea typeface="Times New Roman" panose="02020603050405020304" pitchFamily="18" charset="0"/>
            </a:endParaRPr>
          </a:p>
          <a:p>
            <a:pPr algn="just">
              <a:buFont typeface="+mj-lt"/>
              <a:buAutoNum type="arabicPeriod"/>
            </a:pPr>
            <a:r>
              <a:rPr lang="sq-AL" sz="1800" b="1" dirty="0">
                <a:effectLst/>
                <a:latin typeface="Times New Roman" panose="02020603050405020304" pitchFamily="18" charset="0"/>
                <a:ea typeface="Times New Roman" panose="02020603050405020304" pitchFamily="18" charset="0"/>
              </a:rPr>
              <a:t>Forma e brendshme </a:t>
            </a:r>
            <a:r>
              <a:rPr lang="sq-AL" sz="1800" dirty="0">
                <a:effectLst/>
                <a:latin typeface="Times New Roman" panose="02020603050405020304" pitchFamily="18" charset="0"/>
                <a:ea typeface="Times New Roman" panose="02020603050405020304" pitchFamily="18" charset="0"/>
              </a:rPr>
              <a:t>e paraqitjes së dokumentit elektronik është forma numerike, e përftuar nga përpunimi, dërgimi, marrja dhe ruajtja e dokumentit elektronik me një sistem programesh dhe pajisjesh kompjuterike. Kjo formë është pakuptueshme dhe e palexueshme për një sy të lirë, që nuk është ekspert i shkencave kompjuterike</a:t>
            </a:r>
            <a:r>
              <a:rPr lang="en-US" dirty="0">
                <a:latin typeface="Times New Roman" panose="02020603050405020304" pitchFamily="18" charset="0"/>
                <a:ea typeface="Times New Roman" panose="02020603050405020304" pitchFamily="18" charset="0"/>
              </a:rPr>
              <a:t>.</a:t>
            </a:r>
          </a:p>
          <a:p>
            <a:pPr algn="just">
              <a:buFont typeface="+mj-lt"/>
              <a:buAutoNum type="arabicPeriod"/>
            </a:pPr>
            <a:r>
              <a:rPr lang="en-US" sz="1800" b="1" dirty="0">
                <a:effectLst/>
                <a:latin typeface="Times New Roman" panose="02020603050405020304" pitchFamily="18" charset="0"/>
                <a:ea typeface="Times New Roman" panose="02020603050405020304" pitchFamily="18" charset="0"/>
              </a:rPr>
              <a:t>F</a:t>
            </a:r>
            <a:r>
              <a:rPr lang="sq-AL" sz="1800" b="1" dirty="0">
                <a:effectLst/>
                <a:latin typeface="Times New Roman" panose="02020603050405020304" pitchFamily="18" charset="0"/>
                <a:ea typeface="Times New Roman" panose="02020603050405020304" pitchFamily="18" charset="0"/>
              </a:rPr>
              <a:t>orma e jashtme </a:t>
            </a:r>
            <a:r>
              <a:rPr lang="sq-AL" sz="1800" dirty="0">
                <a:effectLst/>
                <a:latin typeface="Times New Roman" panose="02020603050405020304" pitchFamily="18" charset="0"/>
                <a:ea typeface="Times New Roman" panose="02020603050405020304" pitchFamily="18" charset="0"/>
              </a:rPr>
              <a:t>e paraqitjes së dokumentit elektronik është paraqitja vizuale dhe e kuptueshme e përmbajtjes së tij në ekranin e kompjuterit apo në pajisje të tjera të ngjashme ose në letër apo në mjete të tjera të materializuara, prodhuar nga forma e brendshme e paraqitjes. </a:t>
            </a:r>
            <a:endParaRPr lang="en-US" sz="1800" dirty="0">
              <a:effectLst/>
              <a:latin typeface="Times New Roman" panose="02020603050405020304" pitchFamily="18" charset="0"/>
              <a:ea typeface="Times New Roman" panose="02020603050405020304" pitchFamily="18" charset="0"/>
            </a:endParaRPr>
          </a:p>
          <a:p>
            <a:pPr marL="0" indent="0" algn="just">
              <a:buNone/>
            </a:pPr>
            <a:r>
              <a:rPr lang="en-US" sz="1800" dirty="0">
                <a:effectLst/>
                <a:latin typeface="Times New Roman" panose="02020603050405020304" pitchFamily="18" charset="0"/>
                <a:ea typeface="Times New Roman" panose="02020603050405020304" pitchFamily="18" charset="0"/>
              </a:rPr>
              <a:t>	</a:t>
            </a:r>
          </a:p>
          <a:p>
            <a:pPr marL="0" indent="0" algn="just">
              <a:buNone/>
            </a:pPr>
            <a:r>
              <a:rPr lang="en-US" dirty="0">
                <a:latin typeface="Times New Roman" panose="02020603050405020304" pitchFamily="18" charset="0"/>
                <a:ea typeface="Times New Roman" panose="02020603050405020304" pitchFamily="18" charset="0"/>
              </a:rPr>
              <a:t>	</a:t>
            </a:r>
            <a:r>
              <a:rPr lang="sq-AL" sz="1800" b="1" dirty="0">
                <a:effectLst/>
                <a:latin typeface="Times New Roman" panose="02020603050405020304" pitchFamily="18" charset="0"/>
                <a:ea typeface="Times New Roman" panose="02020603050405020304" pitchFamily="18" charset="0"/>
              </a:rPr>
              <a:t>Në mënyrë që kopja në letër e dokumentit elektronik të ketë të njëjtën vlerë ligjore me </a:t>
            </a:r>
            <a:r>
              <a:rPr lang="en-US" sz="1800" b="1" dirty="0">
                <a:effectLst/>
                <a:latin typeface="Times New Roman" panose="02020603050405020304" pitchFamily="18" charset="0"/>
                <a:ea typeface="Times New Roman" panose="02020603050405020304" pitchFamily="18" charset="0"/>
              </a:rPr>
              <a:t>	</a:t>
            </a:r>
            <a:r>
              <a:rPr lang="sq-AL" sz="1800" b="1" dirty="0">
                <a:effectLst/>
                <a:latin typeface="Times New Roman" panose="02020603050405020304" pitchFamily="18" charset="0"/>
                <a:ea typeface="Times New Roman" panose="02020603050405020304" pitchFamily="18" charset="0"/>
              </a:rPr>
              <a:t>origjinalin, duhet që kopja të bëhet në përputhje me nenin 10 të LPDE-së</a:t>
            </a:r>
            <a:endParaRPr lang="en-GB" sz="1800" b="1" dirty="0"/>
          </a:p>
          <a:p>
            <a:pPr marL="0" indent="0" algn="just">
              <a:buNone/>
            </a:pP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3931606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00BB4A-1571-C9DA-1698-EBBF1FACA8AE}"/>
              </a:ext>
            </a:extLst>
          </p:cNvPr>
          <p:cNvSpPr>
            <a:spLocks noGrp="1"/>
          </p:cNvSpPr>
          <p:nvPr>
            <p:ph idx="1"/>
          </p:nvPr>
        </p:nvSpPr>
        <p:spPr>
          <a:xfrm>
            <a:off x="677334" y="914401"/>
            <a:ext cx="9566596" cy="5126962"/>
          </a:xfrm>
        </p:spPr>
        <p:txBody>
          <a:bodyPr>
            <a:normAutofit/>
          </a:bodyPr>
          <a:lstStyle/>
          <a:p>
            <a:pPr algn="just"/>
            <a:endParaRPr lang="en-US" sz="1800" dirty="0">
              <a:latin typeface="Constantia" panose="02030602050306030303" pitchFamily="18" charset="0"/>
            </a:endParaRPr>
          </a:p>
          <a:p>
            <a:pPr algn="just"/>
            <a:r>
              <a:rPr lang="en-US" sz="1800" dirty="0">
                <a:latin typeface="Times New Roman" panose="02020603050405020304" pitchFamily="18" charset="0"/>
                <a:cs typeface="Times New Roman" panose="02020603050405020304" pitchFamily="18" charset="0"/>
              </a:rPr>
              <a:t>Neni 10 LPDE</a:t>
            </a:r>
          </a:p>
          <a:p>
            <a:pPr algn="just"/>
            <a:r>
              <a:rPr lang="en-US" sz="1800" dirty="0">
                <a:latin typeface="Times New Roman" panose="02020603050405020304" pitchFamily="18" charset="0"/>
                <a:cs typeface="Times New Roman" panose="02020603050405020304" pitchFamily="18" charset="0"/>
              </a:rPr>
              <a:t>1. </a:t>
            </a:r>
            <a:r>
              <a:rPr lang="en-US" sz="1800" dirty="0" err="1">
                <a:latin typeface="Times New Roman" panose="02020603050405020304" pitchFamily="18" charset="0"/>
                <a:cs typeface="Times New Roman" panose="02020603050405020304" pitchFamily="18" charset="0"/>
              </a:rPr>
              <a:t>Vërtetimi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kopjes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letër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dokumentit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elektronik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institucionet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publike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kryhet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personat</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autorizuar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titullari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insitucionit</a:t>
            </a:r>
            <a:r>
              <a:rPr lang="en-US" sz="1800" dirty="0">
                <a:latin typeface="Times New Roman" panose="02020603050405020304" pitchFamily="18" charset="0"/>
                <a:cs typeface="Times New Roman" panose="02020603050405020304" pitchFamily="18" charset="0"/>
              </a:rPr>
              <a:t>.</a:t>
            </a:r>
          </a:p>
          <a:p>
            <a:pPr algn="just"/>
            <a:r>
              <a:rPr lang="en-US" sz="1800" dirty="0">
                <a:latin typeface="Times New Roman" panose="02020603050405020304" pitchFamily="18" charset="0"/>
                <a:cs typeface="Times New Roman" panose="02020603050405020304" pitchFamily="18" charset="0"/>
              </a:rPr>
              <a:t>1/a. </a:t>
            </a:r>
            <a:r>
              <a:rPr lang="en-US" sz="1800" dirty="0" err="1">
                <a:latin typeface="Times New Roman" panose="02020603050405020304" pitchFamily="18" charset="0"/>
                <a:cs typeface="Times New Roman" panose="02020603050405020304" pitchFamily="18" charset="0"/>
              </a:rPr>
              <a:t>Kopja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letër</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dokumentit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elektronik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mund</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bëhet</a:t>
            </a:r>
            <a:r>
              <a:rPr lang="en-US" sz="1800" dirty="0">
                <a:latin typeface="Times New Roman" panose="02020603050405020304" pitchFamily="18" charset="0"/>
                <a:cs typeface="Times New Roman" panose="02020603050405020304" pitchFamily="18" charset="0"/>
              </a:rPr>
              <a:t> duke </a:t>
            </a:r>
            <a:r>
              <a:rPr lang="en-US" sz="1800" dirty="0" err="1">
                <a:latin typeface="Times New Roman" panose="02020603050405020304" pitchFamily="18" charset="0"/>
                <a:cs typeface="Times New Roman" panose="02020603050405020304" pitchFamily="18" charset="0"/>
              </a:rPr>
              <a:t>vendosur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një</a:t>
            </a:r>
            <a:r>
              <a:rPr lang="en-US" sz="1800" dirty="0">
                <a:latin typeface="Times New Roman" panose="02020603050405020304" pitchFamily="18" charset="0"/>
                <a:cs typeface="Times New Roman" panose="02020603050405020304" pitchFamily="18" charset="0"/>
              </a:rPr>
              <a:t> apo </a:t>
            </a:r>
            <a:r>
              <a:rPr lang="en-US" sz="1800" dirty="0" err="1">
                <a:latin typeface="Times New Roman" panose="02020603050405020304" pitchFamily="18" charset="0"/>
                <a:cs typeface="Times New Roman" panose="02020603050405020304" pitchFamily="18" charset="0"/>
              </a:rPr>
              <a:t>më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shumë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kode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dydimensionale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cilat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mundësojnë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verifikimin</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përputhshmërisë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së</a:t>
            </a:r>
            <a:r>
              <a:rPr lang="en-US" sz="1800" dirty="0">
                <a:latin typeface="Times New Roman" panose="02020603050405020304" pitchFamily="18" charset="0"/>
                <a:cs typeface="Times New Roman" panose="02020603050405020304" pitchFamily="18" charset="0"/>
              </a:rPr>
              <a:t> kopjes,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letër</a:t>
            </a:r>
            <a:r>
              <a:rPr lang="en-US" sz="1800" dirty="0">
                <a:latin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cs typeface="Times New Roman" panose="02020603050405020304" pitchFamily="18" charset="0"/>
              </a:rPr>
              <a:t>dokumentin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elektronik</a:t>
            </a:r>
            <a:r>
              <a:rPr lang="en-US" sz="1800" dirty="0">
                <a:latin typeface="Times New Roman" panose="02020603050405020304" pitchFamily="18" charset="0"/>
                <a:cs typeface="Times New Roman" panose="02020603050405020304" pitchFamily="18" charset="0"/>
              </a:rPr>
              <a:t> original. </a:t>
            </a:r>
          </a:p>
          <a:p>
            <a:pPr algn="just"/>
            <a:r>
              <a:rPr lang="en-US" sz="1800" dirty="0" err="1">
                <a:latin typeface="Times New Roman" panose="02020603050405020304" pitchFamily="18" charset="0"/>
                <a:cs typeface="Times New Roman" panose="02020603050405020304" pitchFamily="18" charset="0"/>
              </a:rPr>
              <a:t>Rregullat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dhe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procedurat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vërtetimin</a:t>
            </a:r>
            <a:r>
              <a:rPr lang="en-US" sz="1800" dirty="0">
                <a:latin typeface="Times New Roman" panose="02020603050405020304" pitchFamily="18" charset="0"/>
                <a:cs typeface="Times New Roman" panose="02020603050405020304" pitchFamily="18" charset="0"/>
              </a:rPr>
              <a:t> e kopjes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letër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dokumentit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elektronik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nëpërmjet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vendosjes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një</a:t>
            </a:r>
            <a:r>
              <a:rPr lang="en-US" sz="1800" dirty="0">
                <a:latin typeface="Times New Roman" panose="02020603050405020304" pitchFamily="18" charset="0"/>
                <a:cs typeface="Times New Roman" panose="02020603050405020304" pitchFamily="18" charset="0"/>
              </a:rPr>
              <a:t> apo </a:t>
            </a:r>
            <a:r>
              <a:rPr lang="en-US" sz="1800" dirty="0" err="1">
                <a:latin typeface="Times New Roman" panose="02020603050405020304" pitchFamily="18" charset="0"/>
                <a:cs typeface="Times New Roman" panose="02020603050405020304" pitchFamily="18" charset="0"/>
              </a:rPr>
              <a:t>më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shumë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kodeve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dydimensionale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përcaktohen</a:t>
            </a:r>
            <a:r>
              <a:rPr lang="en-US" sz="1800" dirty="0">
                <a:latin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cs typeface="Times New Roman" panose="02020603050405020304" pitchFamily="18" charset="0"/>
              </a:rPr>
              <a:t>udhëzim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ministrit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përgjegjës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fushën</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teknologjisë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informacionit</a:t>
            </a:r>
            <a:r>
              <a:rPr lang="en-US" sz="1800" dirty="0">
                <a:latin typeface="Times New Roman" panose="02020603050405020304" pitchFamily="18" charset="0"/>
                <a:cs typeface="Times New Roman" panose="02020603050405020304" pitchFamily="18" charset="0"/>
              </a:rPr>
              <a:t>.”</a:t>
            </a:r>
          </a:p>
          <a:p>
            <a:pPr algn="just"/>
            <a:r>
              <a:rPr lang="en-US" sz="1800" dirty="0">
                <a:latin typeface="Times New Roman" panose="02020603050405020304" pitchFamily="18" charset="0"/>
                <a:cs typeface="Times New Roman" panose="02020603050405020304" pitchFamily="18" charset="0"/>
              </a:rPr>
              <a:t>2.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gjitha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rastet</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tjera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vërtetimi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kopjes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letër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dokumentit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elektronik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kryhet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noteri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publik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Rregullat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dhe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procedurat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vërtetimin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noteri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publik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përcaktohen</a:t>
            </a:r>
            <a:r>
              <a:rPr lang="en-US" sz="1800" dirty="0">
                <a:latin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cs typeface="Times New Roman" panose="02020603050405020304" pitchFamily="18" charset="0"/>
              </a:rPr>
              <a:t>udhëzim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Ministrit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Drejtësisë</a:t>
            </a:r>
            <a:r>
              <a:rPr lang="en-US" sz="1800" dirty="0">
                <a:latin typeface="Times New Roman" panose="02020603050405020304" pitchFamily="18" charset="0"/>
                <a:cs typeface="Times New Roman" panose="02020603050405020304" pitchFamily="18" charset="0"/>
              </a:rPr>
              <a:t>. </a:t>
            </a:r>
          </a:p>
          <a:p>
            <a:pPr algn="just"/>
            <a:r>
              <a:rPr lang="en-US" sz="1800" dirty="0">
                <a:latin typeface="Times New Roman" panose="02020603050405020304" pitchFamily="18" charset="0"/>
                <a:cs typeface="Times New Roman" panose="02020603050405020304" pitchFamily="18" charset="0"/>
              </a:rPr>
              <a:t>3. </a:t>
            </a:r>
            <a:r>
              <a:rPr lang="en-US" sz="1800" dirty="0" err="1">
                <a:latin typeface="Times New Roman" panose="02020603050405020304" pitchFamily="18" charset="0"/>
                <a:cs typeface="Times New Roman" panose="02020603050405020304" pitchFamily="18" charset="0"/>
              </a:rPr>
              <a:t>Kopja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letër</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vërtetuar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si</a:t>
            </a:r>
            <a:r>
              <a:rPr lang="en-US" sz="1800" dirty="0">
                <a:latin typeface="Times New Roman" panose="02020603050405020304" pitchFamily="18" charset="0"/>
                <a:cs typeface="Times New Roman" panose="02020603050405020304" pitchFamily="18" charset="0"/>
              </a:rPr>
              <a:t> kopje e </a:t>
            </a:r>
            <a:r>
              <a:rPr lang="en-US" sz="1800" dirty="0" err="1">
                <a:latin typeface="Times New Roman" panose="02020603050405020304" pitchFamily="18" charset="0"/>
                <a:cs typeface="Times New Roman" panose="02020603050405020304" pitchFamily="18" charset="0"/>
              </a:rPr>
              <a:t>dokumentit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elektronik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duhet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mbajë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bashkëlidhur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shënimin</a:t>
            </a:r>
            <a:r>
              <a:rPr lang="en-US" sz="1800" dirty="0">
                <a:latin typeface="Times New Roman" panose="02020603050405020304" pitchFamily="18" charset="0"/>
                <a:cs typeface="Times New Roman" panose="02020603050405020304" pitchFamily="18" charset="0"/>
              </a:rPr>
              <a:t> “Kopje e </a:t>
            </a:r>
            <a:r>
              <a:rPr lang="en-US" sz="1800" dirty="0" err="1">
                <a:latin typeface="Times New Roman" panose="02020603050405020304" pitchFamily="18" charset="0"/>
                <a:cs typeface="Times New Roman" panose="02020603050405020304" pitchFamily="18" charset="0"/>
              </a:rPr>
              <a:t>njëjtë</a:t>
            </a:r>
            <a:r>
              <a:rPr lang="en-US" sz="1800" dirty="0">
                <a:latin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cs typeface="Times New Roman" panose="02020603050405020304" pitchFamily="18" charset="0"/>
              </a:rPr>
              <a:t>dokumentin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elektronik</a:t>
            </a:r>
            <a:r>
              <a:rPr lang="en-US" sz="1800" dirty="0">
                <a:latin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177531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E333FC-F5B2-C60F-2A13-7FBF69BE2428}"/>
              </a:ext>
            </a:extLst>
          </p:cNvPr>
          <p:cNvSpPr>
            <a:spLocks noGrp="1"/>
          </p:cNvSpPr>
          <p:nvPr>
            <p:ph idx="1"/>
          </p:nvPr>
        </p:nvSpPr>
        <p:spPr>
          <a:xfrm>
            <a:off x="677334" y="715617"/>
            <a:ext cx="8596668" cy="5325745"/>
          </a:xfrm>
        </p:spPr>
        <p:txBody>
          <a:bodyPr>
            <a:normAutofit/>
          </a:bodyPr>
          <a:lstStyle/>
          <a:p>
            <a:pPr algn="just"/>
            <a:r>
              <a:rPr lang="sq-AL" sz="1800" dirty="0">
                <a:solidFill>
                  <a:schemeClr val="tx1"/>
                </a:solidFill>
                <a:effectLst/>
                <a:latin typeface="Times New Roman" panose="02020603050405020304" pitchFamily="18" charset="0"/>
                <a:ea typeface="MS Mincho" panose="02020609040205080304" pitchFamily="49" charset="-128"/>
              </a:rPr>
              <a:t>Sipas nenit 3 të LPDE </a:t>
            </a:r>
            <a:r>
              <a:rPr lang="sq-AL" sz="1800" i="1" dirty="0">
                <a:solidFill>
                  <a:schemeClr val="tx1"/>
                </a:solidFill>
                <a:effectLst/>
                <a:latin typeface="Times New Roman" panose="02020603050405020304" pitchFamily="18" charset="0"/>
                <a:ea typeface="Calibri" panose="020F0502020204030204" pitchFamily="34" charset="0"/>
              </a:rPr>
              <a:t>“Kod dydimensional” është logo grafike, e lexueshme nga sistemet kompjuterike, e cila përmban të dhëna dhe/ose informacione të koduara, në format numerik, alfanumerik dhe binar. </a:t>
            </a:r>
            <a:endParaRPr lang="en-US" sz="1800" i="1" dirty="0">
              <a:solidFill>
                <a:schemeClr val="tx1"/>
              </a:solidFill>
              <a:effectLst/>
              <a:latin typeface="Times New Roman" panose="02020603050405020304" pitchFamily="18" charset="0"/>
              <a:ea typeface="Calibri" panose="020F0502020204030204" pitchFamily="34" charset="0"/>
            </a:endParaRPr>
          </a:p>
          <a:p>
            <a:pPr algn="just"/>
            <a:endParaRPr lang="en-US" sz="1800" dirty="0">
              <a:solidFill>
                <a:schemeClr val="tx1"/>
              </a:solidFill>
              <a:effectLst/>
              <a:latin typeface="Times New Roman" panose="02020603050405020304" pitchFamily="18" charset="0"/>
              <a:ea typeface="Calibri" panose="020F0502020204030204" pitchFamily="34" charset="0"/>
            </a:endParaRPr>
          </a:p>
          <a:p>
            <a:pPr algn="just"/>
            <a:r>
              <a:rPr lang="en-US" sz="1800" dirty="0">
                <a:solidFill>
                  <a:schemeClr val="tx1"/>
                </a:solidFill>
                <a:effectLst/>
                <a:latin typeface="Times New Roman" panose="02020603050405020304" pitchFamily="18" charset="0"/>
                <a:ea typeface="Calibri" panose="020F0502020204030204" pitchFamily="34" charset="0"/>
              </a:rPr>
              <a:t>N</a:t>
            </a:r>
            <a:r>
              <a:rPr lang="sq-AL" sz="1800" dirty="0">
                <a:solidFill>
                  <a:schemeClr val="tx1"/>
                </a:solidFill>
                <a:effectLst/>
                <a:latin typeface="Times New Roman" panose="02020603050405020304" pitchFamily="18" charset="0"/>
                <a:ea typeface="Calibri" panose="020F0502020204030204" pitchFamily="34" charset="0"/>
              </a:rPr>
              <a:t>ëse autoriteti lëshues garanton pajisjen e dokumentit elektronik me një kod dydimnesional, i cili përmban të dhëna dhe/ose informacione të koduara, në format numerik, alfanumerik, dhe është i lexueshëm nga sistemet kompjterike, atëherë në përputhje me Udhëzimin e </a:t>
            </a:r>
            <a:r>
              <a:rPr lang="sq-AL" sz="1800" dirty="0">
                <a:solidFill>
                  <a:schemeClr val="tx1"/>
                </a:solidFill>
                <a:effectLst/>
                <a:latin typeface="Times New Roman" panose="02020603050405020304" pitchFamily="18" charset="0"/>
                <a:ea typeface="MS Mincho" panose="02020609040205080304" pitchFamily="49" charset="-128"/>
              </a:rPr>
              <a:t>Ministrit për Inovacionin dhe Administratën Publike Nr. 3 datë 2.2.2016 (</a:t>
            </a:r>
            <a:r>
              <a:rPr lang="sq-AL" sz="1800" i="1" dirty="0">
                <a:solidFill>
                  <a:schemeClr val="tx1"/>
                </a:solidFill>
                <a:effectLst/>
                <a:latin typeface="Times New Roman" panose="02020603050405020304" pitchFamily="18" charset="0"/>
                <a:ea typeface="MS Mincho" panose="02020609040205080304" pitchFamily="49" charset="-128"/>
              </a:rPr>
              <a:t>këtu më poshtë Udhëzimi i MIAP</a:t>
            </a:r>
            <a:r>
              <a:rPr lang="sq-AL" sz="1800" dirty="0">
                <a:solidFill>
                  <a:schemeClr val="tx1"/>
                </a:solidFill>
                <a:effectLst/>
                <a:latin typeface="Times New Roman" panose="02020603050405020304" pitchFamily="18" charset="0"/>
                <a:ea typeface="MS Mincho" panose="02020609040205080304" pitchFamily="49" charset="-128"/>
              </a:rPr>
              <a:t>), pika 8, ky dokum</a:t>
            </a:r>
            <a:r>
              <a:rPr lang="en-US" sz="1800" dirty="0">
                <a:solidFill>
                  <a:schemeClr val="tx1"/>
                </a:solidFill>
                <a:effectLst/>
                <a:latin typeface="Times New Roman" panose="02020603050405020304" pitchFamily="18" charset="0"/>
                <a:ea typeface="MS Mincho" panose="02020609040205080304" pitchFamily="49" charset="-128"/>
              </a:rPr>
              <a:t>n</a:t>
            </a:r>
            <a:r>
              <a:rPr lang="sq-AL" sz="1800" dirty="0">
                <a:solidFill>
                  <a:schemeClr val="tx1"/>
                </a:solidFill>
                <a:effectLst/>
                <a:latin typeface="Times New Roman" panose="02020603050405020304" pitchFamily="18" charset="0"/>
                <a:ea typeface="MS Mincho" panose="02020609040205080304" pitchFamily="49" charset="-128"/>
              </a:rPr>
              <a:t>et ka të njëjtën vlerë ligjore me dokumentin elektronik. </a:t>
            </a:r>
            <a:endParaRPr lang="en-GB" sz="1800" dirty="0">
              <a:solidFill>
                <a:schemeClr val="tx1"/>
              </a:solidFill>
              <a:effectLst/>
              <a:latin typeface="Times New Roman" panose="02020603050405020304" pitchFamily="18" charset="0"/>
              <a:ea typeface="MS Mincho" panose="02020609040205080304" pitchFamily="49" charset="-128"/>
            </a:endParaRPr>
          </a:p>
          <a:p>
            <a:pPr algn="just"/>
            <a:endParaRPr lang="en-US" sz="1800" dirty="0">
              <a:solidFill>
                <a:schemeClr val="tx1"/>
              </a:solidFill>
              <a:effectLst/>
              <a:latin typeface="Times New Roman" panose="02020603050405020304" pitchFamily="18" charset="0"/>
              <a:ea typeface="Times New Roman" panose="02020603050405020304" pitchFamily="18" charset="0"/>
            </a:endParaRPr>
          </a:p>
          <a:p>
            <a:pPr algn="just"/>
            <a:r>
              <a:rPr lang="sq-AL" sz="1800" dirty="0">
                <a:solidFill>
                  <a:schemeClr val="tx1"/>
                </a:solidFill>
                <a:effectLst/>
                <a:latin typeface="Times New Roman" panose="02020603050405020304" pitchFamily="18" charset="0"/>
                <a:ea typeface="Times New Roman" panose="02020603050405020304" pitchFamily="18" charset="0"/>
              </a:rPr>
              <a:t>Autoriteti përgjegjës për lëshimin e dokumentit elektronik me kode dydimensionale është institucioni, i cili krijon dokumentin elektronik në përputhje me LPDE. Kopja në letër e dokumentit elektronik mund të përmbajë një ose më shumë kode dydimensionale, sipas specifikimeve të Aneksit 1 të Udhëzimit të MIAP. Disa nga tipet e kodeve dydimensionale janë si më poshtë: </a:t>
            </a:r>
            <a:endParaRPr lang="en-GB" dirty="0">
              <a:solidFill>
                <a:schemeClr val="tx1"/>
              </a:solidFill>
            </a:endParaRPr>
          </a:p>
          <a:p>
            <a:pPr algn="just"/>
            <a:endParaRPr lang="en-GB" dirty="0"/>
          </a:p>
        </p:txBody>
      </p:sp>
    </p:spTree>
    <p:extLst>
      <p:ext uri="{BB962C8B-B14F-4D97-AF65-F5344CB8AC3E}">
        <p14:creationId xmlns:p14="http://schemas.microsoft.com/office/powerpoint/2010/main" val="3183174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3D2354F-AA0C-B5BA-9A19-6A95E08EF984}"/>
              </a:ext>
            </a:extLst>
          </p:cNvPr>
          <p:cNvPicPr>
            <a:picLocks noGrp="1" noChangeAspect="1"/>
          </p:cNvPicPr>
          <p:nvPr>
            <p:ph idx="1"/>
          </p:nvPr>
        </p:nvPicPr>
        <p:blipFill>
          <a:blip r:embed="rId2"/>
          <a:stretch>
            <a:fillRect/>
          </a:stretch>
        </p:blipFill>
        <p:spPr>
          <a:xfrm>
            <a:off x="954158" y="821635"/>
            <a:ext cx="8216346" cy="5274365"/>
          </a:xfrm>
          <a:prstGeom prst="rect">
            <a:avLst/>
          </a:prstGeom>
        </p:spPr>
      </p:pic>
    </p:spTree>
    <p:extLst>
      <p:ext uri="{BB962C8B-B14F-4D97-AF65-F5344CB8AC3E}">
        <p14:creationId xmlns:p14="http://schemas.microsoft.com/office/powerpoint/2010/main" val="2934757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CD0AA8-BC45-D748-65D4-DFDDE4E355D6}"/>
              </a:ext>
            </a:extLst>
          </p:cNvPr>
          <p:cNvSpPr>
            <a:spLocks noGrp="1"/>
          </p:cNvSpPr>
          <p:nvPr>
            <p:ph idx="1"/>
          </p:nvPr>
        </p:nvSpPr>
        <p:spPr>
          <a:xfrm>
            <a:off x="677334" y="1378227"/>
            <a:ext cx="8596668" cy="4663136"/>
          </a:xfrm>
        </p:spPr>
        <p:txBody>
          <a:bodyPr/>
          <a:lstStyle/>
          <a:p>
            <a:pPr algn="just">
              <a:spcBef>
                <a:spcPts val="0"/>
              </a:spcBef>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Kodet dydimensionale vendosen në pjesë qartësisht të dukshme të formës së jashtme të dokumentit dhe përmbajnë: (a) Të gjitha të dhënat e formës së jashtme të dokumentit, nënshkrimin elektronik, vulën elektronike, apo të dyja së bashku, sipas cilësimit të dokumentit (si p.sh. certifikata e lindjes); b. Ose një ekstrakt të dokumentit elektronik vetëm me të dhënat më të rëndësishme (si p.sh. ektrakt nga Drejtoria e Përgjithshme e Tatimeve, kontributet e sigurimeve shoqërore etj.).</a:t>
            </a:r>
            <a:endParaRPr lang="en-GB" sz="1800" dirty="0">
              <a:effectLst/>
              <a:latin typeface="CG Times"/>
              <a:ea typeface="MS Mincho" panose="02020609040205080304" pitchFamily="49" charset="-128"/>
              <a:cs typeface="Times New Roman" panose="02020603050405020304" pitchFamily="18" charset="0"/>
            </a:endParaRPr>
          </a:p>
          <a:p>
            <a:pPr marL="0" marR="0" indent="0" algn="just">
              <a:spcBef>
                <a:spcPts val="0"/>
              </a:spcBef>
              <a:spcAft>
                <a:spcPts val="0"/>
              </a:spcAft>
              <a:buNone/>
            </a:pPr>
            <a:endParaRPr lang="en-US" sz="18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indent="0" algn="just">
              <a:spcBef>
                <a:spcPts val="0"/>
              </a:spcBef>
              <a:spcAft>
                <a:spcPts val="0"/>
              </a:spcAft>
              <a:buNone/>
            </a:pPr>
            <a:r>
              <a:rPr lang="sq-AL" sz="18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 </a:t>
            </a:r>
            <a:endParaRPr lang="en-GB" sz="1800" dirty="0">
              <a:effectLst/>
              <a:latin typeface="CG Times"/>
              <a:ea typeface="MS Mincho" panose="02020609040205080304" pitchFamily="49" charset="-128"/>
              <a:cs typeface="Times New Roman" panose="02020603050405020304" pitchFamily="18" charset="0"/>
            </a:endParaRPr>
          </a:p>
          <a:p>
            <a:pPr algn="just">
              <a:spcBef>
                <a:spcPts val="0"/>
              </a:spcBef>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Pyetja që shtrohet në një rast të tillë është, </a:t>
            </a:r>
            <a:r>
              <a:rPr lang="sq-AL" sz="1800" b="1" dirty="0">
                <a:effectLst/>
                <a:latin typeface="Times New Roman" panose="02020603050405020304" pitchFamily="18" charset="0"/>
                <a:ea typeface="MS Mincho" panose="02020609040205080304" pitchFamily="49" charset="-128"/>
                <a:cs typeface="Times New Roman" panose="02020603050405020304" pitchFamily="18" charset="0"/>
              </a:rPr>
              <a:t>çfarë mund të kuptojë një njeri i zakonshëm nga ky lloj kodi i cili me sy të lirë nuk “thotë” asgjë, sidomos për një njeri pa njohuri në fushën e teknologjisë së informacionit? Si mund të provohet që kemi të bëjmë me një kod të vlefshëm dydimensional që të mund të garantojë njëhsimin e formës së jashtme të dokumentit me formën e brendshme të tij? </a:t>
            </a:r>
            <a:endParaRPr lang="en-GB" sz="1800" b="1" dirty="0">
              <a:effectLst/>
              <a:latin typeface="CG Times"/>
              <a:ea typeface="MS Mincho" panose="02020609040205080304" pitchFamily="49" charset="-128"/>
              <a:cs typeface="Times New Roman" panose="02020603050405020304" pitchFamily="18" charset="0"/>
            </a:endParaRPr>
          </a:p>
          <a:p>
            <a:endParaRPr lang="en-GB" dirty="0"/>
          </a:p>
        </p:txBody>
      </p:sp>
    </p:spTree>
    <p:extLst>
      <p:ext uri="{BB962C8B-B14F-4D97-AF65-F5344CB8AC3E}">
        <p14:creationId xmlns:p14="http://schemas.microsoft.com/office/powerpoint/2010/main" val="2323671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D5D270-8970-4C69-CAED-F1421DD07F07}"/>
              </a:ext>
            </a:extLst>
          </p:cNvPr>
          <p:cNvSpPr>
            <a:spLocks noGrp="1"/>
          </p:cNvSpPr>
          <p:nvPr>
            <p:ph idx="1"/>
          </p:nvPr>
        </p:nvSpPr>
        <p:spPr>
          <a:xfrm>
            <a:off x="677334" y="1086679"/>
            <a:ext cx="8596668" cy="4954684"/>
          </a:xfrm>
        </p:spPr>
        <p:txBody>
          <a:bodyPr>
            <a:normAutofit lnSpcReduction="10000"/>
          </a:bodyPr>
          <a:lstStyle/>
          <a:p>
            <a:pPr algn="just"/>
            <a:r>
              <a:rPr lang="en-US" sz="1800" b="1" dirty="0">
                <a:effectLst/>
                <a:latin typeface="Times New Roman" panose="02020603050405020304" pitchFamily="18" charset="0"/>
                <a:ea typeface="MS Mincho" panose="02020609040205080304" pitchFamily="49" charset="-128"/>
                <a:cs typeface="Times New Roman" panose="02020603050405020304" pitchFamily="18" charset="0"/>
              </a:rPr>
              <a:t>I</a:t>
            </a:r>
            <a:r>
              <a:rPr lang="sq-AL" sz="1800" b="1" dirty="0">
                <a:effectLst/>
                <a:latin typeface="Times New Roman" panose="02020603050405020304" pitchFamily="18" charset="0"/>
                <a:ea typeface="MS Mincho" panose="02020609040205080304" pitchFamily="49" charset="-128"/>
                <a:cs typeface="Times New Roman" panose="02020603050405020304" pitchFamily="18" charset="0"/>
              </a:rPr>
              <a:t>nstitucioni lëshues i dokumentit elektronik, i cili përmban kode dydimensionale të cilat përfshijnë të gjithë informacionin e përmbajtur në atë dokument, duhet të ofrojnë pa pagesë aplikacione </a:t>
            </a:r>
            <a:r>
              <a:rPr lang="sq-AL" sz="1800" b="1" i="1" dirty="0">
                <a:effectLst/>
                <a:latin typeface="Times New Roman" panose="02020603050405020304" pitchFamily="18" charset="0"/>
                <a:ea typeface="MS Mincho" panose="02020609040205080304" pitchFamily="49" charset="-128"/>
                <a:cs typeface="Times New Roman" panose="02020603050405020304" pitchFamily="18" charset="0"/>
              </a:rPr>
              <a:t>soft</a:t>
            </a:r>
            <a:r>
              <a:rPr lang="en-US" b="1" i="1" dirty="0">
                <a:latin typeface="Times New Roman" panose="02020603050405020304" pitchFamily="18" charset="0"/>
                <a:ea typeface="MS Mincho" panose="02020609040205080304" pitchFamily="49" charset="-128"/>
                <a:cs typeface="Times New Roman" panose="02020603050405020304" pitchFamily="18" charset="0"/>
              </a:rPr>
              <a:t>w</a:t>
            </a:r>
            <a:r>
              <a:rPr lang="sq-AL" sz="1800" b="1" i="1" dirty="0">
                <a:effectLst/>
                <a:latin typeface="Times New Roman" panose="02020603050405020304" pitchFamily="18" charset="0"/>
                <a:ea typeface="MS Mincho" panose="02020609040205080304" pitchFamily="49" charset="-128"/>
                <a:cs typeface="Times New Roman" panose="02020603050405020304" pitchFamily="18" charset="0"/>
              </a:rPr>
              <a:t>are </a:t>
            </a:r>
            <a:r>
              <a:rPr lang="sq-AL" sz="1800" b="1" dirty="0">
                <a:effectLst/>
                <a:latin typeface="Times New Roman" panose="02020603050405020304" pitchFamily="18" charset="0"/>
                <a:ea typeface="MS Mincho" panose="02020609040205080304" pitchFamily="49" charset="-128"/>
                <a:cs typeface="Times New Roman" panose="02020603050405020304" pitchFamily="18" charset="0"/>
              </a:rPr>
              <a:t>lehtësisht të përdorshme për leximin dhe dekodifikimin e kodeve dydimensionale në mënyrë që, marrësi i dokumentit (</a:t>
            </a:r>
            <a:r>
              <a:rPr lang="sq-AL" sz="1800" b="1" i="1" dirty="0">
                <a:effectLst/>
                <a:latin typeface="Times New Roman" panose="02020603050405020304" pitchFamily="18" charset="0"/>
                <a:ea typeface="MS Mincho" panose="02020609040205080304" pitchFamily="49" charset="-128"/>
                <a:cs typeface="Times New Roman" panose="02020603050405020304" pitchFamily="18" charset="0"/>
              </a:rPr>
              <a:t>ose përdoruesi i tij</a:t>
            </a:r>
            <a:r>
              <a:rPr lang="sq-AL" sz="1800" b="1" dirty="0">
                <a:effectLst/>
                <a:latin typeface="Times New Roman" panose="02020603050405020304" pitchFamily="18" charset="0"/>
                <a:ea typeface="MS Mincho" panose="02020609040205080304" pitchFamily="49" charset="-128"/>
                <a:cs typeface="Times New Roman" panose="02020603050405020304" pitchFamily="18" charset="0"/>
              </a:rPr>
              <a:t>) të jetë në gjendje të konvertojë kodin/kodet dydimensionale në formën e jashtme të paraqitjes së dokumentit elektronik. </a:t>
            </a:r>
            <a:endParaRPr lang="en-US" sz="1800" b="1" dirty="0">
              <a:effectLst/>
              <a:latin typeface="Times New Roman" panose="02020603050405020304" pitchFamily="18" charset="0"/>
              <a:ea typeface="MS Mincho" panose="02020609040205080304" pitchFamily="49" charset="-128"/>
              <a:cs typeface="Times New Roman" panose="02020603050405020304" pitchFamily="18" charset="0"/>
            </a:endParaRPr>
          </a:p>
          <a:p>
            <a:pPr algn="just"/>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Thënë ndryshe, nëse një person do të jetë i interesuar për të marrë një certifikate personale nga sistemi e-Albania, Drejtoria e Përgjithshme e Gjendjes Civile duhet të ofrojë aplikacione falas që mundësojnë dekodimin dhe leximin e dokumentit elektronik me aplikacione pa pagesë. Praktikisht, nëse skanojmë kodin që përmban dokumenti elektronik me një aplikacion pa pagesë dhe ai na çon direkt te dokumenti elektronik origjinal, do të thotë se kemi të bëjmë me një dokument elektronik tek i cili forma e jashtme është e njëjtë me formën e brendshme dhe për rrjedhojë ka të njëjtën vlerë ligjore me dokumentin elektronik origjinal. </a:t>
            </a: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algn="just"/>
            <a:r>
              <a:rPr lang="sq-AL" sz="1800" b="1" u="sng" dirty="0">
                <a:effectLst/>
                <a:latin typeface="Times New Roman" panose="02020603050405020304" pitchFamily="18" charset="0"/>
                <a:ea typeface="MS Mincho" panose="02020609040205080304" pitchFamily="49" charset="-128"/>
                <a:cs typeface="Times New Roman" panose="02020603050405020304" pitchFamily="18" charset="0"/>
              </a:rPr>
              <a:t>Ky dokument elektronik mund të përdoret si provë tipike në procesin gjyqësor civil (n. 12 LPDE) dhe nuk është e nevojshme të noterizohet apo të certifikohet tek titullari i insitucionit lëshues për tu pranuar nga gjykata.   </a:t>
            </a:r>
            <a:endParaRPr lang="en-GB" sz="1800" b="1" u="sng" dirty="0">
              <a:effectLst/>
              <a:latin typeface="CG Times"/>
              <a:ea typeface="MS Mincho" panose="02020609040205080304" pitchFamily="49" charset="-128"/>
              <a:cs typeface="Times New Roman" panose="02020603050405020304" pitchFamily="18" charset="0"/>
            </a:endParaRPr>
          </a:p>
          <a:p>
            <a:endParaRPr lang="en-GB" dirty="0"/>
          </a:p>
        </p:txBody>
      </p:sp>
    </p:spTree>
    <p:extLst>
      <p:ext uri="{BB962C8B-B14F-4D97-AF65-F5344CB8AC3E}">
        <p14:creationId xmlns:p14="http://schemas.microsoft.com/office/powerpoint/2010/main" val="1859696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8F2987-38FA-4C38-8E46-95D85F60FD64}"/>
              </a:ext>
            </a:extLst>
          </p:cNvPr>
          <p:cNvSpPr>
            <a:spLocks noGrp="1"/>
          </p:cNvSpPr>
          <p:nvPr>
            <p:ph idx="1"/>
          </p:nvPr>
        </p:nvSpPr>
        <p:spPr>
          <a:xfrm>
            <a:off x="677334" y="1060174"/>
            <a:ext cx="9354562" cy="5459895"/>
          </a:xfrm>
        </p:spPr>
        <p:txBody>
          <a:bodyPr>
            <a:normAutofit/>
          </a:bodyPr>
          <a:lstStyle/>
          <a:p>
            <a:pPr algn="just">
              <a:spcBef>
                <a:spcPts val="0"/>
              </a:spcBef>
            </a:pPr>
            <a:endParaRPr lang="en-GB" dirty="0">
              <a:latin typeface="Times New Roman" panose="02020603050405020304" pitchFamily="18" charset="0"/>
              <a:ea typeface="Calibri" panose="020F0502020204030204" pitchFamily="34" charset="0"/>
            </a:endParaRPr>
          </a:p>
          <a:p>
            <a:pPr algn="just">
              <a:spcBef>
                <a:spcPts val="0"/>
              </a:spcBef>
            </a:pPr>
            <a:endParaRPr lang="en-GB" dirty="0">
              <a:latin typeface="Times New Roman" panose="02020603050405020304" pitchFamily="18" charset="0"/>
              <a:ea typeface="Calibri" panose="020F0502020204030204" pitchFamily="34" charset="0"/>
            </a:endParaRPr>
          </a:p>
          <a:p>
            <a:pPr algn="just">
              <a:spcBef>
                <a:spcPts val="0"/>
              </a:spcBef>
            </a:pPr>
            <a:r>
              <a:rPr lang="sq-AL" sz="1800" b="1" dirty="0">
                <a:effectLst/>
                <a:latin typeface="Times New Roman" panose="02020603050405020304" pitchFamily="18" charset="0"/>
                <a:ea typeface="MS Mincho" panose="02020609040205080304" pitchFamily="49" charset="-128"/>
                <a:cs typeface="Times New Roman" panose="02020603050405020304" pitchFamily="18" charset="0"/>
              </a:rPr>
              <a:t>Në të gjitha rastet e tjera, kur dokumenti elektronik nuk përmban kod dydimensional lehtësisht të aksesueshëm nga programet soft</a:t>
            </a:r>
            <a:r>
              <a:rPr lang="en-US" b="1" dirty="0">
                <a:latin typeface="Times New Roman" panose="02020603050405020304" pitchFamily="18" charset="0"/>
                <a:ea typeface="MS Mincho" panose="02020609040205080304" pitchFamily="49" charset="-128"/>
                <a:cs typeface="Times New Roman" panose="02020603050405020304" pitchFamily="18" charset="0"/>
              </a:rPr>
              <a:t>w</a:t>
            </a:r>
            <a:r>
              <a:rPr lang="sq-AL" sz="1800" b="1" dirty="0">
                <a:effectLst/>
                <a:latin typeface="Times New Roman" panose="02020603050405020304" pitchFamily="18" charset="0"/>
                <a:ea typeface="MS Mincho" panose="02020609040205080304" pitchFamily="49" charset="-128"/>
                <a:cs typeface="Times New Roman" panose="02020603050405020304" pitchFamily="18" charset="0"/>
              </a:rPr>
              <a:t>are, vërtetimi i kopjes në letër të dokumentit elektronik kryhet nga noteri publik. Rregullat dhe procedurat për vërtetimin nga noteri publik përcaktohen me Udhëzim të Ministrit të Drejtësisë Nr. 1 datë 7.1.2021 “Për përcaktimin e rregullave të detajuara për ndreqjen e gabimeve në aktet dhe veprimet noteriale. Kopja në letër, e vërtetuar si kopje e dokumentit elektronik, duhet të mbajë bashkëlidhur shënimin “Kopje e njëjtë me dokumentin elektronik”. </a:t>
            </a:r>
            <a:endParaRPr lang="en-GB" sz="1800" b="1" dirty="0">
              <a:effectLst/>
              <a:latin typeface="CG Times"/>
              <a:ea typeface="MS Mincho" panose="02020609040205080304" pitchFamily="49" charset="-128"/>
              <a:cs typeface="Times New Roman" panose="02020603050405020304" pitchFamily="18" charset="0"/>
            </a:endParaRPr>
          </a:p>
          <a:p>
            <a:endParaRPr lang="en-GB" dirty="0"/>
          </a:p>
        </p:txBody>
      </p:sp>
    </p:spTree>
    <p:extLst>
      <p:ext uri="{BB962C8B-B14F-4D97-AF65-F5344CB8AC3E}">
        <p14:creationId xmlns:p14="http://schemas.microsoft.com/office/powerpoint/2010/main" val="3368807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C6476-5DA8-06F0-7485-D8608A26B747}"/>
              </a:ext>
            </a:extLst>
          </p:cNvPr>
          <p:cNvSpPr>
            <a:spLocks noGrp="1"/>
          </p:cNvSpPr>
          <p:nvPr>
            <p:ph type="title"/>
          </p:nvPr>
        </p:nvSpPr>
        <p:spPr>
          <a:xfrm>
            <a:off x="677334" y="609600"/>
            <a:ext cx="8596668" cy="490330"/>
          </a:xfrm>
        </p:spPr>
        <p:txBody>
          <a:bodyPr>
            <a:normAutofit fontScale="90000"/>
          </a:bodyPr>
          <a:lstStyle/>
          <a:p>
            <a:pPr algn="ctr"/>
            <a:r>
              <a:rPr lang="sq-AL" sz="2200" b="1" dirty="0">
                <a:solidFill>
                  <a:schemeClr val="tx1"/>
                </a:solidFill>
                <a:effectLst/>
                <a:latin typeface="Times New Roman" panose="02020603050405020304" pitchFamily="18" charset="0"/>
                <a:ea typeface="Times New Roman" panose="02020603050405020304" pitchFamily="18" charset="0"/>
              </a:rPr>
              <a:t>Fuqia provuese e dokumentit elektronik </a:t>
            </a:r>
            <a:br>
              <a:rPr lang="en-GB" sz="1800" dirty="0">
                <a:effectLst/>
                <a:latin typeface="Times New Roman" panose="02020603050405020304" pitchFamily="18" charset="0"/>
                <a:ea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078CD376-31EC-3706-AD18-5802B178C516}"/>
              </a:ext>
            </a:extLst>
          </p:cNvPr>
          <p:cNvSpPr>
            <a:spLocks noGrp="1"/>
          </p:cNvSpPr>
          <p:nvPr>
            <p:ph idx="1"/>
          </p:nvPr>
        </p:nvSpPr>
        <p:spPr>
          <a:xfrm>
            <a:off x="677334" y="1099931"/>
            <a:ext cx="8596668" cy="4941432"/>
          </a:xfrm>
        </p:spPr>
        <p:txBody>
          <a:bodyPr>
            <a:normAutofit lnSpcReduction="10000"/>
          </a:bodyPr>
          <a:lstStyle/>
          <a:p>
            <a:pPr algn="just"/>
            <a:r>
              <a:rPr lang="sq-AL" sz="1800" dirty="0">
                <a:effectLst/>
                <a:latin typeface="Times New Roman" panose="02020603050405020304" pitchFamily="18" charset="0"/>
                <a:ea typeface="Times New Roman" panose="02020603050405020304" pitchFamily="18" charset="0"/>
              </a:rPr>
              <a:t>Neni 12 i LPDE përcakton shprehimisht që, dokumenti elektronik, që plotëson kriteret e nenit 6 të këtij ligji, përdoret si provë. Sipas nenit 6 LPDE, dokumenti elektronik duhet të përmbajë: a) nënshkrim elektronik dhe/ose vulë elektronike, sipas legjislacionit në fuqi për nënshkrimin elektronik, identifikimin elektronik dhe shërbimet e besuara; b) të dhënat e krijuesit të dokumentit elektronik; c) pacënueshmërinë e dokumentit elektronik; C) akses në përmbajtjen e dokumentit elektronik përgjatë gjithë ciklit të dokumentimit; d) qartësi në leximin e përmbajtjes. </a:t>
            </a:r>
            <a:endParaRPr lang="en-US" sz="1800" dirty="0">
              <a:effectLst/>
              <a:latin typeface="Times New Roman" panose="02020603050405020304" pitchFamily="18" charset="0"/>
              <a:ea typeface="Times New Roman" panose="02020603050405020304" pitchFamily="18" charset="0"/>
            </a:endParaRPr>
          </a:p>
          <a:p>
            <a:pPr algn="just"/>
            <a:endParaRPr lang="en-US" dirty="0">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Dokumenti elektronik, si dhe kopja e tij në letër, e realizuar në përputhje me LPDE (n.10), janë të barasvlershme në kryerjen e transaksioneve apo veprimeve juridike, ku kërkohet paraqitja e dokumentit elektronik apo kopja e tij në letër e vërtetuar. (n. 11 LPDE) </a:t>
            </a:r>
            <a:endParaRPr lang="en-US" sz="1800" dirty="0">
              <a:effectLst/>
              <a:latin typeface="Times New Roman" panose="02020603050405020304" pitchFamily="18" charset="0"/>
              <a:ea typeface="Times New Roman" panose="02020603050405020304" pitchFamily="18" charset="0"/>
            </a:endParaRPr>
          </a:p>
          <a:p>
            <a:pPr algn="just"/>
            <a:endParaRPr lang="en-US" dirty="0">
              <a:latin typeface="Times New Roman" panose="02020603050405020304" pitchFamily="18" charset="0"/>
              <a:ea typeface="Times New Roman" panose="02020603050405020304" pitchFamily="18" charset="0"/>
            </a:endParaRPr>
          </a:p>
          <a:p>
            <a:pPr algn="just"/>
            <a:r>
              <a:rPr lang="sq-AL" sz="1800" b="1" dirty="0">
                <a:effectLst/>
                <a:latin typeface="Times New Roman" panose="02020603050405020304" pitchFamily="18" charset="0"/>
                <a:ea typeface="Times New Roman" panose="02020603050405020304" pitchFamily="18" charset="0"/>
              </a:rPr>
              <a:t>Dokumenti elektronik, i cili përmban emrin e nënshkruesit dhe nënshkrimin e tij të kualifikuar, ka të njëjtën vlefshmëri ligjore dhe fuqi provuese me formën shkresore. (n.4 LPNE) </a:t>
            </a:r>
            <a:endParaRPr lang="en-GB" sz="1800" b="1" dirty="0">
              <a:effectLst/>
              <a:latin typeface="Times New Roman" panose="02020603050405020304" pitchFamily="18" charset="0"/>
              <a:ea typeface="Times New Roman" panose="02020603050405020304" pitchFamily="18" charset="0"/>
            </a:endParaRPr>
          </a:p>
          <a:p>
            <a:pPr algn="just"/>
            <a:endParaRPr lang="en-GB" dirty="0">
              <a:latin typeface="Constantia" panose="02030602050306030303" pitchFamily="18" charset="0"/>
            </a:endParaRPr>
          </a:p>
        </p:txBody>
      </p:sp>
    </p:spTree>
    <p:extLst>
      <p:ext uri="{BB962C8B-B14F-4D97-AF65-F5344CB8AC3E}">
        <p14:creationId xmlns:p14="http://schemas.microsoft.com/office/powerpoint/2010/main" val="2021778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018AD2-E82F-0A2D-03C3-DBCA1EAB2384}"/>
              </a:ext>
            </a:extLst>
          </p:cNvPr>
          <p:cNvSpPr>
            <a:spLocks noGrp="1"/>
          </p:cNvSpPr>
          <p:nvPr>
            <p:ph idx="1"/>
          </p:nvPr>
        </p:nvSpPr>
        <p:spPr>
          <a:xfrm>
            <a:off x="677334" y="1179443"/>
            <a:ext cx="8596668" cy="4861919"/>
          </a:xfrm>
        </p:spPr>
        <p:txBody>
          <a:bodyPr/>
          <a:lstStyle/>
          <a:p>
            <a:pPr algn="just"/>
            <a:r>
              <a:rPr lang="sq-AL" sz="1800" dirty="0">
                <a:solidFill>
                  <a:srgbClr val="000000"/>
                </a:solidFill>
                <a:effectLst/>
                <a:latin typeface="Times New Roman" panose="02020603050405020304" pitchFamily="18" charset="0"/>
                <a:ea typeface="Times New Roman" panose="02020603050405020304" pitchFamily="18" charset="0"/>
              </a:rPr>
              <a:t>Duke qenë se dokumenti elektronik si burim prove dhe si mënyrë marrje është parashikuar shprehimisht në ligj, të dhënat e marra prej tyre përbëjnë provë tipike.</a:t>
            </a:r>
            <a:endParaRPr lang="en-US" sz="1800" dirty="0">
              <a:solidFill>
                <a:srgbClr val="000000"/>
              </a:solidFill>
              <a:effectLst/>
              <a:latin typeface="Times New Roman" panose="02020603050405020304" pitchFamily="18" charset="0"/>
              <a:ea typeface="Times New Roman" panose="02020603050405020304" pitchFamily="18" charset="0"/>
            </a:endParaRPr>
          </a:p>
          <a:p>
            <a:pPr algn="just"/>
            <a:r>
              <a:rPr lang="sq-AL" sz="1800" dirty="0">
                <a:solidFill>
                  <a:srgbClr val="000000"/>
                </a:solidFill>
                <a:effectLst/>
                <a:latin typeface="Times New Roman" panose="02020603050405020304" pitchFamily="18" charset="0"/>
                <a:ea typeface="Times New Roman" panose="02020603050405020304" pitchFamily="18" charset="0"/>
              </a:rPr>
              <a:t>Në lidhje me vlerësimin e tij nga gjykata, </a:t>
            </a:r>
            <a:r>
              <a:rPr lang="sq-AL" sz="1800" b="1" dirty="0">
                <a:solidFill>
                  <a:srgbClr val="000000"/>
                </a:solidFill>
                <a:effectLst/>
                <a:latin typeface="Times New Roman" panose="02020603050405020304" pitchFamily="18" charset="0"/>
                <a:ea typeface="Times New Roman" panose="02020603050405020304" pitchFamily="18" charset="0"/>
              </a:rPr>
              <a:t>në rastet kur ky dokument nuk kundërshtohet për falsitetin e nënshkrimit apo vulës elektronike dhe plotëson kriteret e një akti zyrtar, atëherë ai duhet të konsiderohet nga gjykata me fuqi të plotë provuese</a:t>
            </a:r>
            <a:r>
              <a:rPr lang="sq-AL" sz="1800" dirty="0">
                <a:solidFill>
                  <a:srgbClr val="000000"/>
                </a:solidFill>
                <a:effectLst/>
                <a:latin typeface="Times New Roman" panose="02020603050405020304" pitchFamily="18" charset="0"/>
                <a:ea typeface="Times New Roman" panose="02020603050405020304" pitchFamily="18" charset="0"/>
              </a:rPr>
              <a:t>. Organi që merr dokumentin elektronik si provë, përcakton vlefshmërinë e tij, duke mbajtur parasysh të dhënat për përgatitjen, ruajtjen, transmetimin, sigurinë dhe autenticitetin e nënshkrimit elektronik dhe/ose vulës elektronike të tij, si dhe rregullat e përcaktuara nga legjislacioni në fuqi. </a:t>
            </a:r>
            <a:endParaRPr lang="en-US" sz="1800" dirty="0">
              <a:solidFill>
                <a:srgbClr val="000000"/>
              </a:solidFill>
              <a:effectLst/>
              <a:latin typeface="Times New Roman" panose="02020603050405020304" pitchFamily="18" charset="0"/>
              <a:ea typeface="Times New Roman" panose="02020603050405020304" pitchFamily="18" charset="0"/>
            </a:endParaRPr>
          </a:p>
          <a:p>
            <a:pPr algn="just"/>
            <a:endParaRPr lang="en-US" dirty="0">
              <a:solidFill>
                <a:srgbClr val="000000"/>
              </a:solidFill>
              <a:latin typeface="Times New Roman" panose="02020603050405020304" pitchFamily="18" charset="0"/>
              <a:ea typeface="Times New Roman" panose="02020603050405020304" pitchFamily="18" charset="0"/>
            </a:endParaRPr>
          </a:p>
          <a:p>
            <a:pPr algn="just"/>
            <a:r>
              <a:rPr lang="sq-AL" sz="1800" b="1" dirty="0">
                <a:solidFill>
                  <a:srgbClr val="000000"/>
                </a:solidFill>
                <a:effectLst/>
                <a:latin typeface="Times New Roman" panose="02020603050405020304" pitchFamily="18" charset="0"/>
                <a:ea typeface="Times New Roman" panose="02020603050405020304" pitchFamily="18" charset="0"/>
              </a:rPr>
              <a:t>Dokumenti elektronik i nxjerrë nga një organ publik në përputhje me kriteret e nenit 253 të KPC-së, kanë të njëjtën fuqi provuese sikur akti zyrtar të ishte nxjerrë me shkresë të zakonshme dhe do të zbatohen </a:t>
            </a:r>
            <a:r>
              <a:rPr lang="sq-AL" sz="1800" b="1" i="1" dirty="0">
                <a:solidFill>
                  <a:srgbClr val="000000"/>
                </a:solidFill>
                <a:effectLst/>
                <a:latin typeface="Times New Roman" panose="02020603050405020304" pitchFamily="18" charset="0"/>
                <a:ea typeface="Times New Roman" panose="02020603050405020304" pitchFamily="18" charset="0"/>
              </a:rPr>
              <a:t>mutatis mutandis </a:t>
            </a:r>
            <a:r>
              <a:rPr lang="sq-AL" sz="1800" b="1" dirty="0">
                <a:solidFill>
                  <a:srgbClr val="000000"/>
                </a:solidFill>
                <a:effectLst/>
                <a:latin typeface="Times New Roman" panose="02020603050405020304" pitchFamily="18" charset="0"/>
                <a:ea typeface="Times New Roman" panose="02020603050405020304" pitchFamily="18" charset="0"/>
              </a:rPr>
              <a:t>rregullat në lidhje me fuqinë provuese të akteve zyrtare. </a:t>
            </a:r>
            <a:endParaRPr lang="en-GB" sz="1800" b="1" dirty="0">
              <a:solidFill>
                <a:srgbClr val="000000"/>
              </a:solidFill>
              <a:effectLst/>
              <a:latin typeface="Arial" panose="020B0604020202020204" pitchFamily="34" charset="0"/>
              <a:ea typeface="Times New Roman" panose="02020603050405020304" pitchFamily="18" charset="0"/>
            </a:endParaRPr>
          </a:p>
          <a:p>
            <a:endParaRPr lang="en-GB" dirty="0"/>
          </a:p>
        </p:txBody>
      </p:sp>
    </p:spTree>
    <p:extLst>
      <p:ext uri="{BB962C8B-B14F-4D97-AF65-F5344CB8AC3E}">
        <p14:creationId xmlns:p14="http://schemas.microsoft.com/office/powerpoint/2010/main" val="1041251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19837-FDF2-DF87-DBC4-0F03323A7C3A}"/>
              </a:ext>
            </a:extLst>
          </p:cNvPr>
          <p:cNvSpPr>
            <a:spLocks noGrp="1"/>
          </p:cNvSpPr>
          <p:nvPr>
            <p:ph type="title"/>
          </p:nvPr>
        </p:nvSpPr>
        <p:spPr>
          <a:xfrm>
            <a:off x="677334" y="609600"/>
            <a:ext cx="8596668" cy="914400"/>
          </a:xfrm>
        </p:spPr>
        <p:txBody>
          <a:bodyPr>
            <a:noAutofit/>
          </a:bodyPr>
          <a:lstStyle/>
          <a:p>
            <a:pPr algn="ctr"/>
            <a:r>
              <a:rPr lang="en-US" sz="2000" b="1" dirty="0" err="1">
                <a:solidFill>
                  <a:schemeClr val="tx1"/>
                </a:solidFill>
                <a:effectLst/>
                <a:latin typeface="Times New Roman" panose="02020603050405020304" pitchFamily="18" charset="0"/>
                <a:ea typeface="Calibri" panose="020F0502020204030204" pitchFamily="34" charset="0"/>
              </a:rPr>
              <a:t>Provat</a:t>
            </a:r>
            <a:r>
              <a:rPr lang="en-US" sz="2000" b="1" dirty="0">
                <a:solidFill>
                  <a:schemeClr val="tx1"/>
                </a:solidFill>
                <a:effectLst/>
                <a:latin typeface="Times New Roman" panose="02020603050405020304" pitchFamily="18" charset="0"/>
                <a:ea typeface="Calibri" panose="020F0502020204030204" pitchFamily="34" charset="0"/>
              </a:rPr>
              <a:t> </a:t>
            </a:r>
            <a:r>
              <a:rPr lang="en-US" sz="2000" b="1" dirty="0" err="1">
                <a:solidFill>
                  <a:schemeClr val="tx1"/>
                </a:solidFill>
                <a:effectLst/>
                <a:latin typeface="Times New Roman" panose="02020603050405020304" pitchFamily="18" charset="0"/>
                <a:ea typeface="Calibri" panose="020F0502020204030204" pitchFamily="34" charset="0"/>
              </a:rPr>
              <a:t>elektronike</a:t>
            </a:r>
            <a:r>
              <a:rPr lang="en-US" sz="2000" b="1" dirty="0">
                <a:solidFill>
                  <a:schemeClr val="tx1"/>
                </a:solidFill>
                <a:effectLst/>
                <a:latin typeface="Times New Roman" panose="02020603050405020304" pitchFamily="18" charset="0"/>
                <a:ea typeface="Calibri" panose="020F0502020204030204" pitchFamily="34" charset="0"/>
              </a:rPr>
              <a:t> pa </a:t>
            </a:r>
            <a:r>
              <a:rPr lang="en-US" sz="2000" b="1" dirty="0" err="1">
                <a:solidFill>
                  <a:schemeClr val="tx1"/>
                </a:solidFill>
                <a:effectLst/>
                <a:latin typeface="Times New Roman" panose="02020603050405020304" pitchFamily="18" charset="0"/>
                <a:ea typeface="Calibri" panose="020F0502020204030204" pitchFamily="34" charset="0"/>
              </a:rPr>
              <a:t>nënshkrim</a:t>
            </a:r>
            <a:r>
              <a:rPr lang="en-US" sz="2000" b="1" dirty="0">
                <a:solidFill>
                  <a:schemeClr val="tx1"/>
                </a:solidFill>
                <a:effectLst/>
                <a:latin typeface="Times New Roman" panose="02020603050405020304" pitchFamily="18" charset="0"/>
                <a:ea typeface="Calibri" panose="020F0502020204030204" pitchFamily="34" charset="0"/>
              </a:rPr>
              <a:t> </a:t>
            </a:r>
            <a:r>
              <a:rPr lang="en-US" sz="2000" b="1" dirty="0" err="1">
                <a:solidFill>
                  <a:schemeClr val="tx1"/>
                </a:solidFill>
                <a:effectLst/>
                <a:latin typeface="Times New Roman" panose="02020603050405020304" pitchFamily="18" charset="0"/>
                <a:ea typeface="Calibri" panose="020F0502020204030204" pitchFamily="34" charset="0"/>
              </a:rPr>
              <a:t>elektronik</a:t>
            </a:r>
            <a:r>
              <a:rPr lang="en-US" sz="2000" b="1" dirty="0">
                <a:solidFill>
                  <a:schemeClr val="tx1"/>
                </a:solidFill>
                <a:effectLst/>
                <a:latin typeface="Times New Roman" panose="02020603050405020304" pitchFamily="18" charset="0"/>
                <a:ea typeface="Calibri" panose="020F0502020204030204" pitchFamily="34" charset="0"/>
              </a:rPr>
              <a:t> </a:t>
            </a:r>
            <a:r>
              <a:rPr lang="en-US" sz="2000" b="1" dirty="0" err="1">
                <a:solidFill>
                  <a:schemeClr val="tx1"/>
                </a:solidFill>
                <a:effectLst/>
                <a:latin typeface="Times New Roman" panose="02020603050405020304" pitchFamily="18" charset="0"/>
                <a:ea typeface="Calibri" panose="020F0502020204030204" pitchFamily="34" charset="0"/>
              </a:rPr>
              <a:t>të</a:t>
            </a:r>
            <a:r>
              <a:rPr lang="en-US" sz="2000" b="1" dirty="0">
                <a:solidFill>
                  <a:schemeClr val="tx1"/>
                </a:solidFill>
                <a:effectLst/>
                <a:latin typeface="Times New Roman" panose="02020603050405020304" pitchFamily="18" charset="0"/>
                <a:ea typeface="Calibri" panose="020F0502020204030204" pitchFamily="34" charset="0"/>
              </a:rPr>
              <a:t> </a:t>
            </a:r>
            <a:r>
              <a:rPr lang="en-US" sz="2000" b="1" dirty="0" err="1">
                <a:solidFill>
                  <a:schemeClr val="tx1"/>
                </a:solidFill>
                <a:effectLst/>
                <a:latin typeface="Times New Roman" panose="02020603050405020304" pitchFamily="18" charset="0"/>
                <a:ea typeface="Calibri" panose="020F0502020204030204" pitchFamily="34" charset="0"/>
              </a:rPr>
              <a:t>kualifikuar</a:t>
            </a:r>
            <a:br>
              <a:rPr lang="en-US" sz="2000" b="1" dirty="0">
                <a:solidFill>
                  <a:schemeClr val="tx1"/>
                </a:solidFill>
                <a:effectLst/>
                <a:latin typeface="Times New Roman" panose="02020603050405020304" pitchFamily="18" charset="0"/>
                <a:ea typeface="Calibri" panose="020F0502020204030204" pitchFamily="34" charset="0"/>
              </a:rPr>
            </a:br>
            <a:r>
              <a:rPr lang="sq-AL" sz="2000" b="1" dirty="0">
                <a:solidFill>
                  <a:schemeClr val="tx1"/>
                </a:solidFill>
                <a:effectLst/>
                <a:latin typeface="Times New Roman" panose="02020603050405020304" pitchFamily="18" charset="0"/>
                <a:ea typeface="Calibri" panose="020F0502020204030204" pitchFamily="34" charset="0"/>
              </a:rPr>
              <a:t>Të dhënat e nxjerra nga komunikimet elektronike të tilla si: </a:t>
            </a:r>
            <a:br>
              <a:rPr lang="en-US" sz="2000" b="1" dirty="0">
                <a:solidFill>
                  <a:schemeClr val="tx1"/>
                </a:solidFill>
                <a:effectLst/>
                <a:latin typeface="Times New Roman" panose="02020603050405020304" pitchFamily="18" charset="0"/>
                <a:ea typeface="Calibri" panose="020F0502020204030204" pitchFamily="34" charset="0"/>
              </a:rPr>
            </a:br>
            <a:r>
              <a:rPr lang="sq-AL" sz="2000" b="1" dirty="0">
                <a:solidFill>
                  <a:schemeClr val="tx1"/>
                </a:solidFill>
                <a:effectLst/>
                <a:latin typeface="Times New Roman" panose="02020603050405020304" pitchFamily="18" charset="0"/>
                <a:ea typeface="Calibri" panose="020F0502020204030204" pitchFamily="34" charset="0"/>
              </a:rPr>
              <a:t>E-mail, </a:t>
            </a:r>
            <a:r>
              <a:rPr lang="en-US" sz="2000" b="1" dirty="0">
                <a:solidFill>
                  <a:schemeClr val="tx1"/>
                </a:solidFill>
                <a:latin typeface="Times New Roman" panose="02020603050405020304" pitchFamily="18" charset="0"/>
                <a:ea typeface="Calibri" panose="020F0502020204030204" pitchFamily="34" charset="0"/>
              </a:rPr>
              <a:t>W</a:t>
            </a:r>
            <a:r>
              <a:rPr lang="sq-AL" sz="2000" b="1" dirty="0">
                <a:solidFill>
                  <a:schemeClr val="tx1"/>
                </a:solidFill>
                <a:effectLst/>
                <a:latin typeface="Times New Roman" panose="02020603050405020304" pitchFamily="18" charset="0"/>
                <a:ea typeface="Calibri" panose="020F0502020204030204" pitchFamily="34" charset="0"/>
              </a:rPr>
              <a:t>hat’s App, SMS</a:t>
            </a:r>
            <a:br>
              <a:rPr lang="en-US" sz="2000" b="1" dirty="0">
                <a:solidFill>
                  <a:schemeClr val="tx1"/>
                </a:solidFill>
                <a:effectLst/>
                <a:latin typeface="Times New Roman" panose="02020603050405020304" pitchFamily="18" charset="0"/>
                <a:ea typeface="Calibri" panose="020F0502020204030204" pitchFamily="34" charset="0"/>
              </a:rPr>
            </a:br>
            <a:endParaRPr lang="en-GB" sz="2000" b="1" dirty="0">
              <a:solidFill>
                <a:schemeClr val="tx1"/>
              </a:solidFill>
            </a:endParaRPr>
          </a:p>
        </p:txBody>
      </p:sp>
      <p:sp>
        <p:nvSpPr>
          <p:cNvPr id="3" name="Content Placeholder 2">
            <a:extLst>
              <a:ext uri="{FF2B5EF4-FFF2-40B4-BE49-F238E27FC236}">
                <a16:creationId xmlns:a16="http://schemas.microsoft.com/office/drawing/2014/main" id="{59E45047-5D45-DC61-B069-7B3B56981347}"/>
              </a:ext>
            </a:extLst>
          </p:cNvPr>
          <p:cNvSpPr>
            <a:spLocks noGrp="1"/>
          </p:cNvSpPr>
          <p:nvPr>
            <p:ph idx="1"/>
          </p:nvPr>
        </p:nvSpPr>
        <p:spPr>
          <a:xfrm>
            <a:off x="677334" y="1524000"/>
            <a:ext cx="8596668" cy="4517362"/>
          </a:xfrm>
        </p:spPr>
        <p:txBody>
          <a:bodyPr>
            <a:normAutofit fontScale="92500" lnSpcReduction="20000"/>
          </a:bodyPr>
          <a:lstStyle/>
          <a:p>
            <a:r>
              <a:rPr lang="sq-AL" sz="1800" b="1" dirty="0">
                <a:solidFill>
                  <a:schemeClr val="tx1"/>
                </a:solidFill>
                <a:effectLst/>
                <a:latin typeface="Times New Roman" panose="02020603050405020304" pitchFamily="18" charset="0"/>
                <a:ea typeface="Calibri" panose="020F0502020204030204" pitchFamily="34" charset="0"/>
              </a:rPr>
              <a:t>Mënyra e marrjes nga gjykata të provave elektronike pa nënshkrim elektronik </a:t>
            </a:r>
            <a:endParaRPr lang="en-US" sz="1800" b="1" dirty="0">
              <a:solidFill>
                <a:schemeClr val="tx1"/>
              </a:solidFill>
              <a:effectLst/>
              <a:latin typeface="Times New Roman" panose="02020603050405020304" pitchFamily="18" charset="0"/>
              <a:ea typeface="Calibri" panose="020F0502020204030204" pitchFamily="34" charset="0"/>
            </a:endParaRPr>
          </a:p>
          <a:p>
            <a:pPr algn="just"/>
            <a:r>
              <a:rPr lang="en-US" dirty="0" err="1">
                <a:latin typeface="Times New Roman" panose="02020603050405020304" pitchFamily="18" charset="0"/>
                <a:ea typeface="Calibri" panose="020F0502020204030204" pitchFamily="34" charset="0"/>
              </a:rPr>
              <a:t>Q</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q-AL" dirty="0">
                <a:latin typeface="Times New Roman" panose="02020603050405020304" pitchFamily="18" charset="0"/>
                <a:ea typeface="Calibri" panose="020F0502020204030204" pitchFamily="34" charset="0"/>
              </a:rPr>
              <a:t>të mund të jetë i përdorshëm për gjykatën, një dokument i tillë elektronik (pa nënshkrim elektronik) duhet ose të paraqitet në formën elektronike me ndihmën e një eksperti të fushës (IT), ose në përputhje me nenin 62(k) të ligjit “Për noterinë” Nr. 110/2018, sipas të cilit: “[noteri] ..</a:t>
            </a:r>
            <a:r>
              <a:rPr lang="sq-AL" dirty="0">
                <a:latin typeface="Times New Roman" panose="02020603050405020304" pitchFamily="18" charset="0"/>
                <a:ea typeface="Times New Roman" panose="02020603050405020304" pitchFamily="18" charset="0"/>
              </a:rPr>
              <a:t>bën inventarë të sendeve, të dokumenteve, korrespondencave postare ose elektronike, komunikimeve elektronike, dokumenteve elektronike të vulosura me vulë dixhitale, portaleve, komunikimeve të aplikacioneve, dokumenteve të tjera të publikuara, duke përshkruar gjendjen e sendeve, rrethanat e konstatuara gjatë hartimit të procesverbalit dhe, në rastin e korespondencave, përshkrimin e të dhënave të dërguesit dhe të marrësit, sipas kërkesës së shtetasve.” </a:t>
            </a:r>
            <a:endParaRPr lang="en-US" dirty="0">
              <a:latin typeface="Times New Roman" panose="02020603050405020304" pitchFamily="18" charset="0"/>
              <a:ea typeface="Times New Roman" panose="02020603050405020304" pitchFamily="18" charset="0"/>
            </a:endParaRPr>
          </a:p>
          <a:p>
            <a:pPr algn="just"/>
            <a:r>
              <a:rPr lang="sq-AL" dirty="0">
                <a:latin typeface="Times New Roman" panose="02020603050405020304" pitchFamily="18" charset="0"/>
                <a:ea typeface="Times New Roman" panose="02020603050405020304" pitchFamily="18" charset="0"/>
              </a:rPr>
              <a:t>Pra,</a:t>
            </a:r>
            <a:r>
              <a:rPr lang="sq-AL" b="1" dirty="0">
                <a:latin typeface="Times New Roman" panose="02020603050405020304" pitchFamily="18" charset="0"/>
                <a:ea typeface="Times New Roman" panose="02020603050405020304" pitchFamily="18" charset="0"/>
              </a:rPr>
              <a:t> dokumenti duhet të jetë i noterizuar, në kuptimin që noteri të vërtetojë ekzistencën e komunikimit në postën elektronike, apo çdo lloj komunikimi tjetër elektronik, por sigurisht që nuk është ekspert i fushës që të garantojë mos-ndërhyrje në sistemin kompjuterik. </a:t>
            </a:r>
            <a:endParaRPr lang="en-US" b="1" dirty="0">
              <a:latin typeface="Times New Roman" panose="02020603050405020304" pitchFamily="18" charset="0"/>
              <a:ea typeface="Times New Roman" panose="02020603050405020304" pitchFamily="18" charset="0"/>
            </a:endParaRPr>
          </a:p>
          <a:p>
            <a:pPr algn="just"/>
            <a:r>
              <a:rPr lang="sq-AL" dirty="0">
                <a:latin typeface="Times New Roman" panose="02020603050405020304" pitchFamily="18" charset="0"/>
                <a:ea typeface="Times New Roman" panose="02020603050405020304" pitchFamily="18" charset="0"/>
              </a:rPr>
              <a:t>Kjo mënyrë e marrjes së provës elektronike, nga pikëpamja formale, është në përputhje edhe me Udhërrëfyesin e Këshillit të Evropës dhe Notën Shpjeguese sipas së cilës “palët duhet të mbledhin provat elektronike ose me suportin e një specialisti të IT-së ose nëpërmjet shërbimit noterial”</a:t>
            </a:r>
            <a:endParaRPr lang="en-GB" dirty="0">
              <a:latin typeface="Times New Roman" panose="02020603050405020304" pitchFamily="18" charset="0"/>
              <a:ea typeface="Times New Roman" panose="02020603050405020304" pitchFamily="18" charset="0"/>
            </a:endParaRPr>
          </a:p>
          <a:p>
            <a:endParaRPr lang="en-US" b="1" dirty="0">
              <a:solidFill>
                <a:schemeClr val="tx1"/>
              </a:solidFill>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1715193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BA16B1-8A86-F41D-1DC4-8575144E3CCD}"/>
              </a:ext>
            </a:extLst>
          </p:cNvPr>
          <p:cNvSpPr>
            <a:spLocks noGrp="1"/>
          </p:cNvSpPr>
          <p:nvPr>
            <p:ph idx="1"/>
          </p:nvPr>
        </p:nvSpPr>
        <p:spPr>
          <a:xfrm>
            <a:off x="677334" y="596349"/>
            <a:ext cx="8596668" cy="5445014"/>
          </a:xfrm>
        </p:spPr>
        <p:txBody>
          <a:bodyPr>
            <a:normAutofit fontScale="92500" lnSpcReduction="10000"/>
          </a:bodyPr>
          <a:lstStyle/>
          <a:p>
            <a:pPr algn="ctr"/>
            <a:r>
              <a:rPr lang="sq-AL" sz="1800" b="1" dirty="0">
                <a:effectLst/>
                <a:latin typeface="Times New Roman" panose="02020603050405020304" pitchFamily="18" charset="0"/>
                <a:ea typeface="Times New Roman" panose="02020603050405020304" pitchFamily="18" charset="0"/>
              </a:rPr>
              <a:t>Fuqia provuese e </a:t>
            </a:r>
            <a:r>
              <a:rPr lang="sq-AL" sz="1800" b="1" dirty="0">
                <a:effectLst/>
                <a:latin typeface="Times New Roman" panose="02020603050405020304" pitchFamily="18" charset="0"/>
                <a:ea typeface="Calibri" panose="020F0502020204030204" pitchFamily="34" charset="0"/>
              </a:rPr>
              <a:t>provave elektronike pa nënshkrim elektronik</a:t>
            </a:r>
            <a:endParaRPr lang="en-GB" sz="1800" b="1" dirty="0">
              <a:effectLst/>
              <a:latin typeface="Times New Roman" panose="02020603050405020304" pitchFamily="18" charset="0"/>
              <a:ea typeface="Times New Roman" panose="02020603050405020304" pitchFamily="18" charset="0"/>
            </a:endParaRPr>
          </a:p>
          <a:p>
            <a:pPr algn="just">
              <a:spcBef>
                <a:spcPts val="0"/>
              </a:spcBef>
            </a:pPr>
            <a:endParaRPr lang="en-US" sz="1800" dirty="0">
              <a:effectLst/>
              <a:latin typeface="Times New Roman" panose="02020603050405020304" pitchFamily="18" charset="0"/>
              <a:ea typeface="Times New Roman" panose="02020603050405020304" pitchFamily="18" charset="0"/>
            </a:endParaRPr>
          </a:p>
          <a:p>
            <a:pPr algn="just"/>
            <a:r>
              <a:rPr lang="en-US" b="1" dirty="0" err="1">
                <a:latin typeface="Constantia" panose="02030602050306030303" pitchFamily="18" charset="0"/>
              </a:rPr>
              <a:t>Parimet</a:t>
            </a:r>
            <a:r>
              <a:rPr lang="en-US" dirty="0">
                <a:latin typeface="Constantia" panose="02030602050306030303" pitchFamily="18" charset="0"/>
              </a:rPr>
              <a:t> </a:t>
            </a:r>
            <a:r>
              <a:rPr lang="en-US" dirty="0" err="1">
                <a:latin typeface="Constantia" panose="02030602050306030303" pitchFamily="18" charset="0"/>
              </a:rPr>
              <a:t>që</a:t>
            </a:r>
            <a:r>
              <a:rPr lang="en-US" dirty="0">
                <a:latin typeface="Constantia" panose="02030602050306030303" pitchFamily="18" charset="0"/>
              </a:rPr>
              <a:t> </a:t>
            </a:r>
            <a:r>
              <a:rPr lang="en-US" dirty="0" err="1">
                <a:latin typeface="Constantia" panose="02030602050306030303" pitchFamily="18" charset="0"/>
              </a:rPr>
              <a:t>adreson</a:t>
            </a:r>
            <a:r>
              <a:rPr lang="en-US" dirty="0">
                <a:latin typeface="Constantia" panose="02030602050306030303" pitchFamily="18" charset="0"/>
              </a:rPr>
              <a:t> </a:t>
            </a:r>
            <a:r>
              <a:rPr lang="en-US" dirty="0" err="1">
                <a:latin typeface="Constantia" panose="02030602050306030303" pitchFamily="18" charset="0"/>
              </a:rPr>
              <a:t>Udhërrëfyesi</a:t>
            </a:r>
            <a:r>
              <a:rPr lang="en-US" dirty="0">
                <a:latin typeface="Constantia" panose="02030602050306030303" pitchFamily="18" charset="0"/>
              </a:rPr>
              <a:t>:</a:t>
            </a:r>
          </a:p>
          <a:p>
            <a:pPr algn="just">
              <a:buFont typeface="+mj-lt"/>
              <a:buAutoNum type="arabicPeriod"/>
            </a:pPr>
            <a:endParaRPr lang="en-GB" b="1" i="1" dirty="0">
              <a:latin typeface="Constantia" panose="02030602050306030303" pitchFamily="18" charset="0"/>
            </a:endParaRPr>
          </a:p>
          <a:p>
            <a:pPr algn="just">
              <a:buFont typeface="+mj-lt"/>
              <a:buAutoNum type="arabicPeriod"/>
            </a:pPr>
            <a:r>
              <a:rPr lang="en-GB" b="1" i="1" dirty="0">
                <a:latin typeface="Constantia" panose="02030602050306030303" pitchFamily="18" charset="0"/>
              </a:rPr>
              <a:t>Ultima Ratio </a:t>
            </a:r>
            <a:r>
              <a:rPr lang="en-GB" b="1" dirty="0" err="1">
                <a:latin typeface="Constantia" panose="02030602050306030303" pitchFamily="18" charset="0"/>
              </a:rPr>
              <a:t>gjykata</a:t>
            </a:r>
            <a:r>
              <a:rPr lang="en-GB" b="1" dirty="0">
                <a:latin typeface="Constantia" panose="02030602050306030303" pitchFamily="18" charset="0"/>
              </a:rPr>
              <a:t> </a:t>
            </a:r>
            <a:r>
              <a:rPr lang="en-GB" b="1" dirty="0" err="1">
                <a:latin typeface="Constantia" panose="02030602050306030303" pitchFamily="18" charset="0"/>
              </a:rPr>
              <a:t>duhet</a:t>
            </a:r>
            <a:r>
              <a:rPr lang="en-GB" b="1" dirty="0">
                <a:latin typeface="Constantia" panose="02030602050306030303" pitchFamily="18" charset="0"/>
              </a:rPr>
              <a:t> </a:t>
            </a:r>
            <a:r>
              <a:rPr lang="en-GB" b="1" dirty="0" err="1">
                <a:latin typeface="Constantia" panose="02030602050306030303" pitchFamily="18" charset="0"/>
              </a:rPr>
              <a:t>të</a:t>
            </a:r>
            <a:r>
              <a:rPr lang="en-GB" b="1" dirty="0">
                <a:latin typeface="Constantia" panose="02030602050306030303" pitchFamily="18" charset="0"/>
              </a:rPr>
              <a:t> </a:t>
            </a:r>
            <a:r>
              <a:rPr lang="en-GB" b="1" dirty="0" err="1">
                <a:latin typeface="Constantia" panose="02030602050306030303" pitchFamily="18" charset="0"/>
              </a:rPr>
              <a:t>vendosi</a:t>
            </a:r>
            <a:r>
              <a:rPr lang="en-GB" b="1" dirty="0">
                <a:latin typeface="Constantia" panose="02030602050306030303" pitchFamily="18" charset="0"/>
              </a:rPr>
              <a:t> </a:t>
            </a:r>
            <a:r>
              <a:rPr lang="en-GB" b="1" dirty="0" err="1">
                <a:latin typeface="Constantia" panose="02030602050306030303" pitchFamily="18" charset="0"/>
              </a:rPr>
              <a:t>në</a:t>
            </a:r>
            <a:r>
              <a:rPr lang="en-GB" b="1" dirty="0">
                <a:latin typeface="Constantia" panose="02030602050306030303" pitchFamily="18" charset="0"/>
              </a:rPr>
              <a:t> </a:t>
            </a:r>
            <a:r>
              <a:rPr lang="en-GB" b="1" dirty="0" err="1">
                <a:latin typeface="Constantia" panose="02030602050306030303" pitchFamily="18" charset="0"/>
              </a:rPr>
              <a:t>lidhje</a:t>
            </a:r>
            <a:r>
              <a:rPr lang="en-GB" b="1" dirty="0">
                <a:latin typeface="Constantia" panose="02030602050306030303" pitchFamily="18" charset="0"/>
              </a:rPr>
              <a:t> me </a:t>
            </a:r>
            <a:r>
              <a:rPr lang="en-GB" b="1" dirty="0" err="1">
                <a:latin typeface="Constantia" panose="02030602050306030303" pitchFamily="18" charset="0"/>
              </a:rPr>
              <a:t>fuqinë</a:t>
            </a:r>
            <a:r>
              <a:rPr lang="en-GB" b="1" dirty="0">
                <a:latin typeface="Constantia" panose="02030602050306030303" pitchFamily="18" charset="0"/>
              </a:rPr>
              <a:t> </a:t>
            </a:r>
            <a:r>
              <a:rPr lang="en-GB" b="1" dirty="0" err="1">
                <a:latin typeface="Constantia" panose="02030602050306030303" pitchFamily="18" charset="0"/>
              </a:rPr>
              <a:t>provuese</a:t>
            </a:r>
            <a:r>
              <a:rPr lang="en-GB" b="1" dirty="0">
                <a:latin typeface="Constantia" panose="02030602050306030303" pitchFamily="18" charset="0"/>
              </a:rPr>
              <a:t> </a:t>
            </a:r>
            <a:r>
              <a:rPr lang="en-GB" b="1" dirty="0" err="1">
                <a:latin typeface="Constantia" panose="02030602050306030303" pitchFamily="18" charset="0"/>
              </a:rPr>
              <a:t>të</a:t>
            </a:r>
            <a:r>
              <a:rPr lang="en-GB" b="1" dirty="0">
                <a:latin typeface="Constantia" panose="02030602050306030303" pitchFamily="18" charset="0"/>
              </a:rPr>
              <a:t> </a:t>
            </a:r>
            <a:r>
              <a:rPr lang="en-GB" b="1" dirty="0" err="1">
                <a:latin typeface="Constantia" panose="02030602050306030303" pitchFamily="18" charset="0"/>
              </a:rPr>
              <a:t>provës</a:t>
            </a:r>
            <a:r>
              <a:rPr lang="en-GB" b="1" dirty="0">
                <a:latin typeface="Constantia" panose="02030602050306030303" pitchFamily="18" charset="0"/>
              </a:rPr>
              <a:t> </a:t>
            </a:r>
            <a:r>
              <a:rPr lang="en-GB" b="1" dirty="0" err="1">
                <a:latin typeface="Constantia" panose="02030602050306030303" pitchFamily="18" charset="0"/>
              </a:rPr>
              <a:t>elektronike</a:t>
            </a:r>
            <a:r>
              <a:rPr lang="en-GB" b="1" dirty="0">
                <a:latin typeface="Constantia" panose="02030602050306030303" pitchFamily="18" charset="0"/>
              </a:rPr>
              <a:t> </a:t>
            </a:r>
            <a:r>
              <a:rPr lang="en-GB" b="1" dirty="0" err="1">
                <a:latin typeface="Constantia" panose="02030602050306030303" pitchFamily="18" charset="0"/>
              </a:rPr>
              <a:t>bazuar</a:t>
            </a:r>
            <a:r>
              <a:rPr lang="en-GB" b="1" dirty="0">
                <a:latin typeface="Constantia" panose="02030602050306030303" pitchFamily="18" charset="0"/>
              </a:rPr>
              <a:t> </a:t>
            </a:r>
            <a:r>
              <a:rPr lang="en-GB" b="1" dirty="0" err="1">
                <a:latin typeface="Constantia" panose="02030602050306030303" pitchFamily="18" charset="0"/>
              </a:rPr>
              <a:t>në</a:t>
            </a:r>
            <a:r>
              <a:rPr lang="en-GB" b="1" dirty="0">
                <a:latin typeface="Constantia" panose="02030602050306030303" pitchFamily="18" charset="0"/>
              </a:rPr>
              <a:t> </a:t>
            </a:r>
            <a:r>
              <a:rPr lang="en-GB" b="1" dirty="0" err="1">
                <a:latin typeface="Constantia" panose="02030602050306030303" pitchFamily="18" charset="0"/>
              </a:rPr>
              <a:t>ligjin</a:t>
            </a:r>
            <a:r>
              <a:rPr lang="en-GB" b="1" dirty="0">
                <a:latin typeface="Constantia" panose="02030602050306030303" pitchFamily="18" charset="0"/>
              </a:rPr>
              <a:t> </a:t>
            </a:r>
            <a:r>
              <a:rPr lang="en-GB" b="1" dirty="0" err="1">
                <a:latin typeface="Constantia" panose="02030602050306030303" pitchFamily="18" charset="0"/>
              </a:rPr>
              <a:t>kombëtar</a:t>
            </a:r>
            <a:r>
              <a:rPr lang="en-GB" dirty="0">
                <a:latin typeface="Constantia" panose="02030602050306030303" pitchFamily="18" charset="0"/>
              </a:rPr>
              <a:t>;</a:t>
            </a:r>
          </a:p>
          <a:p>
            <a:pPr algn="just">
              <a:buFont typeface="+mj-lt"/>
              <a:buAutoNum type="arabicPeriod"/>
            </a:pPr>
            <a:r>
              <a:rPr lang="en-GB" b="1" dirty="0" err="1">
                <a:latin typeface="Constantia" panose="02030602050306030303" pitchFamily="18" charset="0"/>
              </a:rPr>
              <a:t>Prova</a:t>
            </a:r>
            <a:r>
              <a:rPr lang="en-GB" b="1" dirty="0">
                <a:latin typeface="Constantia" panose="02030602050306030303" pitchFamily="18" charset="0"/>
              </a:rPr>
              <a:t> </a:t>
            </a:r>
            <a:r>
              <a:rPr lang="en-GB" b="1" dirty="0" err="1">
                <a:latin typeface="Constantia" panose="02030602050306030303" pitchFamily="18" charset="0"/>
              </a:rPr>
              <a:t>elektronike</a:t>
            </a:r>
            <a:r>
              <a:rPr lang="en-GB" b="1" dirty="0">
                <a:latin typeface="Constantia" panose="02030602050306030303" pitchFamily="18" charset="0"/>
              </a:rPr>
              <a:t> </a:t>
            </a:r>
            <a:r>
              <a:rPr lang="en-GB" b="1" dirty="0" err="1">
                <a:latin typeface="Constantia" panose="02030602050306030303" pitchFamily="18" charset="0"/>
              </a:rPr>
              <a:t>nuk</a:t>
            </a:r>
            <a:r>
              <a:rPr lang="en-GB" b="1" dirty="0">
                <a:latin typeface="Constantia" panose="02030602050306030303" pitchFamily="18" charset="0"/>
              </a:rPr>
              <a:t> </a:t>
            </a:r>
            <a:r>
              <a:rPr lang="en-GB" b="1" dirty="0" err="1">
                <a:latin typeface="Constantia" panose="02030602050306030303" pitchFamily="18" charset="0"/>
              </a:rPr>
              <a:t>duhet</a:t>
            </a:r>
            <a:r>
              <a:rPr lang="en-GB" b="1" dirty="0">
                <a:latin typeface="Constantia" panose="02030602050306030303" pitchFamily="18" charset="0"/>
              </a:rPr>
              <a:t> as </a:t>
            </a:r>
            <a:r>
              <a:rPr lang="en-GB" b="1" dirty="0" err="1">
                <a:latin typeface="Constantia" panose="02030602050306030303" pitchFamily="18" charset="0"/>
              </a:rPr>
              <a:t>të</a:t>
            </a:r>
            <a:r>
              <a:rPr lang="en-GB" b="1" dirty="0">
                <a:latin typeface="Constantia" panose="02030602050306030303" pitchFamily="18" charset="0"/>
              </a:rPr>
              <a:t> </a:t>
            </a:r>
            <a:r>
              <a:rPr lang="en-GB" b="1" dirty="0" err="1">
                <a:latin typeface="Constantia" panose="02030602050306030303" pitchFamily="18" charset="0"/>
              </a:rPr>
              <a:t>diskriminohet</a:t>
            </a:r>
            <a:r>
              <a:rPr lang="en-GB" b="1" dirty="0">
                <a:latin typeface="Constantia" panose="02030602050306030303" pitchFamily="18" charset="0"/>
              </a:rPr>
              <a:t> </a:t>
            </a:r>
            <a:r>
              <a:rPr lang="en-GB" b="1" dirty="0" err="1">
                <a:latin typeface="Constantia" panose="02030602050306030303" pitchFamily="18" charset="0"/>
              </a:rPr>
              <a:t>dhe</a:t>
            </a:r>
            <a:r>
              <a:rPr lang="en-GB" b="1" dirty="0">
                <a:latin typeface="Constantia" panose="02030602050306030303" pitchFamily="18" charset="0"/>
              </a:rPr>
              <a:t> as </a:t>
            </a:r>
            <a:r>
              <a:rPr lang="en-GB" b="1" dirty="0" err="1">
                <a:latin typeface="Constantia" panose="02030602050306030303" pitchFamily="18" charset="0"/>
              </a:rPr>
              <a:t>të</a:t>
            </a:r>
            <a:r>
              <a:rPr lang="en-GB" b="1" dirty="0">
                <a:latin typeface="Constantia" panose="02030602050306030303" pitchFamily="18" charset="0"/>
              </a:rPr>
              <a:t> </a:t>
            </a:r>
            <a:r>
              <a:rPr lang="en-GB" b="1" dirty="0" err="1">
                <a:latin typeface="Constantia" panose="02030602050306030303" pitchFamily="18" charset="0"/>
              </a:rPr>
              <a:t>privilegjohet</a:t>
            </a:r>
            <a:r>
              <a:rPr lang="en-GB" b="1" dirty="0">
                <a:latin typeface="Constantia" panose="02030602050306030303" pitchFamily="18" charset="0"/>
              </a:rPr>
              <a:t> </a:t>
            </a:r>
            <a:r>
              <a:rPr lang="en-GB" b="1" dirty="0" err="1">
                <a:latin typeface="Constantia" panose="02030602050306030303" pitchFamily="18" charset="0"/>
              </a:rPr>
              <a:t>në</a:t>
            </a:r>
            <a:r>
              <a:rPr lang="en-GB" b="1" dirty="0">
                <a:latin typeface="Constantia" panose="02030602050306030303" pitchFamily="18" charset="0"/>
              </a:rPr>
              <a:t> </a:t>
            </a:r>
            <a:r>
              <a:rPr lang="en-GB" b="1" dirty="0" err="1">
                <a:latin typeface="Constantia" panose="02030602050306030303" pitchFamily="18" charset="0"/>
              </a:rPr>
              <a:t>raport</a:t>
            </a:r>
            <a:r>
              <a:rPr lang="en-GB" b="1" dirty="0">
                <a:latin typeface="Constantia" panose="02030602050306030303" pitchFamily="18" charset="0"/>
              </a:rPr>
              <a:t> me </a:t>
            </a:r>
            <a:r>
              <a:rPr lang="en-GB" b="1" dirty="0" err="1">
                <a:latin typeface="Constantia" panose="02030602050306030303" pitchFamily="18" charset="0"/>
              </a:rPr>
              <a:t>provat</a:t>
            </a:r>
            <a:r>
              <a:rPr lang="en-GB" b="1" dirty="0">
                <a:latin typeface="Constantia" panose="02030602050306030303" pitchFamily="18" charset="0"/>
              </a:rPr>
              <a:t> e </a:t>
            </a:r>
            <a:r>
              <a:rPr lang="en-GB" b="1" dirty="0" err="1">
                <a:latin typeface="Constantia" panose="02030602050306030303" pitchFamily="18" charset="0"/>
              </a:rPr>
              <a:t>tjera</a:t>
            </a:r>
            <a:r>
              <a:rPr lang="en-GB" dirty="0">
                <a:latin typeface="Constantia" panose="02030602050306030303" pitchFamily="18" charset="0"/>
              </a:rPr>
              <a:t>. </a:t>
            </a:r>
            <a:r>
              <a:rPr lang="en-GB" dirty="0" err="1">
                <a:latin typeface="Constantia" panose="02030602050306030303" pitchFamily="18" charset="0"/>
              </a:rPr>
              <a:t>Gjykata</a:t>
            </a:r>
            <a:r>
              <a:rPr lang="en-GB" dirty="0">
                <a:latin typeface="Constantia" panose="02030602050306030303" pitchFamily="18" charset="0"/>
              </a:rPr>
              <a:t> </a:t>
            </a:r>
            <a:r>
              <a:rPr lang="en-GB" dirty="0" err="1">
                <a:latin typeface="Constantia" panose="02030602050306030303" pitchFamily="18" charset="0"/>
              </a:rPr>
              <a:t>duhet</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adaptojë</a:t>
            </a:r>
            <a:r>
              <a:rPr lang="en-GB" dirty="0">
                <a:latin typeface="Constantia" panose="02030602050306030303" pitchFamily="18" charset="0"/>
              </a:rPr>
              <a:t> </a:t>
            </a:r>
            <a:r>
              <a:rPr lang="en-GB" dirty="0" err="1">
                <a:latin typeface="Constantia" panose="02030602050306030303" pitchFamily="18" charset="0"/>
              </a:rPr>
              <a:t>një</a:t>
            </a:r>
            <a:r>
              <a:rPr lang="en-GB" dirty="0">
                <a:latin typeface="Constantia" panose="02030602050306030303" pitchFamily="18" charset="0"/>
              </a:rPr>
              <a:t> </a:t>
            </a:r>
            <a:r>
              <a:rPr lang="en-GB" dirty="0" err="1">
                <a:latin typeface="Constantia" panose="02030602050306030303" pitchFamily="18" charset="0"/>
              </a:rPr>
              <a:t>përqasje</a:t>
            </a:r>
            <a:r>
              <a:rPr lang="en-GB" dirty="0">
                <a:latin typeface="Constantia" panose="02030602050306030303" pitchFamily="18" charset="0"/>
              </a:rPr>
              <a:t> </a:t>
            </a:r>
            <a:r>
              <a:rPr lang="en-GB" dirty="0" err="1">
                <a:latin typeface="Constantia" panose="02030602050306030303" pitchFamily="18" charset="0"/>
              </a:rPr>
              <a:t>neutrale</a:t>
            </a:r>
            <a:r>
              <a:rPr lang="en-GB" dirty="0">
                <a:latin typeface="Constantia" panose="02030602050306030303" pitchFamily="18" charset="0"/>
              </a:rPr>
              <a:t> </a:t>
            </a:r>
            <a:r>
              <a:rPr lang="en-GB" dirty="0" err="1">
                <a:latin typeface="Constantia" panose="02030602050306030303" pitchFamily="18" charset="0"/>
              </a:rPr>
              <a:t>ndaj</a:t>
            </a:r>
            <a:r>
              <a:rPr lang="en-GB" dirty="0">
                <a:latin typeface="Constantia" panose="02030602050306030303" pitchFamily="18" charset="0"/>
              </a:rPr>
              <a:t> </a:t>
            </a:r>
            <a:r>
              <a:rPr lang="en-GB" dirty="0" err="1">
                <a:latin typeface="Constantia" panose="02030602050306030303" pitchFamily="18" charset="0"/>
              </a:rPr>
              <a:t>teknologjisë</a:t>
            </a:r>
            <a:r>
              <a:rPr lang="en-GB" dirty="0">
                <a:latin typeface="Constantia" panose="02030602050306030303" pitchFamily="18" charset="0"/>
              </a:rPr>
              <a:t>. </a:t>
            </a:r>
            <a:r>
              <a:rPr lang="en-GB" dirty="0" err="1">
                <a:latin typeface="Constantia" panose="02030602050306030303" pitchFamily="18" charset="0"/>
              </a:rPr>
              <a:t>Cdo</a:t>
            </a:r>
            <a:r>
              <a:rPr lang="en-GB" dirty="0">
                <a:latin typeface="Constantia" panose="02030602050306030303" pitchFamily="18" charset="0"/>
              </a:rPr>
              <a:t> </a:t>
            </a:r>
            <a:r>
              <a:rPr lang="en-GB" dirty="0" err="1">
                <a:latin typeface="Constantia" panose="02030602050306030303" pitchFamily="18" charset="0"/>
              </a:rPr>
              <a:t>teknologji</a:t>
            </a:r>
            <a:r>
              <a:rPr lang="en-GB" dirty="0">
                <a:latin typeface="Constantia" panose="02030602050306030303" pitchFamily="18" charset="0"/>
              </a:rPr>
              <a:t> </a:t>
            </a:r>
            <a:r>
              <a:rPr lang="en-GB" dirty="0" err="1">
                <a:latin typeface="Constantia" panose="02030602050306030303" pitchFamily="18" charset="0"/>
              </a:rPr>
              <a:t>që</a:t>
            </a:r>
            <a:r>
              <a:rPr lang="en-GB" dirty="0">
                <a:latin typeface="Constantia" panose="02030602050306030303" pitchFamily="18" charset="0"/>
              </a:rPr>
              <a:t> </a:t>
            </a:r>
            <a:r>
              <a:rPr lang="en-GB" dirty="0" err="1">
                <a:latin typeface="Constantia" panose="02030602050306030303" pitchFamily="18" charset="0"/>
              </a:rPr>
              <a:t>provon</a:t>
            </a:r>
            <a:r>
              <a:rPr lang="en-GB" dirty="0">
                <a:latin typeface="Constantia" panose="02030602050306030303" pitchFamily="18" charset="0"/>
              </a:rPr>
              <a:t> </a:t>
            </a:r>
            <a:r>
              <a:rPr lang="en-GB" dirty="0" err="1">
                <a:latin typeface="Constantia" panose="02030602050306030303" pitchFamily="18" charset="0"/>
              </a:rPr>
              <a:t>autenticitetin</a:t>
            </a:r>
            <a:r>
              <a:rPr lang="en-GB" dirty="0">
                <a:latin typeface="Constantia" panose="02030602050306030303" pitchFamily="18" charset="0"/>
              </a:rPr>
              <a:t>, </a:t>
            </a:r>
            <a:r>
              <a:rPr lang="en-GB" dirty="0" err="1">
                <a:latin typeface="Constantia" panose="02030602050306030303" pitchFamily="18" charset="0"/>
              </a:rPr>
              <a:t>vërtetësinë</a:t>
            </a:r>
            <a:r>
              <a:rPr lang="en-GB" dirty="0">
                <a:latin typeface="Constantia" panose="02030602050306030303" pitchFamily="18" charset="0"/>
              </a:rPr>
              <a:t> </a:t>
            </a:r>
            <a:r>
              <a:rPr lang="en-GB" dirty="0" err="1">
                <a:latin typeface="Constantia" panose="02030602050306030303" pitchFamily="18" charset="0"/>
              </a:rPr>
              <a:t>dhe</a:t>
            </a:r>
            <a:r>
              <a:rPr lang="en-GB" dirty="0">
                <a:latin typeface="Constantia" panose="02030602050306030303" pitchFamily="18" charset="0"/>
              </a:rPr>
              <a:t> </a:t>
            </a:r>
            <a:r>
              <a:rPr lang="en-GB" dirty="0" err="1">
                <a:latin typeface="Constantia" panose="02030602050306030303" pitchFamily="18" charset="0"/>
              </a:rPr>
              <a:t>integritetin</a:t>
            </a:r>
            <a:r>
              <a:rPr lang="en-GB" dirty="0">
                <a:latin typeface="Constantia" panose="02030602050306030303" pitchFamily="18" charset="0"/>
              </a:rPr>
              <a:t> e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dhënave</a:t>
            </a:r>
            <a:r>
              <a:rPr lang="en-GB" dirty="0">
                <a:latin typeface="Constantia" panose="02030602050306030303" pitchFamily="18" charset="0"/>
              </a:rPr>
              <a:t> </a:t>
            </a:r>
            <a:r>
              <a:rPr lang="en-GB" dirty="0" err="1">
                <a:latin typeface="Constantia" panose="02030602050306030303" pitchFamily="18" charset="0"/>
              </a:rPr>
              <a:t>duhet</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pranohet</a:t>
            </a:r>
            <a:r>
              <a:rPr lang="en-GB" dirty="0">
                <a:latin typeface="Constantia" panose="02030602050306030303" pitchFamily="18" charset="0"/>
              </a:rPr>
              <a:t>. </a:t>
            </a:r>
            <a:r>
              <a:rPr lang="en-GB" dirty="0" err="1">
                <a:latin typeface="Constantia" panose="02030602050306030303" pitchFamily="18" charset="0"/>
              </a:rPr>
              <a:t>Sipas</a:t>
            </a:r>
            <a:r>
              <a:rPr lang="en-GB" dirty="0">
                <a:latin typeface="Constantia" panose="02030602050306030303" pitchFamily="18" charset="0"/>
              </a:rPr>
              <a:t> </a:t>
            </a:r>
            <a:r>
              <a:rPr lang="en-GB" dirty="0" err="1">
                <a:latin typeface="Constantia" panose="02030602050306030303" pitchFamily="18" charset="0"/>
              </a:rPr>
              <a:t>GJEDNj</a:t>
            </a:r>
            <a:r>
              <a:rPr lang="en-GB" dirty="0">
                <a:latin typeface="Constantia" panose="02030602050306030303" pitchFamily="18" charset="0"/>
              </a:rPr>
              <a:t>-s [</a:t>
            </a:r>
            <a:r>
              <a:rPr lang="en-GB" i="1" dirty="0">
                <a:latin typeface="Constantia" panose="02030602050306030303" pitchFamily="18" charset="0"/>
              </a:rPr>
              <a:t>Garcia </a:t>
            </a:r>
            <a:r>
              <a:rPr lang="en-GB" i="1" dirty="0" err="1">
                <a:latin typeface="Constantia" panose="02030602050306030303" pitchFamily="18" charset="0"/>
              </a:rPr>
              <a:t>Ruis</a:t>
            </a:r>
            <a:r>
              <a:rPr lang="en-GB" i="1" dirty="0">
                <a:latin typeface="Constantia" panose="02030602050306030303" pitchFamily="18" charset="0"/>
              </a:rPr>
              <a:t> v Spain</a:t>
            </a:r>
            <a:r>
              <a:rPr lang="en-GB" dirty="0">
                <a:latin typeface="Constantia" panose="02030602050306030303" pitchFamily="18" charset="0"/>
              </a:rPr>
              <a:t>]: “Neni 6 </a:t>
            </a:r>
            <a:r>
              <a:rPr lang="en-GB" dirty="0" err="1">
                <a:latin typeface="Constantia" panose="02030602050306030303" pitchFamily="18" charset="0"/>
              </a:rPr>
              <a:t>KEDNj</a:t>
            </a:r>
            <a:r>
              <a:rPr lang="en-GB" dirty="0">
                <a:latin typeface="Constantia" panose="02030602050306030303" pitchFamily="18" charset="0"/>
              </a:rPr>
              <a:t>-s </a:t>
            </a:r>
            <a:r>
              <a:rPr lang="en-GB" dirty="0" err="1">
                <a:latin typeface="Constantia" panose="02030602050306030303" pitchFamily="18" charset="0"/>
              </a:rPr>
              <a:t>garanton</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drejtën</a:t>
            </a:r>
            <a:r>
              <a:rPr lang="en-GB" dirty="0">
                <a:latin typeface="Constantia" panose="02030602050306030303" pitchFamily="18" charset="0"/>
              </a:rPr>
              <a:t> </a:t>
            </a:r>
            <a:r>
              <a:rPr lang="en-GB" dirty="0" err="1">
                <a:latin typeface="Constantia" panose="02030602050306030303" pitchFamily="18" charset="0"/>
              </a:rPr>
              <a:t>për</a:t>
            </a:r>
            <a:r>
              <a:rPr lang="en-GB" dirty="0">
                <a:latin typeface="Constantia" panose="02030602050306030303" pitchFamily="18" charset="0"/>
              </a:rPr>
              <a:t> </a:t>
            </a:r>
            <a:r>
              <a:rPr lang="en-GB" dirty="0" err="1">
                <a:latin typeface="Constantia" panose="02030602050306030303" pitchFamily="18" charset="0"/>
              </a:rPr>
              <a:t>një</a:t>
            </a:r>
            <a:r>
              <a:rPr lang="en-GB" dirty="0">
                <a:latin typeface="Constantia" panose="02030602050306030303" pitchFamily="18" charset="0"/>
              </a:rPr>
              <a:t> </a:t>
            </a:r>
            <a:r>
              <a:rPr lang="en-GB" dirty="0" err="1">
                <a:latin typeface="Constantia" panose="02030602050306030303" pitchFamily="18" charset="0"/>
              </a:rPr>
              <a:t>gjykim</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drejtë</a:t>
            </a:r>
            <a:r>
              <a:rPr lang="en-GB" dirty="0">
                <a:latin typeface="Constantia" panose="02030602050306030303" pitchFamily="18" charset="0"/>
              </a:rPr>
              <a:t>, </a:t>
            </a:r>
            <a:r>
              <a:rPr lang="en-GB" dirty="0" err="1">
                <a:latin typeface="Constantia" panose="02030602050306030303" pitchFamily="18" charset="0"/>
              </a:rPr>
              <a:t>por</a:t>
            </a:r>
            <a:r>
              <a:rPr lang="en-GB" dirty="0">
                <a:latin typeface="Constantia" panose="02030602050306030303" pitchFamily="18" charset="0"/>
              </a:rPr>
              <a:t> </a:t>
            </a:r>
            <a:r>
              <a:rPr lang="en-GB" dirty="0" err="1">
                <a:latin typeface="Constantia" panose="02030602050306030303" pitchFamily="18" charset="0"/>
              </a:rPr>
              <a:t>nuk</a:t>
            </a:r>
            <a:r>
              <a:rPr lang="en-GB" dirty="0">
                <a:latin typeface="Constantia" panose="02030602050306030303" pitchFamily="18" charset="0"/>
              </a:rPr>
              <a:t> </a:t>
            </a:r>
            <a:r>
              <a:rPr lang="en-GB" dirty="0" err="1">
                <a:latin typeface="Constantia" panose="02030602050306030303" pitchFamily="18" charset="0"/>
              </a:rPr>
              <a:t>parashikon</a:t>
            </a:r>
            <a:r>
              <a:rPr lang="en-GB" dirty="0">
                <a:latin typeface="Constantia" panose="02030602050306030303" pitchFamily="18" charset="0"/>
              </a:rPr>
              <a:t> </a:t>
            </a:r>
            <a:r>
              <a:rPr lang="en-GB" dirty="0" err="1">
                <a:latin typeface="Constantia" panose="02030602050306030303" pitchFamily="18" charset="0"/>
              </a:rPr>
              <a:t>ndonjë</a:t>
            </a:r>
            <a:r>
              <a:rPr lang="en-GB" dirty="0">
                <a:latin typeface="Constantia" panose="02030602050306030303" pitchFamily="18" charset="0"/>
              </a:rPr>
              <a:t> </a:t>
            </a:r>
            <a:r>
              <a:rPr lang="en-GB" dirty="0" err="1">
                <a:latin typeface="Constantia" panose="02030602050306030303" pitchFamily="18" charset="0"/>
              </a:rPr>
              <a:t>rregull</a:t>
            </a:r>
            <a:r>
              <a:rPr lang="en-GB" dirty="0">
                <a:latin typeface="Constantia" panose="02030602050306030303" pitchFamily="18" charset="0"/>
              </a:rPr>
              <a:t> </a:t>
            </a:r>
            <a:r>
              <a:rPr lang="en-GB" dirty="0" err="1">
                <a:latin typeface="Constantia" panose="02030602050306030303" pitchFamily="18" charset="0"/>
              </a:rPr>
              <a:t>për</a:t>
            </a:r>
            <a:r>
              <a:rPr lang="en-GB" dirty="0">
                <a:latin typeface="Constantia" panose="02030602050306030303" pitchFamily="18" charset="0"/>
              </a:rPr>
              <a:t> </a:t>
            </a:r>
            <a:r>
              <a:rPr lang="en-GB" dirty="0" err="1">
                <a:latin typeface="Constantia" panose="02030602050306030303" pitchFamily="18" charset="0"/>
              </a:rPr>
              <a:t>pranueshmërinë</a:t>
            </a:r>
            <a:r>
              <a:rPr lang="en-GB" dirty="0">
                <a:latin typeface="Constantia" panose="02030602050306030303" pitchFamily="18" charset="0"/>
              </a:rPr>
              <a:t> e </a:t>
            </a:r>
            <a:r>
              <a:rPr lang="en-GB" dirty="0" err="1">
                <a:latin typeface="Constantia" panose="02030602050306030303" pitchFamily="18" charset="0"/>
              </a:rPr>
              <a:t>provës</a:t>
            </a:r>
            <a:r>
              <a:rPr lang="en-GB" dirty="0">
                <a:latin typeface="Constantia" panose="02030602050306030303" pitchFamily="18" charset="0"/>
              </a:rPr>
              <a:t> </a:t>
            </a:r>
            <a:r>
              <a:rPr lang="en-GB" dirty="0" err="1">
                <a:latin typeface="Constantia" panose="02030602050306030303" pitchFamily="18" charset="0"/>
              </a:rPr>
              <a:t>ose</a:t>
            </a:r>
            <a:r>
              <a:rPr lang="en-GB" dirty="0">
                <a:latin typeface="Constantia" panose="02030602050306030303" pitchFamily="18" charset="0"/>
              </a:rPr>
              <a:t> </a:t>
            </a:r>
            <a:r>
              <a:rPr lang="en-GB" dirty="0" err="1">
                <a:latin typeface="Constantia" panose="02030602050306030303" pitchFamily="18" charset="0"/>
              </a:rPr>
              <a:t>mënyrës</a:t>
            </a:r>
            <a:r>
              <a:rPr lang="en-GB" dirty="0">
                <a:latin typeface="Constantia" panose="02030602050306030303" pitchFamily="18" charset="0"/>
              </a:rPr>
              <a:t> se </a:t>
            </a:r>
            <a:r>
              <a:rPr lang="en-GB" dirty="0" err="1">
                <a:latin typeface="Constantia" panose="02030602050306030303" pitchFamily="18" charset="0"/>
              </a:rPr>
              <a:t>si</a:t>
            </a:r>
            <a:r>
              <a:rPr lang="en-GB" dirty="0">
                <a:latin typeface="Constantia" panose="02030602050306030303" pitchFamily="18" charset="0"/>
              </a:rPr>
              <a:t> </a:t>
            </a:r>
            <a:r>
              <a:rPr lang="en-GB" dirty="0" err="1">
                <a:latin typeface="Constantia" panose="02030602050306030303" pitchFamily="18" charset="0"/>
              </a:rPr>
              <a:t>duhet</a:t>
            </a:r>
            <a:r>
              <a:rPr lang="en-GB" dirty="0">
                <a:latin typeface="Constantia" panose="02030602050306030303" pitchFamily="18" charset="0"/>
              </a:rPr>
              <a:t> </a:t>
            </a:r>
            <a:r>
              <a:rPr lang="en-GB" dirty="0" err="1">
                <a:latin typeface="Constantia" panose="02030602050306030303" pitchFamily="18" charset="0"/>
              </a:rPr>
              <a:t>vlerësuar</a:t>
            </a:r>
            <a:r>
              <a:rPr lang="en-GB" dirty="0">
                <a:latin typeface="Constantia" panose="02030602050306030303" pitchFamily="18" charset="0"/>
              </a:rPr>
              <a:t> </a:t>
            </a:r>
            <a:r>
              <a:rPr lang="en-GB" dirty="0" err="1">
                <a:latin typeface="Constantia" panose="02030602050306030303" pitchFamily="18" charset="0"/>
              </a:rPr>
              <a:t>ato</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cilat</a:t>
            </a:r>
            <a:r>
              <a:rPr lang="en-GB" dirty="0">
                <a:latin typeface="Constantia" panose="02030602050306030303" pitchFamily="18" charset="0"/>
              </a:rPr>
              <a:t> </a:t>
            </a:r>
            <a:r>
              <a:rPr lang="en-GB" dirty="0" err="1">
                <a:latin typeface="Constantia" panose="02030602050306030303" pitchFamily="18" charset="0"/>
              </a:rPr>
              <a:t>janë</a:t>
            </a:r>
            <a:r>
              <a:rPr lang="en-GB" dirty="0">
                <a:latin typeface="Constantia" panose="02030602050306030303" pitchFamily="18" charset="0"/>
              </a:rPr>
              <a:t> </a:t>
            </a:r>
            <a:r>
              <a:rPr lang="en-GB" dirty="0" err="1">
                <a:latin typeface="Constantia" panose="02030602050306030303" pitchFamily="18" charset="0"/>
              </a:rPr>
              <a:t>cështje</a:t>
            </a:r>
            <a:r>
              <a:rPr lang="en-GB" dirty="0">
                <a:latin typeface="Constantia" panose="02030602050306030303" pitchFamily="18" charset="0"/>
              </a:rPr>
              <a:t> </a:t>
            </a:r>
            <a:r>
              <a:rPr lang="en-GB" dirty="0" err="1">
                <a:latin typeface="Constantia" panose="02030602050306030303" pitchFamily="18" charset="0"/>
              </a:rPr>
              <a:t>parësore</a:t>
            </a:r>
            <a:r>
              <a:rPr lang="en-GB" dirty="0">
                <a:latin typeface="Constantia" panose="02030602050306030303" pitchFamily="18" charset="0"/>
              </a:rPr>
              <a:t> </a:t>
            </a:r>
            <a:r>
              <a:rPr lang="en-GB" dirty="0" err="1">
                <a:latin typeface="Constantia" panose="02030602050306030303" pitchFamily="18" charset="0"/>
              </a:rPr>
              <a:t>për</a:t>
            </a:r>
            <a:r>
              <a:rPr lang="en-GB" dirty="0">
                <a:latin typeface="Constantia" panose="02030602050306030303" pitchFamily="18" charset="0"/>
              </a:rPr>
              <a:t> </a:t>
            </a:r>
            <a:r>
              <a:rPr lang="en-GB" dirty="0" err="1">
                <a:latin typeface="Constantia" panose="02030602050306030303" pitchFamily="18" charset="0"/>
              </a:rPr>
              <a:t>tu</a:t>
            </a:r>
            <a:r>
              <a:rPr lang="en-GB" dirty="0">
                <a:latin typeface="Constantia" panose="02030602050306030303" pitchFamily="18" charset="0"/>
              </a:rPr>
              <a:t> </a:t>
            </a:r>
            <a:r>
              <a:rPr lang="en-GB" dirty="0" err="1">
                <a:latin typeface="Constantia" panose="02030602050306030303" pitchFamily="18" charset="0"/>
              </a:rPr>
              <a:t>rregulluar</a:t>
            </a:r>
            <a:r>
              <a:rPr lang="en-GB" dirty="0">
                <a:latin typeface="Constantia" panose="02030602050306030303" pitchFamily="18" charset="0"/>
              </a:rPr>
              <a:t> </a:t>
            </a:r>
            <a:r>
              <a:rPr lang="en-GB" dirty="0" err="1">
                <a:latin typeface="Constantia" panose="02030602050306030303" pitchFamily="18" charset="0"/>
              </a:rPr>
              <a:t>nga</a:t>
            </a:r>
            <a:r>
              <a:rPr lang="en-GB" dirty="0">
                <a:latin typeface="Constantia" panose="02030602050306030303" pitchFamily="18" charset="0"/>
              </a:rPr>
              <a:t> </a:t>
            </a:r>
            <a:r>
              <a:rPr lang="en-GB" dirty="0" err="1">
                <a:latin typeface="Constantia" panose="02030602050306030303" pitchFamily="18" charset="0"/>
              </a:rPr>
              <a:t>ligjet</a:t>
            </a:r>
            <a:r>
              <a:rPr lang="en-GB" dirty="0">
                <a:latin typeface="Constantia" panose="02030602050306030303" pitchFamily="18" charset="0"/>
              </a:rPr>
              <a:t> </a:t>
            </a:r>
            <a:r>
              <a:rPr lang="en-GB" dirty="0" err="1">
                <a:latin typeface="Constantia" panose="02030602050306030303" pitchFamily="18" charset="0"/>
              </a:rPr>
              <a:t>dhe</a:t>
            </a:r>
            <a:r>
              <a:rPr lang="en-GB" dirty="0">
                <a:latin typeface="Constantia" panose="02030602050306030303" pitchFamily="18" charset="0"/>
              </a:rPr>
              <a:t> </a:t>
            </a:r>
            <a:r>
              <a:rPr lang="en-GB" dirty="0" err="1">
                <a:latin typeface="Constantia" panose="02030602050306030303" pitchFamily="18" charset="0"/>
              </a:rPr>
              <a:t>gjykatat</a:t>
            </a:r>
            <a:r>
              <a:rPr lang="en-GB" dirty="0">
                <a:latin typeface="Constantia" panose="02030602050306030303" pitchFamily="18" charset="0"/>
              </a:rPr>
              <a:t> </a:t>
            </a:r>
            <a:r>
              <a:rPr lang="en-GB" dirty="0" err="1">
                <a:latin typeface="Constantia" panose="02030602050306030303" pitchFamily="18" charset="0"/>
              </a:rPr>
              <a:t>kombëtare</a:t>
            </a:r>
            <a:r>
              <a:rPr lang="en-GB" dirty="0">
                <a:latin typeface="Constantia" panose="02030602050306030303" pitchFamily="18" charset="0"/>
              </a:rPr>
              <a:t>”;</a:t>
            </a:r>
          </a:p>
          <a:p>
            <a:pPr algn="just">
              <a:buFont typeface="+mj-lt"/>
              <a:buAutoNum type="arabicPeriod"/>
            </a:pPr>
            <a:r>
              <a:rPr lang="en-GB" b="1" dirty="0" err="1">
                <a:latin typeface="Constantia" panose="02030602050306030303" pitchFamily="18" charset="0"/>
              </a:rPr>
              <a:t>Provat</a:t>
            </a:r>
            <a:r>
              <a:rPr lang="en-GB" b="1" dirty="0">
                <a:latin typeface="Constantia" panose="02030602050306030303" pitchFamily="18" charset="0"/>
              </a:rPr>
              <a:t> </a:t>
            </a:r>
            <a:r>
              <a:rPr lang="en-GB" b="1" dirty="0" err="1">
                <a:latin typeface="Constantia" panose="02030602050306030303" pitchFamily="18" charset="0"/>
              </a:rPr>
              <a:t>elektronike</a:t>
            </a:r>
            <a:r>
              <a:rPr lang="en-GB" b="1" dirty="0">
                <a:latin typeface="Constantia" panose="02030602050306030303" pitchFamily="18" charset="0"/>
              </a:rPr>
              <a:t> </a:t>
            </a:r>
            <a:r>
              <a:rPr lang="en-GB" b="1" dirty="0" err="1">
                <a:latin typeface="Constantia" panose="02030602050306030303" pitchFamily="18" charset="0"/>
              </a:rPr>
              <a:t>duhet</a:t>
            </a:r>
            <a:r>
              <a:rPr lang="en-GB" b="1" dirty="0">
                <a:latin typeface="Constantia" panose="02030602050306030303" pitchFamily="18" charset="0"/>
              </a:rPr>
              <a:t> </a:t>
            </a:r>
            <a:r>
              <a:rPr lang="en-GB" b="1" dirty="0" err="1">
                <a:latin typeface="Constantia" panose="02030602050306030303" pitchFamily="18" charset="0"/>
              </a:rPr>
              <a:t>të</a:t>
            </a:r>
            <a:r>
              <a:rPr lang="en-GB" b="1" dirty="0">
                <a:latin typeface="Constantia" panose="02030602050306030303" pitchFamily="18" charset="0"/>
              </a:rPr>
              <a:t> </a:t>
            </a:r>
            <a:r>
              <a:rPr lang="en-GB" b="1" dirty="0" err="1">
                <a:latin typeface="Constantia" panose="02030602050306030303" pitchFamily="18" charset="0"/>
              </a:rPr>
              <a:t>vlerësohen</a:t>
            </a:r>
            <a:r>
              <a:rPr lang="en-GB" b="1" dirty="0">
                <a:latin typeface="Constantia" panose="02030602050306030303" pitchFamily="18" charset="0"/>
              </a:rPr>
              <a:t> </a:t>
            </a:r>
            <a:r>
              <a:rPr lang="en-GB" b="1" dirty="0" err="1">
                <a:latin typeface="Constantia" panose="02030602050306030303" pitchFamily="18" charset="0"/>
              </a:rPr>
              <a:t>në</a:t>
            </a:r>
            <a:r>
              <a:rPr lang="en-GB" b="1" dirty="0">
                <a:latin typeface="Constantia" panose="02030602050306030303" pitchFamily="18" charset="0"/>
              </a:rPr>
              <a:t> </a:t>
            </a:r>
            <a:r>
              <a:rPr lang="en-GB" b="1" dirty="0" err="1">
                <a:latin typeface="Constantia" panose="02030602050306030303" pitchFamily="18" charset="0"/>
              </a:rPr>
              <a:t>të</a:t>
            </a:r>
            <a:r>
              <a:rPr lang="en-GB" b="1" dirty="0">
                <a:latin typeface="Constantia" panose="02030602050306030303" pitchFamily="18" charset="0"/>
              </a:rPr>
              <a:t> </a:t>
            </a:r>
            <a:r>
              <a:rPr lang="en-GB" b="1" dirty="0" err="1">
                <a:latin typeface="Constantia" panose="02030602050306030303" pitchFamily="18" charset="0"/>
              </a:rPr>
              <a:t>njëjtën</a:t>
            </a:r>
            <a:r>
              <a:rPr lang="en-GB" b="1" dirty="0">
                <a:latin typeface="Constantia" panose="02030602050306030303" pitchFamily="18" charset="0"/>
              </a:rPr>
              <a:t> </a:t>
            </a:r>
            <a:r>
              <a:rPr lang="en-GB" b="1" dirty="0" err="1">
                <a:latin typeface="Constantia" panose="02030602050306030303" pitchFamily="18" charset="0"/>
              </a:rPr>
              <a:t>mënyrë</a:t>
            </a:r>
            <a:r>
              <a:rPr lang="en-GB" b="1" dirty="0">
                <a:latin typeface="Constantia" panose="02030602050306030303" pitchFamily="18" charset="0"/>
              </a:rPr>
              <a:t> me </a:t>
            </a:r>
            <a:r>
              <a:rPr lang="en-GB" b="1" dirty="0" err="1">
                <a:latin typeface="Constantia" panose="02030602050306030303" pitchFamily="18" charset="0"/>
              </a:rPr>
              <a:t>provat</a:t>
            </a:r>
            <a:r>
              <a:rPr lang="en-GB" b="1" dirty="0">
                <a:latin typeface="Constantia" panose="02030602050306030303" pitchFamily="18" charset="0"/>
              </a:rPr>
              <a:t> e </a:t>
            </a:r>
            <a:r>
              <a:rPr lang="en-GB" b="1" dirty="0" err="1">
                <a:latin typeface="Constantia" panose="02030602050306030303" pitchFamily="18" charset="0"/>
              </a:rPr>
              <a:t>tjera</a:t>
            </a:r>
            <a:r>
              <a:rPr lang="en-GB" b="1" dirty="0">
                <a:latin typeface="Constantia" panose="02030602050306030303" pitchFamily="18" charset="0"/>
              </a:rPr>
              <a:t>, </a:t>
            </a:r>
            <a:r>
              <a:rPr lang="en-GB" b="1" dirty="0" err="1">
                <a:latin typeface="Constantia" panose="02030602050306030303" pitchFamily="18" charset="0"/>
              </a:rPr>
              <a:t>sidomos</a:t>
            </a:r>
            <a:r>
              <a:rPr lang="en-GB" b="1" dirty="0">
                <a:latin typeface="Constantia" panose="02030602050306030303" pitchFamily="18" charset="0"/>
              </a:rPr>
              <a:t> </a:t>
            </a:r>
            <a:r>
              <a:rPr lang="en-GB" b="1" dirty="0" err="1">
                <a:latin typeface="Constantia" panose="02030602050306030303" pitchFamily="18" charset="0"/>
              </a:rPr>
              <a:t>në</a:t>
            </a:r>
            <a:r>
              <a:rPr lang="en-GB" b="1" dirty="0">
                <a:latin typeface="Constantia" panose="02030602050306030303" pitchFamily="18" charset="0"/>
              </a:rPr>
              <a:t> </a:t>
            </a:r>
            <a:r>
              <a:rPr lang="en-GB" b="1" dirty="0" err="1">
                <a:latin typeface="Constantia" panose="02030602050306030303" pitchFamily="18" charset="0"/>
              </a:rPr>
              <a:t>lidhje</a:t>
            </a:r>
            <a:r>
              <a:rPr lang="en-GB" b="1" dirty="0">
                <a:latin typeface="Constantia" panose="02030602050306030303" pitchFamily="18" charset="0"/>
              </a:rPr>
              <a:t> me </a:t>
            </a:r>
            <a:r>
              <a:rPr lang="en-GB" b="1" dirty="0" err="1">
                <a:latin typeface="Constantia" panose="02030602050306030303" pitchFamily="18" charset="0"/>
              </a:rPr>
              <a:t>pranueshmërinë</a:t>
            </a:r>
            <a:r>
              <a:rPr lang="en-GB" b="1" dirty="0">
                <a:latin typeface="Constantia" panose="02030602050306030303" pitchFamily="18" charset="0"/>
              </a:rPr>
              <a:t>, </a:t>
            </a:r>
            <a:r>
              <a:rPr lang="en-GB" b="1" dirty="0" err="1">
                <a:latin typeface="Constantia" panose="02030602050306030303" pitchFamily="18" charset="0"/>
              </a:rPr>
              <a:t>autenticitetin</a:t>
            </a:r>
            <a:r>
              <a:rPr lang="en-GB" b="1" dirty="0">
                <a:latin typeface="Constantia" panose="02030602050306030303" pitchFamily="18" charset="0"/>
              </a:rPr>
              <a:t>, </a:t>
            </a:r>
            <a:r>
              <a:rPr lang="en-GB" b="1" dirty="0" err="1">
                <a:latin typeface="Constantia" panose="02030602050306030303" pitchFamily="18" charset="0"/>
              </a:rPr>
              <a:t>relevancën</a:t>
            </a:r>
            <a:r>
              <a:rPr lang="en-GB" b="1" dirty="0">
                <a:latin typeface="Constantia" panose="02030602050306030303" pitchFamily="18" charset="0"/>
              </a:rPr>
              <a:t> </a:t>
            </a:r>
            <a:r>
              <a:rPr lang="en-GB" b="1" dirty="0" err="1">
                <a:latin typeface="Constantia" panose="02030602050306030303" pitchFamily="18" charset="0"/>
              </a:rPr>
              <a:t>dhe</a:t>
            </a:r>
            <a:r>
              <a:rPr lang="en-GB" b="1" dirty="0">
                <a:latin typeface="Constantia" panose="02030602050306030303" pitchFamily="18" charset="0"/>
              </a:rPr>
              <a:t> </a:t>
            </a:r>
            <a:r>
              <a:rPr lang="en-GB" b="1" dirty="0" err="1">
                <a:latin typeface="Constantia" panose="02030602050306030303" pitchFamily="18" charset="0"/>
              </a:rPr>
              <a:t>integritetin</a:t>
            </a:r>
            <a:r>
              <a:rPr lang="en-GB" b="1" dirty="0">
                <a:latin typeface="Constantia" panose="02030602050306030303" pitchFamily="18" charset="0"/>
              </a:rPr>
              <a:t>. </a:t>
            </a:r>
            <a:r>
              <a:rPr lang="en-GB" dirty="0" err="1">
                <a:latin typeface="Constantia" panose="02030602050306030303" pitchFamily="18" charset="0"/>
              </a:rPr>
              <a:t>Një</a:t>
            </a:r>
            <a:r>
              <a:rPr lang="en-GB" dirty="0">
                <a:latin typeface="Constantia" panose="02030602050306030303" pitchFamily="18" charset="0"/>
              </a:rPr>
              <a:t> </a:t>
            </a:r>
            <a:r>
              <a:rPr lang="en-GB" dirty="0" err="1">
                <a:latin typeface="Constantia" panose="02030602050306030303" pitchFamily="18" charset="0"/>
              </a:rPr>
              <a:t>palë</a:t>
            </a:r>
            <a:r>
              <a:rPr lang="en-GB" dirty="0">
                <a:latin typeface="Constantia" panose="02030602050306030303" pitchFamily="18" charset="0"/>
              </a:rPr>
              <a:t> </a:t>
            </a:r>
            <a:r>
              <a:rPr lang="en-GB" dirty="0" err="1">
                <a:latin typeface="Constantia" panose="02030602050306030303" pitchFamily="18" charset="0"/>
              </a:rPr>
              <a:t>nuk</a:t>
            </a:r>
            <a:r>
              <a:rPr lang="en-GB" dirty="0">
                <a:latin typeface="Constantia" panose="02030602050306030303" pitchFamily="18" charset="0"/>
              </a:rPr>
              <a:t> </a:t>
            </a:r>
            <a:r>
              <a:rPr lang="en-GB" dirty="0" err="1">
                <a:latin typeface="Constantia" panose="02030602050306030303" pitchFamily="18" charset="0"/>
              </a:rPr>
              <a:t>duhet</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privohet</a:t>
            </a:r>
            <a:r>
              <a:rPr lang="en-GB" dirty="0">
                <a:latin typeface="Constantia" panose="02030602050306030303" pitchFamily="18" charset="0"/>
              </a:rPr>
              <a:t> </a:t>
            </a:r>
            <a:r>
              <a:rPr lang="en-GB" dirty="0" err="1">
                <a:latin typeface="Constantia" panose="02030602050306030303" pitchFamily="18" charset="0"/>
              </a:rPr>
              <a:t>nga</a:t>
            </a:r>
            <a:r>
              <a:rPr lang="en-GB" dirty="0">
                <a:latin typeface="Constantia" panose="02030602050306030303" pitchFamily="18" charset="0"/>
              </a:rPr>
              <a:t> </a:t>
            </a:r>
            <a:r>
              <a:rPr lang="en-GB" dirty="0" err="1">
                <a:latin typeface="Constantia" panose="02030602050306030303" pitchFamily="18" charset="0"/>
              </a:rPr>
              <a:t>mundësia</a:t>
            </a:r>
            <a:r>
              <a:rPr lang="en-GB" dirty="0">
                <a:latin typeface="Constantia" panose="02030602050306030303" pitchFamily="18" charset="0"/>
              </a:rPr>
              <a:t> </a:t>
            </a:r>
            <a:r>
              <a:rPr lang="en-GB" dirty="0" err="1">
                <a:latin typeface="Constantia" panose="02030602050306030303" pitchFamily="18" charset="0"/>
              </a:rPr>
              <a:t>për</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kundërshtuar</a:t>
            </a:r>
            <a:r>
              <a:rPr lang="en-GB" dirty="0">
                <a:latin typeface="Constantia" panose="02030602050306030303" pitchFamily="18" charset="0"/>
              </a:rPr>
              <a:t> </a:t>
            </a:r>
            <a:r>
              <a:rPr lang="en-GB" dirty="0" err="1">
                <a:latin typeface="Constantia" panose="02030602050306030303" pitchFamily="18" charset="0"/>
              </a:rPr>
              <a:t>autenticitetin</a:t>
            </a:r>
            <a:r>
              <a:rPr lang="en-GB" dirty="0">
                <a:latin typeface="Constantia" panose="02030602050306030303" pitchFamily="18" charset="0"/>
              </a:rPr>
              <a:t> e </a:t>
            </a:r>
            <a:r>
              <a:rPr lang="en-GB" dirty="0" err="1">
                <a:latin typeface="Constantia" panose="02030602050306030303" pitchFamily="18" charset="0"/>
              </a:rPr>
              <a:t>një</a:t>
            </a:r>
            <a:r>
              <a:rPr lang="en-GB" dirty="0">
                <a:latin typeface="Constantia" panose="02030602050306030303" pitchFamily="18" charset="0"/>
              </a:rPr>
              <a:t> prove </a:t>
            </a:r>
            <a:r>
              <a:rPr lang="en-GB" dirty="0" err="1">
                <a:latin typeface="Constantia" panose="02030602050306030303" pitchFamily="18" charset="0"/>
              </a:rPr>
              <a:t>elektronike</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paraqitur</a:t>
            </a:r>
            <a:r>
              <a:rPr lang="en-GB" dirty="0">
                <a:latin typeface="Constantia" panose="02030602050306030303" pitchFamily="18" charset="0"/>
              </a:rPr>
              <a:t> </a:t>
            </a:r>
            <a:r>
              <a:rPr lang="en-GB" dirty="0" err="1">
                <a:latin typeface="Constantia" panose="02030602050306030303" pitchFamily="18" charset="0"/>
              </a:rPr>
              <a:t>nga</a:t>
            </a:r>
            <a:r>
              <a:rPr lang="en-GB" dirty="0">
                <a:latin typeface="Constantia" panose="02030602050306030303" pitchFamily="18" charset="0"/>
              </a:rPr>
              <a:t> </a:t>
            </a:r>
            <a:r>
              <a:rPr lang="en-GB" dirty="0" err="1">
                <a:latin typeface="Constantia" panose="02030602050306030303" pitchFamily="18" charset="0"/>
              </a:rPr>
              <a:t>pala</a:t>
            </a:r>
            <a:r>
              <a:rPr lang="en-GB" dirty="0">
                <a:latin typeface="Constantia" panose="02030602050306030303" pitchFamily="18" charset="0"/>
              </a:rPr>
              <a:t> </a:t>
            </a:r>
            <a:r>
              <a:rPr lang="en-GB" dirty="0" err="1">
                <a:latin typeface="Constantia" panose="02030602050306030303" pitchFamily="18" charset="0"/>
              </a:rPr>
              <a:t>tjetër</a:t>
            </a:r>
            <a:r>
              <a:rPr lang="en-GB" dirty="0">
                <a:latin typeface="Constantia" panose="02030602050306030303" pitchFamily="18" charset="0"/>
              </a:rPr>
              <a:t>. </a:t>
            </a:r>
            <a:r>
              <a:rPr lang="en-GB" dirty="0" err="1">
                <a:latin typeface="Constantia" panose="02030602050306030303" pitchFamily="18" charset="0"/>
              </a:rPr>
              <a:t>Gjithashtu</a:t>
            </a:r>
            <a:r>
              <a:rPr lang="en-GB" dirty="0">
                <a:latin typeface="Constantia" panose="02030602050306030303" pitchFamily="18" charset="0"/>
              </a:rPr>
              <a:t>, </a:t>
            </a:r>
            <a:r>
              <a:rPr lang="en-GB" dirty="0" err="1">
                <a:latin typeface="Constantia" panose="02030602050306030303" pitchFamily="18" charset="0"/>
              </a:rPr>
              <a:t>nëse</a:t>
            </a:r>
            <a:r>
              <a:rPr lang="en-GB" dirty="0">
                <a:latin typeface="Constantia" panose="02030602050306030303" pitchFamily="18" charset="0"/>
              </a:rPr>
              <a:t> </a:t>
            </a:r>
            <a:r>
              <a:rPr lang="en-GB" dirty="0" err="1">
                <a:latin typeface="Constantia" panose="02030602050306030303" pitchFamily="18" charset="0"/>
              </a:rPr>
              <a:t>gjykata</a:t>
            </a:r>
            <a:r>
              <a:rPr lang="en-GB" dirty="0">
                <a:latin typeface="Constantia" panose="02030602050306030303" pitchFamily="18" charset="0"/>
              </a:rPr>
              <a:t> </a:t>
            </a:r>
            <a:r>
              <a:rPr lang="en-GB" dirty="0" err="1">
                <a:latin typeface="Constantia" panose="02030602050306030303" pitchFamily="18" charset="0"/>
              </a:rPr>
              <a:t>lejon</a:t>
            </a:r>
            <a:r>
              <a:rPr lang="en-GB" dirty="0">
                <a:latin typeface="Constantia" panose="02030602050306030303" pitchFamily="18" charset="0"/>
              </a:rPr>
              <a:t> </a:t>
            </a:r>
            <a:r>
              <a:rPr lang="en-GB" dirty="0" err="1">
                <a:latin typeface="Constantia" panose="02030602050306030303" pitchFamily="18" charset="0"/>
              </a:rPr>
              <a:t>palën</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paraqesë</a:t>
            </a:r>
            <a:r>
              <a:rPr lang="en-GB" dirty="0">
                <a:latin typeface="Constantia" panose="02030602050306030303" pitchFamily="18" charset="0"/>
              </a:rPr>
              <a:t> </a:t>
            </a:r>
            <a:r>
              <a:rPr lang="en-GB" dirty="0" err="1">
                <a:latin typeface="Constantia" panose="02030602050306030303" pitchFamily="18" charset="0"/>
              </a:rPr>
              <a:t>provë</a:t>
            </a:r>
            <a:r>
              <a:rPr lang="en-GB" dirty="0">
                <a:latin typeface="Constantia" panose="02030602050306030303" pitchFamily="18" charset="0"/>
              </a:rPr>
              <a:t> </a:t>
            </a:r>
            <a:r>
              <a:rPr lang="en-GB" dirty="0" err="1">
                <a:latin typeface="Constantia" panose="02030602050306030303" pitchFamily="18" charset="0"/>
              </a:rPr>
              <a:t>elektronike</a:t>
            </a:r>
            <a:r>
              <a:rPr lang="en-GB" dirty="0">
                <a:latin typeface="Constantia" panose="02030602050306030303" pitchFamily="18" charset="0"/>
              </a:rPr>
              <a:t> </a:t>
            </a:r>
            <a:r>
              <a:rPr lang="en-GB" dirty="0" err="1">
                <a:latin typeface="Constantia" panose="02030602050306030303" pitchFamily="18" charset="0"/>
              </a:rPr>
              <a:t>në</a:t>
            </a:r>
            <a:r>
              <a:rPr lang="en-GB" dirty="0">
                <a:latin typeface="Constantia" panose="02030602050306030303" pitchFamily="18" charset="0"/>
              </a:rPr>
              <a:t> format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printuar</a:t>
            </a:r>
            <a:r>
              <a:rPr lang="en-GB" dirty="0">
                <a:latin typeface="Constantia" panose="02030602050306030303" pitchFamily="18" charset="0"/>
              </a:rPr>
              <a:t>, </a:t>
            </a:r>
            <a:r>
              <a:rPr lang="en-GB" dirty="0" err="1">
                <a:latin typeface="Constantia" panose="02030602050306030303" pitchFamily="18" charset="0"/>
              </a:rPr>
              <a:t>kjo</a:t>
            </a:r>
            <a:r>
              <a:rPr lang="en-GB" dirty="0">
                <a:latin typeface="Constantia" panose="02030602050306030303" pitchFamily="18" charset="0"/>
              </a:rPr>
              <a:t> </a:t>
            </a:r>
            <a:r>
              <a:rPr lang="en-GB" dirty="0" err="1">
                <a:latin typeface="Constantia" panose="02030602050306030303" pitchFamily="18" charset="0"/>
              </a:rPr>
              <a:t>palë</a:t>
            </a:r>
            <a:r>
              <a:rPr lang="en-GB" dirty="0">
                <a:latin typeface="Constantia" panose="02030602050306030303" pitchFamily="18" charset="0"/>
              </a:rPr>
              <a:t> </a:t>
            </a:r>
            <a:r>
              <a:rPr lang="en-GB" dirty="0" err="1">
                <a:latin typeface="Constantia" panose="02030602050306030303" pitchFamily="18" charset="0"/>
              </a:rPr>
              <a:t>nuk</a:t>
            </a:r>
            <a:r>
              <a:rPr lang="en-GB" dirty="0">
                <a:latin typeface="Constantia" panose="02030602050306030303" pitchFamily="18" charset="0"/>
              </a:rPr>
              <a:t> </a:t>
            </a:r>
            <a:r>
              <a:rPr lang="en-GB" dirty="0" err="1">
                <a:latin typeface="Constantia" panose="02030602050306030303" pitchFamily="18" charset="0"/>
              </a:rPr>
              <a:t>duhet</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privohet</a:t>
            </a:r>
            <a:r>
              <a:rPr lang="en-GB" dirty="0">
                <a:latin typeface="Constantia" panose="02030602050306030303" pitchFamily="18" charset="0"/>
              </a:rPr>
              <a:t> </a:t>
            </a:r>
            <a:r>
              <a:rPr lang="en-GB" dirty="0" err="1">
                <a:latin typeface="Constantia" panose="02030602050306030303" pitchFamily="18" charset="0"/>
              </a:rPr>
              <a:t>nga</a:t>
            </a:r>
            <a:r>
              <a:rPr lang="en-GB" dirty="0">
                <a:latin typeface="Constantia" panose="02030602050306030303" pitchFamily="18" charset="0"/>
              </a:rPr>
              <a:t> </a:t>
            </a:r>
            <a:r>
              <a:rPr lang="en-GB" dirty="0" err="1">
                <a:latin typeface="Constantia" panose="02030602050306030303" pitchFamily="18" charset="0"/>
              </a:rPr>
              <a:t>mundësia</a:t>
            </a:r>
            <a:r>
              <a:rPr lang="en-GB" dirty="0">
                <a:latin typeface="Constantia" panose="02030602050306030303" pitchFamily="18" charset="0"/>
              </a:rPr>
              <a:t> </a:t>
            </a:r>
            <a:r>
              <a:rPr lang="en-GB" dirty="0" err="1">
                <a:latin typeface="Constantia" panose="02030602050306030303" pitchFamily="18" charset="0"/>
              </a:rPr>
              <a:t>për</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parashtruara</a:t>
            </a:r>
            <a:r>
              <a:rPr lang="en-GB" dirty="0">
                <a:latin typeface="Constantia" panose="02030602050306030303" pitchFamily="18" charset="0"/>
              </a:rPr>
              <a:t> “</a:t>
            </a:r>
            <a:r>
              <a:rPr lang="en-GB" dirty="0" err="1">
                <a:latin typeface="Constantia" panose="02030602050306030303" pitchFamily="18" charset="0"/>
              </a:rPr>
              <a:t>metadatat</a:t>
            </a:r>
            <a:r>
              <a:rPr lang="en-GB" dirty="0">
                <a:latin typeface="Constantia" panose="02030602050306030303" pitchFamily="18" charset="0"/>
              </a:rPr>
              <a:t>” </a:t>
            </a:r>
            <a:r>
              <a:rPr lang="en-GB" dirty="0" err="1">
                <a:latin typeface="Constantia" panose="02030602050306030303" pitchFamily="18" charset="0"/>
              </a:rPr>
              <a:t>relevante</a:t>
            </a:r>
            <a:r>
              <a:rPr lang="en-GB" dirty="0">
                <a:latin typeface="Constantia" panose="02030602050306030303" pitchFamily="18" charset="0"/>
              </a:rPr>
              <a:t> </a:t>
            </a:r>
            <a:r>
              <a:rPr lang="en-GB" dirty="0" err="1">
                <a:latin typeface="Constantia" panose="02030602050306030303" pitchFamily="18" charset="0"/>
              </a:rPr>
              <a:t>që</a:t>
            </a:r>
            <a:r>
              <a:rPr lang="en-GB" dirty="0">
                <a:latin typeface="Constantia" panose="02030602050306030303" pitchFamily="18" charset="0"/>
              </a:rPr>
              <a:t> </a:t>
            </a:r>
            <a:r>
              <a:rPr lang="en-GB" dirty="0" err="1">
                <a:latin typeface="Constantia" panose="02030602050306030303" pitchFamily="18" charset="0"/>
              </a:rPr>
              <a:t>të</a:t>
            </a:r>
            <a:r>
              <a:rPr lang="en-GB" dirty="0">
                <a:latin typeface="Constantia" panose="02030602050306030303" pitchFamily="18" charset="0"/>
              </a:rPr>
              <a:t> </a:t>
            </a:r>
            <a:r>
              <a:rPr lang="en-GB" dirty="0" err="1">
                <a:latin typeface="Constantia" panose="02030602050306030303" pitchFamily="18" charset="0"/>
              </a:rPr>
              <a:t>provojë</a:t>
            </a:r>
            <a:r>
              <a:rPr lang="en-GB" dirty="0">
                <a:latin typeface="Constantia" panose="02030602050306030303" pitchFamily="18" charset="0"/>
              </a:rPr>
              <a:t> </a:t>
            </a:r>
            <a:r>
              <a:rPr lang="en-GB" dirty="0" err="1">
                <a:latin typeface="Constantia" panose="02030602050306030303" pitchFamily="18" charset="0"/>
              </a:rPr>
              <a:t>vërtetësinë</a:t>
            </a:r>
            <a:r>
              <a:rPr lang="en-GB" dirty="0">
                <a:latin typeface="Constantia" panose="02030602050306030303" pitchFamily="18" charset="0"/>
              </a:rPr>
              <a:t> e </a:t>
            </a:r>
            <a:r>
              <a:rPr lang="en-GB" dirty="0" err="1">
                <a:latin typeface="Constantia" panose="02030602050306030303" pitchFamily="18" charset="0"/>
              </a:rPr>
              <a:t>printimit</a:t>
            </a:r>
            <a:r>
              <a:rPr lang="en-GB" dirty="0">
                <a:latin typeface="Constantia" panose="02030602050306030303" pitchFamily="18" charset="0"/>
              </a:rPr>
              <a:t>.”      </a:t>
            </a:r>
          </a:p>
          <a:p>
            <a:pPr algn="just">
              <a:spcBef>
                <a:spcPts val="0"/>
              </a:spcBef>
            </a:pPr>
            <a:endParaRPr lang="en-US" sz="1800" dirty="0">
              <a:effectLst/>
              <a:latin typeface="Times New Roman" panose="02020603050405020304" pitchFamily="18" charset="0"/>
              <a:ea typeface="Times New Roman" panose="02020603050405020304" pitchFamily="18" charset="0"/>
            </a:endParaRPr>
          </a:p>
          <a:p>
            <a:pPr algn="just">
              <a:spcBef>
                <a:spcPts val="0"/>
              </a:spcBef>
            </a:pPr>
            <a:endParaRPr lang="en-US"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1760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1C34F0-62F8-48A9-3F1C-B2C298648559}"/>
              </a:ext>
            </a:extLst>
          </p:cNvPr>
          <p:cNvSpPr>
            <a:spLocks noGrp="1"/>
          </p:cNvSpPr>
          <p:nvPr>
            <p:ph idx="1"/>
          </p:nvPr>
        </p:nvSpPr>
        <p:spPr>
          <a:xfrm>
            <a:off x="677334" y="1099931"/>
            <a:ext cx="8596668" cy="4941432"/>
          </a:xfrm>
        </p:spPr>
        <p:txBody>
          <a:bodyPr>
            <a:normAutofit/>
          </a:bodyPr>
          <a:lstStyle/>
          <a:p>
            <a:pPr algn="just">
              <a:spcBef>
                <a:spcPts val="0"/>
              </a:spcBef>
            </a:pPr>
            <a:r>
              <a:rPr lang="sq-AL" sz="1800" dirty="0">
                <a:effectLst/>
                <a:latin typeface="Times New Roman" panose="02020603050405020304" pitchFamily="18" charset="0"/>
                <a:ea typeface="Times New Roman" panose="02020603050405020304" pitchFamily="18" charset="0"/>
              </a:rPr>
              <a:t>Nga sa më sipër, mund të thuhet se, çdokush që ka interes të mbrojë të drejtat e tij në gjykatën shqiptare mund të mbështesë pretendimet e tij edhe në të dhëna të gjendura në e-mail, SMS, </a:t>
            </a:r>
            <a:r>
              <a:rPr lang="en-US" sz="1800" dirty="0">
                <a:effectLst/>
                <a:latin typeface="Times New Roman" panose="02020603050405020304" pitchFamily="18" charset="0"/>
                <a:ea typeface="Times New Roman" panose="02020603050405020304" pitchFamily="18" charset="0"/>
              </a:rPr>
              <a:t>W</a:t>
            </a:r>
            <a:r>
              <a:rPr lang="sq-AL" sz="1800" dirty="0">
                <a:effectLst/>
                <a:latin typeface="Times New Roman" panose="02020603050405020304" pitchFamily="18" charset="0"/>
                <a:ea typeface="Times New Roman" panose="02020603050405020304" pitchFamily="18" charset="0"/>
              </a:rPr>
              <a:t>hat’s App apo komunikim tjetër elektronik edhe pa nënshkrim elektronik. </a:t>
            </a:r>
            <a:endParaRPr lang="en-US" sz="1800" dirty="0">
              <a:effectLst/>
              <a:latin typeface="Times New Roman" panose="02020603050405020304" pitchFamily="18" charset="0"/>
              <a:ea typeface="Times New Roman" panose="02020603050405020304" pitchFamily="18" charset="0"/>
            </a:endParaRPr>
          </a:p>
          <a:p>
            <a:pPr algn="just">
              <a:spcBef>
                <a:spcPts val="0"/>
              </a:spcBef>
            </a:pPr>
            <a:endParaRPr lang="en-US" dirty="0">
              <a:latin typeface="Times New Roman" panose="02020603050405020304" pitchFamily="18" charset="0"/>
              <a:ea typeface="Times New Roman" panose="02020603050405020304" pitchFamily="18" charset="0"/>
            </a:endParaRPr>
          </a:p>
          <a:p>
            <a:pPr algn="just">
              <a:spcBef>
                <a:spcPts val="0"/>
              </a:spcBef>
            </a:pPr>
            <a:r>
              <a:rPr lang="sq-AL" sz="1800" dirty="0">
                <a:effectLst/>
                <a:latin typeface="Times New Roman" panose="02020603050405020304" pitchFamily="18" charset="0"/>
                <a:ea typeface="Times New Roman" panose="02020603050405020304" pitchFamily="18" charset="0"/>
              </a:rPr>
              <a:t>Duhet bërë dallimi përkatës midis dokumentit elektronik me nënshkrim elektronik dhe dokumentit të zakonshëm elektronik pa nënshkrim elektronik. </a:t>
            </a:r>
            <a:endParaRPr lang="en-US" sz="1800" dirty="0">
              <a:effectLst/>
              <a:latin typeface="Times New Roman" panose="02020603050405020304" pitchFamily="18" charset="0"/>
              <a:ea typeface="Times New Roman" panose="02020603050405020304" pitchFamily="18" charset="0"/>
            </a:endParaRPr>
          </a:p>
          <a:p>
            <a:pPr algn="just">
              <a:spcBef>
                <a:spcPts val="0"/>
              </a:spcBef>
            </a:pPr>
            <a:endParaRPr lang="en-US" dirty="0">
              <a:latin typeface="Times New Roman" panose="02020603050405020304" pitchFamily="18" charset="0"/>
              <a:ea typeface="Times New Roman" panose="02020603050405020304" pitchFamily="18" charset="0"/>
            </a:endParaRPr>
          </a:p>
          <a:p>
            <a:pPr algn="just">
              <a:spcBef>
                <a:spcPts val="0"/>
              </a:spcBef>
            </a:pPr>
            <a:r>
              <a:rPr lang="sq-AL" sz="1800" dirty="0">
                <a:effectLst/>
                <a:latin typeface="Times New Roman" panose="02020603050405020304" pitchFamily="18" charset="0"/>
                <a:ea typeface="Times New Roman" panose="02020603050405020304" pitchFamily="18" charset="0"/>
              </a:rPr>
              <a:t>Dallimi qëndron në fuqinë provuese të tyre. </a:t>
            </a:r>
            <a:endParaRPr lang="en-US" sz="1800" dirty="0">
              <a:effectLst/>
              <a:latin typeface="Times New Roman" panose="02020603050405020304" pitchFamily="18" charset="0"/>
              <a:ea typeface="Times New Roman" panose="02020603050405020304" pitchFamily="18" charset="0"/>
            </a:endParaRPr>
          </a:p>
          <a:p>
            <a:pPr algn="just">
              <a:spcBef>
                <a:spcPts val="0"/>
              </a:spcBef>
            </a:pPr>
            <a:endParaRPr lang="en-US" dirty="0">
              <a:latin typeface="Times New Roman" panose="02020603050405020304" pitchFamily="18" charset="0"/>
              <a:ea typeface="Times New Roman" panose="02020603050405020304" pitchFamily="18" charset="0"/>
            </a:endParaRPr>
          </a:p>
          <a:p>
            <a:pPr algn="just">
              <a:spcBef>
                <a:spcPts val="0"/>
              </a:spcBef>
            </a:pPr>
            <a:r>
              <a:rPr lang="sq-AL" sz="1800" dirty="0">
                <a:effectLst/>
                <a:latin typeface="Times New Roman" panose="02020603050405020304" pitchFamily="18" charset="0"/>
                <a:ea typeface="Times New Roman" panose="02020603050405020304" pitchFamily="18" charset="0"/>
              </a:rPr>
              <a:t>Dokumentet elektronike pa nënshkrim elektronik mund të kenë fuqi provuese, sipas përmbajtjes së tyre dhe sipas rrethanave të rastit. </a:t>
            </a:r>
            <a:r>
              <a:rPr lang="sq-AL" sz="1800" b="1" dirty="0">
                <a:effectLst/>
                <a:latin typeface="Times New Roman" panose="02020603050405020304" pitchFamily="18" charset="0"/>
                <a:ea typeface="Times New Roman" panose="02020603050405020304" pitchFamily="18" charset="0"/>
              </a:rPr>
              <a:t>Fuqia e tyre provuese do të duhet të vlerësohet nga gjykata duke marrë parasysh, si qëndrimin e palës tjetër ashtu edhe rrethanat e çështjes në tërësi. </a:t>
            </a:r>
            <a:endParaRPr lang="en-GB" b="1" dirty="0"/>
          </a:p>
          <a:p>
            <a:endParaRPr lang="en-GB" dirty="0"/>
          </a:p>
        </p:txBody>
      </p:sp>
    </p:spTree>
    <p:extLst>
      <p:ext uri="{BB962C8B-B14F-4D97-AF65-F5344CB8AC3E}">
        <p14:creationId xmlns:p14="http://schemas.microsoft.com/office/powerpoint/2010/main" val="31696313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C26ED1-2800-CFEF-A1BC-CB2309505181}"/>
              </a:ext>
            </a:extLst>
          </p:cNvPr>
          <p:cNvSpPr>
            <a:spLocks noGrp="1"/>
          </p:cNvSpPr>
          <p:nvPr>
            <p:ph idx="1"/>
          </p:nvPr>
        </p:nvSpPr>
        <p:spPr>
          <a:xfrm>
            <a:off x="677334" y="1126435"/>
            <a:ext cx="9049762" cy="5234608"/>
          </a:xfrm>
        </p:spPr>
        <p:txBody>
          <a:bodyPr>
            <a:normAutofit fontScale="92500" lnSpcReduction="10000"/>
          </a:bodyPr>
          <a:lstStyle/>
          <a:p>
            <a:pPr algn="just">
              <a:spcBef>
                <a:spcPts val="0"/>
              </a:spcBef>
            </a:pPr>
            <a:r>
              <a:rPr lang="sq-AL" sz="1800" dirty="0">
                <a:effectLst/>
                <a:latin typeface="Times New Roman" panose="02020603050405020304" pitchFamily="18" charset="0"/>
                <a:ea typeface="Times New Roman" panose="02020603050405020304" pitchFamily="18" charset="0"/>
              </a:rPr>
              <a:t>Në lidhje me fuqinë provuese të </a:t>
            </a:r>
            <a:r>
              <a:rPr lang="en-US" sz="1800" dirty="0" err="1">
                <a:effectLst/>
                <a:latin typeface="Times New Roman" panose="02020603050405020304" pitchFamily="18" charset="0"/>
                <a:ea typeface="Times New Roman" panose="02020603050405020304" pitchFamily="18" charset="0"/>
              </a:rPr>
              <a:t>provave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elektronike</a:t>
            </a:r>
            <a:r>
              <a:rPr lang="sq-AL" sz="1800" dirty="0">
                <a:effectLst/>
                <a:latin typeface="Times New Roman" panose="02020603050405020304" pitchFamily="18" charset="0"/>
                <a:ea typeface="Times New Roman" panose="02020603050405020304" pitchFamily="18" charset="0"/>
              </a:rPr>
              <a:t>, sjell në vëmendje dy teori: </a:t>
            </a:r>
            <a:r>
              <a:rPr lang="sq-AL" sz="1800" i="1" dirty="0">
                <a:effectLst/>
                <a:latin typeface="Times New Roman" panose="02020603050405020304" pitchFamily="18" charset="0"/>
                <a:ea typeface="Times New Roman" panose="02020603050405020304" pitchFamily="18" charset="0"/>
              </a:rPr>
              <a:t>ajo e</a:t>
            </a:r>
            <a:r>
              <a:rPr lang="sq-AL" sz="1800" dirty="0">
                <a:effectLst/>
                <a:latin typeface="Times New Roman" panose="02020603050405020304" pitchFamily="18" charset="0"/>
                <a:ea typeface="Times New Roman" panose="02020603050405020304" pitchFamily="18" charset="0"/>
              </a:rPr>
              <a:t> </a:t>
            </a:r>
            <a:r>
              <a:rPr lang="sq-AL" sz="1800" i="1" dirty="0">
                <a:effectLst/>
                <a:latin typeface="Times New Roman" panose="02020603050405020304" pitchFamily="18" charset="0"/>
                <a:ea typeface="Times New Roman" panose="02020603050405020304" pitchFamily="18" charset="0"/>
              </a:rPr>
              <a:t>provave legale</a:t>
            </a:r>
            <a:r>
              <a:rPr lang="sq-AL" sz="1800" dirty="0">
                <a:effectLst/>
                <a:latin typeface="Times New Roman" panose="02020603050405020304" pitchFamily="18" charset="0"/>
                <a:ea typeface="Times New Roman" panose="02020603050405020304" pitchFamily="18" charset="0"/>
              </a:rPr>
              <a:t> dhe </a:t>
            </a:r>
            <a:r>
              <a:rPr lang="sq-AL" sz="1800" i="1" dirty="0">
                <a:effectLst/>
                <a:latin typeface="Times New Roman" panose="02020603050405020304" pitchFamily="18" charset="0"/>
                <a:ea typeface="Times New Roman" panose="02020603050405020304" pitchFamily="18" charset="0"/>
              </a:rPr>
              <a:t>ajo e çmuarjes sipas bindjes së brendshme të gjyqtarit</a:t>
            </a:r>
            <a:r>
              <a:rPr lang="sq-AL"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algn="just">
              <a:spcBef>
                <a:spcPts val="0"/>
              </a:spcBef>
            </a:pPr>
            <a:endParaRPr lang="en-US" dirty="0">
              <a:latin typeface="Times New Roman" panose="02020603050405020304" pitchFamily="18" charset="0"/>
              <a:ea typeface="Times New Roman" panose="02020603050405020304" pitchFamily="18" charset="0"/>
            </a:endParaRPr>
          </a:p>
          <a:p>
            <a:pPr algn="just">
              <a:spcBef>
                <a:spcPts val="0"/>
              </a:spcBef>
            </a:pPr>
            <a:r>
              <a:rPr lang="sq-AL" sz="1800" dirty="0">
                <a:effectLst/>
                <a:latin typeface="Times New Roman" panose="02020603050405020304" pitchFamily="18" charset="0"/>
                <a:ea typeface="Times New Roman" panose="02020603050405020304" pitchFamily="18" charset="0"/>
              </a:rPr>
              <a:t>Sipas teorisë së parë, gjykata nuk mund të vlerësojë fuqinë provuese të provave, pasi këtë e bën ligji. Ndërsa sipas teorisë së çmuarjes së lirë të provave, është gjykata ajo që ngarkohet me vlerësimin e kujdesshëm të fuqisë provuese të secilës provë me vete dhe në tërësi e lidhur me provat e tjera. </a:t>
            </a:r>
            <a:endParaRPr lang="en-US" sz="1800" dirty="0">
              <a:effectLst/>
              <a:latin typeface="Times New Roman" panose="02020603050405020304" pitchFamily="18" charset="0"/>
              <a:ea typeface="Times New Roman" panose="02020603050405020304" pitchFamily="18" charset="0"/>
            </a:endParaRPr>
          </a:p>
          <a:p>
            <a:pPr algn="just">
              <a:spcBef>
                <a:spcPts val="0"/>
              </a:spcBef>
            </a:pPr>
            <a:endParaRPr lang="en-US" sz="1800" dirty="0">
              <a:effectLst/>
              <a:latin typeface="Times New Roman" panose="02020603050405020304" pitchFamily="18" charset="0"/>
              <a:ea typeface="Times New Roman" panose="02020603050405020304" pitchFamily="18" charset="0"/>
            </a:endParaRPr>
          </a:p>
          <a:p>
            <a:pPr algn="just">
              <a:spcBef>
                <a:spcPts val="0"/>
              </a:spcBef>
            </a:pPr>
            <a:r>
              <a:rPr lang="sq-AL" sz="1800" dirty="0">
                <a:effectLst/>
                <a:latin typeface="Times New Roman" panose="02020603050405020304" pitchFamily="18" charset="0"/>
                <a:ea typeface="Times New Roman" panose="02020603050405020304" pitchFamily="18" charset="0"/>
              </a:rPr>
              <a:t>Kodi ynë i Procedurës Civile në nenet 29§2 dhe 309§2 të tij duket sikur pranon vetëm teorinë e çmuarjes së lirë të provave, por në fakt pranon pjesërisht edhe teorinë e provave legale. Për shembull, në nenin 253 të KPC-së përcaktohet shprehimisht se aktet zyrtare (</a:t>
            </a:r>
            <a:r>
              <a:rPr lang="sq-AL" sz="1800" i="1" dirty="0">
                <a:effectLst/>
                <a:latin typeface="Times New Roman" panose="02020603050405020304" pitchFamily="18" charset="0"/>
                <a:ea typeface="Times New Roman" panose="02020603050405020304" pitchFamily="18" charset="0"/>
              </a:rPr>
              <a:t>si një nga llojet e shkresave</a:t>
            </a:r>
            <a:r>
              <a:rPr lang="sq-AL" sz="1800" dirty="0">
                <a:effectLst/>
                <a:latin typeface="Times New Roman" panose="02020603050405020304" pitchFamily="18" charset="0"/>
                <a:ea typeface="Times New Roman" panose="02020603050405020304" pitchFamily="18" charset="0"/>
              </a:rPr>
              <a:t>) përbëjnë provë të plotë dhe se lejohet të provohet e kundërta vetëm kur pretendohet falsiteti. Pra, akti zyrtar paraqitet me fuqi të plotë provuese dhe gjykata nuk mund të ndryshojë këtë urdhërim ligjor</a:t>
            </a:r>
            <a:r>
              <a:rPr lang="en-US" sz="1800" dirty="0">
                <a:effectLst/>
                <a:latin typeface="Times New Roman" panose="02020603050405020304" pitchFamily="18" charset="0"/>
                <a:ea typeface="Times New Roman" panose="02020603050405020304" pitchFamily="18" charset="0"/>
              </a:rPr>
              <a:t>.</a:t>
            </a:r>
          </a:p>
          <a:p>
            <a:pPr marL="0" indent="0" algn="just">
              <a:spcBef>
                <a:spcPts val="0"/>
              </a:spcBef>
              <a:buNone/>
            </a:pPr>
            <a:endParaRPr lang="en-GB" dirty="0">
              <a:latin typeface="Times New Roman" panose="02020603050405020304" pitchFamily="18" charset="0"/>
              <a:ea typeface="MS Mincho" panose="02020609040205080304" pitchFamily="49" charset="-128"/>
            </a:endParaRPr>
          </a:p>
          <a:p>
            <a:pPr algn="just">
              <a:spcBef>
                <a:spcPts val="0"/>
              </a:spcBef>
            </a:pPr>
            <a:r>
              <a:rPr lang="it-IT" sz="1800" dirty="0">
                <a:effectLst/>
                <a:latin typeface="Times New Roman" panose="02020603050405020304" pitchFamily="18" charset="0"/>
                <a:ea typeface="Times New Roman" panose="02020603050405020304" pitchFamily="18" charset="0"/>
              </a:rPr>
              <a:t>N. </a:t>
            </a:r>
            <a:r>
              <a:rPr lang="sq-AL" sz="1800" dirty="0">
                <a:effectLst/>
                <a:latin typeface="Times New Roman" panose="02020603050405020304" pitchFamily="18" charset="0"/>
                <a:ea typeface="Times New Roman" panose="02020603050405020304" pitchFamily="18" charset="0"/>
              </a:rPr>
              <a:t>29§2 KPC: “Gjykata çmon provat që ndodhen në aktet, në bazë të bindjes së saj të brendshme, të formuar nga shqyrtimi në tërësinë e tyre i rrethanave të çështjes.”</a:t>
            </a:r>
            <a:endParaRPr lang="en-US" dirty="0">
              <a:latin typeface="Times New Roman" panose="02020603050405020304" pitchFamily="18" charset="0"/>
              <a:ea typeface="Times New Roman" panose="02020603050405020304" pitchFamily="18" charset="0"/>
            </a:endParaRPr>
          </a:p>
          <a:p>
            <a:pPr algn="just">
              <a:spcBef>
                <a:spcPts val="0"/>
              </a:spcBef>
            </a:pPr>
            <a:endParaRPr lang="en-US" sz="1800" dirty="0">
              <a:effectLst/>
              <a:latin typeface="Times New Roman" panose="02020603050405020304" pitchFamily="18" charset="0"/>
              <a:ea typeface="Times New Roman" panose="02020603050405020304" pitchFamily="18" charset="0"/>
            </a:endParaRPr>
          </a:p>
          <a:p>
            <a:pPr algn="just">
              <a:spcBef>
                <a:spcPts val="0"/>
              </a:spcBef>
            </a:pPr>
            <a:r>
              <a:rPr lang="en-US" sz="1800" dirty="0">
                <a:effectLst/>
                <a:latin typeface="Times New Roman" panose="02020603050405020304" pitchFamily="18" charset="0"/>
                <a:ea typeface="Times New Roman" panose="02020603050405020304" pitchFamily="18" charset="0"/>
              </a:rPr>
              <a:t>N.</a:t>
            </a:r>
            <a:r>
              <a:rPr lang="sq-AL" sz="1800" dirty="0">
                <a:effectLst/>
                <a:latin typeface="Times New Roman" panose="02020603050405020304" pitchFamily="18" charset="0"/>
                <a:ea typeface="Times New Roman" panose="02020603050405020304" pitchFamily="18" charset="0"/>
              </a:rPr>
              <a:t> 309§2 KPC: “Gjykata çmon provat e marra gjatë gjykimit të çështjes, sipas bindjes së saj të brendshme, të formuar nga shqyrtimi i të gjitha rrethanave të çështjes në tërësinë e tyre.”</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33682724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DCE941-329F-4B5E-013D-B7356BA03510}"/>
              </a:ext>
            </a:extLst>
          </p:cNvPr>
          <p:cNvSpPr>
            <a:spLocks noGrp="1"/>
          </p:cNvSpPr>
          <p:nvPr>
            <p:ph idx="1"/>
          </p:nvPr>
        </p:nvSpPr>
        <p:spPr>
          <a:xfrm>
            <a:off x="677334" y="1205949"/>
            <a:ext cx="8596668" cy="4835414"/>
          </a:xfrm>
        </p:spPr>
        <p:txBody>
          <a:bodyPr/>
          <a:lstStyle/>
          <a:p>
            <a:pPr algn="just">
              <a:spcBef>
                <a:spcPts val="0"/>
              </a:spcBef>
            </a:pPr>
            <a:endParaRPr lang="en-US" sz="1800" dirty="0">
              <a:effectLst/>
              <a:latin typeface="Times New Roman" panose="02020603050405020304" pitchFamily="18" charset="0"/>
              <a:ea typeface="Times New Roman" panose="02020603050405020304" pitchFamily="18" charset="0"/>
            </a:endParaRPr>
          </a:p>
          <a:p>
            <a:pPr algn="just">
              <a:spcBef>
                <a:spcPts val="0"/>
              </a:spcBef>
            </a:pPr>
            <a:r>
              <a:rPr lang="sq-AL" sz="1800" dirty="0">
                <a:effectLst/>
                <a:latin typeface="Times New Roman" panose="02020603050405020304" pitchFamily="18" charset="0"/>
                <a:ea typeface="Times New Roman" panose="02020603050405020304" pitchFamily="18" charset="0"/>
              </a:rPr>
              <a:t>Në këtë këndvështrim vlen të thuhet se të gjitha provat, përfshirë edhe provat elektronike të sipërpërmendura, të marra sipas mënyrës së parashikuar në ligj, i nënshtrohen çmimit të gjykatës, konform fuqisë provuese (</a:t>
            </a:r>
            <a:r>
              <a:rPr lang="sq-AL" sz="1800" i="1" dirty="0">
                <a:effectLst/>
                <a:latin typeface="Times New Roman" panose="02020603050405020304" pitchFamily="18" charset="0"/>
                <a:ea typeface="Times New Roman" panose="02020603050405020304" pitchFamily="18" charset="0"/>
              </a:rPr>
              <a:t>nervus probationis</a:t>
            </a:r>
            <a:r>
              <a:rPr lang="sq-AL" sz="1800" dirty="0">
                <a:effectLst/>
                <a:latin typeface="Times New Roman" panose="02020603050405020304" pitchFamily="18" charset="0"/>
                <a:ea typeface="Times New Roman" panose="02020603050405020304" pitchFamily="18" charset="0"/>
              </a:rPr>
              <a:t>) që ato kanë dhe rëndësisë që paraqesin për çështjen. </a:t>
            </a:r>
            <a:endParaRPr lang="en-US" sz="1800" dirty="0">
              <a:effectLst/>
              <a:latin typeface="Times New Roman" panose="02020603050405020304" pitchFamily="18" charset="0"/>
              <a:ea typeface="Times New Roman" panose="02020603050405020304" pitchFamily="18" charset="0"/>
            </a:endParaRPr>
          </a:p>
          <a:p>
            <a:pPr algn="just">
              <a:spcBef>
                <a:spcPts val="0"/>
              </a:spcBef>
            </a:pPr>
            <a:endParaRPr lang="en-US" dirty="0">
              <a:latin typeface="Times New Roman" panose="02020603050405020304" pitchFamily="18" charset="0"/>
              <a:ea typeface="Times New Roman" panose="02020603050405020304" pitchFamily="18" charset="0"/>
            </a:endParaRPr>
          </a:p>
          <a:p>
            <a:pPr algn="just">
              <a:spcBef>
                <a:spcPts val="0"/>
              </a:spcBef>
            </a:pPr>
            <a:r>
              <a:rPr lang="sq-AL" sz="1800" dirty="0">
                <a:effectLst/>
                <a:latin typeface="Times New Roman" panose="02020603050405020304" pitchFamily="18" charset="0"/>
                <a:ea typeface="Times New Roman" panose="02020603050405020304" pitchFamily="18" charset="0"/>
              </a:rPr>
              <a:t>Gjykata do të përcaktojë cilësimin e fakteve të mosmarrëveshjes dhe këtë gjë e bën duke çmuar provat që janë marrë gjatë gjykimit. Bindja e brendshme e gjyqtarit krijohet si rrjedhojë e arsyetimit që bën ai në lidhje me secilën provë dhe lidhjen e provave me njëra-tjetrën. Në këtë rast, gjyqtari përdor rregullat e logjikës, të cilat i zbaton me kujdes, duke marrë në konsideratë të gjitha rrethanat relevante të çështjes. </a:t>
            </a:r>
            <a:endParaRPr lang="en-US" sz="1800" dirty="0">
              <a:effectLst/>
              <a:latin typeface="Times New Roman" panose="02020603050405020304" pitchFamily="18" charset="0"/>
              <a:ea typeface="Times New Roman" panose="02020603050405020304" pitchFamily="18" charset="0"/>
            </a:endParaRPr>
          </a:p>
          <a:p>
            <a:pPr algn="just">
              <a:spcBef>
                <a:spcPts val="0"/>
              </a:spcBef>
            </a:pPr>
            <a:endParaRPr lang="en-US" dirty="0">
              <a:latin typeface="Times New Roman" panose="02020603050405020304" pitchFamily="18" charset="0"/>
              <a:ea typeface="Calibri" panose="020F0502020204030204" pitchFamily="34" charset="0"/>
            </a:endParaRPr>
          </a:p>
          <a:p>
            <a:endParaRPr lang="en-GB" dirty="0"/>
          </a:p>
        </p:txBody>
      </p:sp>
    </p:spTree>
    <p:extLst>
      <p:ext uri="{BB962C8B-B14F-4D97-AF65-F5344CB8AC3E}">
        <p14:creationId xmlns:p14="http://schemas.microsoft.com/office/powerpoint/2010/main" val="703157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5C7D94-B804-FE0E-5085-941868AD50E5}"/>
              </a:ext>
            </a:extLst>
          </p:cNvPr>
          <p:cNvSpPr>
            <a:spLocks noGrp="1"/>
          </p:cNvSpPr>
          <p:nvPr>
            <p:ph idx="1"/>
          </p:nvPr>
        </p:nvSpPr>
        <p:spPr>
          <a:xfrm>
            <a:off x="677334" y="609601"/>
            <a:ext cx="9513588" cy="5431762"/>
          </a:xfrm>
        </p:spPr>
        <p:txBody>
          <a:bodyPr>
            <a:normAutofit fontScale="92500" lnSpcReduction="10000"/>
          </a:bodyPr>
          <a:lstStyle/>
          <a:p>
            <a:pPr algn="just"/>
            <a:r>
              <a:rPr lang="sq-AL" sz="1800" dirty="0">
                <a:effectLst/>
                <a:latin typeface="Times New Roman" panose="02020603050405020304" pitchFamily="18" charset="0"/>
                <a:ea typeface="Calibri" panose="020F0502020204030204" pitchFamily="34" charset="0"/>
              </a:rPr>
              <a:t>Pyetja që mund të lindë në një rast të tillë është: </a:t>
            </a:r>
            <a:r>
              <a:rPr lang="en-US" sz="1800" b="1" dirty="0">
                <a:effectLst/>
                <a:latin typeface="Times New Roman" panose="02020603050405020304" pitchFamily="18" charset="0"/>
                <a:ea typeface="Calibri" panose="020F0502020204030204" pitchFamily="34" charset="0"/>
              </a:rPr>
              <a:t>S</a:t>
            </a:r>
            <a:r>
              <a:rPr lang="sq-AL" sz="1800" b="1" dirty="0">
                <a:effectLst/>
                <a:latin typeface="Times New Roman" panose="02020603050405020304" pitchFamily="18" charset="0"/>
                <a:ea typeface="Calibri" panose="020F0502020204030204" pitchFamily="34" charset="0"/>
              </a:rPr>
              <a:t>i mund të bindet gjykata në vërtetësinë e këtij dokumenti elektronik pa caktuar ekspert?</a:t>
            </a:r>
            <a:endParaRPr lang="en-US" sz="1800" b="1" dirty="0">
              <a:effectLst/>
              <a:latin typeface="Times New Roman" panose="02020603050405020304" pitchFamily="18" charset="0"/>
              <a:ea typeface="Calibri" panose="020F0502020204030204" pitchFamily="34" charset="0"/>
            </a:endParaRPr>
          </a:p>
          <a:p>
            <a:pPr algn="just"/>
            <a:r>
              <a:rPr lang="sq-AL" sz="1800" b="1" i="1" dirty="0">
                <a:effectLst/>
                <a:latin typeface="Times New Roman" panose="02020603050405020304" pitchFamily="18" charset="0"/>
                <a:ea typeface="Calibri" panose="020F0502020204030204" pitchFamily="34" charset="0"/>
              </a:rPr>
              <a:t>Së pari</a:t>
            </a:r>
            <a:r>
              <a:rPr lang="sq-AL" sz="1800" i="1" dirty="0">
                <a:effectLst/>
                <a:latin typeface="Times New Roman" panose="02020603050405020304" pitchFamily="18" charset="0"/>
                <a:ea typeface="Calibri" panose="020F0502020204030204" pitchFamily="34" charset="0"/>
              </a:rPr>
              <a:t>,</a:t>
            </a:r>
            <a:r>
              <a:rPr lang="sq-AL" sz="1800" i="1" dirty="0">
                <a:solidFill>
                  <a:srgbClr val="FF0000"/>
                </a:solidFill>
                <a:effectLst/>
                <a:latin typeface="Times New Roman" panose="02020603050405020304" pitchFamily="18" charset="0"/>
                <a:ea typeface="Calibri" panose="020F0502020204030204" pitchFamily="34" charset="0"/>
              </a:rPr>
              <a:t> </a:t>
            </a:r>
            <a:r>
              <a:rPr lang="sq-AL" sz="1800" dirty="0">
                <a:effectLst/>
                <a:latin typeface="Times New Roman" panose="02020603050405020304" pitchFamily="18" charset="0"/>
                <a:ea typeface="Times New Roman" panose="02020603050405020304" pitchFamily="18" charset="0"/>
              </a:rPr>
              <a:t>në lidhje me vlerësimin e vërtetësisë së aktit, </a:t>
            </a:r>
            <a:r>
              <a:rPr lang="en-US" dirty="0" err="1">
                <a:latin typeface="Times New Roman" panose="02020603050405020304" pitchFamily="18" charset="0"/>
                <a:ea typeface="Times New Roman" panose="02020603050405020304" pitchFamily="18" charset="0"/>
              </a:rPr>
              <a:t>vler</a:t>
            </a:r>
            <a:r>
              <a:rPr lang="sq-AL" sz="1800" dirty="0">
                <a:effectLst/>
                <a:latin typeface="Times New Roman" panose="02020603050405020304" pitchFamily="18" charset="0"/>
                <a:ea typeface="Times New Roman" panose="02020603050405020304" pitchFamily="18" charset="0"/>
              </a:rPr>
              <a:t>ë</a:t>
            </a:r>
            <a:r>
              <a:rPr lang="en-US" dirty="0" err="1">
                <a:latin typeface="Times New Roman" panose="02020603050405020304" pitchFamily="18" charset="0"/>
                <a:ea typeface="Times New Roman" panose="02020603050405020304" pitchFamily="18" charset="0"/>
              </a:rPr>
              <a:t>soj</a:t>
            </a:r>
            <a:r>
              <a:rPr lang="en-US" dirty="0">
                <a:latin typeface="Times New Roman" panose="02020603050405020304" pitchFamily="18" charset="0"/>
                <a:ea typeface="Times New Roman" panose="02020603050405020304" pitchFamily="18" charset="0"/>
              </a:rPr>
              <a:t> se, </a:t>
            </a:r>
            <a:r>
              <a:rPr lang="sq-AL" sz="1800" dirty="0">
                <a:effectLst/>
                <a:latin typeface="Times New Roman" panose="02020603050405020304" pitchFamily="18" charset="0"/>
                <a:ea typeface="Times New Roman" panose="02020603050405020304" pitchFamily="18" charset="0"/>
              </a:rPr>
              <a:t>gjykata duhet të mbajë parasysh qëndrimin e palës tjetër. Nëse pala tjetër nuk e kundërshton vërtetësinë e të dhënave të komunikimit elektronik, gjykata duhet t’i çmojë ato si të vërteta. </a:t>
            </a:r>
            <a:r>
              <a:rPr lang="en-US" sz="1800" dirty="0">
                <a:effectLst/>
                <a:latin typeface="Times New Roman" panose="02020603050405020304" pitchFamily="18" charset="0"/>
                <a:ea typeface="Times New Roman" panose="02020603050405020304" pitchFamily="18" charset="0"/>
              </a:rPr>
              <a:t> </a:t>
            </a:r>
          </a:p>
          <a:p>
            <a:pPr marL="0" indent="0" algn="just">
              <a:buNone/>
            </a:pPr>
            <a:endParaRPr lang="en-US" sz="1800" dirty="0">
              <a:effectLst/>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Neni 2712 </a:t>
            </a:r>
            <a:r>
              <a:rPr lang="en-US" sz="1800" dirty="0">
                <a:effectLst/>
                <a:latin typeface="Times New Roman" panose="02020603050405020304" pitchFamily="18" charset="0"/>
                <a:ea typeface="Times New Roman" panose="02020603050405020304" pitchFamily="18" charset="0"/>
              </a:rPr>
              <a:t>KC Italian </a:t>
            </a:r>
            <a:r>
              <a:rPr lang="sq-AL" sz="1800" dirty="0">
                <a:effectLst/>
                <a:latin typeface="Times New Roman" panose="02020603050405020304" pitchFamily="18" charset="0"/>
                <a:ea typeface="Times New Roman" panose="02020603050405020304" pitchFamily="18" charset="0"/>
              </a:rPr>
              <a:t>(</a:t>
            </a:r>
            <a:r>
              <a:rPr lang="sq-AL" sz="1800" i="1" dirty="0">
                <a:effectLst/>
                <a:latin typeface="Times New Roman" panose="02020603050405020304" pitchFamily="18" charset="0"/>
                <a:ea typeface="Times New Roman" panose="02020603050405020304" pitchFamily="18" charset="0"/>
              </a:rPr>
              <a:t>sipas</a:t>
            </a:r>
            <a:r>
              <a:rPr lang="sq-AL" sz="1800" dirty="0">
                <a:effectLst/>
                <a:latin typeface="Times New Roman" panose="02020603050405020304" pitchFamily="18" charset="0"/>
                <a:ea typeface="Times New Roman" panose="02020603050405020304" pitchFamily="18" charset="0"/>
              </a:rPr>
              <a:t> </a:t>
            </a:r>
            <a:r>
              <a:rPr lang="sq-AL" sz="1800" i="1" dirty="0">
                <a:effectLst/>
                <a:latin typeface="Times New Roman" panose="02020603050405020304" pitchFamily="18" charset="0"/>
                <a:ea typeface="Times New Roman" panose="02020603050405020304" pitchFamily="18" charset="0"/>
              </a:rPr>
              <a:t>formulimit pas hyrjes në fuqi të nenit 16 të Dekret Ligjit Nr. 235, datë 30.12.2010 që ka përfshirë së bashku me regjistrimet fotografike dhe kinematografike edhe ato kompjuterike</a:t>
            </a:r>
            <a:r>
              <a:rPr lang="sq-AL" sz="1800" dirty="0">
                <a:effectLst/>
                <a:latin typeface="Times New Roman" panose="02020603050405020304" pitchFamily="18" charset="0"/>
                <a:ea typeface="Times New Roman" panose="02020603050405020304" pitchFamily="18" charset="0"/>
              </a:rPr>
              <a:t>) parashikon se, “</a:t>
            </a:r>
            <a:r>
              <a:rPr lang="sq-AL" sz="1800" i="1" dirty="0">
                <a:effectLst/>
                <a:latin typeface="Times New Roman" panose="02020603050405020304" pitchFamily="18" charset="0"/>
                <a:ea typeface="Times New Roman" panose="02020603050405020304" pitchFamily="18" charset="0"/>
              </a:rPr>
              <a:t>Riprodhimet fotografike, kompjuterike ose kinematografike, regjistrimet fonografike dhe, në përgjithësi, çdo përfaqësim tjetër mekanik i fakteve dhe gjërave formojnë prova të plota të fakteve dhe gjërave të përmbajtura në to, </a:t>
            </a:r>
            <a:r>
              <a:rPr lang="sq-AL" sz="1800" i="1" u="sng" dirty="0">
                <a:effectLst/>
                <a:latin typeface="Times New Roman" panose="02020603050405020304" pitchFamily="18" charset="0"/>
                <a:ea typeface="Times New Roman" panose="02020603050405020304" pitchFamily="18" charset="0"/>
              </a:rPr>
              <a:t>nëse personi kundër të cilit ato paraqiten nuk e mohon përputhjen e tyre me faktet ose  vetë gjërat</a:t>
            </a:r>
            <a:r>
              <a:rPr lang="sq-AL"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algn="just"/>
            <a:endParaRPr lang="en-US" dirty="0">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Gjykata Supreme e Italisë me Vendimin nr. 11606/2018 është shprehur se, e-mail është një “dokument elektronik që përmban përfaqësimin e kompjuterizuar të akteve, ngjarjeve ose të dhënave relevante gjyqësore. E-maili, në mungesë të ndonjë nënshkrimi, mund të konsiderohet si një përfaqësim i kompjuterizuar, dhe kështu si një nga përfaqësimet mekanike të përmendura në nenin 2712 të KC italian. Prandaj, sipas nenit 2712 të KC italian, e-mail është një provë e vlefshme për çdo të dhënë apo ngjarje që përmbahet në të, </a:t>
            </a:r>
            <a:r>
              <a:rPr lang="sq-AL" sz="1800" u="sng" dirty="0">
                <a:effectLst/>
                <a:latin typeface="Times New Roman" panose="02020603050405020304" pitchFamily="18" charset="0"/>
                <a:ea typeface="Times New Roman" panose="02020603050405020304" pitchFamily="18" charset="0"/>
              </a:rPr>
              <a:t>nëse pala tjetër nuk kundërshton të dhënat dhe faktet në të. </a:t>
            </a:r>
            <a:endParaRPr lang="en-US" sz="1800" u="sng"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83472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5D0331-3A0C-99FD-68AF-4F8FFFADD76C}"/>
              </a:ext>
            </a:extLst>
          </p:cNvPr>
          <p:cNvSpPr>
            <a:spLocks noGrp="1"/>
          </p:cNvSpPr>
          <p:nvPr>
            <p:ph idx="1"/>
          </p:nvPr>
        </p:nvSpPr>
        <p:spPr>
          <a:xfrm>
            <a:off x="677334" y="1205949"/>
            <a:ext cx="8596668" cy="4835414"/>
          </a:xfrm>
        </p:spPr>
        <p:txBody>
          <a:bodyPr/>
          <a:lstStyle/>
          <a:p>
            <a:pPr algn="just"/>
            <a:endParaRPr lang="en-US" sz="1800" b="1" i="1" dirty="0">
              <a:effectLst/>
              <a:latin typeface="Times New Roman" panose="02020603050405020304" pitchFamily="18" charset="0"/>
              <a:ea typeface="Times New Roman" panose="02020603050405020304" pitchFamily="18" charset="0"/>
            </a:endParaRPr>
          </a:p>
          <a:p>
            <a:pPr algn="just"/>
            <a:endParaRPr lang="en-US" b="1" i="1" dirty="0">
              <a:latin typeface="Times New Roman" panose="02020603050405020304" pitchFamily="18" charset="0"/>
              <a:ea typeface="Times New Roman" panose="02020603050405020304" pitchFamily="18" charset="0"/>
            </a:endParaRPr>
          </a:p>
          <a:p>
            <a:pPr algn="just"/>
            <a:r>
              <a:rPr lang="sq-AL" sz="1800" b="1" i="1" dirty="0">
                <a:effectLst/>
                <a:latin typeface="Times New Roman" panose="02020603050405020304" pitchFamily="18" charset="0"/>
                <a:ea typeface="Times New Roman" panose="02020603050405020304" pitchFamily="18" charset="0"/>
              </a:rPr>
              <a:t>Së dyti, </a:t>
            </a:r>
            <a:r>
              <a:rPr lang="sq-AL" sz="1800" dirty="0">
                <a:effectLst/>
                <a:latin typeface="Times New Roman" panose="02020603050405020304" pitchFamily="18" charset="0"/>
                <a:ea typeface="Times New Roman" panose="02020603050405020304" pitchFamily="18" charset="0"/>
              </a:rPr>
              <a:t>gjykata mund të kalojë në rastin e caktimit të një eksperti të fushës nëse këto të dhëna janë absolutisht thelbësore dhe të domosdoshme për zgjidhjen e mosmarrëveshjes dhe ndërkohë kundërshtohen nga pala tjetër. </a:t>
            </a:r>
            <a:endParaRPr lang="en-US"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676354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443B93-BC68-DD16-AAC9-C28B9F18FB25}"/>
              </a:ext>
            </a:extLst>
          </p:cNvPr>
          <p:cNvSpPr>
            <a:spLocks noGrp="1"/>
          </p:cNvSpPr>
          <p:nvPr>
            <p:ph idx="1"/>
          </p:nvPr>
        </p:nvSpPr>
        <p:spPr>
          <a:xfrm>
            <a:off x="677334" y="1060175"/>
            <a:ext cx="8596668" cy="4981188"/>
          </a:xfrm>
        </p:spPr>
        <p:txBody>
          <a:bodyPr/>
          <a:lstStyle/>
          <a:p>
            <a:endParaRPr lang="en-US" sz="1800" dirty="0">
              <a:effectLst/>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Gjykata shqiptare mund të përdorë edhe mekzanizmin e parashikuar në nenin 280 KPC për parandalimin e abuzimit me të drejtën për palën që do të pretendojë në gjykatë që një e-mail nuk është i vërtetë ndërkohë që në fakt ai është i vërtetë. </a:t>
            </a:r>
            <a:endParaRPr lang="en-US" sz="1800" dirty="0">
              <a:effectLst/>
              <a:latin typeface="Times New Roman" panose="02020603050405020304" pitchFamily="18" charset="0"/>
              <a:ea typeface="Times New Roman" panose="02020603050405020304" pitchFamily="18" charset="0"/>
            </a:endParaRPr>
          </a:p>
          <a:p>
            <a:pPr algn="just"/>
            <a:endParaRPr lang="en-US" dirty="0">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Sipas nenit 280(2) KPC, gjykata, me vendimin që pranon se dokumenti është i vërtetë, dënon palën që ka pretenduar falsifikimin ose që ka mohuar shkrimin ose nënshkrimin e saj me gjobë deri në 50,000 Lekë. Kështu, nëse njëra nga palët peretendon pa të drejtë pavërtetësinë e një e-mail dhe gjykata cakton ekspert, i cili provon vërtetësinë e e-mail, atëherë gjykatës i lind detyrimi që të vendosë gjobë për palën që ka pretenduar falsifikimin. Në të kundërt, në zbatim të nenit 280(1) KPC, nëse rezulton se dokumenti nuk është i vërtetë, gjykata e përjashton këtë nga provat dhe, në qoftë se rezulton se dokumenti është i falsifikuar, ia dërgon prokurorit për të bërë ndjekje penale kur i atribuohet një personi të caktuar.</a:t>
            </a:r>
            <a:endParaRPr lang="en-GB" sz="1800" dirty="0">
              <a:effectLst/>
              <a:latin typeface="Times New Roman" panose="02020603050405020304" pitchFamily="18" charset="0"/>
              <a:ea typeface="Times New Roman" panose="02020603050405020304" pitchFamily="18" charset="0"/>
            </a:endParaRPr>
          </a:p>
          <a:p>
            <a:pPr algn="just"/>
            <a:endParaRPr lang="en-GB" dirty="0"/>
          </a:p>
        </p:txBody>
      </p:sp>
    </p:spTree>
    <p:extLst>
      <p:ext uri="{BB962C8B-B14F-4D97-AF65-F5344CB8AC3E}">
        <p14:creationId xmlns:p14="http://schemas.microsoft.com/office/powerpoint/2010/main" val="41224173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D4EF92-F659-C9C7-4DBB-29635E1D17D3}"/>
              </a:ext>
            </a:extLst>
          </p:cNvPr>
          <p:cNvSpPr>
            <a:spLocks noGrp="1"/>
          </p:cNvSpPr>
          <p:nvPr>
            <p:ph idx="1"/>
          </p:nvPr>
        </p:nvSpPr>
        <p:spPr>
          <a:xfrm>
            <a:off x="677334" y="1272209"/>
            <a:ext cx="8596668" cy="4769153"/>
          </a:xfrm>
        </p:spPr>
        <p:txBody>
          <a:bodyPr/>
          <a:lstStyle/>
          <a:p>
            <a:pPr algn="just"/>
            <a:r>
              <a:rPr lang="sq-AL" sz="1800" dirty="0">
                <a:effectLst/>
                <a:latin typeface="Times New Roman" panose="02020603050405020304" pitchFamily="18" charset="0"/>
                <a:ea typeface="Times New Roman" panose="02020603050405020304" pitchFamily="18" charset="0"/>
              </a:rPr>
              <a:t>Në praktikën gjyqësore shqiptare pranohen si provë gjerësisht e-mail, në format të printuar dhe të noterizar tashmë konform ligjit “Për Noterinë” 110/2018 (n. 62/k). </a:t>
            </a:r>
            <a:endParaRPr lang="en-US" sz="1800" dirty="0">
              <a:effectLst/>
              <a:latin typeface="Times New Roman" panose="02020603050405020304" pitchFamily="18" charset="0"/>
              <a:ea typeface="Times New Roman" panose="02020603050405020304" pitchFamily="18" charset="0"/>
            </a:endParaRPr>
          </a:p>
          <a:p>
            <a:pPr algn="just"/>
            <a:endParaRPr lang="en-US" dirty="0">
              <a:latin typeface="Times New Roman" panose="02020603050405020304" pitchFamily="18" charset="0"/>
              <a:ea typeface="Times New Roman" panose="02020603050405020304" pitchFamily="18" charset="0"/>
            </a:endParaRPr>
          </a:p>
          <a:p>
            <a:pPr algn="just"/>
            <a:r>
              <a:rPr lang="sq-AL" sz="1800" b="1" dirty="0">
                <a:effectLst/>
                <a:latin typeface="Times New Roman" panose="02020603050405020304" pitchFamily="18" charset="0"/>
                <a:ea typeface="Times New Roman" panose="02020603050405020304" pitchFamily="18" charset="0"/>
              </a:rPr>
              <a:t>Gjithsesi, duhet </a:t>
            </a:r>
            <a:r>
              <a:rPr lang="en-US" sz="1800" b="1" dirty="0" err="1">
                <a:effectLst/>
                <a:latin typeface="Times New Roman" panose="02020603050405020304" pitchFamily="18" charset="0"/>
                <a:ea typeface="Times New Roman" panose="02020603050405020304" pitchFamily="18" charset="0"/>
              </a:rPr>
              <a:t>mbajtur</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parasysh</a:t>
            </a:r>
            <a:r>
              <a:rPr lang="sq-AL" sz="1800" b="1" dirty="0">
                <a:effectLst/>
                <a:latin typeface="Times New Roman" panose="02020603050405020304" pitchFamily="18" charset="0"/>
                <a:ea typeface="Times New Roman" panose="02020603050405020304" pitchFamily="18" charset="0"/>
              </a:rPr>
              <a:t> se nëpërmjet noterizimit të komunikimit elektronik, noteri nuk provon se dokumenti elektronik është i vërtetë dhe nuk ka ndërhyrje, sepse ai nuk i ka aftësitë teknike ta bëjë një gjë të tillë.</a:t>
            </a:r>
            <a:r>
              <a:rPr lang="sq-AL"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algn="just"/>
            <a:endParaRPr lang="en-US" dirty="0">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Nëse një komunikim i tillë, i noterizuar nga noteri do të kundërshtohet nga pala tjetër dhe gjykata do ta vlerësojë këtë provë si thelbësore për zgjidhjen e mosmarrëveshjes, atëherë mund të caktojë ekspert të fushës (IT) që të mund të provojë vërtetësinë e komunikimit elektronik. Në lidhje me fuqinë provuese të tyre, gjykatat shqiptare duket se i japin atyre vlerë relative provuese duke i vlerësuar në raport me rrethanat e çështjes dhe si një provë që ndikon më së shumti në formësimin e bindjes së brendshme të gjyqtarit</a:t>
            </a:r>
            <a:r>
              <a:rPr lang="en-GB" dirty="0">
                <a:effectLst/>
              </a:rPr>
              <a:t> </a:t>
            </a:r>
            <a:r>
              <a:rPr lang="en-US" sz="1800" dirty="0">
                <a:effectLst/>
                <a:latin typeface="Times New Roman" panose="02020603050405020304" pitchFamily="18" charset="0"/>
                <a:ea typeface="MS Mincho" panose="02020609040205080304" pitchFamily="49" charset="-128"/>
              </a:rPr>
              <a:t>VKCGJL nr. 145 </a:t>
            </a:r>
            <a:r>
              <a:rPr lang="en-US" sz="1800" dirty="0" err="1">
                <a:effectLst/>
                <a:latin typeface="Times New Roman" panose="02020603050405020304" pitchFamily="18" charset="0"/>
                <a:ea typeface="MS Mincho" panose="02020609040205080304" pitchFamily="49" charset="-128"/>
              </a:rPr>
              <a:t>datë</a:t>
            </a:r>
            <a:r>
              <a:rPr lang="en-US" sz="1800" dirty="0">
                <a:effectLst/>
                <a:latin typeface="Times New Roman" panose="02020603050405020304" pitchFamily="18" charset="0"/>
                <a:ea typeface="MS Mincho" panose="02020609040205080304" pitchFamily="49" charset="-128"/>
              </a:rPr>
              <a:t> 04.05.2016. </a:t>
            </a:r>
            <a:endParaRPr lang="en-GB" sz="1800" dirty="0">
              <a:effectLst/>
              <a:latin typeface="Times New Roman" panose="02020603050405020304" pitchFamily="18" charset="0"/>
              <a:ea typeface="MS Mincho" panose="02020609040205080304" pitchFamily="49" charset="-128"/>
            </a:endParaRPr>
          </a:p>
          <a:p>
            <a:endParaRPr lang="en-GB" dirty="0"/>
          </a:p>
        </p:txBody>
      </p:sp>
    </p:spTree>
    <p:extLst>
      <p:ext uri="{BB962C8B-B14F-4D97-AF65-F5344CB8AC3E}">
        <p14:creationId xmlns:p14="http://schemas.microsoft.com/office/powerpoint/2010/main" val="4207908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BA4A1-BFB0-4028-E8DB-9D395D77D1DC}"/>
              </a:ext>
            </a:extLst>
          </p:cNvPr>
          <p:cNvSpPr>
            <a:spLocks noGrp="1"/>
          </p:cNvSpPr>
          <p:nvPr>
            <p:ph idx="1"/>
          </p:nvPr>
        </p:nvSpPr>
        <p:spPr>
          <a:xfrm>
            <a:off x="677334" y="914401"/>
            <a:ext cx="8596668" cy="5126962"/>
          </a:xfrm>
        </p:spPr>
        <p:txBody>
          <a:bodyPr/>
          <a:lstStyle/>
          <a:p>
            <a:pPr algn="ctr"/>
            <a:r>
              <a:rPr lang="sq-AL" sz="1800" b="1" dirty="0">
                <a:effectLst/>
                <a:latin typeface="Times New Roman" panose="02020603050405020304" pitchFamily="18" charset="0"/>
                <a:ea typeface="Calibri" panose="020F0502020204030204" pitchFamily="34" charset="0"/>
              </a:rPr>
              <a:t>Fuqia provuese e provave elektronike në legjislacione të tjera</a:t>
            </a:r>
            <a:endParaRPr lang="en-US" sz="1800" b="1" dirty="0">
              <a:effectLst/>
              <a:latin typeface="Times New Roman" panose="02020603050405020304" pitchFamily="18" charset="0"/>
              <a:ea typeface="Calibri" panose="020F0502020204030204" pitchFamily="34" charset="0"/>
            </a:endParaRPr>
          </a:p>
          <a:p>
            <a:endParaRPr lang="en-US" b="1" dirty="0">
              <a:latin typeface="Times New Roman" panose="02020603050405020304" pitchFamily="18" charset="0"/>
            </a:endParaRPr>
          </a:p>
          <a:p>
            <a:pPr algn="just"/>
            <a:r>
              <a:rPr lang="sq-AL" sz="1800" dirty="0">
                <a:effectLst/>
                <a:latin typeface="Times New Roman" panose="02020603050405020304" pitchFamily="18" charset="0"/>
                <a:ea typeface="Calibri" panose="020F0502020204030204" pitchFamily="34" charset="0"/>
              </a:rPr>
              <a:t>Përdorshmëria e provave elektronike (me ose pa nënshkrim elektronik) është një realitet i parashikuar shprehimisht në legjislacionet e huaja dhe i pranuar gjerësisht edhe nga jurisprudenca përkatëse. Që prej vitit 2000, shumica e legjislacioneve sot në botë kanë parashikuar shprehimisht në ligjet e tyre mundësinë e përdorimit të provës elektronike në proceset gjyqësore, </a:t>
            </a:r>
            <a:r>
              <a:rPr lang="sq-AL" sz="1800" dirty="0">
                <a:effectLst/>
                <a:latin typeface="Times New Roman" panose="02020603050405020304" pitchFamily="18" charset="0"/>
                <a:ea typeface="Times New Roman" panose="02020603050405020304" pitchFamily="18" charset="0"/>
              </a:rPr>
              <a:t>në përputhje me Direktivën e Bashkimit Evropian 1999/93/EC të Parlamentit Evropian dhe të Këshillit të datës 13 Dhjetor 1999 dhe pas shfuqizimit të saj, ato janë përditësuar në përputhje me Rregulloren </a:t>
            </a:r>
            <a:r>
              <a:rPr lang="sq-AL" sz="1800" i="1" dirty="0">
                <a:effectLst/>
                <a:latin typeface="Times New Roman" panose="02020603050405020304" pitchFamily="18" charset="0"/>
                <a:ea typeface="Times New Roman" panose="02020603050405020304" pitchFamily="18" charset="0"/>
              </a:rPr>
              <a:t>eIDAS</a:t>
            </a:r>
            <a:r>
              <a:rPr lang="sq-AL" sz="1800" dirty="0">
                <a:effectLst/>
                <a:latin typeface="Times New Roman" panose="02020603050405020304" pitchFamily="18" charset="0"/>
                <a:ea typeface="Times New Roman" panose="02020603050405020304" pitchFamily="18" charset="0"/>
              </a:rPr>
              <a:t>. </a:t>
            </a:r>
            <a:endParaRPr lang="en-GB" dirty="0"/>
          </a:p>
        </p:txBody>
      </p:sp>
    </p:spTree>
    <p:extLst>
      <p:ext uri="{BB962C8B-B14F-4D97-AF65-F5344CB8AC3E}">
        <p14:creationId xmlns:p14="http://schemas.microsoft.com/office/powerpoint/2010/main" val="27102598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887FF3-93DA-F4BA-1B67-E001D29076D4}"/>
              </a:ext>
            </a:extLst>
          </p:cNvPr>
          <p:cNvSpPr>
            <a:spLocks noGrp="1"/>
          </p:cNvSpPr>
          <p:nvPr>
            <p:ph idx="1"/>
          </p:nvPr>
        </p:nvSpPr>
        <p:spPr>
          <a:xfrm>
            <a:off x="677334" y="848139"/>
            <a:ext cx="8596668" cy="5193223"/>
          </a:xfrm>
        </p:spPr>
        <p:txBody>
          <a:bodyPr>
            <a:normAutofit/>
          </a:bodyPr>
          <a:lstStyle/>
          <a:p>
            <a:pPr algn="just"/>
            <a:r>
              <a:rPr lang="sq-AL" sz="1800" dirty="0">
                <a:effectLst/>
                <a:latin typeface="Times New Roman" panose="02020603050405020304" pitchFamily="18" charset="0"/>
                <a:ea typeface="Calibri" panose="020F0502020204030204" pitchFamily="34" charset="0"/>
              </a:rPr>
              <a:t>L</a:t>
            </a:r>
            <a:r>
              <a:rPr lang="sq-AL" sz="1800" dirty="0">
                <a:effectLst/>
                <a:latin typeface="Times New Roman" panose="02020603050405020304" pitchFamily="18" charset="0"/>
                <a:ea typeface="Times New Roman" panose="02020603050405020304" pitchFamily="18" charset="0"/>
              </a:rPr>
              <a:t>egjislacioni francez në lidhje me provën elektronike ka pësuar ndryshime të shpeshta. </a:t>
            </a:r>
            <a:endParaRPr lang="en-US" sz="1800" dirty="0">
              <a:effectLst/>
              <a:latin typeface="Times New Roman" panose="02020603050405020304" pitchFamily="18" charset="0"/>
              <a:ea typeface="Times New Roman" panose="02020603050405020304" pitchFamily="18" charset="0"/>
            </a:endParaRPr>
          </a:p>
          <a:p>
            <a:pPr algn="just"/>
            <a:r>
              <a:rPr lang="sq-AL" sz="1800" b="1" dirty="0">
                <a:effectLst/>
                <a:latin typeface="Times New Roman" panose="02020603050405020304" pitchFamily="18" charset="0"/>
                <a:ea typeface="Times New Roman" panose="02020603050405020304" pitchFamily="18" charset="0"/>
              </a:rPr>
              <a:t>Sipas nenit 1366 të KC francez në fuqi, një dokument elektronik ka të njëjtën fuqi provuese si një dokument i shkruar në letër, me kusht që personi nga i cili buron të identifikohet siç duhet dhe të hartohet dhe ruhet në kushte të tilla që të garantojnë integritetin e tij.</a:t>
            </a:r>
            <a:r>
              <a:rPr lang="sq-AL" sz="1800" baseline="30000" dirty="0">
                <a:effectLst/>
                <a:latin typeface="Times New Roman" panose="02020603050405020304" pitchFamily="18" charset="0"/>
                <a:ea typeface="Times New Roman" panose="02020603050405020304" pitchFamily="18" charset="0"/>
              </a:rPr>
              <a:t> </a:t>
            </a:r>
            <a:endParaRPr lang="en-US" sz="1800" baseline="30000" dirty="0">
              <a:effectLst/>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Ndërsa neni 1367 i KC francez i është nënshtruar një tjetër ndryshimi nën dritën e Rregullores së eIDAS (</a:t>
            </a:r>
            <a:r>
              <a:rPr lang="sq-AL" sz="1800" i="1" dirty="0">
                <a:effectLst/>
                <a:latin typeface="Times New Roman" panose="02020603050405020304" pitchFamily="18" charset="0"/>
                <a:ea typeface="Times New Roman" panose="02020603050405020304" pitchFamily="18" charset="0"/>
              </a:rPr>
              <a:t>brenda një afati 1 vjecar, në vitin 2017</a:t>
            </a:r>
            <a:r>
              <a:rPr lang="sq-AL"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Sipas nenit 1367 KC francez (</a:t>
            </a:r>
            <a:r>
              <a:rPr lang="sq-AL" sz="1800" i="1" dirty="0">
                <a:effectLst/>
                <a:latin typeface="Times New Roman" panose="02020603050405020304" pitchFamily="18" charset="0"/>
                <a:ea typeface="Times New Roman" panose="02020603050405020304" pitchFamily="18" charset="0"/>
              </a:rPr>
              <a:t>të ndryshuar</a:t>
            </a:r>
            <a:r>
              <a:rPr lang="sq-AL" sz="1800" dirty="0">
                <a:effectLst/>
                <a:latin typeface="Times New Roman" panose="02020603050405020304" pitchFamily="18" charset="0"/>
                <a:ea typeface="Times New Roman" panose="02020603050405020304" pitchFamily="18" charset="0"/>
              </a:rPr>
              <a:t>), “Besueshmëria e një procesi të nënshkrimit elektronik prezumohet, për sa kohë nuk është provuar e kundërta, kur ky proces përdor një nënshkrim elektronik të kualifikuar. Një nënshkrim elektronik i kualifikuar është një nënshkrim elektronik i avancuar, në përputhje me nenin 26 të rregullores së eIDAs dhe i krijuar duke përdorur një pajisje të kualifikuar për krijimin e nënshkrimit elektronik që plotëson kërkesat e nenit 29 të kësaj Rregulloreje, e cila bazohet në një certifikatë të kualifikuar të nënshkrimit elektronik që plotëson kërkesat e nenit 28 të kësaj Rregulloreje</a:t>
            </a:r>
            <a:r>
              <a:rPr lang="en-GB" dirty="0">
                <a:effectLst/>
              </a:rPr>
              <a:t> </a:t>
            </a:r>
            <a:r>
              <a:rPr lang="sq-AL" sz="1800" dirty="0">
                <a:effectLst/>
                <a:latin typeface="Times New Roman" panose="02020603050405020304" pitchFamily="18" charset="0"/>
                <a:ea typeface="MS Mincho" panose="02020609040205080304" pitchFamily="49" charset="-128"/>
              </a:rPr>
              <a:t>Miratuar me Ordinancën nr. 2016-131 të datës 10 Shkurt 2015, neni 4. </a:t>
            </a:r>
            <a:endParaRPr lang="en-GB" sz="1800" dirty="0">
              <a:effectLst/>
              <a:latin typeface="Times New Roman" panose="02020603050405020304" pitchFamily="18" charset="0"/>
              <a:ea typeface="MS Mincho" panose="02020609040205080304" pitchFamily="49" charset="-128"/>
            </a:endParaRPr>
          </a:p>
          <a:p>
            <a:endParaRPr lang="en-GB" dirty="0"/>
          </a:p>
        </p:txBody>
      </p:sp>
    </p:spTree>
    <p:extLst>
      <p:ext uri="{BB962C8B-B14F-4D97-AF65-F5344CB8AC3E}">
        <p14:creationId xmlns:p14="http://schemas.microsoft.com/office/powerpoint/2010/main" val="31182374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A7D327-BEC2-248C-525A-7FD2A4873761}"/>
              </a:ext>
            </a:extLst>
          </p:cNvPr>
          <p:cNvSpPr>
            <a:spLocks noGrp="1"/>
          </p:cNvSpPr>
          <p:nvPr>
            <p:ph idx="1"/>
          </p:nvPr>
        </p:nvSpPr>
        <p:spPr>
          <a:xfrm>
            <a:off x="677334" y="728871"/>
            <a:ext cx="8596668" cy="5312492"/>
          </a:xfrm>
        </p:spPr>
        <p:txBody>
          <a:bodyPr>
            <a:normAutofit/>
          </a:bodyPr>
          <a:lstStyle/>
          <a:p>
            <a:pPr algn="just"/>
            <a:r>
              <a:rPr lang="sq-AL" sz="1800" dirty="0">
                <a:effectLst/>
                <a:latin typeface="Times New Roman" panose="02020603050405020304" pitchFamily="18" charset="0"/>
                <a:ea typeface="Times New Roman" panose="02020603050405020304" pitchFamily="18" charset="0"/>
              </a:rPr>
              <a:t>Kodi Procedurës Civile gjermane (ZPO) parashikon shprehimisht përdorshmërinë e provave elektronike në proces, kushtet e marrjes së tyre si dhe fuqinë provuese. </a:t>
            </a:r>
            <a:endParaRPr lang="en-US" sz="1800" dirty="0">
              <a:effectLst/>
              <a:latin typeface="Times New Roman" panose="02020603050405020304" pitchFamily="18" charset="0"/>
              <a:ea typeface="Times New Roman" panose="02020603050405020304" pitchFamily="18" charset="0"/>
            </a:endParaRPr>
          </a:p>
          <a:p>
            <a:pPr algn="just"/>
            <a:r>
              <a:rPr lang="en-US" b="1" dirty="0">
                <a:latin typeface="Times New Roman" panose="02020603050405020304" pitchFamily="18" charset="0"/>
                <a:ea typeface="Times New Roman" panose="02020603050405020304" pitchFamily="18" charset="0"/>
              </a:rPr>
              <a:t>B</a:t>
            </a:r>
            <a:r>
              <a:rPr lang="sq-AL" sz="1800" b="1" dirty="0">
                <a:effectLst/>
                <a:latin typeface="Times New Roman" panose="02020603050405020304" pitchFamily="18" charset="0"/>
                <a:ea typeface="Times New Roman" panose="02020603050405020304" pitchFamily="18" charset="0"/>
              </a:rPr>
              <a:t>azuar në nenin 371a parag 1 ZPO rregullat lidhur me fuqinë provuese të shkresave private do të zbatohen </a:t>
            </a:r>
            <a:r>
              <a:rPr lang="sq-AL" sz="1800" b="1" i="1" dirty="0">
                <a:effectLst/>
                <a:latin typeface="Times New Roman" panose="02020603050405020304" pitchFamily="18" charset="0"/>
                <a:ea typeface="Times New Roman" panose="02020603050405020304" pitchFamily="18" charset="0"/>
              </a:rPr>
              <a:t>mutatis mutandis</a:t>
            </a:r>
            <a:r>
              <a:rPr lang="sq-AL" sz="1800" b="1" dirty="0">
                <a:effectLst/>
                <a:latin typeface="Times New Roman" panose="02020603050405020304" pitchFamily="18" charset="0"/>
                <a:ea typeface="Times New Roman" panose="02020603050405020304" pitchFamily="18" charset="0"/>
              </a:rPr>
              <a:t> për dokumentet elektronike private që mbajnë një nënshkrim elektronik të kualifikuar. </a:t>
            </a:r>
            <a:endParaRPr lang="en-US" sz="1800" b="1" dirty="0">
              <a:effectLst/>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Origjinaliteti i një deklarate e disponueshme në formë elektronike, e marrë në përputhje me Ligjin për Nënshkrimin Elektronik mund të vihet në dyshim vetëm nga faktet që shkaktojnë dyshime në lidhje me faktin nëse kjo deklaratë është bërë nga ai që e ka nënshkruar. </a:t>
            </a:r>
            <a:endParaRPr lang="en-US" sz="1800" dirty="0">
              <a:effectLst/>
              <a:latin typeface="Times New Roman" panose="02020603050405020304" pitchFamily="18" charset="0"/>
              <a:ea typeface="Times New Roman" panose="02020603050405020304" pitchFamily="18" charset="0"/>
            </a:endParaRPr>
          </a:p>
          <a:p>
            <a:pPr algn="just"/>
            <a:r>
              <a:rPr lang="sq-AL" sz="1800" b="1" dirty="0">
                <a:effectLst/>
                <a:latin typeface="Times New Roman" panose="02020603050405020304" pitchFamily="18" charset="0"/>
                <a:ea typeface="Times New Roman" panose="02020603050405020304" pitchFamily="18" charset="0"/>
              </a:rPr>
              <a:t>Nëse mungon një nënshkrim elektronik i kualifikuar, zbatohen rregullat mbi provat vizuale të marra me inspektim.</a:t>
            </a:r>
            <a:r>
              <a:rPr lang="sq-AL"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algn="just"/>
            <a:r>
              <a:rPr lang="sq-AL" sz="1800" b="1" dirty="0">
                <a:effectLst/>
                <a:latin typeface="Times New Roman" panose="02020603050405020304" pitchFamily="18" charset="0"/>
                <a:ea typeface="Times New Roman" panose="02020603050405020304" pitchFamily="18" charset="0"/>
              </a:rPr>
              <a:t>Ligji gjerman gjithashtu barazon fuqinë provuese të një dokumenti elektronik të nxjerrë nga një autoritet publik me atë të aktit zyrtar të nxjerrë me shkresë të zakonshme.</a:t>
            </a:r>
            <a:r>
              <a:rPr lang="sq-AL" sz="1800" dirty="0">
                <a:effectLst/>
                <a:latin typeface="Times New Roman" panose="02020603050405020304" pitchFamily="18" charset="0"/>
                <a:ea typeface="Times New Roman" panose="02020603050405020304" pitchFamily="18" charset="0"/>
              </a:rPr>
              <a:t> </a:t>
            </a:r>
            <a:endParaRPr lang="en-GB" dirty="0"/>
          </a:p>
        </p:txBody>
      </p:sp>
    </p:spTree>
    <p:extLst>
      <p:ext uri="{BB962C8B-B14F-4D97-AF65-F5344CB8AC3E}">
        <p14:creationId xmlns:p14="http://schemas.microsoft.com/office/powerpoint/2010/main" val="26344220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CBF87A-4DA5-0756-2ECF-3316EE8D6F67}"/>
              </a:ext>
            </a:extLst>
          </p:cNvPr>
          <p:cNvSpPr>
            <a:spLocks noGrp="1"/>
          </p:cNvSpPr>
          <p:nvPr>
            <p:ph idx="1"/>
          </p:nvPr>
        </p:nvSpPr>
        <p:spPr>
          <a:xfrm>
            <a:off x="677334" y="940905"/>
            <a:ext cx="8596668" cy="5100458"/>
          </a:xfrm>
        </p:spPr>
        <p:txBody>
          <a:bodyPr/>
          <a:lstStyle/>
          <a:p>
            <a:pPr algn="just"/>
            <a:endParaRPr lang="en-US" sz="1800" dirty="0">
              <a:effectLst/>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Legjislacioni grek gjithashtu është përshtatur me dispozitat e Direktivës 1999/93/EC me Dekretin Presidencial 150/2001. Sipas nenit 3 të këtij dekreti “Nënshkrimi elektronik i avancuar ka të njëjtën vlefshmëri si nënshkrim i shkruar me dorë në kuptimin e ligjit material dhe procedural gjithashtu, me kusht që (a) të bazohet në një certifikatë të njohur dhe (b) të jetë krijuar nga një format i sigurt për krijimin e nënshkrimit” Mendimi mbizotërues në teorinë greke pranon që nënshkrimi elektronik “i thjeshtë” ka të njëjtën vlefshmëri si nënshkrim elektronik “i avancuar”</a:t>
            </a:r>
            <a:endParaRPr lang="en-GB" dirty="0"/>
          </a:p>
        </p:txBody>
      </p:sp>
    </p:spTree>
    <p:extLst>
      <p:ext uri="{BB962C8B-B14F-4D97-AF65-F5344CB8AC3E}">
        <p14:creationId xmlns:p14="http://schemas.microsoft.com/office/powerpoint/2010/main" val="22524686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1FE837-6D71-F7B3-7B91-8097F007AAB5}"/>
              </a:ext>
            </a:extLst>
          </p:cNvPr>
          <p:cNvSpPr>
            <a:spLocks noGrp="1"/>
          </p:cNvSpPr>
          <p:nvPr>
            <p:ph idx="1"/>
          </p:nvPr>
        </p:nvSpPr>
        <p:spPr>
          <a:xfrm>
            <a:off x="677334" y="477079"/>
            <a:ext cx="8596668" cy="5564284"/>
          </a:xfrm>
        </p:spPr>
        <p:txBody>
          <a:bodyPr>
            <a:normAutofit/>
          </a:bodyPr>
          <a:lstStyle/>
          <a:p>
            <a:pPr algn="just"/>
            <a:r>
              <a:rPr lang="en-GB" dirty="0" err="1">
                <a:latin typeface="Times New Roman" panose="02020603050405020304" pitchFamily="18" charset="0"/>
                <a:cs typeface="Times New Roman" panose="02020603050405020304" pitchFamily="18" charset="0"/>
              </a:rPr>
              <a:t>Rregullorja</a:t>
            </a:r>
            <a:r>
              <a:rPr lang="en-GB" dirty="0">
                <a:latin typeface="Times New Roman" panose="02020603050405020304" pitchFamily="18" charset="0"/>
                <a:cs typeface="Times New Roman" panose="02020603050405020304" pitchFamily="18" charset="0"/>
              </a:rPr>
              <a:t> Model e ELI/UNIDROIT </a:t>
            </a:r>
            <a:r>
              <a:rPr lang="en-GB" dirty="0" err="1">
                <a:latin typeface="Times New Roman" panose="02020603050405020304" pitchFamily="18" charset="0"/>
                <a:cs typeface="Times New Roman" panose="02020603050405020304" pitchFamily="18" charset="0"/>
              </a:rPr>
              <a:t>për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procedurën</a:t>
            </a:r>
            <a:r>
              <a:rPr lang="en-GB" dirty="0">
                <a:latin typeface="Times New Roman" panose="02020603050405020304" pitchFamily="18" charset="0"/>
                <a:cs typeface="Times New Roman" panose="02020603050405020304" pitchFamily="18" charset="0"/>
              </a:rPr>
              <a:t> civile, duke </a:t>
            </a:r>
            <a:r>
              <a:rPr lang="en-GB" dirty="0" err="1">
                <a:latin typeface="Times New Roman" panose="02020603050405020304" pitchFamily="18" charset="0"/>
                <a:cs typeface="Times New Roman" panose="02020603050405020304" pitchFamily="18" charset="0"/>
              </a:rPr>
              <a:t>marrë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parasysh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instrumentet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ligjore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ekzistuese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nivel</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BE -</a:t>
            </a:r>
            <a:r>
              <a:rPr lang="en-GB" dirty="0" err="1">
                <a:latin typeface="Times New Roman" panose="02020603050405020304" pitchFamily="18" charset="0"/>
                <a:cs typeface="Times New Roman" panose="02020603050405020304" pitchFamily="18" charset="0"/>
              </a:rPr>
              <a:t>së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traditat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ligjore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evropiane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zhvillimet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aktuale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ligjore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Evropës</a:t>
            </a:r>
            <a:r>
              <a:rPr lang="en-GB" dirty="0">
                <a:latin typeface="Times New Roman" panose="02020603050405020304" pitchFamily="18" charset="0"/>
                <a:cs typeface="Times New Roman" panose="02020603050405020304" pitchFamily="18" charset="0"/>
              </a:rPr>
              <a:t>, ka </a:t>
            </a:r>
            <a:r>
              <a:rPr lang="en-GB" dirty="0" err="1">
                <a:latin typeface="Times New Roman" panose="02020603050405020304" pitchFamily="18" charset="0"/>
                <a:cs typeface="Times New Roman" panose="02020603050405020304" pitchFamily="18" charset="0"/>
              </a:rPr>
              <a:t>hartuar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një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kuadër</a:t>
            </a:r>
            <a:r>
              <a:rPr lang="en-GB" dirty="0">
                <a:latin typeface="Times New Roman" panose="02020603050405020304" pitchFamily="18" charset="0"/>
                <a:cs typeface="Times New Roman" panose="02020603050405020304" pitchFamily="18" charset="0"/>
              </a:rPr>
              <a:t> reference </a:t>
            </a:r>
            <a:r>
              <a:rPr lang="en-GB" dirty="0" err="1">
                <a:latin typeface="Times New Roman" panose="02020603050405020304" pitchFamily="18" charset="0"/>
                <a:cs typeface="Times New Roman" panose="02020603050405020304" pitchFamily="18" charset="0"/>
              </a:rPr>
              <a:t>ligjore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një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gamë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gjerë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aktorësh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veçanërisht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ligjvënësit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politikëbërësit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kuadër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këtij</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kuadri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ligjor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Rregullore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konkretisht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nenit</a:t>
            </a:r>
            <a:r>
              <a:rPr lang="en-GB" dirty="0">
                <a:latin typeface="Times New Roman" panose="02020603050405020304" pitchFamily="18" charset="0"/>
                <a:cs typeface="Times New Roman" panose="02020603050405020304" pitchFamily="18" charset="0"/>
              </a:rPr>
              <a:t> 111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saj</a:t>
            </a:r>
            <a:r>
              <a:rPr lang="en-GB" dirty="0">
                <a:latin typeface="Times New Roman" panose="02020603050405020304" pitchFamily="18" charset="0"/>
                <a:cs typeface="Times New Roman" panose="02020603050405020304" pitchFamily="18" charset="0"/>
              </a:rPr>
              <a:t>: </a:t>
            </a:r>
          </a:p>
          <a:p>
            <a:pPr algn="just"/>
            <a:r>
              <a:rPr lang="en-GB" dirty="0">
                <a:latin typeface="Times New Roman" panose="02020603050405020304" pitchFamily="18" charset="0"/>
                <a:cs typeface="Times New Roman" panose="02020603050405020304" pitchFamily="18" charset="0"/>
              </a:rPr>
              <a:t>(1) </a:t>
            </a:r>
            <a:r>
              <a:rPr lang="en-GB" dirty="0" err="1">
                <a:latin typeface="Times New Roman" panose="02020603050405020304" pitchFamily="18" charset="0"/>
                <a:cs typeface="Times New Roman" panose="02020603050405020304" pitchFamily="18" charset="0"/>
              </a:rPr>
              <a:t>Palët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mund</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paraqesin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çdo</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dokument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provuar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pretendimet</a:t>
            </a:r>
            <a:r>
              <a:rPr lang="en-GB" dirty="0">
                <a:latin typeface="Times New Roman" panose="02020603050405020304" pitchFamily="18" charset="0"/>
                <a:cs typeface="Times New Roman" panose="02020603050405020304" pitchFamily="18" charset="0"/>
              </a:rPr>
              <a:t> e tyre. </a:t>
            </a:r>
          </a:p>
          <a:p>
            <a:pPr algn="just"/>
            <a:r>
              <a:rPr lang="en-GB" dirty="0">
                <a:latin typeface="Times New Roman" panose="02020603050405020304" pitchFamily="18" charset="0"/>
                <a:cs typeface="Times New Roman" panose="02020603050405020304" pitchFamily="18" charset="0"/>
              </a:rPr>
              <a:t>(2) </a:t>
            </a:r>
            <a:r>
              <a:rPr lang="en-GB" dirty="0" err="1">
                <a:latin typeface="Times New Roman" panose="02020603050405020304" pitchFamily="18" charset="0"/>
                <a:cs typeface="Times New Roman" panose="02020603050405020304" pitchFamily="18" charset="0"/>
              </a:rPr>
              <a:t>Dokument</a:t>
            </a:r>
            <a:r>
              <a:rPr lang="en-GB" dirty="0">
                <a:latin typeface="Times New Roman" panose="02020603050405020304" pitchFamily="18" charset="0"/>
                <a:cs typeface="Times New Roman" panose="02020603050405020304" pitchFamily="18" charset="0"/>
              </a:rPr>
              <a:t> do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thotë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çdo</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cilën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informacioni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regjistrohet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mirëmbahet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çdo</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formë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përfshirë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por</a:t>
            </a:r>
            <a:r>
              <a:rPr lang="en-GB" dirty="0">
                <a:latin typeface="Times New Roman" panose="02020603050405020304" pitchFamily="18" charset="0"/>
                <a:cs typeface="Times New Roman" panose="02020603050405020304" pitchFamily="18" charset="0"/>
              </a:rPr>
              <a:t> pa u </a:t>
            </a:r>
            <a:r>
              <a:rPr lang="en-GB" dirty="0" err="1">
                <a:latin typeface="Times New Roman" panose="02020603050405020304" pitchFamily="18" charset="0"/>
                <a:cs typeface="Times New Roman" panose="02020603050405020304" pitchFamily="18" charset="0"/>
              </a:rPr>
              <a:t>kufizuar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letër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formë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elektronike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Informacioni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mund</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regjistrohet</a:t>
            </a:r>
            <a:r>
              <a:rPr lang="en-GB" dirty="0">
                <a:latin typeface="Times New Roman" panose="02020603050405020304" pitchFamily="18" charset="0"/>
                <a:cs typeface="Times New Roman" panose="02020603050405020304" pitchFamily="18" charset="0"/>
              </a:rPr>
              <a:t> me </a:t>
            </a:r>
            <a:r>
              <a:rPr lang="en-GB" dirty="0" err="1">
                <a:latin typeface="Times New Roman" panose="02020603050405020304" pitchFamily="18" charset="0"/>
                <a:cs typeface="Times New Roman" panose="02020603050405020304" pitchFamily="18" charset="0"/>
              </a:rPr>
              <a:t>shkrim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fotografi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vizatime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programe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mesazhe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zanore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dhëna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elektronike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përfshirë</a:t>
            </a:r>
            <a:r>
              <a:rPr lang="en-GB" dirty="0">
                <a:latin typeface="Times New Roman" panose="02020603050405020304" pitchFamily="18" charset="0"/>
                <a:cs typeface="Times New Roman" panose="02020603050405020304" pitchFamily="18" charset="0"/>
              </a:rPr>
              <a:t> e-mail, media </a:t>
            </a:r>
            <a:r>
              <a:rPr lang="en-GB" dirty="0" err="1">
                <a:latin typeface="Times New Roman" panose="02020603050405020304" pitchFamily="18" charset="0"/>
                <a:cs typeface="Times New Roman" panose="02020603050405020304" pitchFamily="18" charset="0"/>
              </a:rPr>
              <a:t>sociale</a:t>
            </a:r>
            <a:r>
              <a:rPr lang="en-GB" dirty="0">
                <a:latin typeface="Times New Roman" panose="02020603050405020304" pitchFamily="18" charset="0"/>
                <a:cs typeface="Times New Roman" panose="02020603050405020304" pitchFamily="18" charset="0"/>
              </a:rPr>
              <a:t>, SMS </a:t>
            </a:r>
            <a:r>
              <a:rPr lang="en-GB" dirty="0" err="1">
                <a:latin typeface="Times New Roman" panose="02020603050405020304" pitchFamily="18" charset="0"/>
                <a:cs typeface="Times New Roman" panose="02020603050405020304" pitchFamily="18" charset="0"/>
              </a:rPr>
              <a:t>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mesazhe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menjëhershme</a:t>
            </a:r>
            <a:r>
              <a:rPr lang="en-GB" dirty="0">
                <a:latin typeface="Times New Roman" panose="02020603050405020304" pitchFamily="18" charset="0"/>
                <a:cs typeface="Times New Roman" panose="02020603050405020304" pitchFamily="18" charset="0"/>
              </a:rPr>
              <a:t>, metadata, </a:t>
            </a:r>
            <a:r>
              <a:rPr lang="en-GB" dirty="0" err="1">
                <a:latin typeface="Times New Roman" panose="02020603050405020304" pitchFamily="18" charset="0"/>
                <a:cs typeface="Times New Roman" panose="02020603050405020304" pitchFamily="18" charset="0"/>
              </a:rPr>
              <a:t>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mjete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tjera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teknologjike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Mund</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mirëmbahet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elektronikisht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por</a:t>
            </a:r>
            <a:r>
              <a:rPr lang="en-GB" dirty="0">
                <a:latin typeface="Times New Roman" panose="02020603050405020304" pitchFamily="18" charset="0"/>
                <a:cs typeface="Times New Roman" panose="02020603050405020304" pitchFamily="18" charset="0"/>
              </a:rPr>
              <a:t> pa u </a:t>
            </a:r>
            <a:r>
              <a:rPr lang="en-GB" dirty="0" err="1">
                <a:latin typeface="Times New Roman" panose="02020603050405020304" pitchFamily="18" charset="0"/>
                <a:cs typeface="Times New Roman" panose="02020603050405020304" pitchFamily="18" charset="0"/>
              </a:rPr>
              <a:t>kufizuar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kompjuter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pajisje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elektronike</a:t>
            </a:r>
            <a:r>
              <a:rPr lang="en-GB" dirty="0">
                <a:latin typeface="Times New Roman" panose="02020603050405020304" pitchFamily="18" charset="0"/>
                <a:cs typeface="Times New Roman" panose="02020603050405020304" pitchFamily="18" charset="0"/>
              </a:rPr>
              <a:t> portative,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bazuara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re </a:t>
            </a:r>
            <a:r>
              <a:rPr lang="en-GB" dirty="0" err="1">
                <a:latin typeface="Times New Roman" panose="02020603050405020304" pitchFamily="18" charset="0"/>
                <a:cs typeface="Times New Roman" panose="02020603050405020304" pitchFamily="18" charset="0"/>
              </a:rPr>
              <a:t>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tjera</a:t>
            </a:r>
            <a:r>
              <a:rPr lang="en-GB" dirty="0">
                <a:latin typeface="Times New Roman" panose="02020603050405020304" pitchFamily="18" charset="0"/>
                <a:cs typeface="Times New Roman" panose="02020603050405020304" pitchFamily="18" charset="0"/>
              </a:rPr>
              <a:t> media </a:t>
            </a:r>
            <a:r>
              <a:rPr lang="en-GB" dirty="0" err="1">
                <a:latin typeface="Times New Roman" panose="02020603050405020304" pitchFamily="18" charset="0"/>
                <a:cs typeface="Times New Roman" panose="02020603050405020304" pitchFamily="18" charset="0"/>
              </a:rPr>
              <a:t>ruajtëse</a:t>
            </a:r>
            <a:r>
              <a:rPr lang="en-GB" dirty="0">
                <a:latin typeface="Times New Roman" panose="02020603050405020304" pitchFamily="18" charset="0"/>
                <a:cs typeface="Times New Roman" panose="02020603050405020304" pitchFamily="18" charset="0"/>
              </a:rPr>
              <a:t>.</a:t>
            </a:r>
          </a:p>
          <a:p>
            <a:pPr algn="just"/>
            <a:r>
              <a:rPr lang="en-GB" dirty="0">
                <a:latin typeface="Times New Roman" panose="02020603050405020304" pitchFamily="18" charset="0"/>
                <a:cs typeface="Times New Roman" panose="02020603050405020304" pitchFamily="18" charset="0"/>
              </a:rPr>
              <a:t>(3) </a:t>
            </a:r>
            <a:r>
              <a:rPr lang="en-GB" dirty="0" err="1">
                <a:latin typeface="Times New Roman" panose="02020603050405020304" pitchFamily="18" charset="0"/>
                <a:cs typeface="Times New Roman" panose="02020603050405020304" pitchFamily="18" charset="0"/>
              </a:rPr>
              <a:t>Dokumentet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që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një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palë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mban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formë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elektronike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duhet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paraqiten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normalisht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formë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eletronike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përveç</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gjykara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urdhëron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ndryshe</a:t>
            </a:r>
            <a:r>
              <a:rPr lang="en-GB" dirty="0">
                <a:latin typeface="Times New Roman" panose="02020603050405020304" pitchFamily="18" charset="0"/>
                <a:cs typeface="Times New Roman" panose="02020603050405020304" pitchFamily="18" charset="0"/>
              </a:rPr>
              <a:t>. </a:t>
            </a:r>
          </a:p>
          <a:p>
            <a:pPr algn="just"/>
            <a:r>
              <a:rPr lang="en-GB" dirty="0">
                <a:latin typeface="Times New Roman" panose="02020603050405020304" pitchFamily="18" charset="0"/>
                <a:cs typeface="Times New Roman" panose="02020603050405020304" pitchFamily="18" charset="0"/>
              </a:rPr>
              <a:t>(4) </a:t>
            </a:r>
            <a:r>
              <a:rPr lang="en-GB" dirty="0" err="1">
                <a:latin typeface="Times New Roman" panose="02020603050405020304" pitchFamily="18" charset="0"/>
                <a:cs typeface="Times New Roman" panose="02020603050405020304" pitchFamily="18" charset="0"/>
              </a:rPr>
              <a:t>Palët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mund</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kundërshtojnë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vërtetësinë</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cilitdo</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dokument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dorëzuar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provë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një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rast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tillë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gjykata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duhet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urdhërojë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palët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që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provojnë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origjinalitetin</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dokumentit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paraqitur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elektronikisht</a:t>
            </a:r>
            <a:r>
              <a:rPr lang="en-GB"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776461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7A025-D1F6-BD63-2B94-C923D11426E3}"/>
              </a:ext>
            </a:extLst>
          </p:cNvPr>
          <p:cNvSpPr>
            <a:spLocks noGrp="1"/>
          </p:cNvSpPr>
          <p:nvPr>
            <p:ph type="title"/>
          </p:nvPr>
        </p:nvSpPr>
        <p:spPr>
          <a:xfrm>
            <a:off x="677334" y="609600"/>
            <a:ext cx="8596668" cy="463826"/>
          </a:xfrm>
        </p:spPr>
        <p:txBody>
          <a:bodyPr/>
          <a:lstStyle/>
          <a:p>
            <a:pPr algn="ctr"/>
            <a:r>
              <a:rPr lang="sq-AL" sz="1800" b="1" dirty="0">
                <a:solidFill>
                  <a:schemeClr val="tx1"/>
                </a:solidFill>
                <a:effectLst/>
                <a:latin typeface="Times New Roman" panose="02020603050405020304" pitchFamily="18" charset="0"/>
                <a:ea typeface="Times New Roman" panose="02020603050405020304" pitchFamily="18" charset="0"/>
              </a:rPr>
              <a:t>Konkluzione dhe rekomandime</a:t>
            </a:r>
            <a:endParaRPr lang="en-GB" dirty="0">
              <a:solidFill>
                <a:schemeClr val="tx1"/>
              </a:solidFill>
            </a:endParaRPr>
          </a:p>
        </p:txBody>
      </p:sp>
      <p:sp>
        <p:nvSpPr>
          <p:cNvPr id="3" name="Content Placeholder 2">
            <a:extLst>
              <a:ext uri="{FF2B5EF4-FFF2-40B4-BE49-F238E27FC236}">
                <a16:creationId xmlns:a16="http://schemas.microsoft.com/office/drawing/2014/main" id="{B21EF618-0024-04AD-6039-173FE35AB9CD}"/>
              </a:ext>
            </a:extLst>
          </p:cNvPr>
          <p:cNvSpPr>
            <a:spLocks noGrp="1"/>
          </p:cNvSpPr>
          <p:nvPr>
            <p:ph idx="1"/>
          </p:nvPr>
        </p:nvSpPr>
        <p:spPr>
          <a:xfrm>
            <a:off x="677334" y="1258957"/>
            <a:ext cx="8596668" cy="4782405"/>
          </a:xfrm>
        </p:spPr>
        <p:txBody>
          <a:bodyPr/>
          <a:lstStyle/>
          <a:p>
            <a:pPr algn="just"/>
            <a:r>
              <a:rPr lang="sq-AL" sz="1800" dirty="0">
                <a:effectLst/>
                <a:latin typeface="Times New Roman" panose="02020603050405020304" pitchFamily="18" charset="0"/>
                <a:ea typeface="Calibri" panose="020F0502020204030204" pitchFamily="34" charset="0"/>
              </a:rPr>
              <a:t>Pohimi i palës dhe dëshmia e dëshmitarit nëpërmjet vidoeokonferencës në procesin gjyqësor civil në padi me vlerë të vogël janë prova elektronike tipike. Mënyra e marrjes dhe fuqia provuese e tyre është parashikuar shprehimisht në KPC. Po ashtu, të dhënat e nxjerra nga një dokument elektronik në kuptim të LPDE dhe LPNE (me nënshkrim elektronik dhe/ose vulë elektronike) përbëjne provë elektronike tipike dhe për to zbatohen procedurat e marrjes së tyre të parashikuara në ligjet e posaçme (të tilla si LPNE, LPDE etj.) dhe për aq sa është e mundur normat analoge në KPC.</a:t>
            </a:r>
            <a:endParaRPr lang="en-GB" sz="1800" dirty="0">
              <a:effectLst/>
              <a:latin typeface="Times New Roman" panose="02020603050405020304" pitchFamily="18" charset="0"/>
              <a:ea typeface="Times New Roman" panose="02020603050405020304" pitchFamily="18" charset="0"/>
            </a:endParaRPr>
          </a:p>
          <a:p>
            <a:pPr algn="just"/>
            <a:endParaRPr lang="en-GB" dirty="0"/>
          </a:p>
          <a:p>
            <a:pPr algn="just"/>
            <a:r>
              <a:rPr lang="sq-AL" sz="1800" dirty="0">
                <a:effectLst/>
                <a:latin typeface="Times New Roman" panose="02020603050405020304" pitchFamily="18" charset="0"/>
                <a:ea typeface="Times New Roman" panose="02020603050405020304" pitchFamily="18" charset="0"/>
              </a:rPr>
              <a:t>Duke qenë se dokumenti elektronik si burim prove dhe si mënyrë marrje është parashikuar shprehimisht në ligj, të dhënat e marra prej tyre përbëjnë provë tipike. Në lidhje me vlerësimin e tij nga gjykata, në rastet kur ky dokument nuk kundërshtohet për falsitetin e nënshkrimit apo vulës elektronike dhe plotëson kriteret e një akti zyrtar, atëherë ai duhet të konsiderohet nga gjykata me fuqi të plotë provuese. </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39988351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EED3BC-9F31-F177-19A3-086F3EC38A08}"/>
              </a:ext>
            </a:extLst>
          </p:cNvPr>
          <p:cNvSpPr>
            <a:spLocks noGrp="1"/>
          </p:cNvSpPr>
          <p:nvPr>
            <p:ph idx="1"/>
          </p:nvPr>
        </p:nvSpPr>
        <p:spPr>
          <a:xfrm>
            <a:off x="677334" y="1470991"/>
            <a:ext cx="8596668" cy="4570371"/>
          </a:xfrm>
        </p:spPr>
        <p:txBody>
          <a:bodyPr/>
          <a:lstStyle/>
          <a:p>
            <a:pPr algn="just"/>
            <a:r>
              <a:rPr lang="sq-AL" sz="1800" dirty="0">
                <a:effectLst/>
                <a:latin typeface="Times New Roman" panose="02020603050405020304" pitchFamily="18" charset="0"/>
                <a:ea typeface="Times New Roman" panose="02020603050405020304" pitchFamily="18" charset="0"/>
              </a:rPr>
              <a:t>Në lidhje me </a:t>
            </a:r>
            <a:r>
              <a:rPr lang="sq-AL" sz="1800" dirty="0">
                <a:effectLst/>
                <a:latin typeface="Times New Roman" panose="02020603050405020304" pitchFamily="18" charset="0"/>
                <a:ea typeface="Calibri" panose="020F0502020204030204" pitchFamily="34" charset="0"/>
              </a:rPr>
              <a:t>mundësinë dhe mënyrën e përdorshmërisë së provave elektronike </a:t>
            </a:r>
            <a:r>
              <a:rPr lang="sq-AL" sz="1800" i="1" dirty="0">
                <a:effectLst/>
                <a:latin typeface="Times New Roman" panose="02020603050405020304" pitchFamily="18" charset="0"/>
                <a:ea typeface="Calibri" panose="020F0502020204030204" pitchFamily="34" charset="0"/>
              </a:rPr>
              <a:t>(pa nënshkrim elektronik</a:t>
            </a:r>
            <a:r>
              <a:rPr lang="sq-AL" sz="1800" dirty="0">
                <a:effectLst/>
                <a:latin typeface="Times New Roman" panose="02020603050405020304" pitchFamily="18" charset="0"/>
                <a:ea typeface="Calibri" panose="020F0502020204030204" pitchFamily="34" charset="0"/>
              </a:rPr>
              <a:t>) në procesin gjyqësor civil, mund të zbatohet neni 278 i KPC-së, i cili </a:t>
            </a:r>
            <a:r>
              <a:rPr lang="sq-AL" sz="1800" dirty="0">
                <a:effectLst/>
                <a:latin typeface="Times New Roman" panose="02020603050405020304" pitchFamily="18" charset="0"/>
                <a:ea typeface="Times New Roman" panose="02020603050405020304" pitchFamily="18" charset="0"/>
              </a:rPr>
              <a:t>në interpretim evolutiv mundëson përfshirjen në këtë gamë provash edhe të provave elektronike (si e-mail, </a:t>
            </a:r>
            <a:r>
              <a:rPr lang="en-US" dirty="0">
                <a:latin typeface="Times New Roman" panose="02020603050405020304" pitchFamily="18" charset="0"/>
                <a:ea typeface="Times New Roman" panose="02020603050405020304" pitchFamily="18" charset="0"/>
              </a:rPr>
              <a:t>ë</a:t>
            </a:r>
            <a:r>
              <a:rPr lang="sq-AL" sz="1800" dirty="0">
                <a:effectLst/>
                <a:latin typeface="Times New Roman" panose="02020603050405020304" pitchFamily="18" charset="0"/>
                <a:ea typeface="Times New Roman" panose="02020603050405020304" pitchFamily="18" charset="0"/>
              </a:rPr>
              <a:t>hat’s App apo SMS etj), sepse mund të konsiderohen si të dhëna të marra nga regjistrime të tjera, që në ditët që jetojmë mund të jenë edhe kompjuterike. </a:t>
            </a:r>
            <a:endParaRPr lang="en-US" sz="1800" dirty="0">
              <a:effectLst/>
              <a:latin typeface="Times New Roman" panose="02020603050405020304" pitchFamily="18" charset="0"/>
              <a:ea typeface="Times New Roman" panose="02020603050405020304" pitchFamily="18" charset="0"/>
            </a:endParaRPr>
          </a:p>
          <a:p>
            <a:pPr algn="just"/>
            <a:endParaRPr lang="en-US" dirty="0">
              <a:latin typeface="Times New Roman" panose="02020603050405020304" pitchFamily="18" charset="0"/>
              <a:ea typeface="Calibri" panose="020F0502020204030204" pitchFamily="34" charset="0"/>
            </a:endParaRPr>
          </a:p>
          <a:p>
            <a:pPr algn="just"/>
            <a:r>
              <a:rPr lang="sq-AL" sz="1800" dirty="0">
                <a:effectLst/>
                <a:latin typeface="Times New Roman" panose="02020603050405020304" pitchFamily="18" charset="0"/>
                <a:ea typeface="Calibri" panose="020F0502020204030204" pitchFamily="34" charset="0"/>
              </a:rPr>
              <a:t>Nga ana tjetër, edhe nëse interpretimi evolutiv i nenit 278 të KPC-së nuk është bindës, përsëri të dhënat e nxjerra nga këto mjete të komunikimit elektronik parimisht duhet të përdoren në proces si prova jo-tipike, sipas qëndrimit të konsoliduar tashmë të Gjykatës së Lartë, që </a:t>
            </a:r>
            <a:r>
              <a:rPr lang="sq-AL" sz="1800" dirty="0">
                <a:effectLst/>
                <a:latin typeface="Times New Roman" panose="02020603050405020304" pitchFamily="18" charset="0"/>
                <a:ea typeface="Times New Roman" panose="02020603050405020304" pitchFamily="18" charset="0"/>
              </a:rPr>
              <a:t>çdo lloj prove, që nuk është përjashtuar në mënyrë të shprehur nga ligji si e papërdorshme, pranohet nga gjykata në gjykimin civil, administrativ dhe penal, kur ka lidhje me objektin e të provuarit</a:t>
            </a:r>
            <a:r>
              <a:rPr lang="sq-AL" sz="1800" dirty="0">
                <a:effectLst/>
                <a:latin typeface="Times New Roman" panose="02020603050405020304" pitchFamily="18" charset="0"/>
                <a:ea typeface="Calibri" panose="020F0502020204030204" pitchFamily="34" charset="0"/>
              </a:rPr>
              <a:t>.</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15576636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672AC9-010C-B4AD-656B-203DA2D2054E}"/>
              </a:ext>
            </a:extLst>
          </p:cNvPr>
          <p:cNvSpPr>
            <a:spLocks noGrp="1"/>
          </p:cNvSpPr>
          <p:nvPr>
            <p:ph idx="1"/>
          </p:nvPr>
        </p:nvSpPr>
        <p:spPr>
          <a:xfrm>
            <a:off x="677334" y="1510749"/>
            <a:ext cx="8596668" cy="4530614"/>
          </a:xfrm>
        </p:spPr>
        <p:txBody>
          <a:bodyPr/>
          <a:lstStyle/>
          <a:p>
            <a:pPr algn="just"/>
            <a:r>
              <a:rPr lang="sq-AL" sz="1800" dirty="0">
                <a:effectLst/>
                <a:latin typeface="Times New Roman" panose="02020603050405020304" pitchFamily="18" charset="0"/>
                <a:ea typeface="Calibri" panose="020F0502020204030204" pitchFamily="34" charset="0"/>
              </a:rPr>
              <a:t>Që një provë elektronike (pa nënshkrim elektronik) të mund të jetë e përdorshme nga gjykata, duhet që të merret ose në formë elektronike nga një specialist i fushës (IT) ose në përputhje me nenin 62(k) të ligjit “Për noterinë” Nr. 110/2018. </a:t>
            </a:r>
            <a:r>
              <a:rPr lang="sq-AL" sz="1800" dirty="0">
                <a:effectLst/>
                <a:latin typeface="Times New Roman" panose="02020603050405020304" pitchFamily="18" charset="0"/>
                <a:ea typeface="Times New Roman" panose="02020603050405020304" pitchFamily="18" charset="0"/>
              </a:rPr>
              <a:t>Në këtë rast të fundit, noteri vërteton ekzistencën e komunikimit në postën elektronike, apo çdo lloj komunikimi tjetër elektronik, por nuk është ekspert i fushës që të garantojë mos-ndërhyrje në sistemin kompjuterik. </a:t>
            </a:r>
            <a:endParaRPr lang="en-US" sz="1800" dirty="0">
              <a:effectLst/>
              <a:latin typeface="Times New Roman" panose="02020603050405020304" pitchFamily="18" charset="0"/>
              <a:ea typeface="Times New Roman" panose="02020603050405020304" pitchFamily="18" charset="0"/>
            </a:endParaRPr>
          </a:p>
          <a:p>
            <a:pPr algn="just"/>
            <a:endParaRPr lang="en-US" dirty="0">
              <a:latin typeface="Times New Roman" panose="02020603050405020304" pitchFamily="18" charset="0"/>
              <a:ea typeface="Times New Roman" panose="02020603050405020304" pitchFamily="18" charset="0"/>
            </a:endParaRPr>
          </a:p>
          <a:p>
            <a:pPr algn="just"/>
            <a:r>
              <a:rPr lang="sq-AL" sz="1800" dirty="0">
                <a:effectLst/>
                <a:latin typeface="Times New Roman" panose="02020603050405020304" pitchFamily="18" charset="0"/>
                <a:ea typeface="Times New Roman" panose="02020603050405020304" pitchFamily="18" charset="0"/>
              </a:rPr>
              <a:t>Në lidhje me vlerësimin e vërtetësisë së aktit, gjykata duhet të mbajë parasysh qëndrimin e palës tjetër. Nëse pala tjetër nuk e kundërshton vërtetësinë e të dhënave të komunikimit elektronik, gjykata duhet ta çmojë atë si të vërtetë. Gjykata mund të kalojë në rastin e caktimit të një eksperti të fushës nëse këto të dhëna janë absolutisht thelbësore dhe të domosdoshme për zgjidhjen e mosmarrëveshjes dhe ndërkohë kundërshtohen nga pala tjetër. </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38706257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67EACE-1968-E90D-1D4C-B0FD2C2A3748}"/>
              </a:ext>
            </a:extLst>
          </p:cNvPr>
          <p:cNvSpPr>
            <a:spLocks noGrp="1"/>
          </p:cNvSpPr>
          <p:nvPr>
            <p:ph idx="1"/>
          </p:nvPr>
        </p:nvSpPr>
        <p:spPr>
          <a:xfrm>
            <a:off x="677334" y="795131"/>
            <a:ext cx="8596668" cy="5246232"/>
          </a:xfrm>
        </p:spPr>
        <p:txBody>
          <a:bodyPr>
            <a:normAutofit lnSpcReduction="10000"/>
          </a:bodyPr>
          <a:lstStyle/>
          <a:p>
            <a:pPr marL="0" marR="0" algn="just">
              <a:spcBef>
                <a:spcPts val="0"/>
              </a:spcBef>
              <a:spcAft>
                <a:spcPts val="0"/>
              </a:spcAft>
              <a:tabLst>
                <a:tab pos="228600" algn="l"/>
              </a:tabLst>
            </a:pPr>
            <a:r>
              <a:rPr lang="sq-AL" sz="1800" dirty="0">
                <a:effectLst/>
                <a:latin typeface="Times New Roman" panose="02020603050405020304" pitchFamily="18" charset="0"/>
                <a:ea typeface="Times New Roman" panose="02020603050405020304" pitchFamily="18" charset="0"/>
              </a:rPr>
              <a:t>Neni 2712 i Kodit Civil italian, krejt i ngjashëm me nenin 289 të KPC-së sonë, është ndryshuar me Dekret Ligjin Nr. 235, datë 30.12.2010 (n. 16) duke përfshirë së bashku me regjistrimet fotografike dhe kinematografike edhe ato kompjuterike, si në vijim: “Riprodhimet fotografike, kompjuterike ose kinematografike, regjistrimet fonografike dhe, në përgjithësi, çdo përfaqësim tjetër mekanik i fakteve dhe gjërave formojnë prova të plota të fakteve dhe gjërave të përmbajtura në to, nëse personi kundër të cilit ato paraqiten nuk e mohon përputhjen e tyre me faktet ose vetë gjërat”</a:t>
            </a:r>
            <a:r>
              <a:rPr lang="sq-AL"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Calibri" panose="020F0502020204030204" pitchFamily="34" charset="0"/>
            </a:endParaRPr>
          </a:p>
          <a:p>
            <a:pPr marL="0" marR="0" algn="just">
              <a:spcBef>
                <a:spcPts val="0"/>
              </a:spcBef>
              <a:spcAft>
                <a:spcPts val="0"/>
              </a:spcAft>
              <a:tabLst>
                <a:tab pos="228600" algn="l"/>
              </a:tabLst>
            </a:pPr>
            <a:endParaRPr lang="en-US" dirty="0">
              <a:latin typeface="Times New Roman" panose="02020603050405020304" pitchFamily="18" charset="0"/>
              <a:ea typeface="Calibri" panose="020F0502020204030204" pitchFamily="34" charset="0"/>
            </a:endParaRPr>
          </a:p>
          <a:p>
            <a:pPr marL="0" marR="0" algn="just">
              <a:spcBef>
                <a:spcPts val="0"/>
              </a:spcBef>
              <a:spcAft>
                <a:spcPts val="0"/>
              </a:spcAft>
              <a:tabLst>
                <a:tab pos="228600" algn="l"/>
              </a:tabLst>
            </a:pPr>
            <a:r>
              <a:rPr lang="sq-AL" sz="1800" dirty="0">
                <a:effectLst/>
                <a:latin typeface="Times New Roman" panose="02020603050405020304" pitchFamily="18" charset="0"/>
                <a:ea typeface="Calibri" panose="020F0502020204030204" pitchFamily="34" charset="0"/>
              </a:rPr>
              <a:t>Një ndryshim i tillë edhe në nenin 289 të KPC-së sonë do ta qartësonte edhe më shumë situatën e provës elektronike, pa patur nevojë të bëhet interpretim evolutiv nëpërmjet përfshirjes në fushën e zbatimit të nenit 278 të KPC-së dhe duke mbyllur kështu edhe çdo diskutim të praktikës gjyqësore mbi tipizimin e saj.</a:t>
            </a:r>
            <a:endParaRPr lang="en-US" sz="1800">
              <a:effectLst/>
              <a:latin typeface="Times New Roman" panose="02020603050405020304" pitchFamily="18" charset="0"/>
              <a:ea typeface="Calibri" panose="020F0502020204030204" pitchFamily="34" charset="0"/>
            </a:endParaRPr>
          </a:p>
          <a:p>
            <a:pPr marL="0" marR="0" indent="0" algn="just">
              <a:spcBef>
                <a:spcPts val="0"/>
              </a:spcBef>
              <a:spcAft>
                <a:spcPts val="0"/>
              </a:spcAft>
              <a:buNone/>
              <a:tabLst>
                <a:tab pos="228600" algn="l"/>
              </a:tabLst>
            </a:pPr>
            <a:endParaRPr lang="en-GB" sz="1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Neni 289 KPC: “</a:t>
            </a:r>
            <a:r>
              <a:rPr lang="sq-AL" sz="1800" dirty="0">
                <a:effectLst/>
                <a:latin typeface="Times New Roman" panose="02020603050405020304" pitchFamily="18" charset="0"/>
                <a:ea typeface="Calibri" panose="020F0502020204030204" pitchFamily="34" charset="0"/>
              </a:rPr>
              <a:t>(“Kryerja e prodhimeve fotografike dhe e filmimimeve”) që parashikon se: “Gjykata mund të vendosë që të kryhen edhe riprodhime fotografike të objekteve dokumenteve dhe sendeve dhe kur është e nevojshme dhe e mundshme edhe filmime të tyre ose të përdorë mjetre e veprime të tjera mekanike. Gjykata për t’u siguruar në ekzistencën e një fakti mund të urdhërojë që kjo të verifikohet duke proceduar në një mënyrë të caktuar për riprodhimin e tij, duke siguruar prova me anë fotografish ose filmime.....” </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29966073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CD38E2-BFBA-4007-BB44-5025D958331A}"/>
              </a:ext>
            </a:extLst>
          </p:cNvPr>
          <p:cNvSpPr>
            <a:spLocks noGrp="1"/>
          </p:cNvSpPr>
          <p:nvPr>
            <p:ph idx="1"/>
          </p:nvPr>
        </p:nvSpPr>
        <p:spPr/>
        <p:txBody>
          <a:bodyPr/>
          <a:lstStyle/>
          <a:p>
            <a:pPr algn="ctr" rtl="0"/>
            <a:endParaRPr lang="en-US" dirty="0"/>
          </a:p>
          <a:p>
            <a:pPr algn="ctr" rtl="0"/>
            <a:endParaRPr lang="en-US" dirty="0"/>
          </a:p>
          <a:p>
            <a:pPr algn="ctr" rtl="0"/>
            <a:endParaRPr lang="en-US" dirty="0"/>
          </a:p>
          <a:p>
            <a:pPr algn="ctr" rtl="0"/>
            <a:endParaRPr lang="en-US" dirty="0"/>
          </a:p>
          <a:p>
            <a:pPr algn="ctr" rtl="0"/>
            <a:r>
              <a:rPr lang="en-US" sz="3600" dirty="0"/>
              <a:t>FALEMINDERIT</a:t>
            </a:r>
            <a:endParaRPr lang="en-GB" sz="3600" dirty="0"/>
          </a:p>
        </p:txBody>
      </p:sp>
    </p:spTree>
    <p:extLst>
      <p:ext uri="{BB962C8B-B14F-4D97-AF65-F5344CB8AC3E}">
        <p14:creationId xmlns:p14="http://schemas.microsoft.com/office/powerpoint/2010/main" val="53329472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2250</TotalTime>
  <Words>7413</Words>
  <Application>Microsoft Office PowerPoint</Application>
  <PresentationFormat>Widescreen</PresentationFormat>
  <Paragraphs>305</Paragraphs>
  <Slides>53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Arial</vt:lpstr>
      <vt:lpstr>CG Times</vt:lpstr>
      <vt:lpstr>Constantia</vt:lpstr>
      <vt:lpstr>Times New Roman</vt:lpstr>
      <vt:lpstr>Trebuchet MS</vt:lpstr>
      <vt:lpstr>Wingdings 3</vt:lpstr>
      <vt:lpstr>Facet</vt:lpstr>
      <vt:lpstr>Provat elektronike në procesin gjyqësor civil   Prof.Assoc. Flutura KOLA TAFAJ </vt:lpstr>
      <vt:lpstr>PowerPoint Presentation</vt:lpstr>
      <vt:lpstr>1. Përkufizimi i Provës elektronike në procesin civil</vt:lpstr>
      <vt:lpstr>PowerPoint Presentation</vt:lpstr>
      <vt:lpstr>2. Cilësimi i provës  elektronike sipas legjislacionit shqiptar </vt:lpstr>
      <vt:lpstr>PowerPoint Presentation</vt:lpstr>
      <vt:lpstr>PowerPoint Presentation</vt:lpstr>
      <vt:lpstr>Prova elektronike: Provë tipike apo jo-tipike? </vt:lpstr>
      <vt:lpstr>PowerPoint Presentation</vt:lpstr>
      <vt:lpstr>Lloje të provave elektronike të përdorshme në procesin gjyqësor civil </vt:lpstr>
      <vt:lpstr>PowerPoint Presentation</vt:lpstr>
      <vt:lpstr>PowerPoint Presentation</vt:lpstr>
      <vt:lpstr>PowerPoint Presentation</vt:lpstr>
      <vt:lpstr>Dokumenti elektronik</vt:lpstr>
      <vt:lpstr>PowerPoint Presentation</vt:lpstr>
      <vt:lpstr>PowerPoint Presentation</vt:lpstr>
      <vt:lpstr>PowerPoint Presentation</vt:lpstr>
      <vt:lpstr>PowerPoint Presentation</vt:lpstr>
      <vt:lpstr>PowerPoint Presentation</vt:lpstr>
      <vt:lpstr>Vula elektronike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Fuqia provuese e dokumentit elektronik  </vt:lpstr>
      <vt:lpstr>PowerPoint Presentation</vt:lpstr>
      <vt:lpstr>Provat elektronike pa nënshkrim elektronik të kualifikuar Të dhënat e nxjerra nga komunikimet elektronike të tilla si:  E-mail, What’s App, SMS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Konkluzione dhe rekomandime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pavlefshmëria e Akteve procedurale  Në PROCESIN GJYQëSOR CIVIL</dc:title>
  <dc:creator>Flutura Kola</dc:creator>
  <cp:lastModifiedBy>Flutura Kola</cp:lastModifiedBy>
  <cp:revision>184</cp:revision>
  <dcterms:created xsi:type="dcterms:W3CDTF">2019-12-08T17:27:48Z</dcterms:created>
  <dcterms:modified xsi:type="dcterms:W3CDTF">2024-03-06T06:54:03Z</dcterms:modified>
</cp:coreProperties>
</file>