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handoutMasterIdLst>
    <p:handoutMasterId r:id="rId31"/>
  </p:handoutMasterIdLst>
  <p:sldIdLst>
    <p:sldId id="256" r:id="rId2"/>
    <p:sldId id="323" r:id="rId3"/>
    <p:sldId id="326" r:id="rId4"/>
    <p:sldId id="324" r:id="rId5"/>
    <p:sldId id="325" r:id="rId6"/>
    <p:sldId id="327" r:id="rId7"/>
    <p:sldId id="347" r:id="rId8"/>
    <p:sldId id="348" r:id="rId9"/>
    <p:sldId id="329" r:id="rId10"/>
    <p:sldId id="328" r:id="rId11"/>
    <p:sldId id="330" r:id="rId12"/>
    <p:sldId id="331" r:id="rId13"/>
    <p:sldId id="332" r:id="rId14"/>
    <p:sldId id="333" r:id="rId15"/>
    <p:sldId id="334" r:id="rId16"/>
    <p:sldId id="335" r:id="rId17"/>
    <p:sldId id="336" r:id="rId18"/>
    <p:sldId id="337" r:id="rId19"/>
    <p:sldId id="338" r:id="rId20"/>
    <p:sldId id="339" r:id="rId21"/>
    <p:sldId id="340" r:id="rId22"/>
    <p:sldId id="341" r:id="rId23"/>
    <p:sldId id="342" r:id="rId24"/>
    <p:sldId id="322" r:id="rId25"/>
    <p:sldId id="343" r:id="rId26"/>
    <p:sldId id="344" r:id="rId27"/>
    <p:sldId id="345" r:id="rId28"/>
    <p:sldId id="346" r:id="rId29"/>
    <p:sldId id="349" r:id="rId30"/>
  </p:sldIdLst>
  <p:sldSz cx="9144000" cy="6858000" type="screen4x3"/>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3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715" cy="49754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358" y="0"/>
            <a:ext cx="2949715" cy="497545"/>
          </a:xfrm>
          <a:prstGeom prst="rect">
            <a:avLst/>
          </a:prstGeom>
        </p:spPr>
        <p:txBody>
          <a:bodyPr vert="horz" lIns="91440" tIns="45720" rIns="91440" bIns="45720" rtlCol="0"/>
          <a:lstStyle>
            <a:lvl1pPr algn="r">
              <a:defRPr sz="1200"/>
            </a:lvl1pPr>
          </a:lstStyle>
          <a:p>
            <a:fld id="{21A653F8-B6AD-439C-8A8E-B40A2802D41E}" type="datetimeFigureOut">
              <a:rPr lang="en-US" smtClean="0"/>
              <a:t>2/9/2023</a:t>
            </a:fld>
            <a:endParaRPr lang="en-US"/>
          </a:p>
        </p:txBody>
      </p:sp>
      <p:sp>
        <p:nvSpPr>
          <p:cNvPr id="4" name="Footer Placeholder 3"/>
          <p:cNvSpPr>
            <a:spLocks noGrp="1"/>
          </p:cNvSpPr>
          <p:nvPr>
            <p:ph type="ftr" sz="quarter" idx="2"/>
          </p:nvPr>
        </p:nvSpPr>
        <p:spPr>
          <a:xfrm>
            <a:off x="1" y="9444857"/>
            <a:ext cx="2949715" cy="49754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358" y="9444857"/>
            <a:ext cx="2949715" cy="497545"/>
          </a:xfrm>
          <a:prstGeom prst="rect">
            <a:avLst/>
          </a:prstGeom>
        </p:spPr>
        <p:txBody>
          <a:bodyPr vert="horz" lIns="91440" tIns="45720" rIns="91440" bIns="45720" rtlCol="0" anchor="b"/>
          <a:lstStyle>
            <a:lvl1pPr algn="r">
              <a:defRPr sz="1200"/>
            </a:lvl1pPr>
          </a:lstStyle>
          <a:p>
            <a:fld id="{8F2695C3-A9AC-41DD-901A-0400F58F225F}" type="slidenum">
              <a:rPr lang="en-US" smtClean="0"/>
              <a:t>‹#›</a:t>
            </a:fld>
            <a:endParaRPr lang="en-US"/>
          </a:p>
        </p:txBody>
      </p:sp>
    </p:spTree>
    <p:extLst>
      <p:ext uri="{BB962C8B-B14F-4D97-AF65-F5344CB8AC3E}">
        <p14:creationId xmlns:p14="http://schemas.microsoft.com/office/powerpoint/2010/main" val="238367367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6185C870-DC0D-4CA9-8AF2-A7979403C600}" type="datetimeFigureOut">
              <a:rPr lang="en-US" smtClean="0"/>
              <a:pPr/>
              <a:t>2/9/2023</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A3642475-B560-41DF-B6B3-E6970D5F2FAD}"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6185C870-DC0D-4CA9-8AF2-A7979403C600}" type="datetimeFigureOut">
              <a:rPr lang="en-US" smtClean="0"/>
              <a:pPr/>
              <a:t>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42475-B560-41DF-B6B3-E6970D5F2FAD}"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6185C870-DC0D-4CA9-8AF2-A7979403C600}" type="datetimeFigureOut">
              <a:rPr lang="en-US" smtClean="0"/>
              <a:pPr/>
              <a:t>2/9/2023</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A3642475-B560-41DF-B6B3-E6970D5F2FAD}"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6185C870-DC0D-4CA9-8AF2-A7979403C600}" type="datetimeFigureOut">
              <a:rPr lang="en-US" smtClean="0"/>
              <a:pPr/>
              <a:t>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42475-B560-41DF-B6B3-E6970D5F2FAD}"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6185C870-DC0D-4CA9-8AF2-A7979403C600}" type="datetimeFigureOut">
              <a:rPr lang="en-US" smtClean="0"/>
              <a:pPr/>
              <a:t>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642475-B560-41DF-B6B3-E6970D5F2FAD}"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6185C870-DC0D-4CA9-8AF2-A7979403C600}" type="datetimeFigureOut">
              <a:rPr lang="en-US" smtClean="0"/>
              <a:pPr/>
              <a:t>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642475-B560-41DF-B6B3-E6970D5F2F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85C870-DC0D-4CA9-8AF2-A7979403C600}" type="datetimeFigureOut">
              <a:rPr lang="en-US" smtClean="0"/>
              <a:pPr/>
              <a:t>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642475-B560-41DF-B6B3-E6970D5F2F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185C870-DC0D-4CA9-8AF2-A7979403C600}" type="datetimeFigureOut">
              <a:rPr lang="en-US" smtClean="0"/>
              <a:pPr/>
              <a:t>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642475-B560-41DF-B6B3-E6970D5F2FAD}"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6185C870-DC0D-4CA9-8AF2-A7979403C600}" type="datetimeFigureOut">
              <a:rPr lang="en-US" smtClean="0"/>
              <a:pPr/>
              <a:t>2/9/2023</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A3642475-B560-41DF-B6B3-E6970D5F2FAD}"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a:t>Click icon to add picture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185C870-DC0D-4CA9-8AF2-A7979403C600}" type="datetimeFigureOut">
              <a:rPr lang="en-US" smtClean="0"/>
              <a:pPr/>
              <a:t>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42475-B560-41DF-B6B3-E6970D5F2F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185C870-DC0D-4CA9-8AF2-A7979403C600}" type="datetimeFigureOut">
              <a:rPr lang="en-US" smtClean="0"/>
              <a:pPr/>
              <a:t>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642475-B560-41DF-B6B3-E6970D5F2F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185C870-DC0D-4CA9-8AF2-A7979403C600}" type="datetimeFigureOut">
              <a:rPr lang="en-US" smtClean="0"/>
              <a:pPr/>
              <a:t>2/9/2023</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3642475-B560-41DF-B6B3-E6970D5F2F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400800"/>
          </a:xfrm>
        </p:spPr>
        <p:txBody>
          <a:bodyPr>
            <a:normAutofit fontScale="90000"/>
          </a:bodyPr>
          <a:lstStyle/>
          <a:p>
            <a:r>
              <a:rPr lang="it-IT" sz="2800" b="1" baseline="0" dirty="0">
                <a:solidFill>
                  <a:schemeClr val="tx2">
                    <a:lumMod val="60000"/>
                    <a:lumOff val="40000"/>
                  </a:schemeClr>
                </a:solidFill>
                <a:latin typeface="Times New Roman"/>
              </a:rPr>
              <a:t/>
            </a:r>
            <a:br>
              <a:rPr lang="it-IT" sz="2800" b="1" baseline="0" dirty="0">
                <a:solidFill>
                  <a:schemeClr val="tx2">
                    <a:lumMod val="60000"/>
                    <a:lumOff val="40000"/>
                  </a:schemeClr>
                </a:solidFill>
                <a:latin typeface="Times New Roman"/>
              </a:rPr>
            </a:br>
            <a:r>
              <a:rPr lang="it-IT" sz="2800" b="1" dirty="0">
                <a:solidFill>
                  <a:schemeClr val="tx2">
                    <a:lumMod val="60000"/>
                    <a:lumOff val="40000"/>
                  </a:schemeClr>
                </a:solidFill>
                <a:latin typeface="Times New Roman"/>
              </a:rPr>
              <a:t>Prezantimi</a:t>
            </a:r>
            <a:r>
              <a:rPr lang="en-US" sz="2400" baseline="0" dirty="0">
                <a:latin typeface="Times New Roman"/>
              </a:rPr>
              <a:t/>
            </a:r>
            <a:br>
              <a:rPr lang="en-US" sz="2400" baseline="0" dirty="0">
                <a:latin typeface="Times New Roman"/>
              </a:rPr>
            </a:br>
            <a:r>
              <a:rPr lang="en-US" sz="2400" dirty="0">
                <a:latin typeface="Times New Roman"/>
              </a:rPr>
              <a:t/>
            </a:r>
            <a:br>
              <a:rPr lang="en-US" sz="2400" dirty="0">
                <a:latin typeface="Times New Roman"/>
              </a:rPr>
            </a:br>
            <a:r>
              <a:rPr lang="en-US" sz="2400" dirty="0">
                <a:solidFill>
                  <a:srgbClr val="0070C0"/>
                </a:solidFill>
                <a:latin typeface="Times New Roman"/>
              </a:rPr>
              <a:t/>
            </a:r>
            <a:br>
              <a:rPr lang="en-US" sz="2400" dirty="0">
                <a:solidFill>
                  <a:srgbClr val="0070C0"/>
                </a:solidFill>
                <a:latin typeface="Times New Roman"/>
              </a:rPr>
            </a:br>
            <a:r>
              <a:rPr lang="en-US" sz="2400" dirty="0">
                <a:latin typeface="Times New Roman"/>
              </a:rPr>
              <a:t/>
            </a:r>
            <a:br>
              <a:rPr lang="en-US" sz="2400" dirty="0">
                <a:latin typeface="Times New Roman"/>
              </a:rPr>
            </a:br>
            <a:r>
              <a:rPr lang="en-US" sz="2400" baseline="0" dirty="0">
                <a:latin typeface="Times New Roman"/>
              </a:rPr>
              <a:t/>
            </a:r>
            <a:br>
              <a:rPr lang="en-US" sz="2400" baseline="0" dirty="0">
                <a:latin typeface="Times New Roman"/>
              </a:rPr>
            </a:br>
            <a:r>
              <a:rPr lang="en-US" sz="2400" baseline="0" dirty="0" err="1">
                <a:latin typeface="Times New Roman"/>
              </a:rPr>
              <a:t>Regjimi</a:t>
            </a:r>
            <a:r>
              <a:rPr lang="en-US" sz="2400" baseline="0" dirty="0">
                <a:latin typeface="Times New Roman"/>
              </a:rPr>
              <a:t> </a:t>
            </a:r>
            <a:r>
              <a:rPr lang="en-US" sz="2400" baseline="0" dirty="0" err="1">
                <a:latin typeface="Times New Roman"/>
              </a:rPr>
              <a:t>Juridik</a:t>
            </a:r>
            <a:r>
              <a:rPr lang="en-US" sz="2400" baseline="0" dirty="0">
                <a:latin typeface="Times New Roman"/>
              </a:rPr>
              <a:t> </a:t>
            </a:r>
            <a:r>
              <a:rPr lang="en-US" sz="2400" baseline="0" dirty="0" err="1">
                <a:latin typeface="Times New Roman"/>
              </a:rPr>
              <a:t>i</a:t>
            </a:r>
            <a:r>
              <a:rPr lang="en-US" sz="2400" baseline="0" dirty="0">
                <a:latin typeface="Times New Roman"/>
              </a:rPr>
              <a:t> </a:t>
            </a:r>
            <a:r>
              <a:rPr lang="en-US" sz="2400" dirty="0" err="1">
                <a:latin typeface="Times New Roman"/>
              </a:rPr>
              <a:t>tok</a:t>
            </a:r>
            <a:r>
              <a:rPr lang="en-US" sz="2400" baseline="0" dirty="0" err="1">
                <a:latin typeface="Times New Roman"/>
              </a:rPr>
              <a:t>ës</a:t>
            </a:r>
            <a:r>
              <a:rPr lang="en-US" sz="2400" baseline="0" dirty="0">
                <a:latin typeface="Times New Roman"/>
              </a:rPr>
              <a:t> </a:t>
            </a:r>
            <a:r>
              <a:rPr lang="en-US" sz="2400" baseline="0" dirty="0" err="1">
                <a:latin typeface="Times New Roman"/>
              </a:rPr>
              <a:t>dhe</a:t>
            </a:r>
            <a:r>
              <a:rPr lang="en-US" sz="2400" baseline="0" dirty="0">
                <a:latin typeface="Times New Roman"/>
              </a:rPr>
              <a:t> </a:t>
            </a:r>
            <a:r>
              <a:rPr lang="en-US" sz="2400" baseline="0" dirty="0" err="1">
                <a:latin typeface="Times New Roman"/>
              </a:rPr>
              <a:t>ndërtimet</a:t>
            </a:r>
            <a:r>
              <a:rPr lang="en-US" sz="2400" baseline="0" dirty="0">
                <a:latin typeface="Times New Roman"/>
              </a:rPr>
              <a:t> pa </a:t>
            </a:r>
            <a:r>
              <a:rPr lang="en-US" sz="2400" baseline="0" dirty="0" err="1">
                <a:latin typeface="Times New Roman"/>
              </a:rPr>
              <a:t>leje</a:t>
            </a:r>
            <a:r>
              <a:rPr lang="en-US" sz="2400" baseline="0" dirty="0">
                <a:latin typeface="Times New Roman"/>
              </a:rPr>
              <a:t/>
            </a:r>
            <a:br>
              <a:rPr lang="en-US" sz="2400" baseline="0" dirty="0">
                <a:latin typeface="Times New Roman"/>
              </a:rPr>
            </a:br>
            <a:r>
              <a:rPr lang="en-US" sz="2400" i="1" baseline="0" dirty="0">
                <a:latin typeface="Times New Roman"/>
              </a:rPr>
              <a:t>(</a:t>
            </a:r>
            <a:r>
              <a:rPr lang="en-US" sz="2400" i="1" baseline="0" dirty="0" err="1">
                <a:latin typeface="Times New Roman"/>
              </a:rPr>
              <a:t>në</a:t>
            </a:r>
            <a:r>
              <a:rPr lang="en-US" sz="2400" i="1" baseline="0" dirty="0">
                <a:latin typeface="Times New Roman"/>
              </a:rPr>
              <a:t> </a:t>
            </a:r>
            <a:r>
              <a:rPr lang="en-US" sz="2400" i="1" baseline="0" dirty="0" err="1">
                <a:latin typeface="Times New Roman"/>
              </a:rPr>
              <a:t>këndvështrim</a:t>
            </a:r>
            <a:r>
              <a:rPr lang="en-US" sz="2400" i="1" baseline="0" dirty="0">
                <a:latin typeface="Times New Roman"/>
              </a:rPr>
              <a:t> </a:t>
            </a:r>
            <a:r>
              <a:rPr lang="en-US" sz="2400" i="1" baseline="0" dirty="0" err="1">
                <a:latin typeface="Times New Roman"/>
              </a:rPr>
              <a:t>të</a:t>
            </a:r>
            <a:r>
              <a:rPr lang="en-US" sz="2400" i="1" baseline="0" dirty="0">
                <a:latin typeface="Times New Roman"/>
              </a:rPr>
              <a:t> </a:t>
            </a:r>
            <a:r>
              <a:rPr lang="en-US" sz="2400" i="1" baseline="0" dirty="0" err="1">
                <a:latin typeface="Times New Roman"/>
              </a:rPr>
              <a:t>rolit</a:t>
            </a:r>
            <a:r>
              <a:rPr lang="en-US" sz="2400" i="1" baseline="0" dirty="0">
                <a:latin typeface="Times New Roman"/>
              </a:rPr>
              <a:t> </a:t>
            </a:r>
            <a:r>
              <a:rPr lang="en-US" sz="2400" i="1" baseline="0" dirty="0" err="1">
                <a:latin typeface="Times New Roman"/>
              </a:rPr>
              <a:t>dhe</a:t>
            </a:r>
            <a:r>
              <a:rPr lang="en-US" sz="2400" i="1" baseline="0" dirty="0">
                <a:latin typeface="Times New Roman"/>
              </a:rPr>
              <a:t> </a:t>
            </a:r>
            <a:r>
              <a:rPr lang="en-US" sz="2400" i="1" baseline="0" dirty="0" err="1">
                <a:latin typeface="Times New Roman"/>
              </a:rPr>
              <a:t>kompetencave</a:t>
            </a:r>
            <a:r>
              <a:rPr lang="en-US" sz="2400" i="1" baseline="0" dirty="0">
                <a:latin typeface="Times New Roman"/>
              </a:rPr>
              <a:t> </a:t>
            </a:r>
            <a:r>
              <a:rPr lang="en-US" sz="2400" i="1" baseline="0" dirty="0" err="1">
                <a:latin typeface="Times New Roman"/>
              </a:rPr>
              <a:t>të</a:t>
            </a:r>
            <a:r>
              <a:rPr lang="en-US" sz="2400" i="1" baseline="0" dirty="0">
                <a:latin typeface="Times New Roman"/>
              </a:rPr>
              <a:t> IKMT-</a:t>
            </a:r>
            <a:r>
              <a:rPr lang="en-US" sz="2400" i="1" baseline="0" dirty="0" err="1">
                <a:latin typeface="Times New Roman"/>
              </a:rPr>
              <a:t>së</a:t>
            </a:r>
            <a:r>
              <a:rPr lang="en-US" sz="2400" i="1" baseline="0" dirty="0">
                <a:latin typeface="Times New Roman"/>
              </a:rPr>
              <a:t>)</a:t>
            </a:r>
            <a:br>
              <a:rPr lang="en-US" sz="2400" i="1" baseline="0" dirty="0">
                <a:latin typeface="Times New Roman"/>
              </a:rPr>
            </a:br>
            <a:r>
              <a:rPr lang="en-US" sz="2400" baseline="0" dirty="0">
                <a:latin typeface="Times New Roman"/>
              </a:rPr>
              <a:t/>
            </a:r>
            <a:br>
              <a:rPr lang="en-US" sz="2400" baseline="0" dirty="0">
                <a:latin typeface="Times New Roman"/>
              </a:rPr>
            </a:br>
            <a:r>
              <a:rPr lang="en-US" sz="800" b="1" dirty="0">
                <a:latin typeface="Times New Roman"/>
              </a:rPr>
              <a:t/>
            </a:r>
            <a:br>
              <a:rPr lang="en-US" sz="800" b="1" dirty="0">
                <a:latin typeface="Times New Roman"/>
              </a:rPr>
            </a:br>
            <a:r>
              <a:rPr lang="en-US" sz="800" b="1" dirty="0">
                <a:latin typeface="Times New Roman"/>
              </a:rPr>
              <a:t/>
            </a:r>
            <a:br>
              <a:rPr lang="en-US" sz="800" b="1" dirty="0">
                <a:latin typeface="Times New Roman"/>
              </a:rPr>
            </a:br>
            <a:r>
              <a:rPr lang="en-US" sz="800" b="1" dirty="0">
                <a:latin typeface="Times New Roman"/>
              </a:rPr>
              <a:t/>
            </a:r>
            <a:br>
              <a:rPr lang="en-US" sz="800" b="1"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aseline="0" dirty="0">
                <a:latin typeface="Times New Roman"/>
              </a:rPr>
              <a:t/>
            </a:r>
            <a:br>
              <a:rPr lang="en-US" sz="800"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it-IT" sz="800" baseline="0" dirty="0">
                <a:solidFill>
                  <a:srgbClr val="000000"/>
                </a:solidFill>
                <a:latin typeface="Times New Roman"/>
              </a:rPr>
              <a:t/>
            </a:r>
            <a:br>
              <a:rPr lang="it-IT" sz="800" baseline="0" dirty="0">
                <a:solidFill>
                  <a:srgbClr val="000000"/>
                </a:solidFill>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a:latin typeface="Times New Roman"/>
              </a:rPr>
              <a:t/>
            </a:r>
            <a:br>
              <a:rPr lang="en-US" sz="800" b="1" baseline="0">
                <a:latin typeface="Times New Roman"/>
              </a:rPr>
            </a:br>
            <a:r>
              <a:rPr lang="it-IT" sz="2000" b="1" baseline="0">
                <a:solidFill>
                  <a:srgbClr val="002060"/>
                </a:solidFill>
                <a:latin typeface="Times New Roman"/>
              </a:rPr>
              <a:t>Dr</a:t>
            </a:r>
            <a:r>
              <a:rPr lang="it-IT" sz="2000" b="1" baseline="0" dirty="0">
                <a:solidFill>
                  <a:srgbClr val="002060"/>
                </a:solidFill>
                <a:latin typeface="Times New Roman"/>
              </a:rPr>
              <a:t>. Dorian Leskoviku</a:t>
            </a:r>
            <a:br>
              <a:rPr lang="it-IT" sz="2000" b="1" baseline="0" dirty="0">
                <a:solidFill>
                  <a:srgbClr val="002060"/>
                </a:solidFill>
                <a:latin typeface="Times New Roman"/>
              </a:rPr>
            </a:br>
            <a:r>
              <a:rPr lang="it-IT" sz="2000" b="1" baseline="0" dirty="0">
                <a:solidFill>
                  <a:srgbClr val="002060"/>
                </a:solidFill>
                <a:latin typeface="Times New Roman"/>
              </a:rPr>
              <a:t>Përgjegjës i Sektorit të Inspektimit Juridik dhe Përfaqësimit Ligjor</a:t>
            </a:r>
            <a:br>
              <a:rPr lang="it-IT" sz="2000" b="1" baseline="0" dirty="0">
                <a:solidFill>
                  <a:srgbClr val="002060"/>
                </a:solidFill>
                <a:latin typeface="Times New Roman"/>
              </a:rPr>
            </a:br>
            <a:r>
              <a:rPr lang="it-IT" sz="2000" b="1" baseline="0" dirty="0">
                <a:solidFill>
                  <a:srgbClr val="002060"/>
                </a:solidFill>
                <a:latin typeface="Times New Roman"/>
              </a:rPr>
              <a:t>IKMT</a:t>
            </a:r>
            <a:br>
              <a:rPr lang="it-IT" sz="2000" b="1" baseline="0" dirty="0">
                <a:solidFill>
                  <a:srgbClr val="002060"/>
                </a:solidFill>
                <a:latin typeface="Times New Roman"/>
              </a:rPr>
            </a:br>
            <a:r>
              <a:rPr lang="it-IT" sz="2000" b="1" baseline="0" dirty="0">
                <a:solidFill>
                  <a:srgbClr val="002060"/>
                </a:solidFill>
                <a:latin typeface="Times New Roman"/>
              </a:rPr>
              <a:t/>
            </a:r>
            <a:br>
              <a:rPr lang="it-IT" sz="2000" b="1" baseline="0" dirty="0">
                <a:solidFill>
                  <a:srgbClr val="002060"/>
                </a:solidFill>
                <a:latin typeface="Times New Roman"/>
              </a:rPr>
            </a:br>
            <a:r>
              <a:rPr lang="it-IT" sz="800" baseline="0" dirty="0">
                <a:solidFill>
                  <a:srgbClr val="000000"/>
                </a:solidFill>
                <a:latin typeface="Times New Roman"/>
              </a:rPr>
              <a:t/>
            </a:r>
            <a:br>
              <a:rPr lang="it-IT" sz="800" baseline="0" dirty="0">
                <a:solidFill>
                  <a:srgbClr val="000000"/>
                </a:solidFill>
                <a:latin typeface="Times New Roman"/>
              </a:rPr>
            </a:br>
            <a:r>
              <a:rPr lang="it-IT" sz="800" baseline="0" dirty="0">
                <a:solidFill>
                  <a:srgbClr val="000000"/>
                </a:solidFill>
                <a:latin typeface="Times New Roman"/>
              </a:rPr>
              <a:t/>
            </a:r>
            <a:br>
              <a:rPr lang="it-IT" sz="800" baseline="0" dirty="0">
                <a:solidFill>
                  <a:srgbClr val="000000"/>
                </a:solidFill>
                <a:latin typeface="Times New Roman"/>
              </a:rPr>
            </a:br>
            <a:r>
              <a:rPr lang="it-IT" sz="800" dirty="0">
                <a:solidFill>
                  <a:srgbClr val="000000"/>
                </a:solidFill>
                <a:latin typeface="Times New Roman"/>
              </a:rPr>
              <a:t/>
            </a:r>
            <a:br>
              <a:rPr lang="it-IT" sz="800" dirty="0">
                <a:solidFill>
                  <a:srgbClr val="000000"/>
                </a:solidFill>
                <a:latin typeface="Times New Roman"/>
              </a:rPr>
            </a:br>
            <a:r>
              <a:rPr lang="it-IT" sz="800" dirty="0">
                <a:solidFill>
                  <a:srgbClr val="000000"/>
                </a:solidFill>
                <a:latin typeface="Times New Roman"/>
              </a:rPr>
              <a:t/>
            </a:r>
            <a:br>
              <a:rPr lang="it-IT" sz="800" dirty="0">
                <a:solidFill>
                  <a:srgbClr val="000000"/>
                </a:solidFill>
                <a:latin typeface="Times New Roman"/>
              </a:rPr>
            </a:br>
            <a:r>
              <a:rPr lang="it-IT" sz="1300" dirty="0">
                <a:solidFill>
                  <a:srgbClr val="000000"/>
                </a:solidFill>
                <a:latin typeface="Times New Roman"/>
              </a:rPr>
              <a:t/>
            </a:r>
            <a:br>
              <a:rPr lang="it-IT" sz="1300" dirty="0">
                <a:solidFill>
                  <a:srgbClr val="000000"/>
                </a:solidFill>
                <a:latin typeface="Times New Roman"/>
              </a:rPr>
            </a:br>
            <a:r>
              <a:rPr lang="it-IT" sz="1600" i="1" dirty="0">
                <a:solidFill>
                  <a:srgbClr val="000000"/>
                </a:solidFill>
                <a:latin typeface="Times New Roman"/>
              </a:rPr>
              <a:t>Shkolla e Magjistratur</a:t>
            </a:r>
            <a:r>
              <a:rPr lang="en-US" sz="1600" i="1" dirty="0" err="1">
                <a:solidFill>
                  <a:srgbClr val="000000"/>
                </a:solidFill>
                <a:latin typeface="Times New Roman"/>
              </a:rPr>
              <a:t>ës</a:t>
            </a:r>
            <a:r>
              <a:rPr lang="it-IT" sz="1600" i="1" dirty="0">
                <a:solidFill>
                  <a:srgbClr val="000000"/>
                </a:solidFill>
                <a:latin typeface="Times New Roman"/>
              </a:rPr>
              <a:t>, 8 Shkurt 2023</a:t>
            </a:r>
            <a:r>
              <a:rPr lang="it-IT" sz="1300" baseline="0" dirty="0">
                <a:solidFill>
                  <a:srgbClr val="000000"/>
                </a:solidFill>
                <a:latin typeface="Times New Roman"/>
              </a:rPr>
              <a:t/>
            </a:r>
            <a:br>
              <a:rPr lang="it-IT" sz="1300" baseline="0" dirty="0">
                <a:solidFill>
                  <a:srgbClr val="000000"/>
                </a:solidFill>
                <a:latin typeface="Times New Roman"/>
              </a:rPr>
            </a:br>
            <a:r>
              <a:rPr lang="it-IT" sz="800" dirty="0">
                <a:solidFill>
                  <a:srgbClr val="000000"/>
                </a:solidFill>
                <a:latin typeface="Times New Roman"/>
              </a:rPr>
              <a:t/>
            </a:r>
            <a:br>
              <a:rPr lang="it-IT" sz="800" dirty="0">
                <a:solidFill>
                  <a:srgbClr val="000000"/>
                </a:solidFill>
                <a:latin typeface="Times New Roman"/>
              </a:rPr>
            </a:br>
            <a:r>
              <a:rPr lang="it-IT" sz="800" dirty="0">
                <a:solidFill>
                  <a:srgbClr val="000000"/>
                </a:solidFill>
                <a:latin typeface="Times New Roman"/>
              </a:rPr>
              <a:t>                                                                                                                                                                                                                                                                              </a:t>
            </a:r>
            <a:r>
              <a:rPr lang="it-IT" sz="1800" baseline="0" dirty="0">
                <a:solidFill>
                  <a:srgbClr val="000000"/>
                </a:solidFill>
                <a:latin typeface="Times New Roman"/>
              </a:rPr>
              <a:t/>
            </a:r>
            <a:br>
              <a:rPr lang="it-IT" sz="1800" baseline="0" dirty="0">
                <a:solidFill>
                  <a:srgbClr val="000000"/>
                </a:solidFill>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457200"/>
            <a:ext cx="7924800" cy="609600"/>
          </a:xfrm>
        </p:spPr>
        <p:txBody>
          <a:bodyPr>
            <a:normAutofit fontScale="90000"/>
          </a:bodyPr>
          <a:lstStyle/>
          <a:p>
            <a:pPr algn="ctr"/>
            <a:r>
              <a:rPr lang="en-US" sz="2600" dirty="0" err="1">
                <a:effectLst/>
                <a:latin typeface="Times New Roman" panose="02020603050405020304" pitchFamily="18" charset="0"/>
                <a:ea typeface="Calibri" panose="020F0502020204030204" pitchFamily="34" charset="0"/>
                <a:cs typeface="Arial" panose="020B0604020202020204" pitchFamily="34" charset="0"/>
              </a:rPr>
              <a:t>Inspektorati</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Kombëtar</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i</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Mbrojtjes</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së</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Territorit</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misioni</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i</a:t>
            </a:r>
            <a:r>
              <a:rPr lang="en-US" sz="2600" dirty="0">
                <a:effectLst/>
                <a:latin typeface="Times New Roman" panose="02020603050405020304" pitchFamily="18" charset="0"/>
                <a:ea typeface="Calibri" panose="020F0502020204030204" pitchFamily="34" charset="0"/>
                <a:cs typeface="Arial" panose="020B0604020202020204" pitchFamily="34" charset="0"/>
              </a:rPr>
              <a:t> </a:t>
            </a:r>
            <a:r>
              <a:rPr lang="en-US" sz="2600" dirty="0" err="1">
                <a:effectLst/>
                <a:latin typeface="Times New Roman" panose="02020603050405020304" pitchFamily="18" charset="0"/>
                <a:ea typeface="Calibri" panose="020F0502020204030204" pitchFamily="34" charset="0"/>
                <a:cs typeface="Arial" panose="020B0604020202020204" pitchFamily="34" charset="0"/>
              </a:rPr>
              <a:t>tij</a:t>
            </a:r>
            <a:endParaRPr lang="en-US" sz="2600"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95400"/>
            <a:ext cx="8229600" cy="5181600"/>
          </a:xfrm>
        </p:spPr>
        <p:txBody>
          <a:bodyPr>
            <a:normAutofit/>
          </a:bodyPr>
          <a:lstStyle/>
          <a:p>
            <a:pPr marL="0" marR="0" algn="just">
              <a:lnSpc>
                <a:spcPct val="107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Arial" panose="020B0604020202020204" pitchFamily="34" charset="0"/>
              </a:rPr>
              <a:t>Inspektorati</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Kombëtar</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i</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Mbrojtjes</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së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Territorit</a:t>
            </a:r>
            <a:r>
              <a:rPr lang="en-US" sz="2000" dirty="0">
                <a:effectLst/>
                <a:latin typeface="Times New Roman" panose="02020603050405020304" pitchFamily="18" charset="0"/>
                <a:ea typeface="Calibri" panose="020F0502020204030204" pitchFamily="34" charset="0"/>
                <a:cs typeface="Arial" panose="020B0604020202020204" pitchFamily="34" charset="0"/>
              </a:rPr>
              <a:t> (IKMT)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është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një</a:t>
            </a:r>
            <a:r>
              <a:rPr lang="en-US" sz="2000" dirty="0">
                <a:effectLst/>
                <a:latin typeface="Times New Roman" panose="02020603050405020304" pitchFamily="18" charset="0"/>
                <a:ea typeface="Calibri" panose="020F0502020204030204" pitchFamily="34" charset="0"/>
                <a:cs typeface="Arial" panose="020B0604020202020204" pitchFamily="34" charset="0"/>
              </a:rPr>
              <a:t> organ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i</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cili</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funksionon</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në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bazë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Ligjit</a:t>
            </a:r>
            <a:r>
              <a:rPr lang="en-US" sz="2000" dirty="0">
                <a:effectLst/>
                <a:latin typeface="Times New Roman" panose="02020603050405020304" pitchFamily="18" charset="0"/>
                <a:ea typeface="Calibri" panose="020F0502020204030204" pitchFamily="34" charset="0"/>
                <a:cs typeface="Arial" panose="020B0604020202020204" pitchFamily="34" charset="0"/>
              </a:rPr>
              <a:t> Nr.9780,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datë</a:t>
            </a:r>
            <a:r>
              <a:rPr lang="en-US" sz="2000" dirty="0">
                <a:effectLst/>
                <a:latin typeface="Times New Roman" panose="02020603050405020304" pitchFamily="18" charset="0"/>
                <a:ea typeface="Calibri" panose="020F0502020204030204" pitchFamily="34" charset="0"/>
                <a:cs typeface="Arial" panose="020B0604020202020204" pitchFamily="34" charset="0"/>
              </a:rPr>
              <a:t> 16.07.2007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Për</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inspektimin</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mbrojtjen</a:t>
            </a:r>
            <a:r>
              <a:rPr lang="en-US" sz="2000" dirty="0">
                <a:effectLst/>
                <a:latin typeface="Times New Roman" panose="02020603050405020304" pitchFamily="18" charset="0"/>
                <a:ea typeface="Calibri" panose="020F0502020204030204" pitchFamily="34" charset="0"/>
                <a:cs typeface="Arial" panose="020B0604020202020204" pitchFamily="34" charset="0"/>
              </a:rPr>
              <a:t> e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territorit</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nga</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ndërtimet</a:t>
            </a:r>
            <a:r>
              <a:rPr lang="en-US" sz="2000" dirty="0">
                <a:effectLst/>
                <a:latin typeface="Times New Roman" panose="02020603050405020304" pitchFamily="18" charset="0"/>
                <a:ea typeface="Calibri" panose="020F0502020204030204" pitchFamily="34" charset="0"/>
                <a:cs typeface="Arial" panose="020B0604020202020204" pitchFamily="34" charset="0"/>
              </a:rPr>
              <a:t> e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kundërligjshme</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i</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ndryshuar</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p>
          <a:p>
            <a:pPr marL="0" marR="0" indent="0" algn="just">
              <a:lnSpc>
                <a:spcPct val="107000"/>
              </a:lnSpc>
              <a:spcBef>
                <a:spcPts val="0"/>
              </a:spcBef>
              <a:spcAft>
                <a:spcPts val="800"/>
              </a:spcAft>
              <a:buNone/>
            </a:pPr>
            <a:endParaRPr lang="en-US" sz="2000" dirty="0">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2000" dirty="0">
                <a:effectLst/>
                <a:latin typeface="Times New Roman" panose="02020603050405020304" pitchFamily="18" charset="0"/>
                <a:ea typeface="Calibri" panose="020F0502020204030204" pitchFamily="34" charset="0"/>
                <a:cs typeface="Arial" panose="020B0604020202020204" pitchFamily="34" charset="0"/>
              </a:rPr>
              <a:t>Ky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ligj</a:t>
            </a:r>
            <a:r>
              <a:rPr lang="en-US" sz="2000" dirty="0">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përcakton</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kompetencat</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mënyrën</a:t>
            </a:r>
            <a:r>
              <a:rPr lang="en-US" sz="2000" dirty="0">
                <a:effectLst/>
                <a:latin typeface="Times New Roman" panose="02020603050405020304" pitchFamily="18" charset="0"/>
                <a:ea typeface="Calibri" panose="020F0502020204030204" pitchFamily="34" charset="0"/>
                <a:cs typeface="Arial" panose="020B0604020202020204" pitchFamily="34" charset="0"/>
              </a:rPr>
              <a:t> e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ushtrimit</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inspektimit</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si</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marrjen</a:t>
            </a:r>
            <a:r>
              <a:rPr lang="en-US" sz="2000" dirty="0">
                <a:effectLst/>
                <a:latin typeface="Times New Roman" panose="02020603050405020304" pitchFamily="18" charset="0"/>
                <a:ea typeface="Calibri" panose="020F0502020204030204" pitchFamily="34" charset="0"/>
                <a:cs typeface="Arial" panose="020B0604020202020204" pitchFamily="34" charset="0"/>
              </a:rPr>
              <a:t> e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masave</a:t>
            </a:r>
            <a:r>
              <a:rPr lang="en-US" sz="2000" dirty="0">
                <a:effectLst/>
                <a:latin typeface="Times New Roman" panose="02020603050405020304" pitchFamily="18" charset="0"/>
                <a:ea typeface="Calibri" panose="020F0502020204030204" pitchFamily="34" charset="0"/>
                <a:cs typeface="Arial" panose="020B0604020202020204" pitchFamily="34" charset="0"/>
              </a:rPr>
              <a:t> administrative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ligjore</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sanksionuara</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në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ligj</a:t>
            </a:r>
            <a:r>
              <a:rPr lang="en-US" sz="2000" dirty="0">
                <a:effectLst/>
                <a:latin typeface="Times New Roman" panose="02020603050405020304" pitchFamily="18" charset="0"/>
                <a:ea typeface="Calibri" panose="020F0502020204030204" pitchFamily="34" charset="0"/>
                <a:cs typeface="Arial" panose="020B0604020202020204" pitchFamily="34" charset="0"/>
              </a:rPr>
              <a:t>.</a:t>
            </a:r>
          </a:p>
          <a:p>
            <a:pPr marL="0" marR="0" indent="0" algn="just">
              <a:lnSpc>
                <a:spcPct val="107000"/>
              </a:lnSpc>
              <a:spcBef>
                <a:spcPts val="0"/>
              </a:spcBef>
              <a:spcAft>
                <a:spcPts val="800"/>
              </a:spcAft>
              <a:buNone/>
            </a:pP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Arial" panose="020B0604020202020204" pitchFamily="34" charset="0"/>
              </a:rPr>
              <a:t>Misioni</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i</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Inspektoratit</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Kombëtar</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Mbrojtjes</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së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Territorit</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është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kontrolli</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mbrojtja</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e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territorit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dhe</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e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peizazhit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nga</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ndërhyrjet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dhe</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zhvillimet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e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kundërligjshme</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duke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garantuar</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një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zhvillim</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qëndrueshëm</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e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sigurt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në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fushën</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e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zhvillimit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planifikimit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mbrojtjes</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së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territorit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tokës</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ajrit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ujërave</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dhe</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pyjeve</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disiplinimit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punimeve</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në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ndërtim</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produkteve</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të</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b="1" i="1" dirty="0" err="1">
                <a:effectLst/>
                <a:latin typeface="Times New Roman" panose="02020603050405020304" pitchFamily="18" charset="0"/>
                <a:ea typeface="Calibri" panose="020F0502020204030204" pitchFamily="34" charset="0"/>
                <a:cs typeface="Arial" panose="020B0604020202020204" pitchFamily="34" charset="0"/>
              </a:rPr>
              <a:t>ndërtimit</a:t>
            </a:r>
            <a:r>
              <a:rPr lang="en-US" sz="2000" b="1" i="1"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etj</a:t>
            </a:r>
            <a:r>
              <a:rPr lang="en-US" sz="2000" dirty="0">
                <a:effectLst/>
                <a:latin typeface="Times New Roman" panose="02020603050405020304" pitchFamily="18" charset="0"/>
                <a:ea typeface="Calibri" panose="020F0502020204030204" pitchFamily="34" charset="0"/>
                <a:cs typeface="Arial" panose="020B0604020202020204" pitchFamily="34" charset="0"/>
              </a:rPr>
              <a:t>.</a:t>
            </a:r>
            <a:endParaRPr lang="en-US" sz="20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457306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457200"/>
            <a:ext cx="7924800" cy="990600"/>
          </a:xfrm>
        </p:spPr>
        <p:txBody>
          <a:bodyPr>
            <a:normAutofit/>
          </a:bodyPr>
          <a:lstStyle/>
          <a:p>
            <a:pPr algn="ctr"/>
            <a:r>
              <a:rPr lang="en-US" sz="2200" dirty="0" err="1">
                <a:effectLst/>
                <a:latin typeface="Times New Roman" panose="02020603050405020304" pitchFamily="18" charset="0"/>
                <a:ea typeface="Calibri" panose="020F0502020204030204" pitchFamily="34" charset="0"/>
                <a:cs typeface="Arial" panose="020B0604020202020204" pitchFamily="34" charset="0"/>
              </a:rPr>
              <a:t>Legjislacioni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bazë</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i</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ushtrimit</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kompetencave</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200" dirty="0">
                <a:effectLst/>
                <a:latin typeface="Times New Roman" panose="02020603050405020304" pitchFamily="18" charset="0"/>
                <a:ea typeface="Calibri" panose="020F0502020204030204" pitchFamily="34" charset="0"/>
                <a:cs typeface="Arial" panose="020B0604020202020204" pitchFamily="34" charset="0"/>
              </a:rPr>
              <a:t> IKMT</a:t>
            </a:r>
            <a:r>
              <a:rPr lang="en-US" sz="2200" dirty="0">
                <a:latin typeface="Times New Roman" panose="02020603050405020304" pitchFamily="18" charset="0"/>
                <a:ea typeface="Calibri" panose="020F0502020204030204" pitchFamily="34" charset="0"/>
                <a:cs typeface="Arial" panose="020B0604020202020204" pitchFamily="34" charset="0"/>
              </a:rPr>
              <a:t>:</a:t>
            </a:r>
            <a:br>
              <a:rPr lang="en-US" sz="2200" dirty="0">
                <a:latin typeface="Times New Roman" panose="02020603050405020304" pitchFamily="18" charset="0"/>
                <a:ea typeface="Calibri" panose="020F0502020204030204" pitchFamily="34" charset="0"/>
                <a:cs typeface="Arial" panose="020B0604020202020204" pitchFamily="34" charset="0"/>
              </a:rPr>
            </a:br>
            <a:endParaRPr lang="en-US" sz="2200"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19200"/>
            <a:ext cx="8229600" cy="5257800"/>
          </a:xfrm>
        </p:spPr>
        <p:txBody>
          <a:bodyPr>
            <a:normAutofit fontScale="92500" lnSpcReduction="10000"/>
          </a:bodyPr>
          <a:lstStyle/>
          <a:p>
            <a:pPr marL="0" marR="0" indent="0" algn="just">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a:t>
            </a:r>
            <a:r>
              <a:rPr lang="en-US" sz="1800" dirty="0">
                <a:effectLst/>
                <a:latin typeface="Times New Roman" panose="02020603050405020304" pitchFamily="18" charset="0"/>
                <a:ea typeface="Calibri" panose="020F0502020204030204" pitchFamily="34" charset="0"/>
                <a:cs typeface="Arial" panose="020B0604020202020204" pitchFamily="34" charset="0"/>
              </a:rPr>
              <a:t> Nr.9780,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datë</a:t>
            </a:r>
            <a:r>
              <a:rPr lang="en-US" sz="1800" dirty="0">
                <a:effectLst/>
                <a:latin typeface="Times New Roman" panose="02020603050405020304" pitchFamily="18" charset="0"/>
                <a:ea typeface="Calibri" panose="020F0502020204030204" pitchFamily="34" charset="0"/>
                <a:cs typeface="Arial" panose="020B0604020202020204" pitchFamily="34" charset="0"/>
              </a:rPr>
              <a:t> 16.07.2007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Për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inspektimin</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mbrojtjen</a:t>
            </a:r>
            <a:r>
              <a:rPr lang="en-US" sz="1800" dirty="0">
                <a:effectLst/>
                <a:latin typeface="Times New Roman" panose="02020603050405020304" pitchFamily="18" charset="0"/>
                <a:ea typeface="Calibri" panose="020F0502020204030204" pitchFamily="34" charset="0"/>
                <a:cs typeface="Arial" panose="020B0604020202020204" pitchFamily="34" charset="0"/>
              </a:rPr>
              <a:t> 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territorit</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nga</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ndërtimet</a:t>
            </a:r>
            <a:r>
              <a:rPr lang="en-US" sz="1800" dirty="0">
                <a:effectLst/>
                <a:latin typeface="Times New Roman" panose="02020603050405020304" pitchFamily="18" charset="0"/>
                <a:ea typeface="Calibri" panose="020F0502020204030204" pitchFamily="34" charset="0"/>
                <a:cs typeface="Arial" panose="020B0604020202020204" pitchFamily="34" charset="0"/>
              </a:rPr>
              <a:t> 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kundërligjshme</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i</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ndryshuar</a:t>
            </a:r>
            <a:r>
              <a:rPr lang="en-US" sz="1800" dirty="0">
                <a:latin typeface="Times New Roman" panose="02020603050405020304" pitchFamily="18" charset="0"/>
                <a:ea typeface="Calibri" panose="020F0502020204030204" pitchFamily="34" charset="0"/>
                <a:cs typeface="Arial" panose="020B0604020202020204" pitchFamily="34" charset="0"/>
              </a:rPr>
              <a:t>;</a:t>
            </a:r>
          </a:p>
          <a:p>
            <a:pPr marL="0" marR="0" lvl="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a:t>
            </a:r>
            <a:r>
              <a:rPr lang="en-US" sz="1800" dirty="0">
                <a:effectLst/>
                <a:latin typeface="Times New Roman" panose="02020603050405020304" pitchFamily="18" charset="0"/>
                <a:ea typeface="Calibri" panose="020F0502020204030204" pitchFamily="34" charset="0"/>
                <a:cs typeface="Arial" panose="020B0604020202020204" pitchFamily="34" charset="0"/>
              </a:rPr>
              <a:t> Nr.107/2014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Për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Planifikimin</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Zhvillimin</a:t>
            </a:r>
            <a:r>
              <a:rPr lang="en-US" sz="1800" dirty="0">
                <a:effectLst/>
                <a:latin typeface="Times New Roman" panose="02020603050405020304" pitchFamily="18" charset="0"/>
                <a:ea typeface="Calibri" panose="020F0502020204030204" pitchFamily="34" charset="0"/>
                <a:cs typeface="Arial" panose="020B0604020202020204" pitchFamily="34" charset="0"/>
              </a:rPr>
              <a:t> 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Territorit</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i</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ndryshuar</a:t>
            </a:r>
            <a:r>
              <a:rPr lang="en-US" sz="1800" dirty="0">
                <a:latin typeface="Times New Roman" panose="02020603050405020304" pitchFamily="18" charset="0"/>
                <a:ea typeface="Calibri" panose="020F0502020204030204" pitchFamily="34" charset="0"/>
                <a:cs typeface="Arial" panose="020B0604020202020204" pitchFamily="34" charset="0"/>
              </a:rPr>
              <a:t>;</a:t>
            </a:r>
          </a:p>
          <a:p>
            <a:pPr marL="0" marR="0" lvl="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a:t>
            </a:r>
            <a:r>
              <a:rPr lang="en-US" sz="1800" dirty="0">
                <a:effectLst/>
                <a:latin typeface="Times New Roman" panose="02020603050405020304" pitchFamily="18" charset="0"/>
                <a:ea typeface="Calibri" panose="020F0502020204030204" pitchFamily="34" charset="0"/>
                <a:cs typeface="Arial" panose="020B0604020202020204" pitchFamily="34" charset="0"/>
              </a:rPr>
              <a:t> Nr.8402 date 10.09.1998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Për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kontrollin</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disiplinimin</a:t>
            </a:r>
            <a:r>
              <a:rPr lang="en-US" sz="1800" dirty="0">
                <a:effectLst/>
                <a:latin typeface="Times New Roman" panose="02020603050405020304" pitchFamily="18" charset="0"/>
                <a:ea typeface="Calibri" panose="020F0502020204030204" pitchFamily="34" charset="0"/>
                <a:cs typeface="Arial" panose="020B0604020202020204" pitchFamily="34" charset="0"/>
              </a:rPr>
              <a:t> 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punimeve</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në</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ndërtim</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i</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ndryshuar</a:t>
            </a:r>
            <a:r>
              <a:rPr lang="en-US" sz="1800" dirty="0">
                <a:latin typeface="Times New Roman" panose="02020603050405020304" pitchFamily="18" charset="0"/>
                <a:ea typeface="Calibri" panose="020F0502020204030204" pitchFamily="34" charset="0"/>
                <a:cs typeface="Arial" panose="020B0604020202020204" pitchFamily="34" charset="0"/>
              </a:rPr>
              <a:t>;</a:t>
            </a:r>
          </a:p>
          <a:p>
            <a:pPr marL="0" marR="0" lvl="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a:t>
            </a:r>
            <a:r>
              <a:rPr lang="en-US" sz="1800" dirty="0">
                <a:effectLst/>
                <a:latin typeface="Times New Roman" panose="02020603050405020304" pitchFamily="18" charset="0"/>
                <a:ea typeface="Calibri" panose="020F0502020204030204" pitchFamily="34" charset="0"/>
                <a:cs typeface="Arial" panose="020B0604020202020204" pitchFamily="34" charset="0"/>
              </a:rPr>
              <a:t> Nr. 111/2012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Për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Menaxhimin</a:t>
            </a:r>
            <a:r>
              <a:rPr lang="en-US" sz="1800" dirty="0">
                <a:effectLst/>
                <a:latin typeface="Times New Roman" panose="02020603050405020304" pitchFamily="18" charset="0"/>
                <a:ea typeface="Calibri" panose="020F0502020204030204" pitchFamily="34" charset="0"/>
                <a:cs typeface="Arial" panose="020B0604020202020204" pitchFamily="34" charset="0"/>
              </a:rPr>
              <a:t> 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Integruar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Burimeve</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Ujore</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i</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ndryshuar</a:t>
            </a:r>
            <a:r>
              <a:rPr lang="en-US" sz="1800" dirty="0">
                <a:latin typeface="Times New Roman" panose="02020603050405020304" pitchFamily="18" charset="0"/>
                <a:ea typeface="Calibri" panose="020F0502020204030204" pitchFamily="34" charset="0"/>
                <a:cs typeface="Arial" panose="020B0604020202020204" pitchFamily="34" charset="0"/>
              </a:rPr>
              <a:t>;</a:t>
            </a:r>
          </a:p>
          <a:p>
            <a:pPr marL="0" marR="0" lvl="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a:t>
            </a:r>
            <a:r>
              <a:rPr lang="en-US" sz="1800" dirty="0">
                <a:effectLst/>
                <a:latin typeface="Times New Roman" panose="02020603050405020304" pitchFamily="18" charset="0"/>
                <a:ea typeface="Calibri" panose="020F0502020204030204" pitchFamily="34" charset="0"/>
                <a:cs typeface="Arial" panose="020B0604020202020204" pitchFamily="34" charset="0"/>
              </a:rPr>
              <a:t> Nr.10431,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datë</a:t>
            </a:r>
            <a:r>
              <a:rPr lang="en-US" sz="1800" dirty="0">
                <a:effectLst/>
                <a:latin typeface="Times New Roman" panose="02020603050405020304" pitchFamily="18" charset="0"/>
                <a:ea typeface="Calibri" panose="020F0502020204030204" pitchFamily="34" charset="0"/>
                <a:cs typeface="Arial" panose="020B0604020202020204" pitchFamily="34" charset="0"/>
              </a:rPr>
              <a:t> 09.06.2011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Për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Mbrojtjen</a:t>
            </a:r>
            <a:r>
              <a:rPr lang="en-US" sz="1800" dirty="0">
                <a:effectLst/>
                <a:latin typeface="Times New Roman" panose="02020603050405020304" pitchFamily="18" charset="0"/>
                <a:ea typeface="Calibri" panose="020F0502020204030204" pitchFamily="34" charset="0"/>
                <a:cs typeface="Arial" panose="020B0604020202020204" pitchFamily="34" charset="0"/>
              </a:rPr>
              <a:t> 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Mjedisit</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i</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ndryshuar</a:t>
            </a:r>
            <a:r>
              <a:rPr lang="en-US" sz="1800" dirty="0">
                <a:latin typeface="Times New Roman" panose="02020603050405020304" pitchFamily="18" charset="0"/>
                <a:ea typeface="Calibri" panose="020F0502020204030204" pitchFamily="34" charset="0"/>
                <a:cs typeface="Arial" panose="020B0604020202020204" pitchFamily="34" charset="0"/>
              </a:rPr>
              <a:t>;</a:t>
            </a:r>
          </a:p>
          <a:p>
            <a:pPr marL="0" marR="0" lvl="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a:t>
            </a:r>
            <a:r>
              <a:rPr lang="en-US" sz="1800" dirty="0">
                <a:effectLst/>
                <a:latin typeface="Times New Roman" panose="02020603050405020304" pitchFamily="18" charset="0"/>
                <a:ea typeface="Calibri" panose="020F0502020204030204" pitchFamily="34" charset="0"/>
                <a:cs typeface="Arial" panose="020B0604020202020204" pitchFamily="34" charset="0"/>
              </a:rPr>
              <a:t> Nr.57/2020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Për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Pyjet</a:t>
            </a:r>
            <a:r>
              <a:rPr lang="en-US" sz="1800" dirty="0">
                <a:effectLst/>
                <a:latin typeface="Times New Roman" panose="02020603050405020304" pitchFamily="18" charset="0"/>
                <a:ea typeface="Calibri" panose="020F0502020204030204" pitchFamily="34" charset="0"/>
                <a:cs typeface="Arial" panose="020B0604020202020204" pitchFamily="34" charset="0"/>
              </a:rPr>
              <a:t>”;</a:t>
            </a:r>
          </a:p>
          <a:p>
            <a:pPr marL="342900" marR="0" lvl="0" indent="-342900">
              <a:lnSpc>
                <a:spcPct val="107000"/>
              </a:lnSpc>
              <a:spcBef>
                <a:spcPts val="0"/>
              </a:spcBef>
              <a:spcAft>
                <a:spcPts val="0"/>
              </a:spcAft>
              <a:buFont typeface="Calibri" panose="020F0502020204030204" pitchFamily="34" charset="0"/>
              <a:buChar char="-"/>
            </a:pPr>
            <a:endParaRPr lang="en-US" sz="1800" dirty="0">
              <a:latin typeface="Times New Roman" panose="02020603050405020304" pitchFamily="18" charset="0"/>
              <a:ea typeface="Calibri" panose="020F0502020204030204" pitchFamily="34" charset="0"/>
              <a:cs typeface="Arial" panose="020B0604020202020204" pitchFamily="34"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Nr.10433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datë</a:t>
            </a:r>
            <a:r>
              <a:rPr lang="en-US" sz="1800" dirty="0">
                <a:effectLst/>
                <a:latin typeface="Times New Roman" panose="02020603050405020304" pitchFamily="18" charset="0"/>
                <a:ea typeface="Calibri" panose="020F0502020204030204" pitchFamily="34" charset="0"/>
                <a:cs typeface="Arial" panose="020B0604020202020204" pitchFamily="34" charset="0"/>
              </a:rPr>
              <a:t> 16.06.2011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Republikën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Shqipërisë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ndryshuar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nSpc>
                <a:spcPct val="107000"/>
              </a:lnSpc>
              <a:spcBef>
                <a:spcPts val="0"/>
              </a:spcBef>
              <a:spcAft>
                <a:spcPts val="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a:t>
            </a:r>
            <a:r>
              <a:rPr lang="en-US" sz="1800" dirty="0">
                <a:effectLst/>
                <a:latin typeface="Times New Roman" panose="02020603050405020304" pitchFamily="18" charset="0"/>
                <a:ea typeface="Calibri" panose="020F0502020204030204" pitchFamily="34" charset="0"/>
                <a:cs typeface="Arial" panose="020B0604020202020204" pitchFamily="34" charset="0"/>
              </a:rPr>
              <a:t> Nr. 10 279,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datë</a:t>
            </a:r>
            <a:r>
              <a:rPr lang="en-US" sz="1800" dirty="0">
                <a:effectLst/>
                <a:latin typeface="Times New Roman" panose="02020603050405020304" pitchFamily="18" charset="0"/>
                <a:ea typeface="Calibri" panose="020F0502020204030204" pitchFamily="34" charset="0"/>
                <a:cs typeface="Arial" panose="020B0604020202020204" pitchFamily="34" charset="0"/>
              </a:rPr>
              <a:t> 20.5.2010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Për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Kundërvajtjet</a:t>
            </a:r>
            <a:r>
              <a:rPr lang="en-US" sz="1800" dirty="0">
                <a:effectLst/>
                <a:latin typeface="Times New Roman" panose="02020603050405020304" pitchFamily="18" charset="0"/>
                <a:ea typeface="Calibri" panose="020F0502020204030204" pitchFamily="34" charset="0"/>
                <a:cs typeface="Arial" panose="020B0604020202020204" pitchFamily="34" charset="0"/>
              </a:rPr>
              <a:t> Administrative”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i</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ndryshuar</a:t>
            </a:r>
            <a:r>
              <a:rPr lang="en-US" sz="1800" dirty="0">
                <a:effectLst/>
                <a:latin typeface="Times New Roman" panose="02020603050405020304" pitchFamily="18"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952369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457200"/>
            <a:ext cx="7924800" cy="381000"/>
          </a:xfrm>
        </p:spPr>
        <p:txBody>
          <a:bodyPr>
            <a:normAutofit fontScale="90000"/>
          </a:bodyPr>
          <a:lstStyle/>
          <a:p>
            <a:pPr algn="ctr"/>
            <a:r>
              <a:rPr lang="en-US" sz="2000" dirty="0" err="1">
                <a:effectLst/>
                <a:latin typeface="Times New Roman" panose="02020603050405020304" pitchFamily="18" charset="0"/>
                <a:ea typeface="Calibri" panose="020F0502020204030204" pitchFamily="34" charset="0"/>
                <a:cs typeface="Arial" panose="020B0604020202020204" pitchFamily="34" charset="0"/>
              </a:rPr>
              <a:t>Kompetencat</a:t>
            </a:r>
            <a:r>
              <a:rPr lang="en-US" sz="2000" dirty="0">
                <a:effectLst/>
                <a:latin typeface="Times New Roman" panose="02020603050405020304" pitchFamily="18" charset="0"/>
                <a:ea typeface="Calibri" panose="020F0502020204030204" pitchFamily="34" charset="0"/>
                <a:cs typeface="Arial" panose="020B0604020202020204" pitchFamily="34" charset="0"/>
              </a:rPr>
              <a:t> e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Inspektoratit</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Kombëtar</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latin typeface="Times New Roman" panose="02020603050405020304" pitchFamily="18" charset="0"/>
                <a:ea typeface="Calibri" panose="020F0502020204030204" pitchFamily="34" charset="0"/>
                <a:cs typeface="Arial" panose="020B0604020202020204" pitchFamily="34" charset="0"/>
              </a:rPr>
              <a:t>t</a:t>
            </a:r>
            <a:r>
              <a:rPr lang="en-US" sz="2000" dirty="0" err="1">
                <a:effectLst/>
                <a:latin typeface="Times New Roman" panose="02020603050405020304" pitchFamily="18" charset="0"/>
                <a:ea typeface="Calibri" panose="020F0502020204030204" pitchFamily="34" charset="0"/>
                <a:cs typeface="Arial" panose="020B0604020202020204" pitchFamily="34" charset="0"/>
              </a:rPr>
              <a:t>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Mbrojtjes</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së</a:t>
            </a:r>
            <a:r>
              <a:rPr lang="en-US" sz="2000" dirty="0">
                <a:effectLst/>
                <a:latin typeface="Times New Roman" panose="02020603050405020304" pitchFamily="18" charset="0"/>
                <a:ea typeface="Calibri" panose="020F0502020204030204" pitchFamily="34" charset="0"/>
                <a:cs typeface="Arial" panose="020B0604020202020204" pitchFamily="34" charset="0"/>
              </a:rPr>
              <a:t> </a:t>
            </a:r>
            <a:r>
              <a:rPr lang="en-US" sz="2000" dirty="0" err="1">
                <a:effectLst/>
                <a:latin typeface="Times New Roman" panose="02020603050405020304" pitchFamily="18" charset="0"/>
                <a:ea typeface="Calibri" panose="020F0502020204030204" pitchFamily="34" charset="0"/>
                <a:cs typeface="Arial" panose="020B0604020202020204" pitchFamily="34" charset="0"/>
              </a:rPr>
              <a:t>Territorit</a:t>
            </a:r>
            <a:endParaRPr lang="en-US" sz="2000"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990600"/>
            <a:ext cx="8229600" cy="5562600"/>
          </a:xfrm>
        </p:spPr>
        <p:txBody>
          <a:bodyPr>
            <a:normAutofit fontScale="25000" lnSpcReduction="20000"/>
          </a:bodyPr>
          <a:lstStyle/>
          <a:p>
            <a:pPr marL="0" marR="0" indent="0" algn="just">
              <a:lnSpc>
                <a:spcPct val="107000"/>
              </a:lnSpc>
              <a:spcBef>
                <a:spcPts val="0"/>
              </a:spcBef>
              <a:spcAft>
                <a:spcPts val="800"/>
              </a:spcAft>
              <a:buNone/>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Kompetencat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përgjegjësitë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e IKMT-</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shtrihen</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zonat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objektet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rëndësi</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kombëtare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territor</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kuptim</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këtij</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zonat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kanë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përparësi</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zhvillimin</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turizmit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monumentet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kulturës</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qendrat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historike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parqet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zonat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arkeologjike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pyjet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zonat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mbrojtura</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natyrore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monumentet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natyrore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përfshirë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zonat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karakteristika</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unike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gjeografike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zonat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rrezik</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natyror</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rrjetet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ekologjike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burimet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minerare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natyrore</a:t>
            </a:r>
            <a:r>
              <a:rPr lang="en-US" sz="4000" dirty="0">
                <a:latin typeface="Times New Roman" panose="02020603050405020304" pitchFamily="18" charset="0"/>
                <a:ea typeface="Calibri" panose="020F0502020204030204" pitchFamily="34" charset="0"/>
                <a:cs typeface="Times New Roman" panose="02020603050405020304" pitchFamily="18" charset="0"/>
              </a:rPr>
              <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rrjetet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komplekset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parqet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industriale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rrugët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kombëtare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linjat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hekurudhore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infrastruktura</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ndihmëse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instalimet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infrastrukturës</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kombëtare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sektori</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energjisë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komunikimit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elektronik</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aeroportet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portet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rrugët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detare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zhvillimet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zonat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ushtarake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vija</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bregdetare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brigjet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burimet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ujore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lagunat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lumenjtë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liqenet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digat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dambat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tokat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bujqësore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spitalet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publike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objektet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terrenet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sportive, </a:t>
            </a:r>
          </a:p>
          <a:p>
            <a:pPr marR="0" algn="just">
              <a:lnSpc>
                <a:spcPct val="107000"/>
              </a:lnSpc>
              <a:spcBef>
                <a:spcPts val="0"/>
              </a:spcBef>
              <a:spcAft>
                <a:spcPts val="800"/>
              </a:spcAft>
              <a:buFont typeface="Wingdings" panose="05000000000000000000" pitchFamily="2" charset="2"/>
              <a:buChar char="v"/>
            </a:pP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ato</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përcaktuara</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Vendim</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Këshillit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Kombëtar</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Territorit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apo me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akte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nënligjore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tjera</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ruajtur</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kështu</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standartet</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ligjore</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4000" dirty="0" err="1">
                <a:effectLst/>
                <a:latin typeface="Times New Roman" panose="02020603050405020304" pitchFamily="18" charset="0"/>
                <a:ea typeface="Calibri" panose="020F0502020204030204" pitchFamily="34" charset="0"/>
                <a:cs typeface="Times New Roman" panose="02020603050405020304" pitchFamily="18" charset="0"/>
              </a:rPr>
              <a:t>përcaktuara</a:t>
            </a:r>
            <a:r>
              <a:rPr lang="en-US" sz="40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115879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457200"/>
            <a:ext cx="7924800" cy="762000"/>
          </a:xfrm>
        </p:spPr>
        <p:txBody>
          <a:bodyPr>
            <a:noAutofit/>
          </a:bodyPr>
          <a:lstStyle/>
          <a:p>
            <a:pPr algn="ctr"/>
            <a:r>
              <a:rPr lang="en-US" sz="2200" dirty="0" err="1">
                <a:effectLst/>
                <a:latin typeface="Times New Roman" panose="02020603050405020304" pitchFamily="18" charset="0"/>
                <a:ea typeface="Calibri" panose="020F0502020204030204" pitchFamily="34" charset="0"/>
                <a:cs typeface="Arial" panose="020B0604020202020204" pitchFamily="34" charset="0"/>
              </a:rPr>
              <a:t>Fuksionet</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rregullatore</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200" dirty="0">
                <a:effectLst/>
                <a:latin typeface="Times New Roman" panose="02020603050405020304" pitchFamily="18" charset="0"/>
                <a:ea typeface="Calibri" panose="020F0502020204030204" pitchFamily="34" charset="0"/>
                <a:cs typeface="Arial" panose="020B0604020202020204" pitchFamily="34" charset="0"/>
              </a:rPr>
              <a:t> IKMT-</a:t>
            </a:r>
            <a:r>
              <a:rPr lang="en-US" sz="2200" dirty="0" err="1">
                <a:effectLst/>
                <a:latin typeface="Times New Roman" panose="02020603050405020304" pitchFamily="18" charset="0"/>
                <a:ea typeface="Calibri" panose="020F0502020204030204" pitchFamily="34" charset="0"/>
                <a:cs typeface="Arial" panose="020B0604020202020204" pitchFamily="34" charset="0"/>
              </a:rPr>
              <a:t>së</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në</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lidhje</a:t>
            </a:r>
            <a:r>
              <a:rPr lang="en-US" sz="2200" dirty="0">
                <a:effectLst/>
                <a:latin typeface="Times New Roman" panose="02020603050405020304" pitchFamily="18" charset="0"/>
                <a:ea typeface="Calibri" panose="020F0502020204030204" pitchFamily="34" charset="0"/>
                <a:cs typeface="Arial" panose="020B0604020202020204" pitchFamily="34" charset="0"/>
              </a:rPr>
              <a:t> me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drejtën</a:t>
            </a:r>
            <a:r>
              <a:rPr lang="en-US" sz="2200" dirty="0">
                <a:effectLst/>
                <a:latin typeface="Times New Roman" panose="02020603050405020304" pitchFamily="18" charset="0"/>
                <a:ea typeface="Calibri" panose="020F0502020204030204" pitchFamily="34" charset="0"/>
                <a:cs typeface="Arial" panose="020B0604020202020204" pitchFamily="34" charset="0"/>
              </a:rPr>
              <a:t> e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pronës</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2200" dirty="0">
                <a:effectLst/>
                <a:latin typeface="Times New Roman" panose="02020603050405020304" pitchFamily="18" charset="0"/>
                <a:ea typeface="Calibri" panose="020F0502020204030204" pitchFamily="34" charset="0"/>
                <a:cs typeface="Arial" panose="020B0604020202020204" pitchFamily="34" charset="0"/>
              </a:rPr>
              <a:t>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ndërtimet</a:t>
            </a:r>
            <a:r>
              <a:rPr lang="en-US" sz="2200" dirty="0">
                <a:effectLst/>
                <a:latin typeface="Times New Roman" panose="02020603050405020304" pitchFamily="18" charset="0"/>
                <a:ea typeface="Calibri" panose="020F0502020204030204" pitchFamily="34" charset="0"/>
                <a:cs typeface="Arial" panose="020B0604020202020204" pitchFamily="34" charset="0"/>
              </a:rPr>
              <a:t> pa </a:t>
            </a:r>
            <a:r>
              <a:rPr lang="en-US" sz="2200" dirty="0" err="1">
                <a:effectLst/>
                <a:latin typeface="Times New Roman" panose="02020603050405020304" pitchFamily="18" charset="0"/>
                <a:ea typeface="Calibri" panose="020F0502020204030204" pitchFamily="34" charset="0"/>
                <a:cs typeface="Arial" panose="020B0604020202020204" pitchFamily="34" charset="0"/>
              </a:rPr>
              <a:t>leje</a:t>
            </a:r>
            <a:endParaRPr lang="en-US" sz="2200"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371600"/>
            <a:ext cx="8229600" cy="5105400"/>
          </a:xfrm>
        </p:spPr>
        <p:txBody>
          <a:bodyPr>
            <a:normAutofit fontScale="92500" lnSpcReduction="20000"/>
          </a:bodyPr>
          <a:lstStyle/>
          <a:p>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patur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paraysh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natyra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dinamika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njësive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inspektuese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IKMT-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lidhet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ngushtë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rrethanat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faktike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situatave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ndërtimore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terren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çdo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Autoriteti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Pushtetit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Vendor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rang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vendi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Çdo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situatë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ndërtimore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duhet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jetë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përputhje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Planin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Përgjithshëm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Rregullues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Planin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Detajuar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Vendor. </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IKMT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asnjë</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moment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cënon</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rregjimin</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juridik</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pronës</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por</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fokusohet</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zbatimin</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situatave</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ndërtimore</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cilat</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zhvillohen</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mbi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pronësinë</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cilitdo</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zhvilluesi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cili</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leje</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zhvillimore</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ndërtimore</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miratuar</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organet</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b="1" i="1" dirty="0" err="1">
                <a:effectLst/>
                <a:latin typeface="Times New Roman" panose="02020603050405020304" pitchFamily="18" charset="0"/>
                <a:ea typeface="Calibri" panose="020F0502020204030204" pitchFamily="34" charset="0"/>
                <a:cs typeface="Times New Roman" panose="02020603050405020304" pitchFamily="18" charset="0"/>
              </a:rPr>
              <a:t>përkatëse</a:t>
            </a: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Plani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zhvillimit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regjimet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mjedisore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rregullojnë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përdorimin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pronës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gëzuar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pronës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mbrohet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nenin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41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Kushtetutës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a:latin typeface="Times New Roman" panose="02020603050405020304" pitchFamily="18" charset="0"/>
                <a:ea typeface="Calibri" panose="020F0502020204030204" pitchFamily="34" charset="0"/>
                <a:cs typeface="Times New Roman" panose="02020603050405020304" pitchFamily="18" charset="0"/>
              </a:rPr>
              <a:t>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eni 149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Civil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parashikon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shprehimisht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dirty="0" err="1">
                <a:latin typeface="Times New Roman" panose="02020603050405020304" pitchFamily="18" charset="0"/>
                <a:ea typeface="Calibri" panose="020F0502020204030204" pitchFamily="34" charset="0"/>
                <a:cs typeface="Times New Roman" panose="02020603050405020304" pitchFamily="18" charset="0"/>
              </a:rPr>
              <a:t>p</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ronësia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gëzuar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disponuar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lirisht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sendet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brenda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kufijve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caktuar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982378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85800"/>
          </a:xfrm>
        </p:spPr>
        <p:txBody>
          <a:bodyPr>
            <a:noAutofit/>
          </a:bodyPr>
          <a:lstStyle/>
          <a:p>
            <a:pPr algn="ctr"/>
            <a:r>
              <a:rPr lang="en-US" sz="2100" dirty="0" err="1">
                <a:effectLst/>
                <a:latin typeface="Times New Roman" panose="02020603050405020304" pitchFamily="18" charset="0"/>
                <a:ea typeface="Calibri" panose="020F0502020204030204" pitchFamily="34" charset="0"/>
                <a:cs typeface="Arial" panose="020B0604020202020204" pitchFamily="34" charset="0"/>
              </a:rPr>
              <a:t>Fuksionet</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rregullatore</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100" dirty="0">
                <a:effectLst/>
                <a:latin typeface="Times New Roman" panose="02020603050405020304" pitchFamily="18" charset="0"/>
                <a:ea typeface="Calibri" panose="020F0502020204030204" pitchFamily="34" charset="0"/>
                <a:cs typeface="Arial" panose="020B0604020202020204" pitchFamily="34" charset="0"/>
              </a:rPr>
              <a:t> IKMT-</a:t>
            </a:r>
            <a:r>
              <a:rPr lang="en-US" sz="2100" dirty="0" err="1">
                <a:effectLst/>
                <a:latin typeface="Times New Roman" panose="02020603050405020304" pitchFamily="18" charset="0"/>
                <a:ea typeface="Calibri" panose="020F0502020204030204" pitchFamily="34" charset="0"/>
                <a:cs typeface="Arial" panose="020B0604020202020204" pitchFamily="34" charset="0"/>
              </a:rPr>
              <a:t>së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në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lidhje</a:t>
            </a:r>
            <a:r>
              <a:rPr lang="en-US" sz="2100" dirty="0">
                <a:effectLst/>
                <a:latin typeface="Times New Roman" panose="02020603050405020304" pitchFamily="18" charset="0"/>
                <a:ea typeface="Calibri" panose="020F0502020204030204" pitchFamily="34" charset="0"/>
                <a:cs typeface="Arial" panose="020B0604020202020204" pitchFamily="34" charset="0"/>
              </a:rPr>
              <a:t> me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drejtën</a:t>
            </a:r>
            <a:r>
              <a:rPr lang="en-US" sz="2100" dirty="0">
                <a:effectLst/>
                <a:latin typeface="Times New Roman" panose="02020603050405020304" pitchFamily="18" charset="0"/>
                <a:ea typeface="Calibri" panose="020F0502020204030204" pitchFamily="34" charset="0"/>
                <a:cs typeface="Arial" panose="020B0604020202020204" pitchFamily="34" charset="0"/>
              </a:rPr>
              <a:t> e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pronës</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ndërtimet</a:t>
            </a:r>
            <a:r>
              <a:rPr lang="en-US" sz="2100" dirty="0">
                <a:effectLst/>
                <a:latin typeface="Times New Roman" panose="02020603050405020304" pitchFamily="18" charset="0"/>
                <a:ea typeface="Calibri" panose="020F0502020204030204" pitchFamily="34" charset="0"/>
                <a:cs typeface="Arial" panose="020B0604020202020204" pitchFamily="34" charset="0"/>
              </a:rPr>
              <a:t> pa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leje</a:t>
            </a:r>
            <a:endParaRPr lang="en-US" sz="2100"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447800"/>
            <a:ext cx="8229600" cy="5029200"/>
          </a:xfrm>
        </p:spPr>
        <p:txBody>
          <a:bodyPr>
            <a:normAutofit fontScale="85000" lnSpcReduction="10000"/>
          </a:bodyPr>
          <a:lstStyle/>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Nenin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Protokollit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KEDNJ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përcaktohet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m</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brojtja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latin typeface="Times New Roman" panose="02020603050405020304" pitchFamily="18" charset="0"/>
                <a:ea typeface="Calibri" panose="020F0502020204030204" pitchFamily="34" charset="0"/>
                <a:cs typeface="Times New Roman" panose="02020603050405020304" pitchFamily="18" charset="0"/>
              </a:rPr>
              <a:t>p</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ronës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c</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person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fizik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juridik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drejtën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gëzimit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pasurisë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Askush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privohet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përveçse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arsye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interesit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Por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kjo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kufizohet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rastet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latin typeface="Times New Roman" panose="02020603050405020304" pitchFamily="18" charset="0"/>
                <a:ea typeface="Calibri" panose="020F0502020204030204" pitchFamily="34" charset="0"/>
                <a:cs typeface="Times New Roman" panose="02020603050405020304" pitchFamily="18" charset="0"/>
              </a:rPr>
              <a:t>s</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hpronësimit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i</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nteres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cila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momentin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shpronësimit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kthehet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publike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garantuar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shpërblim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pronarin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shumë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rëndësishme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theksohet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se </a:t>
            </a:r>
            <a:r>
              <a:rPr lang="en-US" sz="1800" dirty="0" err="1">
                <a:latin typeface="Times New Roman" panose="02020603050405020304" pitchFamily="18" charset="0"/>
                <a:ea typeface="Calibri" panose="020F0502020204030204" pitchFamily="34" charset="0"/>
                <a:cs typeface="Times New Roman" panose="02020603050405020304" pitchFamily="18" charset="0"/>
              </a:rPr>
              <a:t>p</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rona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njohura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prej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saj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legjislacioni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aktual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cënohen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shpërblim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raport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shpronësimin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process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rregullt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liritë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themelore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njeriut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parashikuar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Nenin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6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KEDNJ. </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ato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raste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shtetas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ndryshëm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nuk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titull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pronësie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objekte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ndërtimore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banuara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brendshëm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aktual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njeh</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drejtën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përfitimit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kësaj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pasurie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nëpërmjet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procesit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legalizimit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rrjedhojë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cdo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shtetas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drejtën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ezurimit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mjeteve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mbrojtëse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administrativisht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ashtu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gjyqësisht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452185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85800"/>
          </a:xfrm>
        </p:spPr>
        <p:txBody>
          <a:bodyPr>
            <a:noAutofit/>
          </a:bodyPr>
          <a:lstStyle/>
          <a:p>
            <a:pPr algn="ctr"/>
            <a:r>
              <a:rPr lang="en-US" sz="2100" dirty="0" err="1">
                <a:effectLst/>
                <a:latin typeface="Times New Roman" panose="02020603050405020304" pitchFamily="18" charset="0"/>
                <a:ea typeface="Calibri" panose="020F0502020204030204" pitchFamily="34" charset="0"/>
                <a:cs typeface="Arial" panose="020B0604020202020204" pitchFamily="34" charset="0"/>
              </a:rPr>
              <a:t>Fuksionet</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rregullatore</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100" dirty="0">
                <a:effectLst/>
                <a:latin typeface="Times New Roman" panose="02020603050405020304" pitchFamily="18" charset="0"/>
                <a:ea typeface="Calibri" panose="020F0502020204030204" pitchFamily="34" charset="0"/>
                <a:cs typeface="Arial" panose="020B0604020202020204" pitchFamily="34" charset="0"/>
              </a:rPr>
              <a:t> IKMT-</a:t>
            </a:r>
            <a:r>
              <a:rPr lang="en-US" sz="2100" dirty="0" err="1">
                <a:effectLst/>
                <a:latin typeface="Times New Roman" panose="02020603050405020304" pitchFamily="18" charset="0"/>
                <a:ea typeface="Calibri" panose="020F0502020204030204" pitchFamily="34" charset="0"/>
                <a:cs typeface="Arial" panose="020B0604020202020204" pitchFamily="34" charset="0"/>
              </a:rPr>
              <a:t>së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në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lidhje</a:t>
            </a:r>
            <a:r>
              <a:rPr lang="en-US" sz="2100" dirty="0">
                <a:effectLst/>
                <a:latin typeface="Times New Roman" panose="02020603050405020304" pitchFamily="18" charset="0"/>
                <a:ea typeface="Calibri" panose="020F0502020204030204" pitchFamily="34" charset="0"/>
                <a:cs typeface="Arial" panose="020B0604020202020204" pitchFamily="34" charset="0"/>
              </a:rPr>
              <a:t> me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drejtën</a:t>
            </a:r>
            <a:r>
              <a:rPr lang="en-US" sz="2100" dirty="0">
                <a:effectLst/>
                <a:latin typeface="Times New Roman" panose="02020603050405020304" pitchFamily="18" charset="0"/>
                <a:ea typeface="Calibri" panose="020F0502020204030204" pitchFamily="34" charset="0"/>
                <a:cs typeface="Arial" panose="020B0604020202020204" pitchFamily="34" charset="0"/>
              </a:rPr>
              <a:t> e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pronës</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ndërtimet</a:t>
            </a:r>
            <a:r>
              <a:rPr lang="en-US" sz="2100" dirty="0">
                <a:effectLst/>
                <a:latin typeface="Times New Roman" panose="02020603050405020304" pitchFamily="18" charset="0"/>
                <a:ea typeface="Calibri" panose="020F0502020204030204" pitchFamily="34" charset="0"/>
                <a:cs typeface="Arial" panose="020B0604020202020204" pitchFamily="34" charset="0"/>
              </a:rPr>
              <a:t> pa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leje</a:t>
            </a:r>
            <a:endParaRPr lang="en-US" sz="2100"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447800"/>
            <a:ext cx="8229600" cy="5029200"/>
          </a:xfrm>
        </p:spPr>
        <p:txBody>
          <a:bodyPr>
            <a:normAutofit/>
          </a:bodyPr>
          <a:lstStyle/>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ka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qëllim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kryesor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mbrojtjen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interesit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interesave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ligjshëm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personave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fizikë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juridik</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Qëllimi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veprimtarisë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inspektuese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konsiston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arritjen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vlerësimit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kërkesave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cilido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subjekt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latin typeface="Times New Roman" panose="02020603050405020304" pitchFamily="18" charset="0"/>
                <a:ea typeface="Calibri" panose="020F0502020204030204" pitchFamily="34" charset="0"/>
                <a:cs typeface="Times New Roman" panose="02020603050405020304" pitchFamily="18" charset="0"/>
              </a:rPr>
              <a: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inspektimit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duke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pasuar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dhënien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dënimeve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marrjen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masave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shmangien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rreziqeve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t’u</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shkaktohet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interesave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publikë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atyre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komunitare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Inspektimi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detyrë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funksionale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përgjegjësi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ligjore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Njësive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Inspektuese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IKMT-</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Por ajo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jetë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kushtet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flagrancës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kur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evidentohen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rrethana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paligjshmërie</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atij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momenti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inspektues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terren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a:lnSpc>
                <a:spcPct val="107000"/>
              </a:lnSpc>
              <a:spcBef>
                <a:spcPts val="0"/>
              </a:spcBef>
              <a:spcAft>
                <a:spcPts val="800"/>
              </a:spcAft>
              <a:buNone/>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algn="just">
              <a:lnSpc>
                <a:spcPct val="107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Vendimet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IKMT-</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krijojnë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sjellin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pasoja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juridike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momentin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njoftimit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tij</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3420199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85800"/>
          </a:xfrm>
        </p:spPr>
        <p:txBody>
          <a:bodyPr>
            <a:noAutofit/>
          </a:bodyPr>
          <a:lstStyle/>
          <a:p>
            <a:pPr algn="ctr"/>
            <a:r>
              <a:rPr lang="en-US" sz="2100" dirty="0" err="1">
                <a:effectLst/>
                <a:latin typeface="Times New Roman" panose="02020603050405020304" pitchFamily="18" charset="0"/>
                <a:ea typeface="Calibri" panose="020F0502020204030204" pitchFamily="34" charset="0"/>
                <a:cs typeface="Arial" panose="020B0604020202020204" pitchFamily="34" charset="0"/>
              </a:rPr>
              <a:t>Fuksionet</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rregullatore</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100" dirty="0">
                <a:effectLst/>
                <a:latin typeface="Times New Roman" panose="02020603050405020304" pitchFamily="18" charset="0"/>
                <a:ea typeface="Calibri" panose="020F0502020204030204" pitchFamily="34" charset="0"/>
                <a:cs typeface="Arial" panose="020B0604020202020204" pitchFamily="34" charset="0"/>
              </a:rPr>
              <a:t> IKMT-</a:t>
            </a:r>
            <a:r>
              <a:rPr lang="en-US" sz="2100" dirty="0" err="1">
                <a:effectLst/>
                <a:latin typeface="Times New Roman" panose="02020603050405020304" pitchFamily="18" charset="0"/>
                <a:ea typeface="Calibri" panose="020F0502020204030204" pitchFamily="34" charset="0"/>
                <a:cs typeface="Arial" panose="020B0604020202020204" pitchFamily="34" charset="0"/>
              </a:rPr>
              <a:t>së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në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lidhje</a:t>
            </a:r>
            <a:r>
              <a:rPr lang="en-US" sz="2100" dirty="0">
                <a:effectLst/>
                <a:latin typeface="Times New Roman" panose="02020603050405020304" pitchFamily="18" charset="0"/>
                <a:ea typeface="Calibri" panose="020F0502020204030204" pitchFamily="34" charset="0"/>
                <a:cs typeface="Arial" panose="020B0604020202020204" pitchFamily="34" charset="0"/>
              </a:rPr>
              <a:t> me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të</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drejtën</a:t>
            </a:r>
            <a:r>
              <a:rPr lang="en-US" sz="2100" dirty="0">
                <a:effectLst/>
                <a:latin typeface="Times New Roman" panose="02020603050405020304" pitchFamily="18" charset="0"/>
                <a:ea typeface="Calibri" panose="020F0502020204030204" pitchFamily="34" charset="0"/>
                <a:cs typeface="Arial" panose="020B0604020202020204" pitchFamily="34" charset="0"/>
              </a:rPr>
              <a:t> e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pronës</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dhe</a:t>
            </a:r>
            <a:r>
              <a:rPr lang="en-US" sz="2100" dirty="0">
                <a:effectLst/>
                <a:latin typeface="Times New Roman" panose="02020603050405020304" pitchFamily="18" charset="0"/>
                <a:ea typeface="Calibri" panose="020F0502020204030204" pitchFamily="34" charset="0"/>
                <a:cs typeface="Arial" panose="020B0604020202020204" pitchFamily="34" charset="0"/>
              </a:rPr>
              <a:t>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ndërtimet</a:t>
            </a:r>
            <a:r>
              <a:rPr lang="en-US" sz="2100" dirty="0">
                <a:effectLst/>
                <a:latin typeface="Times New Roman" panose="02020603050405020304" pitchFamily="18" charset="0"/>
                <a:ea typeface="Calibri" panose="020F0502020204030204" pitchFamily="34" charset="0"/>
                <a:cs typeface="Arial" panose="020B0604020202020204" pitchFamily="34" charset="0"/>
              </a:rPr>
              <a:t> pa </a:t>
            </a:r>
            <a:r>
              <a:rPr lang="en-US" sz="2100" dirty="0" err="1">
                <a:effectLst/>
                <a:latin typeface="Times New Roman" panose="02020603050405020304" pitchFamily="18" charset="0"/>
                <a:ea typeface="Calibri" panose="020F0502020204030204" pitchFamily="34" charset="0"/>
                <a:cs typeface="Arial" panose="020B0604020202020204" pitchFamily="34" charset="0"/>
              </a:rPr>
              <a:t>leje</a:t>
            </a:r>
            <a:endParaRPr lang="en-US" sz="2100"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447800"/>
            <a:ext cx="8229600" cy="5029200"/>
          </a:xfrm>
        </p:spPr>
        <p:txBody>
          <a:bodyPr>
            <a:normAutofit fontScale="85000" lnSpcReduction="20000"/>
          </a:bodyPr>
          <a:lstStyle/>
          <a:p>
            <a:pPr marL="0" marR="0" algn="just">
              <a:lnSpc>
                <a:spcPct val="107000"/>
              </a:lnSpc>
              <a:spcBef>
                <a:spcPts val="0"/>
              </a:spcBef>
              <a:spcAft>
                <a:spcPts val="800"/>
              </a:spcAft>
            </a:pP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Vendimet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IKMT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klasifikohen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t>
            </a:r>
          </a:p>
          <a:p>
            <a:pPr marR="0" algn="just">
              <a:lnSpc>
                <a:spcPct val="107000"/>
              </a:lnSpc>
              <a:spcBef>
                <a:spcPts val="0"/>
              </a:spcBef>
              <a:spcAft>
                <a:spcPts val="800"/>
              </a:spcAft>
              <a:buFont typeface="Wingdings" panose="05000000000000000000" pitchFamily="2" charset="2"/>
              <a:buChar char="q"/>
            </a:pP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vendime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ndërmjetme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Pezullimit</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Punimeve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Ndërtim</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 typeface="Wingdings" panose="05000000000000000000" pitchFamily="2" charset="2"/>
              <a:buChar char="q"/>
            </a:pP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vendime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përfundimtare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Prishje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Objektit</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Kundërligjshëm</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Dënimin</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Gjobë</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indent="0" algn="just">
              <a:lnSpc>
                <a:spcPct val="107000"/>
              </a:lnSpc>
              <a:spcBef>
                <a:spcPts val="0"/>
              </a:spcBef>
              <a:spcAft>
                <a:spcPts val="800"/>
              </a:spcAft>
              <a:buNone/>
            </a:pPr>
            <a:endParaRPr lang="en-US" sz="1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Vendimarrjet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IKMT,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përveçëse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bazohen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ligjin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specifik</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inspektimit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ato</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vijnë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harmoni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përputhje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plotë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parimet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thelbësore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Kodit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Proçedurave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Tx/>
              <a:buChar char="-"/>
            </a:pP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parimi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ligjshmërisë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Organi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ushtron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veprimtarinë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përputhje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Kushtetutën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kompetencat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dhëna</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Tx/>
              <a:buChar char="-"/>
            </a:pP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parimi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përgjegjësisë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Organi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mban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përgjegjësi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dëmin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shkaktuar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Tx/>
              <a:buChar char="-"/>
            </a:pP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parimi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drejtësisë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paanësisë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Organi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trajton</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mënyrë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drejtë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paanshme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t>
            </a:r>
          </a:p>
          <a:p>
            <a:pPr marR="0" algn="just">
              <a:lnSpc>
                <a:spcPct val="107000"/>
              </a:lnSpc>
              <a:spcBef>
                <a:spcPts val="0"/>
              </a:spcBef>
              <a:spcAft>
                <a:spcPts val="800"/>
              </a:spcAft>
              <a:buFontTx/>
              <a:buChar char="-"/>
            </a:pP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parimi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proporcionalitetit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Organi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kushtet</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mbrojtjes</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interesave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ligjshëm</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kufizojë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drejtë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individuale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ose</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mund</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cënojë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interesa</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legjitimë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favor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interesi</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publik</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shtetëror</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Tx/>
              <a:buChar char="-"/>
            </a:pPr>
            <a:r>
              <a:rPr lang="fr-FR" sz="1900" dirty="0" err="1">
                <a:effectLst/>
                <a:latin typeface="Times New Roman" panose="02020603050405020304" pitchFamily="18" charset="0"/>
                <a:ea typeface="Calibri" panose="020F0502020204030204" pitchFamily="34" charset="0"/>
                <a:cs typeface="Times New Roman" panose="02020603050405020304" pitchFamily="18" charset="0"/>
              </a:rPr>
              <a:t>parimi</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i </a:t>
            </a:r>
            <a:r>
              <a:rPr lang="fr-FR" sz="1900" dirty="0" err="1">
                <a:effectLst/>
                <a:latin typeface="Times New Roman" panose="02020603050405020304" pitchFamily="18" charset="0"/>
                <a:ea typeface="Calibri" panose="020F0502020204030204" pitchFamily="34" charset="0"/>
                <a:cs typeface="Times New Roman" panose="02020603050405020304" pitchFamily="18" charset="0"/>
              </a:rPr>
              <a:t>objektivitetit</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a:t>
            </a:r>
          </a:p>
          <a:p>
            <a:pPr marR="0" algn="just">
              <a:lnSpc>
                <a:spcPct val="107000"/>
              </a:lnSpc>
              <a:spcBef>
                <a:spcPts val="0"/>
              </a:spcBef>
              <a:spcAft>
                <a:spcPts val="800"/>
              </a:spcAft>
              <a:buFontTx/>
              <a:buChar char="-"/>
            </a:pPr>
            <a:r>
              <a:rPr lang="fr-FR" sz="1900" dirty="0" err="1">
                <a:latin typeface="Times New Roman" panose="02020603050405020304" pitchFamily="18" charset="0"/>
                <a:ea typeface="Calibri" panose="020F0502020204030204" pitchFamily="34" charset="0"/>
                <a:cs typeface="Times New Roman" panose="02020603050405020304" pitchFamily="18" charset="0"/>
              </a:rPr>
              <a:t>parimi</a:t>
            </a:r>
            <a:r>
              <a:rPr lang="fr-FR" sz="1900" dirty="0">
                <a:latin typeface="Times New Roman" panose="02020603050405020304" pitchFamily="18" charset="0"/>
                <a:ea typeface="Calibri" panose="020F0502020204030204" pitchFamily="34" charset="0"/>
                <a:cs typeface="Times New Roman" panose="02020603050405020304" pitchFamily="18" charset="0"/>
              </a:rPr>
              <a:t> i</a:t>
            </a:r>
            <a:r>
              <a:rPr lang="fr-FR" sz="19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900" dirty="0" err="1">
                <a:effectLst/>
                <a:latin typeface="Times New Roman" panose="02020603050405020304" pitchFamily="18" charset="0"/>
                <a:ea typeface="Calibri" panose="020F0502020204030204" pitchFamily="34" charset="0"/>
                <a:cs typeface="Times New Roman" panose="02020603050405020304" pitchFamily="18" charset="0"/>
              </a:rPr>
              <a:t>kontrollit</a:t>
            </a:r>
            <a:r>
              <a:rPr lang="fr-FR" sz="1900" dirty="0">
                <a:latin typeface="Times New Roman" panose="02020603050405020304" pitchFamily="18" charset="0"/>
                <a:ea typeface="Calibri" panose="020F0502020204030204" pitchFamily="34" charset="0"/>
                <a:cs typeface="Times New Roman" panose="02020603050405020304" pitchFamily="18" charset="0"/>
              </a:rPr>
              <a:t>, </a:t>
            </a:r>
            <a:r>
              <a:rPr lang="en-US" sz="1900" dirty="0" err="1">
                <a:effectLst/>
                <a:latin typeface="Times New Roman" panose="02020603050405020304" pitchFamily="18" charset="0"/>
                <a:ea typeface="Calibri" panose="020F0502020204030204" pitchFamily="34" charset="0"/>
                <a:cs typeface="Times New Roman" panose="02020603050405020304" pitchFamily="18" charset="0"/>
              </a:rPr>
              <a:t>etj</a:t>
            </a:r>
            <a:r>
              <a:rPr lang="en-US" sz="19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748712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7620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Praktika</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problemetika</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hasur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066800"/>
            <a:ext cx="8229600" cy="5410200"/>
          </a:xfrm>
        </p:spPr>
        <p:txBody>
          <a:bodyPr>
            <a:normAutofit/>
          </a:bodyPr>
          <a:lstStyle/>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Pavarësisht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fushatave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politikave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sensibilizuese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gjithë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aktorëve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kryesorë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institucionet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ligjzbatuese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si</a:t>
            </a:r>
            <a:r>
              <a:rPr lang="en-US" sz="2000" dirty="0">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Organet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Pushtetit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Vendor,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Agjensia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Kombëtare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Planifikimit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Territorit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Agjensia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Zhvillimit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Territorit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ASHK,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Instituti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Ndërtimit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Këshilli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Kombëtar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Territorit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etj</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cilët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rregullojnë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marëdhëniet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institucionale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gjithë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subjektet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drejtës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pronësisë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vlen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t’u</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theksuar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mungesa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njohjes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ligjeve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cilat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rregullojnë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marrëdhëniet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regjimit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juridik</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pronës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apo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mosrespektimi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tyre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cilido</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subjekt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përfitues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një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akti</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administrativ</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miratuar</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fushën</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planifikimit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zhvillimit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territorit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indent="0" algn="just">
              <a:lnSpc>
                <a:spcPct val="107000"/>
              </a:lnSpc>
              <a:spcBef>
                <a:spcPts val="0"/>
              </a:spcBef>
              <a:spcAft>
                <a:spcPts val="800"/>
              </a:spcAft>
              <a:buNone/>
            </a:pP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07000"/>
              </a:lnSpc>
              <a:spcBef>
                <a:spcPts val="0"/>
              </a:spcBef>
              <a:spcAft>
                <a:spcPts val="800"/>
              </a:spcAft>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Pothuajse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90% 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rasteve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kundravajtjeve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konstatuara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inspektim</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IKMT,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janë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objekte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konflikteve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pranë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institucioneve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sipas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juridiksionit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që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ato</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mbulojnë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4147242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7620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Praktika</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dhe</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problemetika</a:t>
            </a: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400" b="1" dirty="0" err="1">
                <a:effectLst/>
                <a:latin typeface="Times New Roman" panose="02020603050405020304" pitchFamily="18" charset="0"/>
                <a:ea typeface="Calibri" panose="020F0502020204030204" pitchFamily="34" charset="0"/>
                <a:cs typeface="Times New Roman" panose="02020603050405020304" pitchFamily="18" charset="0"/>
              </a:rPr>
              <a:t>hasur</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066800"/>
            <a:ext cx="8229600" cy="5410200"/>
          </a:xfrm>
        </p:spPr>
        <p:txBody>
          <a:bodyPr>
            <a:normAutofit/>
          </a:bodyPr>
          <a:lstStyle/>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marR="0" algn="just">
              <a:lnSpc>
                <a:spcPct val="107000"/>
              </a:lnSpc>
              <a:spcBef>
                <a:spcPts val="0"/>
              </a:spcBef>
              <a:spcAft>
                <a:spcPts val="800"/>
              </a:spcAft>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Nga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praktika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e IKMT-</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lidhur</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me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proceset</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ngritura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vihet</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re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problematika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mëposhtme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lvl="0" indent="0" algn="just">
              <a:lnSpc>
                <a:spcPct val="107000"/>
              </a:lnSpc>
              <a:spcBef>
                <a:spcPts val="0"/>
              </a:spcBef>
              <a:spcAft>
                <a:spcPts val="0"/>
              </a:spcAft>
              <a:buNone/>
            </a:pPr>
            <a:endParaRPr lang="en-US" sz="2200" dirty="0">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buFont typeface="Wingdings" panose="05000000000000000000" pitchFamily="2" charset="2"/>
              <a:buChar char="Ø"/>
            </a:pP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Marrja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masës</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Sigurimit</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Padisë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pa u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administruar</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nga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gjyktatat</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zakonshme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asnjë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provë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administrative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IKMT;</a:t>
            </a:r>
          </a:p>
          <a:p>
            <a:pPr marL="0" marR="0" lvl="0" indent="0" algn="just">
              <a:lnSpc>
                <a:spcPct val="107000"/>
              </a:lnSpc>
              <a:spcBef>
                <a:spcPts val="0"/>
              </a:spcBef>
              <a:spcAft>
                <a:spcPts val="0"/>
              </a:spcAft>
              <a:buNone/>
            </a:pP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buFont typeface="Wingdings" panose="05000000000000000000" pitchFamily="2" charset="2"/>
              <a:buChar char="Ø"/>
            </a:pP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Zvarritja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proceseve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tejkalim</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afateve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përcaktuara</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ligjore</a:t>
            </a:r>
            <a:r>
              <a:rPr lang="en-US" sz="2200" dirty="0">
                <a:latin typeface="Times New Roman" panose="02020603050405020304" pitchFamily="18" charset="0"/>
                <a:ea typeface="Calibri" panose="020F0502020204030204" pitchFamily="34" charset="0"/>
                <a:cs typeface="Times New Roman" panose="02020603050405020304" pitchFamily="18" charset="0"/>
              </a:rPr>
              <a:t>;</a:t>
            </a:r>
          </a:p>
          <a:p>
            <a:pPr marR="0" lvl="0" algn="just">
              <a:lnSpc>
                <a:spcPct val="107000"/>
              </a:lnSpc>
              <a:spcBef>
                <a:spcPts val="0"/>
              </a:spcBef>
              <a:spcAft>
                <a:spcPts val="0"/>
              </a:spcAft>
              <a:buFont typeface="Wingdings" panose="05000000000000000000" pitchFamily="2" charset="2"/>
              <a:buChar char="Ø"/>
            </a:pPr>
            <a:endParaRPr lang="en-US" sz="2200"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a:lnSpc>
                <a:spcPct val="107000"/>
              </a:lnSpc>
              <a:spcBef>
                <a:spcPts val="0"/>
              </a:spcBef>
              <a:spcAft>
                <a:spcPts val="0"/>
              </a:spcAft>
              <a:buFont typeface="Wingdings" panose="05000000000000000000" pitchFamily="2" charset="2"/>
              <a:buChar char="Ø"/>
            </a:pP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Dy-</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standartizimi</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i</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proceseve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gjyqësore</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gjykim</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njëjtat</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objekt</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200" dirty="0" err="1">
                <a:effectLst/>
                <a:latin typeface="Times New Roman" panose="02020603050405020304" pitchFamily="18" charset="0"/>
                <a:ea typeface="Calibri" panose="020F0502020204030204" pitchFamily="34" charset="0"/>
                <a:cs typeface="Times New Roman" panose="02020603050405020304" pitchFamily="18" charset="0"/>
              </a:rPr>
              <a:t>padi</a:t>
            </a:r>
            <a:r>
              <a:rPr lang="en-US" sz="2200" dirty="0">
                <a:effectLst/>
                <a:latin typeface="Times New Roman" panose="02020603050405020304" pitchFamily="18" charset="0"/>
                <a:ea typeface="Calibri" panose="020F0502020204030204" pitchFamily="34" charset="0"/>
                <a:cs typeface="Times New Roman" panose="02020603050405020304" pitchFamily="18" charset="0"/>
              </a:rPr>
              <a:t>.</a:t>
            </a:r>
          </a:p>
          <a:p>
            <a:pPr marL="182880" marR="0" indent="0">
              <a:lnSpc>
                <a:spcPct val="107000"/>
              </a:lnSpc>
              <a:spcBef>
                <a:spcPts val="0"/>
              </a:spcBef>
              <a:spcAft>
                <a:spcPts val="80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L="0" indent="0">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1126864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096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066800"/>
            <a:ext cx="8229600" cy="5562600"/>
          </a:xfrm>
        </p:spPr>
        <p:txBody>
          <a:bodyPr>
            <a:normAutofit fontScale="47500" lnSpcReduction="20000"/>
          </a:bodyPr>
          <a:lstStyle/>
          <a:p>
            <a:pPr>
              <a:buFont typeface="Wingdings" panose="05000000000000000000" pitchFamily="2" charset="2"/>
              <a:buChar char="v"/>
            </a:pPr>
            <a:r>
              <a:rPr lang="sq-AL" sz="34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 10</a:t>
            </a:r>
            <a:r>
              <a:rPr lang="en-US" sz="34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3400" b="1" i="1" dirty="0">
                <a:effectLst/>
                <a:latin typeface="Times New Roman" panose="02020603050405020304" pitchFamily="18" charset="0"/>
                <a:ea typeface="Times New Roman" panose="02020603050405020304" pitchFamily="18" charset="0"/>
                <a:cs typeface="Times New Roman" panose="02020603050405020304" pitchFamily="18" charset="0"/>
              </a:rPr>
              <a:t> datë 29.02.2016</a:t>
            </a:r>
            <a:r>
              <a:rPr lang="en-US" sz="3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34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34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endParaRPr lang="en-US" sz="3400" b="1"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900" u="sng" dirty="0" err="1">
                <a:effectLst/>
                <a:latin typeface="Times New Roman" panose="02020603050405020304" pitchFamily="18" charset="0"/>
                <a:ea typeface="Calibri" panose="020F0502020204030204" pitchFamily="34" charset="0"/>
                <a:cs typeface="Times New Roman" panose="02020603050405020304" pitchFamily="18" charset="0"/>
              </a:rPr>
              <a:t>Objekti</a:t>
            </a:r>
            <a:r>
              <a:rPr lang="en-US" sz="2900" u="sng"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900" b="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Shfuqizimi si i papajtueshëm me Kushtetutën e Republikës së Shqipërisë i paragrafit të dytë të nenit 17 të ligjit nr. 183/2014, datë 24.12.2014 “Për disa ndryshime dhe shtesa në ligjin nr. 9780, datë 16.07.2007 “Për inspektimin e ndërtimit”, të ndryshuar”. </a:t>
            </a:r>
            <a:endParaRPr lang="en-US" sz="29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900" u="sng" dirty="0" err="1">
                <a:latin typeface="Times New Roman" panose="02020603050405020304" pitchFamily="18" charset="0"/>
                <a:cs typeface="Times New Roman" panose="02020603050405020304" pitchFamily="18" charset="0"/>
              </a:rPr>
              <a:t>Kërkuesi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Avokati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i</a:t>
            </a:r>
            <a:r>
              <a:rPr lang="en-US" sz="2900" dirty="0">
                <a:latin typeface="Times New Roman" panose="02020603050405020304" pitchFamily="18" charset="0"/>
                <a:cs typeface="Times New Roman" panose="02020603050405020304" pitchFamily="18" charset="0"/>
              </a:rPr>
              <a:t> </a:t>
            </a:r>
            <a:r>
              <a:rPr lang="en-US" sz="2900" dirty="0" err="1">
                <a:latin typeface="Times New Roman" panose="02020603050405020304" pitchFamily="18" charset="0"/>
                <a:cs typeface="Times New Roman" panose="02020603050405020304" pitchFamily="18" charset="0"/>
              </a:rPr>
              <a:t>Popullit</a:t>
            </a:r>
            <a:endParaRPr lang="en-US" sz="2900" dirty="0">
              <a:latin typeface="Times New Roman" panose="02020603050405020304" pitchFamily="18" charset="0"/>
              <a:cs typeface="Times New Roman" panose="02020603050405020304" pitchFamily="18" charset="0"/>
            </a:endParaRPr>
          </a:p>
          <a:p>
            <a:pPr marL="0" indent="0" algn="just">
              <a:buNone/>
            </a:pPr>
            <a:endParaRPr lang="en-US" sz="2900" dirty="0">
              <a:latin typeface="Times New Roman" panose="02020603050405020304" pitchFamily="18" charset="0"/>
              <a:cs typeface="Times New Roman" panose="02020603050405020304" pitchFamily="18" charset="0"/>
            </a:endParaRPr>
          </a:p>
          <a:p>
            <a:pPr marL="0" indent="0" algn="just">
              <a:buNone/>
            </a:pPr>
            <a:r>
              <a:rPr lang="en-US" sz="2900" u="sng" dirty="0">
                <a:latin typeface="Times New Roman" panose="02020603050405020304" pitchFamily="18" charset="0"/>
                <a:ea typeface="Calibri" panose="020F0502020204030204" pitchFamily="34" charset="0"/>
                <a:cs typeface="Times New Roman" panose="02020603050405020304" pitchFamily="18" charset="0"/>
              </a:rPr>
              <a:t>P</a:t>
            </a:r>
            <a:r>
              <a:rPr lang="sq-AL" sz="2900" u="sng" dirty="0">
                <a:effectLst/>
                <a:latin typeface="Times New Roman" panose="02020603050405020304" pitchFamily="18" charset="0"/>
                <a:ea typeface="Calibri" panose="020F0502020204030204" pitchFamily="34" charset="0"/>
                <a:cs typeface="Times New Roman" panose="02020603050405020304" pitchFamily="18" charset="0"/>
              </a:rPr>
              <a:t>retendimet </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e ngritura nga kërkuesi lidhen me cenimin e së drejtës për jetën familjare, parimit të proporcionalitetit, parimit të sigurisë juridike, mosdiskriminimit dhe ndarjen e balancimin e pushteteve, si dhe të drejtën për një ankim efektiv.</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900" dirty="0">
                <a:effectLst/>
                <a:latin typeface="Times New Roman" panose="02020603050405020304" pitchFamily="18" charset="0"/>
                <a:ea typeface="Calibri" panose="020F0502020204030204" pitchFamily="34" charset="0"/>
                <a:cs typeface="Times New Roman" panose="02020603050405020304" pitchFamily="18" charset="0"/>
              </a:rPr>
              <a:t>G</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jykata</a:t>
            </a:r>
            <a:r>
              <a:rPr lang="en-US" sz="29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i </a:t>
            </a:r>
            <a:r>
              <a:rPr lang="en-US" sz="2900" dirty="0">
                <a:effectLst/>
                <a:latin typeface="Times New Roman" panose="02020603050405020304" pitchFamily="18" charset="0"/>
                <a:ea typeface="Calibri" panose="020F0502020204030204" pitchFamily="34" charset="0"/>
                <a:cs typeface="Times New Roman" panose="02020603050405020304" pitchFamily="18" charset="0"/>
              </a:rPr>
              <a:t>ka </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analiz</a:t>
            </a:r>
            <a:r>
              <a:rPr lang="en-US" sz="2900" dirty="0" err="1">
                <a:effectLst/>
                <a:latin typeface="Times New Roman" panose="02020603050405020304" pitchFamily="18" charset="0"/>
                <a:ea typeface="Calibri" panose="020F0502020204030204" pitchFamily="34" charset="0"/>
                <a:cs typeface="Times New Roman" panose="02020603050405020304" pitchFamily="18" charset="0"/>
              </a:rPr>
              <a:t>uar</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 këto pretendime në kuptim të parimit të mosdiskriminimit, sigurisë juridike dhe së drejtës për një ankim efektiv.</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900" dirty="0">
              <a:latin typeface="Times New Roman" panose="02020603050405020304" pitchFamily="18" charset="0"/>
              <a:cs typeface="Times New Roman" panose="02020603050405020304" pitchFamily="18" charset="0"/>
            </a:endParaRPr>
          </a:p>
          <a:p>
            <a:pPr marL="0" marR="0" indent="0" algn="just">
              <a:lnSpc>
                <a:spcPct val="150000"/>
              </a:lnSpc>
              <a:spcBef>
                <a:spcPts val="0"/>
              </a:spcBef>
              <a:spcAft>
                <a:spcPts val="0"/>
              </a:spcAft>
              <a:buNone/>
            </a:pPr>
            <a:r>
              <a:rPr lang="en-US" sz="2900" dirty="0">
                <a:latin typeface="Times New Roman" panose="02020603050405020304" pitchFamily="18" charset="0"/>
                <a:ea typeface="Calibri" panose="020F0502020204030204" pitchFamily="34" charset="0"/>
                <a:cs typeface="Times New Roman" panose="02020603050405020304" pitchFamily="18" charset="0"/>
              </a:rPr>
              <a:t>L</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igji nr. 183/2014 “Për disa shtesa dhe ndryshime në ligjin nr. 9870, datë 16.07.2007 “Për inspektimin e ndërtimit”, të ndryshuar”</a:t>
            </a:r>
            <a:r>
              <a:rPr lang="en-US" sz="29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ka ndryshuar edhe përmbajtjen e nenit 14 të ligjit bazë si vijon:</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gn="just">
              <a:lnSpc>
                <a:spcPct val="150000"/>
              </a:lnSpc>
              <a:spcBef>
                <a:spcPts val="0"/>
              </a:spcBef>
              <a:spcAft>
                <a:spcPts val="0"/>
              </a:spcAft>
            </a:pP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900" i="1" dirty="0">
                <a:effectLst/>
                <a:latin typeface="Times New Roman" panose="02020603050405020304" pitchFamily="18" charset="0"/>
                <a:ea typeface="Calibri" panose="020F0502020204030204" pitchFamily="34" charset="0"/>
                <a:cs typeface="Times New Roman" panose="02020603050405020304" pitchFamily="18" charset="0"/>
              </a:rPr>
              <a:t>Kundër vendimit të Inspektoratit Kombëtar të Mbrojtjes së Territorit dhe atij të njësisë vendore lejohet ankim i drejtpërdrejtë në gjykatë brenda 10 ditëve, duke filluar nga data e njoftimit të vendimit</a:t>
            </a:r>
            <a:r>
              <a:rPr lang="sq-AL" sz="29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gn="just">
              <a:lnSpc>
                <a:spcPct val="150000"/>
              </a:lnSpc>
              <a:spcBef>
                <a:spcPts val="0"/>
              </a:spcBef>
              <a:spcAft>
                <a:spcPts val="0"/>
              </a:spcAft>
            </a:pPr>
            <a:r>
              <a:rPr lang="sq-AL" sz="2900" i="1" dirty="0">
                <a:effectLst/>
                <a:latin typeface="Times New Roman" panose="02020603050405020304" pitchFamily="18" charset="0"/>
                <a:ea typeface="Calibri" panose="020F0502020204030204" pitchFamily="34" charset="0"/>
                <a:cs typeface="Times New Roman" panose="02020603050405020304" pitchFamily="18" charset="0"/>
              </a:rPr>
              <a:t>Ankimi gjyqësor kundër vendimit të Inspektoratit Kombëtar të Mbrojtjes së Territorit dhe atij të njësisë vendore nuk pezullon ekzekutimin e tij.</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gn="just">
              <a:lnSpc>
                <a:spcPct val="150000"/>
              </a:lnSpc>
              <a:spcBef>
                <a:spcPts val="0"/>
              </a:spcBef>
              <a:spcAft>
                <a:spcPts val="0"/>
              </a:spcAft>
            </a:pPr>
            <a:r>
              <a:rPr lang="sq-AL" sz="2900" i="1" dirty="0">
                <a:effectLst/>
                <a:latin typeface="Times New Roman" panose="02020603050405020304" pitchFamily="18" charset="0"/>
                <a:ea typeface="Calibri" panose="020F0502020204030204" pitchFamily="34" charset="0"/>
                <a:cs typeface="Times New Roman" panose="02020603050405020304" pitchFamily="18" charset="0"/>
              </a:rPr>
              <a:t>Në rast se, në bazë të vendimit të formës së prerë të gjykatës, vendoset pranimi i padisë, i dëmtuari ka të drejtë të kërkojë nga inspektorati që ka dhënë vendimin dëmshpërblimin për dëmin e shkaktuar”.</a:t>
            </a:r>
            <a:endParaRPr lang="en-US" sz="29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4631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7620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7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7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7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19200"/>
            <a:ext cx="8229600" cy="5410200"/>
          </a:xfrm>
        </p:spPr>
        <p:txBody>
          <a:bodyPr>
            <a:normAutofit fontScale="92500" lnSpcReduction="20000"/>
          </a:bodyPr>
          <a:lstStyle/>
          <a:p>
            <a:pPr>
              <a:buFont typeface="Wingdings" panose="05000000000000000000" pitchFamily="2" charset="2"/>
              <a:buChar char="v"/>
            </a:pPr>
            <a:r>
              <a:rPr lang="sq-AL" sz="22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 10</a:t>
            </a:r>
            <a:r>
              <a:rPr lang="en-US" sz="22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200" b="1" i="1" dirty="0">
                <a:effectLst/>
                <a:latin typeface="Times New Roman" panose="02020603050405020304" pitchFamily="18" charset="0"/>
                <a:ea typeface="Times New Roman" panose="02020603050405020304" pitchFamily="18" charset="0"/>
                <a:cs typeface="Times New Roman" panose="02020603050405020304" pitchFamily="18" charset="0"/>
              </a:rPr>
              <a:t> datë 29.02.2016</a:t>
            </a:r>
            <a:r>
              <a:rPr lang="en-US" sz="22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2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2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marL="0" indent="0">
              <a:buNone/>
            </a:pPr>
            <a:endParaRPr lang="en-US" sz="29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 typeface="Wingdings" panose="05000000000000000000" pitchFamily="2" charset="2"/>
              <a:buChar char="ü"/>
            </a:pPr>
            <a:r>
              <a:rPr lang="en-US" sz="1900" i="1" dirty="0">
                <a:latin typeface="Times New Roman" panose="02020603050405020304" pitchFamily="18" charset="0"/>
                <a:ea typeface="Calibri" panose="020F0502020204030204" pitchFamily="34" charset="0"/>
              </a:rPr>
              <a:t>N</a:t>
            </a:r>
            <a:r>
              <a:rPr lang="sq-AL" sz="1900" i="1" dirty="0">
                <a:effectLst/>
                <a:latin typeface="Times New Roman" panose="02020603050405020304" pitchFamily="18" charset="0"/>
                <a:ea typeface="Calibri" panose="020F0502020204030204" pitchFamily="34" charset="0"/>
              </a:rPr>
              <a:t>ë</a:t>
            </a:r>
            <a:r>
              <a:rPr lang="en-US" sz="1900" i="1" dirty="0">
                <a:effectLst/>
                <a:latin typeface="Times New Roman" panose="02020603050405020304" pitchFamily="18" charset="0"/>
                <a:ea typeface="Calibri" panose="020F0502020204030204" pitchFamily="34" charset="0"/>
              </a:rPr>
              <a:t> </a:t>
            </a:r>
            <a:r>
              <a:rPr lang="en-US" sz="1900" i="1" dirty="0" err="1">
                <a:effectLst/>
                <a:latin typeface="Times New Roman" panose="02020603050405020304" pitchFamily="18" charset="0"/>
                <a:ea typeface="Calibri" panose="020F0502020204030204" pitchFamily="34" charset="0"/>
              </a:rPr>
              <a:t>lidhje</a:t>
            </a:r>
            <a:r>
              <a:rPr lang="en-US" sz="1900" i="1" dirty="0">
                <a:effectLst/>
                <a:latin typeface="Times New Roman" panose="02020603050405020304" pitchFamily="18" charset="0"/>
                <a:ea typeface="Calibri" panose="020F0502020204030204" pitchFamily="34" charset="0"/>
              </a:rPr>
              <a:t> me</a:t>
            </a:r>
            <a:r>
              <a:rPr lang="sq-AL" sz="1900" i="1" dirty="0">
                <a:effectLst/>
                <a:latin typeface="Times New Roman" panose="02020603050405020304" pitchFamily="18" charset="0"/>
                <a:ea typeface="Calibri" panose="020F0502020204030204" pitchFamily="34" charset="0"/>
              </a:rPr>
              <a:t> cenimin e parimit të mosdiskriminimit</a:t>
            </a:r>
            <a:endParaRPr lang="en-US" sz="1900" i="1" dirty="0">
              <a:effectLst/>
              <a:latin typeface="Times New Roman" panose="02020603050405020304" pitchFamily="18" charset="0"/>
              <a:ea typeface="Calibri" panose="020F0502020204030204" pitchFamily="34" charset="0"/>
            </a:endParaRPr>
          </a:p>
          <a:p>
            <a:pPr algn="just">
              <a:buFontTx/>
              <a:buChar char="-"/>
            </a:pPr>
            <a:r>
              <a:rPr lang="sq-AL" sz="1800" dirty="0">
                <a:effectLst/>
                <a:latin typeface="Times New Roman" panose="02020603050405020304" pitchFamily="18" charset="0"/>
                <a:ea typeface="Calibri" panose="020F0502020204030204" pitchFamily="34" charset="0"/>
              </a:rPr>
              <a:t>Në lidhje me mosdiskriminimi</a:t>
            </a:r>
            <a:r>
              <a:rPr lang="en-US" sz="1800" dirty="0">
                <a:effectLst/>
                <a:latin typeface="Times New Roman" panose="02020603050405020304" pitchFamily="18" charset="0"/>
                <a:ea typeface="Calibri" panose="020F0502020204030204" pitchFamily="34" charset="0"/>
              </a:rPr>
              <a:t>n, </a:t>
            </a:r>
            <a:r>
              <a:rPr lang="sq-AL" sz="1800" dirty="0">
                <a:effectLst/>
                <a:latin typeface="Times New Roman" panose="02020603050405020304" pitchFamily="18" charset="0"/>
                <a:ea typeface="Calibri" panose="020F0502020204030204" pitchFamily="34" charset="0"/>
              </a:rPr>
              <a:t>Gj</a:t>
            </a:r>
            <a:r>
              <a:rPr lang="en-US" sz="1800" dirty="0">
                <a:effectLst/>
                <a:latin typeface="Times New Roman" panose="02020603050405020304" pitchFamily="18" charset="0"/>
                <a:ea typeface="Calibri" panose="020F0502020204030204" pitchFamily="34" charset="0"/>
              </a:rPr>
              <a:t>K</a:t>
            </a:r>
            <a:r>
              <a:rPr lang="sq-AL" sz="1800" dirty="0">
                <a:effectLst/>
                <a:latin typeface="Times New Roman" panose="02020603050405020304" pitchFamily="18" charset="0"/>
                <a:ea typeface="Calibri" panose="020F0502020204030204" pitchFamily="34" charset="0"/>
              </a:rPr>
              <a:t> ka përcaktuar disa standarde, me anë të të cilave ka synuar të vlerësojë nëse një ligj është diskriminues </a:t>
            </a:r>
            <a:r>
              <a:rPr lang="en-US" sz="1800" dirty="0">
                <a:effectLst/>
                <a:latin typeface="Times New Roman" panose="02020603050405020304" pitchFamily="18" charset="0"/>
                <a:ea typeface="Calibri" panose="020F0502020204030204" pitchFamily="34" charset="0"/>
              </a:rPr>
              <a:t>apo jo </a:t>
            </a:r>
            <a:r>
              <a:rPr lang="sq-AL" sz="1800" dirty="0">
                <a:effectLst/>
                <a:latin typeface="Times New Roman" panose="02020603050405020304" pitchFamily="18" charset="0"/>
                <a:ea typeface="Calibri" panose="020F0502020204030204" pitchFamily="34" charset="0"/>
              </a:rPr>
              <a:t>në </a:t>
            </a:r>
            <a:r>
              <a:rPr lang="en-US" sz="1800" dirty="0" err="1">
                <a:effectLst/>
                <a:latin typeface="Times New Roman" panose="02020603050405020304" pitchFamily="18" charset="0"/>
                <a:ea typeface="Calibri" panose="020F0502020204030204" pitchFamily="34" charset="0"/>
              </a:rPr>
              <a:t>kuptim</a:t>
            </a:r>
            <a:r>
              <a:rPr lang="en-US" sz="1800" dirty="0">
                <a:effectLst/>
                <a:latin typeface="Times New Roman" panose="02020603050405020304" pitchFamily="18" charset="0"/>
                <a:ea typeface="Calibri" panose="020F0502020204030204" pitchFamily="34" charset="0"/>
              </a:rPr>
              <a:t> t</a:t>
            </a:r>
            <a:r>
              <a:rPr lang="sq-AL" sz="1800" dirty="0">
                <a:effectLst/>
                <a:latin typeface="Times New Roman" panose="02020603050405020304" pitchFamily="18" charset="0"/>
                <a:ea typeface="Calibri" panose="020F0502020204030204" pitchFamily="34" charset="0"/>
              </a:rPr>
              <a:t>ë</a:t>
            </a:r>
            <a:r>
              <a:rPr lang="en-US" sz="1800" dirty="0">
                <a:effectLst/>
                <a:latin typeface="Times New Roman" panose="02020603050405020304" pitchFamily="18" charset="0"/>
                <a:ea typeface="Calibri" panose="020F0502020204030204" pitchFamily="34" charset="0"/>
              </a:rPr>
              <a:t> </a:t>
            </a:r>
            <a:r>
              <a:rPr lang="sq-AL" sz="1800" dirty="0">
                <a:effectLst/>
                <a:latin typeface="Times New Roman" panose="02020603050405020304" pitchFamily="18" charset="0"/>
                <a:ea typeface="Calibri" panose="020F0502020204030204" pitchFamily="34" charset="0"/>
              </a:rPr>
              <a:t>nenit 18 të Kushtetutës</a:t>
            </a:r>
            <a:r>
              <a:rPr lang="en-US" sz="1800" dirty="0">
                <a:effectLst/>
                <a:latin typeface="Times New Roman" panose="02020603050405020304" pitchFamily="18" charset="0"/>
                <a:ea typeface="Calibri" panose="020F0502020204030204" pitchFamily="34" charset="0"/>
              </a:rPr>
              <a:t>.</a:t>
            </a:r>
          </a:p>
          <a:p>
            <a:pPr algn="just">
              <a:buFontTx/>
              <a:buChar char="-"/>
            </a:pPr>
            <a:r>
              <a:rPr lang="sq-AL" sz="1800" dirty="0">
                <a:effectLst/>
                <a:latin typeface="Times New Roman" panose="02020603050405020304" pitchFamily="18" charset="0"/>
                <a:ea typeface="Calibri" panose="020F0502020204030204" pitchFamily="34" charset="0"/>
              </a:rPr>
              <a:t>Ky parim kërkon që të gjitha subjektet të trajtohen në mënyrë të njëjtë, por nuk formulon ndalime që të mund të bëhen trajtime të diferencuara kur individët e grupet nuk ndodhen në kushte të njëjta, apo kur ka justifikim të arsyeshëm e objektiv, duke vendosur një raport të arsyeshëm dhe përpjesëtimor midis mjeteve të përdorura dhe qëllimit që synohet të arrihet</a:t>
            </a:r>
            <a:r>
              <a:rPr lang="en-US" sz="1800" dirty="0">
                <a:latin typeface="Times New Roman" panose="02020603050405020304" pitchFamily="18" charset="0"/>
                <a:ea typeface="Calibri" panose="020F0502020204030204" pitchFamily="34" charset="0"/>
              </a:rPr>
              <a:t>.</a:t>
            </a:r>
          </a:p>
          <a:p>
            <a:pPr algn="just">
              <a:buFontTx/>
              <a:buChar char="-"/>
            </a:pPr>
            <a:r>
              <a:rPr lang="en-US" sz="1800" dirty="0">
                <a:latin typeface="Times New Roman" panose="02020603050405020304" pitchFamily="18" charset="0"/>
                <a:ea typeface="Calibri" panose="020F0502020204030204" pitchFamily="34" charset="0"/>
                <a:cs typeface="Times New Roman" panose="02020603050405020304" pitchFamily="18" charset="0"/>
              </a:rPr>
              <a:t>P</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retendimet e kërkuesit për cenimin e parimit të mosdiskriminimit i referohen një kategorie të caktuar individësh, konkretisht atyre që i përkasin komunitetit rom dhe egjiptian. Megjithatë, kërkuesi nuk ka arritur të argumentojë në nivel kushtetues se përmbajtja e dispozitës ligjore të kundërshtuar ka shkaktuar, në mungesë të një përligjjeje të arsyeshme dhe objektive, një pabarazi ligjore ndërmjet subjekteve që i përkasin komunitetit rom dhe egjiptian dhe subjekteve të tjera të cilave u drejtohet dispozita.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en-US" sz="1800" dirty="0">
                <a:latin typeface="Times New Roman" panose="02020603050405020304" pitchFamily="18" charset="0"/>
                <a:ea typeface="Calibri" panose="020F0502020204030204" pitchFamily="34" charset="0"/>
              </a:rPr>
              <a:t>K</a:t>
            </a:r>
            <a:r>
              <a:rPr lang="sq-AL" sz="1800" dirty="0">
                <a:effectLst/>
                <a:latin typeface="Times New Roman" panose="02020603050405020304" pitchFamily="18" charset="0"/>
                <a:ea typeface="Calibri" panose="020F0502020204030204" pitchFamily="34" charset="0"/>
              </a:rPr>
              <a:t>ërkuesi nuk ka arritur të argumentojë se ka pasur një cenim real dhe jo potencial të shkaktuar.</a:t>
            </a:r>
            <a:endParaRPr lang="en-US" sz="1800" dirty="0">
              <a:effectLst/>
              <a:latin typeface="Times New Roman" panose="02020603050405020304" pitchFamily="18" charset="0"/>
              <a:ea typeface="Calibri" panose="020F0502020204030204" pitchFamily="34" charset="0"/>
            </a:endParaRPr>
          </a:p>
          <a:p>
            <a:pPr algn="just">
              <a:buFontTx/>
              <a:buChar char="-"/>
            </a:pP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Gj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K</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 çmon se pretendimi për cenimin e parimit të mosdiskriminimit është i pabazuar dhe si i tillë ë</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sht</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rr</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zuar</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6526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7620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7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7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7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19200"/>
            <a:ext cx="8229600" cy="5181600"/>
          </a:xfrm>
        </p:spPr>
        <p:txBody>
          <a:bodyPr>
            <a:normAutofit lnSpcReduction="10000"/>
          </a:bodyPr>
          <a:lstStyle/>
          <a:p>
            <a:pPr>
              <a:buFont typeface="Wingdings" panose="05000000000000000000" pitchFamily="2" charset="2"/>
              <a:buChar char="v"/>
            </a:pP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 10</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 datë 29.02.2016</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marL="0" indent="0">
              <a:buNone/>
            </a:pPr>
            <a:endParaRPr lang="en-US" sz="20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 typeface="Wingdings" panose="05000000000000000000" pitchFamily="2" charset="2"/>
              <a:buChar char="ü"/>
            </a:pPr>
            <a:r>
              <a:rPr lang="en-US" sz="2000" i="1" dirty="0">
                <a:latin typeface="Times New Roman" panose="02020603050405020304" pitchFamily="18" charset="0"/>
                <a:ea typeface="Calibri" panose="020F0502020204030204" pitchFamily="34" charset="0"/>
                <a:cs typeface="Times New Roman" panose="02020603050405020304" pitchFamily="18" charset="0"/>
              </a:rPr>
              <a:t>N</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me</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 cenimin e parimit të sigurisë juridike</a:t>
            </a:r>
            <a:endParaRPr lang="en-US" sz="2000" i="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en-US" sz="2000" dirty="0" err="1">
                <a:latin typeface="Times New Roman" panose="02020603050405020304" pitchFamily="18" charset="0"/>
                <a:cs typeface="Times New Roman" panose="02020603050405020304" pitchFamily="18" charset="0"/>
              </a:rPr>
              <a:t>Gjykata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thekson</a:t>
            </a:r>
            <a:r>
              <a:rPr lang="en-US" sz="2000" dirty="0">
                <a:latin typeface="Times New Roman" panose="02020603050405020304" pitchFamily="18" charset="0"/>
                <a:cs typeface="Times New Roman" panose="02020603050405020304" pitchFamily="18" charset="0"/>
              </a:rPr>
              <a:t> se </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rregullimet ligjore që kanë të bëjnë me të drejtat e shtetasve duhet të kenë qëndrueshmëri të mjaftueshme që siguron vijimësinë e tyre</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buFontTx/>
              <a:buChar char="-"/>
            </a:pP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Gjykata vëren se parimi i sigurisë juridike nuk shfaqet asnjëherë si i tillë në vetvete, por shoqërohet me mbrojtjen e të drejtave të fituara, vazhdimësinë ligjore, ndalimin e ligjeve me fuqi prapavepruese, qartësinë dhe përcaktueshmërinë në normimin e marrëdhënieve juridike, respektimin e pritshmërive legjitime etj., ndaj dhe analiza e këtij parimi realizohet duke analizuar secilin prej këtyre elementeve.</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sq-AL"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Gjykata çmon se përmbajtja</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 e ndryshuar disa herë e nenit 14</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të</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ligjit</a:t>
            </a:r>
            <a:r>
              <a:rPr lang="sq-AL" sz="2000" dirty="0">
                <a:effectLst/>
                <a:latin typeface="Times New Roman" panose="02020603050405020304" pitchFamily="18" charset="0"/>
                <a:ea typeface="Calibri" panose="020F0502020204030204" pitchFamily="34" charset="0"/>
                <a:cs typeface="Times New Roman" panose="02020603050405020304" pitchFamily="18" charset="0"/>
              </a:rPr>
              <a:t>, i cili parashikon çështjen e pezullimit të ekzekutimit të aktit, nuk lidhet me një vendim përfundimtar dhe, për rrjedhojë, nuk mund të analizohet në kuptimin e parimit të sigurisë juridike. </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392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7620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7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7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7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19200"/>
            <a:ext cx="8229600" cy="5181600"/>
          </a:xfrm>
        </p:spPr>
        <p:txBody>
          <a:bodyPr>
            <a:normAutofit fontScale="85000" lnSpcReduction="10000"/>
          </a:bodyPr>
          <a:lstStyle/>
          <a:p>
            <a:pPr>
              <a:buFont typeface="Wingdings" panose="05000000000000000000" pitchFamily="2" charset="2"/>
              <a:buChar char="v"/>
            </a:pP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 10</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 datë 29.02.2016</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marL="0" indent="0">
              <a:buNone/>
            </a:pPr>
            <a:endParaRPr lang="en-US" sz="20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 typeface="Wingdings" panose="05000000000000000000" pitchFamily="2" charset="2"/>
              <a:buChar char="ü"/>
            </a:pPr>
            <a:r>
              <a:rPr lang="en-US" sz="1900" i="1" dirty="0">
                <a:latin typeface="Times New Roman" panose="02020603050405020304" pitchFamily="18" charset="0"/>
                <a:ea typeface="Calibri" panose="020F0502020204030204" pitchFamily="34" charset="0"/>
                <a:cs typeface="Times New Roman" panose="02020603050405020304" pitchFamily="18" charset="0"/>
              </a:rPr>
              <a:t>N</a:t>
            </a:r>
            <a:r>
              <a:rPr lang="sq-AL" sz="1900" i="1"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900" i="1"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1900" i="1" dirty="0">
                <a:effectLst/>
                <a:latin typeface="Times New Roman" panose="02020603050405020304" pitchFamily="18" charset="0"/>
                <a:ea typeface="Calibri" panose="020F0502020204030204" pitchFamily="34" charset="0"/>
                <a:cs typeface="Times New Roman" panose="02020603050405020304" pitchFamily="18" charset="0"/>
              </a:rPr>
              <a:t> me</a:t>
            </a:r>
            <a:r>
              <a:rPr lang="sq-AL" sz="1900" i="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1900" i="1" dirty="0">
                <a:effectLst/>
                <a:latin typeface="Times New Roman" panose="02020603050405020304" pitchFamily="18" charset="0"/>
                <a:ea typeface="Calibri" panose="020F0502020204030204" pitchFamily="34" charset="0"/>
              </a:rPr>
              <a:t>pretendimin për cenimin e së drejtës për një ankim efektiv</a:t>
            </a:r>
            <a:endParaRPr lang="en-US" sz="1900" i="1" dirty="0">
              <a:effectLst/>
              <a:latin typeface="Times New Roman" panose="02020603050405020304" pitchFamily="18" charset="0"/>
              <a:ea typeface="Calibri" panose="020F0502020204030204" pitchFamily="34" charset="0"/>
            </a:endParaRPr>
          </a:p>
          <a:p>
            <a:pPr algn="just">
              <a:buFontTx/>
              <a:buChar char="-"/>
            </a:pPr>
            <a:r>
              <a:rPr lang="sq-AL" sz="1800" dirty="0">
                <a:effectLst/>
                <a:latin typeface="Times New Roman" panose="02020603050405020304" pitchFamily="18" charset="0"/>
                <a:ea typeface="Calibri" panose="020F0502020204030204" pitchFamily="34" charset="0"/>
              </a:rPr>
              <a:t>Gjykata e vlerëson këtë pretendim në lidhje me të drejtën për një proces të rregullt ligjor, në kuptim të nenit 42 të Kushtetutës.</a:t>
            </a:r>
            <a:r>
              <a:rPr lang="sq-AL" sz="1800" dirty="0">
                <a:solidFill>
                  <a:srgbClr val="C00000"/>
                </a:solidFill>
                <a:effectLst/>
                <a:latin typeface="Times New Roman" panose="02020603050405020304" pitchFamily="18" charset="0"/>
                <a:ea typeface="Calibri" panose="020F0502020204030204" pitchFamily="34" charset="0"/>
              </a:rPr>
              <a:t> </a:t>
            </a:r>
            <a:endParaRPr lang="en-US" sz="1800" i="1" dirty="0">
              <a:solidFill>
                <a:srgbClr val="C00000"/>
              </a:solidFill>
              <a:latin typeface="Times New Roman" panose="02020603050405020304" pitchFamily="18" charset="0"/>
              <a:ea typeface="Calibri" panose="020F0502020204030204" pitchFamily="34" charset="0"/>
            </a:endParaRPr>
          </a:p>
          <a:p>
            <a:pPr algn="just">
              <a:buFontTx/>
              <a:buChar char="-"/>
            </a:pPr>
            <a:r>
              <a:rPr lang="en-US" sz="1800" dirty="0">
                <a:effectLst/>
                <a:latin typeface="Times New Roman" panose="02020603050405020304" pitchFamily="18" charset="0"/>
                <a:ea typeface="Calibri" panose="020F0502020204030204" pitchFamily="34" charset="0"/>
              </a:rPr>
              <a:t>Ky </a:t>
            </a:r>
            <a:r>
              <a:rPr lang="en-US" sz="1800" dirty="0" err="1">
                <a:effectLst/>
                <a:latin typeface="Times New Roman" panose="02020603050405020304" pitchFamily="18" charset="0"/>
                <a:ea typeface="Calibri" panose="020F0502020204030204" pitchFamily="34" charset="0"/>
              </a:rPr>
              <a:t>nen</a:t>
            </a:r>
            <a:r>
              <a:rPr lang="en-US" sz="1800" dirty="0">
                <a:effectLst/>
                <a:latin typeface="Times New Roman" panose="02020603050405020304" pitchFamily="18" charset="0"/>
                <a:ea typeface="Calibri" panose="020F0502020204030204" pitchFamily="34" charset="0"/>
              </a:rPr>
              <a:t> </a:t>
            </a:r>
            <a:r>
              <a:rPr lang="sq-AL" sz="1800" dirty="0">
                <a:effectLst/>
                <a:latin typeface="Times New Roman" panose="02020603050405020304" pitchFamily="18" charset="0"/>
                <a:ea typeface="Calibri" panose="020F0502020204030204" pitchFamily="34" charset="0"/>
              </a:rPr>
              <a:t>ka për qëllim të garantojë shtetasit nga çdo veprim që u shkakton cenim të të drejtave të tyre, pa përjashtuar rastet kur cenimi vjen nga ndonjë akt i administratës shtetërore. </a:t>
            </a:r>
            <a:endParaRPr lang="en-US" sz="1800" dirty="0">
              <a:effectLst/>
              <a:latin typeface="Times New Roman" panose="02020603050405020304" pitchFamily="18" charset="0"/>
              <a:ea typeface="Calibri" panose="020F0502020204030204" pitchFamily="34" charset="0"/>
            </a:endParaRPr>
          </a:p>
          <a:p>
            <a:pPr algn="just">
              <a:buFontTx/>
              <a:buChar char="-"/>
            </a:pPr>
            <a:r>
              <a:rPr lang="sq-AL" sz="1800" dirty="0">
                <a:effectLst/>
                <a:latin typeface="Times New Roman" panose="02020603050405020304" pitchFamily="18" charset="0"/>
                <a:ea typeface="Calibri" panose="020F0502020204030204" pitchFamily="34" charset="0"/>
              </a:rPr>
              <a:t>Shteti i së drejtës presupozon që çdo ndërhyrje e autoriteteve ekzekutive në të drejtat e individit apo të personave juridikë duhet të jetë objekt i një kontrolli efektiv nga një organ që ofron garantimin e pavarësisë dhe paanësisë gjatë procesit të shqyrtimit të procesit</a:t>
            </a:r>
            <a:r>
              <a:rPr lang="en-US" sz="1800" dirty="0">
                <a:effectLst/>
                <a:latin typeface="Times New Roman" panose="02020603050405020304" pitchFamily="18" charset="0"/>
                <a:ea typeface="Calibri" panose="020F0502020204030204" pitchFamily="34" charset="0"/>
              </a:rPr>
              <a:t>.</a:t>
            </a:r>
          </a:p>
          <a:p>
            <a:pPr algn="just">
              <a:buFontTx/>
              <a:buChar char="-"/>
            </a:pP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Gjykata konstaton se neni 14 i ligjit objekt shqyrtimi parashikon të drejtën e ankimit gjyqësor ndaj vendimeve të IKMT-së, duke përcaktuar dhe një afat të posaçëm 10-ditor për ushtrimin e ankimit.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en-US" sz="1800" dirty="0">
                <a:latin typeface="Times New Roman" panose="02020603050405020304" pitchFamily="18" charset="0"/>
                <a:ea typeface="Calibri" panose="020F0502020204030204" pitchFamily="34" charset="0"/>
                <a:cs typeface="Times New Roman" panose="02020603050405020304" pitchFamily="18" charset="0"/>
              </a:rPr>
              <a:t>P</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arashikimi në ligj i mjetit dhe afatit të ankimit është në përputhje me standardin kushtetues të së drejtës së ankimit.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en-US" sz="1800" dirty="0" err="1">
                <a:latin typeface="Times New Roman" panose="02020603050405020304" pitchFamily="18" charset="0"/>
                <a:ea typeface="Calibri" panose="020F0502020204030204" pitchFamily="34" charset="0"/>
                <a:cs typeface="Times New Roman" panose="02020603050405020304" pitchFamily="18" charset="0"/>
              </a:rPr>
              <a:t>Ndaj</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Gj</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K</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 çmon se përderisa në rastin konkret ligji parashikon të drejtën e ankimit gjyqësor, ky parashikim është i mjaftueshëm për të realizuar të drejtën e ankimit gjyqësor ndaj akteve administrative që nxjerr IMKT-ja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buFontTx/>
              <a:buChar char="-"/>
            </a:pPr>
            <a:r>
              <a:rPr lang="sq-AL" sz="1800" dirty="0">
                <a:effectLst/>
                <a:latin typeface="Times New Roman" panose="02020603050405020304" pitchFamily="18" charset="0"/>
                <a:ea typeface="Calibri" panose="020F0502020204030204" pitchFamily="34" charset="0"/>
              </a:rPr>
              <a:t>Pezullimi i aktit administrativ si një veprim procedural gjyqësor kushtëzohet nga një sërë elementesh që e bëjnë atë të dallueshëm nga pezullimi si pasojë e ankimit administrative</a:t>
            </a:r>
            <a:r>
              <a:rPr lang="en-US" sz="1800" dirty="0">
                <a:effectLst/>
                <a:latin typeface="Times New Roman" panose="02020603050405020304" pitchFamily="18" charset="0"/>
                <a:ea typeface="Calibri" panose="020F0502020204030204" pitchFamily="34" charset="0"/>
              </a:rPr>
              <a:t>.</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000" i="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3756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7620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7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7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7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7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7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19200"/>
            <a:ext cx="8229600" cy="5181600"/>
          </a:xfrm>
        </p:spPr>
        <p:txBody>
          <a:bodyPr>
            <a:normAutofit fontScale="85000" lnSpcReduction="20000"/>
          </a:bodyPr>
          <a:lstStyle/>
          <a:p>
            <a:pPr>
              <a:buFont typeface="Wingdings" panose="05000000000000000000" pitchFamily="2" charset="2"/>
              <a:buChar char="v"/>
            </a:pP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 10</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 datë 29.02.2016</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marL="0" indent="0">
              <a:buNone/>
            </a:pPr>
            <a:endParaRPr lang="en-US" sz="20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 typeface="Wingdings" panose="05000000000000000000" pitchFamily="2" charset="2"/>
              <a:buChar char="ü"/>
            </a:pPr>
            <a:r>
              <a:rPr lang="en-US" sz="2000" i="1" dirty="0">
                <a:latin typeface="Times New Roman" panose="02020603050405020304" pitchFamily="18" charset="0"/>
                <a:ea typeface="Calibri" panose="020F0502020204030204" pitchFamily="34" charset="0"/>
                <a:cs typeface="Times New Roman" panose="02020603050405020304" pitchFamily="18" charset="0"/>
              </a:rPr>
              <a:t>N</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me</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1800" i="1" dirty="0">
                <a:effectLst/>
                <a:latin typeface="Times New Roman" panose="02020603050405020304" pitchFamily="18" charset="0"/>
                <a:ea typeface="Calibri" panose="020F0502020204030204" pitchFamily="34" charset="0"/>
              </a:rPr>
              <a:t>pretendimin për cenimin e së drejtës për një ankim efektiv</a:t>
            </a:r>
            <a:r>
              <a:rPr lang="en-US" sz="1800" i="1" dirty="0">
                <a:effectLst/>
                <a:latin typeface="Times New Roman" panose="02020603050405020304" pitchFamily="18" charset="0"/>
                <a:ea typeface="Calibri" panose="020F0502020204030204" pitchFamily="34" charset="0"/>
              </a:rPr>
              <a:t> (</a:t>
            </a:r>
            <a:r>
              <a:rPr lang="en-US" sz="1800" i="1" dirty="0" err="1">
                <a:effectLst/>
                <a:latin typeface="Times New Roman" panose="02020603050405020304" pitchFamily="18" charset="0"/>
                <a:ea typeface="Calibri" panose="020F0502020204030204" pitchFamily="34" charset="0"/>
              </a:rPr>
              <a:t>vijon</a:t>
            </a:r>
            <a:r>
              <a:rPr lang="en-US" sz="1800" i="1" dirty="0">
                <a:effectLst/>
                <a:latin typeface="Times New Roman" panose="02020603050405020304" pitchFamily="18" charset="0"/>
                <a:ea typeface="Calibri" panose="020F0502020204030204" pitchFamily="34" charset="0"/>
              </a:rPr>
              <a:t>)</a:t>
            </a:r>
          </a:p>
          <a:p>
            <a:pPr marR="0" algn="just">
              <a:lnSpc>
                <a:spcPct val="150000"/>
              </a:lnSpc>
              <a:spcBef>
                <a:spcPts val="0"/>
              </a:spcBef>
              <a:spcAft>
                <a:spcPts val="0"/>
              </a:spcAft>
              <a:buFontTx/>
              <a:buChar char="-"/>
            </a:pP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Gjykata vëren se në nenin 14 të ligjit</a:t>
            </a:r>
            <a:r>
              <a:rPr lang="sq-AL" sz="1800" dirty="0">
                <a:effectLst/>
                <a:latin typeface="Calibri" panose="020F0502020204030204" pitchFamily="34" charset="0"/>
                <a:ea typeface="Calibri" panose="020F0502020204030204" pitchFamily="34" charset="0"/>
                <a:cs typeface="Times New Roman" panose="02020603050405020304" pitchFamily="18" charset="0"/>
              </a:rPr>
              <a:t> </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nr. 9870, datë 16.07.2007, i ndryshuar me ligjin nr. 183/2014, parashikohet se “ankimi gjyqësor kundër vendimit të 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KMT</a:t>
            </a:r>
            <a:r>
              <a:rPr lang="en-US" sz="1800" dirty="0">
                <a:latin typeface="Times New Roman" panose="02020603050405020304" pitchFamily="18" charset="0"/>
                <a:ea typeface="Calibri" panose="020F0502020204030204" pitchFamily="34" charset="0"/>
                <a:cs typeface="Times New Roman" panose="02020603050405020304" pitchFamily="18" charset="0"/>
              </a:rPr>
              <a:t>-</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së dhe atij të njësisë vendore nuk pezullon ekzekutimin e tij”.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50000"/>
              </a:lnSpc>
              <a:spcBef>
                <a:spcPts val="0"/>
              </a:spcBef>
              <a:spcAft>
                <a:spcPts val="0"/>
              </a:spcAft>
              <a:buFontTx/>
              <a:buChar char="-"/>
            </a:pP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Kjo do të thotë se vetëm paraqitja e ankimit në gjykatë për këto vendime nuk shkakton automatikisht pezullimin e tyre.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50000"/>
              </a:lnSpc>
              <a:spcBef>
                <a:spcPts val="0"/>
              </a:spcBef>
              <a:spcAft>
                <a:spcPts val="0"/>
              </a:spcAft>
              <a:buFontTx/>
              <a:buChar char="-"/>
            </a:pP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Por, kur pala e interesuar kërkon njëkohësisht edhe pezullimin e këtyre akteve, atëherë gjykata nuk ka asnjë pengesë që kur janë kushtet, të vendosë pezullimin e aktit të nxjerrë nga këto organe.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50000"/>
              </a:lnSpc>
              <a:spcBef>
                <a:spcPts val="0"/>
              </a:spcBef>
              <a:spcAft>
                <a:spcPts val="0"/>
              </a:spcAft>
              <a:buFontTx/>
              <a:buChar char="-"/>
            </a:pP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Në këtë këndvështrim, Gjykata çmon se përmbajtja e nenit 14 nuk e cenon kontrollin administrativ të gjykatës mbi veprimtarinë administrative, për rrjedhojë pretendimi për cenimin e së drejtës për ankim efektiv duhet rrëzuar si i pabazuar.</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R="0" algn="just">
              <a:lnSpc>
                <a:spcPct val="150000"/>
              </a:lnSpc>
              <a:spcBef>
                <a:spcPts val="0"/>
              </a:spcBef>
              <a:spcAft>
                <a:spcPts val="0"/>
              </a:spcAft>
              <a:buFontTx/>
              <a:buChar char="-"/>
            </a:pP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Për sa më sipër, Gjykata arrin në përfundimin se kërkuesi nuk ka arritur të provojë në nivel kushtetues cenimin e të drejtave dhe lirive të individit si efekt real dhe i drejtpërdrejtë i dispozitës objekt shqyrtimi. Për rrjedhojë, pretendimet lidhur me karakterin antikushtetues të normës janë të pabazuara e për këtë arsye kërkesa duhet rrëzuar.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82301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096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066800"/>
            <a:ext cx="8229600" cy="5562600"/>
          </a:xfrm>
        </p:spPr>
        <p:txBody>
          <a:bodyPr>
            <a:normAutofit fontScale="77500" lnSpcReduction="20000"/>
          </a:bodyPr>
          <a:lstStyle/>
          <a:p>
            <a:pPr>
              <a:buFont typeface="Wingdings" panose="05000000000000000000" pitchFamily="2" charset="2"/>
              <a:buChar char="v"/>
            </a:pPr>
            <a:r>
              <a:rPr lang="sq-AL" sz="23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nr.15</a:t>
            </a:r>
            <a:r>
              <a:rPr lang="en-US" sz="23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300" b="1" i="1" dirty="0">
                <a:effectLst/>
                <a:latin typeface="Times New Roman" panose="02020603050405020304" pitchFamily="18" charset="0"/>
                <a:ea typeface="Times New Roman" panose="02020603050405020304" pitchFamily="18" charset="0"/>
                <a:cs typeface="Times New Roman" panose="02020603050405020304" pitchFamily="18" charset="0"/>
              </a:rPr>
              <a:t> dat</a:t>
            </a:r>
            <a:r>
              <a:rPr lang="sq-AL" sz="2300" b="1" i="1" dirty="0">
                <a:effectLst/>
                <a:latin typeface="Times New Roman" panose="02020603050405020304" pitchFamily="18" charset="0"/>
                <a:ea typeface="Calibri" panose="020F0502020204030204" pitchFamily="34" charset="0"/>
                <a:cs typeface="Times New Roman" panose="02020603050405020304" pitchFamily="18" charset="0"/>
              </a:rPr>
              <a:t>ë 22.06.2022</a:t>
            </a:r>
            <a:r>
              <a:rPr lang="en-US" sz="2300" i="1" dirty="0">
                <a:latin typeface="Times New Roman" panose="02020603050405020304" pitchFamily="18" charset="0"/>
                <a:ea typeface="Calibri" panose="020F0502020204030204" pitchFamily="34" charset="0"/>
                <a:cs typeface="Times New Roman" panose="02020603050405020304" pitchFamily="18" charset="0"/>
              </a:rPr>
              <a:t> </a:t>
            </a:r>
            <a:r>
              <a:rPr lang="en-US" sz="23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3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endParaRPr lang="en-US" sz="2300" b="1" i="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300" u="sng" dirty="0" err="1">
                <a:effectLst/>
                <a:latin typeface="Times New Roman" panose="02020603050405020304" pitchFamily="18" charset="0"/>
                <a:ea typeface="Calibri" panose="020F0502020204030204" pitchFamily="34" charset="0"/>
                <a:cs typeface="Times New Roman" panose="02020603050405020304" pitchFamily="18" charset="0"/>
              </a:rPr>
              <a:t>Objekti</a:t>
            </a:r>
            <a:r>
              <a:rPr lang="en-US" sz="23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300" dirty="0">
                <a:effectLst/>
                <a:latin typeface="Times New Roman" panose="02020603050405020304" pitchFamily="18" charset="0"/>
                <a:ea typeface="MS Mincho" panose="02020609040205080304" pitchFamily="49" charset="-128"/>
                <a:cs typeface="Times New Roman" panose="02020603050405020304" pitchFamily="18" charset="0"/>
              </a:rPr>
              <a:t>Kontrolli i pajtueshmërisë së nenit 52, pika 1, shkronja “e”, të ligjit nr. </a:t>
            </a:r>
            <a:r>
              <a:rPr lang="sq-AL" sz="2300" dirty="0">
                <a:effectLst/>
                <a:latin typeface="Times New Roman" panose="02020603050405020304" pitchFamily="18" charset="0"/>
                <a:ea typeface="Calibri" panose="020F0502020204030204" pitchFamily="34" charset="0"/>
                <a:cs typeface="Times New Roman" panose="02020603050405020304" pitchFamily="18" charset="0"/>
              </a:rPr>
              <a:t>107/2014, datë 31.07.2014 “Për planifikimin dhe zhvillimin e territorit”, të ndryshuar, me Kushtetutën e Republikës së Shqipërisë.</a:t>
            </a:r>
            <a:endParaRPr lang="en-US" sz="23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300" u="sng" dirty="0" err="1">
                <a:latin typeface="Times New Roman" panose="02020603050405020304" pitchFamily="18" charset="0"/>
                <a:cs typeface="Times New Roman" panose="02020603050405020304" pitchFamily="18" charset="0"/>
              </a:rPr>
              <a:t>Kërkuesi</a:t>
            </a:r>
            <a:r>
              <a:rPr lang="en-US" sz="2300" dirty="0">
                <a:latin typeface="Times New Roman" panose="02020603050405020304" pitchFamily="18" charset="0"/>
                <a:cs typeface="Times New Roman" panose="02020603050405020304" pitchFamily="18" charset="0"/>
              </a:rPr>
              <a:t>: </a:t>
            </a:r>
            <a:r>
              <a:rPr lang="en-US" sz="2300" dirty="0" err="1">
                <a:latin typeface="Times New Roman" panose="02020603050405020304" pitchFamily="18" charset="0"/>
                <a:cs typeface="Times New Roman" panose="02020603050405020304" pitchFamily="18" charset="0"/>
              </a:rPr>
              <a:t>Gjykata</a:t>
            </a:r>
            <a:r>
              <a:rPr lang="en-US" sz="2300" dirty="0">
                <a:latin typeface="Times New Roman" panose="02020603050405020304" pitchFamily="18" charset="0"/>
                <a:cs typeface="Times New Roman" panose="02020603050405020304" pitchFamily="18" charset="0"/>
              </a:rPr>
              <a:t> Administrative e </a:t>
            </a:r>
            <a:r>
              <a:rPr lang="en-US" sz="2300" dirty="0" err="1">
                <a:latin typeface="Times New Roman" panose="02020603050405020304" pitchFamily="18" charset="0"/>
                <a:cs typeface="Times New Roman" panose="02020603050405020304" pitchFamily="18" charset="0"/>
              </a:rPr>
              <a:t>Shkallës</a:t>
            </a:r>
            <a:r>
              <a:rPr lang="en-US" sz="2300" dirty="0">
                <a:latin typeface="Times New Roman" panose="02020603050405020304" pitchFamily="18" charset="0"/>
                <a:cs typeface="Times New Roman" panose="02020603050405020304" pitchFamily="18" charset="0"/>
              </a:rPr>
              <a:t> I, </a:t>
            </a:r>
            <a:r>
              <a:rPr lang="en-US" sz="2300" dirty="0" err="1">
                <a:latin typeface="Times New Roman" panose="02020603050405020304" pitchFamily="18" charset="0"/>
                <a:cs typeface="Times New Roman" panose="02020603050405020304" pitchFamily="18" charset="0"/>
              </a:rPr>
              <a:t>Tiranë</a:t>
            </a:r>
            <a:r>
              <a:rPr lang="en-US" sz="2300" dirty="0">
                <a:latin typeface="Times New Roman" panose="02020603050405020304" pitchFamily="18" charset="0"/>
                <a:cs typeface="Times New Roman" panose="02020603050405020304" pitchFamily="18" charset="0"/>
              </a:rPr>
              <a:t> </a:t>
            </a:r>
            <a:r>
              <a:rPr lang="en-US" sz="2300" i="1" dirty="0">
                <a:latin typeface="Times New Roman" panose="02020603050405020304" pitchFamily="18" charset="0"/>
                <a:cs typeface="Times New Roman" panose="02020603050405020304" pitchFamily="18" charset="0"/>
              </a:rPr>
              <a:t>(</a:t>
            </a:r>
            <a:r>
              <a:rPr lang="en-US" sz="2300" i="1" dirty="0" err="1">
                <a:latin typeface="Times New Roman" panose="02020603050405020304" pitchFamily="18" charset="0"/>
                <a:cs typeface="Times New Roman" panose="02020603050405020304" pitchFamily="18" charset="0"/>
              </a:rPr>
              <a:t>kontrolli</a:t>
            </a:r>
            <a:r>
              <a:rPr lang="en-US" sz="2300" i="1" dirty="0">
                <a:latin typeface="Times New Roman" panose="02020603050405020304" pitchFamily="18" charset="0"/>
                <a:cs typeface="Times New Roman" panose="02020603050405020304" pitchFamily="18" charset="0"/>
              </a:rPr>
              <a:t> incidental)</a:t>
            </a:r>
          </a:p>
          <a:p>
            <a:pPr marL="0" indent="0" algn="just">
              <a:buNone/>
            </a:pPr>
            <a:endParaRPr lang="en-US" sz="2300" i="1" u="sng"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en-US" sz="2300" u="sng" dirty="0">
                <a:latin typeface="Times New Roman" panose="02020603050405020304" pitchFamily="18" charset="0"/>
                <a:ea typeface="Calibri" panose="020F0502020204030204" pitchFamily="34" charset="0"/>
                <a:cs typeface="Times New Roman" panose="02020603050405020304" pitchFamily="18" charset="0"/>
              </a:rPr>
              <a:t>P</a:t>
            </a:r>
            <a:r>
              <a:rPr lang="sq-AL" sz="2300" u="sng" dirty="0">
                <a:effectLst/>
                <a:latin typeface="Times New Roman" panose="02020603050405020304" pitchFamily="18" charset="0"/>
                <a:ea typeface="Calibri" panose="020F0502020204030204" pitchFamily="34" charset="0"/>
                <a:cs typeface="Times New Roman" panose="02020603050405020304" pitchFamily="18" charset="0"/>
              </a:rPr>
              <a:t>retendimet </a:t>
            </a:r>
            <a:r>
              <a:rPr lang="sq-AL" sz="2300" dirty="0">
                <a:effectLst/>
                <a:latin typeface="Times New Roman" panose="02020603050405020304" pitchFamily="18" charset="0"/>
                <a:ea typeface="Calibri" panose="020F0502020204030204" pitchFamily="34" charset="0"/>
                <a:cs typeface="Times New Roman" panose="02020603050405020304" pitchFamily="18" charset="0"/>
              </a:rPr>
              <a:t>e ngritura nga kërkuesi </a:t>
            </a: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300" dirty="0" err="1">
                <a:effectLst/>
                <a:latin typeface="Times New Roman" panose="02020603050405020304" pitchFamily="18" charset="0"/>
                <a:ea typeface="Calibri" panose="020F0502020204030204" pitchFamily="34" charset="0"/>
                <a:cs typeface="Times New Roman" panose="02020603050405020304" pitchFamily="18" charset="0"/>
              </a:rPr>
              <a:t>gjykata</a:t>
            </a: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300" dirty="0" err="1">
                <a:effectLst/>
                <a:latin typeface="Times New Roman" panose="02020603050405020304" pitchFamily="18" charset="0"/>
                <a:ea typeface="Calibri" panose="020F0502020204030204" pitchFamily="34" charset="0"/>
                <a:cs typeface="Times New Roman" panose="02020603050405020304" pitchFamily="18" charset="0"/>
              </a:rPr>
              <a:t>referuese</a:t>
            </a: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300" dirty="0">
                <a:effectLst/>
                <a:latin typeface="Times New Roman" panose="02020603050405020304" pitchFamily="18" charset="0"/>
                <a:ea typeface="Calibri" panose="020F0502020204030204" pitchFamily="34" charset="0"/>
                <a:cs typeface="Times New Roman" panose="02020603050405020304" pitchFamily="18" charset="0"/>
              </a:rPr>
              <a:t>lidhen me </a:t>
            </a:r>
            <a:r>
              <a:rPr lang="en-US" sz="2300" dirty="0" err="1">
                <a:effectLst/>
                <a:latin typeface="Times New Roman" panose="02020603050405020304" pitchFamily="18" charset="0"/>
                <a:ea typeface="Calibri" panose="020F0502020204030204" pitchFamily="34" charset="0"/>
                <a:cs typeface="Times New Roman" panose="02020603050405020304" pitchFamily="18" charset="0"/>
              </a:rPr>
              <a:t>cenimin</a:t>
            </a: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300" dirty="0" err="1">
                <a:effectLst/>
                <a:latin typeface="Times New Roman" panose="02020603050405020304" pitchFamily="18" charset="0"/>
                <a:ea typeface="Calibri" panose="020F0502020204030204" pitchFamily="34" charset="0"/>
                <a:cs typeface="Times New Roman" panose="02020603050405020304" pitchFamily="18" charset="0"/>
              </a:rPr>
              <a:t>në</a:t>
            </a:r>
            <a:r>
              <a:rPr lang="en-US" sz="2300" dirty="0">
                <a:effectLst/>
                <a:latin typeface="Times New Roman" panose="02020603050405020304" pitchFamily="18" charset="0"/>
                <a:ea typeface="Calibri" panose="020F0502020204030204" pitchFamily="34" charset="0"/>
                <a:cs typeface="Times New Roman" panose="02020603050405020304" pitchFamily="18" charset="0"/>
              </a:rPr>
              <a:t>:</a:t>
            </a:r>
          </a:p>
          <a:p>
            <a:pPr marL="342900" indent="-342900" algn="just">
              <a:buAutoNum type="alphaLcPeriod"/>
            </a:pPr>
            <a:r>
              <a:rPr lang="en-US" sz="2100" i="1" dirty="0">
                <a:latin typeface="Times New Roman" panose="02020603050405020304" pitchFamily="18" charset="0"/>
                <a:ea typeface="Calibri" panose="020F0502020204030204" pitchFamily="34" charset="0"/>
                <a:cs typeface="Times New Roman" panose="02020603050405020304" pitchFamily="18" charset="0"/>
              </a:rPr>
              <a:t>t</a:t>
            </a:r>
            <a:r>
              <a:rPr lang="sq-AL" sz="2100" i="1" dirty="0">
                <a:effectLst/>
                <a:latin typeface="Times New Roman" panose="02020603050405020304" pitchFamily="18" charset="0"/>
                <a:ea typeface="Times New Roman" panose="02020603050405020304" pitchFamily="18" charset="0"/>
                <a:cs typeface="Times New Roman" panose="02020603050405020304" pitchFamily="18" charset="0"/>
              </a:rPr>
              <a:t>ë drejtën e pronës</a:t>
            </a:r>
            <a:r>
              <a:rPr lang="sq-AL" sz="2100" dirty="0">
                <a:effectLst/>
                <a:latin typeface="Times New Roman" panose="02020603050405020304" pitchFamily="18" charset="0"/>
                <a:ea typeface="Times New Roman" panose="02020603050405020304" pitchFamily="18" charset="0"/>
                <a:cs typeface="Times New Roman" panose="02020603050405020304" pitchFamily="18" charset="0"/>
              </a:rPr>
              <a:t>, të garantuar nga neni 41 i Kushtetutës, pasi shteti ndërhyn në pasurinë e individit, duke e ngarkuar me barrë të tepruar dhe të papërballueshme për gjendjen ekonomike dhe sociale të tij. Kjo ndërhyrje nuk respekton </a:t>
            </a:r>
            <a:r>
              <a:rPr lang="sq-AL" sz="2100" i="1" dirty="0">
                <a:effectLst/>
                <a:latin typeface="Times New Roman" panose="02020603050405020304" pitchFamily="18" charset="0"/>
                <a:ea typeface="Times New Roman" panose="02020603050405020304" pitchFamily="18" charset="0"/>
                <a:cs typeface="Times New Roman" panose="02020603050405020304" pitchFamily="18" charset="0"/>
              </a:rPr>
              <a:t>parimin e proporcionalitetit</a:t>
            </a:r>
            <a:r>
              <a:rPr lang="sq-AL" sz="2100" dirty="0">
                <a:effectLst/>
                <a:latin typeface="Times New Roman" panose="02020603050405020304" pitchFamily="18" charset="0"/>
                <a:ea typeface="Times New Roman" panose="02020603050405020304" pitchFamily="18" charset="0"/>
                <a:cs typeface="Times New Roman" panose="02020603050405020304" pitchFamily="18" charset="0"/>
              </a:rPr>
              <a:t>, të garantuar nga neni 17 i Kushtetutës</a:t>
            </a:r>
            <a:r>
              <a:rPr lang="sq-AL" sz="2100" kern="1400" dirty="0">
                <a:effectLst/>
                <a:latin typeface="Times New Roman" panose="02020603050405020304" pitchFamily="18" charset="0"/>
                <a:ea typeface="Calibri" panose="020F0502020204030204" pitchFamily="34" charset="0"/>
                <a:cs typeface="Times New Roman" panose="02020603050405020304" pitchFamily="18" charset="0"/>
              </a:rPr>
              <a:t>, pasi nuk siguron baraspeshën e kërkuar mes së drejtës së kufizuar dhe interesit publik. </a:t>
            </a:r>
            <a:endParaRPr lang="en-US" sz="2100" kern="14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100" kern="1400" dirty="0">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buAutoNum type="alphaLcPeriod"/>
            </a:pPr>
            <a:r>
              <a:rPr lang="sq-AL" sz="2100" i="1" dirty="0">
                <a:effectLst/>
                <a:latin typeface="Times New Roman" panose="02020603050405020304" pitchFamily="18" charset="0"/>
                <a:ea typeface="Times New Roman" panose="02020603050405020304" pitchFamily="18" charset="0"/>
                <a:cs typeface="Times New Roman" panose="02020603050405020304" pitchFamily="18" charset="0"/>
              </a:rPr>
              <a:t>Të drejtën për të mos u dënuar dy herë (ne bis in idem)</a:t>
            </a:r>
            <a:r>
              <a:rPr lang="sq-AL" sz="2100" dirty="0">
                <a:effectLst/>
                <a:latin typeface="Times New Roman" panose="02020603050405020304" pitchFamily="18" charset="0"/>
                <a:ea typeface="Times New Roman" panose="02020603050405020304" pitchFamily="18" charset="0"/>
                <a:cs typeface="Times New Roman" panose="02020603050405020304" pitchFamily="18" charset="0"/>
              </a:rPr>
              <a:t>, të garantuar nga neni 34 i Kushtetutës dhe neni 4 i Protokollit nr. 7 të KEDNJ-së, </a:t>
            </a:r>
            <a:r>
              <a:rPr lang="sq-AL" sz="2100" dirty="0">
                <a:effectLst/>
                <a:latin typeface="Times New Roman" panose="02020603050405020304" pitchFamily="18" charset="0"/>
                <a:ea typeface="Calibri" panose="020F0502020204030204" pitchFamily="34" charset="0"/>
                <a:cs typeface="Times New Roman" panose="02020603050405020304" pitchFamily="18" charset="0"/>
              </a:rPr>
              <a:t>pasi gjoba ka vlerë shumë të lartë dhe jo proporcionale, duke u barazuar në thelb me dënim penal. Vlera e gjobës për kundërvajtje penale, sipas nenit 34 të Kodit Penal (</a:t>
            </a:r>
            <a:r>
              <a:rPr lang="sq-AL" sz="2100" i="1" dirty="0">
                <a:effectLst/>
                <a:latin typeface="Times New Roman" panose="02020603050405020304" pitchFamily="18" charset="0"/>
                <a:ea typeface="Calibri" panose="020F0502020204030204" pitchFamily="34" charset="0"/>
                <a:cs typeface="Times New Roman" panose="02020603050405020304" pitchFamily="18" charset="0"/>
              </a:rPr>
              <a:t>KP</a:t>
            </a:r>
            <a:r>
              <a:rPr lang="sq-AL" sz="2100" dirty="0">
                <a:effectLst/>
                <a:latin typeface="Times New Roman" panose="02020603050405020304" pitchFamily="18" charset="0"/>
                <a:ea typeface="Calibri" panose="020F0502020204030204" pitchFamily="34" charset="0"/>
                <a:cs typeface="Times New Roman" panose="02020603050405020304" pitchFamily="18" charset="0"/>
              </a:rPr>
              <a:t>), është më e ulët se vlera e gjobës administrative të caktuar në rastin konkret. Ndërsa neni 199/a i KP-së e parashikon si vepër penale ndërtimin e paligjshëm. Gjithashtu, masa e gjobës nuk përcaktohet me ligj, sikurse e parashikon neni 10 i ligjit nr. </a:t>
            </a:r>
            <a:r>
              <a:rPr lang="sq-AL" sz="2100" dirty="0">
                <a:effectLst/>
                <a:latin typeface="Times New Roman" panose="02020603050405020304" pitchFamily="18" charset="0"/>
                <a:ea typeface="Times New Roman" panose="02020603050405020304" pitchFamily="18" charset="0"/>
                <a:cs typeface="Times New Roman" panose="02020603050405020304" pitchFamily="18" charset="0"/>
              </a:rPr>
              <a:t>10279, datë 20.05.2010 “Për kundërvajtjet administrative”, të ndryshuar (</a:t>
            </a:r>
            <a:r>
              <a:rPr lang="sq-AL" sz="2100" i="1" dirty="0">
                <a:effectLst/>
                <a:latin typeface="Times New Roman" panose="02020603050405020304" pitchFamily="18" charset="0"/>
                <a:ea typeface="Times New Roman" panose="02020603050405020304" pitchFamily="18" charset="0"/>
                <a:cs typeface="Times New Roman" panose="02020603050405020304" pitchFamily="18" charset="0"/>
              </a:rPr>
              <a:t>ligji nr. 10279/2010</a:t>
            </a:r>
            <a:r>
              <a:rPr lang="sq-AL" sz="21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2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6883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096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066800"/>
            <a:ext cx="8229600" cy="5562600"/>
          </a:xfrm>
        </p:spPr>
        <p:txBody>
          <a:bodyPr>
            <a:normAutofit fontScale="85000" lnSpcReduction="10000"/>
          </a:bodyPr>
          <a:lstStyle/>
          <a:p>
            <a:pPr>
              <a:buFont typeface="Wingdings" panose="05000000000000000000" pitchFamily="2" charset="2"/>
              <a:buChar char="v"/>
            </a:pPr>
            <a:r>
              <a:rPr lang="sq-AL" sz="23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nr.15</a:t>
            </a:r>
            <a:r>
              <a:rPr lang="en-US" sz="23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300" b="1" i="1" dirty="0">
                <a:effectLst/>
                <a:latin typeface="Times New Roman" panose="02020603050405020304" pitchFamily="18" charset="0"/>
                <a:ea typeface="Times New Roman" panose="02020603050405020304" pitchFamily="18" charset="0"/>
                <a:cs typeface="Times New Roman" panose="02020603050405020304" pitchFamily="18" charset="0"/>
              </a:rPr>
              <a:t> dat</a:t>
            </a:r>
            <a:r>
              <a:rPr lang="sq-AL" sz="2300" b="1" i="1" dirty="0">
                <a:effectLst/>
                <a:latin typeface="Times New Roman" panose="02020603050405020304" pitchFamily="18" charset="0"/>
                <a:ea typeface="Calibri" panose="020F0502020204030204" pitchFamily="34" charset="0"/>
                <a:cs typeface="Times New Roman" panose="02020603050405020304" pitchFamily="18" charset="0"/>
              </a:rPr>
              <a:t>ë 22.06.2022</a:t>
            </a:r>
            <a:r>
              <a:rPr lang="en-US" sz="2300" i="1" dirty="0">
                <a:latin typeface="Times New Roman" panose="02020603050405020304" pitchFamily="18" charset="0"/>
                <a:ea typeface="Calibri" panose="020F0502020204030204" pitchFamily="34" charset="0"/>
                <a:cs typeface="Times New Roman" panose="02020603050405020304" pitchFamily="18" charset="0"/>
              </a:rPr>
              <a:t> </a:t>
            </a:r>
            <a:r>
              <a:rPr lang="en-US" sz="23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3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marL="0" indent="0">
              <a:buNone/>
            </a:pPr>
            <a:endParaRPr lang="en-US" sz="23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ü"/>
            </a:pPr>
            <a:r>
              <a:rPr lang="en-US" sz="2400" i="1" dirty="0">
                <a:latin typeface="Times New Roman" panose="02020603050405020304" pitchFamily="18" charset="0"/>
                <a:ea typeface="Calibri" panose="020F0502020204030204" pitchFamily="34" charset="0"/>
                <a:cs typeface="Times New Roman" panose="02020603050405020304" pitchFamily="18" charset="0"/>
              </a:rPr>
              <a:t>N</a:t>
            </a:r>
            <a:r>
              <a:rPr lang="sq-AL" sz="2400" i="1"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me</a:t>
            </a:r>
            <a:r>
              <a:rPr lang="sq-AL"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400" i="1" dirty="0">
                <a:effectLst/>
                <a:latin typeface="Times New Roman" panose="02020603050405020304" pitchFamily="18" charset="0"/>
                <a:ea typeface="Calibri" panose="020F0502020204030204" pitchFamily="34" charset="0"/>
              </a:rPr>
              <a:t>pretendimin për cenimin e së drejtës </a:t>
            </a:r>
            <a:r>
              <a:rPr lang="en-US" sz="2400" i="1" dirty="0">
                <a:effectLst/>
                <a:latin typeface="Times New Roman" panose="02020603050405020304" pitchFamily="18" charset="0"/>
                <a:ea typeface="Calibri" panose="020F0502020204030204" pitchFamily="34" charset="0"/>
              </a:rPr>
              <a:t>s</a:t>
            </a:r>
            <a:r>
              <a:rPr lang="sq-AL" sz="2400" i="1" dirty="0">
                <a:effectLst/>
                <a:latin typeface="Times New Roman" panose="02020603050405020304" pitchFamily="18" charset="0"/>
                <a:ea typeface="Calibri" panose="020F0502020204030204" pitchFamily="34" charset="0"/>
              </a:rPr>
              <a:t>ë</a:t>
            </a:r>
            <a:r>
              <a:rPr lang="en-US" sz="2400" i="1" dirty="0">
                <a:effectLst/>
                <a:latin typeface="Times New Roman" panose="02020603050405020304" pitchFamily="18" charset="0"/>
                <a:ea typeface="Calibri" panose="020F0502020204030204" pitchFamily="34" charset="0"/>
              </a:rPr>
              <a:t> p</a:t>
            </a:r>
            <a:r>
              <a:rPr lang="sq-AL" sz="2400" i="1" dirty="0">
                <a:effectLst/>
                <a:latin typeface="Times New Roman" panose="02020603050405020304" pitchFamily="18" charset="0"/>
                <a:ea typeface="Calibri" panose="020F0502020204030204" pitchFamily="34" charset="0"/>
              </a:rPr>
              <a:t>r</a:t>
            </a:r>
            <a:r>
              <a:rPr lang="en-US" sz="2400" i="1" dirty="0">
                <a:latin typeface="Times New Roman" panose="02020603050405020304" pitchFamily="18" charset="0"/>
                <a:ea typeface="Calibri" panose="020F0502020204030204" pitchFamily="34" charset="0"/>
              </a:rPr>
              <a:t>o</a:t>
            </a:r>
            <a:r>
              <a:rPr lang="sq-AL" sz="2400" i="1" dirty="0">
                <a:effectLst/>
                <a:latin typeface="Times New Roman" panose="02020603050405020304" pitchFamily="18" charset="0"/>
                <a:ea typeface="Calibri" panose="020F0502020204030204" pitchFamily="34" charset="0"/>
              </a:rPr>
              <a:t>në</a:t>
            </a:r>
            <a:r>
              <a:rPr lang="en-US" sz="2400" i="1" dirty="0">
                <a:effectLst/>
                <a:latin typeface="Times New Roman" panose="02020603050405020304" pitchFamily="18" charset="0"/>
                <a:ea typeface="Calibri" panose="020F0502020204030204" pitchFamily="34" charset="0"/>
              </a:rPr>
              <a:t>s</a:t>
            </a:r>
          </a:p>
          <a:p>
            <a:pPr algn="just">
              <a:buFontTx/>
              <a:buChar char="-"/>
            </a:pPr>
            <a:r>
              <a:rPr lang="sq-AL" sz="1800" dirty="0">
                <a:effectLst/>
                <a:latin typeface="Times New Roman" panose="02020603050405020304" pitchFamily="18" charset="0"/>
                <a:ea typeface="Calibri" panose="020F0502020204030204" pitchFamily="34" charset="0"/>
                <a:cs typeface="Arial" panose="020B0604020202020204" pitchFamily="34" charset="0"/>
              </a:rPr>
              <a:t>Në jurisprudencën kushtetuese është pranuar se e drejta e pronës private, si e drejtë universale e njeriut, përfshin çdo posedim të sendeve ose të të drejtave të tjera materiale pasurore </a:t>
            </a:r>
            <a:r>
              <a:rPr lang="en-US" sz="1800" dirty="0">
                <a:effectLst/>
                <a:latin typeface="Times New Roman" panose="02020603050405020304" pitchFamily="18" charset="0"/>
                <a:ea typeface="Calibri" panose="020F0502020204030204" pitchFamily="34" charset="0"/>
                <a:cs typeface="Arial" panose="020B0604020202020204" pitchFamily="34" charset="0"/>
              </a:rPr>
              <a:t>(</a:t>
            </a:r>
            <a:r>
              <a:rPr lang="en-US" sz="1800" i="1" dirty="0">
                <a:latin typeface="Times New Roman" panose="02020603050405020304" pitchFamily="18" charset="0"/>
                <a:ea typeface="Calibri" panose="020F0502020204030204" pitchFamily="34" charset="0"/>
                <a:cs typeface="Arial" panose="020B0604020202020204" pitchFamily="34" charset="0"/>
              </a:rPr>
              <a:t>V</a:t>
            </a:r>
            <a:r>
              <a:rPr lang="sq-AL" sz="1800" i="1" dirty="0">
                <a:effectLst/>
                <a:latin typeface="Times New Roman" panose="02020603050405020304" pitchFamily="18" charset="0"/>
                <a:ea typeface="Calibri" panose="020F0502020204030204" pitchFamily="34" charset="0"/>
                <a:cs typeface="Arial" panose="020B0604020202020204" pitchFamily="34" charset="0"/>
              </a:rPr>
              <a:t>endimet nr. 36, datë 21.04.2017; nr. 25, datë 28.04.2014  të GjK</a:t>
            </a:r>
            <a:r>
              <a:rPr lang="en-US" sz="1800" i="1" dirty="0">
                <a:effectLst/>
                <a:latin typeface="Times New Roman" panose="02020603050405020304" pitchFamily="18" charset="0"/>
                <a:ea typeface="Calibri" panose="020F0502020204030204" pitchFamily="34" charset="0"/>
                <a:cs typeface="Arial" panose="020B0604020202020204" pitchFamily="34" charset="0"/>
              </a:rPr>
              <a:t>).</a:t>
            </a:r>
          </a:p>
          <a:p>
            <a:pPr algn="just">
              <a:buFontTx/>
              <a:buChar char="-"/>
            </a:pPr>
            <a:r>
              <a:rPr lang="sq-AL" sz="1800" dirty="0">
                <a:effectLst/>
                <a:latin typeface="Times New Roman" panose="02020603050405020304" pitchFamily="18" charset="0"/>
                <a:ea typeface="Calibri" panose="020F0502020204030204" pitchFamily="34" charset="0"/>
                <a:cs typeface="Arial" panose="020B0604020202020204" pitchFamily="34" charset="0"/>
              </a:rPr>
              <a:t>Për sa u takon </a:t>
            </a:r>
            <a:r>
              <a:rPr lang="sq-AL" sz="1800" dirty="0">
                <a:effectLst/>
                <a:latin typeface="Times New Roman" panose="02020603050405020304" pitchFamily="18" charset="0"/>
                <a:ea typeface="Times New Roman" panose="02020603050405020304" pitchFamily="18" charset="0"/>
                <a:cs typeface="Arial" panose="020B0604020202020204" pitchFamily="34" charset="0"/>
              </a:rPr>
              <a:t>detyrimeve financiare, duke përfshirë edhe gjobën, ato janë pjesë e konceptit kushtetues të pronës private, pasi</a:t>
            </a:r>
            <a:r>
              <a:rPr lang="sq-AL" sz="1800" dirty="0">
                <a:effectLst/>
                <a:latin typeface="Times New Roman" panose="02020603050405020304" pitchFamily="18" charset="0"/>
                <a:ea typeface="Calibri" panose="020F0502020204030204" pitchFamily="34" charset="0"/>
                <a:cs typeface="Arial" panose="020B0604020202020204" pitchFamily="34" charset="0"/>
              </a:rPr>
              <a:t> pagesa e një sasie të caktuar të hollash, e barasvlershme në këtë rast me masën e gjobave, është një shumë që merret nga pasuria e individit</a:t>
            </a:r>
            <a:r>
              <a:rPr lang="en-US" sz="1800" dirty="0">
                <a:effectLst/>
                <a:latin typeface="Times New Roman" panose="02020603050405020304" pitchFamily="18" charset="0"/>
                <a:ea typeface="Calibri" panose="020F0502020204030204" pitchFamily="34" charset="0"/>
                <a:cs typeface="Arial" panose="020B0604020202020204" pitchFamily="34" charset="0"/>
              </a:rPr>
              <a:t>.</a:t>
            </a:r>
            <a:r>
              <a:rPr lang="sq-AL" sz="1800" i="1" dirty="0">
                <a:effectLst/>
                <a:latin typeface="Times New Roman" panose="02020603050405020304" pitchFamily="18" charset="0"/>
                <a:ea typeface="Calibri" panose="020F0502020204030204" pitchFamily="34" charset="0"/>
                <a:cs typeface="Arial" panose="020B0604020202020204" pitchFamily="34" charset="0"/>
              </a:rPr>
              <a:t> </a:t>
            </a:r>
            <a:r>
              <a:rPr lang="en-US" sz="1800" i="1" dirty="0">
                <a:effectLst/>
                <a:latin typeface="Times New Roman" panose="02020603050405020304" pitchFamily="18" charset="0"/>
                <a:ea typeface="Calibri" panose="020F0502020204030204" pitchFamily="34" charset="0"/>
                <a:cs typeface="Arial" panose="020B0604020202020204" pitchFamily="34" charset="0"/>
              </a:rPr>
              <a:t>(V</a:t>
            </a:r>
            <a:r>
              <a:rPr lang="sq-AL" sz="1800" i="1" dirty="0">
                <a:effectLst/>
                <a:latin typeface="Times New Roman" panose="02020603050405020304" pitchFamily="18" charset="0"/>
                <a:ea typeface="Calibri" panose="020F0502020204030204" pitchFamily="34" charset="0"/>
                <a:cs typeface="Arial" panose="020B0604020202020204" pitchFamily="34" charset="0"/>
              </a:rPr>
              <a:t>endimet nr. 11, datë 21.04.2022; nr. 10, datë 04.03.2021; nr. 16, datë 25.07.2008 të </a:t>
            </a:r>
            <a:r>
              <a:rPr lang="en-US" sz="1800" i="1" dirty="0">
                <a:effectLst/>
                <a:latin typeface="Times New Roman" panose="02020603050405020304" pitchFamily="18" charset="0"/>
                <a:ea typeface="Calibri" panose="020F0502020204030204" pitchFamily="34" charset="0"/>
                <a:cs typeface="Arial" panose="020B0604020202020204" pitchFamily="34" charset="0"/>
              </a:rPr>
              <a:t>GJK).</a:t>
            </a:r>
          </a:p>
          <a:p>
            <a:pPr algn="just">
              <a:buFontTx/>
              <a:buChar char="-"/>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Me gjithë mbrojtjen që ajo gëzon, e drejta e pronës mund t’u nënshtrohet kufizimeve. Këto kufizime duhen bërë sipas disa kritereve të përcaktuara në mënyrë shteruese në nenin 17 të Kushtetutës (</a:t>
            </a:r>
            <a:r>
              <a:rPr lang="en-US" sz="1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V</a:t>
            </a:r>
            <a:r>
              <a:rPr lang="sq-AL" sz="1800"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endimi nr. 25, datë 28.04.2014 </a:t>
            </a:r>
            <a:r>
              <a:rPr lang="en-US" sz="1800"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i</a:t>
            </a:r>
            <a:r>
              <a:rPr lang="en-US" sz="18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GJK</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sq-AL" sz="1800" dirty="0">
                <a:effectLst/>
                <a:latin typeface="Times New Roman" panose="02020603050405020304" pitchFamily="18" charset="0"/>
                <a:ea typeface="Calibri" panose="020F0502020204030204" pitchFamily="34" charset="0"/>
                <a:cs typeface="Arial" panose="020B0604020202020204" pitchFamily="34" charset="0"/>
              </a:rPr>
              <a:t>Gjykata, analizo</a:t>
            </a:r>
            <a:r>
              <a:rPr lang="en-US" sz="1800" dirty="0" err="1">
                <a:latin typeface="Times New Roman" panose="02020603050405020304" pitchFamily="18" charset="0"/>
                <a:ea typeface="Calibri" panose="020F0502020204030204" pitchFamily="34" charset="0"/>
                <a:cs typeface="Arial" panose="020B0604020202020204" pitchFamily="34" charset="0"/>
              </a:rPr>
              <a:t>i</a:t>
            </a:r>
            <a:r>
              <a:rPr lang="sq-AL" sz="1800" dirty="0">
                <a:effectLst/>
                <a:latin typeface="Times New Roman" panose="02020603050405020304" pitchFamily="18" charset="0"/>
                <a:ea typeface="Calibri" panose="020F0502020204030204" pitchFamily="34" charset="0"/>
                <a:cs typeface="Arial" panose="020B0604020202020204" pitchFamily="34" charset="0"/>
              </a:rPr>
              <a:t> mbrojtjen e së drejtës së pronës private që ofron neni 41 i Kushtetutës vetëm për sa i përket gjobës dhe jo për objektin e ndërtuar pa leje, pasi ky i fundit del jashtë kufijve të shqyrtimit të çështjes. </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r>
              <a:rPr lang="en-US" sz="1800" dirty="0">
                <a:latin typeface="Times New Roman" panose="02020603050405020304" pitchFamily="18" charset="0"/>
                <a:ea typeface="Calibri" panose="020F0502020204030204" pitchFamily="34" charset="0"/>
                <a:cs typeface="Arial" panose="020B0604020202020204" pitchFamily="34" charset="0"/>
              </a:rPr>
              <a:t>G</a:t>
            </a:r>
            <a:r>
              <a:rPr lang="sq-AL" sz="1800" dirty="0">
                <a:effectLst/>
                <a:latin typeface="Times New Roman" panose="02020603050405020304" pitchFamily="18" charset="0"/>
                <a:ea typeface="Calibri" panose="020F0502020204030204" pitchFamily="34" charset="0"/>
                <a:cs typeface="Arial" panose="020B0604020202020204" pitchFamily="34" charset="0"/>
              </a:rPr>
              <a:t>joba administrative </a:t>
            </a:r>
            <a:r>
              <a:rPr lang="en-US" sz="1800" dirty="0">
                <a:effectLst/>
                <a:latin typeface="Times New Roman" panose="02020603050405020304" pitchFamily="18" charset="0"/>
                <a:ea typeface="Calibri" panose="020F0502020204030204" pitchFamily="34" charset="0"/>
                <a:cs typeface="Arial" panose="020B0604020202020204" pitchFamily="34" charset="0"/>
              </a:rPr>
              <a:t>e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vendosur</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sq-AL" sz="1800" dirty="0">
                <a:effectLst/>
                <a:latin typeface="Times New Roman" panose="02020603050405020304" pitchFamily="18" charset="0"/>
                <a:ea typeface="Calibri" panose="020F0502020204030204" pitchFamily="34" charset="0"/>
                <a:cs typeface="Arial" panose="020B0604020202020204" pitchFamily="34" charset="0"/>
              </a:rPr>
              <a:t>përbën pronë private dhe dispozita ligjore, që ka shërbyer për caktimin dhe llogaritjen e gjobës, ndërhyn duke e kufizuar të drejtën e pronës private të garantuar nga neni 41 i Kushtetutës. </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r>
              <a:rPr lang="en-US" sz="1800" dirty="0" err="1">
                <a:latin typeface="Times New Roman" panose="02020603050405020304" pitchFamily="18" charset="0"/>
                <a:ea typeface="Calibri" panose="020F0502020204030204" pitchFamily="34" charset="0"/>
                <a:cs typeface="Arial" panose="020B0604020202020204" pitchFamily="34" charset="0"/>
              </a:rPr>
              <a:t>Testi</a:t>
            </a:r>
            <a:r>
              <a:rPr lang="en-US" sz="1800" dirty="0">
                <a:latin typeface="Times New Roman" panose="02020603050405020304" pitchFamily="18" charset="0"/>
                <a:ea typeface="Calibri" panose="020F0502020204030204" pitchFamily="34" charset="0"/>
                <a:cs typeface="Arial" panose="020B0604020202020204" pitchFamily="34" charset="0"/>
              </a:rPr>
              <a:t> </a:t>
            </a:r>
            <a:r>
              <a:rPr lang="en-US" sz="1800" dirty="0" err="1">
                <a:latin typeface="Times New Roman" panose="02020603050405020304" pitchFamily="18" charset="0"/>
                <a:ea typeface="Calibri" panose="020F0502020204030204" pitchFamily="34" charset="0"/>
                <a:cs typeface="Arial" panose="020B0604020202020204" pitchFamily="34" charset="0"/>
              </a:rPr>
              <a:t>kushtetues</a:t>
            </a:r>
            <a:r>
              <a:rPr lang="en-US" sz="1800" dirty="0">
                <a:latin typeface="Times New Roman" panose="02020603050405020304" pitchFamily="18" charset="0"/>
                <a:ea typeface="Calibri" panose="020F0502020204030204" pitchFamily="34" charset="0"/>
                <a:cs typeface="Arial" panose="020B0604020202020204" pitchFamily="34" charset="0"/>
              </a:rPr>
              <a:t> – </a:t>
            </a:r>
            <a:r>
              <a:rPr lang="en-US" sz="1800" dirty="0" err="1">
                <a:latin typeface="Times New Roman" panose="02020603050405020304" pitchFamily="18" charset="0"/>
                <a:ea typeface="Calibri" panose="020F0502020204030204" pitchFamily="34" charset="0"/>
                <a:cs typeface="Arial" panose="020B0604020202020204" pitchFamily="34" charset="0"/>
              </a:rPr>
              <a:t>neni</a:t>
            </a:r>
            <a:r>
              <a:rPr lang="en-US" sz="1800" dirty="0">
                <a:latin typeface="Times New Roman" panose="02020603050405020304" pitchFamily="18" charset="0"/>
                <a:ea typeface="Calibri" panose="020F0502020204030204" pitchFamily="34" charset="0"/>
                <a:cs typeface="Arial" panose="020B0604020202020204" pitchFamily="34" charset="0"/>
              </a:rPr>
              <a:t> 17 (</a:t>
            </a:r>
            <a:r>
              <a:rPr lang="en-US" sz="1800" dirty="0" err="1">
                <a:latin typeface="Times New Roman" panose="02020603050405020304" pitchFamily="18" charset="0"/>
                <a:ea typeface="Calibri" panose="020F0502020204030204" pitchFamily="34" charset="0"/>
                <a:cs typeface="Arial" panose="020B0604020202020204" pitchFamily="34" charset="0"/>
              </a:rPr>
              <a:t>kufizimet</a:t>
            </a:r>
            <a:r>
              <a:rPr lang="en-US" sz="1800" dirty="0">
                <a:latin typeface="Times New Roman" panose="02020603050405020304" pitchFamily="18" charset="0"/>
                <a:ea typeface="Calibri" panose="020F0502020204030204" pitchFamily="34" charset="0"/>
                <a:cs typeface="Arial" panose="020B0604020202020204" pitchFamily="34" charset="0"/>
              </a:rPr>
              <a:t>: </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nëse kufizimi i pronës private është bërë me ligj, nëse ekziston interesi publik dhe nëse përpjesëtimi midis ndërhyrjes dhe gjendjes që e ka diktuar atë është i drejtë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2923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096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066800"/>
            <a:ext cx="8229600" cy="5562600"/>
          </a:xfrm>
        </p:spPr>
        <p:txBody>
          <a:bodyPr>
            <a:normAutofit fontScale="85000" lnSpcReduction="10000"/>
          </a:bodyPr>
          <a:lstStyle/>
          <a:p>
            <a:pPr>
              <a:buFont typeface="Wingdings" panose="05000000000000000000" pitchFamily="2" charset="2"/>
              <a:buChar char="v"/>
            </a:pPr>
            <a:r>
              <a:rPr lang="sq-AL" sz="22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nr.15</a:t>
            </a:r>
            <a:r>
              <a:rPr lang="en-US" sz="22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200" b="1" i="1" dirty="0">
                <a:effectLst/>
                <a:latin typeface="Times New Roman" panose="02020603050405020304" pitchFamily="18" charset="0"/>
                <a:ea typeface="Times New Roman" panose="02020603050405020304" pitchFamily="18" charset="0"/>
                <a:cs typeface="Times New Roman" panose="02020603050405020304" pitchFamily="18" charset="0"/>
              </a:rPr>
              <a:t> dat</a:t>
            </a:r>
            <a:r>
              <a:rPr lang="sq-AL" sz="2200" b="1" i="1" dirty="0">
                <a:effectLst/>
                <a:latin typeface="Times New Roman" panose="02020603050405020304" pitchFamily="18" charset="0"/>
                <a:ea typeface="Calibri" panose="020F0502020204030204" pitchFamily="34" charset="0"/>
                <a:cs typeface="Times New Roman" panose="02020603050405020304" pitchFamily="18" charset="0"/>
              </a:rPr>
              <a:t>ë 22.06.2022</a:t>
            </a:r>
            <a:r>
              <a:rPr lang="en-US" sz="2200" i="1" dirty="0">
                <a:latin typeface="Times New Roman" panose="02020603050405020304" pitchFamily="18" charset="0"/>
                <a:ea typeface="Calibri" panose="020F0502020204030204" pitchFamily="34" charset="0"/>
                <a:cs typeface="Times New Roman" panose="02020603050405020304" pitchFamily="18" charset="0"/>
              </a:rPr>
              <a:t> </a:t>
            </a:r>
            <a:r>
              <a:rPr lang="en-US" sz="22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2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marL="0" indent="0">
              <a:buNone/>
            </a:pPr>
            <a:endParaRPr lang="en-US" sz="23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ü"/>
            </a:pPr>
            <a:r>
              <a:rPr lang="en-US" sz="2000" i="1" dirty="0">
                <a:latin typeface="Times New Roman" panose="02020603050405020304" pitchFamily="18" charset="0"/>
                <a:ea typeface="Calibri" panose="020F0502020204030204" pitchFamily="34" charset="0"/>
                <a:cs typeface="Times New Roman" panose="02020603050405020304" pitchFamily="18" charset="0"/>
              </a:rPr>
              <a:t>N</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me</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000" i="1" dirty="0">
                <a:effectLst/>
                <a:latin typeface="Times New Roman" panose="02020603050405020304" pitchFamily="18" charset="0"/>
                <a:ea typeface="Calibri" panose="020F0502020204030204" pitchFamily="34" charset="0"/>
              </a:rPr>
              <a:t>pretendimin për cenimin e së drejtës </a:t>
            </a:r>
            <a:r>
              <a:rPr lang="en-US" sz="2000" i="1" dirty="0">
                <a:effectLst/>
                <a:latin typeface="Times New Roman" panose="02020603050405020304" pitchFamily="18" charset="0"/>
                <a:ea typeface="Calibri" panose="020F0502020204030204" pitchFamily="34" charset="0"/>
              </a:rPr>
              <a:t>s</a:t>
            </a:r>
            <a:r>
              <a:rPr lang="sq-AL" sz="2000" i="1" dirty="0">
                <a:effectLst/>
                <a:latin typeface="Times New Roman" panose="02020603050405020304" pitchFamily="18" charset="0"/>
                <a:ea typeface="Calibri" panose="020F0502020204030204" pitchFamily="34" charset="0"/>
              </a:rPr>
              <a:t>ë</a:t>
            </a:r>
            <a:r>
              <a:rPr lang="en-US" sz="2000" i="1" dirty="0">
                <a:effectLst/>
                <a:latin typeface="Times New Roman" panose="02020603050405020304" pitchFamily="18" charset="0"/>
                <a:ea typeface="Calibri" panose="020F0502020204030204" pitchFamily="34" charset="0"/>
              </a:rPr>
              <a:t> p</a:t>
            </a:r>
            <a:r>
              <a:rPr lang="sq-AL" sz="2000" i="1" dirty="0">
                <a:effectLst/>
                <a:latin typeface="Times New Roman" panose="02020603050405020304" pitchFamily="18" charset="0"/>
                <a:ea typeface="Calibri" panose="020F0502020204030204" pitchFamily="34" charset="0"/>
              </a:rPr>
              <a:t>r</a:t>
            </a:r>
            <a:r>
              <a:rPr lang="en-US" sz="2000" i="1" dirty="0">
                <a:latin typeface="Times New Roman" panose="02020603050405020304" pitchFamily="18" charset="0"/>
                <a:ea typeface="Calibri" panose="020F0502020204030204" pitchFamily="34" charset="0"/>
              </a:rPr>
              <a:t>o</a:t>
            </a:r>
            <a:r>
              <a:rPr lang="sq-AL" sz="2000" i="1" dirty="0">
                <a:effectLst/>
                <a:latin typeface="Times New Roman" panose="02020603050405020304" pitchFamily="18" charset="0"/>
                <a:ea typeface="Calibri" panose="020F0502020204030204" pitchFamily="34" charset="0"/>
              </a:rPr>
              <a:t>në</a:t>
            </a:r>
            <a:r>
              <a:rPr lang="en-US" sz="2000" i="1" dirty="0">
                <a:effectLst/>
                <a:latin typeface="Times New Roman" panose="02020603050405020304" pitchFamily="18" charset="0"/>
                <a:ea typeface="Calibri" panose="020F0502020204030204" pitchFamily="34" charset="0"/>
              </a:rPr>
              <a:t>s (</a:t>
            </a:r>
            <a:r>
              <a:rPr lang="en-US" sz="2000" i="1" dirty="0" err="1">
                <a:effectLst/>
                <a:latin typeface="Times New Roman" panose="02020603050405020304" pitchFamily="18" charset="0"/>
                <a:ea typeface="Calibri" panose="020F0502020204030204" pitchFamily="34" charset="0"/>
              </a:rPr>
              <a:t>vijon</a:t>
            </a:r>
            <a:r>
              <a:rPr lang="en-US" sz="2000" i="1" dirty="0">
                <a:effectLst/>
                <a:latin typeface="Times New Roman" panose="02020603050405020304" pitchFamily="18" charset="0"/>
                <a:ea typeface="Calibri" panose="020F0502020204030204" pitchFamily="34" charset="0"/>
              </a:rPr>
              <a:t>)</a:t>
            </a:r>
          </a:p>
          <a:p>
            <a:pPr algn="just">
              <a:buFontTx/>
              <a:buChar char="-"/>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vlerëso</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i</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se ndërhyrja në të drejtën e pronës private, nëpërmjet parashikimit me ligj të kundërvajtjeve administrative dhe gjobave për to, i përgjigjet interesit publik të zhvillimit të qëndrueshëm të territorit, pasi nga zbatimi i ligjit pritet të parandalohen dhe të sanksionohen ndërtimet pa leje, përfshi edhe rastet kur ato realizohen mbi pronën private.</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en-US" sz="1800" dirty="0">
                <a:latin typeface="Times New Roman" panose="02020603050405020304" pitchFamily="18" charset="0"/>
                <a:ea typeface="Arial Unicode MS"/>
              </a:rPr>
              <a:t>K</a:t>
            </a:r>
            <a:r>
              <a:rPr lang="sq-AL" sz="1800" dirty="0">
                <a:effectLst/>
                <a:latin typeface="Times New Roman" panose="02020603050405020304" pitchFamily="18" charset="0"/>
                <a:ea typeface="Arial Unicode MS"/>
              </a:rPr>
              <a:t>ushti i përpjesëtimit të kufizimit me gjendjen që e ka diktuar konkretizohet në kërkesën e domosdoshmërisë, të dobishmërisë dhe të proporcionalitetit</a:t>
            </a:r>
            <a:r>
              <a:rPr lang="en-US" sz="1800" dirty="0">
                <a:effectLst/>
                <a:latin typeface="Times New Roman" panose="02020603050405020304" pitchFamily="18" charset="0"/>
                <a:ea typeface="Arial Unicode MS"/>
              </a:rPr>
              <a:t>.</a:t>
            </a:r>
            <a:r>
              <a:rPr lang="sq-AL" sz="1800" i="1" dirty="0">
                <a:effectLst/>
                <a:latin typeface="Times New Roman" panose="02020603050405020304" pitchFamily="18" charset="0"/>
                <a:ea typeface="Arial Unicode MS"/>
              </a:rPr>
              <a:t> </a:t>
            </a:r>
            <a:r>
              <a:rPr lang="en-US" sz="1800" i="1" dirty="0">
                <a:effectLst/>
                <a:latin typeface="Times New Roman" panose="02020603050405020304" pitchFamily="18" charset="0"/>
                <a:ea typeface="Arial Unicode MS"/>
              </a:rPr>
              <a:t>(</a:t>
            </a:r>
            <a:r>
              <a:rPr lang="en-US" sz="1800" i="1" dirty="0">
                <a:latin typeface="Times New Roman" panose="02020603050405020304" pitchFamily="18" charset="0"/>
                <a:ea typeface="Arial Unicode MS"/>
              </a:rPr>
              <a:t>V</a:t>
            </a:r>
            <a:r>
              <a:rPr lang="sq-AL" sz="1800" i="1" dirty="0">
                <a:effectLst/>
                <a:latin typeface="Times New Roman" panose="02020603050405020304" pitchFamily="18" charset="0"/>
                <a:ea typeface="Arial Unicode MS"/>
              </a:rPr>
              <a:t>endimet nr. 11, datë 09.03.2021; nr. 1, datë 16.01.2017; nr. 2, datë 18.02.2013 të Gj</a:t>
            </a:r>
            <a:r>
              <a:rPr lang="en-US" sz="1800" i="1" dirty="0">
                <a:effectLst/>
                <a:latin typeface="Times New Roman" panose="02020603050405020304" pitchFamily="18" charset="0"/>
                <a:ea typeface="Arial Unicode MS"/>
              </a:rPr>
              <a:t>K).</a:t>
            </a:r>
          </a:p>
          <a:p>
            <a:pPr algn="just">
              <a:buFontTx/>
              <a:buChar char="-"/>
            </a:pPr>
            <a:r>
              <a:rPr lang="sq-AL" sz="1800" dirty="0">
                <a:effectLst/>
                <a:latin typeface="Times New Roman" panose="02020603050405020304" pitchFamily="18" charset="0"/>
                <a:ea typeface="Arial Unicode MS"/>
              </a:rPr>
              <a:t>Në thelb të parimit të proporcionalitetit qëndron ekuilibrimi i drejtë i interesave, vlerësimi objektiv i tyre, si dhe shmangia e konfliktit nëpërmjet përzgjedhjes së mjeteve të duhura për realizimin e tyre</a:t>
            </a:r>
            <a:r>
              <a:rPr lang="en-US" sz="1800" dirty="0">
                <a:effectLst/>
                <a:latin typeface="Times New Roman" panose="02020603050405020304" pitchFamily="18" charset="0"/>
                <a:ea typeface="Arial Unicode MS"/>
              </a:rPr>
              <a:t>.</a:t>
            </a:r>
          </a:p>
          <a:p>
            <a:pPr algn="just">
              <a:buFontTx/>
              <a:buChar char="-"/>
            </a:pPr>
            <a:r>
              <a:rPr lang="en-US" sz="1800" dirty="0">
                <a:solidFill>
                  <a:srgbClr val="000000"/>
                </a:solidFill>
                <a:latin typeface="Times New Roman" panose="02020603050405020304" pitchFamily="18" charset="0"/>
                <a:ea typeface="Arial Unicode MS"/>
                <a:cs typeface="Arial" panose="020B0604020202020204" pitchFamily="34" charset="0"/>
              </a:rPr>
              <a:t>N</a:t>
            </a:r>
            <a:r>
              <a:rPr lang="sq-AL" sz="1800" dirty="0">
                <a:solidFill>
                  <a:srgbClr val="000000"/>
                </a:solidFill>
                <a:effectLst/>
                <a:latin typeface="Times New Roman" panose="02020603050405020304" pitchFamily="18" charset="0"/>
                <a:ea typeface="Arial Unicode MS"/>
                <a:cs typeface="Arial" panose="020B0604020202020204" pitchFamily="34" charset="0"/>
              </a:rPr>
              <a:t>donëse institucionet publike kanë një hapësirë të gjerë vlerësimi për të caktuar kufizime të të drejtave themelore, këto kufizime i nënshtrohen shqyrtimit të Gjykatës në drejtim të përputhshmërisë së tyre me Kushtetutën, duke vlerësuar rrethanat konkrete të rastit, duke analizuar “</a:t>
            </a:r>
            <a:r>
              <a:rPr lang="sq-AL" sz="1800" i="1" dirty="0">
                <a:solidFill>
                  <a:srgbClr val="000000"/>
                </a:solidFill>
                <a:effectLst/>
                <a:latin typeface="Times New Roman" panose="02020603050405020304" pitchFamily="18" charset="0"/>
                <a:ea typeface="Arial Unicode MS"/>
                <a:cs typeface="Arial" panose="020B0604020202020204" pitchFamily="34" charset="0"/>
              </a:rPr>
              <a:t>ndërhyrjen</a:t>
            </a:r>
            <a:r>
              <a:rPr lang="sq-AL" sz="1800" dirty="0">
                <a:solidFill>
                  <a:srgbClr val="000000"/>
                </a:solidFill>
                <a:effectLst/>
                <a:latin typeface="Times New Roman" panose="02020603050405020304" pitchFamily="18" charset="0"/>
                <a:ea typeface="Arial Unicode MS"/>
                <a:cs typeface="Arial" panose="020B0604020202020204" pitchFamily="34" charset="0"/>
              </a:rPr>
              <a:t>” nën dritën e çështjes në tërësi dhe duke përcaktuar nëse ajo ka ndjekur një </a:t>
            </a:r>
            <a:r>
              <a:rPr lang="sq-AL" sz="1800" i="1" dirty="0">
                <a:solidFill>
                  <a:srgbClr val="000000"/>
                </a:solidFill>
                <a:effectLst/>
                <a:latin typeface="Times New Roman" panose="02020603050405020304" pitchFamily="18" charset="0"/>
                <a:ea typeface="Arial Unicode MS"/>
                <a:cs typeface="Arial" panose="020B0604020202020204" pitchFamily="34" charset="0"/>
              </a:rPr>
              <a:t>“qëllim legjitim”,</a:t>
            </a:r>
            <a:r>
              <a:rPr lang="sq-AL" sz="1800" dirty="0">
                <a:solidFill>
                  <a:srgbClr val="000000"/>
                </a:solidFill>
                <a:effectLst/>
                <a:latin typeface="Times New Roman" panose="02020603050405020304" pitchFamily="18" charset="0"/>
                <a:ea typeface="Arial Unicode MS"/>
                <a:cs typeface="Arial" panose="020B0604020202020204" pitchFamily="34" charset="0"/>
              </a:rPr>
              <a:t> nëse i është përgjigjur </a:t>
            </a:r>
            <a:r>
              <a:rPr lang="sq-AL" sz="1800" i="1" dirty="0">
                <a:solidFill>
                  <a:srgbClr val="000000"/>
                </a:solidFill>
                <a:effectLst/>
                <a:latin typeface="Times New Roman" panose="02020603050405020304" pitchFamily="18" charset="0"/>
                <a:ea typeface="Arial Unicode MS"/>
                <a:cs typeface="Arial" panose="020B0604020202020204" pitchFamily="34" charset="0"/>
              </a:rPr>
              <a:t>“nevojës reale të ndërhyrjes”</a:t>
            </a:r>
            <a:r>
              <a:rPr lang="sq-AL" sz="1800" dirty="0">
                <a:solidFill>
                  <a:srgbClr val="000000"/>
                </a:solidFill>
                <a:effectLst/>
                <a:latin typeface="Times New Roman" panose="02020603050405020304" pitchFamily="18" charset="0"/>
                <a:ea typeface="Arial Unicode MS"/>
                <a:cs typeface="Arial" panose="020B0604020202020204" pitchFamily="34" charset="0"/>
              </a:rPr>
              <a:t> dhe, në veçanti, nëse ka qenë proporcionale me qëllimin, si dhe nëse arsyet e përdorura nga institucionet publike për ta justifikuar atë kanë qenë “</a:t>
            </a:r>
            <a:r>
              <a:rPr lang="sq-AL" sz="1800" i="1" dirty="0">
                <a:solidFill>
                  <a:srgbClr val="000000"/>
                </a:solidFill>
                <a:effectLst/>
                <a:latin typeface="Times New Roman" panose="02020603050405020304" pitchFamily="18" charset="0"/>
                <a:ea typeface="Arial Unicode MS"/>
                <a:cs typeface="Arial" panose="020B0604020202020204" pitchFamily="34" charset="0"/>
              </a:rPr>
              <a:t>të rëndësishme dhe të mjaftueshme</a:t>
            </a:r>
            <a:r>
              <a:rPr lang="sq-AL" sz="1800" dirty="0">
                <a:solidFill>
                  <a:srgbClr val="000000"/>
                </a:solidFill>
                <a:effectLst/>
                <a:latin typeface="Times New Roman" panose="02020603050405020304" pitchFamily="18" charset="0"/>
                <a:ea typeface="Arial Unicode MS"/>
                <a:cs typeface="Arial" panose="020B0604020202020204" pitchFamily="34" charset="0"/>
              </a:rPr>
              <a:t>” </a:t>
            </a:r>
            <a:r>
              <a:rPr lang="sq-AL" sz="1800" i="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a:t>
            </a:r>
            <a:r>
              <a:rPr lang="en-US" sz="1800" i="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V</a:t>
            </a:r>
            <a:r>
              <a:rPr lang="sq-AL" sz="1800" i="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endimi </a:t>
            </a:r>
            <a:r>
              <a:rPr lang="sq-AL" sz="1800" i="1" dirty="0">
                <a:solidFill>
                  <a:srgbClr val="000000"/>
                </a:solidFill>
                <a:effectLst/>
                <a:latin typeface="Times New Roman" panose="02020603050405020304" pitchFamily="18" charset="0"/>
                <a:ea typeface="Arial Unicode MS"/>
                <a:cs typeface="Arial" panose="020B0604020202020204" pitchFamily="34" charset="0"/>
              </a:rPr>
              <a:t>nr. 20, datë 20.04.2021 </a:t>
            </a:r>
            <a:r>
              <a:rPr lang="en-US" sz="1800" i="1" dirty="0" err="1">
                <a:solidFill>
                  <a:srgbClr val="000000"/>
                </a:solidFill>
                <a:latin typeface="Times New Roman" panose="02020603050405020304" pitchFamily="18" charset="0"/>
                <a:ea typeface="Arial Unicode MS"/>
                <a:cs typeface="Arial" panose="020B0604020202020204" pitchFamily="34" charset="0"/>
              </a:rPr>
              <a:t>i</a:t>
            </a:r>
            <a:r>
              <a:rPr lang="en-US" sz="1800" i="1" dirty="0">
                <a:solidFill>
                  <a:srgbClr val="000000"/>
                </a:solidFill>
                <a:latin typeface="Times New Roman" panose="02020603050405020304" pitchFamily="18" charset="0"/>
                <a:ea typeface="Arial Unicode MS"/>
                <a:cs typeface="Arial" panose="020B0604020202020204" pitchFamily="34" charset="0"/>
              </a:rPr>
              <a:t> </a:t>
            </a:r>
            <a:r>
              <a:rPr lang="sq-AL" sz="1800" i="1" dirty="0">
                <a:solidFill>
                  <a:srgbClr val="000000"/>
                </a:solidFill>
                <a:effectLst/>
                <a:latin typeface="Times New Roman" panose="02020603050405020304" pitchFamily="18" charset="0"/>
                <a:ea typeface="Arial Unicode MS"/>
                <a:cs typeface="Arial" panose="020B0604020202020204" pitchFamily="34" charset="0"/>
              </a:rPr>
              <a:t>Gj</a:t>
            </a:r>
            <a:r>
              <a:rPr lang="en-US" sz="1800" i="1" dirty="0">
                <a:solidFill>
                  <a:srgbClr val="000000"/>
                </a:solidFill>
                <a:effectLst/>
                <a:latin typeface="Times New Roman" panose="02020603050405020304" pitchFamily="18" charset="0"/>
                <a:ea typeface="Arial Unicode MS"/>
                <a:cs typeface="Arial" panose="020B0604020202020204" pitchFamily="34" charset="0"/>
              </a:rPr>
              <a:t>K</a:t>
            </a:r>
            <a:r>
              <a:rPr lang="sq-AL" sz="1800" i="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a:t>
            </a:r>
            <a:endParaRPr lang="en-US" sz="1800" i="1"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r>
              <a:rPr lang="sq-AL" sz="1800" dirty="0">
                <a:solidFill>
                  <a:srgbClr val="000000"/>
                </a:solidFill>
                <a:effectLst/>
                <a:latin typeface="Times New Roman" panose="02020603050405020304" pitchFamily="18" charset="0"/>
                <a:ea typeface="Arial Unicode MS"/>
                <a:cs typeface="Arial" panose="020B0604020202020204" pitchFamily="34" charset="0"/>
              </a:rPr>
              <a:t>Gjykata thekson se </a:t>
            </a:r>
            <a:r>
              <a:rPr lang="sq-AL" sz="18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në shqyrtimin e proporcionalitetit duhen mbajtur parasysh një numër faktorësh, të cilët nuk mund të përcaktohen në mënyrë shteruese. Ata ndryshojnë rast pas rasti, në varësi të fakteve të çështjes dhe të natyrës së ndërhyrjes që ka kufizuar të drejtën themelore.</a:t>
            </a:r>
            <a:r>
              <a:rPr lang="en-US" sz="18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rPr>
              <a:t> (</a:t>
            </a:r>
            <a:r>
              <a:rPr lang="en-US" sz="1800" i="1" dirty="0">
                <a:solidFill>
                  <a:srgbClr val="000000"/>
                </a:solidFill>
                <a:latin typeface="Times New Roman" panose="02020603050405020304" pitchFamily="18" charset="0"/>
                <a:ea typeface="Calibri" panose="020F0502020204030204" pitchFamily="34" charset="0"/>
                <a:cs typeface="Arial" panose="020B0604020202020204" pitchFamily="34" charset="0"/>
              </a:rPr>
              <a:t>t</a:t>
            </a:r>
            <a:r>
              <a:rPr lang="sq-AL" sz="1800" i="1" dirty="0">
                <a:effectLst/>
                <a:latin typeface="Times New Roman" panose="02020603050405020304" pitchFamily="18" charset="0"/>
                <a:ea typeface="Calibri" panose="020F0502020204030204" pitchFamily="34" charset="0"/>
              </a:rPr>
              <a:t>ë</a:t>
            </a:r>
            <a:r>
              <a:rPr lang="en-US" sz="1800" i="1" dirty="0">
                <a:effectLst/>
                <a:latin typeface="Times New Roman" panose="02020603050405020304" pitchFamily="18" charset="0"/>
                <a:ea typeface="Calibri" panose="020F0502020204030204" pitchFamily="34" charset="0"/>
              </a:rPr>
              <a:t> p</a:t>
            </a:r>
            <a:r>
              <a:rPr lang="sq-AL" sz="1800" i="1" dirty="0">
                <a:effectLst/>
                <a:latin typeface="Times New Roman" panose="02020603050405020304" pitchFamily="18" charset="0"/>
                <a:ea typeface="Calibri" panose="020F0502020204030204" pitchFamily="34" charset="0"/>
              </a:rPr>
              <a:t>r</a:t>
            </a:r>
            <a:r>
              <a:rPr lang="en-US" sz="1800" i="1" dirty="0">
                <a:latin typeface="Times New Roman" panose="02020603050405020304" pitchFamily="18" charset="0"/>
                <a:ea typeface="Calibri" panose="020F0502020204030204" pitchFamily="34" charset="0"/>
              </a:rPr>
              <a:t>o</a:t>
            </a:r>
            <a:r>
              <a:rPr lang="sq-AL" sz="1800" i="1" dirty="0">
                <a:effectLst/>
                <a:latin typeface="Times New Roman" panose="02020603050405020304" pitchFamily="18" charset="0"/>
                <a:ea typeface="Calibri" panose="020F0502020204030204" pitchFamily="34" charset="0"/>
              </a:rPr>
              <a:t>në</a:t>
            </a:r>
            <a:r>
              <a:rPr lang="en-US" sz="1800" i="1" dirty="0">
                <a:effectLst/>
                <a:latin typeface="Times New Roman" panose="02020603050405020304" pitchFamily="18" charset="0"/>
                <a:ea typeface="Calibri" panose="020F0502020204030204" pitchFamily="34" charset="0"/>
              </a:rPr>
              <a:t>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buFontTx/>
              <a:buChar char="-"/>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buFontTx/>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25357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096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990600"/>
            <a:ext cx="8229600" cy="5562600"/>
          </a:xfrm>
        </p:spPr>
        <p:txBody>
          <a:bodyPr>
            <a:normAutofit fontScale="85000" lnSpcReduction="10000"/>
          </a:bodyPr>
          <a:lstStyle/>
          <a:p>
            <a:pPr>
              <a:buFont typeface="Wingdings" panose="05000000000000000000" pitchFamily="2" charset="2"/>
              <a:buChar char="v"/>
            </a:pP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nr.15</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 dat</a:t>
            </a:r>
            <a:r>
              <a:rPr lang="sq-AL" sz="2000" b="1" i="1" dirty="0">
                <a:effectLst/>
                <a:latin typeface="Times New Roman" panose="02020603050405020304" pitchFamily="18" charset="0"/>
                <a:ea typeface="Calibri" panose="020F0502020204030204" pitchFamily="34" charset="0"/>
                <a:cs typeface="Times New Roman" panose="02020603050405020304" pitchFamily="18" charset="0"/>
              </a:rPr>
              <a:t>ë 22.06.2022</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a:buFont typeface="Wingdings" panose="05000000000000000000" pitchFamily="2" charset="2"/>
              <a:buChar char="v"/>
            </a:pPr>
            <a:endParaRPr lang="en-US" sz="23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ü"/>
            </a:pPr>
            <a:r>
              <a:rPr lang="en-US" sz="2000" i="1" dirty="0">
                <a:latin typeface="Times New Roman" panose="02020603050405020304" pitchFamily="18" charset="0"/>
                <a:ea typeface="Calibri" panose="020F0502020204030204" pitchFamily="34" charset="0"/>
                <a:cs typeface="Times New Roman" panose="02020603050405020304" pitchFamily="18" charset="0"/>
              </a:rPr>
              <a:t>N</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me</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000" i="1" dirty="0">
                <a:effectLst/>
                <a:latin typeface="Times New Roman" panose="02020603050405020304" pitchFamily="18" charset="0"/>
                <a:ea typeface="Calibri" panose="020F0502020204030204" pitchFamily="34" charset="0"/>
              </a:rPr>
              <a:t>pretendimin për cenimin e së drejtës </a:t>
            </a:r>
            <a:r>
              <a:rPr lang="en-US" sz="2000" i="1" dirty="0">
                <a:effectLst/>
                <a:latin typeface="Times New Roman" panose="02020603050405020304" pitchFamily="18" charset="0"/>
                <a:ea typeface="Calibri" panose="020F0502020204030204" pitchFamily="34" charset="0"/>
              </a:rPr>
              <a:t>s</a:t>
            </a:r>
            <a:r>
              <a:rPr lang="sq-AL" sz="2000" i="1" dirty="0">
                <a:effectLst/>
                <a:latin typeface="Times New Roman" panose="02020603050405020304" pitchFamily="18" charset="0"/>
                <a:ea typeface="Calibri" panose="020F0502020204030204" pitchFamily="34" charset="0"/>
              </a:rPr>
              <a:t>ë</a:t>
            </a:r>
            <a:r>
              <a:rPr lang="en-US" sz="2000" i="1" dirty="0">
                <a:effectLst/>
                <a:latin typeface="Times New Roman" panose="02020603050405020304" pitchFamily="18" charset="0"/>
                <a:ea typeface="Calibri" panose="020F0502020204030204" pitchFamily="34" charset="0"/>
              </a:rPr>
              <a:t> p</a:t>
            </a:r>
            <a:r>
              <a:rPr lang="sq-AL" sz="2000" i="1" dirty="0">
                <a:effectLst/>
                <a:latin typeface="Times New Roman" panose="02020603050405020304" pitchFamily="18" charset="0"/>
                <a:ea typeface="Calibri" panose="020F0502020204030204" pitchFamily="34" charset="0"/>
              </a:rPr>
              <a:t>r</a:t>
            </a:r>
            <a:r>
              <a:rPr lang="en-US" sz="2000" i="1" dirty="0">
                <a:latin typeface="Times New Roman" panose="02020603050405020304" pitchFamily="18" charset="0"/>
                <a:ea typeface="Calibri" panose="020F0502020204030204" pitchFamily="34" charset="0"/>
              </a:rPr>
              <a:t>o</a:t>
            </a:r>
            <a:r>
              <a:rPr lang="sq-AL" sz="2000" i="1" dirty="0">
                <a:effectLst/>
                <a:latin typeface="Times New Roman" panose="02020603050405020304" pitchFamily="18" charset="0"/>
                <a:ea typeface="Calibri" panose="020F0502020204030204" pitchFamily="34" charset="0"/>
              </a:rPr>
              <a:t>në</a:t>
            </a:r>
            <a:r>
              <a:rPr lang="en-US" sz="2000" i="1" dirty="0">
                <a:effectLst/>
                <a:latin typeface="Times New Roman" panose="02020603050405020304" pitchFamily="18" charset="0"/>
                <a:ea typeface="Calibri" panose="020F0502020204030204" pitchFamily="34" charset="0"/>
              </a:rPr>
              <a:t>s (</a:t>
            </a:r>
            <a:r>
              <a:rPr lang="en-US" sz="2000" i="1" dirty="0" err="1">
                <a:effectLst/>
                <a:latin typeface="Times New Roman" panose="02020603050405020304" pitchFamily="18" charset="0"/>
                <a:ea typeface="Calibri" panose="020F0502020204030204" pitchFamily="34" charset="0"/>
              </a:rPr>
              <a:t>vijon</a:t>
            </a:r>
            <a:r>
              <a:rPr lang="en-US" sz="2000" i="1" dirty="0">
                <a:effectLst/>
                <a:latin typeface="Times New Roman" panose="02020603050405020304" pitchFamily="18" charset="0"/>
                <a:ea typeface="Calibri" panose="020F0502020204030204" pitchFamily="34" charset="0"/>
              </a:rPr>
              <a:t>)</a:t>
            </a:r>
          </a:p>
          <a:p>
            <a:pPr marR="0" lvl="0" algn="just" rtl="0" fontAlgn="base">
              <a:lnSpc>
                <a:spcPct val="110000"/>
              </a:lnSpc>
              <a:spcBef>
                <a:spcPts val="0"/>
              </a:spcBef>
              <a:spcAft>
                <a:spcPts val="0"/>
              </a:spcAft>
              <a:buSzPts val="1200"/>
              <a:buFontTx/>
              <a:buChar char="-"/>
              <a:tabLst>
                <a:tab pos="685800" algn="l"/>
              </a:tabLst>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çështje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konkrete, Gjykata vlerës</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on</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nëse, në thelb, masa administrative e dënimit me gjobë në rastin e ndërtimeve pa leje për nevoja strehimi lidhet në mënyrë të arsyeshme me objektivin e ligjvënësit për të parandaluar dhe ndëshkuar paligjshmërinë në fushën e planifikimit dhe zhvillimit të territorit.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lnSpc>
                <a:spcPct val="110000"/>
              </a:lnSpc>
              <a:spcBef>
                <a:spcPts val="0"/>
              </a:spcBef>
              <a:spcAft>
                <a:spcPts val="0"/>
              </a:spcAft>
              <a:buSzPts val="1200"/>
              <a:buFontTx/>
              <a:buChar char="-"/>
              <a:tabLst>
                <a:tab pos="685800" algn="l"/>
              </a:tabLst>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Për këtë qëllim, Gjykata do të analizojë në mënyrë të gërshetuar disa faktorë që lidhen me faktet e çështjes dhe natyrën e parashikimit ligjor të gjobës, që ka kufizuar të drejtën themelore të pronës private.</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lnSpc>
                <a:spcPct val="110000"/>
              </a:lnSpc>
              <a:spcBef>
                <a:spcPts val="0"/>
              </a:spcBef>
              <a:spcAft>
                <a:spcPts val="0"/>
              </a:spcAft>
              <a:buSzPts val="1200"/>
              <a:buFontTx/>
              <a:buChar char="-"/>
              <a:tabLst>
                <a:tab pos="685800" algn="l"/>
              </a:tabLst>
            </a:pPr>
            <a:r>
              <a:rPr lang="sq-AL" sz="1800" dirty="0">
                <a:effectLst/>
                <a:latin typeface="Times New Roman" panose="02020603050405020304" pitchFamily="18" charset="0"/>
                <a:ea typeface="Calibri" panose="020F0502020204030204" pitchFamily="34" charset="0"/>
                <a:cs typeface="Arial" panose="020B0604020202020204" pitchFamily="34" charset="0"/>
              </a:rPr>
              <a:t>Gjykata konstaton se neni 52, pika 1, shkronja “e”, i ligjit nr. 107/2014, kur cilëson kundërvajtjen e punimeve pa leje, e përcakton masën e gjobës në çdo rast sipas volumit të punimeve, duke rregulluar në mënyrë eksplicite vetëm punimet pa leje për qëllime fitimi, për të cilat masa minimale e gjobës nuk mund të jetë më pak se 35.000 lekë për metër katror. </a:t>
            </a:r>
            <a:endParaRPr lang="en-US" sz="1800" dirty="0">
              <a:latin typeface="Times New Roman" panose="02020603050405020304" pitchFamily="18" charset="0"/>
              <a:ea typeface="Calibri" panose="020F0502020204030204" pitchFamily="34" charset="0"/>
              <a:cs typeface="Arial" panose="020B0604020202020204" pitchFamily="34" charset="0"/>
            </a:endParaRPr>
          </a:p>
          <a:p>
            <a:pPr marR="0" lvl="0" algn="just" rtl="0" fontAlgn="base">
              <a:lnSpc>
                <a:spcPct val="110000"/>
              </a:lnSpc>
              <a:spcBef>
                <a:spcPts val="0"/>
              </a:spcBef>
              <a:spcAft>
                <a:spcPts val="0"/>
              </a:spcAft>
              <a:buSzPts val="1200"/>
              <a:buFontTx/>
              <a:buChar char="-"/>
              <a:tabLst>
                <a:tab pos="685800" algn="l"/>
              </a:tabLst>
            </a:pPr>
            <a:r>
              <a:rPr lang="sq-AL" sz="1800" dirty="0">
                <a:effectLst/>
                <a:latin typeface="Times New Roman" panose="02020603050405020304" pitchFamily="18" charset="0"/>
                <a:ea typeface="Calibri" panose="020F0502020204030204" pitchFamily="34" charset="0"/>
                <a:cs typeface="Arial" panose="020B0604020202020204" pitchFamily="34" charset="0"/>
              </a:rPr>
              <a:t>Kështu, kjo dispozitë nuk përcakton kufij minimalë dhe maksimalë të masës së gjobës, gjë që heq mundësinë e individualizimit të saj sipas rrethanave të çdo rasti konkret. </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fontAlgn="base">
              <a:lnSpc>
                <a:spcPct val="110000"/>
              </a:lnSpc>
              <a:spcBef>
                <a:spcPts val="0"/>
              </a:spcBef>
              <a:buSzPts val="1200"/>
              <a:buFontTx/>
              <a:buChar char="-"/>
              <a:tabLst>
                <a:tab pos="685800" algn="l"/>
              </a:tabLst>
            </a:pP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ënyra e llogaritjes së gjobës është një formulë matematikore bazuar vetëm në rrethanat objektive të volumit të punimeve, e cila në përfundim jep një vlerë të caktuar, duke mos konsideruar rrethanat subjektive, siç janë nevojat për strehim.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fontAlgn="base">
              <a:lnSpc>
                <a:spcPct val="110000"/>
              </a:lnSpc>
              <a:spcBef>
                <a:spcPts val="0"/>
              </a:spcBef>
              <a:buSzPts val="1200"/>
              <a:buFontTx/>
              <a:buChar char="-"/>
              <a:tabLst>
                <a:tab pos="685800" algn="l"/>
              </a:tabLst>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Ndonëse ligji është rishikuar në vitin 2020, ai nuk bën ndonjë diferencim për rastet kur punimet pa leje kryhen për nevoja strehimi, si dhe nuk lejon caktimin e një mase gjobe të arsyeshme për to, në kuptim të volumit minimal të punimeve të domosdoshme për strehim ose ndërtimit pa leje brenda pronës së vetë individit.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R="0" lvl="0" algn="just" rtl="0" fontAlgn="base">
              <a:lnSpc>
                <a:spcPct val="110000"/>
              </a:lnSpc>
              <a:spcBef>
                <a:spcPts val="0"/>
              </a:spcBef>
              <a:spcAft>
                <a:spcPts val="0"/>
              </a:spcAft>
              <a:buSzPts val="1200"/>
              <a:buFontTx/>
              <a:buChar char="-"/>
              <a:tabLst>
                <a:tab pos="685800" algn="l"/>
              </a:tabLs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buFontTx/>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0393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096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990600"/>
            <a:ext cx="8229600" cy="5562600"/>
          </a:xfrm>
        </p:spPr>
        <p:txBody>
          <a:bodyPr>
            <a:normAutofit fontScale="77500" lnSpcReduction="20000"/>
          </a:bodyPr>
          <a:lstStyle/>
          <a:p>
            <a:pPr>
              <a:buFont typeface="Wingdings" panose="05000000000000000000" pitchFamily="2" charset="2"/>
              <a:buChar char="v"/>
            </a:pP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nr.15</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 dat</a:t>
            </a:r>
            <a:r>
              <a:rPr lang="sq-AL" sz="2000" b="1" i="1" dirty="0">
                <a:effectLst/>
                <a:latin typeface="Times New Roman" panose="02020603050405020304" pitchFamily="18" charset="0"/>
                <a:ea typeface="Calibri" panose="020F0502020204030204" pitchFamily="34" charset="0"/>
                <a:cs typeface="Times New Roman" panose="02020603050405020304" pitchFamily="18" charset="0"/>
              </a:rPr>
              <a:t>ë 22.06.2022</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a:buFont typeface="Wingdings" panose="05000000000000000000" pitchFamily="2" charset="2"/>
              <a:buChar char="v"/>
            </a:pPr>
            <a:endParaRPr lang="en-US" sz="23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ü"/>
            </a:pPr>
            <a:r>
              <a:rPr lang="en-US" sz="2000" i="1" dirty="0">
                <a:latin typeface="Times New Roman" panose="02020603050405020304" pitchFamily="18" charset="0"/>
                <a:ea typeface="Calibri" panose="020F0502020204030204" pitchFamily="34" charset="0"/>
                <a:cs typeface="Times New Roman" panose="02020603050405020304" pitchFamily="18" charset="0"/>
              </a:rPr>
              <a:t>N</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me</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000" i="1" dirty="0">
                <a:effectLst/>
                <a:latin typeface="Times New Roman" panose="02020603050405020304" pitchFamily="18" charset="0"/>
                <a:ea typeface="Calibri" panose="020F0502020204030204" pitchFamily="34" charset="0"/>
              </a:rPr>
              <a:t>pretendimin për cenimin e së drejtës </a:t>
            </a:r>
            <a:r>
              <a:rPr lang="en-US" sz="2000" i="1" dirty="0">
                <a:effectLst/>
                <a:latin typeface="Times New Roman" panose="02020603050405020304" pitchFamily="18" charset="0"/>
                <a:ea typeface="Calibri" panose="020F0502020204030204" pitchFamily="34" charset="0"/>
              </a:rPr>
              <a:t>s</a:t>
            </a:r>
            <a:r>
              <a:rPr lang="sq-AL" sz="2000" i="1" dirty="0">
                <a:effectLst/>
                <a:latin typeface="Times New Roman" panose="02020603050405020304" pitchFamily="18" charset="0"/>
                <a:ea typeface="Calibri" panose="020F0502020204030204" pitchFamily="34" charset="0"/>
              </a:rPr>
              <a:t>ë</a:t>
            </a:r>
            <a:r>
              <a:rPr lang="en-US" sz="2000" i="1" dirty="0">
                <a:effectLst/>
                <a:latin typeface="Times New Roman" panose="02020603050405020304" pitchFamily="18" charset="0"/>
                <a:ea typeface="Calibri" panose="020F0502020204030204" pitchFamily="34" charset="0"/>
              </a:rPr>
              <a:t> p</a:t>
            </a:r>
            <a:r>
              <a:rPr lang="sq-AL" sz="2000" i="1" dirty="0">
                <a:effectLst/>
                <a:latin typeface="Times New Roman" panose="02020603050405020304" pitchFamily="18" charset="0"/>
                <a:ea typeface="Calibri" panose="020F0502020204030204" pitchFamily="34" charset="0"/>
              </a:rPr>
              <a:t>r</a:t>
            </a:r>
            <a:r>
              <a:rPr lang="en-US" sz="2000" i="1" dirty="0">
                <a:latin typeface="Times New Roman" panose="02020603050405020304" pitchFamily="18" charset="0"/>
                <a:ea typeface="Calibri" panose="020F0502020204030204" pitchFamily="34" charset="0"/>
              </a:rPr>
              <a:t>o</a:t>
            </a:r>
            <a:r>
              <a:rPr lang="sq-AL" sz="2000" i="1" dirty="0">
                <a:effectLst/>
                <a:latin typeface="Times New Roman" panose="02020603050405020304" pitchFamily="18" charset="0"/>
                <a:ea typeface="Calibri" panose="020F0502020204030204" pitchFamily="34" charset="0"/>
              </a:rPr>
              <a:t>në</a:t>
            </a:r>
            <a:r>
              <a:rPr lang="en-US" sz="2000" i="1" dirty="0">
                <a:effectLst/>
                <a:latin typeface="Times New Roman" panose="02020603050405020304" pitchFamily="18" charset="0"/>
                <a:ea typeface="Calibri" panose="020F0502020204030204" pitchFamily="34" charset="0"/>
              </a:rPr>
              <a:t>s (</a:t>
            </a:r>
            <a:r>
              <a:rPr lang="en-US" sz="2000" i="1" dirty="0" err="1">
                <a:effectLst/>
                <a:latin typeface="Times New Roman" panose="02020603050405020304" pitchFamily="18" charset="0"/>
                <a:ea typeface="Calibri" panose="020F0502020204030204" pitchFamily="34" charset="0"/>
              </a:rPr>
              <a:t>vijon</a:t>
            </a:r>
            <a:r>
              <a:rPr lang="en-US" sz="2000" i="1" dirty="0">
                <a:effectLst/>
                <a:latin typeface="Times New Roman" panose="02020603050405020304" pitchFamily="18" charset="0"/>
                <a:ea typeface="Calibri" panose="020F0502020204030204" pitchFamily="34" charset="0"/>
              </a:rPr>
              <a:t>)</a:t>
            </a:r>
          </a:p>
          <a:p>
            <a:pPr marR="0" lvl="0" algn="just" rtl="0" fontAlgn="base">
              <a:lnSpc>
                <a:spcPct val="110000"/>
              </a:lnSpc>
              <a:spcBef>
                <a:spcPts val="0"/>
              </a:spcBef>
              <a:spcAft>
                <a:spcPts val="0"/>
              </a:spcAft>
              <a:buSzPts val="1200"/>
              <a:buFontTx/>
              <a:buChar char="-"/>
              <a:tabLst>
                <a:tab pos="685800" algn="l"/>
              </a:tabLst>
            </a:pPr>
            <a:r>
              <a:rPr lang="en-US" sz="1800" dirty="0" err="1">
                <a:effectLst/>
                <a:latin typeface="Times New Roman" panose="02020603050405020304" pitchFamily="18" charset="0"/>
                <a:ea typeface="Calibri" panose="020F0502020204030204" pitchFamily="34" charset="0"/>
                <a:cs typeface="Arial" panose="020B0604020202020204" pitchFamily="34" charset="0"/>
              </a:rPr>
              <a:t>Sipas</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ligjit</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sq-AL" sz="1800" dirty="0">
                <a:effectLst/>
                <a:latin typeface="Times New Roman" panose="02020603050405020304" pitchFamily="18" charset="0"/>
                <a:ea typeface="Calibri" panose="020F0502020204030204" pitchFamily="34" charset="0"/>
                <a:cs typeface="Arial" panose="020B0604020202020204" pitchFamily="34" charset="0"/>
              </a:rPr>
              <a:t>vendimi për prishjen e ndërtimit përmban edhe detyrimin e prishjes së menjëhershme të ndërtimit dhe kthimin e truallit në gjendjen e mëparshme me shpenzimet e kundërvajtësit, që do të thotë se në fakt vlera e gjobës tejkalon atë të banesës. </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marR="0" lvl="0" algn="just" rtl="0" fontAlgn="base">
              <a:lnSpc>
                <a:spcPct val="110000"/>
              </a:lnSpc>
              <a:spcBef>
                <a:spcPts val="0"/>
              </a:spcBef>
              <a:spcAft>
                <a:spcPts val="0"/>
              </a:spcAft>
              <a:buSzPts val="1200"/>
              <a:buFontTx/>
              <a:buChar char="-"/>
              <a:tabLst>
                <a:tab pos="685800" algn="l"/>
              </a:tabLst>
            </a:pPr>
            <a:r>
              <a:rPr lang="en-US" sz="1800" dirty="0">
                <a:latin typeface="Times New Roman" panose="02020603050405020304" pitchFamily="18" charset="0"/>
                <a:ea typeface="Calibri" panose="020F0502020204030204" pitchFamily="34" charset="0"/>
                <a:cs typeface="Arial" panose="020B0604020202020204" pitchFamily="34" charset="0"/>
              </a:rPr>
              <a:t>D</a:t>
            </a:r>
            <a:r>
              <a:rPr lang="sq-AL" sz="1800" dirty="0">
                <a:effectLst/>
                <a:latin typeface="Times New Roman" panose="02020603050405020304" pitchFamily="18" charset="0"/>
                <a:ea typeface="Calibri" panose="020F0502020204030204" pitchFamily="34" charset="0"/>
                <a:cs typeface="Arial" panose="020B0604020202020204" pitchFamily="34" charset="0"/>
              </a:rPr>
              <a:t>uke pranuar ndryshimet e karakteristikave dhe qëllimeve midis procedurave sanksionuese administrative dhe atyre penale, ku shkeljet dhe dënimet administrative janë më të lehta se ato penale, Gjykata konstaton se në rastin konkret masa e gjobës së vendosur për shkeljen administrative të punimeve pa leje e tejkalon vlerën maksimale të gjobës prej 3.000.000 lekësh që parashikohet për kundërvajtjet penale sipas nenit 34, paragrafi 4, i K</a:t>
            </a:r>
            <a:r>
              <a:rPr lang="en-US" sz="1800" dirty="0" err="1">
                <a:effectLst/>
                <a:latin typeface="Times New Roman" panose="02020603050405020304" pitchFamily="18" charset="0"/>
                <a:ea typeface="Calibri" panose="020F0502020204030204" pitchFamily="34" charset="0"/>
                <a:cs typeface="Arial" panose="020B0604020202020204" pitchFamily="34" charset="0"/>
              </a:rPr>
              <a:t>odit</a:t>
            </a:r>
            <a:r>
              <a:rPr lang="en-US" sz="1800" dirty="0">
                <a:effectLst/>
                <a:latin typeface="Times New Roman" panose="02020603050405020304" pitchFamily="18" charset="0"/>
                <a:ea typeface="Calibri" panose="020F0502020204030204" pitchFamily="34" charset="0"/>
                <a:cs typeface="Arial" panose="020B0604020202020204" pitchFamily="34" charset="0"/>
              </a:rPr>
              <a:t> Penal</a:t>
            </a:r>
            <a:r>
              <a:rPr lang="sq-AL" sz="1800" dirty="0">
                <a:effectLst/>
                <a:latin typeface="Times New Roman" panose="02020603050405020304" pitchFamily="18"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a:buFontTx/>
              <a:buChar char="-"/>
            </a:pPr>
            <a:r>
              <a:rPr lang="sq-AL" sz="1800" dirty="0">
                <a:effectLst/>
                <a:latin typeface="Times New Roman" panose="02020603050405020304" pitchFamily="18" charset="0"/>
                <a:ea typeface="Calibri" panose="020F0502020204030204" pitchFamily="34" charset="0"/>
                <a:cs typeface="Arial" panose="020B0604020202020204" pitchFamily="34" charset="0"/>
              </a:rPr>
              <a:t>Gjykata vëren se kryerja e punimeve pa leje është sanksionuar nga ligjvënësi jo vetëm si kundërvajtje administrative, por edhe si vepër penale.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r>
              <a:rPr lang="en-US" sz="1800" dirty="0" err="1">
                <a:effectLst/>
                <a:latin typeface="Times New Roman" panose="02020603050405020304" pitchFamily="18" charset="0"/>
                <a:ea typeface="Calibri" panose="020F0502020204030204" pitchFamily="34" charset="0"/>
                <a:cs typeface="Arial" panose="020B0604020202020204" pitchFamily="34" charset="0"/>
              </a:rPr>
              <a:t>Në</a:t>
            </a:r>
            <a:r>
              <a:rPr lang="en-US" sz="1800" dirty="0">
                <a:effectLst/>
                <a:latin typeface="Times New Roman" panose="02020603050405020304" pitchFamily="18" charset="0"/>
                <a:ea typeface="Calibri" panose="020F0502020204030204" pitchFamily="34" charset="0"/>
                <a:cs typeface="Arial" panose="020B0604020202020204" pitchFamily="34" charset="0"/>
              </a:rPr>
              <a:t> </a:t>
            </a:r>
            <a:r>
              <a:rPr lang="en-US" sz="1800" dirty="0" err="1">
                <a:effectLst/>
                <a:latin typeface="Times New Roman" panose="02020603050405020304" pitchFamily="18" charset="0"/>
                <a:ea typeface="Calibri" panose="020F0502020204030204" pitchFamily="34" charset="0"/>
                <a:cs typeface="Arial" panose="020B0604020202020204" pitchFamily="34" charset="0"/>
              </a:rPr>
              <a:t>ligjin</a:t>
            </a:r>
            <a:r>
              <a:rPr lang="en-US" sz="1800" dirty="0">
                <a:effectLst/>
                <a:latin typeface="Times New Roman" panose="02020603050405020304" pitchFamily="18" charset="0"/>
                <a:ea typeface="Calibri" panose="020F0502020204030204" pitchFamily="34" charset="0"/>
                <a:cs typeface="Arial" panose="020B0604020202020204" pitchFamily="34" charset="0"/>
              </a:rPr>
              <a:t> 107/2014 </a:t>
            </a:r>
            <a:r>
              <a:rPr lang="sq-AL" sz="1800" dirty="0">
                <a:effectLst/>
                <a:latin typeface="Times New Roman" panose="02020603050405020304" pitchFamily="18" charset="0"/>
                <a:ea typeface="Calibri" panose="020F0502020204030204" pitchFamily="34" charset="0"/>
                <a:cs typeface="Arial" panose="020B0604020202020204" pitchFamily="34" charset="0"/>
              </a:rPr>
              <a:t>parashikohet detyrimi i kallëzimit penal të punimeve pa leje, sërish pa diferencuar rastet kur ato janë realizuar për nevoja strehimi. </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r>
              <a:rPr lang="sq-AL" sz="1800" dirty="0">
                <a:effectLst/>
                <a:latin typeface="Times New Roman" panose="02020603050405020304" pitchFamily="18" charset="0"/>
                <a:ea typeface="Calibri" panose="020F0502020204030204" pitchFamily="34" charset="0"/>
                <a:cs typeface="Arial" panose="020B0604020202020204" pitchFamily="34" charset="0"/>
              </a:rPr>
              <a:t>Paraqitja e kallëzimit penal është e detyrueshme sipas nenit 281 të Kodit të Procedurës Penale dhe shkelja e këtij detyrimi passjell përgjegjësi penale për moskallëzim krimi për punonjësit e IMT-së, sipas nenit 300 të K</a:t>
            </a:r>
            <a:r>
              <a:rPr lang="en-US" sz="1800" dirty="0" err="1">
                <a:effectLst/>
                <a:latin typeface="Times New Roman" panose="02020603050405020304" pitchFamily="18" charset="0"/>
                <a:ea typeface="Calibri" panose="020F0502020204030204" pitchFamily="34" charset="0"/>
                <a:cs typeface="Arial" panose="020B0604020202020204" pitchFamily="34" charset="0"/>
              </a:rPr>
              <a:t>odit</a:t>
            </a:r>
            <a:r>
              <a:rPr lang="en-US" sz="1800" dirty="0">
                <a:effectLst/>
                <a:latin typeface="Times New Roman" panose="02020603050405020304" pitchFamily="18" charset="0"/>
                <a:ea typeface="Calibri" panose="020F0502020204030204" pitchFamily="34" charset="0"/>
                <a:cs typeface="Arial" panose="020B0604020202020204" pitchFamily="34" charset="0"/>
              </a:rPr>
              <a:t> Penal</a:t>
            </a:r>
            <a:r>
              <a:rPr lang="sq-AL" sz="1800" dirty="0">
                <a:effectLst/>
                <a:latin typeface="Times New Roman" panose="02020603050405020304" pitchFamily="18" charset="0"/>
                <a:ea typeface="Calibri" panose="020F0502020204030204" pitchFamily="34" charset="0"/>
                <a:cs typeface="Arial" panose="020B0604020202020204" pitchFamily="34" charset="0"/>
              </a:rPr>
              <a:t>. </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r>
              <a:rPr lang="en-US" sz="1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S</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jellja e paligjshme e individit, pavarësisht rrethanave specifike të nevojave për strehim, sanksionohet nga dy procedura paralele (administrative dhe penale), si rezultat i të cilave ndaj individit caktohet dënim administrativ dhe dënim penal.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Duke mbajtur në konsideratë që lloji i dënimit administrativ ka natyrë financiare të barabartë me vlerën e banesës dhe individi ngarkohet edhe me shpenzimet për kthimin e territorit në gjendjen e mëparshme, ndërsa ai i dënimit penal përfshin burgimin gjer në tre muaj ose gjobë, vihet re se individi, që ka vepruar për të plotësuar nevojat për strehim, përballet me një barrë të tepruar financiare.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6698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096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Jurisprudenca</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e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b="1" dirty="0" err="1">
                <a:effectLst/>
                <a:latin typeface="Times New Roman" panose="02020603050405020304" pitchFamily="18" charset="0"/>
                <a:ea typeface="Calibri" panose="020F0502020204030204" pitchFamily="34" charset="0"/>
                <a:cs typeface="Times New Roman" panose="02020603050405020304" pitchFamily="18" charset="0"/>
              </a:rPr>
              <a:t>Kushtetuese</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990600"/>
            <a:ext cx="8229600" cy="5638800"/>
          </a:xfrm>
        </p:spPr>
        <p:txBody>
          <a:bodyPr>
            <a:normAutofit fontScale="77500" lnSpcReduction="20000"/>
          </a:bodyPr>
          <a:lstStyle/>
          <a:p>
            <a:pPr>
              <a:buFont typeface="Wingdings" panose="05000000000000000000" pitchFamily="2" charset="2"/>
              <a:buChar char="v"/>
            </a:pP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Vendim nr.15</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000" b="1" i="1" dirty="0">
                <a:effectLst/>
                <a:latin typeface="Times New Roman" panose="02020603050405020304" pitchFamily="18" charset="0"/>
                <a:ea typeface="Times New Roman" panose="02020603050405020304" pitchFamily="18" charset="0"/>
                <a:cs typeface="Times New Roman" panose="02020603050405020304" pitchFamily="18" charset="0"/>
              </a:rPr>
              <a:t> dat</a:t>
            </a:r>
            <a:r>
              <a:rPr lang="sq-AL" sz="2000" b="1" i="1" dirty="0">
                <a:effectLst/>
                <a:latin typeface="Times New Roman" panose="02020603050405020304" pitchFamily="18" charset="0"/>
                <a:ea typeface="Calibri" panose="020F0502020204030204" pitchFamily="34" charset="0"/>
                <a:cs typeface="Times New Roman" panose="02020603050405020304" pitchFamily="18" charset="0"/>
              </a:rPr>
              <a:t>ë 22.06.2022</a:t>
            </a:r>
            <a:r>
              <a:rPr lang="en-US" sz="2000" i="1" dirty="0">
                <a:latin typeface="Times New Roman" panose="02020603050405020304" pitchFamily="18" charset="0"/>
                <a:ea typeface="Calibri" panose="020F0502020204030204" pitchFamily="34" charset="0"/>
                <a:cs typeface="Times New Roman" panose="02020603050405020304" pitchFamily="18" charset="0"/>
              </a:rPr>
              <a:t> </a:t>
            </a:r>
            <a:r>
              <a:rPr lang="en-US" sz="20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0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p>
          <a:p>
            <a:pPr>
              <a:buFont typeface="Wingdings" panose="05000000000000000000" pitchFamily="2" charset="2"/>
              <a:buChar char="v"/>
            </a:pPr>
            <a:endParaRPr lang="en-US" sz="23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buFont typeface="Wingdings" panose="05000000000000000000" pitchFamily="2" charset="2"/>
              <a:buChar char="ü"/>
            </a:pPr>
            <a:r>
              <a:rPr lang="en-US" sz="2000" i="1" dirty="0">
                <a:latin typeface="Times New Roman" panose="02020603050405020304" pitchFamily="18" charset="0"/>
                <a:ea typeface="Calibri" panose="020F0502020204030204" pitchFamily="34" charset="0"/>
                <a:cs typeface="Times New Roman" panose="02020603050405020304" pitchFamily="18" charset="0"/>
              </a:rPr>
              <a:t>N</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ë</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err="1">
                <a:effectLst/>
                <a:latin typeface="Times New Roman" panose="02020603050405020304" pitchFamily="18" charset="0"/>
                <a:ea typeface="Calibri" panose="020F0502020204030204" pitchFamily="34" charset="0"/>
                <a:cs typeface="Times New Roman" panose="02020603050405020304" pitchFamily="18" charset="0"/>
              </a:rPr>
              <a:t>lidhje</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 me</a:t>
            </a:r>
            <a:r>
              <a:rPr lang="sq-AL" sz="2000" i="1"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2000" i="1" dirty="0">
                <a:effectLst/>
                <a:latin typeface="Times New Roman" panose="02020603050405020304" pitchFamily="18" charset="0"/>
                <a:ea typeface="Calibri" panose="020F0502020204030204" pitchFamily="34" charset="0"/>
              </a:rPr>
              <a:t>pretendimin për cenimin e së drejtës </a:t>
            </a:r>
            <a:r>
              <a:rPr lang="en-US" sz="2000" i="1" dirty="0">
                <a:effectLst/>
                <a:latin typeface="Times New Roman" panose="02020603050405020304" pitchFamily="18" charset="0"/>
                <a:ea typeface="Calibri" panose="020F0502020204030204" pitchFamily="34" charset="0"/>
              </a:rPr>
              <a:t>s</a:t>
            </a:r>
            <a:r>
              <a:rPr lang="sq-AL" sz="2000" i="1" dirty="0">
                <a:effectLst/>
                <a:latin typeface="Times New Roman" panose="02020603050405020304" pitchFamily="18" charset="0"/>
                <a:ea typeface="Calibri" panose="020F0502020204030204" pitchFamily="34" charset="0"/>
              </a:rPr>
              <a:t>ë</a:t>
            </a:r>
            <a:r>
              <a:rPr lang="en-US" sz="2000" i="1" dirty="0">
                <a:effectLst/>
                <a:latin typeface="Times New Roman" panose="02020603050405020304" pitchFamily="18" charset="0"/>
                <a:ea typeface="Calibri" panose="020F0502020204030204" pitchFamily="34" charset="0"/>
              </a:rPr>
              <a:t> p</a:t>
            </a:r>
            <a:r>
              <a:rPr lang="sq-AL" sz="2000" i="1" dirty="0">
                <a:effectLst/>
                <a:latin typeface="Times New Roman" panose="02020603050405020304" pitchFamily="18" charset="0"/>
                <a:ea typeface="Calibri" panose="020F0502020204030204" pitchFamily="34" charset="0"/>
              </a:rPr>
              <a:t>r</a:t>
            </a:r>
            <a:r>
              <a:rPr lang="en-US" sz="2000" i="1" dirty="0">
                <a:latin typeface="Times New Roman" panose="02020603050405020304" pitchFamily="18" charset="0"/>
                <a:ea typeface="Calibri" panose="020F0502020204030204" pitchFamily="34" charset="0"/>
              </a:rPr>
              <a:t>o</a:t>
            </a:r>
            <a:r>
              <a:rPr lang="sq-AL" sz="2000" i="1" dirty="0">
                <a:effectLst/>
                <a:latin typeface="Times New Roman" panose="02020603050405020304" pitchFamily="18" charset="0"/>
                <a:ea typeface="Calibri" panose="020F0502020204030204" pitchFamily="34" charset="0"/>
              </a:rPr>
              <a:t>në</a:t>
            </a:r>
            <a:r>
              <a:rPr lang="en-US" sz="2000" i="1" dirty="0">
                <a:effectLst/>
                <a:latin typeface="Times New Roman" panose="02020603050405020304" pitchFamily="18" charset="0"/>
                <a:ea typeface="Calibri" panose="020F0502020204030204" pitchFamily="34" charset="0"/>
              </a:rPr>
              <a:t>s (</a:t>
            </a:r>
            <a:r>
              <a:rPr lang="en-US" sz="2000" i="1" dirty="0" err="1">
                <a:effectLst/>
                <a:latin typeface="Times New Roman" panose="02020603050405020304" pitchFamily="18" charset="0"/>
                <a:ea typeface="Calibri" panose="020F0502020204030204" pitchFamily="34" charset="0"/>
              </a:rPr>
              <a:t>vijon</a:t>
            </a:r>
            <a:r>
              <a:rPr lang="en-US" sz="2000" i="1" dirty="0">
                <a:effectLst/>
                <a:latin typeface="Times New Roman" panose="02020603050405020304" pitchFamily="18" charset="0"/>
                <a:ea typeface="Calibri" panose="020F0502020204030204" pitchFamily="34" charset="0"/>
              </a:rPr>
              <a:t>)</a:t>
            </a:r>
          </a:p>
          <a:p>
            <a:pPr marR="0" lvl="0" algn="just" rtl="0" fontAlgn="base">
              <a:spcBef>
                <a:spcPts val="0"/>
              </a:spcBef>
              <a:spcAft>
                <a:spcPts val="0"/>
              </a:spcAft>
              <a:buSzPts val="1200"/>
              <a:buFontTx/>
              <a:buChar char="-"/>
              <a:tabLst>
                <a:tab pos="685800" algn="l"/>
              </a:tabLst>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Gjykata çmon se masa e përdorur për të kontrolluar dhe disiplinuar territorin, në situatën kur individi ka vepruar për t’u strehuar për shkak të dëmeve që ka pësuar nga forca madhore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tërmeti</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p.sh.)</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bëhet e paarsyeshme dhe e papërshtatshme, duke e shndërruar në </a:t>
            </a:r>
            <a:r>
              <a:rPr lang="sq-AL" sz="1800" dirty="0">
                <a:solidFill>
                  <a:srgbClr val="000000"/>
                </a:solidFill>
                <a:effectLst/>
                <a:latin typeface="Times New Roman" panose="02020603050405020304" pitchFamily="18" charset="0"/>
                <a:ea typeface="Arial Unicode MS"/>
                <a:cs typeface="Times New Roman" panose="02020603050405020304" pitchFamily="18" charset="0"/>
              </a:rPr>
              <a:t>arbitrar</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kufizimin e së drejtës kushtetuese të pronës private</a:t>
            </a:r>
            <a:r>
              <a:rPr lang="sq-AL" sz="1800" dirty="0">
                <a:solidFill>
                  <a:srgbClr val="000000"/>
                </a:solidFill>
                <a:effectLst/>
                <a:latin typeface="Times New Roman" panose="02020603050405020304" pitchFamily="18" charset="0"/>
                <a:ea typeface="Arial Unicode MS"/>
                <a:cs typeface="Times New Roman" panose="02020603050405020304" pitchFamily="18" charset="0"/>
              </a:rPr>
              <a:t>.</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rtl="0" fontAlgn="base">
              <a:spcBef>
                <a:spcPts val="0"/>
              </a:spcBef>
              <a:spcAft>
                <a:spcPts val="0"/>
              </a:spcAft>
              <a:buSzPts val="1200"/>
              <a:buNone/>
              <a:tabLst>
                <a:tab pos="685800" algn="l"/>
              </a:tabLs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R="0" lvl="0" algn="just" rtl="0" fontAlgn="base">
              <a:spcBef>
                <a:spcPts val="0"/>
              </a:spcBef>
              <a:spcAft>
                <a:spcPts val="0"/>
              </a:spcAft>
              <a:buSzPts val="1200"/>
              <a:buFontTx/>
              <a:buChar char="-"/>
              <a:tabLst>
                <a:tab pos="685800" algn="l"/>
              </a:tabLst>
            </a:pP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Ndaj</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vlerëson se dispozita </a:t>
            </a:r>
            <a:r>
              <a:rPr lang="en-US" sz="18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ligjore</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e kundërshtuar lidhur me mënyrën e llogaritjes së masës së gjobës për punimet e kryera pa leje për të përmbushur nevojat për strehim ka dështuar në respektimin e kriterit të proporcionalitetit.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spcBef>
                <a:spcPts val="0"/>
              </a:spcBef>
              <a:spcAft>
                <a:spcPts val="0"/>
              </a:spcAft>
              <a:buSzPts val="1200"/>
              <a:buFontTx/>
              <a:buChar char="-"/>
              <a:tabLst>
                <a:tab pos="685800" algn="l"/>
              </a:tabLst>
            </a:pP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spcBef>
                <a:spcPts val="0"/>
              </a:spcBef>
              <a:spcAft>
                <a:spcPts val="0"/>
              </a:spcAft>
              <a:buSzPts val="1200"/>
              <a:buFontTx/>
              <a:buChar char="-"/>
              <a:tabLst>
                <a:tab pos="685800" algn="l"/>
              </a:tabLst>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 këto kushte, Gjykata vlerëson se është i panevojshëm shqyrtimi më vete i pretendimit tjetër të gjykatës referueses lidhur me cenimin e </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së drejtës për të mos u dënuar dy herë (</a:t>
            </a:r>
            <a:r>
              <a:rPr lang="sq-AL" sz="18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ne bis in idem</a:t>
            </a:r>
            <a:r>
              <a:rPr lang="sq-AL"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të paraqitur prej saj, </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si argument mbështetës të kërkimit për kontrollin e kushtetutshmërisë së nenit 51, pika 1, shkronja “e”, të ligjit nr. 107/2014.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spcBef>
                <a:spcPts val="0"/>
              </a:spcBef>
              <a:spcAft>
                <a:spcPts val="0"/>
              </a:spcAft>
              <a:buSzPts val="1200"/>
              <a:buFontTx/>
              <a:buChar char="-"/>
              <a:tabLst>
                <a:tab pos="685800" algn="l"/>
              </a:tabLst>
            </a:pP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spcBef>
                <a:spcPts val="0"/>
              </a:spcBef>
              <a:spcAft>
                <a:spcPts val="0"/>
              </a:spcAft>
              <a:buSzPts val="1200"/>
              <a:buFontTx/>
              <a:buChar char="-"/>
              <a:tabLst>
                <a:tab pos="685800" algn="l"/>
              </a:tabLst>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Gjykata thekson se vlerësimi për papajtueshmërinë e dispozitës ligjore me nenin 17 të Kushtetutës, për shkak të mosrespektimit të parimit të proporcionalitetit, nuk nënkupton se ofron mbrojtje për kundërvajtësit, pasi parashikimi i kundërvajtjeve administrative dhe dënimi për to, edhe në rastin kur punimet pa leje kryhen për nevoja strehimi në tokën në pronësi të tij, i përgjigjet interesit publik për zhvillimin e qëndrueshëm të territorit</a:t>
            </a: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just" rtl="0" fontAlgn="base">
              <a:spcBef>
                <a:spcPts val="0"/>
              </a:spcBef>
              <a:spcAft>
                <a:spcPts val="0"/>
              </a:spcAft>
              <a:buSzPts val="1200"/>
              <a:buNone/>
              <a:tabLst>
                <a:tab pos="685800" algn="l"/>
              </a:tabLst>
            </a:pP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spcBef>
                <a:spcPts val="0"/>
              </a:spcBef>
              <a:spcAft>
                <a:spcPts val="0"/>
              </a:spcAft>
              <a:buSzPts val="1200"/>
              <a:buFontTx/>
              <a:buChar char="-"/>
              <a:tabLst>
                <a:tab pos="685800" algn="l"/>
              </a:tabLst>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Arsyetimi i Gjykatës për </a:t>
            </a:r>
            <a:r>
              <a:rPr lang="sq-AL"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papajtueshmërinë kushtetuese të dispozitës ligjore përbën detyrim për ligjvënësin, i cili brenda hapësirës së tij të vlerësimit, duhet të rishikojë kufizimin e vendosur me ligjin nr. 107/2014 në nenin  52, pika 1, shkronja “e”, me qëllim që masa e gjobës të jetë në përpjesëtim të drejtë me gjendjen që e shkakton atë, për të mos e shndërruar në arbitrare, të paarsyeshme dhe të papërshtatshme. </a:t>
            </a:r>
            <a:endParaRPr lang="en-US" sz="1800" b="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spcBef>
                <a:spcPts val="0"/>
              </a:spcBef>
              <a:spcAft>
                <a:spcPts val="0"/>
              </a:spcAft>
              <a:buSzPts val="1200"/>
              <a:buFontTx/>
              <a:buChar char="-"/>
              <a:tabLst>
                <a:tab pos="685800" algn="l"/>
              </a:tabLst>
            </a:pPr>
            <a:r>
              <a:rPr lang="sq-AL"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Në përfundim, </a:t>
            </a:r>
            <a:r>
              <a:rPr lang="sq-AL" sz="18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Gj</a:t>
            </a:r>
            <a:r>
              <a:rPr lang="en-US" sz="18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K</a:t>
            </a:r>
            <a:r>
              <a:rPr lang="sq-AL" sz="1800" b="1" i="1"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çmon se kërkesa e gjykatës referuese është e bazuar pjesërisht dhe se neni 52, pika 1, shkronja “e”, i ligjit nr. 107/2014 duhet shfuqizuar në pjesën që parashikon dënimin me gjobë për kryerjen e punimeve pa leje për plotësimin e nevojave për strehim.</a:t>
            </a:r>
            <a:endParaRPr lang="en-US" sz="1800" b="1" i="1" dirty="0">
              <a:effectLst/>
              <a:latin typeface="Times New Roman" panose="02020603050405020304" pitchFamily="18" charset="0"/>
              <a:ea typeface="Calibri" panose="020F0502020204030204" pitchFamily="34" charset="0"/>
              <a:cs typeface="Times New Roman" panose="02020603050405020304" pitchFamily="18" charset="0"/>
            </a:endParaRPr>
          </a:p>
          <a:p>
            <a:pPr marR="0" lvl="0" algn="just" rtl="0" fontAlgn="base">
              <a:spcBef>
                <a:spcPts val="0"/>
              </a:spcBef>
              <a:spcAft>
                <a:spcPts val="0"/>
              </a:spcAft>
              <a:buSzPts val="1200"/>
              <a:buFontTx/>
              <a:buChar char="-"/>
              <a:tabLst>
                <a:tab pos="685800" algn="l"/>
              </a:tabLst>
            </a:pPr>
            <a:endParaRPr lang="en-US" sz="1800" b="1" i="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26103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6858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100" b="1" i="1" dirty="0" err="1">
                <a:effectLst/>
                <a:latin typeface="Times New Roman" panose="02020603050405020304" pitchFamily="18" charset="0"/>
                <a:ea typeface="Times New Roman" panose="02020603050405020304" pitchFamily="18" charset="0"/>
                <a:cs typeface="Times New Roman" panose="02020603050405020304" pitchFamily="18" charset="0"/>
              </a:rPr>
              <a:t>Problematika</a:t>
            </a:r>
            <a: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t> e </a:t>
            </a:r>
            <a:r>
              <a:rPr lang="en-US" sz="2100" b="1" i="1" dirty="0" err="1">
                <a:effectLst/>
                <a:latin typeface="Times New Roman" panose="02020603050405020304" pitchFamily="18" charset="0"/>
                <a:ea typeface="Times New Roman" panose="02020603050405020304" pitchFamily="18" charset="0"/>
                <a:cs typeface="Times New Roman" panose="02020603050405020304" pitchFamily="18" charset="0"/>
              </a:rPr>
              <a:t>shfaqur</a:t>
            </a:r>
            <a: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100" b="1" i="1" dirty="0" err="1">
                <a:effectLst/>
                <a:latin typeface="Times New Roman" panose="02020603050405020304" pitchFamily="18" charset="0"/>
                <a:ea typeface="Times New Roman" panose="02020603050405020304" pitchFamily="18" charset="0"/>
                <a:cs typeface="Times New Roman" panose="02020603050405020304" pitchFamily="18" charset="0"/>
              </a:rPr>
              <a:t>në</a:t>
            </a:r>
            <a: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100" b="1" i="1" dirty="0" err="1">
                <a:effectLst/>
                <a:latin typeface="Times New Roman" panose="02020603050405020304" pitchFamily="18" charset="0"/>
                <a:ea typeface="Times New Roman" panose="02020603050405020304" pitchFamily="18" charset="0"/>
                <a:cs typeface="Times New Roman" panose="02020603050405020304" pitchFamily="18" charset="0"/>
              </a:rPr>
              <a:t>praktikë</a:t>
            </a:r>
            <a: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t> pas </a:t>
            </a:r>
            <a:r>
              <a:rPr lang="sq-AL" sz="2100" b="1" i="1" dirty="0">
                <a:effectLst/>
                <a:latin typeface="Times New Roman" panose="02020603050405020304" pitchFamily="18" charset="0"/>
                <a:ea typeface="Times New Roman" panose="02020603050405020304" pitchFamily="18" charset="0"/>
                <a:cs typeface="Times New Roman" panose="02020603050405020304" pitchFamily="18" charset="0"/>
              </a:rPr>
              <a:t>Vendim</a:t>
            </a:r>
            <a: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t>it </a:t>
            </a:r>
            <a:r>
              <a:rPr lang="sq-AL" sz="2100" b="1" i="1" dirty="0">
                <a:effectLst/>
                <a:latin typeface="Times New Roman" panose="02020603050405020304" pitchFamily="18" charset="0"/>
                <a:ea typeface="Times New Roman" panose="02020603050405020304" pitchFamily="18" charset="0"/>
                <a:cs typeface="Times New Roman" panose="02020603050405020304" pitchFamily="18" charset="0"/>
              </a:rPr>
              <a:t>nr.15</a:t>
            </a:r>
            <a: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sq-AL" sz="2100" b="1" i="1" dirty="0">
                <a:effectLst/>
                <a:latin typeface="Times New Roman" panose="02020603050405020304" pitchFamily="18" charset="0"/>
                <a:ea typeface="Times New Roman" panose="02020603050405020304" pitchFamily="18" charset="0"/>
                <a:cs typeface="Times New Roman" panose="02020603050405020304" pitchFamily="18" charset="0"/>
              </a:rPr>
              <a:t> d</a:t>
            </a:r>
            <a: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t>t.</a:t>
            </a:r>
            <a:r>
              <a:rPr lang="sq-AL" sz="2100" b="1" i="1" dirty="0">
                <a:effectLst/>
                <a:latin typeface="Times New Roman" panose="02020603050405020304" pitchFamily="18" charset="0"/>
                <a:ea typeface="Calibri" panose="020F0502020204030204" pitchFamily="34" charset="0"/>
                <a:cs typeface="Times New Roman" panose="02020603050405020304" pitchFamily="18" charset="0"/>
              </a:rPr>
              <a:t> 22.06.2022</a:t>
            </a:r>
            <a:r>
              <a:rPr lang="en-US" sz="2100" i="1" dirty="0">
                <a:latin typeface="Times New Roman" panose="02020603050405020304" pitchFamily="18" charset="0"/>
                <a:ea typeface="Calibri" panose="020F0502020204030204" pitchFamily="34" charset="0"/>
                <a:cs typeface="Times New Roman" panose="02020603050405020304" pitchFamily="18" charset="0"/>
              </a:rPr>
              <a:t> </a:t>
            </a:r>
            <a:r>
              <a:rPr lang="en-US" sz="2100" b="1" i="1" dirty="0" err="1">
                <a:effectLst/>
                <a:latin typeface="Times New Roman" panose="02020603050405020304" pitchFamily="18" charset="0"/>
                <a:ea typeface="Times New Roman" panose="02020603050405020304" pitchFamily="18" charset="0"/>
                <a:cs typeface="Times New Roman" panose="02020603050405020304" pitchFamily="18" charset="0"/>
              </a:rPr>
              <a:t>i</a:t>
            </a:r>
            <a: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t> GJK</a:t>
            </a:r>
            <a:br>
              <a:rPr lang="en-US" sz="2100" b="1" i="1"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US" sz="21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19200"/>
            <a:ext cx="8229600" cy="5410200"/>
          </a:xfrm>
        </p:spPr>
        <p:txBody>
          <a:bodyPr>
            <a:normAutofit fontScale="92500" lnSpcReduction="20000"/>
          </a:bodyPr>
          <a:lstStyle/>
          <a:p>
            <a:pPr marL="0" marR="0" algn="just">
              <a:lnSpc>
                <a:spcPct val="115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vijim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zbatimit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Ligjit</a:t>
            </a:r>
            <a:r>
              <a:rPr lang="en-US" sz="1800" dirty="0">
                <a:effectLst/>
                <a:latin typeface="Times New Roman" panose="02020603050405020304" pitchFamily="18" charset="0"/>
                <a:ea typeface="Times New Roman" panose="02020603050405020304" pitchFamily="18" charset="0"/>
              </a:rPr>
              <a:t> Nr.107/2014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Planifikimin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Zhvillimin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Territorit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ndryshuar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mbetet</a:t>
            </a:r>
            <a:r>
              <a:rPr lang="en-US" sz="1800" dirty="0">
                <a:effectLst/>
                <a:latin typeface="Times New Roman" panose="02020603050405020304" pitchFamily="18" charset="0"/>
                <a:ea typeface="Times New Roman" panose="02020603050405020304" pitchFamily="18" charset="0"/>
              </a:rPr>
              <a:t> problem </a:t>
            </a:r>
            <a:r>
              <a:rPr lang="en-US" sz="1800" dirty="0" err="1">
                <a:effectLst/>
                <a:latin typeface="Times New Roman" panose="02020603050405020304" pitchFamily="18" charset="0"/>
                <a:ea typeface="Times New Roman" panose="02020603050405020304" pitchFamily="18" charset="0"/>
              </a:rPr>
              <a:t>praktik</a:t>
            </a:r>
            <a:r>
              <a:rPr lang="en-US" sz="1800" dirty="0">
                <a:effectLst/>
                <a:latin typeface="Times New Roman" panose="02020603050405020304" pitchFamily="18" charset="0"/>
                <a:ea typeface="Times New Roman" panose="02020603050405020304" pitchFamily="18" charset="0"/>
              </a:rPr>
              <a:t> se </a:t>
            </a:r>
            <a:r>
              <a:rPr lang="en-US" sz="1800" dirty="0" err="1">
                <a:effectLst/>
                <a:latin typeface="Times New Roman" panose="02020603050405020304" pitchFamily="18" charset="0"/>
                <a:ea typeface="Times New Roman" panose="02020603050405020304" pitchFamily="18" charset="0"/>
              </a:rPr>
              <a:t>si</a:t>
            </a:r>
            <a:r>
              <a:rPr lang="en-US" sz="1800" dirty="0">
                <a:effectLst/>
                <a:latin typeface="Times New Roman" panose="02020603050405020304" pitchFamily="18" charset="0"/>
                <a:ea typeface="Times New Roman" panose="02020603050405020304" pitchFamily="18" charset="0"/>
              </a:rPr>
              <a:t> do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procedohet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tej</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ato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objekte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cilat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klasifikohen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ndërtime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cilat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vijnë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kushtet</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fatkeqësive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natyrore</a:t>
            </a:r>
            <a:r>
              <a:rPr lang="en-US" sz="1800" dirty="0">
                <a:effectLst/>
                <a:latin typeface="Times New Roman" panose="02020603050405020304" pitchFamily="18" charset="0"/>
                <a:ea typeface="Times New Roman" panose="02020603050405020304" pitchFamily="18" charset="0"/>
              </a:rPr>
              <a:t> apo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nevoja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strehimi</a:t>
            </a:r>
            <a:r>
              <a:rPr lang="en-US" sz="1800" dirty="0">
                <a:effectLst/>
                <a:latin typeface="Times New Roman" panose="02020603050405020304" pitchFamily="18" charset="0"/>
                <a:ea typeface="Times New Roman" panose="02020603050405020304" pitchFamily="18" charset="0"/>
              </a:rPr>
              <a:t>.</a:t>
            </a:r>
          </a:p>
          <a:p>
            <a:pPr marL="0" marR="0" indent="0" algn="just">
              <a:lnSpc>
                <a:spcPct val="115000"/>
              </a:lnSpc>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algn="just">
              <a:lnSpc>
                <a:spcPct val="115000"/>
              </a:lnSpc>
              <a:spcBef>
                <a:spcPts val="0"/>
              </a:spcBef>
              <a:spcAft>
                <a:spcPts val="0"/>
              </a:spcAft>
            </a:pPr>
            <a:r>
              <a:rPr lang="en-US" sz="1800" dirty="0">
                <a:effectLst/>
                <a:latin typeface="Times New Roman" panose="02020603050405020304" pitchFamily="18" charset="0"/>
                <a:ea typeface="Times New Roman" panose="02020603050405020304" pitchFamily="18" charset="0"/>
              </a:rPr>
              <a:t> Duke </a:t>
            </a:r>
            <a:r>
              <a:rPr lang="en-US" sz="1800" dirty="0" err="1">
                <a:effectLst/>
                <a:latin typeface="Times New Roman" panose="02020603050405020304" pitchFamily="18" charset="0"/>
                <a:ea typeface="Times New Roman" panose="02020603050405020304" pitchFamily="18" charset="0"/>
              </a:rPr>
              <a:t>patur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parasysh</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sanksionimet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ligjore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përcaktuara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Nenin</a:t>
            </a:r>
            <a:r>
              <a:rPr lang="en-US" sz="1800" dirty="0">
                <a:effectLst/>
                <a:latin typeface="Times New Roman" panose="02020603050405020304" pitchFamily="18" charset="0"/>
                <a:ea typeface="Times New Roman" panose="02020603050405020304" pitchFamily="18" charset="0"/>
              </a:rPr>
              <a:t> 52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Ligjit</a:t>
            </a:r>
            <a:r>
              <a:rPr lang="en-US" sz="1800" dirty="0">
                <a:effectLst/>
                <a:latin typeface="Times New Roman" panose="02020603050405020304" pitchFamily="18" charset="0"/>
                <a:ea typeface="Times New Roman" panose="02020603050405020304" pitchFamily="18" charset="0"/>
              </a:rPr>
              <a:t> Nr.107/2014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Planifikimin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Zhvillimin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Territorit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ndryshuar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përfshirë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ndryshimin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pjesshëm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këtij</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neni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Gjykata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Kushtetuese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duke </a:t>
            </a:r>
            <a:r>
              <a:rPr lang="en-US" sz="1800" dirty="0" err="1">
                <a:effectLst/>
                <a:latin typeface="Times New Roman" panose="02020603050405020304" pitchFamily="18" charset="0"/>
                <a:ea typeface="Times New Roman" panose="02020603050405020304" pitchFamily="18" charset="0"/>
              </a:rPr>
              <a:t>patur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paraysh</a:t>
            </a:r>
            <a:r>
              <a:rPr lang="en-US" sz="1800" dirty="0">
                <a:effectLst/>
                <a:latin typeface="Times New Roman" panose="02020603050405020304" pitchFamily="18" charset="0"/>
                <a:ea typeface="Times New Roman" panose="02020603050405020304" pitchFamily="18" charset="0"/>
              </a:rPr>
              <a:t>  se </a:t>
            </a:r>
            <a:r>
              <a:rPr lang="en-US" sz="1800" dirty="0" err="1">
                <a:effectLst/>
                <a:latin typeface="Times New Roman" panose="02020603050405020304" pitchFamily="18" charset="0"/>
                <a:ea typeface="Times New Roman" panose="02020603050405020304" pitchFamily="18" charset="0"/>
              </a:rPr>
              <a:t>natyra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dinamika</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inspektimit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njësive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inspektuese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IKMT-</a:t>
            </a:r>
            <a:r>
              <a:rPr lang="en-US" sz="1800" dirty="0" err="1">
                <a:effectLst/>
                <a:latin typeface="Times New Roman" panose="02020603050405020304" pitchFamily="18" charset="0"/>
                <a:ea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lidhet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ngushtë</a:t>
            </a:r>
            <a:r>
              <a:rPr lang="en-US" sz="1800" dirty="0">
                <a:effectLst/>
                <a:latin typeface="Times New Roman" panose="02020603050405020304" pitchFamily="18" charset="0"/>
                <a:ea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rPr>
              <a:t>rrethanat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faktike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terren</a:t>
            </a:r>
            <a:r>
              <a:rPr lang="en-US" sz="1800" dirty="0">
                <a:effectLst/>
                <a:latin typeface="Times New Roman" panose="02020603050405020304" pitchFamily="18" charset="0"/>
                <a:ea typeface="Times New Roman" panose="02020603050405020304" pitchFamily="18" charset="0"/>
              </a:rPr>
              <a:t> apo </a:t>
            </a:r>
            <a:r>
              <a:rPr lang="en-US" sz="1800" dirty="0" err="1">
                <a:effectLst/>
                <a:latin typeface="Times New Roman" panose="02020603050405020304" pitchFamily="18" charset="0"/>
                <a:ea typeface="Times New Roman" panose="02020603050405020304" pitchFamily="18" charset="0"/>
              </a:rPr>
              <a:t>pranë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Autoriteteve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Pushtetit</a:t>
            </a:r>
            <a:r>
              <a:rPr lang="en-US" sz="1800" dirty="0">
                <a:effectLst/>
                <a:latin typeface="Times New Roman" panose="02020603050405020304" pitchFamily="18" charset="0"/>
                <a:ea typeface="Times New Roman" panose="02020603050405020304" pitchFamily="18" charset="0"/>
              </a:rPr>
              <a:t> Vendor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rang </a:t>
            </a:r>
            <a:r>
              <a:rPr lang="en-US" sz="1800" dirty="0" err="1">
                <a:effectLst/>
                <a:latin typeface="Times New Roman" panose="02020603050405020304" pitchFamily="18" charset="0"/>
                <a:ea typeface="Times New Roman" panose="02020603050405020304" pitchFamily="18" charset="0"/>
              </a:rPr>
              <a:t>vendi</a:t>
            </a:r>
            <a:r>
              <a:rPr lang="en-US" sz="1800" dirty="0">
                <a:effectLst/>
                <a:latin typeface="Times New Roman" panose="02020603050405020304" pitchFamily="18" charset="0"/>
                <a:ea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rPr>
              <a:t>mbetet</a:t>
            </a:r>
            <a:r>
              <a:rPr lang="en-US" sz="1800" dirty="0">
                <a:latin typeface="Times New Roman" panose="02020603050405020304" pitchFamily="18" charset="0"/>
                <a:ea typeface="Times New Roman" panose="02020603050405020304" pitchFamily="18" charset="0"/>
              </a:rPr>
              <a:t> </a:t>
            </a:r>
            <a:r>
              <a:rPr lang="en-US" sz="1800" dirty="0" err="1">
                <a:latin typeface="Times New Roman" panose="02020603050405020304" pitchFamily="18" charset="0"/>
                <a:ea typeface="Times New Roman" panose="02020603050405020304" pitchFamily="18" charset="0"/>
              </a:rPr>
              <a:t>aktualisht</a:t>
            </a:r>
            <a:r>
              <a:rPr lang="en-US" sz="1800" dirty="0">
                <a:latin typeface="Times New Roman" panose="02020603050405020304" pitchFamily="18" charset="0"/>
                <a:ea typeface="Times New Roman" panose="02020603050405020304" pitchFamily="18" charset="0"/>
              </a:rPr>
              <a:t> problem </a:t>
            </a:r>
            <a:r>
              <a:rPr lang="en-US" sz="1800" dirty="0" err="1">
                <a:latin typeface="Times New Roman" panose="02020603050405020304" pitchFamily="18" charset="0"/>
                <a:ea typeface="Times New Roman" panose="02020603050405020304" pitchFamily="18" charset="0"/>
              </a:rPr>
              <a:t>praktik</a:t>
            </a:r>
            <a:r>
              <a:rPr lang="en-US" sz="1800" dirty="0">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konkretizimi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mbi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vijueshmërinë</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procedurave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mëtejshme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administrativo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ligjore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IKMT-</a:t>
            </a:r>
            <a:r>
              <a:rPr lang="en-US" sz="1800" dirty="0" err="1">
                <a:effectLst/>
                <a:latin typeface="Times New Roman" panose="02020603050405020304" pitchFamily="18" charset="0"/>
                <a:ea typeface="Times New Roman" panose="02020603050405020304" pitchFamily="18" charset="0"/>
              </a:rPr>
              <a:t>së</a:t>
            </a:r>
            <a:r>
              <a:rPr lang="en-US" sz="1800" dirty="0">
                <a:effectLst/>
                <a:latin typeface="Times New Roman" panose="02020603050405020304" pitchFamily="18" charset="0"/>
                <a:ea typeface="Times New Roman" panose="02020603050405020304" pitchFamily="18" charset="0"/>
              </a:rPr>
              <a:t>.</a:t>
            </a:r>
          </a:p>
          <a:p>
            <a:pPr marL="0" marR="0" indent="0" algn="just">
              <a:lnSpc>
                <a:spcPct val="115000"/>
              </a:lnSpc>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algn="just">
              <a:lnSpc>
                <a:spcPct val="115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Aktualisht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zbatimi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Nenit</a:t>
            </a:r>
            <a:r>
              <a:rPr lang="en-US" sz="1800" dirty="0">
                <a:effectLst/>
                <a:latin typeface="Times New Roman" panose="02020603050405020304" pitchFamily="18" charset="0"/>
                <a:ea typeface="Times New Roman" panose="02020603050405020304" pitchFamily="18" charset="0"/>
              </a:rPr>
              <a:t> 52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Ligjit</a:t>
            </a:r>
            <a:r>
              <a:rPr lang="en-US" sz="1800" dirty="0">
                <a:effectLst/>
                <a:latin typeface="Times New Roman" panose="02020603050405020304" pitchFamily="18" charset="0"/>
                <a:ea typeface="Times New Roman" panose="02020603050405020304" pitchFamily="18" charset="0"/>
              </a:rPr>
              <a:t> Nr.107/2014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Planifikimin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Zhvillimin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Territorit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ndryshuar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diskutim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paqartësi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finalizimin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një</a:t>
            </a:r>
            <a:r>
              <a:rPr lang="en-US" sz="1800" dirty="0">
                <a:effectLst/>
                <a:latin typeface="Times New Roman" panose="02020603050405020304" pitchFamily="18" charset="0"/>
                <a:ea typeface="Times New Roman" panose="02020603050405020304" pitchFamily="18" charset="0"/>
              </a:rPr>
              <a:t> procedure </a:t>
            </a:r>
            <a:r>
              <a:rPr lang="en-US" sz="1800" dirty="0" err="1">
                <a:effectLst/>
                <a:latin typeface="Times New Roman" panose="02020603050405020304" pitchFamily="18" charset="0"/>
                <a:ea typeface="Times New Roman" panose="02020603050405020304" pitchFamily="18" charset="0"/>
              </a:rPr>
              <a:t>inspektimi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vendimarrjen</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lidhur</a:t>
            </a:r>
            <a:r>
              <a:rPr lang="en-US" sz="1800" dirty="0">
                <a:effectLst/>
                <a:latin typeface="Times New Roman" panose="02020603050405020304" pitchFamily="18" charset="0"/>
                <a:ea typeface="Times New Roman" panose="02020603050405020304" pitchFamily="18" charset="0"/>
              </a:rPr>
              <a:t> me to. </a:t>
            </a:r>
          </a:p>
          <a:p>
            <a:pPr marL="0" marR="0" indent="0" algn="just">
              <a:lnSpc>
                <a:spcPct val="115000"/>
              </a:lnSpc>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algn="just">
              <a:lnSpc>
                <a:spcPct val="115000"/>
              </a:lnSpc>
              <a:spcBef>
                <a:spcPts val="0"/>
              </a:spcBef>
              <a:spcAft>
                <a:spcPts val="0"/>
              </a:spcAft>
            </a:pPr>
            <a:r>
              <a:rPr lang="en-US" sz="1800" dirty="0" err="1">
                <a:effectLst/>
                <a:latin typeface="Times New Roman" panose="02020603050405020304" pitchFamily="18" charset="0"/>
                <a:ea typeface="Times New Roman" panose="02020603050405020304" pitchFamily="18" charset="0"/>
              </a:rPr>
              <a:t>Gjithashtu</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referim</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Kodit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të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Proçedurave</a:t>
            </a:r>
            <a:r>
              <a:rPr lang="en-US" sz="1800" dirty="0">
                <a:effectLst/>
                <a:latin typeface="Times New Roman" panose="02020603050405020304" pitchFamily="18" charset="0"/>
                <a:ea typeface="Times New Roman" panose="02020603050405020304" pitchFamily="18" charset="0"/>
              </a:rPr>
              <a:t> Administrative </a:t>
            </a:r>
            <a:r>
              <a:rPr lang="en-US" sz="1800" dirty="0" err="1">
                <a:effectLst/>
                <a:latin typeface="Times New Roman" panose="02020603050405020304" pitchFamily="18" charset="0"/>
                <a:ea typeface="Times New Roman" panose="02020603050405020304" pitchFamily="18" charset="0"/>
              </a:rPr>
              <a:t>si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dhe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Ligjit</a:t>
            </a:r>
            <a:r>
              <a:rPr lang="en-US" sz="1800" dirty="0">
                <a:effectLst/>
                <a:latin typeface="Times New Roman" panose="02020603050405020304" pitchFamily="18" charset="0"/>
                <a:ea typeface="Times New Roman" panose="02020603050405020304" pitchFamily="18" charset="0"/>
              </a:rPr>
              <a:t> Nr.10279 “</a:t>
            </a:r>
            <a:r>
              <a:rPr lang="en-US" sz="1800" dirty="0" err="1">
                <a:effectLst/>
                <a:latin typeface="Times New Roman" panose="02020603050405020304" pitchFamily="18" charset="0"/>
                <a:ea typeface="Times New Roman" panose="02020603050405020304" pitchFamily="18" charset="0"/>
              </a:rPr>
              <a:t>Për</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Kundërvajtjet</a:t>
            </a:r>
            <a:r>
              <a:rPr lang="en-US" sz="1800" dirty="0">
                <a:effectLst/>
                <a:latin typeface="Times New Roman" panose="02020603050405020304" pitchFamily="18" charset="0"/>
                <a:ea typeface="Times New Roman" panose="02020603050405020304" pitchFamily="18" charset="0"/>
              </a:rPr>
              <a:t> Administrative” </a:t>
            </a:r>
            <a:r>
              <a:rPr lang="en-US" sz="1800" dirty="0" err="1">
                <a:effectLst/>
                <a:latin typeface="Times New Roman" panose="02020603050405020304" pitchFamily="18" charset="0"/>
                <a:ea typeface="Times New Roman" panose="02020603050405020304" pitchFamily="18" charset="0"/>
              </a:rPr>
              <a:t>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ndryshuar</a:t>
            </a:r>
            <a:r>
              <a:rPr lang="en-US" sz="1800" dirty="0">
                <a:effectLst/>
                <a:latin typeface="Times New Roman" panose="02020603050405020304" pitchFamily="18" charset="0"/>
                <a:ea typeface="Times New Roman" panose="02020603050405020304" pitchFamily="18" charset="0"/>
              </a:rPr>
              <a:t>, po </a:t>
            </a:r>
            <a:r>
              <a:rPr lang="en-US" sz="1800" dirty="0" err="1">
                <a:effectLst/>
                <a:latin typeface="Times New Roman" panose="02020603050405020304" pitchFamily="18" charset="0"/>
                <a:ea typeface="Times New Roman" panose="02020603050405020304" pitchFamily="18" charset="0"/>
              </a:rPr>
              <a:t>kjo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dispozitë</a:t>
            </a:r>
            <a:r>
              <a:rPr lang="en-US" sz="1800" dirty="0">
                <a:effectLst/>
                <a:latin typeface="Times New Roman" panose="02020603050405020304" pitchFamily="18" charset="0"/>
                <a:ea typeface="Times New Roman" panose="02020603050405020304" pitchFamily="18" charset="0"/>
              </a:rPr>
              <a:t> ka </a:t>
            </a:r>
            <a:r>
              <a:rPr lang="en-US" sz="1800" dirty="0" err="1">
                <a:effectLst/>
                <a:latin typeface="Times New Roman" panose="02020603050405020304" pitchFamily="18" charset="0"/>
                <a:ea typeface="Times New Roman" panose="02020603050405020304" pitchFamily="18" charset="0"/>
              </a:rPr>
              <a:t>paqartësi</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në</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zbatimin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vendimeve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përfundimtare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lidhur</a:t>
            </a:r>
            <a:r>
              <a:rPr lang="en-US" sz="1800" dirty="0">
                <a:effectLst/>
                <a:latin typeface="Times New Roman" panose="02020603050405020304" pitchFamily="18" charset="0"/>
                <a:ea typeface="Times New Roman" panose="02020603050405020304" pitchFamily="18" charset="0"/>
              </a:rPr>
              <a:t> me </a:t>
            </a:r>
            <a:r>
              <a:rPr lang="en-US" sz="1800" dirty="0" err="1">
                <a:effectLst/>
                <a:latin typeface="Times New Roman" panose="02020603050405020304" pitchFamily="18" charset="0"/>
                <a:ea typeface="Times New Roman" panose="02020603050405020304" pitchFamily="18" charset="0"/>
              </a:rPr>
              <a:t>parimin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ligjshmërise</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parimin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proporcionalitetit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parimin</a:t>
            </a:r>
            <a:r>
              <a:rPr lang="en-US" sz="1800" dirty="0">
                <a:effectLst/>
                <a:latin typeface="Times New Roman" panose="02020603050405020304" pitchFamily="18" charset="0"/>
                <a:ea typeface="Times New Roman" panose="02020603050405020304" pitchFamily="18" charset="0"/>
              </a:rPr>
              <a:t> e </a:t>
            </a:r>
            <a:r>
              <a:rPr lang="en-US" sz="1800" dirty="0" err="1">
                <a:effectLst/>
                <a:latin typeface="Times New Roman" panose="02020603050405020304" pitchFamily="18" charset="0"/>
                <a:ea typeface="Times New Roman" panose="02020603050405020304" pitchFamily="18" charset="0"/>
              </a:rPr>
              <a:t>objektivitetit</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etj</a:t>
            </a:r>
            <a:r>
              <a:rPr lang="en-US" sz="1800" dirty="0">
                <a:effectLst/>
                <a:latin typeface="Times New Roman" panose="02020603050405020304" pitchFamily="18" charset="0"/>
                <a:ea typeface="Times New Roman" panose="02020603050405020304" pitchFamily="18" charset="0"/>
              </a:rPr>
              <a:t>.</a:t>
            </a:r>
          </a:p>
          <a:p>
            <a:pPr marL="0" marR="0" algn="just">
              <a:lnSpc>
                <a:spcPct val="115000"/>
              </a:lnSpc>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algn="just">
              <a:buFont typeface="Wingdings" panose="05000000000000000000" pitchFamily="2" charset="2"/>
              <a:buChar char="Ø"/>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22750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609600"/>
            <a:ext cx="7924800" cy="457200"/>
          </a:xfrm>
        </p:spPr>
        <p:txBody>
          <a:bodyPr>
            <a:normAutofit fontScale="90000"/>
          </a:bodyPr>
          <a:lstStyle/>
          <a:p>
            <a:pPr algn="ctr"/>
            <a:r>
              <a:rPr lang="en-US" sz="1800" b="1" u="sng" dirty="0">
                <a:effectLst/>
                <a:latin typeface="Calibri" panose="020F0502020204030204" pitchFamily="34" charset="0"/>
                <a:ea typeface="Calibri" panose="020F0502020204030204" pitchFamily="34" charset="0"/>
                <a:cs typeface="Arial" panose="020B0604020202020204" pitchFamily="34" charset="0"/>
              </a:rPr>
              <a:t/>
            </a:r>
            <a:br>
              <a:rPr lang="en-US" sz="1800" b="1" u="sng" dirty="0">
                <a:effectLst/>
                <a:latin typeface="Calibri" panose="020F0502020204030204" pitchFamily="34" charset="0"/>
                <a:ea typeface="Calibri" panose="020F0502020204030204" pitchFamily="34" charset="0"/>
                <a:cs typeface="Arial" panose="020B0604020202020204" pitchFamily="34"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r>
            <a:br>
              <a:rPr lang="en-US" sz="2400" dirty="0">
                <a:effectLst/>
                <a:latin typeface="Times New Roman" panose="02020603050405020304" pitchFamily="18" charset="0"/>
                <a:ea typeface="Calibri" panose="020F0502020204030204" pitchFamily="34" charset="0"/>
                <a:cs typeface="Times New Roman" panose="02020603050405020304" pitchFamily="18" charset="0"/>
              </a:rPr>
            </a:br>
            <a:r>
              <a:rPr lang="en-US" sz="2400" b="1" i="1" dirty="0" err="1">
                <a:effectLst/>
                <a:latin typeface="Times New Roman" panose="02020603050405020304" pitchFamily="18" charset="0"/>
                <a:ea typeface="Calibri" panose="020F0502020204030204" pitchFamily="34" charset="0"/>
                <a:cs typeface="Times New Roman" panose="02020603050405020304" pitchFamily="18" charset="0"/>
              </a:rPr>
              <a:t>Raste</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a:effectLst/>
                <a:latin typeface="Times New Roman" panose="02020603050405020304" pitchFamily="18" charset="0"/>
                <a:ea typeface="Calibri" panose="020F0502020204030204" pitchFamily="34" charset="0"/>
                <a:cs typeface="Times New Roman" panose="02020603050405020304" pitchFamily="18" charset="0"/>
              </a:rPr>
              <a:t>për</a:t>
            </a:r>
            <a:r>
              <a:rPr lang="en-US" sz="24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i="1" dirty="0" err="1">
                <a:effectLst/>
                <a:latin typeface="Times New Roman" panose="02020603050405020304" pitchFamily="18" charset="0"/>
                <a:ea typeface="Calibri" panose="020F0502020204030204" pitchFamily="34" charset="0"/>
                <a:cs typeface="Times New Roman" panose="02020603050405020304" pitchFamily="18" charset="0"/>
              </a:rPr>
              <a:t>trajtim</a:t>
            </a:r>
            <a:endParaRPr lang="en-US" sz="2100" b="1"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19200"/>
            <a:ext cx="8229600" cy="5410200"/>
          </a:xfrm>
        </p:spPr>
        <p:txBody>
          <a:bodyPr>
            <a:normAutofit/>
          </a:bodyPr>
          <a:lstStyle/>
          <a:p>
            <a:pPr algn="just"/>
            <a:r>
              <a:rPr lang="en-US" sz="1900" i="1" u="sng" dirty="0" err="1">
                <a:latin typeface="Times New Roman" panose="02020603050405020304" pitchFamily="18" charset="0"/>
                <a:cs typeface="Times New Roman" panose="02020603050405020304" pitchFamily="18" charset="0"/>
              </a:rPr>
              <a:t>Rasti</a:t>
            </a:r>
            <a:r>
              <a:rPr lang="en-US" sz="1900" i="1" u="sng" dirty="0">
                <a:latin typeface="Times New Roman" panose="02020603050405020304" pitchFamily="18" charset="0"/>
                <a:cs typeface="Times New Roman" panose="02020603050405020304" pitchFamily="18" charset="0"/>
              </a:rPr>
              <a:t> 1</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Shtetasi</a:t>
            </a:r>
            <a:r>
              <a:rPr lang="en-US" sz="1900" i="1" dirty="0">
                <a:latin typeface="Times New Roman" panose="02020603050405020304" pitchFamily="18" charset="0"/>
                <a:cs typeface="Times New Roman" panose="02020603050405020304" pitchFamily="18" charset="0"/>
              </a:rPr>
              <a:t> A ka </a:t>
            </a:r>
            <a:r>
              <a:rPr lang="en-US" sz="1900" i="1" dirty="0" err="1">
                <a:latin typeface="Times New Roman" panose="02020603050405020304" pitchFamily="18" charset="0"/>
                <a:cs typeface="Times New Roman" panose="02020603050405020304" pitchFamily="18" charset="0"/>
              </a:rPr>
              <a:t>kryer</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ndërtimin</a:t>
            </a:r>
            <a:r>
              <a:rPr lang="en-US" sz="1900" i="1" dirty="0">
                <a:latin typeface="Times New Roman" panose="02020603050405020304" pitchFamily="18" charset="0"/>
                <a:cs typeface="Times New Roman" panose="02020603050405020304" pitchFamily="18" charset="0"/>
              </a:rPr>
              <a:t> e </a:t>
            </a:r>
            <a:r>
              <a:rPr lang="en-US" sz="1900" i="1" dirty="0" err="1">
                <a:latin typeface="Times New Roman" panose="02020603050405020304" pitchFamily="18" charset="0"/>
                <a:cs typeface="Times New Roman" panose="02020603050405020304" pitchFamily="18" charset="0"/>
              </a:rPr>
              <a:t>një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objekti</a:t>
            </a:r>
            <a:r>
              <a:rPr lang="en-US" sz="1900" i="1" dirty="0">
                <a:latin typeface="Times New Roman" panose="02020603050405020304" pitchFamily="18" charset="0"/>
                <a:cs typeface="Times New Roman" panose="02020603050405020304" pitchFamily="18" charset="0"/>
              </a:rPr>
              <a:t> pa </a:t>
            </a:r>
            <a:r>
              <a:rPr lang="en-US" sz="1900" i="1" dirty="0" err="1">
                <a:latin typeface="Times New Roman" panose="02020603050405020304" pitchFamily="18" charset="0"/>
                <a:cs typeface="Times New Roman" panose="02020603050405020304" pitchFamily="18" charset="0"/>
              </a:rPr>
              <a:t>leje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zonë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bregdetare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Shtetasi</a:t>
            </a:r>
            <a:r>
              <a:rPr lang="en-US" sz="1900" i="1" dirty="0">
                <a:latin typeface="Times New Roman" panose="02020603050405020304" pitchFamily="18" charset="0"/>
                <a:cs typeface="Times New Roman" panose="02020603050405020304" pitchFamily="18" charset="0"/>
              </a:rPr>
              <a:t> B </a:t>
            </a:r>
            <a:r>
              <a:rPr lang="en-US" sz="1900" i="1" dirty="0" err="1">
                <a:latin typeface="Times New Roman" panose="02020603050405020304" pitchFamily="18" charset="0"/>
                <a:cs typeface="Times New Roman" panose="02020603050405020304" pitchFamily="18" charset="0"/>
              </a:rPr>
              <a:t>gjithashtu</a:t>
            </a:r>
            <a:r>
              <a:rPr lang="en-US" sz="1900" i="1" dirty="0">
                <a:latin typeface="Times New Roman" panose="02020603050405020304" pitchFamily="18" charset="0"/>
                <a:cs typeface="Times New Roman" panose="02020603050405020304" pitchFamily="18" charset="0"/>
              </a:rPr>
              <a:t> ka </a:t>
            </a:r>
            <a:r>
              <a:rPr lang="en-US" sz="1900" i="1" dirty="0" err="1">
                <a:latin typeface="Times New Roman" panose="02020603050405020304" pitchFamily="18" charset="0"/>
                <a:cs typeface="Times New Roman" panose="02020603050405020304" pitchFamily="18" charset="0"/>
              </a:rPr>
              <a:t>kryer</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një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shtesë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ndërtimore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shumë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më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vogël</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volum</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ndërtimor</a:t>
            </a:r>
            <a:r>
              <a:rPr lang="en-US" sz="1900" i="1" dirty="0">
                <a:latin typeface="Times New Roman" panose="02020603050405020304" pitchFamily="18" charset="0"/>
                <a:cs typeface="Times New Roman" panose="02020603050405020304" pitchFamily="18" charset="0"/>
              </a:rPr>
              <a:t>) pa </a:t>
            </a:r>
            <a:r>
              <a:rPr lang="en-US" sz="1900" i="1" dirty="0" err="1">
                <a:latin typeface="Times New Roman" panose="02020603050405020304" pitchFamily="18" charset="0"/>
                <a:cs typeface="Times New Roman" panose="02020603050405020304" pitchFamily="18" charset="0"/>
              </a:rPr>
              <a:t>leje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zonë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bregdetare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ndryshimet</a:t>
            </a:r>
            <a:r>
              <a:rPr lang="en-US" sz="1900" i="1" dirty="0">
                <a:latin typeface="Times New Roman" panose="02020603050405020304" pitchFamily="18" charset="0"/>
                <a:cs typeface="Times New Roman" panose="02020603050405020304" pitchFamily="18" charset="0"/>
              </a:rPr>
              <a:t> e </a:t>
            </a:r>
            <a:r>
              <a:rPr lang="en-US" sz="1900" i="1" dirty="0" err="1">
                <a:latin typeface="Times New Roman" panose="02020603050405020304" pitchFamily="18" charset="0"/>
                <a:cs typeface="Times New Roman" panose="02020603050405020304" pitchFamily="18" charset="0"/>
              </a:rPr>
              <a:t>ligjt</a:t>
            </a:r>
            <a:r>
              <a:rPr lang="en-US" sz="1900" i="1" dirty="0">
                <a:latin typeface="Times New Roman" panose="02020603050405020304" pitchFamily="18" charset="0"/>
                <a:cs typeface="Times New Roman" panose="02020603050405020304" pitchFamily="18" charset="0"/>
              </a:rPr>
              <a:t> Nr. 107/2014 </a:t>
            </a:r>
            <a:r>
              <a:rPr lang="en-US" sz="1900" i="1" dirty="0" err="1">
                <a:latin typeface="Times New Roman" panose="02020603050405020304" pitchFamily="18" charset="0"/>
                <a:cs typeface="Times New Roman" panose="02020603050405020304" pitchFamily="18" charset="0"/>
              </a:rPr>
              <a:t>sanksionohet</a:t>
            </a:r>
            <a:r>
              <a:rPr lang="en-US" sz="1900" i="1" dirty="0">
                <a:latin typeface="Times New Roman" panose="02020603050405020304" pitchFamily="18" charset="0"/>
                <a:cs typeface="Times New Roman" panose="02020603050405020304" pitchFamily="18" charset="0"/>
              </a:rPr>
              <a:t> se </a:t>
            </a:r>
            <a:r>
              <a:rPr lang="en-US" sz="1900" i="1" dirty="0" err="1">
                <a:latin typeface="Times New Roman" panose="02020603050405020304" pitchFamily="18" charset="0"/>
                <a:cs typeface="Times New Roman" panose="02020603050405020304" pitchFamily="18" charset="0"/>
              </a:rPr>
              <a:t>ndërtimet</a:t>
            </a:r>
            <a:r>
              <a:rPr lang="en-US" sz="1900" i="1" dirty="0">
                <a:latin typeface="Times New Roman" panose="02020603050405020304" pitchFamily="18" charset="0"/>
                <a:cs typeface="Times New Roman" panose="02020603050405020304" pitchFamily="18" charset="0"/>
              </a:rPr>
              <a:t> pa </a:t>
            </a:r>
            <a:r>
              <a:rPr lang="en-US" sz="1900" i="1" dirty="0" err="1">
                <a:latin typeface="Times New Roman" panose="02020603050405020304" pitchFamily="18" charset="0"/>
                <a:cs typeface="Times New Roman" panose="02020603050405020304" pitchFamily="18" charset="0"/>
              </a:rPr>
              <a:t>leje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zonat</a:t>
            </a:r>
            <a:r>
              <a:rPr lang="en-US" sz="1900" i="1" dirty="0">
                <a:latin typeface="Times New Roman" panose="02020603050405020304" pitchFamily="18" charset="0"/>
                <a:cs typeface="Times New Roman" panose="02020603050405020304" pitchFamily="18" charset="0"/>
              </a:rPr>
              <a:t> me </a:t>
            </a:r>
            <a:r>
              <a:rPr lang="en-US" sz="1900" i="1" dirty="0" err="1">
                <a:latin typeface="Times New Roman" panose="02020603050405020304" pitchFamily="18" charset="0"/>
                <a:cs typeface="Times New Roman" panose="02020603050405020304" pitchFamily="18" charset="0"/>
              </a:rPr>
              <a:t>rëndësi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kombëtare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dënohen</a:t>
            </a:r>
            <a:r>
              <a:rPr lang="en-US" sz="1900" i="1" dirty="0">
                <a:latin typeface="Times New Roman" panose="02020603050405020304" pitchFamily="18" charset="0"/>
                <a:cs typeface="Times New Roman" panose="02020603050405020304" pitchFamily="18" charset="0"/>
              </a:rPr>
              <a:t> me </a:t>
            </a:r>
            <a:r>
              <a:rPr lang="en-US" sz="1900" i="1" dirty="0" err="1">
                <a:latin typeface="Times New Roman" panose="02020603050405020304" pitchFamily="18" charset="0"/>
                <a:cs typeface="Times New Roman" panose="02020603050405020304" pitchFamily="18" charset="0"/>
              </a:rPr>
              <a:t>prishje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objektit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kundërligjshëm</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si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Vendimin</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për</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Dënimin</a:t>
            </a:r>
            <a:r>
              <a:rPr lang="en-US" sz="1900" i="1" dirty="0">
                <a:latin typeface="Times New Roman" panose="02020603050405020304" pitchFamily="18" charset="0"/>
                <a:cs typeface="Times New Roman" panose="02020603050405020304" pitchFamily="18" charset="0"/>
              </a:rPr>
              <a:t> me </a:t>
            </a:r>
            <a:r>
              <a:rPr lang="en-US" sz="1900" i="1" dirty="0" err="1">
                <a:latin typeface="Times New Roman" panose="02020603050405020304" pitchFamily="18" charset="0"/>
                <a:cs typeface="Times New Roman" panose="02020603050405020304" pitchFamily="18" charset="0"/>
              </a:rPr>
              <a:t>Gjobë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masën</a:t>
            </a:r>
            <a:r>
              <a:rPr lang="en-US" sz="1900" i="1" dirty="0">
                <a:latin typeface="Times New Roman" panose="02020603050405020304" pitchFamily="18" charset="0"/>
                <a:cs typeface="Times New Roman" panose="02020603050405020304" pitchFamily="18" charset="0"/>
              </a:rPr>
              <a:t> 5 </a:t>
            </a:r>
            <a:r>
              <a:rPr lang="en-US" sz="1900" i="1" dirty="0" err="1">
                <a:latin typeface="Times New Roman" panose="02020603050405020304" pitchFamily="18" charset="0"/>
                <a:cs typeface="Times New Roman" panose="02020603050405020304" pitchFamily="18" charset="0"/>
              </a:rPr>
              <a:t>milion</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lekë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Për</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sa</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përket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vendimit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për</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dënimin</a:t>
            </a:r>
            <a:r>
              <a:rPr lang="en-US" sz="1900" i="1" dirty="0">
                <a:latin typeface="Times New Roman" panose="02020603050405020304" pitchFamily="18" charset="0"/>
                <a:cs typeface="Times New Roman" panose="02020603050405020304" pitchFamily="18" charset="0"/>
              </a:rPr>
              <a:t> me </a:t>
            </a:r>
            <a:r>
              <a:rPr lang="en-US" sz="1900" i="1" dirty="0" err="1">
                <a:latin typeface="Times New Roman" panose="02020603050405020304" pitchFamily="18" charset="0"/>
                <a:cs typeface="Times New Roman" panose="02020603050405020304" pitchFamily="18" charset="0"/>
              </a:rPr>
              <a:t>gjobë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gjykata</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dhënien</a:t>
            </a:r>
            <a:r>
              <a:rPr lang="en-US" sz="1900" i="1" dirty="0">
                <a:latin typeface="Times New Roman" panose="02020603050405020304" pitchFamily="18" charset="0"/>
                <a:cs typeface="Times New Roman" panose="02020603050405020304" pitchFamily="18" charset="0"/>
              </a:rPr>
              <a:t> e </a:t>
            </a:r>
            <a:r>
              <a:rPr lang="en-US" sz="1900" i="1" dirty="0" err="1">
                <a:latin typeface="Times New Roman" panose="02020603050405020304" pitchFamily="18" charset="0"/>
                <a:cs typeface="Times New Roman" panose="02020603050405020304" pitchFamily="18" charset="0"/>
              </a:rPr>
              <a:t>vendimit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përfundimtar</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duhet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ketë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parasysh</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duhet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bazohet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parimin</a:t>
            </a:r>
            <a:r>
              <a:rPr lang="en-US" sz="1900" i="1" dirty="0">
                <a:latin typeface="Times New Roman" panose="02020603050405020304" pitchFamily="18" charset="0"/>
                <a:cs typeface="Times New Roman" panose="02020603050405020304" pitchFamily="18" charset="0"/>
              </a:rPr>
              <a:t> e </a:t>
            </a:r>
            <a:r>
              <a:rPr lang="en-US" sz="1900" i="1" dirty="0" err="1">
                <a:latin typeface="Times New Roman" panose="02020603050405020304" pitchFamily="18" charset="0"/>
                <a:cs typeface="Times New Roman" panose="02020603050405020304" pitchFamily="18" charset="0"/>
              </a:rPr>
              <a:t>ligjshmërisë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parimin</a:t>
            </a:r>
            <a:r>
              <a:rPr lang="en-US" sz="1900" i="1" dirty="0">
                <a:latin typeface="Times New Roman" panose="02020603050405020304" pitchFamily="18" charset="0"/>
                <a:cs typeface="Times New Roman" panose="02020603050405020304" pitchFamily="18" charset="0"/>
              </a:rPr>
              <a:t> e </a:t>
            </a:r>
            <a:r>
              <a:rPr lang="en-US" sz="1900" i="1" dirty="0" err="1">
                <a:latin typeface="Times New Roman" panose="02020603050405020304" pitchFamily="18" charset="0"/>
                <a:cs typeface="Times New Roman" panose="02020603050405020304" pitchFamily="18" charset="0"/>
              </a:rPr>
              <a:t>proporcionalitetit</a:t>
            </a:r>
            <a:r>
              <a:rPr lang="en-US" sz="1900" i="1" dirty="0">
                <a:latin typeface="Times New Roman" panose="02020603050405020304" pitchFamily="18" charset="0"/>
                <a:cs typeface="Times New Roman" panose="02020603050405020304" pitchFamily="18" charset="0"/>
              </a:rPr>
              <a:t> apo </a:t>
            </a:r>
            <a:r>
              <a:rPr lang="en-US" sz="1900" i="1" dirty="0" err="1">
                <a:latin typeface="Times New Roman" panose="02020603050405020304" pitchFamily="18" charset="0"/>
                <a:cs typeface="Times New Roman" panose="02020603050405020304" pitchFamily="18" charset="0"/>
              </a:rPr>
              <a:t>parimin</a:t>
            </a:r>
            <a:r>
              <a:rPr lang="en-US" sz="1900" i="1" dirty="0">
                <a:latin typeface="Times New Roman" panose="02020603050405020304" pitchFamily="18" charset="0"/>
                <a:cs typeface="Times New Roman" panose="02020603050405020304" pitchFamily="18" charset="0"/>
              </a:rPr>
              <a:t> e </a:t>
            </a:r>
            <a:r>
              <a:rPr lang="en-US" sz="1900" i="1" dirty="0" err="1">
                <a:latin typeface="Times New Roman" panose="02020603050405020304" pitchFamily="18" charset="0"/>
                <a:cs typeface="Times New Roman" panose="02020603050405020304" pitchFamily="18" charset="0"/>
              </a:rPr>
              <a:t>objektivitetiti</a:t>
            </a:r>
            <a:r>
              <a:rPr lang="en-US" sz="1900" i="1" dirty="0">
                <a:latin typeface="Times New Roman" panose="02020603050405020304" pitchFamily="18" charset="0"/>
                <a:cs typeface="Times New Roman" panose="02020603050405020304" pitchFamily="18" charset="0"/>
              </a:rPr>
              <a:t>?</a:t>
            </a:r>
          </a:p>
          <a:p>
            <a:pPr marL="0" indent="0" algn="just">
              <a:buNone/>
            </a:pPr>
            <a:endParaRPr lang="en-US" sz="1900" i="1" dirty="0">
              <a:latin typeface="Times New Roman" panose="02020603050405020304" pitchFamily="18" charset="0"/>
              <a:cs typeface="Times New Roman" panose="02020603050405020304" pitchFamily="18" charset="0"/>
            </a:endParaRPr>
          </a:p>
          <a:p>
            <a:pPr algn="just"/>
            <a:r>
              <a:rPr lang="en-US" sz="1900" i="1" u="sng" dirty="0" err="1">
                <a:latin typeface="Times New Roman" panose="02020603050405020304" pitchFamily="18" charset="0"/>
                <a:cs typeface="Times New Roman" panose="02020603050405020304" pitchFamily="18" charset="0"/>
              </a:rPr>
              <a:t>Rasti</a:t>
            </a:r>
            <a:r>
              <a:rPr lang="en-US" sz="1900" i="1" u="sng" dirty="0">
                <a:latin typeface="Times New Roman" panose="02020603050405020304" pitchFamily="18" charset="0"/>
                <a:cs typeface="Times New Roman" panose="02020603050405020304" pitchFamily="18" charset="0"/>
              </a:rPr>
              <a:t> 2</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Leja</a:t>
            </a:r>
            <a:r>
              <a:rPr lang="en-US" sz="1900" i="1" dirty="0">
                <a:latin typeface="Times New Roman" panose="02020603050405020304" pitchFamily="18" charset="0"/>
                <a:cs typeface="Times New Roman" panose="02020603050405020304" pitchFamily="18" charset="0"/>
              </a:rPr>
              <a:t> e </a:t>
            </a:r>
            <a:r>
              <a:rPr lang="en-US" sz="1900" i="1" dirty="0" err="1">
                <a:latin typeface="Times New Roman" panose="02020603050405020304" pitchFamily="18" charset="0"/>
                <a:cs typeface="Times New Roman" panose="02020603050405020304" pitchFamily="18" charset="0"/>
              </a:rPr>
              <a:t>ndërtimit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është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akt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cili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miratohet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nga</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organet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përkatëse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për</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punime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zhvillime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ndërtimore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mbi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nën</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dhe</a:t>
            </a:r>
            <a:r>
              <a:rPr lang="en-US" sz="1900" i="1" dirty="0">
                <a:latin typeface="Times New Roman" panose="02020603050405020304" pitchFamily="18" charset="0"/>
                <a:cs typeface="Times New Roman" panose="02020603050405020304" pitchFamily="18" charset="0"/>
              </a:rPr>
              <a:t>/</a:t>
            </a:r>
            <a:r>
              <a:rPr lang="en-US" sz="1900" i="1" dirty="0" err="1">
                <a:latin typeface="Times New Roman" panose="02020603050405020304" pitchFamily="18" charset="0"/>
                <a:cs typeface="Times New Roman" panose="02020603050405020304" pitchFamily="18" charset="0"/>
              </a:rPr>
              <a:t>tokë</a:t>
            </a:r>
            <a:r>
              <a:rPr lang="en-US" sz="1900" i="1" dirty="0">
                <a:latin typeface="Times New Roman" panose="02020603050405020304" pitchFamily="18" charset="0"/>
                <a:cs typeface="Times New Roman" panose="02020603050405020304" pitchFamily="18" charset="0"/>
              </a:rPr>
              <a:t>. Me </a:t>
            </a:r>
            <a:r>
              <a:rPr lang="en-US" sz="1900" i="1" dirty="0" err="1">
                <a:latin typeface="Times New Roman" panose="02020603050405020304" pitchFamily="18" charset="0"/>
                <a:cs typeface="Times New Roman" panose="02020603050405020304" pitchFamily="18" charset="0"/>
              </a:rPr>
              <a:t>punime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ndërtimi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përveç</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veprimtarive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ndërtimore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reja</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klasifikohet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tjetërsimi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strukturës</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dhë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zëvendësimi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saj</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interpretim</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citimit</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të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mësipërm</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prishja</a:t>
            </a:r>
            <a:r>
              <a:rPr lang="en-US" sz="1900" i="1" dirty="0">
                <a:latin typeface="Times New Roman" panose="02020603050405020304" pitchFamily="18" charset="0"/>
                <a:cs typeface="Times New Roman" panose="02020603050405020304" pitchFamily="18" charset="0"/>
              </a:rPr>
              <a:t> e </a:t>
            </a:r>
            <a:r>
              <a:rPr lang="en-US" sz="1900" i="1" dirty="0" err="1">
                <a:latin typeface="Times New Roman" panose="02020603050405020304" pitchFamily="18" charset="0"/>
                <a:cs typeface="Times New Roman" panose="02020603050405020304" pitchFamily="18" charset="0"/>
              </a:rPr>
              <a:t>një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objekti</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ndërtimor</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kërkon</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një</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leje</a:t>
            </a:r>
            <a:r>
              <a:rPr lang="en-US" sz="1900" i="1" dirty="0">
                <a:latin typeface="Times New Roman" panose="02020603050405020304" pitchFamily="18" charset="0"/>
                <a:cs typeface="Times New Roman" panose="02020603050405020304" pitchFamily="18" charset="0"/>
              </a:rPr>
              <a:t> </a:t>
            </a:r>
            <a:r>
              <a:rPr lang="en-US" sz="1900" i="1" dirty="0" err="1">
                <a:latin typeface="Times New Roman" panose="02020603050405020304" pitchFamily="18" charset="0"/>
                <a:cs typeface="Times New Roman" panose="02020603050405020304" pitchFamily="18" charset="0"/>
              </a:rPr>
              <a:t>ndërtimi</a:t>
            </a:r>
            <a:r>
              <a:rPr lang="en-US" sz="1900" i="1" dirty="0">
                <a:latin typeface="Times New Roman" panose="02020603050405020304" pitchFamily="18" charset="0"/>
                <a:cs typeface="Times New Roman" panose="02020603050405020304" pitchFamily="18" charset="0"/>
              </a:rPr>
              <a:t>? </a:t>
            </a:r>
          </a:p>
          <a:p>
            <a:pPr algn="just"/>
            <a:endParaRPr lang="en-US" sz="1600" i="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a:p>
            <a:pPr algn="just">
              <a:buFontTx/>
              <a:buChar char="-"/>
            </a:pPr>
            <a:endParaRPr lang="en-US" sz="23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0421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381000"/>
            <a:ext cx="7924800" cy="609600"/>
          </a:xfrm>
        </p:spPr>
        <p:txBody>
          <a:bodyPr>
            <a:normAutofit/>
          </a:bodyPr>
          <a:lstStyle/>
          <a:p>
            <a:pPr algn="ctr"/>
            <a:r>
              <a:rPr lang="en-US" sz="2600" i="1" dirty="0" err="1"/>
              <a:t>Rast</a:t>
            </a:r>
            <a:r>
              <a:rPr lang="en-US" sz="2600" i="1" dirty="0"/>
              <a:t> </a:t>
            </a:r>
            <a:r>
              <a:rPr lang="en-US" sz="2600" i="1" dirty="0" err="1"/>
              <a:t>nga</a:t>
            </a:r>
            <a:r>
              <a:rPr lang="en-US" sz="2600" i="1" dirty="0"/>
              <a:t> </a:t>
            </a:r>
            <a:r>
              <a:rPr lang="en-US" sz="2600" i="1" dirty="0" err="1"/>
              <a:t>Jurisprudenca</a:t>
            </a:r>
            <a:r>
              <a:rPr lang="en-US" sz="2600" i="1" dirty="0"/>
              <a:t> e GJEDNJ-</a:t>
            </a:r>
            <a:r>
              <a:rPr lang="en-US" sz="2600" i="1" dirty="0" err="1"/>
              <a:t>së</a:t>
            </a:r>
            <a:endParaRPr lang="en-US" sz="2600" i="1"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143000"/>
            <a:ext cx="8229600" cy="5440362"/>
          </a:xfrm>
        </p:spPr>
        <p:txBody>
          <a:bodyPr>
            <a:noAutofit/>
          </a:bodyPr>
          <a:lstStyle/>
          <a:p>
            <a:pPr marL="0" marR="0" algn="just">
              <a:lnSpc>
                <a:spcPct val="115000"/>
              </a:lnSpc>
              <a:spcBef>
                <a:spcPts val="0"/>
              </a:spcBef>
              <a:spcAft>
                <a:spcPts val="1000"/>
              </a:spcAft>
            </a:pPr>
            <a:r>
              <a:rPr lang="en-US" sz="1900" b="1" i="1" dirty="0" err="1">
                <a:solidFill>
                  <a:srgbClr val="000000"/>
                </a:solidFill>
                <a:effectLst/>
                <a:latin typeface="Times New Roman" panose="02020603050405020304" pitchFamily="18" charset="0"/>
                <a:cs typeface="Times New Roman" panose="02020603050405020304" pitchFamily="18" charset="0"/>
              </a:rPr>
              <a:t>Çështja</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Sharxhi</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dhe</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Të</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Tjerët</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kundër</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Shqipërisë</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0" i="0" dirty="0">
                <a:solidFill>
                  <a:srgbClr val="000000"/>
                </a:solidFill>
                <a:effectLst/>
                <a:latin typeface="Times New Roman" panose="02020603050405020304" pitchFamily="18" charset="0"/>
                <a:cs typeface="Times New Roman" panose="02020603050405020304" pitchFamily="18" charset="0"/>
              </a:rPr>
              <a:t>ka </a:t>
            </a:r>
            <a:r>
              <a:rPr lang="en-US" sz="1900" b="0" i="0" dirty="0" err="1">
                <a:solidFill>
                  <a:srgbClr val="000000"/>
                </a:solidFill>
                <a:effectLst/>
                <a:latin typeface="Times New Roman" panose="02020603050405020304" pitchFamily="18" charset="0"/>
                <a:cs typeface="Times New Roman" panose="02020603050405020304" pitchFamily="18" charset="0"/>
              </a:rPr>
              <a:t>nisur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nga</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një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kërkesë</a:t>
            </a:r>
            <a:r>
              <a:rPr lang="en-US" sz="1900" b="0" i="0" dirty="0">
                <a:solidFill>
                  <a:srgbClr val="000000"/>
                </a:solidFill>
                <a:effectLst/>
                <a:latin typeface="Times New Roman" panose="02020603050405020304" pitchFamily="18" charset="0"/>
                <a:cs typeface="Times New Roman" panose="02020603050405020304" pitchFamily="18" charset="0"/>
              </a:rPr>
              <a:t> (nr. 10613/16) </a:t>
            </a:r>
            <a:r>
              <a:rPr lang="en-US" sz="1900" b="0" i="0" dirty="0" err="1">
                <a:solidFill>
                  <a:srgbClr val="000000"/>
                </a:solidFill>
                <a:effectLst/>
                <a:latin typeface="Times New Roman" panose="02020603050405020304" pitchFamily="18" charset="0"/>
                <a:cs typeface="Times New Roman" panose="02020603050405020304" pitchFamily="18" charset="0"/>
              </a:rPr>
              <a:t>kundër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Republikës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Shqipërisë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depozituar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në</a:t>
            </a:r>
            <a:r>
              <a:rPr lang="en-US" sz="1900" b="0" i="0" dirty="0">
                <a:solidFill>
                  <a:srgbClr val="000000"/>
                </a:solidFill>
                <a:effectLst/>
                <a:latin typeface="Times New Roman" panose="02020603050405020304" pitchFamily="18" charset="0"/>
                <a:cs typeface="Times New Roman" panose="02020603050405020304" pitchFamily="18" charset="0"/>
              </a:rPr>
              <a:t> GJEDNJ </a:t>
            </a:r>
            <a:r>
              <a:rPr lang="en-US" sz="1900" b="0" i="0" dirty="0" err="1">
                <a:solidFill>
                  <a:srgbClr val="000000"/>
                </a:solidFill>
                <a:effectLst/>
                <a:latin typeface="Times New Roman" panose="02020603050405020304" pitchFamily="18" charset="0"/>
                <a:cs typeface="Times New Roman" panose="02020603050405020304" pitchFamily="18" charset="0"/>
              </a:rPr>
              <a:t>në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bazë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nenit</a:t>
            </a:r>
            <a:r>
              <a:rPr lang="en-US" sz="1900" b="0" i="0" dirty="0">
                <a:solidFill>
                  <a:srgbClr val="000000"/>
                </a:solidFill>
                <a:effectLst/>
                <a:latin typeface="Times New Roman" panose="02020603050405020304" pitchFamily="18" charset="0"/>
                <a:cs typeface="Times New Roman" panose="02020603050405020304" pitchFamily="18" charset="0"/>
              </a:rPr>
              <a:t> 34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Konventës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për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Mbrojtjen</a:t>
            </a:r>
            <a:r>
              <a:rPr lang="en-US" sz="1900" b="0" i="0" dirty="0">
                <a:solidFill>
                  <a:srgbClr val="000000"/>
                </a:solidFill>
                <a:effectLst/>
                <a:latin typeface="Times New Roman" panose="02020603050405020304" pitchFamily="18" charset="0"/>
                <a:cs typeface="Times New Roman" panose="02020603050405020304" pitchFamily="18" charset="0"/>
              </a:rPr>
              <a:t> e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Drejtave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dhe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Lirive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Themelore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Njeriut</a:t>
            </a:r>
            <a:r>
              <a:rPr lang="en-US" sz="1900" b="0" i="0" dirty="0">
                <a:solidFill>
                  <a:srgbClr val="000000"/>
                </a:solidFill>
                <a:effectLst/>
                <a:latin typeface="Times New Roman" panose="02020603050405020304" pitchFamily="18" charset="0"/>
                <a:cs typeface="Times New Roman" panose="02020603050405020304" pitchFamily="18" charset="0"/>
              </a:rPr>
              <a:t> (KEDNJ) </a:t>
            </a:r>
            <a:r>
              <a:rPr lang="en-US" sz="1900" b="0" i="0" dirty="0" err="1">
                <a:solidFill>
                  <a:srgbClr val="000000"/>
                </a:solidFill>
                <a:effectLst/>
                <a:latin typeface="Times New Roman" panose="02020603050405020304" pitchFamily="18" charset="0"/>
                <a:cs typeface="Times New Roman" panose="02020603050405020304" pitchFamily="18" charset="0"/>
              </a:rPr>
              <a:t>nga</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tetëmbëdhjetë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shtetas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shqiptarë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dhe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një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shtetas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italian</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më</a:t>
            </a:r>
            <a:r>
              <a:rPr lang="en-US" sz="1900" b="0" i="0" dirty="0">
                <a:solidFill>
                  <a:srgbClr val="000000"/>
                </a:solidFill>
                <a:effectLst/>
                <a:latin typeface="Times New Roman" panose="02020603050405020304" pitchFamily="18" charset="0"/>
                <a:cs typeface="Times New Roman" panose="02020603050405020304" pitchFamily="18" charset="0"/>
              </a:rPr>
              <a:t> 19 </a:t>
            </a:r>
            <a:r>
              <a:rPr lang="en-US" sz="1900" b="0" i="0" dirty="0" err="1">
                <a:solidFill>
                  <a:srgbClr val="000000"/>
                </a:solidFill>
                <a:effectLst/>
                <a:latin typeface="Times New Roman" panose="02020603050405020304" pitchFamily="18" charset="0"/>
                <a:cs typeface="Times New Roman" panose="02020603050405020304" pitchFamily="18" charset="0"/>
              </a:rPr>
              <a:t>shkurt</a:t>
            </a:r>
            <a:r>
              <a:rPr lang="en-US" sz="1900" b="0" i="0" dirty="0">
                <a:solidFill>
                  <a:srgbClr val="000000"/>
                </a:solidFill>
                <a:effectLst/>
                <a:latin typeface="Times New Roman" panose="02020603050405020304" pitchFamily="18" charset="0"/>
                <a:cs typeface="Times New Roman" panose="02020603050405020304" pitchFamily="18" charset="0"/>
              </a:rPr>
              <a:t> 2016. </a:t>
            </a:r>
          </a:p>
          <a:p>
            <a:pPr marL="0" marR="0" algn="just">
              <a:lnSpc>
                <a:spcPct val="115000"/>
              </a:lnSpc>
              <a:spcBef>
                <a:spcPts val="0"/>
              </a:spcBef>
              <a:spcAft>
                <a:spcPts val="1000"/>
              </a:spcAft>
            </a:pPr>
            <a:r>
              <a:rPr lang="en-US" sz="1900" b="0" i="0" dirty="0" err="1">
                <a:solidFill>
                  <a:srgbClr val="000000"/>
                </a:solidFill>
                <a:effectLst/>
                <a:latin typeface="Times New Roman" panose="02020603050405020304" pitchFamily="18" charset="0"/>
                <a:cs typeface="Times New Roman" panose="02020603050405020304" pitchFamily="18" charset="0"/>
              </a:rPr>
              <a:t>Kërkuesit</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pretenduan</a:t>
            </a:r>
            <a:r>
              <a:rPr lang="en-US" sz="1900" b="0" i="0" dirty="0">
                <a:solidFill>
                  <a:srgbClr val="000000"/>
                </a:solidFill>
                <a:effectLst/>
                <a:latin typeface="Times New Roman" panose="02020603050405020304" pitchFamily="18" charset="0"/>
                <a:cs typeface="Times New Roman" panose="02020603050405020304" pitchFamily="18" charset="0"/>
              </a:rPr>
              <a:t> se, </a:t>
            </a:r>
            <a:r>
              <a:rPr lang="en-US" sz="1900" b="0" i="0" dirty="0" err="1">
                <a:solidFill>
                  <a:srgbClr val="000000"/>
                </a:solidFill>
                <a:effectLst/>
                <a:latin typeface="Times New Roman" panose="02020603050405020304" pitchFamily="18" charset="0"/>
                <a:cs typeface="Times New Roman" panose="02020603050405020304" pitchFamily="18" charset="0"/>
              </a:rPr>
              <a:t>si</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rezultat</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i</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mospërfilljes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një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urdhri</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gjykatës</a:t>
            </a:r>
            <a:r>
              <a:rPr lang="en-US" sz="1900" b="0" i="0" dirty="0">
                <a:solidFill>
                  <a:srgbClr val="000000"/>
                </a:solidFill>
                <a:effectLst/>
                <a:latin typeface="Times New Roman" panose="02020603050405020304" pitchFamily="18" charset="0"/>
                <a:cs typeface="Times New Roman" panose="02020603050405020304" pitchFamily="18" charset="0"/>
              </a:rPr>
              <a:t> administrative </a:t>
            </a:r>
            <a:r>
              <a:rPr lang="en-US" sz="1900" b="0" i="0" dirty="0" err="1">
                <a:solidFill>
                  <a:srgbClr val="000000"/>
                </a:solidFill>
                <a:effectLst/>
                <a:latin typeface="Times New Roman" panose="02020603050405020304" pitchFamily="18" charset="0"/>
                <a:cs typeface="Times New Roman" panose="02020603050405020304" pitchFamily="18" charset="0"/>
              </a:rPr>
              <a:t>nga</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autoritetet</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kishte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pasur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një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shkelje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nenit</a:t>
            </a:r>
            <a:r>
              <a:rPr lang="en-US" sz="1900" b="0" i="0" dirty="0">
                <a:solidFill>
                  <a:srgbClr val="000000"/>
                </a:solidFill>
                <a:effectLst/>
                <a:latin typeface="Times New Roman" panose="02020603050405020304" pitchFamily="18" charset="0"/>
                <a:cs typeface="Times New Roman" panose="02020603050405020304" pitchFamily="18" charset="0"/>
              </a:rPr>
              <a:t> 6/1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Konventës</a:t>
            </a:r>
            <a:r>
              <a:rPr lang="en-US" sz="19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900" b="0" i="0" dirty="0">
                <a:solidFill>
                  <a:srgbClr val="000000"/>
                </a:solidFill>
                <a:effectLst/>
                <a:latin typeface="Times New Roman" panose="02020603050405020304" pitchFamily="18" charset="0"/>
                <a:cs typeface="Times New Roman" panose="02020603050405020304" pitchFamily="18" charset="0"/>
              </a:rPr>
              <a:t>Ata u </a:t>
            </a:r>
            <a:r>
              <a:rPr lang="en-US" sz="1900" b="0" i="0" dirty="0" err="1">
                <a:solidFill>
                  <a:srgbClr val="000000"/>
                </a:solidFill>
                <a:effectLst/>
                <a:latin typeface="Times New Roman" panose="02020603050405020304" pitchFamily="18" charset="0"/>
                <a:cs typeface="Times New Roman" panose="02020603050405020304" pitchFamily="18" charset="0"/>
              </a:rPr>
              <a:t>ankuan</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gjithashtu</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sipas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nenit</a:t>
            </a:r>
            <a:r>
              <a:rPr lang="en-US" sz="1900" b="0" i="0" dirty="0">
                <a:solidFill>
                  <a:srgbClr val="000000"/>
                </a:solidFill>
                <a:effectLst/>
                <a:latin typeface="Times New Roman" panose="02020603050405020304" pitchFamily="18" charset="0"/>
                <a:cs typeface="Times New Roman" panose="02020603050405020304" pitchFamily="18" charset="0"/>
              </a:rPr>
              <a:t> 1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Protokollit</a:t>
            </a:r>
            <a:r>
              <a:rPr lang="en-US" sz="1900" b="0" i="0" dirty="0">
                <a:solidFill>
                  <a:srgbClr val="000000"/>
                </a:solidFill>
                <a:effectLst/>
                <a:latin typeface="Times New Roman" panose="02020603050405020304" pitchFamily="18" charset="0"/>
                <a:cs typeface="Times New Roman" panose="02020603050405020304" pitchFamily="18" charset="0"/>
              </a:rPr>
              <a:t> nr. 1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Konventës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për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një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ndërhyrje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gëzimin</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paqësor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dirty="0" err="1">
                <a:solidFill>
                  <a:srgbClr val="000000"/>
                </a:solidFill>
                <a:latin typeface="Times New Roman" panose="02020603050405020304" pitchFamily="18" charset="0"/>
                <a:cs typeface="Times New Roman" panose="02020603050405020304" pitchFamily="18" charset="0"/>
              </a:rPr>
              <a:t>pronave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tyre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dhe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sipas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nenit</a:t>
            </a:r>
            <a:r>
              <a:rPr lang="en-US" sz="1900" b="0" i="0" dirty="0">
                <a:solidFill>
                  <a:srgbClr val="000000"/>
                </a:solidFill>
                <a:effectLst/>
                <a:latin typeface="Times New Roman" panose="02020603050405020304" pitchFamily="18" charset="0"/>
                <a:cs typeface="Times New Roman" panose="02020603050405020304" pitchFamily="18" charset="0"/>
              </a:rPr>
              <a:t> 8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Konventës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për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një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ndërhyrje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drejtën</a:t>
            </a:r>
            <a:r>
              <a:rPr lang="en-US" sz="1900" b="0" i="0" dirty="0">
                <a:solidFill>
                  <a:srgbClr val="000000"/>
                </a:solidFill>
                <a:effectLst/>
                <a:latin typeface="Times New Roman" panose="02020603050405020304" pitchFamily="18" charset="0"/>
                <a:cs typeface="Times New Roman" panose="02020603050405020304" pitchFamily="18" charset="0"/>
              </a:rPr>
              <a:t> e </a:t>
            </a:r>
            <a:r>
              <a:rPr lang="en-US" sz="1900" b="0" i="0" dirty="0" err="1">
                <a:solidFill>
                  <a:srgbClr val="000000"/>
                </a:solidFill>
                <a:effectLst/>
                <a:latin typeface="Times New Roman" panose="02020603050405020304" pitchFamily="18" charset="0"/>
                <a:cs typeface="Times New Roman" panose="02020603050405020304" pitchFamily="18" charset="0"/>
              </a:rPr>
              <a:t>tyre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për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respektimin</a:t>
            </a:r>
            <a:r>
              <a:rPr lang="en-US" sz="1900" b="0" i="0" dirty="0">
                <a:solidFill>
                  <a:srgbClr val="000000"/>
                </a:solidFill>
                <a:effectLst/>
                <a:latin typeface="Times New Roman" panose="02020603050405020304" pitchFamily="18" charset="0"/>
                <a:cs typeface="Times New Roman" panose="02020603050405020304" pitchFamily="18" charset="0"/>
              </a:rPr>
              <a:t> e </a:t>
            </a:r>
            <a:r>
              <a:rPr lang="en-US" sz="1900" b="0" i="0" dirty="0" err="1">
                <a:solidFill>
                  <a:srgbClr val="000000"/>
                </a:solidFill>
                <a:effectLst/>
                <a:latin typeface="Times New Roman" panose="02020603050405020304" pitchFamily="18" charset="0"/>
                <a:cs typeface="Times New Roman" panose="02020603050405020304" pitchFamily="18" charset="0"/>
              </a:rPr>
              <a:t>jetës</a:t>
            </a:r>
            <a:r>
              <a:rPr lang="en-US" sz="1900" b="0" i="0" dirty="0">
                <a:solidFill>
                  <a:srgbClr val="000000"/>
                </a:solidFill>
                <a:effectLst/>
                <a:latin typeface="Times New Roman" panose="02020603050405020304" pitchFamily="18" charset="0"/>
                <a:cs typeface="Times New Roman" panose="02020603050405020304" pitchFamily="18" charset="0"/>
              </a:rPr>
              <a:t> private/</a:t>
            </a:r>
            <a:r>
              <a:rPr lang="en-US" sz="1900" b="0" i="0" dirty="0" err="1">
                <a:solidFill>
                  <a:srgbClr val="000000"/>
                </a:solidFill>
                <a:effectLst/>
                <a:latin typeface="Times New Roman" panose="02020603050405020304" pitchFamily="18" charset="0"/>
                <a:cs typeface="Times New Roman" panose="02020603050405020304" pitchFamily="18" charset="0"/>
              </a:rPr>
              <a:t>familjare</a:t>
            </a:r>
            <a:r>
              <a:rPr lang="en-US" sz="19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900" b="0" i="0" dirty="0">
                <a:solidFill>
                  <a:srgbClr val="000000"/>
                </a:solidFill>
                <a:effectLst/>
                <a:latin typeface="Times New Roman" panose="02020603050405020304" pitchFamily="18" charset="0"/>
                <a:cs typeface="Times New Roman" panose="02020603050405020304" pitchFamily="18" charset="0"/>
              </a:rPr>
              <a:t>Ata u </a:t>
            </a:r>
            <a:r>
              <a:rPr lang="en-US" sz="1900" b="0" i="0" dirty="0" err="1">
                <a:solidFill>
                  <a:srgbClr val="000000"/>
                </a:solidFill>
                <a:effectLst/>
                <a:latin typeface="Times New Roman" panose="02020603050405020304" pitchFamily="18" charset="0"/>
                <a:cs typeface="Times New Roman" panose="02020603050405020304" pitchFamily="18" charset="0"/>
              </a:rPr>
              <a:t>ankuan</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më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tej</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sipas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nenit</a:t>
            </a:r>
            <a:r>
              <a:rPr lang="en-US" sz="1900" b="0" i="0" dirty="0">
                <a:solidFill>
                  <a:srgbClr val="000000"/>
                </a:solidFill>
                <a:effectLst/>
                <a:latin typeface="Times New Roman" panose="02020603050405020304" pitchFamily="18" charset="0"/>
                <a:cs typeface="Times New Roman" panose="02020603050405020304" pitchFamily="18" charset="0"/>
              </a:rPr>
              <a:t> 13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Konventës</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për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mungesën</a:t>
            </a:r>
            <a:r>
              <a:rPr lang="en-US" sz="1900" b="0" i="0" dirty="0">
                <a:solidFill>
                  <a:srgbClr val="000000"/>
                </a:solidFill>
                <a:effectLst/>
                <a:latin typeface="Times New Roman" panose="02020603050405020304" pitchFamily="18" charset="0"/>
                <a:cs typeface="Times New Roman" panose="02020603050405020304" pitchFamily="18" charset="0"/>
              </a:rPr>
              <a:t> e </a:t>
            </a:r>
            <a:r>
              <a:rPr lang="en-US" sz="1900" b="0" i="0" dirty="0" err="1">
                <a:solidFill>
                  <a:srgbClr val="000000"/>
                </a:solidFill>
                <a:effectLst/>
                <a:latin typeface="Times New Roman" panose="02020603050405020304" pitchFamily="18" charset="0"/>
                <a:cs typeface="Times New Roman" panose="02020603050405020304" pitchFamily="18" charset="0"/>
              </a:rPr>
              <a:t>mjeteve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juridike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të</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brendshme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efektive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për</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ankesat</a:t>
            </a:r>
            <a:r>
              <a:rPr lang="en-US" sz="1900" b="0" i="0" dirty="0">
                <a:solidFill>
                  <a:srgbClr val="000000"/>
                </a:solidFill>
                <a:effectLst/>
                <a:latin typeface="Times New Roman" panose="02020603050405020304" pitchFamily="18" charset="0"/>
                <a:cs typeface="Times New Roman" panose="02020603050405020304" pitchFamily="18" charset="0"/>
              </a:rPr>
              <a:t> e </a:t>
            </a:r>
            <a:r>
              <a:rPr lang="en-US" sz="1900" b="0" i="0" dirty="0" err="1">
                <a:solidFill>
                  <a:srgbClr val="000000"/>
                </a:solidFill>
                <a:effectLst/>
                <a:latin typeface="Times New Roman" panose="02020603050405020304" pitchFamily="18" charset="0"/>
                <a:cs typeface="Times New Roman" panose="02020603050405020304" pitchFamily="18" charset="0"/>
              </a:rPr>
              <a:t>mësipërme</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siç</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kërkohet</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nga</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neni</a:t>
            </a:r>
            <a:r>
              <a:rPr lang="en-US" sz="1900" b="0" i="0" dirty="0">
                <a:solidFill>
                  <a:srgbClr val="000000"/>
                </a:solidFill>
                <a:effectLst/>
                <a:latin typeface="Times New Roman" panose="02020603050405020304" pitchFamily="18" charset="0"/>
                <a:cs typeface="Times New Roman" panose="02020603050405020304" pitchFamily="18" charset="0"/>
              </a:rPr>
              <a:t> 13 </a:t>
            </a:r>
            <a:r>
              <a:rPr lang="en-US" sz="1900" b="0" i="0" dirty="0" err="1">
                <a:solidFill>
                  <a:srgbClr val="000000"/>
                </a:solidFill>
                <a:effectLst/>
                <a:latin typeface="Times New Roman" panose="02020603050405020304" pitchFamily="18" charset="0"/>
                <a:cs typeface="Times New Roman" panose="02020603050405020304" pitchFamily="18" charset="0"/>
              </a:rPr>
              <a:t>i</a:t>
            </a:r>
            <a:r>
              <a:rPr lang="en-US" sz="1900" b="0" i="0" dirty="0">
                <a:solidFill>
                  <a:srgbClr val="000000"/>
                </a:solidFill>
                <a:effectLst/>
                <a:latin typeface="Times New Roman" panose="02020603050405020304" pitchFamily="18" charset="0"/>
                <a:cs typeface="Times New Roman" panose="02020603050405020304" pitchFamily="18" charset="0"/>
              </a:rPr>
              <a:t> </a:t>
            </a:r>
            <a:r>
              <a:rPr lang="en-US" sz="1900" b="0" i="0" dirty="0" err="1">
                <a:solidFill>
                  <a:srgbClr val="000000"/>
                </a:solidFill>
                <a:effectLst/>
                <a:latin typeface="Times New Roman" panose="02020603050405020304" pitchFamily="18" charset="0"/>
                <a:cs typeface="Times New Roman" panose="02020603050405020304" pitchFamily="18" charset="0"/>
              </a:rPr>
              <a:t>Konventës</a:t>
            </a:r>
            <a:r>
              <a:rPr lang="en-US" sz="1900" b="0" i="0" dirty="0">
                <a:solidFill>
                  <a:srgbClr val="000000"/>
                </a:solidFill>
                <a:effectLst/>
                <a:latin typeface="Times New Roman" panose="02020603050405020304" pitchFamily="18" charset="0"/>
                <a:cs typeface="Times New Roman" panose="02020603050405020304" pitchFamily="18" charset="0"/>
              </a:rPr>
              <a:t>.</a:t>
            </a:r>
          </a:p>
          <a:p>
            <a:pPr marL="0" marR="0" algn="just">
              <a:lnSpc>
                <a:spcPct val="115000"/>
              </a:lnSpc>
              <a:spcBef>
                <a:spcPts val="0"/>
              </a:spcBef>
              <a:spcAft>
                <a:spcPts val="1000"/>
              </a:spcAft>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9339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381000"/>
            <a:ext cx="7924800" cy="762000"/>
          </a:xfrm>
        </p:spPr>
        <p:txBody>
          <a:bodyPr>
            <a:normAutofit fontScale="90000"/>
          </a:bodyPr>
          <a:lstStyle/>
          <a:p>
            <a:pPr algn="ctr"/>
            <a:r>
              <a:rPr lang="en-US" sz="2800" i="1" dirty="0" err="1"/>
              <a:t>Jurisprudenca</a:t>
            </a:r>
            <a:r>
              <a:rPr lang="en-US" sz="2800" i="1" dirty="0"/>
              <a:t> e GJEDNJ-</a:t>
            </a:r>
            <a:r>
              <a:rPr lang="en-US" sz="2800" i="1" dirty="0" err="1"/>
              <a:t>së</a:t>
            </a:r>
            <a:r>
              <a:rPr lang="en-US" sz="2800" i="1" dirty="0"/>
              <a:t/>
            </a:r>
            <a:br>
              <a:rPr lang="en-US" sz="2800" i="1" dirty="0"/>
            </a:br>
            <a:r>
              <a:rPr lang="en-US" sz="2200" b="1" i="1" dirty="0" err="1">
                <a:solidFill>
                  <a:srgbClr val="000000"/>
                </a:solidFill>
                <a:effectLst/>
                <a:latin typeface="Times New Roman" panose="02020603050405020304" pitchFamily="18" charset="0"/>
                <a:cs typeface="Times New Roman" panose="02020603050405020304" pitchFamily="18" charset="0"/>
              </a:rPr>
              <a:t>Çështja</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Sharxhi</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dhe</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Të</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Tjerët</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kundër</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Shqipërisë</a:t>
            </a:r>
            <a:r>
              <a:rPr lang="en-US" sz="2200" b="1" i="1" dirty="0">
                <a:solidFill>
                  <a:srgbClr val="000000"/>
                </a:solidFill>
                <a:effectLst/>
                <a:latin typeface="Times New Roman" panose="02020603050405020304" pitchFamily="18" charset="0"/>
                <a:cs typeface="Times New Roman" panose="02020603050405020304" pitchFamily="18" charset="0"/>
              </a:rPr>
              <a:t> (2018)</a:t>
            </a:r>
            <a:endParaRPr lang="en-US" sz="2200" i="1" dirty="0"/>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95400"/>
            <a:ext cx="8229600" cy="5287962"/>
          </a:xfrm>
        </p:spPr>
        <p:txBody>
          <a:bodyPr>
            <a:noAutofit/>
          </a:bodyPr>
          <a:lstStyle/>
          <a:p>
            <a:pPr marL="0" marR="0" algn="just">
              <a:lnSpc>
                <a:spcPct val="115000"/>
              </a:lnSpc>
              <a:spcBef>
                <a:spcPts val="0"/>
              </a:spcBef>
              <a:spcAft>
                <a:spcPts val="1000"/>
              </a:spcAft>
            </a:pPr>
            <a:r>
              <a:rPr lang="en-US" sz="1600" b="0" i="0" dirty="0" err="1">
                <a:solidFill>
                  <a:srgbClr val="000000"/>
                </a:solidFill>
                <a:effectLst/>
                <a:latin typeface="Times New Roman" panose="02020603050405020304" pitchFamily="18" charset="0"/>
                <a:cs typeface="Times New Roman" panose="02020603050405020304" pitchFamily="18" charset="0"/>
              </a:rPr>
              <a:t>Kërkuesit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ishin</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pronarë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banesash</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dhe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dyqanesh</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një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ndërtesë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banimi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dhe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shërbimi</a:t>
            </a:r>
            <a:r>
              <a:rPr lang="en-US" sz="16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600" b="0" i="0" dirty="0" err="1">
                <a:solidFill>
                  <a:srgbClr val="000000"/>
                </a:solidFill>
                <a:effectLst/>
                <a:latin typeface="Times New Roman" panose="02020603050405020304" pitchFamily="18" charset="0"/>
                <a:cs typeface="Times New Roman" panose="02020603050405020304" pitchFamily="18" charset="0"/>
              </a:rPr>
              <a:t>Më</a:t>
            </a:r>
            <a:r>
              <a:rPr lang="en-US" sz="1600" b="0" i="0" dirty="0">
                <a:solidFill>
                  <a:srgbClr val="000000"/>
                </a:solidFill>
                <a:effectLst/>
                <a:latin typeface="Times New Roman" panose="02020603050405020304" pitchFamily="18" charset="0"/>
                <a:cs typeface="Times New Roman" panose="02020603050405020304" pitchFamily="18" charset="0"/>
              </a:rPr>
              <a:t> 3 </a:t>
            </a:r>
            <a:r>
              <a:rPr lang="en-US" sz="1600" b="0" i="0" dirty="0" err="1">
                <a:solidFill>
                  <a:srgbClr val="000000"/>
                </a:solidFill>
                <a:effectLst/>
                <a:latin typeface="Times New Roman" panose="02020603050405020304" pitchFamily="18" charset="0"/>
                <a:cs typeface="Times New Roman" panose="02020603050405020304" pitchFamily="18" charset="0"/>
              </a:rPr>
              <a:t>nëntor</a:t>
            </a:r>
            <a:r>
              <a:rPr lang="en-US" sz="1600" b="0" i="0" dirty="0">
                <a:solidFill>
                  <a:srgbClr val="000000"/>
                </a:solidFill>
                <a:effectLst/>
                <a:latin typeface="Times New Roman" panose="02020603050405020304" pitchFamily="18" charset="0"/>
                <a:cs typeface="Times New Roman" panose="02020603050405020304" pitchFamily="18" charset="0"/>
              </a:rPr>
              <a:t> 2013, pa </a:t>
            </a:r>
            <a:r>
              <a:rPr lang="en-US" sz="1600" b="0" i="0" dirty="0" err="1">
                <a:solidFill>
                  <a:srgbClr val="000000"/>
                </a:solidFill>
                <a:effectLst/>
                <a:latin typeface="Times New Roman" panose="02020603050405020304" pitchFamily="18" charset="0"/>
                <a:cs typeface="Times New Roman" panose="02020603050405020304" pitchFamily="18" charset="0"/>
              </a:rPr>
              <a:t>njoftim</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paraprak</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zyrtarë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Inspektoratit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Ndërtimor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dhe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Urbanistik</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Kombëtar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mbështetur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nga</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policia</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rrethuan</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banesën</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b="0" i="0" dirty="0" err="1">
                <a:solidFill>
                  <a:srgbClr val="000000"/>
                </a:solidFill>
                <a:effectLst/>
                <a:latin typeface="Times New Roman" panose="02020603050405020304" pitchFamily="18" charset="0"/>
                <a:cs typeface="Times New Roman" panose="02020603050405020304" pitchFamily="18" charset="0"/>
              </a:rPr>
              <a:t>rrethuan</a:t>
            </a:r>
            <a:r>
              <a:rPr lang="en-US" sz="1600" b="0" i="0" dirty="0">
                <a:solidFill>
                  <a:srgbClr val="000000"/>
                </a:solidFill>
                <a:effectLst/>
                <a:latin typeface="Times New Roman" panose="02020603050405020304" pitchFamily="18" charset="0"/>
                <a:cs typeface="Times New Roman" panose="02020603050405020304" pitchFamily="18" charset="0"/>
              </a:rPr>
              <a:t> me </a:t>
            </a:r>
            <a:r>
              <a:rPr lang="en-US" sz="1600" b="0" i="0" dirty="0" err="1">
                <a:solidFill>
                  <a:srgbClr val="000000"/>
                </a:solidFill>
                <a:effectLst/>
                <a:latin typeface="Times New Roman" panose="02020603050405020304" pitchFamily="18" charset="0"/>
                <a:cs typeface="Times New Roman" panose="02020603050405020304" pitchFamily="18" charset="0"/>
              </a:rPr>
              <a:t>shirit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verdhë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policie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dhe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penguan</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banorët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hynin</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banesat</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b="0" i="0" dirty="0" err="1">
                <a:solidFill>
                  <a:srgbClr val="000000"/>
                </a:solidFill>
                <a:effectLst/>
                <a:latin typeface="Times New Roman" panose="02020603050405020304" pitchFamily="18" charset="0"/>
                <a:cs typeface="Times New Roman" panose="02020603050405020304" pitchFamily="18" charset="0"/>
              </a:rPr>
              <a:t>tyre</a:t>
            </a:r>
            <a:r>
              <a:rPr lang="en-US" sz="16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600" b="0" i="0" dirty="0" err="1">
                <a:solidFill>
                  <a:srgbClr val="000000"/>
                </a:solidFill>
                <a:effectLst/>
                <a:latin typeface="Times New Roman" panose="02020603050405020304" pitchFamily="18" charset="0"/>
                <a:cs typeface="Times New Roman" panose="02020603050405020304" pitchFamily="18" charset="0"/>
              </a:rPr>
              <a:t>Kërkuesit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depozituan</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një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kërkesë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Gjykatën</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dirty="0" err="1">
                <a:solidFill>
                  <a:srgbClr val="000000"/>
                </a:solidFill>
                <a:latin typeface="Times New Roman" panose="02020603050405020304" pitchFamily="18" charset="0"/>
                <a:cs typeface="Times New Roman" panose="02020603050405020304" pitchFamily="18" charset="0"/>
              </a:rPr>
              <a:t>r</a:t>
            </a:r>
            <a:r>
              <a:rPr lang="en-US" sz="1600" b="0" i="0" dirty="0" err="1">
                <a:solidFill>
                  <a:srgbClr val="000000"/>
                </a:solidFill>
                <a:effectLst/>
                <a:latin typeface="Times New Roman" panose="02020603050405020304" pitchFamily="18" charset="0"/>
                <a:cs typeface="Times New Roman" panose="02020603050405020304" pitchFamily="18" charset="0"/>
              </a:rPr>
              <a:t>rethit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gjyqësor</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b="0" i="0" dirty="0" err="1">
                <a:solidFill>
                  <a:srgbClr val="000000"/>
                </a:solidFill>
                <a:effectLst/>
                <a:latin typeface="Times New Roman" panose="02020603050405020304" pitchFamily="18" charset="0"/>
                <a:cs typeface="Times New Roman" panose="02020603050405020304" pitchFamily="18" charset="0"/>
              </a:rPr>
              <a:t>cila</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më</a:t>
            </a:r>
            <a:r>
              <a:rPr lang="en-US" sz="1600" b="0" i="0" dirty="0">
                <a:solidFill>
                  <a:srgbClr val="000000"/>
                </a:solidFill>
                <a:effectLst/>
                <a:latin typeface="Times New Roman" panose="02020603050405020304" pitchFamily="18" charset="0"/>
                <a:cs typeface="Times New Roman" panose="02020603050405020304" pitchFamily="18" charset="0"/>
              </a:rPr>
              <a:t> 7 </a:t>
            </a:r>
            <a:r>
              <a:rPr lang="en-US" sz="1600" b="0" i="0" dirty="0" err="1">
                <a:solidFill>
                  <a:srgbClr val="000000"/>
                </a:solidFill>
                <a:effectLst/>
                <a:latin typeface="Times New Roman" panose="02020603050405020304" pitchFamily="18" charset="0"/>
                <a:cs typeface="Times New Roman" panose="02020603050405020304" pitchFamily="18" charset="0"/>
              </a:rPr>
              <a:t>nëntor</a:t>
            </a:r>
            <a:r>
              <a:rPr lang="en-US" sz="1600" b="0" i="0" dirty="0">
                <a:solidFill>
                  <a:srgbClr val="000000"/>
                </a:solidFill>
                <a:effectLst/>
                <a:latin typeface="Times New Roman" panose="02020603050405020304" pitchFamily="18" charset="0"/>
                <a:cs typeface="Times New Roman" panose="02020603050405020304" pitchFamily="18" charset="0"/>
              </a:rPr>
              <a:t> 2013 </a:t>
            </a:r>
            <a:r>
              <a:rPr lang="en-US" sz="1600" b="0" i="0" dirty="0" err="1">
                <a:solidFill>
                  <a:srgbClr val="000000"/>
                </a:solidFill>
                <a:effectLst/>
                <a:latin typeface="Times New Roman" panose="02020603050405020304" pitchFamily="18" charset="0"/>
                <a:cs typeface="Times New Roman" panose="02020603050405020304" pitchFamily="18" charset="0"/>
              </a:rPr>
              <a:t>lëshoi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një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urdhër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përkohshëm</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që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ndalonte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prishjen</a:t>
            </a:r>
            <a:r>
              <a:rPr lang="en-US" sz="16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600" b="0" i="0" dirty="0" err="1">
                <a:solidFill>
                  <a:srgbClr val="000000"/>
                </a:solidFill>
                <a:effectLst/>
                <a:latin typeface="Times New Roman" panose="02020603050405020304" pitchFamily="18" charset="0"/>
                <a:cs typeface="Times New Roman" panose="02020603050405020304" pitchFamily="18" charset="0"/>
              </a:rPr>
              <a:t>Më</a:t>
            </a:r>
            <a:r>
              <a:rPr lang="en-US" sz="1600" b="0" i="0" dirty="0">
                <a:solidFill>
                  <a:srgbClr val="000000"/>
                </a:solidFill>
                <a:effectLst/>
                <a:latin typeface="Times New Roman" panose="02020603050405020304" pitchFamily="18" charset="0"/>
                <a:cs typeface="Times New Roman" panose="02020603050405020304" pitchFamily="18" charset="0"/>
              </a:rPr>
              <a:t> 27 </a:t>
            </a:r>
            <a:r>
              <a:rPr lang="en-US" sz="1600" b="0" i="0" dirty="0" err="1">
                <a:solidFill>
                  <a:srgbClr val="000000"/>
                </a:solidFill>
                <a:effectLst/>
                <a:latin typeface="Times New Roman" panose="02020603050405020304" pitchFamily="18" charset="0"/>
                <a:cs typeface="Times New Roman" panose="02020603050405020304" pitchFamily="18" charset="0"/>
              </a:rPr>
              <a:t>nëntor</a:t>
            </a:r>
            <a:r>
              <a:rPr lang="en-US" sz="1600" b="0" i="0" dirty="0">
                <a:solidFill>
                  <a:srgbClr val="000000"/>
                </a:solidFill>
                <a:effectLst/>
                <a:latin typeface="Times New Roman" panose="02020603050405020304" pitchFamily="18" charset="0"/>
                <a:cs typeface="Times New Roman" panose="02020603050405020304" pitchFamily="18" charset="0"/>
              </a:rPr>
              <a:t> 2013, </a:t>
            </a:r>
            <a:r>
              <a:rPr lang="en-US" sz="1600" b="0" i="0" dirty="0" err="1">
                <a:solidFill>
                  <a:srgbClr val="000000"/>
                </a:solidFill>
                <a:effectLst/>
                <a:latin typeface="Times New Roman" panose="02020603050405020304" pitchFamily="18" charset="0"/>
                <a:cs typeface="Times New Roman" panose="02020603050405020304" pitchFamily="18" charset="0"/>
              </a:rPr>
              <a:t>Këshilli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Ministrave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nxori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një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vendim</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që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urdhëronte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shpronësimin</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b="0" i="0" dirty="0" err="1">
                <a:solidFill>
                  <a:srgbClr val="000000"/>
                </a:solidFill>
                <a:effectLst/>
                <a:latin typeface="Times New Roman" panose="02020603050405020304" pitchFamily="18" charset="0"/>
                <a:cs typeface="Times New Roman" panose="02020603050405020304" pitchFamily="18" charset="0"/>
              </a:rPr>
              <a:t>banesës</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për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interes</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publik</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dhe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dhënien</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b="0" i="0" dirty="0" err="1">
                <a:solidFill>
                  <a:srgbClr val="000000"/>
                </a:solidFill>
                <a:effectLst/>
                <a:latin typeface="Times New Roman" panose="02020603050405020304" pitchFamily="18" charset="0"/>
                <a:cs typeface="Times New Roman" panose="02020603050405020304" pitchFamily="18" charset="0"/>
              </a:rPr>
              <a:t>dëmshpërblimit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banorëve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Rezidenca</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është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prishur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nga</a:t>
            </a:r>
            <a:r>
              <a:rPr lang="en-US" sz="1600" b="0" i="0" dirty="0">
                <a:solidFill>
                  <a:srgbClr val="000000"/>
                </a:solidFill>
                <a:effectLst/>
                <a:latin typeface="Times New Roman" panose="02020603050405020304" pitchFamily="18" charset="0"/>
                <a:cs typeface="Times New Roman" panose="02020603050405020304" pitchFamily="18" charset="0"/>
              </a:rPr>
              <a:t> data 4 </a:t>
            </a:r>
            <a:r>
              <a:rPr lang="en-US" sz="1600" b="0" i="0" dirty="0" err="1">
                <a:solidFill>
                  <a:srgbClr val="000000"/>
                </a:solidFill>
                <a:effectLst/>
                <a:latin typeface="Times New Roman" panose="02020603050405020304" pitchFamily="18" charset="0"/>
                <a:cs typeface="Times New Roman" panose="02020603050405020304" pitchFamily="18" charset="0"/>
              </a:rPr>
              <a:t>deri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më</a:t>
            </a:r>
            <a:r>
              <a:rPr lang="en-US" sz="1600" b="0" i="0" dirty="0">
                <a:solidFill>
                  <a:srgbClr val="000000"/>
                </a:solidFill>
                <a:effectLst/>
                <a:latin typeface="Times New Roman" panose="02020603050405020304" pitchFamily="18" charset="0"/>
                <a:cs typeface="Times New Roman" panose="02020603050405020304" pitchFamily="18" charset="0"/>
              </a:rPr>
              <a:t> 8 </a:t>
            </a:r>
            <a:r>
              <a:rPr lang="en-US" sz="1600" b="0" i="0" dirty="0" err="1">
                <a:solidFill>
                  <a:srgbClr val="000000"/>
                </a:solidFill>
                <a:effectLst/>
                <a:latin typeface="Times New Roman" panose="02020603050405020304" pitchFamily="18" charset="0"/>
                <a:cs typeface="Times New Roman" panose="02020603050405020304" pitchFamily="18" charset="0"/>
              </a:rPr>
              <a:t>dhjetor</a:t>
            </a:r>
            <a:r>
              <a:rPr lang="en-US" sz="1600" b="0" i="0" dirty="0">
                <a:solidFill>
                  <a:srgbClr val="000000"/>
                </a:solidFill>
                <a:effectLst/>
                <a:latin typeface="Times New Roman" panose="02020603050405020304" pitchFamily="18" charset="0"/>
                <a:cs typeface="Times New Roman" panose="02020603050405020304" pitchFamily="18" charset="0"/>
              </a:rPr>
              <a:t> 2013. </a:t>
            </a:r>
          </a:p>
          <a:p>
            <a:pPr marL="0" marR="0" algn="just">
              <a:lnSpc>
                <a:spcPct val="115000"/>
              </a:lnSpc>
              <a:spcBef>
                <a:spcPts val="0"/>
              </a:spcBef>
              <a:spcAft>
                <a:spcPts val="1000"/>
              </a:spcAft>
            </a:pPr>
            <a:r>
              <a:rPr lang="en-US" sz="1600" b="0" i="0" dirty="0" err="1">
                <a:solidFill>
                  <a:srgbClr val="000000"/>
                </a:solidFill>
                <a:effectLst/>
                <a:latin typeface="Times New Roman" panose="02020603050405020304" pitchFamily="18" charset="0"/>
                <a:cs typeface="Times New Roman" panose="02020603050405020304" pitchFamily="18" charset="0"/>
              </a:rPr>
              <a:t>Procedurat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lidhur</a:t>
            </a:r>
            <a:r>
              <a:rPr lang="en-US" sz="1600" b="0" i="0" dirty="0">
                <a:solidFill>
                  <a:srgbClr val="000000"/>
                </a:solidFill>
                <a:effectLst/>
                <a:latin typeface="Times New Roman" panose="02020603050405020304" pitchFamily="18" charset="0"/>
                <a:cs typeface="Times New Roman" panose="02020603050405020304" pitchFamily="18" charset="0"/>
              </a:rPr>
              <a:t> me </a:t>
            </a:r>
            <a:r>
              <a:rPr lang="en-US" sz="1600" b="0" i="0" dirty="0" err="1">
                <a:solidFill>
                  <a:srgbClr val="000000"/>
                </a:solidFill>
                <a:effectLst/>
                <a:latin typeface="Times New Roman" panose="02020603050405020304" pitchFamily="18" charset="0"/>
                <a:cs typeface="Times New Roman" panose="02020603050405020304" pitchFamily="18" charset="0"/>
              </a:rPr>
              <a:t>shkallën</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b="0" i="0" dirty="0" err="1">
                <a:solidFill>
                  <a:srgbClr val="000000"/>
                </a:solidFill>
                <a:effectLst/>
                <a:latin typeface="Times New Roman" panose="02020603050405020304" pitchFamily="18" charset="0"/>
                <a:cs typeface="Times New Roman" panose="02020603050405020304" pitchFamily="18" charset="0"/>
              </a:rPr>
              <a:t>kompensimit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janë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shtyrë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janar</a:t>
            </a:r>
            <a:r>
              <a:rPr lang="en-US" sz="1600" b="0" i="0" dirty="0">
                <a:solidFill>
                  <a:srgbClr val="000000"/>
                </a:solidFill>
                <a:effectLst/>
                <a:latin typeface="Times New Roman" panose="02020603050405020304" pitchFamily="18" charset="0"/>
                <a:cs typeface="Times New Roman" panose="02020603050405020304" pitchFamily="18" charset="0"/>
              </a:rPr>
              <a:t> 2015 </a:t>
            </a:r>
            <a:r>
              <a:rPr lang="en-US" sz="1600" b="0" i="0" dirty="0" err="1">
                <a:solidFill>
                  <a:srgbClr val="000000"/>
                </a:solidFill>
                <a:effectLst/>
                <a:latin typeface="Times New Roman" panose="02020603050405020304" pitchFamily="18" charset="0"/>
                <a:cs typeface="Times New Roman" panose="02020603050405020304" pitchFamily="18" charset="0"/>
              </a:rPr>
              <a:t>nga</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Gjykata</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b="0" i="0" dirty="0" err="1">
                <a:solidFill>
                  <a:srgbClr val="000000"/>
                </a:solidFill>
                <a:effectLst/>
                <a:latin typeface="Times New Roman" panose="02020603050405020304" pitchFamily="18" charset="0"/>
                <a:cs typeface="Times New Roman" panose="02020603050405020304" pitchFamily="18" charset="0"/>
              </a:rPr>
              <a:t>Lartë</a:t>
            </a:r>
            <a:r>
              <a:rPr lang="en-US" sz="1600" dirty="0">
                <a:solidFill>
                  <a:srgbClr val="000000"/>
                </a:solidFill>
                <a:latin typeface="Times New Roman" panose="02020603050405020304" pitchFamily="18" charset="0"/>
                <a:cs typeface="Times New Roman" panose="02020603050405020304" pitchFamily="18" charset="0"/>
              </a:rPr>
              <a:t>.</a:t>
            </a:r>
          </a:p>
          <a:p>
            <a:pPr marL="0" marR="0" algn="just">
              <a:lnSpc>
                <a:spcPct val="115000"/>
              </a:lnSpc>
              <a:spcBef>
                <a:spcPts val="0"/>
              </a:spcBef>
              <a:spcAft>
                <a:spcPts val="1000"/>
              </a:spcAft>
            </a:pPr>
            <a:r>
              <a:rPr lang="en-US" sz="1600" b="0" i="0" dirty="0">
                <a:solidFill>
                  <a:srgbClr val="000000"/>
                </a:solidFill>
                <a:effectLst/>
                <a:latin typeface="Times New Roman" panose="02020603050405020304" pitchFamily="18" charset="0"/>
                <a:cs typeface="Times New Roman" panose="02020603050405020304" pitchFamily="18" charset="0"/>
              </a:rPr>
              <a:t>Para </a:t>
            </a:r>
            <a:r>
              <a:rPr lang="en-US" sz="1600" b="0" i="0" dirty="0" err="1">
                <a:solidFill>
                  <a:srgbClr val="000000"/>
                </a:solidFill>
                <a:effectLst/>
                <a:latin typeface="Times New Roman" panose="02020603050405020304" pitchFamily="18" charset="0"/>
                <a:cs typeface="Times New Roman" panose="02020603050405020304" pitchFamily="18" charset="0"/>
              </a:rPr>
              <a:t>Gjykatës</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Evropiane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kërkuesit</a:t>
            </a:r>
            <a:r>
              <a:rPr lang="en-US" sz="1600" b="0" i="0" dirty="0">
                <a:solidFill>
                  <a:srgbClr val="000000"/>
                </a:solidFill>
                <a:effectLst/>
                <a:latin typeface="Times New Roman" panose="02020603050405020304" pitchFamily="18" charset="0"/>
                <a:cs typeface="Times New Roman" panose="02020603050405020304" pitchFamily="18" charset="0"/>
              </a:rPr>
              <a:t> u </a:t>
            </a:r>
            <a:r>
              <a:rPr lang="en-US" sz="1600" b="0" i="0" dirty="0" err="1">
                <a:solidFill>
                  <a:srgbClr val="000000"/>
                </a:solidFill>
                <a:effectLst/>
                <a:latin typeface="Times New Roman" panose="02020603050405020304" pitchFamily="18" charset="0"/>
                <a:cs typeface="Times New Roman" panose="02020603050405020304" pitchFamily="18" charset="0"/>
              </a:rPr>
              <a:t>ankuan</a:t>
            </a:r>
            <a:r>
              <a:rPr lang="en-US" sz="1600" b="0" i="0" dirty="0">
                <a:solidFill>
                  <a:srgbClr val="000000"/>
                </a:solidFill>
                <a:effectLst/>
                <a:latin typeface="Times New Roman" panose="02020603050405020304" pitchFamily="18" charset="0"/>
                <a:cs typeface="Times New Roman" panose="02020603050405020304" pitchFamily="18" charset="0"/>
              </a:rPr>
              <a:t> se, </a:t>
            </a:r>
            <a:r>
              <a:rPr lang="en-US" sz="1600" b="0" i="0" dirty="0" err="1">
                <a:solidFill>
                  <a:srgbClr val="000000"/>
                </a:solidFill>
                <a:effectLst/>
                <a:latin typeface="Times New Roman" panose="02020603050405020304" pitchFamily="18" charset="0"/>
                <a:cs typeface="Times New Roman" panose="02020603050405020304" pitchFamily="18" charset="0"/>
              </a:rPr>
              <a:t>si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rezultat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mospërfilljes</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së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një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urdhri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gjykatës</a:t>
            </a:r>
            <a:r>
              <a:rPr lang="en-US" sz="1600" b="0" i="0" dirty="0">
                <a:solidFill>
                  <a:srgbClr val="000000"/>
                </a:solidFill>
                <a:effectLst/>
                <a:latin typeface="Times New Roman" panose="02020603050405020304" pitchFamily="18" charset="0"/>
                <a:cs typeface="Times New Roman" panose="02020603050405020304" pitchFamily="18" charset="0"/>
              </a:rPr>
              <a:t> administrative </a:t>
            </a:r>
            <a:r>
              <a:rPr lang="en-US" sz="1600" b="0" i="0" dirty="0" err="1">
                <a:solidFill>
                  <a:srgbClr val="000000"/>
                </a:solidFill>
                <a:effectLst/>
                <a:latin typeface="Times New Roman" panose="02020603050405020304" pitchFamily="18" charset="0"/>
                <a:cs typeface="Times New Roman" panose="02020603050405020304" pitchFamily="18" charset="0"/>
              </a:rPr>
              <a:t>nga</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autoritetet</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kishte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pasur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një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shkelje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nenit</a:t>
            </a:r>
            <a:r>
              <a:rPr lang="en-US" sz="1600" b="0" i="0" dirty="0">
                <a:solidFill>
                  <a:srgbClr val="000000"/>
                </a:solidFill>
                <a:effectLst/>
                <a:latin typeface="Times New Roman" panose="02020603050405020304" pitchFamily="18" charset="0"/>
                <a:cs typeface="Times New Roman" panose="02020603050405020304" pitchFamily="18" charset="0"/>
              </a:rPr>
              <a:t> 6/1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KEDNJ-</a:t>
            </a:r>
            <a:r>
              <a:rPr lang="en-US" sz="1600" b="0" i="0" dirty="0" err="1">
                <a:solidFill>
                  <a:srgbClr val="000000"/>
                </a:solidFill>
                <a:effectLst/>
                <a:latin typeface="Times New Roman" panose="02020603050405020304" pitchFamily="18" charset="0"/>
                <a:cs typeface="Times New Roman" panose="02020603050405020304" pitchFamily="18" charset="0"/>
              </a:rPr>
              <a:t>së</a:t>
            </a:r>
            <a:r>
              <a:rPr lang="en-US" sz="16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600" b="0" i="0" dirty="0">
                <a:solidFill>
                  <a:srgbClr val="000000"/>
                </a:solidFill>
                <a:effectLst/>
                <a:latin typeface="Times New Roman" panose="02020603050405020304" pitchFamily="18" charset="0"/>
                <a:cs typeface="Times New Roman" panose="02020603050405020304" pitchFamily="18" charset="0"/>
              </a:rPr>
              <a:t>Ata </a:t>
            </a:r>
            <a:r>
              <a:rPr lang="en-US" sz="1600" b="0" i="0" dirty="0" err="1">
                <a:solidFill>
                  <a:srgbClr val="000000"/>
                </a:solidFill>
                <a:effectLst/>
                <a:latin typeface="Times New Roman" panose="02020603050405020304" pitchFamily="18" charset="0"/>
                <a:cs typeface="Times New Roman" panose="02020603050405020304" pitchFamily="18" charset="0"/>
              </a:rPr>
              <a:t>gjithashtu</a:t>
            </a:r>
            <a:r>
              <a:rPr lang="en-US" sz="1600" b="0" i="0" dirty="0">
                <a:solidFill>
                  <a:srgbClr val="000000"/>
                </a:solidFill>
                <a:effectLst/>
                <a:latin typeface="Times New Roman" panose="02020603050405020304" pitchFamily="18" charset="0"/>
                <a:cs typeface="Times New Roman" panose="02020603050405020304" pitchFamily="18" charset="0"/>
              </a:rPr>
              <a:t> u </a:t>
            </a:r>
            <a:r>
              <a:rPr lang="en-US" sz="1600" b="0" i="0" dirty="0" err="1">
                <a:solidFill>
                  <a:srgbClr val="000000"/>
                </a:solidFill>
                <a:effectLst/>
                <a:latin typeface="Times New Roman" panose="02020603050405020304" pitchFamily="18" charset="0"/>
                <a:cs typeface="Times New Roman" panose="02020603050405020304" pitchFamily="18" charset="0"/>
              </a:rPr>
              <a:t>ankuan</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sipas</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nenit</a:t>
            </a:r>
            <a:r>
              <a:rPr lang="en-US" sz="1600" b="0" i="0" dirty="0">
                <a:solidFill>
                  <a:srgbClr val="000000"/>
                </a:solidFill>
                <a:effectLst/>
                <a:latin typeface="Times New Roman" panose="02020603050405020304" pitchFamily="18" charset="0"/>
                <a:cs typeface="Times New Roman" panose="02020603050405020304" pitchFamily="18" charset="0"/>
              </a:rPr>
              <a:t> 1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Protokollit</a:t>
            </a:r>
            <a:r>
              <a:rPr lang="en-US" sz="1600" b="0" i="0" dirty="0">
                <a:solidFill>
                  <a:srgbClr val="000000"/>
                </a:solidFill>
                <a:effectLst/>
                <a:latin typeface="Times New Roman" panose="02020603050405020304" pitchFamily="18" charset="0"/>
                <a:cs typeface="Times New Roman" panose="02020603050405020304" pitchFamily="18" charset="0"/>
              </a:rPr>
              <a:t> nr. 1 </a:t>
            </a:r>
            <a:r>
              <a:rPr lang="en-US" sz="1600" b="0" i="0" dirty="0" err="1">
                <a:solidFill>
                  <a:srgbClr val="000000"/>
                </a:solidFill>
                <a:effectLst/>
                <a:latin typeface="Times New Roman" panose="02020603050405020304" pitchFamily="18" charset="0"/>
                <a:cs typeface="Times New Roman" panose="02020603050405020304" pitchFamily="18" charset="0"/>
              </a:rPr>
              <a:t>për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një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ndërhyrje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gëzimin</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paqësor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pronave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tyre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dhe</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sipas</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nenit</a:t>
            </a:r>
            <a:r>
              <a:rPr lang="en-US" sz="1600" b="0" i="0" dirty="0">
                <a:solidFill>
                  <a:srgbClr val="000000"/>
                </a:solidFill>
                <a:effectLst/>
                <a:latin typeface="Times New Roman" panose="02020603050405020304" pitchFamily="18" charset="0"/>
                <a:cs typeface="Times New Roman" panose="02020603050405020304" pitchFamily="18" charset="0"/>
              </a:rPr>
              <a:t> 13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Konventës</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për</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mungesën</a:t>
            </a:r>
            <a:r>
              <a:rPr lang="en-US" sz="1600" b="0" i="0" dirty="0">
                <a:solidFill>
                  <a:srgbClr val="000000"/>
                </a:solidFill>
                <a:effectLst/>
                <a:latin typeface="Times New Roman" panose="02020603050405020304" pitchFamily="18" charset="0"/>
                <a:cs typeface="Times New Roman" panose="02020603050405020304" pitchFamily="18" charset="0"/>
              </a:rPr>
              <a:t> e </a:t>
            </a:r>
            <a:r>
              <a:rPr lang="en-US" sz="1600" b="0" i="0" dirty="0" err="1">
                <a:solidFill>
                  <a:srgbClr val="000000"/>
                </a:solidFill>
                <a:effectLst/>
                <a:latin typeface="Times New Roman" panose="02020603050405020304" pitchFamily="18" charset="0"/>
                <a:cs typeface="Times New Roman" panose="02020603050405020304" pitchFamily="18" charset="0"/>
              </a:rPr>
              <a:t>një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mjeti</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juridik</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të</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brendshëm</a:t>
            </a: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b="0" i="0" dirty="0" err="1">
                <a:solidFill>
                  <a:srgbClr val="000000"/>
                </a:solidFill>
                <a:effectLst/>
                <a:latin typeface="Times New Roman" panose="02020603050405020304" pitchFamily="18" charset="0"/>
                <a:cs typeface="Times New Roman" panose="02020603050405020304" pitchFamily="18" charset="0"/>
              </a:rPr>
              <a:t>efektiv</a:t>
            </a:r>
            <a:r>
              <a:rPr lang="en-US" sz="1600" b="0" i="0" dirty="0">
                <a:solidFill>
                  <a:srgbClr val="000000"/>
                </a:solidFill>
                <a:effectLst/>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315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381000"/>
            <a:ext cx="7924800" cy="762000"/>
          </a:xfrm>
        </p:spPr>
        <p:txBody>
          <a:bodyPr>
            <a:normAutofit fontScale="90000"/>
          </a:bodyPr>
          <a:lstStyle/>
          <a:p>
            <a:pPr algn="ctr"/>
            <a:r>
              <a:rPr lang="en-US" sz="2800" i="1" dirty="0" err="1">
                <a:latin typeface="Times New Roman" panose="02020603050405020304" pitchFamily="18" charset="0"/>
                <a:cs typeface="Times New Roman" panose="02020603050405020304" pitchFamily="18" charset="0"/>
              </a:rPr>
              <a:t>Jurisprudenca</a:t>
            </a:r>
            <a:r>
              <a:rPr lang="en-US" sz="2800" i="1" dirty="0">
                <a:latin typeface="Times New Roman" panose="02020603050405020304" pitchFamily="18" charset="0"/>
                <a:cs typeface="Times New Roman" panose="02020603050405020304" pitchFamily="18" charset="0"/>
              </a:rPr>
              <a:t> e GJEDNJ-</a:t>
            </a:r>
            <a:r>
              <a:rPr lang="en-US" sz="2800" i="1" dirty="0" err="1">
                <a:latin typeface="Times New Roman" panose="02020603050405020304" pitchFamily="18" charset="0"/>
                <a:cs typeface="Times New Roman" panose="02020603050405020304" pitchFamily="18" charset="0"/>
              </a:rPr>
              <a:t>së</a:t>
            </a:r>
            <a:r>
              <a:rPr lang="en-US" sz="2800" i="1" dirty="0">
                <a:latin typeface="Times New Roman" panose="02020603050405020304" pitchFamily="18" charset="0"/>
                <a:cs typeface="Times New Roman" panose="02020603050405020304" pitchFamily="18" charset="0"/>
              </a:rPr>
              <a:t/>
            </a:r>
            <a:br>
              <a:rPr lang="en-US" sz="2800" i="1" dirty="0">
                <a:latin typeface="Times New Roman" panose="02020603050405020304" pitchFamily="18" charset="0"/>
                <a:cs typeface="Times New Roman" panose="02020603050405020304" pitchFamily="18" charset="0"/>
              </a:rPr>
            </a:br>
            <a:r>
              <a:rPr lang="en-US" sz="2200" b="1" i="1" dirty="0" err="1">
                <a:solidFill>
                  <a:srgbClr val="000000"/>
                </a:solidFill>
                <a:effectLst/>
                <a:latin typeface="Times New Roman" panose="02020603050405020304" pitchFamily="18" charset="0"/>
                <a:cs typeface="Times New Roman" panose="02020603050405020304" pitchFamily="18" charset="0"/>
              </a:rPr>
              <a:t>Çështja</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Sharxhi</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dhe</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Të</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Tjerët</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kundër</a:t>
            </a:r>
            <a:r>
              <a:rPr lang="en-US" sz="2200" b="1" i="1" dirty="0">
                <a:solidFill>
                  <a:srgbClr val="000000"/>
                </a:solidFill>
                <a:effectLst/>
                <a:latin typeface="Times New Roman" panose="02020603050405020304" pitchFamily="18" charset="0"/>
                <a:cs typeface="Times New Roman" panose="02020603050405020304" pitchFamily="18" charset="0"/>
              </a:rPr>
              <a:t> </a:t>
            </a:r>
            <a:r>
              <a:rPr lang="en-US" sz="2200" b="1" i="1" dirty="0" err="1">
                <a:solidFill>
                  <a:srgbClr val="000000"/>
                </a:solidFill>
                <a:effectLst/>
                <a:latin typeface="Times New Roman" panose="02020603050405020304" pitchFamily="18" charset="0"/>
                <a:cs typeface="Times New Roman" panose="02020603050405020304" pitchFamily="18" charset="0"/>
              </a:rPr>
              <a:t>Shqipërisë</a:t>
            </a:r>
            <a:r>
              <a:rPr lang="en-US" sz="2200" b="1" i="1" dirty="0">
                <a:solidFill>
                  <a:srgbClr val="000000"/>
                </a:solidFill>
                <a:effectLst/>
                <a:latin typeface="Times New Roman" panose="02020603050405020304" pitchFamily="18" charset="0"/>
                <a:cs typeface="Times New Roman" panose="02020603050405020304" pitchFamily="18" charset="0"/>
              </a:rPr>
              <a:t> (2018)</a:t>
            </a:r>
            <a:endParaRPr lang="en-US" sz="2200"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95400"/>
            <a:ext cx="8229600" cy="5287962"/>
          </a:xfrm>
        </p:spPr>
        <p:txBody>
          <a:bodyPr>
            <a:noAutofit/>
          </a:bodyPr>
          <a:lstStyle/>
          <a:p>
            <a:pPr marL="0" marR="0" algn="just">
              <a:lnSpc>
                <a:spcPct val="115000"/>
              </a:lnSpc>
              <a:spcBef>
                <a:spcPts val="0"/>
              </a:spcBef>
              <a:spcAft>
                <a:spcPts val="1000"/>
              </a:spcAft>
            </a:pPr>
            <a:r>
              <a:rPr lang="en-US" sz="1400" b="0" i="0" dirty="0">
                <a:solidFill>
                  <a:srgbClr val="000000"/>
                </a:solidFill>
                <a:effectLst/>
                <a:latin typeface="Times New Roman" panose="02020603050405020304" pitchFamily="18" charset="0"/>
                <a:cs typeface="Times New Roman" panose="02020603050405020304" pitchFamily="18" charset="0"/>
              </a:rPr>
              <a:t>Neni 13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nenin</a:t>
            </a:r>
            <a:r>
              <a:rPr lang="en-US" sz="1400" b="0" i="0" dirty="0">
                <a:solidFill>
                  <a:srgbClr val="000000"/>
                </a:solidFill>
                <a:effectLst/>
                <a:latin typeface="Times New Roman" panose="02020603050405020304" pitchFamily="18" charset="0"/>
                <a:cs typeface="Times New Roman" panose="02020603050405020304" pitchFamily="18" charset="0"/>
              </a:rPr>
              <a:t> 6 § 1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Konventës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Ankuesit</a:t>
            </a:r>
            <a:r>
              <a:rPr lang="en-US" sz="1400" b="0" i="0" dirty="0">
                <a:solidFill>
                  <a:srgbClr val="000000"/>
                </a:solidFill>
                <a:effectLst/>
                <a:latin typeface="Times New Roman" panose="02020603050405020304" pitchFamily="18" charset="0"/>
                <a:cs typeface="Times New Roman" panose="02020603050405020304" pitchFamily="18" charset="0"/>
              </a:rPr>
              <a:t> u </a:t>
            </a:r>
            <a:r>
              <a:rPr lang="en-US" sz="1400" b="0" i="0" dirty="0" err="1">
                <a:solidFill>
                  <a:srgbClr val="000000"/>
                </a:solidFill>
                <a:effectLst/>
                <a:latin typeface="Times New Roman" panose="02020603050405020304" pitchFamily="18" charset="0"/>
                <a:cs typeface="Times New Roman" panose="02020603050405020304" pitchFamily="18" charset="0"/>
              </a:rPr>
              <a:t>ankuan</a:t>
            </a:r>
            <a:r>
              <a:rPr lang="en-US" sz="1400" b="0" i="0" dirty="0">
                <a:solidFill>
                  <a:srgbClr val="000000"/>
                </a:solidFill>
                <a:effectLst/>
                <a:latin typeface="Times New Roman" panose="02020603050405020304" pitchFamily="18" charset="0"/>
                <a:cs typeface="Times New Roman" panose="02020603050405020304" pitchFamily="18" charset="0"/>
              </a:rPr>
              <a:t> se </a:t>
            </a:r>
            <a:r>
              <a:rPr lang="en-US" sz="1400" b="0" i="0" dirty="0" err="1">
                <a:solidFill>
                  <a:srgbClr val="000000"/>
                </a:solidFill>
                <a:effectLst/>
                <a:latin typeface="Times New Roman" panose="02020603050405020304" pitchFamily="18" charset="0"/>
                <a:cs typeface="Times New Roman" panose="02020603050405020304" pitchFamily="18" charset="0"/>
              </a:rPr>
              <a:t>autoritetet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zbatuar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masën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përkohshme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që</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kishte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bërë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pamundur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shqyrtimin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duhur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themelit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çështjes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400" b="0" i="0" dirty="0" err="1">
                <a:solidFill>
                  <a:srgbClr val="000000"/>
                </a:solidFill>
                <a:effectLst/>
                <a:latin typeface="Times New Roman" panose="02020603050405020304" pitchFamily="18" charset="0"/>
                <a:cs typeface="Times New Roman" panose="02020603050405020304" pitchFamily="18" charset="0"/>
              </a:rPr>
              <a:t>Parimi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shtetit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drejtës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cilin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shtetet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kontraktuese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morën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përsipër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respektonin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ratifikuan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Konventën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përfshinte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detyrën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siguruar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që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autoritetet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kompetente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zbatonin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mjetet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juridike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kur</a:t>
            </a:r>
            <a:r>
              <a:rPr lang="en-US" sz="1400" b="0" i="0" dirty="0">
                <a:solidFill>
                  <a:srgbClr val="000000"/>
                </a:solidFill>
                <a:effectLst/>
                <a:latin typeface="Times New Roman" panose="02020603050405020304" pitchFamily="18" charset="0"/>
                <a:cs typeface="Times New Roman" panose="02020603050405020304" pitchFamily="18" charset="0"/>
              </a:rPr>
              <a:t> u </a:t>
            </a:r>
            <a:r>
              <a:rPr lang="en-US" sz="1400" b="0" i="0" dirty="0" err="1">
                <a:solidFill>
                  <a:srgbClr val="000000"/>
                </a:solidFill>
                <a:effectLst/>
                <a:latin typeface="Times New Roman" panose="02020603050405020304" pitchFamily="18" charset="0"/>
                <a:cs typeface="Times New Roman" panose="02020603050405020304" pitchFamily="18" charset="0"/>
              </a:rPr>
              <a:t>jepen</a:t>
            </a:r>
            <a:r>
              <a:rPr lang="en-US" sz="1400" b="0" i="0" dirty="0">
                <a:solidFill>
                  <a:srgbClr val="000000"/>
                </a:solidFill>
                <a:effectLst/>
                <a:latin typeface="Times New Roman" panose="02020603050405020304" pitchFamily="18" charset="0"/>
                <a:cs typeface="Times New Roman" panose="02020603050405020304" pitchFamily="18" charset="0"/>
              </a:rPr>
              <a:t>.</a:t>
            </a:r>
          </a:p>
          <a:p>
            <a:pPr marL="0" marR="0" algn="just">
              <a:lnSpc>
                <a:spcPct val="115000"/>
              </a:lnSpc>
              <a:spcBef>
                <a:spcPts val="0"/>
              </a:spcBef>
              <a:spcAft>
                <a:spcPts val="1000"/>
              </a:spcAft>
            </a:pP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asnjë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mjet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juridik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efektiv</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Shqipëri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moszbatimin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vendimeve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përfundimtare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kohëzgjatjen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procedimeve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kohën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konkrete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Përveç</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bërjes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konstatimi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deklarativ</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shkeljeje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vendimet</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formës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prerë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gjykatës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u </a:t>
            </a:r>
            <a:r>
              <a:rPr lang="en-US" sz="1400" b="0" i="0" dirty="0" err="1">
                <a:solidFill>
                  <a:srgbClr val="000000"/>
                </a:solidFill>
                <a:effectLst/>
                <a:latin typeface="Times New Roman" panose="02020603050405020304" pitchFamily="18" charset="0"/>
                <a:cs typeface="Times New Roman" panose="02020603050405020304" pitchFamily="18" charset="0"/>
              </a:rPr>
              <a:t>zbatuan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Gjykata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Kushtetuese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gjendje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ofronte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asnjë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mjet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korrigjuar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situatën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rrethana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tilla,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asnjë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mjet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efektiv</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dispozicion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ankuesve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moszbatimin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urdhrit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përkohshëm</a:t>
            </a:r>
            <a:r>
              <a:rPr lang="en-US" sz="1400" dirty="0">
                <a:solidFill>
                  <a:srgbClr val="000000"/>
                </a:solidFill>
                <a:latin typeface="Times New Roman" panose="02020603050405020304" pitchFamily="18" charset="0"/>
                <a:cs typeface="Times New Roman" panose="02020603050405020304" pitchFamily="18" charset="0"/>
              </a:rPr>
              <a:t>.</a:t>
            </a:r>
          </a:p>
          <a:p>
            <a:pPr marL="0" marR="0" algn="just">
              <a:lnSpc>
                <a:spcPct val="115000"/>
              </a:lnSpc>
              <a:spcBef>
                <a:spcPts val="0"/>
              </a:spcBef>
              <a:spcAft>
                <a:spcPts val="1000"/>
              </a:spcAft>
            </a:pPr>
            <a:r>
              <a:rPr lang="en-US" sz="1400" b="0" i="0" dirty="0">
                <a:solidFill>
                  <a:srgbClr val="000000"/>
                </a:solidFill>
                <a:effectLst/>
                <a:latin typeface="Times New Roman" panose="02020603050405020304" pitchFamily="18" charset="0"/>
                <a:cs typeface="Times New Roman" panose="02020603050405020304" pitchFamily="18" charset="0"/>
              </a:rPr>
              <a:t>Neni 1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Protokollit</a:t>
            </a:r>
            <a:r>
              <a:rPr lang="en-US" sz="1400" b="0" i="0" dirty="0">
                <a:solidFill>
                  <a:srgbClr val="000000"/>
                </a:solidFill>
                <a:effectLst/>
                <a:latin typeface="Times New Roman" panose="02020603050405020304" pitchFamily="18" charset="0"/>
                <a:cs typeface="Times New Roman" panose="02020603050405020304" pitchFamily="18" charset="0"/>
              </a:rPr>
              <a:t> Nr. 1 (</a:t>
            </a:r>
            <a:r>
              <a:rPr lang="en-US" sz="1400" b="0" i="0" dirty="0" err="1">
                <a:solidFill>
                  <a:srgbClr val="000000"/>
                </a:solidFill>
                <a:effectLst/>
                <a:latin typeface="Times New Roman" panose="02020603050405020304" pitchFamily="18" charset="0"/>
                <a:cs typeface="Times New Roman" panose="02020603050405020304" pitchFamily="18" charset="0"/>
              </a:rPr>
              <a:t>sekuestrimi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ndërtesës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Kërkuesve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iu</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refuzuar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aksesi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pronat</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periudhë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prej</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muaji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këtë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mënyrë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humbur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kontrollin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plotë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mbi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pronat</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mundësinë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përdorur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dirty="0" err="1">
                <a:solidFill>
                  <a:srgbClr val="000000"/>
                </a:solidFill>
                <a:latin typeface="Times New Roman" panose="02020603050405020304" pitchFamily="18" charset="0"/>
                <a:cs typeface="Times New Roman" panose="02020603050405020304" pitchFamily="18" charset="0"/>
              </a:rPr>
              <a:t>gëzuar</a:t>
            </a:r>
            <a:r>
              <a:rPr lang="en-US" sz="1400" dirty="0">
                <a:solidFill>
                  <a:srgbClr val="000000"/>
                </a:solidFill>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ato</a:t>
            </a:r>
            <a:r>
              <a:rPr lang="en-US" sz="1400" b="0" i="0" dirty="0">
                <a:solidFill>
                  <a:srgbClr val="000000"/>
                </a:solidFill>
                <a:effectLst/>
                <a:latin typeface="Times New Roman" panose="02020603050405020304" pitchFamily="18" charset="0"/>
                <a:cs typeface="Times New Roman" panose="02020603050405020304" pitchFamily="18" charset="0"/>
              </a:rPr>
              <a:t>.</a:t>
            </a:r>
          </a:p>
          <a:p>
            <a:pPr marL="0" marR="0" algn="just">
              <a:lnSpc>
                <a:spcPct val="115000"/>
              </a:lnSpc>
              <a:spcBef>
                <a:spcPts val="0"/>
              </a:spcBef>
              <a:spcAft>
                <a:spcPts val="1000"/>
              </a:spcAft>
            </a:pPr>
            <a:r>
              <a:rPr lang="en-US" sz="1400" b="0" i="0" dirty="0" err="1">
                <a:solidFill>
                  <a:srgbClr val="000000"/>
                </a:solidFill>
                <a:effectLst/>
                <a:latin typeface="Times New Roman" panose="02020603050405020304" pitchFamily="18" charset="0"/>
                <a:cs typeface="Times New Roman" panose="02020603050405020304" pitchFamily="18" charset="0"/>
              </a:rPr>
              <a:t>Refuzimi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vazhdueshëm</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aksesit</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qëllim</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prishjen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banesës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përbënte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ndërhyrje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gëzimin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paqësor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zotërimeve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ndërhyrje</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cila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ishte</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ligjshme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sipas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ligjit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brendshëm</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sepse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autoritetet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shpërfillur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urdhrin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përkohshëm</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lëshuar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nga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gjykatat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vendase</a:t>
            </a:r>
            <a:r>
              <a:rPr lang="en-US" sz="14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400" b="0" i="0" dirty="0">
                <a:solidFill>
                  <a:srgbClr val="000000"/>
                </a:solidFill>
                <a:effectLst/>
                <a:latin typeface="Times New Roman" panose="02020603050405020304" pitchFamily="18" charset="0"/>
                <a:cs typeface="Times New Roman" panose="02020603050405020304" pitchFamily="18" charset="0"/>
              </a:rPr>
              <a:t>Neni 13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Konventës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nenin</a:t>
            </a:r>
            <a:r>
              <a:rPr lang="en-US" sz="1400" b="0" i="0" dirty="0">
                <a:solidFill>
                  <a:srgbClr val="000000"/>
                </a:solidFill>
                <a:effectLst/>
                <a:latin typeface="Times New Roman" panose="02020603050405020304" pitchFamily="18" charset="0"/>
                <a:cs typeface="Times New Roman" panose="02020603050405020304" pitchFamily="18" charset="0"/>
              </a:rPr>
              <a:t> 1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Protokollit</a:t>
            </a:r>
            <a:r>
              <a:rPr lang="en-US" sz="1400" b="0" i="0" dirty="0">
                <a:solidFill>
                  <a:srgbClr val="000000"/>
                </a:solidFill>
                <a:effectLst/>
                <a:latin typeface="Times New Roman" panose="02020603050405020304" pitchFamily="18" charset="0"/>
                <a:cs typeface="Times New Roman" panose="02020603050405020304" pitchFamily="18" charset="0"/>
              </a:rPr>
              <a:t> Nr. 1: </a:t>
            </a:r>
            <a:r>
              <a:rPr lang="en-US" sz="1400" b="0" i="0" dirty="0" err="1">
                <a:solidFill>
                  <a:srgbClr val="000000"/>
                </a:solidFill>
                <a:effectLst/>
                <a:latin typeface="Times New Roman" panose="02020603050405020304" pitchFamily="18" charset="0"/>
                <a:cs typeface="Times New Roman" panose="02020603050405020304" pitchFamily="18" charset="0"/>
              </a:rPr>
              <a:t>Kërkuesve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u </a:t>
            </a:r>
            <a:r>
              <a:rPr lang="en-US" sz="1400" b="0" i="0" dirty="0" err="1">
                <a:solidFill>
                  <a:srgbClr val="000000"/>
                </a:solidFill>
                <a:effectLst/>
                <a:latin typeface="Times New Roman" panose="02020603050405020304" pitchFamily="18" charset="0"/>
                <a:cs typeface="Times New Roman" panose="02020603050405020304" pitchFamily="18" charset="0"/>
              </a:rPr>
              <a:t>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dhënë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asnjë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kompensim</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nga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gjykatat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vendase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sekuestrimin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ndërtesës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Prandaj</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ata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pasur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dispozicion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asnjë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mjet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juridik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efektiv</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qëllimet</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nenit</a:t>
            </a:r>
            <a:r>
              <a:rPr lang="en-US" sz="1400" b="0" i="0" dirty="0">
                <a:solidFill>
                  <a:srgbClr val="000000"/>
                </a:solidFill>
                <a:effectLst/>
                <a:latin typeface="Times New Roman" panose="02020603050405020304" pitchFamily="18" charset="0"/>
                <a:cs typeface="Times New Roman" panose="02020603050405020304" pitchFamily="18" charset="0"/>
              </a:rPr>
              <a:t> 13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Konventës</a:t>
            </a:r>
            <a:r>
              <a:rPr lang="en-US" sz="1400" b="0" i="0" dirty="0">
                <a:solidFill>
                  <a:srgbClr val="000000"/>
                </a:solidFill>
                <a:effectLst/>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98299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381000"/>
            <a:ext cx="7924800" cy="762000"/>
          </a:xfrm>
        </p:spPr>
        <p:txBody>
          <a:bodyPr>
            <a:normAutofit/>
          </a:bodyPr>
          <a:lstStyle/>
          <a:p>
            <a:pPr algn="ctr"/>
            <a:r>
              <a:rPr lang="en-US" sz="1900" i="1" dirty="0" err="1">
                <a:latin typeface="Times New Roman" panose="02020603050405020304" pitchFamily="18" charset="0"/>
                <a:cs typeface="Times New Roman" panose="02020603050405020304" pitchFamily="18" charset="0"/>
              </a:rPr>
              <a:t>Jurisprudenca</a:t>
            </a:r>
            <a:r>
              <a:rPr lang="en-US" sz="1900" i="1" dirty="0">
                <a:latin typeface="Times New Roman" panose="02020603050405020304" pitchFamily="18" charset="0"/>
                <a:cs typeface="Times New Roman" panose="02020603050405020304" pitchFamily="18" charset="0"/>
              </a:rPr>
              <a:t> e GJEDNJ-</a:t>
            </a:r>
            <a:r>
              <a:rPr lang="en-US" sz="1900" i="1" dirty="0" err="1">
                <a:latin typeface="Times New Roman" panose="02020603050405020304" pitchFamily="18" charset="0"/>
                <a:cs typeface="Times New Roman" panose="02020603050405020304" pitchFamily="18" charset="0"/>
              </a:rPr>
              <a:t>së</a:t>
            </a:r>
            <a:r>
              <a:rPr lang="en-US" sz="1900" i="1" dirty="0">
                <a:latin typeface="Times New Roman" panose="02020603050405020304" pitchFamily="18" charset="0"/>
                <a:cs typeface="Times New Roman" panose="02020603050405020304" pitchFamily="18" charset="0"/>
              </a:rPr>
              <a:t/>
            </a:r>
            <a:br>
              <a:rPr lang="en-US" sz="1900" i="1" dirty="0">
                <a:latin typeface="Times New Roman" panose="02020603050405020304" pitchFamily="18" charset="0"/>
                <a:cs typeface="Times New Roman" panose="02020603050405020304" pitchFamily="18" charset="0"/>
              </a:rPr>
            </a:br>
            <a:r>
              <a:rPr lang="en-US" sz="1900" b="1" i="1" dirty="0" err="1">
                <a:solidFill>
                  <a:srgbClr val="000000"/>
                </a:solidFill>
                <a:effectLst/>
                <a:latin typeface="Times New Roman" panose="02020603050405020304" pitchFamily="18" charset="0"/>
                <a:cs typeface="Times New Roman" panose="02020603050405020304" pitchFamily="18" charset="0"/>
              </a:rPr>
              <a:t>Çështja</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Sharxhi</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dhe</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Të</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Tjerët</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kundër</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Shqipërisë</a:t>
            </a:r>
            <a:r>
              <a:rPr lang="en-US" sz="1900" b="1" i="1" dirty="0">
                <a:solidFill>
                  <a:srgbClr val="000000"/>
                </a:solidFill>
                <a:effectLst/>
                <a:latin typeface="Times New Roman" panose="02020603050405020304" pitchFamily="18" charset="0"/>
                <a:cs typeface="Times New Roman" panose="02020603050405020304" pitchFamily="18" charset="0"/>
              </a:rPr>
              <a:t> (2018)</a:t>
            </a:r>
            <a:endParaRPr lang="en-US" sz="1900"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143000"/>
            <a:ext cx="8229600" cy="5440362"/>
          </a:xfrm>
        </p:spPr>
        <p:txBody>
          <a:bodyPr>
            <a:noAutofit/>
          </a:bodyPr>
          <a:lstStyle/>
          <a:p>
            <a:pPr marL="0" marR="0" algn="just">
              <a:lnSpc>
                <a:spcPct val="115000"/>
              </a:lnSpc>
              <a:spcBef>
                <a:spcPts val="0"/>
              </a:spcBef>
              <a:spcAft>
                <a:spcPts val="1000"/>
              </a:spcAft>
            </a:pPr>
            <a:r>
              <a:rPr lang="en-US" sz="1400" b="0" i="0" dirty="0">
                <a:solidFill>
                  <a:srgbClr val="000000"/>
                </a:solidFill>
                <a:effectLst/>
                <a:latin typeface="Times New Roman" panose="02020603050405020304" pitchFamily="18" charset="0"/>
                <a:cs typeface="Times New Roman" panose="02020603050405020304" pitchFamily="18" charset="0"/>
              </a:rPr>
              <a:t>Neni 1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Protokollit</a:t>
            </a:r>
            <a:r>
              <a:rPr lang="en-US" sz="1400" b="0" i="0" dirty="0">
                <a:solidFill>
                  <a:srgbClr val="000000"/>
                </a:solidFill>
                <a:effectLst/>
                <a:latin typeface="Times New Roman" panose="02020603050405020304" pitchFamily="18" charset="0"/>
                <a:cs typeface="Times New Roman" panose="02020603050405020304" pitchFamily="18" charset="0"/>
              </a:rPr>
              <a:t> nr. 1 (</a:t>
            </a:r>
            <a:r>
              <a:rPr lang="en-US" sz="1400" b="0" i="0" dirty="0" err="1">
                <a:solidFill>
                  <a:srgbClr val="000000"/>
                </a:solidFill>
                <a:effectLst/>
                <a:latin typeface="Times New Roman" panose="02020603050405020304" pitchFamily="18" charset="0"/>
                <a:cs typeface="Times New Roman" panose="02020603050405020304" pitchFamily="18" charset="0"/>
              </a:rPr>
              <a:t>shpronësimi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prishja</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pronës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Prishja</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ndërtesës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hequr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kërkuesve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çdo</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mundësi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ardhmen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gëzuar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pronat</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Ndaj</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pasur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ndërhyrje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drejtat</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pronësore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formën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privimi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sipas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kuptimit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fjalisë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dytë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paragrafit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parë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nenit</a:t>
            </a:r>
            <a:r>
              <a:rPr lang="en-US" sz="1400" b="0" i="0" dirty="0">
                <a:solidFill>
                  <a:srgbClr val="000000"/>
                </a:solidFill>
                <a:effectLst/>
                <a:latin typeface="Times New Roman" panose="02020603050405020304" pitchFamily="18" charset="0"/>
                <a:cs typeface="Times New Roman" panose="02020603050405020304" pitchFamily="18" charset="0"/>
              </a:rPr>
              <a:t> 1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Protokollit</a:t>
            </a:r>
            <a:r>
              <a:rPr lang="en-US" sz="1400" b="0" i="0" dirty="0">
                <a:solidFill>
                  <a:srgbClr val="000000"/>
                </a:solidFill>
                <a:effectLst/>
                <a:latin typeface="Times New Roman" panose="02020603050405020304" pitchFamily="18" charset="0"/>
                <a:cs typeface="Times New Roman" panose="02020603050405020304" pitchFamily="18" charset="0"/>
              </a:rPr>
              <a:t> nr. 1. </a:t>
            </a:r>
          </a:p>
          <a:p>
            <a:pPr marL="0" marR="0" algn="just">
              <a:lnSpc>
                <a:spcPct val="115000"/>
              </a:lnSpc>
              <a:spcBef>
                <a:spcPts val="0"/>
              </a:spcBef>
              <a:spcAft>
                <a:spcPts val="1000"/>
              </a:spcAft>
            </a:pPr>
            <a:r>
              <a:rPr lang="en-US" sz="1400" b="0" i="0" dirty="0" err="1">
                <a:solidFill>
                  <a:srgbClr val="000000"/>
                </a:solidFill>
                <a:effectLst/>
                <a:latin typeface="Times New Roman" panose="02020603050405020304" pitchFamily="18" charset="0"/>
                <a:cs typeface="Times New Roman" panose="02020603050405020304" pitchFamily="18" charset="0"/>
              </a:rPr>
              <a:t>Shqetësimet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legjitime</a:t>
            </a:r>
            <a:r>
              <a:rPr lang="en-US" sz="1400" b="0" i="0" dirty="0">
                <a:solidFill>
                  <a:srgbClr val="000000"/>
                </a:solidFill>
                <a:effectLst/>
                <a:latin typeface="Times New Roman" panose="02020603050405020304" pitchFamily="18" charset="0"/>
                <a:cs typeface="Times New Roman" panose="02020603050405020304" pitchFamily="18" charset="0"/>
              </a:rPr>
              <a:t> u </a:t>
            </a:r>
            <a:r>
              <a:rPr lang="en-US" sz="1400" b="0" i="0" dirty="0" err="1">
                <a:solidFill>
                  <a:srgbClr val="000000"/>
                </a:solidFill>
                <a:effectLst/>
                <a:latin typeface="Times New Roman" panose="02020603050405020304" pitchFamily="18" charset="0"/>
                <a:cs typeface="Times New Roman" panose="02020603050405020304" pitchFamily="18" charset="0"/>
              </a:rPr>
              <a:t>ngritën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përshtatshmërinë</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procedure </a:t>
            </a:r>
            <a:r>
              <a:rPr lang="en-US" sz="1400" b="0" i="0" dirty="0" err="1">
                <a:solidFill>
                  <a:srgbClr val="000000"/>
                </a:solidFill>
                <a:effectLst/>
                <a:latin typeface="Times New Roman" panose="02020603050405020304" pitchFamily="18" charset="0"/>
                <a:cs typeface="Times New Roman" panose="02020603050405020304" pitchFamily="18" charset="0"/>
              </a:rPr>
              <a:t>ku</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autoritetet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mund</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vendosin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kohë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kaq</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shkurtër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shpronësojnë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pronat</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aplikantëve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interes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publikut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vazhdojnë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menjëherë</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prishjen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vendimet</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gjykatat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vendase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arritur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përfundimin</a:t>
            </a:r>
            <a:r>
              <a:rPr lang="en-US" sz="1400" b="0" i="0" dirty="0">
                <a:solidFill>
                  <a:srgbClr val="000000"/>
                </a:solidFill>
                <a:effectLst/>
                <a:latin typeface="Times New Roman" panose="02020603050405020304" pitchFamily="18" charset="0"/>
                <a:cs typeface="Times New Roman" panose="02020603050405020304" pitchFamily="18" charset="0"/>
              </a:rPr>
              <a:t> se </a:t>
            </a:r>
            <a:r>
              <a:rPr lang="en-US" sz="1400" b="0" i="0" dirty="0" err="1">
                <a:solidFill>
                  <a:srgbClr val="000000"/>
                </a:solidFill>
                <a:effectLst/>
                <a:latin typeface="Times New Roman" panose="02020603050405020304" pitchFamily="18" charset="0"/>
                <a:cs typeface="Times New Roman" panose="02020603050405020304" pitchFamily="18" charset="0"/>
              </a:rPr>
              <a:t>si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moszbatimi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urdhrit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përkohshëm</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nga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autoritetet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ashtu</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edhe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prishja</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banesës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qenë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paligjshme</a:t>
            </a:r>
            <a:r>
              <a:rPr lang="en-US" sz="14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400" b="0" i="0" dirty="0">
                <a:solidFill>
                  <a:srgbClr val="000000"/>
                </a:solidFill>
                <a:effectLst/>
                <a:latin typeface="Times New Roman" panose="02020603050405020304" pitchFamily="18" charset="0"/>
                <a:cs typeface="Times New Roman" panose="02020603050405020304" pitchFamily="18" charset="0"/>
              </a:rPr>
              <a:t>E </a:t>
            </a:r>
            <a:r>
              <a:rPr lang="en-US" sz="1400" b="0" i="0" dirty="0" err="1">
                <a:solidFill>
                  <a:srgbClr val="000000"/>
                </a:solidFill>
                <a:effectLst/>
                <a:latin typeface="Times New Roman" panose="02020603050405020304" pitchFamily="18" charset="0"/>
                <a:cs typeface="Times New Roman" panose="02020603050405020304" pitchFamily="18" charset="0"/>
              </a:rPr>
              <a:t>gjithë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procedura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shpronësimin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kërkuesve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kryer</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nxitim</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qartazi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përputhje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legjislacionin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brendshëm</a:t>
            </a:r>
            <a:r>
              <a:rPr lang="en-US" sz="14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400" b="0" i="0" dirty="0">
                <a:solidFill>
                  <a:srgbClr val="000000"/>
                </a:solidFill>
                <a:effectLst/>
                <a:latin typeface="Times New Roman" panose="02020603050405020304" pitchFamily="18" charset="0"/>
                <a:cs typeface="Times New Roman" panose="02020603050405020304" pitchFamily="18" charset="0"/>
              </a:rPr>
              <a:t>Neni 13 </a:t>
            </a:r>
            <a:r>
              <a:rPr lang="en-US" sz="1400" b="0" i="0" dirty="0" err="1">
                <a:solidFill>
                  <a:srgbClr val="000000"/>
                </a:solidFill>
                <a:effectLst/>
                <a:latin typeface="Times New Roman" panose="02020603050405020304" pitchFamily="18" charset="0"/>
                <a:cs typeface="Times New Roman" panose="02020603050405020304" pitchFamily="18" charset="0"/>
              </a:rPr>
              <a: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Konventës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nenin</a:t>
            </a:r>
            <a:r>
              <a:rPr lang="en-US" sz="1400" b="0" i="0" dirty="0">
                <a:solidFill>
                  <a:srgbClr val="000000"/>
                </a:solidFill>
                <a:effectLst/>
                <a:latin typeface="Times New Roman" panose="02020603050405020304" pitchFamily="18" charset="0"/>
                <a:cs typeface="Times New Roman" panose="02020603050405020304" pitchFamily="18" charset="0"/>
              </a:rPr>
              <a:t> 1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Protokollit</a:t>
            </a:r>
            <a:r>
              <a:rPr lang="en-US" sz="1400" b="0" i="0" dirty="0">
                <a:solidFill>
                  <a:srgbClr val="000000"/>
                </a:solidFill>
                <a:effectLst/>
                <a:latin typeface="Times New Roman" panose="02020603050405020304" pitchFamily="18" charset="0"/>
                <a:cs typeface="Times New Roman" panose="02020603050405020304" pitchFamily="18" charset="0"/>
              </a:rPr>
              <a:t> nr. 1 (</a:t>
            </a:r>
            <a:r>
              <a:rPr lang="en-US" sz="1400" b="0" i="0" dirty="0" err="1">
                <a:solidFill>
                  <a:srgbClr val="000000"/>
                </a:solidFill>
                <a:effectLst/>
                <a:latin typeface="Times New Roman" panose="02020603050405020304" pitchFamily="18" charset="0"/>
                <a:cs typeface="Times New Roman" panose="02020603050405020304" pitchFamily="18" charset="0"/>
              </a:rPr>
              <a:t>shpronësimi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prishja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dirty="0">
                <a:solidFill>
                  <a:srgbClr val="000000"/>
                </a:solidFill>
                <a:latin typeface="Times New Roman" panose="02020603050405020304" pitchFamily="18" charset="0"/>
                <a:cs typeface="Times New Roman" panose="02020603050405020304" pitchFamily="18" charset="0"/>
              </a:rPr>
              <a: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pronës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Çështja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nivelin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kompensimit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pritje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Gjykatën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Lartë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që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nga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viti</a:t>
            </a:r>
            <a:r>
              <a:rPr lang="en-US" sz="1400" b="0" i="0" dirty="0">
                <a:solidFill>
                  <a:srgbClr val="000000"/>
                </a:solidFill>
                <a:effectLst/>
                <a:latin typeface="Times New Roman" panose="02020603050405020304" pitchFamily="18" charset="0"/>
                <a:cs typeface="Times New Roman" panose="02020603050405020304" pitchFamily="18" charset="0"/>
              </a:rPr>
              <a:t> 2014.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janar</a:t>
            </a:r>
            <a:r>
              <a:rPr lang="en-US" sz="1400" b="0" i="0" dirty="0">
                <a:solidFill>
                  <a:srgbClr val="000000"/>
                </a:solidFill>
                <a:effectLst/>
                <a:latin typeface="Times New Roman" panose="02020603050405020304" pitchFamily="18" charset="0"/>
                <a:cs typeface="Times New Roman" panose="02020603050405020304" pitchFamily="18" charset="0"/>
              </a:rPr>
              <a:t> 2015, </a:t>
            </a:r>
            <a:r>
              <a:rPr lang="en-US" sz="1400" b="0" i="0" dirty="0" err="1">
                <a:solidFill>
                  <a:srgbClr val="000000"/>
                </a:solidFill>
                <a:effectLst/>
                <a:latin typeface="Times New Roman" panose="02020603050405020304" pitchFamily="18" charset="0"/>
                <a:cs typeface="Times New Roman" panose="02020603050405020304" pitchFamily="18" charset="0"/>
              </a:rPr>
              <a:t>Gjykata</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Lartë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pezulloi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procedurën</a:t>
            </a:r>
            <a:r>
              <a:rPr lang="en-US" sz="1400" b="0" i="0" dirty="0">
                <a:solidFill>
                  <a:srgbClr val="000000"/>
                </a:solidFill>
                <a:effectLst/>
                <a:latin typeface="Times New Roman" panose="02020603050405020304" pitchFamily="18" charset="0"/>
                <a:cs typeface="Times New Roman" panose="02020603050405020304" pitchFamily="18" charset="0"/>
              </a:rPr>
              <a:t> pa </a:t>
            </a:r>
            <a:r>
              <a:rPr lang="en-US" sz="1400" b="0" i="0" dirty="0" err="1">
                <a:solidFill>
                  <a:srgbClr val="000000"/>
                </a:solidFill>
                <a:effectLst/>
                <a:latin typeface="Times New Roman" panose="02020603050405020304" pitchFamily="18" charset="0"/>
                <a:cs typeface="Times New Roman" panose="02020603050405020304" pitchFamily="18" charset="0"/>
              </a:rPr>
              <a:t>dhënë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asnjë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arsye</a:t>
            </a:r>
            <a:r>
              <a:rPr lang="en-US" sz="14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400" b="0" i="0" dirty="0" err="1">
                <a:solidFill>
                  <a:srgbClr val="000000"/>
                </a:solidFill>
                <a:effectLst/>
                <a:latin typeface="Times New Roman" panose="02020603050405020304" pitchFamily="18" charset="0"/>
                <a:cs typeface="Times New Roman" panose="02020603050405020304" pitchFamily="18" charset="0"/>
              </a:rPr>
              <a:t>Aplikantët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ende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ishin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kompensuar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vonesë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prej</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katër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vitesh</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pagimin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kompensimit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aplikantët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cilët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kishin</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humbur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shtëpitë</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nuk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mund</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konsiderohej</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efektive</a:t>
            </a:r>
            <a:r>
              <a:rPr lang="en-US" sz="1400" b="0" i="0" dirty="0">
                <a:solidFill>
                  <a:srgbClr val="000000"/>
                </a:solidFill>
                <a:effectLst/>
                <a:latin typeface="Times New Roman" panose="02020603050405020304" pitchFamily="18" charset="0"/>
                <a:cs typeface="Times New Roman" panose="02020603050405020304" pitchFamily="18" charset="0"/>
              </a:rPr>
              <a:t>. </a:t>
            </a:r>
          </a:p>
          <a:p>
            <a:pPr marL="0" marR="0" algn="just">
              <a:lnSpc>
                <a:spcPct val="115000"/>
              </a:lnSpc>
              <a:spcBef>
                <a:spcPts val="0"/>
              </a:spcBef>
              <a:spcAft>
                <a:spcPts val="1000"/>
              </a:spcAft>
            </a:pPr>
            <a:r>
              <a:rPr lang="en-US" sz="1400" b="0" i="0" dirty="0" err="1">
                <a:solidFill>
                  <a:srgbClr val="000000"/>
                </a:solidFill>
                <a:effectLst/>
                <a:latin typeface="Times New Roman" panose="02020603050405020304" pitchFamily="18" charset="0"/>
                <a:cs typeface="Times New Roman" panose="02020603050405020304" pitchFamily="18" charset="0"/>
              </a:rPr>
              <a:t>Prandaj</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kërkuesve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iu</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ishte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mohuar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mjet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juridik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efektiv</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shkeljen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pretenduar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drejtave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sipas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nenit</a:t>
            </a:r>
            <a:r>
              <a:rPr lang="en-US" sz="1400" b="0" i="0" dirty="0">
                <a:solidFill>
                  <a:srgbClr val="000000"/>
                </a:solidFill>
                <a:effectLst/>
                <a:latin typeface="Times New Roman" panose="02020603050405020304" pitchFamily="18" charset="0"/>
                <a:cs typeface="Times New Roman" panose="02020603050405020304" pitchFamily="18" charset="0"/>
              </a:rPr>
              <a:t> 1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Protokollit</a:t>
            </a:r>
            <a:r>
              <a:rPr lang="en-US" sz="1400" b="0" i="0" dirty="0">
                <a:solidFill>
                  <a:srgbClr val="000000"/>
                </a:solidFill>
                <a:effectLst/>
                <a:latin typeface="Times New Roman" panose="02020603050405020304" pitchFamily="18" charset="0"/>
                <a:cs typeface="Times New Roman" panose="02020603050405020304" pitchFamily="18" charset="0"/>
              </a:rPr>
              <a:t> nr. 1. </a:t>
            </a:r>
          </a:p>
          <a:p>
            <a:pPr marL="0" marR="0" algn="just">
              <a:lnSpc>
                <a:spcPct val="115000"/>
              </a:lnSpc>
              <a:spcBef>
                <a:spcPts val="0"/>
              </a:spcBef>
              <a:spcAft>
                <a:spcPts val="1000"/>
              </a:spcAft>
            </a:pPr>
            <a:r>
              <a:rPr lang="en-US" sz="1400" b="0" i="0" dirty="0" err="1">
                <a:solidFill>
                  <a:srgbClr val="000000"/>
                </a:solidFill>
                <a:effectLst/>
                <a:latin typeface="Times New Roman" panose="02020603050405020304" pitchFamily="18" charset="0"/>
                <a:cs typeface="Times New Roman" panose="02020603050405020304" pitchFamily="18" charset="0"/>
              </a:rPr>
              <a:t>Gjykata</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gjithashtu</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konstatoi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shkelje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nenit</a:t>
            </a:r>
            <a:r>
              <a:rPr lang="en-US" sz="1400" b="0" i="0" dirty="0">
                <a:solidFill>
                  <a:srgbClr val="000000"/>
                </a:solidFill>
                <a:effectLst/>
                <a:latin typeface="Times New Roman" panose="02020603050405020304" pitchFamily="18" charset="0"/>
                <a:cs typeface="Times New Roman" panose="02020603050405020304" pitchFamily="18" charset="0"/>
              </a:rPr>
              <a:t> 8,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drejtën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ankuesve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respektimin</a:t>
            </a:r>
            <a:r>
              <a:rPr lang="en-US" sz="1400" b="0" i="0" dirty="0">
                <a:solidFill>
                  <a:srgbClr val="000000"/>
                </a:solidFill>
                <a:effectLst/>
                <a:latin typeface="Times New Roman" panose="02020603050405020304" pitchFamily="18" charset="0"/>
                <a:cs typeface="Times New Roman" panose="02020603050405020304" pitchFamily="18" charset="0"/>
              </a:rPr>
              <a:t> e </a:t>
            </a:r>
            <a:r>
              <a:rPr lang="en-US" sz="1400" b="0" i="0" dirty="0" err="1">
                <a:solidFill>
                  <a:srgbClr val="000000"/>
                </a:solidFill>
                <a:effectLst/>
                <a:latin typeface="Times New Roman" panose="02020603050405020304" pitchFamily="18" charset="0"/>
                <a:cs typeface="Times New Roman" panose="02020603050405020304" pitchFamily="18" charset="0"/>
              </a:rPr>
              <a:t>shtëpisë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tyre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shkak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sekuestros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rrethimit</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ndërtesës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dhe</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nenit</a:t>
            </a:r>
            <a:r>
              <a:rPr lang="en-US" sz="1400" b="0" i="0" dirty="0">
                <a:solidFill>
                  <a:srgbClr val="000000"/>
                </a:solidFill>
                <a:effectLst/>
                <a:latin typeface="Times New Roman" panose="02020603050405020304" pitchFamily="18" charset="0"/>
                <a:cs typeface="Times New Roman" panose="02020603050405020304" pitchFamily="18" charset="0"/>
              </a:rPr>
              <a:t> 13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lidhje</a:t>
            </a:r>
            <a:r>
              <a:rPr lang="en-US" sz="1400" b="0" i="0" dirty="0">
                <a:solidFill>
                  <a:srgbClr val="000000"/>
                </a:solidFill>
                <a:effectLst/>
                <a:latin typeface="Times New Roman" panose="02020603050405020304" pitchFamily="18" charset="0"/>
                <a:cs typeface="Times New Roman" panose="02020603050405020304" pitchFamily="18" charset="0"/>
              </a:rPr>
              <a:t> me </a:t>
            </a:r>
            <a:r>
              <a:rPr lang="en-US" sz="1400" b="0" i="0" dirty="0" err="1">
                <a:solidFill>
                  <a:srgbClr val="000000"/>
                </a:solidFill>
                <a:effectLst/>
                <a:latin typeface="Times New Roman" panose="02020603050405020304" pitchFamily="18" charset="0"/>
                <a:cs typeface="Times New Roman" panose="02020603050405020304" pitchFamily="18" charset="0"/>
              </a:rPr>
              <a:t>nenin</a:t>
            </a:r>
            <a:r>
              <a:rPr lang="en-US" sz="1400" b="0" i="0" dirty="0">
                <a:solidFill>
                  <a:srgbClr val="000000"/>
                </a:solidFill>
                <a:effectLst/>
                <a:latin typeface="Times New Roman" panose="02020603050405020304" pitchFamily="18" charset="0"/>
                <a:cs typeface="Times New Roman" panose="02020603050405020304" pitchFamily="18" charset="0"/>
              </a:rPr>
              <a:t> 8 </a:t>
            </a:r>
            <a:r>
              <a:rPr lang="en-US" sz="1400" b="0" i="0" dirty="0" err="1">
                <a:solidFill>
                  <a:srgbClr val="000000"/>
                </a:solidFill>
                <a:effectLst/>
                <a:latin typeface="Times New Roman" panose="02020603050405020304" pitchFamily="18" charset="0"/>
                <a:cs typeface="Times New Roman" panose="02020603050405020304" pitchFamily="18" charset="0"/>
              </a:rPr>
              <a:t>për</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shkak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mungesës</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së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një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mjeti</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juridik</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efektiv</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në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dirty="0" err="1">
                <a:solidFill>
                  <a:srgbClr val="000000"/>
                </a:solidFill>
                <a:latin typeface="Times New Roman" panose="02020603050405020304" pitchFamily="18" charset="0"/>
                <a:cs typeface="Times New Roman" panose="02020603050405020304" pitchFamily="18" charset="0"/>
              </a:rPr>
              <a:t>kë</a:t>
            </a:r>
            <a:r>
              <a:rPr lang="en-US" sz="1400" b="0" i="0" dirty="0" err="1">
                <a:solidFill>
                  <a:srgbClr val="000000"/>
                </a:solidFill>
                <a:effectLst/>
                <a:latin typeface="Times New Roman" panose="02020603050405020304" pitchFamily="18" charset="0"/>
                <a:cs typeface="Times New Roman" panose="02020603050405020304" pitchFamily="18" charset="0"/>
              </a:rPr>
              <a:t>të</a:t>
            </a:r>
            <a:r>
              <a:rPr lang="en-US" sz="1400" b="0" i="0" dirty="0">
                <a:solidFill>
                  <a:srgbClr val="000000"/>
                </a:solidFill>
                <a:effectLst/>
                <a:latin typeface="Times New Roman" panose="02020603050405020304" pitchFamily="18" charset="0"/>
                <a:cs typeface="Times New Roman" panose="02020603050405020304" pitchFamily="18" charset="0"/>
              </a:rPr>
              <a:t> </a:t>
            </a:r>
            <a:r>
              <a:rPr lang="en-US" sz="1400" b="0" i="0" dirty="0" err="1">
                <a:solidFill>
                  <a:srgbClr val="000000"/>
                </a:solidFill>
                <a:effectLst/>
                <a:latin typeface="Times New Roman" panose="02020603050405020304" pitchFamily="18" charset="0"/>
                <a:cs typeface="Times New Roman" panose="02020603050405020304" pitchFamily="18" charset="0"/>
              </a:rPr>
              <a:t>rast</a:t>
            </a:r>
            <a:r>
              <a:rPr lang="en-US" sz="1400" b="0" i="0" dirty="0">
                <a:solidFill>
                  <a:srgbClr val="000000"/>
                </a:solidFill>
                <a:effectLst/>
                <a:latin typeface="Times New Roman" panose="02020603050405020304" pitchFamily="18" charset="0"/>
                <a:cs typeface="Times New Roman" panose="02020603050405020304" pitchFamily="18" charset="0"/>
              </a:rPr>
              <a:t>.</a:t>
            </a:r>
            <a:endParaRPr 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70350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5301CC6-CC3D-0D3C-248E-C4617EE62908}"/>
              </a:ext>
            </a:extLst>
          </p:cNvPr>
          <p:cNvSpPr>
            <a:spLocks noGrp="1"/>
          </p:cNvSpPr>
          <p:nvPr>
            <p:ph type="title"/>
          </p:nvPr>
        </p:nvSpPr>
        <p:spPr>
          <a:xfrm>
            <a:off x="762000" y="381000"/>
            <a:ext cx="7924800" cy="762000"/>
          </a:xfrm>
        </p:spPr>
        <p:txBody>
          <a:bodyPr>
            <a:normAutofit/>
          </a:bodyPr>
          <a:lstStyle/>
          <a:p>
            <a:pPr algn="ctr"/>
            <a:r>
              <a:rPr lang="en-US" sz="1900" i="1" dirty="0" err="1">
                <a:latin typeface="Times New Roman" panose="02020603050405020304" pitchFamily="18" charset="0"/>
                <a:cs typeface="Times New Roman" panose="02020603050405020304" pitchFamily="18" charset="0"/>
              </a:rPr>
              <a:t>Jurisprudenca</a:t>
            </a:r>
            <a:r>
              <a:rPr lang="en-US" sz="1900" i="1" dirty="0">
                <a:latin typeface="Times New Roman" panose="02020603050405020304" pitchFamily="18" charset="0"/>
                <a:cs typeface="Times New Roman" panose="02020603050405020304" pitchFamily="18" charset="0"/>
              </a:rPr>
              <a:t> e GJEDNJ-</a:t>
            </a:r>
            <a:r>
              <a:rPr lang="en-US" sz="1900" i="1" dirty="0" err="1">
                <a:latin typeface="Times New Roman" panose="02020603050405020304" pitchFamily="18" charset="0"/>
                <a:cs typeface="Times New Roman" panose="02020603050405020304" pitchFamily="18" charset="0"/>
              </a:rPr>
              <a:t>së</a:t>
            </a:r>
            <a:r>
              <a:rPr lang="en-US" sz="1900" i="1" dirty="0">
                <a:latin typeface="Times New Roman" panose="02020603050405020304" pitchFamily="18" charset="0"/>
                <a:cs typeface="Times New Roman" panose="02020603050405020304" pitchFamily="18" charset="0"/>
              </a:rPr>
              <a:t/>
            </a:r>
            <a:br>
              <a:rPr lang="en-US" sz="1900" i="1" dirty="0">
                <a:latin typeface="Times New Roman" panose="02020603050405020304" pitchFamily="18" charset="0"/>
                <a:cs typeface="Times New Roman" panose="02020603050405020304" pitchFamily="18" charset="0"/>
              </a:rPr>
            </a:br>
            <a:r>
              <a:rPr lang="en-US" sz="1900" b="1" i="1" dirty="0" err="1">
                <a:solidFill>
                  <a:srgbClr val="000000"/>
                </a:solidFill>
                <a:effectLst/>
                <a:latin typeface="Times New Roman" panose="02020603050405020304" pitchFamily="18" charset="0"/>
                <a:cs typeface="Times New Roman" panose="02020603050405020304" pitchFamily="18" charset="0"/>
              </a:rPr>
              <a:t>Çështja</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Sharxhi</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dhe</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Të</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Tjerët</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kundër</a:t>
            </a:r>
            <a:r>
              <a:rPr lang="en-US" sz="1900" b="1" i="1" dirty="0">
                <a:solidFill>
                  <a:srgbClr val="000000"/>
                </a:solidFill>
                <a:effectLst/>
                <a:latin typeface="Times New Roman" panose="02020603050405020304" pitchFamily="18" charset="0"/>
                <a:cs typeface="Times New Roman" panose="02020603050405020304" pitchFamily="18" charset="0"/>
              </a:rPr>
              <a:t> </a:t>
            </a:r>
            <a:r>
              <a:rPr lang="en-US" sz="1900" b="1" i="1" dirty="0" err="1">
                <a:solidFill>
                  <a:srgbClr val="000000"/>
                </a:solidFill>
                <a:effectLst/>
                <a:latin typeface="Times New Roman" panose="02020603050405020304" pitchFamily="18" charset="0"/>
                <a:cs typeface="Times New Roman" panose="02020603050405020304" pitchFamily="18" charset="0"/>
              </a:rPr>
              <a:t>Shqipërisë</a:t>
            </a:r>
            <a:r>
              <a:rPr lang="en-US" sz="1900" b="1" i="1" dirty="0">
                <a:solidFill>
                  <a:srgbClr val="000000"/>
                </a:solidFill>
                <a:effectLst/>
                <a:latin typeface="Times New Roman" panose="02020603050405020304" pitchFamily="18" charset="0"/>
                <a:cs typeface="Times New Roman" panose="02020603050405020304" pitchFamily="18" charset="0"/>
              </a:rPr>
              <a:t> (2018)</a:t>
            </a:r>
            <a:endParaRPr lang="en-US" sz="1900" i="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12686DA-7F63-5A29-B26F-763DCE307F67}"/>
              </a:ext>
            </a:extLst>
          </p:cNvPr>
          <p:cNvSpPr>
            <a:spLocks noGrp="1"/>
          </p:cNvSpPr>
          <p:nvPr>
            <p:ph sz="quarter" idx="1"/>
          </p:nvPr>
        </p:nvSpPr>
        <p:spPr>
          <a:xfrm>
            <a:off x="457200" y="1295400"/>
            <a:ext cx="8229600" cy="5287962"/>
          </a:xfrm>
        </p:spPr>
        <p:txBody>
          <a:bodyPr>
            <a:noAutofit/>
          </a:bodyPr>
          <a:lstStyle/>
          <a:p>
            <a:pPr marL="0" marR="0" algn="just">
              <a:lnSpc>
                <a:spcPct val="115000"/>
              </a:lnSpc>
              <a:spcBef>
                <a:spcPts val="0"/>
              </a:spcBef>
              <a:spcAft>
                <a:spcPts val="1000"/>
              </a:spcAft>
            </a:pPr>
            <a:r>
              <a:rPr lang="en-US" sz="1800" b="0" i="0" dirty="0" err="1">
                <a:solidFill>
                  <a:srgbClr val="000000"/>
                </a:solidFill>
                <a:effectLst/>
                <a:latin typeface="Times New Roman" panose="02020603050405020304" pitchFamily="18" charset="0"/>
                <a:cs typeface="Times New Roman" panose="02020603050405020304" pitchFamily="18" charset="0"/>
              </a:rPr>
              <a:t>Gjykata</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vlerëson</a:t>
            </a:r>
            <a:r>
              <a:rPr lang="en-US" sz="1800" b="0" i="0" dirty="0">
                <a:solidFill>
                  <a:srgbClr val="000000"/>
                </a:solidFill>
                <a:effectLst/>
                <a:latin typeface="Times New Roman" panose="02020603050405020304" pitchFamily="18" charset="0"/>
                <a:cs typeface="Times New Roman" panose="02020603050405020304" pitchFamily="18" charset="0"/>
              </a:rPr>
              <a:t> se ka </a:t>
            </a:r>
            <a:r>
              <a:rPr lang="en-US" sz="1800" b="0" i="0" dirty="0" err="1">
                <a:solidFill>
                  <a:srgbClr val="000000"/>
                </a:solidFill>
                <a:effectLst/>
                <a:latin typeface="Times New Roman" panose="02020603050405020304" pitchFamily="18" charset="0"/>
                <a:cs typeface="Times New Roman" panose="02020603050405020304" pitchFamily="18" charset="0"/>
              </a:rPr>
              <a:t>pasur</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shkelje</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dirty="0">
                <a:solidFill>
                  <a:srgbClr val="000000"/>
                </a:solidFill>
                <a:latin typeface="Times New Roman" panose="02020603050405020304" pitchFamily="18" charset="0"/>
                <a:cs typeface="Times New Roman" panose="02020603050405020304" pitchFamily="18" charset="0"/>
              </a:rPr>
              <a:t>: </a:t>
            </a:r>
          </a:p>
          <a:p>
            <a:pPr marR="0" algn="just">
              <a:lnSpc>
                <a:spcPct val="115000"/>
              </a:lnSpc>
              <a:spcBef>
                <a:spcPts val="0"/>
              </a:spcBef>
              <a:spcAft>
                <a:spcPts val="1000"/>
              </a:spcAft>
              <a:buFont typeface="Wingdings" panose="05000000000000000000" pitchFamily="2" charset="2"/>
              <a:buChar char="ü"/>
            </a:pPr>
            <a:r>
              <a:rPr lang="en-US" sz="1800" dirty="0" err="1">
                <a:solidFill>
                  <a:srgbClr val="000000"/>
                </a:solidFill>
                <a:latin typeface="Times New Roman" panose="02020603050405020304" pitchFamily="18" charset="0"/>
                <a:cs typeface="Times New Roman" panose="02020603050405020304" pitchFamily="18" charset="0"/>
              </a:rPr>
              <a:t>N</a:t>
            </a:r>
            <a:r>
              <a:rPr lang="en-US" sz="1800" b="0" i="0" dirty="0" err="1">
                <a:solidFill>
                  <a:srgbClr val="000000"/>
                </a:solidFill>
                <a:effectLst/>
                <a:latin typeface="Times New Roman" panose="02020603050405020304" pitchFamily="18" charset="0"/>
                <a:cs typeface="Times New Roman" panose="02020603050405020304" pitchFamily="18" charset="0"/>
              </a:rPr>
              <a:t>enit</a:t>
            </a:r>
            <a:r>
              <a:rPr lang="en-US" sz="1800" b="0" i="0" dirty="0">
                <a:solidFill>
                  <a:srgbClr val="000000"/>
                </a:solidFill>
                <a:effectLst/>
                <a:latin typeface="Times New Roman" panose="02020603050405020304" pitchFamily="18" charset="0"/>
                <a:cs typeface="Times New Roman" panose="02020603050405020304" pitchFamily="18" charset="0"/>
              </a:rPr>
              <a:t> 13,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nenin</a:t>
            </a:r>
            <a:r>
              <a:rPr lang="en-US" sz="1800" b="0" i="0" dirty="0">
                <a:solidFill>
                  <a:srgbClr val="000000"/>
                </a:solidFill>
                <a:effectLst/>
                <a:latin typeface="Times New Roman" panose="02020603050405020304" pitchFamily="18" charset="0"/>
                <a:cs typeface="Times New Roman" panose="02020603050405020304" pitchFamily="18" charset="0"/>
              </a:rPr>
              <a:t> 6/1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Konventës</a:t>
            </a:r>
            <a:r>
              <a:rPr lang="en-US" sz="1800" b="0" i="0" dirty="0">
                <a:solidFill>
                  <a:srgbClr val="000000"/>
                </a:solidFill>
                <a:effectLst/>
                <a:latin typeface="Times New Roman" panose="02020603050405020304" pitchFamily="18" charset="0"/>
                <a:cs typeface="Times New Roman" panose="02020603050405020304" pitchFamily="18" charset="0"/>
              </a:rPr>
              <a:t>; </a:t>
            </a:r>
          </a:p>
          <a:p>
            <a:pPr marR="0" algn="just">
              <a:lnSpc>
                <a:spcPct val="115000"/>
              </a:lnSpc>
              <a:spcBef>
                <a:spcPts val="0"/>
              </a:spcBef>
              <a:spcAft>
                <a:spcPts val="1000"/>
              </a:spcAft>
              <a:buFont typeface="Wingdings" panose="05000000000000000000" pitchFamily="2" charset="2"/>
              <a:buChar char="ü"/>
            </a:pPr>
            <a:r>
              <a:rPr lang="en-US" sz="1800" dirty="0" err="1">
                <a:solidFill>
                  <a:srgbClr val="000000"/>
                </a:solidFill>
                <a:latin typeface="Times New Roman" panose="02020603050405020304" pitchFamily="18" charset="0"/>
                <a:cs typeface="Times New Roman" panose="02020603050405020304" pitchFamily="18" charset="0"/>
              </a:rPr>
              <a:t>N</a:t>
            </a:r>
            <a:r>
              <a:rPr lang="en-US" sz="1800" b="0" i="0" dirty="0" err="1">
                <a:solidFill>
                  <a:srgbClr val="000000"/>
                </a:solidFill>
                <a:effectLst/>
                <a:latin typeface="Times New Roman" panose="02020603050405020304" pitchFamily="18" charset="0"/>
                <a:cs typeface="Times New Roman" panose="02020603050405020304" pitchFamily="18" charset="0"/>
              </a:rPr>
              <a:t>enit</a:t>
            </a:r>
            <a:r>
              <a:rPr lang="en-US" sz="1800" b="0" i="0" dirty="0">
                <a:solidFill>
                  <a:srgbClr val="000000"/>
                </a:solidFill>
                <a:effectLst/>
                <a:latin typeface="Times New Roman" panose="02020603050405020304" pitchFamily="18" charset="0"/>
                <a:cs typeface="Times New Roman" panose="02020603050405020304" pitchFamily="18" charset="0"/>
              </a:rPr>
              <a:t> 6/1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Konventës</a:t>
            </a:r>
            <a:r>
              <a:rPr lang="en-US" sz="1800" b="0" i="0" dirty="0">
                <a:solidFill>
                  <a:srgbClr val="000000"/>
                </a:solidFill>
                <a:effectLst/>
                <a:latin typeface="Times New Roman" panose="02020603050405020304" pitchFamily="18" charset="0"/>
                <a:cs typeface="Times New Roman" panose="02020603050405020304" pitchFamily="18" charset="0"/>
              </a:rPr>
              <a:t>; </a:t>
            </a:r>
          </a:p>
          <a:p>
            <a:pPr marR="0" algn="just">
              <a:lnSpc>
                <a:spcPct val="115000"/>
              </a:lnSpc>
              <a:spcBef>
                <a:spcPts val="0"/>
              </a:spcBef>
              <a:spcAft>
                <a:spcPts val="1000"/>
              </a:spcAft>
              <a:buFont typeface="Wingdings" panose="05000000000000000000" pitchFamily="2" charset="2"/>
              <a:buChar char="ü"/>
            </a:pPr>
            <a:r>
              <a:rPr lang="en-US" sz="1800" dirty="0" err="1">
                <a:solidFill>
                  <a:srgbClr val="000000"/>
                </a:solidFill>
                <a:latin typeface="Times New Roman" panose="02020603050405020304" pitchFamily="18" charset="0"/>
                <a:cs typeface="Times New Roman" panose="02020603050405020304" pitchFamily="18" charset="0"/>
              </a:rPr>
              <a:t>N</a:t>
            </a:r>
            <a:r>
              <a:rPr lang="en-US" sz="1800" b="0" i="0" dirty="0" err="1">
                <a:solidFill>
                  <a:srgbClr val="000000"/>
                </a:solidFill>
                <a:effectLst/>
                <a:latin typeface="Times New Roman" panose="02020603050405020304" pitchFamily="18" charset="0"/>
                <a:cs typeface="Times New Roman" panose="02020603050405020304" pitchFamily="18" charset="0"/>
              </a:rPr>
              <a:t>enit</a:t>
            </a:r>
            <a:r>
              <a:rPr lang="en-US" sz="1800" b="0" i="0" dirty="0">
                <a:solidFill>
                  <a:srgbClr val="000000"/>
                </a:solidFill>
                <a:effectLst/>
                <a:latin typeface="Times New Roman" panose="02020603050405020304" pitchFamily="18" charset="0"/>
                <a:cs typeface="Times New Roman" panose="02020603050405020304" pitchFamily="18" charset="0"/>
              </a:rPr>
              <a:t> 8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Konventës</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sekuestrimin</a:t>
            </a:r>
            <a:r>
              <a:rPr lang="en-US" sz="1800" b="0" i="0" dirty="0">
                <a:solidFill>
                  <a:srgbClr val="000000"/>
                </a:solidFill>
                <a:effectLst/>
                <a:latin typeface="Times New Roman" panose="02020603050405020304" pitchFamily="18" charset="0"/>
                <a:cs typeface="Times New Roman" panose="02020603050405020304" pitchFamily="18" charset="0"/>
              </a:rPr>
              <a:t> e </a:t>
            </a:r>
            <a:r>
              <a:rPr lang="en-US" sz="1800" b="0" i="0" dirty="0" err="1">
                <a:solidFill>
                  <a:srgbClr val="000000"/>
                </a:solidFill>
                <a:effectLst/>
                <a:latin typeface="Times New Roman" panose="02020603050405020304" pitchFamily="18" charset="0"/>
                <a:cs typeface="Times New Roman" panose="02020603050405020304" pitchFamily="18" charset="0"/>
              </a:rPr>
              <a:t>ndërtesës</a:t>
            </a:r>
            <a:r>
              <a:rPr lang="en-US" sz="1800" b="0" i="0" dirty="0">
                <a:solidFill>
                  <a:srgbClr val="000000"/>
                </a:solidFill>
                <a:effectLst/>
                <a:latin typeface="Times New Roman" panose="02020603050405020304" pitchFamily="18" charset="0"/>
                <a:cs typeface="Times New Roman" panose="02020603050405020304" pitchFamily="18" charset="0"/>
              </a:rPr>
              <a:t>; </a:t>
            </a:r>
          </a:p>
          <a:p>
            <a:pPr marR="0" algn="just">
              <a:lnSpc>
                <a:spcPct val="115000"/>
              </a:lnSpc>
              <a:spcBef>
                <a:spcPts val="0"/>
              </a:spcBef>
              <a:spcAft>
                <a:spcPts val="1000"/>
              </a:spcAft>
              <a:buFont typeface="Wingdings" panose="05000000000000000000" pitchFamily="2" charset="2"/>
              <a:buChar char="ü"/>
            </a:pPr>
            <a:r>
              <a:rPr lang="en-US" sz="1800" dirty="0" err="1">
                <a:solidFill>
                  <a:srgbClr val="000000"/>
                </a:solidFill>
                <a:latin typeface="Times New Roman" panose="02020603050405020304" pitchFamily="18" charset="0"/>
                <a:cs typeface="Times New Roman" panose="02020603050405020304" pitchFamily="18" charset="0"/>
              </a:rPr>
              <a:t>N</a:t>
            </a:r>
            <a:r>
              <a:rPr lang="en-US" sz="1800" b="0" i="0" dirty="0" err="1">
                <a:solidFill>
                  <a:srgbClr val="000000"/>
                </a:solidFill>
                <a:effectLst/>
                <a:latin typeface="Times New Roman" panose="02020603050405020304" pitchFamily="18" charset="0"/>
                <a:cs typeface="Times New Roman" panose="02020603050405020304" pitchFamily="18" charset="0"/>
              </a:rPr>
              <a:t>enit</a:t>
            </a:r>
            <a:r>
              <a:rPr lang="en-US" sz="1800" b="0" i="0" dirty="0">
                <a:solidFill>
                  <a:srgbClr val="000000"/>
                </a:solidFill>
                <a:effectLst/>
                <a:latin typeface="Times New Roman" panose="02020603050405020304" pitchFamily="18" charset="0"/>
                <a:cs typeface="Times New Roman" panose="02020603050405020304" pitchFamily="18" charset="0"/>
              </a:rPr>
              <a:t> 13,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nenin</a:t>
            </a:r>
            <a:r>
              <a:rPr lang="en-US" sz="1800" b="0" i="0" dirty="0">
                <a:solidFill>
                  <a:srgbClr val="000000"/>
                </a:solidFill>
                <a:effectLst/>
                <a:latin typeface="Times New Roman" panose="02020603050405020304" pitchFamily="18" charset="0"/>
                <a:cs typeface="Times New Roman" panose="02020603050405020304" pitchFamily="18" charset="0"/>
              </a:rPr>
              <a:t> 8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Konventës</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lidhur</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sekuestrimin</a:t>
            </a:r>
            <a:r>
              <a:rPr lang="en-US" sz="1800" b="0" i="0" dirty="0">
                <a:solidFill>
                  <a:srgbClr val="000000"/>
                </a:solidFill>
                <a:effectLst/>
                <a:latin typeface="Times New Roman" panose="02020603050405020304" pitchFamily="18" charset="0"/>
                <a:cs typeface="Times New Roman" panose="02020603050405020304" pitchFamily="18" charset="0"/>
              </a:rPr>
              <a:t> e </a:t>
            </a:r>
            <a:r>
              <a:rPr lang="en-US" sz="1800" b="0" i="0" dirty="0" err="1">
                <a:solidFill>
                  <a:srgbClr val="000000"/>
                </a:solidFill>
                <a:effectLst/>
                <a:latin typeface="Times New Roman" panose="02020603050405020304" pitchFamily="18" charset="0"/>
                <a:cs typeface="Times New Roman" panose="02020603050405020304" pitchFamily="18" charset="0"/>
              </a:rPr>
              <a:t>ndërtesës</a:t>
            </a:r>
            <a:r>
              <a:rPr lang="en-US" sz="1800" b="0" i="0" dirty="0">
                <a:solidFill>
                  <a:srgbClr val="000000"/>
                </a:solidFill>
                <a:effectLst/>
                <a:latin typeface="Times New Roman" panose="02020603050405020304" pitchFamily="18" charset="0"/>
                <a:cs typeface="Times New Roman" panose="02020603050405020304" pitchFamily="18" charset="0"/>
              </a:rPr>
              <a:t>; </a:t>
            </a:r>
          </a:p>
          <a:p>
            <a:pPr marR="0" algn="just">
              <a:lnSpc>
                <a:spcPct val="115000"/>
              </a:lnSpc>
              <a:spcBef>
                <a:spcPts val="0"/>
              </a:spcBef>
              <a:spcAft>
                <a:spcPts val="1000"/>
              </a:spcAft>
              <a:buFont typeface="Wingdings" panose="05000000000000000000" pitchFamily="2" charset="2"/>
              <a:buChar char="ü"/>
            </a:pPr>
            <a:r>
              <a:rPr lang="en-US" sz="1800" dirty="0" err="1">
                <a:solidFill>
                  <a:srgbClr val="000000"/>
                </a:solidFill>
                <a:latin typeface="Times New Roman" panose="02020603050405020304" pitchFamily="18" charset="0"/>
                <a:cs typeface="Times New Roman" panose="02020603050405020304" pitchFamily="18" charset="0"/>
              </a:rPr>
              <a:t>N</a:t>
            </a:r>
            <a:r>
              <a:rPr lang="en-US" sz="1800" b="0" i="0" dirty="0" err="1">
                <a:solidFill>
                  <a:srgbClr val="000000"/>
                </a:solidFill>
                <a:effectLst/>
                <a:latin typeface="Times New Roman" panose="02020603050405020304" pitchFamily="18" charset="0"/>
                <a:cs typeface="Times New Roman" panose="02020603050405020304" pitchFamily="18" charset="0"/>
              </a:rPr>
              <a:t>enit</a:t>
            </a:r>
            <a:r>
              <a:rPr lang="en-US" sz="1800" b="0" i="0" dirty="0">
                <a:solidFill>
                  <a:srgbClr val="000000"/>
                </a:solidFill>
                <a:effectLst/>
                <a:latin typeface="Times New Roman" panose="02020603050405020304" pitchFamily="18" charset="0"/>
                <a:cs typeface="Times New Roman" panose="02020603050405020304" pitchFamily="18" charset="0"/>
              </a:rPr>
              <a:t> 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Protokollit</a:t>
            </a:r>
            <a:r>
              <a:rPr lang="en-US" sz="1800" b="0" i="0" dirty="0">
                <a:solidFill>
                  <a:srgbClr val="000000"/>
                </a:solidFill>
                <a:effectLst/>
                <a:latin typeface="Times New Roman" panose="02020603050405020304" pitchFamily="18" charset="0"/>
                <a:cs typeface="Times New Roman" panose="02020603050405020304" pitchFamily="18" charset="0"/>
              </a:rPr>
              <a:t> nr. 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Konventës</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sekuestrimin</a:t>
            </a:r>
            <a:r>
              <a:rPr lang="en-US" sz="1800" b="0" i="0" dirty="0">
                <a:solidFill>
                  <a:srgbClr val="000000"/>
                </a:solidFill>
                <a:effectLst/>
                <a:latin typeface="Times New Roman" panose="02020603050405020304" pitchFamily="18" charset="0"/>
                <a:cs typeface="Times New Roman" panose="02020603050405020304" pitchFamily="18" charset="0"/>
              </a:rPr>
              <a:t> e </a:t>
            </a:r>
            <a:r>
              <a:rPr lang="en-US" sz="1800" b="0" i="0" dirty="0" err="1">
                <a:solidFill>
                  <a:srgbClr val="000000"/>
                </a:solidFill>
                <a:effectLst/>
                <a:latin typeface="Times New Roman" panose="02020603050405020304" pitchFamily="18" charset="0"/>
                <a:cs typeface="Times New Roman" panose="02020603050405020304" pitchFamily="18" charset="0"/>
              </a:rPr>
              <a:t>ndërtesës</a:t>
            </a:r>
            <a:r>
              <a:rPr lang="en-US" sz="1800" b="0" i="0" dirty="0">
                <a:solidFill>
                  <a:srgbClr val="000000"/>
                </a:solidFill>
                <a:effectLst/>
                <a:latin typeface="Times New Roman" panose="02020603050405020304" pitchFamily="18" charset="0"/>
                <a:cs typeface="Times New Roman" panose="02020603050405020304" pitchFamily="18" charset="0"/>
              </a:rPr>
              <a:t>; </a:t>
            </a:r>
          </a:p>
          <a:p>
            <a:pPr marR="0" algn="just">
              <a:lnSpc>
                <a:spcPct val="115000"/>
              </a:lnSpc>
              <a:spcBef>
                <a:spcPts val="0"/>
              </a:spcBef>
              <a:spcAft>
                <a:spcPts val="1000"/>
              </a:spcAft>
              <a:buFont typeface="Wingdings" panose="05000000000000000000" pitchFamily="2" charset="2"/>
              <a:buChar char="ü"/>
            </a:pPr>
            <a:r>
              <a:rPr lang="en-US" sz="1800" dirty="0" err="1">
                <a:solidFill>
                  <a:srgbClr val="000000"/>
                </a:solidFill>
                <a:latin typeface="Times New Roman" panose="02020603050405020304" pitchFamily="18" charset="0"/>
                <a:cs typeface="Times New Roman" panose="02020603050405020304" pitchFamily="18" charset="0"/>
              </a:rPr>
              <a:t>N</a:t>
            </a:r>
            <a:r>
              <a:rPr lang="en-US" sz="1800" b="0" i="0" dirty="0" err="1">
                <a:solidFill>
                  <a:srgbClr val="000000"/>
                </a:solidFill>
                <a:effectLst/>
                <a:latin typeface="Times New Roman" panose="02020603050405020304" pitchFamily="18" charset="0"/>
                <a:cs typeface="Times New Roman" panose="02020603050405020304" pitchFamily="18" charset="0"/>
              </a:rPr>
              <a:t>enit</a:t>
            </a:r>
            <a:r>
              <a:rPr lang="en-US" sz="1800" b="0" i="0" dirty="0">
                <a:solidFill>
                  <a:srgbClr val="000000"/>
                </a:solidFill>
                <a:effectLst/>
                <a:latin typeface="Times New Roman" panose="02020603050405020304" pitchFamily="18" charset="0"/>
                <a:cs typeface="Times New Roman" panose="02020603050405020304" pitchFamily="18" charset="0"/>
              </a:rPr>
              <a:t> 13,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nenin</a:t>
            </a:r>
            <a:r>
              <a:rPr lang="en-US" sz="1800" b="0" i="0" dirty="0">
                <a:solidFill>
                  <a:srgbClr val="000000"/>
                </a:solidFill>
                <a:effectLst/>
                <a:latin typeface="Times New Roman" panose="02020603050405020304" pitchFamily="18" charset="0"/>
                <a:cs typeface="Times New Roman" panose="02020603050405020304" pitchFamily="18" charset="0"/>
              </a:rPr>
              <a:t> 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dirty="0" err="1">
                <a:solidFill>
                  <a:srgbClr val="000000"/>
                </a:solidFill>
                <a:latin typeface="Times New Roman" panose="02020603050405020304" pitchFamily="18" charset="0"/>
                <a:cs typeface="Times New Roman" panose="02020603050405020304" pitchFamily="18" charset="0"/>
              </a:rPr>
              <a:t>P</a:t>
            </a:r>
            <a:r>
              <a:rPr lang="en-US" sz="1800" b="0" i="0" dirty="0" err="1">
                <a:solidFill>
                  <a:srgbClr val="000000"/>
                </a:solidFill>
                <a:effectLst/>
                <a:latin typeface="Times New Roman" panose="02020603050405020304" pitchFamily="18" charset="0"/>
                <a:cs typeface="Times New Roman" panose="02020603050405020304" pitchFamily="18" charset="0"/>
              </a:rPr>
              <a:t>rotokollit</a:t>
            </a:r>
            <a:r>
              <a:rPr lang="en-US" sz="1800" b="0" i="0" dirty="0">
                <a:solidFill>
                  <a:srgbClr val="000000"/>
                </a:solidFill>
                <a:effectLst/>
                <a:latin typeface="Times New Roman" panose="02020603050405020304" pitchFamily="18" charset="0"/>
                <a:cs typeface="Times New Roman" panose="02020603050405020304" pitchFamily="18" charset="0"/>
              </a:rPr>
              <a:t> nr. 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Konventës</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sekuestrimin</a:t>
            </a:r>
            <a:r>
              <a:rPr lang="en-US" sz="1800" b="0" i="0" dirty="0">
                <a:solidFill>
                  <a:srgbClr val="000000"/>
                </a:solidFill>
                <a:effectLst/>
                <a:latin typeface="Times New Roman" panose="02020603050405020304" pitchFamily="18" charset="0"/>
                <a:cs typeface="Times New Roman" panose="02020603050405020304" pitchFamily="18" charset="0"/>
              </a:rPr>
              <a:t> e </a:t>
            </a:r>
            <a:r>
              <a:rPr lang="en-US" sz="1800" b="0" i="0" dirty="0" err="1">
                <a:solidFill>
                  <a:srgbClr val="000000"/>
                </a:solidFill>
                <a:effectLst/>
                <a:latin typeface="Times New Roman" panose="02020603050405020304" pitchFamily="18" charset="0"/>
                <a:cs typeface="Times New Roman" panose="02020603050405020304" pitchFamily="18" charset="0"/>
              </a:rPr>
              <a:t>ndërtesës</a:t>
            </a:r>
            <a:r>
              <a:rPr lang="en-US" sz="1800" b="0" i="0" dirty="0">
                <a:solidFill>
                  <a:srgbClr val="000000"/>
                </a:solidFill>
                <a:effectLst/>
                <a:latin typeface="Times New Roman" panose="02020603050405020304" pitchFamily="18" charset="0"/>
                <a:cs typeface="Times New Roman" panose="02020603050405020304" pitchFamily="18" charset="0"/>
              </a:rPr>
              <a:t>; </a:t>
            </a:r>
          </a:p>
          <a:p>
            <a:pPr marR="0" algn="just">
              <a:lnSpc>
                <a:spcPct val="115000"/>
              </a:lnSpc>
              <a:spcBef>
                <a:spcPts val="0"/>
              </a:spcBef>
              <a:spcAft>
                <a:spcPts val="1000"/>
              </a:spcAft>
              <a:buFont typeface="Wingdings" panose="05000000000000000000" pitchFamily="2" charset="2"/>
              <a:buChar char="ü"/>
            </a:pPr>
            <a:r>
              <a:rPr lang="en-US" sz="1800" dirty="0" err="1">
                <a:solidFill>
                  <a:srgbClr val="000000"/>
                </a:solidFill>
                <a:latin typeface="Times New Roman" panose="02020603050405020304" pitchFamily="18" charset="0"/>
                <a:cs typeface="Times New Roman" panose="02020603050405020304" pitchFamily="18" charset="0"/>
              </a:rPr>
              <a:t>Nenit</a:t>
            </a:r>
            <a:r>
              <a:rPr lang="en-US" sz="1800" dirty="0">
                <a:solidFill>
                  <a:srgbClr val="000000"/>
                </a:solidFill>
                <a:latin typeface="Times New Roman" panose="02020603050405020304" pitchFamily="18" charset="0"/>
                <a:cs typeface="Times New Roman" panose="02020603050405020304" pitchFamily="18" charset="0"/>
              </a:rPr>
              <a:t> </a:t>
            </a:r>
            <a:r>
              <a:rPr lang="en-US" sz="1800" b="0" i="0" dirty="0">
                <a:solidFill>
                  <a:srgbClr val="000000"/>
                </a:solidFill>
                <a:effectLst/>
                <a:latin typeface="Times New Roman" panose="02020603050405020304" pitchFamily="18" charset="0"/>
                <a:cs typeface="Times New Roman" panose="02020603050405020304" pitchFamily="18" charset="0"/>
              </a:rPr>
              <a:t>13,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nenin</a:t>
            </a:r>
            <a:r>
              <a:rPr lang="en-US" sz="1800" b="0" i="0" dirty="0">
                <a:solidFill>
                  <a:srgbClr val="000000"/>
                </a:solidFill>
                <a:effectLst/>
                <a:latin typeface="Times New Roman" panose="02020603050405020304" pitchFamily="18" charset="0"/>
                <a:cs typeface="Times New Roman" panose="02020603050405020304" pitchFamily="18" charset="0"/>
              </a:rPr>
              <a:t> 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dirty="0" err="1">
                <a:solidFill>
                  <a:srgbClr val="000000"/>
                </a:solidFill>
                <a:latin typeface="Times New Roman" panose="02020603050405020304" pitchFamily="18" charset="0"/>
                <a:cs typeface="Times New Roman" panose="02020603050405020304" pitchFamily="18" charset="0"/>
              </a:rPr>
              <a:t>P</a:t>
            </a:r>
            <a:r>
              <a:rPr lang="en-US" sz="1800" b="0" i="0" dirty="0" err="1">
                <a:solidFill>
                  <a:srgbClr val="000000"/>
                </a:solidFill>
                <a:effectLst/>
                <a:latin typeface="Times New Roman" panose="02020603050405020304" pitchFamily="18" charset="0"/>
                <a:cs typeface="Times New Roman" panose="02020603050405020304" pitchFamily="18" charset="0"/>
              </a:rPr>
              <a:t>rotokollit</a:t>
            </a:r>
            <a:r>
              <a:rPr lang="en-US" sz="1800" b="0" i="0" dirty="0">
                <a:solidFill>
                  <a:srgbClr val="000000"/>
                </a:solidFill>
                <a:effectLst/>
                <a:latin typeface="Times New Roman" panose="02020603050405020304" pitchFamily="18" charset="0"/>
                <a:cs typeface="Times New Roman" panose="02020603050405020304" pitchFamily="18" charset="0"/>
              </a:rPr>
              <a:t> nr. 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Konventës</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shpronësimin</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dhe</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prishjen</a:t>
            </a:r>
            <a:r>
              <a:rPr lang="en-US" sz="1800" b="0" i="0" dirty="0">
                <a:solidFill>
                  <a:srgbClr val="000000"/>
                </a:solidFill>
                <a:effectLst/>
                <a:latin typeface="Times New Roman" panose="02020603050405020304" pitchFamily="18" charset="0"/>
                <a:cs typeface="Times New Roman" panose="02020603050405020304" pitchFamily="18" charset="0"/>
              </a:rPr>
              <a:t> e </a:t>
            </a:r>
            <a:r>
              <a:rPr lang="en-US" sz="1800" b="0" i="0" dirty="0" err="1">
                <a:solidFill>
                  <a:srgbClr val="000000"/>
                </a:solidFill>
                <a:effectLst/>
                <a:latin typeface="Times New Roman" panose="02020603050405020304" pitchFamily="18" charset="0"/>
                <a:cs typeface="Times New Roman" panose="02020603050405020304" pitchFamily="18" charset="0"/>
              </a:rPr>
              <a:t>ndërtesës</a:t>
            </a:r>
            <a:r>
              <a:rPr lang="en-US" sz="1800" b="0" i="0" dirty="0">
                <a:solidFill>
                  <a:srgbClr val="000000"/>
                </a:solidFill>
                <a:effectLst/>
                <a:latin typeface="Times New Roman" panose="02020603050405020304" pitchFamily="18" charset="0"/>
                <a:cs typeface="Times New Roman" panose="02020603050405020304" pitchFamily="18" charset="0"/>
              </a:rPr>
              <a:t>; </a:t>
            </a:r>
          </a:p>
          <a:p>
            <a:pPr marR="0" algn="just">
              <a:lnSpc>
                <a:spcPct val="115000"/>
              </a:lnSpc>
              <a:spcBef>
                <a:spcPts val="0"/>
              </a:spcBef>
              <a:spcAft>
                <a:spcPts val="1000"/>
              </a:spcAft>
              <a:buFont typeface="Wingdings" panose="05000000000000000000" pitchFamily="2" charset="2"/>
              <a:buChar char="ü"/>
            </a:pPr>
            <a:r>
              <a:rPr lang="en-US" sz="1800" dirty="0" err="1">
                <a:solidFill>
                  <a:srgbClr val="000000"/>
                </a:solidFill>
                <a:latin typeface="Times New Roman" panose="02020603050405020304" pitchFamily="18" charset="0"/>
                <a:cs typeface="Times New Roman" panose="02020603050405020304" pitchFamily="18" charset="0"/>
              </a:rPr>
              <a:t>N</a:t>
            </a:r>
            <a:r>
              <a:rPr lang="en-US" sz="1800" b="0" i="0" dirty="0" err="1">
                <a:solidFill>
                  <a:srgbClr val="000000"/>
                </a:solidFill>
                <a:effectLst/>
                <a:latin typeface="Times New Roman" panose="02020603050405020304" pitchFamily="18" charset="0"/>
                <a:cs typeface="Times New Roman" panose="02020603050405020304" pitchFamily="18" charset="0"/>
              </a:rPr>
              <a:t>enit</a:t>
            </a:r>
            <a:r>
              <a:rPr lang="en-US" sz="1800" b="0" i="0" dirty="0">
                <a:solidFill>
                  <a:srgbClr val="000000"/>
                </a:solidFill>
                <a:effectLst/>
                <a:latin typeface="Times New Roman" panose="02020603050405020304" pitchFamily="18" charset="0"/>
                <a:cs typeface="Times New Roman" panose="02020603050405020304" pitchFamily="18" charset="0"/>
              </a:rPr>
              <a:t> 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Protokollit</a:t>
            </a:r>
            <a:r>
              <a:rPr lang="en-US" sz="1800" b="0" i="0" dirty="0">
                <a:solidFill>
                  <a:srgbClr val="000000"/>
                </a:solidFill>
                <a:effectLst/>
                <a:latin typeface="Times New Roman" panose="02020603050405020304" pitchFamily="18" charset="0"/>
                <a:cs typeface="Times New Roman" panose="02020603050405020304" pitchFamily="18" charset="0"/>
              </a:rPr>
              <a:t> nr. 1 </a:t>
            </a:r>
            <a:r>
              <a:rPr lang="en-US" sz="1800" b="0" i="0" dirty="0" err="1">
                <a:solidFill>
                  <a:srgbClr val="000000"/>
                </a:solidFill>
                <a:effectLst/>
                <a:latin typeface="Times New Roman" panose="02020603050405020304" pitchFamily="18" charset="0"/>
                <a:cs typeface="Times New Roman" panose="02020603050405020304" pitchFamily="18" charset="0"/>
              </a:rPr>
              <a:t>të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Konventës</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në</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lidhje</a:t>
            </a:r>
            <a:r>
              <a:rPr lang="en-US" sz="1800" b="0" i="0" dirty="0">
                <a:solidFill>
                  <a:srgbClr val="000000"/>
                </a:solidFill>
                <a:effectLst/>
                <a:latin typeface="Times New Roman" panose="02020603050405020304" pitchFamily="18" charset="0"/>
                <a:cs typeface="Times New Roman" panose="02020603050405020304" pitchFamily="18" charset="0"/>
              </a:rPr>
              <a:t> me </a:t>
            </a:r>
            <a:r>
              <a:rPr lang="en-US" sz="1800" b="0" i="0" dirty="0" err="1">
                <a:solidFill>
                  <a:srgbClr val="000000"/>
                </a:solidFill>
                <a:effectLst/>
                <a:latin typeface="Times New Roman" panose="02020603050405020304" pitchFamily="18" charset="0"/>
                <a:cs typeface="Times New Roman" panose="02020603050405020304" pitchFamily="18" charset="0"/>
              </a:rPr>
              <a:t>shpronësimin</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dhe</a:t>
            </a:r>
            <a:r>
              <a:rPr lang="en-US" sz="1800" b="0" i="0" dirty="0">
                <a:solidFill>
                  <a:srgbClr val="000000"/>
                </a:solidFill>
                <a:effectLst/>
                <a:latin typeface="Times New Roman" panose="02020603050405020304" pitchFamily="18" charset="0"/>
                <a:cs typeface="Times New Roman" panose="02020603050405020304" pitchFamily="18" charset="0"/>
              </a:rPr>
              <a:t> </a:t>
            </a:r>
            <a:r>
              <a:rPr lang="en-US" sz="1800" b="0" i="0" dirty="0" err="1">
                <a:solidFill>
                  <a:srgbClr val="000000"/>
                </a:solidFill>
                <a:effectLst/>
                <a:latin typeface="Times New Roman" panose="02020603050405020304" pitchFamily="18" charset="0"/>
                <a:cs typeface="Times New Roman" panose="02020603050405020304" pitchFamily="18" charset="0"/>
              </a:rPr>
              <a:t>prishjen</a:t>
            </a:r>
            <a:r>
              <a:rPr lang="en-US" sz="1800" b="0" i="0" dirty="0">
                <a:solidFill>
                  <a:srgbClr val="000000"/>
                </a:solidFill>
                <a:effectLst/>
                <a:latin typeface="Times New Roman" panose="02020603050405020304" pitchFamily="18" charset="0"/>
                <a:cs typeface="Times New Roman" panose="02020603050405020304" pitchFamily="18" charset="0"/>
              </a:rPr>
              <a:t> e </a:t>
            </a:r>
            <a:r>
              <a:rPr lang="en-US" sz="1800" b="0" i="0" dirty="0" err="1">
                <a:solidFill>
                  <a:srgbClr val="000000"/>
                </a:solidFill>
                <a:effectLst/>
                <a:latin typeface="Times New Roman" panose="02020603050405020304" pitchFamily="18" charset="0"/>
                <a:cs typeface="Times New Roman" panose="02020603050405020304" pitchFamily="18" charset="0"/>
              </a:rPr>
              <a:t>ndërtesës</a:t>
            </a:r>
            <a:r>
              <a:rPr lang="en-US" sz="1800" dirty="0">
                <a:solidFill>
                  <a:srgbClr val="000000"/>
                </a:solidFill>
                <a:latin typeface="Times New Roman" panose="02020603050405020304" pitchFamily="18" charset="0"/>
                <a:cs typeface="Times New Roman" panose="02020603050405020304" pitchFamily="18" charset="0"/>
              </a:rPr>
              <a:t>.</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9886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400800"/>
          </a:xfrm>
        </p:spPr>
        <p:txBody>
          <a:bodyPr>
            <a:normAutofit fontScale="90000"/>
          </a:bodyPr>
          <a:lstStyle/>
          <a:p>
            <a:pPr algn="l"/>
            <a:r>
              <a:rPr lang="it-IT" sz="2800" b="1" baseline="0" dirty="0">
                <a:solidFill>
                  <a:schemeClr val="tx2">
                    <a:lumMod val="60000"/>
                    <a:lumOff val="40000"/>
                  </a:schemeClr>
                </a:solidFill>
                <a:latin typeface="Times New Roman"/>
              </a:rPr>
              <a:t/>
            </a:r>
            <a:br>
              <a:rPr lang="it-IT" sz="2800" b="1" baseline="0" dirty="0">
                <a:solidFill>
                  <a:schemeClr val="tx2">
                    <a:lumMod val="60000"/>
                    <a:lumOff val="40000"/>
                  </a:schemeClr>
                </a:solidFill>
                <a:latin typeface="Times New Roman"/>
              </a:rPr>
            </a:br>
            <a:r>
              <a:rPr lang="en-US" sz="2400" baseline="0" dirty="0">
                <a:latin typeface="Times New Roman"/>
              </a:rPr>
              <a:t/>
            </a:r>
            <a:br>
              <a:rPr lang="en-US" sz="2400" baseline="0" dirty="0">
                <a:latin typeface="Times New Roman"/>
              </a:rPr>
            </a:br>
            <a:r>
              <a:rPr lang="en-US" sz="2400" dirty="0">
                <a:latin typeface="Times New Roman"/>
              </a:rPr>
              <a:t/>
            </a:r>
            <a:br>
              <a:rPr lang="en-US" sz="2400" dirty="0">
                <a:latin typeface="Times New Roman"/>
              </a:rPr>
            </a:br>
            <a:r>
              <a:rPr lang="en-US" sz="2400" dirty="0">
                <a:solidFill>
                  <a:srgbClr val="0070C0"/>
                </a:solidFill>
                <a:latin typeface="Times New Roman"/>
              </a:rPr>
              <a:t/>
            </a:r>
            <a:br>
              <a:rPr lang="en-US" sz="2400" dirty="0">
                <a:solidFill>
                  <a:srgbClr val="0070C0"/>
                </a:solidFill>
                <a:latin typeface="Times New Roman"/>
              </a:rPr>
            </a:br>
            <a:r>
              <a:rPr lang="en-US" sz="2400" dirty="0">
                <a:solidFill>
                  <a:srgbClr val="0070C0"/>
                </a:solidFill>
                <a:latin typeface="Times New Roman"/>
              </a:rPr>
              <a:t/>
            </a:r>
            <a:br>
              <a:rPr lang="en-US" sz="2400" dirty="0">
                <a:solidFill>
                  <a:srgbClr val="0070C0"/>
                </a:solidFill>
                <a:latin typeface="Times New Roman"/>
              </a:rPr>
            </a:br>
            <a:r>
              <a:rPr lang="en-US" sz="2400" dirty="0">
                <a:solidFill>
                  <a:srgbClr val="0070C0"/>
                </a:solidFill>
                <a:latin typeface="Times New Roman"/>
              </a:rPr>
              <a:t/>
            </a:r>
            <a:br>
              <a:rPr lang="en-US" sz="2400" dirty="0">
                <a:solidFill>
                  <a:srgbClr val="0070C0"/>
                </a:solidFill>
                <a:latin typeface="Times New Roman"/>
              </a:rPr>
            </a:br>
            <a:r>
              <a:rPr lang="en-US" sz="2400" dirty="0">
                <a:solidFill>
                  <a:srgbClr val="0070C0"/>
                </a:solidFill>
                <a:latin typeface="Times New Roman"/>
              </a:rPr>
              <a:t/>
            </a:r>
            <a:br>
              <a:rPr lang="en-US" sz="2400" dirty="0">
                <a:solidFill>
                  <a:srgbClr val="0070C0"/>
                </a:solidFill>
                <a:latin typeface="Times New Roman"/>
              </a:rPr>
            </a:br>
            <a:r>
              <a:rPr lang="en-US" sz="2400" dirty="0">
                <a:solidFill>
                  <a:srgbClr val="0070C0"/>
                </a:solidFill>
                <a:latin typeface="Times New Roman"/>
              </a:rPr>
              <a:t/>
            </a:r>
            <a:br>
              <a:rPr lang="en-US" sz="2400" dirty="0">
                <a:solidFill>
                  <a:srgbClr val="0070C0"/>
                </a:solidFill>
                <a:latin typeface="Times New Roman"/>
              </a:rPr>
            </a:br>
            <a:r>
              <a:rPr lang="en-US" sz="2400" dirty="0" err="1">
                <a:solidFill>
                  <a:srgbClr val="0070C0"/>
                </a:solidFill>
                <a:latin typeface="Times New Roman"/>
              </a:rPr>
              <a:t>Faleminderit</a:t>
            </a:r>
            <a:r>
              <a:rPr lang="en-US" sz="2400" dirty="0">
                <a:solidFill>
                  <a:srgbClr val="0070C0"/>
                </a:solidFill>
                <a:latin typeface="Times New Roman"/>
              </a:rPr>
              <a:t> </a:t>
            </a:r>
            <a:r>
              <a:rPr lang="en-US" sz="2400" dirty="0" err="1">
                <a:solidFill>
                  <a:srgbClr val="0070C0"/>
                </a:solidFill>
                <a:latin typeface="Times New Roman"/>
              </a:rPr>
              <a:t>për</a:t>
            </a:r>
            <a:r>
              <a:rPr lang="en-US" sz="2400" dirty="0">
                <a:solidFill>
                  <a:srgbClr val="0070C0"/>
                </a:solidFill>
                <a:latin typeface="Times New Roman"/>
              </a:rPr>
              <a:t> </a:t>
            </a:r>
            <a:r>
              <a:rPr lang="en-US" sz="2400" dirty="0" err="1">
                <a:solidFill>
                  <a:srgbClr val="0070C0"/>
                </a:solidFill>
                <a:latin typeface="Times New Roman"/>
              </a:rPr>
              <a:t>vëmendjen</a:t>
            </a:r>
            <a:r>
              <a:rPr lang="en-US" sz="2400" dirty="0">
                <a:solidFill>
                  <a:srgbClr val="0070C0"/>
                </a:solidFill>
                <a:latin typeface="Times New Roman"/>
              </a:rPr>
              <a:t>!</a:t>
            </a:r>
            <a:br>
              <a:rPr lang="en-US" sz="2400" dirty="0">
                <a:solidFill>
                  <a:srgbClr val="0070C0"/>
                </a:solidFill>
                <a:latin typeface="Times New Roman"/>
              </a:rPr>
            </a:br>
            <a:r>
              <a:rPr lang="it-IT" sz="2000" baseline="0" dirty="0">
                <a:solidFill>
                  <a:srgbClr val="002060"/>
                </a:solidFill>
                <a:latin typeface="Times New Roman"/>
              </a:rPr>
              <a:t> </a:t>
            </a:r>
            <a:br>
              <a:rPr lang="it-IT" sz="2000" baseline="0" dirty="0">
                <a:solidFill>
                  <a:srgbClr val="002060"/>
                </a:solidFill>
                <a:latin typeface="Times New Roman"/>
              </a:rPr>
            </a:br>
            <a:r>
              <a:rPr lang="it-IT" sz="2400" b="1" baseline="0" dirty="0">
                <a:solidFill>
                  <a:srgbClr val="002060"/>
                </a:solidFill>
                <a:latin typeface="Times New Roman"/>
              </a:rPr>
              <a:t>Dr. Dorian Leskoviku</a:t>
            </a:r>
            <a:br>
              <a:rPr lang="it-IT" sz="2400" b="1" baseline="0" dirty="0">
                <a:solidFill>
                  <a:srgbClr val="002060"/>
                </a:solidFill>
                <a:latin typeface="Times New Roman"/>
              </a:rPr>
            </a:br>
            <a:r>
              <a:rPr lang="it-IT" sz="2200" b="1" baseline="0" dirty="0">
                <a:solidFill>
                  <a:srgbClr val="002060"/>
                </a:solidFill>
                <a:latin typeface="Times New Roman"/>
              </a:rPr>
              <a:t>Përgjegjës i Sektorit të Inspektimit Juridik dhe Përfaqësimit Ligjor</a:t>
            </a:r>
            <a:br>
              <a:rPr lang="it-IT" sz="2200" b="1" baseline="0" dirty="0">
                <a:solidFill>
                  <a:srgbClr val="002060"/>
                </a:solidFill>
                <a:latin typeface="Times New Roman"/>
              </a:rPr>
            </a:br>
            <a:r>
              <a:rPr lang="it-IT" sz="2200" b="1" baseline="0" dirty="0">
                <a:solidFill>
                  <a:srgbClr val="002060"/>
                </a:solidFill>
                <a:latin typeface="Times New Roman"/>
              </a:rPr>
              <a:t>IKMT</a:t>
            </a:r>
            <a:r>
              <a:rPr lang="it-IT" sz="2400" b="1" baseline="0" dirty="0">
                <a:solidFill>
                  <a:srgbClr val="002060"/>
                </a:solidFill>
                <a:latin typeface="Times New Roman"/>
              </a:rPr>
              <a:t/>
            </a:r>
            <a:br>
              <a:rPr lang="it-IT" sz="2400" b="1" baseline="0" dirty="0">
                <a:solidFill>
                  <a:srgbClr val="002060"/>
                </a:solidFill>
                <a:latin typeface="Times New Roman"/>
              </a:rPr>
            </a:br>
            <a:r>
              <a:rPr lang="en-US" sz="2400" dirty="0">
                <a:latin typeface="Times New Roman"/>
              </a:rPr>
              <a:t/>
            </a:r>
            <a:br>
              <a:rPr lang="en-US" sz="2400" dirty="0">
                <a:latin typeface="Times New Roman"/>
              </a:rPr>
            </a:br>
            <a:r>
              <a:rPr lang="en-US" sz="2400" baseline="0" dirty="0">
                <a:latin typeface="Times New Roman"/>
              </a:rPr>
              <a:t/>
            </a:r>
            <a:br>
              <a:rPr lang="en-US" sz="2400" baseline="0" dirty="0">
                <a:latin typeface="Times New Roman"/>
              </a:rPr>
            </a:br>
            <a:r>
              <a:rPr lang="en-US" sz="2400" baseline="0" dirty="0">
                <a:latin typeface="Times New Roman"/>
              </a:rPr>
              <a:t/>
            </a:r>
            <a:br>
              <a:rPr lang="en-US" sz="2400" baseline="0" dirty="0">
                <a:latin typeface="Times New Roman"/>
              </a:rPr>
            </a:br>
            <a:r>
              <a:rPr lang="en-US" sz="800" b="1" dirty="0">
                <a:latin typeface="Times New Roman"/>
              </a:rPr>
              <a:t/>
            </a:r>
            <a:br>
              <a:rPr lang="en-US" sz="800" b="1" dirty="0">
                <a:latin typeface="Times New Roman"/>
              </a:rPr>
            </a:br>
            <a:r>
              <a:rPr lang="en-US" sz="800" b="1" dirty="0">
                <a:latin typeface="Times New Roman"/>
              </a:rPr>
              <a:t/>
            </a:r>
            <a:br>
              <a:rPr lang="en-US" sz="800" b="1" dirty="0">
                <a:latin typeface="Times New Roman"/>
              </a:rPr>
            </a:br>
            <a:r>
              <a:rPr lang="en-US" sz="800" b="1" dirty="0">
                <a:latin typeface="Times New Roman"/>
              </a:rPr>
              <a:t/>
            </a:r>
            <a:br>
              <a:rPr lang="en-US" sz="800" b="1"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aseline="0" dirty="0">
                <a:latin typeface="Times New Roman"/>
              </a:rPr>
              <a:t/>
            </a:r>
            <a:br>
              <a:rPr lang="en-US" sz="800"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it-IT" sz="800" baseline="0" dirty="0">
                <a:solidFill>
                  <a:srgbClr val="000000"/>
                </a:solidFill>
                <a:latin typeface="Times New Roman"/>
              </a:rPr>
              <a:t/>
            </a:r>
            <a:br>
              <a:rPr lang="it-IT" sz="800" baseline="0" dirty="0">
                <a:solidFill>
                  <a:srgbClr val="000000"/>
                </a:solidFill>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r>
              <a:rPr lang="it-IT" sz="2000" b="1" i="1" baseline="0" dirty="0">
                <a:solidFill>
                  <a:srgbClr val="002060"/>
                </a:solidFill>
                <a:latin typeface="Times New Roman"/>
              </a:rPr>
              <a:t>	</a:t>
            </a:r>
            <a:r>
              <a:rPr lang="it-IT" sz="1800" baseline="0" dirty="0">
                <a:solidFill>
                  <a:srgbClr val="002060"/>
                </a:solidFill>
                <a:latin typeface="Times New Roman"/>
              </a:rPr>
              <a:t/>
            </a:r>
            <a:br>
              <a:rPr lang="it-IT" sz="1800" baseline="0" dirty="0">
                <a:solidFill>
                  <a:srgbClr val="002060"/>
                </a:solidFill>
                <a:latin typeface="Times New Roman"/>
              </a:rPr>
            </a:br>
            <a:r>
              <a:rPr lang="it-IT" sz="2000" b="1" baseline="0" dirty="0">
                <a:solidFill>
                  <a:srgbClr val="002060"/>
                </a:solidFill>
                <a:latin typeface="Times New Roman"/>
              </a:rPr>
              <a:t/>
            </a:r>
            <a:br>
              <a:rPr lang="it-IT" sz="2000" b="1" baseline="0" dirty="0">
                <a:solidFill>
                  <a:srgbClr val="002060"/>
                </a:solidFill>
                <a:latin typeface="Times New Roman"/>
              </a:rPr>
            </a:br>
            <a:r>
              <a:rPr lang="it-IT" sz="800" baseline="0" dirty="0">
                <a:solidFill>
                  <a:srgbClr val="000000"/>
                </a:solidFill>
                <a:latin typeface="Times New Roman"/>
              </a:rPr>
              <a:t/>
            </a:r>
            <a:br>
              <a:rPr lang="it-IT" sz="800" baseline="0" dirty="0">
                <a:solidFill>
                  <a:srgbClr val="000000"/>
                </a:solidFill>
                <a:latin typeface="Times New Roman"/>
              </a:rPr>
            </a:br>
            <a:r>
              <a:rPr lang="it-IT" sz="800" baseline="0" dirty="0">
                <a:solidFill>
                  <a:srgbClr val="000000"/>
                </a:solidFill>
                <a:latin typeface="Times New Roman"/>
              </a:rPr>
              <a:t/>
            </a:r>
            <a:br>
              <a:rPr lang="it-IT" sz="800" baseline="0" dirty="0">
                <a:solidFill>
                  <a:srgbClr val="000000"/>
                </a:solidFill>
                <a:latin typeface="Times New Roman"/>
              </a:rPr>
            </a:br>
            <a:r>
              <a:rPr lang="it-IT" sz="800" dirty="0">
                <a:solidFill>
                  <a:srgbClr val="000000"/>
                </a:solidFill>
                <a:latin typeface="Times New Roman"/>
              </a:rPr>
              <a:t/>
            </a:r>
            <a:br>
              <a:rPr lang="it-IT" sz="800" dirty="0">
                <a:solidFill>
                  <a:srgbClr val="000000"/>
                </a:solidFill>
                <a:latin typeface="Times New Roman"/>
              </a:rPr>
            </a:br>
            <a:r>
              <a:rPr lang="it-IT" sz="800" dirty="0">
                <a:solidFill>
                  <a:srgbClr val="000000"/>
                </a:solidFill>
                <a:latin typeface="Times New Roman"/>
              </a:rPr>
              <a:t/>
            </a:r>
            <a:br>
              <a:rPr lang="it-IT" sz="800" dirty="0">
                <a:solidFill>
                  <a:srgbClr val="000000"/>
                </a:solidFill>
                <a:latin typeface="Times New Roman"/>
              </a:rPr>
            </a:br>
            <a:r>
              <a:rPr lang="it-IT" sz="1300" dirty="0">
                <a:solidFill>
                  <a:srgbClr val="000000"/>
                </a:solidFill>
                <a:latin typeface="Times New Roman"/>
              </a:rPr>
              <a:t/>
            </a:r>
            <a:br>
              <a:rPr lang="it-IT" sz="1300" dirty="0">
                <a:solidFill>
                  <a:srgbClr val="000000"/>
                </a:solidFill>
                <a:latin typeface="Times New Roman"/>
              </a:rPr>
            </a:br>
            <a:r>
              <a:rPr lang="it-IT" sz="1300" baseline="0" dirty="0">
                <a:solidFill>
                  <a:srgbClr val="000000"/>
                </a:solidFill>
                <a:latin typeface="Times New Roman"/>
              </a:rPr>
              <a:t/>
            </a:r>
            <a:br>
              <a:rPr lang="it-IT" sz="1300" baseline="0" dirty="0">
                <a:solidFill>
                  <a:srgbClr val="000000"/>
                </a:solidFill>
                <a:latin typeface="Times New Roman"/>
              </a:rPr>
            </a:br>
            <a:r>
              <a:rPr lang="it-IT" sz="800" dirty="0">
                <a:solidFill>
                  <a:srgbClr val="000000"/>
                </a:solidFill>
                <a:latin typeface="Times New Roman"/>
              </a:rPr>
              <a:t/>
            </a:r>
            <a:br>
              <a:rPr lang="it-IT" sz="800" dirty="0">
                <a:solidFill>
                  <a:srgbClr val="000000"/>
                </a:solidFill>
                <a:latin typeface="Times New Roman"/>
              </a:rPr>
            </a:br>
            <a:r>
              <a:rPr lang="it-IT" sz="800" dirty="0">
                <a:solidFill>
                  <a:srgbClr val="000000"/>
                </a:solidFill>
                <a:latin typeface="Times New Roman"/>
              </a:rPr>
              <a:t>                                                                                                                                                                                                                                                                              </a:t>
            </a:r>
            <a:r>
              <a:rPr lang="it-IT" sz="1800" baseline="0" dirty="0">
                <a:solidFill>
                  <a:srgbClr val="000000"/>
                </a:solidFill>
                <a:latin typeface="Times New Roman"/>
              </a:rPr>
              <a:t/>
            </a:r>
            <a:br>
              <a:rPr lang="it-IT" sz="1800" baseline="0" dirty="0">
                <a:solidFill>
                  <a:srgbClr val="000000"/>
                </a:solidFill>
                <a:latin typeface="Times New Roman"/>
              </a:rPr>
            </a:br>
            <a:r>
              <a:rPr lang="en-US" sz="800" b="1" baseline="0" dirty="0">
                <a:latin typeface="Times New Roman"/>
              </a:rPr>
              <a:t/>
            </a:r>
            <a:br>
              <a:rPr lang="en-US" sz="800" b="1" baseline="0" dirty="0">
                <a:latin typeface="Times New Roman"/>
              </a:rPr>
            </a:br>
            <a:r>
              <a:rPr lang="en-US" sz="800" b="1" baseline="0" dirty="0">
                <a:latin typeface="Times New Roman"/>
              </a:rPr>
              <a:t/>
            </a:r>
            <a:br>
              <a:rPr lang="en-US" sz="800" b="1" baseline="0" dirty="0">
                <a:latin typeface="Times New Roman"/>
              </a:rPr>
            </a:br>
            <a:endParaRPr lang="en-US" sz="800" dirty="0"/>
          </a:p>
        </p:txBody>
      </p:sp>
    </p:spTree>
    <p:extLst>
      <p:ext uri="{BB962C8B-B14F-4D97-AF65-F5344CB8AC3E}">
        <p14:creationId xmlns:p14="http://schemas.microsoft.com/office/powerpoint/2010/main" val="13767287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1713</TotalTime>
  <Words>5696</Words>
  <Application>Microsoft Office PowerPoint</Application>
  <PresentationFormat>On-screen Show (4:3)</PresentationFormat>
  <Paragraphs>297</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Equity</vt:lpstr>
      <vt:lpstr> Prezantimi     Regjimi Juridik i tokës dhe ndërtimet pa leje (në këndvështrim të rolit dhe kompetencave të IKMT-së)                  Dr. Dorian Leskoviku Përgjegjës i Sektorit të Inspektimit Juridik dhe Përfaqësimit Ligjor IKMT       Shkolla e Magjistraturës, 8 Shkurt 2023                                                                                                                                                                                                                                                                                   </vt:lpstr>
      <vt:lpstr>Inspektorati Kombëtar i Mbrojtjes së Territorit dhe misioni i tij</vt:lpstr>
      <vt:lpstr>Legjislacioni bazë i ushtrimit të kompetencave të IKMT: </vt:lpstr>
      <vt:lpstr>Kompetencat e Inspektoratit Kombëtar të Mbrojtjes së Territorit</vt:lpstr>
      <vt:lpstr>Fuksionet rregullatore të IKMT-së në lidhje me të drejtën e pronës dhe ndërtimet pa leje</vt:lpstr>
      <vt:lpstr>Fuksionet rregullatore të IKMT-së në lidhje me të drejtën e pronës dhe ndërtimet pa leje</vt:lpstr>
      <vt:lpstr>Fuksionet rregullatore të IKMT-së në lidhje me të drejtën e pronës dhe ndërtimet pa leje</vt:lpstr>
      <vt:lpstr>Fuksionet rregullatore të IKMT-së në lidhje me të drejtën e pronës dhe ndërtimet pa leje</vt:lpstr>
      <vt:lpstr>    Praktika gjyqësore dhe problemetika e hasur </vt:lpstr>
      <vt:lpstr>    Praktika gjyqësore dhe problemetika e hasur </vt:lpstr>
      <vt:lpstr> Jurisprudenca e Gjykatës Kushtetuese </vt:lpstr>
      <vt:lpstr>    Jurisprudenca e Gjykatës Kushtetuese </vt:lpstr>
      <vt:lpstr>    Jurisprudenca e Gjykatës Kushtetuese </vt:lpstr>
      <vt:lpstr>    Jurisprudenca e Gjykatës Kushtetuese </vt:lpstr>
      <vt:lpstr>    Jurisprudenca e Gjykatës Kushtetuese </vt:lpstr>
      <vt:lpstr> Jurisprudenca e Gjykatës Kushtetuese </vt:lpstr>
      <vt:lpstr> Jurisprudenca e Gjykatës Kushtetuese </vt:lpstr>
      <vt:lpstr> Jurisprudenca e Gjykatës Kushtetuese </vt:lpstr>
      <vt:lpstr> Jurisprudenca e Gjykatës Kushtetuese </vt:lpstr>
      <vt:lpstr> Jurisprudenca e Gjykatës Kushtetuese </vt:lpstr>
      <vt:lpstr> Jurisprudenca e Gjykatës Kushtetuese </vt:lpstr>
      <vt:lpstr>     Problematika e shfaqur në praktikë pas Vendimit nr.15, dt. 22.06.2022 i GJK </vt:lpstr>
      <vt:lpstr>     Raste për trajtim</vt:lpstr>
      <vt:lpstr>Rast nga Jurisprudenca e GJEDNJ-së</vt:lpstr>
      <vt:lpstr>Jurisprudenca e GJEDNJ-së Çështja Sharxhi dhe Të Tjerët kundër Shqipërisë (2018)</vt:lpstr>
      <vt:lpstr>Jurisprudenca e GJEDNJ-së Çështja Sharxhi dhe Të Tjerët kundër Shqipërisë (2018)</vt:lpstr>
      <vt:lpstr>Jurisprudenca e GJEDNJ-së Çështja Sharxhi dhe Të Tjerët kundër Shqipërisë (2018)</vt:lpstr>
      <vt:lpstr>Jurisprudenca e GJEDNJ-së Çështja Sharxhi dhe Të Tjerët kundër Shqipërisë (2018)</vt:lpstr>
      <vt:lpstr>        Faleminderit për vëmendjen!   Dr. Dorian Leskoviku Përgjegjës i Sektorit të Inspektimit Juridik dhe Përfaqësimit Ligjor IKMT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admin</cp:lastModifiedBy>
  <cp:revision>397</cp:revision>
  <cp:lastPrinted>2023-02-09T12:46:16Z</cp:lastPrinted>
  <dcterms:created xsi:type="dcterms:W3CDTF">2016-02-18T17:59:09Z</dcterms:created>
  <dcterms:modified xsi:type="dcterms:W3CDTF">2023-02-09T12:46:34Z</dcterms:modified>
</cp:coreProperties>
</file>