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0" r:id="rId3"/>
    <p:sldId id="300" r:id="rId4"/>
    <p:sldId id="291" r:id="rId5"/>
    <p:sldId id="292" r:id="rId6"/>
    <p:sldId id="293" r:id="rId7"/>
    <p:sldId id="294" r:id="rId8"/>
    <p:sldId id="295" r:id="rId9"/>
    <p:sldId id="296" r:id="rId10"/>
    <p:sldId id="297" r:id="rId11"/>
    <p:sldId id="298" r:id="rId12"/>
    <p:sldId id="299" r:id="rId13"/>
    <p:sldId id="257" r:id="rId14"/>
    <p:sldId id="258" r:id="rId15"/>
    <p:sldId id="259" r:id="rId16"/>
    <p:sldId id="260" r:id="rId17"/>
    <p:sldId id="261" r:id="rId18"/>
    <p:sldId id="262" r:id="rId19"/>
    <p:sldId id="263" r:id="rId20"/>
    <p:sldId id="264" r:id="rId21"/>
    <p:sldId id="265" r:id="rId22"/>
    <p:sldId id="266" r:id="rId23"/>
    <p:sldId id="267" r:id="rId24"/>
    <p:sldId id="268" r:id="rId25"/>
    <p:sldId id="283" r:id="rId26"/>
    <p:sldId id="284" r:id="rId27"/>
    <p:sldId id="285" r:id="rId28"/>
    <p:sldId id="286" r:id="rId29"/>
    <p:sldId id="287" r:id="rId30"/>
    <p:sldId id="301" r:id="rId31"/>
    <p:sldId id="302" r:id="rId32"/>
    <p:sldId id="303" r:id="rId33"/>
    <p:sldId id="304" r:id="rId34"/>
    <p:sldId id="305"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35" autoAdjust="0"/>
    <p:restoredTop sz="94660"/>
  </p:normalViewPr>
  <p:slideViewPr>
    <p:cSldViewPr snapToGrid="0">
      <p:cViewPr varScale="1">
        <p:scale>
          <a:sx n="108" d="100"/>
          <a:sy n="108" d="100"/>
        </p:scale>
        <p:origin x="70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09FCA-C927-8522-B285-707BA3D7B9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sq-AL"/>
          </a:p>
        </p:txBody>
      </p:sp>
      <p:sp>
        <p:nvSpPr>
          <p:cNvPr id="3" name="Subtitle 2">
            <a:extLst>
              <a:ext uri="{FF2B5EF4-FFF2-40B4-BE49-F238E27FC236}">
                <a16:creationId xmlns:a16="http://schemas.microsoft.com/office/drawing/2014/main" id="{91EC44A4-10CE-F3EC-B50E-8EBC3D227B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q-AL"/>
          </a:p>
        </p:txBody>
      </p:sp>
      <p:sp>
        <p:nvSpPr>
          <p:cNvPr id="4" name="Date Placeholder 3">
            <a:extLst>
              <a:ext uri="{FF2B5EF4-FFF2-40B4-BE49-F238E27FC236}">
                <a16:creationId xmlns:a16="http://schemas.microsoft.com/office/drawing/2014/main" id="{CC37B5D1-50B6-803F-F49D-75EED282113C}"/>
              </a:ext>
            </a:extLst>
          </p:cNvPr>
          <p:cNvSpPr>
            <a:spLocks noGrp="1"/>
          </p:cNvSpPr>
          <p:nvPr>
            <p:ph type="dt" sz="half" idx="10"/>
          </p:nvPr>
        </p:nvSpPr>
        <p:spPr/>
        <p:txBody>
          <a:bodyPr/>
          <a:lstStyle/>
          <a:p>
            <a:fld id="{97191D03-0F0E-4880-BBC8-0720738722A5}" type="datetimeFigureOut">
              <a:rPr lang="sq-AL" smtClean="0"/>
              <a:t>27.3.2024</a:t>
            </a:fld>
            <a:endParaRPr lang="sq-AL"/>
          </a:p>
        </p:txBody>
      </p:sp>
      <p:sp>
        <p:nvSpPr>
          <p:cNvPr id="5" name="Footer Placeholder 4">
            <a:extLst>
              <a:ext uri="{FF2B5EF4-FFF2-40B4-BE49-F238E27FC236}">
                <a16:creationId xmlns:a16="http://schemas.microsoft.com/office/drawing/2014/main" id="{EF835B49-7519-DAC1-D21B-83C403FDD53B}"/>
              </a:ext>
            </a:extLst>
          </p:cNvPr>
          <p:cNvSpPr>
            <a:spLocks noGrp="1"/>
          </p:cNvSpPr>
          <p:nvPr>
            <p:ph type="ftr" sz="quarter" idx="11"/>
          </p:nvPr>
        </p:nvSpPr>
        <p:spPr/>
        <p:txBody>
          <a:bodyPr/>
          <a:lstStyle/>
          <a:p>
            <a:endParaRPr lang="sq-AL"/>
          </a:p>
        </p:txBody>
      </p:sp>
      <p:sp>
        <p:nvSpPr>
          <p:cNvPr id="6" name="Slide Number Placeholder 5">
            <a:extLst>
              <a:ext uri="{FF2B5EF4-FFF2-40B4-BE49-F238E27FC236}">
                <a16:creationId xmlns:a16="http://schemas.microsoft.com/office/drawing/2014/main" id="{BD4F07D3-F817-771F-B70B-7085825FF984}"/>
              </a:ext>
            </a:extLst>
          </p:cNvPr>
          <p:cNvSpPr>
            <a:spLocks noGrp="1"/>
          </p:cNvSpPr>
          <p:nvPr>
            <p:ph type="sldNum" sz="quarter" idx="12"/>
          </p:nvPr>
        </p:nvSpPr>
        <p:spPr/>
        <p:txBody>
          <a:bodyPr/>
          <a:lstStyle/>
          <a:p>
            <a:fld id="{B48BFCA7-8837-418A-B2DD-83044C752EDD}" type="slidenum">
              <a:rPr lang="sq-AL" smtClean="0"/>
              <a:t>‹#›</a:t>
            </a:fld>
            <a:endParaRPr lang="sq-AL"/>
          </a:p>
        </p:txBody>
      </p:sp>
    </p:spTree>
    <p:extLst>
      <p:ext uri="{BB962C8B-B14F-4D97-AF65-F5344CB8AC3E}">
        <p14:creationId xmlns:p14="http://schemas.microsoft.com/office/powerpoint/2010/main" val="4185971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74718-93F5-CD5F-2F6B-D1427B378EC4}"/>
              </a:ext>
            </a:extLst>
          </p:cNvPr>
          <p:cNvSpPr>
            <a:spLocks noGrp="1"/>
          </p:cNvSpPr>
          <p:nvPr>
            <p:ph type="title"/>
          </p:nvPr>
        </p:nvSpPr>
        <p:spPr/>
        <p:txBody>
          <a:bodyPr/>
          <a:lstStyle/>
          <a:p>
            <a:r>
              <a:rPr lang="en-US"/>
              <a:t>Click to edit Master title style</a:t>
            </a:r>
            <a:endParaRPr lang="sq-AL"/>
          </a:p>
        </p:txBody>
      </p:sp>
      <p:sp>
        <p:nvSpPr>
          <p:cNvPr id="3" name="Content Placeholder 2">
            <a:extLst>
              <a:ext uri="{FF2B5EF4-FFF2-40B4-BE49-F238E27FC236}">
                <a16:creationId xmlns:a16="http://schemas.microsoft.com/office/drawing/2014/main" id="{3A332A33-8A50-F036-04BA-B6057F3F6CE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q-AL"/>
          </a:p>
        </p:txBody>
      </p:sp>
      <p:sp>
        <p:nvSpPr>
          <p:cNvPr id="4" name="Date Placeholder 3">
            <a:extLst>
              <a:ext uri="{FF2B5EF4-FFF2-40B4-BE49-F238E27FC236}">
                <a16:creationId xmlns:a16="http://schemas.microsoft.com/office/drawing/2014/main" id="{7A46747C-00F1-3614-2A80-7682B0A91014}"/>
              </a:ext>
            </a:extLst>
          </p:cNvPr>
          <p:cNvSpPr>
            <a:spLocks noGrp="1"/>
          </p:cNvSpPr>
          <p:nvPr>
            <p:ph type="dt" sz="half" idx="10"/>
          </p:nvPr>
        </p:nvSpPr>
        <p:spPr/>
        <p:txBody>
          <a:bodyPr/>
          <a:lstStyle/>
          <a:p>
            <a:fld id="{97191D03-0F0E-4880-BBC8-0720738722A5}" type="datetimeFigureOut">
              <a:rPr lang="sq-AL" smtClean="0"/>
              <a:t>27.3.2024</a:t>
            </a:fld>
            <a:endParaRPr lang="sq-AL"/>
          </a:p>
        </p:txBody>
      </p:sp>
      <p:sp>
        <p:nvSpPr>
          <p:cNvPr id="5" name="Footer Placeholder 4">
            <a:extLst>
              <a:ext uri="{FF2B5EF4-FFF2-40B4-BE49-F238E27FC236}">
                <a16:creationId xmlns:a16="http://schemas.microsoft.com/office/drawing/2014/main" id="{CC1F416E-BDB6-FE1B-414D-5505A139E671}"/>
              </a:ext>
            </a:extLst>
          </p:cNvPr>
          <p:cNvSpPr>
            <a:spLocks noGrp="1"/>
          </p:cNvSpPr>
          <p:nvPr>
            <p:ph type="ftr" sz="quarter" idx="11"/>
          </p:nvPr>
        </p:nvSpPr>
        <p:spPr/>
        <p:txBody>
          <a:bodyPr/>
          <a:lstStyle/>
          <a:p>
            <a:endParaRPr lang="sq-AL"/>
          </a:p>
        </p:txBody>
      </p:sp>
      <p:sp>
        <p:nvSpPr>
          <p:cNvPr id="6" name="Slide Number Placeholder 5">
            <a:extLst>
              <a:ext uri="{FF2B5EF4-FFF2-40B4-BE49-F238E27FC236}">
                <a16:creationId xmlns:a16="http://schemas.microsoft.com/office/drawing/2014/main" id="{34AF2198-ADC8-2B55-43E2-CCACB8413A27}"/>
              </a:ext>
            </a:extLst>
          </p:cNvPr>
          <p:cNvSpPr>
            <a:spLocks noGrp="1"/>
          </p:cNvSpPr>
          <p:nvPr>
            <p:ph type="sldNum" sz="quarter" idx="12"/>
          </p:nvPr>
        </p:nvSpPr>
        <p:spPr/>
        <p:txBody>
          <a:bodyPr/>
          <a:lstStyle/>
          <a:p>
            <a:fld id="{B48BFCA7-8837-418A-B2DD-83044C752EDD}" type="slidenum">
              <a:rPr lang="sq-AL" smtClean="0"/>
              <a:t>‹#›</a:t>
            </a:fld>
            <a:endParaRPr lang="sq-AL"/>
          </a:p>
        </p:txBody>
      </p:sp>
    </p:spTree>
    <p:extLst>
      <p:ext uri="{BB962C8B-B14F-4D97-AF65-F5344CB8AC3E}">
        <p14:creationId xmlns:p14="http://schemas.microsoft.com/office/powerpoint/2010/main" val="3308252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8EF60-6D48-CB16-CE69-31E444B6AE6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sq-AL"/>
          </a:p>
        </p:txBody>
      </p:sp>
      <p:sp>
        <p:nvSpPr>
          <p:cNvPr id="3" name="Text Placeholder 2">
            <a:extLst>
              <a:ext uri="{FF2B5EF4-FFF2-40B4-BE49-F238E27FC236}">
                <a16:creationId xmlns:a16="http://schemas.microsoft.com/office/drawing/2014/main" id="{FBDEC222-EF5F-8A65-5824-7769E5419C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99C285-5AE7-C47C-F24B-81E0D0CD3B46}"/>
              </a:ext>
            </a:extLst>
          </p:cNvPr>
          <p:cNvSpPr>
            <a:spLocks noGrp="1"/>
          </p:cNvSpPr>
          <p:nvPr>
            <p:ph type="dt" sz="half" idx="10"/>
          </p:nvPr>
        </p:nvSpPr>
        <p:spPr/>
        <p:txBody>
          <a:bodyPr/>
          <a:lstStyle/>
          <a:p>
            <a:fld id="{97191D03-0F0E-4880-BBC8-0720738722A5}" type="datetimeFigureOut">
              <a:rPr lang="sq-AL" smtClean="0"/>
              <a:t>27.3.2024</a:t>
            </a:fld>
            <a:endParaRPr lang="sq-AL"/>
          </a:p>
        </p:txBody>
      </p:sp>
      <p:sp>
        <p:nvSpPr>
          <p:cNvPr id="5" name="Footer Placeholder 4">
            <a:extLst>
              <a:ext uri="{FF2B5EF4-FFF2-40B4-BE49-F238E27FC236}">
                <a16:creationId xmlns:a16="http://schemas.microsoft.com/office/drawing/2014/main" id="{C967718E-8DDC-A394-D9BD-7A59A5EF09FC}"/>
              </a:ext>
            </a:extLst>
          </p:cNvPr>
          <p:cNvSpPr>
            <a:spLocks noGrp="1"/>
          </p:cNvSpPr>
          <p:nvPr>
            <p:ph type="ftr" sz="quarter" idx="11"/>
          </p:nvPr>
        </p:nvSpPr>
        <p:spPr/>
        <p:txBody>
          <a:bodyPr/>
          <a:lstStyle/>
          <a:p>
            <a:endParaRPr lang="sq-AL"/>
          </a:p>
        </p:txBody>
      </p:sp>
      <p:sp>
        <p:nvSpPr>
          <p:cNvPr id="6" name="Slide Number Placeholder 5">
            <a:extLst>
              <a:ext uri="{FF2B5EF4-FFF2-40B4-BE49-F238E27FC236}">
                <a16:creationId xmlns:a16="http://schemas.microsoft.com/office/drawing/2014/main" id="{D260A814-8753-7BF5-116F-7D80EA5F868D}"/>
              </a:ext>
            </a:extLst>
          </p:cNvPr>
          <p:cNvSpPr>
            <a:spLocks noGrp="1"/>
          </p:cNvSpPr>
          <p:nvPr>
            <p:ph type="sldNum" sz="quarter" idx="12"/>
          </p:nvPr>
        </p:nvSpPr>
        <p:spPr/>
        <p:txBody>
          <a:bodyPr/>
          <a:lstStyle/>
          <a:p>
            <a:fld id="{B48BFCA7-8837-418A-B2DD-83044C752EDD}" type="slidenum">
              <a:rPr lang="sq-AL" smtClean="0"/>
              <a:t>‹#›</a:t>
            </a:fld>
            <a:endParaRPr lang="sq-AL"/>
          </a:p>
        </p:txBody>
      </p:sp>
    </p:spTree>
    <p:extLst>
      <p:ext uri="{BB962C8B-B14F-4D97-AF65-F5344CB8AC3E}">
        <p14:creationId xmlns:p14="http://schemas.microsoft.com/office/powerpoint/2010/main" val="700205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62ACB-B5CD-4FAF-EE3E-24674CC39F31}"/>
              </a:ext>
            </a:extLst>
          </p:cNvPr>
          <p:cNvSpPr>
            <a:spLocks noGrp="1"/>
          </p:cNvSpPr>
          <p:nvPr>
            <p:ph type="title"/>
          </p:nvPr>
        </p:nvSpPr>
        <p:spPr/>
        <p:txBody>
          <a:bodyPr/>
          <a:lstStyle/>
          <a:p>
            <a:r>
              <a:rPr lang="en-US"/>
              <a:t>Click to edit Master title style</a:t>
            </a:r>
            <a:endParaRPr lang="sq-AL"/>
          </a:p>
        </p:txBody>
      </p:sp>
      <p:sp>
        <p:nvSpPr>
          <p:cNvPr id="3" name="Content Placeholder 2">
            <a:extLst>
              <a:ext uri="{FF2B5EF4-FFF2-40B4-BE49-F238E27FC236}">
                <a16:creationId xmlns:a16="http://schemas.microsoft.com/office/drawing/2014/main" id="{3D3BE5A1-ECFB-6AAF-7EA1-0DAED60B4B0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q-AL"/>
          </a:p>
        </p:txBody>
      </p:sp>
      <p:sp>
        <p:nvSpPr>
          <p:cNvPr id="4" name="Content Placeholder 3">
            <a:extLst>
              <a:ext uri="{FF2B5EF4-FFF2-40B4-BE49-F238E27FC236}">
                <a16:creationId xmlns:a16="http://schemas.microsoft.com/office/drawing/2014/main" id="{ED989D6D-6DAE-0B4D-565D-E62E59E2F54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q-AL"/>
          </a:p>
        </p:txBody>
      </p:sp>
      <p:sp>
        <p:nvSpPr>
          <p:cNvPr id="5" name="Date Placeholder 4">
            <a:extLst>
              <a:ext uri="{FF2B5EF4-FFF2-40B4-BE49-F238E27FC236}">
                <a16:creationId xmlns:a16="http://schemas.microsoft.com/office/drawing/2014/main" id="{274D780F-D77A-6F6F-2F4F-7FF3EB94352E}"/>
              </a:ext>
            </a:extLst>
          </p:cNvPr>
          <p:cNvSpPr>
            <a:spLocks noGrp="1"/>
          </p:cNvSpPr>
          <p:nvPr>
            <p:ph type="dt" sz="half" idx="10"/>
          </p:nvPr>
        </p:nvSpPr>
        <p:spPr/>
        <p:txBody>
          <a:bodyPr/>
          <a:lstStyle/>
          <a:p>
            <a:fld id="{97191D03-0F0E-4880-BBC8-0720738722A5}" type="datetimeFigureOut">
              <a:rPr lang="sq-AL" smtClean="0"/>
              <a:t>27.3.2024</a:t>
            </a:fld>
            <a:endParaRPr lang="sq-AL"/>
          </a:p>
        </p:txBody>
      </p:sp>
      <p:sp>
        <p:nvSpPr>
          <p:cNvPr id="6" name="Footer Placeholder 5">
            <a:extLst>
              <a:ext uri="{FF2B5EF4-FFF2-40B4-BE49-F238E27FC236}">
                <a16:creationId xmlns:a16="http://schemas.microsoft.com/office/drawing/2014/main" id="{D6F308A7-C414-FBB9-7DEB-50015F46242C}"/>
              </a:ext>
            </a:extLst>
          </p:cNvPr>
          <p:cNvSpPr>
            <a:spLocks noGrp="1"/>
          </p:cNvSpPr>
          <p:nvPr>
            <p:ph type="ftr" sz="quarter" idx="11"/>
          </p:nvPr>
        </p:nvSpPr>
        <p:spPr/>
        <p:txBody>
          <a:bodyPr/>
          <a:lstStyle/>
          <a:p>
            <a:endParaRPr lang="sq-AL"/>
          </a:p>
        </p:txBody>
      </p:sp>
      <p:sp>
        <p:nvSpPr>
          <p:cNvPr id="7" name="Slide Number Placeholder 6">
            <a:extLst>
              <a:ext uri="{FF2B5EF4-FFF2-40B4-BE49-F238E27FC236}">
                <a16:creationId xmlns:a16="http://schemas.microsoft.com/office/drawing/2014/main" id="{791D2FB2-5343-57AC-640D-14E285920418}"/>
              </a:ext>
            </a:extLst>
          </p:cNvPr>
          <p:cNvSpPr>
            <a:spLocks noGrp="1"/>
          </p:cNvSpPr>
          <p:nvPr>
            <p:ph type="sldNum" sz="quarter" idx="12"/>
          </p:nvPr>
        </p:nvSpPr>
        <p:spPr/>
        <p:txBody>
          <a:bodyPr/>
          <a:lstStyle/>
          <a:p>
            <a:fld id="{B48BFCA7-8837-418A-B2DD-83044C752EDD}" type="slidenum">
              <a:rPr lang="sq-AL" smtClean="0"/>
              <a:t>‹#›</a:t>
            </a:fld>
            <a:endParaRPr lang="sq-AL"/>
          </a:p>
        </p:txBody>
      </p:sp>
    </p:spTree>
    <p:extLst>
      <p:ext uri="{BB962C8B-B14F-4D97-AF65-F5344CB8AC3E}">
        <p14:creationId xmlns:p14="http://schemas.microsoft.com/office/powerpoint/2010/main" val="2614601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84CEA-140F-A1D6-FDE7-698955987D7E}"/>
              </a:ext>
            </a:extLst>
          </p:cNvPr>
          <p:cNvSpPr>
            <a:spLocks noGrp="1"/>
          </p:cNvSpPr>
          <p:nvPr>
            <p:ph type="title"/>
          </p:nvPr>
        </p:nvSpPr>
        <p:spPr>
          <a:xfrm>
            <a:off x="839788" y="365125"/>
            <a:ext cx="10515600" cy="1325563"/>
          </a:xfrm>
        </p:spPr>
        <p:txBody>
          <a:bodyPr/>
          <a:lstStyle/>
          <a:p>
            <a:r>
              <a:rPr lang="en-US"/>
              <a:t>Click to edit Master title style</a:t>
            </a:r>
            <a:endParaRPr lang="sq-AL"/>
          </a:p>
        </p:txBody>
      </p:sp>
      <p:sp>
        <p:nvSpPr>
          <p:cNvPr id="3" name="Text Placeholder 2">
            <a:extLst>
              <a:ext uri="{FF2B5EF4-FFF2-40B4-BE49-F238E27FC236}">
                <a16:creationId xmlns:a16="http://schemas.microsoft.com/office/drawing/2014/main" id="{336A0D22-02E6-D065-C3C4-2DD35B516B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3F1EF2A-1E4F-2210-EFA7-459C59E8040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q-AL"/>
          </a:p>
        </p:txBody>
      </p:sp>
      <p:sp>
        <p:nvSpPr>
          <p:cNvPr id="5" name="Text Placeholder 4">
            <a:extLst>
              <a:ext uri="{FF2B5EF4-FFF2-40B4-BE49-F238E27FC236}">
                <a16:creationId xmlns:a16="http://schemas.microsoft.com/office/drawing/2014/main" id="{90EE36F8-056F-704C-ED75-483A24ABFD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27D5CE-8531-627C-7246-A7452D79D0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q-AL"/>
          </a:p>
        </p:txBody>
      </p:sp>
      <p:sp>
        <p:nvSpPr>
          <p:cNvPr id="7" name="Date Placeholder 6">
            <a:extLst>
              <a:ext uri="{FF2B5EF4-FFF2-40B4-BE49-F238E27FC236}">
                <a16:creationId xmlns:a16="http://schemas.microsoft.com/office/drawing/2014/main" id="{0B5E5499-9918-A43E-1D24-6D5946BAA6D2}"/>
              </a:ext>
            </a:extLst>
          </p:cNvPr>
          <p:cNvSpPr>
            <a:spLocks noGrp="1"/>
          </p:cNvSpPr>
          <p:nvPr>
            <p:ph type="dt" sz="half" idx="10"/>
          </p:nvPr>
        </p:nvSpPr>
        <p:spPr/>
        <p:txBody>
          <a:bodyPr/>
          <a:lstStyle/>
          <a:p>
            <a:fld id="{97191D03-0F0E-4880-BBC8-0720738722A5}" type="datetimeFigureOut">
              <a:rPr lang="sq-AL" smtClean="0"/>
              <a:t>27.3.2024</a:t>
            </a:fld>
            <a:endParaRPr lang="sq-AL"/>
          </a:p>
        </p:txBody>
      </p:sp>
      <p:sp>
        <p:nvSpPr>
          <p:cNvPr id="8" name="Footer Placeholder 7">
            <a:extLst>
              <a:ext uri="{FF2B5EF4-FFF2-40B4-BE49-F238E27FC236}">
                <a16:creationId xmlns:a16="http://schemas.microsoft.com/office/drawing/2014/main" id="{4D557127-E155-30EB-0F2D-72BA4DC67B1B}"/>
              </a:ext>
            </a:extLst>
          </p:cNvPr>
          <p:cNvSpPr>
            <a:spLocks noGrp="1"/>
          </p:cNvSpPr>
          <p:nvPr>
            <p:ph type="ftr" sz="quarter" idx="11"/>
          </p:nvPr>
        </p:nvSpPr>
        <p:spPr/>
        <p:txBody>
          <a:bodyPr/>
          <a:lstStyle/>
          <a:p>
            <a:endParaRPr lang="sq-AL"/>
          </a:p>
        </p:txBody>
      </p:sp>
      <p:sp>
        <p:nvSpPr>
          <p:cNvPr id="9" name="Slide Number Placeholder 8">
            <a:extLst>
              <a:ext uri="{FF2B5EF4-FFF2-40B4-BE49-F238E27FC236}">
                <a16:creationId xmlns:a16="http://schemas.microsoft.com/office/drawing/2014/main" id="{2981B2CC-1552-6B58-F9CD-CC2B13061D10}"/>
              </a:ext>
            </a:extLst>
          </p:cNvPr>
          <p:cNvSpPr>
            <a:spLocks noGrp="1"/>
          </p:cNvSpPr>
          <p:nvPr>
            <p:ph type="sldNum" sz="quarter" idx="12"/>
          </p:nvPr>
        </p:nvSpPr>
        <p:spPr/>
        <p:txBody>
          <a:bodyPr/>
          <a:lstStyle/>
          <a:p>
            <a:fld id="{B48BFCA7-8837-418A-B2DD-83044C752EDD}" type="slidenum">
              <a:rPr lang="sq-AL" smtClean="0"/>
              <a:t>‹#›</a:t>
            </a:fld>
            <a:endParaRPr lang="sq-AL"/>
          </a:p>
        </p:txBody>
      </p:sp>
    </p:spTree>
    <p:extLst>
      <p:ext uri="{BB962C8B-B14F-4D97-AF65-F5344CB8AC3E}">
        <p14:creationId xmlns:p14="http://schemas.microsoft.com/office/powerpoint/2010/main" val="2463480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05C28-74EB-97D1-9E65-1CF682B539DE}"/>
              </a:ext>
            </a:extLst>
          </p:cNvPr>
          <p:cNvSpPr>
            <a:spLocks noGrp="1"/>
          </p:cNvSpPr>
          <p:nvPr>
            <p:ph type="title"/>
          </p:nvPr>
        </p:nvSpPr>
        <p:spPr/>
        <p:txBody>
          <a:bodyPr/>
          <a:lstStyle/>
          <a:p>
            <a:r>
              <a:rPr lang="en-US"/>
              <a:t>Click to edit Master title style</a:t>
            </a:r>
            <a:endParaRPr lang="sq-AL"/>
          </a:p>
        </p:txBody>
      </p:sp>
      <p:sp>
        <p:nvSpPr>
          <p:cNvPr id="3" name="Date Placeholder 2">
            <a:extLst>
              <a:ext uri="{FF2B5EF4-FFF2-40B4-BE49-F238E27FC236}">
                <a16:creationId xmlns:a16="http://schemas.microsoft.com/office/drawing/2014/main" id="{531610DA-9A2D-3285-7A4E-D39AB092467F}"/>
              </a:ext>
            </a:extLst>
          </p:cNvPr>
          <p:cNvSpPr>
            <a:spLocks noGrp="1"/>
          </p:cNvSpPr>
          <p:nvPr>
            <p:ph type="dt" sz="half" idx="10"/>
          </p:nvPr>
        </p:nvSpPr>
        <p:spPr/>
        <p:txBody>
          <a:bodyPr/>
          <a:lstStyle/>
          <a:p>
            <a:fld id="{97191D03-0F0E-4880-BBC8-0720738722A5}" type="datetimeFigureOut">
              <a:rPr lang="sq-AL" smtClean="0"/>
              <a:t>27.3.2024</a:t>
            </a:fld>
            <a:endParaRPr lang="sq-AL"/>
          </a:p>
        </p:txBody>
      </p:sp>
      <p:sp>
        <p:nvSpPr>
          <p:cNvPr id="4" name="Footer Placeholder 3">
            <a:extLst>
              <a:ext uri="{FF2B5EF4-FFF2-40B4-BE49-F238E27FC236}">
                <a16:creationId xmlns:a16="http://schemas.microsoft.com/office/drawing/2014/main" id="{F644F665-52D3-F548-7254-F54B045E13FE}"/>
              </a:ext>
            </a:extLst>
          </p:cNvPr>
          <p:cNvSpPr>
            <a:spLocks noGrp="1"/>
          </p:cNvSpPr>
          <p:nvPr>
            <p:ph type="ftr" sz="quarter" idx="11"/>
          </p:nvPr>
        </p:nvSpPr>
        <p:spPr/>
        <p:txBody>
          <a:bodyPr/>
          <a:lstStyle/>
          <a:p>
            <a:endParaRPr lang="sq-AL"/>
          </a:p>
        </p:txBody>
      </p:sp>
      <p:sp>
        <p:nvSpPr>
          <p:cNvPr id="5" name="Slide Number Placeholder 4">
            <a:extLst>
              <a:ext uri="{FF2B5EF4-FFF2-40B4-BE49-F238E27FC236}">
                <a16:creationId xmlns:a16="http://schemas.microsoft.com/office/drawing/2014/main" id="{7E4101F3-A414-30E6-994D-2574D0CA0B7E}"/>
              </a:ext>
            </a:extLst>
          </p:cNvPr>
          <p:cNvSpPr>
            <a:spLocks noGrp="1"/>
          </p:cNvSpPr>
          <p:nvPr>
            <p:ph type="sldNum" sz="quarter" idx="12"/>
          </p:nvPr>
        </p:nvSpPr>
        <p:spPr/>
        <p:txBody>
          <a:bodyPr/>
          <a:lstStyle/>
          <a:p>
            <a:fld id="{B48BFCA7-8837-418A-B2DD-83044C752EDD}" type="slidenum">
              <a:rPr lang="sq-AL" smtClean="0"/>
              <a:t>‹#›</a:t>
            </a:fld>
            <a:endParaRPr lang="sq-AL"/>
          </a:p>
        </p:txBody>
      </p:sp>
    </p:spTree>
    <p:extLst>
      <p:ext uri="{BB962C8B-B14F-4D97-AF65-F5344CB8AC3E}">
        <p14:creationId xmlns:p14="http://schemas.microsoft.com/office/powerpoint/2010/main" val="4193907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010351-4A54-2D78-E174-0C9CC2AA0A36}"/>
              </a:ext>
            </a:extLst>
          </p:cNvPr>
          <p:cNvSpPr>
            <a:spLocks noGrp="1"/>
          </p:cNvSpPr>
          <p:nvPr>
            <p:ph type="dt" sz="half" idx="10"/>
          </p:nvPr>
        </p:nvSpPr>
        <p:spPr/>
        <p:txBody>
          <a:bodyPr/>
          <a:lstStyle/>
          <a:p>
            <a:fld id="{97191D03-0F0E-4880-BBC8-0720738722A5}" type="datetimeFigureOut">
              <a:rPr lang="sq-AL" smtClean="0"/>
              <a:t>27.3.2024</a:t>
            </a:fld>
            <a:endParaRPr lang="sq-AL"/>
          </a:p>
        </p:txBody>
      </p:sp>
      <p:sp>
        <p:nvSpPr>
          <p:cNvPr id="3" name="Footer Placeholder 2">
            <a:extLst>
              <a:ext uri="{FF2B5EF4-FFF2-40B4-BE49-F238E27FC236}">
                <a16:creationId xmlns:a16="http://schemas.microsoft.com/office/drawing/2014/main" id="{A77068E6-3A82-2B0D-064F-D18CBE7BABB6}"/>
              </a:ext>
            </a:extLst>
          </p:cNvPr>
          <p:cNvSpPr>
            <a:spLocks noGrp="1"/>
          </p:cNvSpPr>
          <p:nvPr>
            <p:ph type="ftr" sz="quarter" idx="11"/>
          </p:nvPr>
        </p:nvSpPr>
        <p:spPr/>
        <p:txBody>
          <a:bodyPr/>
          <a:lstStyle/>
          <a:p>
            <a:endParaRPr lang="sq-AL"/>
          </a:p>
        </p:txBody>
      </p:sp>
      <p:sp>
        <p:nvSpPr>
          <p:cNvPr id="4" name="Slide Number Placeholder 3">
            <a:extLst>
              <a:ext uri="{FF2B5EF4-FFF2-40B4-BE49-F238E27FC236}">
                <a16:creationId xmlns:a16="http://schemas.microsoft.com/office/drawing/2014/main" id="{E188135D-BF06-ABE1-807E-76CAD4D15EB5}"/>
              </a:ext>
            </a:extLst>
          </p:cNvPr>
          <p:cNvSpPr>
            <a:spLocks noGrp="1"/>
          </p:cNvSpPr>
          <p:nvPr>
            <p:ph type="sldNum" sz="quarter" idx="12"/>
          </p:nvPr>
        </p:nvSpPr>
        <p:spPr/>
        <p:txBody>
          <a:bodyPr/>
          <a:lstStyle/>
          <a:p>
            <a:fld id="{B48BFCA7-8837-418A-B2DD-83044C752EDD}" type="slidenum">
              <a:rPr lang="sq-AL" smtClean="0"/>
              <a:t>‹#›</a:t>
            </a:fld>
            <a:endParaRPr lang="sq-AL"/>
          </a:p>
        </p:txBody>
      </p:sp>
    </p:spTree>
    <p:extLst>
      <p:ext uri="{BB962C8B-B14F-4D97-AF65-F5344CB8AC3E}">
        <p14:creationId xmlns:p14="http://schemas.microsoft.com/office/powerpoint/2010/main" val="484987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C78FD-AD64-FCBD-14EE-47F51FA272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q-AL"/>
          </a:p>
        </p:txBody>
      </p:sp>
      <p:sp>
        <p:nvSpPr>
          <p:cNvPr id="3" name="Content Placeholder 2">
            <a:extLst>
              <a:ext uri="{FF2B5EF4-FFF2-40B4-BE49-F238E27FC236}">
                <a16:creationId xmlns:a16="http://schemas.microsoft.com/office/drawing/2014/main" id="{3C2587C6-F602-C93F-A3E7-15F6EFD213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q-AL"/>
          </a:p>
        </p:txBody>
      </p:sp>
      <p:sp>
        <p:nvSpPr>
          <p:cNvPr id="4" name="Text Placeholder 3">
            <a:extLst>
              <a:ext uri="{FF2B5EF4-FFF2-40B4-BE49-F238E27FC236}">
                <a16:creationId xmlns:a16="http://schemas.microsoft.com/office/drawing/2014/main" id="{9402E3C1-E3DD-6975-3EC0-7605767AAB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A33054-6F95-FAD9-3CDB-D0124621D685}"/>
              </a:ext>
            </a:extLst>
          </p:cNvPr>
          <p:cNvSpPr>
            <a:spLocks noGrp="1"/>
          </p:cNvSpPr>
          <p:nvPr>
            <p:ph type="dt" sz="half" idx="10"/>
          </p:nvPr>
        </p:nvSpPr>
        <p:spPr/>
        <p:txBody>
          <a:bodyPr/>
          <a:lstStyle/>
          <a:p>
            <a:fld id="{97191D03-0F0E-4880-BBC8-0720738722A5}" type="datetimeFigureOut">
              <a:rPr lang="sq-AL" smtClean="0"/>
              <a:t>27.3.2024</a:t>
            </a:fld>
            <a:endParaRPr lang="sq-AL"/>
          </a:p>
        </p:txBody>
      </p:sp>
      <p:sp>
        <p:nvSpPr>
          <p:cNvPr id="6" name="Footer Placeholder 5">
            <a:extLst>
              <a:ext uri="{FF2B5EF4-FFF2-40B4-BE49-F238E27FC236}">
                <a16:creationId xmlns:a16="http://schemas.microsoft.com/office/drawing/2014/main" id="{1E52452F-CFB1-2210-9AE2-F61503A4C5E7}"/>
              </a:ext>
            </a:extLst>
          </p:cNvPr>
          <p:cNvSpPr>
            <a:spLocks noGrp="1"/>
          </p:cNvSpPr>
          <p:nvPr>
            <p:ph type="ftr" sz="quarter" idx="11"/>
          </p:nvPr>
        </p:nvSpPr>
        <p:spPr/>
        <p:txBody>
          <a:bodyPr/>
          <a:lstStyle/>
          <a:p>
            <a:endParaRPr lang="sq-AL"/>
          </a:p>
        </p:txBody>
      </p:sp>
      <p:sp>
        <p:nvSpPr>
          <p:cNvPr id="7" name="Slide Number Placeholder 6">
            <a:extLst>
              <a:ext uri="{FF2B5EF4-FFF2-40B4-BE49-F238E27FC236}">
                <a16:creationId xmlns:a16="http://schemas.microsoft.com/office/drawing/2014/main" id="{4C0E84FC-EF0D-3999-CC90-5892F5CD71C8}"/>
              </a:ext>
            </a:extLst>
          </p:cNvPr>
          <p:cNvSpPr>
            <a:spLocks noGrp="1"/>
          </p:cNvSpPr>
          <p:nvPr>
            <p:ph type="sldNum" sz="quarter" idx="12"/>
          </p:nvPr>
        </p:nvSpPr>
        <p:spPr/>
        <p:txBody>
          <a:bodyPr/>
          <a:lstStyle/>
          <a:p>
            <a:fld id="{B48BFCA7-8837-418A-B2DD-83044C752EDD}" type="slidenum">
              <a:rPr lang="sq-AL" smtClean="0"/>
              <a:t>‹#›</a:t>
            </a:fld>
            <a:endParaRPr lang="sq-AL"/>
          </a:p>
        </p:txBody>
      </p:sp>
    </p:spTree>
    <p:extLst>
      <p:ext uri="{BB962C8B-B14F-4D97-AF65-F5344CB8AC3E}">
        <p14:creationId xmlns:p14="http://schemas.microsoft.com/office/powerpoint/2010/main" val="2758578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0B18B-D91D-10EB-87C1-83073A4991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q-AL"/>
          </a:p>
        </p:txBody>
      </p:sp>
      <p:sp>
        <p:nvSpPr>
          <p:cNvPr id="3" name="Picture Placeholder 2">
            <a:extLst>
              <a:ext uri="{FF2B5EF4-FFF2-40B4-BE49-F238E27FC236}">
                <a16:creationId xmlns:a16="http://schemas.microsoft.com/office/drawing/2014/main" id="{8E9C8FDA-035A-D963-2A55-729166F87F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q-AL"/>
          </a:p>
        </p:txBody>
      </p:sp>
      <p:sp>
        <p:nvSpPr>
          <p:cNvPr id="4" name="Text Placeholder 3">
            <a:extLst>
              <a:ext uri="{FF2B5EF4-FFF2-40B4-BE49-F238E27FC236}">
                <a16:creationId xmlns:a16="http://schemas.microsoft.com/office/drawing/2014/main" id="{E3F0CBA9-4DA6-3D37-694B-CB0756EC54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10E9CC-95D0-A6A6-0000-316533A39A9A}"/>
              </a:ext>
            </a:extLst>
          </p:cNvPr>
          <p:cNvSpPr>
            <a:spLocks noGrp="1"/>
          </p:cNvSpPr>
          <p:nvPr>
            <p:ph type="dt" sz="half" idx="10"/>
          </p:nvPr>
        </p:nvSpPr>
        <p:spPr/>
        <p:txBody>
          <a:bodyPr/>
          <a:lstStyle/>
          <a:p>
            <a:fld id="{97191D03-0F0E-4880-BBC8-0720738722A5}" type="datetimeFigureOut">
              <a:rPr lang="sq-AL" smtClean="0"/>
              <a:t>27.3.2024</a:t>
            </a:fld>
            <a:endParaRPr lang="sq-AL"/>
          </a:p>
        </p:txBody>
      </p:sp>
      <p:sp>
        <p:nvSpPr>
          <p:cNvPr id="6" name="Footer Placeholder 5">
            <a:extLst>
              <a:ext uri="{FF2B5EF4-FFF2-40B4-BE49-F238E27FC236}">
                <a16:creationId xmlns:a16="http://schemas.microsoft.com/office/drawing/2014/main" id="{FDDE7EC0-9BB7-FCE7-FF34-27BA12D1F6A8}"/>
              </a:ext>
            </a:extLst>
          </p:cNvPr>
          <p:cNvSpPr>
            <a:spLocks noGrp="1"/>
          </p:cNvSpPr>
          <p:nvPr>
            <p:ph type="ftr" sz="quarter" idx="11"/>
          </p:nvPr>
        </p:nvSpPr>
        <p:spPr/>
        <p:txBody>
          <a:bodyPr/>
          <a:lstStyle/>
          <a:p>
            <a:endParaRPr lang="sq-AL"/>
          </a:p>
        </p:txBody>
      </p:sp>
      <p:sp>
        <p:nvSpPr>
          <p:cNvPr id="7" name="Slide Number Placeholder 6">
            <a:extLst>
              <a:ext uri="{FF2B5EF4-FFF2-40B4-BE49-F238E27FC236}">
                <a16:creationId xmlns:a16="http://schemas.microsoft.com/office/drawing/2014/main" id="{2CA48284-3405-5DD0-9691-8C56B3E7E517}"/>
              </a:ext>
            </a:extLst>
          </p:cNvPr>
          <p:cNvSpPr>
            <a:spLocks noGrp="1"/>
          </p:cNvSpPr>
          <p:nvPr>
            <p:ph type="sldNum" sz="quarter" idx="12"/>
          </p:nvPr>
        </p:nvSpPr>
        <p:spPr/>
        <p:txBody>
          <a:bodyPr/>
          <a:lstStyle/>
          <a:p>
            <a:fld id="{B48BFCA7-8837-418A-B2DD-83044C752EDD}" type="slidenum">
              <a:rPr lang="sq-AL" smtClean="0"/>
              <a:t>‹#›</a:t>
            </a:fld>
            <a:endParaRPr lang="sq-AL"/>
          </a:p>
        </p:txBody>
      </p:sp>
    </p:spTree>
    <p:extLst>
      <p:ext uri="{BB962C8B-B14F-4D97-AF65-F5344CB8AC3E}">
        <p14:creationId xmlns:p14="http://schemas.microsoft.com/office/powerpoint/2010/main" val="6655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D6CCA-3927-A9DC-223F-A51575F178B5}"/>
              </a:ext>
            </a:extLst>
          </p:cNvPr>
          <p:cNvSpPr>
            <a:spLocks noGrp="1"/>
          </p:cNvSpPr>
          <p:nvPr>
            <p:ph type="title"/>
          </p:nvPr>
        </p:nvSpPr>
        <p:spPr/>
        <p:txBody>
          <a:bodyPr/>
          <a:lstStyle/>
          <a:p>
            <a:r>
              <a:rPr lang="en-US"/>
              <a:t>Click to edit Master title style</a:t>
            </a:r>
            <a:endParaRPr lang="sq-AL"/>
          </a:p>
        </p:txBody>
      </p:sp>
      <p:sp>
        <p:nvSpPr>
          <p:cNvPr id="3" name="Vertical Text Placeholder 2">
            <a:extLst>
              <a:ext uri="{FF2B5EF4-FFF2-40B4-BE49-F238E27FC236}">
                <a16:creationId xmlns:a16="http://schemas.microsoft.com/office/drawing/2014/main" id="{4AD6973E-A74C-F52C-7C39-C91A2329A06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q-AL"/>
          </a:p>
        </p:txBody>
      </p:sp>
      <p:sp>
        <p:nvSpPr>
          <p:cNvPr id="4" name="Date Placeholder 3">
            <a:extLst>
              <a:ext uri="{FF2B5EF4-FFF2-40B4-BE49-F238E27FC236}">
                <a16:creationId xmlns:a16="http://schemas.microsoft.com/office/drawing/2014/main" id="{50917652-DC02-E3D3-0134-BA2FB523C408}"/>
              </a:ext>
            </a:extLst>
          </p:cNvPr>
          <p:cNvSpPr>
            <a:spLocks noGrp="1"/>
          </p:cNvSpPr>
          <p:nvPr>
            <p:ph type="dt" sz="half" idx="10"/>
          </p:nvPr>
        </p:nvSpPr>
        <p:spPr/>
        <p:txBody>
          <a:bodyPr/>
          <a:lstStyle/>
          <a:p>
            <a:fld id="{97191D03-0F0E-4880-BBC8-0720738722A5}" type="datetimeFigureOut">
              <a:rPr lang="sq-AL" smtClean="0"/>
              <a:t>27.3.2024</a:t>
            </a:fld>
            <a:endParaRPr lang="sq-AL"/>
          </a:p>
        </p:txBody>
      </p:sp>
      <p:sp>
        <p:nvSpPr>
          <p:cNvPr id="5" name="Footer Placeholder 4">
            <a:extLst>
              <a:ext uri="{FF2B5EF4-FFF2-40B4-BE49-F238E27FC236}">
                <a16:creationId xmlns:a16="http://schemas.microsoft.com/office/drawing/2014/main" id="{5847E6D5-579A-BB76-95F7-5229B11D6340}"/>
              </a:ext>
            </a:extLst>
          </p:cNvPr>
          <p:cNvSpPr>
            <a:spLocks noGrp="1"/>
          </p:cNvSpPr>
          <p:nvPr>
            <p:ph type="ftr" sz="quarter" idx="11"/>
          </p:nvPr>
        </p:nvSpPr>
        <p:spPr/>
        <p:txBody>
          <a:bodyPr/>
          <a:lstStyle/>
          <a:p>
            <a:endParaRPr lang="sq-AL"/>
          </a:p>
        </p:txBody>
      </p:sp>
      <p:sp>
        <p:nvSpPr>
          <p:cNvPr id="6" name="Slide Number Placeholder 5">
            <a:extLst>
              <a:ext uri="{FF2B5EF4-FFF2-40B4-BE49-F238E27FC236}">
                <a16:creationId xmlns:a16="http://schemas.microsoft.com/office/drawing/2014/main" id="{4BD06755-6457-952B-F34E-2F4E2A500331}"/>
              </a:ext>
            </a:extLst>
          </p:cNvPr>
          <p:cNvSpPr>
            <a:spLocks noGrp="1"/>
          </p:cNvSpPr>
          <p:nvPr>
            <p:ph type="sldNum" sz="quarter" idx="12"/>
          </p:nvPr>
        </p:nvSpPr>
        <p:spPr/>
        <p:txBody>
          <a:bodyPr/>
          <a:lstStyle/>
          <a:p>
            <a:fld id="{B48BFCA7-8837-418A-B2DD-83044C752EDD}" type="slidenum">
              <a:rPr lang="sq-AL" smtClean="0"/>
              <a:t>‹#›</a:t>
            </a:fld>
            <a:endParaRPr lang="sq-AL"/>
          </a:p>
        </p:txBody>
      </p:sp>
    </p:spTree>
    <p:extLst>
      <p:ext uri="{BB962C8B-B14F-4D97-AF65-F5344CB8AC3E}">
        <p14:creationId xmlns:p14="http://schemas.microsoft.com/office/powerpoint/2010/main" val="136778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8515D3-5A14-9278-8F94-56537E04895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sq-AL"/>
          </a:p>
        </p:txBody>
      </p:sp>
      <p:sp>
        <p:nvSpPr>
          <p:cNvPr id="3" name="Vertical Text Placeholder 2">
            <a:extLst>
              <a:ext uri="{FF2B5EF4-FFF2-40B4-BE49-F238E27FC236}">
                <a16:creationId xmlns:a16="http://schemas.microsoft.com/office/drawing/2014/main" id="{0FD59101-5AFD-F007-BC15-28746E6D20F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q-AL"/>
          </a:p>
        </p:txBody>
      </p:sp>
      <p:sp>
        <p:nvSpPr>
          <p:cNvPr id="4" name="Date Placeholder 3">
            <a:extLst>
              <a:ext uri="{FF2B5EF4-FFF2-40B4-BE49-F238E27FC236}">
                <a16:creationId xmlns:a16="http://schemas.microsoft.com/office/drawing/2014/main" id="{36182E41-81A0-63FC-E76B-976224EA8AFD}"/>
              </a:ext>
            </a:extLst>
          </p:cNvPr>
          <p:cNvSpPr>
            <a:spLocks noGrp="1"/>
          </p:cNvSpPr>
          <p:nvPr>
            <p:ph type="dt" sz="half" idx="10"/>
          </p:nvPr>
        </p:nvSpPr>
        <p:spPr/>
        <p:txBody>
          <a:bodyPr/>
          <a:lstStyle/>
          <a:p>
            <a:fld id="{97191D03-0F0E-4880-BBC8-0720738722A5}" type="datetimeFigureOut">
              <a:rPr lang="sq-AL" smtClean="0"/>
              <a:t>27.3.2024</a:t>
            </a:fld>
            <a:endParaRPr lang="sq-AL"/>
          </a:p>
        </p:txBody>
      </p:sp>
      <p:sp>
        <p:nvSpPr>
          <p:cNvPr id="5" name="Footer Placeholder 4">
            <a:extLst>
              <a:ext uri="{FF2B5EF4-FFF2-40B4-BE49-F238E27FC236}">
                <a16:creationId xmlns:a16="http://schemas.microsoft.com/office/drawing/2014/main" id="{56928D67-13EB-7805-AA6C-859316BF991C}"/>
              </a:ext>
            </a:extLst>
          </p:cNvPr>
          <p:cNvSpPr>
            <a:spLocks noGrp="1"/>
          </p:cNvSpPr>
          <p:nvPr>
            <p:ph type="ftr" sz="quarter" idx="11"/>
          </p:nvPr>
        </p:nvSpPr>
        <p:spPr/>
        <p:txBody>
          <a:bodyPr/>
          <a:lstStyle/>
          <a:p>
            <a:endParaRPr lang="sq-AL"/>
          </a:p>
        </p:txBody>
      </p:sp>
      <p:sp>
        <p:nvSpPr>
          <p:cNvPr id="6" name="Slide Number Placeholder 5">
            <a:extLst>
              <a:ext uri="{FF2B5EF4-FFF2-40B4-BE49-F238E27FC236}">
                <a16:creationId xmlns:a16="http://schemas.microsoft.com/office/drawing/2014/main" id="{A838489E-2BFE-6500-3421-E5D473D0FBCD}"/>
              </a:ext>
            </a:extLst>
          </p:cNvPr>
          <p:cNvSpPr>
            <a:spLocks noGrp="1"/>
          </p:cNvSpPr>
          <p:nvPr>
            <p:ph type="sldNum" sz="quarter" idx="12"/>
          </p:nvPr>
        </p:nvSpPr>
        <p:spPr/>
        <p:txBody>
          <a:bodyPr/>
          <a:lstStyle/>
          <a:p>
            <a:fld id="{B48BFCA7-8837-418A-B2DD-83044C752EDD}" type="slidenum">
              <a:rPr lang="sq-AL" smtClean="0"/>
              <a:t>‹#›</a:t>
            </a:fld>
            <a:endParaRPr lang="sq-AL"/>
          </a:p>
        </p:txBody>
      </p:sp>
    </p:spTree>
    <p:extLst>
      <p:ext uri="{BB962C8B-B14F-4D97-AF65-F5344CB8AC3E}">
        <p14:creationId xmlns:p14="http://schemas.microsoft.com/office/powerpoint/2010/main" val="1959712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FB5C18-60C0-5D50-7F76-3611987C889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sq-AL"/>
          </a:p>
        </p:txBody>
      </p:sp>
      <p:sp>
        <p:nvSpPr>
          <p:cNvPr id="3" name="Text Placeholder 2">
            <a:extLst>
              <a:ext uri="{FF2B5EF4-FFF2-40B4-BE49-F238E27FC236}">
                <a16:creationId xmlns:a16="http://schemas.microsoft.com/office/drawing/2014/main" id="{23E6FB4F-378E-7818-9BE8-0081ED5CBE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q-AL"/>
          </a:p>
        </p:txBody>
      </p:sp>
      <p:sp>
        <p:nvSpPr>
          <p:cNvPr id="4" name="Date Placeholder 3">
            <a:extLst>
              <a:ext uri="{FF2B5EF4-FFF2-40B4-BE49-F238E27FC236}">
                <a16:creationId xmlns:a16="http://schemas.microsoft.com/office/drawing/2014/main" id="{AA5F7D8D-4087-1FA2-1BE8-D193C912BC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191D03-0F0E-4880-BBC8-0720738722A5}" type="datetimeFigureOut">
              <a:rPr lang="sq-AL" smtClean="0"/>
              <a:t>27.3.2024</a:t>
            </a:fld>
            <a:endParaRPr lang="sq-AL"/>
          </a:p>
        </p:txBody>
      </p:sp>
      <p:sp>
        <p:nvSpPr>
          <p:cNvPr id="5" name="Footer Placeholder 4">
            <a:extLst>
              <a:ext uri="{FF2B5EF4-FFF2-40B4-BE49-F238E27FC236}">
                <a16:creationId xmlns:a16="http://schemas.microsoft.com/office/drawing/2014/main" id="{E8F5F5D3-FA0B-9691-60E7-8C6C5CFA6AC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q-AL"/>
          </a:p>
        </p:txBody>
      </p:sp>
      <p:sp>
        <p:nvSpPr>
          <p:cNvPr id="6" name="Slide Number Placeholder 5">
            <a:extLst>
              <a:ext uri="{FF2B5EF4-FFF2-40B4-BE49-F238E27FC236}">
                <a16:creationId xmlns:a16="http://schemas.microsoft.com/office/drawing/2014/main" id="{1C9300A5-584C-5928-CE81-94E6537B87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8BFCA7-8837-418A-B2DD-83044C752EDD}" type="slidenum">
              <a:rPr lang="sq-AL" smtClean="0"/>
              <a:t>‹#›</a:t>
            </a:fld>
            <a:endParaRPr lang="sq-AL"/>
          </a:p>
        </p:txBody>
      </p:sp>
    </p:spTree>
    <p:extLst>
      <p:ext uri="{BB962C8B-B14F-4D97-AF65-F5344CB8AC3E}">
        <p14:creationId xmlns:p14="http://schemas.microsoft.com/office/powerpoint/2010/main" val="3136991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hudoc.echr.coe.int/eng#{%22appno%22:[%2212323/11%22]}"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49C6E-5091-410C-CC5E-9C3D5EF8C469}"/>
              </a:ext>
            </a:extLst>
          </p:cNvPr>
          <p:cNvSpPr>
            <a:spLocks noGrp="1"/>
          </p:cNvSpPr>
          <p:nvPr>
            <p:ph type="ctrTitle"/>
          </p:nvPr>
        </p:nvSpPr>
        <p:spPr/>
        <p:txBody>
          <a:bodyPr>
            <a:normAutofit fontScale="90000"/>
          </a:bodyPr>
          <a:lstStyle/>
          <a:p>
            <a:r>
              <a:rPr lang="en-US" sz="4000" dirty="0" err="1" smtClean="0">
                <a:latin typeface="Times New Roman" panose="02020603050405020304" pitchFamily="18" charset="0"/>
                <a:cs typeface="Times New Roman" panose="02020603050405020304" pitchFamily="18" charset="0"/>
              </a:rPr>
              <a:t>Çështje</a:t>
            </a:r>
            <a:r>
              <a:rPr lang="en-US" sz="4000" dirty="0" smtClean="0">
                <a:latin typeface="Times New Roman" panose="02020603050405020304" pitchFamily="18" charset="0"/>
                <a:cs typeface="Times New Roman" panose="02020603050405020304" pitchFamily="18" charset="0"/>
              </a:rPr>
              <a:t> </a:t>
            </a:r>
            <a:r>
              <a:rPr lang="en-US" sz="4000" dirty="0" err="1" smtClean="0">
                <a:latin typeface="Times New Roman" panose="02020603050405020304" pitchFamily="18" charset="0"/>
                <a:cs typeface="Times New Roman" panose="02020603050405020304" pitchFamily="18" charset="0"/>
              </a:rPr>
              <a:t>të</a:t>
            </a:r>
            <a:r>
              <a:rPr lang="en-US" sz="4000" dirty="0" smtClean="0">
                <a:latin typeface="Times New Roman" panose="02020603050405020304" pitchFamily="18" charset="0"/>
                <a:cs typeface="Times New Roman" panose="02020603050405020304" pitchFamily="18" charset="0"/>
              </a:rPr>
              <a:t> </a:t>
            </a:r>
            <a:r>
              <a:rPr lang="en-US" sz="4000" dirty="0" err="1" smtClean="0">
                <a:latin typeface="Times New Roman" panose="02020603050405020304" pitchFamily="18" charset="0"/>
                <a:cs typeface="Times New Roman" panose="02020603050405020304" pitchFamily="18" charset="0"/>
              </a:rPr>
              <a:t>praktikës</a:t>
            </a:r>
            <a:r>
              <a:rPr lang="en-US" sz="4000" dirty="0" smtClean="0">
                <a:latin typeface="Times New Roman" panose="02020603050405020304" pitchFamily="18" charset="0"/>
                <a:cs typeface="Times New Roman" panose="02020603050405020304" pitchFamily="18" charset="0"/>
              </a:rPr>
              <a:t> </a:t>
            </a:r>
            <a:r>
              <a:rPr lang="en-US" sz="4000" dirty="0" err="1" smtClean="0">
                <a:latin typeface="Times New Roman" panose="02020603050405020304" pitchFamily="18" charset="0"/>
                <a:cs typeface="Times New Roman" panose="02020603050405020304" pitchFamily="18" charset="0"/>
              </a:rPr>
              <a:t>gjyqësore</a:t>
            </a:r>
            <a:r>
              <a:rPr lang="en-US" sz="4000" dirty="0" smtClean="0">
                <a:latin typeface="Times New Roman" panose="02020603050405020304" pitchFamily="18" charset="0"/>
                <a:cs typeface="Times New Roman" panose="02020603050405020304" pitchFamily="18" charset="0"/>
              </a:rPr>
              <a:t> </a:t>
            </a:r>
            <a:r>
              <a:rPr lang="en-US" sz="4000" dirty="0" err="1" smtClean="0">
                <a:latin typeface="Times New Roman" panose="02020603050405020304" pitchFamily="18" charset="0"/>
                <a:cs typeface="Times New Roman" panose="02020603050405020304" pitchFamily="18" charset="0"/>
              </a:rPr>
              <a:t>në</a:t>
            </a:r>
            <a:r>
              <a:rPr lang="en-US" sz="4000" dirty="0" smtClean="0">
                <a:latin typeface="Times New Roman" panose="02020603050405020304" pitchFamily="18" charset="0"/>
                <a:cs typeface="Times New Roman" panose="02020603050405020304" pitchFamily="18" charset="0"/>
              </a:rPr>
              <a:t> </a:t>
            </a:r>
            <a:r>
              <a:rPr lang="en-US" sz="4000" dirty="0" err="1" smtClean="0">
                <a:latin typeface="Times New Roman" panose="02020603050405020304" pitchFamily="18" charset="0"/>
                <a:cs typeface="Times New Roman" panose="02020603050405020304" pitchFamily="18" charset="0"/>
              </a:rPr>
              <a:t>hetimin</a:t>
            </a:r>
            <a:r>
              <a:rPr lang="en-US" sz="4000" dirty="0" smtClean="0">
                <a:latin typeface="Times New Roman" panose="02020603050405020304" pitchFamily="18" charset="0"/>
                <a:cs typeface="Times New Roman" panose="02020603050405020304" pitchFamily="18" charset="0"/>
              </a:rPr>
              <a:t> dhe </a:t>
            </a:r>
            <a:r>
              <a:rPr lang="en-US" sz="4000" dirty="0" err="1" smtClean="0">
                <a:latin typeface="Times New Roman" panose="02020603050405020304" pitchFamily="18" charset="0"/>
                <a:cs typeface="Times New Roman" panose="02020603050405020304" pitchFamily="18" charset="0"/>
              </a:rPr>
              <a:t>gjykimin</a:t>
            </a:r>
            <a:r>
              <a:rPr lang="en-US" sz="4000" dirty="0" smtClean="0">
                <a:latin typeface="Times New Roman" panose="02020603050405020304" pitchFamily="18" charset="0"/>
                <a:cs typeface="Times New Roman" panose="02020603050405020304" pitchFamily="18" charset="0"/>
              </a:rPr>
              <a:t> e </a:t>
            </a:r>
            <a:r>
              <a:rPr lang="en-US" sz="4000" dirty="0" err="1" smtClean="0">
                <a:latin typeface="Times New Roman" panose="02020603050405020304" pitchFamily="18" charset="0"/>
                <a:cs typeface="Times New Roman" panose="02020603050405020304" pitchFamily="18" charset="0"/>
              </a:rPr>
              <a:t>v</a:t>
            </a:r>
            <a:r>
              <a:rPr lang="en-US" sz="4000" dirty="0" err="1" smtClean="0">
                <a:latin typeface="Times New Roman" panose="02020603050405020304" pitchFamily="18" charset="0"/>
                <a:cs typeface="Times New Roman" panose="02020603050405020304" pitchFamily="18" charset="0"/>
              </a:rPr>
              <a:t>eprës</a:t>
            </a:r>
            <a:r>
              <a:rPr lang="en-US" sz="4000" dirty="0" smtClean="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penale</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Pastrimi</a:t>
            </a:r>
            <a:r>
              <a:rPr lang="en-US" sz="4000" dirty="0">
                <a:latin typeface="Times New Roman" panose="02020603050405020304" pitchFamily="18" charset="0"/>
                <a:cs typeface="Times New Roman" panose="02020603050405020304" pitchFamily="18" charset="0"/>
              </a:rPr>
              <a:t> i </a:t>
            </a:r>
            <a:r>
              <a:rPr lang="en-US" sz="4000" dirty="0" err="1">
                <a:latin typeface="Times New Roman" panose="02020603050405020304" pitchFamily="18" charset="0"/>
                <a:cs typeface="Times New Roman" panose="02020603050405020304" pitchFamily="18" charset="0"/>
              </a:rPr>
              <a:t>produkteve</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te</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vepres</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penale</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ose</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te</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veprimtarise</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kriminale</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parashikuar</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nga</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neni</a:t>
            </a:r>
            <a:r>
              <a:rPr lang="en-US" sz="4000" dirty="0">
                <a:latin typeface="Times New Roman" panose="02020603050405020304" pitchFamily="18" charset="0"/>
                <a:cs typeface="Times New Roman" panose="02020603050405020304" pitchFamily="18" charset="0"/>
              </a:rPr>
              <a:t> 287 i </a:t>
            </a:r>
            <a:r>
              <a:rPr lang="en-US" sz="4000" dirty="0" err="1">
                <a:latin typeface="Times New Roman" panose="02020603050405020304" pitchFamily="18" charset="0"/>
                <a:cs typeface="Times New Roman" panose="02020603050405020304" pitchFamily="18" charset="0"/>
              </a:rPr>
              <a:t>Kodit</a:t>
            </a:r>
            <a:r>
              <a:rPr lang="en-US" sz="4000" dirty="0">
                <a:latin typeface="Times New Roman" panose="02020603050405020304" pitchFamily="18" charset="0"/>
                <a:cs typeface="Times New Roman" panose="02020603050405020304" pitchFamily="18" charset="0"/>
              </a:rPr>
              <a:t> Penal </a:t>
            </a:r>
            <a:r>
              <a:rPr lang="en-US" sz="4000" dirty="0" smtClean="0">
                <a:latin typeface="Times New Roman" panose="02020603050405020304" pitchFamily="18" charset="0"/>
                <a:cs typeface="Times New Roman" panose="02020603050405020304" pitchFamily="18" charset="0"/>
              </a:rPr>
              <a:t>dhe </a:t>
            </a:r>
            <a:r>
              <a:rPr lang="en-US" sz="4000" dirty="0" err="1" smtClean="0">
                <a:latin typeface="Times New Roman" panose="02020603050405020304" pitchFamily="18" charset="0"/>
                <a:cs typeface="Times New Roman" panose="02020603050405020304" pitchFamily="18" charset="0"/>
              </a:rPr>
              <a:t>rekuperimit</a:t>
            </a:r>
            <a:r>
              <a:rPr lang="en-US" sz="4000" dirty="0" smtClean="0">
                <a:latin typeface="Times New Roman" panose="02020603050405020304" pitchFamily="18" charset="0"/>
                <a:cs typeface="Times New Roman" panose="02020603050405020304" pitchFamily="18" charset="0"/>
              </a:rPr>
              <a:t> </a:t>
            </a:r>
            <a:r>
              <a:rPr lang="en-US" sz="4000" dirty="0" err="1" smtClean="0">
                <a:latin typeface="Times New Roman" panose="02020603050405020304" pitchFamily="18" charset="0"/>
                <a:cs typeface="Times New Roman" panose="02020603050405020304" pitchFamily="18" charset="0"/>
              </a:rPr>
              <a:t>të</a:t>
            </a:r>
            <a:r>
              <a:rPr lang="en-US" sz="4000" dirty="0" smtClean="0">
                <a:latin typeface="Times New Roman" panose="02020603050405020304" pitchFamily="18" charset="0"/>
                <a:cs typeface="Times New Roman" panose="02020603050405020304" pitchFamily="18" charset="0"/>
              </a:rPr>
              <a:t> </a:t>
            </a:r>
            <a:r>
              <a:rPr lang="en-US" sz="4000" dirty="0" err="1" smtClean="0">
                <a:latin typeface="Times New Roman" panose="02020603050405020304" pitchFamily="18" charset="0"/>
                <a:cs typeface="Times New Roman" panose="02020603050405020304" pitchFamily="18" charset="0"/>
              </a:rPr>
              <a:t>aseteve</a:t>
            </a:r>
            <a:r>
              <a:rPr lang="en-US" sz="4000" dirty="0" smtClean="0">
                <a:latin typeface="Times New Roman" panose="02020603050405020304" pitchFamily="18" charset="0"/>
                <a:cs typeface="Times New Roman" panose="02020603050405020304" pitchFamily="18" charset="0"/>
              </a:rPr>
              <a:t> </a:t>
            </a:r>
            <a:r>
              <a:rPr lang="en-US" sz="4000" dirty="0" err="1" smtClean="0">
                <a:latin typeface="Times New Roman" panose="02020603050405020304" pitchFamily="18" charset="0"/>
                <a:cs typeface="Times New Roman" panose="02020603050405020304" pitchFamily="18" charset="0"/>
              </a:rPr>
              <a:t>kriminale</a:t>
            </a:r>
            <a:endParaRPr lang="sq-AL" sz="40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0A5F604E-FE0E-87E2-355E-4EB6B4A2DBF2}"/>
              </a:ext>
            </a:extLst>
          </p:cNvPr>
          <p:cNvSpPr>
            <a:spLocks noGrp="1"/>
          </p:cNvSpPr>
          <p:nvPr>
            <p:ph type="subTitle" idx="1"/>
          </p:nvPr>
        </p:nvSpPr>
        <p:spPr>
          <a:xfrm>
            <a:off x="1524000" y="4234649"/>
            <a:ext cx="9144000" cy="1023151"/>
          </a:xfrm>
        </p:spPr>
        <p:txBody>
          <a:bodyPr>
            <a:normAutofit lnSpcReduction="10000"/>
          </a:bodyPr>
          <a:lstStyle/>
          <a:p>
            <a:r>
              <a:rPr lang="en-US" sz="3000" b="1" dirty="0" smtClean="0">
                <a:latin typeface="Times New Roman" panose="02020603050405020304" pitchFamily="18" charset="0"/>
                <a:cs typeface="Times New Roman" panose="02020603050405020304" pitchFamily="18" charset="0"/>
              </a:rPr>
              <a:t>Gjergji Ceka</a:t>
            </a:r>
          </a:p>
          <a:p>
            <a:r>
              <a:rPr lang="en-US" sz="3000" b="1" dirty="0" err="1" smtClean="0">
                <a:latin typeface="Times New Roman" panose="02020603050405020304" pitchFamily="18" charset="0"/>
                <a:cs typeface="Times New Roman" panose="02020603050405020304" pitchFamily="18" charset="0"/>
              </a:rPr>
              <a:t>Prokuror</a:t>
            </a:r>
            <a:endParaRPr lang="sq-AL" sz="3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59460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861" y="231961"/>
            <a:ext cx="11549849" cy="948769"/>
          </a:xfrm>
        </p:spPr>
        <p:txBody>
          <a:bodyPr>
            <a:noAutofit/>
          </a:bodyPr>
          <a:lstStyle/>
          <a:p>
            <a:r>
              <a:rPr lang="en-US" sz="2000" b="1" dirty="0" err="1" smtClean="0"/>
              <a:t>Vendimi</a:t>
            </a:r>
            <a:r>
              <a:rPr lang="en-US" sz="2000" b="1" dirty="0" smtClean="0"/>
              <a:t> i </a:t>
            </a:r>
            <a:r>
              <a:rPr lang="en-US" sz="2000" b="1" dirty="0" err="1" smtClean="0"/>
              <a:t>Gjykatës</a:t>
            </a:r>
            <a:r>
              <a:rPr lang="en-US" sz="2000" b="1" dirty="0" smtClean="0"/>
              <a:t> </a:t>
            </a:r>
            <a:r>
              <a:rPr lang="en-US" sz="2000" b="1" dirty="0" err="1" smtClean="0"/>
              <a:t>së</a:t>
            </a:r>
            <a:r>
              <a:rPr lang="en-US" sz="2000" b="1" dirty="0" smtClean="0"/>
              <a:t> </a:t>
            </a:r>
            <a:r>
              <a:rPr lang="en-US" sz="2000" b="1" dirty="0" err="1" smtClean="0"/>
              <a:t>Drejtësisë</a:t>
            </a:r>
            <a:r>
              <a:rPr lang="en-US" sz="2000" b="1" dirty="0" smtClean="0"/>
              <a:t> </a:t>
            </a:r>
            <a:r>
              <a:rPr lang="en-US" sz="2000" b="1" dirty="0" err="1" smtClean="0"/>
              <a:t>së</a:t>
            </a:r>
            <a:r>
              <a:rPr lang="en-US" sz="2000" b="1" dirty="0" smtClean="0"/>
              <a:t> </a:t>
            </a:r>
            <a:r>
              <a:rPr lang="en-US" sz="2000" b="1" dirty="0" err="1" smtClean="0"/>
              <a:t>Komuniteteve</a:t>
            </a:r>
            <a:r>
              <a:rPr lang="en-US" sz="2000" b="1" dirty="0" smtClean="0"/>
              <a:t> </a:t>
            </a:r>
            <a:r>
              <a:rPr lang="en-US" sz="2000" b="1" dirty="0" err="1" smtClean="0"/>
              <a:t>Evropiane</a:t>
            </a:r>
            <a:r>
              <a:rPr lang="en-US" sz="2000" b="1" dirty="0" smtClean="0"/>
              <a:t> (</a:t>
            </a:r>
            <a:r>
              <a:rPr lang="en-US" sz="2000" b="1" dirty="0" err="1" smtClean="0"/>
              <a:t>Dhoma</a:t>
            </a:r>
            <a:r>
              <a:rPr lang="en-US" sz="2000" b="1" dirty="0" smtClean="0"/>
              <a:t> e </a:t>
            </a:r>
            <a:r>
              <a:rPr lang="en-US" sz="2000" b="1" dirty="0" err="1" smtClean="0"/>
              <a:t>Madhe</a:t>
            </a:r>
            <a:r>
              <a:rPr lang="en-US" sz="2000" b="1" dirty="0" smtClean="0"/>
              <a:t>) </a:t>
            </a:r>
            <a:r>
              <a:rPr lang="en-US" sz="2000" b="1" dirty="0" err="1" smtClean="0"/>
              <a:t>në</a:t>
            </a:r>
            <a:r>
              <a:rPr lang="en-US" sz="2000" b="1" dirty="0" smtClean="0"/>
              <a:t> </a:t>
            </a:r>
            <a:r>
              <a:rPr lang="en-US" sz="2000" b="1" dirty="0" err="1" smtClean="0"/>
              <a:t>çështjen</a:t>
            </a:r>
            <a:r>
              <a:rPr lang="en-US" sz="2000" b="1" dirty="0" smtClean="0"/>
              <a:t> </a:t>
            </a:r>
            <a:r>
              <a:rPr lang="en-US" sz="2000" b="1" dirty="0" err="1" smtClean="0"/>
              <a:t>Ordre</a:t>
            </a:r>
            <a:r>
              <a:rPr lang="en-US" sz="2000" b="1" dirty="0" smtClean="0"/>
              <a:t> des </a:t>
            </a:r>
            <a:r>
              <a:rPr lang="en-US" sz="2000" b="1" dirty="0" err="1" smtClean="0"/>
              <a:t>barreaux</a:t>
            </a:r>
            <a:r>
              <a:rPr lang="en-US" sz="2000" b="1" dirty="0" smtClean="0"/>
              <a:t> </a:t>
            </a:r>
            <a:r>
              <a:rPr lang="en-US" sz="2000" b="1" dirty="0" err="1" smtClean="0"/>
              <a:t>francophones</a:t>
            </a:r>
            <a:r>
              <a:rPr lang="en-US" sz="2000" b="1" dirty="0" smtClean="0"/>
              <a:t> et </a:t>
            </a:r>
            <a:r>
              <a:rPr lang="en-US" sz="2000" b="1" dirty="0" err="1" smtClean="0"/>
              <a:t>germanophone</a:t>
            </a:r>
            <a:r>
              <a:rPr lang="en-US" sz="2000" b="1" dirty="0" smtClean="0"/>
              <a:t> and Others </a:t>
            </a:r>
            <a:r>
              <a:rPr lang="en-US" sz="2000" b="1" dirty="0" err="1" smtClean="0"/>
              <a:t>kundër</a:t>
            </a:r>
            <a:r>
              <a:rPr lang="en-US" sz="2000" b="1" dirty="0" smtClean="0"/>
              <a:t> </a:t>
            </a:r>
            <a:r>
              <a:rPr lang="en-US" sz="2000" b="1" dirty="0" err="1" smtClean="0"/>
              <a:t>Keshillit</a:t>
            </a:r>
            <a:r>
              <a:rPr lang="en-US" sz="2000" b="1" dirty="0" smtClean="0"/>
              <a:t> </a:t>
            </a:r>
            <a:r>
              <a:rPr lang="en-US" sz="2000" b="1" dirty="0" err="1" smtClean="0"/>
              <a:t>te</a:t>
            </a:r>
            <a:r>
              <a:rPr lang="en-US" sz="2000" b="1" dirty="0" smtClean="0"/>
              <a:t> </a:t>
            </a:r>
            <a:r>
              <a:rPr lang="en-US" sz="2000" b="1" dirty="0" err="1" smtClean="0"/>
              <a:t>ministrave</a:t>
            </a:r>
            <a:r>
              <a:rPr lang="en-US" sz="2000" b="1" dirty="0" smtClean="0"/>
              <a:t>, 26 </a:t>
            </a:r>
            <a:r>
              <a:rPr lang="en-US" sz="2000" b="1" dirty="0" err="1" smtClean="0"/>
              <a:t>qershor</a:t>
            </a:r>
            <a:r>
              <a:rPr lang="en-US" sz="2000" b="1" dirty="0" smtClean="0"/>
              <a:t> 2007; C-305/05)</a:t>
            </a:r>
            <a:endParaRPr lang="en-US" sz="2000" b="1" dirty="0"/>
          </a:p>
        </p:txBody>
      </p:sp>
      <p:sp>
        <p:nvSpPr>
          <p:cNvPr id="3" name="Content Placeholder 2"/>
          <p:cNvSpPr>
            <a:spLocks noGrp="1"/>
          </p:cNvSpPr>
          <p:nvPr>
            <p:ph idx="1"/>
          </p:nvPr>
        </p:nvSpPr>
        <p:spPr>
          <a:xfrm>
            <a:off x="0" y="1091954"/>
            <a:ext cx="12192000" cy="5766046"/>
          </a:xfrm>
        </p:spPr>
        <p:txBody>
          <a:bodyPr>
            <a:noAutofit/>
          </a:bodyPr>
          <a:lstStyle/>
          <a:p>
            <a:pPr algn="just"/>
            <a:r>
              <a:rPr lang="en-US" sz="1600" dirty="0" err="1" smtClean="0">
                <a:latin typeface="Times" panose="02020603060405020304" pitchFamily="18" charset="0"/>
              </a:rPr>
              <a:t>Në</a:t>
            </a:r>
            <a:r>
              <a:rPr lang="en-US" sz="1600" dirty="0" smtClean="0">
                <a:latin typeface="Times" panose="02020603060405020304" pitchFamily="18" charset="0"/>
              </a:rPr>
              <a:t> </a:t>
            </a:r>
            <a:r>
              <a:rPr lang="en-US" sz="1600" dirty="0" err="1" smtClean="0">
                <a:latin typeface="Times" panose="02020603060405020304" pitchFamily="18" charset="0"/>
              </a:rPr>
              <a:t>vitin</a:t>
            </a:r>
            <a:r>
              <a:rPr lang="en-US" sz="1600" dirty="0" smtClean="0">
                <a:latin typeface="Times" panose="02020603060405020304" pitchFamily="18" charset="0"/>
              </a:rPr>
              <a:t> 2005, </a:t>
            </a:r>
            <a:r>
              <a:rPr lang="en-US" sz="1600" dirty="0" err="1" smtClean="0">
                <a:latin typeface="Times" panose="02020603060405020304" pitchFamily="18" charset="0"/>
              </a:rPr>
              <a:t>në</a:t>
            </a:r>
            <a:r>
              <a:rPr lang="en-US" sz="1600" dirty="0" smtClean="0">
                <a:latin typeface="Times" panose="02020603060405020304" pitchFamily="18" charset="0"/>
              </a:rPr>
              <a:t> </a:t>
            </a:r>
            <a:r>
              <a:rPr lang="en-US" sz="1600" dirty="0" err="1" smtClean="0">
                <a:latin typeface="Times" panose="02020603060405020304" pitchFamily="18" charset="0"/>
              </a:rPr>
              <a:t>lidhje</a:t>
            </a:r>
            <a:r>
              <a:rPr lang="en-US" sz="1600" dirty="0" smtClean="0">
                <a:latin typeface="Times" panose="02020603060405020304" pitchFamily="18" charset="0"/>
              </a:rPr>
              <a:t> me </a:t>
            </a:r>
            <a:r>
              <a:rPr lang="en-US" sz="1600" dirty="0" err="1" smtClean="0">
                <a:latin typeface="Times" panose="02020603060405020304" pitchFamily="18" charset="0"/>
              </a:rPr>
              <a:t>një</a:t>
            </a:r>
            <a:r>
              <a:rPr lang="en-US" sz="1600" dirty="0" smtClean="0">
                <a:latin typeface="Times" panose="02020603060405020304" pitchFamily="18" charset="0"/>
              </a:rPr>
              <a:t> </a:t>
            </a:r>
            <a:r>
              <a:rPr lang="en-US" sz="1600" dirty="0" err="1" smtClean="0">
                <a:latin typeface="Times" panose="02020603060405020304" pitchFamily="18" charset="0"/>
              </a:rPr>
              <a:t>kërkesë</a:t>
            </a:r>
            <a:r>
              <a:rPr lang="en-US" sz="1600" dirty="0" smtClean="0">
                <a:latin typeface="Times" panose="02020603060405020304" pitchFamily="18" charset="0"/>
              </a:rPr>
              <a:t> </a:t>
            </a:r>
            <a:r>
              <a:rPr lang="en-US" sz="1600" dirty="0" err="1" smtClean="0">
                <a:latin typeface="Times" panose="02020603060405020304" pitchFamily="18" charset="0"/>
              </a:rPr>
              <a:t>të</a:t>
            </a:r>
            <a:r>
              <a:rPr lang="en-US" sz="1600" dirty="0" smtClean="0">
                <a:latin typeface="Times" panose="02020603060405020304" pitchFamily="18" charset="0"/>
              </a:rPr>
              <a:t> </a:t>
            </a:r>
            <a:r>
              <a:rPr lang="en-US" sz="1600" dirty="0" err="1" smtClean="0">
                <a:latin typeface="Times" panose="02020603060405020304" pitchFamily="18" charset="0"/>
              </a:rPr>
              <a:t>paraqitur</a:t>
            </a:r>
            <a:r>
              <a:rPr lang="en-US" sz="1600" dirty="0" smtClean="0">
                <a:latin typeface="Times" panose="02020603060405020304" pitchFamily="18" charset="0"/>
              </a:rPr>
              <a:t> </a:t>
            </a:r>
            <a:r>
              <a:rPr lang="en-US" sz="1600" dirty="0" err="1" smtClean="0">
                <a:latin typeface="Times" panose="02020603060405020304" pitchFamily="18" charset="0"/>
              </a:rPr>
              <a:t>nga</a:t>
            </a:r>
            <a:r>
              <a:rPr lang="en-US" sz="1600" dirty="0" smtClean="0">
                <a:latin typeface="Times" panose="02020603060405020304" pitchFamily="18" charset="0"/>
              </a:rPr>
              <a:t> </a:t>
            </a:r>
            <a:r>
              <a:rPr lang="en-US" sz="1600" dirty="0" err="1" smtClean="0">
                <a:latin typeface="Times" panose="02020603060405020304" pitchFamily="18" charset="0"/>
              </a:rPr>
              <a:t>shoqata</a:t>
            </a:r>
            <a:r>
              <a:rPr lang="en-US" sz="1600" dirty="0" smtClean="0">
                <a:latin typeface="Times" panose="02020603060405020304" pitchFamily="18" charset="0"/>
              </a:rPr>
              <a:t> </a:t>
            </a:r>
            <a:r>
              <a:rPr lang="en-US" sz="1600" dirty="0" err="1" smtClean="0">
                <a:latin typeface="Times" panose="02020603060405020304" pitchFamily="18" charset="0"/>
              </a:rPr>
              <a:t>të</a:t>
            </a:r>
            <a:r>
              <a:rPr lang="en-US" sz="1600" dirty="0" smtClean="0">
                <a:latin typeface="Times" panose="02020603060405020304" pitchFamily="18" charset="0"/>
              </a:rPr>
              <a:t> </a:t>
            </a:r>
            <a:r>
              <a:rPr lang="en-US" sz="1600" dirty="0" err="1" smtClean="0">
                <a:latin typeface="Times" panose="02020603060405020304" pitchFamily="18" charset="0"/>
              </a:rPr>
              <a:t>ndryshme</a:t>
            </a:r>
            <a:r>
              <a:rPr lang="en-US" sz="1600" dirty="0" smtClean="0">
                <a:latin typeface="Times" panose="02020603060405020304" pitchFamily="18" charset="0"/>
              </a:rPr>
              <a:t> </a:t>
            </a:r>
            <a:r>
              <a:rPr lang="en-US" sz="1600" dirty="0" err="1" smtClean="0">
                <a:latin typeface="Times" panose="02020603060405020304" pitchFamily="18" charset="0"/>
              </a:rPr>
              <a:t>të</a:t>
            </a:r>
            <a:r>
              <a:rPr lang="en-US" sz="1600" dirty="0" smtClean="0">
                <a:latin typeface="Times" panose="02020603060405020304" pitchFamily="18" charset="0"/>
              </a:rPr>
              <a:t> </a:t>
            </a:r>
            <a:r>
              <a:rPr lang="en-US" sz="1600" dirty="0" err="1" smtClean="0">
                <a:latin typeface="Times" panose="02020603060405020304" pitchFamily="18" charset="0"/>
              </a:rPr>
              <a:t>avokatëve</a:t>
            </a:r>
            <a:r>
              <a:rPr lang="en-US" sz="1600" dirty="0" smtClean="0">
                <a:latin typeface="Times" panose="02020603060405020304" pitchFamily="18" charset="0"/>
              </a:rPr>
              <a:t> </a:t>
            </a:r>
            <a:r>
              <a:rPr lang="en-US" sz="1600" dirty="0" err="1" smtClean="0">
                <a:latin typeface="Times" panose="02020603060405020304" pitchFamily="18" charset="0"/>
              </a:rPr>
              <a:t>belge</a:t>
            </a:r>
            <a:r>
              <a:rPr lang="en-US" sz="1600" dirty="0" smtClean="0">
                <a:latin typeface="Times" panose="02020603060405020304" pitchFamily="18" charset="0"/>
              </a:rPr>
              <a:t> </a:t>
            </a:r>
            <a:r>
              <a:rPr lang="en-US" sz="1600" dirty="0" err="1" smtClean="0">
                <a:latin typeface="Times" panose="02020603060405020304" pitchFamily="18" charset="0"/>
              </a:rPr>
              <a:t>për</a:t>
            </a:r>
            <a:r>
              <a:rPr lang="en-US" sz="1600" dirty="0" smtClean="0">
                <a:latin typeface="Times" panose="02020603060405020304" pitchFamily="18" charset="0"/>
              </a:rPr>
              <a:t> </a:t>
            </a:r>
            <a:r>
              <a:rPr lang="en-US" sz="1600" dirty="0" err="1" smtClean="0">
                <a:latin typeface="Times" panose="02020603060405020304" pitchFamily="18" charset="0"/>
              </a:rPr>
              <a:t>anulimin</a:t>
            </a:r>
            <a:r>
              <a:rPr lang="en-US" sz="1600" dirty="0" smtClean="0">
                <a:latin typeface="Times" panose="02020603060405020304" pitchFamily="18" charset="0"/>
              </a:rPr>
              <a:t> e </a:t>
            </a:r>
            <a:r>
              <a:rPr lang="en-US" sz="1600" dirty="0" err="1" smtClean="0">
                <a:latin typeface="Times" panose="02020603060405020304" pitchFamily="18" charset="0"/>
              </a:rPr>
              <a:t>disa</a:t>
            </a:r>
            <a:r>
              <a:rPr lang="en-US" sz="1600" dirty="0" smtClean="0">
                <a:latin typeface="Times" panose="02020603060405020304" pitchFamily="18" charset="0"/>
              </a:rPr>
              <a:t> </a:t>
            </a:r>
            <a:r>
              <a:rPr lang="en-US" sz="1600" dirty="0" err="1" smtClean="0">
                <a:latin typeface="Times" panose="02020603060405020304" pitchFamily="18" charset="0"/>
              </a:rPr>
              <a:t>dispozitave</a:t>
            </a:r>
            <a:r>
              <a:rPr lang="en-US" sz="1600" dirty="0" smtClean="0">
                <a:latin typeface="Times" panose="02020603060405020304" pitchFamily="18" charset="0"/>
              </a:rPr>
              <a:t> </a:t>
            </a:r>
            <a:r>
              <a:rPr lang="en-US" sz="1600" dirty="0" err="1" smtClean="0">
                <a:latin typeface="Times" panose="02020603060405020304" pitchFamily="18" charset="0"/>
              </a:rPr>
              <a:t>ligjore</a:t>
            </a:r>
            <a:r>
              <a:rPr lang="en-US" sz="1600" dirty="0" smtClean="0">
                <a:latin typeface="Times" panose="02020603060405020304" pitchFamily="18" charset="0"/>
              </a:rPr>
              <a:t> që </a:t>
            </a:r>
            <a:r>
              <a:rPr lang="en-US" sz="1600" dirty="0" err="1" smtClean="0">
                <a:latin typeface="Times" panose="02020603060405020304" pitchFamily="18" charset="0"/>
              </a:rPr>
              <a:t>transpozonin</a:t>
            </a:r>
            <a:r>
              <a:rPr lang="en-US" sz="1600" dirty="0" smtClean="0">
                <a:latin typeface="Times" panose="02020603060405020304" pitchFamily="18" charset="0"/>
              </a:rPr>
              <a:t> </a:t>
            </a:r>
            <a:r>
              <a:rPr lang="en-US" sz="1600" dirty="0" err="1" smtClean="0">
                <a:latin typeface="Times" panose="02020603060405020304" pitchFamily="18" charset="0"/>
              </a:rPr>
              <a:t>Direktivën</a:t>
            </a:r>
            <a:r>
              <a:rPr lang="en-US" sz="1600" dirty="0" smtClean="0">
                <a:latin typeface="Times" panose="02020603060405020304" pitchFamily="18" charset="0"/>
              </a:rPr>
              <a:t> 2001/97/KE, </a:t>
            </a:r>
            <a:r>
              <a:rPr lang="en-US" sz="1600" dirty="0" err="1" smtClean="0">
                <a:latin typeface="Times" panose="02020603060405020304" pitchFamily="18" charset="0"/>
              </a:rPr>
              <a:t>Gjykata</a:t>
            </a:r>
            <a:r>
              <a:rPr lang="en-US" sz="1600" dirty="0" smtClean="0">
                <a:latin typeface="Times" panose="02020603060405020304" pitchFamily="18" charset="0"/>
              </a:rPr>
              <a:t> </a:t>
            </a:r>
            <a:r>
              <a:rPr lang="en-US" sz="1600" dirty="0" err="1" smtClean="0">
                <a:latin typeface="Times" panose="02020603060405020304" pitchFamily="18" charset="0"/>
              </a:rPr>
              <a:t>Kushtetuese</a:t>
            </a:r>
            <a:r>
              <a:rPr lang="en-US" sz="1600" dirty="0" smtClean="0">
                <a:latin typeface="Times" panose="02020603060405020304" pitchFamily="18" charset="0"/>
              </a:rPr>
              <a:t> </a:t>
            </a:r>
            <a:r>
              <a:rPr lang="en-US" sz="1600" dirty="0" err="1" smtClean="0">
                <a:latin typeface="Times" panose="02020603060405020304" pitchFamily="18" charset="0"/>
              </a:rPr>
              <a:t>belge</a:t>
            </a:r>
            <a:r>
              <a:rPr lang="en-US" sz="1600" dirty="0" smtClean="0">
                <a:latin typeface="Times" panose="02020603060405020304" pitchFamily="18" charset="0"/>
              </a:rPr>
              <a:t> i </a:t>
            </a:r>
            <a:r>
              <a:rPr lang="en-US" sz="1600" dirty="0" err="1" smtClean="0">
                <a:latin typeface="Times" panose="02020603060405020304" pitchFamily="18" charset="0"/>
              </a:rPr>
              <a:t>referoi</a:t>
            </a:r>
            <a:r>
              <a:rPr lang="en-US" sz="1600" dirty="0" smtClean="0">
                <a:latin typeface="Times" panose="02020603060405020304" pitchFamily="18" charset="0"/>
              </a:rPr>
              <a:t> </a:t>
            </a:r>
            <a:r>
              <a:rPr lang="en-US" sz="1600" dirty="0" err="1" smtClean="0">
                <a:latin typeface="Times" panose="02020603060405020304" pitchFamily="18" charset="0"/>
              </a:rPr>
              <a:t>pyetjen</a:t>
            </a:r>
            <a:r>
              <a:rPr lang="en-US" sz="1600" dirty="0" smtClean="0">
                <a:latin typeface="Times" panose="02020603060405020304" pitchFamily="18" charset="0"/>
              </a:rPr>
              <a:t> e </a:t>
            </a:r>
            <a:r>
              <a:rPr lang="en-US" sz="1600" dirty="0" err="1" smtClean="0">
                <a:latin typeface="Times" panose="02020603060405020304" pitchFamily="18" charset="0"/>
              </a:rPr>
              <a:t>mëposhtme</a:t>
            </a:r>
            <a:r>
              <a:rPr lang="en-US" sz="1600" dirty="0" smtClean="0">
                <a:latin typeface="Times" panose="02020603060405020304" pitchFamily="18" charset="0"/>
              </a:rPr>
              <a:t> </a:t>
            </a:r>
            <a:r>
              <a:rPr lang="en-US" sz="1600" dirty="0" err="1" smtClean="0">
                <a:latin typeface="Times" panose="02020603060405020304" pitchFamily="18" charset="0"/>
              </a:rPr>
              <a:t>Gjykatës</a:t>
            </a:r>
            <a:r>
              <a:rPr lang="en-US" sz="1600" dirty="0" smtClean="0">
                <a:latin typeface="Times" panose="02020603060405020304" pitchFamily="18" charset="0"/>
              </a:rPr>
              <a:t> </a:t>
            </a:r>
            <a:r>
              <a:rPr lang="en-US" sz="1600" dirty="0" err="1" smtClean="0">
                <a:latin typeface="Times" panose="02020603060405020304" pitchFamily="18" charset="0"/>
              </a:rPr>
              <a:t>së</a:t>
            </a:r>
            <a:r>
              <a:rPr lang="en-US" sz="1600" dirty="0" smtClean="0">
                <a:latin typeface="Times" panose="02020603060405020304" pitchFamily="18" charset="0"/>
              </a:rPr>
              <a:t> </a:t>
            </a:r>
            <a:r>
              <a:rPr lang="en-US" sz="1600" dirty="0" err="1" smtClean="0">
                <a:latin typeface="Times" panose="02020603060405020304" pitchFamily="18" charset="0"/>
              </a:rPr>
              <a:t>Drejtësisë</a:t>
            </a:r>
            <a:r>
              <a:rPr lang="en-US" sz="1600" dirty="0" smtClean="0">
                <a:latin typeface="Times" panose="02020603060405020304" pitchFamily="18" charset="0"/>
              </a:rPr>
              <a:t> </a:t>
            </a:r>
            <a:r>
              <a:rPr lang="en-US" sz="1600" dirty="0" err="1" smtClean="0">
                <a:latin typeface="Times" panose="02020603060405020304" pitchFamily="18" charset="0"/>
              </a:rPr>
              <a:t>së</a:t>
            </a:r>
            <a:r>
              <a:rPr lang="en-US" sz="1600" dirty="0" smtClean="0">
                <a:latin typeface="Times" panose="02020603060405020304" pitchFamily="18" charset="0"/>
              </a:rPr>
              <a:t> </a:t>
            </a:r>
            <a:r>
              <a:rPr lang="en-US" sz="1600" dirty="0" err="1" smtClean="0">
                <a:latin typeface="Times" panose="02020603060405020304" pitchFamily="18" charset="0"/>
              </a:rPr>
              <a:t>Komuniteteve</a:t>
            </a:r>
            <a:r>
              <a:rPr lang="en-US" sz="1600" dirty="0" smtClean="0">
                <a:latin typeface="Times" panose="02020603060405020304" pitchFamily="18" charset="0"/>
              </a:rPr>
              <a:t> </a:t>
            </a:r>
            <a:r>
              <a:rPr lang="en-US" sz="1600" dirty="0" err="1" smtClean="0">
                <a:latin typeface="Times" panose="02020603060405020304" pitchFamily="18" charset="0"/>
              </a:rPr>
              <a:t>Evropiane</a:t>
            </a:r>
            <a:r>
              <a:rPr lang="en-US" sz="1600" dirty="0" smtClean="0">
                <a:latin typeface="Times" panose="02020603060405020304" pitchFamily="18" charset="0"/>
              </a:rPr>
              <a:t> </a:t>
            </a:r>
            <a:r>
              <a:rPr lang="en-US" sz="1600" dirty="0" err="1" smtClean="0">
                <a:latin typeface="Times" panose="02020603060405020304" pitchFamily="18" charset="0"/>
              </a:rPr>
              <a:t>për</a:t>
            </a:r>
            <a:r>
              <a:rPr lang="en-US" sz="1600" dirty="0" smtClean="0">
                <a:latin typeface="Times" panose="02020603060405020304" pitchFamily="18" charset="0"/>
              </a:rPr>
              <a:t> </a:t>
            </a:r>
            <a:r>
              <a:rPr lang="en-US" sz="1600" dirty="0" err="1" smtClean="0">
                <a:latin typeface="Times" panose="02020603060405020304" pitchFamily="18" charset="0"/>
              </a:rPr>
              <a:t>një</a:t>
            </a:r>
            <a:r>
              <a:rPr lang="en-US" sz="1600" dirty="0" smtClean="0">
                <a:latin typeface="Times" panose="02020603060405020304" pitchFamily="18" charset="0"/>
              </a:rPr>
              <a:t> </a:t>
            </a:r>
            <a:r>
              <a:rPr lang="en-US" sz="1600" dirty="0" err="1" smtClean="0">
                <a:latin typeface="Times" panose="02020603060405020304" pitchFamily="18" charset="0"/>
              </a:rPr>
              <a:t>çështje</a:t>
            </a:r>
            <a:r>
              <a:rPr lang="en-US" sz="1600" dirty="0" smtClean="0">
                <a:latin typeface="Times" panose="02020603060405020304" pitchFamily="18" charset="0"/>
              </a:rPr>
              <a:t> </a:t>
            </a:r>
            <a:r>
              <a:rPr lang="en-US" sz="1600" dirty="0" err="1" smtClean="0">
                <a:latin typeface="Times" panose="02020603060405020304" pitchFamily="18" charset="0"/>
              </a:rPr>
              <a:t>paraprake</a:t>
            </a:r>
            <a:r>
              <a:rPr lang="en-US" sz="1600" dirty="0" smtClean="0">
                <a:latin typeface="Times" panose="02020603060405020304" pitchFamily="18" charset="0"/>
              </a:rPr>
              <a:t>. </a:t>
            </a:r>
            <a:r>
              <a:rPr lang="en-US" sz="1600" dirty="0" err="1" smtClean="0">
                <a:latin typeface="Times" panose="02020603060405020304" pitchFamily="18" charset="0"/>
              </a:rPr>
              <a:t>vendim</a:t>
            </a:r>
            <a:r>
              <a:rPr lang="en-US" sz="1600" dirty="0" smtClean="0">
                <a:latin typeface="Times" panose="02020603060405020304" pitchFamily="18" charset="0"/>
              </a:rPr>
              <a:t>:“A e </a:t>
            </a:r>
            <a:r>
              <a:rPr lang="en-US" sz="1600" dirty="0" err="1" smtClean="0">
                <a:latin typeface="Times" panose="02020603060405020304" pitchFamily="18" charset="0"/>
              </a:rPr>
              <a:t>shkel</a:t>
            </a:r>
            <a:r>
              <a:rPr lang="en-US" sz="1600" dirty="0" smtClean="0">
                <a:latin typeface="Times" panose="02020603060405020304" pitchFamily="18" charset="0"/>
              </a:rPr>
              <a:t> </a:t>
            </a:r>
            <a:r>
              <a:rPr lang="en-US" sz="1600" dirty="0" err="1" smtClean="0">
                <a:latin typeface="Times" panose="02020603060405020304" pitchFamily="18" charset="0"/>
              </a:rPr>
              <a:t>neni</a:t>
            </a:r>
            <a:r>
              <a:rPr lang="en-US" sz="1600" dirty="0" smtClean="0">
                <a:latin typeface="Times" panose="02020603060405020304" pitchFamily="18" charset="0"/>
              </a:rPr>
              <a:t> 1, [§ 2], i </a:t>
            </a:r>
            <a:r>
              <a:rPr lang="en-US" sz="1600" dirty="0" err="1" smtClean="0">
                <a:latin typeface="Times" panose="02020603060405020304" pitchFamily="18" charset="0"/>
              </a:rPr>
              <a:t>Direktivës</a:t>
            </a:r>
            <a:r>
              <a:rPr lang="en-US" sz="1600" dirty="0" smtClean="0">
                <a:latin typeface="Times" panose="02020603060405020304" pitchFamily="18" charset="0"/>
              </a:rPr>
              <a:t> 2001/97 ... </a:t>
            </a:r>
            <a:r>
              <a:rPr lang="en-US" sz="1600" dirty="0" err="1" smtClean="0">
                <a:latin typeface="Times" panose="02020603060405020304" pitchFamily="18" charset="0"/>
              </a:rPr>
              <a:t>të</a:t>
            </a:r>
            <a:r>
              <a:rPr lang="en-US" sz="1600" dirty="0" smtClean="0">
                <a:latin typeface="Times" panose="02020603060405020304" pitchFamily="18" charset="0"/>
              </a:rPr>
              <a:t> </a:t>
            </a:r>
            <a:r>
              <a:rPr lang="en-US" sz="1600" dirty="0" err="1" smtClean="0">
                <a:latin typeface="Times" panose="02020603060405020304" pitchFamily="18" charset="0"/>
              </a:rPr>
              <a:t>drejtën</a:t>
            </a:r>
            <a:r>
              <a:rPr lang="en-US" sz="1600" dirty="0" smtClean="0">
                <a:latin typeface="Times" panose="02020603060405020304" pitchFamily="18" charset="0"/>
              </a:rPr>
              <a:t> </a:t>
            </a:r>
            <a:r>
              <a:rPr lang="en-US" sz="1600" dirty="0" err="1" smtClean="0">
                <a:latin typeface="Times" panose="02020603060405020304" pitchFamily="18" charset="0"/>
              </a:rPr>
              <a:t>për</a:t>
            </a:r>
            <a:r>
              <a:rPr lang="en-US" sz="1600" dirty="0" smtClean="0">
                <a:latin typeface="Times" panose="02020603060405020304" pitchFamily="18" charset="0"/>
              </a:rPr>
              <a:t> </a:t>
            </a:r>
            <a:r>
              <a:rPr lang="en-US" sz="1600" dirty="0" err="1" smtClean="0">
                <a:latin typeface="Times" panose="02020603060405020304" pitchFamily="18" charset="0"/>
              </a:rPr>
              <a:t>një</a:t>
            </a:r>
            <a:r>
              <a:rPr lang="en-US" sz="1600" dirty="0" smtClean="0">
                <a:latin typeface="Times" panose="02020603060405020304" pitchFamily="18" charset="0"/>
              </a:rPr>
              <a:t> </a:t>
            </a:r>
            <a:r>
              <a:rPr lang="en-US" sz="1600" dirty="0" err="1" smtClean="0">
                <a:latin typeface="Times" panose="02020603060405020304" pitchFamily="18" charset="0"/>
              </a:rPr>
              <a:t>gjykim</a:t>
            </a:r>
            <a:r>
              <a:rPr lang="en-US" sz="1600" dirty="0" smtClean="0">
                <a:latin typeface="Times" panose="02020603060405020304" pitchFamily="18" charset="0"/>
              </a:rPr>
              <a:t> </a:t>
            </a:r>
            <a:r>
              <a:rPr lang="en-US" sz="1600" dirty="0" err="1" smtClean="0">
                <a:latin typeface="Times" panose="02020603060405020304" pitchFamily="18" charset="0"/>
              </a:rPr>
              <a:t>të</a:t>
            </a:r>
            <a:r>
              <a:rPr lang="en-US" sz="1600" dirty="0" smtClean="0">
                <a:latin typeface="Times" panose="02020603060405020304" pitchFamily="18" charset="0"/>
              </a:rPr>
              <a:t> </a:t>
            </a:r>
            <a:r>
              <a:rPr lang="en-US" sz="1600" dirty="0" err="1" smtClean="0">
                <a:latin typeface="Times" panose="02020603060405020304" pitchFamily="18" charset="0"/>
              </a:rPr>
              <a:t>drejtë</a:t>
            </a:r>
            <a:r>
              <a:rPr lang="en-US" sz="1600" dirty="0" smtClean="0">
                <a:latin typeface="Times" panose="02020603060405020304" pitchFamily="18" charset="0"/>
              </a:rPr>
              <a:t> </a:t>
            </a:r>
            <a:r>
              <a:rPr lang="en-US" sz="1600" dirty="0" err="1" smtClean="0">
                <a:latin typeface="Times" panose="02020603060405020304" pitchFamily="18" charset="0"/>
              </a:rPr>
              <a:t>të</a:t>
            </a:r>
            <a:r>
              <a:rPr lang="en-US" sz="1600" dirty="0" smtClean="0">
                <a:latin typeface="Times" panose="02020603060405020304" pitchFamily="18" charset="0"/>
              </a:rPr>
              <a:t> </a:t>
            </a:r>
            <a:r>
              <a:rPr lang="en-US" sz="1600" dirty="0" err="1" smtClean="0">
                <a:latin typeface="Times" panose="02020603060405020304" pitchFamily="18" charset="0"/>
              </a:rPr>
              <a:t>garantuar</a:t>
            </a:r>
            <a:r>
              <a:rPr lang="en-US" sz="1600" dirty="0" smtClean="0">
                <a:latin typeface="Times" panose="02020603060405020304" pitchFamily="18" charset="0"/>
              </a:rPr>
              <a:t> </a:t>
            </a:r>
            <a:r>
              <a:rPr lang="en-US" sz="1600" dirty="0" err="1" smtClean="0">
                <a:latin typeface="Times" panose="02020603060405020304" pitchFamily="18" charset="0"/>
              </a:rPr>
              <a:t>nga</a:t>
            </a:r>
            <a:r>
              <a:rPr lang="en-US" sz="1600" dirty="0" smtClean="0">
                <a:latin typeface="Times" panose="02020603060405020304" pitchFamily="18" charset="0"/>
              </a:rPr>
              <a:t> </a:t>
            </a:r>
            <a:r>
              <a:rPr lang="en-US" sz="1600" dirty="0" err="1" smtClean="0">
                <a:latin typeface="Times" panose="02020603060405020304" pitchFamily="18" charset="0"/>
              </a:rPr>
              <a:t>neni</a:t>
            </a:r>
            <a:r>
              <a:rPr lang="en-US" sz="1600" dirty="0" smtClean="0">
                <a:latin typeface="Times" panose="02020603060405020304" pitchFamily="18" charset="0"/>
              </a:rPr>
              <a:t> 6 i [</a:t>
            </a:r>
            <a:r>
              <a:rPr lang="en-US" sz="1600" dirty="0" err="1" smtClean="0">
                <a:latin typeface="Times" panose="02020603060405020304" pitchFamily="18" charset="0"/>
              </a:rPr>
              <a:t>Konventës</a:t>
            </a:r>
            <a:r>
              <a:rPr lang="en-US" sz="1600" dirty="0" smtClean="0">
                <a:latin typeface="Times" panose="02020603060405020304" pitchFamily="18" charset="0"/>
              </a:rPr>
              <a:t>] ... </a:t>
            </a:r>
            <a:r>
              <a:rPr lang="en-US" sz="1600" dirty="0" err="1" smtClean="0">
                <a:latin typeface="Times" panose="02020603060405020304" pitchFamily="18" charset="0"/>
              </a:rPr>
              <a:t>për</a:t>
            </a:r>
            <a:r>
              <a:rPr lang="en-US" sz="1600" dirty="0" smtClean="0">
                <a:latin typeface="Times" panose="02020603060405020304" pitchFamily="18" charset="0"/>
              </a:rPr>
              <a:t> </a:t>
            </a:r>
            <a:r>
              <a:rPr lang="en-US" sz="1600" dirty="0" err="1" smtClean="0">
                <a:latin typeface="Times" panose="02020603060405020304" pitchFamily="18" charset="0"/>
              </a:rPr>
              <a:t>aq</a:t>
            </a:r>
            <a:r>
              <a:rPr lang="en-US" sz="1600" dirty="0" smtClean="0">
                <a:latin typeface="Times" panose="02020603060405020304" pitchFamily="18" charset="0"/>
              </a:rPr>
              <a:t> </a:t>
            </a:r>
            <a:r>
              <a:rPr lang="en-US" sz="1600" dirty="0" err="1" smtClean="0">
                <a:latin typeface="Times" panose="02020603060405020304" pitchFamily="18" charset="0"/>
              </a:rPr>
              <a:t>sa</a:t>
            </a:r>
            <a:r>
              <a:rPr lang="en-US" sz="1600" dirty="0" smtClean="0">
                <a:latin typeface="Times" panose="02020603060405020304" pitchFamily="18" charset="0"/>
              </a:rPr>
              <a:t> </a:t>
            </a:r>
            <a:r>
              <a:rPr lang="en-US" sz="1600" dirty="0" err="1" smtClean="0">
                <a:latin typeface="Times" panose="02020603060405020304" pitchFamily="18" charset="0"/>
              </a:rPr>
              <a:t>neni</a:t>
            </a:r>
            <a:r>
              <a:rPr lang="en-US" sz="1600" dirty="0" smtClean="0">
                <a:latin typeface="Times" panose="02020603060405020304" pitchFamily="18" charset="0"/>
              </a:rPr>
              <a:t> i </a:t>
            </a:r>
            <a:r>
              <a:rPr lang="en-US" sz="1600" dirty="0" err="1" smtClean="0">
                <a:latin typeface="Times" panose="02020603060405020304" pitchFamily="18" charset="0"/>
              </a:rPr>
              <a:t>ri</a:t>
            </a:r>
            <a:r>
              <a:rPr lang="en-US" sz="1600" dirty="0" smtClean="0">
                <a:latin typeface="Times" panose="02020603060405020304" pitchFamily="18" charset="0"/>
              </a:rPr>
              <a:t> 2 </a:t>
            </a:r>
            <a:r>
              <a:rPr lang="en-US" sz="1600" dirty="0" err="1" smtClean="0">
                <a:latin typeface="Times" panose="02020603060405020304" pitchFamily="18" charset="0"/>
              </a:rPr>
              <a:t>bis</a:t>
            </a:r>
            <a:r>
              <a:rPr lang="en-US" sz="1600" dirty="0" smtClean="0">
                <a:latin typeface="Times" panose="02020603060405020304" pitchFamily="18" charset="0"/>
              </a:rPr>
              <a:t>, [§ 5 ] që i </a:t>
            </a:r>
            <a:r>
              <a:rPr lang="en-US" sz="1600" dirty="0" err="1" smtClean="0">
                <a:latin typeface="Times" panose="02020603060405020304" pitchFamily="18" charset="0"/>
              </a:rPr>
              <a:t>shton</a:t>
            </a:r>
            <a:r>
              <a:rPr lang="en-US" sz="1600" dirty="0" smtClean="0">
                <a:latin typeface="Times" panose="02020603060405020304" pitchFamily="18" charset="0"/>
              </a:rPr>
              <a:t> </a:t>
            </a:r>
            <a:r>
              <a:rPr lang="en-US" sz="1600" dirty="0" err="1" smtClean="0">
                <a:latin typeface="Times" panose="02020603060405020304" pitchFamily="18" charset="0"/>
              </a:rPr>
              <a:t>Direktivës</a:t>
            </a:r>
            <a:r>
              <a:rPr lang="en-US" sz="1600" dirty="0" smtClean="0">
                <a:latin typeface="Times" panose="02020603060405020304" pitchFamily="18" charset="0"/>
              </a:rPr>
              <a:t> 91/308/KEE </a:t>
            </a:r>
            <a:r>
              <a:rPr lang="en-US" sz="1600" dirty="0" err="1" smtClean="0">
                <a:latin typeface="Times" panose="02020603060405020304" pitchFamily="18" charset="0"/>
              </a:rPr>
              <a:t>imponon</a:t>
            </a:r>
            <a:r>
              <a:rPr lang="en-US" sz="1600" dirty="0" smtClean="0">
                <a:latin typeface="Times" panose="02020603060405020304" pitchFamily="18" charset="0"/>
              </a:rPr>
              <a:t> </a:t>
            </a:r>
            <a:r>
              <a:rPr lang="en-US" sz="1600" dirty="0" err="1" smtClean="0">
                <a:latin typeface="Times" panose="02020603060405020304" pitchFamily="18" charset="0"/>
              </a:rPr>
              <a:t>përfshirjen</a:t>
            </a:r>
            <a:r>
              <a:rPr lang="en-US" sz="1600" dirty="0" smtClean="0">
                <a:latin typeface="Times" panose="02020603060405020304" pitchFamily="18" charset="0"/>
              </a:rPr>
              <a:t> e </a:t>
            </a:r>
            <a:r>
              <a:rPr lang="en-US" sz="1600" dirty="0" err="1" smtClean="0">
                <a:latin typeface="Times" panose="02020603060405020304" pitchFamily="18" charset="0"/>
              </a:rPr>
              <a:t>profesionistëve</a:t>
            </a:r>
            <a:r>
              <a:rPr lang="en-US" sz="1600" dirty="0" smtClean="0">
                <a:latin typeface="Times" panose="02020603060405020304" pitchFamily="18" charset="0"/>
              </a:rPr>
              <a:t> </a:t>
            </a:r>
            <a:r>
              <a:rPr lang="en-US" sz="1600" dirty="0" err="1" smtClean="0">
                <a:latin typeface="Times" panose="02020603060405020304" pitchFamily="18" charset="0"/>
              </a:rPr>
              <a:t>të</a:t>
            </a:r>
            <a:r>
              <a:rPr lang="en-US" sz="1600" dirty="0" smtClean="0">
                <a:latin typeface="Times" panose="02020603060405020304" pitchFamily="18" charset="0"/>
              </a:rPr>
              <a:t> </a:t>
            </a:r>
            <a:r>
              <a:rPr lang="en-US" sz="1600" dirty="0" err="1" smtClean="0">
                <a:latin typeface="Times" panose="02020603060405020304" pitchFamily="18" charset="0"/>
              </a:rPr>
              <a:t>pavarur</a:t>
            </a:r>
            <a:r>
              <a:rPr lang="en-US" sz="1600" dirty="0" smtClean="0">
                <a:latin typeface="Times" panose="02020603060405020304" pitchFamily="18" charset="0"/>
              </a:rPr>
              <a:t> </a:t>
            </a:r>
            <a:r>
              <a:rPr lang="en-US" sz="1600" dirty="0" err="1" smtClean="0">
                <a:latin typeface="Times" panose="02020603060405020304" pitchFamily="18" charset="0"/>
              </a:rPr>
              <a:t>ligjorë</a:t>
            </a:r>
            <a:r>
              <a:rPr lang="en-US" sz="1600" dirty="0" smtClean="0">
                <a:latin typeface="Times" panose="02020603060405020304" pitchFamily="18" charset="0"/>
              </a:rPr>
              <a:t> – që </a:t>
            </a:r>
            <a:r>
              <a:rPr lang="en-US" sz="1600" dirty="0" err="1" smtClean="0">
                <a:latin typeface="Times" panose="02020603060405020304" pitchFamily="18" charset="0"/>
              </a:rPr>
              <a:t>nuk</a:t>
            </a:r>
            <a:r>
              <a:rPr lang="en-US" sz="1600" dirty="0" smtClean="0">
                <a:latin typeface="Times" panose="02020603060405020304" pitchFamily="18" charset="0"/>
              </a:rPr>
              <a:t> </a:t>
            </a:r>
            <a:r>
              <a:rPr lang="en-US" sz="1600" dirty="0" err="1" smtClean="0">
                <a:latin typeface="Times" panose="02020603060405020304" pitchFamily="18" charset="0"/>
              </a:rPr>
              <a:t>bëhet</a:t>
            </a:r>
            <a:r>
              <a:rPr lang="en-US" sz="1600" dirty="0" smtClean="0">
                <a:latin typeface="Times" panose="02020603060405020304" pitchFamily="18" charset="0"/>
              </a:rPr>
              <a:t> </a:t>
            </a:r>
            <a:r>
              <a:rPr lang="en-US" sz="1600" dirty="0" err="1" smtClean="0">
                <a:latin typeface="Times" panose="02020603060405020304" pitchFamily="18" charset="0"/>
              </a:rPr>
              <a:t>përjashtim</a:t>
            </a:r>
            <a:r>
              <a:rPr lang="en-US" sz="1600" dirty="0" smtClean="0">
                <a:latin typeface="Times" panose="02020603060405020304" pitchFamily="18" charset="0"/>
              </a:rPr>
              <a:t> </a:t>
            </a:r>
            <a:r>
              <a:rPr lang="en-US" sz="1600" dirty="0" err="1" smtClean="0">
                <a:latin typeface="Times" panose="02020603060405020304" pitchFamily="18" charset="0"/>
              </a:rPr>
              <a:t>për</a:t>
            </a:r>
            <a:r>
              <a:rPr lang="en-US" sz="1600" dirty="0" smtClean="0">
                <a:latin typeface="Times" panose="02020603060405020304" pitchFamily="18" charset="0"/>
              </a:rPr>
              <a:t> </a:t>
            </a:r>
            <a:r>
              <a:rPr lang="en-US" sz="1600" dirty="0" err="1" smtClean="0">
                <a:latin typeface="Times" panose="02020603060405020304" pitchFamily="18" charset="0"/>
              </a:rPr>
              <a:t>avokatët</a:t>
            </a:r>
            <a:r>
              <a:rPr lang="en-US" sz="1600" dirty="0" smtClean="0">
                <a:latin typeface="Times" panose="02020603060405020304" pitchFamily="18" charset="0"/>
              </a:rPr>
              <a:t> – </a:t>
            </a:r>
            <a:r>
              <a:rPr lang="en-US" sz="1600" dirty="0" err="1" smtClean="0">
                <a:latin typeface="Times" panose="02020603060405020304" pitchFamily="18" charset="0"/>
              </a:rPr>
              <a:t>në</a:t>
            </a:r>
            <a:r>
              <a:rPr lang="en-US" sz="1600" dirty="0" smtClean="0">
                <a:latin typeface="Times" panose="02020603060405020304" pitchFamily="18" charset="0"/>
              </a:rPr>
              <a:t> </a:t>
            </a:r>
            <a:r>
              <a:rPr lang="en-US" sz="1600" dirty="0" err="1" smtClean="0">
                <a:latin typeface="Times" panose="02020603060405020304" pitchFamily="18" charset="0"/>
              </a:rPr>
              <a:t>objektin</a:t>
            </a:r>
            <a:r>
              <a:rPr lang="en-US" sz="1600" dirty="0" smtClean="0">
                <a:latin typeface="Times" panose="02020603060405020304" pitchFamily="18" charset="0"/>
              </a:rPr>
              <a:t> e </a:t>
            </a:r>
            <a:r>
              <a:rPr lang="en-US" sz="1600" dirty="0" err="1" smtClean="0">
                <a:latin typeface="Times" panose="02020603060405020304" pitchFamily="18" charset="0"/>
              </a:rPr>
              <a:t>Direktivës</a:t>
            </a:r>
            <a:r>
              <a:rPr lang="en-US" sz="1600" dirty="0" smtClean="0">
                <a:latin typeface="Times" panose="02020603060405020304" pitchFamily="18" charset="0"/>
              </a:rPr>
              <a:t> </a:t>
            </a:r>
            <a:r>
              <a:rPr lang="en-US" sz="1600" dirty="0" err="1" smtClean="0">
                <a:latin typeface="Times" panose="02020603060405020304" pitchFamily="18" charset="0"/>
              </a:rPr>
              <a:t>në</a:t>
            </a:r>
            <a:r>
              <a:rPr lang="en-US" sz="1600" dirty="0" smtClean="0">
                <a:latin typeface="Times" panose="02020603060405020304" pitchFamily="18" charset="0"/>
              </a:rPr>
              <a:t> </a:t>
            </a:r>
            <a:r>
              <a:rPr lang="en-US" sz="1600" dirty="0" err="1" smtClean="0">
                <a:latin typeface="Times" panose="02020603060405020304" pitchFamily="18" charset="0"/>
              </a:rPr>
              <a:t>fjalë</a:t>
            </a:r>
            <a:r>
              <a:rPr lang="en-US" sz="1600" dirty="0" smtClean="0">
                <a:latin typeface="Times" panose="02020603060405020304" pitchFamily="18" charset="0"/>
              </a:rPr>
              <a:t>, e </a:t>
            </a:r>
            <a:r>
              <a:rPr lang="en-US" sz="1600" dirty="0" err="1" smtClean="0">
                <a:latin typeface="Times" panose="02020603060405020304" pitchFamily="18" charset="0"/>
              </a:rPr>
              <a:t>cila</a:t>
            </a:r>
            <a:r>
              <a:rPr lang="en-US" sz="1600" dirty="0" smtClean="0">
                <a:latin typeface="Times" panose="02020603060405020304" pitchFamily="18" charset="0"/>
              </a:rPr>
              <a:t>, </a:t>
            </a:r>
            <a:r>
              <a:rPr lang="en-US" sz="1600" dirty="0" err="1" smtClean="0">
                <a:latin typeface="Times" panose="02020603060405020304" pitchFamily="18" charset="0"/>
              </a:rPr>
              <a:t>në</a:t>
            </a:r>
            <a:r>
              <a:rPr lang="en-US" sz="1600" dirty="0" smtClean="0">
                <a:latin typeface="Times" panose="02020603060405020304" pitchFamily="18" charset="0"/>
              </a:rPr>
              <a:t> </a:t>
            </a:r>
            <a:r>
              <a:rPr lang="en-US" sz="1600" dirty="0" err="1" smtClean="0">
                <a:latin typeface="Times" panose="02020603060405020304" pitchFamily="18" charset="0"/>
              </a:rPr>
              <a:t>thelb</a:t>
            </a:r>
            <a:r>
              <a:rPr lang="en-US" sz="1600" dirty="0" smtClean="0">
                <a:latin typeface="Times" panose="02020603060405020304" pitchFamily="18" charset="0"/>
              </a:rPr>
              <a:t>, </a:t>
            </a:r>
            <a:r>
              <a:rPr lang="en-US" sz="1600" dirty="0" err="1" smtClean="0">
                <a:latin typeface="Times" panose="02020603060405020304" pitchFamily="18" charset="0"/>
              </a:rPr>
              <a:t>kërkon</a:t>
            </a:r>
            <a:r>
              <a:rPr lang="en-US" sz="1600" dirty="0" smtClean="0">
                <a:latin typeface="Times" panose="02020603060405020304" pitchFamily="18" charset="0"/>
              </a:rPr>
              <a:t> që </a:t>
            </a:r>
            <a:r>
              <a:rPr lang="en-US" sz="1600" dirty="0" err="1" smtClean="0">
                <a:latin typeface="Times" panose="02020603060405020304" pitchFamily="18" charset="0"/>
              </a:rPr>
              <a:t>disa</a:t>
            </a:r>
            <a:r>
              <a:rPr lang="en-US" sz="1600" dirty="0" smtClean="0">
                <a:latin typeface="Times" panose="02020603060405020304" pitchFamily="18" charset="0"/>
              </a:rPr>
              <a:t> </a:t>
            </a:r>
            <a:r>
              <a:rPr lang="en-US" sz="1600" dirty="0" err="1" smtClean="0">
                <a:latin typeface="Times" panose="02020603060405020304" pitchFamily="18" charset="0"/>
              </a:rPr>
              <a:t>njerëz</a:t>
            </a:r>
            <a:r>
              <a:rPr lang="en-US" sz="1600" dirty="0" smtClean="0">
                <a:latin typeface="Times" panose="02020603060405020304" pitchFamily="18" charset="0"/>
              </a:rPr>
              <a:t> dhe </a:t>
            </a:r>
            <a:r>
              <a:rPr lang="en-US" sz="1600" dirty="0" err="1" smtClean="0">
                <a:latin typeface="Times" panose="02020603060405020304" pitchFamily="18" charset="0"/>
              </a:rPr>
              <a:t>institucione</a:t>
            </a:r>
            <a:r>
              <a:rPr lang="en-US" sz="1600" dirty="0" smtClean="0">
                <a:latin typeface="Times" panose="02020603060405020304" pitchFamily="18" charset="0"/>
              </a:rPr>
              <a:t> </a:t>
            </a:r>
            <a:r>
              <a:rPr lang="en-US" sz="1600" dirty="0" err="1" smtClean="0">
                <a:latin typeface="Times" panose="02020603060405020304" pitchFamily="18" charset="0"/>
              </a:rPr>
              <a:t>të</a:t>
            </a:r>
            <a:r>
              <a:rPr lang="en-US" sz="1600" dirty="0" smtClean="0">
                <a:latin typeface="Times" panose="02020603060405020304" pitchFamily="18" charset="0"/>
              </a:rPr>
              <a:t> </a:t>
            </a:r>
            <a:r>
              <a:rPr lang="en-US" sz="1600" dirty="0" err="1" smtClean="0">
                <a:latin typeface="Times" panose="02020603060405020304" pitchFamily="18" charset="0"/>
              </a:rPr>
              <a:t>informojnë</a:t>
            </a:r>
            <a:r>
              <a:rPr lang="en-US" sz="1600" dirty="0" smtClean="0">
                <a:latin typeface="Times" panose="02020603060405020304" pitchFamily="18" charset="0"/>
              </a:rPr>
              <a:t> </a:t>
            </a:r>
            <a:r>
              <a:rPr lang="en-US" sz="1600" dirty="0" err="1" smtClean="0">
                <a:latin typeface="Times" panose="02020603060405020304" pitchFamily="18" charset="0"/>
              </a:rPr>
              <a:t>autoritetet</a:t>
            </a:r>
            <a:r>
              <a:rPr lang="en-US" sz="1600" dirty="0" smtClean="0">
                <a:latin typeface="Times" panose="02020603060405020304" pitchFamily="18" charset="0"/>
              </a:rPr>
              <a:t> </a:t>
            </a:r>
            <a:r>
              <a:rPr lang="en-US" sz="1600" dirty="0" err="1" smtClean="0">
                <a:latin typeface="Times" panose="02020603060405020304" pitchFamily="18" charset="0"/>
              </a:rPr>
              <a:t>përgjegjëse</a:t>
            </a:r>
            <a:r>
              <a:rPr lang="en-US" sz="1600" dirty="0" smtClean="0">
                <a:latin typeface="Times" panose="02020603060405020304" pitchFamily="18" charset="0"/>
              </a:rPr>
              <a:t> </a:t>
            </a:r>
            <a:r>
              <a:rPr lang="en-US" sz="1600" dirty="0" err="1" smtClean="0">
                <a:latin typeface="Times" panose="02020603060405020304" pitchFamily="18" charset="0"/>
              </a:rPr>
              <a:t>për</a:t>
            </a:r>
            <a:r>
              <a:rPr lang="en-US" sz="1600" dirty="0" smtClean="0">
                <a:latin typeface="Times" panose="02020603060405020304" pitchFamily="18" charset="0"/>
              </a:rPr>
              <a:t> </a:t>
            </a:r>
            <a:r>
              <a:rPr lang="en-US" sz="1600" dirty="0" err="1" smtClean="0">
                <a:latin typeface="Times" panose="02020603060405020304" pitchFamily="18" charset="0"/>
              </a:rPr>
              <a:t>luftimin</a:t>
            </a:r>
            <a:r>
              <a:rPr lang="en-US" sz="1600" dirty="0" smtClean="0">
                <a:latin typeface="Times" panose="02020603060405020304" pitchFamily="18" charset="0"/>
              </a:rPr>
              <a:t> e </a:t>
            </a:r>
            <a:r>
              <a:rPr lang="en-US" sz="1600" dirty="0" err="1" smtClean="0">
                <a:latin typeface="Times" panose="02020603060405020304" pitchFamily="18" charset="0"/>
              </a:rPr>
              <a:t>pastrimit</a:t>
            </a:r>
            <a:r>
              <a:rPr lang="en-US" sz="1600" dirty="0" smtClean="0">
                <a:latin typeface="Times" panose="02020603060405020304" pitchFamily="18" charset="0"/>
              </a:rPr>
              <a:t> </a:t>
            </a:r>
            <a:r>
              <a:rPr lang="en-US" sz="1600" dirty="0" err="1" smtClean="0">
                <a:latin typeface="Times" panose="02020603060405020304" pitchFamily="18" charset="0"/>
              </a:rPr>
              <a:t>të</a:t>
            </a:r>
            <a:r>
              <a:rPr lang="en-US" sz="1600" dirty="0" smtClean="0">
                <a:latin typeface="Times" panose="02020603060405020304" pitchFamily="18" charset="0"/>
              </a:rPr>
              <a:t> </a:t>
            </a:r>
            <a:r>
              <a:rPr lang="en-US" sz="1600" dirty="0" err="1" smtClean="0">
                <a:latin typeface="Times" panose="02020603060405020304" pitchFamily="18" charset="0"/>
              </a:rPr>
              <a:t>parave</a:t>
            </a:r>
            <a:r>
              <a:rPr lang="en-US" sz="1600" dirty="0" smtClean="0">
                <a:latin typeface="Times" panose="02020603060405020304" pitchFamily="18" charset="0"/>
              </a:rPr>
              <a:t>, </a:t>
            </a:r>
            <a:r>
              <a:rPr lang="en-US" sz="1600" dirty="0" err="1" smtClean="0">
                <a:latin typeface="Times" panose="02020603060405020304" pitchFamily="18" charset="0"/>
              </a:rPr>
              <a:t>të</a:t>
            </a:r>
            <a:r>
              <a:rPr lang="en-US" sz="1600" dirty="0" smtClean="0">
                <a:latin typeface="Times" panose="02020603060405020304" pitchFamily="18" charset="0"/>
              </a:rPr>
              <a:t> </a:t>
            </a:r>
            <a:r>
              <a:rPr lang="en-US" sz="1600" dirty="0" err="1" smtClean="0">
                <a:latin typeface="Times" panose="02020603060405020304" pitchFamily="18" charset="0"/>
              </a:rPr>
              <a:t>çdo</a:t>
            </a:r>
            <a:r>
              <a:rPr lang="en-US" sz="1600" dirty="0" smtClean="0">
                <a:latin typeface="Times" panose="02020603060405020304" pitchFamily="18" charset="0"/>
              </a:rPr>
              <a:t> </a:t>
            </a:r>
            <a:r>
              <a:rPr lang="en-US" sz="1600" dirty="0" err="1" smtClean="0">
                <a:latin typeface="Times" panose="02020603060405020304" pitchFamily="18" charset="0"/>
              </a:rPr>
              <a:t>dyshimi</a:t>
            </a:r>
            <a:r>
              <a:rPr lang="en-US" sz="1600" dirty="0" smtClean="0">
                <a:latin typeface="Times" panose="02020603060405020304" pitchFamily="18" charset="0"/>
              </a:rPr>
              <a:t> që </a:t>
            </a:r>
            <a:r>
              <a:rPr lang="en-US" sz="1600" dirty="0" err="1" smtClean="0">
                <a:latin typeface="Times" panose="02020603060405020304" pitchFamily="18" charset="0"/>
              </a:rPr>
              <a:t>mund</a:t>
            </a:r>
            <a:r>
              <a:rPr lang="en-US" sz="1600" dirty="0" smtClean="0">
                <a:latin typeface="Times" panose="02020603060405020304" pitchFamily="18" charset="0"/>
              </a:rPr>
              <a:t> </a:t>
            </a:r>
            <a:r>
              <a:rPr lang="en-US" sz="1600" dirty="0" err="1" smtClean="0">
                <a:latin typeface="Times" panose="02020603060405020304" pitchFamily="18" charset="0"/>
              </a:rPr>
              <a:t>të</a:t>
            </a:r>
            <a:r>
              <a:rPr lang="en-US" sz="1600" dirty="0" smtClean="0">
                <a:latin typeface="Times" panose="02020603060405020304" pitchFamily="18" charset="0"/>
              </a:rPr>
              <a:t> </a:t>
            </a:r>
            <a:r>
              <a:rPr lang="en-US" sz="1600" dirty="0" err="1" smtClean="0">
                <a:latin typeface="Times" panose="02020603060405020304" pitchFamily="18" charset="0"/>
              </a:rPr>
              <a:t>jetë</a:t>
            </a:r>
            <a:r>
              <a:rPr lang="en-US" sz="1600" dirty="0" smtClean="0">
                <a:latin typeface="Times" panose="02020603060405020304" pitchFamily="18" charset="0"/>
              </a:rPr>
              <a:t> </a:t>
            </a:r>
            <a:r>
              <a:rPr lang="en-US" sz="1600" dirty="0" err="1" smtClean="0">
                <a:latin typeface="Times" panose="02020603060405020304" pitchFamily="18" charset="0"/>
              </a:rPr>
              <a:t>tregues</a:t>
            </a:r>
            <a:r>
              <a:rPr lang="en-US" sz="1600" dirty="0" smtClean="0">
                <a:latin typeface="Times" panose="02020603060405020304" pitchFamily="18" charset="0"/>
              </a:rPr>
              <a:t> i </a:t>
            </a:r>
            <a:r>
              <a:rPr lang="en-US" sz="1600" dirty="0" err="1" smtClean="0">
                <a:latin typeface="Times" panose="02020603060405020304" pitchFamily="18" charset="0"/>
              </a:rPr>
              <a:t>pastrimit</a:t>
            </a:r>
            <a:r>
              <a:rPr lang="en-US" sz="1600" dirty="0" smtClean="0">
                <a:latin typeface="Times" panose="02020603060405020304" pitchFamily="18" charset="0"/>
              </a:rPr>
              <a:t> </a:t>
            </a:r>
            <a:r>
              <a:rPr lang="en-US" sz="1600" dirty="0" err="1" smtClean="0">
                <a:latin typeface="Times" panose="02020603060405020304" pitchFamily="18" charset="0"/>
              </a:rPr>
              <a:t>të</a:t>
            </a:r>
            <a:r>
              <a:rPr lang="en-US" sz="1600" dirty="0" smtClean="0">
                <a:latin typeface="Times" panose="02020603060405020304" pitchFamily="18" charset="0"/>
              </a:rPr>
              <a:t> </a:t>
            </a:r>
            <a:r>
              <a:rPr lang="en-US" sz="1600" dirty="0" err="1" smtClean="0">
                <a:latin typeface="Times" panose="02020603060405020304" pitchFamily="18" charset="0"/>
              </a:rPr>
              <a:t>parave</a:t>
            </a:r>
            <a:r>
              <a:rPr lang="en-US" sz="1600" dirty="0" smtClean="0">
                <a:latin typeface="Times" panose="02020603060405020304" pitchFamily="18" charset="0"/>
              </a:rPr>
              <a:t> (</a:t>
            </a:r>
            <a:r>
              <a:rPr lang="en-US" sz="1600" dirty="0" err="1" smtClean="0">
                <a:latin typeface="Times" panose="02020603060405020304" pitchFamily="18" charset="0"/>
              </a:rPr>
              <a:t>neni</a:t>
            </a:r>
            <a:r>
              <a:rPr lang="en-US" sz="1600" dirty="0" smtClean="0">
                <a:latin typeface="Times" panose="02020603060405020304" pitchFamily="18" charset="0"/>
              </a:rPr>
              <a:t> 6 i </a:t>
            </a:r>
            <a:r>
              <a:rPr lang="en-US" sz="1600" dirty="0" err="1" smtClean="0">
                <a:latin typeface="Times" panose="02020603060405020304" pitchFamily="18" charset="0"/>
              </a:rPr>
              <a:t>Direktivës</a:t>
            </a:r>
            <a:r>
              <a:rPr lang="en-US" sz="1600" dirty="0" smtClean="0">
                <a:latin typeface="Times" panose="02020603060405020304" pitchFamily="18" charset="0"/>
              </a:rPr>
              <a:t> 91/308/KEE, i </a:t>
            </a:r>
            <a:r>
              <a:rPr lang="en-US" sz="1600" dirty="0" err="1" smtClean="0">
                <a:latin typeface="Times" panose="02020603060405020304" pitchFamily="18" charset="0"/>
              </a:rPr>
              <a:t>zëvendësuar</a:t>
            </a:r>
            <a:r>
              <a:rPr lang="en-US" sz="1600" dirty="0" smtClean="0">
                <a:latin typeface="Times" panose="02020603060405020304" pitchFamily="18" charset="0"/>
              </a:rPr>
              <a:t> </a:t>
            </a:r>
            <a:r>
              <a:rPr lang="en-US" sz="1600" dirty="0" err="1" smtClean="0">
                <a:latin typeface="Times" panose="02020603060405020304" pitchFamily="18" charset="0"/>
              </a:rPr>
              <a:t>nga</a:t>
            </a:r>
            <a:r>
              <a:rPr lang="en-US" sz="1600" dirty="0" smtClean="0">
                <a:latin typeface="Times" panose="02020603060405020304" pitchFamily="18" charset="0"/>
              </a:rPr>
              <a:t> </a:t>
            </a:r>
            <a:r>
              <a:rPr lang="en-US" sz="1600" dirty="0" err="1" smtClean="0">
                <a:latin typeface="Times" panose="02020603060405020304" pitchFamily="18" charset="0"/>
              </a:rPr>
              <a:t>neni</a:t>
            </a:r>
            <a:r>
              <a:rPr lang="en-US" sz="1600" dirty="0" smtClean="0">
                <a:latin typeface="Times" panose="02020603060405020304" pitchFamily="18" charset="0"/>
              </a:rPr>
              <a:t> 1, [§ 5], i </a:t>
            </a:r>
            <a:r>
              <a:rPr lang="en-US" sz="1600" dirty="0" err="1" smtClean="0">
                <a:latin typeface="Times" panose="02020603060405020304" pitchFamily="18" charset="0"/>
              </a:rPr>
              <a:t>Direktivës</a:t>
            </a:r>
            <a:r>
              <a:rPr lang="en-US" sz="1600" dirty="0" smtClean="0">
                <a:latin typeface="Times" panose="02020603060405020304" pitchFamily="18" charset="0"/>
              </a:rPr>
              <a:t> 2001/97/KE)?”</a:t>
            </a:r>
          </a:p>
          <a:p>
            <a:pPr algn="just"/>
            <a:r>
              <a:rPr lang="en-US" sz="1600" dirty="0" err="1" smtClean="0">
                <a:latin typeface="Times" panose="02020603060405020304" pitchFamily="18" charset="0"/>
              </a:rPr>
              <a:t>Dhomat</a:t>
            </a:r>
            <a:r>
              <a:rPr lang="en-US" sz="1600" dirty="0" smtClean="0">
                <a:latin typeface="Times" panose="02020603060405020304" pitchFamily="18" charset="0"/>
              </a:rPr>
              <a:t> e </a:t>
            </a:r>
            <a:r>
              <a:rPr lang="en-US" sz="1600" dirty="0" err="1" smtClean="0">
                <a:latin typeface="Times" panose="02020603060405020304" pitchFamily="18" charset="0"/>
              </a:rPr>
              <a:t>Avokatëve</a:t>
            </a:r>
            <a:r>
              <a:rPr lang="en-US" sz="1600" dirty="0" smtClean="0">
                <a:latin typeface="Times" panose="02020603060405020304" pitchFamily="18" charset="0"/>
              </a:rPr>
              <a:t> </a:t>
            </a:r>
            <a:r>
              <a:rPr lang="en-US" sz="1600" dirty="0" err="1" smtClean="0">
                <a:latin typeface="Times" panose="02020603060405020304" pitchFamily="18" charset="0"/>
              </a:rPr>
              <a:t>parashtruan</a:t>
            </a:r>
            <a:r>
              <a:rPr lang="en-US" sz="1600" dirty="0" smtClean="0">
                <a:latin typeface="Times" panose="02020603060405020304" pitchFamily="18" charset="0"/>
              </a:rPr>
              <a:t> se </a:t>
            </a:r>
            <a:r>
              <a:rPr lang="en-US" sz="1600" dirty="0" err="1" smtClean="0">
                <a:latin typeface="Times" panose="02020603060405020304" pitchFamily="18" charset="0"/>
              </a:rPr>
              <a:t>në</a:t>
            </a:r>
            <a:r>
              <a:rPr lang="en-US" sz="1600" dirty="0" smtClean="0">
                <a:latin typeface="Times" panose="02020603060405020304" pitchFamily="18" charset="0"/>
              </a:rPr>
              <a:t> </a:t>
            </a:r>
            <a:r>
              <a:rPr lang="en-US" sz="1600" dirty="0" err="1" smtClean="0">
                <a:latin typeface="Times" panose="02020603060405020304" pitchFamily="18" charset="0"/>
              </a:rPr>
              <a:t>shtrirjen</a:t>
            </a:r>
            <a:r>
              <a:rPr lang="en-US" sz="1600" dirty="0" smtClean="0">
                <a:latin typeface="Times" panose="02020603060405020304" pitchFamily="18" charset="0"/>
              </a:rPr>
              <a:t> </a:t>
            </a:r>
            <a:r>
              <a:rPr lang="en-US" sz="1600" dirty="0" err="1" smtClean="0">
                <a:latin typeface="Times" panose="02020603060405020304" pitchFamily="18" charset="0"/>
              </a:rPr>
              <a:t>ndaj</a:t>
            </a:r>
            <a:r>
              <a:rPr lang="en-US" sz="1600" dirty="0" smtClean="0">
                <a:latin typeface="Times" panose="02020603060405020304" pitchFamily="18" charset="0"/>
              </a:rPr>
              <a:t> </a:t>
            </a:r>
            <a:r>
              <a:rPr lang="en-US" sz="1600" dirty="0" err="1" smtClean="0">
                <a:latin typeface="Times" panose="02020603060405020304" pitchFamily="18" charset="0"/>
              </a:rPr>
              <a:t>avokatëve</a:t>
            </a:r>
            <a:r>
              <a:rPr lang="en-US" sz="1600" dirty="0" smtClean="0">
                <a:latin typeface="Times" panose="02020603060405020304" pitchFamily="18" charset="0"/>
              </a:rPr>
              <a:t> </a:t>
            </a:r>
            <a:r>
              <a:rPr lang="en-US" sz="1600" dirty="0" err="1" smtClean="0">
                <a:latin typeface="Times" panose="02020603060405020304" pitchFamily="18" charset="0"/>
              </a:rPr>
              <a:t>të</a:t>
            </a:r>
            <a:r>
              <a:rPr lang="en-US" sz="1600" dirty="0" smtClean="0">
                <a:latin typeface="Times" panose="02020603060405020304" pitchFamily="18" charset="0"/>
              </a:rPr>
              <a:t> </a:t>
            </a:r>
            <a:r>
              <a:rPr lang="en-US" sz="1600" dirty="0" err="1" smtClean="0">
                <a:latin typeface="Times" panose="02020603060405020304" pitchFamily="18" charset="0"/>
              </a:rPr>
              <a:t>detyrimit</a:t>
            </a:r>
            <a:r>
              <a:rPr lang="en-US" sz="1600" dirty="0" smtClean="0">
                <a:latin typeface="Times" panose="02020603060405020304" pitchFamily="18" charset="0"/>
              </a:rPr>
              <a:t> </a:t>
            </a:r>
            <a:r>
              <a:rPr lang="en-US" sz="1600" dirty="0" err="1" smtClean="0">
                <a:latin typeface="Times" panose="02020603060405020304" pitchFamily="18" charset="0"/>
              </a:rPr>
              <a:t>për</a:t>
            </a:r>
            <a:r>
              <a:rPr lang="en-US" sz="1600" dirty="0" smtClean="0">
                <a:latin typeface="Times" panose="02020603060405020304" pitchFamily="18" charset="0"/>
              </a:rPr>
              <a:t> </a:t>
            </a:r>
            <a:r>
              <a:rPr lang="en-US" sz="1600" dirty="0" err="1" smtClean="0">
                <a:latin typeface="Times" panose="02020603060405020304" pitchFamily="18" charset="0"/>
              </a:rPr>
              <a:t>të</a:t>
            </a:r>
            <a:r>
              <a:rPr lang="en-US" sz="1600" dirty="0" smtClean="0">
                <a:latin typeface="Times" panose="02020603060405020304" pitchFamily="18" charset="0"/>
              </a:rPr>
              <a:t> </a:t>
            </a:r>
            <a:r>
              <a:rPr lang="en-US" sz="1600" dirty="0" err="1" smtClean="0">
                <a:latin typeface="Times" panose="02020603060405020304" pitchFamily="18" charset="0"/>
              </a:rPr>
              <a:t>informuar</a:t>
            </a:r>
            <a:r>
              <a:rPr lang="en-US" sz="1600" dirty="0" smtClean="0">
                <a:latin typeface="Times" panose="02020603060405020304" pitchFamily="18" charset="0"/>
              </a:rPr>
              <a:t> </a:t>
            </a:r>
            <a:r>
              <a:rPr lang="en-US" sz="1600" dirty="0" err="1" smtClean="0">
                <a:latin typeface="Times" panose="02020603060405020304" pitchFamily="18" charset="0"/>
              </a:rPr>
              <a:t>autoritetet</a:t>
            </a:r>
            <a:r>
              <a:rPr lang="en-US" sz="1600" dirty="0" smtClean="0">
                <a:latin typeface="Times" panose="02020603060405020304" pitchFamily="18" charset="0"/>
              </a:rPr>
              <a:t> </a:t>
            </a:r>
            <a:r>
              <a:rPr lang="en-US" sz="1600" dirty="0" err="1" smtClean="0">
                <a:latin typeface="Times" panose="02020603060405020304" pitchFamily="18" charset="0"/>
              </a:rPr>
              <a:t>kompetente</a:t>
            </a:r>
            <a:r>
              <a:rPr lang="en-US" sz="1600" dirty="0" smtClean="0">
                <a:latin typeface="Times" panose="02020603060405020304" pitchFamily="18" charset="0"/>
              </a:rPr>
              <a:t> </a:t>
            </a:r>
            <a:r>
              <a:rPr lang="en-US" sz="1600" dirty="0" err="1" smtClean="0">
                <a:latin typeface="Times" panose="02020603060405020304" pitchFamily="18" charset="0"/>
              </a:rPr>
              <a:t>për</a:t>
            </a:r>
            <a:r>
              <a:rPr lang="en-US" sz="1600" dirty="0" smtClean="0">
                <a:latin typeface="Times" panose="02020603060405020304" pitchFamily="18" charset="0"/>
              </a:rPr>
              <a:t> </a:t>
            </a:r>
            <a:r>
              <a:rPr lang="en-US" sz="1600" dirty="0" err="1" smtClean="0">
                <a:latin typeface="Times" panose="02020603060405020304" pitchFamily="18" charset="0"/>
              </a:rPr>
              <a:t>çdo</a:t>
            </a:r>
            <a:r>
              <a:rPr lang="en-US" sz="1600" dirty="0" smtClean="0">
                <a:latin typeface="Times" panose="02020603060405020304" pitchFamily="18" charset="0"/>
              </a:rPr>
              <a:t> </a:t>
            </a:r>
            <a:r>
              <a:rPr lang="en-US" sz="1600" dirty="0" err="1" smtClean="0">
                <a:latin typeface="Times" panose="02020603060405020304" pitchFamily="18" charset="0"/>
              </a:rPr>
              <a:t>transaksion</a:t>
            </a:r>
            <a:r>
              <a:rPr lang="en-US" sz="1600" dirty="0" smtClean="0">
                <a:latin typeface="Times" panose="02020603060405020304" pitchFamily="18" charset="0"/>
              </a:rPr>
              <a:t> që </a:t>
            </a:r>
            <a:r>
              <a:rPr lang="en-US" sz="1600" dirty="0" err="1" smtClean="0">
                <a:latin typeface="Times" panose="02020603060405020304" pitchFamily="18" charset="0"/>
              </a:rPr>
              <a:t>ata</a:t>
            </a:r>
            <a:r>
              <a:rPr lang="en-US" sz="1600" dirty="0" smtClean="0">
                <a:latin typeface="Times" panose="02020603060405020304" pitchFamily="18" charset="0"/>
              </a:rPr>
              <a:t> </a:t>
            </a:r>
            <a:r>
              <a:rPr lang="en-US" sz="1600" dirty="0" err="1" smtClean="0">
                <a:latin typeface="Times" panose="02020603060405020304" pitchFamily="18" charset="0"/>
              </a:rPr>
              <a:t>dinin</a:t>
            </a:r>
            <a:r>
              <a:rPr lang="en-US" sz="1600" dirty="0" smtClean="0">
                <a:latin typeface="Times" panose="02020603060405020304" pitchFamily="18" charset="0"/>
              </a:rPr>
              <a:t> </a:t>
            </a:r>
            <a:r>
              <a:rPr lang="en-US" sz="1600" dirty="0" err="1" smtClean="0">
                <a:latin typeface="Times" panose="02020603060405020304" pitchFamily="18" charset="0"/>
              </a:rPr>
              <a:t>ose</a:t>
            </a:r>
            <a:r>
              <a:rPr lang="en-US" sz="1600" dirty="0" smtClean="0">
                <a:latin typeface="Times" panose="02020603060405020304" pitchFamily="18" charset="0"/>
              </a:rPr>
              <a:t> </a:t>
            </a:r>
            <a:r>
              <a:rPr lang="en-US" sz="1600" dirty="0" err="1" smtClean="0">
                <a:latin typeface="Times" panose="02020603060405020304" pitchFamily="18" charset="0"/>
              </a:rPr>
              <a:t>dyshonin</a:t>
            </a:r>
            <a:r>
              <a:rPr lang="en-US" sz="1600" dirty="0" smtClean="0">
                <a:latin typeface="Times" panose="02020603060405020304" pitchFamily="18" charset="0"/>
              </a:rPr>
              <a:t> se </a:t>
            </a:r>
            <a:r>
              <a:rPr lang="en-US" sz="1600" dirty="0" err="1" smtClean="0">
                <a:latin typeface="Times" panose="02020603060405020304" pitchFamily="18" charset="0"/>
              </a:rPr>
              <a:t>kishin</a:t>
            </a:r>
            <a:r>
              <a:rPr lang="en-US" sz="1600" dirty="0" smtClean="0">
                <a:latin typeface="Times" panose="02020603060405020304" pitchFamily="18" charset="0"/>
              </a:rPr>
              <a:t> </a:t>
            </a:r>
            <a:r>
              <a:rPr lang="en-US" sz="1600" dirty="0" err="1" smtClean="0">
                <a:latin typeface="Times" panose="02020603060405020304" pitchFamily="18" charset="0"/>
              </a:rPr>
              <a:t>lidhje</a:t>
            </a:r>
            <a:r>
              <a:rPr lang="en-US" sz="1600" dirty="0" smtClean="0">
                <a:latin typeface="Times" panose="02020603060405020304" pitchFamily="18" charset="0"/>
              </a:rPr>
              <a:t> me </a:t>
            </a:r>
            <a:r>
              <a:rPr lang="en-US" sz="1600" dirty="0" err="1" smtClean="0">
                <a:latin typeface="Times" panose="02020603060405020304" pitchFamily="18" charset="0"/>
              </a:rPr>
              <a:t>pastrimin</a:t>
            </a:r>
            <a:r>
              <a:rPr lang="en-US" sz="1600" dirty="0" smtClean="0">
                <a:latin typeface="Times" panose="02020603060405020304" pitchFamily="18" charset="0"/>
              </a:rPr>
              <a:t> e </a:t>
            </a:r>
            <a:r>
              <a:rPr lang="en-US" sz="1600" dirty="0" err="1" smtClean="0">
                <a:latin typeface="Times" panose="02020603060405020304" pitchFamily="18" charset="0"/>
              </a:rPr>
              <a:t>parave</a:t>
            </a:r>
            <a:r>
              <a:rPr lang="en-US" sz="1600" dirty="0" smtClean="0">
                <a:latin typeface="Times" panose="02020603060405020304" pitchFamily="18" charset="0"/>
              </a:rPr>
              <a:t>, </a:t>
            </a:r>
            <a:r>
              <a:rPr lang="en-US" sz="1600" dirty="0" err="1" smtClean="0">
                <a:latin typeface="Times" panose="02020603060405020304" pitchFamily="18" charset="0"/>
              </a:rPr>
              <a:t>legjislacioni</a:t>
            </a:r>
            <a:r>
              <a:rPr lang="en-US" sz="1600" dirty="0" smtClean="0">
                <a:latin typeface="Times" panose="02020603060405020304" pitchFamily="18" charset="0"/>
              </a:rPr>
              <a:t> </a:t>
            </a:r>
            <a:r>
              <a:rPr lang="en-US" sz="1600" dirty="0" err="1" smtClean="0">
                <a:latin typeface="Times" panose="02020603060405020304" pitchFamily="18" charset="0"/>
              </a:rPr>
              <a:t>në</a:t>
            </a:r>
            <a:r>
              <a:rPr lang="en-US" sz="1600" dirty="0" smtClean="0">
                <a:latin typeface="Times" panose="02020603060405020304" pitchFamily="18" charset="0"/>
              </a:rPr>
              <a:t> </a:t>
            </a:r>
            <a:r>
              <a:rPr lang="en-US" sz="1600" dirty="0" err="1" smtClean="0">
                <a:latin typeface="Times" panose="02020603060405020304" pitchFamily="18" charset="0"/>
              </a:rPr>
              <a:t>fjalë</a:t>
            </a:r>
            <a:r>
              <a:rPr lang="en-US" sz="1600" dirty="0" smtClean="0">
                <a:latin typeface="Times" panose="02020603060405020304" pitchFamily="18" charset="0"/>
              </a:rPr>
              <a:t> </a:t>
            </a:r>
            <a:r>
              <a:rPr lang="en-US" sz="1600" dirty="0" err="1" smtClean="0">
                <a:latin typeface="Times" panose="02020603060405020304" pitchFamily="18" charset="0"/>
              </a:rPr>
              <a:t>ishte</a:t>
            </a:r>
            <a:r>
              <a:rPr lang="en-US" sz="1600" dirty="0" smtClean="0">
                <a:latin typeface="Times" panose="02020603060405020304" pitchFamily="18" charset="0"/>
              </a:rPr>
              <a:t> </a:t>
            </a:r>
            <a:r>
              <a:rPr lang="en-US" sz="1600" dirty="0" err="1" smtClean="0">
                <a:latin typeface="Times" panose="02020603060405020304" pitchFamily="18" charset="0"/>
              </a:rPr>
              <a:t>në</a:t>
            </a:r>
            <a:r>
              <a:rPr lang="en-US" sz="1600" dirty="0" smtClean="0">
                <a:latin typeface="Times" panose="02020603060405020304" pitchFamily="18" charset="0"/>
              </a:rPr>
              <a:t> </a:t>
            </a:r>
            <a:r>
              <a:rPr lang="en-US" sz="1600" dirty="0" err="1" smtClean="0">
                <a:latin typeface="Times" panose="02020603060405020304" pitchFamily="18" charset="0"/>
              </a:rPr>
              <a:t>kundërshtim</a:t>
            </a:r>
            <a:r>
              <a:rPr lang="en-US" sz="1600" dirty="0" smtClean="0">
                <a:latin typeface="Times" panose="02020603060405020304" pitchFamily="18" charset="0"/>
              </a:rPr>
              <a:t> me </a:t>
            </a:r>
            <a:r>
              <a:rPr lang="en-US" sz="1600" dirty="0" err="1" smtClean="0">
                <a:latin typeface="Times" panose="02020603060405020304" pitchFamily="18" charset="0"/>
              </a:rPr>
              <a:t>parimet</a:t>
            </a:r>
            <a:r>
              <a:rPr lang="en-US" sz="1600" dirty="0" smtClean="0">
                <a:latin typeface="Times" panose="02020603060405020304" pitchFamily="18" charset="0"/>
              </a:rPr>
              <a:t> e </a:t>
            </a:r>
            <a:r>
              <a:rPr lang="en-US" sz="1600" dirty="0" err="1" smtClean="0">
                <a:latin typeface="Times" panose="02020603060405020304" pitchFamily="18" charset="0"/>
              </a:rPr>
              <a:t>konfidencialitetit</a:t>
            </a:r>
            <a:r>
              <a:rPr lang="en-US" sz="1600" dirty="0" smtClean="0">
                <a:latin typeface="Times" panose="02020603060405020304" pitchFamily="18" charset="0"/>
              </a:rPr>
              <a:t> </a:t>
            </a:r>
            <a:r>
              <a:rPr lang="en-US" sz="1600" dirty="0" err="1" smtClean="0">
                <a:latin typeface="Times" panose="02020603060405020304" pitchFamily="18" charset="0"/>
              </a:rPr>
              <a:t>profesional</a:t>
            </a:r>
            <a:r>
              <a:rPr lang="en-US" sz="1600" dirty="0" smtClean="0">
                <a:latin typeface="Times" panose="02020603060405020304" pitchFamily="18" charset="0"/>
              </a:rPr>
              <a:t> dhe </a:t>
            </a:r>
            <a:r>
              <a:rPr lang="en-US" sz="1600" dirty="0" err="1" smtClean="0">
                <a:latin typeface="Times" panose="02020603060405020304" pitchFamily="18" charset="0"/>
              </a:rPr>
              <a:t>pavarësinë</a:t>
            </a:r>
            <a:r>
              <a:rPr lang="en-US" sz="1600" dirty="0" smtClean="0">
                <a:latin typeface="Times" panose="02020603060405020304" pitchFamily="18" charset="0"/>
              </a:rPr>
              <a:t> e </a:t>
            </a:r>
            <a:r>
              <a:rPr lang="en-US" sz="1600" dirty="0" err="1" smtClean="0">
                <a:latin typeface="Times" panose="02020603060405020304" pitchFamily="18" charset="0"/>
              </a:rPr>
              <a:t>avokatit</a:t>
            </a:r>
            <a:r>
              <a:rPr lang="en-US" sz="1600" dirty="0" smtClean="0">
                <a:latin typeface="Times" panose="02020603060405020304" pitchFamily="18" charset="0"/>
              </a:rPr>
              <a:t> , </a:t>
            </a:r>
            <a:r>
              <a:rPr lang="en-US" sz="1600" dirty="0" err="1" smtClean="0">
                <a:latin typeface="Times" panose="02020603060405020304" pitchFamily="18" charset="0"/>
              </a:rPr>
              <a:t>të</a:t>
            </a:r>
            <a:r>
              <a:rPr lang="en-US" sz="1600" dirty="0" smtClean="0">
                <a:latin typeface="Times" panose="02020603060405020304" pitchFamily="18" charset="0"/>
              </a:rPr>
              <a:t> </a:t>
            </a:r>
            <a:r>
              <a:rPr lang="en-US" sz="1600" dirty="0" err="1" smtClean="0">
                <a:latin typeface="Times" panose="02020603060405020304" pitchFamily="18" charset="0"/>
              </a:rPr>
              <a:t>cilat</a:t>
            </a:r>
            <a:r>
              <a:rPr lang="en-US" sz="1600" dirty="0" smtClean="0">
                <a:latin typeface="Times" panose="02020603060405020304" pitchFamily="18" charset="0"/>
              </a:rPr>
              <a:t> janë </a:t>
            </a:r>
            <a:r>
              <a:rPr lang="en-US" sz="1600" dirty="0" err="1" smtClean="0">
                <a:latin typeface="Times" panose="02020603060405020304" pitchFamily="18" charset="0"/>
              </a:rPr>
              <a:t>aspekte</a:t>
            </a:r>
            <a:r>
              <a:rPr lang="en-US" sz="1600" dirty="0" smtClean="0">
                <a:latin typeface="Times" panose="02020603060405020304" pitchFamily="18" charset="0"/>
              </a:rPr>
              <a:t> </a:t>
            </a:r>
            <a:r>
              <a:rPr lang="en-US" sz="1600" dirty="0" err="1" smtClean="0">
                <a:latin typeface="Times" panose="02020603060405020304" pitchFamily="18" charset="0"/>
              </a:rPr>
              <a:t>thelbësore</a:t>
            </a:r>
            <a:r>
              <a:rPr lang="en-US" sz="1600" dirty="0" smtClean="0">
                <a:latin typeface="Times" panose="02020603060405020304" pitchFamily="18" charset="0"/>
              </a:rPr>
              <a:t> </a:t>
            </a:r>
            <a:r>
              <a:rPr lang="en-US" sz="1600" dirty="0" err="1" smtClean="0">
                <a:latin typeface="Times" panose="02020603060405020304" pitchFamily="18" charset="0"/>
              </a:rPr>
              <a:t>të</a:t>
            </a:r>
            <a:r>
              <a:rPr lang="en-US" sz="1600" dirty="0" smtClean="0">
                <a:latin typeface="Times" panose="02020603060405020304" pitchFamily="18" charset="0"/>
              </a:rPr>
              <a:t> </a:t>
            </a:r>
            <a:r>
              <a:rPr lang="en-US" sz="1600" dirty="0" err="1" smtClean="0">
                <a:latin typeface="Times" panose="02020603060405020304" pitchFamily="18" charset="0"/>
              </a:rPr>
              <a:t>së</a:t>
            </a:r>
            <a:r>
              <a:rPr lang="en-US" sz="1600" dirty="0" smtClean="0">
                <a:latin typeface="Times" panose="02020603060405020304" pitchFamily="18" charset="0"/>
              </a:rPr>
              <a:t> </a:t>
            </a:r>
            <a:r>
              <a:rPr lang="en-US" sz="1600" dirty="0" err="1" smtClean="0">
                <a:latin typeface="Times" panose="02020603060405020304" pitchFamily="18" charset="0"/>
              </a:rPr>
              <a:t>drejtës</a:t>
            </a:r>
            <a:r>
              <a:rPr lang="en-US" sz="1600" dirty="0" smtClean="0">
                <a:latin typeface="Times" panose="02020603060405020304" pitchFamily="18" charset="0"/>
              </a:rPr>
              <a:t> </a:t>
            </a:r>
            <a:r>
              <a:rPr lang="en-US" sz="1600" dirty="0" err="1" smtClean="0">
                <a:latin typeface="Times" panose="02020603060405020304" pitchFamily="18" charset="0"/>
              </a:rPr>
              <a:t>themelore</a:t>
            </a:r>
            <a:r>
              <a:rPr lang="en-US" sz="1600" dirty="0" smtClean="0">
                <a:latin typeface="Times" panose="02020603060405020304" pitchFamily="18" charset="0"/>
              </a:rPr>
              <a:t> </a:t>
            </a:r>
            <a:r>
              <a:rPr lang="en-US" sz="1600" dirty="0" err="1" smtClean="0">
                <a:latin typeface="Times" panose="02020603060405020304" pitchFamily="18" charset="0"/>
              </a:rPr>
              <a:t>për</a:t>
            </a:r>
            <a:r>
              <a:rPr lang="en-US" sz="1600" dirty="0" smtClean="0">
                <a:latin typeface="Times" panose="02020603060405020304" pitchFamily="18" charset="0"/>
              </a:rPr>
              <a:t> </a:t>
            </a:r>
            <a:r>
              <a:rPr lang="en-US" sz="1600" dirty="0" err="1" smtClean="0">
                <a:latin typeface="Times" panose="02020603060405020304" pitchFamily="18" charset="0"/>
              </a:rPr>
              <a:t>një</a:t>
            </a:r>
            <a:r>
              <a:rPr lang="en-US" sz="1600" dirty="0" smtClean="0">
                <a:latin typeface="Times" panose="02020603060405020304" pitchFamily="18" charset="0"/>
              </a:rPr>
              <a:t> </a:t>
            </a:r>
            <a:r>
              <a:rPr lang="en-US" sz="1600" dirty="0" err="1" smtClean="0">
                <a:latin typeface="Times" panose="02020603060405020304" pitchFamily="18" charset="0"/>
              </a:rPr>
              <a:t>gjykim</a:t>
            </a:r>
            <a:r>
              <a:rPr lang="en-US" sz="1600" dirty="0" smtClean="0">
                <a:latin typeface="Times" panose="02020603060405020304" pitchFamily="18" charset="0"/>
              </a:rPr>
              <a:t> </a:t>
            </a:r>
            <a:r>
              <a:rPr lang="en-US" sz="1600" dirty="0" err="1" smtClean="0">
                <a:latin typeface="Times" panose="02020603060405020304" pitchFamily="18" charset="0"/>
              </a:rPr>
              <a:t>të</a:t>
            </a:r>
            <a:r>
              <a:rPr lang="en-US" sz="1600" dirty="0" smtClean="0">
                <a:latin typeface="Times" panose="02020603060405020304" pitchFamily="18" charset="0"/>
              </a:rPr>
              <a:t> </a:t>
            </a:r>
            <a:r>
              <a:rPr lang="en-US" sz="1600" dirty="0" err="1" smtClean="0">
                <a:latin typeface="Times" panose="02020603060405020304" pitchFamily="18" charset="0"/>
              </a:rPr>
              <a:t>drejtë</a:t>
            </a:r>
            <a:r>
              <a:rPr lang="en-US" sz="1600" dirty="0" smtClean="0">
                <a:latin typeface="Times" panose="02020603060405020304" pitchFamily="18" charset="0"/>
              </a:rPr>
              <a:t> dhe </a:t>
            </a:r>
            <a:r>
              <a:rPr lang="en-US" sz="1600" dirty="0" err="1" smtClean="0">
                <a:latin typeface="Times" panose="02020603060405020304" pitchFamily="18" charset="0"/>
              </a:rPr>
              <a:t>të</a:t>
            </a:r>
            <a:r>
              <a:rPr lang="en-US" sz="1600" dirty="0" smtClean="0">
                <a:latin typeface="Times" panose="02020603060405020304" pitchFamily="18" charset="0"/>
              </a:rPr>
              <a:t> </a:t>
            </a:r>
            <a:r>
              <a:rPr lang="en-US" sz="1600" dirty="0" err="1" smtClean="0">
                <a:latin typeface="Times" panose="02020603060405020304" pitchFamily="18" charset="0"/>
              </a:rPr>
              <a:t>drejtave</a:t>
            </a:r>
            <a:r>
              <a:rPr lang="en-US" sz="1600" dirty="0" smtClean="0">
                <a:latin typeface="Times" panose="02020603060405020304" pitchFamily="18" charset="0"/>
              </a:rPr>
              <a:t> </a:t>
            </a:r>
            <a:r>
              <a:rPr lang="en-US" sz="1600" dirty="0" err="1" smtClean="0">
                <a:latin typeface="Times" panose="02020603060405020304" pitchFamily="18" charset="0"/>
              </a:rPr>
              <a:t>të</a:t>
            </a:r>
            <a:r>
              <a:rPr lang="en-US" sz="1600" dirty="0" smtClean="0">
                <a:latin typeface="Times" panose="02020603060405020304" pitchFamily="18" charset="0"/>
              </a:rPr>
              <a:t> </a:t>
            </a:r>
            <a:r>
              <a:rPr lang="en-US" sz="1600" dirty="0" err="1" smtClean="0">
                <a:latin typeface="Times" panose="02020603060405020304" pitchFamily="18" charset="0"/>
              </a:rPr>
              <a:t>mbrojtjes</a:t>
            </a:r>
            <a:r>
              <a:rPr lang="en-US" sz="1600" dirty="0" smtClean="0">
                <a:latin typeface="Times" panose="02020603060405020304" pitchFamily="18" charset="0"/>
              </a:rPr>
              <a:t>.</a:t>
            </a:r>
          </a:p>
          <a:p>
            <a:pPr algn="just"/>
            <a:r>
              <a:rPr lang="en-US" sz="1600" dirty="0" err="1" smtClean="0">
                <a:latin typeface="Times" panose="02020603060405020304" pitchFamily="18" charset="0"/>
              </a:rPr>
              <a:t>Në</a:t>
            </a:r>
            <a:r>
              <a:rPr lang="en-US" sz="1600" dirty="0" smtClean="0">
                <a:latin typeface="Times" panose="02020603060405020304" pitchFamily="18" charset="0"/>
              </a:rPr>
              <a:t> </a:t>
            </a:r>
            <a:r>
              <a:rPr lang="en-US" sz="1600" dirty="0" err="1" smtClean="0">
                <a:latin typeface="Times" panose="02020603060405020304" pitchFamily="18" charset="0"/>
              </a:rPr>
              <a:t>vendimin</a:t>
            </a:r>
            <a:r>
              <a:rPr lang="en-US" sz="1600" dirty="0" smtClean="0">
                <a:latin typeface="Times" panose="02020603060405020304" pitchFamily="18" charset="0"/>
              </a:rPr>
              <a:t> e </a:t>
            </a:r>
            <a:r>
              <a:rPr lang="en-US" sz="1600" dirty="0" err="1" smtClean="0">
                <a:latin typeface="Times" panose="02020603060405020304" pitchFamily="18" charset="0"/>
              </a:rPr>
              <a:t>saj</a:t>
            </a:r>
            <a:r>
              <a:rPr lang="en-US" sz="1600" dirty="0" smtClean="0">
                <a:latin typeface="Times" panose="02020603060405020304" pitchFamily="18" charset="0"/>
              </a:rPr>
              <a:t> </a:t>
            </a:r>
            <a:r>
              <a:rPr lang="en-US" sz="1600" dirty="0" err="1" smtClean="0">
                <a:latin typeface="Times" panose="02020603060405020304" pitchFamily="18" charset="0"/>
              </a:rPr>
              <a:t>të</a:t>
            </a:r>
            <a:r>
              <a:rPr lang="en-US" sz="1600" dirty="0" smtClean="0">
                <a:latin typeface="Times" panose="02020603060405020304" pitchFamily="18" charset="0"/>
              </a:rPr>
              <a:t> </a:t>
            </a:r>
            <a:r>
              <a:rPr lang="en-US" sz="1600" dirty="0" err="1" smtClean="0">
                <a:latin typeface="Times" panose="02020603060405020304" pitchFamily="18" charset="0"/>
              </a:rPr>
              <a:t>datës</a:t>
            </a:r>
            <a:r>
              <a:rPr lang="en-US" sz="1600" dirty="0" smtClean="0">
                <a:latin typeface="Times" panose="02020603060405020304" pitchFamily="18" charset="0"/>
              </a:rPr>
              <a:t> 26 </a:t>
            </a:r>
            <a:r>
              <a:rPr lang="en-US" sz="1600" dirty="0" err="1" smtClean="0">
                <a:latin typeface="Times" panose="02020603060405020304" pitchFamily="18" charset="0"/>
              </a:rPr>
              <a:t>qershor</a:t>
            </a:r>
            <a:r>
              <a:rPr lang="en-US" sz="1600" dirty="0" smtClean="0">
                <a:latin typeface="Times" panose="02020603060405020304" pitchFamily="18" charset="0"/>
              </a:rPr>
              <a:t> 2007, </a:t>
            </a:r>
            <a:r>
              <a:rPr lang="en-US" sz="1600" dirty="0" err="1" smtClean="0">
                <a:latin typeface="Times" panose="02020603060405020304" pitchFamily="18" charset="0"/>
              </a:rPr>
              <a:t>Gjykata</a:t>
            </a:r>
            <a:r>
              <a:rPr lang="en-US" sz="1600" dirty="0" smtClean="0">
                <a:latin typeface="Times" panose="02020603060405020304" pitchFamily="18" charset="0"/>
              </a:rPr>
              <a:t> e </a:t>
            </a:r>
            <a:r>
              <a:rPr lang="en-US" sz="1600" dirty="0" err="1" smtClean="0">
                <a:latin typeface="Times" panose="02020603060405020304" pitchFamily="18" charset="0"/>
              </a:rPr>
              <a:t>Drejtësisë</a:t>
            </a:r>
            <a:r>
              <a:rPr lang="en-US" sz="1600" dirty="0" smtClean="0">
                <a:latin typeface="Times" panose="02020603060405020304" pitchFamily="18" charset="0"/>
              </a:rPr>
              <a:t> </a:t>
            </a:r>
            <a:r>
              <a:rPr lang="en-US" sz="1600" dirty="0" err="1" smtClean="0">
                <a:latin typeface="Times" panose="02020603060405020304" pitchFamily="18" charset="0"/>
              </a:rPr>
              <a:t>vuri</a:t>
            </a:r>
            <a:r>
              <a:rPr lang="en-US" sz="1600" dirty="0" smtClean="0">
                <a:latin typeface="Times" panose="02020603060405020304" pitchFamily="18" charset="0"/>
              </a:rPr>
              <a:t> </a:t>
            </a:r>
            <a:r>
              <a:rPr lang="en-US" sz="1600" dirty="0" err="1" smtClean="0">
                <a:latin typeface="Times" panose="02020603060405020304" pitchFamily="18" charset="0"/>
              </a:rPr>
              <a:t>në</a:t>
            </a:r>
            <a:r>
              <a:rPr lang="en-US" sz="1600" dirty="0" smtClean="0">
                <a:latin typeface="Times" panose="02020603060405020304" pitchFamily="18" charset="0"/>
              </a:rPr>
              <a:t> </a:t>
            </a:r>
            <a:r>
              <a:rPr lang="en-US" sz="1600" dirty="0" err="1" smtClean="0">
                <a:latin typeface="Times" panose="02020603060405020304" pitchFamily="18" charset="0"/>
              </a:rPr>
              <a:t>dukje</a:t>
            </a:r>
            <a:r>
              <a:rPr lang="en-US" sz="1600" dirty="0" smtClean="0">
                <a:latin typeface="Times" panose="02020603060405020304" pitchFamily="18" charset="0"/>
              </a:rPr>
              <a:t> se </a:t>
            </a:r>
            <a:r>
              <a:rPr lang="en-US" sz="1600" dirty="0" err="1" smtClean="0">
                <a:latin typeface="Times" panose="02020603060405020304" pitchFamily="18" charset="0"/>
              </a:rPr>
              <a:t>sipas</a:t>
            </a:r>
            <a:r>
              <a:rPr lang="en-US" sz="1600" dirty="0" smtClean="0">
                <a:latin typeface="Times" panose="02020603060405020304" pitchFamily="18" charset="0"/>
              </a:rPr>
              <a:t> </a:t>
            </a:r>
            <a:r>
              <a:rPr lang="en-US" sz="1600" dirty="0" err="1" smtClean="0">
                <a:latin typeface="Times" panose="02020603060405020304" pitchFamily="18" charset="0"/>
              </a:rPr>
              <a:t>Direktivës</a:t>
            </a:r>
            <a:r>
              <a:rPr lang="en-US" sz="1600" dirty="0" smtClean="0">
                <a:latin typeface="Times" panose="02020603060405020304" pitchFamily="18" charset="0"/>
              </a:rPr>
              <a:t> </a:t>
            </a:r>
            <a:r>
              <a:rPr lang="en-US" sz="1600" dirty="0" err="1" smtClean="0">
                <a:latin typeface="Times" panose="02020603060405020304" pitchFamily="18" charset="0"/>
              </a:rPr>
              <a:t>në</a:t>
            </a:r>
            <a:r>
              <a:rPr lang="en-US" sz="1600" dirty="0" smtClean="0">
                <a:latin typeface="Times" panose="02020603060405020304" pitchFamily="18" charset="0"/>
              </a:rPr>
              <a:t> </a:t>
            </a:r>
            <a:r>
              <a:rPr lang="en-US" sz="1600" dirty="0" err="1" smtClean="0">
                <a:latin typeface="Times" panose="02020603060405020304" pitchFamily="18" charset="0"/>
              </a:rPr>
              <a:t>fjalë</a:t>
            </a:r>
            <a:r>
              <a:rPr lang="en-US" sz="1600" dirty="0" smtClean="0">
                <a:latin typeface="Times" panose="02020603060405020304" pitchFamily="18" charset="0"/>
              </a:rPr>
              <a:t>, </a:t>
            </a:r>
            <a:r>
              <a:rPr lang="en-US" sz="1600" b="1" dirty="0" err="1" smtClean="0">
                <a:latin typeface="Times" panose="02020603060405020304" pitchFamily="18" charset="0"/>
              </a:rPr>
              <a:t>detyrimet</a:t>
            </a:r>
            <a:r>
              <a:rPr lang="en-US" sz="1600" b="1" dirty="0" smtClean="0">
                <a:latin typeface="Times" panose="02020603060405020304" pitchFamily="18" charset="0"/>
              </a:rPr>
              <a:t> </a:t>
            </a:r>
            <a:r>
              <a:rPr lang="en-US" sz="1600" b="1" dirty="0" err="1" smtClean="0">
                <a:latin typeface="Times" panose="02020603060405020304" pitchFamily="18" charset="0"/>
              </a:rPr>
              <a:t>për</a:t>
            </a:r>
            <a:r>
              <a:rPr lang="en-US" sz="1600" b="1" dirty="0" smtClean="0">
                <a:latin typeface="Times" panose="02020603060405020304" pitchFamily="18" charset="0"/>
              </a:rPr>
              <a:t> </a:t>
            </a:r>
            <a:r>
              <a:rPr lang="en-US" sz="1600" b="1" dirty="0" err="1" smtClean="0">
                <a:latin typeface="Times" panose="02020603060405020304" pitchFamily="18" charset="0"/>
              </a:rPr>
              <a:t>të</a:t>
            </a:r>
            <a:r>
              <a:rPr lang="en-US" sz="1600" b="1" dirty="0" smtClean="0">
                <a:latin typeface="Times" panose="02020603060405020304" pitchFamily="18" charset="0"/>
              </a:rPr>
              <a:t> </a:t>
            </a:r>
            <a:r>
              <a:rPr lang="en-US" sz="1600" b="1" dirty="0" err="1" smtClean="0">
                <a:latin typeface="Times" panose="02020603060405020304" pitchFamily="18" charset="0"/>
              </a:rPr>
              <a:t>raportuar</a:t>
            </a:r>
            <a:r>
              <a:rPr lang="en-US" sz="1600" b="1" dirty="0" smtClean="0">
                <a:latin typeface="Times" panose="02020603060405020304" pitchFamily="18" charset="0"/>
              </a:rPr>
              <a:t> dhe </a:t>
            </a:r>
            <a:r>
              <a:rPr lang="en-US" sz="1600" b="1" dirty="0" err="1" smtClean="0">
                <a:latin typeface="Times" panose="02020603060405020304" pitchFamily="18" charset="0"/>
              </a:rPr>
              <a:t>për</a:t>
            </a:r>
            <a:r>
              <a:rPr lang="en-US" sz="1600" b="1" dirty="0" smtClean="0">
                <a:latin typeface="Times" panose="02020603060405020304" pitchFamily="18" charset="0"/>
              </a:rPr>
              <a:t> </a:t>
            </a:r>
            <a:r>
              <a:rPr lang="en-US" sz="1600" b="1" dirty="0" err="1" smtClean="0">
                <a:latin typeface="Times" panose="02020603060405020304" pitchFamily="18" charset="0"/>
              </a:rPr>
              <a:t>të</a:t>
            </a:r>
            <a:r>
              <a:rPr lang="en-US" sz="1600" b="1" dirty="0" smtClean="0">
                <a:latin typeface="Times" panose="02020603060405020304" pitchFamily="18" charset="0"/>
              </a:rPr>
              <a:t> </a:t>
            </a:r>
            <a:r>
              <a:rPr lang="en-US" sz="1600" b="1" dirty="0" err="1" smtClean="0">
                <a:latin typeface="Times" panose="02020603060405020304" pitchFamily="18" charset="0"/>
              </a:rPr>
              <a:t>bashkëpunuar</a:t>
            </a:r>
            <a:r>
              <a:rPr lang="en-US" sz="1600" b="1" dirty="0" smtClean="0">
                <a:latin typeface="Times" panose="02020603060405020304" pitchFamily="18" charset="0"/>
              </a:rPr>
              <a:t> </a:t>
            </a:r>
            <a:r>
              <a:rPr lang="en-US" sz="1600" b="1" dirty="0" err="1" smtClean="0">
                <a:latin typeface="Times" panose="02020603060405020304" pitchFamily="18" charset="0"/>
              </a:rPr>
              <a:t>zbatoheshin</a:t>
            </a:r>
            <a:r>
              <a:rPr lang="en-US" sz="1600" b="1" dirty="0" smtClean="0">
                <a:latin typeface="Times" panose="02020603060405020304" pitchFamily="18" charset="0"/>
              </a:rPr>
              <a:t> </a:t>
            </a:r>
            <a:r>
              <a:rPr lang="en-US" sz="1600" b="1" dirty="0" err="1" smtClean="0">
                <a:latin typeface="Times" panose="02020603060405020304" pitchFamily="18" charset="0"/>
              </a:rPr>
              <a:t>për</a:t>
            </a:r>
            <a:r>
              <a:rPr lang="en-US" sz="1600" b="1" dirty="0" smtClean="0">
                <a:latin typeface="Times" panose="02020603060405020304" pitchFamily="18" charset="0"/>
              </a:rPr>
              <a:t> </a:t>
            </a:r>
            <a:r>
              <a:rPr lang="en-US" sz="1600" b="1" dirty="0" err="1" smtClean="0">
                <a:latin typeface="Times" panose="02020603060405020304" pitchFamily="18" charset="0"/>
              </a:rPr>
              <a:t>avokatët</a:t>
            </a:r>
            <a:r>
              <a:rPr lang="en-US" sz="1600" b="1" dirty="0" smtClean="0">
                <a:latin typeface="Times" panose="02020603060405020304" pitchFamily="18" charset="0"/>
              </a:rPr>
              <a:t> </a:t>
            </a:r>
            <a:r>
              <a:rPr lang="en-US" sz="1600" b="1" dirty="0" err="1" smtClean="0">
                <a:latin typeface="Times" panose="02020603060405020304" pitchFamily="18" charset="0"/>
              </a:rPr>
              <a:t>vetëm</a:t>
            </a:r>
            <a:r>
              <a:rPr lang="en-US" sz="1600" b="1" dirty="0" smtClean="0">
                <a:latin typeface="Times" panose="02020603060405020304" pitchFamily="18" charset="0"/>
              </a:rPr>
              <a:t> </a:t>
            </a:r>
            <a:r>
              <a:rPr lang="en-US" sz="1600" b="1" dirty="0" err="1" smtClean="0">
                <a:latin typeface="Times" panose="02020603060405020304" pitchFamily="18" charset="0"/>
              </a:rPr>
              <a:t>kur</a:t>
            </a:r>
            <a:r>
              <a:rPr lang="en-US" sz="1600" b="1" dirty="0" smtClean="0">
                <a:latin typeface="Times" panose="02020603060405020304" pitchFamily="18" charset="0"/>
              </a:rPr>
              <a:t> </a:t>
            </a:r>
            <a:r>
              <a:rPr lang="en-US" sz="1600" b="1" dirty="0" err="1" smtClean="0">
                <a:latin typeface="Times" panose="02020603060405020304" pitchFamily="18" charset="0"/>
              </a:rPr>
              <a:t>ata</a:t>
            </a:r>
            <a:r>
              <a:rPr lang="en-US" sz="1600" b="1" dirty="0" smtClean="0">
                <a:latin typeface="Times" panose="02020603060405020304" pitchFamily="18" charset="0"/>
              </a:rPr>
              <a:t> </a:t>
            </a:r>
            <a:r>
              <a:rPr lang="en-US" sz="1600" b="1" dirty="0" err="1" smtClean="0">
                <a:latin typeface="Times" panose="02020603060405020304" pitchFamily="18" charset="0"/>
              </a:rPr>
              <a:t>po</a:t>
            </a:r>
            <a:r>
              <a:rPr lang="en-US" sz="1600" b="1" dirty="0" smtClean="0">
                <a:latin typeface="Times" panose="02020603060405020304" pitchFamily="18" charset="0"/>
              </a:rPr>
              <a:t> </a:t>
            </a:r>
            <a:r>
              <a:rPr lang="en-US" sz="1600" b="1" dirty="0" err="1" smtClean="0">
                <a:latin typeface="Times" panose="02020603060405020304" pitchFamily="18" charset="0"/>
              </a:rPr>
              <a:t>ndihmonin</a:t>
            </a:r>
            <a:r>
              <a:rPr lang="en-US" sz="1600" b="1" dirty="0" smtClean="0">
                <a:latin typeface="Times" panose="02020603060405020304" pitchFamily="18" charset="0"/>
              </a:rPr>
              <a:t> </a:t>
            </a:r>
            <a:r>
              <a:rPr lang="en-US" sz="1600" b="1" dirty="0" err="1" smtClean="0">
                <a:latin typeface="Times" panose="02020603060405020304" pitchFamily="18" charset="0"/>
              </a:rPr>
              <a:t>klientët</a:t>
            </a:r>
            <a:r>
              <a:rPr lang="en-US" sz="1600" b="1" dirty="0" smtClean="0">
                <a:latin typeface="Times" panose="02020603060405020304" pitchFamily="18" charset="0"/>
              </a:rPr>
              <a:t> e </a:t>
            </a:r>
            <a:r>
              <a:rPr lang="en-US" sz="1600" b="1" dirty="0" err="1" smtClean="0">
                <a:latin typeface="Times" panose="02020603060405020304" pitchFamily="18" charset="0"/>
              </a:rPr>
              <a:t>tyre</a:t>
            </a:r>
            <a:r>
              <a:rPr lang="en-US" sz="1600" b="1" dirty="0" smtClean="0">
                <a:latin typeface="Times" panose="02020603060405020304" pitchFamily="18" charset="0"/>
              </a:rPr>
              <a:t> </a:t>
            </a:r>
            <a:r>
              <a:rPr lang="en-US" sz="1600" b="1" dirty="0" err="1" smtClean="0">
                <a:latin typeface="Times" panose="02020603060405020304" pitchFamily="18" charset="0"/>
              </a:rPr>
              <a:t>për</a:t>
            </a:r>
            <a:r>
              <a:rPr lang="en-US" sz="1600" b="1" dirty="0" smtClean="0">
                <a:latin typeface="Times" panose="02020603060405020304" pitchFamily="18" charset="0"/>
              </a:rPr>
              <a:t> </a:t>
            </a:r>
            <a:r>
              <a:rPr lang="en-US" sz="1600" b="1" dirty="0" err="1" smtClean="0">
                <a:latin typeface="Times" panose="02020603060405020304" pitchFamily="18" charset="0"/>
              </a:rPr>
              <a:t>të</a:t>
            </a:r>
            <a:r>
              <a:rPr lang="en-US" sz="1600" b="1" dirty="0" smtClean="0">
                <a:latin typeface="Times" panose="02020603060405020304" pitchFamily="18" charset="0"/>
              </a:rPr>
              <a:t> </a:t>
            </a:r>
            <a:r>
              <a:rPr lang="en-US" sz="1600" b="1" dirty="0" err="1" smtClean="0">
                <a:latin typeface="Times" panose="02020603060405020304" pitchFamily="18" charset="0"/>
              </a:rPr>
              <a:t>përgatitur</a:t>
            </a:r>
            <a:r>
              <a:rPr lang="en-US" sz="1600" b="1" dirty="0" smtClean="0">
                <a:latin typeface="Times" panose="02020603060405020304" pitchFamily="18" charset="0"/>
              </a:rPr>
              <a:t> </a:t>
            </a:r>
            <a:r>
              <a:rPr lang="en-US" sz="1600" b="1" dirty="0" err="1" smtClean="0">
                <a:latin typeface="Times" panose="02020603060405020304" pitchFamily="18" charset="0"/>
              </a:rPr>
              <a:t>ose</a:t>
            </a:r>
            <a:r>
              <a:rPr lang="en-US" sz="1600" b="1" dirty="0" smtClean="0">
                <a:latin typeface="Times" panose="02020603060405020304" pitchFamily="18" charset="0"/>
              </a:rPr>
              <a:t> </a:t>
            </a:r>
            <a:r>
              <a:rPr lang="en-US" sz="1600" b="1" dirty="0" err="1" smtClean="0">
                <a:latin typeface="Times" panose="02020603060405020304" pitchFamily="18" charset="0"/>
              </a:rPr>
              <a:t>kryer</a:t>
            </a:r>
            <a:r>
              <a:rPr lang="en-US" sz="1600" b="1" dirty="0" smtClean="0">
                <a:latin typeface="Times" panose="02020603060405020304" pitchFamily="18" charset="0"/>
              </a:rPr>
              <a:t> </a:t>
            </a:r>
            <a:r>
              <a:rPr lang="en-US" sz="1600" b="1" dirty="0" err="1" smtClean="0">
                <a:latin typeface="Times" panose="02020603060405020304" pitchFamily="18" charset="0"/>
              </a:rPr>
              <a:t>disa</a:t>
            </a:r>
            <a:r>
              <a:rPr lang="en-US" sz="1600" b="1" dirty="0" smtClean="0">
                <a:latin typeface="Times" panose="02020603060405020304" pitchFamily="18" charset="0"/>
              </a:rPr>
              <a:t> </a:t>
            </a:r>
            <a:r>
              <a:rPr lang="en-US" sz="1600" b="1" dirty="0" err="1" smtClean="0">
                <a:latin typeface="Times" panose="02020603060405020304" pitchFamily="18" charset="0"/>
              </a:rPr>
              <a:t>lloje</a:t>
            </a:r>
            <a:r>
              <a:rPr lang="en-US" sz="1600" b="1" dirty="0" smtClean="0">
                <a:latin typeface="Times" panose="02020603060405020304" pitchFamily="18" charset="0"/>
              </a:rPr>
              <a:t> </a:t>
            </a:r>
            <a:r>
              <a:rPr lang="en-US" sz="1600" b="1" dirty="0" err="1" smtClean="0">
                <a:latin typeface="Times" panose="02020603060405020304" pitchFamily="18" charset="0"/>
              </a:rPr>
              <a:t>transaksionesh</a:t>
            </a:r>
            <a:r>
              <a:rPr lang="en-US" sz="1600" b="1" dirty="0" smtClean="0">
                <a:latin typeface="Times" panose="02020603060405020304" pitchFamily="18" charset="0"/>
              </a:rPr>
              <a:t>, </a:t>
            </a:r>
            <a:r>
              <a:rPr lang="en-US" sz="1600" b="1" dirty="0" err="1" smtClean="0">
                <a:latin typeface="Times" panose="02020603060405020304" pitchFamily="18" charset="0"/>
              </a:rPr>
              <a:t>kryesisht</a:t>
            </a:r>
            <a:r>
              <a:rPr lang="en-US" sz="1600" b="1" dirty="0" smtClean="0">
                <a:latin typeface="Times" panose="02020603060405020304" pitchFamily="18" charset="0"/>
              </a:rPr>
              <a:t> </a:t>
            </a:r>
            <a:r>
              <a:rPr lang="en-US" sz="1600" b="1" dirty="0" err="1" smtClean="0">
                <a:latin typeface="Times" panose="02020603060405020304" pitchFamily="18" charset="0"/>
              </a:rPr>
              <a:t>operacione</a:t>
            </a:r>
            <a:r>
              <a:rPr lang="en-US" sz="1600" b="1" dirty="0" smtClean="0">
                <a:latin typeface="Times" panose="02020603060405020304" pitchFamily="18" charset="0"/>
              </a:rPr>
              <a:t> </a:t>
            </a:r>
            <a:r>
              <a:rPr lang="en-US" sz="1600" b="1" dirty="0" err="1" smtClean="0">
                <a:latin typeface="Times" panose="02020603060405020304" pitchFamily="18" charset="0"/>
              </a:rPr>
              <a:t>financiare</a:t>
            </a:r>
            <a:r>
              <a:rPr lang="en-US" sz="1600" b="1" dirty="0" smtClean="0">
                <a:latin typeface="Times" panose="02020603060405020304" pitchFamily="18" charset="0"/>
              </a:rPr>
              <a:t> </a:t>
            </a:r>
            <a:r>
              <a:rPr lang="en-US" sz="1600" b="1" dirty="0" err="1" smtClean="0">
                <a:latin typeface="Times" panose="02020603060405020304" pitchFamily="18" charset="0"/>
              </a:rPr>
              <a:t>ose</a:t>
            </a:r>
            <a:r>
              <a:rPr lang="en-US" sz="1600" b="1" dirty="0" smtClean="0">
                <a:latin typeface="Times" panose="02020603060405020304" pitchFamily="18" charset="0"/>
              </a:rPr>
              <a:t> </a:t>
            </a:r>
            <a:r>
              <a:rPr lang="en-US" sz="1600" b="1" dirty="0" err="1" smtClean="0">
                <a:latin typeface="Times" panose="02020603060405020304" pitchFamily="18" charset="0"/>
              </a:rPr>
              <a:t>të</a:t>
            </a:r>
            <a:r>
              <a:rPr lang="en-US" sz="1600" b="1" dirty="0" smtClean="0">
                <a:latin typeface="Times" panose="02020603060405020304" pitchFamily="18" charset="0"/>
              </a:rPr>
              <a:t> </a:t>
            </a:r>
            <a:r>
              <a:rPr lang="en-US" sz="1600" b="1" dirty="0" err="1" smtClean="0">
                <a:latin typeface="Times" panose="02020603060405020304" pitchFamily="18" charset="0"/>
              </a:rPr>
              <a:t>pasurive</a:t>
            </a:r>
            <a:r>
              <a:rPr lang="en-US" sz="1600" b="1" dirty="0" smtClean="0">
                <a:latin typeface="Times" panose="02020603060405020304" pitchFamily="18" charset="0"/>
              </a:rPr>
              <a:t> </a:t>
            </a:r>
            <a:r>
              <a:rPr lang="en-US" sz="1600" b="1" dirty="0" err="1" smtClean="0">
                <a:latin typeface="Times" panose="02020603060405020304" pitchFamily="18" charset="0"/>
              </a:rPr>
              <a:t>të</a:t>
            </a:r>
            <a:r>
              <a:rPr lang="en-US" sz="1600" b="1" dirty="0" smtClean="0">
                <a:latin typeface="Times" panose="02020603060405020304" pitchFamily="18" charset="0"/>
              </a:rPr>
              <a:t> </a:t>
            </a:r>
            <a:r>
              <a:rPr lang="en-US" sz="1600" b="1" dirty="0" err="1" smtClean="0">
                <a:latin typeface="Times" panose="02020603060405020304" pitchFamily="18" charset="0"/>
              </a:rPr>
              <a:t>paluajtshme</a:t>
            </a:r>
            <a:r>
              <a:rPr lang="en-US" sz="1600" b="1" dirty="0" smtClean="0">
                <a:latin typeface="Times" panose="02020603060405020304" pitchFamily="18" charset="0"/>
              </a:rPr>
              <a:t>, </a:t>
            </a:r>
            <a:r>
              <a:rPr lang="en-US" sz="1600" b="1" dirty="0" err="1" smtClean="0">
                <a:latin typeface="Times" panose="02020603060405020304" pitchFamily="18" charset="0"/>
              </a:rPr>
              <a:t>ose</a:t>
            </a:r>
            <a:r>
              <a:rPr lang="en-US" sz="1600" b="1" dirty="0" smtClean="0">
                <a:latin typeface="Times" panose="02020603060405020304" pitchFamily="18" charset="0"/>
              </a:rPr>
              <a:t> </a:t>
            </a:r>
            <a:r>
              <a:rPr lang="en-US" sz="1600" b="1" dirty="0" err="1" smtClean="0">
                <a:latin typeface="Times" panose="02020603060405020304" pitchFamily="18" charset="0"/>
              </a:rPr>
              <a:t>kur</a:t>
            </a:r>
            <a:r>
              <a:rPr lang="en-US" sz="1600" b="1" dirty="0" smtClean="0">
                <a:latin typeface="Times" panose="02020603060405020304" pitchFamily="18" charset="0"/>
              </a:rPr>
              <a:t> </a:t>
            </a:r>
            <a:r>
              <a:rPr lang="en-US" sz="1600" b="1" dirty="0" err="1" smtClean="0">
                <a:latin typeface="Times" panose="02020603060405020304" pitchFamily="18" charset="0"/>
              </a:rPr>
              <a:t>ata</a:t>
            </a:r>
            <a:r>
              <a:rPr lang="en-US" sz="1600" b="1" dirty="0" smtClean="0">
                <a:latin typeface="Times" panose="02020603060405020304" pitchFamily="18" charset="0"/>
              </a:rPr>
              <a:t> </a:t>
            </a:r>
            <a:r>
              <a:rPr lang="en-US" sz="1600" b="1" dirty="0" err="1" smtClean="0">
                <a:latin typeface="Times" panose="02020603060405020304" pitchFamily="18" charset="0"/>
              </a:rPr>
              <a:t>vepronin</a:t>
            </a:r>
            <a:r>
              <a:rPr lang="en-US" sz="1600" b="1" dirty="0" smtClean="0">
                <a:latin typeface="Times" panose="02020603060405020304" pitchFamily="18" charset="0"/>
              </a:rPr>
              <a:t> </a:t>
            </a:r>
            <a:r>
              <a:rPr lang="en-US" sz="1600" b="1" dirty="0" err="1" smtClean="0">
                <a:latin typeface="Times" panose="02020603060405020304" pitchFamily="18" charset="0"/>
              </a:rPr>
              <a:t>në</a:t>
            </a:r>
            <a:r>
              <a:rPr lang="en-US" sz="1600" b="1" dirty="0" smtClean="0">
                <a:latin typeface="Times" panose="02020603060405020304" pitchFamily="18" charset="0"/>
              </a:rPr>
              <a:t> </a:t>
            </a:r>
            <a:r>
              <a:rPr lang="en-US" sz="1600" b="1" dirty="0" err="1" smtClean="0">
                <a:latin typeface="Times" panose="02020603060405020304" pitchFamily="18" charset="0"/>
              </a:rPr>
              <a:t>emrin</a:t>
            </a:r>
            <a:r>
              <a:rPr lang="en-US" sz="1600" b="1" dirty="0" smtClean="0">
                <a:latin typeface="Times" panose="02020603060405020304" pitchFamily="18" charset="0"/>
              </a:rPr>
              <a:t> dhe per </a:t>
            </a:r>
            <a:r>
              <a:rPr lang="en-US" sz="1600" b="1" dirty="0" err="1" smtClean="0">
                <a:latin typeface="Times" panose="02020603060405020304" pitchFamily="18" charset="0"/>
              </a:rPr>
              <a:t>llogari</a:t>
            </a:r>
            <a:r>
              <a:rPr lang="en-US" sz="1600" b="1" dirty="0" smtClean="0">
                <a:latin typeface="Times" panose="02020603060405020304" pitchFamily="18" charset="0"/>
              </a:rPr>
              <a:t> </a:t>
            </a:r>
            <a:r>
              <a:rPr lang="en-US" sz="1600" b="1" dirty="0" err="1" smtClean="0">
                <a:latin typeface="Times" panose="02020603060405020304" pitchFamily="18" charset="0"/>
              </a:rPr>
              <a:t>të</a:t>
            </a:r>
            <a:r>
              <a:rPr lang="en-US" sz="1600" b="1" dirty="0" smtClean="0">
                <a:latin typeface="Times" panose="02020603060405020304" pitchFamily="18" charset="0"/>
              </a:rPr>
              <a:t> </a:t>
            </a:r>
            <a:r>
              <a:rPr lang="en-US" sz="1600" b="1" dirty="0" err="1" smtClean="0">
                <a:latin typeface="Times" panose="02020603060405020304" pitchFamily="18" charset="0"/>
              </a:rPr>
              <a:t>klientëve</a:t>
            </a:r>
            <a:r>
              <a:rPr lang="en-US" sz="1600" b="1" dirty="0" smtClean="0">
                <a:latin typeface="Times" panose="02020603060405020304" pitchFamily="18" charset="0"/>
              </a:rPr>
              <a:t> </a:t>
            </a:r>
            <a:r>
              <a:rPr lang="en-US" sz="1600" b="1" dirty="0" err="1" smtClean="0">
                <a:latin typeface="Times" panose="02020603060405020304" pitchFamily="18" charset="0"/>
              </a:rPr>
              <a:t>të</a:t>
            </a:r>
            <a:r>
              <a:rPr lang="en-US" sz="1600" b="1" dirty="0" smtClean="0">
                <a:latin typeface="Times" panose="02020603060405020304" pitchFamily="18" charset="0"/>
              </a:rPr>
              <a:t> </a:t>
            </a:r>
            <a:r>
              <a:rPr lang="en-US" sz="1600" b="1" dirty="0" err="1" smtClean="0">
                <a:latin typeface="Times" panose="02020603060405020304" pitchFamily="18" charset="0"/>
              </a:rPr>
              <a:t>tyre</a:t>
            </a:r>
            <a:r>
              <a:rPr lang="en-US" sz="1600" b="1" dirty="0" smtClean="0">
                <a:latin typeface="Times" panose="02020603060405020304" pitchFamily="18" charset="0"/>
              </a:rPr>
              <a:t> </a:t>
            </a:r>
            <a:r>
              <a:rPr lang="en-US" sz="1600" b="1" dirty="0" err="1" smtClean="0">
                <a:latin typeface="Times" panose="02020603060405020304" pitchFamily="18" charset="0"/>
              </a:rPr>
              <a:t>në</a:t>
            </a:r>
            <a:r>
              <a:rPr lang="en-US" sz="1600" b="1" dirty="0" smtClean="0">
                <a:latin typeface="Times" panose="02020603060405020304" pitchFamily="18" charset="0"/>
              </a:rPr>
              <a:t> </a:t>
            </a:r>
            <a:r>
              <a:rPr lang="en-US" sz="1600" b="1" dirty="0" err="1" smtClean="0">
                <a:latin typeface="Times" panose="02020603060405020304" pitchFamily="18" charset="0"/>
              </a:rPr>
              <a:t>transaksione</a:t>
            </a:r>
            <a:r>
              <a:rPr lang="en-US" sz="1600" b="1" dirty="0" smtClean="0">
                <a:latin typeface="Times" panose="02020603060405020304" pitchFamily="18" charset="0"/>
              </a:rPr>
              <a:t> </a:t>
            </a:r>
            <a:r>
              <a:rPr lang="en-US" sz="1600" b="1" dirty="0" err="1" smtClean="0">
                <a:latin typeface="Times" panose="02020603060405020304" pitchFamily="18" charset="0"/>
              </a:rPr>
              <a:t>të</a:t>
            </a:r>
            <a:r>
              <a:rPr lang="en-US" sz="1600" b="1" dirty="0" smtClean="0">
                <a:latin typeface="Times" panose="02020603060405020304" pitchFamily="18" charset="0"/>
              </a:rPr>
              <a:t> </a:t>
            </a:r>
            <a:r>
              <a:rPr lang="en-US" sz="1600" b="1" dirty="0" err="1" smtClean="0">
                <a:latin typeface="Times" panose="02020603060405020304" pitchFamily="18" charset="0"/>
              </a:rPr>
              <a:t>tilla</a:t>
            </a:r>
            <a:r>
              <a:rPr lang="en-US" sz="1600" b="1" dirty="0" smtClean="0">
                <a:latin typeface="Times" panose="02020603060405020304" pitchFamily="18" charset="0"/>
              </a:rPr>
              <a:t> </a:t>
            </a:r>
            <a:r>
              <a:rPr lang="en-US" sz="1600" b="1" dirty="0" err="1" smtClean="0">
                <a:latin typeface="Times" panose="02020603060405020304" pitchFamily="18" charset="0"/>
              </a:rPr>
              <a:t>financiare</a:t>
            </a:r>
            <a:r>
              <a:rPr lang="en-US" sz="1600" b="1" dirty="0" smtClean="0">
                <a:latin typeface="Times" panose="02020603060405020304" pitchFamily="18" charset="0"/>
              </a:rPr>
              <a:t> </a:t>
            </a:r>
            <a:r>
              <a:rPr lang="en-US" sz="1600" b="1" dirty="0" err="1" smtClean="0">
                <a:latin typeface="Times" panose="02020603060405020304" pitchFamily="18" charset="0"/>
              </a:rPr>
              <a:t>ose</a:t>
            </a:r>
            <a:r>
              <a:rPr lang="en-US" sz="1600" b="1" dirty="0" smtClean="0">
                <a:latin typeface="Times" panose="02020603060405020304" pitchFamily="18" charset="0"/>
              </a:rPr>
              <a:t> </a:t>
            </a:r>
            <a:r>
              <a:rPr lang="en-US" sz="1600" b="1" dirty="0" err="1" smtClean="0">
                <a:latin typeface="Times" panose="02020603060405020304" pitchFamily="18" charset="0"/>
              </a:rPr>
              <a:t>operacione</a:t>
            </a:r>
            <a:r>
              <a:rPr lang="en-US" sz="1600" b="1" dirty="0" smtClean="0">
                <a:latin typeface="Times" panose="02020603060405020304" pitchFamily="18" charset="0"/>
              </a:rPr>
              <a:t> me </a:t>
            </a:r>
            <a:r>
              <a:rPr lang="en-US" sz="1600" b="1" dirty="0" err="1" smtClean="0">
                <a:latin typeface="Times" panose="02020603060405020304" pitchFamily="18" charset="0"/>
              </a:rPr>
              <a:t>pasuri</a:t>
            </a:r>
            <a:r>
              <a:rPr lang="en-US" sz="1600" b="1" dirty="0" smtClean="0">
                <a:latin typeface="Times" panose="02020603060405020304" pitchFamily="18" charset="0"/>
              </a:rPr>
              <a:t> </a:t>
            </a:r>
            <a:r>
              <a:rPr lang="en-US" sz="1600" b="1" dirty="0" err="1" smtClean="0">
                <a:latin typeface="Times" panose="02020603060405020304" pitchFamily="18" charset="0"/>
              </a:rPr>
              <a:t>të</a:t>
            </a:r>
            <a:r>
              <a:rPr lang="en-US" sz="1600" b="1" dirty="0" smtClean="0">
                <a:latin typeface="Times" panose="02020603060405020304" pitchFamily="18" charset="0"/>
              </a:rPr>
              <a:t> </a:t>
            </a:r>
            <a:r>
              <a:rPr lang="en-US" sz="1600" b="1" dirty="0" err="1" smtClean="0">
                <a:latin typeface="Times" panose="02020603060405020304" pitchFamily="18" charset="0"/>
              </a:rPr>
              <a:t>paluajtshme</a:t>
            </a:r>
            <a:r>
              <a:rPr lang="en-US" sz="1600" b="1" dirty="0" smtClean="0">
                <a:latin typeface="Times" panose="02020603060405020304" pitchFamily="18" charset="0"/>
              </a:rPr>
              <a:t>. </a:t>
            </a:r>
            <a:r>
              <a:rPr lang="en-US" sz="1600" b="1" dirty="0" err="1" smtClean="0">
                <a:latin typeface="Times" panose="02020603060405020304" pitchFamily="18" charset="0"/>
              </a:rPr>
              <a:t>Gjykata</a:t>
            </a:r>
            <a:r>
              <a:rPr lang="en-US" sz="1600" b="1" dirty="0" smtClean="0">
                <a:latin typeface="Times" panose="02020603060405020304" pitchFamily="18" charset="0"/>
              </a:rPr>
              <a:t> </a:t>
            </a:r>
            <a:r>
              <a:rPr lang="en-US" sz="1600" b="1" dirty="0" err="1" smtClean="0">
                <a:latin typeface="Times" panose="02020603060405020304" pitchFamily="18" charset="0"/>
              </a:rPr>
              <a:t>vuri</a:t>
            </a:r>
            <a:r>
              <a:rPr lang="en-US" sz="1600" b="1" dirty="0" smtClean="0">
                <a:latin typeface="Times" panose="02020603060405020304" pitchFamily="18" charset="0"/>
              </a:rPr>
              <a:t> </a:t>
            </a:r>
            <a:r>
              <a:rPr lang="en-US" sz="1600" b="1" dirty="0" err="1" smtClean="0">
                <a:latin typeface="Times" panose="02020603060405020304" pitchFamily="18" charset="0"/>
              </a:rPr>
              <a:t>në</a:t>
            </a:r>
            <a:r>
              <a:rPr lang="en-US" sz="1600" b="1" dirty="0" smtClean="0">
                <a:latin typeface="Times" panose="02020603060405020304" pitchFamily="18" charset="0"/>
              </a:rPr>
              <a:t> </a:t>
            </a:r>
            <a:r>
              <a:rPr lang="en-US" sz="1600" b="1" dirty="0" err="1" smtClean="0">
                <a:latin typeface="Times" panose="02020603060405020304" pitchFamily="18" charset="0"/>
              </a:rPr>
              <a:t>dukje</a:t>
            </a:r>
            <a:r>
              <a:rPr lang="en-US" sz="1600" b="1" dirty="0" smtClean="0">
                <a:latin typeface="Times" panose="02020603060405020304" pitchFamily="18" charset="0"/>
              </a:rPr>
              <a:t> se </a:t>
            </a:r>
            <a:r>
              <a:rPr lang="en-US" sz="1600" b="1" dirty="0" err="1" smtClean="0">
                <a:latin typeface="Times" panose="02020603060405020304" pitchFamily="18" charset="0"/>
              </a:rPr>
              <a:t>si</a:t>
            </a:r>
            <a:r>
              <a:rPr lang="en-US" sz="1600" b="1" dirty="0" smtClean="0">
                <a:latin typeface="Times" panose="02020603060405020304" pitchFamily="18" charset="0"/>
              </a:rPr>
              <a:t> </a:t>
            </a:r>
            <a:r>
              <a:rPr lang="en-US" sz="1600" b="1" dirty="0" err="1" smtClean="0">
                <a:latin typeface="Times" panose="02020603060405020304" pitchFamily="18" charset="0"/>
              </a:rPr>
              <a:t>rregull</a:t>
            </a:r>
            <a:r>
              <a:rPr lang="en-US" sz="1600" b="1" dirty="0" smtClean="0">
                <a:latin typeface="Times" panose="02020603060405020304" pitchFamily="18" charset="0"/>
              </a:rPr>
              <a:t> i </a:t>
            </a:r>
            <a:r>
              <a:rPr lang="en-US" sz="1600" b="1" dirty="0" err="1" smtClean="0">
                <a:latin typeface="Times" panose="02020603060405020304" pitchFamily="18" charset="0"/>
              </a:rPr>
              <a:t>përgjithshëm</a:t>
            </a:r>
            <a:r>
              <a:rPr lang="en-US" sz="1600" b="1" dirty="0" smtClean="0">
                <a:latin typeface="Times" panose="02020603060405020304" pitchFamily="18" charset="0"/>
              </a:rPr>
              <a:t>, </a:t>
            </a:r>
            <a:r>
              <a:rPr lang="en-US" sz="1600" b="1" dirty="0" err="1" smtClean="0">
                <a:latin typeface="Times" panose="02020603060405020304" pitchFamily="18" charset="0"/>
              </a:rPr>
              <a:t>këto</a:t>
            </a:r>
            <a:r>
              <a:rPr lang="en-US" sz="1600" b="1" dirty="0" smtClean="0">
                <a:latin typeface="Times" panose="02020603060405020304" pitchFamily="18" charset="0"/>
              </a:rPr>
              <a:t> </a:t>
            </a:r>
            <a:r>
              <a:rPr lang="en-US" sz="1600" b="1" dirty="0" err="1" smtClean="0">
                <a:latin typeface="Times" panose="02020603060405020304" pitchFamily="18" charset="0"/>
              </a:rPr>
              <a:t>aktivitete</a:t>
            </a:r>
            <a:r>
              <a:rPr lang="en-US" sz="1600" b="1" dirty="0" smtClean="0">
                <a:latin typeface="Times" panose="02020603060405020304" pitchFamily="18" charset="0"/>
              </a:rPr>
              <a:t>, </a:t>
            </a:r>
            <a:r>
              <a:rPr lang="en-US" sz="1600" b="1" dirty="0" err="1" smtClean="0">
                <a:latin typeface="Times" panose="02020603060405020304" pitchFamily="18" charset="0"/>
              </a:rPr>
              <a:t>nga</a:t>
            </a:r>
            <a:r>
              <a:rPr lang="en-US" sz="1600" b="1" dirty="0" smtClean="0">
                <a:latin typeface="Times" panose="02020603060405020304" pitchFamily="18" charset="0"/>
              </a:rPr>
              <a:t> </a:t>
            </a:r>
            <a:r>
              <a:rPr lang="en-US" sz="1600" b="1" dirty="0" err="1" smtClean="0">
                <a:latin typeface="Times" panose="02020603060405020304" pitchFamily="18" charset="0"/>
              </a:rPr>
              <a:t>vetë</a:t>
            </a:r>
            <a:r>
              <a:rPr lang="en-US" sz="1600" b="1" dirty="0" smtClean="0">
                <a:latin typeface="Times" panose="02020603060405020304" pitchFamily="18" charset="0"/>
              </a:rPr>
              <a:t> </a:t>
            </a:r>
            <a:r>
              <a:rPr lang="en-US" sz="1600" b="1" dirty="0" err="1" smtClean="0">
                <a:latin typeface="Times" panose="02020603060405020304" pitchFamily="18" charset="0"/>
              </a:rPr>
              <a:t>natyra</a:t>
            </a:r>
            <a:r>
              <a:rPr lang="en-US" sz="1600" b="1" dirty="0" smtClean="0">
                <a:latin typeface="Times" panose="02020603060405020304" pitchFamily="18" charset="0"/>
              </a:rPr>
              <a:t> e </a:t>
            </a:r>
            <a:r>
              <a:rPr lang="en-US" sz="1600" b="1" dirty="0" err="1" smtClean="0">
                <a:latin typeface="Times" panose="02020603060405020304" pitchFamily="18" charset="0"/>
              </a:rPr>
              <a:t>tyre</a:t>
            </a:r>
            <a:r>
              <a:rPr lang="en-US" sz="1600" b="1" dirty="0" smtClean="0">
                <a:latin typeface="Times" panose="02020603060405020304" pitchFamily="18" charset="0"/>
              </a:rPr>
              <a:t>, </a:t>
            </a:r>
            <a:r>
              <a:rPr lang="en-US" sz="1600" b="1" dirty="0" err="1" smtClean="0">
                <a:latin typeface="Times" panose="02020603060405020304" pitchFamily="18" charset="0"/>
              </a:rPr>
              <a:t>zhvillohen</a:t>
            </a:r>
            <a:r>
              <a:rPr lang="en-US" sz="1600" b="1" dirty="0" smtClean="0">
                <a:latin typeface="Times" panose="02020603060405020304" pitchFamily="18" charset="0"/>
              </a:rPr>
              <a:t> </a:t>
            </a:r>
            <a:r>
              <a:rPr lang="en-US" sz="1600" b="1" dirty="0" err="1" smtClean="0">
                <a:latin typeface="Times" panose="02020603060405020304" pitchFamily="18" charset="0"/>
              </a:rPr>
              <a:t>në</a:t>
            </a:r>
            <a:r>
              <a:rPr lang="en-US" sz="1600" b="1" dirty="0" smtClean="0">
                <a:latin typeface="Times" panose="02020603060405020304" pitchFamily="18" charset="0"/>
              </a:rPr>
              <a:t> </a:t>
            </a:r>
            <a:r>
              <a:rPr lang="en-US" sz="1600" b="1" dirty="0" err="1" smtClean="0">
                <a:latin typeface="Times" panose="02020603060405020304" pitchFamily="18" charset="0"/>
              </a:rPr>
              <a:t>kontekste</a:t>
            </a:r>
            <a:r>
              <a:rPr lang="en-US" sz="1600" b="1" dirty="0" smtClean="0">
                <a:latin typeface="Times" panose="02020603060405020304" pitchFamily="18" charset="0"/>
              </a:rPr>
              <a:t> që </a:t>
            </a:r>
            <a:r>
              <a:rPr lang="en-US" sz="1600" b="1" dirty="0" err="1" smtClean="0">
                <a:latin typeface="Times" panose="02020603060405020304" pitchFamily="18" charset="0"/>
              </a:rPr>
              <a:t>nuk</a:t>
            </a:r>
            <a:r>
              <a:rPr lang="en-US" sz="1600" b="1" dirty="0" smtClean="0">
                <a:latin typeface="Times" panose="02020603060405020304" pitchFamily="18" charset="0"/>
              </a:rPr>
              <a:t> </a:t>
            </a:r>
            <a:r>
              <a:rPr lang="en-US" sz="1600" b="1" dirty="0" err="1" smtClean="0">
                <a:latin typeface="Times" panose="02020603060405020304" pitchFamily="18" charset="0"/>
              </a:rPr>
              <a:t>kishin</a:t>
            </a:r>
            <a:r>
              <a:rPr lang="en-US" sz="1600" b="1" dirty="0" smtClean="0">
                <a:latin typeface="Times" panose="02020603060405020304" pitchFamily="18" charset="0"/>
              </a:rPr>
              <a:t> </a:t>
            </a:r>
            <a:r>
              <a:rPr lang="en-US" sz="1600" b="1" dirty="0" err="1" smtClean="0">
                <a:latin typeface="Times" panose="02020603060405020304" pitchFamily="18" charset="0"/>
              </a:rPr>
              <a:t>lidhje</a:t>
            </a:r>
            <a:r>
              <a:rPr lang="en-US" sz="1600" b="1" dirty="0" smtClean="0">
                <a:latin typeface="Times" panose="02020603060405020304" pitchFamily="18" charset="0"/>
              </a:rPr>
              <a:t> me </a:t>
            </a:r>
            <a:r>
              <a:rPr lang="en-US" sz="1600" b="1" dirty="0" err="1" smtClean="0">
                <a:latin typeface="Times" panose="02020603060405020304" pitchFamily="18" charset="0"/>
              </a:rPr>
              <a:t>ndonjë</a:t>
            </a:r>
            <a:r>
              <a:rPr lang="en-US" sz="1600" b="1" dirty="0" smtClean="0">
                <a:latin typeface="Times" panose="02020603060405020304" pitchFamily="18" charset="0"/>
              </a:rPr>
              <a:t> </a:t>
            </a:r>
            <a:r>
              <a:rPr lang="en-US" sz="1600" b="1" dirty="0" err="1" smtClean="0">
                <a:latin typeface="Times" panose="02020603060405020304" pitchFamily="18" charset="0"/>
              </a:rPr>
              <a:t>procedurë</a:t>
            </a:r>
            <a:r>
              <a:rPr lang="en-US" sz="1600" b="1" dirty="0" smtClean="0">
                <a:latin typeface="Times" panose="02020603060405020304" pitchFamily="18" charset="0"/>
              </a:rPr>
              <a:t> </a:t>
            </a:r>
            <a:r>
              <a:rPr lang="en-US" sz="1600" b="1" dirty="0" err="1" smtClean="0">
                <a:latin typeface="Times" panose="02020603060405020304" pitchFamily="18" charset="0"/>
              </a:rPr>
              <a:t>gjyqësore</a:t>
            </a:r>
            <a:r>
              <a:rPr lang="en-US" sz="1600" b="1" dirty="0" smtClean="0">
                <a:latin typeface="Times" panose="02020603060405020304" pitchFamily="18" charset="0"/>
              </a:rPr>
              <a:t> dhe </a:t>
            </a:r>
            <a:r>
              <a:rPr lang="en-US" sz="1600" b="1" dirty="0" err="1" smtClean="0">
                <a:latin typeface="Times" panose="02020603060405020304" pitchFamily="18" charset="0"/>
              </a:rPr>
              <a:t>për</a:t>
            </a:r>
            <a:r>
              <a:rPr lang="en-US" sz="1600" b="1" dirty="0" smtClean="0">
                <a:latin typeface="Times" panose="02020603060405020304" pitchFamily="18" charset="0"/>
              </a:rPr>
              <a:t> </a:t>
            </a:r>
            <a:r>
              <a:rPr lang="en-US" sz="1600" b="1" dirty="0" err="1" smtClean="0">
                <a:latin typeface="Times" panose="02020603060405020304" pitchFamily="18" charset="0"/>
              </a:rPr>
              <a:t>rrjedhojë</a:t>
            </a:r>
            <a:r>
              <a:rPr lang="en-US" sz="1600" b="1" dirty="0" smtClean="0">
                <a:latin typeface="Times" panose="02020603060405020304" pitchFamily="18" charset="0"/>
              </a:rPr>
              <a:t> </a:t>
            </a:r>
            <a:r>
              <a:rPr lang="en-US" sz="1600" b="1" dirty="0" err="1" smtClean="0">
                <a:latin typeface="Times" panose="02020603060405020304" pitchFamily="18" charset="0"/>
              </a:rPr>
              <a:t>nuk</a:t>
            </a:r>
            <a:r>
              <a:rPr lang="en-US" sz="1600" b="1" dirty="0" smtClean="0">
                <a:latin typeface="Times" panose="02020603060405020304" pitchFamily="18" charset="0"/>
              </a:rPr>
              <a:t> </a:t>
            </a:r>
            <a:r>
              <a:rPr lang="en-US" sz="1600" b="1" dirty="0" err="1" smtClean="0">
                <a:latin typeface="Times" panose="02020603060405020304" pitchFamily="18" charset="0"/>
              </a:rPr>
              <a:t>kishin</a:t>
            </a:r>
            <a:r>
              <a:rPr lang="en-US" sz="1600" b="1" dirty="0" smtClean="0">
                <a:latin typeface="Times" panose="02020603060405020304" pitchFamily="18" charset="0"/>
              </a:rPr>
              <a:t> </a:t>
            </a:r>
            <a:r>
              <a:rPr lang="en-US" sz="1600" b="1" dirty="0" err="1" smtClean="0">
                <a:latin typeface="Times" panose="02020603060405020304" pitchFamily="18" charset="0"/>
              </a:rPr>
              <a:t>të</a:t>
            </a:r>
            <a:r>
              <a:rPr lang="en-US" sz="1600" b="1" dirty="0" smtClean="0">
                <a:latin typeface="Times" panose="02020603060405020304" pitchFamily="18" charset="0"/>
              </a:rPr>
              <a:t> </a:t>
            </a:r>
            <a:r>
              <a:rPr lang="en-US" sz="1600" b="1" dirty="0" err="1" smtClean="0">
                <a:latin typeface="Times" panose="02020603060405020304" pitchFamily="18" charset="0"/>
              </a:rPr>
              <a:t>bënin</a:t>
            </a:r>
            <a:r>
              <a:rPr lang="en-US" sz="1600" b="1" dirty="0" smtClean="0">
                <a:latin typeface="Times" panose="02020603060405020304" pitchFamily="18" charset="0"/>
              </a:rPr>
              <a:t> me </a:t>
            </a:r>
            <a:r>
              <a:rPr lang="en-US" sz="1600" b="1" dirty="0" err="1" smtClean="0">
                <a:latin typeface="Times" panose="02020603060405020304" pitchFamily="18" charset="0"/>
              </a:rPr>
              <a:t>të</a:t>
            </a:r>
            <a:r>
              <a:rPr lang="en-US" sz="1600" b="1" dirty="0" smtClean="0">
                <a:latin typeface="Times" panose="02020603060405020304" pitchFamily="18" charset="0"/>
              </a:rPr>
              <a:t> </a:t>
            </a:r>
            <a:r>
              <a:rPr lang="en-US" sz="1600" b="1" dirty="0" err="1" smtClean="0">
                <a:latin typeface="Times" panose="02020603060405020304" pitchFamily="18" charset="0"/>
              </a:rPr>
              <a:t>drejtën</a:t>
            </a:r>
            <a:r>
              <a:rPr lang="en-US" sz="1600" b="1" dirty="0" smtClean="0">
                <a:latin typeface="Times" panose="02020603060405020304" pitchFamily="18" charset="0"/>
              </a:rPr>
              <a:t> </a:t>
            </a:r>
            <a:r>
              <a:rPr lang="en-US" sz="1600" b="1" dirty="0" err="1" smtClean="0">
                <a:latin typeface="Times" panose="02020603060405020304" pitchFamily="18" charset="0"/>
              </a:rPr>
              <a:t>për</a:t>
            </a:r>
            <a:r>
              <a:rPr lang="en-US" sz="1600" b="1" dirty="0" smtClean="0">
                <a:latin typeface="Times" panose="02020603060405020304" pitchFamily="18" charset="0"/>
              </a:rPr>
              <a:t> </a:t>
            </a:r>
            <a:r>
              <a:rPr lang="en-US" sz="1600" b="1" dirty="0" err="1" smtClean="0">
                <a:latin typeface="Times" panose="02020603060405020304" pitchFamily="18" charset="0"/>
              </a:rPr>
              <a:t>një</a:t>
            </a:r>
            <a:r>
              <a:rPr lang="en-US" sz="1600" b="1" dirty="0" smtClean="0">
                <a:latin typeface="Times" panose="02020603060405020304" pitchFamily="18" charset="0"/>
              </a:rPr>
              <a:t> </a:t>
            </a:r>
            <a:r>
              <a:rPr lang="en-US" sz="1600" b="1" dirty="0" err="1" smtClean="0">
                <a:latin typeface="Times" panose="02020603060405020304" pitchFamily="18" charset="0"/>
              </a:rPr>
              <a:t>gjykim</a:t>
            </a:r>
            <a:r>
              <a:rPr lang="en-US" sz="1600" b="1" dirty="0" smtClean="0">
                <a:latin typeface="Times" panose="02020603060405020304" pitchFamily="18" charset="0"/>
              </a:rPr>
              <a:t> </a:t>
            </a:r>
            <a:r>
              <a:rPr lang="en-US" sz="1600" b="1" dirty="0" err="1" smtClean="0">
                <a:latin typeface="Times" panose="02020603060405020304" pitchFamily="18" charset="0"/>
              </a:rPr>
              <a:t>të</a:t>
            </a:r>
            <a:r>
              <a:rPr lang="en-US" sz="1600" b="1" dirty="0" smtClean="0">
                <a:latin typeface="Times" panose="02020603060405020304" pitchFamily="18" charset="0"/>
              </a:rPr>
              <a:t> </a:t>
            </a:r>
            <a:r>
              <a:rPr lang="en-US" sz="1600" b="1" dirty="0" err="1" smtClean="0">
                <a:latin typeface="Times" panose="02020603060405020304" pitchFamily="18" charset="0"/>
              </a:rPr>
              <a:t>drejtë</a:t>
            </a:r>
            <a:r>
              <a:rPr lang="en-US" sz="1600" dirty="0" smtClean="0">
                <a:latin typeface="Times" panose="02020603060405020304" pitchFamily="18" charset="0"/>
              </a:rPr>
              <a:t>. </a:t>
            </a:r>
          </a:p>
          <a:p>
            <a:pPr algn="just"/>
            <a:r>
              <a:rPr lang="en-US" sz="1600" dirty="0" smtClean="0">
                <a:latin typeface="Times" panose="02020603060405020304" pitchFamily="18" charset="0"/>
              </a:rPr>
              <a:t>Më </a:t>
            </a:r>
            <a:r>
              <a:rPr lang="en-US" sz="1600" dirty="0" err="1" smtClean="0">
                <a:latin typeface="Times" panose="02020603060405020304" pitchFamily="18" charset="0"/>
              </a:rPr>
              <a:t>tej</a:t>
            </a:r>
            <a:r>
              <a:rPr lang="en-US" sz="1600" dirty="0" smtClean="0">
                <a:latin typeface="Times" panose="02020603060405020304" pitchFamily="18" charset="0"/>
              </a:rPr>
              <a:t>, </a:t>
            </a:r>
            <a:r>
              <a:rPr lang="en-US" sz="1600" dirty="0" err="1" smtClean="0">
                <a:latin typeface="Times" panose="02020603060405020304" pitchFamily="18" charset="0"/>
              </a:rPr>
              <a:t>Gjykata</a:t>
            </a:r>
            <a:r>
              <a:rPr lang="en-US" sz="1600" dirty="0" smtClean="0">
                <a:latin typeface="Times" panose="02020603060405020304" pitchFamily="18" charset="0"/>
              </a:rPr>
              <a:t> e </a:t>
            </a:r>
            <a:r>
              <a:rPr lang="en-US" sz="1600" dirty="0" err="1" smtClean="0">
                <a:latin typeface="Times" panose="02020603060405020304" pitchFamily="18" charset="0"/>
              </a:rPr>
              <a:t>Drejtësisë</a:t>
            </a:r>
            <a:r>
              <a:rPr lang="en-US" sz="1600" dirty="0" smtClean="0">
                <a:latin typeface="Times" panose="02020603060405020304" pitchFamily="18" charset="0"/>
              </a:rPr>
              <a:t> </a:t>
            </a:r>
            <a:r>
              <a:rPr lang="en-US" sz="1600" dirty="0" err="1" smtClean="0">
                <a:latin typeface="Times" panose="02020603060405020304" pitchFamily="18" charset="0"/>
              </a:rPr>
              <a:t>vuri</a:t>
            </a:r>
            <a:r>
              <a:rPr lang="en-US" sz="1600" dirty="0" smtClean="0">
                <a:latin typeface="Times" panose="02020603060405020304" pitchFamily="18" charset="0"/>
              </a:rPr>
              <a:t> </a:t>
            </a:r>
            <a:r>
              <a:rPr lang="en-US" sz="1600" dirty="0" err="1" smtClean="0">
                <a:latin typeface="Times" panose="02020603060405020304" pitchFamily="18" charset="0"/>
              </a:rPr>
              <a:t>në</a:t>
            </a:r>
            <a:r>
              <a:rPr lang="en-US" sz="1600" dirty="0" smtClean="0">
                <a:latin typeface="Times" panose="02020603060405020304" pitchFamily="18" charset="0"/>
              </a:rPr>
              <a:t> </a:t>
            </a:r>
            <a:r>
              <a:rPr lang="en-US" sz="1600" dirty="0" err="1" smtClean="0">
                <a:latin typeface="Times" panose="02020603060405020304" pitchFamily="18" charset="0"/>
              </a:rPr>
              <a:t>dukje</a:t>
            </a:r>
            <a:r>
              <a:rPr lang="en-US" sz="1600" dirty="0" smtClean="0">
                <a:latin typeface="Times" panose="02020603060405020304" pitchFamily="18" charset="0"/>
              </a:rPr>
              <a:t> se </a:t>
            </a:r>
            <a:r>
              <a:rPr lang="en-US" sz="1600" b="1" dirty="0" err="1" smtClean="0">
                <a:latin typeface="Times" panose="02020603060405020304" pitchFamily="18" charset="0"/>
              </a:rPr>
              <a:t>kur</a:t>
            </a:r>
            <a:r>
              <a:rPr lang="en-US" sz="1600" b="1" dirty="0" smtClean="0">
                <a:latin typeface="Times" panose="02020603060405020304" pitchFamily="18" charset="0"/>
              </a:rPr>
              <a:t> </a:t>
            </a:r>
            <a:r>
              <a:rPr lang="en-US" sz="1600" b="1" dirty="0" err="1" smtClean="0">
                <a:latin typeface="Times" panose="02020603060405020304" pitchFamily="18" charset="0"/>
              </a:rPr>
              <a:t>kërkohej</a:t>
            </a:r>
            <a:r>
              <a:rPr lang="en-US" sz="1600" b="1" dirty="0" smtClean="0">
                <a:latin typeface="Times" panose="02020603060405020304" pitchFamily="18" charset="0"/>
              </a:rPr>
              <a:t> </a:t>
            </a:r>
            <a:r>
              <a:rPr lang="en-US" sz="1600" b="1" dirty="0" err="1" smtClean="0">
                <a:latin typeface="Times" panose="02020603060405020304" pitchFamily="18" charset="0"/>
              </a:rPr>
              <a:t>ndihma</a:t>
            </a:r>
            <a:r>
              <a:rPr lang="en-US" sz="1600" b="1" dirty="0" smtClean="0">
                <a:latin typeface="Times" panose="02020603060405020304" pitchFamily="18" charset="0"/>
              </a:rPr>
              <a:t> e </a:t>
            </a:r>
            <a:r>
              <a:rPr lang="en-US" sz="1600" b="1" dirty="0" err="1" smtClean="0">
                <a:latin typeface="Times" panose="02020603060405020304" pitchFamily="18" charset="0"/>
              </a:rPr>
              <a:t>një</a:t>
            </a:r>
            <a:r>
              <a:rPr lang="en-US" sz="1600" b="1" dirty="0" smtClean="0">
                <a:latin typeface="Times" panose="02020603060405020304" pitchFamily="18" charset="0"/>
              </a:rPr>
              <a:t> </a:t>
            </a:r>
            <a:r>
              <a:rPr lang="en-US" sz="1600" b="1" dirty="0" err="1" smtClean="0">
                <a:latin typeface="Times" panose="02020603060405020304" pitchFamily="18" charset="0"/>
              </a:rPr>
              <a:t>avokati</a:t>
            </a:r>
            <a:r>
              <a:rPr lang="en-US" sz="1600" b="1" dirty="0" smtClean="0">
                <a:latin typeface="Times" panose="02020603060405020304" pitchFamily="18" charset="0"/>
              </a:rPr>
              <a:t> </a:t>
            </a:r>
            <a:r>
              <a:rPr lang="en-US" sz="1600" b="1" dirty="0" err="1" smtClean="0">
                <a:latin typeface="Times" panose="02020603060405020304" pitchFamily="18" charset="0"/>
              </a:rPr>
              <a:t>për</a:t>
            </a:r>
            <a:r>
              <a:rPr lang="en-US" sz="1600" b="1" dirty="0" smtClean="0">
                <a:latin typeface="Times" panose="02020603060405020304" pitchFamily="18" charset="0"/>
              </a:rPr>
              <a:t> </a:t>
            </a:r>
            <a:r>
              <a:rPr lang="en-US" sz="1600" b="1" dirty="0" err="1" smtClean="0">
                <a:latin typeface="Times" panose="02020603060405020304" pitchFamily="18" charset="0"/>
              </a:rPr>
              <a:t>një</a:t>
            </a:r>
            <a:r>
              <a:rPr lang="en-US" sz="1600" b="1" dirty="0" smtClean="0">
                <a:latin typeface="Times" panose="02020603060405020304" pitchFamily="18" charset="0"/>
              </a:rPr>
              <a:t> </a:t>
            </a:r>
            <a:r>
              <a:rPr lang="en-US" sz="1600" b="1" dirty="0" err="1" smtClean="0">
                <a:latin typeface="Times" panose="02020603060405020304" pitchFamily="18" charset="0"/>
              </a:rPr>
              <a:t>transaksion</a:t>
            </a:r>
            <a:r>
              <a:rPr lang="en-US" sz="1600" b="1" dirty="0" smtClean="0">
                <a:latin typeface="Times" panose="02020603060405020304" pitchFamily="18" charset="0"/>
              </a:rPr>
              <a:t> </a:t>
            </a:r>
            <a:r>
              <a:rPr lang="en-US" sz="1600" b="1" dirty="0" err="1" smtClean="0">
                <a:latin typeface="Times" panose="02020603060405020304" pitchFamily="18" charset="0"/>
              </a:rPr>
              <a:t>në</a:t>
            </a:r>
            <a:r>
              <a:rPr lang="en-US" sz="1600" b="1" dirty="0" smtClean="0">
                <a:latin typeface="Times" panose="02020603060405020304" pitchFamily="18" charset="0"/>
              </a:rPr>
              <a:t> </a:t>
            </a:r>
            <a:r>
              <a:rPr lang="en-US" sz="1600" b="1" dirty="0" err="1" smtClean="0">
                <a:latin typeface="Times" panose="02020603060405020304" pitchFamily="18" charset="0"/>
              </a:rPr>
              <a:t>lidhje</a:t>
            </a:r>
            <a:r>
              <a:rPr lang="en-US" sz="1600" b="1" dirty="0" smtClean="0">
                <a:latin typeface="Times" panose="02020603060405020304" pitchFamily="18" charset="0"/>
              </a:rPr>
              <a:t> me </a:t>
            </a:r>
            <a:r>
              <a:rPr lang="en-US" sz="1600" b="1" dirty="0" err="1" smtClean="0">
                <a:latin typeface="Times" panose="02020603060405020304" pitchFamily="18" charset="0"/>
              </a:rPr>
              <a:t>mbrojtjen</a:t>
            </a:r>
            <a:r>
              <a:rPr lang="en-US" sz="1600" b="1" dirty="0" smtClean="0">
                <a:latin typeface="Times" panose="02020603060405020304" pitchFamily="18" charset="0"/>
              </a:rPr>
              <a:t> </a:t>
            </a:r>
            <a:r>
              <a:rPr lang="en-US" sz="1600" b="1" dirty="0" err="1" smtClean="0">
                <a:latin typeface="Times" panose="02020603060405020304" pitchFamily="18" charset="0"/>
              </a:rPr>
              <a:t>ose</a:t>
            </a:r>
            <a:r>
              <a:rPr lang="en-US" sz="1600" b="1" dirty="0" smtClean="0">
                <a:latin typeface="Times" panose="02020603060405020304" pitchFamily="18" charset="0"/>
              </a:rPr>
              <a:t> </a:t>
            </a:r>
            <a:r>
              <a:rPr lang="en-US" sz="1600" b="1" dirty="0" err="1" smtClean="0">
                <a:latin typeface="Times" panose="02020603060405020304" pitchFamily="18" charset="0"/>
              </a:rPr>
              <a:t>përfaqësimin</a:t>
            </a:r>
            <a:r>
              <a:rPr lang="en-US" sz="1600" b="1" dirty="0" smtClean="0">
                <a:latin typeface="Times" panose="02020603060405020304" pitchFamily="18" charset="0"/>
              </a:rPr>
              <a:t> e </a:t>
            </a:r>
            <a:r>
              <a:rPr lang="en-US" sz="1600" b="1" dirty="0" err="1" smtClean="0">
                <a:latin typeface="Times" panose="02020603060405020304" pitchFamily="18" charset="0"/>
              </a:rPr>
              <a:t>një</a:t>
            </a:r>
            <a:r>
              <a:rPr lang="en-US" sz="1600" b="1" dirty="0" smtClean="0">
                <a:latin typeface="Times" panose="02020603060405020304" pitchFamily="18" charset="0"/>
              </a:rPr>
              <a:t> </a:t>
            </a:r>
            <a:r>
              <a:rPr lang="en-US" sz="1600" b="1" dirty="0" err="1" smtClean="0">
                <a:latin typeface="Times" panose="02020603060405020304" pitchFamily="18" charset="0"/>
              </a:rPr>
              <a:t>klienti</a:t>
            </a:r>
            <a:r>
              <a:rPr lang="en-US" sz="1600" b="1" dirty="0" smtClean="0">
                <a:latin typeface="Times" panose="02020603060405020304" pitchFamily="18" charset="0"/>
              </a:rPr>
              <a:t> </a:t>
            </a:r>
            <a:r>
              <a:rPr lang="en-US" sz="1600" b="1" dirty="0" err="1" smtClean="0">
                <a:latin typeface="Times" panose="02020603060405020304" pitchFamily="18" charset="0"/>
              </a:rPr>
              <a:t>në</a:t>
            </a:r>
            <a:r>
              <a:rPr lang="en-US" sz="1600" b="1" dirty="0" smtClean="0">
                <a:latin typeface="Times" panose="02020603060405020304" pitchFamily="18" charset="0"/>
              </a:rPr>
              <a:t> </a:t>
            </a:r>
            <a:r>
              <a:rPr lang="en-US" sz="1600" b="1" dirty="0" err="1" smtClean="0">
                <a:latin typeface="Times" panose="02020603060405020304" pitchFamily="18" charset="0"/>
              </a:rPr>
              <a:t>procese</a:t>
            </a:r>
            <a:r>
              <a:rPr lang="en-US" sz="1600" b="1" dirty="0" smtClean="0">
                <a:latin typeface="Times" panose="02020603060405020304" pitchFamily="18" charset="0"/>
              </a:rPr>
              <a:t> </a:t>
            </a:r>
            <a:r>
              <a:rPr lang="en-US" sz="1600" b="1" dirty="0" err="1" smtClean="0">
                <a:latin typeface="Times" panose="02020603060405020304" pitchFamily="18" charset="0"/>
              </a:rPr>
              <a:t>gjyqësore</a:t>
            </a:r>
            <a:r>
              <a:rPr lang="en-US" sz="1600" b="1" dirty="0" smtClean="0">
                <a:latin typeface="Times" panose="02020603060405020304" pitchFamily="18" charset="0"/>
              </a:rPr>
              <a:t>, </a:t>
            </a:r>
            <a:r>
              <a:rPr lang="en-US" sz="1600" b="1" dirty="0" err="1" smtClean="0">
                <a:latin typeface="Times" panose="02020603060405020304" pitchFamily="18" charset="0"/>
              </a:rPr>
              <a:t>ose</a:t>
            </a:r>
            <a:r>
              <a:rPr lang="en-US" sz="1600" b="1" dirty="0" smtClean="0">
                <a:latin typeface="Times" panose="02020603060405020304" pitchFamily="18" charset="0"/>
              </a:rPr>
              <a:t> </a:t>
            </a:r>
            <a:r>
              <a:rPr lang="en-US" sz="1600" b="1" dirty="0" err="1" smtClean="0">
                <a:latin typeface="Times" panose="02020603060405020304" pitchFamily="18" charset="0"/>
              </a:rPr>
              <a:t>këshilla</a:t>
            </a:r>
            <a:r>
              <a:rPr lang="en-US" sz="1600" b="1" dirty="0" smtClean="0">
                <a:latin typeface="Times" panose="02020603060405020304" pitchFamily="18" charset="0"/>
              </a:rPr>
              <a:t> </a:t>
            </a:r>
            <a:r>
              <a:rPr lang="en-US" sz="1600" b="1" dirty="0" err="1" smtClean="0">
                <a:latin typeface="Times" panose="02020603060405020304" pitchFamily="18" charset="0"/>
              </a:rPr>
              <a:t>për</a:t>
            </a:r>
            <a:r>
              <a:rPr lang="en-US" sz="1600" b="1" dirty="0" smtClean="0">
                <a:latin typeface="Times" panose="02020603060405020304" pitchFamily="18" charset="0"/>
              </a:rPr>
              <a:t> </a:t>
            </a:r>
            <a:r>
              <a:rPr lang="en-US" sz="1600" b="1" dirty="0" err="1" smtClean="0">
                <a:latin typeface="Times" panose="02020603060405020304" pitchFamily="18" charset="0"/>
              </a:rPr>
              <a:t>fillimin</a:t>
            </a:r>
            <a:r>
              <a:rPr lang="en-US" sz="1600" b="1" dirty="0" smtClean="0">
                <a:latin typeface="Times" panose="02020603060405020304" pitchFamily="18" charset="0"/>
              </a:rPr>
              <a:t> </a:t>
            </a:r>
            <a:r>
              <a:rPr lang="en-US" sz="1600" b="1" dirty="0" err="1" smtClean="0">
                <a:latin typeface="Times" panose="02020603060405020304" pitchFamily="18" charset="0"/>
              </a:rPr>
              <a:t>ose</a:t>
            </a:r>
            <a:r>
              <a:rPr lang="en-US" sz="1600" b="1" dirty="0" smtClean="0">
                <a:latin typeface="Times" panose="02020603060405020304" pitchFamily="18" charset="0"/>
              </a:rPr>
              <a:t> </a:t>
            </a:r>
            <a:r>
              <a:rPr lang="en-US" sz="1600" b="1" dirty="0" err="1" smtClean="0">
                <a:latin typeface="Times" panose="02020603060405020304" pitchFamily="18" charset="0"/>
              </a:rPr>
              <a:t>shmangien</a:t>
            </a:r>
            <a:r>
              <a:rPr lang="en-US" sz="1600" b="1" dirty="0" smtClean="0">
                <a:latin typeface="Times" panose="02020603060405020304" pitchFamily="18" charset="0"/>
              </a:rPr>
              <a:t> e </a:t>
            </a:r>
            <a:r>
              <a:rPr lang="en-US" sz="1600" b="1" dirty="0" err="1" smtClean="0">
                <a:latin typeface="Times" panose="02020603060405020304" pitchFamily="18" charset="0"/>
              </a:rPr>
              <a:t>procedimeve</a:t>
            </a:r>
            <a:r>
              <a:rPr lang="en-US" sz="1600" b="1" dirty="0" smtClean="0">
                <a:latin typeface="Times" panose="02020603060405020304" pitchFamily="18" charset="0"/>
              </a:rPr>
              <a:t>, </a:t>
            </a:r>
            <a:r>
              <a:rPr lang="en-US" sz="1600" b="1" dirty="0" err="1" smtClean="0">
                <a:latin typeface="Times" panose="02020603060405020304" pitchFamily="18" charset="0"/>
              </a:rPr>
              <a:t>avokati</a:t>
            </a:r>
            <a:r>
              <a:rPr lang="en-US" sz="1600" b="1" dirty="0" smtClean="0">
                <a:latin typeface="Times" panose="02020603060405020304" pitchFamily="18" charset="0"/>
              </a:rPr>
              <a:t> </a:t>
            </a:r>
            <a:r>
              <a:rPr lang="en-US" sz="1600" b="1" dirty="0" err="1" smtClean="0">
                <a:latin typeface="Times" panose="02020603060405020304" pitchFamily="18" charset="0"/>
              </a:rPr>
              <a:t>përjashtohet</a:t>
            </a:r>
            <a:r>
              <a:rPr lang="en-US" sz="1600" b="1" dirty="0" smtClean="0">
                <a:latin typeface="Times" panose="02020603060405020304" pitchFamily="18" charset="0"/>
              </a:rPr>
              <a:t> </a:t>
            </a:r>
            <a:r>
              <a:rPr lang="en-US" sz="1600" b="1" dirty="0" err="1" smtClean="0">
                <a:latin typeface="Times" panose="02020603060405020304" pitchFamily="18" charset="0"/>
              </a:rPr>
              <a:t>nga</a:t>
            </a:r>
            <a:r>
              <a:rPr lang="en-US" sz="1600" b="1" dirty="0" smtClean="0">
                <a:latin typeface="Times" panose="02020603060405020304" pitchFamily="18" charset="0"/>
              </a:rPr>
              <a:t> </a:t>
            </a:r>
            <a:r>
              <a:rPr lang="en-US" sz="1600" b="1" dirty="0" err="1" smtClean="0">
                <a:latin typeface="Times" panose="02020603060405020304" pitchFamily="18" charset="0"/>
              </a:rPr>
              <a:t>këto</a:t>
            </a:r>
            <a:r>
              <a:rPr lang="en-US" sz="1600" b="1" dirty="0" smtClean="0">
                <a:latin typeface="Times" panose="02020603060405020304" pitchFamily="18" charset="0"/>
              </a:rPr>
              <a:t> </a:t>
            </a:r>
            <a:r>
              <a:rPr lang="en-US" sz="1600" b="1" dirty="0" err="1" smtClean="0">
                <a:latin typeface="Times" panose="02020603060405020304" pitchFamily="18" charset="0"/>
              </a:rPr>
              <a:t>detyrime</a:t>
            </a:r>
            <a:r>
              <a:rPr lang="en-US" sz="1600" dirty="0" smtClean="0">
                <a:latin typeface="Times" panose="02020603060405020304" pitchFamily="18" charset="0"/>
              </a:rPr>
              <a:t>. </a:t>
            </a:r>
            <a:r>
              <a:rPr lang="en-US" sz="1600" dirty="0" err="1" smtClean="0">
                <a:latin typeface="Times" panose="02020603060405020304" pitchFamily="18" charset="0"/>
              </a:rPr>
              <a:t>Ky</a:t>
            </a:r>
            <a:r>
              <a:rPr lang="en-US" sz="1600" dirty="0" smtClean="0">
                <a:latin typeface="Times" panose="02020603060405020304" pitchFamily="18" charset="0"/>
              </a:rPr>
              <a:t> </a:t>
            </a:r>
            <a:r>
              <a:rPr lang="en-US" sz="1600" dirty="0" err="1" smtClean="0">
                <a:latin typeface="Times" panose="02020603060405020304" pitchFamily="18" charset="0"/>
              </a:rPr>
              <a:t>përjashtim</a:t>
            </a:r>
            <a:r>
              <a:rPr lang="en-US" sz="1600" dirty="0" smtClean="0">
                <a:latin typeface="Times" panose="02020603060405020304" pitchFamily="18" charset="0"/>
              </a:rPr>
              <a:t> </a:t>
            </a:r>
            <a:r>
              <a:rPr lang="en-US" sz="1600" dirty="0" err="1" smtClean="0">
                <a:latin typeface="Times" panose="02020603060405020304" pitchFamily="18" charset="0"/>
              </a:rPr>
              <a:t>mbronte</a:t>
            </a:r>
            <a:r>
              <a:rPr lang="en-US" sz="1600" dirty="0" smtClean="0">
                <a:latin typeface="Times" panose="02020603060405020304" pitchFamily="18" charset="0"/>
              </a:rPr>
              <a:t> </a:t>
            </a:r>
            <a:r>
              <a:rPr lang="en-US" sz="1600" dirty="0" err="1" smtClean="0">
                <a:latin typeface="Times" panose="02020603060405020304" pitchFamily="18" charset="0"/>
              </a:rPr>
              <a:t>të</a:t>
            </a:r>
            <a:r>
              <a:rPr lang="en-US" sz="1600" dirty="0" smtClean="0">
                <a:latin typeface="Times" panose="02020603060405020304" pitchFamily="18" charset="0"/>
              </a:rPr>
              <a:t> </a:t>
            </a:r>
            <a:r>
              <a:rPr lang="en-US" sz="1600" dirty="0" err="1" smtClean="0">
                <a:latin typeface="Times" panose="02020603060405020304" pitchFamily="18" charset="0"/>
              </a:rPr>
              <a:t>drejtën</a:t>
            </a:r>
            <a:r>
              <a:rPr lang="en-US" sz="1600" dirty="0" smtClean="0">
                <a:latin typeface="Times" panose="02020603060405020304" pitchFamily="18" charset="0"/>
              </a:rPr>
              <a:t> e </a:t>
            </a:r>
            <a:r>
              <a:rPr lang="en-US" sz="1600" dirty="0" err="1" smtClean="0">
                <a:latin typeface="Times" panose="02020603060405020304" pitchFamily="18" charset="0"/>
              </a:rPr>
              <a:t>klientit</a:t>
            </a:r>
            <a:r>
              <a:rPr lang="en-US" sz="1600" dirty="0" smtClean="0">
                <a:latin typeface="Times" panose="02020603060405020304" pitchFamily="18" charset="0"/>
              </a:rPr>
              <a:t> </a:t>
            </a:r>
            <a:r>
              <a:rPr lang="en-US" sz="1600" dirty="0" err="1" smtClean="0">
                <a:latin typeface="Times" panose="02020603060405020304" pitchFamily="18" charset="0"/>
              </a:rPr>
              <a:t>për</a:t>
            </a:r>
            <a:r>
              <a:rPr lang="en-US" sz="1600" dirty="0" smtClean="0">
                <a:latin typeface="Times" panose="02020603060405020304" pitchFamily="18" charset="0"/>
              </a:rPr>
              <a:t> </a:t>
            </a:r>
            <a:r>
              <a:rPr lang="en-US" sz="1600" dirty="0" err="1" smtClean="0">
                <a:latin typeface="Times" panose="02020603060405020304" pitchFamily="18" charset="0"/>
              </a:rPr>
              <a:t>një</a:t>
            </a:r>
            <a:r>
              <a:rPr lang="en-US" sz="1600" dirty="0" smtClean="0">
                <a:latin typeface="Times" panose="02020603060405020304" pitchFamily="18" charset="0"/>
              </a:rPr>
              <a:t> </a:t>
            </a:r>
            <a:r>
              <a:rPr lang="en-US" sz="1600" dirty="0" err="1" smtClean="0">
                <a:latin typeface="Times" panose="02020603060405020304" pitchFamily="18" charset="0"/>
              </a:rPr>
              <a:t>gjykim</a:t>
            </a:r>
            <a:r>
              <a:rPr lang="en-US" sz="1600" dirty="0" smtClean="0">
                <a:latin typeface="Times" panose="02020603060405020304" pitchFamily="18" charset="0"/>
              </a:rPr>
              <a:t> </a:t>
            </a:r>
            <a:r>
              <a:rPr lang="en-US" sz="1600" dirty="0" err="1" smtClean="0">
                <a:latin typeface="Times" panose="02020603060405020304" pitchFamily="18" charset="0"/>
              </a:rPr>
              <a:t>të</a:t>
            </a:r>
            <a:r>
              <a:rPr lang="en-US" sz="1600" dirty="0" smtClean="0">
                <a:latin typeface="Times" panose="02020603060405020304" pitchFamily="18" charset="0"/>
              </a:rPr>
              <a:t> </a:t>
            </a:r>
            <a:r>
              <a:rPr lang="en-US" sz="1600" dirty="0" err="1" smtClean="0">
                <a:latin typeface="Times" panose="02020603060405020304" pitchFamily="18" charset="0"/>
              </a:rPr>
              <a:t>drejtë</a:t>
            </a:r>
            <a:r>
              <a:rPr lang="en-US" sz="1600" dirty="0" smtClean="0">
                <a:latin typeface="Times" panose="02020603060405020304" pitchFamily="18" charset="0"/>
              </a:rPr>
              <a:t>. Ai </a:t>
            </a:r>
            <a:r>
              <a:rPr lang="en-US" sz="1600" dirty="0" err="1" smtClean="0">
                <a:latin typeface="Times" panose="02020603060405020304" pitchFamily="18" charset="0"/>
              </a:rPr>
              <a:t>deklaroi</a:t>
            </a:r>
            <a:r>
              <a:rPr lang="en-US" sz="1600" dirty="0" smtClean="0">
                <a:latin typeface="Times" panose="02020603060405020304" pitchFamily="18" charset="0"/>
              </a:rPr>
              <a:t> </a:t>
            </a:r>
            <a:r>
              <a:rPr lang="en-US" sz="1600" dirty="0" err="1" smtClean="0">
                <a:latin typeface="Times" panose="02020603060405020304" pitchFamily="18" charset="0"/>
              </a:rPr>
              <a:t>gjithashtu</a:t>
            </a:r>
            <a:r>
              <a:rPr lang="en-US" sz="1600" dirty="0" smtClean="0">
                <a:latin typeface="Times" panose="02020603060405020304" pitchFamily="18" charset="0"/>
              </a:rPr>
              <a:t> se </a:t>
            </a:r>
            <a:r>
              <a:rPr lang="en-US" sz="1600" dirty="0" err="1" smtClean="0">
                <a:latin typeface="Times" panose="02020603060405020304" pitchFamily="18" charset="0"/>
              </a:rPr>
              <a:t>kërkesat</a:t>
            </a:r>
            <a:r>
              <a:rPr lang="en-US" sz="1600" dirty="0" smtClean="0">
                <a:latin typeface="Times" panose="02020603060405020304" pitchFamily="18" charset="0"/>
              </a:rPr>
              <a:t> </a:t>
            </a:r>
            <a:r>
              <a:rPr lang="en-US" sz="1600" dirty="0" err="1" smtClean="0">
                <a:latin typeface="Times" panose="02020603060405020304" pitchFamily="18" charset="0"/>
              </a:rPr>
              <a:t>në</a:t>
            </a:r>
            <a:r>
              <a:rPr lang="en-US" sz="1600" dirty="0" smtClean="0">
                <a:latin typeface="Times" panose="02020603060405020304" pitchFamily="18" charset="0"/>
              </a:rPr>
              <a:t> </a:t>
            </a:r>
            <a:r>
              <a:rPr lang="en-US" sz="1600" dirty="0" err="1" smtClean="0">
                <a:latin typeface="Times" panose="02020603060405020304" pitchFamily="18" charset="0"/>
              </a:rPr>
              <a:t>lidhje</a:t>
            </a:r>
            <a:r>
              <a:rPr lang="en-US" sz="1600" dirty="0" smtClean="0">
                <a:latin typeface="Times" panose="02020603060405020304" pitchFamily="18" charset="0"/>
              </a:rPr>
              <a:t> me </a:t>
            </a:r>
            <a:r>
              <a:rPr lang="en-US" sz="1600" dirty="0" err="1" smtClean="0">
                <a:latin typeface="Times" panose="02020603060405020304" pitchFamily="18" charset="0"/>
              </a:rPr>
              <a:t>të</a:t>
            </a:r>
            <a:r>
              <a:rPr lang="en-US" sz="1600" dirty="0" smtClean="0">
                <a:latin typeface="Times" panose="02020603060405020304" pitchFamily="18" charset="0"/>
              </a:rPr>
              <a:t> </a:t>
            </a:r>
            <a:r>
              <a:rPr lang="en-US" sz="1600" dirty="0" err="1" smtClean="0">
                <a:latin typeface="Times" panose="02020603060405020304" pitchFamily="18" charset="0"/>
              </a:rPr>
              <a:t>drejtën</a:t>
            </a:r>
            <a:r>
              <a:rPr lang="en-US" sz="1600" dirty="0" smtClean="0">
                <a:latin typeface="Times" panose="02020603060405020304" pitchFamily="18" charset="0"/>
              </a:rPr>
              <a:t> </a:t>
            </a:r>
            <a:r>
              <a:rPr lang="en-US" sz="1600" dirty="0" err="1" smtClean="0">
                <a:latin typeface="Times" panose="02020603060405020304" pitchFamily="18" charset="0"/>
              </a:rPr>
              <a:t>për</a:t>
            </a:r>
            <a:r>
              <a:rPr lang="en-US" sz="1600" dirty="0" smtClean="0">
                <a:latin typeface="Times" panose="02020603060405020304" pitchFamily="18" charset="0"/>
              </a:rPr>
              <a:t> </a:t>
            </a:r>
            <a:r>
              <a:rPr lang="en-US" sz="1600" dirty="0" err="1" smtClean="0">
                <a:latin typeface="Times" panose="02020603060405020304" pitchFamily="18" charset="0"/>
              </a:rPr>
              <a:t>një</a:t>
            </a:r>
            <a:r>
              <a:rPr lang="en-US" sz="1600" dirty="0" smtClean="0">
                <a:latin typeface="Times" panose="02020603060405020304" pitchFamily="18" charset="0"/>
              </a:rPr>
              <a:t> </a:t>
            </a:r>
            <a:r>
              <a:rPr lang="en-US" sz="1600" dirty="0" err="1" smtClean="0">
                <a:latin typeface="Times" panose="02020603060405020304" pitchFamily="18" charset="0"/>
              </a:rPr>
              <a:t>gjykim</a:t>
            </a:r>
            <a:r>
              <a:rPr lang="en-US" sz="1600" dirty="0" smtClean="0">
                <a:latin typeface="Times" panose="02020603060405020304" pitchFamily="18" charset="0"/>
              </a:rPr>
              <a:t> </a:t>
            </a:r>
            <a:r>
              <a:rPr lang="en-US" sz="1600" dirty="0" err="1" smtClean="0">
                <a:latin typeface="Times" panose="02020603060405020304" pitchFamily="18" charset="0"/>
              </a:rPr>
              <a:t>të</a:t>
            </a:r>
            <a:r>
              <a:rPr lang="en-US" sz="1600" dirty="0" smtClean="0">
                <a:latin typeface="Times" panose="02020603060405020304" pitchFamily="18" charset="0"/>
              </a:rPr>
              <a:t> </a:t>
            </a:r>
            <a:r>
              <a:rPr lang="en-US" sz="1600" dirty="0" err="1" smtClean="0">
                <a:latin typeface="Times" panose="02020603060405020304" pitchFamily="18" charset="0"/>
              </a:rPr>
              <a:t>drejtë</a:t>
            </a:r>
            <a:r>
              <a:rPr lang="en-US" sz="1600" dirty="0" smtClean="0">
                <a:latin typeface="Times" panose="02020603060405020304" pitchFamily="18" charset="0"/>
              </a:rPr>
              <a:t> </a:t>
            </a:r>
            <a:r>
              <a:rPr lang="en-US" sz="1600" dirty="0" err="1" smtClean="0">
                <a:latin typeface="Times" panose="02020603060405020304" pitchFamily="18" charset="0"/>
              </a:rPr>
              <a:t>nuk</a:t>
            </a:r>
            <a:r>
              <a:rPr lang="en-US" sz="1600" dirty="0" smtClean="0">
                <a:latin typeface="Times" panose="02020603060405020304" pitchFamily="18" charset="0"/>
              </a:rPr>
              <a:t> e </a:t>
            </a:r>
            <a:r>
              <a:rPr lang="en-US" sz="1600" dirty="0" err="1" smtClean="0">
                <a:latin typeface="Times" panose="02020603060405020304" pitchFamily="18" charset="0"/>
              </a:rPr>
              <a:t>pengonin</a:t>
            </a:r>
            <a:r>
              <a:rPr lang="en-US" sz="1600" dirty="0" smtClean="0">
                <a:latin typeface="Times" panose="02020603060405020304" pitchFamily="18" charset="0"/>
              </a:rPr>
              <a:t> </a:t>
            </a:r>
            <a:r>
              <a:rPr lang="en-US" sz="1600" dirty="0" err="1" smtClean="0">
                <a:latin typeface="Times" panose="02020603060405020304" pitchFamily="18" charset="0"/>
              </a:rPr>
              <a:t>detyrimin</a:t>
            </a:r>
            <a:r>
              <a:rPr lang="en-US" sz="1600" dirty="0" smtClean="0">
                <a:latin typeface="Times" panose="02020603060405020304" pitchFamily="18" charset="0"/>
              </a:rPr>
              <a:t> e </a:t>
            </a:r>
            <a:r>
              <a:rPr lang="en-US" sz="1600" dirty="0" err="1" smtClean="0">
                <a:latin typeface="Times" panose="02020603060405020304" pitchFamily="18" charset="0"/>
              </a:rPr>
              <a:t>informimit</a:t>
            </a:r>
            <a:r>
              <a:rPr lang="en-US" sz="1600" dirty="0" smtClean="0">
                <a:latin typeface="Times" panose="02020603060405020304" pitchFamily="18" charset="0"/>
              </a:rPr>
              <a:t> dhe </a:t>
            </a:r>
            <a:r>
              <a:rPr lang="en-US" sz="1600" dirty="0" err="1" smtClean="0">
                <a:latin typeface="Times" panose="02020603060405020304" pitchFamily="18" charset="0"/>
              </a:rPr>
              <a:t>bashkëpunimit</a:t>
            </a:r>
            <a:r>
              <a:rPr lang="en-US" sz="1600" dirty="0" smtClean="0">
                <a:latin typeface="Times" panose="02020603060405020304" pitchFamily="18" charset="0"/>
              </a:rPr>
              <a:t> që </a:t>
            </a:r>
            <a:r>
              <a:rPr lang="en-US" sz="1600" dirty="0" err="1" smtClean="0">
                <a:latin typeface="Times" panose="02020603060405020304" pitchFamily="18" charset="0"/>
              </a:rPr>
              <a:t>t'u</a:t>
            </a:r>
            <a:r>
              <a:rPr lang="en-US" sz="1600" dirty="0" smtClean="0">
                <a:latin typeface="Times" panose="02020603060405020304" pitchFamily="18" charset="0"/>
              </a:rPr>
              <a:t> </a:t>
            </a:r>
            <a:r>
              <a:rPr lang="en-US" sz="1600" dirty="0" err="1" smtClean="0">
                <a:latin typeface="Times" panose="02020603060405020304" pitchFamily="18" charset="0"/>
              </a:rPr>
              <a:t>imponohej</a:t>
            </a:r>
            <a:r>
              <a:rPr lang="en-US" sz="1600" dirty="0" smtClean="0">
                <a:latin typeface="Times" panose="02020603060405020304" pitchFamily="18" charset="0"/>
              </a:rPr>
              <a:t> </a:t>
            </a:r>
            <a:r>
              <a:rPr lang="en-US" sz="1600" dirty="0" err="1" smtClean="0">
                <a:latin typeface="Times" panose="02020603060405020304" pitchFamily="18" charset="0"/>
              </a:rPr>
              <a:t>avokatëve</a:t>
            </a:r>
            <a:r>
              <a:rPr lang="en-US" sz="1600" dirty="0" smtClean="0">
                <a:latin typeface="Times" panose="02020603060405020304" pitchFamily="18" charset="0"/>
              </a:rPr>
              <a:t> që </a:t>
            </a:r>
            <a:r>
              <a:rPr lang="en-US" sz="1600" dirty="0" err="1" smtClean="0">
                <a:latin typeface="Times" panose="02020603060405020304" pitchFamily="18" charset="0"/>
              </a:rPr>
              <a:t>vepronin</a:t>
            </a:r>
            <a:r>
              <a:rPr lang="en-US" sz="1600" dirty="0" smtClean="0">
                <a:latin typeface="Times" panose="02020603060405020304" pitchFamily="18" charset="0"/>
              </a:rPr>
              <a:t> </a:t>
            </a:r>
            <a:r>
              <a:rPr lang="en-US" sz="1600" dirty="0" err="1" smtClean="0">
                <a:latin typeface="Times" panose="02020603060405020304" pitchFamily="18" charset="0"/>
              </a:rPr>
              <a:t>posaçërisht</a:t>
            </a:r>
            <a:r>
              <a:rPr lang="en-US" sz="1600" dirty="0" smtClean="0">
                <a:latin typeface="Times" panose="02020603060405020304" pitchFamily="18" charset="0"/>
              </a:rPr>
              <a:t> </a:t>
            </a:r>
            <a:r>
              <a:rPr lang="en-US" sz="1600" dirty="0" err="1" smtClean="0">
                <a:latin typeface="Times" panose="02020603060405020304" pitchFamily="18" charset="0"/>
              </a:rPr>
              <a:t>në</a:t>
            </a:r>
            <a:r>
              <a:rPr lang="en-US" sz="1600" dirty="0" smtClean="0">
                <a:latin typeface="Times" panose="02020603060405020304" pitchFamily="18" charset="0"/>
              </a:rPr>
              <a:t> </a:t>
            </a:r>
            <a:r>
              <a:rPr lang="en-US" sz="1600" dirty="0" err="1" smtClean="0">
                <a:latin typeface="Times" panose="02020603060405020304" pitchFamily="18" charset="0"/>
              </a:rPr>
              <a:t>situatat</a:t>
            </a:r>
            <a:r>
              <a:rPr lang="en-US" sz="1600" dirty="0" smtClean="0">
                <a:latin typeface="Times" panose="02020603060405020304" pitchFamily="18" charset="0"/>
              </a:rPr>
              <a:t> e </a:t>
            </a:r>
            <a:r>
              <a:rPr lang="en-US" sz="1600" dirty="0" err="1" smtClean="0">
                <a:latin typeface="Times" panose="02020603060405020304" pitchFamily="18" charset="0"/>
              </a:rPr>
              <a:t>renditura</a:t>
            </a:r>
            <a:r>
              <a:rPr lang="en-US" sz="1600" dirty="0" smtClean="0">
                <a:latin typeface="Times" panose="02020603060405020304" pitchFamily="18" charset="0"/>
              </a:rPr>
              <a:t> </a:t>
            </a:r>
            <a:r>
              <a:rPr lang="en-US" sz="1600" dirty="0" err="1" smtClean="0">
                <a:latin typeface="Times" panose="02020603060405020304" pitchFamily="18" charset="0"/>
              </a:rPr>
              <a:t>në</a:t>
            </a:r>
            <a:r>
              <a:rPr lang="en-US" sz="1600" dirty="0" smtClean="0">
                <a:latin typeface="Times" panose="02020603060405020304" pitchFamily="18" charset="0"/>
              </a:rPr>
              <a:t> </a:t>
            </a:r>
            <a:r>
              <a:rPr lang="en-US" sz="1600" dirty="0" err="1" smtClean="0">
                <a:latin typeface="Times" panose="02020603060405020304" pitchFamily="18" charset="0"/>
              </a:rPr>
              <a:t>paragrafin</a:t>
            </a:r>
            <a:r>
              <a:rPr lang="en-US" sz="1600" dirty="0" smtClean="0">
                <a:latin typeface="Times" panose="02020603060405020304" pitchFamily="18" charset="0"/>
              </a:rPr>
              <a:t> e </a:t>
            </a:r>
            <a:r>
              <a:rPr lang="en-US" sz="1600" dirty="0" err="1" smtClean="0">
                <a:latin typeface="Times" panose="02020603060405020304" pitchFamily="18" charset="0"/>
              </a:rPr>
              <a:t>mësipërm</a:t>
            </a:r>
            <a:r>
              <a:rPr lang="en-US" sz="1600" dirty="0" smtClean="0">
                <a:latin typeface="Times" panose="02020603060405020304" pitchFamily="18" charset="0"/>
              </a:rPr>
              <a:t>, </a:t>
            </a:r>
            <a:r>
              <a:rPr lang="en-US" sz="1600" dirty="0" err="1" smtClean="0">
                <a:latin typeface="Times" panose="02020603060405020304" pitchFamily="18" charset="0"/>
              </a:rPr>
              <a:t>ku</a:t>
            </a:r>
            <a:r>
              <a:rPr lang="en-US" sz="1600" dirty="0" smtClean="0">
                <a:latin typeface="Times" panose="02020603060405020304" pitchFamily="18" charset="0"/>
              </a:rPr>
              <a:t> </a:t>
            </a:r>
            <a:r>
              <a:rPr lang="en-US" sz="1600" dirty="0" err="1" smtClean="0">
                <a:latin typeface="Times" panose="02020603060405020304" pitchFamily="18" charset="0"/>
              </a:rPr>
              <a:t>këto</a:t>
            </a:r>
            <a:r>
              <a:rPr lang="en-US" sz="1600" dirty="0" smtClean="0">
                <a:latin typeface="Times" panose="02020603060405020304" pitchFamily="18" charset="0"/>
              </a:rPr>
              <a:t> </a:t>
            </a:r>
            <a:r>
              <a:rPr lang="en-US" sz="1600" dirty="0" err="1" smtClean="0">
                <a:latin typeface="Times" panose="02020603060405020304" pitchFamily="18" charset="0"/>
              </a:rPr>
              <a:t>detyrime</a:t>
            </a:r>
            <a:r>
              <a:rPr lang="en-US" sz="1600" dirty="0" smtClean="0">
                <a:latin typeface="Times" panose="02020603060405020304" pitchFamily="18" charset="0"/>
              </a:rPr>
              <a:t> "</a:t>
            </a:r>
            <a:r>
              <a:rPr lang="en-US" sz="1600" dirty="0" err="1" smtClean="0">
                <a:latin typeface="Times" panose="02020603060405020304" pitchFamily="18" charset="0"/>
              </a:rPr>
              <a:t>justifikoheshin</a:t>
            </a:r>
            <a:r>
              <a:rPr lang="en-US" sz="1600" dirty="0" smtClean="0">
                <a:latin typeface="Times" panose="02020603060405020304" pitchFamily="18" charset="0"/>
              </a:rPr>
              <a:t> </a:t>
            </a:r>
            <a:r>
              <a:rPr lang="en-US" sz="1600" dirty="0" err="1" smtClean="0">
                <a:latin typeface="Times" panose="02020603060405020304" pitchFamily="18" charset="0"/>
              </a:rPr>
              <a:t>nga</a:t>
            </a:r>
            <a:r>
              <a:rPr lang="en-US" sz="1600" dirty="0" smtClean="0">
                <a:latin typeface="Times" panose="02020603060405020304" pitchFamily="18" charset="0"/>
              </a:rPr>
              <a:t> </a:t>
            </a:r>
            <a:r>
              <a:rPr lang="en-US" sz="1600" dirty="0" err="1" smtClean="0">
                <a:latin typeface="Times" panose="02020603060405020304" pitchFamily="18" charset="0"/>
              </a:rPr>
              <a:t>nevoja</a:t>
            </a:r>
            <a:r>
              <a:rPr lang="en-US" sz="1600" dirty="0" smtClean="0">
                <a:latin typeface="Times" panose="02020603060405020304" pitchFamily="18" charset="0"/>
              </a:rPr>
              <a:t> ... </a:t>
            </a:r>
            <a:r>
              <a:rPr lang="en-US" sz="1600" dirty="0" err="1" smtClean="0">
                <a:latin typeface="Times" panose="02020603060405020304" pitchFamily="18" charset="0"/>
              </a:rPr>
              <a:t>për</a:t>
            </a:r>
            <a:r>
              <a:rPr lang="en-US" sz="1600" dirty="0" smtClean="0">
                <a:latin typeface="Times" panose="02020603060405020304" pitchFamily="18" charset="0"/>
              </a:rPr>
              <a:t> </a:t>
            </a:r>
            <a:r>
              <a:rPr lang="en-US" sz="1600" dirty="0" err="1" smtClean="0">
                <a:latin typeface="Times" panose="02020603060405020304" pitchFamily="18" charset="0"/>
              </a:rPr>
              <a:t>të</a:t>
            </a:r>
            <a:r>
              <a:rPr lang="en-US" sz="1600" dirty="0" smtClean="0">
                <a:latin typeface="Times" panose="02020603060405020304" pitchFamily="18" charset="0"/>
              </a:rPr>
              <a:t> </a:t>
            </a:r>
            <a:r>
              <a:rPr lang="en-US" sz="1600" dirty="0" err="1" smtClean="0">
                <a:latin typeface="Times" panose="02020603060405020304" pitchFamily="18" charset="0"/>
              </a:rPr>
              <a:t>luftuar</a:t>
            </a:r>
            <a:r>
              <a:rPr lang="en-US" sz="1600" dirty="0" smtClean="0">
                <a:latin typeface="Times" panose="02020603060405020304" pitchFamily="18" charset="0"/>
              </a:rPr>
              <a:t> </a:t>
            </a:r>
            <a:r>
              <a:rPr lang="en-US" sz="1600" dirty="0" err="1" smtClean="0">
                <a:latin typeface="Times" panose="02020603060405020304" pitchFamily="18" charset="0"/>
              </a:rPr>
              <a:t>në</a:t>
            </a:r>
            <a:r>
              <a:rPr lang="en-US" sz="1600" dirty="0" smtClean="0">
                <a:latin typeface="Times" panose="02020603060405020304" pitchFamily="18" charset="0"/>
              </a:rPr>
              <a:t> </a:t>
            </a:r>
            <a:r>
              <a:rPr lang="en-US" sz="1600" dirty="0" err="1" smtClean="0">
                <a:latin typeface="Times" panose="02020603060405020304" pitchFamily="18" charset="0"/>
              </a:rPr>
              <a:t>mënyrë</a:t>
            </a:r>
            <a:r>
              <a:rPr lang="en-US" sz="1600" dirty="0" smtClean="0">
                <a:latin typeface="Times" panose="02020603060405020304" pitchFamily="18" charset="0"/>
              </a:rPr>
              <a:t> </a:t>
            </a:r>
            <a:r>
              <a:rPr lang="en-US" sz="1600" dirty="0" err="1" smtClean="0">
                <a:latin typeface="Times" panose="02020603060405020304" pitchFamily="18" charset="0"/>
              </a:rPr>
              <a:t>efektive</a:t>
            </a:r>
            <a:r>
              <a:rPr lang="en-US" sz="1600" dirty="0" smtClean="0">
                <a:latin typeface="Times" panose="02020603060405020304" pitchFamily="18" charset="0"/>
              </a:rPr>
              <a:t> </a:t>
            </a:r>
            <a:r>
              <a:rPr lang="en-US" sz="1600" dirty="0" err="1" smtClean="0">
                <a:latin typeface="Times" panose="02020603060405020304" pitchFamily="18" charset="0"/>
              </a:rPr>
              <a:t>pastrimin</a:t>
            </a:r>
            <a:r>
              <a:rPr lang="en-US" sz="1600" dirty="0" smtClean="0">
                <a:latin typeface="Times" panose="02020603060405020304" pitchFamily="18" charset="0"/>
              </a:rPr>
              <a:t> e </a:t>
            </a:r>
            <a:r>
              <a:rPr lang="en-US" sz="1600" dirty="0" err="1" smtClean="0">
                <a:latin typeface="Times" panose="02020603060405020304" pitchFamily="18" charset="0"/>
              </a:rPr>
              <a:t>parave</a:t>
            </a:r>
            <a:r>
              <a:rPr lang="en-US" sz="1600" dirty="0" smtClean="0">
                <a:latin typeface="Times" panose="02020603060405020304" pitchFamily="18" charset="0"/>
              </a:rPr>
              <a:t>, duke </a:t>
            </a:r>
            <a:r>
              <a:rPr lang="en-US" sz="1600" dirty="0" err="1" smtClean="0">
                <a:latin typeface="Times" panose="02020603060405020304" pitchFamily="18" charset="0"/>
              </a:rPr>
              <a:t>pasur</a:t>
            </a:r>
            <a:r>
              <a:rPr lang="en-US" sz="1600" dirty="0" smtClean="0">
                <a:latin typeface="Times" panose="02020603060405020304" pitchFamily="18" charset="0"/>
              </a:rPr>
              <a:t> </a:t>
            </a:r>
            <a:r>
              <a:rPr lang="en-US" sz="1600" dirty="0" err="1" smtClean="0">
                <a:latin typeface="Times" panose="02020603060405020304" pitchFamily="18" charset="0"/>
              </a:rPr>
              <a:t>parasysh</a:t>
            </a:r>
            <a:r>
              <a:rPr lang="en-US" sz="1600" dirty="0" smtClean="0">
                <a:latin typeface="Times" panose="02020603060405020304" pitchFamily="18" charset="0"/>
              </a:rPr>
              <a:t> </a:t>
            </a:r>
            <a:r>
              <a:rPr lang="en-US" sz="1600" dirty="0" err="1" smtClean="0">
                <a:latin typeface="Times" panose="02020603060405020304" pitchFamily="18" charset="0"/>
              </a:rPr>
              <a:t>ndikimin</a:t>
            </a:r>
            <a:r>
              <a:rPr lang="en-US" sz="1600" dirty="0" smtClean="0">
                <a:latin typeface="Times" panose="02020603060405020304" pitchFamily="18" charset="0"/>
              </a:rPr>
              <a:t> e </a:t>
            </a:r>
            <a:r>
              <a:rPr lang="en-US" sz="1600" dirty="0" err="1" smtClean="0">
                <a:latin typeface="Times" panose="02020603060405020304" pitchFamily="18" charset="0"/>
              </a:rPr>
              <a:t>tij</a:t>
            </a:r>
            <a:r>
              <a:rPr lang="en-US" sz="1600" dirty="0" smtClean="0">
                <a:latin typeface="Times" panose="02020603060405020304" pitchFamily="18" charset="0"/>
              </a:rPr>
              <a:t> </a:t>
            </a:r>
            <a:r>
              <a:rPr lang="en-US" sz="1600" dirty="0" err="1" smtClean="0">
                <a:latin typeface="Times" panose="02020603060405020304" pitchFamily="18" charset="0"/>
              </a:rPr>
              <a:t>të</a:t>
            </a:r>
            <a:r>
              <a:rPr lang="en-US" sz="1600" dirty="0" smtClean="0">
                <a:latin typeface="Times" panose="02020603060405020304" pitchFamily="18" charset="0"/>
              </a:rPr>
              <a:t> </a:t>
            </a:r>
            <a:r>
              <a:rPr lang="en-US" sz="1600" dirty="0" err="1" smtClean="0">
                <a:latin typeface="Times" panose="02020603060405020304" pitchFamily="18" charset="0"/>
              </a:rPr>
              <a:t>dukshëm</a:t>
            </a:r>
            <a:r>
              <a:rPr lang="en-US" sz="1600" dirty="0" smtClean="0">
                <a:latin typeface="Times" panose="02020603060405020304" pitchFamily="18" charset="0"/>
              </a:rPr>
              <a:t> </a:t>
            </a:r>
            <a:r>
              <a:rPr lang="en-US" sz="1600" dirty="0" err="1" smtClean="0">
                <a:latin typeface="Times" panose="02020603060405020304" pitchFamily="18" charset="0"/>
              </a:rPr>
              <a:t>në</a:t>
            </a:r>
            <a:r>
              <a:rPr lang="en-US" sz="1600" dirty="0" smtClean="0">
                <a:latin typeface="Times" panose="02020603060405020304" pitchFamily="18" charset="0"/>
              </a:rPr>
              <a:t> </a:t>
            </a:r>
            <a:r>
              <a:rPr lang="en-US" sz="1600" dirty="0" err="1" smtClean="0">
                <a:latin typeface="Times" panose="02020603060405020304" pitchFamily="18" charset="0"/>
              </a:rPr>
              <a:t>rritjen</a:t>
            </a:r>
            <a:r>
              <a:rPr lang="en-US" sz="1600" dirty="0" smtClean="0">
                <a:latin typeface="Times" panose="02020603060405020304" pitchFamily="18" charset="0"/>
              </a:rPr>
              <a:t> e </a:t>
            </a:r>
            <a:r>
              <a:rPr lang="en-US" sz="1600" dirty="0" err="1" smtClean="0">
                <a:latin typeface="Times" panose="02020603060405020304" pitchFamily="18" charset="0"/>
              </a:rPr>
              <a:t>krimit</a:t>
            </a:r>
            <a:r>
              <a:rPr lang="en-US" sz="1600" dirty="0" smtClean="0">
                <a:latin typeface="Times" panose="02020603060405020304" pitchFamily="18" charset="0"/>
              </a:rPr>
              <a:t> </a:t>
            </a:r>
            <a:r>
              <a:rPr lang="en-US" sz="1600" dirty="0" err="1" smtClean="0">
                <a:latin typeface="Times" panose="02020603060405020304" pitchFamily="18" charset="0"/>
              </a:rPr>
              <a:t>të</a:t>
            </a:r>
            <a:r>
              <a:rPr lang="en-US" sz="1600" dirty="0" smtClean="0">
                <a:latin typeface="Times" panose="02020603060405020304" pitchFamily="18" charset="0"/>
              </a:rPr>
              <a:t> </a:t>
            </a:r>
            <a:r>
              <a:rPr lang="en-US" sz="1600" dirty="0" err="1" smtClean="0">
                <a:latin typeface="Times" panose="02020603060405020304" pitchFamily="18" charset="0"/>
              </a:rPr>
              <a:t>organizuar</a:t>
            </a:r>
            <a:r>
              <a:rPr lang="en-US" sz="1600" dirty="0" smtClean="0">
                <a:latin typeface="Times" panose="02020603060405020304" pitchFamily="18" charset="0"/>
              </a:rPr>
              <a:t>, i </a:t>
            </a:r>
            <a:r>
              <a:rPr lang="en-US" sz="1600" dirty="0" err="1" smtClean="0">
                <a:latin typeface="Times" panose="02020603060405020304" pitchFamily="18" charset="0"/>
              </a:rPr>
              <a:t>cili</a:t>
            </a:r>
            <a:r>
              <a:rPr lang="en-US" sz="1600" dirty="0" smtClean="0">
                <a:latin typeface="Times" panose="02020603060405020304" pitchFamily="18" charset="0"/>
              </a:rPr>
              <a:t> </a:t>
            </a:r>
            <a:r>
              <a:rPr lang="en-US" sz="1600" dirty="0" err="1" smtClean="0">
                <a:latin typeface="Times" panose="02020603060405020304" pitchFamily="18" charset="0"/>
              </a:rPr>
              <a:t>në</a:t>
            </a:r>
            <a:r>
              <a:rPr lang="en-US" sz="1600" dirty="0" smtClean="0">
                <a:latin typeface="Times" panose="02020603060405020304" pitchFamily="18" charset="0"/>
              </a:rPr>
              <a:t> </a:t>
            </a:r>
            <a:r>
              <a:rPr lang="en-US" sz="1600" dirty="0" err="1" smtClean="0">
                <a:latin typeface="Times" panose="02020603060405020304" pitchFamily="18" charset="0"/>
              </a:rPr>
              <a:t>vetvete</a:t>
            </a:r>
            <a:r>
              <a:rPr lang="en-US" sz="1600" dirty="0" smtClean="0">
                <a:latin typeface="Times" panose="02020603060405020304" pitchFamily="18" charset="0"/>
              </a:rPr>
              <a:t> [</a:t>
            </a:r>
            <a:r>
              <a:rPr lang="en-US" sz="1600" dirty="0" err="1" smtClean="0">
                <a:latin typeface="Times" panose="02020603060405020304" pitchFamily="18" charset="0"/>
              </a:rPr>
              <a:t>ishte</a:t>
            </a:r>
            <a:r>
              <a:rPr lang="en-US" sz="1600" dirty="0" smtClean="0">
                <a:latin typeface="Times" panose="02020603060405020304" pitchFamily="18" charset="0"/>
              </a:rPr>
              <a:t>] </a:t>
            </a:r>
            <a:r>
              <a:rPr lang="en-US" sz="1600" dirty="0" err="1" smtClean="0">
                <a:latin typeface="Times" panose="02020603060405020304" pitchFamily="18" charset="0"/>
              </a:rPr>
              <a:t>një</a:t>
            </a:r>
            <a:r>
              <a:rPr lang="en-US" sz="1600" dirty="0" smtClean="0">
                <a:latin typeface="Times" panose="02020603060405020304" pitchFamily="18" charset="0"/>
              </a:rPr>
              <a:t> </a:t>
            </a:r>
            <a:r>
              <a:rPr lang="en-US" sz="1600" dirty="0" err="1" smtClean="0">
                <a:latin typeface="Times" panose="02020603060405020304" pitchFamily="18" charset="0"/>
              </a:rPr>
              <a:t>kërcënim</a:t>
            </a:r>
            <a:r>
              <a:rPr lang="en-US" sz="1600" dirty="0" smtClean="0">
                <a:latin typeface="Times" panose="02020603060405020304" pitchFamily="18" charset="0"/>
              </a:rPr>
              <a:t> i </a:t>
            </a:r>
            <a:r>
              <a:rPr lang="en-US" sz="1600" dirty="0" err="1" smtClean="0">
                <a:latin typeface="Times" panose="02020603060405020304" pitchFamily="18" charset="0"/>
              </a:rPr>
              <a:t>veçantë</a:t>
            </a:r>
            <a:r>
              <a:rPr lang="en-US" sz="1600" dirty="0" smtClean="0">
                <a:latin typeface="Times" panose="02020603060405020304" pitchFamily="18" charset="0"/>
              </a:rPr>
              <a:t> </a:t>
            </a:r>
            <a:r>
              <a:rPr lang="en-US" sz="1600" dirty="0" err="1" smtClean="0">
                <a:latin typeface="Times" panose="02020603060405020304" pitchFamily="18" charset="0"/>
              </a:rPr>
              <a:t>për</a:t>
            </a:r>
            <a:r>
              <a:rPr lang="en-US" sz="1600" dirty="0" smtClean="0">
                <a:latin typeface="Times" panose="02020603060405020304" pitchFamily="18" charset="0"/>
              </a:rPr>
              <a:t> </a:t>
            </a:r>
            <a:r>
              <a:rPr lang="en-US" sz="1600" dirty="0" err="1" smtClean="0">
                <a:latin typeface="Times" panose="02020603060405020304" pitchFamily="18" charset="0"/>
              </a:rPr>
              <a:t>shoqërinë</a:t>
            </a:r>
            <a:r>
              <a:rPr lang="en-US" sz="1600" dirty="0" smtClean="0">
                <a:latin typeface="Times" panose="02020603060405020304" pitchFamily="18" charset="0"/>
              </a:rPr>
              <a:t> </a:t>
            </a:r>
            <a:r>
              <a:rPr lang="en-US" sz="1600" dirty="0" err="1" smtClean="0">
                <a:latin typeface="Times" panose="02020603060405020304" pitchFamily="18" charset="0"/>
              </a:rPr>
              <a:t>në</a:t>
            </a:r>
            <a:r>
              <a:rPr lang="en-US" sz="1600" dirty="0" smtClean="0">
                <a:latin typeface="Times" panose="02020603060405020304" pitchFamily="18" charset="0"/>
              </a:rPr>
              <a:t> </a:t>
            </a:r>
            <a:r>
              <a:rPr lang="en-US" sz="1600" dirty="0" err="1" smtClean="0">
                <a:latin typeface="Times" panose="02020603060405020304" pitchFamily="18" charset="0"/>
              </a:rPr>
              <a:t>shtetet</a:t>
            </a:r>
            <a:r>
              <a:rPr lang="en-US" sz="1600" dirty="0" smtClean="0">
                <a:latin typeface="Times" panose="02020603060405020304" pitchFamily="18" charset="0"/>
              </a:rPr>
              <a:t> </a:t>
            </a:r>
            <a:r>
              <a:rPr lang="en-US" sz="1600" dirty="0" err="1" smtClean="0">
                <a:latin typeface="Times" panose="02020603060405020304" pitchFamily="18" charset="0"/>
              </a:rPr>
              <a:t>anëtare</a:t>
            </a:r>
            <a:r>
              <a:rPr lang="en-US" sz="1600" dirty="0" smtClean="0">
                <a:latin typeface="Times" panose="02020603060405020304" pitchFamily="18" charset="0"/>
              </a:rPr>
              <a:t>”.</a:t>
            </a:r>
            <a:endParaRPr lang="en-US" sz="1600" dirty="0">
              <a:latin typeface="Times" panose="02020603060405020304" pitchFamily="18" charset="0"/>
            </a:endParaRPr>
          </a:p>
        </p:txBody>
      </p:sp>
    </p:spTree>
    <p:extLst>
      <p:ext uri="{BB962C8B-B14F-4D97-AF65-F5344CB8AC3E}">
        <p14:creationId xmlns:p14="http://schemas.microsoft.com/office/powerpoint/2010/main" val="28935970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1639" y="727969"/>
            <a:ext cx="10892161" cy="5448994"/>
          </a:xfrm>
        </p:spPr>
        <p:txBody>
          <a:bodyPr>
            <a:normAutofit fontScale="77500" lnSpcReduction="20000"/>
          </a:bodyPr>
          <a:lstStyle/>
          <a:p>
            <a:pPr algn="just"/>
            <a:r>
              <a:rPr lang="en-US" dirty="0" err="1">
                <a:latin typeface="Times" panose="02020603060405020304" pitchFamily="18" charset="0"/>
              </a:rPr>
              <a:t>Në</a:t>
            </a:r>
            <a:r>
              <a:rPr lang="en-US" dirty="0">
                <a:latin typeface="Times" panose="02020603060405020304" pitchFamily="18" charset="0"/>
              </a:rPr>
              <a:t> </a:t>
            </a:r>
            <a:r>
              <a:rPr lang="en-US" dirty="0" err="1">
                <a:latin typeface="Times" panose="02020603060405020304" pitchFamily="18" charset="0"/>
              </a:rPr>
              <a:t>vendimin</a:t>
            </a:r>
            <a:r>
              <a:rPr lang="en-US" dirty="0">
                <a:latin typeface="Times" panose="02020603060405020304" pitchFamily="18" charset="0"/>
              </a:rPr>
              <a:t> e </a:t>
            </a:r>
            <a:r>
              <a:rPr lang="en-US" dirty="0" err="1">
                <a:latin typeface="Times" panose="02020603060405020304" pitchFamily="18" charset="0"/>
              </a:rPr>
              <a:t>saj</a:t>
            </a:r>
            <a:r>
              <a:rPr lang="en-US" dirty="0">
                <a:latin typeface="Times" panose="02020603060405020304" pitchFamily="18" charset="0"/>
              </a:rPr>
              <a:t> </a:t>
            </a:r>
            <a:r>
              <a:rPr lang="en-US" dirty="0" err="1">
                <a:latin typeface="Times" panose="02020603060405020304" pitchFamily="18" charset="0"/>
              </a:rPr>
              <a:t>të</a:t>
            </a:r>
            <a:r>
              <a:rPr lang="en-US" dirty="0">
                <a:latin typeface="Times" panose="02020603060405020304" pitchFamily="18" charset="0"/>
              </a:rPr>
              <a:t> </a:t>
            </a:r>
            <a:r>
              <a:rPr lang="en-US" dirty="0" err="1">
                <a:latin typeface="Times" panose="02020603060405020304" pitchFamily="18" charset="0"/>
              </a:rPr>
              <a:t>datës</a:t>
            </a:r>
            <a:r>
              <a:rPr lang="en-US" dirty="0">
                <a:latin typeface="Times" panose="02020603060405020304" pitchFamily="18" charset="0"/>
              </a:rPr>
              <a:t> 26 </a:t>
            </a:r>
            <a:r>
              <a:rPr lang="en-US" dirty="0" err="1">
                <a:latin typeface="Times" panose="02020603060405020304" pitchFamily="18" charset="0"/>
              </a:rPr>
              <a:t>qershor</a:t>
            </a:r>
            <a:r>
              <a:rPr lang="en-US" dirty="0">
                <a:latin typeface="Times" panose="02020603060405020304" pitchFamily="18" charset="0"/>
              </a:rPr>
              <a:t> 2007, </a:t>
            </a:r>
            <a:r>
              <a:rPr lang="en-US" dirty="0" err="1">
                <a:latin typeface="Times" panose="02020603060405020304" pitchFamily="18" charset="0"/>
              </a:rPr>
              <a:t>Gjykata</a:t>
            </a:r>
            <a:r>
              <a:rPr lang="en-US" dirty="0">
                <a:latin typeface="Times" panose="02020603060405020304" pitchFamily="18" charset="0"/>
              </a:rPr>
              <a:t> e </a:t>
            </a:r>
            <a:r>
              <a:rPr lang="en-US" dirty="0" err="1">
                <a:latin typeface="Times" panose="02020603060405020304" pitchFamily="18" charset="0"/>
              </a:rPr>
              <a:t>Drejtësisë</a:t>
            </a:r>
            <a:r>
              <a:rPr lang="en-US" dirty="0">
                <a:latin typeface="Times" panose="02020603060405020304" pitchFamily="18" charset="0"/>
              </a:rPr>
              <a:t> </a:t>
            </a:r>
            <a:r>
              <a:rPr lang="en-US" dirty="0" err="1">
                <a:latin typeface="Times" panose="02020603060405020304" pitchFamily="18" charset="0"/>
              </a:rPr>
              <a:t>vuri</a:t>
            </a:r>
            <a:r>
              <a:rPr lang="en-US" dirty="0">
                <a:latin typeface="Times" panose="02020603060405020304" pitchFamily="18" charset="0"/>
              </a:rPr>
              <a:t> </a:t>
            </a:r>
            <a:r>
              <a:rPr lang="en-US" dirty="0" err="1">
                <a:latin typeface="Times" panose="02020603060405020304" pitchFamily="18" charset="0"/>
              </a:rPr>
              <a:t>në</a:t>
            </a:r>
            <a:r>
              <a:rPr lang="en-US" dirty="0">
                <a:latin typeface="Times" panose="02020603060405020304" pitchFamily="18" charset="0"/>
              </a:rPr>
              <a:t> </a:t>
            </a:r>
            <a:r>
              <a:rPr lang="en-US" dirty="0" err="1">
                <a:latin typeface="Times" panose="02020603060405020304" pitchFamily="18" charset="0"/>
              </a:rPr>
              <a:t>dukje</a:t>
            </a:r>
            <a:r>
              <a:rPr lang="en-US" dirty="0">
                <a:latin typeface="Times" panose="02020603060405020304" pitchFamily="18" charset="0"/>
              </a:rPr>
              <a:t> se </a:t>
            </a:r>
            <a:r>
              <a:rPr lang="en-US" dirty="0" err="1">
                <a:latin typeface="Times" panose="02020603060405020304" pitchFamily="18" charset="0"/>
              </a:rPr>
              <a:t>sipas</a:t>
            </a:r>
            <a:r>
              <a:rPr lang="en-US" dirty="0">
                <a:latin typeface="Times" panose="02020603060405020304" pitchFamily="18" charset="0"/>
              </a:rPr>
              <a:t> </a:t>
            </a:r>
            <a:r>
              <a:rPr lang="en-US" dirty="0" err="1">
                <a:latin typeface="Times" panose="02020603060405020304" pitchFamily="18" charset="0"/>
              </a:rPr>
              <a:t>Direktivës</a:t>
            </a:r>
            <a:r>
              <a:rPr lang="en-US" dirty="0">
                <a:latin typeface="Times" panose="02020603060405020304" pitchFamily="18" charset="0"/>
              </a:rPr>
              <a:t> </a:t>
            </a:r>
            <a:r>
              <a:rPr lang="en-US" dirty="0" err="1">
                <a:latin typeface="Times" panose="02020603060405020304" pitchFamily="18" charset="0"/>
              </a:rPr>
              <a:t>në</a:t>
            </a:r>
            <a:r>
              <a:rPr lang="en-US" dirty="0">
                <a:latin typeface="Times" panose="02020603060405020304" pitchFamily="18" charset="0"/>
              </a:rPr>
              <a:t> </a:t>
            </a:r>
            <a:r>
              <a:rPr lang="en-US" dirty="0" err="1">
                <a:latin typeface="Times" panose="02020603060405020304" pitchFamily="18" charset="0"/>
              </a:rPr>
              <a:t>fjalë</a:t>
            </a:r>
            <a:r>
              <a:rPr lang="en-US" dirty="0">
                <a:latin typeface="Times" panose="02020603060405020304" pitchFamily="18" charset="0"/>
              </a:rPr>
              <a:t>, </a:t>
            </a:r>
            <a:r>
              <a:rPr lang="en-US" b="1" dirty="0" err="1">
                <a:latin typeface="Times" panose="02020603060405020304" pitchFamily="18" charset="0"/>
              </a:rPr>
              <a:t>detyrimet</a:t>
            </a:r>
            <a:r>
              <a:rPr lang="en-US" b="1" dirty="0">
                <a:latin typeface="Times" panose="02020603060405020304" pitchFamily="18" charset="0"/>
              </a:rPr>
              <a:t> </a:t>
            </a:r>
            <a:r>
              <a:rPr lang="en-US" b="1" dirty="0" err="1">
                <a:latin typeface="Times" panose="02020603060405020304" pitchFamily="18" charset="0"/>
              </a:rPr>
              <a:t>për</a:t>
            </a:r>
            <a:r>
              <a:rPr lang="en-US" b="1" dirty="0">
                <a:latin typeface="Times" panose="02020603060405020304" pitchFamily="18" charset="0"/>
              </a:rPr>
              <a:t> </a:t>
            </a:r>
            <a:r>
              <a:rPr lang="en-US" b="1" dirty="0" err="1">
                <a:latin typeface="Times" panose="02020603060405020304" pitchFamily="18" charset="0"/>
              </a:rPr>
              <a:t>të</a:t>
            </a:r>
            <a:r>
              <a:rPr lang="en-US" b="1" dirty="0">
                <a:latin typeface="Times" panose="02020603060405020304" pitchFamily="18" charset="0"/>
              </a:rPr>
              <a:t> </a:t>
            </a:r>
            <a:r>
              <a:rPr lang="en-US" b="1" dirty="0" err="1">
                <a:latin typeface="Times" panose="02020603060405020304" pitchFamily="18" charset="0"/>
              </a:rPr>
              <a:t>raportuar</a:t>
            </a:r>
            <a:r>
              <a:rPr lang="en-US" b="1" dirty="0">
                <a:latin typeface="Times" panose="02020603060405020304" pitchFamily="18" charset="0"/>
              </a:rPr>
              <a:t> dhe </a:t>
            </a:r>
            <a:r>
              <a:rPr lang="en-US" b="1" dirty="0" err="1">
                <a:latin typeface="Times" panose="02020603060405020304" pitchFamily="18" charset="0"/>
              </a:rPr>
              <a:t>për</a:t>
            </a:r>
            <a:r>
              <a:rPr lang="en-US" b="1" dirty="0">
                <a:latin typeface="Times" panose="02020603060405020304" pitchFamily="18" charset="0"/>
              </a:rPr>
              <a:t> </a:t>
            </a:r>
            <a:r>
              <a:rPr lang="en-US" b="1" dirty="0" err="1">
                <a:latin typeface="Times" panose="02020603060405020304" pitchFamily="18" charset="0"/>
              </a:rPr>
              <a:t>të</a:t>
            </a:r>
            <a:r>
              <a:rPr lang="en-US" b="1" dirty="0">
                <a:latin typeface="Times" panose="02020603060405020304" pitchFamily="18" charset="0"/>
              </a:rPr>
              <a:t> </a:t>
            </a:r>
            <a:r>
              <a:rPr lang="en-US" b="1" dirty="0" err="1">
                <a:latin typeface="Times" panose="02020603060405020304" pitchFamily="18" charset="0"/>
              </a:rPr>
              <a:t>bashkëpunuar</a:t>
            </a:r>
            <a:r>
              <a:rPr lang="en-US" b="1" dirty="0">
                <a:latin typeface="Times" panose="02020603060405020304" pitchFamily="18" charset="0"/>
              </a:rPr>
              <a:t> </a:t>
            </a:r>
            <a:r>
              <a:rPr lang="en-US" b="1" dirty="0" err="1">
                <a:latin typeface="Times" panose="02020603060405020304" pitchFamily="18" charset="0"/>
              </a:rPr>
              <a:t>zbatoheshin</a:t>
            </a:r>
            <a:r>
              <a:rPr lang="en-US" b="1" dirty="0">
                <a:latin typeface="Times" panose="02020603060405020304" pitchFamily="18" charset="0"/>
              </a:rPr>
              <a:t> </a:t>
            </a:r>
            <a:r>
              <a:rPr lang="en-US" b="1" dirty="0" err="1">
                <a:latin typeface="Times" panose="02020603060405020304" pitchFamily="18" charset="0"/>
              </a:rPr>
              <a:t>për</a:t>
            </a:r>
            <a:r>
              <a:rPr lang="en-US" b="1" dirty="0">
                <a:latin typeface="Times" panose="02020603060405020304" pitchFamily="18" charset="0"/>
              </a:rPr>
              <a:t> </a:t>
            </a:r>
            <a:r>
              <a:rPr lang="en-US" b="1" dirty="0" err="1">
                <a:latin typeface="Times" panose="02020603060405020304" pitchFamily="18" charset="0"/>
              </a:rPr>
              <a:t>avokatët</a:t>
            </a:r>
            <a:r>
              <a:rPr lang="en-US" b="1" dirty="0">
                <a:latin typeface="Times" panose="02020603060405020304" pitchFamily="18" charset="0"/>
              </a:rPr>
              <a:t> </a:t>
            </a:r>
            <a:r>
              <a:rPr lang="en-US" b="1" dirty="0" err="1">
                <a:latin typeface="Times" panose="02020603060405020304" pitchFamily="18" charset="0"/>
              </a:rPr>
              <a:t>vetëm</a:t>
            </a:r>
            <a:r>
              <a:rPr lang="en-US" b="1" dirty="0">
                <a:latin typeface="Times" panose="02020603060405020304" pitchFamily="18" charset="0"/>
              </a:rPr>
              <a:t> </a:t>
            </a:r>
            <a:r>
              <a:rPr lang="en-US" b="1" dirty="0" err="1">
                <a:latin typeface="Times" panose="02020603060405020304" pitchFamily="18" charset="0"/>
              </a:rPr>
              <a:t>kur</a:t>
            </a:r>
            <a:r>
              <a:rPr lang="en-US" b="1" dirty="0">
                <a:latin typeface="Times" panose="02020603060405020304" pitchFamily="18" charset="0"/>
              </a:rPr>
              <a:t> </a:t>
            </a:r>
            <a:r>
              <a:rPr lang="en-US" b="1" dirty="0" err="1">
                <a:latin typeface="Times" panose="02020603060405020304" pitchFamily="18" charset="0"/>
              </a:rPr>
              <a:t>ata</a:t>
            </a:r>
            <a:r>
              <a:rPr lang="en-US" b="1" dirty="0">
                <a:latin typeface="Times" panose="02020603060405020304" pitchFamily="18" charset="0"/>
              </a:rPr>
              <a:t> </a:t>
            </a:r>
            <a:r>
              <a:rPr lang="en-US" b="1" dirty="0" err="1">
                <a:latin typeface="Times" panose="02020603060405020304" pitchFamily="18" charset="0"/>
              </a:rPr>
              <a:t>po</a:t>
            </a:r>
            <a:r>
              <a:rPr lang="en-US" b="1" dirty="0">
                <a:latin typeface="Times" panose="02020603060405020304" pitchFamily="18" charset="0"/>
              </a:rPr>
              <a:t> </a:t>
            </a:r>
            <a:r>
              <a:rPr lang="en-US" b="1" dirty="0" err="1">
                <a:latin typeface="Times" panose="02020603060405020304" pitchFamily="18" charset="0"/>
              </a:rPr>
              <a:t>ndihmonin</a:t>
            </a:r>
            <a:r>
              <a:rPr lang="en-US" b="1" dirty="0">
                <a:latin typeface="Times" panose="02020603060405020304" pitchFamily="18" charset="0"/>
              </a:rPr>
              <a:t> </a:t>
            </a:r>
            <a:r>
              <a:rPr lang="en-US" b="1" dirty="0" err="1">
                <a:latin typeface="Times" panose="02020603060405020304" pitchFamily="18" charset="0"/>
              </a:rPr>
              <a:t>klientët</a:t>
            </a:r>
            <a:r>
              <a:rPr lang="en-US" b="1" dirty="0">
                <a:latin typeface="Times" panose="02020603060405020304" pitchFamily="18" charset="0"/>
              </a:rPr>
              <a:t> e </a:t>
            </a:r>
            <a:r>
              <a:rPr lang="en-US" b="1" dirty="0" err="1">
                <a:latin typeface="Times" panose="02020603060405020304" pitchFamily="18" charset="0"/>
              </a:rPr>
              <a:t>tyre</a:t>
            </a:r>
            <a:r>
              <a:rPr lang="en-US" b="1" dirty="0">
                <a:latin typeface="Times" panose="02020603060405020304" pitchFamily="18" charset="0"/>
              </a:rPr>
              <a:t> </a:t>
            </a:r>
            <a:r>
              <a:rPr lang="en-US" b="1" dirty="0" err="1">
                <a:latin typeface="Times" panose="02020603060405020304" pitchFamily="18" charset="0"/>
              </a:rPr>
              <a:t>për</a:t>
            </a:r>
            <a:r>
              <a:rPr lang="en-US" b="1" dirty="0">
                <a:latin typeface="Times" panose="02020603060405020304" pitchFamily="18" charset="0"/>
              </a:rPr>
              <a:t> </a:t>
            </a:r>
            <a:r>
              <a:rPr lang="en-US" b="1" dirty="0" err="1">
                <a:latin typeface="Times" panose="02020603060405020304" pitchFamily="18" charset="0"/>
              </a:rPr>
              <a:t>të</a:t>
            </a:r>
            <a:r>
              <a:rPr lang="en-US" b="1" dirty="0">
                <a:latin typeface="Times" panose="02020603060405020304" pitchFamily="18" charset="0"/>
              </a:rPr>
              <a:t> </a:t>
            </a:r>
            <a:r>
              <a:rPr lang="en-US" b="1" dirty="0" err="1">
                <a:latin typeface="Times" panose="02020603060405020304" pitchFamily="18" charset="0"/>
              </a:rPr>
              <a:t>përgatitur</a:t>
            </a:r>
            <a:r>
              <a:rPr lang="en-US" b="1" dirty="0">
                <a:latin typeface="Times" panose="02020603060405020304" pitchFamily="18" charset="0"/>
              </a:rPr>
              <a:t> </a:t>
            </a:r>
            <a:r>
              <a:rPr lang="en-US" b="1" dirty="0" err="1">
                <a:latin typeface="Times" panose="02020603060405020304" pitchFamily="18" charset="0"/>
              </a:rPr>
              <a:t>ose</a:t>
            </a:r>
            <a:r>
              <a:rPr lang="en-US" b="1" dirty="0">
                <a:latin typeface="Times" panose="02020603060405020304" pitchFamily="18" charset="0"/>
              </a:rPr>
              <a:t> </a:t>
            </a:r>
            <a:r>
              <a:rPr lang="en-US" b="1" dirty="0" err="1">
                <a:latin typeface="Times" panose="02020603060405020304" pitchFamily="18" charset="0"/>
              </a:rPr>
              <a:t>kryer</a:t>
            </a:r>
            <a:r>
              <a:rPr lang="en-US" b="1" dirty="0">
                <a:latin typeface="Times" panose="02020603060405020304" pitchFamily="18" charset="0"/>
              </a:rPr>
              <a:t> </a:t>
            </a:r>
            <a:r>
              <a:rPr lang="en-US" b="1" dirty="0" err="1">
                <a:latin typeface="Times" panose="02020603060405020304" pitchFamily="18" charset="0"/>
              </a:rPr>
              <a:t>disa</a:t>
            </a:r>
            <a:r>
              <a:rPr lang="en-US" b="1" dirty="0">
                <a:latin typeface="Times" panose="02020603060405020304" pitchFamily="18" charset="0"/>
              </a:rPr>
              <a:t> </a:t>
            </a:r>
            <a:r>
              <a:rPr lang="en-US" b="1" dirty="0" err="1">
                <a:latin typeface="Times" panose="02020603060405020304" pitchFamily="18" charset="0"/>
              </a:rPr>
              <a:t>lloje</a:t>
            </a:r>
            <a:r>
              <a:rPr lang="en-US" b="1" dirty="0">
                <a:latin typeface="Times" panose="02020603060405020304" pitchFamily="18" charset="0"/>
              </a:rPr>
              <a:t> </a:t>
            </a:r>
            <a:r>
              <a:rPr lang="en-US" b="1" dirty="0" err="1">
                <a:latin typeface="Times" panose="02020603060405020304" pitchFamily="18" charset="0"/>
              </a:rPr>
              <a:t>transaksionesh</a:t>
            </a:r>
            <a:r>
              <a:rPr lang="en-US" b="1" dirty="0">
                <a:latin typeface="Times" panose="02020603060405020304" pitchFamily="18" charset="0"/>
              </a:rPr>
              <a:t>, </a:t>
            </a:r>
            <a:r>
              <a:rPr lang="en-US" b="1" dirty="0" err="1">
                <a:latin typeface="Times" panose="02020603060405020304" pitchFamily="18" charset="0"/>
              </a:rPr>
              <a:t>kryesisht</a:t>
            </a:r>
            <a:r>
              <a:rPr lang="en-US" b="1" dirty="0">
                <a:latin typeface="Times" panose="02020603060405020304" pitchFamily="18" charset="0"/>
              </a:rPr>
              <a:t> </a:t>
            </a:r>
            <a:r>
              <a:rPr lang="en-US" b="1" dirty="0" err="1">
                <a:latin typeface="Times" panose="02020603060405020304" pitchFamily="18" charset="0"/>
              </a:rPr>
              <a:t>operacione</a:t>
            </a:r>
            <a:r>
              <a:rPr lang="en-US" b="1" dirty="0">
                <a:latin typeface="Times" panose="02020603060405020304" pitchFamily="18" charset="0"/>
              </a:rPr>
              <a:t> </a:t>
            </a:r>
            <a:r>
              <a:rPr lang="en-US" b="1" dirty="0" err="1">
                <a:latin typeface="Times" panose="02020603060405020304" pitchFamily="18" charset="0"/>
              </a:rPr>
              <a:t>financiare</a:t>
            </a:r>
            <a:r>
              <a:rPr lang="en-US" b="1" dirty="0">
                <a:latin typeface="Times" panose="02020603060405020304" pitchFamily="18" charset="0"/>
              </a:rPr>
              <a:t> </a:t>
            </a:r>
            <a:r>
              <a:rPr lang="en-US" b="1" dirty="0" err="1">
                <a:latin typeface="Times" panose="02020603060405020304" pitchFamily="18" charset="0"/>
              </a:rPr>
              <a:t>ose</a:t>
            </a:r>
            <a:r>
              <a:rPr lang="en-US" b="1" dirty="0">
                <a:latin typeface="Times" panose="02020603060405020304" pitchFamily="18" charset="0"/>
              </a:rPr>
              <a:t> </a:t>
            </a:r>
            <a:r>
              <a:rPr lang="en-US" b="1" dirty="0" err="1">
                <a:latin typeface="Times" panose="02020603060405020304" pitchFamily="18" charset="0"/>
              </a:rPr>
              <a:t>të</a:t>
            </a:r>
            <a:r>
              <a:rPr lang="en-US" b="1" dirty="0">
                <a:latin typeface="Times" panose="02020603060405020304" pitchFamily="18" charset="0"/>
              </a:rPr>
              <a:t> </a:t>
            </a:r>
            <a:r>
              <a:rPr lang="en-US" b="1" dirty="0" err="1">
                <a:latin typeface="Times" panose="02020603060405020304" pitchFamily="18" charset="0"/>
              </a:rPr>
              <a:t>pasurive</a:t>
            </a:r>
            <a:r>
              <a:rPr lang="en-US" b="1" dirty="0">
                <a:latin typeface="Times" panose="02020603060405020304" pitchFamily="18" charset="0"/>
              </a:rPr>
              <a:t> </a:t>
            </a:r>
            <a:r>
              <a:rPr lang="en-US" b="1" dirty="0" err="1">
                <a:latin typeface="Times" panose="02020603060405020304" pitchFamily="18" charset="0"/>
              </a:rPr>
              <a:t>të</a:t>
            </a:r>
            <a:r>
              <a:rPr lang="en-US" b="1" dirty="0">
                <a:latin typeface="Times" panose="02020603060405020304" pitchFamily="18" charset="0"/>
              </a:rPr>
              <a:t> </a:t>
            </a:r>
            <a:r>
              <a:rPr lang="en-US" b="1" dirty="0" err="1">
                <a:latin typeface="Times" panose="02020603060405020304" pitchFamily="18" charset="0"/>
              </a:rPr>
              <a:t>paluajtshme</a:t>
            </a:r>
            <a:r>
              <a:rPr lang="en-US" b="1" dirty="0">
                <a:latin typeface="Times" panose="02020603060405020304" pitchFamily="18" charset="0"/>
              </a:rPr>
              <a:t>, </a:t>
            </a:r>
            <a:r>
              <a:rPr lang="en-US" b="1" dirty="0" err="1">
                <a:latin typeface="Times" panose="02020603060405020304" pitchFamily="18" charset="0"/>
              </a:rPr>
              <a:t>ose</a:t>
            </a:r>
            <a:r>
              <a:rPr lang="en-US" b="1" dirty="0">
                <a:latin typeface="Times" panose="02020603060405020304" pitchFamily="18" charset="0"/>
              </a:rPr>
              <a:t> </a:t>
            </a:r>
            <a:r>
              <a:rPr lang="en-US" b="1" dirty="0" err="1">
                <a:latin typeface="Times" panose="02020603060405020304" pitchFamily="18" charset="0"/>
              </a:rPr>
              <a:t>kur</a:t>
            </a:r>
            <a:r>
              <a:rPr lang="en-US" b="1" dirty="0">
                <a:latin typeface="Times" panose="02020603060405020304" pitchFamily="18" charset="0"/>
              </a:rPr>
              <a:t> </a:t>
            </a:r>
            <a:r>
              <a:rPr lang="en-US" b="1" dirty="0" err="1">
                <a:latin typeface="Times" panose="02020603060405020304" pitchFamily="18" charset="0"/>
              </a:rPr>
              <a:t>ata</a:t>
            </a:r>
            <a:r>
              <a:rPr lang="en-US" b="1" dirty="0">
                <a:latin typeface="Times" panose="02020603060405020304" pitchFamily="18" charset="0"/>
              </a:rPr>
              <a:t> </a:t>
            </a:r>
            <a:r>
              <a:rPr lang="en-US" b="1" dirty="0" err="1">
                <a:latin typeface="Times" panose="02020603060405020304" pitchFamily="18" charset="0"/>
              </a:rPr>
              <a:t>vepronin</a:t>
            </a:r>
            <a:r>
              <a:rPr lang="en-US" b="1" dirty="0">
                <a:latin typeface="Times" panose="02020603060405020304" pitchFamily="18" charset="0"/>
              </a:rPr>
              <a:t> </a:t>
            </a:r>
            <a:r>
              <a:rPr lang="en-US" b="1" dirty="0" err="1">
                <a:latin typeface="Times" panose="02020603060405020304" pitchFamily="18" charset="0"/>
              </a:rPr>
              <a:t>në</a:t>
            </a:r>
            <a:r>
              <a:rPr lang="en-US" b="1" dirty="0">
                <a:latin typeface="Times" panose="02020603060405020304" pitchFamily="18" charset="0"/>
              </a:rPr>
              <a:t> </a:t>
            </a:r>
            <a:r>
              <a:rPr lang="en-US" b="1" dirty="0" err="1">
                <a:latin typeface="Times" panose="02020603060405020304" pitchFamily="18" charset="0"/>
              </a:rPr>
              <a:t>emrin</a:t>
            </a:r>
            <a:r>
              <a:rPr lang="en-US" b="1" dirty="0">
                <a:latin typeface="Times" panose="02020603060405020304" pitchFamily="18" charset="0"/>
              </a:rPr>
              <a:t> dhe per </a:t>
            </a:r>
            <a:r>
              <a:rPr lang="en-US" b="1" dirty="0" err="1">
                <a:latin typeface="Times" panose="02020603060405020304" pitchFamily="18" charset="0"/>
              </a:rPr>
              <a:t>llogari</a:t>
            </a:r>
            <a:r>
              <a:rPr lang="en-US" b="1" dirty="0">
                <a:latin typeface="Times" panose="02020603060405020304" pitchFamily="18" charset="0"/>
              </a:rPr>
              <a:t> </a:t>
            </a:r>
            <a:r>
              <a:rPr lang="en-US" b="1" dirty="0" err="1">
                <a:latin typeface="Times" panose="02020603060405020304" pitchFamily="18" charset="0"/>
              </a:rPr>
              <a:t>të</a:t>
            </a:r>
            <a:r>
              <a:rPr lang="en-US" b="1" dirty="0">
                <a:latin typeface="Times" panose="02020603060405020304" pitchFamily="18" charset="0"/>
              </a:rPr>
              <a:t> </a:t>
            </a:r>
            <a:r>
              <a:rPr lang="en-US" b="1" dirty="0" err="1">
                <a:latin typeface="Times" panose="02020603060405020304" pitchFamily="18" charset="0"/>
              </a:rPr>
              <a:t>klientëve</a:t>
            </a:r>
            <a:r>
              <a:rPr lang="en-US" b="1" dirty="0">
                <a:latin typeface="Times" panose="02020603060405020304" pitchFamily="18" charset="0"/>
              </a:rPr>
              <a:t> </a:t>
            </a:r>
            <a:r>
              <a:rPr lang="en-US" b="1" dirty="0" err="1">
                <a:latin typeface="Times" panose="02020603060405020304" pitchFamily="18" charset="0"/>
              </a:rPr>
              <a:t>të</a:t>
            </a:r>
            <a:r>
              <a:rPr lang="en-US" b="1" dirty="0">
                <a:latin typeface="Times" panose="02020603060405020304" pitchFamily="18" charset="0"/>
              </a:rPr>
              <a:t> </a:t>
            </a:r>
            <a:r>
              <a:rPr lang="en-US" b="1" dirty="0" err="1">
                <a:latin typeface="Times" panose="02020603060405020304" pitchFamily="18" charset="0"/>
              </a:rPr>
              <a:t>tyre</a:t>
            </a:r>
            <a:r>
              <a:rPr lang="en-US" b="1" dirty="0">
                <a:latin typeface="Times" panose="02020603060405020304" pitchFamily="18" charset="0"/>
              </a:rPr>
              <a:t> </a:t>
            </a:r>
            <a:r>
              <a:rPr lang="en-US" b="1" dirty="0" err="1">
                <a:latin typeface="Times" panose="02020603060405020304" pitchFamily="18" charset="0"/>
              </a:rPr>
              <a:t>në</a:t>
            </a:r>
            <a:r>
              <a:rPr lang="en-US" b="1" dirty="0">
                <a:latin typeface="Times" panose="02020603060405020304" pitchFamily="18" charset="0"/>
              </a:rPr>
              <a:t> </a:t>
            </a:r>
            <a:r>
              <a:rPr lang="en-US" b="1" dirty="0" err="1">
                <a:latin typeface="Times" panose="02020603060405020304" pitchFamily="18" charset="0"/>
              </a:rPr>
              <a:t>transaksione</a:t>
            </a:r>
            <a:r>
              <a:rPr lang="en-US" b="1" dirty="0">
                <a:latin typeface="Times" panose="02020603060405020304" pitchFamily="18" charset="0"/>
              </a:rPr>
              <a:t> </a:t>
            </a:r>
            <a:r>
              <a:rPr lang="en-US" b="1" dirty="0" err="1">
                <a:latin typeface="Times" panose="02020603060405020304" pitchFamily="18" charset="0"/>
              </a:rPr>
              <a:t>të</a:t>
            </a:r>
            <a:r>
              <a:rPr lang="en-US" b="1" dirty="0">
                <a:latin typeface="Times" panose="02020603060405020304" pitchFamily="18" charset="0"/>
              </a:rPr>
              <a:t> </a:t>
            </a:r>
            <a:r>
              <a:rPr lang="en-US" b="1" dirty="0" err="1">
                <a:latin typeface="Times" panose="02020603060405020304" pitchFamily="18" charset="0"/>
              </a:rPr>
              <a:t>tilla</a:t>
            </a:r>
            <a:r>
              <a:rPr lang="en-US" b="1" dirty="0">
                <a:latin typeface="Times" panose="02020603060405020304" pitchFamily="18" charset="0"/>
              </a:rPr>
              <a:t> </a:t>
            </a:r>
            <a:r>
              <a:rPr lang="en-US" b="1" dirty="0" err="1">
                <a:latin typeface="Times" panose="02020603060405020304" pitchFamily="18" charset="0"/>
              </a:rPr>
              <a:t>financiare</a:t>
            </a:r>
            <a:r>
              <a:rPr lang="en-US" b="1" dirty="0">
                <a:latin typeface="Times" panose="02020603060405020304" pitchFamily="18" charset="0"/>
              </a:rPr>
              <a:t> </a:t>
            </a:r>
            <a:r>
              <a:rPr lang="en-US" b="1" dirty="0" err="1">
                <a:latin typeface="Times" panose="02020603060405020304" pitchFamily="18" charset="0"/>
              </a:rPr>
              <a:t>ose</a:t>
            </a:r>
            <a:r>
              <a:rPr lang="en-US" b="1" dirty="0">
                <a:latin typeface="Times" panose="02020603060405020304" pitchFamily="18" charset="0"/>
              </a:rPr>
              <a:t> </a:t>
            </a:r>
            <a:r>
              <a:rPr lang="en-US" b="1" dirty="0" err="1">
                <a:latin typeface="Times" panose="02020603060405020304" pitchFamily="18" charset="0"/>
              </a:rPr>
              <a:t>operacione</a:t>
            </a:r>
            <a:r>
              <a:rPr lang="en-US" b="1" dirty="0">
                <a:latin typeface="Times" panose="02020603060405020304" pitchFamily="18" charset="0"/>
              </a:rPr>
              <a:t> me </a:t>
            </a:r>
            <a:r>
              <a:rPr lang="en-US" b="1" dirty="0" err="1">
                <a:latin typeface="Times" panose="02020603060405020304" pitchFamily="18" charset="0"/>
              </a:rPr>
              <a:t>pasuri</a:t>
            </a:r>
            <a:r>
              <a:rPr lang="en-US" b="1" dirty="0">
                <a:latin typeface="Times" panose="02020603060405020304" pitchFamily="18" charset="0"/>
              </a:rPr>
              <a:t> </a:t>
            </a:r>
            <a:r>
              <a:rPr lang="en-US" b="1" dirty="0" err="1">
                <a:latin typeface="Times" panose="02020603060405020304" pitchFamily="18" charset="0"/>
              </a:rPr>
              <a:t>të</a:t>
            </a:r>
            <a:r>
              <a:rPr lang="en-US" b="1" dirty="0">
                <a:latin typeface="Times" panose="02020603060405020304" pitchFamily="18" charset="0"/>
              </a:rPr>
              <a:t> </a:t>
            </a:r>
            <a:r>
              <a:rPr lang="en-US" b="1" dirty="0" err="1">
                <a:latin typeface="Times" panose="02020603060405020304" pitchFamily="18" charset="0"/>
              </a:rPr>
              <a:t>paluajtshme</a:t>
            </a:r>
            <a:r>
              <a:rPr lang="en-US" b="1" dirty="0">
                <a:latin typeface="Times" panose="02020603060405020304" pitchFamily="18" charset="0"/>
              </a:rPr>
              <a:t>. </a:t>
            </a:r>
            <a:r>
              <a:rPr lang="en-US" b="1" dirty="0" err="1">
                <a:latin typeface="Times" panose="02020603060405020304" pitchFamily="18" charset="0"/>
              </a:rPr>
              <a:t>Gjykata</a:t>
            </a:r>
            <a:r>
              <a:rPr lang="en-US" b="1" dirty="0">
                <a:latin typeface="Times" panose="02020603060405020304" pitchFamily="18" charset="0"/>
              </a:rPr>
              <a:t> </a:t>
            </a:r>
            <a:r>
              <a:rPr lang="en-US" b="1" dirty="0" err="1">
                <a:latin typeface="Times" panose="02020603060405020304" pitchFamily="18" charset="0"/>
              </a:rPr>
              <a:t>vuri</a:t>
            </a:r>
            <a:r>
              <a:rPr lang="en-US" b="1" dirty="0">
                <a:latin typeface="Times" panose="02020603060405020304" pitchFamily="18" charset="0"/>
              </a:rPr>
              <a:t> </a:t>
            </a:r>
            <a:r>
              <a:rPr lang="en-US" b="1" dirty="0" err="1">
                <a:latin typeface="Times" panose="02020603060405020304" pitchFamily="18" charset="0"/>
              </a:rPr>
              <a:t>në</a:t>
            </a:r>
            <a:r>
              <a:rPr lang="en-US" b="1" dirty="0">
                <a:latin typeface="Times" panose="02020603060405020304" pitchFamily="18" charset="0"/>
              </a:rPr>
              <a:t> </a:t>
            </a:r>
            <a:r>
              <a:rPr lang="en-US" b="1" dirty="0" err="1">
                <a:latin typeface="Times" panose="02020603060405020304" pitchFamily="18" charset="0"/>
              </a:rPr>
              <a:t>dukje</a:t>
            </a:r>
            <a:r>
              <a:rPr lang="en-US" b="1" dirty="0">
                <a:latin typeface="Times" panose="02020603060405020304" pitchFamily="18" charset="0"/>
              </a:rPr>
              <a:t> se </a:t>
            </a:r>
            <a:r>
              <a:rPr lang="en-US" b="1" dirty="0" err="1">
                <a:latin typeface="Times" panose="02020603060405020304" pitchFamily="18" charset="0"/>
              </a:rPr>
              <a:t>si</a:t>
            </a:r>
            <a:r>
              <a:rPr lang="en-US" b="1" dirty="0">
                <a:latin typeface="Times" panose="02020603060405020304" pitchFamily="18" charset="0"/>
              </a:rPr>
              <a:t> </a:t>
            </a:r>
            <a:r>
              <a:rPr lang="en-US" b="1" dirty="0" err="1">
                <a:latin typeface="Times" panose="02020603060405020304" pitchFamily="18" charset="0"/>
              </a:rPr>
              <a:t>rregull</a:t>
            </a:r>
            <a:r>
              <a:rPr lang="en-US" b="1" dirty="0">
                <a:latin typeface="Times" panose="02020603060405020304" pitchFamily="18" charset="0"/>
              </a:rPr>
              <a:t> i </a:t>
            </a:r>
            <a:r>
              <a:rPr lang="en-US" b="1" dirty="0" err="1">
                <a:latin typeface="Times" panose="02020603060405020304" pitchFamily="18" charset="0"/>
              </a:rPr>
              <a:t>përgjithshëm</a:t>
            </a:r>
            <a:r>
              <a:rPr lang="en-US" b="1" dirty="0">
                <a:latin typeface="Times" panose="02020603060405020304" pitchFamily="18" charset="0"/>
              </a:rPr>
              <a:t>, </a:t>
            </a:r>
            <a:r>
              <a:rPr lang="en-US" b="1" dirty="0" err="1">
                <a:latin typeface="Times" panose="02020603060405020304" pitchFamily="18" charset="0"/>
              </a:rPr>
              <a:t>këto</a:t>
            </a:r>
            <a:r>
              <a:rPr lang="en-US" b="1" dirty="0">
                <a:latin typeface="Times" panose="02020603060405020304" pitchFamily="18" charset="0"/>
              </a:rPr>
              <a:t> </a:t>
            </a:r>
            <a:r>
              <a:rPr lang="en-US" b="1" dirty="0" err="1">
                <a:latin typeface="Times" panose="02020603060405020304" pitchFamily="18" charset="0"/>
              </a:rPr>
              <a:t>aktivitete</a:t>
            </a:r>
            <a:r>
              <a:rPr lang="en-US" b="1" dirty="0">
                <a:latin typeface="Times" panose="02020603060405020304" pitchFamily="18" charset="0"/>
              </a:rPr>
              <a:t>, </a:t>
            </a:r>
            <a:r>
              <a:rPr lang="en-US" b="1" dirty="0" err="1">
                <a:latin typeface="Times" panose="02020603060405020304" pitchFamily="18" charset="0"/>
              </a:rPr>
              <a:t>nga</a:t>
            </a:r>
            <a:r>
              <a:rPr lang="en-US" b="1" dirty="0">
                <a:latin typeface="Times" panose="02020603060405020304" pitchFamily="18" charset="0"/>
              </a:rPr>
              <a:t> </a:t>
            </a:r>
            <a:r>
              <a:rPr lang="en-US" b="1" dirty="0" err="1">
                <a:latin typeface="Times" panose="02020603060405020304" pitchFamily="18" charset="0"/>
              </a:rPr>
              <a:t>vetë</a:t>
            </a:r>
            <a:r>
              <a:rPr lang="en-US" b="1" dirty="0">
                <a:latin typeface="Times" panose="02020603060405020304" pitchFamily="18" charset="0"/>
              </a:rPr>
              <a:t> </a:t>
            </a:r>
            <a:r>
              <a:rPr lang="en-US" b="1" dirty="0" err="1">
                <a:latin typeface="Times" panose="02020603060405020304" pitchFamily="18" charset="0"/>
              </a:rPr>
              <a:t>natyra</a:t>
            </a:r>
            <a:r>
              <a:rPr lang="en-US" b="1" dirty="0">
                <a:latin typeface="Times" panose="02020603060405020304" pitchFamily="18" charset="0"/>
              </a:rPr>
              <a:t> e </a:t>
            </a:r>
            <a:r>
              <a:rPr lang="en-US" b="1" dirty="0" err="1">
                <a:latin typeface="Times" panose="02020603060405020304" pitchFamily="18" charset="0"/>
              </a:rPr>
              <a:t>tyre</a:t>
            </a:r>
            <a:r>
              <a:rPr lang="en-US" b="1" dirty="0">
                <a:latin typeface="Times" panose="02020603060405020304" pitchFamily="18" charset="0"/>
              </a:rPr>
              <a:t>, </a:t>
            </a:r>
            <a:r>
              <a:rPr lang="en-US" b="1" dirty="0" err="1">
                <a:latin typeface="Times" panose="02020603060405020304" pitchFamily="18" charset="0"/>
              </a:rPr>
              <a:t>zhvillohen</a:t>
            </a:r>
            <a:r>
              <a:rPr lang="en-US" b="1" dirty="0">
                <a:latin typeface="Times" panose="02020603060405020304" pitchFamily="18" charset="0"/>
              </a:rPr>
              <a:t> </a:t>
            </a:r>
            <a:r>
              <a:rPr lang="en-US" b="1" dirty="0" err="1">
                <a:latin typeface="Times" panose="02020603060405020304" pitchFamily="18" charset="0"/>
              </a:rPr>
              <a:t>në</a:t>
            </a:r>
            <a:r>
              <a:rPr lang="en-US" b="1" dirty="0">
                <a:latin typeface="Times" panose="02020603060405020304" pitchFamily="18" charset="0"/>
              </a:rPr>
              <a:t> </a:t>
            </a:r>
            <a:r>
              <a:rPr lang="en-US" b="1" dirty="0" err="1">
                <a:latin typeface="Times" panose="02020603060405020304" pitchFamily="18" charset="0"/>
              </a:rPr>
              <a:t>kontekste</a:t>
            </a:r>
            <a:r>
              <a:rPr lang="en-US" b="1" dirty="0">
                <a:latin typeface="Times" panose="02020603060405020304" pitchFamily="18" charset="0"/>
              </a:rPr>
              <a:t> që </a:t>
            </a:r>
            <a:r>
              <a:rPr lang="en-US" b="1" dirty="0" err="1">
                <a:latin typeface="Times" panose="02020603060405020304" pitchFamily="18" charset="0"/>
              </a:rPr>
              <a:t>nuk</a:t>
            </a:r>
            <a:r>
              <a:rPr lang="en-US" b="1" dirty="0">
                <a:latin typeface="Times" panose="02020603060405020304" pitchFamily="18" charset="0"/>
              </a:rPr>
              <a:t> </a:t>
            </a:r>
            <a:r>
              <a:rPr lang="en-US" b="1" dirty="0" err="1">
                <a:latin typeface="Times" panose="02020603060405020304" pitchFamily="18" charset="0"/>
              </a:rPr>
              <a:t>kishin</a:t>
            </a:r>
            <a:r>
              <a:rPr lang="en-US" b="1" dirty="0">
                <a:latin typeface="Times" panose="02020603060405020304" pitchFamily="18" charset="0"/>
              </a:rPr>
              <a:t> </a:t>
            </a:r>
            <a:r>
              <a:rPr lang="en-US" b="1" dirty="0" err="1">
                <a:latin typeface="Times" panose="02020603060405020304" pitchFamily="18" charset="0"/>
              </a:rPr>
              <a:t>lidhje</a:t>
            </a:r>
            <a:r>
              <a:rPr lang="en-US" b="1" dirty="0">
                <a:latin typeface="Times" panose="02020603060405020304" pitchFamily="18" charset="0"/>
              </a:rPr>
              <a:t> me </a:t>
            </a:r>
            <a:r>
              <a:rPr lang="en-US" b="1" dirty="0" err="1">
                <a:latin typeface="Times" panose="02020603060405020304" pitchFamily="18" charset="0"/>
              </a:rPr>
              <a:t>ndonjë</a:t>
            </a:r>
            <a:r>
              <a:rPr lang="en-US" b="1" dirty="0">
                <a:latin typeface="Times" panose="02020603060405020304" pitchFamily="18" charset="0"/>
              </a:rPr>
              <a:t> </a:t>
            </a:r>
            <a:r>
              <a:rPr lang="en-US" b="1" dirty="0" err="1">
                <a:latin typeface="Times" panose="02020603060405020304" pitchFamily="18" charset="0"/>
              </a:rPr>
              <a:t>procedurë</a:t>
            </a:r>
            <a:r>
              <a:rPr lang="en-US" b="1" dirty="0">
                <a:latin typeface="Times" panose="02020603060405020304" pitchFamily="18" charset="0"/>
              </a:rPr>
              <a:t> </a:t>
            </a:r>
            <a:r>
              <a:rPr lang="en-US" b="1" dirty="0" err="1">
                <a:latin typeface="Times" panose="02020603060405020304" pitchFamily="18" charset="0"/>
              </a:rPr>
              <a:t>gjyqësore</a:t>
            </a:r>
            <a:r>
              <a:rPr lang="en-US" b="1" dirty="0">
                <a:latin typeface="Times" panose="02020603060405020304" pitchFamily="18" charset="0"/>
              </a:rPr>
              <a:t> dhe </a:t>
            </a:r>
            <a:r>
              <a:rPr lang="en-US" b="1" dirty="0" err="1">
                <a:latin typeface="Times" panose="02020603060405020304" pitchFamily="18" charset="0"/>
              </a:rPr>
              <a:t>për</a:t>
            </a:r>
            <a:r>
              <a:rPr lang="en-US" b="1" dirty="0">
                <a:latin typeface="Times" panose="02020603060405020304" pitchFamily="18" charset="0"/>
              </a:rPr>
              <a:t> </a:t>
            </a:r>
            <a:r>
              <a:rPr lang="en-US" b="1" dirty="0" err="1">
                <a:latin typeface="Times" panose="02020603060405020304" pitchFamily="18" charset="0"/>
              </a:rPr>
              <a:t>rrjedhojë</a:t>
            </a:r>
            <a:r>
              <a:rPr lang="en-US" b="1" dirty="0">
                <a:latin typeface="Times" panose="02020603060405020304" pitchFamily="18" charset="0"/>
              </a:rPr>
              <a:t> </a:t>
            </a:r>
            <a:r>
              <a:rPr lang="en-US" b="1" dirty="0" err="1">
                <a:latin typeface="Times" panose="02020603060405020304" pitchFamily="18" charset="0"/>
              </a:rPr>
              <a:t>nuk</a:t>
            </a:r>
            <a:r>
              <a:rPr lang="en-US" b="1" dirty="0">
                <a:latin typeface="Times" panose="02020603060405020304" pitchFamily="18" charset="0"/>
              </a:rPr>
              <a:t> </a:t>
            </a:r>
            <a:r>
              <a:rPr lang="en-US" b="1" dirty="0" err="1">
                <a:latin typeface="Times" panose="02020603060405020304" pitchFamily="18" charset="0"/>
              </a:rPr>
              <a:t>kishin</a:t>
            </a:r>
            <a:r>
              <a:rPr lang="en-US" b="1" dirty="0">
                <a:latin typeface="Times" panose="02020603060405020304" pitchFamily="18" charset="0"/>
              </a:rPr>
              <a:t> </a:t>
            </a:r>
            <a:r>
              <a:rPr lang="en-US" b="1" dirty="0" err="1">
                <a:latin typeface="Times" panose="02020603060405020304" pitchFamily="18" charset="0"/>
              </a:rPr>
              <a:t>të</a:t>
            </a:r>
            <a:r>
              <a:rPr lang="en-US" b="1" dirty="0">
                <a:latin typeface="Times" panose="02020603060405020304" pitchFamily="18" charset="0"/>
              </a:rPr>
              <a:t> </a:t>
            </a:r>
            <a:r>
              <a:rPr lang="en-US" b="1" dirty="0" err="1">
                <a:latin typeface="Times" panose="02020603060405020304" pitchFamily="18" charset="0"/>
              </a:rPr>
              <a:t>bënin</a:t>
            </a:r>
            <a:r>
              <a:rPr lang="en-US" b="1" dirty="0">
                <a:latin typeface="Times" panose="02020603060405020304" pitchFamily="18" charset="0"/>
              </a:rPr>
              <a:t> me </a:t>
            </a:r>
            <a:r>
              <a:rPr lang="en-US" b="1" dirty="0" err="1">
                <a:latin typeface="Times" panose="02020603060405020304" pitchFamily="18" charset="0"/>
              </a:rPr>
              <a:t>të</a:t>
            </a:r>
            <a:r>
              <a:rPr lang="en-US" b="1" dirty="0">
                <a:latin typeface="Times" panose="02020603060405020304" pitchFamily="18" charset="0"/>
              </a:rPr>
              <a:t> </a:t>
            </a:r>
            <a:r>
              <a:rPr lang="en-US" b="1" dirty="0" err="1">
                <a:latin typeface="Times" panose="02020603060405020304" pitchFamily="18" charset="0"/>
              </a:rPr>
              <a:t>drejtën</a:t>
            </a:r>
            <a:r>
              <a:rPr lang="en-US" b="1" dirty="0">
                <a:latin typeface="Times" panose="02020603060405020304" pitchFamily="18" charset="0"/>
              </a:rPr>
              <a:t> </a:t>
            </a:r>
            <a:r>
              <a:rPr lang="en-US" b="1" dirty="0" err="1">
                <a:latin typeface="Times" panose="02020603060405020304" pitchFamily="18" charset="0"/>
              </a:rPr>
              <a:t>për</a:t>
            </a:r>
            <a:r>
              <a:rPr lang="en-US" b="1" dirty="0">
                <a:latin typeface="Times" panose="02020603060405020304" pitchFamily="18" charset="0"/>
              </a:rPr>
              <a:t> </a:t>
            </a:r>
            <a:r>
              <a:rPr lang="en-US" b="1" dirty="0" err="1">
                <a:latin typeface="Times" panose="02020603060405020304" pitchFamily="18" charset="0"/>
              </a:rPr>
              <a:t>një</a:t>
            </a:r>
            <a:r>
              <a:rPr lang="en-US" b="1" dirty="0">
                <a:latin typeface="Times" panose="02020603060405020304" pitchFamily="18" charset="0"/>
              </a:rPr>
              <a:t> </a:t>
            </a:r>
            <a:r>
              <a:rPr lang="en-US" b="1" dirty="0" err="1">
                <a:latin typeface="Times" panose="02020603060405020304" pitchFamily="18" charset="0"/>
              </a:rPr>
              <a:t>gjykim</a:t>
            </a:r>
            <a:r>
              <a:rPr lang="en-US" b="1" dirty="0">
                <a:latin typeface="Times" panose="02020603060405020304" pitchFamily="18" charset="0"/>
              </a:rPr>
              <a:t> </a:t>
            </a:r>
            <a:r>
              <a:rPr lang="en-US" b="1" dirty="0" err="1">
                <a:latin typeface="Times" panose="02020603060405020304" pitchFamily="18" charset="0"/>
              </a:rPr>
              <a:t>të</a:t>
            </a:r>
            <a:r>
              <a:rPr lang="en-US" b="1" dirty="0">
                <a:latin typeface="Times" panose="02020603060405020304" pitchFamily="18" charset="0"/>
              </a:rPr>
              <a:t> </a:t>
            </a:r>
            <a:r>
              <a:rPr lang="en-US" b="1" dirty="0" err="1">
                <a:latin typeface="Times" panose="02020603060405020304" pitchFamily="18" charset="0"/>
              </a:rPr>
              <a:t>drejtë</a:t>
            </a:r>
            <a:r>
              <a:rPr lang="en-US" dirty="0">
                <a:latin typeface="Times" panose="02020603060405020304" pitchFamily="18" charset="0"/>
              </a:rPr>
              <a:t>. </a:t>
            </a:r>
          </a:p>
          <a:p>
            <a:pPr algn="just"/>
            <a:r>
              <a:rPr lang="en-US" dirty="0" err="1" smtClean="0">
                <a:latin typeface="Times" panose="02020603060405020304" pitchFamily="18" charset="0"/>
              </a:rPr>
              <a:t>Gjykata</a:t>
            </a:r>
            <a:r>
              <a:rPr lang="en-US" dirty="0" smtClean="0">
                <a:latin typeface="Times" panose="02020603060405020304" pitchFamily="18" charset="0"/>
              </a:rPr>
              <a:t> </a:t>
            </a:r>
            <a:r>
              <a:rPr lang="en-US" dirty="0">
                <a:latin typeface="Times" panose="02020603060405020304" pitchFamily="18" charset="0"/>
              </a:rPr>
              <a:t>e </a:t>
            </a:r>
            <a:r>
              <a:rPr lang="en-US" dirty="0" err="1">
                <a:latin typeface="Times" panose="02020603060405020304" pitchFamily="18" charset="0"/>
              </a:rPr>
              <a:t>Drejtësisë</a:t>
            </a:r>
            <a:r>
              <a:rPr lang="en-US" dirty="0">
                <a:latin typeface="Times" panose="02020603060405020304" pitchFamily="18" charset="0"/>
              </a:rPr>
              <a:t> </a:t>
            </a:r>
            <a:r>
              <a:rPr lang="en-US" dirty="0" err="1">
                <a:latin typeface="Times" panose="02020603060405020304" pitchFamily="18" charset="0"/>
              </a:rPr>
              <a:t>vuri</a:t>
            </a:r>
            <a:r>
              <a:rPr lang="en-US" dirty="0">
                <a:latin typeface="Times" panose="02020603060405020304" pitchFamily="18" charset="0"/>
              </a:rPr>
              <a:t> </a:t>
            </a:r>
            <a:r>
              <a:rPr lang="en-US" dirty="0" err="1">
                <a:latin typeface="Times" panose="02020603060405020304" pitchFamily="18" charset="0"/>
              </a:rPr>
              <a:t>në</a:t>
            </a:r>
            <a:r>
              <a:rPr lang="en-US" dirty="0">
                <a:latin typeface="Times" panose="02020603060405020304" pitchFamily="18" charset="0"/>
              </a:rPr>
              <a:t> </a:t>
            </a:r>
            <a:r>
              <a:rPr lang="en-US" dirty="0" err="1">
                <a:latin typeface="Times" panose="02020603060405020304" pitchFamily="18" charset="0"/>
              </a:rPr>
              <a:t>dukje</a:t>
            </a:r>
            <a:r>
              <a:rPr lang="en-US" dirty="0">
                <a:latin typeface="Times" panose="02020603060405020304" pitchFamily="18" charset="0"/>
              </a:rPr>
              <a:t> se </a:t>
            </a:r>
            <a:r>
              <a:rPr lang="en-US" b="1" dirty="0" err="1">
                <a:latin typeface="Times" panose="02020603060405020304" pitchFamily="18" charset="0"/>
              </a:rPr>
              <a:t>kur</a:t>
            </a:r>
            <a:r>
              <a:rPr lang="en-US" b="1" dirty="0">
                <a:latin typeface="Times" panose="02020603060405020304" pitchFamily="18" charset="0"/>
              </a:rPr>
              <a:t> </a:t>
            </a:r>
            <a:r>
              <a:rPr lang="en-US" b="1" dirty="0" err="1">
                <a:latin typeface="Times" panose="02020603060405020304" pitchFamily="18" charset="0"/>
              </a:rPr>
              <a:t>kërkohej</a:t>
            </a:r>
            <a:r>
              <a:rPr lang="en-US" b="1" dirty="0">
                <a:latin typeface="Times" panose="02020603060405020304" pitchFamily="18" charset="0"/>
              </a:rPr>
              <a:t> </a:t>
            </a:r>
            <a:r>
              <a:rPr lang="en-US" b="1" dirty="0" err="1">
                <a:latin typeface="Times" panose="02020603060405020304" pitchFamily="18" charset="0"/>
              </a:rPr>
              <a:t>ndihma</a:t>
            </a:r>
            <a:r>
              <a:rPr lang="en-US" b="1" dirty="0">
                <a:latin typeface="Times" panose="02020603060405020304" pitchFamily="18" charset="0"/>
              </a:rPr>
              <a:t> e </a:t>
            </a:r>
            <a:r>
              <a:rPr lang="en-US" b="1" dirty="0" err="1">
                <a:latin typeface="Times" panose="02020603060405020304" pitchFamily="18" charset="0"/>
              </a:rPr>
              <a:t>një</a:t>
            </a:r>
            <a:r>
              <a:rPr lang="en-US" b="1" dirty="0">
                <a:latin typeface="Times" panose="02020603060405020304" pitchFamily="18" charset="0"/>
              </a:rPr>
              <a:t> </a:t>
            </a:r>
            <a:r>
              <a:rPr lang="en-US" b="1" dirty="0" err="1">
                <a:latin typeface="Times" panose="02020603060405020304" pitchFamily="18" charset="0"/>
              </a:rPr>
              <a:t>avokati</a:t>
            </a:r>
            <a:r>
              <a:rPr lang="en-US" b="1" dirty="0">
                <a:latin typeface="Times" panose="02020603060405020304" pitchFamily="18" charset="0"/>
              </a:rPr>
              <a:t> </a:t>
            </a:r>
            <a:r>
              <a:rPr lang="en-US" b="1" dirty="0" err="1">
                <a:latin typeface="Times" panose="02020603060405020304" pitchFamily="18" charset="0"/>
              </a:rPr>
              <a:t>për</a:t>
            </a:r>
            <a:r>
              <a:rPr lang="en-US" b="1" dirty="0">
                <a:latin typeface="Times" panose="02020603060405020304" pitchFamily="18" charset="0"/>
              </a:rPr>
              <a:t> </a:t>
            </a:r>
            <a:r>
              <a:rPr lang="en-US" b="1" dirty="0" err="1">
                <a:latin typeface="Times" panose="02020603060405020304" pitchFamily="18" charset="0"/>
              </a:rPr>
              <a:t>një</a:t>
            </a:r>
            <a:r>
              <a:rPr lang="en-US" b="1" dirty="0">
                <a:latin typeface="Times" panose="02020603060405020304" pitchFamily="18" charset="0"/>
              </a:rPr>
              <a:t> </a:t>
            </a:r>
            <a:r>
              <a:rPr lang="en-US" b="1" dirty="0" err="1">
                <a:latin typeface="Times" panose="02020603060405020304" pitchFamily="18" charset="0"/>
              </a:rPr>
              <a:t>transaksion</a:t>
            </a:r>
            <a:r>
              <a:rPr lang="en-US" b="1" dirty="0">
                <a:latin typeface="Times" panose="02020603060405020304" pitchFamily="18" charset="0"/>
              </a:rPr>
              <a:t> </a:t>
            </a:r>
            <a:r>
              <a:rPr lang="en-US" b="1" dirty="0" err="1">
                <a:latin typeface="Times" panose="02020603060405020304" pitchFamily="18" charset="0"/>
              </a:rPr>
              <a:t>në</a:t>
            </a:r>
            <a:r>
              <a:rPr lang="en-US" b="1" dirty="0">
                <a:latin typeface="Times" panose="02020603060405020304" pitchFamily="18" charset="0"/>
              </a:rPr>
              <a:t> </a:t>
            </a:r>
            <a:r>
              <a:rPr lang="en-US" b="1" dirty="0" err="1">
                <a:latin typeface="Times" panose="02020603060405020304" pitchFamily="18" charset="0"/>
              </a:rPr>
              <a:t>lidhje</a:t>
            </a:r>
            <a:r>
              <a:rPr lang="en-US" b="1" dirty="0">
                <a:latin typeface="Times" panose="02020603060405020304" pitchFamily="18" charset="0"/>
              </a:rPr>
              <a:t> me </a:t>
            </a:r>
            <a:r>
              <a:rPr lang="en-US" b="1" dirty="0" err="1">
                <a:latin typeface="Times" panose="02020603060405020304" pitchFamily="18" charset="0"/>
              </a:rPr>
              <a:t>mbrojtjen</a:t>
            </a:r>
            <a:r>
              <a:rPr lang="en-US" b="1" dirty="0">
                <a:latin typeface="Times" panose="02020603060405020304" pitchFamily="18" charset="0"/>
              </a:rPr>
              <a:t> </a:t>
            </a:r>
            <a:r>
              <a:rPr lang="en-US" b="1" dirty="0" err="1">
                <a:latin typeface="Times" panose="02020603060405020304" pitchFamily="18" charset="0"/>
              </a:rPr>
              <a:t>ose</a:t>
            </a:r>
            <a:r>
              <a:rPr lang="en-US" b="1" dirty="0">
                <a:latin typeface="Times" panose="02020603060405020304" pitchFamily="18" charset="0"/>
              </a:rPr>
              <a:t> </a:t>
            </a:r>
            <a:r>
              <a:rPr lang="en-US" b="1" dirty="0" err="1">
                <a:latin typeface="Times" panose="02020603060405020304" pitchFamily="18" charset="0"/>
              </a:rPr>
              <a:t>përfaqësimin</a:t>
            </a:r>
            <a:r>
              <a:rPr lang="en-US" b="1" dirty="0">
                <a:latin typeface="Times" panose="02020603060405020304" pitchFamily="18" charset="0"/>
              </a:rPr>
              <a:t> e </a:t>
            </a:r>
            <a:r>
              <a:rPr lang="en-US" b="1" dirty="0" err="1">
                <a:latin typeface="Times" panose="02020603060405020304" pitchFamily="18" charset="0"/>
              </a:rPr>
              <a:t>një</a:t>
            </a:r>
            <a:r>
              <a:rPr lang="en-US" b="1" dirty="0">
                <a:latin typeface="Times" panose="02020603060405020304" pitchFamily="18" charset="0"/>
              </a:rPr>
              <a:t> </a:t>
            </a:r>
            <a:r>
              <a:rPr lang="en-US" b="1" dirty="0" err="1">
                <a:latin typeface="Times" panose="02020603060405020304" pitchFamily="18" charset="0"/>
              </a:rPr>
              <a:t>klienti</a:t>
            </a:r>
            <a:r>
              <a:rPr lang="en-US" b="1" dirty="0">
                <a:latin typeface="Times" panose="02020603060405020304" pitchFamily="18" charset="0"/>
              </a:rPr>
              <a:t> </a:t>
            </a:r>
            <a:r>
              <a:rPr lang="en-US" b="1" dirty="0" err="1">
                <a:latin typeface="Times" panose="02020603060405020304" pitchFamily="18" charset="0"/>
              </a:rPr>
              <a:t>në</a:t>
            </a:r>
            <a:r>
              <a:rPr lang="en-US" b="1" dirty="0">
                <a:latin typeface="Times" panose="02020603060405020304" pitchFamily="18" charset="0"/>
              </a:rPr>
              <a:t> </a:t>
            </a:r>
            <a:r>
              <a:rPr lang="en-US" b="1" dirty="0" err="1">
                <a:latin typeface="Times" panose="02020603060405020304" pitchFamily="18" charset="0"/>
              </a:rPr>
              <a:t>procese</a:t>
            </a:r>
            <a:r>
              <a:rPr lang="en-US" b="1" dirty="0">
                <a:latin typeface="Times" panose="02020603060405020304" pitchFamily="18" charset="0"/>
              </a:rPr>
              <a:t> </a:t>
            </a:r>
            <a:r>
              <a:rPr lang="en-US" b="1" dirty="0" err="1">
                <a:latin typeface="Times" panose="02020603060405020304" pitchFamily="18" charset="0"/>
              </a:rPr>
              <a:t>gjyqësore</a:t>
            </a:r>
            <a:r>
              <a:rPr lang="en-US" b="1" dirty="0">
                <a:latin typeface="Times" panose="02020603060405020304" pitchFamily="18" charset="0"/>
              </a:rPr>
              <a:t>, </a:t>
            </a:r>
            <a:r>
              <a:rPr lang="en-US" b="1" dirty="0" err="1">
                <a:latin typeface="Times" panose="02020603060405020304" pitchFamily="18" charset="0"/>
              </a:rPr>
              <a:t>ose</a:t>
            </a:r>
            <a:r>
              <a:rPr lang="en-US" b="1" dirty="0">
                <a:latin typeface="Times" panose="02020603060405020304" pitchFamily="18" charset="0"/>
              </a:rPr>
              <a:t> </a:t>
            </a:r>
            <a:r>
              <a:rPr lang="en-US" b="1" dirty="0" err="1">
                <a:latin typeface="Times" panose="02020603060405020304" pitchFamily="18" charset="0"/>
              </a:rPr>
              <a:t>këshilla</a:t>
            </a:r>
            <a:r>
              <a:rPr lang="en-US" b="1" dirty="0">
                <a:latin typeface="Times" panose="02020603060405020304" pitchFamily="18" charset="0"/>
              </a:rPr>
              <a:t> </a:t>
            </a:r>
            <a:r>
              <a:rPr lang="en-US" b="1" dirty="0" err="1">
                <a:latin typeface="Times" panose="02020603060405020304" pitchFamily="18" charset="0"/>
              </a:rPr>
              <a:t>për</a:t>
            </a:r>
            <a:r>
              <a:rPr lang="en-US" b="1" dirty="0">
                <a:latin typeface="Times" panose="02020603060405020304" pitchFamily="18" charset="0"/>
              </a:rPr>
              <a:t> </a:t>
            </a:r>
            <a:r>
              <a:rPr lang="en-US" b="1" dirty="0" err="1">
                <a:latin typeface="Times" panose="02020603060405020304" pitchFamily="18" charset="0"/>
              </a:rPr>
              <a:t>fillimin</a:t>
            </a:r>
            <a:r>
              <a:rPr lang="en-US" b="1" dirty="0">
                <a:latin typeface="Times" panose="02020603060405020304" pitchFamily="18" charset="0"/>
              </a:rPr>
              <a:t> </a:t>
            </a:r>
            <a:r>
              <a:rPr lang="en-US" b="1" dirty="0" err="1">
                <a:latin typeface="Times" panose="02020603060405020304" pitchFamily="18" charset="0"/>
              </a:rPr>
              <a:t>ose</a:t>
            </a:r>
            <a:r>
              <a:rPr lang="en-US" b="1" dirty="0">
                <a:latin typeface="Times" panose="02020603060405020304" pitchFamily="18" charset="0"/>
              </a:rPr>
              <a:t> </a:t>
            </a:r>
            <a:r>
              <a:rPr lang="en-US" b="1" dirty="0" err="1">
                <a:latin typeface="Times" panose="02020603060405020304" pitchFamily="18" charset="0"/>
              </a:rPr>
              <a:t>shmangien</a:t>
            </a:r>
            <a:r>
              <a:rPr lang="en-US" b="1" dirty="0">
                <a:latin typeface="Times" panose="02020603060405020304" pitchFamily="18" charset="0"/>
              </a:rPr>
              <a:t> e </a:t>
            </a:r>
            <a:r>
              <a:rPr lang="en-US" b="1" dirty="0" err="1">
                <a:latin typeface="Times" panose="02020603060405020304" pitchFamily="18" charset="0"/>
              </a:rPr>
              <a:t>procedimeve</a:t>
            </a:r>
            <a:r>
              <a:rPr lang="en-US" b="1" dirty="0">
                <a:latin typeface="Times" panose="02020603060405020304" pitchFamily="18" charset="0"/>
              </a:rPr>
              <a:t>, </a:t>
            </a:r>
            <a:r>
              <a:rPr lang="en-US" b="1" dirty="0" err="1">
                <a:latin typeface="Times" panose="02020603060405020304" pitchFamily="18" charset="0"/>
              </a:rPr>
              <a:t>avokati</a:t>
            </a:r>
            <a:r>
              <a:rPr lang="en-US" b="1" dirty="0">
                <a:latin typeface="Times" panose="02020603060405020304" pitchFamily="18" charset="0"/>
              </a:rPr>
              <a:t> </a:t>
            </a:r>
            <a:r>
              <a:rPr lang="en-US" b="1" dirty="0" err="1">
                <a:latin typeface="Times" panose="02020603060405020304" pitchFamily="18" charset="0"/>
              </a:rPr>
              <a:t>përjashtohet</a:t>
            </a:r>
            <a:r>
              <a:rPr lang="en-US" b="1" dirty="0">
                <a:latin typeface="Times" panose="02020603060405020304" pitchFamily="18" charset="0"/>
              </a:rPr>
              <a:t> </a:t>
            </a:r>
            <a:r>
              <a:rPr lang="en-US" b="1" dirty="0" err="1">
                <a:latin typeface="Times" panose="02020603060405020304" pitchFamily="18" charset="0"/>
              </a:rPr>
              <a:t>nga</a:t>
            </a:r>
            <a:r>
              <a:rPr lang="en-US" b="1" dirty="0">
                <a:latin typeface="Times" panose="02020603060405020304" pitchFamily="18" charset="0"/>
              </a:rPr>
              <a:t> </a:t>
            </a:r>
            <a:r>
              <a:rPr lang="en-US" b="1" dirty="0" err="1">
                <a:latin typeface="Times" panose="02020603060405020304" pitchFamily="18" charset="0"/>
              </a:rPr>
              <a:t>këto</a:t>
            </a:r>
            <a:r>
              <a:rPr lang="en-US" b="1" dirty="0">
                <a:latin typeface="Times" panose="02020603060405020304" pitchFamily="18" charset="0"/>
              </a:rPr>
              <a:t> </a:t>
            </a:r>
            <a:r>
              <a:rPr lang="en-US" b="1" dirty="0" err="1">
                <a:latin typeface="Times" panose="02020603060405020304" pitchFamily="18" charset="0"/>
              </a:rPr>
              <a:t>detyrime</a:t>
            </a:r>
            <a:r>
              <a:rPr lang="en-US" dirty="0">
                <a:latin typeface="Times" panose="02020603060405020304" pitchFamily="18" charset="0"/>
              </a:rPr>
              <a:t>. </a:t>
            </a:r>
            <a:r>
              <a:rPr lang="en-US" dirty="0" err="1">
                <a:latin typeface="Times" panose="02020603060405020304" pitchFamily="18" charset="0"/>
              </a:rPr>
              <a:t>Ky</a:t>
            </a:r>
            <a:r>
              <a:rPr lang="en-US" dirty="0">
                <a:latin typeface="Times" panose="02020603060405020304" pitchFamily="18" charset="0"/>
              </a:rPr>
              <a:t> </a:t>
            </a:r>
            <a:r>
              <a:rPr lang="en-US" dirty="0" err="1">
                <a:latin typeface="Times" panose="02020603060405020304" pitchFamily="18" charset="0"/>
              </a:rPr>
              <a:t>përjashtim</a:t>
            </a:r>
            <a:r>
              <a:rPr lang="en-US" dirty="0">
                <a:latin typeface="Times" panose="02020603060405020304" pitchFamily="18" charset="0"/>
              </a:rPr>
              <a:t> </a:t>
            </a:r>
            <a:r>
              <a:rPr lang="en-US" dirty="0" err="1">
                <a:latin typeface="Times" panose="02020603060405020304" pitchFamily="18" charset="0"/>
              </a:rPr>
              <a:t>mbronte</a:t>
            </a:r>
            <a:r>
              <a:rPr lang="en-US" dirty="0">
                <a:latin typeface="Times" panose="02020603060405020304" pitchFamily="18" charset="0"/>
              </a:rPr>
              <a:t> </a:t>
            </a:r>
            <a:r>
              <a:rPr lang="en-US" dirty="0" err="1">
                <a:latin typeface="Times" panose="02020603060405020304" pitchFamily="18" charset="0"/>
              </a:rPr>
              <a:t>të</a:t>
            </a:r>
            <a:r>
              <a:rPr lang="en-US" dirty="0">
                <a:latin typeface="Times" panose="02020603060405020304" pitchFamily="18" charset="0"/>
              </a:rPr>
              <a:t> </a:t>
            </a:r>
            <a:r>
              <a:rPr lang="en-US" dirty="0" err="1">
                <a:latin typeface="Times" panose="02020603060405020304" pitchFamily="18" charset="0"/>
              </a:rPr>
              <a:t>drejtën</a:t>
            </a:r>
            <a:r>
              <a:rPr lang="en-US" dirty="0">
                <a:latin typeface="Times" panose="02020603060405020304" pitchFamily="18" charset="0"/>
              </a:rPr>
              <a:t> e </a:t>
            </a:r>
            <a:r>
              <a:rPr lang="en-US" dirty="0" err="1">
                <a:latin typeface="Times" panose="02020603060405020304" pitchFamily="18" charset="0"/>
              </a:rPr>
              <a:t>klientit</a:t>
            </a:r>
            <a:r>
              <a:rPr lang="en-US" dirty="0">
                <a:latin typeface="Times" panose="02020603060405020304" pitchFamily="18" charset="0"/>
              </a:rPr>
              <a:t> </a:t>
            </a:r>
            <a:r>
              <a:rPr lang="en-US" dirty="0" err="1">
                <a:latin typeface="Times" panose="02020603060405020304" pitchFamily="18" charset="0"/>
              </a:rPr>
              <a:t>për</a:t>
            </a:r>
            <a:r>
              <a:rPr lang="en-US" dirty="0">
                <a:latin typeface="Times" panose="02020603060405020304" pitchFamily="18" charset="0"/>
              </a:rPr>
              <a:t> </a:t>
            </a:r>
            <a:r>
              <a:rPr lang="en-US" dirty="0" err="1">
                <a:latin typeface="Times" panose="02020603060405020304" pitchFamily="18" charset="0"/>
              </a:rPr>
              <a:t>një</a:t>
            </a:r>
            <a:r>
              <a:rPr lang="en-US" dirty="0">
                <a:latin typeface="Times" panose="02020603060405020304" pitchFamily="18" charset="0"/>
              </a:rPr>
              <a:t> </a:t>
            </a:r>
            <a:r>
              <a:rPr lang="en-US" dirty="0" err="1">
                <a:latin typeface="Times" panose="02020603060405020304" pitchFamily="18" charset="0"/>
              </a:rPr>
              <a:t>gjykim</a:t>
            </a:r>
            <a:r>
              <a:rPr lang="en-US" dirty="0">
                <a:latin typeface="Times" panose="02020603060405020304" pitchFamily="18" charset="0"/>
              </a:rPr>
              <a:t> </a:t>
            </a:r>
            <a:r>
              <a:rPr lang="en-US" dirty="0" err="1">
                <a:latin typeface="Times" panose="02020603060405020304" pitchFamily="18" charset="0"/>
              </a:rPr>
              <a:t>të</a:t>
            </a:r>
            <a:r>
              <a:rPr lang="en-US" dirty="0">
                <a:latin typeface="Times" panose="02020603060405020304" pitchFamily="18" charset="0"/>
              </a:rPr>
              <a:t> </a:t>
            </a:r>
            <a:r>
              <a:rPr lang="en-US" dirty="0" err="1">
                <a:latin typeface="Times" panose="02020603060405020304" pitchFamily="18" charset="0"/>
              </a:rPr>
              <a:t>drejtë</a:t>
            </a:r>
            <a:r>
              <a:rPr lang="en-US" dirty="0">
                <a:latin typeface="Times" panose="02020603060405020304" pitchFamily="18" charset="0"/>
              </a:rPr>
              <a:t>. Ai </a:t>
            </a:r>
            <a:r>
              <a:rPr lang="en-US" dirty="0" err="1">
                <a:latin typeface="Times" panose="02020603060405020304" pitchFamily="18" charset="0"/>
              </a:rPr>
              <a:t>deklaroi</a:t>
            </a:r>
            <a:r>
              <a:rPr lang="en-US" dirty="0">
                <a:latin typeface="Times" panose="02020603060405020304" pitchFamily="18" charset="0"/>
              </a:rPr>
              <a:t> </a:t>
            </a:r>
            <a:r>
              <a:rPr lang="en-US" dirty="0" err="1">
                <a:latin typeface="Times" panose="02020603060405020304" pitchFamily="18" charset="0"/>
              </a:rPr>
              <a:t>gjithashtu</a:t>
            </a:r>
            <a:r>
              <a:rPr lang="en-US" dirty="0">
                <a:latin typeface="Times" panose="02020603060405020304" pitchFamily="18" charset="0"/>
              </a:rPr>
              <a:t> se </a:t>
            </a:r>
            <a:r>
              <a:rPr lang="en-US" dirty="0" err="1">
                <a:latin typeface="Times" panose="02020603060405020304" pitchFamily="18" charset="0"/>
              </a:rPr>
              <a:t>kërkesat</a:t>
            </a:r>
            <a:r>
              <a:rPr lang="en-US" dirty="0">
                <a:latin typeface="Times" panose="02020603060405020304" pitchFamily="18" charset="0"/>
              </a:rPr>
              <a:t> </a:t>
            </a:r>
            <a:r>
              <a:rPr lang="en-US" dirty="0" err="1">
                <a:latin typeface="Times" panose="02020603060405020304" pitchFamily="18" charset="0"/>
              </a:rPr>
              <a:t>në</a:t>
            </a:r>
            <a:r>
              <a:rPr lang="en-US" dirty="0">
                <a:latin typeface="Times" panose="02020603060405020304" pitchFamily="18" charset="0"/>
              </a:rPr>
              <a:t> </a:t>
            </a:r>
            <a:r>
              <a:rPr lang="en-US" dirty="0" err="1">
                <a:latin typeface="Times" panose="02020603060405020304" pitchFamily="18" charset="0"/>
              </a:rPr>
              <a:t>lidhje</a:t>
            </a:r>
            <a:r>
              <a:rPr lang="en-US" dirty="0">
                <a:latin typeface="Times" panose="02020603060405020304" pitchFamily="18" charset="0"/>
              </a:rPr>
              <a:t> me </a:t>
            </a:r>
            <a:r>
              <a:rPr lang="en-US" dirty="0" err="1">
                <a:latin typeface="Times" panose="02020603060405020304" pitchFamily="18" charset="0"/>
              </a:rPr>
              <a:t>të</a:t>
            </a:r>
            <a:r>
              <a:rPr lang="en-US" dirty="0">
                <a:latin typeface="Times" panose="02020603060405020304" pitchFamily="18" charset="0"/>
              </a:rPr>
              <a:t> </a:t>
            </a:r>
            <a:r>
              <a:rPr lang="en-US" dirty="0" err="1">
                <a:latin typeface="Times" panose="02020603060405020304" pitchFamily="18" charset="0"/>
              </a:rPr>
              <a:t>drejtën</a:t>
            </a:r>
            <a:r>
              <a:rPr lang="en-US" dirty="0">
                <a:latin typeface="Times" panose="02020603060405020304" pitchFamily="18" charset="0"/>
              </a:rPr>
              <a:t> </a:t>
            </a:r>
            <a:r>
              <a:rPr lang="en-US" dirty="0" err="1">
                <a:latin typeface="Times" panose="02020603060405020304" pitchFamily="18" charset="0"/>
              </a:rPr>
              <a:t>për</a:t>
            </a:r>
            <a:r>
              <a:rPr lang="en-US" dirty="0">
                <a:latin typeface="Times" panose="02020603060405020304" pitchFamily="18" charset="0"/>
              </a:rPr>
              <a:t> </a:t>
            </a:r>
            <a:r>
              <a:rPr lang="en-US" dirty="0" err="1">
                <a:latin typeface="Times" panose="02020603060405020304" pitchFamily="18" charset="0"/>
              </a:rPr>
              <a:t>një</a:t>
            </a:r>
            <a:r>
              <a:rPr lang="en-US" dirty="0">
                <a:latin typeface="Times" panose="02020603060405020304" pitchFamily="18" charset="0"/>
              </a:rPr>
              <a:t> </a:t>
            </a:r>
            <a:r>
              <a:rPr lang="en-US" dirty="0" err="1">
                <a:latin typeface="Times" panose="02020603060405020304" pitchFamily="18" charset="0"/>
              </a:rPr>
              <a:t>gjykim</a:t>
            </a:r>
            <a:r>
              <a:rPr lang="en-US" dirty="0">
                <a:latin typeface="Times" panose="02020603060405020304" pitchFamily="18" charset="0"/>
              </a:rPr>
              <a:t> </a:t>
            </a:r>
            <a:r>
              <a:rPr lang="en-US" dirty="0" err="1">
                <a:latin typeface="Times" panose="02020603060405020304" pitchFamily="18" charset="0"/>
              </a:rPr>
              <a:t>të</a:t>
            </a:r>
            <a:r>
              <a:rPr lang="en-US" dirty="0">
                <a:latin typeface="Times" panose="02020603060405020304" pitchFamily="18" charset="0"/>
              </a:rPr>
              <a:t> </a:t>
            </a:r>
            <a:r>
              <a:rPr lang="en-US" dirty="0" err="1">
                <a:latin typeface="Times" panose="02020603060405020304" pitchFamily="18" charset="0"/>
              </a:rPr>
              <a:t>drejtë</a:t>
            </a:r>
            <a:r>
              <a:rPr lang="en-US" dirty="0">
                <a:latin typeface="Times" panose="02020603060405020304" pitchFamily="18" charset="0"/>
              </a:rPr>
              <a:t> </a:t>
            </a:r>
            <a:r>
              <a:rPr lang="en-US" dirty="0" err="1">
                <a:latin typeface="Times" panose="02020603060405020304" pitchFamily="18" charset="0"/>
              </a:rPr>
              <a:t>nuk</a:t>
            </a:r>
            <a:r>
              <a:rPr lang="en-US" dirty="0">
                <a:latin typeface="Times" panose="02020603060405020304" pitchFamily="18" charset="0"/>
              </a:rPr>
              <a:t> e </a:t>
            </a:r>
            <a:r>
              <a:rPr lang="en-US" dirty="0" err="1">
                <a:latin typeface="Times" panose="02020603060405020304" pitchFamily="18" charset="0"/>
              </a:rPr>
              <a:t>pengonin</a:t>
            </a:r>
            <a:r>
              <a:rPr lang="en-US" dirty="0">
                <a:latin typeface="Times" panose="02020603060405020304" pitchFamily="18" charset="0"/>
              </a:rPr>
              <a:t> </a:t>
            </a:r>
            <a:r>
              <a:rPr lang="en-US" dirty="0" err="1">
                <a:latin typeface="Times" panose="02020603060405020304" pitchFamily="18" charset="0"/>
              </a:rPr>
              <a:t>detyrimin</a:t>
            </a:r>
            <a:r>
              <a:rPr lang="en-US" dirty="0">
                <a:latin typeface="Times" panose="02020603060405020304" pitchFamily="18" charset="0"/>
              </a:rPr>
              <a:t> e </a:t>
            </a:r>
            <a:r>
              <a:rPr lang="en-US" dirty="0" err="1">
                <a:latin typeface="Times" panose="02020603060405020304" pitchFamily="18" charset="0"/>
              </a:rPr>
              <a:t>informimit</a:t>
            </a:r>
            <a:r>
              <a:rPr lang="en-US" dirty="0">
                <a:latin typeface="Times" panose="02020603060405020304" pitchFamily="18" charset="0"/>
              </a:rPr>
              <a:t> dhe </a:t>
            </a:r>
            <a:r>
              <a:rPr lang="en-US" dirty="0" err="1">
                <a:latin typeface="Times" panose="02020603060405020304" pitchFamily="18" charset="0"/>
              </a:rPr>
              <a:t>bashkëpunimit</a:t>
            </a:r>
            <a:r>
              <a:rPr lang="en-US" dirty="0">
                <a:latin typeface="Times" panose="02020603060405020304" pitchFamily="18" charset="0"/>
              </a:rPr>
              <a:t> që </a:t>
            </a:r>
            <a:r>
              <a:rPr lang="en-US" dirty="0" err="1">
                <a:latin typeface="Times" panose="02020603060405020304" pitchFamily="18" charset="0"/>
              </a:rPr>
              <a:t>t'u</a:t>
            </a:r>
            <a:r>
              <a:rPr lang="en-US" dirty="0">
                <a:latin typeface="Times" panose="02020603060405020304" pitchFamily="18" charset="0"/>
              </a:rPr>
              <a:t> </a:t>
            </a:r>
            <a:r>
              <a:rPr lang="en-US" dirty="0" err="1">
                <a:latin typeface="Times" panose="02020603060405020304" pitchFamily="18" charset="0"/>
              </a:rPr>
              <a:t>imponohej</a:t>
            </a:r>
            <a:r>
              <a:rPr lang="en-US" dirty="0">
                <a:latin typeface="Times" panose="02020603060405020304" pitchFamily="18" charset="0"/>
              </a:rPr>
              <a:t> </a:t>
            </a:r>
            <a:r>
              <a:rPr lang="en-US" dirty="0" err="1">
                <a:latin typeface="Times" panose="02020603060405020304" pitchFamily="18" charset="0"/>
              </a:rPr>
              <a:t>avokatëve</a:t>
            </a:r>
            <a:r>
              <a:rPr lang="en-US" dirty="0">
                <a:latin typeface="Times" panose="02020603060405020304" pitchFamily="18" charset="0"/>
              </a:rPr>
              <a:t> që </a:t>
            </a:r>
            <a:r>
              <a:rPr lang="en-US" dirty="0" err="1">
                <a:latin typeface="Times" panose="02020603060405020304" pitchFamily="18" charset="0"/>
              </a:rPr>
              <a:t>vepronin</a:t>
            </a:r>
            <a:r>
              <a:rPr lang="en-US" dirty="0">
                <a:latin typeface="Times" panose="02020603060405020304" pitchFamily="18" charset="0"/>
              </a:rPr>
              <a:t> </a:t>
            </a:r>
            <a:r>
              <a:rPr lang="en-US" dirty="0" err="1">
                <a:latin typeface="Times" panose="02020603060405020304" pitchFamily="18" charset="0"/>
              </a:rPr>
              <a:t>posaçërisht</a:t>
            </a:r>
            <a:r>
              <a:rPr lang="en-US" dirty="0">
                <a:latin typeface="Times" panose="02020603060405020304" pitchFamily="18" charset="0"/>
              </a:rPr>
              <a:t> </a:t>
            </a:r>
            <a:r>
              <a:rPr lang="en-US" dirty="0" err="1">
                <a:latin typeface="Times" panose="02020603060405020304" pitchFamily="18" charset="0"/>
              </a:rPr>
              <a:t>në</a:t>
            </a:r>
            <a:r>
              <a:rPr lang="en-US" dirty="0">
                <a:latin typeface="Times" panose="02020603060405020304" pitchFamily="18" charset="0"/>
              </a:rPr>
              <a:t> </a:t>
            </a:r>
            <a:r>
              <a:rPr lang="en-US" dirty="0" err="1">
                <a:latin typeface="Times" panose="02020603060405020304" pitchFamily="18" charset="0"/>
              </a:rPr>
              <a:t>situatat</a:t>
            </a:r>
            <a:r>
              <a:rPr lang="en-US" dirty="0">
                <a:latin typeface="Times" panose="02020603060405020304" pitchFamily="18" charset="0"/>
              </a:rPr>
              <a:t> e </a:t>
            </a:r>
            <a:r>
              <a:rPr lang="en-US" dirty="0" err="1">
                <a:latin typeface="Times" panose="02020603060405020304" pitchFamily="18" charset="0"/>
              </a:rPr>
              <a:t>renditura</a:t>
            </a:r>
            <a:r>
              <a:rPr lang="en-US" dirty="0">
                <a:latin typeface="Times" panose="02020603060405020304" pitchFamily="18" charset="0"/>
              </a:rPr>
              <a:t> </a:t>
            </a:r>
            <a:r>
              <a:rPr lang="en-US" dirty="0" err="1">
                <a:latin typeface="Times" panose="02020603060405020304" pitchFamily="18" charset="0"/>
              </a:rPr>
              <a:t>në</a:t>
            </a:r>
            <a:r>
              <a:rPr lang="en-US" dirty="0">
                <a:latin typeface="Times" panose="02020603060405020304" pitchFamily="18" charset="0"/>
              </a:rPr>
              <a:t> </a:t>
            </a:r>
            <a:r>
              <a:rPr lang="en-US" dirty="0" err="1">
                <a:latin typeface="Times" panose="02020603060405020304" pitchFamily="18" charset="0"/>
              </a:rPr>
              <a:t>paragrafin</a:t>
            </a:r>
            <a:r>
              <a:rPr lang="en-US" dirty="0">
                <a:latin typeface="Times" panose="02020603060405020304" pitchFamily="18" charset="0"/>
              </a:rPr>
              <a:t> e </a:t>
            </a:r>
            <a:r>
              <a:rPr lang="en-US" dirty="0" err="1">
                <a:latin typeface="Times" panose="02020603060405020304" pitchFamily="18" charset="0"/>
              </a:rPr>
              <a:t>mësipërm</a:t>
            </a:r>
            <a:r>
              <a:rPr lang="en-US" dirty="0">
                <a:latin typeface="Times" panose="02020603060405020304" pitchFamily="18" charset="0"/>
              </a:rPr>
              <a:t>, </a:t>
            </a:r>
            <a:r>
              <a:rPr lang="en-US" dirty="0" err="1">
                <a:latin typeface="Times" panose="02020603060405020304" pitchFamily="18" charset="0"/>
              </a:rPr>
              <a:t>ku</a:t>
            </a:r>
            <a:r>
              <a:rPr lang="en-US" dirty="0">
                <a:latin typeface="Times" panose="02020603060405020304" pitchFamily="18" charset="0"/>
              </a:rPr>
              <a:t> </a:t>
            </a:r>
            <a:r>
              <a:rPr lang="en-US" dirty="0" err="1">
                <a:latin typeface="Times" panose="02020603060405020304" pitchFamily="18" charset="0"/>
              </a:rPr>
              <a:t>këto</a:t>
            </a:r>
            <a:r>
              <a:rPr lang="en-US" dirty="0">
                <a:latin typeface="Times" panose="02020603060405020304" pitchFamily="18" charset="0"/>
              </a:rPr>
              <a:t> </a:t>
            </a:r>
            <a:r>
              <a:rPr lang="en-US" dirty="0" err="1">
                <a:latin typeface="Times" panose="02020603060405020304" pitchFamily="18" charset="0"/>
              </a:rPr>
              <a:t>detyrime</a:t>
            </a:r>
            <a:r>
              <a:rPr lang="en-US" dirty="0">
                <a:latin typeface="Times" panose="02020603060405020304" pitchFamily="18" charset="0"/>
              </a:rPr>
              <a:t> "</a:t>
            </a:r>
            <a:r>
              <a:rPr lang="en-US" dirty="0" err="1">
                <a:latin typeface="Times" panose="02020603060405020304" pitchFamily="18" charset="0"/>
              </a:rPr>
              <a:t>justifikoheshin</a:t>
            </a:r>
            <a:r>
              <a:rPr lang="en-US" dirty="0">
                <a:latin typeface="Times" panose="02020603060405020304" pitchFamily="18" charset="0"/>
              </a:rPr>
              <a:t> </a:t>
            </a:r>
            <a:r>
              <a:rPr lang="en-US" dirty="0" err="1">
                <a:latin typeface="Times" panose="02020603060405020304" pitchFamily="18" charset="0"/>
              </a:rPr>
              <a:t>nga</a:t>
            </a:r>
            <a:r>
              <a:rPr lang="en-US" dirty="0">
                <a:latin typeface="Times" panose="02020603060405020304" pitchFamily="18" charset="0"/>
              </a:rPr>
              <a:t> </a:t>
            </a:r>
            <a:r>
              <a:rPr lang="en-US" dirty="0" err="1">
                <a:latin typeface="Times" panose="02020603060405020304" pitchFamily="18" charset="0"/>
              </a:rPr>
              <a:t>nevoja</a:t>
            </a:r>
            <a:r>
              <a:rPr lang="en-US" dirty="0">
                <a:latin typeface="Times" panose="02020603060405020304" pitchFamily="18" charset="0"/>
              </a:rPr>
              <a:t> ... </a:t>
            </a:r>
            <a:r>
              <a:rPr lang="en-US" dirty="0" err="1">
                <a:latin typeface="Times" panose="02020603060405020304" pitchFamily="18" charset="0"/>
              </a:rPr>
              <a:t>për</a:t>
            </a:r>
            <a:r>
              <a:rPr lang="en-US" dirty="0">
                <a:latin typeface="Times" panose="02020603060405020304" pitchFamily="18" charset="0"/>
              </a:rPr>
              <a:t> </a:t>
            </a:r>
            <a:r>
              <a:rPr lang="en-US" dirty="0" err="1">
                <a:latin typeface="Times" panose="02020603060405020304" pitchFamily="18" charset="0"/>
              </a:rPr>
              <a:t>të</a:t>
            </a:r>
            <a:r>
              <a:rPr lang="en-US" dirty="0">
                <a:latin typeface="Times" panose="02020603060405020304" pitchFamily="18" charset="0"/>
              </a:rPr>
              <a:t> </a:t>
            </a:r>
            <a:r>
              <a:rPr lang="en-US" dirty="0" err="1">
                <a:latin typeface="Times" panose="02020603060405020304" pitchFamily="18" charset="0"/>
              </a:rPr>
              <a:t>luftuar</a:t>
            </a:r>
            <a:r>
              <a:rPr lang="en-US" dirty="0">
                <a:latin typeface="Times" panose="02020603060405020304" pitchFamily="18" charset="0"/>
              </a:rPr>
              <a:t> </a:t>
            </a:r>
            <a:r>
              <a:rPr lang="en-US" dirty="0" err="1">
                <a:latin typeface="Times" panose="02020603060405020304" pitchFamily="18" charset="0"/>
              </a:rPr>
              <a:t>në</a:t>
            </a:r>
            <a:r>
              <a:rPr lang="en-US" dirty="0">
                <a:latin typeface="Times" panose="02020603060405020304" pitchFamily="18" charset="0"/>
              </a:rPr>
              <a:t> </a:t>
            </a:r>
            <a:r>
              <a:rPr lang="en-US" dirty="0" err="1">
                <a:latin typeface="Times" panose="02020603060405020304" pitchFamily="18" charset="0"/>
              </a:rPr>
              <a:t>mënyrë</a:t>
            </a:r>
            <a:r>
              <a:rPr lang="en-US" dirty="0">
                <a:latin typeface="Times" panose="02020603060405020304" pitchFamily="18" charset="0"/>
              </a:rPr>
              <a:t> </a:t>
            </a:r>
            <a:r>
              <a:rPr lang="en-US" dirty="0" err="1">
                <a:latin typeface="Times" panose="02020603060405020304" pitchFamily="18" charset="0"/>
              </a:rPr>
              <a:t>efektive</a:t>
            </a:r>
            <a:r>
              <a:rPr lang="en-US" dirty="0">
                <a:latin typeface="Times" panose="02020603060405020304" pitchFamily="18" charset="0"/>
              </a:rPr>
              <a:t> </a:t>
            </a:r>
            <a:r>
              <a:rPr lang="en-US" dirty="0" err="1">
                <a:latin typeface="Times" panose="02020603060405020304" pitchFamily="18" charset="0"/>
              </a:rPr>
              <a:t>pastrimin</a:t>
            </a:r>
            <a:r>
              <a:rPr lang="en-US" dirty="0">
                <a:latin typeface="Times" panose="02020603060405020304" pitchFamily="18" charset="0"/>
              </a:rPr>
              <a:t> e </a:t>
            </a:r>
            <a:r>
              <a:rPr lang="en-US" dirty="0" err="1">
                <a:latin typeface="Times" panose="02020603060405020304" pitchFamily="18" charset="0"/>
              </a:rPr>
              <a:t>parave</a:t>
            </a:r>
            <a:r>
              <a:rPr lang="en-US" dirty="0">
                <a:latin typeface="Times" panose="02020603060405020304" pitchFamily="18" charset="0"/>
              </a:rPr>
              <a:t>, duke </a:t>
            </a:r>
            <a:r>
              <a:rPr lang="en-US" dirty="0" err="1">
                <a:latin typeface="Times" panose="02020603060405020304" pitchFamily="18" charset="0"/>
              </a:rPr>
              <a:t>pasur</a:t>
            </a:r>
            <a:r>
              <a:rPr lang="en-US" dirty="0">
                <a:latin typeface="Times" panose="02020603060405020304" pitchFamily="18" charset="0"/>
              </a:rPr>
              <a:t> </a:t>
            </a:r>
            <a:r>
              <a:rPr lang="en-US" dirty="0" err="1">
                <a:latin typeface="Times" panose="02020603060405020304" pitchFamily="18" charset="0"/>
              </a:rPr>
              <a:t>parasysh</a:t>
            </a:r>
            <a:r>
              <a:rPr lang="en-US" dirty="0">
                <a:latin typeface="Times" panose="02020603060405020304" pitchFamily="18" charset="0"/>
              </a:rPr>
              <a:t> </a:t>
            </a:r>
            <a:r>
              <a:rPr lang="en-US" dirty="0" err="1">
                <a:latin typeface="Times" panose="02020603060405020304" pitchFamily="18" charset="0"/>
              </a:rPr>
              <a:t>ndikimin</a:t>
            </a:r>
            <a:r>
              <a:rPr lang="en-US" dirty="0">
                <a:latin typeface="Times" panose="02020603060405020304" pitchFamily="18" charset="0"/>
              </a:rPr>
              <a:t> e </a:t>
            </a:r>
            <a:r>
              <a:rPr lang="en-US" dirty="0" err="1">
                <a:latin typeface="Times" panose="02020603060405020304" pitchFamily="18" charset="0"/>
              </a:rPr>
              <a:t>tij</a:t>
            </a:r>
            <a:r>
              <a:rPr lang="en-US" dirty="0">
                <a:latin typeface="Times" panose="02020603060405020304" pitchFamily="18" charset="0"/>
              </a:rPr>
              <a:t> </a:t>
            </a:r>
            <a:r>
              <a:rPr lang="en-US" dirty="0" err="1">
                <a:latin typeface="Times" panose="02020603060405020304" pitchFamily="18" charset="0"/>
              </a:rPr>
              <a:t>të</a:t>
            </a:r>
            <a:r>
              <a:rPr lang="en-US" dirty="0">
                <a:latin typeface="Times" panose="02020603060405020304" pitchFamily="18" charset="0"/>
              </a:rPr>
              <a:t> </a:t>
            </a:r>
            <a:r>
              <a:rPr lang="en-US" dirty="0" err="1">
                <a:latin typeface="Times" panose="02020603060405020304" pitchFamily="18" charset="0"/>
              </a:rPr>
              <a:t>dukshëm</a:t>
            </a:r>
            <a:r>
              <a:rPr lang="en-US" dirty="0">
                <a:latin typeface="Times" panose="02020603060405020304" pitchFamily="18" charset="0"/>
              </a:rPr>
              <a:t> </a:t>
            </a:r>
            <a:r>
              <a:rPr lang="en-US" dirty="0" err="1">
                <a:latin typeface="Times" panose="02020603060405020304" pitchFamily="18" charset="0"/>
              </a:rPr>
              <a:t>në</a:t>
            </a:r>
            <a:r>
              <a:rPr lang="en-US" dirty="0">
                <a:latin typeface="Times" panose="02020603060405020304" pitchFamily="18" charset="0"/>
              </a:rPr>
              <a:t> </a:t>
            </a:r>
            <a:r>
              <a:rPr lang="en-US" dirty="0" err="1">
                <a:latin typeface="Times" panose="02020603060405020304" pitchFamily="18" charset="0"/>
              </a:rPr>
              <a:t>rritjen</a:t>
            </a:r>
            <a:r>
              <a:rPr lang="en-US" dirty="0">
                <a:latin typeface="Times" panose="02020603060405020304" pitchFamily="18" charset="0"/>
              </a:rPr>
              <a:t> e </a:t>
            </a:r>
            <a:r>
              <a:rPr lang="en-US" dirty="0" err="1">
                <a:latin typeface="Times" panose="02020603060405020304" pitchFamily="18" charset="0"/>
              </a:rPr>
              <a:t>krimit</a:t>
            </a:r>
            <a:r>
              <a:rPr lang="en-US" dirty="0">
                <a:latin typeface="Times" panose="02020603060405020304" pitchFamily="18" charset="0"/>
              </a:rPr>
              <a:t> </a:t>
            </a:r>
            <a:r>
              <a:rPr lang="en-US" dirty="0" err="1">
                <a:latin typeface="Times" panose="02020603060405020304" pitchFamily="18" charset="0"/>
              </a:rPr>
              <a:t>të</a:t>
            </a:r>
            <a:r>
              <a:rPr lang="en-US" dirty="0">
                <a:latin typeface="Times" panose="02020603060405020304" pitchFamily="18" charset="0"/>
              </a:rPr>
              <a:t> </a:t>
            </a:r>
            <a:r>
              <a:rPr lang="en-US" dirty="0" err="1">
                <a:latin typeface="Times" panose="02020603060405020304" pitchFamily="18" charset="0"/>
              </a:rPr>
              <a:t>organizuar</a:t>
            </a:r>
            <a:r>
              <a:rPr lang="en-US" dirty="0">
                <a:latin typeface="Times" panose="02020603060405020304" pitchFamily="18" charset="0"/>
              </a:rPr>
              <a:t>, i </a:t>
            </a:r>
            <a:r>
              <a:rPr lang="en-US" dirty="0" err="1">
                <a:latin typeface="Times" panose="02020603060405020304" pitchFamily="18" charset="0"/>
              </a:rPr>
              <a:t>cili</a:t>
            </a:r>
            <a:r>
              <a:rPr lang="en-US" dirty="0">
                <a:latin typeface="Times" panose="02020603060405020304" pitchFamily="18" charset="0"/>
              </a:rPr>
              <a:t> </a:t>
            </a:r>
            <a:r>
              <a:rPr lang="en-US" dirty="0" err="1">
                <a:latin typeface="Times" panose="02020603060405020304" pitchFamily="18" charset="0"/>
              </a:rPr>
              <a:t>në</a:t>
            </a:r>
            <a:r>
              <a:rPr lang="en-US" dirty="0">
                <a:latin typeface="Times" panose="02020603060405020304" pitchFamily="18" charset="0"/>
              </a:rPr>
              <a:t> </a:t>
            </a:r>
            <a:r>
              <a:rPr lang="en-US" dirty="0" err="1">
                <a:latin typeface="Times" panose="02020603060405020304" pitchFamily="18" charset="0"/>
              </a:rPr>
              <a:t>vetvete</a:t>
            </a:r>
            <a:r>
              <a:rPr lang="en-US" dirty="0">
                <a:latin typeface="Times" panose="02020603060405020304" pitchFamily="18" charset="0"/>
              </a:rPr>
              <a:t> [</a:t>
            </a:r>
            <a:r>
              <a:rPr lang="en-US" dirty="0" err="1">
                <a:latin typeface="Times" panose="02020603060405020304" pitchFamily="18" charset="0"/>
              </a:rPr>
              <a:t>ishte</a:t>
            </a:r>
            <a:r>
              <a:rPr lang="en-US" dirty="0">
                <a:latin typeface="Times" panose="02020603060405020304" pitchFamily="18" charset="0"/>
              </a:rPr>
              <a:t>] </a:t>
            </a:r>
            <a:r>
              <a:rPr lang="en-US" dirty="0" err="1">
                <a:latin typeface="Times" panose="02020603060405020304" pitchFamily="18" charset="0"/>
              </a:rPr>
              <a:t>një</a:t>
            </a:r>
            <a:r>
              <a:rPr lang="en-US" dirty="0">
                <a:latin typeface="Times" panose="02020603060405020304" pitchFamily="18" charset="0"/>
              </a:rPr>
              <a:t> </a:t>
            </a:r>
            <a:r>
              <a:rPr lang="en-US" dirty="0" err="1">
                <a:latin typeface="Times" panose="02020603060405020304" pitchFamily="18" charset="0"/>
              </a:rPr>
              <a:t>kërcënim</a:t>
            </a:r>
            <a:r>
              <a:rPr lang="en-US" dirty="0">
                <a:latin typeface="Times" panose="02020603060405020304" pitchFamily="18" charset="0"/>
              </a:rPr>
              <a:t> i </a:t>
            </a:r>
            <a:r>
              <a:rPr lang="en-US" dirty="0" err="1">
                <a:latin typeface="Times" panose="02020603060405020304" pitchFamily="18" charset="0"/>
              </a:rPr>
              <a:t>veçantë</a:t>
            </a:r>
            <a:r>
              <a:rPr lang="en-US" dirty="0">
                <a:latin typeface="Times" panose="02020603060405020304" pitchFamily="18" charset="0"/>
              </a:rPr>
              <a:t> </a:t>
            </a:r>
            <a:r>
              <a:rPr lang="en-US" dirty="0" err="1">
                <a:latin typeface="Times" panose="02020603060405020304" pitchFamily="18" charset="0"/>
              </a:rPr>
              <a:t>për</a:t>
            </a:r>
            <a:r>
              <a:rPr lang="en-US" dirty="0">
                <a:latin typeface="Times" panose="02020603060405020304" pitchFamily="18" charset="0"/>
              </a:rPr>
              <a:t> </a:t>
            </a:r>
            <a:r>
              <a:rPr lang="en-US" dirty="0" err="1">
                <a:latin typeface="Times" panose="02020603060405020304" pitchFamily="18" charset="0"/>
              </a:rPr>
              <a:t>shoqërinë</a:t>
            </a:r>
            <a:r>
              <a:rPr lang="en-US" dirty="0">
                <a:latin typeface="Times" panose="02020603060405020304" pitchFamily="18" charset="0"/>
              </a:rPr>
              <a:t> </a:t>
            </a:r>
            <a:r>
              <a:rPr lang="en-US" dirty="0" err="1">
                <a:latin typeface="Times" panose="02020603060405020304" pitchFamily="18" charset="0"/>
              </a:rPr>
              <a:t>në</a:t>
            </a:r>
            <a:r>
              <a:rPr lang="en-US" dirty="0">
                <a:latin typeface="Times" panose="02020603060405020304" pitchFamily="18" charset="0"/>
              </a:rPr>
              <a:t> </a:t>
            </a:r>
            <a:r>
              <a:rPr lang="en-US" dirty="0" err="1">
                <a:latin typeface="Times" panose="02020603060405020304" pitchFamily="18" charset="0"/>
              </a:rPr>
              <a:t>shtetet</a:t>
            </a:r>
            <a:r>
              <a:rPr lang="en-US" dirty="0">
                <a:latin typeface="Times" panose="02020603060405020304" pitchFamily="18" charset="0"/>
              </a:rPr>
              <a:t> </a:t>
            </a:r>
            <a:r>
              <a:rPr lang="en-US" dirty="0" err="1">
                <a:latin typeface="Times" panose="02020603060405020304" pitchFamily="18" charset="0"/>
              </a:rPr>
              <a:t>anëtare</a:t>
            </a:r>
            <a:r>
              <a:rPr lang="en-US" dirty="0">
                <a:latin typeface="Times" panose="02020603060405020304" pitchFamily="18" charset="0"/>
              </a:rPr>
              <a:t>”.</a:t>
            </a:r>
          </a:p>
          <a:p>
            <a:endParaRPr lang="sq-AL" dirty="0"/>
          </a:p>
        </p:txBody>
      </p:sp>
    </p:spTree>
    <p:extLst>
      <p:ext uri="{BB962C8B-B14F-4D97-AF65-F5344CB8AC3E}">
        <p14:creationId xmlns:p14="http://schemas.microsoft.com/office/powerpoint/2010/main" val="34480763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825623"/>
          </a:xfrm>
        </p:spPr>
        <p:txBody>
          <a:bodyPr>
            <a:normAutofit/>
          </a:bodyPr>
          <a:lstStyle/>
          <a:p>
            <a:r>
              <a:rPr lang="en-US" sz="2200" b="1" dirty="0" err="1" smtClean="0">
                <a:latin typeface="Times New Roman" panose="02020603050405020304" pitchFamily="18" charset="0"/>
                <a:cs typeface="Times New Roman" panose="02020603050405020304" pitchFamily="18" charset="0"/>
              </a:rPr>
              <a:t>Çështja</a:t>
            </a:r>
            <a:r>
              <a:rPr lang="en-US" sz="2200" b="1" dirty="0" smtClean="0">
                <a:latin typeface="Times New Roman" panose="02020603050405020304" pitchFamily="18" charset="0"/>
                <a:cs typeface="Times New Roman" panose="02020603050405020304" pitchFamily="18" charset="0"/>
              </a:rPr>
              <a:t> MICHAUD </a:t>
            </a:r>
            <a:r>
              <a:rPr lang="en-US" sz="2200" b="1" dirty="0">
                <a:latin typeface="Times New Roman" panose="02020603050405020304" pitchFamily="18" charset="0"/>
                <a:cs typeface="Times New Roman" panose="02020603050405020304" pitchFamily="18" charset="0"/>
              </a:rPr>
              <a:t>v. </a:t>
            </a:r>
            <a:r>
              <a:rPr lang="en-US" sz="2200" b="1" dirty="0" smtClean="0">
                <a:latin typeface="Times New Roman" panose="02020603050405020304" pitchFamily="18" charset="0"/>
                <a:cs typeface="Times New Roman" panose="02020603050405020304" pitchFamily="18" charset="0"/>
              </a:rPr>
              <a:t>FRANCE </a:t>
            </a:r>
            <a:r>
              <a:rPr lang="en-US" sz="2200" dirty="0">
                <a:latin typeface="Times New Roman" panose="02020603050405020304" pitchFamily="18" charset="0"/>
                <a:cs typeface="Times New Roman" panose="02020603050405020304" pitchFamily="18" charset="0"/>
              </a:rPr>
              <a:t> </a:t>
            </a:r>
            <a:r>
              <a:rPr lang="en-US" sz="2200" i="1" dirty="0" smtClean="0">
                <a:latin typeface="Times New Roman" panose="02020603050405020304" pitchFamily="18" charset="0"/>
                <a:cs typeface="Times New Roman" panose="02020603050405020304" pitchFamily="18" charset="0"/>
              </a:rPr>
              <a:t>(</a:t>
            </a:r>
            <a:r>
              <a:rPr lang="en-US" sz="2200" i="1" dirty="0" err="1" smtClean="0">
                <a:latin typeface="Times New Roman" panose="02020603050405020304" pitchFamily="18" charset="0"/>
                <a:cs typeface="Times New Roman" panose="02020603050405020304" pitchFamily="18" charset="0"/>
              </a:rPr>
              <a:t>Ap</a:t>
            </a:r>
            <a:r>
              <a:rPr lang="en-US" sz="2200" i="1" dirty="0" smtClean="0">
                <a:latin typeface="Times New Roman" panose="02020603050405020304" pitchFamily="18" charset="0"/>
                <a:cs typeface="Times New Roman" panose="02020603050405020304" pitchFamily="18" charset="0"/>
              </a:rPr>
              <a:t> </a:t>
            </a:r>
            <a:r>
              <a:rPr lang="en-US" sz="2200" i="1" dirty="0" err="1" smtClean="0">
                <a:latin typeface="Times New Roman" panose="02020603050405020304" pitchFamily="18" charset="0"/>
                <a:cs typeface="Times New Roman" panose="02020603050405020304" pitchFamily="18" charset="0"/>
              </a:rPr>
              <a:t>nr</a:t>
            </a:r>
            <a:r>
              <a:rPr lang="en-US" sz="2200" i="1" dirty="0" smtClean="0">
                <a:latin typeface="Times New Roman" panose="02020603050405020304" pitchFamily="18" charset="0"/>
                <a:cs typeface="Times New Roman" panose="02020603050405020304" pitchFamily="18" charset="0"/>
              </a:rPr>
              <a:t>.</a:t>
            </a:r>
            <a:r>
              <a:rPr lang="en-US" sz="2200" i="1" dirty="0">
                <a:latin typeface="Times New Roman" panose="02020603050405020304" pitchFamily="18" charset="0"/>
                <a:cs typeface="Times New Roman" panose="02020603050405020304" pitchFamily="18" charset="0"/>
              </a:rPr>
              <a:t> </a:t>
            </a:r>
            <a:r>
              <a:rPr lang="en-US" sz="2200" i="1" u="sng" dirty="0">
                <a:latin typeface="Times New Roman" panose="02020603050405020304" pitchFamily="18" charset="0"/>
                <a:cs typeface="Times New Roman" panose="02020603050405020304" pitchFamily="18" charset="0"/>
                <a:hlinkClick r:id="rId2"/>
              </a:rPr>
              <a:t>12323/11</a:t>
            </a:r>
            <a:r>
              <a:rPr lang="en-US" sz="2200" i="1" dirty="0" smtClean="0">
                <a:latin typeface="Times New Roman" panose="02020603050405020304" pitchFamily="18" charset="0"/>
                <a:cs typeface="Times New Roman" panose="02020603050405020304" pitchFamily="18" charset="0"/>
              </a:rPr>
              <a:t>) </a:t>
            </a:r>
            <a:r>
              <a:rPr lang="en-US" sz="2200" i="1" dirty="0" err="1" smtClean="0">
                <a:latin typeface="Times New Roman" panose="02020603050405020304" pitchFamily="18" charset="0"/>
                <a:cs typeface="Times New Roman" panose="02020603050405020304" pitchFamily="18" charset="0"/>
              </a:rPr>
              <a:t>Vendim</a:t>
            </a:r>
            <a:r>
              <a:rPr lang="en-US" sz="2200" i="1" dirty="0" smtClean="0">
                <a:latin typeface="Times New Roman" panose="02020603050405020304" pitchFamily="18" charset="0"/>
                <a:cs typeface="Times New Roman" panose="02020603050405020304" pitchFamily="18" charset="0"/>
              </a:rPr>
              <a:t> i dates 6.12.2012)</a:t>
            </a:r>
            <a:endParaRPr lang="en-US" sz="2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932154"/>
            <a:ext cx="12100264" cy="5925845"/>
          </a:xfrm>
        </p:spPr>
        <p:txBody>
          <a:bodyPr>
            <a:noAutofit/>
          </a:bodyPr>
          <a:lstStyle/>
          <a:p>
            <a:pPr algn="just"/>
            <a:r>
              <a:rPr lang="sq-AL" sz="2000" noProof="1" smtClean="0">
                <a:latin typeface="Times New Roman" panose="02020603050405020304" pitchFamily="18" charset="0"/>
                <a:cs typeface="Times New Roman" panose="02020603050405020304" pitchFamily="18" charset="0"/>
              </a:rPr>
              <a:t>Detyrimi i avokatëve për të raportuar pastrimin e dyshuar të parave nga klientët, përveç rasteve kur dyshimet bazohen në informacionin e marrë kur vepronin për klientin në procedurat gjyqësore: nuk përbën shkelje</a:t>
            </a:r>
          </a:p>
          <a:p>
            <a:pPr algn="just"/>
            <a:r>
              <a:rPr lang="sq-AL" sz="2000" noProof="1" smtClean="0">
                <a:latin typeface="Times New Roman" panose="02020603050405020304" pitchFamily="18" charset="0"/>
                <a:cs typeface="Times New Roman" panose="02020603050405020304" pitchFamily="18" charset="0"/>
              </a:rPr>
              <a:t>Fakte – Në korrik 2007, Këshilli Kombëtar i Avokatëve vendosi të miratojë një rregullore profesionale që synon, ndër të tjera, të sigurojë zbatimin e detyrimeve që i ngarkohen profesionit të avokatit në kuadër të luftës kundër pastrimit të parave, në zbatim të Direktivës Evropiane 2005/60/EC. . Si pasojë, avokatët ishin të detyruar në rrethana të caktuara t'i raportonin njësisë kombëtare të inteligjencës financiare (Tracfin) shuma parash që u përkisnin klientëve të tyre, kur ata dyshonin se ato ishin marrë nëpërmjet një aktiviteti kriminal si pastrimi i parave.</a:t>
            </a:r>
          </a:p>
          <a:p>
            <a:pPr algn="just"/>
            <a:r>
              <a:rPr lang="sq-AL" sz="2000" noProof="1" smtClean="0">
                <a:latin typeface="Times New Roman" panose="02020603050405020304" pitchFamily="18" charset="0"/>
                <a:cs typeface="Times New Roman" panose="02020603050405020304" pitchFamily="18" charset="0"/>
              </a:rPr>
              <a:t>Ligji – Neni 8:, detyrimi për të raportuar dyshimet përfaqësonte një "ndërhyrje të vazhdueshme" në ushtrimin e kërkuesit, në cilësinë e avokatit, të të drejtave të mbrojtura nga neni 8 në lidhje me shkëmbimet profesionale me klientët e tij. Detyrimi i avokatëve për të raportuar dyshimet ishte në përputhje me ligjin e përcaktuar në Kodin Monetar dhe Financiar. Ligji ishte i aksesueshëm dhe i qartë në përshkrimin e tij të aktiviteteve për të cilat ai zbatohej. </a:t>
            </a:r>
          </a:p>
          <a:p>
            <a:pPr algn="just"/>
            <a:r>
              <a:rPr lang="sq-AL" sz="2000" noProof="1" smtClean="0">
                <a:latin typeface="Times New Roman" panose="02020603050405020304" pitchFamily="18" charset="0"/>
                <a:cs typeface="Times New Roman" panose="02020603050405020304" pitchFamily="18" charset="0"/>
              </a:rPr>
              <a:t>Ndërhyrja e kundërshtuar kishte për qëllim të luftonte pastrimin e parave dhe veprat penale të lidhura me to, duke ndjekur kështu qëllimin legjitim të parandalimit të çrregullimit dhe parandalimit të krimit. Detyrimet e vigjilencës dhe raportimit të dyshimeve rezultuan nga transpozimi i direktivave evropiane në Kodin Monetar dhe Financiar që Francës i ishte kërkuar të përmbushte për shkak të detyrimeve ligjore që lindnin nga anëtarësimi i saj në Bashkimin Evropian.</a:t>
            </a:r>
          </a:p>
        </p:txBody>
      </p:sp>
    </p:spTree>
    <p:extLst>
      <p:ext uri="{BB962C8B-B14F-4D97-AF65-F5344CB8AC3E}">
        <p14:creationId xmlns:p14="http://schemas.microsoft.com/office/powerpoint/2010/main" val="20944061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284"/>
            <a:ext cx="10515600" cy="1325563"/>
          </a:xfrm>
        </p:spPr>
        <p:txBody>
          <a:bodyPr>
            <a:normAutofit/>
          </a:bodyPr>
          <a:lstStyle/>
          <a:p>
            <a:r>
              <a:rPr lang="en-US" sz="2000" dirty="0" smtClean="0">
                <a:latin typeface="Times New Roman" panose="02020603050405020304" pitchFamily="18" charset="0"/>
                <a:cs typeface="Times New Roman" panose="02020603050405020304" pitchFamily="18" charset="0"/>
              </a:rPr>
              <a:t>CASE OF MICHAUD v. FRANCE  (</a:t>
            </a:r>
            <a:r>
              <a:rPr lang="en-US" sz="2000" dirty="0" err="1" smtClean="0">
                <a:latin typeface="Times New Roman" panose="02020603050405020304" pitchFamily="18" charset="0"/>
                <a:cs typeface="Times New Roman" panose="02020603050405020304" pitchFamily="18" charset="0"/>
              </a:rPr>
              <a:t>Ap</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nr</a:t>
            </a:r>
            <a:r>
              <a:rPr lang="en-US" sz="2000" dirty="0" smtClean="0">
                <a:latin typeface="Times New Roman" panose="02020603050405020304" pitchFamily="18" charset="0"/>
                <a:cs typeface="Times New Roman" panose="02020603050405020304" pitchFamily="18" charset="0"/>
              </a:rPr>
              <a:t>. 12323/11) </a:t>
            </a:r>
            <a:r>
              <a:rPr lang="en-US" sz="2000" dirty="0" err="1" smtClean="0">
                <a:latin typeface="Times New Roman" panose="02020603050405020304" pitchFamily="18" charset="0"/>
                <a:cs typeface="Times New Roman" panose="02020603050405020304" pitchFamily="18" charset="0"/>
              </a:rPr>
              <a:t>Vendim</a:t>
            </a:r>
            <a:r>
              <a:rPr lang="en-US" sz="2000" dirty="0" smtClean="0">
                <a:latin typeface="Times New Roman" panose="02020603050405020304" pitchFamily="18" charset="0"/>
                <a:cs typeface="Times New Roman" panose="02020603050405020304" pitchFamily="18" charset="0"/>
              </a:rPr>
              <a:t> i dates 6.12.2012)</a:t>
            </a:r>
            <a:endParaRPr lang="en-US"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17250" y="1287262"/>
            <a:ext cx="11514338" cy="5353235"/>
          </a:xfrm>
        </p:spPr>
        <p:txBody>
          <a:bodyPr>
            <a:normAutofit fontScale="85000" lnSpcReduction="10000"/>
          </a:bodyPr>
          <a:lstStyle/>
          <a:p>
            <a:pPr algn="just"/>
            <a:r>
              <a:rPr lang="sq-AL" noProof="1" smtClean="0">
                <a:latin typeface="Times New Roman" panose="02020603050405020304" pitchFamily="18" charset="0"/>
                <a:cs typeface="Times New Roman" panose="02020603050405020304" pitchFamily="18" charset="0"/>
              </a:rPr>
              <a:t>Gjykata u pajtua me analizën e </a:t>
            </a:r>
            <a:r>
              <a:rPr lang="sq-AL" i="1" noProof="1" smtClean="0">
                <a:latin typeface="Times New Roman" panose="02020603050405020304" pitchFamily="18" charset="0"/>
                <a:cs typeface="Times New Roman" panose="02020603050405020304" pitchFamily="18" charset="0"/>
              </a:rPr>
              <a:t>Conseil d'Etat </a:t>
            </a:r>
            <a:r>
              <a:rPr lang="sq-AL" noProof="1" smtClean="0">
                <a:latin typeface="Times New Roman" panose="02020603050405020304" pitchFamily="18" charset="0"/>
                <a:cs typeface="Times New Roman" panose="02020603050405020304" pitchFamily="18" charset="0"/>
              </a:rPr>
              <a:t>në vendimin e saj të datës 23 korrik 2010, i cili, pasi vuri në dukje se neni 8 mbronte të drejtën themelore të privilegjit profesional, vendosi se nënshtrimi i avokatëve ndaj detyrimit për të raportuar dyshimet nuk përbën një ndërhyrje të tepruar në pikëpamja e interesit publik që lidhet me luftën kundër pastrimit të parave dhe garancisë së përfaqësuar nga përjashtimi nga fusha e tij e informacionit të marrë ose të marrë nga avokatët gjatë veprimit për klientët në proceset gjyqësore, dhe informacionet e marra ose të marra në kuadër të dhënies së këshillave ligjore.</a:t>
            </a:r>
          </a:p>
          <a:p>
            <a:pPr algn="just"/>
            <a:r>
              <a:rPr lang="sq-AL" noProof="1" smtClean="0">
                <a:latin typeface="Times New Roman" panose="02020603050405020304" pitchFamily="18" charset="0"/>
                <a:cs typeface="Times New Roman" panose="02020603050405020304" pitchFamily="18" charset="0"/>
              </a:rPr>
              <a:t>Kështu, detyrimi për të raportuar dyshimet kishte të bënte vetëm me aktivitete që ishin </a:t>
            </a:r>
            <a:r>
              <a:rPr lang="sq-AL" b="1" noProof="1" smtClean="0">
                <a:latin typeface="Times New Roman" panose="02020603050405020304" pitchFamily="18" charset="0"/>
                <a:cs typeface="Times New Roman" panose="02020603050405020304" pitchFamily="18" charset="0"/>
              </a:rPr>
              <a:t>të largëta nga roli i mbrojtjes që i ishte besuar</a:t>
            </a:r>
            <a:r>
              <a:rPr lang="sq-AL" noProof="1" smtClean="0">
                <a:latin typeface="Times New Roman" panose="02020603050405020304" pitchFamily="18" charset="0"/>
                <a:cs typeface="Times New Roman" panose="02020603050405020304" pitchFamily="18" charset="0"/>
              </a:rPr>
              <a:t> </a:t>
            </a:r>
            <a:r>
              <a:rPr lang="sq-AL" b="1" noProof="1" smtClean="0">
                <a:latin typeface="Times New Roman" panose="02020603050405020304" pitchFamily="18" charset="0"/>
                <a:cs typeface="Times New Roman" panose="02020603050405020304" pitchFamily="18" charset="0"/>
              </a:rPr>
              <a:t>avokatëve dhe që ngjanin me ato të kryera nga profesionistët e tjerë që i nënshtroheshin edhe detyrimit të mësipërm</a:t>
            </a:r>
            <a:r>
              <a:rPr lang="sq-AL" noProof="1" smtClean="0">
                <a:latin typeface="Times New Roman" panose="02020603050405020304" pitchFamily="18" charset="0"/>
                <a:cs typeface="Times New Roman" panose="02020603050405020304" pitchFamily="18" charset="0"/>
              </a:rPr>
              <a:t>. Elementi i dytë ishte fakti që legjislacioni kishte futur një filtër që mbronte privilegjin profesional: avokatët nuk i transmetonin raportet drejtpërdrejt Tracfin-it, por, sipas rastit, kryetarit të Avokatëve të Conseil d'Etat dhe Gjykatës së Kasacionit ose kryetarit të Dhomës së cilës ishin anëtarë. </a:t>
            </a:r>
          </a:p>
          <a:p>
            <a:pPr algn="just"/>
            <a:r>
              <a:rPr lang="sq-AL" noProof="1" smtClean="0">
                <a:latin typeface="Times New Roman" panose="02020603050405020304" pitchFamily="18" charset="0"/>
                <a:cs typeface="Times New Roman" panose="02020603050405020304" pitchFamily="18" charset="0"/>
              </a:rPr>
              <a:t>Kështu, siç u zbatua dhe duke pasur parasysh qëllimin legjitim të ndjekur dhe rëndësinë e veçantë të këtij të fundit në një shoqëri demokratike, detyrimi për të raportuar dyshimet nuk përbënte një ndërhyrje joproporcionale me privilegjin profesional ligjor.</a:t>
            </a:r>
            <a:endParaRPr lang="sq-AL" noProof="1">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45796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1040"/>
            <a:ext cx="10515600" cy="762339"/>
          </a:xfrm>
        </p:spPr>
        <p:txBody>
          <a:bodyPr>
            <a:normAutofit/>
          </a:bodyPr>
          <a:lstStyle/>
          <a:p>
            <a:pPr algn="ctr"/>
            <a:r>
              <a:rPr lang="en-US" sz="3600" dirty="0" smtClean="0">
                <a:latin typeface="Times" panose="02020603060405020304" pitchFamily="18" charset="0"/>
              </a:rPr>
              <a:t>ZAGHINI </a:t>
            </a:r>
            <a:r>
              <a:rPr lang="en-US" sz="3600" dirty="0" smtClean="0">
                <a:latin typeface="Times" panose="02020603060405020304" pitchFamily="18" charset="0"/>
              </a:rPr>
              <a:t>v. SAN MARINO 11.5.2023</a:t>
            </a:r>
            <a:endParaRPr lang="en-US" sz="3600" dirty="0">
              <a:latin typeface="Times" panose="02020603060405020304" pitchFamily="18" charset="0"/>
            </a:endParaRPr>
          </a:p>
        </p:txBody>
      </p:sp>
      <p:sp>
        <p:nvSpPr>
          <p:cNvPr id="3" name="Content Placeholder 2"/>
          <p:cNvSpPr>
            <a:spLocks noGrp="1"/>
          </p:cNvSpPr>
          <p:nvPr>
            <p:ph idx="1"/>
          </p:nvPr>
        </p:nvSpPr>
        <p:spPr>
          <a:xfrm>
            <a:off x="-1" y="843378"/>
            <a:ext cx="12192001" cy="6014621"/>
          </a:xfrm>
        </p:spPr>
        <p:txBody>
          <a:bodyPr>
            <a:normAutofit fontScale="85000" lnSpcReduction="20000"/>
          </a:bodyPr>
          <a:lstStyle/>
          <a:p>
            <a:pPr algn="just"/>
            <a:r>
              <a:rPr lang="sq-AL" noProof="1" smtClean="0">
                <a:latin typeface="Times New Roman" panose="02020603050405020304" pitchFamily="18" charset="0"/>
                <a:cs typeface="Times New Roman" panose="02020603050405020304" pitchFamily="18" charset="0"/>
              </a:rPr>
              <a:t>Konfiskimi i një shume parash dhe pamundësia e kërkuesit për ta rikuperuar atë, pas procedimit penal kundër të tretëve për pastrim parash: nuk perben shkelje</a:t>
            </a:r>
          </a:p>
          <a:p>
            <a:pPr algn="just"/>
            <a:r>
              <a:rPr lang="sq-AL" noProof="1" smtClean="0">
                <a:latin typeface="Times New Roman" panose="02020603050405020304" pitchFamily="18" charset="0"/>
                <a:cs typeface="Times New Roman" panose="02020603050405020304" pitchFamily="18" charset="0"/>
              </a:rPr>
              <a:t>Në rastin konkret, produkte te vepres penale ishin 1,892,700 euro, të cilat ishin sekuestruar nga policia dhe përbënin fitimin e realizuar si rezultat i veprimtarisë së paligjshme të hetuar në Itali.</a:t>
            </a:r>
          </a:p>
          <a:p>
            <a:pPr algn="just"/>
            <a:r>
              <a:rPr lang="sq-AL" noProof="1" smtClean="0">
                <a:latin typeface="Times New Roman" panose="02020603050405020304" pitchFamily="18" charset="0"/>
                <a:cs typeface="Times New Roman" panose="02020603050405020304" pitchFamily="18" charset="0"/>
              </a:rPr>
              <a:t>Në lidhje me këtë, Gjykata kujton se, </a:t>
            </a:r>
            <a:r>
              <a:rPr lang="sq-AL" b="1" noProof="1" smtClean="0">
                <a:latin typeface="Times New Roman" panose="02020603050405020304" pitchFamily="18" charset="0"/>
                <a:cs typeface="Times New Roman" panose="02020603050405020304" pitchFamily="18" charset="0"/>
              </a:rPr>
              <a:t>per konfiskimin e pasurisë që lidhet me vepra të rënda penale, Gjykata nuk kërkon prova “përtej dyshimit të arsyeshëm” për origjinën e paligjshme të pronës. Në vend të kësaj, prova mbi një ekuilibër probabiliteti ose një probabilitet të lartë të origjinës së paligjshme, e kombinuar me pamundësinë për të provuar të kundërtën, eshte e mjeftueshme për qëllimet e testit të proporcionalitetit </a:t>
            </a:r>
            <a:r>
              <a:rPr lang="sq-AL" noProof="1" smtClean="0">
                <a:latin typeface="Times New Roman" panose="02020603050405020304" pitchFamily="18" charset="0"/>
                <a:cs typeface="Times New Roman" panose="02020603050405020304" pitchFamily="18" charset="0"/>
              </a:rPr>
              <a:t>sipas nenit 1 të Protokollit nr. 1 </a:t>
            </a:r>
          </a:p>
          <a:p>
            <a:pPr algn="just"/>
            <a:r>
              <a:rPr lang="sq-AL" noProof="1" smtClean="0">
                <a:latin typeface="Times New Roman" panose="02020603050405020304" pitchFamily="18" charset="0"/>
                <a:cs typeface="Times New Roman" panose="02020603050405020304" pitchFamily="18" charset="0"/>
              </a:rPr>
              <a:t>Gjykata vëren se qëllimi i ndjekur në këtë çështje ishte pikërisht parandalimi i përsëritjes së veprës penale (nëpërmjet mbajtjes së parave të pastruara) dhe qarkullimit të mëtejshëm të këtyre fondeve në ekonomi me dëmin që sjell kjo. Pra, ka pak hapësirë për ndonjë masë tjetër përveç konfiskimit të detyrueshëm të shumave të identifikuara si fonde të paligjshme. Megjithatë, Gjykata vëren se vendimi i gjykatave penale për të zbatuar masën e konfiskimit ndaj shumave që ishin sekuestruar tashmë (jo më pak, as më shumë) ishte rezultat i një vlerësimi gjyqësor në bazë të provave në dispozicion. Në të vërtetë, asgjë nuk sugjeron se, nëse ndonjë nga të akuzuarit do të ishte në gjendje të provonte origjinën e ligjshme të të paktën një pjese të atyre fondeve, gjykatat penale nuk do ta kishin ulur shumën që do të konfiskohej në përputhje me rrethanat. Kështu, ndërkohë që konfiskimi ishte i detyrueshëm, një element vlerësimi i takonte gjyqtarëve në lidhje me atë që duhej të konfiskohej.</a:t>
            </a:r>
          </a:p>
          <a:p>
            <a:endParaRPr lang="sq-AL" noProof="1"/>
          </a:p>
        </p:txBody>
      </p:sp>
    </p:spTree>
    <p:extLst>
      <p:ext uri="{BB962C8B-B14F-4D97-AF65-F5344CB8AC3E}">
        <p14:creationId xmlns:p14="http://schemas.microsoft.com/office/powerpoint/2010/main" val="34800721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879"/>
            <a:ext cx="10515600" cy="914400"/>
          </a:xfrm>
        </p:spPr>
        <p:txBody>
          <a:bodyPr/>
          <a:lstStyle/>
          <a:p>
            <a:r>
              <a:rPr lang="en-US" dirty="0" smtClean="0"/>
              <a:t>ZAGHINI </a:t>
            </a:r>
            <a:r>
              <a:rPr lang="en-US" dirty="0"/>
              <a:t>v. SAN MARINO 11.5.2023</a:t>
            </a:r>
          </a:p>
        </p:txBody>
      </p:sp>
      <p:sp>
        <p:nvSpPr>
          <p:cNvPr id="3" name="Content Placeholder 2"/>
          <p:cNvSpPr>
            <a:spLocks noGrp="1"/>
          </p:cNvSpPr>
          <p:nvPr>
            <p:ph idx="1"/>
          </p:nvPr>
        </p:nvSpPr>
        <p:spPr>
          <a:xfrm>
            <a:off x="0" y="923278"/>
            <a:ext cx="12192000" cy="5934721"/>
          </a:xfrm>
        </p:spPr>
        <p:txBody>
          <a:bodyPr>
            <a:normAutofit/>
          </a:bodyPr>
          <a:lstStyle/>
          <a:p>
            <a:pPr algn="just"/>
            <a:r>
              <a:rPr lang="sq-AL" sz="2000" dirty="0" smtClean="0">
                <a:latin typeface="Times New Roman" panose="02020603050405020304" pitchFamily="18" charset="0"/>
                <a:cs typeface="Times New Roman" panose="02020603050405020304" pitchFamily="18" charset="0"/>
              </a:rPr>
              <a:t>Gjykata ka konstatuar shkelje të nenit 1 të Protokollit Nr. 1 në një sërë çështjesh ku pasuritë e kërkuesve ishin konfiskuar pasi ishin përdorur nga palët e treta për kryerjen e veprave penale. Gjykata i është referuar tashmë dallimeve ndërmjet rasteve të tilla dhe çështjes aktuale më sipër – domethënë </a:t>
            </a:r>
            <a:r>
              <a:rPr lang="sq-AL" sz="2000" b="1" dirty="0" smtClean="0">
                <a:latin typeface="Times New Roman" panose="02020603050405020304" pitchFamily="18" charset="0"/>
                <a:cs typeface="Times New Roman" panose="02020603050405020304" pitchFamily="18" charset="0"/>
              </a:rPr>
              <a:t>për aq sa mallrat në fjalë në ato raste kishin të bënin me sende të cilat nuk ishin të dëmshme, ose burim të një shkeljeje të mëtejshme, mund t’i kthehen pronareve</a:t>
            </a:r>
            <a:r>
              <a:rPr lang="sq-AL" sz="2000" dirty="0" smtClean="0">
                <a:latin typeface="Times New Roman" panose="02020603050405020304" pitchFamily="18" charset="0"/>
                <a:cs typeface="Times New Roman" panose="02020603050405020304" pitchFamily="18" charset="0"/>
              </a:rPr>
              <a:t>. Megjithatë, është e dobishme të theksohet se në ato raste nuk ishte krijuar asnjë lidhje ndërmjet pronarëve të aseteve dhe veprimit të kundërligjshëm përkatës. (Mungesa e keqbesimit)</a:t>
            </a:r>
          </a:p>
          <a:p>
            <a:pPr algn="just"/>
            <a:r>
              <a:rPr lang="sq-AL" sz="2000" dirty="0" smtClean="0">
                <a:latin typeface="Times New Roman" panose="02020603050405020304" pitchFamily="18" charset="0"/>
                <a:cs typeface="Times New Roman" panose="02020603050405020304" pitchFamily="18" charset="0"/>
              </a:rPr>
              <a:t>Në rastin konkret, pronësia e parave eshte e padiskutueshme por nuk ka rendesi</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pasi</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konfiskimi</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sipas</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nenit</a:t>
            </a:r>
            <a:r>
              <a:rPr lang="en-US" sz="2000" dirty="0" smtClean="0">
                <a:latin typeface="Times New Roman" panose="02020603050405020304" pitchFamily="18" charset="0"/>
                <a:cs typeface="Times New Roman" panose="02020603050405020304" pitchFamily="18" charset="0"/>
              </a:rPr>
              <a:t> 147 (2) </a:t>
            </a:r>
            <a:r>
              <a:rPr lang="en-US" sz="2000" dirty="0" err="1" smtClean="0">
                <a:latin typeface="Times New Roman" panose="02020603050405020304" pitchFamily="18" charset="0"/>
                <a:cs typeface="Times New Roman" panose="02020603050405020304" pitchFamily="18" charset="0"/>
              </a:rPr>
              <a:t>të</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Kodit</a:t>
            </a:r>
            <a:r>
              <a:rPr lang="en-US" sz="2000" dirty="0" smtClean="0">
                <a:latin typeface="Times New Roman" panose="02020603050405020304" pitchFamily="18" charset="0"/>
                <a:cs typeface="Times New Roman" panose="02020603050405020304" pitchFamily="18" charset="0"/>
              </a:rPr>
              <a:t> Penal </a:t>
            </a:r>
            <a:r>
              <a:rPr lang="en-US" sz="2000" dirty="0" err="1" smtClean="0">
                <a:latin typeface="Times New Roman" panose="02020603050405020304" pitchFamily="18" charset="0"/>
                <a:cs typeface="Times New Roman" panose="02020603050405020304" pitchFamily="18" charset="0"/>
              </a:rPr>
              <a:t>kishte</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për</a:t>
            </a:r>
            <a:r>
              <a:rPr lang="en-US" sz="2000" dirty="0" smtClean="0">
                <a:latin typeface="Times New Roman" panose="02020603050405020304" pitchFamily="18" charset="0"/>
                <a:cs typeface="Times New Roman" panose="02020603050405020304" pitchFamily="18" charset="0"/>
              </a:rPr>
              <a:t> </a:t>
            </a:r>
            <a:r>
              <a:rPr lang="sq-AL" sz="2000" noProof="1" smtClean="0">
                <a:latin typeface="Times New Roman" panose="02020603050405020304" pitchFamily="18" charset="0"/>
                <a:cs typeface="Times New Roman" panose="02020603050405020304" pitchFamily="18" charset="0"/>
              </a:rPr>
              <a:t>qëllim heqjen e parave nga qarkullimi dhe parandalimin e rishkeljes, pavarësisht se kush ishte pronari.</a:t>
            </a:r>
          </a:p>
          <a:p>
            <a:pPr algn="just"/>
            <a:r>
              <a:rPr lang="sq-AL" sz="2000" noProof="1" smtClean="0">
                <a:latin typeface="Times New Roman" panose="02020603050405020304" pitchFamily="18" charset="0"/>
                <a:cs typeface="Times New Roman" panose="02020603050405020304" pitchFamily="18" charset="0"/>
              </a:rPr>
              <a:t>Për më tepër, Gjykata vëren se shuma e konfiskuar përfaqësonte shumën e sekuestruar, megjithatë kërkuesi në asnjë moment nuk e kishte kundërshtuar sekuestrimin</a:t>
            </a:r>
            <a:r>
              <a:rPr lang="en-US" sz="2000" noProof="1" smtClean="0">
                <a:latin typeface="Times New Roman" panose="02020603050405020304" pitchFamily="18" charset="0"/>
                <a:cs typeface="Times New Roman" panose="02020603050405020304" pitchFamily="18" charset="0"/>
              </a:rPr>
              <a:t> gjykatat e brendshme</a:t>
            </a:r>
            <a:r>
              <a:rPr lang="sq-AL" sz="2000" noProof="1" smtClean="0">
                <a:latin typeface="Times New Roman" panose="02020603050405020304" pitchFamily="18" charset="0"/>
                <a:cs typeface="Times New Roman" panose="02020603050405020304" pitchFamily="18" charset="0"/>
              </a:rPr>
              <a:t>. </a:t>
            </a:r>
            <a:endParaRPr lang="en-US" sz="2000" noProof="1" smtClean="0">
              <a:latin typeface="Times New Roman" panose="02020603050405020304" pitchFamily="18" charset="0"/>
              <a:cs typeface="Times New Roman" panose="02020603050405020304" pitchFamily="18" charset="0"/>
            </a:endParaRPr>
          </a:p>
          <a:p>
            <a:pPr algn="just"/>
            <a:r>
              <a:rPr lang="sq-AL" sz="2000" noProof="1" smtClean="0">
                <a:latin typeface="Times New Roman" panose="02020603050405020304" pitchFamily="18" charset="0"/>
                <a:cs typeface="Times New Roman" panose="02020603050405020304" pitchFamily="18" charset="0"/>
              </a:rPr>
              <a:t>Gjykata vlerëson se, neni 1 i Protokollit nr. 1 nuk kërkon që "pronarëve të vërtetë" t'u jepet një mundësi e arsyeshme për të ngritur çështjen e tyre gjatë procedimi ndaj autorëve, pra edhe para vendosjes së masës. Një mundësi e arsyeshme për ta paraqitur çështjen para autoriteteve pasi të ketë përfunduar procedimi penal është i mjaftueshëm për qëllimet e nenit 1 të Protokollit nr. 1 </a:t>
            </a:r>
            <a:endParaRPr lang="en-US" sz="2000" noProof="1" smtClean="0">
              <a:latin typeface="Times New Roman" panose="02020603050405020304" pitchFamily="18" charset="0"/>
              <a:cs typeface="Times New Roman" panose="02020603050405020304" pitchFamily="18" charset="0"/>
            </a:endParaRPr>
          </a:p>
          <a:p>
            <a:pPr algn="just"/>
            <a:r>
              <a:rPr lang="sq-AL" sz="2000" noProof="1" smtClean="0">
                <a:latin typeface="Times New Roman" panose="02020603050405020304" pitchFamily="18" charset="0"/>
                <a:cs typeface="Times New Roman" panose="02020603050405020304" pitchFamily="18" charset="0"/>
              </a:rPr>
              <a:t>Kjo </a:t>
            </a:r>
            <a:r>
              <a:rPr lang="en-US" sz="2000" noProof="1" smtClean="0">
                <a:latin typeface="Times New Roman" panose="02020603050405020304" pitchFamily="18" charset="0"/>
                <a:cs typeface="Times New Roman" panose="02020603050405020304" pitchFamily="18" charset="0"/>
              </a:rPr>
              <a:t>vlen akoma </a:t>
            </a:r>
            <a:r>
              <a:rPr lang="sq-AL" sz="2000" noProof="1" smtClean="0">
                <a:latin typeface="Times New Roman" panose="02020603050405020304" pitchFamily="18" charset="0"/>
                <a:cs typeface="Times New Roman" panose="02020603050405020304" pitchFamily="18" charset="0"/>
              </a:rPr>
              <a:t>më tepër në kontekstin e pastrimit të parave, ku përdorimi i figurantëve për të penguar verifikimin e origjinës së shumës së parave dhe për të maskuar origjinën e saj të paligjshme është tipik, dhe për këtë arsye identifikimi i "pronarëve të vërtetë" mund të jetë i vështirë.</a:t>
            </a:r>
            <a:endParaRPr lang="sq-AL" sz="2000" noProof="1">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14953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6533"/>
            <a:ext cx="10515600" cy="967666"/>
          </a:xfrm>
        </p:spPr>
        <p:txBody>
          <a:bodyPr/>
          <a:lstStyle/>
          <a:p>
            <a:r>
              <a:rPr lang="en-US" dirty="0" smtClean="0"/>
              <a:t>ZAGHINI </a:t>
            </a:r>
            <a:r>
              <a:rPr lang="en-US" dirty="0" smtClean="0"/>
              <a:t>v. SAN MARINO 11.5.2023</a:t>
            </a:r>
            <a:endParaRPr lang="en-US" dirty="0"/>
          </a:p>
        </p:txBody>
      </p:sp>
      <p:sp>
        <p:nvSpPr>
          <p:cNvPr id="3" name="Content Placeholder 2"/>
          <p:cNvSpPr>
            <a:spLocks noGrp="1"/>
          </p:cNvSpPr>
          <p:nvPr>
            <p:ph idx="1"/>
          </p:nvPr>
        </p:nvSpPr>
        <p:spPr>
          <a:xfrm>
            <a:off x="0" y="941033"/>
            <a:ext cx="12191999" cy="5235930"/>
          </a:xfrm>
        </p:spPr>
        <p:txBody>
          <a:bodyPr>
            <a:normAutofit lnSpcReduction="10000"/>
          </a:bodyPr>
          <a:lstStyle/>
          <a:p>
            <a:r>
              <a:rPr lang="sq-AL" dirty="0" smtClean="0"/>
              <a:t>Gjykata vëren më tej se, siç është vënë në dukje siç duhet nga gjykatat vendase, pavarësisht nga mundësia për ta bërë këtë, kërkuesi nuk pretendoi kurrë se ishte një palë e tretë me mirëbesim ose të provonte se fondet kishin origjinë të ligjshme. Përkundrazi, ai kishte argumentuar se nuk i takon atij ta provonte këtë gjë në atë fazë (shih paragrafin 24 më lart). Kështu, çështja para gjykatave vendase siç është paraqitur nga kërkuesi, nuk kishte të bënte me një situatë ku nuk ishte krijuar asnjë lidhje midis kërkuesit si pronar real i aseteve dhe veprimit të paligjshëm që çoi në konfiskim. Gjykata vlerëson se në mungesë të ndonjë prove të paraqitur nga kërkuesi se ai ishte një palë e tretë në mirëbesim ose se fondet ishin të ligjshme, Gjykata nuk mund të spekulojë se cili do të kishte qenë rezultati i këtyre procedurave ndryshe.</a:t>
            </a:r>
          </a:p>
          <a:p>
            <a:r>
              <a:rPr lang="sq-AL" dirty="0" smtClean="0"/>
              <a:t>Gjykata pranon se parimi i provueshmerise tej cdo dyshimi te arsyeshem, nuk kerkohet per te provuar origjinen e paligjshme te pasurise. Kete parim gjykata e ka vendosur qe ne ceshtjen ZSCHÜSCHEN contre la Belgique 2.5.2007.</a:t>
            </a:r>
            <a:endParaRPr lang="sq-AL" dirty="0"/>
          </a:p>
        </p:txBody>
      </p:sp>
    </p:spTree>
    <p:extLst>
      <p:ext uri="{BB962C8B-B14F-4D97-AF65-F5344CB8AC3E}">
        <p14:creationId xmlns:p14="http://schemas.microsoft.com/office/powerpoint/2010/main" val="24379165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96009"/>
          </a:xfrm>
        </p:spPr>
        <p:txBody>
          <a:bodyPr>
            <a:normAutofit/>
          </a:bodyPr>
          <a:lstStyle/>
          <a:p>
            <a:pPr algn="ctr"/>
            <a:r>
              <a:rPr lang="fr-FR" sz="1600" b="1" dirty="0">
                <a:latin typeface="Times New Roman" panose="02020603050405020304" pitchFamily="18" charset="0"/>
                <a:cs typeface="Times New Roman" panose="02020603050405020304" pitchFamily="18" charset="0"/>
              </a:rPr>
              <a:t>Steve Mitchell </a:t>
            </a:r>
            <a:r>
              <a:rPr lang="fr-FR" sz="1600" b="1" dirty="0" smtClean="0">
                <a:latin typeface="Times New Roman" panose="02020603050405020304" pitchFamily="18" charset="0"/>
                <a:cs typeface="Times New Roman" panose="02020603050405020304" pitchFamily="18" charset="0"/>
              </a:rPr>
              <a:t>ZSCHÜSCHEN </a:t>
            </a:r>
            <a:r>
              <a:rPr lang="fr-FR" sz="1600" b="1" dirty="0" err="1" smtClean="0">
                <a:latin typeface="Times New Roman" panose="02020603050405020304" pitchFamily="18" charset="0"/>
                <a:cs typeface="Times New Roman" panose="02020603050405020304" pitchFamily="18" charset="0"/>
              </a:rPr>
              <a:t>Kunder</a:t>
            </a:r>
            <a:r>
              <a:rPr lang="fr-FR" sz="1600" b="1" dirty="0" smtClean="0">
                <a:latin typeface="Times New Roman" panose="02020603050405020304" pitchFamily="18" charset="0"/>
                <a:cs typeface="Times New Roman" panose="02020603050405020304" pitchFamily="18" charset="0"/>
              </a:rPr>
              <a:t> </a:t>
            </a:r>
            <a:r>
              <a:rPr lang="fr-FR" sz="1600" b="1" dirty="0" err="1" smtClean="0">
                <a:latin typeface="Times New Roman" panose="02020603050405020304" pitchFamily="18" charset="0"/>
                <a:cs typeface="Times New Roman" panose="02020603050405020304" pitchFamily="18" charset="0"/>
              </a:rPr>
              <a:t>Belgjikës</a:t>
            </a:r>
            <a:r>
              <a:rPr lang="fr-FR" sz="1600" b="1" dirty="0" smtClean="0">
                <a:latin typeface="Times New Roman" panose="02020603050405020304" pitchFamily="18" charset="0"/>
                <a:cs typeface="Times New Roman" panose="02020603050405020304" pitchFamily="18" charset="0"/>
              </a:rPr>
              <a:t> </a:t>
            </a:r>
            <a:r>
              <a:rPr lang="fr-FR" sz="1600" b="1" dirty="0" err="1" smtClean="0">
                <a:latin typeface="Times New Roman" panose="02020603050405020304" pitchFamily="18" charset="0"/>
                <a:cs typeface="Times New Roman" panose="02020603050405020304" pitchFamily="18" charset="0"/>
              </a:rPr>
              <a:t>vendim</a:t>
            </a:r>
            <a:r>
              <a:rPr lang="fr-FR" sz="1600" b="1" dirty="0" smtClean="0">
                <a:latin typeface="Times New Roman" panose="02020603050405020304" pitchFamily="18" charset="0"/>
                <a:cs typeface="Times New Roman" panose="02020603050405020304" pitchFamily="18" charset="0"/>
              </a:rPr>
              <a:t> </a:t>
            </a:r>
            <a:r>
              <a:rPr lang="fr-FR" sz="1600" b="1" dirty="0" err="1" smtClean="0">
                <a:latin typeface="Times New Roman" panose="02020603050405020304" pitchFamily="18" charset="0"/>
                <a:cs typeface="Times New Roman" panose="02020603050405020304" pitchFamily="18" charset="0"/>
              </a:rPr>
              <a:t>pranueshmerie</a:t>
            </a:r>
            <a:r>
              <a:rPr lang="fr-FR" sz="1600" b="1" dirty="0" smtClean="0">
                <a:latin typeface="Times New Roman" panose="02020603050405020304" pitchFamily="18" charset="0"/>
                <a:cs typeface="Times New Roman" panose="02020603050405020304" pitchFamily="18" charset="0"/>
              </a:rPr>
              <a:t> date 2.5.2007</a:t>
            </a:r>
            <a:endParaRPr lang="en-US" sz="1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998290"/>
            <a:ext cx="12192000" cy="5859709"/>
          </a:xfrm>
        </p:spPr>
        <p:txBody>
          <a:bodyPr>
            <a:normAutofit fontScale="62500" lnSpcReduction="20000"/>
          </a:bodyPr>
          <a:lstStyle/>
          <a:p>
            <a:r>
              <a:rPr lang="sq-AL" dirty="0" smtClean="0">
                <a:latin typeface="Times New Roman" panose="02020603050405020304" pitchFamily="18" charset="0"/>
                <a:cs typeface="Times New Roman" panose="02020603050405020304" pitchFamily="18" charset="0"/>
              </a:rPr>
              <a:t>Më 31 mars 2003, kërkuesi hapi një llogari bankare në një bankë në Belgjikë. Gjatë dy muajve, aplikanti ka bërë pesë pagesa me para në dorë për një shumë totale prej 75,000 euro (EUR) në këtë llogari. Banka raportoi pagesat në njësinë e inteligjences financiare (“CTIF”; shih paragrafin 13, më poshtë), në vijim të të cilit u hap procedimi penal kundër kërkuesit për pastrim parash (neni 505, paragrafi 1, 1o, 2o, 3o dhe 4o. të kodit penal).3. Gjatë marrjes në pyetje, i thirrur për të sqaruar origjinën e parave të paguara në llogarinë bankare në Belgjikë, aplikanti deklaroi:“Unë punoj ilegalisht. Unë fitoj mirë. Mjafton për të fituar 75,000 euro gjatë katër viteve. Nuk dua të flas për këtë, përndryshe punëdhënësit e mi do të kenë probleme. [...] Ka njerëz që më thanë se ishte më e dobishme t'i vendosnin paratë në një bankë në Belgjikë. Më pas më duhej të paguaja më pak taksa. Ndoshta mund ta vërtetoj, </a:t>
            </a:r>
            <a:r>
              <a:rPr lang="sq-AL" b="1" dirty="0" smtClean="0">
                <a:latin typeface="Times New Roman" panose="02020603050405020304" pitchFamily="18" charset="0"/>
                <a:cs typeface="Times New Roman" panose="02020603050405020304" pitchFamily="18" charset="0"/>
              </a:rPr>
              <a:t>por nuk dua sepse nuk dua t'i dëmtoj këta njerëz</a:t>
            </a:r>
            <a:r>
              <a:rPr lang="sq-AL" dirty="0" smtClean="0">
                <a:latin typeface="Times New Roman" panose="02020603050405020304" pitchFamily="18" charset="0"/>
                <a:cs typeface="Times New Roman" panose="02020603050405020304" pitchFamily="18" charset="0"/>
              </a:rPr>
              <a:t>. »</a:t>
            </a:r>
          </a:p>
          <a:p>
            <a:r>
              <a:rPr lang="sq-AL" dirty="0" smtClean="0">
                <a:latin typeface="Times New Roman" panose="02020603050405020304" pitchFamily="18" charset="0"/>
                <a:cs typeface="Times New Roman" panose="02020603050405020304" pitchFamily="18" charset="0"/>
              </a:rPr>
              <a:t>Me një vendim të gjykatës penale të Antverp-it të 22 qershorit 2005, kërkuesi u dënua për pastrim parash me një dënim me kusht prej dhjetë muajsh dhe një gjobë prej 5,000 eurosh. Gjithashtu është konfiskuar edhe shuma prej 75 mijë eurosh me arsyetimin se përbën përfitim financiar që rrjedh drejtpërdrejt nga vepra penale. Për sa i përket karakterizimit të veprës, gjykata vlerësoi se:“Pastrimi i parave i përmendur në citim duhet të lidhet me përfitimet financiare që rezultojnë drejtpërdrejt nga një shkelje.Prandaj është e nevojshme të demonstrohet ekzistenca e një vepre penale themelore. …se ligji penal nuk përcakton një listë shteruese të veprave themelore dhe se ligji nuk vendos një detyrim formal për të identifikuar veprën konkrete themelore. Kjo nuk cenon prezumimin e pafajësisë. Gjykata, duke marrë parasysh të dhënat që përmban dosja dhe vlera provuese e të cilave duhet të vlerësohet, duhet të verifikojë nëse vërtetohet origjina e paligjshme e parave. Lidhur me një dënim për pastrim parash, nuk kërkohet që hapja e procedimit penal në bazë të veprës fillestare të jetë në juridiksionin territorial të gjyqtarit penal belg. Prandaj, vepra themelore e kryer jashtë vendit nuk duhet domosdoshmërisht të përfshihet në juridiksionin ekstraterritorial të gjyqtarit penal belg. Në këtë rast nuk lind asnjë problem në lidhje me kriminalitetin e dyfishtë. </a:t>
            </a:r>
          </a:p>
          <a:p>
            <a:r>
              <a:rPr lang="sq-AL" dirty="0" smtClean="0">
                <a:latin typeface="Times New Roman" panose="02020603050405020304" pitchFamily="18" charset="0"/>
                <a:cs typeface="Times New Roman" panose="02020603050405020304" pitchFamily="18" charset="0"/>
              </a:rPr>
              <a:t>Kështu, gjykata penale vlerësoi se nga konstatimet dhe deklarimet e ndryshme në dosje mund të nxirren një sërë elementësh të cilët, të marrë së bashku, përbënin prezumime serioze, të sakta dhe të qëndrueshme nga të cilat është dhënë prova e veprës së pastrimit të parave. Në veçanti, gjykata mori parasysh faktin se kërkuesi nuk kishte dhënë një shpjegim për origjinën e parave, se ai njihej në Holandë për vepra penale të lidhura me drogën dhe se nuk kishte të ardhura të njohura atje. Për më tepër, gjykata konstatoi se deklaratat e ankuesit nuk ishin të besueshme duke pasur parasysh faktin se ai refuzoi të jepte detaje ose prova të deklaratave të tij.</a:t>
            </a:r>
          </a:p>
        </p:txBody>
      </p:sp>
    </p:spTree>
    <p:extLst>
      <p:ext uri="{BB962C8B-B14F-4D97-AF65-F5344CB8AC3E}">
        <p14:creationId xmlns:p14="http://schemas.microsoft.com/office/powerpoint/2010/main" val="18245302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8289"/>
            <a:ext cx="10515600" cy="574442"/>
          </a:xfrm>
        </p:spPr>
        <p:txBody>
          <a:bodyPr>
            <a:normAutofit/>
          </a:bodyPr>
          <a:lstStyle/>
          <a:p>
            <a:pPr algn="ctr"/>
            <a:r>
              <a:rPr lang="fr-FR" sz="1600" b="1" dirty="0">
                <a:latin typeface="Times New Roman" panose="02020603050405020304" pitchFamily="18" charset="0"/>
                <a:cs typeface="Times New Roman" panose="02020603050405020304" pitchFamily="18" charset="0"/>
              </a:rPr>
              <a:t>Steve Mitchell ZSCHÜSCHEN contre la Belgique 2.5.2007</a:t>
            </a:r>
            <a:endParaRPr lang="sq-AL" sz="1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755008"/>
            <a:ext cx="12192000" cy="6102991"/>
          </a:xfrm>
        </p:spPr>
        <p:txBody>
          <a:bodyPr>
            <a:normAutofit lnSpcReduction="10000"/>
          </a:bodyPr>
          <a:lstStyle/>
          <a:p>
            <a:r>
              <a:rPr lang="sq-AL" sz="2400" dirty="0" smtClean="0">
                <a:latin typeface="Times New Roman" panose="02020603050405020304" pitchFamily="18" charset="0"/>
                <a:cs typeface="Times New Roman" panose="02020603050405020304" pitchFamily="18" charset="0"/>
              </a:rPr>
              <a:t>Më 27 qershor 2006, Gjykata e Apelit </a:t>
            </a:r>
            <a:r>
              <a:rPr lang="en-US" sz="2400" dirty="0" err="1" smtClean="0">
                <a:latin typeface="Times New Roman" panose="02020603050405020304" pitchFamily="18" charset="0"/>
                <a:cs typeface="Times New Roman" panose="02020603050405020304" pitchFamily="18" charset="0"/>
              </a:rPr>
              <a:t>vler</a:t>
            </a:r>
            <a:r>
              <a:rPr lang="sq-AL" sz="2400" noProof="1" smtClean="0">
                <a:latin typeface="Times New Roman" panose="02020603050405020304" pitchFamily="18" charset="0"/>
                <a:cs typeface="Times New Roman" panose="02020603050405020304" pitchFamily="18" charset="0"/>
              </a:rPr>
              <a:t>e</a:t>
            </a:r>
            <a:r>
              <a:rPr lang="en-US" sz="2400" dirty="0" err="1" smtClean="0">
                <a:latin typeface="Times New Roman" panose="02020603050405020304" pitchFamily="18" charset="0"/>
                <a:cs typeface="Times New Roman" panose="02020603050405020304" pitchFamily="18" charset="0"/>
              </a:rPr>
              <a:t>soi</a:t>
            </a:r>
            <a:r>
              <a:rPr lang="en-US" sz="2400" dirty="0" smtClean="0">
                <a:latin typeface="Times New Roman" panose="02020603050405020304" pitchFamily="18" charset="0"/>
                <a:cs typeface="Times New Roman" panose="02020603050405020304" pitchFamily="18" charset="0"/>
              </a:rPr>
              <a:t> </a:t>
            </a:r>
            <a:r>
              <a:rPr lang="sq-AL" sz="2400" dirty="0" smtClean="0">
                <a:latin typeface="Times New Roman" panose="02020603050405020304" pitchFamily="18" charset="0"/>
                <a:cs typeface="Times New Roman" panose="02020603050405020304" pitchFamily="18" charset="0"/>
              </a:rPr>
              <a:t>:“Për të pasur një vepër penale të pastrimit të parave të, kërkohet që objekti i veprës të ketë të bëjë me …</a:t>
            </a:r>
            <a:r>
              <a:rPr lang="sq-AL" sz="2400" b="1" dirty="0" smtClean="0">
                <a:latin typeface="Times New Roman" panose="02020603050405020304" pitchFamily="18" charset="0"/>
                <a:cs typeface="Times New Roman" panose="02020603050405020304" pitchFamily="18" charset="0"/>
              </a:rPr>
              <a:t>avantazh financiar </a:t>
            </a:r>
            <a:r>
              <a:rPr lang="sq-AL" sz="2400" dirty="0" smtClean="0">
                <a:latin typeface="Times New Roman" panose="02020603050405020304" pitchFamily="18" charset="0"/>
                <a:cs typeface="Times New Roman" panose="02020603050405020304" pitchFamily="18" charset="0"/>
              </a:rPr>
              <a:t>që rrjedh drejtpërdrejt nga një </a:t>
            </a:r>
            <a:r>
              <a:rPr lang="en-US" sz="2400" dirty="0" err="1" smtClean="0">
                <a:latin typeface="Times New Roman" panose="02020603050405020304" pitchFamily="18" charset="0"/>
                <a:cs typeface="Times New Roman" panose="02020603050405020304" pitchFamily="18" charset="0"/>
              </a:rPr>
              <a:t>veper</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penale</a:t>
            </a:r>
            <a:r>
              <a:rPr lang="sq-AL" sz="2400" dirty="0" smtClean="0">
                <a:latin typeface="Times New Roman" panose="02020603050405020304" pitchFamily="18" charset="0"/>
                <a:cs typeface="Times New Roman" panose="02020603050405020304" pitchFamily="18" charset="0"/>
              </a:rPr>
              <a:t> (e ashtuquajtura vepra bazë), nga mallrat ose vlerat zëvendësu</a:t>
            </a:r>
            <a:r>
              <a:rPr lang="en-US" sz="2400" dirty="0" smtClean="0">
                <a:latin typeface="Times New Roman" panose="02020603050405020304" pitchFamily="18" charset="0"/>
                <a:cs typeface="Times New Roman" panose="02020603050405020304" pitchFamily="18" charset="0"/>
              </a:rPr>
              <a:t>ese</a:t>
            </a:r>
            <a:r>
              <a:rPr lang="sq-AL" sz="2400" dirty="0" smtClean="0">
                <a:latin typeface="Times New Roman" panose="02020603050405020304" pitchFamily="18" charset="0"/>
                <a:cs typeface="Times New Roman" panose="02020603050405020304" pitchFamily="18" charset="0"/>
              </a:rPr>
              <a:t>, ose nga të ardhurat e marra nga këto përfitime; përveç kësaj, kërkohet që autori i veprës së pastrimit të parave të dinte origjinën ose burimin e paligjshëm, ose duhet ta dinte atë;</a:t>
            </a:r>
          </a:p>
          <a:p>
            <a:r>
              <a:rPr lang="sq-AL" sz="2400" dirty="0" smtClean="0">
                <a:latin typeface="Times New Roman" panose="02020603050405020304" pitchFamily="18" charset="0"/>
                <a:cs typeface="Times New Roman" panose="02020603050405020304" pitchFamily="18" charset="0"/>
              </a:rPr>
              <a:t>Nuk kërkohet që të ketë filluar procedimi penal për veprën themelore; nuk kërkohet që vepra themelore të specifikohet në mënyrë specifike në akuzë; as nuk kërkohet që gjyqtari penal që duhet të vendosë për pastrimin e parave të dijë veprën e saktë themelore, me kusht që ai, në bazë të të dhënave faktike, të përjashtojë çdo origjinë </a:t>
            </a:r>
            <a:r>
              <a:rPr lang="sq-AL" sz="2400" noProof="1" smtClean="0">
                <a:latin typeface="Times New Roman" panose="02020603050405020304" pitchFamily="18" charset="0"/>
                <a:cs typeface="Times New Roman" panose="02020603050405020304" pitchFamily="18" charset="0"/>
              </a:rPr>
              <a:t>ligjore</a:t>
            </a:r>
            <a:r>
              <a:rPr lang="sq-AL" sz="2400" dirty="0" smtClean="0">
                <a:latin typeface="Times New Roman" panose="02020603050405020304" pitchFamily="18" charset="0"/>
                <a:cs typeface="Times New Roman" panose="02020603050405020304" pitchFamily="18" charset="0"/>
              </a:rPr>
              <a:t> (Cass. 25 shtator 2001, J.T., 2002, 660 );</a:t>
            </a:r>
          </a:p>
          <a:p>
            <a:r>
              <a:rPr lang="sq-AL" sz="2400" dirty="0" smtClean="0">
                <a:latin typeface="Times New Roman" panose="02020603050405020304" pitchFamily="18" charset="0"/>
                <a:cs typeface="Times New Roman" panose="02020603050405020304" pitchFamily="18" charset="0"/>
              </a:rPr>
              <a:t>Me një vendim të datës 28 nëntor 2006, Gjykata e Kasacionit hodhi poshtë </a:t>
            </a:r>
            <a:r>
              <a:rPr lang="en-US" sz="2400" dirty="0" err="1" smtClean="0">
                <a:latin typeface="Times New Roman" panose="02020603050405020304" pitchFamily="18" charset="0"/>
                <a:cs typeface="Times New Roman" panose="02020603050405020304" pitchFamily="18" charset="0"/>
              </a:rPr>
              <a:t>rekursin</a:t>
            </a:r>
            <a:r>
              <a:rPr lang="sq-AL" sz="2400" dirty="0" smtClean="0">
                <a:latin typeface="Times New Roman" panose="02020603050405020304" pitchFamily="18" charset="0"/>
                <a:cs typeface="Times New Roman" panose="02020603050405020304" pitchFamily="18" charset="0"/>
              </a:rPr>
              <a:t>. Ajo konsideroi se:“Për veprën e pastrimit të parave .., pala proceduese merr në veçanti barrën e vërtetimit të origjinës së paligjshme ose kriminale të sendeve në mosmarrëveshje dhe dijenisë se autorit. Barra e provës lidhur me origjinën e paligjshme ose kriminale plotësohet kur, </a:t>
            </a:r>
            <a:r>
              <a:rPr lang="sq-AL" sz="2400" b="1" dirty="0" smtClean="0">
                <a:latin typeface="Times New Roman" panose="02020603050405020304" pitchFamily="18" charset="0"/>
                <a:cs typeface="Times New Roman" panose="02020603050405020304" pitchFamily="18" charset="0"/>
              </a:rPr>
              <a:t>në bazë të elementeve faktike, çdo origjinë ligjore e këtyre gjërave mund të përjashtohet me siguri</a:t>
            </a:r>
            <a:r>
              <a:rPr lang="sq-AL" sz="2400" dirty="0" smtClean="0">
                <a:latin typeface="Times New Roman" panose="02020603050405020304" pitchFamily="18" charset="0"/>
                <a:cs typeface="Times New Roman" panose="02020603050405020304" pitchFamily="18" charset="0"/>
              </a:rPr>
              <a:t>. Barra e provës në lidhje me njohuritë e autorit plotësohet kur kjo mund të konkludohet me siguri nga rrethanat faktike. … i takon vetë të pandehurit të vlerësojë nëse është e përshtatshme që mbrojtja e tij të bëjë publike informacionin që ka në lidhje me origjinën e pasurise. Zgjedhja që mund të bëjë i pandehuri nuk cenon të drejtat e tij të mbrojtjes.</a:t>
            </a:r>
          </a:p>
          <a:p>
            <a:endParaRPr lang="en-US" dirty="0">
              <a:latin typeface="Times New Roman" panose="02020603050405020304" pitchFamily="18" charset="0"/>
              <a:cs typeface="Times New Roman" panose="02020603050405020304" pitchFamily="18" charset="0"/>
            </a:endParaRPr>
          </a:p>
          <a:p>
            <a:endParaRPr lang="sq-AL" dirty="0"/>
          </a:p>
        </p:txBody>
      </p:sp>
    </p:spTree>
    <p:extLst>
      <p:ext uri="{BB962C8B-B14F-4D97-AF65-F5344CB8AC3E}">
        <p14:creationId xmlns:p14="http://schemas.microsoft.com/office/powerpoint/2010/main" val="21132688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0"/>
            <a:ext cx="10515600" cy="6176963"/>
          </a:xfrm>
        </p:spPr>
        <p:txBody>
          <a:bodyPr>
            <a:normAutofit fontScale="70000" lnSpcReduction="20000"/>
          </a:bodyPr>
          <a:lstStyle/>
          <a:p>
            <a:r>
              <a:rPr lang="en-US" dirty="0" smtClean="0">
                <a:latin typeface="Times" panose="02020603060405020304" pitchFamily="18" charset="0"/>
              </a:rPr>
              <a:t>K</a:t>
            </a:r>
            <a:r>
              <a:rPr lang="sq-AL" dirty="0" smtClean="0">
                <a:latin typeface="Times" panose="02020603060405020304" pitchFamily="18" charset="0"/>
              </a:rPr>
              <a:t>ërkuesi </a:t>
            </a:r>
            <a:r>
              <a:rPr lang="en-US" dirty="0" err="1" smtClean="0">
                <a:latin typeface="Times" panose="02020603060405020304" pitchFamily="18" charset="0"/>
              </a:rPr>
              <a:t>pretendoi</a:t>
            </a:r>
            <a:r>
              <a:rPr lang="sq-AL" dirty="0" smtClean="0">
                <a:latin typeface="Times" panose="02020603060405020304" pitchFamily="18" charset="0"/>
              </a:rPr>
              <a:t> </a:t>
            </a:r>
            <a:r>
              <a:rPr lang="sq-AL" dirty="0">
                <a:latin typeface="Times" panose="02020603060405020304" pitchFamily="18" charset="0"/>
              </a:rPr>
              <a:t>se prezumimi i tij i pafajësisë, e drejta e tij për të qëndruar në heshtje si dhe të drejtat e tij të mbrojtjes janë shkelur duke pasur parasysh faktin se gjykatat kombëtare nuk e kanë </a:t>
            </a:r>
            <a:r>
              <a:rPr lang="en-US" dirty="0" err="1" smtClean="0">
                <a:latin typeface="Times" panose="02020603060405020304" pitchFamily="18" charset="0"/>
              </a:rPr>
              <a:t>provuar</a:t>
            </a:r>
            <a:r>
              <a:rPr lang="sq-AL" dirty="0" smtClean="0">
                <a:latin typeface="Times" panose="02020603060405020304" pitchFamily="18" charset="0"/>
              </a:rPr>
              <a:t> </a:t>
            </a:r>
            <a:r>
              <a:rPr lang="sq-AL" dirty="0">
                <a:latin typeface="Times" panose="02020603060405020304" pitchFamily="18" charset="0"/>
              </a:rPr>
              <a:t>veprën penale </a:t>
            </a:r>
            <a:r>
              <a:rPr lang="sq-AL" dirty="0" smtClean="0">
                <a:latin typeface="Times" panose="02020603060405020304" pitchFamily="18" charset="0"/>
              </a:rPr>
              <a:t>bazë </a:t>
            </a:r>
            <a:r>
              <a:rPr lang="en-US" dirty="0" err="1" smtClean="0">
                <a:latin typeface="Times" panose="02020603060405020304" pitchFamily="18" charset="0"/>
              </a:rPr>
              <a:t>te</a:t>
            </a:r>
            <a:r>
              <a:rPr lang="sq-AL" dirty="0" smtClean="0">
                <a:latin typeface="Times" panose="02020603060405020304" pitchFamily="18" charset="0"/>
              </a:rPr>
              <a:t> </a:t>
            </a:r>
            <a:r>
              <a:rPr lang="sq-AL" dirty="0">
                <a:latin typeface="Times" panose="02020603060405020304" pitchFamily="18" charset="0"/>
              </a:rPr>
              <a:t>pastrimit (e njohur si “ vepra </a:t>
            </a:r>
            <a:r>
              <a:rPr lang="en-US" dirty="0" smtClean="0">
                <a:latin typeface="Times" panose="02020603060405020304" pitchFamily="18" charset="0"/>
              </a:rPr>
              <a:t>meme</a:t>
            </a:r>
            <a:r>
              <a:rPr lang="sq-AL" dirty="0">
                <a:latin typeface="Times" panose="02020603060405020304" pitchFamily="18" charset="0"/>
              </a:rPr>
              <a:t> ”) dhe nuk kanë vërtetuar origjinën e paligjshme të parave të supozuara të pastruara. Duke konsideruar se ishte e mjaftueshme për të vërtetuar se çdo origjinë ligjore e parave ishte përjashtuar për të karakterizuar veprën penale të pastrimit të parave dhe se nuk ishte e nevojshme të identifikohej vepra bazë, gjykatat kombëtare do të kishin </a:t>
            </a:r>
            <a:r>
              <a:rPr lang="en-US" dirty="0" err="1" smtClean="0">
                <a:latin typeface="Times" panose="02020603060405020304" pitchFamily="18" charset="0"/>
              </a:rPr>
              <a:t>permbysur</a:t>
            </a:r>
            <a:r>
              <a:rPr lang="sq-AL" dirty="0" smtClean="0">
                <a:latin typeface="Times" panose="02020603060405020304" pitchFamily="18" charset="0"/>
              </a:rPr>
              <a:t> barrën e </a:t>
            </a:r>
            <a:r>
              <a:rPr lang="sq-AL" dirty="0">
                <a:latin typeface="Times" panose="02020603060405020304" pitchFamily="18" charset="0"/>
              </a:rPr>
              <a:t>provës dhe do të kishin shkelur e drejta për të </a:t>
            </a:r>
            <a:r>
              <a:rPr lang="sq-AL" dirty="0" smtClean="0">
                <a:latin typeface="Times" panose="02020603060405020304" pitchFamily="18" charset="0"/>
              </a:rPr>
              <a:t>heshtur.</a:t>
            </a:r>
            <a:endParaRPr lang="en-US" dirty="0">
              <a:latin typeface="Times" panose="02020603060405020304" pitchFamily="18" charset="0"/>
            </a:endParaRPr>
          </a:p>
          <a:p>
            <a:r>
              <a:rPr lang="en-US" dirty="0" err="1" smtClean="0">
                <a:latin typeface="Times" panose="02020603060405020304" pitchFamily="18" charset="0"/>
              </a:rPr>
              <a:t>Sipas</a:t>
            </a:r>
            <a:r>
              <a:rPr lang="en-US" dirty="0" smtClean="0">
                <a:latin typeface="Times" panose="02020603060405020304" pitchFamily="18" charset="0"/>
              </a:rPr>
              <a:t> </a:t>
            </a:r>
            <a:r>
              <a:rPr lang="en-US" dirty="0" err="1" smtClean="0">
                <a:latin typeface="Times" panose="02020603060405020304" pitchFamily="18" charset="0"/>
              </a:rPr>
              <a:t>gjykates</a:t>
            </a:r>
            <a:r>
              <a:rPr lang="sq-AL" dirty="0" smtClean="0">
                <a:latin typeface="Times" panose="02020603060405020304" pitchFamily="18" charset="0"/>
              </a:rPr>
              <a:t>, </a:t>
            </a:r>
            <a:r>
              <a:rPr lang="sq-AL" dirty="0">
                <a:latin typeface="Times" panose="02020603060405020304" pitchFamily="18" charset="0"/>
              </a:rPr>
              <a:t>fakti që refuzimi i kërkuesit për të provuar deklaratat e tij të paqarta dhe jo bindëse për origjinën e parave të diskutueshme, </a:t>
            </a:r>
            <a:r>
              <a:rPr lang="en-US" dirty="0" err="1" smtClean="0">
                <a:latin typeface="Times" panose="02020603060405020304" pitchFamily="18" charset="0"/>
              </a:rPr>
              <a:t>ka</a:t>
            </a:r>
            <a:r>
              <a:rPr lang="en-US" dirty="0" smtClean="0">
                <a:latin typeface="Times" panose="02020603060405020304" pitchFamily="18" charset="0"/>
              </a:rPr>
              <a:t> </a:t>
            </a:r>
            <a:r>
              <a:rPr lang="en-US" dirty="0" err="1" smtClean="0">
                <a:latin typeface="Times" panose="02020603060405020304" pitchFamily="18" charset="0"/>
              </a:rPr>
              <a:t>sherbyer</a:t>
            </a:r>
            <a:r>
              <a:rPr lang="en-US" dirty="0" smtClean="0">
                <a:latin typeface="Times" panose="02020603060405020304" pitchFamily="18" charset="0"/>
              </a:rPr>
              <a:t> </a:t>
            </a:r>
            <a:r>
              <a:rPr lang="sq-AL" dirty="0" smtClean="0">
                <a:latin typeface="Times" panose="02020603060405020304" pitchFamily="18" charset="0"/>
              </a:rPr>
              <a:t>për </a:t>
            </a:r>
            <a:r>
              <a:rPr lang="sq-AL" dirty="0">
                <a:latin typeface="Times" panose="02020603060405020304" pitchFamily="18" charset="0"/>
              </a:rPr>
              <a:t>të arritur në përfundimin se çdo origjinë </a:t>
            </a:r>
            <a:r>
              <a:rPr lang="en-US" dirty="0" smtClean="0">
                <a:latin typeface="Times" panose="02020603060405020304" pitchFamily="18" charset="0"/>
              </a:rPr>
              <a:t>e </a:t>
            </a:r>
            <a:r>
              <a:rPr lang="en-US" dirty="0" err="1" smtClean="0">
                <a:latin typeface="Times" panose="02020603060405020304" pitchFamily="18" charset="0"/>
              </a:rPr>
              <a:t>ligjshme</a:t>
            </a:r>
            <a:r>
              <a:rPr lang="sq-AL" dirty="0" smtClean="0">
                <a:latin typeface="Times" panose="02020603060405020304" pitchFamily="18" charset="0"/>
              </a:rPr>
              <a:t> </a:t>
            </a:r>
            <a:r>
              <a:rPr lang="sq-AL" dirty="0">
                <a:latin typeface="Times" panose="02020603060405020304" pitchFamily="18" charset="0"/>
              </a:rPr>
              <a:t>e parave mund të </a:t>
            </a:r>
            <a:r>
              <a:rPr lang="sq-AL" dirty="0" smtClean="0">
                <a:latin typeface="Times" panose="02020603060405020304" pitchFamily="18" charset="0"/>
              </a:rPr>
              <a:t>përjashtohej</a:t>
            </a:r>
            <a:r>
              <a:rPr lang="en-US" dirty="0" smtClean="0">
                <a:latin typeface="Times" panose="02020603060405020304" pitchFamily="18" charset="0"/>
              </a:rPr>
              <a:t>,</a:t>
            </a:r>
            <a:r>
              <a:rPr lang="sq-AL" dirty="0" smtClean="0">
                <a:latin typeface="Times" panose="02020603060405020304" pitchFamily="18" charset="0"/>
              </a:rPr>
              <a:t> </a:t>
            </a:r>
            <a:r>
              <a:rPr lang="sq-AL" dirty="0">
                <a:latin typeface="Times" panose="02020603060405020304" pitchFamily="18" charset="0"/>
              </a:rPr>
              <a:t>nuk përbën, në vetvete, një shkelje të së drejtës së tij për të heshtur dhe për të mos kontribuar në inkriminimin e tij. Konventa nuk ndalon marrjen parasysh të heshtjes së një të akuzuari </a:t>
            </a:r>
            <a:r>
              <a:rPr lang="en-US" dirty="0" err="1" smtClean="0">
                <a:latin typeface="Times" panose="02020603060405020304" pitchFamily="18" charset="0"/>
              </a:rPr>
              <a:t>si</a:t>
            </a:r>
            <a:r>
              <a:rPr lang="en-US" dirty="0" smtClean="0">
                <a:latin typeface="Times" panose="02020603060405020304" pitchFamily="18" charset="0"/>
              </a:rPr>
              <a:t> prove </a:t>
            </a:r>
            <a:r>
              <a:rPr lang="en-US" dirty="0" err="1" smtClean="0">
                <a:latin typeface="Times" panose="02020603060405020304" pitchFamily="18" charset="0"/>
              </a:rPr>
              <a:t>te</a:t>
            </a:r>
            <a:r>
              <a:rPr lang="en-US" dirty="0" smtClean="0">
                <a:latin typeface="Times" panose="02020603060405020304" pitchFamily="18" charset="0"/>
              </a:rPr>
              <a:t> </a:t>
            </a:r>
            <a:r>
              <a:rPr lang="en-US" dirty="0" err="1" smtClean="0">
                <a:latin typeface="Times" panose="02020603060405020304" pitchFamily="18" charset="0"/>
              </a:rPr>
              <a:t>fajesise</a:t>
            </a:r>
            <a:r>
              <a:rPr lang="en-US" dirty="0" smtClean="0">
                <a:latin typeface="Times" panose="02020603060405020304" pitchFamily="18" charset="0"/>
              </a:rPr>
              <a:t> se </a:t>
            </a:r>
            <a:r>
              <a:rPr lang="en-US" dirty="0" err="1" smtClean="0">
                <a:latin typeface="Times" panose="02020603060405020304" pitchFamily="18" charset="0"/>
              </a:rPr>
              <a:t>tij</a:t>
            </a:r>
            <a:r>
              <a:rPr lang="sq-AL" dirty="0" smtClean="0">
                <a:latin typeface="Times" panose="02020603060405020304" pitchFamily="18" charset="0"/>
              </a:rPr>
              <a:t>, </a:t>
            </a:r>
            <a:r>
              <a:rPr lang="sq-AL" dirty="0">
                <a:latin typeface="Times" panose="02020603060405020304" pitchFamily="18" charset="0"/>
              </a:rPr>
              <a:t>përveç nëse dënimi i tij bazohet ekskluzivisht ose në thelb në heshtjen e tij ( </a:t>
            </a:r>
            <a:r>
              <a:rPr lang="sq-AL" i="1" dirty="0">
                <a:latin typeface="Times" panose="02020603060405020304" pitchFamily="18" charset="0"/>
              </a:rPr>
              <a:t>John Murray </a:t>
            </a:r>
            <a:r>
              <a:rPr lang="sq-AL" dirty="0">
                <a:latin typeface="Times" panose="02020603060405020304" pitchFamily="18" charset="0"/>
              </a:rPr>
              <a:t>, cituar më lart, § 47</a:t>
            </a:r>
            <a:r>
              <a:rPr lang="sq-AL" dirty="0" smtClean="0">
                <a:latin typeface="Times" panose="02020603060405020304" pitchFamily="18" charset="0"/>
              </a:rPr>
              <a:t>).</a:t>
            </a:r>
            <a:r>
              <a:rPr lang="sq-AL" dirty="0">
                <a:latin typeface="Times" panose="02020603060405020304" pitchFamily="18" charset="0"/>
              </a:rPr>
              <a:t> </a:t>
            </a:r>
            <a:r>
              <a:rPr lang="sq-AL" i="1" dirty="0">
                <a:latin typeface="Times" panose="02020603060405020304" pitchFamily="18" charset="0"/>
              </a:rPr>
              <a:t> </a:t>
            </a:r>
            <a:r>
              <a:rPr lang="sq-AL" dirty="0">
                <a:latin typeface="Times" panose="02020603060405020304" pitchFamily="18" charset="0"/>
              </a:rPr>
              <a:t>  </a:t>
            </a:r>
          </a:p>
          <a:p>
            <a:r>
              <a:rPr lang="sq-AL" dirty="0" smtClean="0">
                <a:latin typeface="Times" panose="02020603060405020304" pitchFamily="18" charset="0"/>
              </a:rPr>
              <a:t>Gjykata </a:t>
            </a:r>
            <a:r>
              <a:rPr lang="sq-AL" dirty="0">
                <a:latin typeface="Times" panose="02020603060405020304" pitchFamily="18" charset="0"/>
              </a:rPr>
              <a:t>kujton se ajo tashmë ka konsideruar se </a:t>
            </a:r>
            <a:r>
              <a:rPr lang="sq-AL" dirty="0" smtClean="0">
                <a:latin typeface="Times" panose="02020603060405020304" pitchFamily="18" charset="0"/>
              </a:rPr>
              <a:t>ishte </a:t>
            </a:r>
            <a:r>
              <a:rPr lang="sq-AL" dirty="0">
                <a:latin typeface="Times" panose="02020603060405020304" pitchFamily="18" charset="0"/>
              </a:rPr>
              <a:t>e </a:t>
            </a:r>
            <a:r>
              <a:rPr lang="sq-AL" dirty="0" smtClean="0">
                <a:latin typeface="Times" panose="02020603060405020304" pitchFamily="18" charset="0"/>
              </a:rPr>
              <a:t>pajtueshme </a:t>
            </a:r>
            <a:r>
              <a:rPr lang="sq-AL" dirty="0">
                <a:latin typeface="Times" panose="02020603060405020304" pitchFamily="18" charset="0"/>
              </a:rPr>
              <a:t>me nocionin e një gjykimi të drejtë në çështjet penale t'u imponohej kërkuesve detyrimin për të dhënë shpjegime të besueshme në lidhje me situatën e tyre financiare </a:t>
            </a:r>
            <a:r>
              <a:rPr lang="sq-AL" dirty="0" smtClean="0">
                <a:latin typeface="Times" panose="02020603060405020304" pitchFamily="18" charset="0"/>
              </a:rPr>
              <a:t>.</a:t>
            </a:r>
            <a:r>
              <a:rPr lang="sq-AL" dirty="0">
                <a:latin typeface="Times" panose="02020603060405020304" pitchFamily="18" charset="0"/>
              </a:rPr>
              <a:t> Gjithashtu, nëse versioni i ofruar nga aplikanti i transaksioneve të tij financiare </a:t>
            </a:r>
            <a:r>
              <a:rPr lang="sq-AL" dirty="0" smtClean="0">
                <a:latin typeface="Times" panose="02020603060405020304" pitchFamily="18" charset="0"/>
              </a:rPr>
              <a:t>do </a:t>
            </a:r>
            <a:r>
              <a:rPr lang="sq-AL" dirty="0">
                <a:latin typeface="Times" panose="02020603060405020304" pitchFamily="18" charset="0"/>
              </a:rPr>
              <a:t>të kishte qenë i vërtetë, nuk do të kishte qenë e vështirë për të të </a:t>
            </a:r>
            <a:r>
              <a:rPr lang="sq-AL" dirty="0" smtClean="0">
                <a:latin typeface="Times" panose="02020603060405020304" pitchFamily="18" charset="0"/>
              </a:rPr>
              <a:t>demonstr</a:t>
            </a:r>
            <a:r>
              <a:rPr lang="en-US" dirty="0" err="1" smtClean="0">
                <a:latin typeface="Times" panose="02020603060405020304" pitchFamily="18" charset="0"/>
              </a:rPr>
              <a:t>uar</a:t>
            </a:r>
            <a:r>
              <a:rPr lang="sq-AL" dirty="0" smtClean="0">
                <a:latin typeface="Times" panose="02020603060405020304" pitchFamily="18" charset="0"/>
              </a:rPr>
              <a:t> </a:t>
            </a:r>
            <a:r>
              <a:rPr lang="sq-AL" dirty="0">
                <a:latin typeface="Times" panose="02020603060405020304" pitchFamily="18" charset="0"/>
              </a:rPr>
              <a:t>origjinën e parave të </a:t>
            </a:r>
            <a:r>
              <a:rPr lang="sq-AL" dirty="0" smtClean="0">
                <a:latin typeface="Times" panose="02020603060405020304" pitchFamily="18" charset="0"/>
              </a:rPr>
              <a:t>diskutueshme</a:t>
            </a:r>
            <a:endParaRPr lang="sq-AL" dirty="0">
              <a:latin typeface="Times" panose="02020603060405020304" pitchFamily="18" charset="0"/>
            </a:endParaRPr>
          </a:p>
          <a:p>
            <a:r>
              <a:rPr lang="sq-AL" dirty="0" smtClean="0">
                <a:latin typeface="Times" panose="02020603060405020304" pitchFamily="18" charset="0"/>
              </a:rPr>
              <a:t>Kështu, </a:t>
            </a:r>
            <a:r>
              <a:rPr lang="sq-AL" b="1" dirty="0">
                <a:latin typeface="Times" panose="02020603060405020304" pitchFamily="18" charset="0"/>
              </a:rPr>
              <a:t>duke pasur parasysh peshën e provave kundër ankuesit, konkluzionet e nxjerra nga refuzimi i tij për të dhënë një shpjegim bindës mbi origjinën e parave të vendosura në llogarinë e tij bankare në Belgjikë </a:t>
            </a:r>
            <a:r>
              <a:rPr lang="sq-AL" b="1" dirty="0" smtClean="0">
                <a:latin typeface="Times" panose="02020603060405020304" pitchFamily="18" charset="0"/>
              </a:rPr>
              <a:t>nuk </a:t>
            </a:r>
            <a:r>
              <a:rPr lang="en-US" b="1" dirty="0" smtClean="0">
                <a:latin typeface="Times" panose="02020603060405020304" pitchFamily="18" charset="0"/>
              </a:rPr>
              <a:t>u </a:t>
            </a:r>
            <a:r>
              <a:rPr lang="en-US" b="1" dirty="0" err="1" smtClean="0">
                <a:latin typeface="Times" panose="02020603060405020304" pitchFamily="18" charset="0"/>
              </a:rPr>
              <a:t>konsideruan</a:t>
            </a:r>
            <a:r>
              <a:rPr lang="sq-AL" b="1" dirty="0" smtClean="0">
                <a:latin typeface="Times" panose="02020603060405020304" pitchFamily="18" charset="0"/>
              </a:rPr>
              <a:t> </a:t>
            </a:r>
            <a:r>
              <a:rPr lang="en-US" b="1" dirty="0" err="1" smtClean="0">
                <a:latin typeface="Times" panose="02020603060405020304" pitchFamily="18" charset="0"/>
              </a:rPr>
              <a:t>te</a:t>
            </a:r>
            <a:r>
              <a:rPr lang="sq-AL" b="1" dirty="0" smtClean="0">
                <a:latin typeface="Times" panose="02020603060405020304" pitchFamily="18" charset="0"/>
              </a:rPr>
              <a:t> padrejt</a:t>
            </a:r>
            <a:r>
              <a:rPr lang="en-US" b="1" dirty="0" smtClean="0">
                <a:latin typeface="Times" panose="02020603060405020304" pitchFamily="18" charset="0"/>
              </a:rPr>
              <a:t>a</a:t>
            </a:r>
            <a:r>
              <a:rPr lang="sq-AL" b="1" dirty="0" smtClean="0">
                <a:latin typeface="Times" panose="02020603060405020304" pitchFamily="18" charset="0"/>
              </a:rPr>
              <a:t> </a:t>
            </a:r>
            <a:r>
              <a:rPr lang="sq-AL" b="1" dirty="0">
                <a:latin typeface="Times" panose="02020603060405020304" pitchFamily="18" charset="0"/>
              </a:rPr>
              <a:t>ose </a:t>
            </a:r>
            <a:r>
              <a:rPr lang="en-US" b="1" dirty="0" err="1" smtClean="0">
                <a:latin typeface="Times" panose="02020603060405020304" pitchFamily="18" charset="0"/>
              </a:rPr>
              <a:t>të</a:t>
            </a:r>
            <a:r>
              <a:rPr lang="sq-AL" b="1" dirty="0" smtClean="0">
                <a:latin typeface="Times" panose="02020603060405020304" pitchFamily="18" charset="0"/>
              </a:rPr>
              <a:t> paarsyeshme</a:t>
            </a:r>
            <a:r>
              <a:rPr lang="en-US" dirty="0" smtClean="0">
                <a:latin typeface="Times" panose="02020603060405020304" pitchFamily="18" charset="0"/>
              </a:rPr>
              <a:t>.</a:t>
            </a:r>
            <a:r>
              <a:rPr lang="sq-AL" dirty="0">
                <a:latin typeface="Times" panose="02020603060405020304" pitchFamily="18" charset="0"/>
              </a:rPr>
              <a:t>   </a:t>
            </a:r>
          </a:p>
          <a:p>
            <a:r>
              <a:rPr lang="sq-AL" dirty="0">
                <a:latin typeface="Times" panose="02020603060405020304" pitchFamily="18" charset="0"/>
              </a:rPr>
              <a:t>Gjykata konsideron se ankesa e bazuar në nenin 6 §§ 1 dhe 2 të Konventës është haptazi e pabazuar dhe se ajo duhet të shpallet e papranueshme</a:t>
            </a:r>
          </a:p>
        </p:txBody>
      </p:sp>
    </p:spTree>
    <p:extLst>
      <p:ext uri="{BB962C8B-B14F-4D97-AF65-F5344CB8AC3E}">
        <p14:creationId xmlns:p14="http://schemas.microsoft.com/office/powerpoint/2010/main" val="32000662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36228"/>
            <a:ext cx="10515600" cy="5740735"/>
          </a:xfrm>
        </p:spPr>
        <p:txBody>
          <a:bodyPr>
            <a:noAutofit/>
          </a:bodyPr>
          <a:lstStyle/>
          <a:p>
            <a:r>
              <a:rPr lang="en-US" sz="2400" dirty="0" err="1" smtClean="0">
                <a:latin typeface="Times New Roman" panose="02020603050405020304" pitchFamily="18" charset="0"/>
                <a:cs typeface="Times New Roman" panose="02020603050405020304" pitchFamily="18" charset="0"/>
              </a:rPr>
              <a:t>Koment</a:t>
            </a:r>
            <a:r>
              <a:rPr lang="en-US" sz="2400" dirty="0" smtClean="0">
                <a:latin typeface="Times New Roman" panose="02020603050405020304" pitchFamily="18" charset="0"/>
                <a:cs typeface="Times New Roman" panose="02020603050405020304" pitchFamily="18" charset="0"/>
              </a:rPr>
              <a:t>:</a:t>
            </a:r>
          </a:p>
          <a:p>
            <a:r>
              <a:rPr lang="sq-AL" sz="2400" dirty="0" smtClean="0">
                <a:latin typeface="Times New Roman" panose="02020603050405020304" pitchFamily="18" charset="0"/>
                <a:cs typeface="Times New Roman" panose="02020603050405020304" pitchFamily="18" charset="0"/>
              </a:rPr>
              <a:t>GjEDNj</a:t>
            </a:r>
            <a:r>
              <a:rPr lang="en-US" sz="2400" dirty="0" smtClean="0">
                <a:latin typeface="Times New Roman" panose="02020603050405020304" pitchFamily="18" charset="0"/>
                <a:cs typeface="Times New Roman" panose="02020603050405020304" pitchFamily="18" charset="0"/>
              </a:rPr>
              <a:t>, </a:t>
            </a:r>
            <a:r>
              <a:rPr lang="sq-AL" sz="2400" dirty="0" smtClean="0">
                <a:latin typeface="Times New Roman" panose="02020603050405020304" pitchFamily="18" charset="0"/>
                <a:cs typeface="Times New Roman" panose="02020603050405020304" pitchFamily="18" charset="0"/>
              </a:rPr>
              <a:t>nëpërmjet këtij vendimi </a:t>
            </a:r>
            <a:r>
              <a:rPr lang="en-US" sz="2400" dirty="0" smtClean="0">
                <a:latin typeface="Times New Roman" panose="02020603050405020304" pitchFamily="18" charset="0"/>
                <a:cs typeface="Times New Roman" panose="02020603050405020304" pitchFamily="18" charset="0"/>
              </a:rPr>
              <a:t>(</a:t>
            </a:r>
            <a:r>
              <a:rPr lang="fr-FR" sz="2400" b="1" dirty="0" smtClean="0">
                <a:latin typeface="Times New Roman" panose="02020603050405020304" pitchFamily="18" charset="0"/>
                <a:cs typeface="Times New Roman" panose="02020603050405020304" pitchFamily="18" charset="0"/>
              </a:rPr>
              <a:t>ZSCHÜSCHEN)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pranon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këto</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parime</a:t>
            </a:r>
            <a:r>
              <a:rPr lang="en-US" sz="2400" dirty="0" smtClean="0">
                <a:latin typeface="Times New Roman" panose="02020603050405020304" pitchFamily="18" charset="0"/>
                <a:cs typeface="Times New Roman" panose="02020603050405020304" pitchFamily="18" charset="0"/>
              </a:rPr>
              <a:t>:</a:t>
            </a:r>
          </a:p>
          <a:p>
            <a:pPr marL="0" indent="0">
              <a:buNone/>
            </a:pPr>
            <a:r>
              <a:rPr lang="en-US" sz="2400" dirty="0" smtClean="0">
                <a:latin typeface="Times New Roman" panose="02020603050405020304" pitchFamily="18" charset="0"/>
                <a:cs typeface="Times New Roman" panose="02020603050405020304" pitchFamily="18" charset="0"/>
              </a:rPr>
              <a:t>1. </a:t>
            </a:r>
            <a:r>
              <a:rPr lang="sq-AL" sz="2400" dirty="0" smtClean="0">
                <a:latin typeface="Times New Roman" panose="02020603050405020304" pitchFamily="18" charset="0"/>
                <a:cs typeface="Times New Roman" panose="02020603050405020304" pitchFamily="18" charset="0"/>
              </a:rPr>
              <a:t>Vepra penale ose veprimtaria kriminale qe ka prodhuar produkte (vepra mëmë) nuk është e nevojshme të specifikohet dhe as të provohet nëpërmjet ndonjë vendimi gjyqësor.</a:t>
            </a:r>
          </a:p>
          <a:p>
            <a:pPr marL="0" indent="0">
              <a:buNone/>
            </a:pPr>
            <a:r>
              <a:rPr lang="sq-AL" sz="2400" dirty="0" smtClean="0">
                <a:latin typeface="Times New Roman" panose="02020603050405020304" pitchFamily="18" charset="0"/>
                <a:cs typeface="Times New Roman" panose="02020603050405020304" pitchFamily="18" charset="0"/>
              </a:rPr>
              <a:t>2. Vepra penale mëmë, mund të prezumohet kur përjashtohet çdo origjinë e ligjshme e pasurisë. Pra pasuria nuk justifikohet me burime të ligjshme.</a:t>
            </a:r>
          </a:p>
          <a:p>
            <a:pPr marL="0" indent="0" algn="just">
              <a:buNone/>
            </a:pPr>
            <a:r>
              <a:rPr lang="sq-AL" sz="2400" dirty="0" smtClean="0">
                <a:latin typeface="Times New Roman" panose="02020603050405020304" pitchFamily="18" charset="0"/>
                <a:cs typeface="Times New Roman" panose="02020603050405020304" pitchFamily="18" charset="0"/>
              </a:rPr>
              <a:t>3. I pandehuri ka detyrimin të japë shpjegime të besueshme dhe të hollësishme për origjinën e pasurisë. Organi kompetent shtetëror, mund të prezumojë mungesën e ligjshmërisë së pasurisë, kur i pandehuri nuk jep shpjegime të besueshme dhe të hollësishme për origjinën e ligjshme të pasurisë.</a:t>
            </a:r>
          </a:p>
          <a:p>
            <a:pPr algn="just"/>
            <a:r>
              <a:rPr lang="sq-AL" sz="2400" dirty="0" smtClean="0">
                <a:latin typeface="Times New Roman" panose="02020603050405020304" pitchFamily="18" charset="0"/>
                <a:cs typeface="Times New Roman" panose="02020603050405020304" pitchFamily="18" charset="0"/>
              </a:rPr>
              <a:t>Vlera e precedentëve të tillë, duhet të peshohet në raport me pozicionin Kushtetues të standardeve të KEDNj. Sipas nenit 17/2 të Kushtetutes: “</a:t>
            </a:r>
            <a:r>
              <a:rPr lang="sq-AL" sz="2400" i="1" dirty="0" smtClean="0">
                <a:latin typeface="Times New Roman" panose="02020603050405020304" pitchFamily="18" charset="0"/>
                <a:cs typeface="Times New Roman" panose="02020603050405020304" pitchFamily="18" charset="0"/>
              </a:rPr>
              <a:t>Këto  kufizime  nuk  mund  të  cenojnë  thelbin  e  lirive  dhe  të  të  drejtave  dhe  në  </a:t>
            </a:r>
            <a:r>
              <a:rPr lang="sq-AL" sz="2400" b="1" i="1" dirty="0" smtClean="0">
                <a:latin typeface="Times New Roman" panose="02020603050405020304" pitchFamily="18" charset="0"/>
                <a:cs typeface="Times New Roman" panose="02020603050405020304" pitchFamily="18" charset="0"/>
              </a:rPr>
              <a:t>asnjë  rast  nuk  mund  të  tejkalojnë  kufizimet  e  parashikuara  në  Konventën  Europiane  për  të  Drejtat  e  Njeriut</a:t>
            </a:r>
            <a:r>
              <a:rPr lang="sq-AL" sz="2400" dirty="0" smtClean="0">
                <a:latin typeface="Times New Roman" panose="02020603050405020304" pitchFamily="18" charset="0"/>
                <a:cs typeface="Times New Roman" panose="02020603050405020304" pitchFamily="18" charset="0"/>
              </a:rPr>
              <a:t>.”</a:t>
            </a:r>
            <a:endParaRPr lang="sq-AL"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90099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88622-EED4-2907-931F-A3D88E237CDE}"/>
              </a:ext>
            </a:extLst>
          </p:cNvPr>
          <p:cNvSpPr>
            <a:spLocks noGrp="1"/>
          </p:cNvSpPr>
          <p:nvPr>
            <p:ph type="title"/>
          </p:nvPr>
        </p:nvSpPr>
        <p:spPr>
          <a:xfrm>
            <a:off x="838200" y="365126"/>
            <a:ext cx="10515600" cy="613070"/>
          </a:xfrm>
        </p:spPr>
        <p:txBody>
          <a:bodyPr>
            <a:normAutofit/>
          </a:bodyPr>
          <a:lstStyle/>
          <a:p>
            <a:pPr algn="ctr"/>
            <a:r>
              <a:rPr lang="en-US" sz="2400" b="1" dirty="0">
                <a:latin typeface="Times New Roman" panose="02020603050405020304" pitchFamily="18" charset="0"/>
                <a:cs typeface="Times New Roman" panose="02020603050405020304" pitchFamily="18" charset="0"/>
              </a:rPr>
              <a:t>Vendim nr 1 date 13.01.2016 i Gjykates se Larte</a:t>
            </a:r>
            <a:endParaRPr lang="sq-AL" sz="24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7DF19A1-F0C0-CBC1-4AB1-2BFEFC5CEF0C}"/>
              </a:ext>
            </a:extLst>
          </p:cNvPr>
          <p:cNvSpPr>
            <a:spLocks noGrp="1"/>
          </p:cNvSpPr>
          <p:nvPr>
            <p:ph idx="1"/>
          </p:nvPr>
        </p:nvSpPr>
        <p:spPr>
          <a:xfrm>
            <a:off x="350874" y="1084521"/>
            <a:ext cx="11002926" cy="5486399"/>
          </a:xfrm>
        </p:spPr>
        <p:txBody>
          <a:bodyPr>
            <a:normAutofit/>
          </a:bodyPr>
          <a:lstStyle/>
          <a:p>
            <a:pPr algn="just"/>
            <a:r>
              <a:rPr lang="en-US" sz="2200" noProof="1">
                <a:latin typeface="Times New Roman" panose="02020603050405020304" pitchFamily="18" charset="0"/>
                <a:cs typeface="Times New Roman" panose="02020603050405020304" pitchFamily="18" charset="0"/>
              </a:rPr>
              <a:t>Rekurs ndaj caktimit te mases se sigurimit “Arresti me burg”. </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Akuza: </a:t>
            </a:r>
            <a:r>
              <a:rPr lang="sq-AL" sz="2200" dirty="0">
                <a:effectLst/>
                <a:latin typeface="Times New Roman" panose="02020603050405020304" pitchFamily="18" charset="0"/>
                <a:ea typeface="Calibri" panose="020F0502020204030204" pitchFamily="34" charset="0"/>
                <a:cs typeface="Times New Roman" panose="02020603050405020304" pitchFamily="18" charset="0"/>
              </a:rPr>
              <a:t>Fshehje të ardhurave, Mospagim i taksave, pastrimi i produkteve të veprës penale ose i veprimtarisë kriminale, të parashikuara nga nenet 180/3,181dhe 287 të Kodit Penal</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a:t>
            </a:r>
          </a:p>
          <a:p>
            <a:pPr algn="just"/>
            <a:r>
              <a:rPr lang="en-US" sz="2200" noProof="1">
                <a:latin typeface="Times New Roman" panose="02020603050405020304" pitchFamily="18" charset="0"/>
                <a:cs typeface="Times New Roman" panose="02020603050405020304" pitchFamily="18" charset="0"/>
              </a:rPr>
              <a:t>Shtrohet për diskutim pyetja: a përbën vepra penale “Fshehja e të ardhurave” parashikuar nga neni 180 i Kodit Penal, vepër penale kryesore “mëmë”, e cila përbën parakusht për konsumimin e veprës penale “Pastrimi i produkteve të veprës penale” parashikuar nga neni 287 i Kodit Penal?</a:t>
            </a:r>
            <a:endParaRPr lang="en-US" sz="2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sq-AL" sz="2200" noProof="1">
                <a:latin typeface="Times New Roman" panose="02020603050405020304" pitchFamily="18" charset="0"/>
                <a:cs typeface="Times New Roman" panose="02020603050405020304" pitchFamily="18" charset="0"/>
              </a:rPr>
              <a:t>Kolegji Penal vlerëson se veprat penale: e fshehjes të ardhurave dhe e mospagimit të taksave nuk mund të konsiderohen si vepra penale bazë, të cilat gjenerojnë produkte kriminale, pasi këto vepra penale nuk sjellin produkte, por vetëm një kursim të padrejtë nga pikëpamja ligjore dhe fiskale, nga një pasuri, e cila është prodhuar nga mënyra të tjera jo kriminale, siç është kapitali i shoqërisë dhe ushtrimi i lirisë së sipërmarrjes. Lidhur me veprën penale të pastrimit të produkteve të veprës penale, ky Kolegj çmon se vepra penale bazë nga e cila gjenerojnë produktet, përbëhet vetëm nga ato vepra që prodhojnë një pasurim të dukshëm e të prekshëm dhe që hyn në disponibilitetin e autorit. </a:t>
            </a:r>
          </a:p>
          <a:p>
            <a:endParaRPr lang="sq-AL" noProof="1"/>
          </a:p>
        </p:txBody>
      </p:sp>
    </p:spTree>
    <p:extLst>
      <p:ext uri="{BB962C8B-B14F-4D97-AF65-F5344CB8AC3E}">
        <p14:creationId xmlns:p14="http://schemas.microsoft.com/office/powerpoint/2010/main" val="28567132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18949-4BE6-0769-BE74-BA13BE23B250}"/>
              </a:ext>
            </a:extLst>
          </p:cNvPr>
          <p:cNvSpPr>
            <a:spLocks noGrp="1"/>
          </p:cNvSpPr>
          <p:nvPr>
            <p:ph type="title"/>
          </p:nvPr>
        </p:nvSpPr>
        <p:spPr>
          <a:xfrm>
            <a:off x="838200" y="365126"/>
            <a:ext cx="10515600" cy="644967"/>
          </a:xfrm>
        </p:spPr>
        <p:txBody>
          <a:bodyPr>
            <a:normAutofit fontScale="90000"/>
          </a:bodyPr>
          <a:lstStyle/>
          <a:p>
            <a:r>
              <a:rPr lang="sq-AL" dirty="0"/>
              <a:t>Vendim nr 1 date 13.01.2016 i Gjykates se Larte</a:t>
            </a:r>
          </a:p>
        </p:txBody>
      </p:sp>
      <p:sp>
        <p:nvSpPr>
          <p:cNvPr id="3" name="Content Placeholder 2">
            <a:extLst>
              <a:ext uri="{FF2B5EF4-FFF2-40B4-BE49-F238E27FC236}">
                <a16:creationId xmlns:a16="http://schemas.microsoft.com/office/drawing/2014/main" id="{05279614-F4B6-6709-441F-25F0428C1C9B}"/>
              </a:ext>
            </a:extLst>
          </p:cNvPr>
          <p:cNvSpPr>
            <a:spLocks noGrp="1"/>
          </p:cNvSpPr>
          <p:nvPr>
            <p:ph idx="1"/>
          </p:nvPr>
        </p:nvSpPr>
        <p:spPr>
          <a:xfrm>
            <a:off x="0" y="1222744"/>
            <a:ext cx="12192000" cy="5635256"/>
          </a:xfrm>
        </p:spPr>
        <p:txBody>
          <a:bodyPr>
            <a:normAutofit/>
          </a:bodyPr>
          <a:lstStyle/>
          <a:p>
            <a:pPr algn="just"/>
            <a:r>
              <a:rPr lang="sq-AL" noProof="1">
                <a:latin typeface="Times New Roman" panose="02020603050405020304" pitchFamily="18" charset="0"/>
                <a:cs typeface="Times New Roman" panose="02020603050405020304" pitchFamily="18" charset="0"/>
              </a:rPr>
              <a:t>Me veprën penale të pastrimit të produkteve të veprës penale ose të veprimtarisë kriminale, dispozita penale parashikon në objektin e saj material të pastrimit, një shtim pasurie prej të ardhurave që vijnë nga jashtë pasurisë së ligjshme dhe që prodhojnë një fluks pasurie shtesë, cili fitohet dhe pastrohet nga ana e autorit të veprës penale. </a:t>
            </a:r>
            <a:r>
              <a:rPr lang="sq-AL" b="1" noProof="1">
                <a:latin typeface="Times New Roman" panose="02020603050405020304" pitchFamily="18" charset="0"/>
                <a:cs typeface="Times New Roman" panose="02020603050405020304" pitchFamily="18" charset="0"/>
              </a:rPr>
              <a:t>Fshehja e të ardhurave dhe mospagimi i taksave dhe i tatimeve, në vetvete janë vepra penale, të cilat nuk nënkuptojnë një pasurim të dukshëm të pronësisë, por e shumta një kursim të padrejtë </a:t>
            </a:r>
            <a:r>
              <a:rPr lang="sq-AL" noProof="1">
                <a:latin typeface="Times New Roman" panose="02020603050405020304" pitchFamily="18" charset="0"/>
                <a:cs typeface="Times New Roman" panose="02020603050405020304" pitchFamily="18" charset="0"/>
              </a:rPr>
              <a:t>që nuk mund të jenë objekt i veprës penale të pastrimit të produkteve të veprës penale, sipas nenit 287 të Kodit Penal, për vetë autorin pasi </a:t>
            </a:r>
            <a:r>
              <a:rPr lang="sq-AL" b="1" noProof="1">
                <a:latin typeface="Times New Roman" panose="02020603050405020304" pitchFamily="18" charset="0"/>
                <a:cs typeface="Times New Roman" panose="02020603050405020304" pitchFamily="18" charset="0"/>
              </a:rPr>
              <a:t>nuk mund të hyjnë në konceptin e “fitimit të pasurisë</a:t>
            </a:r>
            <a:r>
              <a:rPr lang="sq-AL" noProof="1">
                <a:latin typeface="Times New Roman" panose="02020603050405020304" pitchFamily="18" charset="0"/>
                <a:cs typeface="Times New Roman" panose="02020603050405020304" pitchFamily="18" charset="0"/>
              </a:rPr>
              <a:t>” dhe as në atë të “marrjes në dorëzim të saj” nga i njëjti subjekt. </a:t>
            </a:r>
            <a:endParaRPr lang="en-US" noProof="1">
              <a:latin typeface="Times New Roman" panose="02020603050405020304" pitchFamily="18" charset="0"/>
              <a:cs typeface="Times New Roman" panose="02020603050405020304" pitchFamily="18" charset="0"/>
            </a:endParaRPr>
          </a:p>
          <a:p>
            <a:pPr algn="just"/>
            <a:r>
              <a:rPr lang="en-US" noProof="1">
                <a:latin typeface="Times New Roman" panose="02020603050405020304" pitchFamily="18" charset="0"/>
                <a:cs typeface="Times New Roman" panose="02020603050405020304" pitchFamily="18" charset="0"/>
              </a:rPr>
              <a:t>Diskutim.</a:t>
            </a:r>
          </a:p>
        </p:txBody>
      </p:sp>
    </p:spTree>
    <p:extLst>
      <p:ext uri="{BB962C8B-B14F-4D97-AF65-F5344CB8AC3E}">
        <p14:creationId xmlns:p14="http://schemas.microsoft.com/office/powerpoint/2010/main" val="35883505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65F439-13C3-7C53-C14C-2D7999E21BEA}"/>
              </a:ext>
            </a:extLst>
          </p:cNvPr>
          <p:cNvSpPr>
            <a:spLocks noGrp="1"/>
          </p:cNvSpPr>
          <p:nvPr>
            <p:ph idx="1"/>
          </p:nvPr>
        </p:nvSpPr>
        <p:spPr>
          <a:xfrm>
            <a:off x="838200" y="180752"/>
            <a:ext cx="10515600" cy="6326373"/>
          </a:xfrm>
        </p:spPr>
        <p:txBody>
          <a:bodyPr>
            <a:normAutofit/>
          </a:bodyPr>
          <a:lstStyle/>
          <a:p>
            <a:pPr marL="0" indent="0" algn="just">
              <a:buNone/>
            </a:pPr>
            <a:r>
              <a:rPr lang="en-US" sz="2400" b="1" noProof="1">
                <a:latin typeface="Times New Roman" panose="02020603050405020304" pitchFamily="18" charset="0"/>
                <a:cs typeface="Times New Roman" panose="02020603050405020304" pitchFamily="18" charset="0"/>
              </a:rPr>
              <a:t>REFERUAR KONVENTËS SË KËSHILLIT TË EUROPËS “PËR PASTRIMIN,KËRKIMIN, KAPJEN DHE KONFISKIMIN E PRODUKTEVE TË KRIMIT DHE PËR FINANCIMIN E TERRORIZMIT”</a:t>
            </a:r>
          </a:p>
          <a:p>
            <a:pPr marL="0" indent="0" algn="just">
              <a:buNone/>
            </a:pPr>
            <a:r>
              <a:rPr lang="en-US" noProof="1">
                <a:latin typeface="Times New Roman" panose="02020603050405020304" pitchFamily="18" charset="0"/>
                <a:cs typeface="Times New Roman" panose="02020603050405020304" pitchFamily="18" charset="0"/>
              </a:rPr>
              <a:t>Neni 1</a:t>
            </a:r>
          </a:p>
          <a:p>
            <a:pPr marL="0" indent="0" algn="just">
              <a:buNone/>
            </a:pPr>
            <a:r>
              <a:rPr lang="sq-AL" noProof="1">
                <a:latin typeface="Times New Roman" panose="02020603050405020304" pitchFamily="18" charset="0"/>
                <a:cs typeface="Times New Roman" panose="02020603050405020304" pitchFamily="18" charset="0"/>
              </a:rPr>
              <a:t>a) “produkt” nënkupton </a:t>
            </a:r>
            <a:r>
              <a:rPr lang="sq-AL" b="1" noProof="1">
                <a:latin typeface="Times New Roman" panose="02020603050405020304" pitchFamily="18" charset="0"/>
                <a:cs typeface="Times New Roman" panose="02020603050405020304" pitchFamily="18" charset="0"/>
              </a:rPr>
              <a:t>çdo avantazh ekonomik </a:t>
            </a:r>
            <a:r>
              <a:rPr lang="sq-AL" noProof="1">
                <a:latin typeface="Times New Roman" panose="02020603050405020304" pitchFamily="18" charset="0"/>
                <a:cs typeface="Times New Roman" panose="02020603050405020304" pitchFamily="18" charset="0"/>
              </a:rPr>
              <a:t>të nxjerrë nga veprat penale. Ky avantazh</a:t>
            </a:r>
            <a:r>
              <a:rPr lang="en-US" noProof="1">
                <a:latin typeface="Times New Roman" panose="02020603050405020304" pitchFamily="18" charset="0"/>
                <a:cs typeface="Times New Roman" panose="02020603050405020304" pitchFamily="18" charset="0"/>
              </a:rPr>
              <a:t> </a:t>
            </a:r>
            <a:r>
              <a:rPr lang="sq-AL" noProof="1">
                <a:latin typeface="Times New Roman" panose="02020603050405020304" pitchFamily="18" charset="0"/>
                <a:cs typeface="Times New Roman" panose="02020603050405020304" pitchFamily="18" charset="0"/>
              </a:rPr>
              <a:t>mund të konsistojë në çdo pasuri, siç përcaktohet në nënparagrafin b të këtij neni;</a:t>
            </a:r>
          </a:p>
          <a:p>
            <a:pPr marL="0" indent="0" algn="just">
              <a:buNone/>
            </a:pPr>
            <a:r>
              <a:rPr lang="sq-AL" noProof="1">
                <a:latin typeface="Times New Roman" panose="02020603050405020304" pitchFamily="18" charset="0"/>
                <a:cs typeface="Times New Roman" panose="02020603050405020304" pitchFamily="18" charset="0"/>
              </a:rPr>
              <a:t>b) “pasuri” nënkupton pasuri të çdo natyre, fizike ose jofizike, e luajtshme ose e paluajtshme,</a:t>
            </a:r>
            <a:r>
              <a:rPr lang="en-US" noProof="1">
                <a:latin typeface="Times New Roman" panose="02020603050405020304" pitchFamily="18" charset="0"/>
                <a:cs typeface="Times New Roman" panose="02020603050405020304" pitchFamily="18" charset="0"/>
              </a:rPr>
              <a:t> </a:t>
            </a:r>
            <a:r>
              <a:rPr lang="sq-AL" noProof="1">
                <a:latin typeface="Times New Roman" panose="02020603050405020304" pitchFamily="18" charset="0"/>
                <a:cs typeface="Times New Roman" panose="02020603050405020304" pitchFamily="18" charset="0"/>
              </a:rPr>
              <a:t>si dhe aktet juridike ose dokumentet që vërtetojnë një titull ose interes mbi këtë pasuri;</a:t>
            </a:r>
            <a:r>
              <a:rPr lang="en-US" noProof="1">
                <a:latin typeface="Times New Roman" panose="02020603050405020304" pitchFamily="18" charset="0"/>
                <a:cs typeface="Times New Roman" panose="02020603050405020304" pitchFamily="18" charset="0"/>
              </a:rPr>
              <a:t> …</a:t>
            </a:r>
          </a:p>
          <a:p>
            <a:pPr marL="0" indent="0" algn="just">
              <a:buNone/>
            </a:pPr>
            <a:r>
              <a:rPr lang="sq-AL" dirty="0">
                <a:latin typeface="Times New Roman" panose="02020603050405020304" pitchFamily="18" charset="0"/>
                <a:cs typeface="Times New Roman" panose="02020603050405020304" pitchFamily="18" charset="0"/>
              </a:rPr>
              <a:t>e) “vepër penale kryesore” nënkupton çdo vepër penale në vijim të së cilës janë krijua</a:t>
            </a:r>
            <a:r>
              <a:rPr lang="en-US" dirty="0">
                <a:latin typeface="Times New Roman" panose="02020603050405020304" pitchFamily="18" charset="0"/>
                <a:cs typeface="Times New Roman" panose="02020603050405020304" pitchFamily="18" charset="0"/>
              </a:rPr>
              <a:t>r </a:t>
            </a:r>
            <a:r>
              <a:rPr lang="sq-AL" dirty="0">
                <a:latin typeface="Times New Roman" panose="02020603050405020304" pitchFamily="18" charset="0"/>
                <a:cs typeface="Times New Roman" panose="02020603050405020304" pitchFamily="18" charset="0"/>
              </a:rPr>
              <a:t>produkte dhe që mund të bëhen objekt i një vepre penale sipas nenit 9 të kësaj Konvente.</a:t>
            </a:r>
            <a:endParaRPr lang="en-US" dirty="0">
              <a:latin typeface="Times New Roman" panose="02020603050405020304" pitchFamily="18" charset="0"/>
              <a:cs typeface="Times New Roman" panose="02020603050405020304" pitchFamily="18" charset="0"/>
            </a:endParaRPr>
          </a:p>
          <a:p>
            <a:pPr marL="0" indent="0" algn="just">
              <a:buNone/>
            </a:pPr>
            <a:r>
              <a:rPr lang="en-US" dirty="0">
                <a:latin typeface="Times New Roman" panose="02020603050405020304" pitchFamily="18" charset="0"/>
                <a:cs typeface="Times New Roman" panose="02020603050405020304" pitchFamily="18" charset="0"/>
              </a:rPr>
              <a:t>Sipas Konventës, termi ligjor “produkt” është i ndryshëm dhe përfshirës i termit “pasuri”.</a:t>
            </a:r>
            <a:endParaRPr lang="sq-AL"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45853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98A54-3572-643B-39E5-B6240DA814D3}"/>
              </a:ext>
            </a:extLst>
          </p:cNvPr>
          <p:cNvSpPr>
            <a:spLocks noGrp="1"/>
          </p:cNvSpPr>
          <p:nvPr>
            <p:ph type="title"/>
          </p:nvPr>
        </p:nvSpPr>
        <p:spPr>
          <a:xfrm>
            <a:off x="912628" y="0"/>
            <a:ext cx="10515600" cy="839972"/>
          </a:xfrm>
        </p:spPr>
        <p:txBody>
          <a:bodyPr>
            <a:normAutofit fontScale="90000"/>
          </a:bodyPr>
          <a:lstStyle/>
          <a:p>
            <a:r>
              <a:rPr lang="en-US" sz="3000" b="1" dirty="0">
                <a:latin typeface="Times New Roman" panose="02020603050405020304" pitchFamily="18" charset="0"/>
                <a:cs typeface="Times New Roman" panose="02020603050405020304" pitchFamily="18" charset="0"/>
              </a:rPr>
              <a:t>Vendim i GjRrGj Tiranë nr 2365 dt 17.09.2018 (Rrethana cilesuese e “pasojave te renda”)</a:t>
            </a:r>
            <a:endParaRPr lang="sq-AL" sz="3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1FE3881-57CF-E6B8-2323-F21D59C7417B}"/>
              </a:ext>
            </a:extLst>
          </p:cNvPr>
          <p:cNvSpPr>
            <a:spLocks noGrp="1"/>
          </p:cNvSpPr>
          <p:nvPr>
            <p:ph idx="1"/>
          </p:nvPr>
        </p:nvSpPr>
        <p:spPr>
          <a:xfrm>
            <a:off x="0" y="839973"/>
            <a:ext cx="12192000" cy="6018028"/>
          </a:xfrm>
        </p:spPr>
        <p:txBody>
          <a:bodyPr>
            <a:normAutofit fontScale="92500" lnSpcReduction="20000"/>
          </a:bodyPr>
          <a:lstStyle/>
          <a:p>
            <a:r>
              <a:rPr lang="sq-AL" dirty="0">
                <a:latin typeface="Times New Roman" panose="02020603050405020304" pitchFamily="18" charset="0"/>
                <a:cs typeface="Times New Roman" panose="02020603050405020304" pitchFamily="18" charset="0"/>
              </a:rPr>
              <a:t>Gjykata çmon se i pandehuri ka konsumuar nga ana objektive veprën penale të “Mashtrimit” me pasoja të rënda parashikuar nga neni 143/3 të Kodit Penal</a:t>
            </a:r>
            <a:r>
              <a:rPr lang="en-US" dirty="0">
                <a:latin typeface="Times New Roman" panose="02020603050405020304" pitchFamily="18" charset="0"/>
                <a:cs typeface="Times New Roman" panose="02020603050405020304" pitchFamily="18" charset="0"/>
              </a:rPr>
              <a:t> (Vepra penale kryesore).</a:t>
            </a:r>
          </a:p>
          <a:p>
            <a:r>
              <a:rPr lang="en-US" dirty="0">
                <a:latin typeface="Times New Roman" panose="02020603050405020304" pitchFamily="18" charset="0"/>
                <a:cs typeface="Times New Roman" panose="02020603050405020304" pitchFamily="18" charset="0"/>
              </a:rPr>
              <a:t>Lidhja shkakesore mes veprës penale dhe të ardhurave të krijuara</a:t>
            </a:r>
          </a:p>
          <a:p>
            <a:r>
              <a:rPr lang="sq-AL" dirty="0">
                <a:latin typeface="Times New Roman" panose="02020603050405020304" pitchFamily="18" charset="0"/>
                <a:cs typeface="Times New Roman" panose="02020603050405020304" pitchFamily="18" charset="0"/>
              </a:rPr>
              <a:t>Gjykata çmon se kryerja e veprime</a:t>
            </a:r>
            <a:r>
              <a:rPr lang="en-US" dirty="0">
                <a:latin typeface="Times New Roman" panose="02020603050405020304" pitchFamily="18" charset="0"/>
                <a:cs typeface="Times New Roman" panose="02020603050405020304" pitchFamily="18" charset="0"/>
              </a:rPr>
              <a:t>ve</a:t>
            </a:r>
            <a:r>
              <a:rPr lang="sq-AL" dirty="0">
                <a:latin typeface="Times New Roman" panose="02020603050405020304" pitchFamily="18" charset="0"/>
                <a:cs typeface="Times New Roman" panose="02020603050405020304" pitchFamily="18" charset="0"/>
              </a:rPr>
              <a:t> nga ana e të pandehurit sikurse është lëshimi i deklaratës noteriale me Nr. 180</a:t>
            </a:r>
            <a:r>
              <a:rPr lang="en-US" dirty="0">
                <a:latin typeface="Times New Roman" panose="02020603050405020304" pitchFamily="18" charset="0"/>
                <a:cs typeface="Times New Roman" panose="02020603050405020304" pitchFamily="18" charset="0"/>
              </a:rPr>
              <a:t> </a:t>
            </a:r>
            <a:r>
              <a:rPr lang="sq-AL" dirty="0">
                <a:latin typeface="Times New Roman" panose="02020603050405020304" pitchFamily="18" charset="0"/>
                <a:cs typeface="Times New Roman" panose="02020603050405020304" pitchFamily="18" charset="0"/>
              </a:rPr>
              <a:t>5 Rep., dhe Nr. 407 Kol., datë 04.03.2015 ku shpreh vullnetin që procedura e legalizimit dhe kontrata e kalimit të pronësisë së truallit të vijoj në emër të djalit të tij, shtetasit</a:t>
            </a:r>
            <a:r>
              <a:rPr lang="en-US" dirty="0">
                <a:latin typeface="Times New Roman" panose="02020603050405020304" pitchFamily="18" charset="0"/>
                <a:cs typeface="Times New Roman" panose="02020603050405020304" pitchFamily="18" charset="0"/>
              </a:rPr>
              <a:t> A</a:t>
            </a:r>
            <a:r>
              <a:rPr lang="sq-AL" dirty="0">
                <a:latin typeface="Times New Roman" panose="02020603050405020304" pitchFamily="18" charset="0"/>
                <a:cs typeface="Times New Roman" panose="02020603050405020304" pitchFamily="18" charset="0"/>
              </a:rPr>
              <a:t>, pasi është bërë me investimet e këtij të fundit, dhe si rezultat i kësaj deklarate kjo pronë është legalizuar nga shtetasi </a:t>
            </a:r>
            <a:r>
              <a:rPr lang="en-US" dirty="0">
                <a:latin typeface="Times New Roman" panose="02020603050405020304" pitchFamily="18" charset="0"/>
                <a:cs typeface="Times New Roman" panose="02020603050405020304" pitchFamily="18" charset="0"/>
              </a:rPr>
              <a:t>A</a:t>
            </a:r>
            <a:r>
              <a:rPr lang="sq-AL" dirty="0">
                <a:latin typeface="Times New Roman" panose="02020603050405020304" pitchFamily="18" charset="0"/>
                <a:cs typeface="Times New Roman" panose="02020603050405020304" pitchFamily="18" charset="0"/>
              </a:rPr>
              <a:t>, Gjykata krijon bindjen se është bërë transferimi i kësaj pasurie me qëllim fshehjen ose mbulimin e origjinës së paligjshme të saj (financuar nga të ardhura produkt i veprës penale) sipas nenit 287 pika “a” të Kodit Penal si dhe është bërë me qëllim për të mbuluar burimin të krijimit të pronësisë ose të drejtave në lidhje me pasurinë, duke ditur që kjo pasuri është produkt i veprës penale ose i veprimtarisë kriminale sipas nenit 287 pika “b” të Kodit Penal.</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Testi i perjashtimit te origjinës së ligjshme të pasurisë së krijuar. </a:t>
            </a:r>
          </a:p>
          <a:p>
            <a:r>
              <a:rPr lang="en-US" dirty="0">
                <a:latin typeface="Times New Roman" panose="02020603050405020304" pitchFamily="18" charset="0"/>
                <a:cs typeface="Times New Roman" panose="02020603050405020304" pitchFamily="18" charset="0"/>
              </a:rPr>
              <a:t>Gjykata vl</a:t>
            </a:r>
            <a:r>
              <a:rPr lang="en-US" noProof="1">
                <a:latin typeface="Times New Roman" panose="02020603050405020304" pitchFamily="18" charset="0"/>
                <a:cs typeface="Times New Roman" panose="02020603050405020304" pitchFamily="18" charset="0"/>
              </a:rPr>
              <a:t>eresoi se i pandehuri nuk i ka pasur mundësitë financiare për ta bërë pagesën në vitin 2003 në shumën prej 3.000.000 (tremilion) lekë.</a:t>
            </a:r>
            <a:endParaRPr lang="sq-AL"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48480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8628F-BF8A-8E78-15FC-B845A65C7CAC}"/>
              </a:ext>
            </a:extLst>
          </p:cNvPr>
          <p:cNvSpPr>
            <a:spLocks noGrp="1"/>
          </p:cNvSpPr>
          <p:nvPr>
            <p:ph type="title"/>
          </p:nvPr>
        </p:nvSpPr>
        <p:spPr>
          <a:xfrm>
            <a:off x="838200" y="18256"/>
            <a:ext cx="10515600" cy="906778"/>
          </a:xfrm>
        </p:spPr>
        <p:txBody>
          <a:bodyPr>
            <a:normAutofit/>
          </a:bodyPr>
          <a:lstStyle/>
          <a:p>
            <a:pPr algn="ctr"/>
            <a:r>
              <a:rPr lang="en-US" sz="3000" dirty="0">
                <a:latin typeface="Times New Roman" panose="02020603050405020304" pitchFamily="18" charset="0"/>
                <a:cs typeface="Times New Roman" panose="02020603050405020304" pitchFamily="18" charset="0"/>
              </a:rPr>
              <a:t>Vendim i GjRrGj Tiranë nr 2365 dt 17.09.2018</a:t>
            </a:r>
            <a:endParaRPr lang="sq-AL" sz="3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72FC5E-93CD-8084-FA8D-D0745D415A6C}"/>
              </a:ext>
            </a:extLst>
          </p:cNvPr>
          <p:cNvSpPr>
            <a:spLocks noGrp="1"/>
          </p:cNvSpPr>
          <p:nvPr>
            <p:ph idx="1"/>
          </p:nvPr>
        </p:nvSpPr>
        <p:spPr>
          <a:xfrm>
            <a:off x="0" y="925034"/>
            <a:ext cx="12192000" cy="5914710"/>
          </a:xfrm>
        </p:spPr>
        <p:txBody>
          <a:bodyPr/>
          <a:lstStyle/>
          <a:p>
            <a:r>
              <a:rPr lang="en-US" dirty="0">
                <a:latin typeface="Times New Roman" panose="02020603050405020304" pitchFamily="18" charset="0"/>
                <a:cs typeface="Times New Roman" panose="02020603050405020304" pitchFamily="18" charset="0"/>
              </a:rPr>
              <a:t>Rrethana cilësuese e nenit 287/3 i Kodit Penal</a:t>
            </a:r>
          </a:p>
          <a:p>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E njëjta vepër, kur ka sjellë pasoja të rënda, dënohet jo më pak se pesëmbëdhjetë vjet me burgim</a:t>
            </a:r>
            <a:r>
              <a:rPr lang="en-US" dirty="0">
                <a:latin typeface="Times New Roman" panose="02020603050405020304" pitchFamily="18" charset="0"/>
                <a:cs typeface="Times New Roman" panose="02020603050405020304" pitchFamily="18" charset="0"/>
              </a:rPr>
              <a:t>.”</a:t>
            </a:r>
          </a:p>
          <a:p>
            <a:r>
              <a:rPr lang="sq-AL" dirty="0">
                <a:latin typeface="Times New Roman" panose="02020603050405020304" pitchFamily="18" charset="0"/>
                <a:cs typeface="Times New Roman" panose="02020603050405020304" pitchFamily="18" charset="0"/>
              </a:rPr>
              <a:t>Gjykata vlerëson se shumat e përdorura për pasuritë e mesipërme, për të cilat i pandehuri </a:t>
            </a:r>
            <a:r>
              <a:rPr lang="en-US" dirty="0">
                <a:latin typeface="Times New Roman" panose="02020603050405020304" pitchFamily="18" charset="0"/>
                <a:cs typeface="Times New Roman" panose="02020603050405020304" pitchFamily="18" charset="0"/>
              </a:rPr>
              <a:t>VS </a:t>
            </a:r>
            <a:r>
              <a:rPr lang="sq-AL" dirty="0">
                <a:latin typeface="Times New Roman" panose="02020603050405020304" pitchFamily="18" charset="0"/>
                <a:cs typeface="Times New Roman" panose="02020603050405020304" pitchFamily="18" charset="0"/>
              </a:rPr>
              <a:t>ka bërë përpjekje për të fshehur burimin e financimit të tyre, e kalojnë shumën prej 2.000.000 (dy milion lekë) prandaj pasoja në rastin konkret të pastrimit të produktit të veprës penale prej të pandehurit </a:t>
            </a:r>
            <a:r>
              <a:rPr lang="en-US" dirty="0">
                <a:latin typeface="Times New Roman" panose="02020603050405020304" pitchFamily="18" charset="0"/>
                <a:cs typeface="Times New Roman" panose="02020603050405020304" pitchFamily="18" charset="0"/>
              </a:rPr>
              <a:t>VS </a:t>
            </a:r>
            <a:r>
              <a:rPr lang="sq-AL" dirty="0">
                <a:latin typeface="Times New Roman" panose="02020603050405020304" pitchFamily="18" charset="0"/>
                <a:cs typeface="Times New Roman" panose="02020603050405020304" pitchFamily="18" charset="0"/>
              </a:rPr>
              <a:t>hynë në kategorinë e pasojave të rënda sipas Vendimit Unifikues Nr. 5, datë 11.11.2003 të Kolegjeve të Bashkuara të Gjykatës së Lartë</a:t>
            </a:r>
            <a:r>
              <a:rPr lang="sq-AL" dirty="0" smtClean="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r>
              <a:rPr lang="en-US" dirty="0" err="1" smtClean="0">
                <a:latin typeface="Times New Roman" panose="02020603050405020304" pitchFamily="18" charset="0"/>
                <a:cs typeface="Times New Roman" panose="02020603050405020304" pitchFamily="18" charset="0"/>
              </a:rPr>
              <a:t>Diskutim</a:t>
            </a:r>
            <a:r>
              <a:rPr lang="en-US" dirty="0" smtClean="0">
                <a:latin typeface="Times New Roman" panose="02020603050405020304" pitchFamily="18" charset="0"/>
                <a:cs typeface="Times New Roman" panose="02020603050405020304" pitchFamily="18" charset="0"/>
              </a:rPr>
              <a:t>: A </a:t>
            </a:r>
            <a:r>
              <a:rPr lang="sq-AL" dirty="0" smtClean="0">
                <a:latin typeface="Times New Roman" panose="02020603050405020304" pitchFamily="18" charset="0"/>
                <a:cs typeface="Times New Roman" panose="02020603050405020304" pitchFamily="18" charset="0"/>
              </a:rPr>
              <a:t>mund te zbatohet kriteri orientues i vendosur nga Vendimit </a:t>
            </a:r>
            <a:r>
              <a:rPr lang="sq-AL" dirty="0">
                <a:latin typeface="Times New Roman" panose="02020603050405020304" pitchFamily="18" charset="0"/>
                <a:cs typeface="Times New Roman" panose="02020603050405020304" pitchFamily="18" charset="0"/>
              </a:rPr>
              <a:t>Unifikues Nr. 5, datë 11.11.2003 </a:t>
            </a:r>
            <a:r>
              <a:rPr lang="sq-AL" dirty="0" smtClean="0">
                <a:latin typeface="Times New Roman" panose="02020603050405020304" pitchFamily="18" charset="0"/>
                <a:cs typeface="Times New Roman" panose="02020603050405020304" pitchFamily="18" charset="0"/>
              </a:rPr>
              <a:t>edhe ne rastet e Pastrimit te Produkteve te VK? A jane te ngjashme veprat per nga Objekti, Ana objektive</a:t>
            </a:r>
            <a:r>
              <a:rPr lang="en-US" dirty="0" smtClean="0">
                <a:latin typeface="Times New Roman" panose="02020603050405020304" pitchFamily="18" charset="0"/>
                <a:cs typeface="Times New Roman" panose="02020603050405020304" pitchFamily="18" charset="0"/>
              </a:rPr>
              <a:t>, </a:t>
            </a:r>
            <a:r>
              <a:rPr lang="sq-AL" dirty="0" smtClean="0">
                <a:latin typeface="Times New Roman" panose="02020603050405020304" pitchFamily="18" charset="0"/>
                <a:cs typeface="Times New Roman" panose="02020603050405020304" pitchFamily="18" charset="0"/>
              </a:rPr>
              <a:t>viktimat etj</a:t>
            </a:r>
            <a:r>
              <a:rPr lang="en-US" dirty="0" smtClean="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pPr marL="0" indent="0">
              <a:buNone/>
            </a:pPr>
            <a:endParaRPr lang="sq-AL"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0391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DEF73-1E45-7508-BBB9-9E7E9418E870}"/>
              </a:ext>
            </a:extLst>
          </p:cNvPr>
          <p:cNvSpPr>
            <a:spLocks noGrp="1"/>
          </p:cNvSpPr>
          <p:nvPr>
            <p:ph type="title"/>
          </p:nvPr>
        </p:nvSpPr>
        <p:spPr>
          <a:xfrm>
            <a:off x="838200" y="170122"/>
            <a:ext cx="10515600" cy="839972"/>
          </a:xfrm>
        </p:spPr>
        <p:txBody>
          <a:bodyPr>
            <a:normAutofit fontScale="90000"/>
          </a:bodyPr>
          <a:lstStyle/>
          <a:p>
            <a:pPr algn="ctr"/>
            <a:r>
              <a:rPr lang="af-ZA" sz="3000" noProof="1">
                <a:latin typeface="Times New Roman" panose="02020603050405020304" pitchFamily="18" charset="0"/>
                <a:cs typeface="Times New Roman" panose="02020603050405020304" pitchFamily="18" charset="0"/>
              </a:rPr>
              <a:t>Vendim i Gjykates se Apelit te Juridiksionit te Pergjithshem Tirane</a:t>
            </a:r>
            <a:br>
              <a:rPr lang="af-ZA" sz="3000" noProof="1">
                <a:latin typeface="Times New Roman" panose="02020603050405020304" pitchFamily="18" charset="0"/>
                <a:cs typeface="Times New Roman" panose="02020603050405020304" pitchFamily="18" charset="0"/>
              </a:rPr>
            </a:br>
            <a:r>
              <a:rPr lang="af-ZA" sz="3000" noProof="1">
                <a:latin typeface="Times New Roman" panose="02020603050405020304" pitchFamily="18" charset="0"/>
                <a:cs typeface="Times New Roman" panose="02020603050405020304" pitchFamily="18" charset="0"/>
              </a:rPr>
              <a:t>Nr </a:t>
            </a:r>
            <a:r>
              <a:rPr lang="it-IT" sz="3000" noProof="1">
                <a:latin typeface="Times New Roman" panose="02020603050405020304" pitchFamily="18" charset="0"/>
                <a:cs typeface="Times New Roman" panose="02020603050405020304" pitchFamily="18" charset="0"/>
              </a:rPr>
              <a:t>Vendimi 1022 date 14.06.2023</a:t>
            </a:r>
            <a:br>
              <a:rPr lang="it-IT" sz="3000" noProof="1">
                <a:latin typeface="Times New Roman" panose="02020603050405020304" pitchFamily="18" charset="0"/>
                <a:cs typeface="Times New Roman" panose="02020603050405020304" pitchFamily="18" charset="0"/>
              </a:rPr>
            </a:br>
            <a:endParaRPr lang="af-ZA" sz="3000" noProof="1">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6CE23A0-F2D0-3905-073F-9CFC033E4B62}"/>
              </a:ext>
            </a:extLst>
          </p:cNvPr>
          <p:cNvSpPr>
            <a:spLocks noGrp="1"/>
          </p:cNvSpPr>
          <p:nvPr>
            <p:ph idx="1"/>
          </p:nvPr>
        </p:nvSpPr>
        <p:spPr>
          <a:xfrm>
            <a:off x="0" y="861237"/>
            <a:ext cx="12192000" cy="5996763"/>
          </a:xfrm>
        </p:spPr>
        <p:txBody>
          <a:bodyPr>
            <a:normAutofit/>
          </a:bodyPr>
          <a:lstStyle/>
          <a:p>
            <a:pPr algn="just"/>
            <a:r>
              <a:rPr lang="en-US" sz="2400" spc="1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Konsumimi i formave te ndryshme te anes objektive dhe subjektive, ceshtja e parashkrimit te ndjekies penale etj</a:t>
            </a:r>
          </a:p>
          <a:p>
            <a:pPr algn="just"/>
            <a:r>
              <a:rPr lang="sq-AL"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Në rastin objekt shqyrtimi i pandehuri </a:t>
            </a:r>
            <a:r>
              <a:rPr lang="en-US"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në vitet 2000-2005</a:t>
            </a:r>
            <a:r>
              <a:rPr lang="en-US"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rezulton e provuar të ketë ushtruar në shtetin italian veprimtarinë e</a:t>
            </a:r>
            <a:r>
              <a:rPr lang="en-US"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paligjshme të shfrytëzimit të prostitucionit me të mitur dhe të rritur,</a:t>
            </a:r>
            <a:r>
              <a:rPr lang="en-US"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favorizimi i prostitucionit me të mitur dhe të rritur, dhe pjesëmarrjes nëorganizata kriminale në shtetin Italian, veprimtari nga e cila ka siguruar</a:t>
            </a:r>
            <a:r>
              <a:rPr lang="en-US"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përfitime monetare, një pjesë të të cilave i ka transferuar në drejtim </a:t>
            </a:r>
            <a:r>
              <a:rPr lang="sq-AL" sz="2400" spc="1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të</a:t>
            </a:r>
            <a:r>
              <a:rPr lang="en-US" sz="2400" spc="1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2400" spc="1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Shqipërisë </a:t>
            </a:r>
            <a:r>
              <a:rPr lang="sq-AL"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nëpërmjet transaksioneve, trasferta të copëzuara, të dërguara nga</a:t>
            </a:r>
            <a:r>
              <a:rPr lang="en-US"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shtetasja </a:t>
            </a:r>
            <a:r>
              <a:rPr lang="en-US"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a:t>
            </a:r>
            <a:r>
              <a:rPr lang="sq-AL"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me një shumë totale 70.000-80.000 euro, të kryera në</a:t>
            </a:r>
            <a:r>
              <a:rPr lang="en-US"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periudhën kohore 2000-2005, nëpërmjet Agjencisë </a:t>
            </a:r>
            <a:r>
              <a:rPr lang="en-US" sz="2400" spc="1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ë</a:t>
            </a:r>
            <a:r>
              <a:rPr lang="sq-AL" sz="2400" spc="1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estern </a:t>
            </a:r>
            <a:r>
              <a:rPr lang="sq-AL"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Union të cilat prej tij</a:t>
            </a:r>
            <a:r>
              <a:rPr lang="en-US"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janë përdorur në formë investimi, një pjesë në ndërtim, pasuri të paluajtshme,shtëpi banimi tre kate dhe magazinë të deklaruara për legalizim. Nga Aktet</a:t>
            </a:r>
            <a:r>
              <a:rPr lang="en-US"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shkresore të ALUIZNI rezulton se, i pandehuri ka vetdeklaruar një banesë</a:t>
            </a:r>
            <a:r>
              <a:rPr lang="en-US"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 katëshe dhe 1 magazinë me datë vetdeklarimi 20.07.2006, konkretisht, objektin</a:t>
            </a:r>
            <a:r>
              <a:rPr lang="en-US"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magazinë një kat e ndodhur në fshatin Tapi, vit i ndërtimit i vetëdeklaruar</a:t>
            </a:r>
            <a:r>
              <a:rPr lang="en-US"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2004 </a:t>
            </a:r>
            <a:r>
              <a:rPr lang="en-US"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 cila nga fototrezulton e përfunduar në momentin e deklarimit. </a:t>
            </a:r>
            <a:endParaRPr lang="en-US"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sq-AL"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Po kështu, i pandehuri ka depozituarpranë Raiffeisen Bank, referuar dokumentacionit të dërguar nga kjo bankë, tëadministruar në gjykim, në dt. 14.12.2005 shumën 10.000 (dhjetë mijë) euro,shumë të cilën më pas e ka tërhequr në dy këste në datat 21.12.2005 dhe</a:t>
            </a:r>
            <a:r>
              <a:rPr lang="en-US"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26.01.2006.</a:t>
            </a:r>
            <a:endParaRPr lang="en-US" sz="24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sq-AL"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0328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84733-67B1-DBA2-F5EB-73DBC4116E6F}"/>
              </a:ext>
            </a:extLst>
          </p:cNvPr>
          <p:cNvSpPr>
            <a:spLocks noGrp="1"/>
          </p:cNvSpPr>
          <p:nvPr>
            <p:ph type="title"/>
          </p:nvPr>
        </p:nvSpPr>
        <p:spPr>
          <a:xfrm>
            <a:off x="838200" y="226902"/>
            <a:ext cx="10515600" cy="655601"/>
          </a:xfrm>
        </p:spPr>
        <p:txBody>
          <a:bodyPr>
            <a:normAutofit fontScale="90000"/>
          </a:bodyPr>
          <a:lstStyle/>
          <a:p>
            <a:pPr algn="ctr"/>
            <a:r>
              <a:rPr lang="sq-AL" sz="3300" dirty="0">
                <a:latin typeface="Times New Roman" panose="02020603050405020304" pitchFamily="18" charset="0"/>
                <a:cs typeface="Times New Roman" panose="02020603050405020304" pitchFamily="18" charset="0"/>
              </a:rPr>
              <a:t>Vendim i Gjykates se Apelit te Juridiksionit te Pergjithshem Tirane</a:t>
            </a:r>
            <a:br>
              <a:rPr lang="sq-AL" sz="3300" dirty="0">
                <a:latin typeface="Times New Roman" panose="02020603050405020304" pitchFamily="18" charset="0"/>
                <a:cs typeface="Times New Roman" panose="02020603050405020304" pitchFamily="18" charset="0"/>
              </a:rPr>
            </a:br>
            <a:r>
              <a:rPr lang="sq-AL" sz="3300" dirty="0">
                <a:latin typeface="Times New Roman" panose="02020603050405020304" pitchFamily="18" charset="0"/>
                <a:cs typeface="Times New Roman" panose="02020603050405020304" pitchFamily="18" charset="0"/>
              </a:rPr>
              <a:t>Nr Vendimi 1022 date 14.06.2023</a:t>
            </a:r>
            <a:endParaRPr lang="sq-AL" dirty="0"/>
          </a:p>
        </p:txBody>
      </p:sp>
      <p:sp>
        <p:nvSpPr>
          <p:cNvPr id="3" name="Content Placeholder 2">
            <a:extLst>
              <a:ext uri="{FF2B5EF4-FFF2-40B4-BE49-F238E27FC236}">
                <a16:creationId xmlns:a16="http://schemas.microsoft.com/office/drawing/2014/main" id="{DE91B19B-B5A4-DEC9-6E61-0A71D77B13B4}"/>
              </a:ext>
            </a:extLst>
          </p:cNvPr>
          <p:cNvSpPr>
            <a:spLocks noGrp="1"/>
          </p:cNvSpPr>
          <p:nvPr>
            <p:ph idx="1"/>
          </p:nvPr>
        </p:nvSpPr>
        <p:spPr>
          <a:xfrm>
            <a:off x="0" y="1020726"/>
            <a:ext cx="12192000" cy="5837274"/>
          </a:xfrm>
        </p:spPr>
        <p:txBody>
          <a:bodyPr>
            <a:normAutofit/>
          </a:bodyPr>
          <a:lstStyle/>
          <a:p>
            <a:pPr algn="just"/>
            <a:r>
              <a:rPr lang="sq-AL" sz="2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Nga aktet e dërguara nga Banka Societe Generale Albania, të</a:t>
            </a:r>
            <a:r>
              <a:rPr lang="en-US" sz="2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2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administruara si provë në gjykim, rezulton se i pandehuri ka marrë</a:t>
            </a:r>
            <a:r>
              <a:rPr lang="en-US" sz="2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2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një kredi pranë kësaj banke në dt. 23.03.2007 me vlerë 2.000.000 lekë, të cilat</a:t>
            </a:r>
            <a:r>
              <a:rPr lang="en-US" sz="2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2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janë tërhequr prej tij në dt. 23.03.2007. Nga kjo shumë </a:t>
            </a:r>
            <a:r>
              <a:rPr lang="en-US" sz="2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2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 vijuar me shlyerjen e saj deri në dt.28.12.2012. Rezulton se në periudhën kur ka bërë shlyerjen e këtyre shumave, i pandehuri</a:t>
            </a:r>
            <a:r>
              <a:rPr lang="en-US" sz="2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2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nuk ka qenë i punësuar dhe as nuk ka patur ndonjë aktivitet. Nga të dhënat e</a:t>
            </a:r>
            <a:r>
              <a:rPr lang="en-US" sz="2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2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marra nga QKR rezulton se ai ka hapur një aktivitet tregtar “Kafene Bar Kafe”në dt. 14.04.2009. </a:t>
            </a:r>
            <a:endParaRPr lang="en-US" sz="2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sq-AL" sz="2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Pra në forma të ndryshme, me veprime të shtrira në kohë,</a:t>
            </a:r>
            <a:r>
              <a:rPr lang="en-US" sz="2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2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investim, transaksione, nga viti 2000 deri në vitin 2007, i pandehuri, një</a:t>
            </a:r>
            <a:r>
              <a:rPr lang="en-US" sz="2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2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pjesë të ardhurave të siguruara nga veprimtaria e paligjshme e kryer në shtetin</a:t>
            </a:r>
            <a:r>
              <a:rPr lang="en-US" sz="2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2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itailian për të cilën është dënuar me vendimin penal të formës së prerë të</a:t>
            </a:r>
            <a:r>
              <a:rPr lang="en-US" sz="2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2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Gjykatës së Apelit për Krimet e Rënda Torino me nr. 15/2008, ka kryer </a:t>
            </a:r>
            <a:r>
              <a:rPr lang="sq-AL" sz="2800" spc="1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veprën</a:t>
            </a:r>
            <a:r>
              <a:rPr lang="en-US" sz="2800" spc="1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2800" spc="1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penale </a:t>
            </a:r>
            <a:r>
              <a:rPr lang="sq-AL" sz="2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për të cilën akuzohet përmes përdorimit dhe investimit të këtyre</a:t>
            </a:r>
            <a:r>
              <a:rPr lang="en-US" sz="2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q-AL" sz="2800" spc="1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produkteve të veprës penale.</a:t>
            </a:r>
            <a:endParaRPr lang="sq-AL" dirty="0"/>
          </a:p>
        </p:txBody>
      </p:sp>
    </p:spTree>
    <p:extLst>
      <p:ext uri="{BB962C8B-B14F-4D97-AF65-F5344CB8AC3E}">
        <p14:creationId xmlns:p14="http://schemas.microsoft.com/office/powerpoint/2010/main" val="39562408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6E1D88-77C5-FA26-2A42-7ADA34951EB5}"/>
              </a:ext>
            </a:extLst>
          </p:cNvPr>
          <p:cNvSpPr>
            <a:spLocks noGrp="1"/>
          </p:cNvSpPr>
          <p:nvPr>
            <p:ph idx="1"/>
          </p:nvPr>
        </p:nvSpPr>
        <p:spPr>
          <a:xfrm>
            <a:off x="0" y="0"/>
            <a:ext cx="12192000" cy="6858000"/>
          </a:xfrm>
        </p:spPr>
        <p:txBody>
          <a:bodyPr>
            <a:normAutofit lnSpcReduction="10000"/>
          </a:bodyPr>
          <a:lstStyle/>
          <a:p>
            <a:pPr algn="just"/>
            <a:r>
              <a:rPr lang="af-ZA" dirty="0">
                <a:latin typeface="Times New Roman" panose="02020603050405020304" pitchFamily="18" charset="0"/>
                <a:cs typeface="Times New Roman" panose="02020603050405020304" pitchFamily="18" charset="0"/>
              </a:rPr>
              <a:t>Në lidhje me shkaqet e parashtruara nga i pandehuri në ankim se vepra penale e parashikuarnga neni 287 i K.Penal është parashkruar pasi ka kaluar afati 10 vjet nga koha e kryerjes së veprës penale deri në marrjen si të pandehur me dt.12.12.2016, gjykata e apelit referuar provave të administruara gjatë gjykimi në shkallë të parë, e vlerëson të pabazuar këtë pretendim. </a:t>
            </a:r>
            <a:r>
              <a:rPr lang="af-ZA" dirty="0" smtClean="0">
                <a:latin typeface="Times New Roman" panose="02020603050405020304" pitchFamily="18" charset="0"/>
                <a:cs typeface="Times New Roman" panose="02020603050405020304" pitchFamily="18" charset="0"/>
              </a:rPr>
              <a:t>... Veprimet </a:t>
            </a:r>
            <a:r>
              <a:rPr lang="af-ZA" dirty="0">
                <a:latin typeface="Times New Roman" panose="02020603050405020304" pitchFamily="18" charset="0"/>
                <a:cs typeface="Times New Roman" panose="02020603050405020304" pitchFamily="18" charset="0"/>
              </a:rPr>
              <a:t>e pastrimit te produkteve të veprës penale i pandehuri i ka shtrirë në kohë gjatë periudhës 2000-2007, kështu në fillim është kryer transaksioni 70.000-80.000 euro, ndërtimi i banesës 3 kate, magazinë, depozitë 10.000 euro dhe veprimi i fundit i provuar është ai i </a:t>
            </a:r>
            <a:r>
              <a:rPr lang="af-ZA" dirty="0" smtClean="0">
                <a:latin typeface="Times New Roman" panose="02020603050405020304" pitchFamily="18" charset="0"/>
                <a:cs typeface="Times New Roman" panose="02020603050405020304" pitchFamily="18" charset="0"/>
              </a:rPr>
              <a:t>marrjes </a:t>
            </a:r>
            <a:r>
              <a:rPr lang="af-ZA" dirty="0">
                <a:latin typeface="Times New Roman" panose="02020603050405020304" pitchFamily="18" charset="0"/>
                <a:cs typeface="Times New Roman" panose="02020603050405020304" pitchFamily="18" charset="0"/>
              </a:rPr>
              <a:t>së kredisë </a:t>
            </a:r>
            <a:r>
              <a:rPr lang="af-ZA" dirty="0" smtClean="0">
                <a:latin typeface="Times New Roman" panose="02020603050405020304" pitchFamily="18" charset="0"/>
                <a:cs typeface="Times New Roman" panose="02020603050405020304" pitchFamily="18" charset="0"/>
              </a:rPr>
              <a:t>me </a:t>
            </a:r>
            <a:r>
              <a:rPr lang="af-ZA" dirty="0">
                <a:latin typeface="Times New Roman" panose="02020603050405020304" pitchFamily="18" charset="0"/>
                <a:cs typeface="Times New Roman" panose="02020603050405020304" pitchFamily="18" charset="0"/>
              </a:rPr>
              <a:t>vlerë 2.000.000 lekë në Bankën SocieteGenerale Albania., </a:t>
            </a:r>
            <a:r>
              <a:rPr lang="af-ZA" b="1" dirty="0">
                <a:latin typeface="Times New Roman" panose="02020603050405020304" pitchFamily="18" charset="0"/>
                <a:cs typeface="Times New Roman" panose="02020603050405020304" pitchFamily="18" charset="0"/>
              </a:rPr>
              <a:t>duke shlyer këstin e fundit të kësaj kredie në vitin 2012</a:t>
            </a:r>
            <a:r>
              <a:rPr lang="af-ZA" dirty="0">
                <a:latin typeface="Times New Roman" panose="02020603050405020304" pitchFamily="18" charset="0"/>
                <a:cs typeface="Times New Roman" panose="02020603050405020304" pitchFamily="18" charset="0"/>
              </a:rPr>
              <a:t>, por duke mos patur asnjë burim të ardhure gjatë gjithë periudhës së shlyerjes së kredisë, ndaj pretendimi se vepra penale është parashkruar duhet të rrëzohet si i pabazuar në ligj dhe në prova...</a:t>
            </a:r>
          </a:p>
          <a:p>
            <a:r>
              <a:rPr lang="af-ZA" dirty="0">
                <a:latin typeface="Times New Roman" panose="02020603050405020304" pitchFamily="18" charset="0"/>
                <a:cs typeface="Times New Roman" panose="02020603050405020304" pitchFamily="18" charset="0"/>
              </a:rPr>
              <a:t>Veprimi i fundit i perdorimit dhe futjes ne ekonomi te produktit te krimit eshte konsideruar nga gjykata vazhdim i kryerjes se vepres </a:t>
            </a:r>
            <a:r>
              <a:rPr lang="af-ZA" dirty="0" smtClean="0">
                <a:latin typeface="Times New Roman" panose="02020603050405020304" pitchFamily="18" charset="0"/>
                <a:cs typeface="Times New Roman" panose="02020603050405020304" pitchFamily="18" charset="0"/>
              </a:rPr>
              <a:t>penale te parashikuar nga neni </a:t>
            </a:r>
            <a:r>
              <a:rPr lang="af-ZA" dirty="0">
                <a:latin typeface="Times New Roman" panose="02020603050405020304" pitchFamily="18" charset="0"/>
                <a:cs typeface="Times New Roman" panose="02020603050405020304" pitchFamily="18" charset="0"/>
              </a:rPr>
              <a:t>287 KP.</a:t>
            </a:r>
          </a:p>
          <a:p>
            <a:r>
              <a:rPr lang="af-ZA" dirty="0">
                <a:latin typeface="Times New Roman" panose="02020603050405020304" pitchFamily="18" charset="0"/>
                <a:cs typeface="Times New Roman" panose="02020603050405020304" pitchFamily="18" charset="0"/>
              </a:rPr>
              <a:t>Mosjustifikimi i burimeve mbetet element i domosdoshem i anes objektive perpos vepres penale kryesore.</a:t>
            </a:r>
          </a:p>
        </p:txBody>
      </p:sp>
    </p:spTree>
    <p:extLst>
      <p:ext uri="{BB962C8B-B14F-4D97-AF65-F5344CB8AC3E}">
        <p14:creationId xmlns:p14="http://schemas.microsoft.com/office/powerpoint/2010/main" val="13662778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53375-12F1-E8FA-050E-66E6BC15684E}"/>
              </a:ext>
            </a:extLst>
          </p:cNvPr>
          <p:cNvSpPr>
            <a:spLocks noGrp="1"/>
          </p:cNvSpPr>
          <p:nvPr>
            <p:ph type="title"/>
          </p:nvPr>
        </p:nvSpPr>
        <p:spPr>
          <a:xfrm>
            <a:off x="2077374" y="329613"/>
            <a:ext cx="9276425" cy="487131"/>
          </a:xfrm>
        </p:spPr>
        <p:txBody>
          <a:bodyPr>
            <a:normAutofit fontScale="90000"/>
          </a:bodyPr>
          <a:lstStyle/>
          <a:p>
            <a:r>
              <a:rPr lang="af-ZA" dirty="0"/>
              <a:t>Vendim i Gjykates se Apelit Vlore</a:t>
            </a:r>
          </a:p>
        </p:txBody>
      </p:sp>
      <p:sp>
        <p:nvSpPr>
          <p:cNvPr id="3" name="Content Placeholder 2">
            <a:extLst>
              <a:ext uri="{FF2B5EF4-FFF2-40B4-BE49-F238E27FC236}">
                <a16:creationId xmlns:a16="http://schemas.microsoft.com/office/drawing/2014/main" id="{E4090550-D93F-C43E-C1E3-8518DE31E767}"/>
              </a:ext>
            </a:extLst>
          </p:cNvPr>
          <p:cNvSpPr>
            <a:spLocks noGrp="1"/>
          </p:cNvSpPr>
          <p:nvPr>
            <p:ph idx="1"/>
          </p:nvPr>
        </p:nvSpPr>
        <p:spPr>
          <a:xfrm>
            <a:off x="506027" y="1065320"/>
            <a:ext cx="10847773" cy="5111643"/>
          </a:xfrm>
        </p:spPr>
        <p:txBody>
          <a:bodyPr>
            <a:normAutofit fontScale="92500"/>
          </a:bodyPr>
          <a:lstStyle/>
          <a:p>
            <a:pPr algn="just"/>
            <a:r>
              <a:rPr lang="af-ZA" dirty="0">
                <a:latin typeface="Times New Roman" panose="02020603050405020304" pitchFamily="18" charset="0"/>
                <a:cs typeface="Times New Roman" panose="02020603050405020304" pitchFamily="18" charset="0"/>
              </a:rPr>
              <a:t>Gjykata e Apelit vlerëson se, vetëm fakti që, i pandehuri ***** ***** rezulton të jetë dënuar me vendim të formës së prerë nga ana e autoriteteve gjyqësore Italiane, për kryerjen e veprave penale në fushën e narkotikëve, nuk passjell si pasojë automatike krijimin e të ardhrave të kundraligjshme, të cilat në vetvete përfaqësojnë edhe produktin e këtyre veprave penale, origjina e kundraligjshme e të cilave synohet të fshihet apo të mbulohet nga i pandehuri, përmes futjes së tyre në qarkullimin civil.</a:t>
            </a:r>
          </a:p>
          <a:p>
            <a:pPr algn="just"/>
            <a:r>
              <a:rPr lang="af-ZA" dirty="0">
                <a:latin typeface="Times New Roman" panose="02020603050405020304" pitchFamily="18" charset="0"/>
                <a:cs typeface="Times New Roman" panose="02020603050405020304" pitchFamily="18" charset="0"/>
              </a:rPr>
              <a:t>I pandehuri rezulton të ketë patur burime financiare për blerjen e pasurive objekt i sekuestros preventive.</a:t>
            </a:r>
          </a:p>
          <a:p>
            <a:pPr algn="just"/>
            <a:r>
              <a:rPr lang="af-ZA" dirty="0">
                <a:latin typeface="Times New Roman" panose="02020603050405020304" pitchFamily="18" charset="0"/>
                <a:cs typeface="Times New Roman" panose="02020603050405020304" pitchFamily="18" charset="0"/>
              </a:rPr>
              <a:t>Duke patur në konsideratë parimin kushtetues të prezumimit të pafajsisë, sanksionuar në nenin 30 të Kushtetutës së Republikës së Shqipërisë, çdo dyshim në lidhje me akuzën duhet të interpretohet në favor të pandehurit (in dubio, pro reo</a:t>
            </a:r>
          </a:p>
        </p:txBody>
      </p:sp>
    </p:spTree>
    <p:extLst>
      <p:ext uri="{BB962C8B-B14F-4D97-AF65-F5344CB8AC3E}">
        <p14:creationId xmlns:p14="http://schemas.microsoft.com/office/powerpoint/2010/main" val="41518439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F3C0C-3EBB-0D31-C671-100EF9297F14}"/>
              </a:ext>
            </a:extLst>
          </p:cNvPr>
          <p:cNvSpPr>
            <a:spLocks noGrp="1"/>
          </p:cNvSpPr>
          <p:nvPr>
            <p:ph type="title"/>
          </p:nvPr>
        </p:nvSpPr>
        <p:spPr>
          <a:xfrm>
            <a:off x="838200" y="18256"/>
            <a:ext cx="10515600" cy="800452"/>
          </a:xfrm>
        </p:spPr>
        <p:txBody>
          <a:bodyPr>
            <a:normAutofit fontScale="90000"/>
          </a:bodyPr>
          <a:lstStyle/>
          <a:p>
            <a:r>
              <a:rPr lang="af-ZA" sz="3300" dirty="0">
                <a:latin typeface="Times New Roman" panose="02020603050405020304" pitchFamily="18" charset="0"/>
                <a:cs typeface="Times New Roman" panose="02020603050405020304" pitchFamily="18" charset="0"/>
              </a:rPr>
              <a:t>Vendim </a:t>
            </a:r>
            <a:r>
              <a:rPr lang="af-ZA" sz="3300" dirty="0" smtClean="0">
                <a:latin typeface="Times New Roman" panose="02020603050405020304" pitchFamily="18" charset="0"/>
                <a:cs typeface="Times New Roman" panose="02020603050405020304" pitchFamily="18" charset="0"/>
              </a:rPr>
              <a:t>Gjykates se Apelit </a:t>
            </a:r>
            <a:r>
              <a:rPr lang="af-ZA" sz="3300" dirty="0">
                <a:latin typeface="Times New Roman" panose="02020603050405020304" pitchFamily="18" charset="0"/>
                <a:cs typeface="Times New Roman" panose="02020603050405020304" pitchFamily="18" charset="0"/>
              </a:rPr>
              <a:t>Tirane 60-2020-257 date 28/04/2020</a:t>
            </a:r>
            <a:endParaRPr lang="af-ZA" dirty="0"/>
          </a:p>
        </p:txBody>
      </p:sp>
      <p:sp>
        <p:nvSpPr>
          <p:cNvPr id="3" name="Content Placeholder 2">
            <a:extLst>
              <a:ext uri="{FF2B5EF4-FFF2-40B4-BE49-F238E27FC236}">
                <a16:creationId xmlns:a16="http://schemas.microsoft.com/office/drawing/2014/main" id="{2589B41A-7949-DCF9-4677-917378C74FC5}"/>
              </a:ext>
            </a:extLst>
          </p:cNvPr>
          <p:cNvSpPr>
            <a:spLocks noGrp="1"/>
          </p:cNvSpPr>
          <p:nvPr>
            <p:ph idx="1"/>
          </p:nvPr>
        </p:nvSpPr>
        <p:spPr>
          <a:xfrm>
            <a:off x="-1" y="818708"/>
            <a:ext cx="12192001" cy="6039292"/>
          </a:xfrm>
        </p:spPr>
        <p:txBody>
          <a:bodyPr>
            <a:normAutofit fontScale="85000" lnSpcReduction="20000"/>
          </a:bodyPr>
          <a:lstStyle/>
          <a:p>
            <a:r>
              <a:rPr lang="af-ZA" dirty="0">
                <a:latin typeface="Times New Roman" panose="02020603050405020304" pitchFamily="18" charset="0"/>
                <a:cs typeface="Times New Roman" panose="02020603050405020304" pitchFamily="18" charset="0"/>
              </a:rPr>
              <a:t>Vepra kryesore, "Vjedhja e bankave" me shume se njehere (per episodet e datave 13.02.2015, 03.12.2015 dhe 09.02.2017), "Prodhimi dhe mbajtja pa leje e armeve luftarake dhe municionit", "Grupi i strukturuar kriminal", ne formen e krijimit dhe pjesmarrjes dhe, "Kryerja e veprave penale nga organizata kriminale dhe grupi i strukturuar kriminal", te parashikuara nga nenet 136/ 2, 278/1, 28/4, 333/a pikat 1 dhe 2 dhe, 334/1 tg Kodit Penal. </a:t>
            </a:r>
          </a:p>
          <a:p>
            <a:r>
              <a:rPr lang="af-ZA" dirty="0">
                <a:latin typeface="Times New Roman" panose="02020603050405020304" pitchFamily="18" charset="0"/>
                <a:cs typeface="Times New Roman" panose="02020603050405020304" pitchFamily="18" charset="0"/>
              </a:rPr>
              <a:t>Te kryera nga i biri i </a:t>
            </a:r>
            <a:r>
              <a:rPr lang="af-ZA" dirty="0" smtClean="0">
                <a:latin typeface="Times New Roman" panose="02020603050405020304" pitchFamily="18" charset="0"/>
                <a:cs typeface="Times New Roman" panose="02020603050405020304" pitchFamily="18" charset="0"/>
              </a:rPr>
              <a:t>të </a:t>
            </a:r>
            <a:r>
              <a:rPr lang="af-ZA" dirty="0">
                <a:latin typeface="Times New Roman" panose="02020603050405020304" pitchFamily="18" charset="0"/>
                <a:cs typeface="Times New Roman" panose="02020603050405020304" pitchFamily="18" charset="0"/>
              </a:rPr>
              <a:t>pandehurit.</a:t>
            </a:r>
          </a:p>
          <a:p>
            <a:r>
              <a:rPr lang="af-ZA" dirty="0">
                <a:latin typeface="Times New Roman" panose="02020603050405020304" pitchFamily="18" charset="0"/>
                <a:cs typeface="Times New Roman" panose="02020603050405020304" pitchFamily="18" charset="0"/>
              </a:rPr>
              <a:t>Në referim edhe të paragrafit të fundit të nenit 287 të K. Penal i cili parashikon se: "Dijenia dhe qëllimi, sipas paragrafit të parë të këtij neni, nxirren nga rrethana fakti objektive" me te drejte gjykata e shkalles se pare ka vlerësuar se këto rrethana përbëjnë rrethana objektive në bazë të të cilave rezulton se i pandehuri {xxx} ka pasur dijeni për veprimtarinë kriminale të djalit te tij dhe faktin se këto të ardhura janë realizuar pikërisht nga veprimtaria kriminale.</a:t>
            </a:r>
          </a:p>
          <a:p>
            <a:r>
              <a:rPr lang="af-ZA" dirty="0">
                <a:latin typeface="Times New Roman" panose="02020603050405020304" pitchFamily="18" charset="0"/>
                <a:cs typeface="Times New Roman" panose="02020603050405020304" pitchFamily="18" charset="0"/>
              </a:rPr>
              <a:t>Së treti, edhe pse i pandehuri {xxx} nuk ka asnjë lidhje me aktivitetin kriminal te djalit te tij, për sa kohë në emër të tij rezultojnë të regjistruara pasuri të cilat ai nuk i justifikon dot me burime të ligjshme</a:t>
            </a:r>
            <a:r>
              <a:rPr lang="af-ZA" dirty="0" smtClean="0">
                <a:latin typeface="Times New Roman" panose="02020603050405020304" pitchFamily="18" charset="0"/>
                <a:cs typeface="Times New Roman" panose="02020603050405020304" pitchFamily="18" charset="0"/>
              </a:rPr>
              <a:t>, sic </a:t>
            </a:r>
            <a:r>
              <a:rPr lang="af-ZA" dirty="0">
                <a:latin typeface="Times New Roman" panose="02020603050405020304" pitchFamily="18" charset="0"/>
                <a:cs typeface="Times New Roman" panose="02020603050405020304" pitchFamily="18" charset="0"/>
              </a:rPr>
              <a:t>pretendon nepermjet aktivitetit tregtar qe ka ushtruar qe shumë kohë më parë dhe kjo ka shërbyer që pasuritë të regjistrohen pikërisht në emër të të pandehurit {xxx} në mënyrë që pasuria në dukje të mos kishte lidhje me të ardhurat e përfituara nga vepra penale e kryer nga djali i tij Naim *****.</a:t>
            </a:r>
          </a:p>
          <a:p>
            <a:r>
              <a:rPr lang="af-ZA" dirty="0">
                <a:latin typeface="Times New Roman" panose="02020603050405020304" pitchFamily="18" charset="0"/>
                <a:cs typeface="Times New Roman" panose="02020603050405020304" pitchFamily="18" charset="0"/>
              </a:rPr>
              <a:t>Konfiskimi si denim plotesues jepet detyrimisht jo vetem per produktet e vepres penale kryesore por edhe per produktet e vepres penale „Pastrimi i produkteve te vepres penale ose te veprimtarise kriminale” te cilat kane natyre te dyfishte si produkte te prejardhura te vepres kryesore dhe produkte te drejteperdrejta te krimit te parashikuar nga neni 287 KP.</a:t>
            </a:r>
          </a:p>
        </p:txBody>
      </p:sp>
    </p:spTree>
    <p:extLst>
      <p:ext uri="{BB962C8B-B14F-4D97-AF65-F5344CB8AC3E}">
        <p14:creationId xmlns:p14="http://schemas.microsoft.com/office/powerpoint/2010/main" val="18683917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06802-5ABB-77F1-9B8D-C7D859B0DF04}"/>
              </a:ext>
            </a:extLst>
          </p:cNvPr>
          <p:cNvSpPr>
            <a:spLocks noGrp="1"/>
          </p:cNvSpPr>
          <p:nvPr>
            <p:ph type="title"/>
          </p:nvPr>
        </p:nvSpPr>
        <p:spPr>
          <a:xfrm>
            <a:off x="838200" y="14242"/>
            <a:ext cx="10515600" cy="1421153"/>
          </a:xfrm>
        </p:spPr>
        <p:txBody>
          <a:bodyPr>
            <a:normAutofit fontScale="90000"/>
          </a:bodyPr>
          <a:lstStyle/>
          <a:p>
            <a:pPr algn="ctr"/>
            <a:r>
              <a:rPr lang="af-ZA" sz="3300" dirty="0">
                <a:latin typeface="Times New Roman" panose="02020603050405020304" pitchFamily="18" charset="0"/>
                <a:cs typeface="Times New Roman" panose="02020603050405020304" pitchFamily="18" charset="0"/>
              </a:rPr>
              <a:t>Vendimi 60-2019-1244 Date 30/07/2019</a:t>
            </a:r>
            <a:br>
              <a:rPr lang="af-ZA" sz="3300" dirty="0">
                <a:latin typeface="Times New Roman" panose="02020603050405020304" pitchFamily="18" charset="0"/>
                <a:cs typeface="Times New Roman" panose="02020603050405020304" pitchFamily="18" charset="0"/>
              </a:rPr>
            </a:br>
            <a:r>
              <a:rPr lang="af-ZA" sz="3300" dirty="0">
                <a:latin typeface="Times New Roman" panose="02020603050405020304" pitchFamily="18" charset="0"/>
                <a:cs typeface="Times New Roman" panose="02020603050405020304" pitchFamily="18" charset="0"/>
              </a:rPr>
              <a:t>GjA Vlore</a:t>
            </a:r>
            <a:r>
              <a:rPr lang="af-ZA" dirty="0"/>
              <a:t/>
            </a:r>
            <a:br>
              <a:rPr lang="af-ZA" dirty="0"/>
            </a:br>
            <a:endParaRPr lang="af-ZA" dirty="0"/>
          </a:p>
        </p:txBody>
      </p:sp>
      <p:sp>
        <p:nvSpPr>
          <p:cNvPr id="3" name="Content Placeholder 2">
            <a:extLst>
              <a:ext uri="{FF2B5EF4-FFF2-40B4-BE49-F238E27FC236}">
                <a16:creationId xmlns:a16="http://schemas.microsoft.com/office/drawing/2014/main" id="{3EE90680-DA52-BC44-A9B0-111EF6ABD277}"/>
              </a:ext>
            </a:extLst>
          </p:cNvPr>
          <p:cNvSpPr>
            <a:spLocks noGrp="1"/>
          </p:cNvSpPr>
          <p:nvPr>
            <p:ph idx="1"/>
          </p:nvPr>
        </p:nvSpPr>
        <p:spPr>
          <a:xfrm>
            <a:off x="0" y="1137684"/>
            <a:ext cx="12192000" cy="5706073"/>
          </a:xfrm>
        </p:spPr>
        <p:txBody>
          <a:bodyPr>
            <a:normAutofit fontScale="92500" lnSpcReduction="10000"/>
          </a:bodyPr>
          <a:lstStyle/>
          <a:p>
            <a:r>
              <a:rPr lang="af-ZA" dirty="0" smtClean="0">
                <a:latin typeface="Times New Roman" panose="02020603050405020304" pitchFamily="18" charset="0"/>
                <a:cs typeface="Times New Roman" panose="02020603050405020304" pitchFamily="18" charset="0"/>
              </a:rPr>
              <a:t>Çështja: A </a:t>
            </a:r>
            <a:r>
              <a:rPr lang="af-ZA" dirty="0">
                <a:latin typeface="Times New Roman" panose="02020603050405020304" pitchFamily="18" charset="0"/>
                <a:cs typeface="Times New Roman" panose="02020603050405020304" pitchFamily="18" charset="0"/>
              </a:rPr>
              <a:t>konsumon ruajtja apo depozitimi i parave, produkt i vepres kryesore, elemente edhe te anes objektive te vepres penale te parashikuar nga n 287 KP?</a:t>
            </a:r>
          </a:p>
          <a:p>
            <a:r>
              <a:rPr lang="af-ZA" dirty="0">
                <a:latin typeface="Times New Roman" panose="02020603050405020304" pitchFamily="18" charset="0"/>
                <a:cs typeface="Times New Roman" panose="02020603050405020304" pitchFamily="18" charset="0"/>
              </a:rPr>
              <a:t>I pandehuri {xxx}është akuzuar për kryerjen e veprës penale “Pastrimi I produkteve të veprës penale” pasi në datë 04.12.2015, i pandehuri ka depozituar në “Bankën e Parë të Investimeve” shumën prej 1 500 000 lekë, duke deklaruar si burim të këtyre të ardhurave biznesin me NIPT {xxx}. Ka rezultuar gjithashtu se shtetasja {xxx}., bashkëshortja e shtetasit {xxx}më datë 09.11.2012 ka depozituar në “Bankën e Parë të Investimeve” shumën prej 1 500 000 Lekë me burim të deklaruar “nga puna” dhe më datë 29.01.2016 e ka tërhequr këtë shumë.</a:t>
            </a:r>
          </a:p>
          <a:p>
            <a:r>
              <a:rPr lang="af-ZA" dirty="0">
                <a:latin typeface="Times New Roman" panose="02020603050405020304" pitchFamily="18" charset="0"/>
                <a:cs typeface="Times New Roman" panose="02020603050405020304" pitchFamily="18" charset="0"/>
              </a:rPr>
              <a:t>Gjykata e Apelit vlerëson se vepra penale e “pastrimit të produkteve të veprës penale” e parashikuar nga neni 287 i K.Penal konsumohet nga ana objektive në mënyrat që kjo dispozitë ka parashikuar në mënyrë enumerative, që do të thotë shteruese. Depozitimi i një shume parash në një bankë të nivelit të dytë, nuk përfshihet në asnjë nga rastet e parashikuara në këtë nen. Sipas gjykatës së shkallës së parë i pandehuri ka konsumuar veprën penale nëpërmjet “investimit në veprimtari ekonomike ose financiare të parave a sendeve, duke ditur se janë produkte të veprës penale ose veprimtarisë kriminale”. </a:t>
            </a:r>
            <a:endParaRPr lang="af-ZA"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179298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9CFEBB-DFB9-FDED-CBF4-5A3BB9E3542F}"/>
              </a:ext>
            </a:extLst>
          </p:cNvPr>
          <p:cNvSpPr>
            <a:spLocks noGrp="1"/>
          </p:cNvSpPr>
          <p:nvPr>
            <p:ph idx="1"/>
          </p:nvPr>
        </p:nvSpPr>
        <p:spPr>
          <a:xfrm>
            <a:off x="-85060" y="116958"/>
            <a:ext cx="12195544" cy="6741042"/>
          </a:xfrm>
        </p:spPr>
        <p:txBody>
          <a:bodyPr>
            <a:normAutofit fontScale="92500" lnSpcReduction="10000"/>
          </a:bodyPr>
          <a:lstStyle/>
          <a:p>
            <a:r>
              <a:rPr lang="af-ZA" dirty="0">
                <a:latin typeface="Times New Roman" panose="02020603050405020304" pitchFamily="18" charset="0"/>
                <a:cs typeface="Times New Roman" panose="02020603050405020304" pitchFamily="18" charset="0"/>
              </a:rPr>
              <a:t>Gjykata e Apelit </a:t>
            </a:r>
            <a:r>
              <a:rPr lang="af-ZA" b="1" dirty="0">
                <a:latin typeface="Times New Roman" panose="02020603050405020304" pitchFamily="18" charset="0"/>
                <a:cs typeface="Times New Roman" panose="02020603050405020304" pitchFamily="18" charset="0"/>
              </a:rPr>
              <a:t>vlerëson “investim” në kuptim të nenit 287 të K.Penal, është përdorimi i parave me qëllim arritjen e një fitimi konkret, ndaj ligji penal ka parashikuar veç fjalës “investim” edhe “në veprimtari ekonomike ose financiare”. Në rastin e depozitimi në një llogari kursimi, të një shume parash nuk përbën investim në veprimtari ekonomike, apo financiare, për shkak se qëllimi i depozitimit është ruajtja, jo arritja e ndonjë fitimi</a:t>
            </a:r>
            <a:r>
              <a:rPr lang="af-ZA" dirty="0">
                <a:latin typeface="Times New Roman" panose="02020603050405020304" pitchFamily="18" charset="0"/>
                <a:cs typeface="Times New Roman" panose="02020603050405020304" pitchFamily="18" charset="0"/>
              </a:rPr>
              <a:t>. Prokuroria nuk ka hetuar sa ka qënë interesi i kësaj depozite kursimi, pasi fitimi i vetëm që arrihet nga një depozitë kursimi mund të jetë interesi që ofron banka. Investim në veprimtari financiare apo tregtare janë blerja e aksioneve, apo obligacioneve, ose parave elektronike, etj, të cilat shndërrojnë paratë, me qëllim që të rikthehet jo vetëm shuma e investuar por edhe një fitim përkatës. Kryerja e një veprimi tregtar apo financiar me shumën e depozituar do të përbënte figurën e veprës penale të parashikuar nga neni 287 të K.Penal, pasi pastrimi i produktit të veprës penale kryhet nëpërmjet vendosjes në lëvizje të produktit. </a:t>
            </a:r>
            <a:r>
              <a:rPr lang="af-ZA" b="1" dirty="0">
                <a:latin typeface="Times New Roman" panose="02020603050405020304" pitchFamily="18" charset="0"/>
                <a:cs typeface="Times New Roman" panose="02020603050405020304" pitchFamily="18" charset="0"/>
              </a:rPr>
              <a:t>Vetëm depozitimi i parave në bankë, edhe në rast se do të kishin burim veprimtarinë kriminale, përbën ruajtje të tyre. Një veprim të tillë subjekti i veprës penale mund ta kryente edhe duke i mbajtur në banesë paratë e fituara nga veprimtaria kriminale. Në rast se subjekti i veprës penale i përdor paratë, nëpërmjet vendosjes së tyre në qarkullim, atëherë konsumon veprën penale të parashikuar nga neni 287 i K.Penal.</a:t>
            </a:r>
            <a:endParaRPr lang="af-ZA" dirty="0"/>
          </a:p>
        </p:txBody>
      </p:sp>
    </p:spTree>
    <p:extLst>
      <p:ext uri="{BB962C8B-B14F-4D97-AF65-F5344CB8AC3E}">
        <p14:creationId xmlns:p14="http://schemas.microsoft.com/office/powerpoint/2010/main" val="40485607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
            </a:r>
            <a:br>
              <a:rPr lang="en-GB" b="1" dirty="0"/>
            </a:br>
            <a:r>
              <a:rPr lang="en-GB" b="1" dirty="0"/>
              <a:t/>
            </a:r>
            <a:br>
              <a:rPr lang="en-GB" b="1" dirty="0"/>
            </a:br>
            <a:r>
              <a:rPr lang="en-GB" b="1" dirty="0" err="1"/>
              <a:t>Vendimi</a:t>
            </a:r>
            <a:r>
              <a:rPr lang="en-GB" b="1" dirty="0"/>
              <a:t> </a:t>
            </a:r>
            <a:r>
              <a:rPr lang="en-GB" b="1" dirty="0" err="1"/>
              <a:t>nr</a:t>
            </a:r>
            <a:r>
              <a:rPr lang="en-GB" b="1" dirty="0"/>
              <a:t>. 87, </a:t>
            </a:r>
            <a:r>
              <a:rPr lang="en-GB" b="1" dirty="0" err="1"/>
              <a:t>datë</a:t>
            </a:r>
            <a:r>
              <a:rPr lang="en-GB" b="1" dirty="0"/>
              <a:t> 28.04.2016 i GJL</a:t>
            </a:r>
            <a:r>
              <a:rPr lang="en-GB" dirty="0"/>
              <a:t/>
            </a:r>
            <a:br>
              <a:rPr lang="en-GB" dirty="0"/>
            </a:br>
            <a:endParaRPr lang="en-US" dirty="0"/>
          </a:p>
        </p:txBody>
      </p:sp>
      <p:sp>
        <p:nvSpPr>
          <p:cNvPr id="3" name="Content Placeholder 2"/>
          <p:cNvSpPr>
            <a:spLocks noGrp="1"/>
          </p:cNvSpPr>
          <p:nvPr>
            <p:ph idx="1"/>
          </p:nvPr>
        </p:nvSpPr>
        <p:spPr/>
        <p:txBody>
          <a:bodyPr/>
          <a:lstStyle/>
          <a:p>
            <a:pPr algn="just"/>
            <a:endParaRPr lang="en-GB" dirty="0"/>
          </a:p>
          <a:p>
            <a:pPr algn="just"/>
            <a:r>
              <a:rPr lang="sq-AL" dirty="0" smtClean="0"/>
              <a:t>Në këtë vendim është dhënë kuptimi i </a:t>
            </a:r>
            <a:r>
              <a:rPr lang="sq-AL" b="1" dirty="0" smtClean="0"/>
              <a:t>nenit 287/1/b të Kodit Penal</a:t>
            </a:r>
            <a:r>
              <a:rPr lang="sq-AL" dirty="0" smtClean="0"/>
              <a:t>, ku parashikohet se: “</a:t>
            </a:r>
            <a:r>
              <a:rPr lang="sq-AL" i="1" dirty="0" smtClean="0"/>
              <a:t>Pastrimi i produkteve të veprës penale ose veprimtarisë kriminale, nëpërmjet:..b) </a:t>
            </a:r>
            <a:r>
              <a:rPr lang="sq-AL" b="1" i="1" dirty="0" smtClean="0"/>
              <a:t>fshehjes</a:t>
            </a:r>
            <a:r>
              <a:rPr lang="sq-AL" i="1" dirty="0" smtClean="0"/>
              <a:t> ose mbulimit të natyrës së vërtetë, burimit, vendndodhjes, disponimit, zhvendosjes, pronësisë ose të drejtave në lidhje me pasurinë, duke ditur që kjo pasuri është produkt i veprës penale ose i veprimtarisë kriminale...”.</a:t>
            </a:r>
            <a:r>
              <a:rPr lang="sq-AL" dirty="0" smtClean="0">
                <a:effectLst/>
              </a:rPr>
              <a:t> </a:t>
            </a:r>
          </a:p>
          <a:p>
            <a:pPr algn="just"/>
            <a:r>
              <a:rPr lang="sq-AL" dirty="0" smtClean="0"/>
              <a:t>Konkretisht, është analizuar kuptimi i fshehjes së burimit dhe pasurisë, në rastet kur kryhet nga vetë autori i veprës mëmë. </a:t>
            </a:r>
            <a:endParaRPr lang="sq-AL" dirty="0"/>
          </a:p>
        </p:txBody>
      </p:sp>
    </p:spTree>
    <p:extLst>
      <p:ext uri="{BB962C8B-B14F-4D97-AF65-F5344CB8AC3E}">
        <p14:creationId xmlns:p14="http://schemas.microsoft.com/office/powerpoint/2010/main" val="11314215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Rrethanat</a:t>
            </a:r>
            <a:r>
              <a:rPr lang="en-US" dirty="0"/>
              <a:t> e </a:t>
            </a:r>
            <a:r>
              <a:rPr lang="en-US" dirty="0" err="1"/>
              <a:t>faktit</a:t>
            </a:r>
            <a:endParaRPr lang="en-US" dirty="0"/>
          </a:p>
        </p:txBody>
      </p:sp>
      <p:sp>
        <p:nvSpPr>
          <p:cNvPr id="3" name="Content Placeholder 2"/>
          <p:cNvSpPr>
            <a:spLocks noGrp="1"/>
          </p:cNvSpPr>
          <p:nvPr>
            <p:ph idx="1"/>
          </p:nvPr>
        </p:nvSpPr>
        <p:spPr>
          <a:xfrm>
            <a:off x="838200" y="1690688"/>
            <a:ext cx="10515600" cy="4351338"/>
          </a:xfrm>
        </p:spPr>
        <p:txBody>
          <a:bodyPr>
            <a:normAutofit fontScale="92500" lnSpcReduction="10000"/>
          </a:bodyPr>
          <a:lstStyle/>
          <a:p>
            <a:pPr algn="just"/>
            <a:r>
              <a:rPr lang="sq-AL" dirty="0" smtClean="0"/>
              <a:t>MB, në bashkëpunim me punonjës të DRT Tiranë kishte vjedhur disa shuma të konsiderueshme parash, të përfituara si rimbursim i TVSH-së. Me ndihmën e punonjësve, ai kishte marrë informacion për disa shoqëri tregtare (kineze), të cilat e kishin pezulluar aktivitetin e tyre shumë vite më parë dhe që kishin teprica në TVSH. </a:t>
            </a:r>
          </a:p>
          <a:p>
            <a:pPr algn="just"/>
            <a:r>
              <a:rPr lang="sq-AL" dirty="0" smtClean="0"/>
              <a:t>Pas falsifikimit të disa prokurave, të cilat i jepnin të drejtë personit MB për të rifilluar aktivitetin tregtar të këtyre shoqërive, si dhe për të kryer veprime të tjera juridike, ai ka aplikuar për rimbursimin e TVSH-së, i cili i është miratuar, pas një kontrolli formal e të paplotë tatimor, në kundërshtim me ligjin. </a:t>
            </a:r>
          </a:p>
          <a:p>
            <a:pPr algn="just"/>
            <a:r>
              <a:rPr lang="sq-AL" dirty="0" smtClean="0"/>
              <a:t>Shumat e përfituara në bankat e nivelit të dytë, MB i ka tërhequr menjëherë, duke e bërë të pamundur gjetjen dhe sekuestrimin e tyre</a:t>
            </a:r>
            <a:r>
              <a:rPr lang="en-GB" dirty="0" smtClean="0"/>
              <a:t>. </a:t>
            </a:r>
            <a:endParaRPr lang="en-GB" dirty="0"/>
          </a:p>
          <a:p>
            <a:endParaRPr lang="en-US" dirty="0"/>
          </a:p>
        </p:txBody>
      </p:sp>
    </p:spTree>
    <p:extLst>
      <p:ext uri="{BB962C8B-B14F-4D97-AF65-F5344CB8AC3E}">
        <p14:creationId xmlns:p14="http://schemas.microsoft.com/office/powerpoint/2010/main" val="19820996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r>
            <a:br>
              <a:rPr lang="en-US" dirty="0"/>
            </a:br>
            <a:r>
              <a:rPr lang="en-US" dirty="0" err="1"/>
              <a:t>Vendimet</a:t>
            </a:r>
            <a:r>
              <a:rPr lang="en-US" dirty="0"/>
              <a:t> e </a:t>
            </a:r>
            <a:r>
              <a:rPr lang="en-US" dirty="0" err="1"/>
              <a:t>Gj.Sh.Parë</a:t>
            </a:r>
            <a:r>
              <a:rPr lang="en-US" dirty="0"/>
              <a:t> </a:t>
            </a:r>
            <a:r>
              <a:rPr lang="en-US" dirty="0" err="1"/>
              <a:t>dhe</a:t>
            </a:r>
            <a:r>
              <a:rPr lang="en-US" dirty="0"/>
              <a:t> </a:t>
            </a:r>
            <a:r>
              <a:rPr lang="en-US" dirty="0" err="1"/>
              <a:t>Gj.Apelit</a:t>
            </a:r>
            <a:endParaRPr lang="en-US" dirty="0"/>
          </a:p>
        </p:txBody>
      </p:sp>
      <p:sp>
        <p:nvSpPr>
          <p:cNvPr id="3" name="Content Placeholder 2"/>
          <p:cNvSpPr>
            <a:spLocks noGrp="1"/>
          </p:cNvSpPr>
          <p:nvPr>
            <p:ph idx="1"/>
          </p:nvPr>
        </p:nvSpPr>
        <p:spPr>
          <a:xfrm>
            <a:off x="838200" y="1690688"/>
            <a:ext cx="10515600" cy="4351338"/>
          </a:xfrm>
        </p:spPr>
        <p:txBody>
          <a:bodyPr/>
          <a:lstStyle/>
          <a:p>
            <a:pPr algn="just"/>
            <a:endParaRPr lang="en-GB" dirty="0"/>
          </a:p>
          <a:p>
            <a:pPr algn="just"/>
            <a:r>
              <a:rPr lang="sq-AL" dirty="0" smtClean="0"/>
              <a:t>Lidhur me tërheqjen e parave, prokurori, e më pas Gjykata e Rrethit Gjyqësor Tiranë dhe Gjykata e Apelit Tiranë kanë mbajtur qëndrimin se i përmbush elementet e veprës penale të pastrimit të produkteve, në formën e fshehjes, në kuptim të nenit 287/1/b të Kodit Penal. </a:t>
            </a:r>
          </a:p>
          <a:p>
            <a:pPr algn="just"/>
            <a:r>
              <a:rPr lang="sq-AL" dirty="0" smtClean="0"/>
              <a:t>Në interpretim të nenit 287/1 të K.Penal, mjafton vetëm fakti që nga i pandehuri është tërhequr dhe fshehur shuma e parave (duke mos treguar vendodhjen e tyre). </a:t>
            </a:r>
            <a:endParaRPr lang="sq-AL" dirty="0"/>
          </a:p>
        </p:txBody>
      </p:sp>
    </p:spTree>
    <p:extLst>
      <p:ext uri="{BB962C8B-B14F-4D97-AF65-F5344CB8AC3E}">
        <p14:creationId xmlns:p14="http://schemas.microsoft.com/office/powerpoint/2010/main" val="13824012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Vendimi</a:t>
            </a:r>
            <a:r>
              <a:rPr lang="en-US" dirty="0"/>
              <a:t> i GJL</a:t>
            </a:r>
          </a:p>
        </p:txBody>
      </p:sp>
      <p:sp>
        <p:nvSpPr>
          <p:cNvPr id="3" name="Content Placeholder 2"/>
          <p:cNvSpPr>
            <a:spLocks noGrp="1"/>
          </p:cNvSpPr>
          <p:nvPr>
            <p:ph idx="1"/>
          </p:nvPr>
        </p:nvSpPr>
        <p:spPr/>
        <p:txBody>
          <a:bodyPr/>
          <a:lstStyle/>
          <a:p>
            <a:pPr algn="just"/>
            <a:r>
              <a:rPr lang="sq-AL" dirty="0" smtClean="0"/>
              <a:t>Me konceptin ‘fshehje’ sipas nenit 287 të KP nënkuptohet jo fshehja materiale e pasurisë, por mbulimi i natyrës dhe i origjinës së pasurisë me aktivitete të tjera që errësojnë prejardhjen e tyre. </a:t>
            </a:r>
          </a:p>
          <a:p>
            <a:pPr algn="just"/>
            <a:r>
              <a:rPr lang="sq-AL" dirty="0" smtClean="0"/>
              <a:t>Për zbatimin e dispozitës kërkohet sekuestrimi i pasurisë së shfaqur si të ligjshme, si provë materiale e rrjedhur nga vepra penale bazë. </a:t>
            </a:r>
          </a:p>
          <a:p>
            <a:pPr algn="just"/>
            <a:r>
              <a:rPr lang="sq-AL" dirty="0" smtClean="0"/>
              <a:t>Dispozita parashikon fshehjen ose mbulimin e natyrës së vërtetë, burimit, vendndodhjes, disponimit, zhvendosjes, pronësisë ose të drejtave në lidhje me pasurinë, dhe jo fshehjen e pasurisë, që është element i veprës penale bazë të vjedhjes duke shpërdoruar detyrën</a:t>
            </a:r>
            <a:r>
              <a:rPr lang="en-GB" dirty="0" smtClean="0"/>
              <a:t>. </a:t>
            </a:r>
            <a:endParaRPr lang="en-US" dirty="0"/>
          </a:p>
        </p:txBody>
      </p:sp>
    </p:spTree>
    <p:extLst>
      <p:ext uri="{BB962C8B-B14F-4D97-AF65-F5344CB8AC3E}">
        <p14:creationId xmlns:p14="http://schemas.microsoft.com/office/powerpoint/2010/main" val="19116282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Vendimi</a:t>
            </a:r>
            <a:r>
              <a:rPr lang="en-US" dirty="0"/>
              <a:t> i GJL (</a:t>
            </a:r>
            <a:r>
              <a:rPr lang="en-US" dirty="0" err="1"/>
              <a:t>vazhdim</a:t>
            </a:r>
            <a:r>
              <a:rPr lang="en-US" dirty="0"/>
              <a:t>)</a:t>
            </a:r>
          </a:p>
        </p:txBody>
      </p:sp>
      <p:sp>
        <p:nvSpPr>
          <p:cNvPr id="3" name="Content Placeholder 2"/>
          <p:cNvSpPr>
            <a:spLocks noGrp="1"/>
          </p:cNvSpPr>
          <p:nvPr>
            <p:ph idx="1"/>
          </p:nvPr>
        </p:nvSpPr>
        <p:spPr/>
        <p:txBody>
          <a:bodyPr>
            <a:normAutofit fontScale="92500"/>
          </a:bodyPr>
          <a:lstStyle/>
          <a:p>
            <a:pPr algn="just"/>
            <a:r>
              <a:rPr lang="sq-AL" dirty="0" smtClean="0"/>
              <a:t>Veprimet e MB kanë konsistuar vetëm në tërheqjen nga banka të shumave, por nuk është përcaktuar vendodhja e tyre apo sekuestrimi i tyre në cilësinë e provës materiale, si element i mëtejshëm për përdorimin e tyre në një nga mënyrat e parashikuar nga neni 287 i KP.</a:t>
            </a:r>
          </a:p>
          <a:p>
            <a:pPr algn="just"/>
            <a:r>
              <a:rPr lang="sq-AL" dirty="0" smtClean="0"/>
              <a:t>Duke qenë se ekzistenca e veprës penale bazë, kërkon elementin e shtënies në dorë së pasurisë, dhe ndërkohë elementin e fshehjes së pasurisë së vjedhur, në respektim të parimit </a:t>
            </a:r>
            <a:r>
              <a:rPr lang="sq-AL" i="1" dirty="0" smtClean="0"/>
              <a:t>ne bis in idem</a:t>
            </a:r>
            <a:r>
              <a:rPr lang="sq-AL" dirty="0" smtClean="0"/>
              <a:t>, për konfigurimin e veprës penale të pastrimit të produktit të veprës penale, kërkohet një veprim më tepër sesa marrja e shumës së vjedhur. </a:t>
            </a:r>
            <a:r>
              <a:rPr lang="sq-AL" dirty="0" smtClean="0">
                <a:effectLst/>
              </a:rPr>
              <a:t> </a:t>
            </a:r>
          </a:p>
          <a:p>
            <a:pPr algn="just"/>
            <a:r>
              <a:rPr lang="sq-AL" dirty="0" smtClean="0"/>
              <a:t>Tërheqja e shumave nga MB ka qenë element ligjor i veprës penale të vjedhjes duke shpërdoruar detyrën</a:t>
            </a:r>
            <a:r>
              <a:rPr lang="sq-AL" dirty="0" smtClean="0">
                <a:effectLst/>
              </a:rPr>
              <a:t> . </a:t>
            </a:r>
            <a:endParaRPr lang="sq-AL" dirty="0"/>
          </a:p>
        </p:txBody>
      </p:sp>
    </p:spTree>
    <p:extLst>
      <p:ext uri="{BB962C8B-B14F-4D97-AF65-F5344CB8AC3E}">
        <p14:creationId xmlns:p14="http://schemas.microsoft.com/office/powerpoint/2010/main" val="2334743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7654"/>
            <a:ext cx="10515600" cy="852258"/>
          </a:xfrm>
        </p:spPr>
        <p:txBody>
          <a:bodyPr>
            <a:normAutofit fontScale="90000"/>
          </a:bodyPr>
          <a:lstStyle/>
          <a:p>
            <a:pPr algn="ctr"/>
            <a:r>
              <a:rPr lang="en-US" sz="3200" dirty="0" err="1" smtClean="0">
                <a:latin typeface="Times New Roman" panose="02020603050405020304" pitchFamily="18" charset="0"/>
                <a:cs typeface="Times New Roman" panose="02020603050405020304" pitchFamily="18" charset="0"/>
              </a:rPr>
              <a:t>Vendim</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nr</a:t>
            </a:r>
            <a:r>
              <a:rPr lang="en-US" sz="3200" dirty="0" smtClean="0">
                <a:latin typeface="Times New Roman" panose="02020603050405020304" pitchFamily="18" charset="0"/>
                <a:cs typeface="Times New Roman" panose="02020603050405020304" pitchFamily="18" charset="0"/>
              </a:rPr>
              <a:t> 453 date </a:t>
            </a:r>
            <a:r>
              <a:rPr lang="sq-AL" sz="3200" dirty="0" smtClean="0">
                <a:latin typeface="Times New Roman" panose="02020603050405020304" pitchFamily="18" charset="0"/>
                <a:cs typeface="Times New Roman" panose="02020603050405020304" pitchFamily="18" charset="0"/>
              </a:rPr>
              <a:t>06.12.2021</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Gjykata</a:t>
            </a:r>
            <a:r>
              <a:rPr lang="en-US" sz="3200" dirty="0" smtClean="0">
                <a:latin typeface="Times New Roman" panose="02020603050405020304" pitchFamily="18" charset="0"/>
                <a:cs typeface="Times New Roman" panose="02020603050405020304" pitchFamily="18" charset="0"/>
              </a:rPr>
              <a:t> e </a:t>
            </a:r>
            <a:r>
              <a:rPr lang="en-US" sz="3200" dirty="0" err="1" smtClean="0">
                <a:latin typeface="Times New Roman" panose="02020603050405020304" pitchFamily="18" charset="0"/>
                <a:cs typeface="Times New Roman" panose="02020603050405020304" pitchFamily="18" charset="0"/>
              </a:rPr>
              <a:t>Rrethit</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Gjyqesor</a:t>
            </a:r>
            <a:r>
              <a:rPr lang="en-US" sz="3200" dirty="0" smtClean="0">
                <a:latin typeface="Times New Roman" panose="02020603050405020304" pitchFamily="18" charset="0"/>
                <a:cs typeface="Times New Roman" panose="02020603050405020304" pitchFamily="18" charset="0"/>
              </a:rPr>
              <a:t> </a:t>
            </a:r>
            <a:r>
              <a:rPr lang="en-US" sz="3200" dirty="0" err="1" smtClean="0">
                <a:latin typeface="Times New Roman" panose="02020603050405020304" pitchFamily="18" charset="0"/>
                <a:cs typeface="Times New Roman" panose="02020603050405020304" pitchFamily="18" charset="0"/>
              </a:rPr>
              <a:t>Pogradec</a:t>
            </a:r>
            <a:endParaRPr lang="sq-AL"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870012"/>
            <a:ext cx="12192000" cy="5987988"/>
          </a:xfrm>
        </p:spPr>
        <p:txBody>
          <a:bodyPr>
            <a:normAutofit lnSpcReduction="10000"/>
          </a:bodyPr>
          <a:lstStyle/>
          <a:p>
            <a:r>
              <a:rPr lang="nl-NL" dirty="0" smtClean="0"/>
              <a:t>Roland Sh 39 </a:t>
            </a:r>
            <a:r>
              <a:rPr lang="nl-NL" dirty="0"/>
              <a:t>vjeç është ekzekutuar mëngjesin e datës 08.10.2017, rreth orës 04:40, në lagjen “Glyfada” në Athinë, Greqi. </a:t>
            </a:r>
            <a:r>
              <a:rPr lang="nl-NL" dirty="0" smtClean="0"/>
              <a:t>Ka </a:t>
            </a:r>
            <a:r>
              <a:rPr lang="nl-NL" dirty="0"/>
              <a:t>dyshime se ai mund të jetë bashkëpronar në lokalin e natës </a:t>
            </a:r>
            <a:r>
              <a:rPr lang="sq-AL" b="1" dirty="0"/>
              <a:t>“Joy Bar”, </a:t>
            </a:r>
            <a:r>
              <a:rPr lang="nl-NL" dirty="0"/>
              <a:t>ku dhe u ekzekutua. Atentatorët u afruan pranë tavolinës ku po qëndronte në verandën e lokalit dhe e qëlluan tre herë me armë. </a:t>
            </a:r>
            <a:endParaRPr lang="nl-NL" dirty="0" smtClean="0"/>
          </a:p>
          <a:p>
            <a:r>
              <a:rPr lang="nl-NL" dirty="0" smtClean="0"/>
              <a:t>Hetuesit </a:t>
            </a:r>
            <a:r>
              <a:rPr lang="nl-NL" dirty="0"/>
              <a:t>grekë dyshojnë se ngjarja ka lidhje me trafikun e drogës. </a:t>
            </a:r>
            <a:r>
              <a:rPr lang="nl-NL" dirty="0" smtClean="0"/>
              <a:t>Roland Sh njihej </a:t>
            </a:r>
            <a:r>
              <a:rPr lang="nl-NL" dirty="0"/>
              <a:t>edhe me nofkën “Roni” në lagjen “Glydafa”. </a:t>
            </a:r>
            <a:endParaRPr lang="en-US" dirty="0" smtClean="0"/>
          </a:p>
          <a:p>
            <a:r>
              <a:rPr lang="nl-NL" dirty="0" smtClean="0"/>
              <a:t>Në </a:t>
            </a:r>
            <a:r>
              <a:rPr lang="nl-NL" dirty="0"/>
              <a:t>lidhje me aktivitetin kriminal të sipas informacioneve të administruara nga Policia e Shtetit në rrugë të ligjshme policore rezulton se shtetasi Roland </a:t>
            </a:r>
            <a:r>
              <a:rPr lang="nl-NL" dirty="0" smtClean="0"/>
              <a:t>Sh, ka </a:t>
            </a:r>
            <a:r>
              <a:rPr lang="nl-NL" dirty="0"/>
              <a:t>qënë përfshirë në aktivitetin kriminal të trafikimit dhe shpërndarjes së lëndëve narkotike në Greqi.</a:t>
            </a:r>
            <a:endParaRPr lang="sq-AL" dirty="0"/>
          </a:p>
          <a:p>
            <a:r>
              <a:rPr lang="nl-NL" dirty="0" smtClean="0"/>
              <a:t>Prokuroria </a:t>
            </a:r>
            <a:r>
              <a:rPr lang="nl-NL" dirty="0"/>
              <a:t>Pranë Gjykatës së Shkallës së parë Pogradec ka rregjistruar proçedimin penal Nr.443 viti 2017 për veprën penale të “Pastrimit të produkteve të veprës penale apo veprimtarisë kriminale”, parashikuar nga neni 287 i Kodit Penal në ngarkim të shtetasit Roland Shëmbitrasi.</a:t>
            </a:r>
            <a:endParaRPr lang="sq-AL" dirty="0"/>
          </a:p>
          <a:p>
            <a:endParaRPr lang="sq-AL" dirty="0"/>
          </a:p>
        </p:txBody>
      </p:sp>
    </p:spTree>
    <p:extLst>
      <p:ext uri="{BB962C8B-B14F-4D97-AF65-F5344CB8AC3E}">
        <p14:creationId xmlns:p14="http://schemas.microsoft.com/office/powerpoint/2010/main" val="23783026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06027"/>
            <a:ext cx="10515600" cy="5670936"/>
          </a:xfrm>
        </p:spPr>
        <p:txBody>
          <a:bodyPr>
            <a:normAutofit fontScale="85000" lnSpcReduction="10000"/>
          </a:bodyPr>
          <a:lstStyle/>
          <a:p>
            <a:r>
              <a:rPr lang="sq-AL" dirty="0"/>
              <a:t>Gjykata e Shkallës së Parë Pogradec me Vendimin nr 170 datë 11.12.2017 ka vendosur në funksion të proçedimit penal të mësipërm sekuestron preventive të llogarive bankare në emër </a:t>
            </a:r>
            <a:r>
              <a:rPr lang="sq-AL" dirty="0" smtClean="0"/>
              <a:t>t</a:t>
            </a:r>
            <a:r>
              <a:rPr lang="en-US" dirty="0" smtClean="0"/>
              <a:t>e </a:t>
            </a:r>
            <a:r>
              <a:rPr lang="en-US" dirty="0" err="1" smtClean="0"/>
              <a:t>afermve</a:t>
            </a:r>
            <a:r>
              <a:rPr lang="en-US" dirty="0" smtClean="0"/>
              <a:t> </a:t>
            </a:r>
            <a:r>
              <a:rPr lang="en-US" dirty="0" err="1" smtClean="0"/>
              <a:t>te</a:t>
            </a:r>
            <a:r>
              <a:rPr lang="en-US" dirty="0" smtClean="0"/>
              <a:t> Roland </a:t>
            </a:r>
            <a:r>
              <a:rPr lang="en-US" dirty="0" err="1" smtClean="0"/>
              <a:t>Sh</a:t>
            </a:r>
            <a:r>
              <a:rPr lang="en-US" dirty="0" smtClean="0"/>
              <a:t> me </a:t>
            </a:r>
            <a:r>
              <a:rPr lang="en-US" dirty="0" err="1" smtClean="0"/>
              <a:t>vlere</a:t>
            </a:r>
            <a:r>
              <a:rPr lang="en-US" dirty="0" smtClean="0"/>
              <a:t> </a:t>
            </a:r>
            <a:r>
              <a:rPr lang="en-US" dirty="0" err="1" smtClean="0"/>
              <a:t>rreth</a:t>
            </a:r>
            <a:r>
              <a:rPr lang="en-US" dirty="0" smtClean="0"/>
              <a:t> 500 000 Euro.</a:t>
            </a:r>
          </a:p>
          <a:p>
            <a:r>
              <a:rPr lang="nl-NL" dirty="0" smtClean="0"/>
              <a:t>Gjykata caktoi ekspert te cileve u drejtoi pyetjet</a:t>
            </a:r>
            <a:r>
              <a:rPr lang="nl-NL" i="1" dirty="0" smtClean="0"/>
              <a:t>: Cilat </a:t>
            </a:r>
            <a:r>
              <a:rPr lang="nl-NL" i="1" dirty="0"/>
              <a:t>janë të ardhurat e ligjshme të krijuara të krijuara prej vitit 2010 e në vazhdim për </a:t>
            </a:r>
            <a:r>
              <a:rPr lang="nl-NL" i="1" dirty="0" smtClean="0"/>
              <a:t>trashegimtaret e Roland Sh se bashku me kete shtetas perpara vdekjes, </a:t>
            </a:r>
            <a:r>
              <a:rPr lang="nl-NL" i="1" dirty="0"/>
              <a:t>bzuar në dokumentacionin e </a:t>
            </a:r>
            <a:r>
              <a:rPr lang="nl-NL" i="1" dirty="0" smtClean="0"/>
              <a:t>fashikullit </a:t>
            </a:r>
            <a:r>
              <a:rPr lang="nl-NL" i="1" dirty="0"/>
              <a:t>të gjykimit, ato që janë administruar në gjykim deri në këtë fazë të shqyrtimit të kërkesës. Të përcaktohen shpenzimet e bëra nga këta subjekte, shpenzimet për jetesën e tyre dhe të anëtarëve të familjes, shpenzimet e bëra për blerjen e ligjshme të pasurive të paluajtëshme dhe të luajtëshme të evidentuara dhe që ndodhen të adminstruara, të paraqitura para gjykatës si prova. Cili është raporti në mes të ardhurave të ligjshme dhe shpenzimeve të bëra për jetesë. Cilët kanë qënë rrugët e fitimit të pasurisë së këtyre shtetasve para dhe pas vitit 2010, si dhe të ardhurat dhe shpenzimet e ligjshme para vitit 2010 për subjektet e </a:t>
            </a:r>
            <a:r>
              <a:rPr lang="nl-NL" i="1" dirty="0" smtClean="0"/>
              <a:t>sipërcituara.</a:t>
            </a:r>
          </a:p>
          <a:p>
            <a:r>
              <a:rPr lang="sq-AL" dirty="0" smtClean="0"/>
              <a:t>Si </a:t>
            </a:r>
            <a:r>
              <a:rPr lang="sq-AL" dirty="0"/>
              <a:t>përfundim shtetasit Kasëm </a:t>
            </a:r>
            <a:r>
              <a:rPr lang="sq-AL" dirty="0" smtClean="0"/>
              <a:t>Sh </a:t>
            </a:r>
            <a:r>
              <a:rPr lang="sq-AL" dirty="0"/>
              <a:t>dhe Vera </a:t>
            </a:r>
            <a:r>
              <a:rPr lang="sq-AL" dirty="0" smtClean="0"/>
              <a:t>Sh </a:t>
            </a:r>
            <a:r>
              <a:rPr lang="sq-AL" dirty="0"/>
              <a:t>rezultojnë me pamundësi  financiare kursimi në shumën 33,307,486 (tridhjetë e tre milion e treqind e shtatë mijë e katërqind e tetëdhjetë e gjashtë) lekë</a:t>
            </a:r>
          </a:p>
        </p:txBody>
      </p:sp>
    </p:spTree>
    <p:extLst>
      <p:ext uri="{BB962C8B-B14F-4D97-AF65-F5344CB8AC3E}">
        <p14:creationId xmlns:p14="http://schemas.microsoft.com/office/powerpoint/2010/main" val="37332645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8676" y="301840"/>
            <a:ext cx="11825056" cy="6556159"/>
          </a:xfrm>
        </p:spPr>
        <p:txBody>
          <a:bodyPr>
            <a:normAutofit fontScale="77500" lnSpcReduction="20000"/>
          </a:bodyPr>
          <a:lstStyle/>
          <a:p>
            <a:r>
              <a:rPr lang="nl-NL" dirty="0"/>
              <a:t>Gjatë shqyrtimit gjyqësore të kësaj çështje, u provua plotësisht se ka dyshime të arsyeshme, të bazuara në indicje dhe në prova, se Roland </a:t>
            </a:r>
            <a:r>
              <a:rPr lang="nl-NL" dirty="0" smtClean="0"/>
              <a:t>Sh </a:t>
            </a:r>
            <a:r>
              <a:rPr lang="nl-NL" dirty="0"/>
              <a:t>ka qënë përfshirë në veprimtari kriminale konkretisht në veprën penale të listuar nga neni 3 paragrafi 1 (pika ç,) të ligjit 10192/2009 i ndryshuar, dhe se shtetasi (i ndjeri) Roland </a:t>
            </a:r>
            <a:r>
              <a:rPr lang="nl-NL" dirty="0" smtClean="0"/>
              <a:t>është </a:t>
            </a:r>
            <a:r>
              <a:rPr lang="nl-NL" dirty="0"/>
              <a:t>subjekt i këtij ligji. </a:t>
            </a:r>
            <a:endParaRPr lang="sq-AL" dirty="0"/>
          </a:p>
          <a:p>
            <a:r>
              <a:rPr lang="nl-NL" dirty="0"/>
              <a:t>Neni 24 i ligjit në fjalë në pikën 3, parashikon se edhe kur procedimi penal pushohet ose i pandehuri deklarohet i pafajshëm, pasuria i nënshtrohet konfiskimit </a:t>
            </a:r>
            <a:r>
              <a:rPr lang="nl-NL" dirty="0" smtClean="0"/>
              <a:t>me </a:t>
            </a:r>
            <a:r>
              <a:rPr lang="nl-NL" dirty="0"/>
              <a:t>përjashtim të rasteve kur a) fakti nuk ekziston, b) fakti nuk përbën vepër penale, c) del se i pandehuri nuk e ka kryer veprën penale. Në rastin konkret edhe pse nuk kemi një vendim të formës së prerë, gjykata çmon se ka një sërë indicjesh dhe provash mbi bazën e të cilave mbështetet dyshimi i arsyeshëm për kryerjen e veprës penale sipas nenit 287 të K.Penal, nga subjekti i këtij ligji.  </a:t>
            </a:r>
            <a:endParaRPr lang="sq-AL" dirty="0"/>
          </a:p>
          <a:p>
            <a:r>
              <a:rPr lang="nl-NL" dirty="0"/>
              <a:t>Por në interpretim të ligjit sa më sipër, nuk mjafton vetëm që shtetasi për të cilin kërkohet konfiskimi i pasurisë të jetë subjekt i këtij ligji, dhe fushëzbatimi i ligjit, por kondicionohen edhe kushte të tjera që parashikohen shprehimisht në nenin </a:t>
            </a:r>
            <a:r>
              <a:rPr lang="sq-AL" dirty="0"/>
              <a:t>24/1 i ligjit nr.10192, datë 03.12.2009 i ndryshuar.</a:t>
            </a:r>
          </a:p>
          <a:p>
            <a:r>
              <a:rPr lang="sq-AL" dirty="0"/>
              <a:t>Kështu në nenin 24 paragrafi 1 parashkohet shprehimisht:</a:t>
            </a:r>
          </a:p>
          <a:p>
            <a:r>
              <a:rPr lang="sq-AL" i="1" dirty="0"/>
              <a:t>“1. Gjykata vendos konfiskimin e pasurive kur plotësohen të gjitha kushtet e mëposhtme:</a:t>
            </a:r>
            <a:endParaRPr lang="sq-AL" dirty="0"/>
          </a:p>
          <a:p>
            <a:r>
              <a:rPr lang="sq-AL" dirty="0"/>
              <a:t>a) </a:t>
            </a:r>
            <a:r>
              <a:rPr lang="sq-AL" u="sng" dirty="0"/>
              <a:t>ka dyshime të arsyeshme, të bazuara në indicie</a:t>
            </a:r>
            <a:r>
              <a:rPr lang="sq-AL" dirty="0"/>
              <a:t>, për pjesëmarrje të personit në veprimtari kriminale, të parashikuara në nenin 3, pika 1, të këtij ligji; </a:t>
            </a:r>
          </a:p>
          <a:p>
            <a:r>
              <a:rPr lang="nl-NL" dirty="0"/>
              <a:t>b) </a:t>
            </a:r>
            <a:r>
              <a:rPr lang="nl-NL" u="sng" dirty="0"/>
              <a:t>rezulton se pasuria është, drejtpërdrejt ose tërthorazi, në zotërim të plotë ose të pjesshëm</a:t>
            </a:r>
            <a:r>
              <a:rPr lang="nl-NL" dirty="0"/>
              <a:t> të personave të përmendur në nenin 3, pika 1, të këtij ligji;</a:t>
            </a:r>
            <a:endParaRPr lang="sq-AL" dirty="0"/>
          </a:p>
          <a:p>
            <a:r>
              <a:rPr lang="nl-NL" dirty="0"/>
              <a:t>c) </a:t>
            </a:r>
            <a:r>
              <a:rPr lang="nl-NL" u="sng" dirty="0"/>
              <a:t>nuk provohet se pasuria ka prejardhje të ligjshme apo personat e përmendur në nenin 3, të këtij ligji, nuk arrijnë të përligjin zotërimin e pasurive ose të ardhurave, të cilat janë shpërpjesëtimore me nivelin e të ardhurave apo fitimeve të realizuara nga burime të ligjshme të deklaruara prej tyre</a:t>
            </a:r>
            <a:r>
              <a:rPr lang="sq-AL" i="1" dirty="0"/>
              <a:t>”.</a:t>
            </a:r>
            <a:endParaRPr lang="sq-AL" dirty="0"/>
          </a:p>
          <a:p>
            <a:endParaRPr lang="sq-AL" dirty="0"/>
          </a:p>
        </p:txBody>
      </p:sp>
    </p:spTree>
    <p:extLst>
      <p:ext uri="{BB962C8B-B14F-4D97-AF65-F5344CB8AC3E}">
        <p14:creationId xmlns:p14="http://schemas.microsoft.com/office/powerpoint/2010/main" val="27047808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6229" y="142043"/>
            <a:ext cx="11007571" cy="6596107"/>
          </a:xfrm>
        </p:spPr>
        <p:txBody>
          <a:bodyPr>
            <a:normAutofit fontScale="92500" lnSpcReduction="20000"/>
          </a:bodyPr>
          <a:lstStyle/>
          <a:p>
            <a:r>
              <a:rPr lang="sq-AL" dirty="0"/>
              <a:t>Gjykata çmon se për tu konsideruar se të ardhurat e një personi kanë qenë të ligjshme për tu marrë parasysh konformë nenit </a:t>
            </a:r>
            <a:r>
              <a:rPr lang="sq-AL" b="1" dirty="0"/>
              <a:t>24/1/b të ligjit 10192/2009, i ndryshuar, </a:t>
            </a:r>
            <a:r>
              <a:rPr lang="sq-AL" dirty="0"/>
              <a:t>këto të ardhura duhet të pasqyroheshin nga të dhënat që nxirren nga organet e tatim/taksave, pasuri nga trashëgimia apo </a:t>
            </a:r>
            <a:r>
              <a:rPr lang="nl-NL" dirty="0"/>
              <a:t>aktiviteti ekonomik i evidentuar nga organet kompetente, dhe jo çdo “aktivitet i supozuar” pa qenë i formalizuar (në asnjë lloj mënyre), të pretenduar si kur janë nxierrë të ardhura. Kjo është në përputhje edhe me parashikimin e nenit 24/2 të ligjit në fjalë</a:t>
            </a:r>
            <a:r>
              <a:rPr lang="nl-NL" dirty="0" smtClean="0"/>
              <a:t>.</a:t>
            </a:r>
          </a:p>
          <a:p>
            <a:r>
              <a:rPr lang="nl-NL" dirty="0"/>
              <a:t>Në rastin konkret në gjykim rezultoi se përfshirja në veprimtarinë kriminale përket me në periudhën 2009-2017 (kur ka filluar me kanë filluar veprimet bankare të cilat dyshohet se janë kryer me qëllim pastrimin e produkteve të vepreës penale). </a:t>
            </a:r>
            <a:endParaRPr lang="sq-AL" dirty="0"/>
          </a:p>
          <a:p>
            <a:r>
              <a:rPr lang="nl-NL" dirty="0" smtClean="0"/>
              <a:t>Duke </a:t>
            </a:r>
            <a:r>
              <a:rPr lang="nl-NL" dirty="0"/>
              <a:t>qenë se u provua sa më sipër, bazuar në nenin 21/3 e ligjit 10192, datë 03.12.2009, i ndryshuar, barra e provës, për të vërtetuar se pasuritë janë fituar në mënyrë të ligjshme, i përket personit/personave, kundër pasurive të të cilit/cilëve kërkohet konfiskimi. </a:t>
            </a:r>
            <a:endParaRPr lang="sq-AL" dirty="0"/>
          </a:p>
          <a:p>
            <a:r>
              <a:rPr lang="nl-NL" dirty="0" smtClean="0"/>
              <a:t>Përsa </a:t>
            </a:r>
            <a:r>
              <a:rPr lang="nl-NL" dirty="0"/>
              <a:t>i përket barrës së provës se pasuria është vënë në mënyrë të ligjshme, personat ndaj të </a:t>
            </a:r>
            <a:r>
              <a:rPr lang="nl-NL" dirty="0" smtClean="0"/>
              <a:t>cilëve </a:t>
            </a:r>
            <a:r>
              <a:rPr lang="nl-NL" dirty="0"/>
              <a:t>është kërkuar konfiskimi arritën të provojnë se pjesërisht kanë realizuar të ardhura të ligjshme </a:t>
            </a:r>
            <a:r>
              <a:rPr lang="nl-NL" dirty="0" smtClean="0"/>
              <a:t>si </a:t>
            </a:r>
            <a:r>
              <a:rPr lang="nl-NL" dirty="0"/>
              <a:t>të ardhurat nga pagat e tyre, depozita bankare interesa etj </a:t>
            </a:r>
            <a:r>
              <a:rPr lang="nl-NL" dirty="0" smtClean="0"/>
              <a:t>ku </a:t>
            </a:r>
            <a:r>
              <a:rPr lang="nl-NL" dirty="0"/>
              <a:t>për këtë pjesë gjykata nuk do të urdhërojë konfiskimin.</a:t>
            </a:r>
            <a:endParaRPr lang="sq-AL" dirty="0"/>
          </a:p>
          <a:p>
            <a:endParaRPr lang="sq-AL" dirty="0"/>
          </a:p>
        </p:txBody>
      </p:sp>
    </p:spTree>
    <p:extLst>
      <p:ext uri="{BB962C8B-B14F-4D97-AF65-F5344CB8AC3E}">
        <p14:creationId xmlns:p14="http://schemas.microsoft.com/office/powerpoint/2010/main" val="8196148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21942"/>
            <a:ext cx="10515600" cy="5955021"/>
          </a:xfrm>
        </p:spPr>
        <p:txBody>
          <a:bodyPr>
            <a:normAutofit fontScale="92500" lnSpcReduction="10000"/>
          </a:bodyPr>
          <a:lstStyle/>
          <a:p>
            <a:r>
              <a:rPr lang="nl-NL" dirty="0"/>
              <a:t>Gjykata çmon se organi i akuzës gjatë gjykimit, ka paraqitur prova se pasuria objekt konfiskimi nuk është vënë në mënyrë të ligjshme pjesërisht (sipas përqindjes së përmendur më lartë), ndërsa personat ndaj të cileve kërkohet konfiskimi i pasurisë (konkretisht shtetasi Kasëm </a:t>
            </a:r>
            <a:r>
              <a:rPr lang="nl-NL" dirty="0" smtClean="0"/>
              <a:t>Sh), </a:t>
            </a:r>
            <a:r>
              <a:rPr lang="nl-NL" dirty="0"/>
              <a:t>nuk paraqiti prova për të vërtetuar se e gjitha pasuria është e ligjshme (por vetëm pjesërisht), ose provat me të cilat kërkoi të provonte një pretendim të tillë, nuk kanë vlerën e të provuarit të fakteve të pretenduara.</a:t>
            </a:r>
            <a:endParaRPr lang="sq-AL" dirty="0"/>
          </a:p>
          <a:p>
            <a:pPr lvl="0"/>
            <a:r>
              <a:rPr lang="nl-NL" dirty="0" smtClean="0"/>
              <a:t>Gjykata </a:t>
            </a:r>
            <a:r>
              <a:rPr lang="nl-NL" dirty="0"/>
              <a:t>çmon se plotësohet edhe kushti i parashikuar nga neni 24/1/c, ku në vlerën </a:t>
            </a:r>
            <a:r>
              <a:rPr lang="nl-NL" b="1" dirty="0"/>
              <a:t>33,387,486 (tridhjetë e tre milion e treqind e shtatë mijë e katërqind e tetëdhjetë e gjashtë) lekë</a:t>
            </a:r>
            <a:r>
              <a:rPr lang="nl-NL" dirty="0"/>
              <a:t> nuk u provua që pasuria të kishte prejardhje të </a:t>
            </a:r>
            <a:r>
              <a:rPr lang="nl-NL" dirty="0" smtClean="0"/>
              <a:t>ligjshme</a:t>
            </a:r>
            <a:r>
              <a:rPr lang="sq-AL" dirty="0" smtClean="0"/>
              <a:t>.</a:t>
            </a:r>
            <a:endParaRPr lang="sq-AL" dirty="0"/>
          </a:p>
          <a:p>
            <a:r>
              <a:rPr lang="en-US" dirty="0" err="1" smtClean="0"/>
              <a:t>Gjykata</a:t>
            </a:r>
            <a:r>
              <a:rPr lang="en-US" dirty="0" smtClean="0"/>
              <a:t> </a:t>
            </a:r>
            <a:r>
              <a:rPr lang="en-US" dirty="0" err="1" smtClean="0"/>
              <a:t>Vendosi</a:t>
            </a:r>
            <a:r>
              <a:rPr lang="en-US" dirty="0" smtClean="0"/>
              <a:t>: </a:t>
            </a:r>
            <a:r>
              <a:rPr lang="sq-AL" dirty="0" smtClean="0"/>
              <a:t>Pranimin e pjesshëm të kërkesës së Prokurorisë pranë Gjykatës së Shkallës së Parë Pogradec</a:t>
            </a:r>
            <a:r>
              <a:rPr lang="en-US" dirty="0" smtClean="0"/>
              <a:t>. </a:t>
            </a:r>
            <a:r>
              <a:rPr lang="sq-AL" dirty="0" smtClean="0"/>
              <a:t>Konfiskimin </a:t>
            </a:r>
            <a:r>
              <a:rPr lang="nl-NL" dirty="0"/>
              <a:t>dhe kalimin në pronësi të shtetit të shumës së ndodhur në llogaritë </a:t>
            </a:r>
            <a:r>
              <a:rPr lang="nl-NL" dirty="0" smtClean="0"/>
              <a:t>bankare </a:t>
            </a:r>
            <a:r>
              <a:rPr lang="nl-NL" dirty="0"/>
              <a:t>të sekuestruara, në vlerën </a:t>
            </a:r>
            <a:r>
              <a:rPr lang="nl-NL" b="1" dirty="0"/>
              <a:t>33,307,486 (tridhjetë e tre milion e treqind e shtatë mijë e katërqind e tetëdhjetë e gjashtë) </a:t>
            </a:r>
            <a:r>
              <a:rPr lang="nl-NL" b="1" dirty="0" smtClean="0"/>
              <a:t>lekë.</a:t>
            </a:r>
            <a:endParaRPr lang="sq-AL" dirty="0"/>
          </a:p>
        </p:txBody>
      </p:sp>
    </p:spTree>
    <p:extLst>
      <p:ext uri="{BB962C8B-B14F-4D97-AF65-F5344CB8AC3E}">
        <p14:creationId xmlns:p14="http://schemas.microsoft.com/office/powerpoint/2010/main" val="2801437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127</TotalTime>
  <Words>8294</Words>
  <Application>Microsoft Office PowerPoint</Application>
  <PresentationFormat>Widescreen</PresentationFormat>
  <Paragraphs>144</Paragraphs>
  <Slides>34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Calibri</vt:lpstr>
      <vt:lpstr>Calibri Light</vt:lpstr>
      <vt:lpstr>Times</vt:lpstr>
      <vt:lpstr>Times New Roman</vt:lpstr>
      <vt:lpstr>Office Theme</vt:lpstr>
      <vt:lpstr>Çështje të praktikës gjyqësore në hetimin dhe gjykimin e veprës penale “Pastrimi i produkteve te vepres penale ose te veprimtarise kriminale” parashikuar nga neni 287 i Kodit Penal dhe rekuperimit të aseteve kriminale</vt:lpstr>
      <vt:lpstr>Vendimi i Gjykatës së Drejtësisë së Komuniteteve Evropiane (Dhoma e Madhe) në çështjen Ordre des barreaux francophones et germanophone and Others kundër Keshillit te ministrave, 26 qershor 2007; C-305/05)</vt:lpstr>
      <vt:lpstr>PowerPoint Presentation</vt:lpstr>
      <vt:lpstr>Çështja MICHAUD v. FRANCE  (Ap nr. 12323/11) Vendim i dates 6.12.2012)</vt:lpstr>
      <vt:lpstr>CASE OF MICHAUD v. FRANCE  (Ap nr. 12323/11) Vendim i dates 6.12.2012)</vt:lpstr>
      <vt:lpstr>ZAGHINI v. SAN MARINO 11.5.2023</vt:lpstr>
      <vt:lpstr>ZAGHINI v. SAN MARINO 11.5.2023</vt:lpstr>
      <vt:lpstr>ZAGHINI v. SAN MARINO 11.5.2023</vt:lpstr>
      <vt:lpstr>Steve Mitchell ZSCHÜSCHEN Kunder Belgjikës vendim pranueshmerie date 2.5.2007</vt:lpstr>
      <vt:lpstr>Steve Mitchell ZSCHÜSCHEN contre la Belgique 2.5.2007</vt:lpstr>
      <vt:lpstr>PowerPoint Presentation</vt:lpstr>
      <vt:lpstr>PowerPoint Presentation</vt:lpstr>
      <vt:lpstr>Vendim nr 1 date 13.01.2016 i Gjykates se Larte</vt:lpstr>
      <vt:lpstr>Vendim nr 1 date 13.01.2016 i Gjykates se Larte</vt:lpstr>
      <vt:lpstr>PowerPoint Presentation</vt:lpstr>
      <vt:lpstr>Vendim i GjRrGj Tiranë nr 2365 dt 17.09.2018 (Rrethana cilesuese e “pasojave te renda”)</vt:lpstr>
      <vt:lpstr>Vendim i GjRrGj Tiranë nr 2365 dt 17.09.2018</vt:lpstr>
      <vt:lpstr>Vendim i Gjykates se Apelit te Juridiksionit te Pergjithshem Tirane Nr Vendimi 1022 date 14.06.2023 </vt:lpstr>
      <vt:lpstr>Vendim i Gjykates se Apelit te Juridiksionit te Pergjithshem Tirane Nr Vendimi 1022 date 14.06.2023</vt:lpstr>
      <vt:lpstr>PowerPoint Presentation</vt:lpstr>
      <vt:lpstr>Vendim i Gjykates se Apelit Vlore</vt:lpstr>
      <vt:lpstr>Vendim Gjykates se Apelit Tirane 60-2020-257 date 28/04/2020</vt:lpstr>
      <vt:lpstr>Vendimi 60-2019-1244 Date 30/07/2019 GjA Vlore </vt:lpstr>
      <vt:lpstr>PowerPoint Presentation</vt:lpstr>
      <vt:lpstr>  Vendimi nr. 87, datë 28.04.2016 i GJL </vt:lpstr>
      <vt:lpstr>Rrethanat e faktit</vt:lpstr>
      <vt:lpstr> Vendimet e Gj.Sh.Parë dhe Gj.Apelit</vt:lpstr>
      <vt:lpstr>Vendimi i GJL</vt:lpstr>
      <vt:lpstr>Vendimi i GJL (vazhdim)</vt:lpstr>
      <vt:lpstr>Vendim nr 453 date 06.12.2021 Gjykata e Rrethit Gjyqesor Pogradec</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Gjergji Ceka</cp:lastModifiedBy>
  <cp:revision>12</cp:revision>
  <dcterms:created xsi:type="dcterms:W3CDTF">2024-03-27T01:22:00Z</dcterms:created>
  <dcterms:modified xsi:type="dcterms:W3CDTF">2024-03-27T20:10:18Z</dcterms:modified>
</cp:coreProperties>
</file>